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xlsx" ContentType="application/vnd.openxmlformats-officedocument.spreadsheetml.sheet"/>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1"/>
  </p:sldMasterIdLst>
  <p:sldIdLst>
    <p:sldId id="256" r:id="rId2"/>
    <p:sldId id="288" r:id="rId3"/>
    <p:sldId id="378" r:id="rId4"/>
    <p:sldId id="379" r:id="rId5"/>
    <p:sldId id="289" r:id="rId6"/>
    <p:sldId id="277" r:id="rId7"/>
    <p:sldId id="278" r:id="rId8"/>
    <p:sldId id="279" r:id="rId9"/>
    <p:sldId id="280" r:id="rId10"/>
    <p:sldId id="281" r:id="rId11"/>
    <p:sldId id="282" r:id="rId12"/>
    <p:sldId id="258" r:id="rId13"/>
    <p:sldId id="259" r:id="rId14"/>
    <p:sldId id="260" r:id="rId15"/>
    <p:sldId id="262" r:id="rId16"/>
    <p:sldId id="263" r:id="rId17"/>
    <p:sldId id="265" r:id="rId18"/>
    <p:sldId id="266" r:id="rId19"/>
    <p:sldId id="267" r:id="rId20"/>
    <p:sldId id="268" r:id="rId21"/>
    <p:sldId id="269" r:id="rId22"/>
    <p:sldId id="271" r:id="rId23"/>
    <p:sldId id="270" r:id="rId24"/>
    <p:sldId id="272" r:id="rId25"/>
    <p:sldId id="290" r:id="rId26"/>
    <p:sldId id="291" r:id="rId27"/>
    <p:sldId id="292" r:id="rId28"/>
    <p:sldId id="293" r:id="rId29"/>
    <p:sldId id="295" r:id="rId30"/>
    <p:sldId id="296" r:id="rId31"/>
    <p:sldId id="297" r:id="rId32"/>
    <p:sldId id="299" r:id="rId33"/>
    <p:sldId id="300" r:id="rId34"/>
    <p:sldId id="302" r:id="rId35"/>
    <p:sldId id="303" r:id="rId36"/>
    <p:sldId id="324" r:id="rId37"/>
    <p:sldId id="304" r:id="rId38"/>
    <p:sldId id="305" r:id="rId39"/>
    <p:sldId id="325" r:id="rId40"/>
    <p:sldId id="327" r:id="rId41"/>
    <p:sldId id="328" r:id="rId42"/>
    <p:sldId id="329" r:id="rId43"/>
    <p:sldId id="353" r:id="rId44"/>
    <p:sldId id="354" r:id="rId45"/>
    <p:sldId id="355" r:id="rId46"/>
    <p:sldId id="356" r:id="rId47"/>
    <p:sldId id="357" r:id="rId48"/>
    <p:sldId id="358" r:id="rId49"/>
    <p:sldId id="359" r:id="rId50"/>
    <p:sldId id="360" r:id="rId51"/>
    <p:sldId id="361" r:id="rId52"/>
    <p:sldId id="404" r:id="rId53"/>
    <p:sldId id="405" r:id="rId54"/>
    <p:sldId id="406" r:id="rId55"/>
    <p:sldId id="407" r:id="rId56"/>
    <p:sldId id="408" r:id="rId57"/>
    <p:sldId id="409" r:id="rId58"/>
    <p:sldId id="410" r:id="rId59"/>
    <p:sldId id="411" r:id="rId60"/>
    <p:sldId id="412" r:id="rId61"/>
    <p:sldId id="413" r:id="rId62"/>
    <p:sldId id="414" r:id="rId63"/>
    <p:sldId id="415" r:id="rId64"/>
    <p:sldId id="416" r:id="rId65"/>
    <p:sldId id="417" r:id="rId66"/>
    <p:sldId id="418" r:id="rId67"/>
    <p:sldId id="419" r:id="rId68"/>
    <p:sldId id="420" r:id="rId69"/>
    <p:sldId id="421" r:id="rId70"/>
    <p:sldId id="422" r:id="rId71"/>
    <p:sldId id="423" r:id="rId72"/>
    <p:sldId id="424" r:id="rId73"/>
    <p:sldId id="425" r:id="rId74"/>
    <p:sldId id="426" r:id="rId75"/>
    <p:sldId id="427" r:id="rId76"/>
    <p:sldId id="428" r:id="rId77"/>
    <p:sldId id="429" r:id="rId78"/>
    <p:sldId id="430" r:id="rId79"/>
    <p:sldId id="431" r:id="rId8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84" autoAdjust="0"/>
    <p:restoredTop sz="94660"/>
  </p:normalViewPr>
  <p:slideViewPr>
    <p:cSldViewPr>
      <p:cViewPr varScale="1">
        <p:scale>
          <a:sx n="92" d="100"/>
          <a:sy n="92" d="100"/>
        </p:scale>
        <p:origin x="-53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Foglio1!$B$1</c:f>
              <c:strCache>
                <c:ptCount val="1"/>
                <c:pt idx="0">
                  <c:v>Vendite</c:v>
                </c:pt>
              </c:strCache>
            </c:strRef>
          </c:tx>
          <c:dLbls>
            <c:showLegendKey val="0"/>
            <c:showVal val="1"/>
            <c:showCatName val="0"/>
            <c:showSerName val="0"/>
            <c:showPercent val="0"/>
            <c:showBubbleSize val="0"/>
            <c:showLeaderLines val="1"/>
          </c:dLbls>
          <c:cat>
            <c:strRef>
              <c:f>Foglio1!$A$2:$A$5</c:f>
              <c:strCache>
                <c:ptCount val="4"/>
                <c:pt idx="0">
                  <c:v>fattori comuni</c:v>
                </c:pt>
                <c:pt idx="1">
                  <c:v>paziente</c:v>
                </c:pt>
                <c:pt idx="2">
                  <c:v>tecniche spcifiche</c:v>
                </c:pt>
                <c:pt idx="3">
                  <c:v>aspettative</c:v>
                </c:pt>
              </c:strCache>
            </c:strRef>
          </c:cat>
          <c:val>
            <c:numRef>
              <c:f>Foglio1!$B$2:$B$5</c:f>
              <c:numCache>
                <c:formatCode>General</c:formatCode>
                <c:ptCount val="4"/>
                <c:pt idx="0">
                  <c:v>30.0</c:v>
                </c:pt>
                <c:pt idx="1">
                  <c:v>40.0</c:v>
                </c:pt>
                <c:pt idx="2">
                  <c:v>15.0</c:v>
                </c:pt>
                <c:pt idx="3">
                  <c:v>15.0</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it-IT"/>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it-IT" smtClean="0"/>
              <a:t>Fare clic per modificare stile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p:txBody>
          <a:bodyPr/>
          <a:lstStyle/>
          <a:p>
            <a:fld id="{A6F7F84B-D8EA-44F8-BA08-3701803EB9E1}" type="datetimeFigureOut">
              <a:rPr lang="it-IT" smtClean="0"/>
              <a:pPr/>
              <a:t>26/11/17</a:t>
            </a:fld>
            <a:endParaRPr lang="it-IT"/>
          </a:p>
        </p:txBody>
      </p:sp>
      <p:sp>
        <p:nvSpPr>
          <p:cNvPr id="5" name="Footer Placeholder 4"/>
          <p:cNvSpPr>
            <a:spLocks noGrp="1"/>
          </p:cNvSpPr>
          <p:nvPr>
            <p:ph type="ftr" sz="quarter" idx="11"/>
          </p:nvPr>
        </p:nvSpPr>
        <p:spPr/>
        <p:txBody>
          <a:bodyPr/>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it-IT" smtClean="0"/>
              <a:t>Fare clic per modificare stile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A6F7F84B-D8EA-44F8-BA08-3701803EB9E1}" type="datetimeFigureOut">
              <a:rPr lang="it-IT" smtClean="0"/>
              <a:pPr/>
              <a:t>26/11/17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E13A48E-315B-4756-B60B-B6A53588BBF2}"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Immagini con didascal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it-IT" smtClean="0"/>
              <a:t>Fare clic per modificare stile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A6F7F84B-D8EA-44F8-BA08-3701803EB9E1}" type="datetimeFigureOut">
              <a:rPr lang="it-IT" smtClean="0"/>
              <a:pPr/>
              <a:t>26/11/17</a:t>
            </a:fld>
            <a:endParaRPr lang="it-IT"/>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it-IT"/>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DE13A48E-315B-4756-B60B-B6A53588BBF2}" type="slidenum">
              <a:rPr lang="it-IT" smtClean="0"/>
              <a:pPr/>
              <a:t>‹n.›</a:t>
            </a:fld>
            <a:endParaRPr lang="it-IT"/>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it-IT" smtClean="0"/>
              <a:t>Trascinare l'immagine su un segnaposto o fare clic sull'icona per aggiungerla</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it-IT" smtClean="0"/>
              <a:t>Trascinare l'immagine su un segnaposto o fare clic sull'icona per aggiungerla</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A6F7F84B-D8EA-44F8-BA08-3701803EB9E1}" type="datetimeFigureOut">
              <a:rPr lang="it-IT" smtClean="0"/>
              <a:pPr/>
              <a:t>26/11/17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E13A48E-315B-4756-B60B-B6A53588BBF2}" type="slidenum">
              <a:rPr lang="it-IT" smtClean="0"/>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it-IT" smtClean="0"/>
              <a:t>Fare clic per modificare stile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A6F7F84B-D8EA-44F8-BA08-3701803EB9E1}" type="datetimeFigureOut">
              <a:rPr lang="it-IT" smtClean="0"/>
              <a:pPr/>
              <a:t>26/11/17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E13A48E-315B-4756-B60B-B6A53588BBF2}"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A6F7F84B-D8EA-44F8-BA08-3701803EB9E1}" type="datetimeFigureOut">
              <a:rPr lang="it-IT" smtClean="0"/>
              <a:pPr/>
              <a:t>26/11/17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E13A48E-315B-4756-B60B-B6A53588BBF2}"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titolo con immagin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it-IT" smtClean="0"/>
              <a:t>Fare clic per modificare stile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p:txBody>
          <a:bodyPr/>
          <a:lstStyle/>
          <a:p>
            <a:fld id="{A6F7F84B-D8EA-44F8-BA08-3701803EB9E1}" type="datetimeFigureOut">
              <a:rPr lang="it-IT" smtClean="0"/>
              <a:pPr/>
              <a:t>26/11/17</a:t>
            </a:fld>
            <a:endParaRPr lang="it-IT"/>
          </a:p>
        </p:txBody>
      </p:sp>
      <p:sp>
        <p:nvSpPr>
          <p:cNvPr id="5" name="Footer Placeholder 4"/>
          <p:cNvSpPr>
            <a:spLocks noGrp="1"/>
          </p:cNvSpPr>
          <p:nvPr>
            <p:ph type="ftr" sz="quarter" idx="11"/>
          </p:nvPr>
        </p:nvSpPr>
        <p:spPr/>
        <p:txBody>
          <a:bodyPr/>
          <a:lstStyle/>
          <a:p>
            <a:endParaRPr lang="it-IT"/>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it-IT" smtClean="0"/>
              <a:t>Trascinare l'immagine su un segnaposto o fare clic sull'icona per aggiungerla</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it-IT" smtClean="0"/>
              <a:t>Fare clic per modificare stile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A6F7F84B-D8EA-44F8-BA08-3701803EB9E1}" type="datetimeFigureOut">
              <a:rPr lang="it-IT" smtClean="0"/>
              <a:pPr/>
              <a:t>26/11/17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E13A48E-315B-4756-B60B-B6A53588BBF2}"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it-IT" smtClean="0"/>
              <a:t>Fare clic per modificare stile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A6F7F84B-D8EA-44F8-BA08-3701803EB9E1}" type="datetimeFigureOut">
              <a:rPr lang="it-IT" smtClean="0"/>
              <a:pPr/>
              <a:t>26/11/17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E13A48E-315B-4756-B60B-B6A53588BBF2}"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7" name="Date Placeholder 6"/>
          <p:cNvSpPr>
            <a:spLocks noGrp="1"/>
          </p:cNvSpPr>
          <p:nvPr>
            <p:ph type="dt" sz="half" idx="10"/>
          </p:nvPr>
        </p:nvSpPr>
        <p:spPr/>
        <p:txBody>
          <a:bodyPr/>
          <a:lstStyle/>
          <a:p>
            <a:fld id="{A6F7F84B-D8EA-44F8-BA08-3701803EB9E1}" type="datetimeFigureOut">
              <a:rPr lang="it-IT" smtClean="0"/>
              <a:pPr/>
              <a:t>26/11/17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E13A48E-315B-4756-B60B-B6A53588BBF2}"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A6F7F84B-D8EA-44F8-BA08-3701803EB9E1}" type="datetimeFigureOut">
              <a:rPr lang="it-IT" smtClean="0"/>
              <a:pPr/>
              <a:t>26/11/17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E13A48E-315B-4756-B60B-B6A53588BBF2}"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7F84B-D8EA-44F8-BA08-3701803EB9E1}" type="datetimeFigureOut">
              <a:rPr lang="it-IT" smtClean="0"/>
              <a:pPr/>
              <a:t>26/11/17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DE13A48E-315B-4756-B60B-B6A53588BBF2}"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it-IT" smtClean="0"/>
              <a:t>Fare clic per modificare stile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A6F7F84B-D8EA-44F8-BA08-3701803EB9E1}" type="datetimeFigureOut">
              <a:rPr lang="it-IT" smtClean="0"/>
              <a:pPr/>
              <a:t>26/11/17</a:t>
            </a:fld>
            <a:endParaRPr lang="it-IT"/>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it-IT"/>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DE13A48E-315B-4756-B60B-B6A53588BBF2}"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it-IT" smtClean="0"/>
              <a:t>Fare clic per modificare stile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A6F7F84B-D8EA-44F8-BA08-3701803EB9E1}" type="datetimeFigureOut">
              <a:rPr lang="it-IT" smtClean="0"/>
              <a:pPr/>
              <a:t>26/11/17</a:t>
            </a:fld>
            <a:endParaRPr lang="it-IT"/>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it-IT"/>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DE13A48E-315B-4756-B60B-B6A53588BBF2}"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smtClean="0"/>
              <a:t>Introduzione alla psicoterapia cognitivo comportamentale</a:t>
            </a:r>
            <a:endParaRPr lang="it-IT" dirty="0"/>
          </a:p>
        </p:txBody>
      </p:sp>
      <p:sp>
        <p:nvSpPr>
          <p:cNvPr id="3" name="Sottotitolo 2"/>
          <p:cNvSpPr>
            <a:spLocks noGrp="1"/>
          </p:cNvSpPr>
          <p:nvPr>
            <p:ph type="subTitle" idx="1"/>
          </p:nvPr>
        </p:nvSpPr>
        <p:spPr/>
        <p:txBody>
          <a:bodyPr/>
          <a:lstStyle/>
          <a:p>
            <a:endParaRPr lang="it-IT"/>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schemi cognitivi</a:t>
            </a:r>
            <a:endParaRPr lang="it-IT" dirty="0"/>
          </a:p>
        </p:txBody>
      </p:sp>
      <p:sp>
        <p:nvSpPr>
          <p:cNvPr id="3" name="Segnaposto contenuto 2"/>
          <p:cNvSpPr>
            <a:spLocks noGrp="1"/>
          </p:cNvSpPr>
          <p:nvPr>
            <p:ph idx="1"/>
          </p:nvPr>
        </p:nvSpPr>
        <p:spPr/>
        <p:txBody>
          <a:bodyPr>
            <a:normAutofit/>
          </a:bodyPr>
          <a:lstStyle/>
          <a:p>
            <a:r>
              <a:rPr lang="it-IT" dirty="0" smtClean="0"/>
              <a:t>La ricorrenza dei pensieri automatici suggerisce l’esistenza di regole di inferenza e di strutture di significato, stabili, che sottendono i processi di pensiero e l’attività immaginativa (</a:t>
            </a:r>
            <a:r>
              <a:rPr lang="it-IT" dirty="0" err="1" smtClean="0"/>
              <a:t>Semerari</a:t>
            </a:r>
            <a:r>
              <a:rPr lang="it-IT" dirty="0" smtClean="0"/>
              <a:t> , 2000)</a:t>
            </a:r>
          </a:p>
          <a:p>
            <a:endParaRPr lang="it-IT" dirty="0" smtClean="0"/>
          </a:p>
          <a:p>
            <a:endParaRPr lang="it-IT" dirty="0" smtClean="0"/>
          </a:p>
          <a:p>
            <a:r>
              <a:rPr lang="it-IT" dirty="0" smtClean="0"/>
              <a:t>Schema cognitivo (o quadro di riferimento in AT) è il termine utilizzato per designare tali strutture.</a:t>
            </a:r>
          </a:p>
          <a:p>
            <a:endParaRPr lang="it-IT" dirty="0"/>
          </a:p>
        </p:txBody>
      </p:sp>
      <p:sp>
        <p:nvSpPr>
          <p:cNvPr id="4" name="Freccia in giù 3"/>
          <p:cNvSpPr/>
          <p:nvPr/>
        </p:nvSpPr>
        <p:spPr>
          <a:xfrm>
            <a:off x="2771800" y="3933056"/>
            <a:ext cx="352839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678478"/>
            <a:ext cx="8229600" cy="5145435"/>
          </a:xfrm>
        </p:spPr>
        <p:txBody>
          <a:bodyPr>
            <a:normAutofit/>
          </a:bodyPr>
          <a:lstStyle/>
          <a:p>
            <a:r>
              <a:rPr lang="it-IT" dirty="0" smtClean="0"/>
              <a:t>Questi concetti spiegano:</a:t>
            </a:r>
          </a:p>
          <a:p>
            <a:pPr marL="514350" indent="-514350">
              <a:buFont typeface="+mj-lt"/>
              <a:buAutoNum type="arabicPeriod"/>
            </a:pPr>
            <a:r>
              <a:rPr lang="it-IT" dirty="0" smtClean="0"/>
              <a:t>Come mai due persone concettualizzino la stessa situazione in modo diverso</a:t>
            </a:r>
          </a:p>
          <a:p>
            <a:pPr marL="514350" indent="-514350">
              <a:buFont typeface="+mj-lt"/>
              <a:buAutoNum type="arabicPeriod"/>
            </a:pPr>
            <a:r>
              <a:rPr lang="it-IT" dirty="0" smtClean="0"/>
              <a:t>Perché le persone tendono ad essere coerenti con se stesse nel tempo e a concettualizzare situazioni diverse nello stesso modo</a:t>
            </a:r>
          </a:p>
          <a:p>
            <a:pPr marL="514350" indent="-514350"/>
            <a:r>
              <a:rPr lang="it-IT" dirty="0" smtClean="0"/>
              <a:t>Sono, in altri termini, un insieme di regole di inferenza implicita che danno luogo a falsi sillogismi, i quali governano la produzione di pensieri automatici</a:t>
            </a:r>
            <a:endParaRPr lang="it-IT"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Ellis</a:t>
            </a:r>
            <a:r>
              <a:rPr lang="it-IT" dirty="0" smtClean="0"/>
              <a:t> e la RET </a:t>
            </a:r>
            <a:br>
              <a:rPr lang="it-IT" dirty="0" smtClean="0"/>
            </a:br>
            <a:r>
              <a:rPr lang="it-IT" dirty="0" smtClean="0"/>
              <a:t> Terapia </a:t>
            </a:r>
            <a:r>
              <a:rPr lang="it-IT" dirty="0" err="1" smtClean="0"/>
              <a:t>Razional</a:t>
            </a:r>
            <a:r>
              <a:rPr lang="it-IT" dirty="0" smtClean="0"/>
              <a:t> Emotiva</a:t>
            </a:r>
            <a:endParaRPr lang="it-IT" dirty="0"/>
          </a:p>
        </p:txBody>
      </p:sp>
      <p:sp>
        <p:nvSpPr>
          <p:cNvPr id="3" name="Segnaposto contenuto 2"/>
          <p:cNvSpPr>
            <a:spLocks noGrp="1"/>
          </p:cNvSpPr>
          <p:nvPr>
            <p:ph idx="1"/>
          </p:nvPr>
        </p:nvSpPr>
        <p:spPr/>
        <p:txBody>
          <a:bodyPr>
            <a:normAutofit/>
          </a:bodyPr>
          <a:lstStyle/>
          <a:p>
            <a:r>
              <a:rPr lang="it-IT" dirty="0" err="1"/>
              <a:t>Ellis</a:t>
            </a:r>
            <a:r>
              <a:rPr lang="it-IT" dirty="0"/>
              <a:t> (nato nel 1913) fa una formazione in psicanalisi (c/o il Karen </a:t>
            </a:r>
            <a:r>
              <a:rPr lang="it-IT" dirty="0" err="1"/>
              <a:t>Horney</a:t>
            </a:r>
            <a:r>
              <a:rPr lang="it-IT" dirty="0"/>
              <a:t> </a:t>
            </a:r>
            <a:r>
              <a:rPr lang="it-IT" dirty="0" err="1"/>
              <a:t>Institute</a:t>
            </a:r>
            <a:r>
              <a:rPr lang="it-IT" dirty="0" smtClean="0"/>
              <a:t>), come molti terapeuti a lui contemporanei</a:t>
            </a:r>
          </a:p>
          <a:p>
            <a:r>
              <a:rPr lang="it-IT" dirty="0" smtClean="0"/>
              <a:t>Presto se ne discosta criticando l’atteggiamento eccessivamente “passivo” del terapeuta che, a suo modo di vedere, crea frustrazione nel </a:t>
            </a:r>
            <a:r>
              <a:rPr lang="it-IT" dirty="0" err="1" smtClean="0"/>
              <a:t>pz</a:t>
            </a:r>
            <a:endParaRPr lang="it-IT" dirty="0" smtClean="0"/>
          </a:p>
          <a:p>
            <a:pPr>
              <a:buNone/>
            </a:pPr>
            <a:endParaRPr lang="it-IT" dirty="0"/>
          </a:p>
          <a:p>
            <a:r>
              <a:rPr lang="it-IT" dirty="0" smtClean="0"/>
              <a:t>Ricerca modalità più attive e “incisive” </a:t>
            </a:r>
            <a:endParaRPr lang="it-IT" dirty="0"/>
          </a:p>
        </p:txBody>
      </p:sp>
      <p:sp>
        <p:nvSpPr>
          <p:cNvPr id="4" name="Freccia in giù 3"/>
          <p:cNvSpPr/>
          <p:nvPr/>
        </p:nvSpPr>
        <p:spPr>
          <a:xfrm>
            <a:off x="3131840" y="5013176"/>
            <a:ext cx="36724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700808"/>
            <a:ext cx="8229600" cy="4680520"/>
          </a:xfrm>
        </p:spPr>
        <p:txBody>
          <a:bodyPr>
            <a:normAutofit/>
          </a:bodyPr>
          <a:lstStyle/>
          <a:p>
            <a:r>
              <a:rPr lang="it-IT" dirty="0" smtClean="0"/>
              <a:t>Credeva </a:t>
            </a:r>
            <a:r>
              <a:rPr lang="it-IT" dirty="0"/>
              <a:t>in una sintesi tra psicanalisi e comportamentismo e notava che avevano molto in comune (ad </a:t>
            </a:r>
            <a:r>
              <a:rPr lang="it-IT" dirty="0" err="1"/>
              <a:t>es.l</a:t>
            </a:r>
            <a:r>
              <a:rPr lang="it-IT" dirty="0"/>
              <a:t>’idea che l’origine della sofferenza fosse in eventi passati, traumi infantili o condizionamenti precoci). </a:t>
            </a:r>
            <a:endParaRPr lang="it-IT" dirty="0" smtClean="0"/>
          </a:p>
          <a:p>
            <a:endParaRPr lang="it-IT" dirty="0"/>
          </a:p>
          <a:p>
            <a:r>
              <a:rPr lang="it-IT" dirty="0" smtClean="0"/>
              <a:t>In </a:t>
            </a:r>
            <a:r>
              <a:rPr lang="it-IT" dirty="0"/>
              <a:t>terapia applica una sintesi tra i due orientamenti: da un lato lavora per innescare degli </a:t>
            </a:r>
            <a:r>
              <a:rPr lang="it-IT" dirty="0" err="1"/>
              <a:t>insight</a:t>
            </a:r>
            <a:r>
              <a:rPr lang="it-IT" dirty="0"/>
              <a:t> sull’origine del disturbo, dall’altro lato prova anche ad incitare il </a:t>
            </a:r>
            <a:r>
              <a:rPr lang="it-IT" dirty="0" err="1" smtClean="0"/>
              <a:t>pz</a:t>
            </a:r>
            <a:r>
              <a:rPr lang="it-IT" dirty="0" smtClean="0"/>
              <a:t> </a:t>
            </a:r>
            <a:r>
              <a:rPr lang="it-IT" dirty="0"/>
              <a:t>a modificare attivamente il proprio comportamento</a:t>
            </a:r>
          </a:p>
        </p:txBody>
      </p:sp>
      <p:sp>
        <p:nvSpPr>
          <p:cNvPr id="4" name="Freccia in giù 3"/>
          <p:cNvSpPr/>
          <p:nvPr/>
        </p:nvSpPr>
        <p:spPr>
          <a:xfrm>
            <a:off x="2627784" y="3645024"/>
            <a:ext cx="38884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395536" y="116632"/>
            <a:ext cx="8496944" cy="1323439"/>
          </a:xfrm>
          <a:prstGeom prst="rect">
            <a:avLst/>
          </a:prstGeom>
          <a:noFill/>
        </p:spPr>
        <p:txBody>
          <a:bodyPr wrap="square" rtlCol="0">
            <a:spAutoFit/>
          </a:bodyPr>
          <a:lstStyle/>
          <a:p>
            <a:pPr algn="ctr"/>
            <a:r>
              <a:rPr lang="it-IT" sz="4000" dirty="0" err="1"/>
              <a:t>Ellis</a:t>
            </a:r>
            <a:r>
              <a:rPr lang="it-IT" sz="4000" dirty="0"/>
              <a:t> e la RET </a:t>
            </a:r>
            <a:br>
              <a:rPr lang="it-IT" sz="4000" dirty="0"/>
            </a:br>
            <a:r>
              <a:rPr lang="it-IT" sz="4000" dirty="0"/>
              <a:t> Terapia </a:t>
            </a:r>
            <a:r>
              <a:rPr lang="it-IT" sz="4000" dirty="0" err="1"/>
              <a:t>Razional</a:t>
            </a:r>
            <a:r>
              <a:rPr lang="it-IT" sz="4000" dirty="0"/>
              <a:t> Emotiva</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060848"/>
            <a:ext cx="8229600" cy="4464496"/>
          </a:xfrm>
        </p:spPr>
        <p:txBody>
          <a:bodyPr>
            <a:normAutofit/>
          </a:bodyPr>
          <a:lstStyle/>
          <a:p>
            <a:r>
              <a:rPr lang="it-IT" dirty="0" smtClean="0"/>
              <a:t>Nel fare questo si rende conto che il </a:t>
            </a:r>
            <a:r>
              <a:rPr lang="it-IT" dirty="0" err="1" smtClean="0"/>
              <a:t>pz</a:t>
            </a:r>
            <a:r>
              <a:rPr lang="it-IT" dirty="0" smtClean="0"/>
              <a:t> </a:t>
            </a:r>
            <a:r>
              <a:rPr lang="it-IT" dirty="0"/>
              <a:t>sembra volersi aggrappare alle </a:t>
            </a:r>
            <a:r>
              <a:rPr lang="it-IT" dirty="0" smtClean="0"/>
              <a:t>proprie </a:t>
            </a:r>
            <a:r>
              <a:rPr lang="it-IT" dirty="0"/>
              <a:t>paure o comportamenti disfunzionali anche quando non ricava da ciò alcun rinforzo o vantaggio</a:t>
            </a:r>
            <a:r>
              <a:rPr lang="it-IT" dirty="0" smtClean="0"/>
              <a:t>.</a:t>
            </a:r>
          </a:p>
          <a:p>
            <a:r>
              <a:rPr lang="it-IT" dirty="0" smtClean="0"/>
              <a:t>A differenza degli animali dei comportamentisti S-R, i </a:t>
            </a:r>
            <a:r>
              <a:rPr lang="it-IT" dirty="0" err="1" smtClean="0"/>
              <a:t>pz</a:t>
            </a:r>
            <a:r>
              <a:rPr lang="it-IT" dirty="0" smtClean="0"/>
              <a:t> di </a:t>
            </a:r>
            <a:r>
              <a:rPr lang="it-IT" dirty="0" err="1" smtClean="0"/>
              <a:t>Ellis</a:t>
            </a:r>
            <a:r>
              <a:rPr lang="it-IT" dirty="0" smtClean="0"/>
              <a:t> presentavano un modo peculiare e soggettivo di interpretazione della propria esperienza, che si traduceva in un </a:t>
            </a:r>
            <a:r>
              <a:rPr lang="it-IT" b="1" dirty="0" smtClean="0"/>
              <a:t>dialogo interno </a:t>
            </a:r>
            <a:r>
              <a:rPr lang="it-IT" dirty="0" smtClean="0"/>
              <a:t>che palesemente manteneva il disagio, o contribuiva a mantenere il blocco evolutivo suggerito da Kelly</a:t>
            </a:r>
            <a:endParaRPr lang="it-IT" b="1" dirty="0"/>
          </a:p>
          <a:p>
            <a:endParaRPr lang="it-IT" dirty="0"/>
          </a:p>
        </p:txBody>
      </p:sp>
      <p:sp>
        <p:nvSpPr>
          <p:cNvPr id="2" name="CasellaDiTesto 1"/>
          <p:cNvSpPr txBox="1"/>
          <p:nvPr/>
        </p:nvSpPr>
        <p:spPr>
          <a:xfrm>
            <a:off x="251520" y="332656"/>
            <a:ext cx="8424936" cy="1200329"/>
          </a:xfrm>
          <a:prstGeom prst="rect">
            <a:avLst/>
          </a:prstGeom>
          <a:noFill/>
        </p:spPr>
        <p:txBody>
          <a:bodyPr wrap="square" rtlCol="0">
            <a:spAutoFit/>
          </a:bodyPr>
          <a:lstStyle/>
          <a:p>
            <a:pPr algn="ctr"/>
            <a:r>
              <a:rPr lang="it-IT" sz="3600" dirty="0" err="1"/>
              <a:t>Ellis</a:t>
            </a:r>
            <a:r>
              <a:rPr lang="it-IT" sz="3600" dirty="0"/>
              <a:t> e la RET </a:t>
            </a:r>
            <a:br>
              <a:rPr lang="it-IT" sz="3600" dirty="0"/>
            </a:br>
            <a:r>
              <a:rPr lang="it-IT" sz="3600" dirty="0"/>
              <a:t> Terapia </a:t>
            </a:r>
            <a:r>
              <a:rPr lang="it-IT" sz="3600" dirty="0" err="1"/>
              <a:t>Razional</a:t>
            </a:r>
            <a:r>
              <a:rPr lang="it-IT" sz="3600" dirty="0"/>
              <a:t> Emotiva</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p:cNvSpPr>
            <a:spLocks noGrp="1"/>
          </p:cNvSpPr>
          <p:nvPr>
            <p:ph idx="4294967295"/>
          </p:nvPr>
        </p:nvSpPr>
        <p:spPr>
          <a:xfrm>
            <a:off x="323528" y="404813"/>
            <a:ext cx="8496944" cy="5976937"/>
          </a:xfrm>
        </p:spPr>
        <p:txBody>
          <a:bodyPr>
            <a:normAutofit fontScale="92500" lnSpcReduction="20000"/>
          </a:bodyPr>
          <a:lstStyle/>
          <a:p>
            <a:r>
              <a:rPr lang="it-IT" dirty="0"/>
              <a:t>Nella sua pratica </a:t>
            </a:r>
            <a:r>
              <a:rPr lang="it-IT" dirty="0" err="1"/>
              <a:t>Ellis</a:t>
            </a:r>
            <a:r>
              <a:rPr lang="it-IT" dirty="0"/>
              <a:t> fortifica </a:t>
            </a:r>
            <a:r>
              <a:rPr lang="it-IT" dirty="0" err="1"/>
              <a:t>proggresivamente</a:t>
            </a:r>
            <a:r>
              <a:rPr lang="it-IT" dirty="0"/>
              <a:t> l’idea che l’uomo continui a ripetere a se stesso gli “indottrinamenti” patologici che ha avuto da piccolo. Tali indottrinamenti quindi permangono, divengono la sua filosofia di base e condizionano la sua vita</a:t>
            </a:r>
            <a:r>
              <a:rPr lang="it-IT" dirty="0" smtClean="0"/>
              <a:t>.</a:t>
            </a:r>
            <a:endParaRPr lang="it-IT" dirty="0" smtClean="0"/>
          </a:p>
          <a:p>
            <a:r>
              <a:rPr lang="it-IT" dirty="0" smtClean="0"/>
              <a:t>Nel </a:t>
            </a:r>
            <a:r>
              <a:rPr lang="it-IT" dirty="0"/>
              <a:t>’55, avendo compreso queste cose, E. </a:t>
            </a:r>
            <a:r>
              <a:rPr lang="it-IT" dirty="0" smtClean="0"/>
              <a:t>imposta diversamente il </a:t>
            </a:r>
            <a:r>
              <a:rPr lang="it-IT" dirty="0"/>
              <a:t>suo modo di procedere con i </a:t>
            </a:r>
            <a:r>
              <a:rPr lang="it-IT" dirty="0" err="1" smtClean="0"/>
              <a:t>pz</a:t>
            </a:r>
            <a:r>
              <a:rPr lang="it-IT" dirty="0" smtClean="0"/>
              <a:t>:</a:t>
            </a:r>
            <a:endParaRPr lang="it-IT" dirty="0"/>
          </a:p>
          <a:p>
            <a:pPr>
              <a:buNone/>
            </a:pPr>
            <a:r>
              <a:rPr lang="it-IT" dirty="0"/>
              <a:t>- Comincia a mostrare </a:t>
            </a:r>
            <a:r>
              <a:rPr lang="it-IT" dirty="0" smtClean="0"/>
              <a:t>loro che il malessere </a:t>
            </a:r>
            <a:r>
              <a:rPr lang="it-IT" dirty="0"/>
              <a:t>è legato a ciò che pensano e si ripetono tra sé e </a:t>
            </a:r>
            <a:r>
              <a:rPr lang="it-IT" dirty="0" smtClean="0"/>
              <a:t>sé (</a:t>
            </a:r>
            <a:r>
              <a:rPr lang="it-IT" b="1" dirty="0" smtClean="0">
                <a:solidFill>
                  <a:srgbClr val="F8C000"/>
                </a:solidFill>
              </a:rPr>
              <a:t>ingiunzioni e  </a:t>
            </a:r>
            <a:r>
              <a:rPr lang="it-IT" b="1" dirty="0" err="1" smtClean="0">
                <a:solidFill>
                  <a:srgbClr val="F8C000"/>
                </a:solidFill>
              </a:rPr>
              <a:t>controingiunzioni</a:t>
            </a:r>
            <a:r>
              <a:rPr lang="it-IT" dirty="0" smtClean="0"/>
              <a:t>); </a:t>
            </a:r>
            <a:endParaRPr lang="it-IT" dirty="0"/>
          </a:p>
          <a:p>
            <a:pPr>
              <a:buNone/>
            </a:pPr>
            <a:r>
              <a:rPr lang="it-IT" dirty="0"/>
              <a:t>- comincia a lavorare per dimostrare ai </a:t>
            </a:r>
            <a:r>
              <a:rPr lang="it-IT" dirty="0" err="1"/>
              <a:t>p.ti</a:t>
            </a:r>
            <a:r>
              <a:rPr lang="it-IT" dirty="0"/>
              <a:t> che questi loro pensieri si fondano su “definizioni” spesso non logiche e non fondate su </a:t>
            </a:r>
            <a:r>
              <a:rPr lang="it-IT" dirty="0" smtClean="0"/>
              <a:t>fatti (</a:t>
            </a:r>
            <a:r>
              <a:rPr lang="it-IT" b="1" dirty="0" smtClean="0">
                <a:solidFill>
                  <a:srgbClr val="F8C000"/>
                </a:solidFill>
              </a:rPr>
              <a:t>contaminazioni dell’A</a:t>
            </a:r>
            <a:r>
              <a:rPr lang="it-IT" dirty="0" smtClean="0"/>
              <a:t>);</a:t>
            </a:r>
            <a:endParaRPr lang="it-IT" dirty="0"/>
          </a:p>
          <a:p>
            <a:pPr>
              <a:buNone/>
            </a:pPr>
            <a:r>
              <a:rPr lang="it-IT" dirty="0"/>
              <a:t>- se si riesce a modificare tali definizioni e modi di pensare, ne consegue il miglioramento dello stato emotivo del </a:t>
            </a:r>
            <a:r>
              <a:rPr lang="it-IT" dirty="0" err="1" smtClean="0"/>
              <a:t>pz</a:t>
            </a:r>
            <a:r>
              <a:rPr lang="it-IT" dirty="0" smtClean="0"/>
              <a:t> </a:t>
            </a:r>
            <a:r>
              <a:rPr lang="it-IT" dirty="0"/>
              <a:t>e l’adozione di comportamenti più </a:t>
            </a:r>
            <a:r>
              <a:rPr lang="it-IT" dirty="0" smtClean="0"/>
              <a:t>adattivi (</a:t>
            </a:r>
            <a:r>
              <a:rPr lang="it-IT" b="1" dirty="0" smtClean="0">
                <a:solidFill>
                  <a:srgbClr val="F8C000"/>
                </a:solidFill>
              </a:rPr>
              <a:t>processo di decontaminazione</a:t>
            </a:r>
            <a:r>
              <a:rPr lang="it-IT" dirty="0" smtClean="0"/>
              <a:t>).</a:t>
            </a:r>
            <a:endParaRPr lang="it-IT" dirty="0"/>
          </a:p>
          <a:p>
            <a:endParaRPr lang="it-IT"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emozioni nella RET</a:t>
            </a:r>
            <a:endParaRPr lang="it-IT" dirty="0"/>
          </a:p>
        </p:txBody>
      </p:sp>
      <p:sp>
        <p:nvSpPr>
          <p:cNvPr id="3" name="Segnaposto contenuto 2"/>
          <p:cNvSpPr>
            <a:spLocks noGrp="1"/>
          </p:cNvSpPr>
          <p:nvPr>
            <p:ph idx="1"/>
          </p:nvPr>
        </p:nvSpPr>
        <p:spPr/>
        <p:txBody>
          <a:bodyPr>
            <a:normAutofit fontScale="92500"/>
          </a:bodyPr>
          <a:lstStyle/>
          <a:p>
            <a:r>
              <a:rPr lang="it-IT" dirty="0"/>
              <a:t>L’emozione, pertanto, può essere definita come una “valutazione dello stimolo” che è:</a:t>
            </a:r>
          </a:p>
          <a:p>
            <a:pPr>
              <a:buNone/>
            </a:pPr>
            <a:r>
              <a:rPr lang="it-IT" dirty="0" smtClean="0"/>
              <a:t>  a</a:t>
            </a:r>
            <a:r>
              <a:rPr lang="it-IT" dirty="0"/>
              <a:t>) accompagnata da reazioni corporee più o meno intense;</a:t>
            </a:r>
          </a:p>
          <a:p>
            <a:pPr>
              <a:buNone/>
            </a:pPr>
            <a:r>
              <a:rPr lang="it-IT" dirty="0" smtClean="0"/>
              <a:t>  b</a:t>
            </a:r>
            <a:r>
              <a:rPr lang="it-IT" dirty="0"/>
              <a:t>) personalizzata, cioè deviata dalle percezioni ed esperienze vissute in precedenza dal soggetto;</a:t>
            </a:r>
          </a:p>
          <a:p>
            <a:pPr>
              <a:buNone/>
            </a:pPr>
            <a:r>
              <a:rPr lang="it-IT" dirty="0" smtClean="0"/>
              <a:t> c</a:t>
            </a:r>
            <a:r>
              <a:rPr lang="it-IT" dirty="0"/>
              <a:t>) che spinge il soggetto al movimento, a qualche forma di azione positiva o negativa</a:t>
            </a:r>
            <a:r>
              <a:rPr lang="it-IT" dirty="0" smtClean="0"/>
              <a:t>.</a:t>
            </a:r>
          </a:p>
          <a:p>
            <a:pPr>
              <a:buNone/>
            </a:pPr>
            <a:r>
              <a:rPr lang="it-IT" dirty="0" smtClean="0">
                <a:sym typeface="Wingdings" pitchFamily="2" charset="2"/>
              </a:rPr>
              <a:t> </a:t>
            </a:r>
            <a:r>
              <a:rPr lang="it-IT" b="1" dirty="0" smtClean="0">
                <a:sym typeface="Wingdings" pitchFamily="2" charset="2"/>
              </a:rPr>
              <a:t>Sono uno strumento biologico innato di conoscenza e interpretazione del mondo esterno e interno</a:t>
            </a:r>
            <a:endParaRPr lang="it-IT" b="1" dirty="0"/>
          </a:p>
          <a:p>
            <a:endParaRPr lang="it-IT"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p:cNvSpPr>
            <a:spLocks noGrp="1"/>
          </p:cNvSpPr>
          <p:nvPr>
            <p:ph idx="1"/>
          </p:nvPr>
        </p:nvSpPr>
        <p:spPr>
          <a:xfrm>
            <a:off x="457200" y="1772816"/>
            <a:ext cx="8229600" cy="4680520"/>
          </a:xfrm>
        </p:spPr>
        <p:txBody>
          <a:bodyPr>
            <a:normAutofit fontScale="92500" lnSpcReduction="10000"/>
          </a:bodyPr>
          <a:lstStyle/>
          <a:p>
            <a:r>
              <a:rPr lang="it-IT" dirty="0"/>
              <a:t>Il modo in cui ci sentiamo emotivamente </a:t>
            </a:r>
            <a:r>
              <a:rPr lang="it-IT" dirty="0" smtClean="0"/>
              <a:t>è determinato </a:t>
            </a:r>
            <a:r>
              <a:rPr lang="it-IT" dirty="0"/>
              <a:t>dal modo in cui </a:t>
            </a:r>
            <a:r>
              <a:rPr lang="it-IT" dirty="0" smtClean="0"/>
              <a:t>pensiamo (quindi dalla nostra interpretazione della realtà)</a:t>
            </a:r>
            <a:endParaRPr lang="it-IT" dirty="0"/>
          </a:p>
          <a:p>
            <a:r>
              <a:rPr lang="it-IT" dirty="0"/>
              <a:t>I </a:t>
            </a:r>
            <a:r>
              <a:rPr lang="it-IT" dirty="0" smtClean="0"/>
              <a:t>pensieri, se disfunzionali, (</a:t>
            </a:r>
            <a:r>
              <a:rPr lang="it-IT" b="1" dirty="0" smtClean="0">
                <a:solidFill>
                  <a:srgbClr val="F8C000"/>
                </a:solidFill>
              </a:rPr>
              <a:t>le contaminazioni, ingiunzioni e </a:t>
            </a:r>
            <a:r>
              <a:rPr lang="it-IT" b="1" dirty="0" err="1" smtClean="0">
                <a:solidFill>
                  <a:srgbClr val="F8C000"/>
                </a:solidFill>
              </a:rPr>
              <a:t>controingiunzioni</a:t>
            </a:r>
            <a:r>
              <a:rPr lang="it-IT" dirty="0" smtClean="0"/>
              <a:t>) </a:t>
            </a:r>
            <a:r>
              <a:rPr lang="it-IT" dirty="0"/>
              <a:t>causano sofferenza emotiva </a:t>
            </a:r>
            <a:r>
              <a:rPr lang="it-IT" dirty="0" smtClean="0"/>
              <a:t>e comportamenti negativi, </a:t>
            </a:r>
            <a:r>
              <a:rPr lang="it-IT" dirty="0" err="1" smtClean="0"/>
              <a:t>disadattivi</a:t>
            </a:r>
            <a:endParaRPr lang="it-IT" dirty="0" smtClean="0"/>
          </a:p>
          <a:p>
            <a:endParaRPr lang="it-IT" dirty="0"/>
          </a:p>
          <a:p>
            <a:pPr marL="514350" indent="-514350">
              <a:buFont typeface="+mj-lt"/>
              <a:buAutoNum type="arabicPeriod"/>
            </a:pPr>
            <a:r>
              <a:rPr lang="it-IT" dirty="0" smtClean="0"/>
              <a:t>Il </a:t>
            </a:r>
            <a:r>
              <a:rPr lang="it-IT" dirty="0"/>
              <a:t>mantenimento del disagio dipende da ciò </a:t>
            </a:r>
            <a:r>
              <a:rPr lang="it-IT" dirty="0" smtClean="0"/>
              <a:t>che l’individuo </a:t>
            </a:r>
            <a:r>
              <a:rPr lang="it-IT" dirty="0"/>
              <a:t>pensa.</a:t>
            </a:r>
          </a:p>
          <a:p>
            <a:pPr marL="514350" indent="-514350">
              <a:buFont typeface="+mj-lt"/>
              <a:buAutoNum type="arabicPeriod"/>
            </a:pPr>
            <a:r>
              <a:rPr lang="it-IT" dirty="0"/>
              <a:t>Per ridurre la sofferenza </a:t>
            </a:r>
            <a:r>
              <a:rPr lang="it-IT" dirty="0" smtClean="0"/>
              <a:t>emotiva occorre </a:t>
            </a:r>
            <a:r>
              <a:rPr lang="it-IT" dirty="0"/>
              <a:t>cambiare il </a:t>
            </a:r>
            <a:r>
              <a:rPr lang="it-IT" dirty="0" smtClean="0"/>
              <a:t>proprio </a:t>
            </a:r>
            <a:r>
              <a:rPr lang="it-IT" dirty="0"/>
              <a:t>modo </a:t>
            </a:r>
            <a:r>
              <a:rPr lang="it-IT" dirty="0" smtClean="0"/>
              <a:t>di pensare</a:t>
            </a:r>
            <a:endParaRPr lang="it-IT" dirty="0"/>
          </a:p>
        </p:txBody>
      </p:sp>
      <p:sp>
        <p:nvSpPr>
          <p:cNvPr id="9" name="Freccia in giù 8"/>
          <p:cNvSpPr/>
          <p:nvPr/>
        </p:nvSpPr>
        <p:spPr>
          <a:xfrm>
            <a:off x="3059832" y="4005064"/>
            <a:ext cx="360040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dirty="0" smtClean="0"/>
              <a:t>… MA …</a:t>
            </a:r>
            <a:endParaRPr lang="it-IT" sz="6600" dirty="0"/>
          </a:p>
        </p:txBody>
      </p:sp>
      <p:sp>
        <p:nvSpPr>
          <p:cNvPr id="3" name="Segnaposto contenuto 2"/>
          <p:cNvSpPr>
            <a:spLocks noGrp="1"/>
          </p:cNvSpPr>
          <p:nvPr>
            <p:ph idx="1"/>
          </p:nvPr>
        </p:nvSpPr>
        <p:spPr>
          <a:xfrm>
            <a:off x="457200" y="2060848"/>
            <a:ext cx="8229600" cy="4320480"/>
          </a:xfrm>
        </p:spPr>
        <p:txBody>
          <a:bodyPr>
            <a:normAutofit/>
          </a:bodyPr>
          <a:lstStyle/>
          <a:p>
            <a:r>
              <a:rPr lang="it-IT" dirty="0"/>
              <a:t>La ragione da sola non produce il cambiamento </a:t>
            </a:r>
            <a:r>
              <a:rPr lang="it-IT" dirty="0" smtClean="0"/>
              <a:t>se non </a:t>
            </a:r>
            <a:r>
              <a:rPr lang="it-IT" dirty="0"/>
              <a:t>si consolidano nuove abitudini nel modo </a:t>
            </a:r>
            <a:r>
              <a:rPr lang="it-IT" dirty="0" smtClean="0"/>
              <a:t>di pensare </a:t>
            </a:r>
            <a:r>
              <a:rPr lang="it-IT" dirty="0"/>
              <a:t>e di comportarsi attraverso l’esercizio e </a:t>
            </a:r>
            <a:r>
              <a:rPr lang="it-IT" dirty="0" smtClean="0"/>
              <a:t>la ripetizione.</a:t>
            </a:r>
          </a:p>
          <a:p>
            <a:r>
              <a:rPr lang="it-IT" dirty="0" smtClean="0"/>
              <a:t>Attraverso la psicoterapia (e quindi nel confronto con l’altro) il </a:t>
            </a:r>
            <a:r>
              <a:rPr lang="it-IT" dirty="0" err="1" smtClean="0"/>
              <a:t>pz</a:t>
            </a:r>
            <a:r>
              <a:rPr lang="it-IT" dirty="0" smtClean="0"/>
              <a:t> modifica la propria percezione di sé e del mondo, cambiamento a cui anche le emozioni risponderanno di conseguenza.</a:t>
            </a:r>
            <a:endParaRPr lang="it-IT"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Cosa si intende per idee disfunzionali?</a:t>
            </a:r>
            <a:endParaRPr lang="it-IT" dirty="0"/>
          </a:p>
        </p:txBody>
      </p:sp>
      <p:sp>
        <p:nvSpPr>
          <p:cNvPr id="3" name="Segnaposto contenuto 2"/>
          <p:cNvSpPr>
            <a:spLocks noGrp="1"/>
          </p:cNvSpPr>
          <p:nvPr>
            <p:ph idx="1"/>
          </p:nvPr>
        </p:nvSpPr>
        <p:spPr/>
        <p:txBody>
          <a:bodyPr>
            <a:normAutofit/>
          </a:bodyPr>
          <a:lstStyle/>
          <a:p>
            <a:r>
              <a:rPr lang="it-IT" dirty="0">
                <a:solidFill>
                  <a:srgbClr val="F8C000"/>
                </a:solidFill>
              </a:rPr>
              <a:t>DOVERIZZAZIONI</a:t>
            </a:r>
            <a:r>
              <a:rPr lang="it-IT" dirty="0"/>
              <a:t> (“Io devo assolutamente” “</a:t>
            </a:r>
            <a:r>
              <a:rPr lang="it-IT" dirty="0" smtClean="0"/>
              <a:t>Gli altri</a:t>
            </a:r>
            <a:r>
              <a:rPr lang="it-IT" dirty="0"/>
              <a:t>, le cose devono assolutamente”)</a:t>
            </a:r>
          </a:p>
          <a:p>
            <a:r>
              <a:rPr lang="it-IT" dirty="0">
                <a:solidFill>
                  <a:srgbClr val="F8C000"/>
                </a:solidFill>
              </a:rPr>
              <a:t>INSOPPORTABILITA</a:t>
            </a:r>
            <a:r>
              <a:rPr lang="it-IT" dirty="0"/>
              <a:t>’ (“Io non posso tollerare</a:t>
            </a:r>
            <a:r>
              <a:rPr lang="it-IT" dirty="0" smtClean="0"/>
              <a:t>”)</a:t>
            </a:r>
          </a:p>
          <a:p>
            <a:r>
              <a:rPr lang="it-IT" dirty="0" smtClean="0">
                <a:solidFill>
                  <a:srgbClr val="F8C000"/>
                </a:solidFill>
              </a:rPr>
              <a:t>GIUDIZI TOTALI SU </a:t>
            </a:r>
            <a:r>
              <a:rPr lang="it-IT" dirty="0" err="1" smtClean="0">
                <a:solidFill>
                  <a:srgbClr val="F8C000"/>
                </a:solidFill>
              </a:rPr>
              <a:t>DI</a:t>
            </a:r>
            <a:r>
              <a:rPr lang="it-IT" dirty="0" smtClean="0">
                <a:solidFill>
                  <a:srgbClr val="F8C000"/>
                </a:solidFill>
              </a:rPr>
              <a:t> SE’ O SUGLI ALTRI </a:t>
            </a:r>
            <a:r>
              <a:rPr lang="it-IT" dirty="0" smtClean="0"/>
              <a:t>(“</a:t>
            </a:r>
            <a:r>
              <a:rPr lang="it-IT" dirty="0"/>
              <a:t>Non valgo niente” “Sei una carogna”)</a:t>
            </a:r>
          </a:p>
          <a:p>
            <a:r>
              <a:rPr lang="it-IT" dirty="0">
                <a:solidFill>
                  <a:srgbClr val="F8C000"/>
                </a:solidFill>
              </a:rPr>
              <a:t>CATASTROFIZZAZIONI</a:t>
            </a:r>
            <a:r>
              <a:rPr lang="it-IT" dirty="0"/>
              <a:t> (“E’ terribile”)</a:t>
            </a:r>
          </a:p>
          <a:p>
            <a:r>
              <a:rPr lang="it-IT" dirty="0">
                <a:solidFill>
                  <a:srgbClr val="F8C000"/>
                </a:solidFill>
              </a:rPr>
              <a:t>INDISPENSABILITA</a:t>
            </a:r>
            <a:r>
              <a:rPr lang="it-IT" dirty="0"/>
              <a:t>’ (“Non si può </a:t>
            </a:r>
            <a:r>
              <a:rPr lang="it-IT" dirty="0" smtClean="0"/>
              <a:t>vivere </a:t>
            </a:r>
            <a:r>
              <a:rPr lang="it-IT" dirty="0" err="1" smtClean="0"/>
              <a:t>senza</a:t>
            </a:r>
            <a:r>
              <a:rPr lang="it-IT" dirty="0" err="1"/>
              <a:t>…</a:t>
            </a:r>
            <a:r>
              <a:rPr lang="it-IT" dirty="0"/>
              <a:t>”)</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0"/>
            <a:ext cx="7612063" cy="1417638"/>
          </a:xfrm>
        </p:spPr>
        <p:txBody>
          <a:bodyPr>
            <a:noAutofit/>
          </a:bodyPr>
          <a:lstStyle/>
          <a:p>
            <a:r>
              <a:rPr lang="it-IT" sz="3200" b="1" dirty="0" smtClean="0"/>
              <a:t>Clinica e modelli terapeutici</a:t>
            </a:r>
            <a:endParaRPr lang="it-IT" sz="3200" b="1" dirty="0"/>
          </a:p>
        </p:txBody>
      </p:sp>
      <p:sp>
        <p:nvSpPr>
          <p:cNvPr id="3" name="Segnaposto contenuto 2"/>
          <p:cNvSpPr>
            <a:spLocks noGrp="1"/>
          </p:cNvSpPr>
          <p:nvPr>
            <p:ph idx="1"/>
          </p:nvPr>
        </p:nvSpPr>
        <p:spPr/>
        <p:txBody>
          <a:bodyPr>
            <a:normAutofit fontScale="92500"/>
          </a:bodyPr>
          <a:lstStyle/>
          <a:p>
            <a:r>
              <a:rPr lang="it-IT" dirty="0" smtClean="0"/>
              <a:t>Non tutti i pazienti sono uguali: lavorare sul sintomo vs lavorare sulla consapevolezza e sulla ristrutturazione della </a:t>
            </a:r>
            <a:r>
              <a:rPr lang="it-IT" dirty="0" smtClean="0"/>
              <a:t>personalità</a:t>
            </a:r>
          </a:p>
          <a:p>
            <a:r>
              <a:rPr lang="it-IT" i="1" dirty="0" err="1" smtClean="0"/>
              <a:t>What</a:t>
            </a:r>
            <a:r>
              <a:rPr lang="it-IT" i="1" dirty="0" smtClean="0"/>
              <a:t> </a:t>
            </a:r>
            <a:r>
              <a:rPr lang="it-IT" i="1" dirty="0" err="1"/>
              <a:t>works</a:t>
            </a:r>
            <a:r>
              <a:rPr lang="it-IT" i="1" dirty="0"/>
              <a:t> for </a:t>
            </a:r>
            <a:r>
              <a:rPr lang="it-IT" i="1" dirty="0" err="1"/>
              <a:t>whom</a:t>
            </a:r>
            <a:r>
              <a:rPr lang="it-IT" i="1" dirty="0"/>
              <a:t>? (Roth, </a:t>
            </a:r>
            <a:r>
              <a:rPr lang="it-IT" i="1" dirty="0" err="1"/>
              <a:t>Fonagy</a:t>
            </a:r>
            <a:r>
              <a:rPr lang="it-IT" i="1" dirty="0"/>
              <a:t> 1996), </a:t>
            </a:r>
            <a:r>
              <a:rPr lang="it-IT" dirty="0"/>
              <a:t>tradotto in italiano con “Quale terapia per quale paziente”</a:t>
            </a:r>
          </a:p>
          <a:p>
            <a:r>
              <a:rPr lang="it-IT" dirty="0"/>
              <a:t>Non tutti i terapeuti sono </a:t>
            </a:r>
            <a:r>
              <a:rPr lang="it-IT" dirty="0" smtClean="0"/>
              <a:t>uguali: </a:t>
            </a:r>
            <a:r>
              <a:rPr lang="it-IT" dirty="0" smtClean="0"/>
              <a:t>lo stile del terapeuta può favorire o ostacolare le caratteristiche del modello</a:t>
            </a:r>
          </a:p>
          <a:p>
            <a:r>
              <a:rPr lang="it-IT" dirty="0" smtClean="0"/>
              <a:t>Terapie basate su un solo modello di riferimento</a:t>
            </a:r>
          </a:p>
          <a:p>
            <a:r>
              <a:rPr lang="it-IT" dirty="0" smtClean="0"/>
              <a:t>Ecclettismo vs integrazione</a:t>
            </a:r>
          </a:p>
          <a:p>
            <a:pPr marL="514350" indent="-514350">
              <a:buNone/>
            </a:pPr>
            <a:endParaRPr lang="it-IT"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Idee irrazionali (disfunzionali)</a:t>
            </a:r>
            <a:endParaRPr lang="it-IT" dirty="0"/>
          </a:p>
        </p:txBody>
      </p:sp>
      <p:sp>
        <p:nvSpPr>
          <p:cNvPr id="3" name="Segnaposto contenuto 2"/>
          <p:cNvSpPr>
            <a:spLocks noGrp="1"/>
          </p:cNvSpPr>
          <p:nvPr>
            <p:ph idx="1"/>
          </p:nvPr>
        </p:nvSpPr>
        <p:spPr/>
        <p:txBody>
          <a:bodyPr>
            <a:normAutofit fontScale="92500"/>
          </a:bodyPr>
          <a:lstStyle/>
          <a:p>
            <a:r>
              <a:rPr lang="it-IT" dirty="0"/>
              <a:t>Io ho assoluto bisogno di </a:t>
            </a:r>
            <a:r>
              <a:rPr lang="it-IT" dirty="0" smtClean="0"/>
              <a:t>essere </a:t>
            </a:r>
            <a:r>
              <a:rPr lang="it-IT" dirty="0"/>
              <a:t>sempre amato, stimato </a:t>
            </a:r>
            <a:r>
              <a:rPr lang="it-IT" dirty="0" smtClean="0"/>
              <a:t>e approvato </a:t>
            </a:r>
            <a:r>
              <a:rPr lang="it-IT" dirty="0"/>
              <a:t>da tutte le persone significative, altrimenti </a:t>
            </a:r>
            <a:r>
              <a:rPr lang="it-IT" dirty="0" smtClean="0"/>
              <a:t>è gravissimo</a:t>
            </a:r>
            <a:r>
              <a:rPr lang="it-IT" dirty="0"/>
              <a:t>, orribile, terribile, catastrofico.</a:t>
            </a:r>
          </a:p>
          <a:p>
            <a:r>
              <a:rPr lang="it-IT" dirty="0"/>
              <a:t>Io devo assolutamente essere sempre </a:t>
            </a:r>
            <a:r>
              <a:rPr lang="it-IT" dirty="0" smtClean="0"/>
              <a:t>perfettamente adeguato</a:t>
            </a:r>
            <a:r>
              <a:rPr lang="it-IT" dirty="0"/>
              <a:t>, competente e di successo in tutto quello </a:t>
            </a:r>
            <a:r>
              <a:rPr lang="it-IT" dirty="0" smtClean="0"/>
              <a:t>che faccio </a:t>
            </a:r>
            <a:r>
              <a:rPr lang="it-IT" dirty="0"/>
              <a:t>altrimenti sono </a:t>
            </a:r>
            <a:r>
              <a:rPr lang="it-IT" dirty="0" smtClean="0"/>
              <a:t>indegno, non valgo</a:t>
            </a:r>
            <a:endParaRPr lang="it-IT" dirty="0"/>
          </a:p>
          <a:p>
            <a:r>
              <a:rPr lang="it-IT" dirty="0"/>
              <a:t>Tutte le persone che dico io (compreso me </a:t>
            </a:r>
            <a:r>
              <a:rPr lang="it-IT" dirty="0" smtClean="0"/>
              <a:t>stesso) devono </a:t>
            </a:r>
            <a:r>
              <a:rPr lang="it-IT" dirty="0"/>
              <a:t>assolutamente comportarsi sempre come mi </a:t>
            </a:r>
            <a:r>
              <a:rPr lang="it-IT" dirty="0" smtClean="0"/>
              <a:t>pare giusto </a:t>
            </a:r>
            <a:r>
              <a:rPr lang="it-IT" dirty="0"/>
              <a:t>altrimenti sono intrinsecamente cattive e </a:t>
            </a:r>
            <a:r>
              <a:rPr lang="it-IT" dirty="0" smtClean="0"/>
              <a:t>quindi meritano </a:t>
            </a:r>
            <a:r>
              <a:rPr lang="it-IT" dirty="0"/>
              <a:t>di essere severamente </a:t>
            </a:r>
            <a:r>
              <a:rPr lang="it-IT" dirty="0" smtClean="0"/>
              <a:t>giudicate ed eventualmente </a:t>
            </a:r>
            <a:r>
              <a:rPr lang="it-IT" dirty="0"/>
              <a:t>punite</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Idee irrazionali (disfunzionali)</a:t>
            </a:r>
            <a:endParaRPr lang="it-IT" dirty="0"/>
          </a:p>
        </p:txBody>
      </p:sp>
      <p:sp>
        <p:nvSpPr>
          <p:cNvPr id="3" name="Segnaposto contenuto 2"/>
          <p:cNvSpPr>
            <a:spLocks noGrp="1"/>
          </p:cNvSpPr>
          <p:nvPr>
            <p:ph idx="1"/>
          </p:nvPr>
        </p:nvSpPr>
        <p:spPr/>
        <p:txBody>
          <a:bodyPr>
            <a:normAutofit/>
          </a:bodyPr>
          <a:lstStyle/>
          <a:p>
            <a:r>
              <a:rPr lang="it-IT" dirty="0"/>
              <a:t>Tutte le cose devono assolutamente andare sempre </a:t>
            </a:r>
            <a:r>
              <a:rPr lang="it-IT" dirty="0" smtClean="0"/>
              <a:t>come </a:t>
            </a:r>
            <a:r>
              <a:rPr lang="it-IT" dirty="0" smtClean="0"/>
              <a:t>piace </a:t>
            </a:r>
            <a:r>
              <a:rPr lang="it-IT" dirty="0"/>
              <a:t>a me, come mi sembra giusto che </a:t>
            </a:r>
            <a:r>
              <a:rPr lang="it-IT" dirty="0" smtClean="0"/>
              <a:t>vadano, altrimenti </a:t>
            </a:r>
            <a:r>
              <a:rPr lang="it-IT" dirty="0"/>
              <a:t>è inaccettabile, intollerabile, insopportabile.</a:t>
            </a:r>
          </a:p>
          <a:p>
            <a:r>
              <a:rPr lang="it-IT" dirty="0"/>
              <a:t>La mia infelicità dipende da cause esterne, e quindi io </a:t>
            </a:r>
            <a:r>
              <a:rPr lang="it-IT" dirty="0" smtClean="0"/>
              <a:t>posso fare </a:t>
            </a:r>
            <a:r>
              <a:rPr lang="it-IT" dirty="0"/>
              <a:t>poco o niente per cercare di controllare le mie </a:t>
            </a:r>
            <a:r>
              <a:rPr lang="it-IT" dirty="0" smtClean="0"/>
              <a:t>pene</a:t>
            </a:r>
            <a:endParaRPr lang="it-IT"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Idee irrazionali (disfunzionali)</a:t>
            </a:r>
            <a:endParaRPr lang="it-IT" dirty="0"/>
          </a:p>
        </p:txBody>
      </p:sp>
      <p:sp>
        <p:nvSpPr>
          <p:cNvPr id="3" name="Segnaposto contenuto 2"/>
          <p:cNvSpPr>
            <a:spLocks noGrp="1"/>
          </p:cNvSpPr>
          <p:nvPr>
            <p:ph idx="1"/>
          </p:nvPr>
        </p:nvSpPr>
        <p:spPr/>
        <p:txBody>
          <a:bodyPr/>
          <a:lstStyle/>
          <a:p>
            <a:r>
              <a:rPr lang="it-IT" dirty="0" smtClean="0"/>
              <a:t>Siccome può succedere qualcosa di brutto allora:</a:t>
            </a:r>
          </a:p>
          <a:p>
            <a:pPr>
              <a:buNone/>
            </a:pPr>
            <a:r>
              <a:rPr lang="it-IT" dirty="0" smtClean="0"/>
              <a:t>	a. Mi devo preoccupare in continuazione</a:t>
            </a:r>
          </a:p>
          <a:p>
            <a:pPr>
              <a:buNone/>
            </a:pPr>
            <a:r>
              <a:rPr lang="it-IT" dirty="0" smtClean="0"/>
              <a:t>	b. Pensare che succederà (quasi) </a:t>
            </a:r>
            <a:r>
              <a:rPr lang="it-IT" smtClean="0"/>
              <a:t>di sicuro</a:t>
            </a:r>
            <a:endParaRPr lang="it-IT" dirty="0" smtClean="0"/>
          </a:p>
          <a:p>
            <a:pPr>
              <a:buNone/>
            </a:pPr>
            <a:r>
              <a:rPr lang="it-IT" dirty="0" smtClean="0"/>
              <a:t>	c. Che succederà nelle forme peggiori</a:t>
            </a:r>
          </a:p>
          <a:p>
            <a:pPr>
              <a:buNone/>
            </a:pPr>
            <a:r>
              <a:rPr lang="it-IT" dirty="0" smtClean="0"/>
              <a:t>	d. Che non ci potrò mai fare nulla</a:t>
            </a:r>
          </a:p>
          <a:p>
            <a:pPr>
              <a:buNone/>
            </a:pPr>
            <a:r>
              <a:rPr lang="it-IT" dirty="0" smtClean="0"/>
              <a:t>	e. E che tutto finirà nel modo più orribile, terribile e catastrofico.</a:t>
            </a:r>
          </a:p>
          <a:p>
            <a:endParaRPr lang="it-IT"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Idee irrazionali (disfunzionali)</a:t>
            </a:r>
            <a:endParaRPr lang="it-IT" dirty="0"/>
          </a:p>
        </p:txBody>
      </p:sp>
      <p:sp>
        <p:nvSpPr>
          <p:cNvPr id="3" name="Segnaposto contenuto 2"/>
          <p:cNvSpPr>
            <a:spLocks noGrp="1"/>
          </p:cNvSpPr>
          <p:nvPr>
            <p:ph idx="1"/>
          </p:nvPr>
        </p:nvSpPr>
        <p:spPr/>
        <p:txBody>
          <a:bodyPr>
            <a:normAutofit/>
          </a:bodyPr>
          <a:lstStyle/>
          <a:p>
            <a:r>
              <a:rPr lang="it-IT" dirty="0"/>
              <a:t>Se qualcuno ha qualche problema allora io mi </a:t>
            </a:r>
            <a:r>
              <a:rPr lang="it-IT" dirty="0" smtClean="0"/>
              <a:t>devo tremendamente </a:t>
            </a:r>
            <a:r>
              <a:rPr lang="it-IT" dirty="0"/>
              <a:t>sconvolgere per questo</a:t>
            </a:r>
          </a:p>
          <a:p>
            <a:r>
              <a:rPr lang="it-IT" dirty="0" smtClean="0"/>
              <a:t>È </a:t>
            </a:r>
            <a:r>
              <a:rPr lang="it-IT" dirty="0"/>
              <a:t>sempre possibile trovare una soluzione perfetta di fronte </a:t>
            </a:r>
            <a:r>
              <a:rPr lang="it-IT" dirty="0" smtClean="0"/>
              <a:t>a qualsiasi </a:t>
            </a:r>
            <a:r>
              <a:rPr lang="it-IT" dirty="0"/>
              <a:t>problema umano, altrimenti </a:t>
            </a:r>
            <a:r>
              <a:rPr lang="it-IT" dirty="0" smtClean="0"/>
              <a:t>succederanno catastrofi </a:t>
            </a:r>
            <a:r>
              <a:rPr lang="it-IT" dirty="0"/>
              <a:t>ed orrori.</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dirty="0" smtClean="0"/>
              <a:t>ABC</a:t>
            </a:r>
            <a:endParaRPr lang="it-IT" dirty="0"/>
          </a:p>
        </p:txBody>
      </p:sp>
      <p:sp>
        <p:nvSpPr>
          <p:cNvPr id="3" name="Segnaposto contenuto 2"/>
          <p:cNvSpPr>
            <a:spLocks noGrp="1"/>
          </p:cNvSpPr>
          <p:nvPr>
            <p:ph idx="1"/>
          </p:nvPr>
        </p:nvSpPr>
        <p:spPr/>
        <p:txBody>
          <a:bodyPr>
            <a:normAutofit/>
          </a:bodyPr>
          <a:lstStyle/>
          <a:p>
            <a:r>
              <a:rPr lang="it-IT" dirty="0" smtClean="0"/>
              <a:t>Si tratta di uno strumento utile in più fasi del trattamento psicoterapeutico, sia in fase diagnostica che in quella prettamente terapeutica.</a:t>
            </a:r>
          </a:p>
          <a:p>
            <a:r>
              <a:rPr lang="it-IT" dirty="0" smtClean="0"/>
              <a:t>È uno strumento che il paziente impara ad usare per comprendere il proprio funzionamento mentale e per cambiarlo.</a:t>
            </a:r>
          </a:p>
          <a:p>
            <a:r>
              <a:rPr lang="it-IT" dirty="0" smtClean="0"/>
              <a:t>Permette di mettere in relazione gli eventi,                 l’ interpretazione che ne dà il soggetto e le conseguenti emozioni</a:t>
            </a:r>
            <a:endParaRPr lang="it-IT"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Quale relazione tra eventi pensieri ed emozioni?</a:t>
            </a:r>
            <a:endParaRPr lang="it-IT" dirty="0"/>
          </a:p>
        </p:txBody>
      </p:sp>
      <p:pic>
        <p:nvPicPr>
          <p:cNvPr id="10" name="Segnaposto contenuto 9" descr="Dubbio.jpg"/>
          <p:cNvPicPr>
            <a:picLocks noGrp="1" noChangeAspect="1"/>
          </p:cNvPicPr>
          <p:nvPr>
            <p:ph idx="1"/>
          </p:nvPr>
        </p:nvPicPr>
        <p:blipFill>
          <a:blip r:embed="rId2" cstate="print"/>
          <a:srcRect t="5157" b="5157"/>
          <a:stretch>
            <a:fillRect/>
          </a:stretch>
        </p:blipFill>
        <p:spPr>
          <a:xfrm>
            <a:off x="179512" y="2060848"/>
            <a:ext cx="8197727" cy="4192033"/>
          </a:xfrm>
        </p:spPr>
      </p:pic>
      <p:pic>
        <p:nvPicPr>
          <p:cNvPr id="7" name="Immagine 6" descr="gentilezza_3.jpeg"/>
          <p:cNvPicPr>
            <a:picLocks noChangeAspect="1"/>
          </p:cNvPicPr>
          <p:nvPr/>
        </p:nvPicPr>
        <p:blipFill>
          <a:blip r:embed="rId3" cstate="print"/>
          <a:stretch>
            <a:fillRect/>
          </a:stretch>
        </p:blipFill>
        <p:spPr>
          <a:xfrm>
            <a:off x="1979712" y="1772816"/>
            <a:ext cx="3333750" cy="1914525"/>
          </a:xfrm>
          <a:prstGeom prst="rect">
            <a:avLst/>
          </a:prstGeom>
        </p:spPr>
      </p:pic>
      <p:pic>
        <p:nvPicPr>
          <p:cNvPr id="8" name="Immagine 7" descr="w1.jpg"/>
          <p:cNvPicPr>
            <a:picLocks noChangeAspect="1"/>
          </p:cNvPicPr>
          <p:nvPr/>
        </p:nvPicPr>
        <p:blipFill>
          <a:blip r:embed="rId4" cstate="print"/>
          <a:stretch>
            <a:fillRect/>
          </a:stretch>
        </p:blipFill>
        <p:spPr>
          <a:xfrm>
            <a:off x="5796136" y="1628800"/>
            <a:ext cx="3120400" cy="2347730"/>
          </a:xfrm>
          <a:prstGeom prst="rect">
            <a:avLst/>
          </a:prstGeom>
        </p:spPr>
      </p:pic>
      <p:pic>
        <p:nvPicPr>
          <p:cNvPr id="6" name="Immagine 5" descr="idea_suggerimento.gif"/>
          <p:cNvPicPr>
            <a:picLocks noChangeAspect="1"/>
          </p:cNvPicPr>
          <p:nvPr/>
        </p:nvPicPr>
        <p:blipFill>
          <a:blip r:embed="rId5" cstate="print"/>
          <a:stretch>
            <a:fillRect/>
          </a:stretch>
        </p:blipFill>
        <p:spPr>
          <a:xfrm>
            <a:off x="4427984" y="4149080"/>
            <a:ext cx="1762522" cy="2488266"/>
          </a:xfrm>
          <a:prstGeom prst="rect">
            <a:avLst/>
          </a:prstGeom>
          <a:noFill/>
          <a:ln>
            <a:noFill/>
          </a:ln>
        </p:spPr>
      </p:pic>
      <p:sp>
        <p:nvSpPr>
          <p:cNvPr id="11" name="Freccia ad arco 10"/>
          <p:cNvSpPr/>
          <p:nvPr/>
        </p:nvSpPr>
        <p:spPr>
          <a:xfrm rot="893093" flipV="1">
            <a:off x="1991674" y="4699462"/>
            <a:ext cx="2372538" cy="1556105"/>
          </a:xfrm>
          <a:prstGeom prst="circularArrow">
            <a:avLst>
              <a:gd name="adj1" fmla="val 12500"/>
              <a:gd name="adj2" fmla="val 1142319"/>
              <a:gd name="adj3" fmla="val 20457681"/>
              <a:gd name="adj4" fmla="val 12155723"/>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2" name="Freccia ad arco 11"/>
          <p:cNvSpPr/>
          <p:nvPr/>
        </p:nvSpPr>
        <p:spPr>
          <a:xfrm rot="18302349" flipV="1">
            <a:off x="6130272" y="4367380"/>
            <a:ext cx="2232248" cy="1662151"/>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3" name="Freccia a destra rientrata 12"/>
          <p:cNvSpPr/>
          <p:nvPr/>
        </p:nvSpPr>
        <p:spPr>
          <a:xfrm>
            <a:off x="4788024" y="2492896"/>
            <a:ext cx="1440160" cy="648072"/>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1+#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0-#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extLst>
              <p:ext uri="{D42A27DB-BD31-4B8C-83A1-F6EECF244321}">
                <p14:modId xmlns:p14="http://schemas.microsoft.com/office/powerpoint/2010/main" val="438252988"/>
              </p:ext>
            </p:extLst>
          </p:nvPr>
        </p:nvGraphicFramePr>
        <p:xfrm>
          <a:off x="179513" y="548680"/>
          <a:ext cx="8805663" cy="5688037"/>
        </p:xfrm>
        <a:graphic>
          <a:graphicData uri="http://schemas.openxmlformats.org/drawingml/2006/table">
            <a:tbl>
              <a:tblPr firstRow="1" bandRow="1">
                <a:tableStyleId>{5C22544A-7EE6-4342-B048-85BDC9FD1C3A}</a:tableStyleId>
              </a:tblPr>
              <a:tblGrid>
                <a:gridCol w="2935221"/>
                <a:gridCol w="2935221"/>
                <a:gridCol w="2935221"/>
              </a:tblGrid>
              <a:tr h="5688037">
                <a:tc>
                  <a:txBody>
                    <a:bodyPr/>
                    <a:lstStyle/>
                    <a:p>
                      <a:pPr algn="ctr"/>
                      <a:r>
                        <a:rPr lang="it-IT" sz="4800" dirty="0" smtClean="0">
                          <a:solidFill>
                            <a:schemeClr val="tx2"/>
                          </a:solidFill>
                        </a:rPr>
                        <a:t>A</a:t>
                      </a:r>
                    </a:p>
                    <a:p>
                      <a:pPr algn="ctr"/>
                      <a:r>
                        <a:rPr lang="it-IT" sz="3600" dirty="0" smtClean="0">
                          <a:solidFill>
                            <a:schemeClr val="tx2"/>
                          </a:solidFill>
                        </a:rPr>
                        <a:t>evento</a:t>
                      </a:r>
                    </a:p>
                    <a:p>
                      <a:pPr algn="ctr"/>
                      <a:endParaRPr lang="it-IT" sz="4800" dirty="0" smtClean="0">
                        <a:solidFill>
                          <a:schemeClr val="tx2"/>
                        </a:solidFill>
                      </a:endParaRPr>
                    </a:p>
                    <a:p>
                      <a:endParaRPr lang="it-IT" sz="2400" b="1" kern="1200" baseline="0" dirty="0" smtClean="0">
                        <a:solidFill>
                          <a:schemeClr val="tx2"/>
                        </a:solidFill>
                        <a:latin typeface="+mn-lt"/>
                        <a:ea typeface="+mn-ea"/>
                        <a:cs typeface="+mn-cs"/>
                      </a:endParaRPr>
                    </a:p>
                    <a:p>
                      <a:endParaRPr lang="it-IT" sz="2400" b="1" kern="1200" baseline="0" dirty="0" smtClean="0">
                        <a:solidFill>
                          <a:schemeClr val="tx2"/>
                        </a:solidFill>
                        <a:latin typeface="+mn-lt"/>
                        <a:ea typeface="+mn-ea"/>
                        <a:cs typeface="+mn-cs"/>
                      </a:endParaRPr>
                    </a:p>
                    <a:p>
                      <a:r>
                        <a:rPr lang="it-IT" sz="2400" b="1" kern="1200" baseline="0" dirty="0" smtClean="0">
                          <a:solidFill>
                            <a:schemeClr val="tx2"/>
                          </a:solidFill>
                          <a:latin typeface="+mn-lt"/>
                          <a:ea typeface="+mn-ea"/>
                          <a:cs typeface="+mn-cs"/>
                        </a:rPr>
                        <a:t>situazioni, persone</a:t>
                      </a:r>
                    </a:p>
                    <a:p>
                      <a:r>
                        <a:rPr lang="it-IT" sz="2400" b="1" kern="1200" baseline="0" dirty="0" smtClean="0">
                          <a:solidFill>
                            <a:schemeClr val="tx2"/>
                          </a:solidFill>
                          <a:latin typeface="+mn-lt"/>
                          <a:ea typeface="+mn-ea"/>
                          <a:cs typeface="+mn-cs"/>
                        </a:rPr>
                        <a:t>sensazioni fisiche, percezioni sensoriali</a:t>
                      </a:r>
                    </a:p>
                    <a:p>
                      <a:r>
                        <a:rPr lang="it-IT" sz="2400" b="1" kern="1200" baseline="0" dirty="0" smtClean="0">
                          <a:solidFill>
                            <a:schemeClr val="tx2"/>
                          </a:solidFill>
                          <a:latin typeface="+mn-lt"/>
                          <a:ea typeface="+mn-ea"/>
                          <a:cs typeface="+mn-cs"/>
                        </a:rPr>
                        <a:t>immagini, ricordi</a:t>
                      </a:r>
                      <a:endParaRPr lang="it-IT" sz="2400" dirty="0">
                        <a:solidFill>
                          <a:schemeClr val="tx2"/>
                        </a:solidFill>
                      </a:endParaRPr>
                    </a:p>
                  </a:txBody>
                  <a:tcPr/>
                </a:tc>
                <a:tc>
                  <a:txBody>
                    <a:bodyPr/>
                    <a:lstStyle/>
                    <a:p>
                      <a:pPr algn="ctr"/>
                      <a:r>
                        <a:rPr lang="it-IT" sz="4800" dirty="0" smtClean="0">
                          <a:solidFill>
                            <a:srgbClr val="194431"/>
                          </a:solidFill>
                        </a:rPr>
                        <a:t>B</a:t>
                      </a:r>
                    </a:p>
                    <a:p>
                      <a:r>
                        <a:rPr lang="it-IT" sz="3600" b="1" kern="1200" baseline="0" dirty="0" smtClean="0">
                          <a:solidFill>
                            <a:srgbClr val="194431"/>
                          </a:solidFill>
                          <a:latin typeface="+mn-lt"/>
                          <a:ea typeface="+mn-ea"/>
                          <a:cs typeface="+mn-cs"/>
                        </a:rPr>
                        <a:t>pensieri e convinzioni (</a:t>
                      </a:r>
                      <a:r>
                        <a:rPr lang="it-IT" sz="3600" b="1" kern="1200" baseline="0" dirty="0" err="1" smtClean="0">
                          <a:solidFill>
                            <a:srgbClr val="194431"/>
                          </a:solidFill>
                          <a:latin typeface="+mn-lt"/>
                          <a:ea typeface="+mn-ea"/>
                          <a:cs typeface="+mn-cs"/>
                        </a:rPr>
                        <a:t>Belief</a:t>
                      </a:r>
                      <a:r>
                        <a:rPr lang="it-IT" sz="3600" b="1" kern="1200" baseline="0" dirty="0" smtClean="0">
                          <a:solidFill>
                            <a:srgbClr val="194431"/>
                          </a:solidFill>
                          <a:latin typeface="+mn-lt"/>
                          <a:ea typeface="+mn-ea"/>
                          <a:cs typeface="+mn-cs"/>
                        </a:rPr>
                        <a:t>)</a:t>
                      </a:r>
                    </a:p>
                    <a:p>
                      <a:endParaRPr lang="it-IT" sz="1800" b="1" kern="1200" baseline="0" dirty="0" smtClean="0">
                        <a:solidFill>
                          <a:srgbClr val="194431"/>
                        </a:solidFill>
                        <a:latin typeface="+mn-lt"/>
                        <a:ea typeface="+mn-ea"/>
                        <a:cs typeface="+mn-cs"/>
                      </a:endParaRPr>
                    </a:p>
                    <a:p>
                      <a:endParaRPr lang="it-IT" sz="2400" b="1" kern="1200" baseline="0" dirty="0" smtClean="0">
                        <a:solidFill>
                          <a:srgbClr val="194431"/>
                        </a:solidFill>
                        <a:latin typeface="+mn-lt"/>
                        <a:ea typeface="+mn-ea"/>
                        <a:cs typeface="+mn-cs"/>
                      </a:endParaRPr>
                    </a:p>
                    <a:p>
                      <a:r>
                        <a:rPr lang="it-IT" sz="2400" b="1" kern="1200" baseline="0" dirty="0" smtClean="0">
                          <a:solidFill>
                            <a:srgbClr val="194431"/>
                          </a:solidFill>
                          <a:latin typeface="+mn-lt"/>
                          <a:ea typeface="+mn-ea"/>
                          <a:cs typeface="+mn-cs"/>
                        </a:rPr>
                        <a:t>interpretazione soggettiva di A</a:t>
                      </a:r>
                      <a:endParaRPr lang="it-IT" sz="6000" dirty="0" smtClean="0">
                        <a:solidFill>
                          <a:srgbClr val="194431"/>
                        </a:solidFill>
                      </a:endParaRPr>
                    </a:p>
                  </a:txBody>
                  <a:tcPr/>
                </a:tc>
                <a:tc>
                  <a:txBody>
                    <a:bodyPr/>
                    <a:lstStyle/>
                    <a:p>
                      <a:pPr algn="ctr"/>
                      <a:r>
                        <a:rPr lang="it-IT" sz="4800" dirty="0" smtClean="0">
                          <a:solidFill>
                            <a:srgbClr val="194431"/>
                          </a:solidFill>
                        </a:rPr>
                        <a:t>C</a:t>
                      </a:r>
                    </a:p>
                    <a:p>
                      <a:r>
                        <a:rPr lang="it-IT" sz="3600" b="1" kern="1200" baseline="0" dirty="0" smtClean="0">
                          <a:solidFill>
                            <a:srgbClr val="194431"/>
                          </a:solidFill>
                          <a:latin typeface="+mn-lt"/>
                          <a:ea typeface="+mn-ea"/>
                          <a:cs typeface="+mn-cs"/>
                        </a:rPr>
                        <a:t>conseguenze </a:t>
                      </a:r>
                      <a:endParaRPr lang="it-IT" sz="1800" b="1" kern="1200" baseline="0" dirty="0" smtClean="0">
                        <a:solidFill>
                          <a:srgbClr val="194431"/>
                        </a:solidFill>
                        <a:latin typeface="+mn-lt"/>
                        <a:ea typeface="+mn-ea"/>
                        <a:cs typeface="+mn-cs"/>
                      </a:endParaRPr>
                    </a:p>
                    <a:p>
                      <a:endParaRPr lang="it-IT" sz="1800" b="1" kern="1200" baseline="0" dirty="0" smtClean="0">
                        <a:solidFill>
                          <a:srgbClr val="194431"/>
                        </a:solidFill>
                        <a:latin typeface="+mn-lt"/>
                        <a:ea typeface="+mn-ea"/>
                        <a:cs typeface="+mn-cs"/>
                      </a:endParaRPr>
                    </a:p>
                    <a:p>
                      <a:endParaRPr lang="it-IT" sz="1800" b="1" kern="1200" baseline="0" dirty="0" smtClean="0">
                        <a:solidFill>
                          <a:srgbClr val="194431"/>
                        </a:solidFill>
                        <a:latin typeface="+mn-lt"/>
                        <a:ea typeface="+mn-ea"/>
                        <a:cs typeface="+mn-cs"/>
                      </a:endParaRPr>
                    </a:p>
                    <a:p>
                      <a:endParaRPr lang="it-IT" sz="1800" b="1" kern="1200" baseline="0" dirty="0" smtClean="0">
                        <a:solidFill>
                          <a:srgbClr val="194431"/>
                        </a:solidFill>
                        <a:latin typeface="+mn-lt"/>
                        <a:ea typeface="+mn-ea"/>
                        <a:cs typeface="+mn-cs"/>
                      </a:endParaRPr>
                    </a:p>
                    <a:p>
                      <a:endParaRPr lang="it-IT" sz="1800" b="1" kern="1200" baseline="0" dirty="0" smtClean="0">
                        <a:solidFill>
                          <a:srgbClr val="194431"/>
                        </a:solidFill>
                        <a:latin typeface="+mn-lt"/>
                        <a:ea typeface="+mn-ea"/>
                        <a:cs typeface="+mn-cs"/>
                      </a:endParaRPr>
                    </a:p>
                    <a:p>
                      <a:endParaRPr lang="it-IT" sz="1800" b="1" kern="1200" baseline="0" dirty="0" smtClean="0">
                        <a:solidFill>
                          <a:srgbClr val="194431"/>
                        </a:solidFill>
                        <a:latin typeface="+mn-lt"/>
                        <a:ea typeface="+mn-ea"/>
                        <a:cs typeface="+mn-cs"/>
                      </a:endParaRPr>
                    </a:p>
                    <a:p>
                      <a:endParaRPr lang="it-IT" sz="2400" b="1" kern="1200" baseline="0" dirty="0" smtClean="0">
                        <a:solidFill>
                          <a:srgbClr val="194431"/>
                        </a:solidFill>
                        <a:latin typeface="+mn-lt"/>
                        <a:ea typeface="+mn-ea"/>
                        <a:cs typeface="+mn-cs"/>
                      </a:endParaRPr>
                    </a:p>
                    <a:p>
                      <a:r>
                        <a:rPr lang="it-IT" sz="2400" b="1" kern="1200" baseline="0" dirty="0" smtClean="0">
                          <a:solidFill>
                            <a:srgbClr val="194431"/>
                          </a:solidFill>
                          <a:latin typeface="+mn-lt"/>
                          <a:ea typeface="+mn-ea"/>
                          <a:cs typeface="+mn-cs"/>
                        </a:rPr>
                        <a:t>emozione</a:t>
                      </a:r>
                    </a:p>
                    <a:p>
                      <a:r>
                        <a:rPr lang="it-IT" sz="2400" b="1" kern="1200" baseline="0" dirty="0" smtClean="0">
                          <a:solidFill>
                            <a:srgbClr val="194431"/>
                          </a:solidFill>
                          <a:latin typeface="+mn-lt"/>
                          <a:ea typeface="+mn-ea"/>
                          <a:cs typeface="+mn-cs"/>
                        </a:rPr>
                        <a:t>comportamento</a:t>
                      </a:r>
                      <a:endParaRPr lang="it-IT" sz="2400" dirty="0">
                        <a:solidFill>
                          <a:srgbClr val="194431"/>
                        </a:solidFill>
                      </a:endParaRPr>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1861880"/>
            <a:ext cx="8229600" cy="4968552"/>
          </a:xfrm>
        </p:spPr>
        <p:txBody>
          <a:bodyPr>
            <a:normAutofit lnSpcReduction="10000"/>
          </a:bodyPr>
          <a:lstStyle/>
          <a:p>
            <a:r>
              <a:rPr lang="it-IT" dirty="0" smtClean="0"/>
              <a:t>Un A può essere valutato in modi diversi, cioè può suscitare B diversi</a:t>
            </a:r>
          </a:p>
          <a:p>
            <a:pPr>
              <a:buNone/>
            </a:pPr>
            <a:r>
              <a:rPr lang="it-IT" dirty="0" smtClean="0"/>
              <a:t>	- Esempio: </a:t>
            </a:r>
            <a:r>
              <a:rPr lang="it-IT" b="1" dirty="0" smtClean="0"/>
              <a:t>A: l'autobus non si ferma alla fermata</a:t>
            </a:r>
          </a:p>
          <a:p>
            <a:pPr>
              <a:buNone/>
            </a:pPr>
            <a:r>
              <a:rPr lang="it-IT" dirty="0" smtClean="0"/>
              <a:t>		B1: “oddio! Adesso come faccio? Arriverò in ritardo 	e mi sgrideranno!”</a:t>
            </a:r>
          </a:p>
          <a:p>
            <a:pPr>
              <a:buNone/>
            </a:pPr>
            <a:r>
              <a:rPr lang="it-IT" dirty="0" smtClean="0"/>
              <a:t>		B2: “per colpa di quei lavativi dei mezzi  	pubblici arriverò in ritardo!”</a:t>
            </a:r>
          </a:p>
          <a:p>
            <a:pPr>
              <a:buNone/>
            </a:pPr>
            <a:r>
              <a:rPr lang="it-IT" dirty="0" smtClean="0"/>
              <a:t>		B3: “sono proprio stupido! Dovevo prevederlo”</a:t>
            </a:r>
          </a:p>
          <a:p>
            <a:pPr>
              <a:buNone/>
            </a:pPr>
            <a:r>
              <a:rPr lang="it-IT" dirty="0" smtClean="0"/>
              <a:t>		B4: “Che fortuna! Ho una buona giustificazione per 	arrivare in ritardo!”</a:t>
            </a:r>
            <a:endParaRPr lang="it-IT"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772816"/>
            <a:ext cx="8229600" cy="4680520"/>
          </a:xfrm>
        </p:spPr>
        <p:txBody>
          <a:bodyPr>
            <a:normAutofit fontScale="85000" lnSpcReduction="10000"/>
          </a:bodyPr>
          <a:lstStyle/>
          <a:p>
            <a:r>
              <a:rPr lang="it-IT" dirty="0" smtClean="0"/>
              <a:t>	- B1: </a:t>
            </a:r>
            <a:r>
              <a:rPr lang="it-IT" i="1" dirty="0" smtClean="0"/>
              <a:t>“oddio! Arriverò in ritardo e mi sgrideranno!”</a:t>
            </a:r>
          </a:p>
          <a:p>
            <a:pPr>
              <a:buNone/>
            </a:pPr>
            <a:r>
              <a:rPr lang="it-IT" dirty="0" smtClean="0"/>
              <a:t>			C1: ansia, cominciare a tremare, agitarsi</a:t>
            </a:r>
          </a:p>
          <a:p>
            <a:pPr>
              <a:buNone/>
            </a:pPr>
            <a:r>
              <a:rPr lang="it-IT" dirty="0" smtClean="0"/>
              <a:t>		</a:t>
            </a:r>
            <a:r>
              <a:rPr lang="it-IT" dirty="0" smtClean="0">
                <a:solidFill>
                  <a:schemeClr val="accent3">
                    <a:lumMod val="60000"/>
                    <a:lumOff val="40000"/>
                  </a:schemeClr>
                </a:solidFill>
              </a:rPr>
              <a:t>- B2: “</a:t>
            </a:r>
            <a:r>
              <a:rPr lang="it-IT" i="1" dirty="0" smtClean="0">
                <a:solidFill>
                  <a:schemeClr val="accent3">
                    <a:lumMod val="60000"/>
                    <a:lumOff val="40000"/>
                  </a:schemeClr>
                </a:solidFill>
              </a:rPr>
              <a:t>per colpa di quei lavativi dei mezzi pubblici arriverò in ritardo!”</a:t>
            </a:r>
          </a:p>
          <a:p>
            <a:pPr>
              <a:buNone/>
            </a:pPr>
            <a:r>
              <a:rPr lang="it-IT" i="1" dirty="0" smtClean="0">
                <a:solidFill>
                  <a:schemeClr val="accent3">
                    <a:lumMod val="60000"/>
                    <a:lumOff val="40000"/>
                  </a:schemeClr>
                </a:solidFill>
              </a:rPr>
              <a:t>			</a:t>
            </a:r>
            <a:r>
              <a:rPr lang="it-IT" dirty="0" smtClean="0">
                <a:solidFill>
                  <a:schemeClr val="accent3">
                    <a:lumMod val="60000"/>
                    <a:lumOff val="40000"/>
                  </a:schemeClr>
                </a:solidFill>
              </a:rPr>
              <a:t>C2: rabbia, brontolare, pensare di scrivere una lettera 		di denuncia</a:t>
            </a:r>
          </a:p>
          <a:p>
            <a:pPr>
              <a:buNone/>
            </a:pPr>
            <a:r>
              <a:rPr lang="it-IT" dirty="0" smtClean="0"/>
              <a:t>		</a:t>
            </a:r>
            <a:r>
              <a:rPr lang="it-IT" dirty="0" smtClean="0">
                <a:solidFill>
                  <a:schemeClr val="tx2">
                    <a:lumMod val="50000"/>
                    <a:lumOff val="50000"/>
                  </a:schemeClr>
                </a:solidFill>
              </a:rPr>
              <a:t>- B3: </a:t>
            </a:r>
            <a:r>
              <a:rPr lang="it-IT" i="1" dirty="0" smtClean="0">
                <a:solidFill>
                  <a:schemeClr val="tx2">
                    <a:lumMod val="50000"/>
                    <a:lumOff val="50000"/>
                  </a:schemeClr>
                </a:solidFill>
              </a:rPr>
              <a:t>“sono proprio stupido! Dovevo prevederlo”</a:t>
            </a:r>
          </a:p>
          <a:p>
            <a:pPr>
              <a:buNone/>
            </a:pPr>
            <a:r>
              <a:rPr lang="it-IT" dirty="0" smtClean="0">
                <a:solidFill>
                  <a:schemeClr val="tx2">
                    <a:lumMod val="50000"/>
                    <a:lumOff val="50000"/>
                  </a:schemeClr>
                </a:solidFill>
              </a:rPr>
              <a:t>			C3: tristezza, avviarsi a piedi verso casa</a:t>
            </a:r>
          </a:p>
          <a:p>
            <a:pPr>
              <a:buNone/>
            </a:pPr>
            <a:r>
              <a:rPr lang="it-IT" dirty="0" smtClean="0"/>
              <a:t>		- </a:t>
            </a:r>
            <a:r>
              <a:rPr lang="it-IT" dirty="0" smtClean="0">
                <a:solidFill>
                  <a:schemeClr val="accent6">
                    <a:lumMod val="60000"/>
                    <a:lumOff val="40000"/>
                  </a:schemeClr>
                </a:solidFill>
              </a:rPr>
              <a:t>B4: </a:t>
            </a:r>
            <a:r>
              <a:rPr lang="it-IT" i="1" dirty="0" smtClean="0">
                <a:solidFill>
                  <a:schemeClr val="accent6">
                    <a:lumMod val="60000"/>
                    <a:lumOff val="40000"/>
                  </a:schemeClr>
                </a:solidFill>
              </a:rPr>
              <a:t>“Che fortuna! Ho una buona giustificazione per arrivare in 	ritardo!”</a:t>
            </a:r>
          </a:p>
          <a:p>
            <a:pPr>
              <a:buNone/>
            </a:pPr>
            <a:r>
              <a:rPr lang="it-IT" dirty="0" smtClean="0">
                <a:solidFill>
                  <a:schemeClr val="accent6">
                    <a:lumMod val="60000"/>
                    <a:lumOff val="40000"/>
                  </a:schemeClr>
                </a:solidFill>
              </a:rPr>
              <a:t>			C4: gioia, andare al bar a festeggiare</a:t>
            </a:r>
            <a:endParaRPr lang="it-IT" dirty="0">
              <a:solidFill>
                <a:schemeClr val="accent6">
                  <a:lumMod val="60000"/>
                  <a:lumOff val="40000"/>
                </a:schemeClr>
              </a:solidFill>
            </a:endParaRPr>
          </a:p>
        </p:txBody>
      </p:sp>
      <p:sp>
        <p:nvSpPr>
          <p:cNvPr id="2" name="CasellaDiTesto 1"/>
          <p:cNvSpPr txBox="1"/>
          <p:nvPr/>
        </p:nvSpPr>
        <p:spPr>
          <a:xfrm>
            <a:off x="539552" y="620688"/>
            <a:ext cx="7632848" cy="584776"/>
          </a:xfrm>
          <a:prstGeom prst="rect">
            <a:avLst/>
          </a:prstGeom>
          <a:noFill/>
        </p:spPr>
        <p:txBody>
          <a:bodyPr wrap="square" rtlCol="0">
            <a:spAutoFit/>
          </a:bodyPr>
          <a:lstStyle/>
          <a:p>
            <a:pPr algn="ctr"/>
            <a:r>
              <a:rPr lang="it-IT" sz="3200" dirty="0"/>
              <a:t>Ad ogni B corrisponde un C specifico</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5174" y="0"/>
            <a:ext cx="7612063" cy="1497106"/>
          </a:xfrm>
        </p:spPr>
        <p:txBody>
          <a:bodyPr>
            <a:normAutofit/>
          </a:bodyPr>
          <a:lstStyle/>
          <a:p>
            <a:pPr>
              <a:lnSpc>
                <a:spcPct val="80000"/>
              </a:lnSpc>
            </a:pPr>
            <a:r>
              <a:rPr lang="it-IT" dirty="0" smtClean="0"/>
              <a:t>Come si costruisce un ABC </a:t>
            </a:r>
            <a:br>
              <a:rPr lang="it-IT" dirty="0" smtClean="0"/>
            </a:br>
            <a:r>
              <a:rPr lang="it-IT" dirty="0" smtClean="0"/>
              <a:t>in fase di </a:t>
            </a:r>
            <a:r>
              <a:rPr lang="it-IT" dirty="0" err="1" smtClean="0"/>
              <a:t>assessment</a:t>
            </a:r>
            <a:endParaRPr lang="it-IT" dirty="0"/>
          </a:p>
        </p:txBody>
      </p:sp>
      <p:sp>
        <p:nvSpPr>
          <p:cNvPr id="3" name="Segnaposto contenuto 2"/>
          <p:cNvSpPr>
            <a:spLocks noGrp="1"/>
          </p:cNvSpPr>
          <p:nvPr>
            <p:ph idx="1"/>
          </p:nvPr>
        </p:nvSpPr>
        <p:spPr>
          <a:xfrm>
            <a:off x="467544" y="1916832"/>
            <a:ext cx="8229600" cy="4781128"/>
          </a:xfrm>
        </p:spPr>
        <p:txBody>
          <a:bodyPr>
            <a:normAutofit/>
          </a:bodyPr>
          <a:lstStyle/>
          <a:p>
            <a:r>
              <a:rPr lang="it-IT" dirty="0" smtClean="0"/>
              <a:t>Dopo aver fatto raccontare in generale i problemi che il </a:t>
            </a:r>
            <a:r>
              <a:rPr lang="it-IT" dirty="0" err="1" smtClean="0"/>
              <a:t>pz</a:t>
            </a:r>
            <a:r>
              <a:rPr lang="it-IT" dirty="0" smtClean="0"/>
              <a:t> sente di avere, prendere un episodio che lui sta raccontando oppure chiedergli di raccontare un episodio specifico in cui i problemi che sente si sono verificati con una certa chiarezza e intensità (generalmente l'ultimo o il primo in termini temporali)</a:t>
            </a:r>
          </a:p>
          <a:p>
            <a:r>
              <a:rPr lang="it-IT" dirty="0" smtClean="0"/>
              <a:t>Il racconto deve essere molto dettagliato:dove, con chi, quando (data, stagione, momento della giornata), cosa stava facendo lui, cosa facevano gli altri, cosa è successo ad un certo punto per cui è partito il disagio</a:t>
            </a:r>
            <a:endParaRPr lang="it-IT"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95536" y="3423"/>
            <a:ext cx="8229600" cy="791815"/>
          </a:xfrm>
        </p:spPr>
        <p:txBody>
          <a:bodyPr/>
          <a:lstStyle/>
          <a:p>
            <a:pPr eaLnBrk="1" hangingPunct="1">
              <a:defRPr/>
            </a:pPr>
            <a:r>
              <a:rPr lang="it-IT" dirty="0" smtClean="0">
                <a:solidFill>
                  <a:srgbClr val="FFFFFF"/>
                </a:solidFill>
              </a:rPr>
              <a:t> Strategie </a:t>
            </a:r>
            <a:r>
              <a:rPr lang="it-IT" dirty="0" smtClean="0">
                <a:solidFill>
                  <a:srgbClr val="FFFFFF"/>
                </a:solidFill>
              </a:rPr>
              <a:t>terapeutiche</a:t>
            </a:r>
            <a:endParaRPr lang="it-IT" dirty="0" smtClean="0">
              <a:solidFill>
                <a:schemeClr val="tx1"/>
              </a:solidFill>
            </a:endParaRPr>
          </a:p>
        </p:txBody>
      </p:sp>
      <p:sp>
        <p:nvSpPr>
          <p:cNvPr id="153603" name="Rectangle 3"/>
          <p:cNvSpPr>
            <a:spLocks noGrp="1" noChangeArrowheads="1"/>
          </p:cNvSpPr>
          <p:nvPr>
            <p:ph type="body" idx="1"/>
          </p:nvPr>
        </p:nvSpPr>
        <p:spPr>
          <a:xfrm>
            <a:off x="457200" y="1855788"/>
            <a:ext cx="8229600" cy="4525962"/>
          </a:xfrm>
        </p:spPr>
        <p:txBody>
          <a:bodyPr/>
          <a:lstStyle/>
          <a:p>
            <a:pPr marL="0" indent="0" eaLnBrk="1" hangingPunct="1">
              <a:buFontTx/>
              <a:buNone/>
              <a:defRPr/>
            </a:pPr>
            <a:endParaRPr lang="it-IT" dirty="0" smtClean="0"/>
          </a:p>
        </p:txBody>
      </p:sp>
      <p:pic>
        <p:nvPicPr>
          <p:cNvPr id="18435" name="Immagine 1" descr="il-senso-di-superiorita-e-solo-un-bug-del-cervello-638x42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700213"/>
            <a:ext cx="7075487" cy="474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ccia su 2"/>
          <p:cNvSpPr/>
          <p:nvPr/>
        </p:nvSpPr>
        <p:spPr>
          <a:xfrm>
            <a:off x="3132138" y="4724400"/>
            <a:ext cx="1368425" cy="1728788"/>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6" name="Freccia giù 5"/>
          <p:cNvSpPr/>
          <p:nvPr/>
        </p:nvSpPr>
        <p:spPr>
          <a:xfrm>
            <a:off x="3132138" y="981075"/>
            <a:ext cx="1295400" cy="1800225"/>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Tree>
    <p:extLst>
      <p:ext uri="{BB962C8B-B14F-4D97-AF65-F5344CB8AC3E}">
        <p14:creationId xmlns:p14="http://schemas.microsoft.com/office/powerpoint/2010/main" val="39036507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800" dirty="0" smtClean="0"/>
              <a:t>Identificare gli A</a:t>
            </a:r>
            <a:endParaRPr lang="it-IT" dirty="0"/>
          </a:p>
        </p:txBody>
      </p:sp>
      <p:sp>
        <p:nvSpPr>
          <p:cNvPr id="3" name="Segnaposto contenuto 2"/>
          <p:cNvSpPr>
            <a:spLocks noGrp="1"/>
          </p:cNvSpPr>
          <p:nvPr>
            <p:ph idx="1"/>
          </p:nvPr>
        </p:nvSpPr>
        <p:spPr>
          <a:xfrm>
            <a:off x="457200" y="1600200"/>
            <a:ext cx="8229600" cy="4853136"/>
          </a:xfrm>
        </p:spPr>
        <p:txBody>
          <a:bodyPr>
            <a:normAutofit/>
          </a:bodyPr>
          <a:lstStyle/>
          <a:p>
            <a:r>
              <a:rPr lang="it-IT" dirty="0" smtClean="0"/>
              <a:t>Non tutti gli eventi e le situazioni sono degli eventi attivanti,  quindi non basta segnare il “dove”, ad </a:t>
            </a:r>
            <a:r>
              <a:rPr lang="it-IT" dirty="0" err="1" smtClean="0"/>
              <a:t>es</a:t>
            </a:r>
            <a:r>
              <a:rPr lang="it-IT" dirty="0" smtClean="0"/>
              <a:t>:</a:t>
            </a:r>
          </a:p>
          <a:p>
            <a:pPr>
              <a:buNone/>
            </a:pPr>
            <a:r>
              <a:rPr lang="it-IT" dirty="0" smtClean="0"/>
              <a:t>	- </a:t>
            </a:r>
            <a:r>
              <a:rPr lang="it-IT" i="1" dirty="0" smtClean="0"/>
              <a:t>Entrare in un negozio</a:t>
            </a:r>
          </a:p>
          <a:p>
            <a:pPr>
              <a:buNone/>
            </a:pPr>
            <a:r>
              <a:rPr lang="it-IT" dirty="0" smtClean="0"/>
              <a:t>	- </a:t>
            </a:r>
            <a:r>
              <a:rPr lang="it-IT" i="1" dirty="0" smtClean="0"/>
              <a:t>Entrare in un negozio in cui c'è la commessa che mi piace tanto</a:t>
            </a:r>
          </a:p>
          <a:p>
            <a:pPr>
              <a:buNone/>
            </a:pPr>
            <a:r>
              <a:rPr lang="it-IT" dirty="0" smtClean="0"/>
              <a:t>	- </a:t>
            </a:r>
            <a:r>
              <a:rPr lang="it-IT" i="1" dirty="0" smtClean="0"/>
              <a:t>Entrare in un negozio in cui c'è la commessa che mi piace tanto e che ha rifiutato il mio invito</a:t>
            </a:r>
          </a:p>
          <a:p>
            <a:r>
              <a:rPr lang="it-IT" dirty="0" smtClean="0"/>
              <a:t>Bisogna chiedere al </a:t>
            </a:r>
            <a:r>
              <a:rPr lang="it-IT" dirty="0" err="1" smtClean="0"/>
              <a:t>pz</a:t>
            </a:r>
            <a:r>
              <a:rPr lang="it-IT" dirty="0" smtClean="0"/>
              <a:t> i dettagli di ciò che è successo e che cosa secondo lui di quella situazione giustifica la reazione che ha avuto</a:t>
            </a:r>
            <a:endParaRPr lang="it-IT"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800" dirty="0" smtClean="0"/>
              <a:t>Identificare gli A</a:t>
            </a:r>
            <a:endParaRPr lang="it-IT" dirty="0"/>
          </a:p>
        </p:txBody>
      </p:sp>
      <p:sp>
        <p:nvSpPr>
          <p:cNvPr id="3" name="Segnaposto contenuto 2"/>
          <p:cNvSpPr>
            <a:spLocks noGrp="1"/>
          </p:cNvSpPr>
          <p:nvPr>
            <p:ph idx="1"/>
          </p:nvPr>
        </p:nvSpPr>
        <p:spPr>
          <a:xfrm>
            <a:off x="457200" y="1844824"/>
            <a:ext cx="8229600" cy="4536504"/>
          </a:xfrm>
        </p:spPr>
        <p:txBody>
          <a:bodyPr>
            <a:normAutofit fontScale="85000" lnSpcReduction="10000"/>
          </a:bodyPr>
          <a:lstStyle/>
          <a:p>
            <a:r>
              <a:rPr lang="it-IT" dirty="0" smtClean="0"/>
              <a:t> In altre parole, è necessario trovare l'elemento della situazione che abbia un qualche nesso logico\temporale\causale con i pensieri B e le conseguenti reazioni C</a:t>
            </a:r>
          </a:p>
          <a:p>
            <a:pPr>
              <a:buNone/>
            </a:pPr>
            <a:r>
              <a:rPr lang="it-IT" dirty="0" smtClean="0"/>
              <a:t>	- Esempio: il pensiero “sto per svenire” e l'ansia conseguente sono associati a quale A?</a:t>
            </a:r>
          </a:p>
          <a:p>
            <a:pPr marL="1314450" lvl="2" indent="-514350">
              <a:buFont typeface="+mj-lt"/>
              <a:buAutoNum type="arabicPeriod"/>
            </a:pPr>
            <a:r>
              <a:rPr lang="it-IT" sz="2800" dirty="0" smtClean="0"/>
              <a:t> Guidare</a:t>
            </a:r>
          </a:p>
          <a:p>
            <a:pPr marL="1314450" lvl="2" indent="-514350">
              <a:buFont typeface="+mj-lt"/>
              <a:buAutoNum type="arabicPeriod"/>
            </a:pPr>
            <a:r>
              <a:rPr lang="it-IT" sz="2800" dirty="0" smtClean="0"/>
              <a:t>Sto guidando e mi sento un capogiro</a:t>
            </a:r>
          </a:p>
          <a:p>
            <a:pPr>
              <a:buNone/>
            </a:pPr>
            <a:r>
              <a:rPr lang="it-IT" dirty="0" smtClean="0"/>
              <a:t>	- Esempio: il pensiero “se ne frega della famiglia” e la rabbia 	associata sono legati a quale A?</a:t>
            </a:r>
          </a:p>
          <a:p>
            <a:pPr marL="1314450" lvl="2" indent="-514350">
              <a:buFont typeface="+mj-lt"/>
              <a:buAutoNum type="arabicPeriod"/>
            </a:pPr>
            <a:r>
              <a:rPr lang="it-IT" sz="2800" dirty="0" smtClean="0"/>
              <a:t>A cena</a:t>
            </a:r>
          </a:p>
          <a:p>
            <a:pPr marL="1314450" lvl="2" indent="-514350">
              <a:buFont typeface="+mj-lt"/>
              <a:buAutoNum type="arabicPeriod"/>
            </a:pPr>
            <a:r>
              <a:rPr lang="it-IT" sz="2800" dirty="0" smtClean="0"/>
              <a:t>A cena mio marito risponde per l'ennesima volta al telefono per una chiamata di un cliente</a:t>
            </a:r>
            <a:endParaRPr lang="it-IT" sz="2800"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Identificare i pensieri (B)</a:t>
            </a:r>
            <a:endParaRPr lang="it-IT" dirty="0"/>
          </a:p>
        </p:txBody>
      </p:sp>
      <p:sp>
        <p:nvSpPr>
          <p:cNvPr id="3" name="Segnaposto contenuto 2"/>
          <p:cNvSpPr>
            <a:spLocks noGrp="1"/>
          </p:cNvSpPr>
          <p:nvPr>
            <p:ph idx="1"/>
          </p:nvPr>
        </p:nvSpPr>
        <p:spPr>
          <a:xfrm>
            <a:off x="457200" y="1600200"/>
            <a:ext cx="8229600" cy="4781128"/>
          </a:xfrm>
        </p:spPr>
        <p:txBody>
          <a:bodyPr>
            <a:normAutofit/>
          </a:bodyPr>
          <a:lstStyle/>
          <a:p>
            <a:r>
              <a:rPr lang="it-IT" dirty="0" smtClean="0"/>
              <a:t>Generalmente quando si parla di B si intendono i pensieri, intesi come flusso di parole con una sintassi comprensibile.</a:t>
            </a:r>
          </a:p>
          <a:p>
            <a:r>
              <a:rPr lang="it-IT" dirty="0" smtClean="0"/>
              <a:t>In clinica però, non è raro che si tratti di Immagini.</a:t>
            </a:r>
          </a:p>
          <a:p>
            <a:r>
              <a:rPr lang="it-IT" dirty="0" smtClean="0"/>
              <a:t>Oppure di un insieme di ricordi, flashback</a:t>
            </a:r>
          </a:p>
          <a:p>
            <a:r>
              <a:rPr lang="it-IT" dirty="0" smtClean="0"/>
              <a:t>Questo materiale mentale ha la stessa valenza di pensieri verbali, ma è poco comunicabile e quindi necessita di essere esplorato con precisione e pazienza, aiutando il pz a trasformarlo in flusso di parole</a:t>
            </a:r>
            <a:endParaRPr lang="it-IT"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Identificare i pensieri (B)</a:t>
            </a:r>
            <a:endParaRPr lang="it-IT" dirty="0"/>
          </a:p>
        </p:txBody>
      </p:sp>
      <p:sp>
        <p:nvSpPr>
          <p:cNvPr id="3" name="Segnaposto contenuto 2"/>
          <p:cNvSpPr>
            <a:spLocks noGrp="1"/>
          </p:cNvSpPr>
          <p:nvPr>
            <p:ph idx="1"/>
          </p:nvPr>
        </p:nvSpPr>
        <p:spPr>
          <a:xfrm>
            <a:off x="457200" y="1600200"/>
            <a:ext cx="8229600" cy="4781128"/>
          </a:xfrm>
        </p:spPr>
        <p:txBody>
          <a:bodyPr>
            <a:normAutofit fontScale="92500" lnSpcReduction="10000"/>
          </a:bodyPr>
          <a:lstStyle/>
          <a:p>
            <a:r>
              <a:rPr lang="it-IT" dirty="0" smtClean="0"/>
              <a:t>Avviene attraverso l’individuazione del legame tra cognizione, emozione e comportamento </a:t>
            </a:r>
          </a:p>
          <a:p>
            <a:r>
              <a:rPr lang="it-IT" dirty="0" smtClean="0"/>
              <a:t> In ogni situazione in cui ci si sente turbati, domandarsi:</a:t>
            </a:r>
          </a:p>
          <a:p>
            <a:pPr>
              <a:buNone/>
            </a:pPr>
            <a:r>
              <a:rPr lang="it-IT" dirty="0" smtClean="0"/>
              <a:t>	- Cosa penso potrebbe accadere? E se accadesse, cosa succederebbe?</a:t>
            </a:r>
          </a:p>
          <a:p>
            <a:pPr>
              <a:buNone/>
            </a:pPr>
            <a:r>
              <a:rPr lang="it-IT" dirty="0" smtClean="0"/>
              <a:t>	- Cosa penso di me stesso?</a:t>
            </a:r>
          </a:p>
          <a:p>
            <a:pPr>
              <a:buNone/>
            </a:pPr>
            <a:r>
              <a:rPr lang="it-IT" dirty="0" smtClean="0"/>
              <a:t>	- Cosa penso delle altre persone?</a:t>
            </a:r>
          </a:p>
          <a:p>
            <a:pPr>
              <a:buNone/>
            </a:pPr>
            <a:r>
              <a:rPr lang="it-IT" dirty="0" smtClean="0"/>
              <a:t>	- Cosa penso della situazione?</a:t>
            </a:r>
          </a:p>
          <a:p>
            <a:pPr>
              <a:buNone/>
            </a:pPr>
            <a:r>
              <a:rPr lang="it-IT" dirty="0" smtClean="0"/>
              <a:t>	- Che cosa mi fa (paura\rabbia\tristezza\sentire in colpa\ecc...)? Il fatto che......</a:t>
            </a:r>
            <a:endParaRPr lang="it-IT"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Identificare le Conseguenze (C)</a:t>
            </a:r>
            <a:endParaRPr lang="it-IT" dirty="0"/>
          </a:p>
        </p:txBody>
      </p:sp>
      <p:sp>
        <p:nvSpPr>
          <p:cNvPr id="3" name="Segnaposto contenuto 2"/>
          <p:cNvSpPr>
            <a:spLocks noGrp="1"/>
          </p:cNvSpPr>
          <p:nvPr>
            <p:ph idx="1"/>
          </p:nvPr>
        </p:nvSpPr>
        <p:spPr/>
        <p:txBody>
          <a:bodyPr/>
          <a:lstStyle/>
          <a:p>
            <a:r>
              <a:rPr lang="it-IT" dirty="0" smtClean="0"/>
              <a:t>Le C  comprendono sia reazioni emotive che comportamenti, azioni</a:t>
            </a:r>
          </a:p>
          <a:p>
            <a:r>
              <a:rPr lang="it-IT" dirty="0" smtClean="0"/>
              <a:t>Le C sono delle reazioni logiche e proporzionate alla convinzione B</a:t>
            </a:r>
          </a:p>
          <a:p>
            <a:r>
              <a:rPr lang="it-IT" dirty="0" smtClean="0"/>
              <a:t>Quanto più è forte la convinzione circa un pensiero, tanto più intensa sarà la reazione a livello emotivo e comportamentale</a:t>
            </a:r>
            <a:endParaRPr lang="it-IT"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Identificare le Conseguenze (C)</a:t>
            </a:r>
            <a:endParaRPr lang="it-IT" dirty="0"/>
          </a:p>
        </p:txBody>
      </p:sp>
      <p:sp>
        <p:nvSpPr>
          <p:cNvPr id="3" name="Segnaposto contenuto 2"/>
          <p:cNvSpPr>
            <a:spLocks noGrp="1"/>
          </p:cNvSpPr>
          <p:nvPr>
            <p:ph idx="1"/>
          </p:nvPr>
        </p:nvSpPr>
        <p:spPr/>
        <p:txBody>
          <a:bodyPr>
            <a:noAutofit/>
          </a:bodyPr>
          <a:lstStyle/>
          <a:p>
            <a:r>
              <a:rPr lang="it-IT" dirty="0" smtClean="0"/>
              <a:t>Esempio:</a:t>
            </a:r>
          </a:p>
          <a:p>
            <a:pPr>
              <a:buNone/>
            </a:pPr>
            <a:r>
              <a:rPr lang="it-IT" dirty="0" smtClean="0"/>
              <a:t>	- (A) mentre sto guidando, sento un capogiro</a:t>
            </a:r>
          </a:p>
          <a:p>
            <a:pPr>
              <a:buNone/>
            </a:pPr>
            <a:r>
              <a:rPr lang="it-IT" dirty="0" smtClean="0"/>
              <a:t>	- (B) “Oddio sto per svenire!” Convinzione 30%)</a:t>
            </a:r>
          </a:p>
          <a:p>
            <a:pPr>
              <a:buNone/>
            </a:pPr>
            <a:r>
              <a:rPr lang="it-IT" dirty="0" smtClean="0"/>
              <a:t>	- (C) emozione: ansia (30%)</a:t>
            </a:r>
          </a:p>
          <a:p>
            <a:pPr>
              <a:buNone/>
            </a:pPr>
            <a:r>
              <a:rPr lang="it-IT" dirty="0" smtClean="0"/>
              <a:t>	- (C) comportamento: rallento ma continuo a guidare</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Identificare le</a:t>
            </a:r>
            <a:br>
              <a:rPr lang="it-IT" dirty="0" smtClean="0"/>
            </a:br>
            <a:r>
              <a:rPr lang="it-IT" dirty="0" smtClean="0"/>
              <a:t>Conseguenze (C)</a:t>
            </a:r>
            <a:endParaRPr lang="it-IT" dirty="0"/>
          </a:p>
        </p:txBody>
      </p:sp>
      <p:sp>
        <p:nvSpPr>
          <p:cNvPr id="3" name="Segnaposto contenuto 2"/>
          <p:cNvSpPr>
            <a:spLocks noGrp="1"/>
          </p:cNvSpPr>
          <p:nvPr>
            <p:ph idx="1"/>
          </p:nvPr>
        </p:nvSpPr>
        <p:spPr/>
        <p:txBody>
          <a:bodyPr/>
          <a:lstStyle/>
          <a:p>
            <a:r>
              <a:rPr lang="it-IT" dirty="0"/>
              <a:t>Esempio:</a:t>
            </a:r>
          </a:p>
          <a:p>
            <a:pPr>
              <a:buNone/>
            </a:pPr>
            <a:r>
              <a:rPr lang="it-IT" dirty="0"/>
              <a:t>	- (A) mentre sto guidando, sento un capogiro</a:t>
            </a:r>
          </a:p>
          <a:p>
            <a:pPr>
              <a:buNone/>
            </a:pPr>
            <a:r>
              <a:rPr lang="it-IT" dirty="0"/>
              <a:t>	- (B) “Oddio sto per svenire!” (convinzione 100%)</a:t>
            </a:r>
          </a:p>
          <a:p>
            <a:pPr>
              <a:buNone/>
            </a:pPr>
            <a:r>
              <a:rPr lang="it-IT" dirty="0"/>
              <a:t>	- (C</a:t>
            </a:r>
            <a:r>
              <a:rPr lang="it-IT" dirty="0" smtClean="0"/>
              <a:t>) emozione</a:t>
            </a:r>
            <a:r>
              <a:rPr lang="it-IT" dirty="0"/>
              <a:t>: panico</a:t>
            </a:r>
          </a:p>
          <a:p>
            <a:pPr>
              <a:buNone/>
            </a:pPr>
            <a:r>
              <a:rPr lang="it-IT" dirty="0"/>
              <a:t>	- (C</a:t>
            </a:r>
            <a:r>
              <a:rPr lang="it-IT" dirty="0" smtClean="0"/>
              <a:t>) comportamento</a:t>
            </a:r>
            <a:r>
              <a:rPr lang="it-IT" dirty="0"/>
              <a:t>: accosto immediatamente e</a:t>
            </a:r>
          </a:p>
          <a:p>
            <a:pPr>
              <a:buNone/>
            </a:pPr>
            <a:r>
              <a:rPr lang="it-IT" dirty="0"/>
              <a:t>		chiamo mio marito per farmi venire a prendere</a:t>
            </a:r>
          </a:p>
          <a:p>
            <a:endParaRPr lang="it-IT" dirty="0"/>
          </a:p>
        </p:txBody>
      </p:sp>
    </p:spTree>
    <p:extLst>
      <p:ext uri="{BB962C8B-B14F-4D97-AF65-F5344CB8AC3E}">
        <p14:creationId xmlns:p14="http://schemas.microsoft.com/office/powerpoint/2010/main" val="4272696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si compila lo schema ABC</a:t>
            </a:r>
            <a:endParaRPr lang="it-IT" dirty="0"/>
          </a:p>
        </p:txBody>
      </p:sp>
      <p:sp>
        <p:nvSpPr>
          <p:cNvPr id="3" name="Segnaposto contenuto 2"/>
          <p:cNvSpPr>
            <a:spLocks noGrp="1"/>
          </p:cNvSpPr>
          <p:nvPr>
            <p:ph idx="1"/>
          </p:nvPr>
        </p:nvSpPr>
        <p:spPr>
          <a:xfrm>
            <a:off x="457200" y="1600200"/>
            <a:ext cx="8229600" cy="4781128"/>
          </a:xfrm>
        </p:spPr>
        <p:txBody>
          <a:bodyPr>
            <a:normAutofit fontScale="92500" lnSpcReduction="10000"/>
          </a:bodyPr>
          <a:lstStyle/>
          <a:p>
            <a:r>
              <a:rPr lang="it-IT" dirty="0" smtClean="0"/>
              <a:t>In fase di </a:t>
            </a:r>
            <a:r>
              <a:rPr lang="it-IT" dirty="0" err="1" smtClean="0"/>
              <a:t>assessment</a:t>
            </a:r>
            <a:r>
              <a:rPr lang="it-IT" dirty="0" smtClean="0"/>
              <a:t> è il terapeuta che costruisce gli ABC</a:t>
            </a:r>
          </a:p>
          <a:p>
            <a:r>
              <a:rPr lang="it-IT" dirty="0" smtClean="0"/>
              <a:t>Generalmente si comincia con la descrizione della A</a:t>
            </a:r>
          </a:p>
          <a:p>
            <a:r>
              <a:rPr lang="it-IT" dirty="0" smtClean="0"/>
              <a:t>Per il </a:t>
            </a:r>
            <a:r>
              <a:rPr lang="it-IT" dirty="0" err="1" smtClean="0"/>
              <a:t>pz</a:t>
            </a:r>
            <a:r>
              <a:rPr lang="it-IT" dirty="0" smtClean="0"/>
              <a:t> è più facile identificare le C come diretta conseguenza della A (quindi la colonna va compilata dopo la descrizione dell’evento)</a:t>
            </a:r>
          </a:p>
          <a:p>
            <a:r>
              <a:rPr lang="it-IT" dirty="0" smtClean="0"/>
              <a:t>Per ultimo si ricostruiscono le B, facendo anche domande specifiche per </a:t>
            </a:r>
            <a:r>
              <a:rPr lang="it-IT" dirty="0" err="1" smtClean="0"/>
              <a:t>elicitarle</a:t>
            </a:r>
            <a:r>
              <a:rPr lang="it-IT" dirty="0" smtClean="0"/>
              <a:t>:</a:t>
            </a:r>
          </a:p>
          <a:p>
            <a:pPr>
              <a:buNone/>
            </a:pPr>
            <a:r>
              <a:rPr lang="it-IT" dirty="0" smtClean="0"/>
              <a:t>	- </a:t>
            </a:r>
            <a:r>
              <a:rPr lang="it-IT" i="1" dirty="0" smtClean="0"/>
              <a:t>“In quel momento cosa l'ha turbata del fatto che...”</a:t>
            </a:r>
          </a:p>
          <a:p>
            <a:pPr>
              <a:buNone/>
            </a:pPr>
            <a:r>
              <a:rPr lang="it-IT" dirty="0" smtClean="0"/>
              <a:t>	- </a:t>
            </a:r>
            <a:r>
              <a:rPr lang="it-IT" i="1" dirty="0" smtClean="0"/>
              <a:t>“</a:t>
            </a:r>
            <a:r>
              <a:rPr lang="it-IT" i="1" dirty="0" err="1" smtClean="0"/>
              <a:t>qual'è</a:t>
            </a:r>
            <a:r>
              <a:rPr lang="it-IT" i="1" dirty="0" smtClean="0"/>
              <a:t> la cosa che l'ha </a:t>
            </a:r>
            <a:r>
              <a:rPr lang="it-IT" i="1" dirty="0" err="1" smtClean="0"/>
              <a:t>spaventata\fatta</a:t>
            </a:r>
            <a:r>
              <a:rPr lang="it-IT" i="1" dirty="0" smtClean="0"/>
              <a:t> arrabbiare?”</a:t>
            </a:r>
          </a:p>
          <a:p>
            <a:pPr>
              <a:buNone/>
            </a:pPr>
            <a:r>
              <a:rPr lang="it-IT" dirty="0" smtClean="0"/>
              <a:t>	- </a:t>
            </a:r>
            <a:r>
              <a:rPr lang="it-IT" i="1" dirty="0" smtClean="0"/>
              <a:t>In quel momento cosa le è passato per la testa?”</a:t>
            </a:r>
            <a:endParaRPr lang="it-IT"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Lo schema ABC serve:</a:t>
            </a:r>
            <a:endParaRPr lang="it-IT" dirty="0"/>
          </a:p>
        </p:txBody>
      </p:sp>
      <p:sp>
        <p:nvSpPr>
          <p:cNvPr id="3" name="Segnaposto contenuto 2"/>
          <p:cNvSpPr>
            <a:spLocks noGrp="1"/>
          </p:cNvSpPr>
          <p:nvPr>
            <p:ph idx="1"/>
          </p:nvPr>
        </p:nvSpPr>
        <p:spPr>
          <a:xfrm>
            <a:off x="457200" y="1844824"/>
            <a:ext cx="8229600" cy="4752528"/>
          </a:xfrm>
        </p:spPr>
        <p:txBody>
          <a:bodyPr>
            <a:normAutofit/>
          </a:bodyPr>
          <a:lstStyle/>
          <a:p>
            <a:r>
              <a:rPr lang="it-IT" b="1" dirty="0" smtClean="0"/>
              <a:t>In generale</a:t>
            </a:r>
            <a:r>
              <a:rPr lang="it-IT" dirty="0" smtClean="0"/>
              <a:t>:</a:t>
            </a:r>
          </a:p>
          <a:p>
            <a:pPr>
              <a:buNone/>
            </a:pPr>
            <a:r>
              <a:rPr lang="it-IT" dirty="0" smtClean="0"/>
              <a:t>	- per costruire un modello condiviso di funzionamento della mente</a:t>
            </a:r>
          </a:p>
          <a:p>
            <a:pPr>
              <a:buNone/>
            </a:pPr>
            <a:r>
              <a:rPr lang="it-IT" dirty="0" smtClean="0"/>
              <a:t>	- per condividere con il pz  informazioni utili  circa il rapporto tra eventi/interpretazione/emozioni</a:t>
            </a:r>
          </a:p>
          <a:p>
            <a:r>
              <a:rPr lang="it-IT" b="1" dirty="0" smtClean="0"/>
              <a:t>In fase diagnostica</a:t>
            </a:r>
            <a:r>
              <a:rPr lang="it-IT" dirty="0" smtClean="0"/>
              <a:t>:</a:t>
            </a:r>
          </a:p>
          <a:p>
            <a:pPr>
              <a:buNone/>
            </a:pPr>
            <a:r>
              <a:rPr lang="it-IT" dirty="0" smtClean="0"/>
              <a:t>	- Per identificare i B specifici di ogni disturbo che non solo lo caratterizzano ma lo differenziano</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Lo schema ABC serve</a:t>
            </a:r>
            <a:endParaRPr lang="it-IT" dirty="0"/>
          </a:p>
        </p:txBody>
      </p:sp>
      <p:sp>
        <p:nvSpPr>
          <p:cNvPr id="3" name="Segnaposto contenuto 2"/>
          <p:cNvSpPr>
            <a:spLocks noGrp="1"/>
          </p:cNvSpPr>
          <p:nvPr>
            <p:ph idx="1"/>
          </p:nvPr>
        </p:nvSpPr>
        <p:spPr/>
        <p:txBody>
          <a:bodyPr>
            <a:normAutofit lnSpcReduction="10000"/>
          </a:bodyPr>
          <a:lstStyle/>
          <a:p>
            <a:r>
              <a:rPr lang="it-IT" b="1" dirty="0"/>
              <a:t>In fase di trattamento</a:t>
            </a:r>
            <a:r>
              <a:rPr lang="it-IT" dirty="0"/>
              <a:t>:</a:t>
            </a:r>
          </a:p>
          <a:p>
            <a:pPr>
              <a:buNone/>
            </a:pPr>
            <a:r>
              <a:rPr lang="it-IT" dirty="0"/>
              <a:t>	- Per lavorare sulle distorsioni cognitive</a:t>
            </a:r>
          </a:p>
          <a:p>
            <a:pPr>
              <a:buNone/>
            </a:pPr>
            <a:r>
              <a:rPr lang="it-IT" dirty="0"/>
              <a:t>	- Per risalire agli assunti di fondo</a:t>
            </a:r>
          </a:p>
          <a:p>
            <a:pPr>
              <a:buNone/>
            </a:pPr>
            <a:r>
              <a:rPr lang="it-IT" dirty="0"/>
              <a:t>	- Per modificare i comportamenti</a:t>
            </a:r>
          </a:p>
          <a:p>
            <a:r>
              <a:rPr lang="it-IT" b="1" dirty="0"/>
              <a:t>Dopo il trattamento</a:t>
            </a:r>
            <a:r>
              <a:rPr lang="it-IT" dirty="0"/>
              <a:t>:</a:t>
            </a:r>
          </a:p>
          <a:p>
            <a:pPr>
              <a:buNone/>
            </a:pPr>
            <a:r>
              <a:rPr lang="it-IT" dirty="0"/>
              <a:t>	- Per permettere al pz di auto monitorarsi e di avere uno strumento 	di gestione delle proprie dinamiche interne</a:t>
            </a:r>
          </a:p>
          <a:p>
            <a:endParaRPr lang="it-IT" dirty="0"/>
          </a:p>
        </p:txBody>
      </p:sp>
    </p:spTree>
    <p:extLst>
      <p:ext uri="{BB962C8B-B14F-4D97-AF65-F5344CB8AC3E}">
        <p14:creationId xmlns:p14="http://schemas.microsoft.com/office/powerpoint/2010/main" val="1446341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L’esempio dell’AT</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Il piano di trattamento in AT è un buon esempio di come alcuni modelli prevedano un lavoro che contempli entrambi i livelli</a:t>
            </a:r>
          </a:p>
          <a:p>
            <a:r>
              <a:rPr lang="it-IT" dirty="0" smtClean="0"/>
              <a:t>Tra le altre, due fasi in particolare del piano contemplano i livelli che abbiamo appena visto:</a:t>
            </a:r>
          </a:p>
          <a:p>
            <a:pPr marL="457200" indent="-457200">
              <a:buFont typeface="+mj-lt"/>
              <a:buAutoNum type="arabicPeriod"/>
            </a:pPr>
            <a:r>
              <a:rPr lang="it-IT" b="1" dirty="0" smtClean="0"/>
              <a:t>Decontaminazione:</a:t>
            </a:r>
            <a:r>
              <a:rPr lang="it-IT" dirty="0" smtClean="0"/>
              <a:t> fase in cui la terapia viene definita riparativa, o focale, dove il Terapeuta, attraverso contratti di controllo sociale, aiuta il paziente a risolvere la problematica specifica con </a:t>
            </a:r>
            <a:r>
              <a:rPr lang="it-IT" b="1" dirty="0" smtClean="0"/>
              <a:t>strumenti prevalentemente cognitivo comportamentali</a:t>
            </a:r>
          </a:p>
          <a:p>
            <a:pPr marL="457200" indent="-457200">
              <a:buFont typeface="+mj-lt"/>
              <a:buAutoNum type="arabicPeriod"/>
            </a:pPr>
            <a:r>
              <a:rPr lang="it-IT" b="1" dirty="0" err="1" smtClean="0"/>
              <a:t>Deconfusione</a:t>
            </a:r>
            <a:r>
              <a:rPr lang="it-IT" b="1" dirty="0" smtClean="0"/>
              <a:t>: </a:t>
            </a:r>
            <a:r>
              <a:rPr lang="it-IT" dirty="0" smtClean="0"/>
              <a:t>in questa fase la terapia viene definita ricostruttiva, basata su di una analisi più profonda (del copione) e sull’utilizzo di tecniche diverse, come ad esempio l’</a:t>
            </a:r>
            <a:r>
              <a:rPr lang="it-IT" b="1" dirty="0" smtClean="0"/>
              <a:t>interpretazione</a:t>
            </a:r>
            <a:r>
              <a:rPr lang="it-IT" dirty="0" smtClean="0"/>
              <a:t> o le </a:t>
            </a:r>
            <a:r>
              <a:rPr lang="it-IT" b="1" dirty="0" smtClean="0"/>
              <a:t>tecniche gestaltiche </a:t>
            </a:r>
            <a:r>
              <a:rPr lang="it-IT" dirty="0" smtClean="0"/>
              <a:t>(esperienziali)</a:t>
            </a:r>
            <a:endParaRPr lang="it-IT" b="1" dirty="0" smtClean="0"/>
          </a:p>
          <a:p>
            <a:pPr marL="455613" indent="-455613" defTabSz="441325">
              <a:buNone/>
              <a:tabLst>
                <a:tab pos="179388" algn="l"/>
              </a:tabLst>
            </a:pPr>
            <a:endParaRPr lang="it-IT" i="1" dirty="0"/>
          </a:p>
        </p:txBody>
      </p:sp>
    </p:spTree>
    <p:extLst>
      <p:ext uri="{BB962C8B-B14F-4D97-AF65-F5344CB8AC3E}">
        <p14:creationId xmlns:p14="http://schemas.microsoft.com/office/powerpoint/2010/main" val="366465859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Laddering</a:t>
            </a:r>
            <a:endParaRPr lang="it-IT" dirty="0"/>
          </a:p>
        </p:txBody>
      </p:sp>
      <p:sp>
        <p:nvSpPr>
          <p:cNvPr id="3" name="Segnaposto contenuto 2"/>
          <p:cNvSpPr>
            <a:spLocks noGrp="1"/>
          </p:cNvSpPr>
          <p:nvPr>
            <p:ph idx="1"/>
          </p:nvPr>
        </p:nvSpPr>
        <p:spPr>
          <a:xfrm>
            <a:off x="765175" y="2070846"/>
            <a:ext cx="7612064" cy="4454498"/>
          </a:xfrm>
        </p:spPr>
        <p:txBody>
          <a:bodyPr>
            <a:noAutofit/>
          </a:bodyPr>
          <a:lstStyle/>
          <a:p>
            <a:pPr>
              <a:lnSpc>
                <a:spcPct val="110000"/>
              </a:lnSpc>
            </a:pPr>
            <a:r>
              <a:rPr lang="it-IT" sz="1800" dirty="0"/>
              <a:t> </a:t>
            </a:r>
            <a:r>
              <a:rPr lang="it-IT" sz="2000" dirty="0"/>
              <a:t>La tecnica del </a:t>
            </a:r>
            <a:r>
              <a:rPr lang="it-IT" sz="2000" dirty="0" err="1"/>
              <a:t>laddering</a:t>
            </a:r>
            <a:r>
              <a:rPr lang="it-IT" sz="2000" dirty="0"/>
              <a:t>  nasce nell’ambito della teoria dei </a:t>
            </a:r>
            <a:r>
              <a:rPr lang="it-IT" sz="2000" dirty="0" smtClean="0"/>
              <a:t>costrutti personali </a:t>
            </a:r>
            <a:r>
              <a:rPr lang="it-IT" sz="2000" dirty="0"/>
              <a:t>di George Kelly (1955). Per Kelly i contenuti cognitivi </a:t>
            </a:r>
            <a:r>
              <a:rPr lang="it-IT" sz="2000" dirty="0" smtClean="0"/>
              <a:t>sono organizzati </a:t>
            </a:r>
            <a:r>
              <a:rPr lang="it-IT" sz="2000" dirty="0"/>
              <a:t>secondo criteri discriminatori, i cosiddetti costrutti, </a:t>
            </a:r>
            <a:r>
              <a:rPr lang="it-IT" sz="2000" dirty="0" smtClean="0"/>
              <a:t>in base </a:t>
            </a:r>
            <a:r>
              <a:rPr lang="it-IT" sz="2000" dirty="0"/>
              <a:t>ai quali si valutano le situazioni e/o gli stessi contenuti </a:t>
            </a:r>
            <a:r>
              <a:rPr lang="it-IT" sz="2000" dirty="0" smtClean="0"/>
              <a:t>cognitivi in </a:t>
            </a:r>
            <a:r>
              <a:rPr lang="it-IT" sz="2000" dirty="0"/>
              <a:t>termini positivi o negativi.</a:t>
            </a:r>
          </a:p>
          <a:p>
            <a:pPr>
              <a:lnSpc>
                <a:spcPct val="110000"/>
              </a:lnSpc>
            </a:pPr>
            <a:r>
              <a:rPr lang="it-IT" sz="2000" dirty="0" smtClean="0"/>
              <a:t>In </a:t>
            </a:r>
            <a:r>
              <a:rPr lang="it-IT" sz="2000" dirty="0"/>
              <a:t>seguito </a:t>
            </a:r>
            <a:r>
              <a:rPr lang="it-IT" sz="2000" dirty="0" err="1"/>
              <a:t>Hinkle</a:t>
            </a:r>
            <a:r>
              <a:rPr lang="it-IT" sz="2000" dirty="0"/>
              <a:t> (1965) propose che questi rapporti </a:t>
            </a:r>
            <a:r>
              <a:rPr lang="it-IT" sz="2000" dirty="0" smtClean="0"/>
              <a:t>fossero concepiti </a:t>
            </a:r>
            <a:r>
              <a:rPr lang="it-IT" sz="2000" dirty="0"/>
              <a:t>secondo linee gerarchiche: verso l’alto, in cui </a:t>
            </a:r>
            <a:r>
              <a:rPr lang="it-IT" sz="2000" dirty="0" smtClean="0"/>
              <a:t>convinzioni </a:t>
            </a:r>
            <a:r>
              <a:rPr lang="it-IT" sz="2000" dirty="0" err="1" smtClean="0"/>
              <a:t>sopraordinate</a:t>
            </a:r>
            <a:r>
              <a:rPr lang="it-IT" sz="2000" dirty="0" smtClean="0"/>
              <a:t> </a:t>
            </a:r>
            <a:r>
              <a:rPr lang="it-IT" sz="2000" dirty="0"/>
              <a:t>e più astratte giustificano secondo regole o </a:t>
            </a:r>
            <a:r>
              <a:rPr lang="it-IT" sz="2000" dirty="0" smtClean="0"/>
              <a:t>concetti più </a:t>
            </a:r>
            <a:r>
              <a:rPr lang="it-IT" sz="2000" dirty="0"/>
              <a:t>generali e ampi una certa idea dell’individuo; o verso il basso, </a:t>
            </a:r>
            <a:r>
              <a:rPr lang="it-IT" sz="2000" dirty="0" smtClean="0"/>
              <a:t>in cui </a:t>
            </a:r>
            <a:r>
              <a:rPr lang="it-IT" sz="2000" dirty="0"/>
              <a:t>le stesse convinzioni sono giustificate ricorrendo </a:t>
            </a:r>
            <a:r>
              <a:rPr lang="it-IT" sz="2000" dirty="0" smtClean="0"/>
              <a:t>a esemplificazioni </a:t>
            </a:r>
            <a:r>
              <a:rPr lang="it-IT" sz="2000" dirty="0"/>
              <a:t>concrete o comunque concetti più ristretti</a:t>
            </a:r>
            <a:r>
              <a:rPr lang="it-IT" sz="2000" dirty="0" smtClean="0"/>
              <a:t>.</a:t>
            </a:r>
            <a:endParaRPr lang="it-IT" sz="2000" dirty="0"/>
          </a:p>
        </p:txBody>
      </p:sp>
    </p:spTree>
    <p:extLst>
      <p:ext uri="{BB962C8B-B14F-4D97-AF65-F5344CB8AC3E}">
        <p14:creationId xmlns:p14="http://schemas.microsoft.com/office/powerpoint/2010/main" val="30550346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Laddering</a:t>
            </a:r>
            <a:endParaRPr lang="it-IT" dirty="0"/>
          </a:p>
        </p:txBody>
      </p:sp>
      <p:sp>
        <p:nvSpPr>
          <p:cNvPr id="3" name="Segnaposto contenuto 2"/>
          <p:cNvSpPr>
            <a:spLocks noGrp="1"/>
          </p:cNvSpPr>
          <p:nvPr>
            <p:ph idx="1"/>
          </p:nvPr>
        </p:nvSpPr>
        <p:spPr/>
        <p:txBody>
          <a:bodyPr>
            <a:normAutofit lnSpcReduction="10000"/>
          </a:bodyPr>
          <a:lstStyle/>
          <a:p>
            <a:r>
              <a:rPr lang="it-IT" dirty="0"/>
              <a:t>L’operazione di </a:t>
            </a:r>
            <a:r>
              <a:rPr lang="it-IT" dirty="0" err="1"/>
              <a:t>elicitazione</a:t>
            </a:r>
            <a:r>
              <a:rPr lang="it-IT" dirty="0"/>
              <a:t> degli alberi gerarchici fu battezzata da </a:t>
            </a:r>
            <a:r>
              <a:rPr lang="it-IT" dirty="0" err="1"/>
              <a:t>Hinkle</a:t>
            </a:r>
            <a:r>
              <a:rPr lang="it-IT" dirty="0"/>
              <a:t> </a:t>
            </a:r>
            <a:r>
              <a:rPr lang="it-IT" dirty="0" err="1"/>
              <a:t>laddering</a:t>
            </a:r>
            <a:r>
              <a:rPr lang="it-IT" dirty="0"/>
              <a:t> , e le due varietà furono chiamate </a:t>
            </a:r>
            <a:r>
              <a:rPr lang="it-IT" dirty="0" err="1"/>
              <a:t>laddering</a:t>
            </a:r>
            <a:r>
              <a:rPr lang="it-IT" dirty="0"/>
              <a:t> up  e </a:t>
            </a:r>
            <a:r>
              <a:rPr lang="it-IT" dirty="0" err="1"/>
              <a:t>laddering</a:t>
            </a:r>
            <a:r>
              <a:rPr lang="it-IT" dirty="0"/>
              <a:t> down.</a:t>
            </a:r>
          </a:p>
          <a:p>
            <a:r>
              <a:rPr lang="it-IT" dirty="0"/>
              <a:t>Le domande </a:t>
            </a:r>
            <a:r>
              <a:rPr lang="it-IT" dirty="0" smtClean="0"/>
              <a:t>che guidano il </a:t>
            </a:r>
            <a:r>
              <a:rPr lang="it-IT" dirty="0" err="1" smtClean="0"/>
              <a:t>laddering</a:t>
            </a:r>
            <a:r>
              <a:rPr lang="it-IT" dirty="0"/>
              <a:t> </a:t>
            </a:r>
            <a:r>
              <a:rPr lang="it-IT" dirty="0" smtClean="0"/>
              <a:t>possono essere: </a:t>
            </a:r>
          </a:p>
          <a:p>
            <a:pPr lvl="1"/>
            <a:r>
              <a:rPr lang="it-IT" dirty="0" smtClean="0"/>
              <a:t>cosa teme</a:t>
            </a:r>
            <a:r>
              <a:rPr lang="it-IT" dirty="0"/>
              <a:t>? </a:t>
            </a:r>
            <a:endParaRPr lang="it-IT" dirty="0" smtClean="0"/>
          </a:p>
          <a:p>
            <a:pPr lvl="1"/>
            <a:r>
              <a:rPr lang="it-IT" dirty="0" smtClean="0"/>
              <a:t>Perché </a:t>
            </a:r>
            <a:r>
              <a:rPr lang="it-IT" dirty="0"/>
              <a:t>teme questa situazione? </a:t>
            </a:r>
            <a:endParaRPr lang="it-IT" dirty="0" smtClean="0"/>
          </a:p>
          <a:p>
            <a:pPr lvl="1"/>
            <a:r>
              <a:rPr lang="it-IT" dirty="0" smtClean="0"/>
              <a:t>Cosa</a:t>
            </a:r>
            <a:r>
              <a:rPr lang="it-IT" dirty="0"/>
              <a:t> </a:t>
            </a:r>
            <a:r>
              <a:rPr lang="it-IT" dirty="0" smtClean="0"/>
              <a:t>non </a:t>
            </a:r>
            <a:r>
              <a:rPr lang="it-IT" dirty="0"/>
              <a:t>le piace in questo? E perché? </a:t>
            </a:r>
          </a:p>
          <a:p>
            <a:pPr lvl="1"/>
            <a:r>
              <a:rPr lang="it-IT" dirty="0" smtClean="0"/>
              <a:t>Cosa</a:t>
            </a:r>
            <a:r>
              <a:rPr lang="it-IT" dirty="0"/>
              <a:t> </a:t>
            </a:r>
            <a:r>
              <a:rPr lang="it-IT" dirty="0" smtClean="0"/>
              <a:t>potrebbe </a:t>
            </a:r>
            <a:r>
              <a:rPr lang="it-IT" dirty="0"/>
              <a:t>capitarle di brutto in questa situazione</a:t>
            </a:r>
            <a:r>
              <a:rPr lang="it-IT" dirty="0" smtClean="0"/>
              <a:t>?</a:t>
            </a:r>
          </a:p>
          <a:p>
            <a:pPr lvl="1"/>
            <a:r>
              <a:rPr lang="it-IT" dirty="0" err="1" smtClean="0"/>
              <a:t>Etc</a:t>
            </a:r>
            <a:r>
              <a:rPr lang="it-IT" dirty="0" smtClean="0"/>
              <a:t>…</a:t>
            </a:r>
            <a:endParaRPr lang="it-IT" dirty="0"/>
          </a:p>
        </p:txBody>
      </p:sp>
    </p:spTree>
    <p:extLst>
      <p:ext uri="{BB962C8B-B14F-4D97-AF65-F5344CB8AC3E}">
        <p14:creationId xmlns:p14="http://schemas.microsoft.com/office/powerpoint/2010/main" val="3321150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Laddering</a:t>
            </a:r>
            <a:endParaRPr lang="it-IT" dirty="0"/>
          </a:p>
        </p:txBody>
      </p:sp>
      <p:sp>
        <p:nvSpPr>
          <p:cNvPr id="3" name="Segnaposto contenuto 2"/>
          <p:cNvSpPr>
            <a:spLocks noGrp="1"/>
          </p:cNvSpPr>
          <p:nvPr>
            <p:ph idx="1"/>
          </p:nvPr>
        </p:nvSpPr>
        <p:spPr/>
        <p:txBody>
          <a:bodyPr>
            <a:normAutofit lnSpcReduction="10000"/>
          </a:bodyPr>
          <a:lstStyle/>
          <a:p>
            <a:r>
              <a:rPr lang="it-IT" dirty="0"/>
              <a:t>In questa maniera chiariamo la catena dei </a:t>
            </a:r>
            <a:r>
              <a:rPr lang="it-IT" dirty="0" smtClean="0"/>
              <a:t>timori della </a:t>
            </a:r>
            <a:r>
              <a:rPr lang="it-IT" dirty="0"/>
              <a:t>persona che ha chiesto le nostre cure. </a:t>
            </a:r>
            <a:r>
              <a:rPr lang="it-IT" dirty="0" smtClean="0"/>
              <a:t>Si tratta </a:t>
            </a:r>
            <a:r>
              <a:rPr lang="it-IT" dirty="0"/>
              <a:t>di un accertamento, ma anche di un </a:t>
            </a:r>
            <a:r>
              <a:rPr lang="it-IT" dirty="0" smtClean="0"/>
              <a:t>primo abbozzo </a:t>
            </a:r>
            <a:r>
              <a:rPr lang="it-IT" dirty="0"/>
              <a:t>di cura.</a:t>
            </a:r>
          </a:p>
          <a:p>
            <a:r>
              <a:rPr lang="it-IT" dirty="0" smtClean="0"/>
              <a:t>Il </a:t>
            </a:r>
            <a:r>
              <a:rPr lang="it-IT" dirty="0" err="1"/>
              <a:t>laddering</a:t>
            </a:r>
            <a:r>
              <a:rPr lang="it-IT" dirty="0"/>
              <a:t> permette al terapeuta di </a:t>
            </a:r>
            <a:r>
              <a:rPr lang="it-IT" dirty="0" smtClean="0"/>
              <a:t>capire sempre </a:t>
            </a:r>
            <a:r>
              <a:rPr lang="it-IT" dirty="0"/>
              <a:t>meglio qual è esattamente </a:t>
            </a:r>
            <a:r>
              <a:rPr lang="it-IT" dirty="0" smtClean="0"/>
              <a:t>l’oggetto dell’ansia </a:t>
            </a:r>
            <a:r>
              <a:rPr lang="it-IT" dirty="0"/>
              <a:t>del paziente, ma costringe al </a:t>
            </a:r>
            <a:r>
              <a:rPr lang="it-IT" dirty="0" smtClean="0"/>
              <a:t>tempo stesso </a:t>
            </a:r>
            <a:r>
              <a:rPr lang="it-IT" dirty="0"/>
              <a:t>il paziente a giustificare secondo </a:t>
            </a:r>
            <a:r>
              <a:rPr lang="it-IT" dirty="0" smtClean="0"/>
              <a:t>una logica </a:t>
            </a:r>
            <a:r>
              <a:rPr lang="it-IT" dirty="0"/>
              <a:t>più stringente i suoi timori. Non si </a:t>
            </a:r>
            <a:r>
              <a:rPr lang="it-IT" dirty="0" smtClean="0"/>
              <a:t>tratta più </a:t>
            </a:r>
            <a:r>
              <a:rPr lang="it-IT" dirty="0"/>
              <a:t>di limitarsi a riconoscere una certa </a:t>
            </a:r>
            <a:r>
              <a:rPr lang="it-IT" dirty="0" smtClean="0"/>
              <a:t>situazione come </a:t>
            </a:r>
            <a:r>
              <a:rPr lang="it-IT" dirty="0"/>
              <a:t>pericolosa e temibile, ma di fondare </a:t>
            </a:r>
            <a:r>
              <a:rPr lang="it-IT" dirty="0" smtClean="0"/>
              <a:t>più razionalmente </a:t>
            </a:r>
            <a:r>
              <a:rPr lang="it-IT" dirty="0"/>
              <a:t>questo timore.</a:t>
            </a:r>
          </a:p>
        </p:txBody>
      </p:sp>
    </p:spTree>
    <p:extLst>
      <p:ext uri="{BB962C8B-B14F-4D97-AF65-F5344CB8AC3E}">
        <p14:creationId xmlns:p14="http://schemas.microsoft.com/office/powerpoint/2010/main" val="17991198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539552" y="332656"/>
            <a:ext cx="3250360" cy="672182"/>
          </a:xfrm>
        </p:spPr>
        <p:txBody>
          <a:bodyPr/>
          <a:lstStyle/>
          <a:p>
            <a:r>
              <a:rPr lang="it-IT" dirty="0" smtClean="0">
                <a:solidFill>
                  <a:schemeClr val="bg1"/>
                </a:solidFill>
              </a:rPr>
              <a:t>Beck</a:t>
            </a:r>
            <a:endParaRPr lang="it-IT" dirty="0">
              <a:solidFill>
                <a:schemeClr val="bg1"/>
              </a:solidFill>
            </a:endParaRPr>
          </a:p>
        </p:txBody>
      </p:sp>
      <p:sp>
        <p:nvSpPr>
          <p:cNvPr id="5" name="Segnaposto contenuto 4"/>
          <p:cNvSpPr>
            <a:spLocks noGrp="1"/>
          </p:cNvSpPr>
          <p:nvPr>
            <p:ph idx="1"/>
          </p:nvPr>
        </p:nvSpPr>
        <p:spPr>
          <a:xfrm>
            <a:off x="4499992" y="1556792"/>
            <a:ext cx="4149725" cy="4206602"/>
          </a:xfrm>
        </p:spPr>
        <p:txBody>
          <a:bodyPr>
            <a:normAutofit fontScale="92500" lnSpcReduction="10000"/>
          </a:bodyPr>
          <a:lstStyle/>
          <a:p>
            <a:r>
              <a:rPr lang="it-IT" dirty="0" smtClean="0">
                <a:effectLst/>
              </a:rPr>
              <a:t>Secondo la Teoria </a:t>
            </a:r>
            <a:r>
              <a:rPr lang="it-IT" dirty="0">
                <a:effectLst/>
              </a:rPr>
              <a:t>REBT </a:t>
            </a:r>
            <a:r>
              <a:rPr lang="it-IT" dirty="0" smtClean="0">
                <a:effectLst/>
              </a:rPr>
              <a:t> il problema riguarda la convinzione di non poter reggere le emozioni.</a:t>
            </a:r>
          </a:p>
          <a:p>
            <a:r>
              <a:rPr lang="it-IT" dirty="0" smtClean="0">
                <a:effectLst/>
              </a:rPr>
              <a:t>le </a:t>
            </a:r>
            <a:r>
              <a:rPr lang="it-IT" dirty="0">
                <a:effectLst/>
              </a:rPr>
              <a:t>cose possono succedere, ma tu pensi di non poterle reggere emotivamente</a:t>
            </a:r>
            <a:r>
              <a:rPr lang="it-IT" dirty="0" smtClean="0">
                <a:effectLst/>
              </a:rPr>
              <a:t>.</a:t>
            </a:r>
          </a:p>
          <a:p>
            <a:r>
              <a:rPr lang="it-IT" dirty="0" smtClean="0">
                <a:effectLst/>
              </a:rPr>
              <a:t> </a:t>
            </a:r>
            <a:r>
              <a:rPr lang="it-IT" dirty="0">
                <a:effectLst/>
              </a:rPr>
              <a:t>I pensieri non sono </a:t>
            </a:r>
            <a:r>
              <a:rPr lang="it-IT" dirty="0" smtClean="0">
                <a:effectLst/>
              </a:rPr>
              <a:t>sbagliati secondo </a:t>
            </a:r>
            <a:r>
              <a:rPr lang="it-IT" dirty="0" err="1" smtClean="0">
                <a:effectLst/>
              </a:rPr>
              <a:t>Ellis</a:t>
            </a:r>
            <a:r>
              <a:rPr lang="it-IT" dirty="0" smtClean="0">
                <a:effectLst/>
              </a:rPr>
              <a:t>, </a:t>
            </a:r>
            <a:r>
              <a:rPr lang="it-IT" dirty="0">
                <a:effectLst/>
              </a:rPr>
              <a:t>l’errore sta nel fatto che si pensa siano intollerabili</a:t>
            </a:r>
          </a:p>
          <a:p>
            <a:endParaRPr lang="it-IT" dirty="0"/>
          </a:p>
        </p:txBody>
      </p:sp>
      <p:sp>
        <p:nvSpPr>
          <p:cNvPr id="6" name="Segnaposto testo 5"/>
          <p:cNvSpPr>
            <a:spLocks noGrp="1"/>
          </p:cNvSpPr>
          <p:nvPr>
            <p:ph type="body" sz="half" idx="2"/>
          </p:nvPr>
        </p:nvSpPr>
        <p:spPr>
          <a:xfrm>
            <a:off x="611560" y="1556792"/>
            <a:ext cx="3250360" cy="3935412"/>
          </a:xfrm>
        </p:spPr>
        <p:txBody>
          <a:bodyPr/>
          <a:lstStyle/>
          <a:p>
            <a:pPr marL="285750" indent="-285750" algn="l">
              <a:buFont typeface="Arial"/>
              <a:buChar char="•"/>
            </a:pPr>
            <a:r>
              <a:rPr lang="it-IT" dirty="0" smtClean="0">
                <a:effectLst/>
              </a:rPr>
              <a:t>penso </a:t>
            </a:r>
            <a:r>
              <a:rPr lang="it-IT" dirty="0">
                <a:effectLst/>
              </a:rPr>
              <a:t>delle cose che distorcono la realtà</a:t>
            </a:r>
            <a:r>
              <a:rPr lang="it-IT" dirty="0" smtClean="0">
                <a:effectLst/>
              </a:rPr>
              <a:t>.</a:t>
            </a:r>
          </a:p>
          <a:p>
            <a:pPr marL="285750" indent="-285750" algn="l">
              <a:buFont typeface="Arial"/>
              <a:buChar char="•"/>
            </a:pPr>
            <a:r>
              <a:rPr lang="it-IT" dirty="0" smtClean="0">
                <a:effectLst/>
              </a:rPr>
              <a:t>È </a:t>
            </a:r>
            <a:r>
              <a:rPr lang="it-IT" dirty="0">
                <a:effectLst/>
              </a:rPr>
              <a:t>il massimo del non costruttivismo</a:t>
            </a:r>
            <a:r>
              <a:rPr lang="it-IT" dirty="0" smtClean="0">
                <a:effectLst/>
              </a:rPr>
              <a:t>, il problema è che </a:t>
            </a:r>
            <a:r>
              <a:rPr lang="it-IT" dirty="0">
                <a:effectLst/>
              </a:rPr>
              <a:t>faccio degli errori logici di </a:t>
            </a:r>
            <a:r>
              <a:rPr lang="it-IT" dirty="0" smtClean="0">
                <a:effectLst/>
              </a:rPr>
              <a:t>pensiero.</a:t>
            </a:r>
            <a:endParaRPr lang="it-IT" dirty="0">
              <a:effectLst/>
            </a:endParaRPr>
          </a:p>
          <a:p>
            <a:pPr marL="285750" indent="-285750" algn="l">
              <a:buFont typeface="Arial"/>
              <a:buChar char="•"/>
            </a:pPr>
            <a:r>
              <a:rPr lang="it-IT" dirty="0">
                <a:effectLst/>
              </a:rPr>
              <a:t>N</a:t>
            </a:r>
            <a:r>
              <a:rPr lang="it-IT" dirty="0" smtClean="0">
                <a:effectLst/>
              </a:rPr>
              <a:t>on viene molto </a:t>
            </a:r>
            <a:r>
              <a:rPr lang="it-IT" dirty="0">
                <a:effectLst/>
              </a:rPr>
              <a:t>usata in Italia. </a:t>
            </a:r>
            <a:endParaRPr lang="it-IT" dirty="0" smtClean="0">
              <a:effectLst/>
            </a:endParaRPr>
          </a:p>
          <a:p>
            <a:pPr marL="285750" indent="-285750" algn="l">
              <a:buFont typeface="Arial"/>
              <a:buChar char="•"/>
            </a:pPr>
            <a:r>
              <a:rPr lang="it-IT" dirty="0" smtClean="0">
                <a:effectLst/>
              </a:rPr>
              <a:t>L’errore riguarda il pensare delle </a:t>
            </a:r>
            <a:r>
              <a:rPr lang="it-IT" dirty="0">
                <a:effectLst/>
              </a:rPr>
              <a:t>cose che distorcono la realtà </a:t>
            </a:r>
            <a:r>
              <a:rPr lang="it-IT" dirty="0" smtClean="0">
                <a:effectLst/>
              </a:rPr>
              <a:t>che di per sé  </a:t>
            </a:r>
            <a:r>
              <a:rPr lang="it-IT" dirty="0">
                <a:effectLst/>
              </a:rPr>
              <a:t>non è negativa. </a:t>
            </a:r>
            <a:endParaRPr lang="it-IT" dirty="0" smtClean="0">
              <a:effectLst/>
            </a:endParaRPr>
          </a:p>
          <a:p>
            <a:pPr marL="285750" indent="-285750" algn="l">
              <a:buFont typeface="Arial"/>
              <a:buChar char="•"/>
            </a:pPr>
            <a:r>
              <a:rPr lang="it-IT" dirty="0" smtClean="0">
                <a:effectLst/>
              </a:rPr>
              <a:t>Tu temi </a:t>
            </a:r>
            <a:r>
              <a:rPr lang="it-IT" dirty="0">
                <a:effectLst/>
              </a:rPr>
              <a:t>di finire sotto un tram, ma non è </a:t>
            </a:r>
            <a:r>
              <a:rPr lang="it-IT" dirty="0" smtClean="0">
                <a:effectLst/>
              </a:rPr>
              <a:t>vero, non capiterà</a:t>
            </a:r>
            <a:endParaRPr lang="it-IT" dirty="0"/>
          </a:p>
        </p:txBody>
      </p:sp>
      <p:sp>
        <p:nvSpPr>
          <p:cNvPr id="7" name="Titolo 3"/>
          <p:cNvSpPr txBox="1">
            <a:spLocks/>
          </p:cNvSpPr>
          <p:nvPr/>
        </p:nvSpPr>
        <p:spPr>
          <a:xfrm>
            <a:off x="5004048" y="332656"/>
            <a:ext cx="3250360" cy="672182"/>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600" b="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it-IT" dirty="0" err="1">
                <a:solidFill>
                  <a:srgbClr val="FFFFFF"/>
                </a:solidFill>
              </a:rPr>
              <a:t>E</a:t>
            </a:r>
            <a:r>
              <a:rPr lang="it-IT" dirty="0" err="1" smtClean="0">
                <a:solidFill>
                  <a:srgbClr val="FFFFFF"/>
                </a:solidFill>
              </a:rPr>
              <a:t>llis</a:t>
            </a:r>
            <a:endParaRPr lang="it-IT" dirty="0">
              <a:solidFill>
                <a:srgbClr val="FFFFFF"/>
              </a:solidFill>
            </a:endParaRPr>
          </a:p>
        </p:txBody>
      </p:sp>
    </p:spTree>
    <p:extLst>
      <p:ext uri="{BB962C8B-B14F-4D97-AF65-F5344CB8AC3E}">
        <p14:creationId xmlns:p14="http://schemas.microsoft.com/office/powerpoint/2010/main" val="361827760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egnaposto contenuto 6"/>
          <p:cNvGraphicFramePr>
            <a:graphicFrameLocks noGrp="1"/>
          </p:cNvGraphicFramePr>
          <p:nvPr>
            <p:ph idx="4294967295"/>
            <p:extLst>
              <p:ext uri="{D42A27DB-BD31-4B8C-83A1-F6EECF244321}">
                <p14:modId xmlns:p14="http://schemas.microsoft.com/office/powerpoint/2010/main" val="4139243751"/>
              </p:ext>
            </p:extLst>
          </p:nvPr>
        </p:nvGraphicFramePr>
        <p:xfrm>
          <a:off x="323528" y="116632"/>
          <a:ext cx="8496945" cy="6884635"/>
        </p:xfrm>
        <a:graphic>
          <a:graphicData uri="http://schemas.openxmlformats.org/drawingml/2006/table">
            <a:tbl>
              <a:tblPr firstRow="1" bandRow="1">
                <a:tableStyleId>{5940675A-B579-460E-94D1-54222C63F5DA}</a:tableStyleId>
              </a:tblPr>
              <a:tblGrid>
                <a:gridCol w="2832315"/>
                <a:gridCol w="2832315"/>
                <a:gridCol w="2832315"/>
              </a:tblGrid>
              <a:tr h="518149">
                <a:tc>
                  <a:txBody>
                    <a:bodyPr/>
                    <a:lstStyle/>
                    <a:p>
                      <a:pPr>
                        <a:spcAft>
                          <a:spcPts val="0"/>
                        </a:spcAft>
                      </a:pPr>
                      <a:r>
                        <a:rPr lang="it-IT" sz="1600" b="1" dirty="0">
                          <a:solidFill>
                            <a:schemeClr val="accent1"/>
                          </a:solidFill>
                          <a:effectLst/>
                          <a:latin typeface="Cambria"/>
                          <a:ea typeface="ＭＳ 明朝"/>
                          <a:cs typeface="Times New Roman"/>
                        </a:rPr>
                        <a:t>A situazioni Problematiche</a:t>
                      </a:r>
                      <a:endParaRPr lang="it-IT" sz="1600" dirty="0">
                        <a:solidFill>
                          <a:schemeClr val="accent1"/>
                        </a:solidFill>
                        <a:effectLst/>
                        <a:latin typeface="Cambria"/>
                        <a:ea typeface="ＭＳ 明朝"/>
                        <a:cs typeface="Times New Roman"/>
                      </a:endParaRPr>
                    </a:p>
                  </a:txBody>
                  <a:tcPr marL="68580" marR="68580" marT="0" marB="0"/>
                </a:tc>
                <a:tc>
                  <a:txBody>
                    <a:bodyPr/>
                    <a:lstStyle/>
                    <a:p>
                      <a:pPr>
                        <a:spcAft>
                          <a:spcPts val="0"/>
                        </a:spcAft>
                      </a:pPr>
                      <a:r>
                        <a:rPr lang="it-IT" sz="1600" b="1">
                          <a:solidFill>
                            <a:schemeClr val="accent1"/>
                          </a:solidFill>
                          <a:effectLst/>
                          <a:latin typeface="Cambria"/>
                          <a:ea typeface="ＭＳ 明朝"/>
                          <a:cs typeface="Times New Roman"/>
                        </a:rPr>
                        <a:t>B di Ellis</a:t>
                      </a:r>
                      <a:endParaRPr lang="it-IT" sz="1600">
                        <a:solidFill>
                          <a:schemeClr val="accent1"/>
                        </a:solidFill>
                        <a:effectLst/>
                        <a:latin typeface="Cambria"/>
                        <a:ea typeface="ＭＳ 明朝"/>
                        <a:cs typeface="Times New Roman"/>
                      </a:endParaRPr>
                    </a:p>
                  </a:txBody>
                  <a:tcPr marL="68580" marR="68580" marT="0" marB="0"/>
                </a:tc>
                <a:tc>
                  <a:txBody>
                    <a:bodyPr/>
                    <a:lstStyle/>
                    <a:p>
                      <a:pPr>
                        <a:spcAft>
                          <a:spcPts val="0"/>
                        </a:spcAft>
                      </a:pPr>
                      <a:r>
                        <a:rPr lang="it-IT" sz="1600" b="1" dirty="0">
                          <a:solidFill>
                            <a:schemeClr val="accent1"/>
                          </a:solidFill>
                          <a:effectLst/>
                          <a:latin typeface="Cambria"/>
                          <a:ea typeface="ＭＳ 明朝"/>
                          <a:cs typeface="Times New Roman"/>
                        </a:rPr>
                        <a:t>C (si chiede dopo l’A)</a:t>
                      </a:r>
                      <a:endParaRPr lang="it-IT" sz="1600" dirty="0">
                        <a:solidFill>
                          <a:schemeClr val="accent1"/>
                        </a:solidFill>
                        <a:effectLst/>
                        <a:latin typeface="Cambria"/>
                        <a:ea typeface="ＭＳ 明朝"/>
                        <a:cs typeface="Times New Roman"/>
                      </a:endParaRPr>
                    </a:p>
                  </a:txBody>
                  <a:tcPr marL="68580" marR="68580" marT="0" marB="0"/>
                </a:tc>
              </a:tr>
              <a:tr h="3007893">
                <a:tc>
                  <a:txBody>
                    <a:bodyPr/>
                    <a:lstStyle/>
                    <a:p>
                      <a:pPr>
                        <a:spcAft>
                          <a:spcPts val="0"/>
                        </a:spcAft>
                      </a:pPr>
                      <a:r>
                        <a:rPr lang="it-IT" sz="1600" dirty="0">
                          <a:solidFill>
                            <a:srgbClr val="FFFFFF"/>
                          </a:solidFill>
                          <a:effectLst/>
                          <a:latin typeface="Cambria"/>
                          <a:ea typeface="ＭＳ 明朝"/>
                          <a:cs typeface="Times New Roman"/>
                        </a:rPr>
                        <a:t>Non solo c’è la situazione, ma anche le inferenze catastrofiche alla Beck (che per </a:t>
                      </a:r>
                      <a:r>
                        <a:rPr lang="it-IT" sz="1600" dirty="0" err="1">
                          <a:solidFill>
                            <a:srgbClr val="FFFFFF"/>
                          </a:solidFill>
                          <a:effectLst/>
                          <a:latin typeface="Cambria"/>
                          <a:ea typeface="ＭＳ 明朝"/>
                          <a:cs typeface="Times New Roman"/>
                        </a:rPr>
                        <a:t>Ellis</a:t>
                      </a:r>
                      <a:r>
                        <a:rPr lang="it-IT" sz="1600" dirty="0">
                          <a:solidFill>
                            <a:srgbClr val="FFFFFF"/>
                          </a:solidFill>
                          <a:effectLst/>
                          <a:latin typeface="Cambria"/>
                          <a:ea typeface="ＭＳ 明朝"/>
                          <a:cs typeface="Times New Roman"/>
                        </a:rPr>
                        <a:t> </a:t>
                      </a:r>
                      <a:r>
                        <a:rPr lang="it-IT" sz="1600" dirty="0" smtClean="0">
                          <a:solidFill>
                            <a:srgbClr val="FFFFFF"/>
                          </a:solidFill>
                          <a:effectLst/>
                          <a:latin typeface="Cambria"/>
                          <a:ea typeface="ＭＳ 明朝"/>
                          <a:cs typeface="Times New Roman"/>
                        </a:rPr>
                        <a:t>sono un’eventualità </a:t>
                      </a:r>
                      <a:r>
                        <a:rPr lang="it-IT" sz="1600" dirty="0">
                          <a:solidFill>
                            <a:srgbClr val="FFFFFF"/>
                          </a:solidFill>
                          <a:effectLst/>
                          <a:latin typeface="Cambria"/>
                          <a:ea typeface="ＭＳ 明朝"/>
                          <a:cs typeface="Times New Roman"/>
                        </a:rPr>
                        <a:t>comunque possibile), e soltanto lo scenario finale peggiore catastrofico è il vero punto critico (questo dice </a:t>
                      </a:r>
                      <a:r>
                        <a:rPr lang="it-IT" sz="1600" dirty="0" err="1">
                          <a:solidFill>
                            <a:srgbClr val="FFFFFF"/>
                          </a:solidFill>
                          <a:effectLst/>
                          <a:latin typeface="Cambria"/>
                          <a:ea typeface="ＭＳ 明朝"/>
                          <a:cs typeface="Times New Roman"/>
                        </a:rPr>
                        <a:t>Ellis</a:t>
                      </a:r>
                      <a:r>
                        <a:rPr lang="it-IT" sz="1600" dirty="0">
                          <a:solidFill>
                            <a:srgbClr val="FFFFFF"/>
                          </a:solidFill>
                          <a:effectLst/>
                          <a:latin typeface="Cambria"/>
                          <a:ea typeface="ＭＳ 明朝"/>
                          <a:cs typeface="Times New Roman"/>
                        </a:rPr>
                        <a:t>) </a:t>
                      </a:r>
                      <a:r>
                        <a:rPr lang="it-IT" sz="1600" dirty="0">
                          <a:solidFill>
                            <a:srgbClr val="FFFFFF"/>
                          </a:solidFill>
                          <a:effectLst/>
                          <a:latin typeface="Cambria"/>
                          <a:ea typeface="ＭＳ 明朝"/>
                          <a:cs typeface="Times New Roman"/>
                          <a:sym typeface="Wingdings"/>
                        </a:rPr>
                        <a:t></a:t>
                      </a:r>
                      <a:r>
                        <a:rPr lang="it-IT" sz="1600" dirty="0">
                          <a:solidFill>
                            <a:srgbClr val="FFFFFF"/>
                          </a:solidFill>
                          <a:effectLst/>
                          <a:latin typeface="Cambria"/>
                          <a:ea typeface="ＭＳ 明朝"/>
                          <a:cs typeface="Times New Roman"/>
                        </a:rPr>
                        <a:t> </a:t>
                      </a:r>
                      <a:r>
                        <a:rPr lang="it-IT" sz="1600" b="1" dirty="0">
                          <a:solidFill>
                            <a:srgbClr val="FFFFFF"/>
                          </a:solidFill>
                          <a:effectLst/>
                          <a:latin typeface="Cambria"/>
                          <a:ea typeface="ＭＳ 明朝"/>
                          <a:cs typeface="Times New Roman"/>
                        </a:rPr>
                        <a:t>A </a:t>
                      </a:r>
                      <a:r>
                        <a:rPr lang="it-IT" sz="1600" b="1" dirty="0" smtClean="0">
                          <a:solidFill>
                            <a:srgbClr val="FFFFFF"/>
                          </a:solidFill>
                          <a:effectLst/>
                          <a:latin typeface="Cambria"/>
                          <a:ea typeface="ＭＳ 明朝"/>
                          <a:cs typeface="Times New Roman"/>
                        </a:rPr>
                        <a:t>critico</a:t>
                      </a:r>
                    </a:p>
                    <a:p>
                      <a:pPr>
                        <a:spcAft>
                          <a:spcPts val="0"/>
                        </a:spcAft>
                      </a:pPr>
                      <a:r>
                        <a:rPr lang="it-IT" sz="1600" kern="1200" dirty="0" smtClean="0">
                          <a:solidFill>
                            <a:srgbClr val="F8C000"/>
                          </a:solidFill>
                          <a:effectLst/>
                          <a:latin typeface="Cambria"/>
                          <a:ea typeface="+mn-ea"/>
                          <a:cs typeface="Cambria"/>
                        </a:rPr>
                        <a:t>Mi racconti un evento in cui il suo problema si è manifestato con particolare evidenza</a:t>
                      </a:r>
                      <a:r>
                        <a:rPr lang="it-IT" sz="1400" dirty="0" smtClean="0">
                          <a:solidFill>
                            <a:srgbClr val="F8C000"/>
                          </a:solidFill>
                          <a:effectLst/>
                          <a:latin typeface="Cambria"/>
                          <a:cs typeface="Cambria"/>
                        </a:rPr>
                        <a:t> </a:t>
                      </a:r>
                      <a:endParaRPr lang="it-IT" sz="1400" dirty="0">
                        <a:solidFill>
                          <a:srgbClr val="F8C000"/>
                        </a:solidFill>
                        <a:effectLst/>
                        <a:latin typeface="Cambria"/>
                        <a:ea typeface="ＭＳ 明朝"/>
                        <a:cs typeface="Cambria"/>
                      </a:endParaRPr>
                    </a:p>
                  </a:txBody>
                  <a:tcPr marL="68580" marR="68580" marT="0" marB="0"/>
                </a:tc>
                <a:tc>
                  <a:txBody>
                    <a:bodyPr/>
                    <a:lstStyle/>
                    <a:p>
                      <a:pPr>
                        <a:spcAft>
                          <a:spcPts val="0"/>
                        </a:spcAft>
                      </a:pPr>
                      <a:r>
                        <a:rPr lang="it-IT" sz="1400" i="1" dirty="0" err="1">
                          <a:solidFill>
                            <a:srgbClr val="FFFFFF"/>
                          </a:solidFill>
                          <a:effectLst/>
                          <a:latin typeface="Cambria"/>
                          <a:ea typeface="ＭＳ 明朝"/>
                          <a:cs typeface="Times New Roman"/>
                        </a:rPr>
                        <a:t>Terribilizzazione</a:t>
                      </a:r>
                      <a:endParaRPr lang="it-IT" sz="1400" dirty="0">
                        <a:solidFill>
                          <a:srgbClr val="FFFFFF"/>
                        </a:solidFill>
                        <a:effectLst/>
                        <a:latin typeface="Cambria"/>
                        <a:ea typeface="ＭＳ 明朝"/>
                        <a:cs typeface="Times New Roman"/>
                      </a:endParaRPr>
                    </a:p>
                    <a:p>
                      <a:pPr>
                        <a:spcAft>
                          <a:spcPts val="0"/>
                        </a:spcAft>
                      </a:pPr>
                      <a:r>
                        <a:rPr lang="it-IT" sz="1400" i="1" dirty="0">
                          <a:solidFill>
                            <a:srgbClr val="FFFFFF"/>
                          </a:solidFill>
                          <a:effectLst/>
                          <a:latin typeface="Cambria"/>
                          <a:ea typeface="ＭＳ 明朝"/>
                          <a:cs typeface="Times New Roman"/>
                        </a:rPr>
                        <a:t>Insopportabilità</a:t>
                      </a:r>
                      <a:endParaRPr lang="it-IT" sz="1400" dirty="0">
                        <a:solidFill>
                          <a:srgbClr val="FFFFFF"/>
                        </a:solidFill>
                        <a:effectLst/>
                        <a:latin typeface="Cambria"/>
                        <a:ea typeface="ＭＳ 明朝"/>
                        <a:cs typeface="Times New Roman"/>
                      </a:endParaRPr>
                    </a:p>
                    <a:p>
                      <a:pPr>
                        <a:spcAft>
                          <a:spcPts val="0"/>
                        </a:spcAft>
                      </a:pPr>
                      <a:r>
                        <a:rPr lang="it-IT" sz="1400" i="1" dirty="0" err="1">
                          <a:solidFill>
                            <a:srgbClr val="FFFFFF"/>
                          </a:solidFill>
                          <a:effectLst/>
                          <a:latin typeface="Cambria"/>
                          <a:ea typeface="ＭＳ 明朝"/>
                          <a:cs typeface="Times New Roman"/>
                        </a:rPr>
                        <a:t>Doverizzazione</a:t>
                      </a:r>
                      <a:endParaRPr lang="it-IT" sz="1400" dirty="0">
                        <a:solidFill>
                          <a:srgbClr val="FFFFFF"/>
                        </a:solidFill>
                        <a:effectLst/>
                        <a:latin typeface="Cambria"/>
                        <a:ea typeface="ＭＳ 明朝"/>
                        <a:cs typeface="Times New Roman"/>
                      </a:endParaRPr>
                    </a:p>
                    <a:p>
                      <a:pPr>
                        <a:spcAft>
                          <a:spcPts val="0"/>
                        </a:spcAft>
                      </a:pPr>
                      <a:r>
                        <a:rPr lang="it-IT" sz="1400" i="1" dirty="0">
                          <a:solidFill>
                            <a:srgbClr val="FFFFFF"/>
                          </a:solidFill>
                          <a:effectLst/>
                          <a:latin typeface="Cambria"/>
                          <a:ea typeface="ＭＳ 明朝"/>
                          <a:cs typeface="Times New Roman"/>
                        </a:rPr>
                        <a:t>Autosvalutazione</a:t>
                      </a:r>
                      <a:r>
                        <a:rPr lang="it-IT" sz="1400" dirty="0">
                          <a:solidFill>
                            <a:srgbClr val="FFFFFF"/>
                          </a:solidFill>
                          <a:effectLst/>
                          <a:latin typeface="Cambria"/>
                          <a:ea typeface="ＭＳ 明朝"/>
                          <a:cs typeface="Times New Roman"/>
                        </a:rPr>
                        <a:t> (come conseguenza degli altri tre)</a:t>
                      </a:r>
                    </a:p>
                    <a:p>
                      <a:pPr>
                        <a:spcAft>
                          <a:spcPts val="0"/>
                        </a:spcAft>
                      </a:pPr>
                      <a:r>
                        <a:rPr lang="it-IT" sz="1400" dirty="0" err="1" smtClean="0">
                          <a:solidFill>
                            <a:srgbClr val="FFFFFF"/>
                          </a:solidFill>
                          <a:effectLst/>
                          <a:latin typeface="Cambria"/>
                          <a:ea typeface="ＭＳ 明朝"/>
                          <a:cs typeface="Times New Roman"/>
                        </a:rPr>
                        <a:t>laddering</a:t>
                      </a:r>
                      <a:r>
                        <a:rPr lang="it-IT" sz="1400" dirty="0" smtClean="0">
                          <a:solidFill>
                            <a:srgbClr val="FFFFFF"/>
                          </a:solidFill>
                          <a:effectLst/>
                          <a:latin typeface="Cambria"/>
                          <a:ea typeface="ＭＳ 明朝"/>
                          <a:cs typeface="Times New Roman"/>
                        </a:rPr>
                        <a:t> fino </a:t>
                      </a:r>
                      <a:r>
                        <a:rPr lang="it-IT" sz="1400" dirty="0">
                          <a:solidFill>
                            <a:srgbClr val="FFFFFF"/>
                          </a:solidFill>
                          <a:effectLst/>
                          <a:latin typeface="Cambria"/>
                          <a:ea typeface="ＭＳ 明朝"/>
                          <a:cs typeface="Times New Roman"/>
                        </a:rPr>
                        <a:t>a che viene fuori un B appartenente ad una della 4 categorie sopra</a:t>
                      </a:r>
                      <a:r>
                        <a:rPr lang="it-IT" sz="1400" dirty="0" smtClean="0">
                          <a:solidFill>
                            <a:srgbClr val="FFFFFF"/>
                          </a:solidFill>
                          <a:effectLst/>
                          <a:latin typeface="Cambria"/>
                          <a:ea typeface="ＭＳ 明朝"/>
                          <a:cs typeface="Times New Roman"/>
                        </a:rPr>
                        <a:t>.</a:t>
                      </a:r>
                      <a:endParaRPr lang="it-IT" sz="1400" dirty="0">
                        <a:solidFill>
                          <a:srgbClr val="FFFFFF"/>
                        </a:solidFill>
                        <a:effectLst/>
                        <a:latin typeface="Cambria"/>
                        <a:ea typeface="ＭＳ 明朝"/>
                        <a:cs typeface="Times New Roman"/>
                      </a:endParaRPr>
                    </a:p>
                  </a:txBody>
                  <a:tcPr marL="68580" marR="68580" marT="0" marB="0"/>
                </a:tc>
                <a:tc>
                  <a:txBody>
                    <a:bodyPr/>
                    <a:lstStyle/>
                    <a:p>
                      <a:pPr>
                        <a:spcAft>
                          <a:spcPts val="0"/>
                        </a:spcAft>
                      </a:pPr>
                      <a:r>
                        <a:rPr lang="it-IT" sz="1200" dirty="0">
                          <a:solidFill>
                            <a:srgbClr val="FFFFFF"/>
                          </a:solidFill>
                          <a:effectLst/>
                          <a:latin typeface="Cambria"/>
                          <a:ea typeface="ＭＳ 明朝"/>
                          <a:cs typeface="Times New Roman"/>
                        </a:rPr>
                        <a:t>Si </a:t>
                      </a:r>
                      <a:r>
                        <a:rPr lang="it-IT" sz="1600" dirty="0">
                          <a:solidFill>
                            <a:srgbClr val="FFFFFF"/>
                          </a:solidFill>
                          <a:effectLst/>
                          <a:latin typeface="Cambria"/>
                          <a:ea typeface="ＭＳ 明朝"/>
                          <a:cs typeface="Times New Roman"/>
                        </a:rPr>
                        <a:t>può anche partire da qui se il pz è confuso.</a:t>
                      </a:r>
                    </a:p>
                    <a:p>
                      <a:pPr marL="285750" indent="-285750">
                        <a:buFont typeface="Arial"/>
                        <a:buChar char="•"/>
                      </a:pPr>
                      <a:r>
                        <a:rPr lang="it-IT" sz="1600" dirty="0">
                          <a:solidFill>
                            <a:srgbClr val="F8C000"/>
                          </a:solidFill>
                          <a:effectLst/>
                          <a:latin typeface="Cambria"/>
                          <a:ea typeface="ＭＳ 明朝"/>
                          <a:cs typeface="Times New Roman"/>
                        </a:rPr>
                        <a:t>“che cosa ha provato in quella situazione </a:t>
                      </a:r>
                      <a:r>
                        <a:rPr lang="it-IT" sz="1600" b="1" dirty="0">
                          <a:solidFill>
                            <a:srgbClr val="F8C000"/>
                          </a:solidFill>
                          <a:effectLst/>
                          <a:latin typeface="Cambria"/>
                          <a:ea typeface="ＭＳ 明朝"/>
                          <a:cs typeface="Times New Roman"/>
                        </a:rPr>
                        <a:t>che non l’ha </a:t>
                      </a:r>
                      <a:r>
                        <a:rPr lang="it-IT" sz="1600" b="1">
                          <a:solidFill>
                            <a:srgbClr val="F8C000"/>
                          </a:solidFill>
                          <a:effectLst/>
                          <a:latin typeface="Cambria"/>
                          <a:ea typeface="ＭＳ 明朝"/>
                          <a:cs typeface="Times New Roman"/>
                        </a:rPr>
                        <a:t>aiutata</a:t>
                      </a:r>
                      <a:r>
                        <a:rPr lang="it-IT" sz="1600" smtClean="0">
                          <a:solidFill>
                            <a:srgbClr val="F8C000"/>
                          </a:solidFill>
                          <a:effectLst/>
                          <a:latin typeface="Cambria"/>
                          <a:ea typeface="ＭＳ 明朝"/>
                          <a:cs typeface="Times New Roman"/>
                        </a:rPr>
                        <a:t>?</a:t>
                      </a:r>
                    </a:p>
                    <a:p>
                      <a:pPr marL="285750" indent="-285750">
                        <a:buFont typeface="Arial"/>
                        <a:buChar char="•"/>
                      </a:pPr>
                      <a:r>
                        <a:rPr lang="it-IT" sz="1600" smtClean="0">
                          <a:solidFill>
                            <a:srgbClr val="F8C000"/>
                          </a:solidFill>
                          <a:effectLst/>
                          <a:latin typeface="Cambria"/>
                          <a:ea typeface="ＭＳ 明朝"/>
                          <a:cs typeface="Times New Roman"/>
                        </a:rPr>
                        <a:t>”</a:t>
                      </a:r>
                      <a:r>
                        <a:rPr lang="it-IT" sz="1600" kern="1200" smtClean="0">
                          <a:solidFill>
                            <a:srgbClr val="F8C000"/>
                          </a:solidFill>
                          <a:effectLst/>
                          <a:latin typeface="Cambria"/>
                          <a:ea typeface="+mn-ea"/>
                          <a:cs typeface="Cambria"/>
                        </a:rPr>
                        <a:t> </a:t>
                      </a:r>
                      <a:r>
                        <a:rPr lang="it-IT" sz="1600" kern="1200" dirty="0" smtClean="0">
                          <a:solidFill>
                            <a:srgbClr val="F8C000"/>
                          </a:solidFill>
                          <a:effectLst/>
                          <a:latin typeface="Cambria"/>
                          <a:ea typeface="+mn-ea"/>
                          <a:cs typeface="Cambria"/>
                        </a:rPr>
                        <a:t>come ti sei sentito nella situazione problematica? (formulazione costruttivista)</a:t>
                      </a:r>
                    </a:p>
                    <a:p>
                      <a:pPr marL="285750" indent="-285750">
                        <a:buFont typeface="Arial"/>
                        <a:buChar char="•"/>
                      </a:pPr>
                      <a:r>
                        <a:rPr lang="it-IT" sz="1600" kern="1200" dirty="0" smtClean="0">
                          <a:solidFill>
                            <a:srgbClr val="F8C000"/>
                          </a:solidFill>
                          <a:effectLst/>
                          <a:latin typeface="Cambria"/>
                          <a:ea typeface="+mn-ea"/>
                          <a:cs typeface="Cambria"/>
                        </a:rPr>
                        <a:t>Cosa hai provato che non ti ha aiutato nella situazione problematica? (formulazione ortodossa)</a:t>
                      </a:r>
                    </a:p>
                    <a:p>
                      <a:pPr>
                        <a:spcAft>
                          <a:spcPts val="0"/>
                        </a:spcAft>
                      </a:pPr>
                      <a:endParaRPr lang="it-IT" sz="1600" dirty="0">
                        <a:solidFill>
                          <a:srgbClr val="FFFFFF"/>
                        </a:solidFill>
                        <a:effectLst/>
                        <a:latin typeface="Cambria"/>
                        <a:ea typeface="ＭＳ 明朝"/>
                        <a:cs typeface="Times New Roman"/>
                      </a:endParaRPr>
                    </a:p>
                  </a:txBody>
                  <a:tcPr marL="68580" marR="68580" marT="0" marB="0"/>
                </a:tc>
              </a:tr>
              <a:tr h="570023">
                <a:tc>
                  <a:txBody>
                    <a:bodyPr/>
                    <a:lstStyle/>
                    <a:p>
                      <a:pPr>
                        <a:spcAft>
                          <a:spcPts val="0"/>
                        </a:spcAft>
                      </a:pPr>
                      <a:r>
                        <a:rPr lang="it-IT" sz="1400" b="1" dirty="0">
                          <a:solidFill>
                            <a:srgbClr val="F8C000"/>
                          </a:solidFill>
                          <a:effectLst/>
                          <a:latin typeface="Cambria"/>
                          <a:ea typeface="ＭＳ 明朝"/>
                          <a:cs typeface="Times New Roman"/>
                        </a:rPr>
                        <a:t>D (prima chiarire il collegamento B-C: </a:t>
                      </a:r>
                      <a:r>
                        <a:rPr lang="it-IT" sz="1400" dirty="0">
                          <a:solidFill>
                            <a:srgbClr val="F8C000"/>
                          </a:solidFill>
                          <a:effectLst/>
                          <a:latin typeface="Cambria"/>
                          <a:ea typeface="ＭＳ 明朝"/>
                          <a:cs typeface="Times New Roman"/>
                        </a:rPr>
                        <a:t>il problema non è A</a:t>
                      </a:r>
                      <a:r>
                        <a:rPr lang="it-IT" sz="1400" b="1" dirty="0">
                          <a:solidFill>
                            <a:srgbClr val="F8C000"/>
                          </a:solidFill>
                          <a:effectLst/>
                          <a:latin typeface="Cambria"/>
                          <a:ea typeface="ＭＳ 明朝"/>
                          <a:cs typeface="Times New Roman"/>
                        </a:rPr>
                        <a:t>)</a:t>
                      </a:r>
                      <a:endParaRPr lang="it-IT" sz="1400" dirty="0">
                        <a:solidFill>
                          <a:srgbClr val="F8C000"/>
                        </a:solidFill>
                        <a:effectLst/>
                        <a:latin typeface="Cambria"/>
                        <a:ea typeface="ＭＳ 明朝"/>
                        <a:cs typeface="Times New Roman"/>
                      </a:endParaRPr>
                    </a:p>
                  </a:txBody>
                  <a:tcPr marL="68580" marR="68580" marT="0" marB="0"/>
                </a:tc>
                <a:tc>
                  <a:txBody>
                    <a:bodyPr/>
                    <a:lstStyle/>
                    <a:p>
                      <a:pPr>
                        <a:spcAft>
                          <a:spcPts val="0"/>
                        </a:spcAft>
                      </a:pPr>
                      <a:r>
                        <a:rPr lang="it-IT" sz="1400" b="1">
                          <a:solidFill>
                            <a:srgbClr val="F8C000"/>
                          </a:solidFill>
                          <a:effectLst/>
                          <a:latin typeface="Cambria"/>
                          <a:ea typeface="ＭＳ 明朝"/>
                          <a:cs typeface="Times New Roman"/>
                        </a:rPr>
                        <a:t>E</a:t>
                      </a:r>
                      <a:endParaRPr lang="it-IT" sz="1400">
                        <a:solidFill>
                          <a:srgbClr val="F8C000"/>
                        </a:solidFill>
                        <a:effectLst/>
                        <a:latin typeface="Cambria"/>
                        <a:ea typeface="ＭＳ 明朝"/>
                        <a:cs typeface="Times New Roman"/>
                      </a:endParaRPr>
                    </a:p>
                  </a:txBody>
                  <a:tcPr marL="68580" marR="68580" marT="0" marB="0"/>
                </a:tc>
                <a:tc>
                  <a:txBody>
                    <a:bodyPr/>
                    <a:lstStyle/>
                    <a:p>
                      <a:pPr>
                        <a:spcAft>
                          <a:spcPts val="0"/>
                        </a:spcAft>
                      </a:pPr>
                      <a:r>
                        <a:rPr lang="it-IT" sz="1400" b="1" dirty="0" err="1">
                          <a:solidFill>
                            <a:srgbClr val="F8C000"/>
                          </a:solidFill>
                          <a:effectLst/>
                          <a:latin typeface="Cambria"/>
                          <a:ea typeface="ＭＳ 明朝"/>
                          <a:cs typeface="Times New Roman"/>
                        </a:rPr>
                        <a:t>F</a:t>
                      </a:r>
                      <a:r>
                        <a:rPr lang="it-IT" sz="1400" b="1" dirty="0">
                          <a:solidFill>
                            <a:srgbClr val="F8C000"/>
                          </a:solidFill>
                          <a:effectLst/>
                          <a:latin typeface="Cambria"/>
                          <a:ea typeface="ＭＳ 明朝"/>
                          <a:cs typeface="Times New Roman"/>
                        </a:rPr>
                        <a:t> - Obiettivo</a:t>
                      </a:r>
                      <a:endParaRPr lang="it-IT" sz="1400" dirty="0">
                        <a:solidFill>
                          <a:srgbClr val="F8C000"/>
                        </a:solidFill>
                        <a:effectLst/>
                        <a:latin typeface="Cambria"/>
                        <a:ea typeface="ＭＳ 明朝"/>
                        <a:cs typeface="Times New Roman"/>
                      </a:endParaRPr>
                    </a:p>
                  </a:txBody>
                  <a:tcPr marL="68580" marR="68580" marT="0" marB="0"/>
                </a:tc>
              </a:tr>
              <a:tr h="2312647">
                <a:tc>
                  <a:txBody>
                    <a:bodyPr/>
                    <a:lstStyle/>
                    <a:p>
                      <a:pPr>
                        <a:spcAft>
                          <a:spcPts val="0"/>
                        </a:spcAft>
                      </a:pPr>
                      <a:r>
                        <a:rPr lang="it-IT" sz="1400" dirty="0" smtClean="0">
                          <a:solidFill>
                            <a:srgbClr val="FFFFFF"/>
                          </a:solidFill>
                          <a:effectLst/>
                          <a:latin typeface="Cambria"/>
                          <a:ea typeface="ＭＳ 明朝"/>
                          <a:cs typeface="Times New Roman"/>
                        </a:rPr>
                        <a:t>Fase della Disputa, mettere in discussione i  B disfunzionali:</a:t>
                      </a:r>
                    </a:p>
                    <a:p>
                      <a:pPr marL="228600" indent="-228600">
                        <a:spcAft>
                          <a:spcPts val="0"/>
                        </a:spcAft>
                        <a:buFont typeface="+mj-lt"/>
                        <a:buAutoNum type="arabicPeriod"/>
                      </a:pPr>
                      <a:r>
                        <a:rPr lang="it-IT" sz="1400" dirty="0" smtClean="0">
                          <a:solidFill>
                            <a:srgbClr val="FFFFFF"/>
                          </a:solidFill>
                          <a:effectLst/>
                          <a:latin typeface="Cambria"/>
                          <a:ea typeface="ＭＳ 明朝"/>
                          <a:cs typeface="Times New Roman"/>
                        </a:rPr>
                        <a:t>Empirica</a:t>
                      </a:r>
                      <a:r>
                        <a:rPr lang="it-IT" sz="1400" baseline="0" dirty="0" smtClean="0">
                          <a:solidFill>
                            <a:srgbClr val="FFFFFF"/>
                          </a:solidFill>
                          <a:effectLst/>
                          <a:latin typeface="Cambria"/>
                          <a:ea typeface="ＭＳ 明朝"/>
                          <a:cs typeface="Times New Roman"/>
                        </a:rPr>
                        <a:t> </a:t>
                      </a:r>
                    </a:p>
                    <a:p>
                      <a:pPr marL="228600" indent="-228600">
                        <a:spcAft>
                          <a:spcPts val="0"/>
                        </a:spcAft>
                        <a:buFont typeface="+mj-lt"/>
                        <a:buAutoNum type="arabicPeriod"/>
                      </a:pPr>
                      <a:r>
                        <a:rPr lang="it-IT" sz="1400" baseline="0" dirty="0" smtClean="0">
                          <a:solidFill>
                            <a:srgbClr val="FFFFFF"/>
                          </a:solidFill>
                          <a:effectLst/>
                          <a:latin typeface="Cambria"/>
                          <a:ea typeface="ＭＳ 明朝"/>
                          <a:cs typeface="Times New Roman"/>
                        </a:rPr>
                        <a:t>Logica</a:t>
                      </a:r>
                    </a:p>
                    <a:p>
                      <a:pPr marL="228600" indent="-228600">
                        <a:spcAft>
                          <a:spcPts val="0"/>
                        </a:spcAft>
                        <a:buFont typeface="+mj-lt"/>
                        <a:buAutoNum type="arabicPeriod"/>
                      </a:pPr>
                      <a:r>
                        <a:rPr lang="it-IT" sz="1400" baseline="0" dirty="0" smtClean="0">
                          <a:solidFill>
                            <a:srgbClr val="FFFFFF"/>
                          </a:solidFill>
                          <a:effectLst/>
                          <a:latin typeface="Cambria"/>
                          <a:ea typeface="ＭＳ 明朝"/>
                          <a:cs typeface="Times New Roman"/>
                        </a:rPr>
                        <a:t>Pragmatica </a:t>
                      </a:r>
                      <a:endParaRPr lang="it-IT" sz="1400" dirty="0" smtClean="0">
                        <a:solidFill>
                          <a:srgbClr val="FFFFFF"/>
                        </a:solidFill>
                        <a:effectLst/>
                        <a:latin typeface="Cambria"/>
                        <a:ea typeface="ＭＳ 明朝"/>
                        <a:cs typeface="Times New Roman"/>
                      </a:endParaRPr>
                    </a:p>
                  </a:txBody>
                  <a:tcPr marL="68580" marR="68580" marT="0" marB="0"/>
                </a:tc>
                <a:tc>
                  <a:txBody>
                    <a:bodyPr/>
                    <a:lstStyle/>
                    <a:p>
                      <a:pPr>
                        <a:spcAft>
                          <a:spcPts val="0"/>
                        </a:spcAft>
                      </a:pPr>
                      <a:r>
                        <a:rPr lang="it-IT" sz="1400" dirty="0">
                          <a:solidFill>
                            <a:srgbClr val="FFFFFF"/>
                          </a:solidFill>
                          <a:effectLst/>
                          <a:latin typeface="Cambria"/>
                          <a:ea typeface="ＭＳ 明朝"/>
                          <a:cs typeface="Times New Roman"/>
                        </a:rPr>
                        <a:t>Come possiamo vederlo diversamente?</a:t>
                      </a:r>
                    </a:p>
                  </a:txBody>
                  <a:tcPr marL="68580" marR="68580" marT="0" marB="0"/>
                </a:tc>
                <a:tc>
                  <a:txBody>
                    <a:bodyPr/>
                    <a:lstStyle/>
                    <a:p>
                      <a:pPr>
                        <a:spcAft>
                          <a:spcPts val="0"/>
                        </a:spcAft>
                      </a:pPr>
                      <a:r>
                        <a:rPr lang="it-IT" sz="1400" b="1" dirty="0">
                          <a:solidFill>
                            <a:srgbClr val="FFFFFF"/>
                          </a:solidFill>
                          <a:effectLst/>
                          <a:latin typeface="Cambria"/>
                          <a:ea typeface="ＭＳ 明朝"/>
                          <a:cs typeface="Times New Roman"/>
                        </a:rPr>
                        <a:t>Qual è il nostro obiettivo?</a:t>
                      </a:r>
                      <a:endParaRPr lang="it-IT" sz="1400" dirty="0">
                        <a:solidFill>
                          <a:srgbClr val="FFFFFF"/>
                        </a:solidFill>
                        <a:effectLst/>
                        <a:latin typeface="Cambria"/>
                        <a:ea typeface="ＭＳ 明朝"/>
                        <a:cs typeface="Times New Roman"/>
                      </a:endParaRPr>
                    </a:p>
                    <a:p>
                      <a:pPr>
                        <a:spcAft>
                          <a:spcPts val="0"/>
                        </a:spcAft>
                      </a:pPr>
                      <a:r>
                        <a:rPr lang="it-IT" sz="1400" dirty="0">
                          <a:solidFill>
                            <a:srgbClr val="FFFFFF"/>
                          </a:solidFill>
                          <a:effectLst/>
                          <a:latin typeface="Cambria"/>
                          <a:ea typeface="ＭＳ 明朝"/>
                          <a:cs typeface="Times New Roman"/>
                        </a:rPr>
                        <a:t>Si chiede </a:t>
                      </a:r>
                      <a:r>
                        <a:rPr lang="it-IT" sz="1400" dirty="0" smtClean="0">
                          <a:solidFill>
                            <a:srgbClr val="FFFFFF"/>
                          </a:solidFill>
                          <a:effectLst/>
                          <a:latin typeface="Cambria"/>
                          <a:ea typeface="ＭＳ 明朝"/>
                          <a:cs typeface="Times New Roman"/>
                        </a:rPr>
                        <a:t> per </a:t>
                      </a:r>
                      <a:r>
                        <a:rPr lang="it-IT" sz="1400" dirty="0">
                          <a:solidFill>
                            <a:srgbClr val="FFFFFF"/>
                          </a:solidFill>
                          <a:effectLst/>
                          <a:latin typeface="Cambria"/>
                          <a:ea typeface="ＭＳ 明朝"/>
                          <a:cs typeface="Times New Roman"/>
                        </a:rPr>
                        <a:t>sciogliere le impasse quando il pz ad esempio non vuole disputare i B o vuole cambiare il mondo..)</a:t>
                      </a:r>
                    </a:p>
                    <a:p>
                      <a:pPr>
                        <a:spcAft>
                          <a:spcPts val="0"/>
                        </a:spcAft>
                      </a:pPr>
                      <a:r>
                        <a:rPr lang="it-IT" sz="1400" dirty="0">
                          <a:solidFill>
                            <a:srgbClr val="FFFFFF"/>
                          </a:solidFill>
                          <a:effectLst/>
                          <a:latin typeface="Cambria"/>
                          <a:ea typeface="ＭＳ 明朝"/>
                          <a:cs typeface="Times New Roman"/>
                        </a:rPr>
                        <a:t>Che cosa succederebbe se io le dicessi che è un mondo schifoso su cui è impossibile vivere?</a:t>
                      </a:r>
                    </a:p>
                    <a:p>
                      <a:pPr marL="342900" lvl="0" indent="-342900">
                        <a:spcAft>
                          <a:spcPts val="0"/>
                        </a:spcAft>
                        <a:buFont typeface="+mj-lt"/>
                        <a:buAutoNum type="arabicPeriod"/>
                      </a:pPr>
                      <a:r>
                        <a:rPr lang="it-IT" sz="1400" dirty="0">
                          <a:solidFill>
                            <a:srgbClr val="FFFFFF"/>
                          </a:solidFill>
                          <a:effectLst/>
                          <a:latin typeface="Cambria"/>
                          <a:ea typeface="ＭＳ 明朝"/>
                          <a:cs typeface="Times New Roman"/>
                        </a:rPr>
                        <a:t>che cosa possiamo cambiare </a:t>
                      </a:r>
                    </a:p>
                    <a:p>
                      <a:pPr marL="342900" lvl="0" indent="-342900">
                        <a:spcAft>
                          <a:spcPts val="0"/>
                        </a:spcAft>
                        <a:buFont typeface="+mj-lt"/>
                        <a:buAutoNum type="arabicPeriod"/>
                      </a:pPr>
                      <a:r>
                        <a:rPr lang="it-IT" sz="1400" dirty="0">
                          <a:solidFill>
                            <a:srgbClr val="FFFFFF"/>
                          </a:solidFill>
                          <a:effectLst/>
                          <a:latin typeface="Cambria"/>
                          <a:ea typeface="ＭＳ 明朝"/>
                          <a:cs typeface="Times New Roman"/>
                        </a:rPr>
                        <a:t>che cosa dobbiamo accettare</a:t>
                      </a:r>
                    </a:p>
                  </a:txBody>
                  <a:tcPr marL="68580" marR="68580" marT="0" marB="0"/>
                </a:tc>
              </a:tr>
            </a:tbl>
          </a:graphicData>
        </a:graphic>
      </p:graphicFrame>
    </p:spTree>
    <p:extLst>
      <p:ext uri="{BB962C8B-B14F-4D97-AF65-F5344CB8AC3E}">
        <p14:creationId xmlns:p14="http://schemas.microsoft.com/office/powerpoint/2010/main" val="116102136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Domande per ABCDEF</a:t>
            </a:r>
            <a:endParaRPr lang="it-IT" dirty="0"/>
          </a:p>
        </p:txBody>
      </p:sp>
      <p:sp>
        <p:nvSpPr>
          <p:cNvPr id="3" name="Segnaposto contenuto 2"/>
          <p:cNvSpPr>
            <a:spLocks noGrp="1"/>
          </p:cNvSpPr>
          <p:nvPr>
            <p:ph idx="1"/>
          </p:nvPr>
        </p:nvSpPr>
        <p:spPr>
          <a:xfrm>
            <a:off x="765175" y="1772816"/>
            <a:ext cx="7612064" cy="4896544"/>
          </a:xfrm>
        </p:spPr>
        <p:txBody>
          <a:bodyPr>
            <a:normAutofit fontScale="85000" lnSpcReduction="20000"/>
          </a:bodyPr>
          <a:lstStyle/>
          <a:p>
            <a:r>
              <a:rPr lang="it-IT" dirty="0" smtClean="0">
                <a:solidFill>
                  <a:srgbClr val="F8C000"/>
                </a:solidFill>
                <a:effectLst/>
              </a:rPr>
              <a:t>A</a:t>
            </a:r>
            <a:r>
              <a:rPr lang="it-IT" dirty="0">
                <a:solidFill>
                  <a:srgbClr val="F8C000"/>
                </a:solidFill>
                <a:effectLst/>
              </a:rPr>
              <a:t>:</a:t>
            </a:r>
            <a:r>
              <a:rPr lang="it-IT" dirty="0">
                <a:effectLst/>
              </a:rPr>
              <a:t> Mi racconti un evento in cui il suo problema si è manifestato con particolare evidenza?</a:t>
            </a:r>
          </a:p>
          <a:p>
            <a:r>
              <a:rPr lang="it-IT" dirty="0">
                <a:solidFill>
                  <a:srgbClr val="F8C000"/>
                </a:solidFill>
                <a:effectLst/>
              </a:rPr>
              <a:t>C:</a:t>
            </a:r>
            <a:r>
              <a:rPr lang="it-IT" dirty="0">
                <a:effectLst/>
              </a:rPr>
              <a:t> come ti sei sentito nella situazione problematica? (formulazione costruttivista</a:t>
            </a:r>
            <a:r>
              <a:rPr lang="it-IT" dirty="0" smtClean="0">
                <a:effectLst/>
              </a:rPr>
              <a:t>) Cosa </a:t>
            </a:r>
            <a:r>
              <a:rPr lang="it-IT" dirty="0">
                <a:effectLst/>
              </a:rPr>
              <a:t>hai provato che non ti ha aiutato nella situazione problematica? (formulazione ortodossa</a:t>
            </a:r>
            <a:r>
              <a:rPr lang="it-IT" dirty="0" smtClean="0">
                <a:effectLst/>
              </a:rPr>
              <a:t>) </a:t>
            </a:r>
          </a:p>
          <a:p>
            <a:r>
              <a:rPr lang="it-IT" dirty="0" smtClean="0">
                <a:solidFill>
                  <a:srgbClr val="F8C000"/>
                </a:solidFill>
                <a:effectLst/>
              </a:rPr>
              <a:t>B</a:t>
            </a:r>
            <a:r>
              <a:rPr lang="it-IT" dirty="0">
                <a:solidFill>
                  <a:srgbClr val="F8C000"/>
                </a:solidFill>
                <a:effectLst/>
              </a:rPr>
              <a:t>:</a:t>
            </a:r>
            <a:r>
              <a:rPr lang="it-IT" dirty="0">
                <a:effectLst/>
              </a:rPr>
              <a:t> cosa ti è passato per la testa in quel momento in cui stavi male? (mentre avevi l’attacco di panico.. </a:t>
            </a:r>
            <a:r>
              <a:rPr lang="it-IT" dirty="0" smtClean="0">
                <a:effectLst/>
              </a:rPr>
              <a:t>qui </a:t>
            </a:r>
            <a:r>
              <a:rPr lang="it-IT" dirty="0">
                <a:effectLst/>
              </a:rPr>
              <a:t>c’è il </a:t>
            </a:r>
            <a:r>
              <a:rPr lang="it-IT" b="1" dirty="0" err="1">
                <a:effectLst/>
              </a:rPr>
              <a:t>laddering</a:t>
            </a:r>
            <a:r>
              <a:rPr lang="it-IT" dirty="0">
                <a:effectLst/>
              </a:rPr>
              <a:t> alla </a:t>
            </a:r>
            <a:r>
              <a:rPr lang="it-IT" b="1" dirty="0" err="1">
                <a:effectLst/>
              </a:rPr>
              <a:t>Sassaroli</a:t>
            </a:r>
            <a:r>
              <a:rPr lang="it-IT" dirty="0">
                <a:effectLst/>
              </a:rPr>
              <a:t>: </a:t>
            </a:r>
            <a:r>
              <a:rPr lang="it-IT" b="1" dirty="0">
                <a:solidFill>
                  <a:srgbClr val="F8C000"/>
                </a:solidFill>
                <a:effectLst/>
              </a:rPr>
              <a:t>cosa non ti piace in questo</a:t>
            </a:r>
            <a:r>
              <a:rPr lang="it-IT" dirty="0">
                <a:solidFill>
                  <a:srgbClr val="F8C000"/>
                </a:solidFill>
                <a:effectLst/>
              </a:rPr>
              <a:t>?</a:t>
            </a:r>
            <a:r>
              <a:rPr lang="it-IT" dirty="0">
                <a:effectLst/>
              </a:rPr>
              <a:t> L’obiettivo è trovare la credenza, un pensiero doloroso per cui la situazione va evitata… pensieri catastrofici. In genere sono qualcosa tipo sono stupido, sono scemo – pensieri dolorosi di autodefinizione negativa. </a:t>
            </a:r>
            <a:endParaRPr lang="it-IT" dirty="0" smtClean="0">
              <a:effectLst/>
            </a:endParaRPr>
          </a:p>
          <a:p>
            <a:pPr lvl="1"/>
            <a:r>
              <a:rPr lang="it-IT" dirty="0" smtClean="0">
                <a:effectLst/>
              </a:rPr>
              <a:t>ES</a:t>
            </a:r>
            <a:r>
              <a:rPr lang="it-IT" dirty="0">
                <a:effectLst/>
              </a:rPr>
              <a:t>: Fobia sociale- vergogna è il C- B non so cosa dire, quindi </a:t>
            </a:r>
            <a:r>
              <a:rPr lang="it-IT" dirty="0" err="1" smtClean="0">
                <a:effectLst/>
              </a:rPr>
              <a:t>laddering</a:t>
            </a:r>
            <a:r>
              <a:rPr lang="it-IT" dirty="0" smtClean="0">
                <a:effectLst/>
              </a:rPr>
              <a:t>…  </a:t>
            </a:r>
            <a:r>
              <a:rPr lang="it-IT" dirty="0">
                <a:effectLst/>
              </a:rPr>
              <a:t>sono uno scemo</a:t>
            </a:r>
            <a:r>
              <a:rPr lang="it-IT" dirty="0" smtClean="0">
                <a:effectLst/>
              </a:rPr>
              <a:t>.</a:t>
            </a:r>
          </a:p>
          <a:p>
            <a:pPr lvl="1"/>
            <a:r>
              <a:rPr lang="it-IT" dirty="0" smtClean="0">
                <a:solidFill>
                  <a:srgbClr val="F8C000"/>
                </a:solidFill>
                <a:effectLst/>
              </a:rPr>
              <a:t> Il </a:t>
            </a:r>
            <a:r>
              <a:rPr lang="it-IT" dirty="0">
                <a:solidFill>
                  <a:srgbClr val="F8C000"/>
                </a:solidFill>
                <a:effectLst/>
              </a:rPr>
              <a:t>B alla </a:t>
            </a:r>
            <a:r>
              <a:rPr lang="it-IT" b="1" dirty="0" err="1">
                <a:solidFill>
                  <a:srgbClr val="F8C000"/>
                </a:solidFill>
                <a:effectLst/>
              </a:rPr>
              <a:t>Ellis</a:t>
            </a:r>
            <a:r>
              <a:rPr lang="it-IT" dirty="0">
                <a:effectLst/>
              </a:rPr>
              <a:t>, come si approfondisce? </a:t>
            </a:r>
            <a:r>
              <a:rPr lang="it-IT" b="1" dirty="0">
                <a:solidFill>
                  <a:srgbClr val="F8C000"/>
                </a:solidFill>
                <a:effectLst/>
              </a:rPr>
              <a:t>Perché questo sarebbe un problema</a:t>
            </a:r>
            <a:r>
              <a:rPr lang="it-IT" dirty="0">
                <a:solidFill>
                  <a:srgbClr val="F8C000"/>
                </a:solidFill>
                <a:effectLst/>
              </a:rPr>
              <a:t>? </a:t>
            </a:r>
            <a:endParaRPr lang="it-IT" dirty="0" smtClean="0">
              <a:effectLst/>
            </a:endParaRPr>
          </a:p>
          <a:p>
            <a:endParaRPr lang="it-IT" dirty="0"/>
          </a:p>
        </p:txBody>
      </p:sp>
    </p:spTree>
    <p:extLst>
      <p:ext uri="{BB962C8B-B14F-4D97-AF65-F5344CB8AC3E}">
        <p14:creationId xmlns:p14="http://schemas.microsoft.com/office/powerpoint/2010/main" val="396960580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Domande per ABCDEF</a:t>
            </a:r>
          </a:p>
        </p:txBody>
      </p:sp>
      <p:sp>
        <p:nvSpPr>
          <p:cNvPr id="3" name="Segnaposto contenuto 2"/>
          <p:cNvSpPr>
            <a:spLocks noGrp="1"/>
          </p:cNvSpPr>
          <p:nvPr>
            <p:ph idx="1"/>
          </p:nvPr>
        </p:nvSpPr>
        <p:spPr/>
        <p:txBody>
          <a:bodyPr>
            <a:normAutofit fontScale="77500" lnSpcReduction="20000"/>
          </a:bodyPr>
          <a:lstStyle/>
          <a:p>
            <a:r>
              <a:rPr lang="it-IT" dirty="0" smtClean="0">
                <a:solidFill>
                  <a:srgbClr val="F8C000"/>
                </a:solidFill>
                <a:effectLst/>
              </a:rPr>
              <a:t>D</a:t>
            </a:r>
            <a:r>
              <a:rPr lang="it-IT" dirty="0">
                <a:solidFill>
                  <a:srgbClr val="F8C000"/>
                </a:solidFill>
                <a:effectLst/>
              </a:rPr>
              <a:t>:</a:t>
            </a:r>
            <a:r>
              <a:rPr lang="it-IT" dirty="0">
                <a:effectLst/>
              </a:rPr>
              <a:t> </a:t>
            </a:r>
            <a:r>
              <a:rPr lang="it-IT" b="1" dirty="0">
                <a:solidFill>
                  <a:srgbClr val="F8C000"/>
                </a:solidFill>
                <a:effectLst/>
              </a:rPr>
              <a:t>Adesso che hai trovato i tuoi B che non ti aiutano criticali</a:t>
            </a:r>
            <a:r>
              <a:rPr lang="it-IT" dirty="0">
                <a:solidFill>
                  <a:srgbClr val="F8C000"/>
                </a:solidFill>
                <a:effectLst/>
              </a:rPr>
              <a:t> </a:t>
            </a:r>
            <a:r>
              <a:rPr lang="it-IT" dirty="0">
                <a:effectLst/>
              </a:rPr>
              <a:t>(lo deve fare il pz). </a:t>
            </a:r>
            <a:endParaRPr lang="it-IT" dirty="0" smtClean="0">
              <a:effectLst/>
            </a:endParaRPr>
          </a:p>
          <a:p>
            <a:pPr lvl="1"/>
            <a:r>
              <a:rPr lang="it-IT" b="1" dirty="0" smtClean="0">
                <a:solidFill>
                  <a:srgbClr val="F8C000"/>
                </a:solidFill>
                <a:effectLst/>
              </a:rPr>
              <a:t>Empirica</a:t>
            </a:r>
            <a:r>
              <a:rPr lang="it-IT" dirty="0">
                <a:solidFill>
                  <a:srgbClr val="F8C000"/>
                </a:solidFill>
                <a:effectLst/>
              </a:rPr>
              <a:t>:</a:t>
            </a:r>
            <a:r>
              <a:rPr lang="it-IT" dirty="0">
                <a:effectLst/>
              </a:rPr>
              <a:t> è andata davvero così male? </a:t>
            </a:r>
            <a:r>
              <a:rPr lang="it-IT" dirty="0">
                <a:solidFill>
                  <a:schemeClr val="accent1"/>
                </a:solidFill>
                <a:effectLst/>
              </a:rPr>
              <a:t>Dammi le prove </a:t>
            </a:r>
            <a:r>
              <a:rPr lang="it-IT" dirty="0">
                <a:effectLst/>
              </a:rPr>
              <a:t>(è l’opposto di dimostrare al pz che..). è comune tra </a:t>
            </a:r>
            <a:r>
              <a:rPr lang="it-IT" dirty="0" err="1">
                <a:effectLst/>
              </a:rPr>
              <a:t>Ellis</a:t>
            </a:r>
            <a:r>
              <a:rPr lang="it-IT" dirty="0">
                <a:effectLst/>
              </a:rPr>
              <a:t> e Beck (lui fa solo la empirica</a:t>
            </a:r>
            <a:r>
              <a:rPr lang="it-IT" dirty="0" smtClean="0">
                <a:effectLst/>
              </a:rPr>
              <a:t>) </a:t>
            </a:r>
          </a:p>
          <a:p>
            <a:pPr lvl="1"/>
            <a:r>
              <a:rPr lang="it-IT" b="1" dirty="0" smtClean="0">
                <a:solidFill>
                  <a:srgbClr val="F8C000"/>
                </a:solidFill>
                <a:effectLst/>
              </a:rPr>
              <a:t>Logica</a:t>
            </a:r>
            <a:r>
              <a:rPr lang="it-IT" b="1" dirty="0">
                <a:solidFill>
                  <a:srgbClr val="F8C000"/>
                </a:solidFill>
                <a:effectLst/>
              </a:rPr>
              <a:t>:</a:t>
            </a:r>
            <a:r>
              <a:rPr lang="it-IT" b="1" dirty="0">
                <a:effectLst/>
              </a:rPr>
              <a:t> </a:t>
            </a:r>
            <a:r>
              <a:rPr lang="it-IT" dirty="0">
                <a:effectLst/>
              </a:rPr>
              <a:t>quello che per </a:t>
            </a:r>
            <a:r>
              <a:rPr lang="it-IT" dirty="0" err="1">
                <a:effectLst/>
              </a:rPr>
              <a:t>Ellis</a:t>
            </a:r>
            <a:r>
              <a:rPr lang="it-IT" dirty="0">
                <a:effectLst/>
              </a:rPr>
              <a:t> va criticato è il Devo, non il contenuto. </a:t>
            </a:r>
            <a:r>
              <a:rPr lang="it-IT" dirty="0" smtClean="0">
                <a:solidFill>
                  <a:srgbClr val="F8C000"/>
                </a:solidFill>
                <a:effectLst/>
              </a:rPr>
              <a:t>Chi ha detto </a:t>
            </a:r>
            <a:r>
              <a:rPr lang="it-IT" dirty="0">
                <a:solidFill>
                  <a:srgbClr val="F8C000"/>
                </a:solidFill>
                <a:effectLst/>
              </a:rPr>
              <a:t>che debba andare </a:t>
            </a:r>
            <a:r>
              <a:rPr lang="it-IT" dirty="0" smtClean="0">
                <a:solidFill>
                  <a:srgbClr val="F8C000"/>
                </a:solidFill>
                <a:effectLst/>
              </a:rPr>
              <a:t>così?. </a:t>
            </a:r>
            <a:r>
              <a:rPr lang="it-IT" dirty="0">
                <a:solidFill>
                  <a:srgbClr val="F8C000"/>
                </a:solidFill>
                <a:effectLst/>
              </a:rPr>
              <a:t>Dove sta scritto? </a:t>
            </a:r>
            <a:r>
              <a:rPr lang="it-IT" dirty="0">
                <a:effectLst/>
              </a:rPr>
              <a:t>(non importa se il contenuto sia ragionevole come “ad una festa devo essere simpatico”). Ripetere fino all’estremo. In fondo è lo stesso principio della </a:t>
            </a:r>
            <a:r>
              <a:rPr lang="it-IT" dirty="0" err="1">
                <a:effectLst/>
              </a:rPr>
              <a:t>Mindfulness</a:t>
            </a:r>
            <a:r>
              <a:rPr lang="it-IT" dirty="0">
                <a:effectLst/>
              </a:rPr>
              <a:t>. Lo scopo è eliminare qualsiasi pregiudizio, e in questo senso è molto diverso da Beck. La teoria è che se vai nelle </a:t>
            </a:r>
            <a:r>
              <a:rPr lang="it-IT" dirty="0" smtClean="0">
                <a:effectLst/>
              </a:rPr>
              <a:t>situazioni </a:t>
            </a:r>
            <a:r>
              <a:rPr lang="it-IT" dirty="0">
                <a:effectLst/>
              </a:rPr>
              <a:t>senza pregiudizi le vivi meglio. </a:t>
            </a:r>
            <a:r>
              <a:rPr lang="it-IT" dirty="0" smtClean="0">
                <a:effectLst/>
              </a:rPr>
              <a:t>Vietato </a:t>
            </a:r>
            <a:r>
              <a:rPr lang="it-IT" dirty="0">
                <a:effectLst/>
              </a:rPr>
              <a:t>presentare contro dimostrazioni, solo chiedere al pz </a:t>
            </a:r>
            <a:endParaRPr lang="it-IT" dirty="0" smtClean="0">
              <a:effectLst/>
            </a:endParaRPr>
          </a:p>
          <a:p>
            <a:pPr lvl="1"/>
            <a:r>
              <a:rPr lang="it-IT" b="1" dirty="0" smtClean="0">
                <a:solidFill>
                  <a:srgbClr val="F8C000"/>
                </a:solidFill>
                <a:effectLst/>
              </a:rPr>
              <a:t>Pragmatica</a:t>
            </a:r>
            <a:r>
              <a:rPr lang="it-IT" dirty="0">
                <a:solidFill>
                  <a:srgbClr val="F8C000"/>
                </a:solidFill>
                <a:effectLst/>
              </a:rPr>
              <a:t>:</a:t>
            </a:r>
            <a:r>
              <a:rPr lang="it-IT" dirty="0">
                <a:effectLst/>
              </a:rPr>
              <a:t> </a:t>
            </a:r>
            <a:r>
              <a:rPr lang="it-IT" dirty="0">
                <a:solidFill>
                  <a:srgbClr val="F8C000"/>
                </a:solidFill>
                <a:effectLst/>
              </a:rPr>
              <a:t>A cosa ti serve </a:t>
            </a:r>
            <a:r>
              <a:rPr lang="it-IT" dirty="0">
                <a:effectLst/>
              </a:rPr>
              <a:t>pensarci tanto? </a:t>
            </a:r>
            <a:endParaRPr lang="it-IT" dirty="0" smtClean="0">
              <a:effectLst/>
            </a:endParaRPr>
          </a:p>
          <a:p>
            <a:r>
              <a:rPr lang="it-IT" dirty="0">
                <a:solidFill>
                  <a:srgbClr val="F8C000"/>
                </a:solidFill>
                <a:effectLst/>
              </a:rPr>
              <a:t>E: </a:t>
            </a:r>
            <a:r>
              <a:rPr lang="it-IT" dirty="0">
                <a:effectLst/>
              </a:rPr>
              <a:t>come puoi vederla diversamente?</a:t>
            </a:r>
          </a:p>
          <a:p>
            <a:endParaRPr lang="it-IT" dirty="0">
              <a:effectLst/>
            </a:endParaRPr>
          </a:p>
          <a:p>
            <a:endParaRPr lang="it-IT" dirty="0"/>
          </a:p>
        </p:txBody>
      </p:sp>
    </p:spTree>
    <p:extLst>
      <p:ext uri="{BB962C8B-B14F-4D97-AF65-F5344CB8AC3E}">
        <p14:creationId xmlns:p14="http://schemas.microsoft.com/office/powerpoint/2010/main" val="415313620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Disputing</a:t>
            </a:r>
            <a:endParaRPr lang="it-IT" dirty="0"/>
          </a:p>
        </p:txBody>
      </p:sp>
      <p:sp>
        <p:nvSpPr>
          <p:cNvPr id="3" name="Segnaposto contenuto 2"/>
          <p:cNvSpPr>
            <a:spLocks noGrp="1"/>
          </p:cNvSpPr>
          <p:nvPr>
            <p:ph idx="1"/>
          </p:nvPr>
        </p:nvSpPr>
        <p:spPr/>
        <p:txBody>
          <a:bodyPr>
            <a:normAutofit/>
          </a:bodyPr>
          <a:lstStyle/>
          <a:p>
            <a:r>
              <a:rPr lang="it-IT" dirty="0" smtClean="0"/>
              <a:t>Non è consigliabile attaccare attivamente le convinzioni del pz. Questa mossa è debole perché ripone la responsabilità del cambiamento sulle spalle del terapeuta.</a:t>
            </a:r>
          </a:p>
          <a:p>
            <a:r>
              <a:rPr lang="it-IT" dirty="0" smtClean="0"/>
              <a:t>Occorre </a:t>
            </a:r>
            <a:r>
              <a:rPr lang="it-IT" dirty="0" smtClean="0"/>
              <a:t>fare in modo che sia il pz stesso a circostanziare le sue posizioni</a:t>
            </a:r>
          </a:p>
          <a:p>
            <a:r>
              <a:rPr lang="it-IT" dirty="0" smtClean="0"/>
              <a:t>Il ricorso, continuo, al “noi” terapeutico ci aiuta a scongiurare il pericolo che i nostri interventi vengano percepiti come giudicanti</a:t>
            </a:r>
            <a:endParaRPr lang="it-IT" dirty="0"/>
          </a:p>
        </p:txBody>
      </p:sp>
    </p:spTree>
    <p:extLst>
      <p:ext uri="{BB962C8B-B14F-4D97-AF65-F5344CB8AC3E}">
        <p14:creationId xmlns:p14="http://schemas.microsoft.com/office/powerpoint/2010/main" val="27204710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disputa logico-empirica</a:t>
            </a:r>
            <a:endParaRPr lang="it-IT" dirty="0"/>
          </a:p>
        </p:txBody>
      </p:sp>
      <p:sp>
        <p:nvSpPr>
          <p:cNvPr id="3" name="Segnaposto contenuto 2"/>
          <p:cNvSpPr>
            <a:spLocks noGrp="1"/>
          </p:cNvSpPr>
          <p:nvPr>
            <p:ph idx="1"/>
          </p:nvPr>
        </p:nvSpPr>
        <p:spPr>
          <a:xfrm>
            <a:off x="765175" y="1772816"/>
            <a:ext cx="7612064" cy="4752528"/>
          </a:xfrm>
        </p:spPr>
        <p:txBody>
          <a:bodyPr>
            <a:normAutofit fontScale="92500" lnSpcReduction="10000"/>
          </a:bodyPr>
          <a:lstStyle/>
          <a:p>
            <a:r>
              <a:rPr lang="it-IT" dirty="0" smtClean="0"/>
              <a:t>È generalmente preferibile partire con questa.</a:t>
            </a:r>
            <a:endParaRPr lang="it-IT" b="1" dirty="0" smtClean="0"/>
          </a:p>
          <a:p>
            <a:r>
              <a:rPr lang="it-IT" dirty="0" smtClean="0"/>
              <a:t>Prende in esame le prove empiriche e gli argomenti logici che sostengono le convinzioni del nostro pz</a:t>
            </a:r>
          </a:p>
          <a:p>
            <a:r>
              <a:rPr lang="it-IT" dirty="0" smtClean="0"/>
              <a:t>Aiuta il pz a riflettere su quali dati e quali ragioni ha a disposizione per giustificare la fondatezza di ciò che pensa quando sta male</a:t>
            </a:r>
          </a:p>
          <a:p>
            <a:r>
              <a:rPr lang="it-IT" dirty="0" smtClean="0"/>
              <a:t>Esempi:</a:t>
            </a:r>
          </a:p>
          <a:p>
            <a:pPr lvl="1"/>
            <a:r>
              <a:rPr lang="it-IT" sz="1700" dirty="0" smtClean="0">
                <a:solidFill>
                  <a:srgbClr val="F8C000"/>
                </a:solidFill>
              </a:rPr>
              <a:t>In base a cosa pensiamo questo?</a:t>
            </a:r>
          </a:p>
          <a:p>
            <a:pPr lvl="1"/>
            <a:r>
              <a:rPr lang="it-IT" sz="1700" dirty="0" smtClean="0">
                <a:solidFill>
                  <a:srgbClr val="F8C000"/>
                </a:solidFill>
              </a:rPr>
              <a:t>Sono fondate queste convinzioni?</a:t>
            </a:r>
          </a:p>
          <a:p>
            <a:pPr lvl="1"/>
            <a:r>
              <a:rPr lang="it-IT" sz="1700" dirty="0" smtClean="0">
                <a:solidFill>
                  <a:srgbClr val="F8C000"/>
                </a:solidFill>
              </a:rPr>
              <a:t>È mai veramente successo? Lo ha mai osservato?</a:t>
            </a:r>
          </a:p>
          <a:p>
            <a:pPr lvl="1"/>
            <a:r>
              <a:rPr lang="it-IT" sz="1700" dirty="0" smtClean="0">
                <a:solidFill>
                  <a:srgbClr val="F8C000"/>
                </a:solidFill>
              </a:rPr>
              <a:t>Possiamo fare qualche esempio?</a:t>
            </a:r>
          </a:p>
          <a:p>
            <a:pPr lvl="1"/>
            <a:r>
              <a:rPr lang="it-IT" sz="1700" dirty="0" smtClean="0">
                <a:solidFill>
                  <a:srgbClr val="F8C000"/>
                </a:solidFill>
              </a:rPr>
              <a:t>In base a quale legge pensiamo così?</a:t>
            </a:r>
          </a:p>
          <a:p>
            <a:pPr lvl="1"/>
            <a:r>
              <a:rPr lang="it-IT" sz="1700" dirty="0" smtClean="0">
                <a:solidFill>
                  <a:srgbClr val="F8C000"/>
                </a:solidFill>
              </a:rPr>
              <a:t>Dove sta scritto? Perché dovrebbe essere così? Abbiamo delle prove?</a:t>
            </a:r>
            <a:endParaRPr lang="it-IT" sz="1700" dirty="0">
              <a:solidFill>
                <a:srgbClr val="F8C000"/>
              </a:solidFill>
            </a:endParaRPr>
          </a:p>
        </p:txBody>
      </p:sp>
    </p:spTree>
    <p:extLst>
      <p:ext uri="{BB962C8B-B14F-4D97-AF65-F5344CB8AC3E}">
        <p14:creationId xmlns:p14="http://schemas.microsoft.com/office/powerpoint/2010/main" val="415878545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disputa </a:t>
            </a:r>
            <a:r>
              <a:rPr lang="it-IT" dirty="0" smtClean="0"/>
              <a:t>empirica</a:t>
            </a:r>
            <a:endParaRPr lang="it-IT" dirty="0"/>
          </a:p>
        </p:txBody>
      </p:sp>
      <p:sp>
        <p:nvSpPr>
          <p:cNvPr id="3" name="Segnaposto contenuto 2"/>
          <p:cNvSpPr>
            <a:spLocks noGrp="1"/>
          </p:cNvSpPr>
          <p:nvPr>
            <p:ph idx="1"/>
          </p:nvPr>
        </p:nvSpPr>
        <p:spPr/>
        <p:txBody>
          <a:bodyPr>
            <a:normAutofit lnSpcReduction="10000"/>
          </a:bodyPr>
          <a:lstStyle/>
          <a:p>
            <a:r>
              <a:rPr lang="it-IT" dirty="0" smtClean="0"/>
              <a:t>Significa chiedere le prove di fatto, i dati empirici a sostegno di una certa convinzione. Particolarmente utile di fronte ad una </a:t>
            </a:r>
            <a:r>
              <a:rPr lang="it-IT" dirty="0" err="1" smtClean="0"/>
              <a:t>catastrofizzazione</a:t>
            </a:r>
            <a:endParaRPr lang="it-IT" dirty="0" smtClean="0"/>
          </a:p>
          <a:p>
            <a:r>
              <a:rPr lang="it-IT" dirty="0" smtClean="0"/>
              <a:t>La </a:t>
            </a:r>
            <a:r>
              <a:rPr lang="it-IT" dirty="0" err="1" smtClean="0"/>
              <a:t>catastrofizzazione</a:t>
            </a:r>
            <a:r>
              <a:rPr lang="it-IT" dirty="0" smtClean="0"/>
              <a:t> è un atto mentale predittivo di un esito estremo e molto sfavorevole</a:t>
            </a:r>
          </a:p>
          <a:p>
            <a:r>
              <a:rPr lang="it-IT" dirty="0" smtClean="0"/>
              <a:t>Intervento tipico:</a:t>
            </a:r>
          </a:p>
          <a:p>
            <a:pPr marL="349250" lvl="1" indent="0">
              <a:buNone/>
            </a:pPr>
            <a:r>
              <a:rPr lang="it-IT" dirty="0" smtClean="0">
                <a:solidFill>
                  <a:srgbClr val="F8C000"/>
                </a:solidFill>
              </a:rPr>
              <a:t>“questo evento, se si verificasse sarebbe effettivamente molto catastrofico. Possiamo chiederci se ci sono stati eventi precedenti: è già successo? Come possiamo sapere se accadrà? Abbiamo qualche prova?”</a:t>
            </a:r>
            <a:endParaRPr lang="it-IT" dirty="0">
              <a:solidFill>
                <a:srgbClr val="F8C000"/>
              </a:solidFill>
            </a:endParaRPr>
          </a:p>
        </p:txBody>
      </p:sp>
    </p:spTree>
    <p:extLst>
      <p:ext uri="{BB962C8B-B14F-4D97-AF65-F5344CB8AC3E}">
        <p14:creationId xmlns:p14="http://schemas.microsoft.com/office/powerpoint/2010/main" val="3967185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76672"/>
            <a:ext cx="8229600" cy="5904656"/>
          </a:xfrm>
        </p:spPr>
        <p:txBody>
          <a:bodyPr>
            <a:normAutofit/>
          </a:bodyPr>
          <a:lstStyle/>
          <a:p>
            <a:r>
              <a:rPr lang="it-IT" b="1" dirty="0" smtClean="0">
                <a:solidFill>
                  <a:schemeClr val="tx2">
                    <a:lumMod val="90000"/>
                    <a:lumOff val="10000"/>
                  </a:schemeClr>
                </a:solidFill>
              </a:rPr>
              <a:t>Ambiti di maggiore efficacia per la terapia cognitivo comportamentale:</a:t>
            </a:r>
          </a:p>
          <a:p>
            <a:endParaRPr lang="it-IT" b="1" dirty="0" smtClean="0"/>
          </a:p>
          <a:p>
            <a:pPr marL="514350" indent="-514350">
              <a:buFont typeface="+mj-lt"/>
              <a:buAutoNum type="arabicPeriod"/>
            </a:pPr>
            <a:r>
              <a:rPr lang="it-IT" dirty="0" smtClean="0"/>
              <a:t>Spettro dei </a:t>
            </a:r>
            <a:r>
              <a:rPr lang="it-IT" b="1" dirty="0" smtClean="0"/>
              <a:t>disturbi ansiosi </a:t>
            </a:r>
            <a:r>
              <a:rPr lang="it-IT" dirty="0" smtClean="0"/>
              <a:t>(ambito in cui dimostra la sua maggior efficacia – vedi lavori di meta-analisi di </a:t>
            </a:r>
            <a:r>
              <a:rPr lang="it-IT" dirty="0" err="1" smtClean="0"/>
              <a:t>Butera</a:t>
            </a:r>
            <a:r>
              <a:rPr lang="it-IT" dirty="0" smtClean="0"/>
              <a:t> e </a:t>
            </a:r>
            <a:r>
              <a:rPr lang="it-IT" dirty="0" err="1" smtClean="0"/>
              <a:t>Pimpini</a:t>
            </a:r>
            <a:r>
              <a:rPr lang="it-IT" dirty="0" smtClean="0"/>
              <a:t> 1998)</a:t>
            </a:r>
          </a:p>
          <a:p>
            <a:pPr marL="514350" indent="-514350">
              <a:buFont typeface="+mj-lt"/>
              <a:buAutoNum type="arabicPeriod"/>
            </a:pPr>
            <a:r>
              <a:rPr lang="it-IT" b="1" dirty="0" smtClean="0"/>
              <a:t>Depressione maggiore </a:t>
            </a:r>
            <a:r>
              <a:rPr lang="it-IT" dirty="0" smtClean="0"/>
              <a:t>(pari efficacia degli interventi farmacologici, minori ricadute -  </a:t>
            </a:r>
            <a:r>
              <a:rPr lang="it-IT" dirty="0" err="1" smtClean="0"/>
              <a:t>Hollon</a:t>
            </a:r>
            <a:r>
              <a:rPr lang="it-IT" dirty="0" smtClean="0"/>
              <a:t> et al. 1992)</a:t>
            </a:r>
          </a:p>
          <a:p>
            <a:pPr marL="514350" indent="-514350">
              <a:buFont typeface="+mj-lt"/>
              <a:buAutoNum type="arabicPeriod"/>
            </a:pPr>
            <a:r>
              <a:rPr lang="it-IT" b="1" dirty="0" smtClean="0"/>
              <a:t>Disturbi alimentari </a:t>
            </a:r>
            <a:r>
              <a:rPr lang="it-IT" dirty="0" smtClean="0"/>
              <a:t>(nella bulimia miglioramento nel 70% dei casi, 36 – 59% remissione completa)</a:t>
            </a:r>
          </a:p>
          <a:p>
            <a:pPr marL="514350" indent="-514350">
              <a:buFont typeface="+mj-lt"/>
              <a:buAutoNum type="arabicPeriod"/>
            </a:pPr>
            <a:r>
              <a:rPr lang="it-IT" b="1" dirty="0" smtClean="0"/>
              <a:t>DPTS</a:t>
            </a:r>
          </a:p>
          <a:p>
            <a:endParaRPr lang="it-IT"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disputa logica</a:t>
            </a:r>
            <a:endParaRPr lang="it-IT" dirty="0"/>
          </a:p>
        </p:txBody>
      </p:sp>
      <p:sp>
        <p:nvSpPr>
          <p:cNvPr id="3" name="Segnaposto contenuto 2"/>
          <p:cNvSpPr>
            <a:spLocks noGrp="1"/>
          </p:cNvSpPr>
          <p:nvPr>
            <p:ph idx="1"/>
          </p:nvPr>
        </p:nvSpPr>
        <p:spPr/>
        <p:txBody>
          <a:bodyPr>
            <a:normAutofit lnSpcReduction="10000"/>
          </a:bodyPr>
          <a:lstStyle/>
          <a:p>
            <a:r>
              <a:rPr lang="it-IT" dirty="0" smtClean="0"/>
              <a:t>Significa mettere alla prova la coerenza dei nessi che rendono plausibile un’ipotesi. Si usa in particolar modo con la </a:t>
            </a:r>
            <a:r>
              <a:rPr lang="it-IT" b="1" dirty="0" err="1" smtClean="0"/>
              <a:t>terribilizzazione</a:t>
            </a:r>
            <a:r>
              <a:rPr lang="it-IT" dirty="0" smtClean="0"/>
              <a:t>.</a:t>
            </a:r>
          </a:p>
          <a:p>
            <a:r>
              <a:rPr lang="it-IT" dirty="0" smtClean="0"/>
              <a:t>La </a:t>
            </a:r>
            <a:r>
              <a:rPr lang="it-IT" dirty="0" err="1" smtClean="0"/>
              <a:t>terribilizzazione</a:t>
            </a:r>
            <a:r>
              <a:rPr lang="it-IT" dirty="0" smtClean="0"/>
              <a:t> è un </a:t>
            </a:r>
            <a:r>
              <a:rPr lang="it-IT" dirty="0" err="1" smtClean="0"/>
              <a:t>etichettamento</a:t>
            </a:r>
            <a:r>
              <a:rPr lang="it-IT" dirty="0" smtClean="0"/>
              <a:t> negativo di un’esperienza. Qui non ha senso chiedere le prove dell’evento, perché il pz non teme le conseguenze dell’evento, piuttosto non lo accetta in quanto tale.</a:t>
            </a:r>
          </a:p>
          <a:p>
            <a:r>
              <a:rPr lang="it-IT" dirty="0" smtClean="0"/>
              <a:t>Intervento tipico:</a:t>
            </a:r>
          </a:p>
          <a:p>
            <a:pPr marL="349250" lvl="1" indent="0">
              <a:buNone/>
            </a:pPr>
            <a:r>
              <a:rPr lang="it-IT" dirty="0" smtClean="0"/>
              <a:t>“cosa c’è di male in questo? Rispetto la sua opinione, ma perché è inaccettabile? Dove sta scritto?”</a:t>
            </a:r>
          </a:p>
          <a:p>
            <a:pPr lvl="1"/>
            <a:endParaRPr lang="it-IT" dirty="0" smtClean="0"/>
          </a:p>
          <a:p>
            <a:endParaRPr lang="it-IT" dirty="0"/>
          </a:p>
        </p:txBody>
      </p:sp>
    </p:spTree>
    <p:extLst>
      <p:ext uri="{BB962C8B-B14F-4D97-AF65-F5344CB8AC3E}">
        <p14:creationId xmlns:p14="http://schemas.microsoft.com/office/powerpoint/2010/main" val="7224682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Disputing</a:t>
            </a:r>
            <a:endParaRPr lang="it-IT" dirty="0"/>
          </a:p>
        </p:txBody>
      </p:sp>
      <p:sp>
        <p:nvSpPr>
          <p:cNvPr id="3" name="Segnaposto contenuto 2"/>
          <p:cNvSpPr>
            <a:spLocks noGrp="1"/>
          </p:cNvSpPr>
          <p:nvPr>
            <p:ph idx="1"/>
          </p:nvPr>
        </p:nvSpPr>
        <p:spPr/>
        <p:txBody>
          <a:bodyPr/>
          <a:lstStyle/>
          <a:p>
            <a:r>
              <a:rPr lang="it-IT" dirty="0" smtClean="0"/>
              <a:t>In generale, con tutte le tematiche noi cerchiamo di mettere il nostro pz nelle condizioni di criticare le proprie posizioni.</a:t>
            </a:r>
          </a:p>
          <a:p>
            <a:r>
              <a:rPr lang="it-IT" dirty="0" smtClean="0"/>
              <a:t>La nostra, più che una contrapposizione, logica, empirica o concettuale che sia, è una </a:t>
            </a:r>
            <a:r>
              <a:rPr lang="it-IT" b="1" i="1" dirty="0" smtClean="0"/>
              <a:t>posizione curioso-ingenua</a:t>
            </a:r>
            <a:r>
              <a:rPr lang="it-IT" dirty="0" smtClean="0"/>
              <a:t> come l’avrebbe il tenente Colombo.</a:t>
            </a:r>
          </a:p>
          <a:p>
            <a:r>
              <a:rPr lang="it-IT" dirty="0" smtClean="0"/>
              <a:t>Nel nostro lavoro con gli ABC ricordiamoci sempre di discutere i B ma validare sempre i C</a:t>
            </a:r>
            <a:endParaRPr lang="it-IT" dirty="0"/>
          </a:p>
        </p:txBody>
      </p:sp>
    </p:spTree>
    <p:extLst>
      <p:ext uri="{BB962C8B-B14F-4D97-AF65-F5344CB8AC3E}">
        <p14:creationId xmlns:p14="http://schemas.microsoft.com/office/powerpoint/2010/main" val="16626218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smtClean="0"/>
              <a:t>Cenni di storia del Cognitivismo Clinico</a:t>
            </a:r>
            <a:endParaRPr lang="it-IT" dirty="0"/>
          </a:p>
        </p:txBody>
      </p:sp>
      <p:sp>
        <p:nvSpPr>
          <p:cNvPr id="5" name="Sottotitolo 4"/>
          <p:cNvSpPr>
            <a:spLocks noGrp="1"/>
          </p:cNvSpPr>
          <p:nvPr>
            <p:ph type="subTitle" idx="1"/>
          </p:nvPr>
        </p:nvSpPr>
        <p:spPr/>
        <p:txBody>
          <a:bodyPr/>
          <a:lstStyle/>
          <a:p>
            <a:endParaRPr lang="it-IT"/>
          </a:p>
        </p:txBody>
      </p:sp>
    </p:spTree>
    <p:extLst>
      <p:ext uri="{BB962C8B-B14F-4D97-AF65-F5344CB8AC3E}">
        <p14:creationId xmlns:p14="http://schemas.microsoft.com/office/powerpoint/2010/main" val="14626522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Origini e sviluppo del cognitivismo clinico</a:t>
            </a:r>
            <a:endParaRPr lang="it-IT" dirty="0"/>
          </a:p>
        </p:txBody>
      </p:sp>
      <p:sp>
        <p:nvSpPr>
          <p:cNvPr id="3" name="Segnaposto contenuto 2"/>
          <p:cNvSpPr>
            <a:spLocks noGrp="1"/>
          </p:cNvSpPr>
          <p:nvPr>
            <p:ph idx="1"/>
          </p:nvPr>
        </p:nvSpPr>
        <p:spPr/>
        <p:txBody>
          <a:bodyPr>
            <a:normAutofit lnSpcReduction="10000"/>
          </a:bodyPr>
          <a:lstStyle/>
          <a:p>
            <a:r>
              <a:rPr lang="it-IT" dirty="0" smtClean="0"/>
              <a:t>Il cognitivismo nasce per concettualizzare cosa avviene tra uno stimolo e una risposta, finendo per conferire importanza all’interpretazione che il soggetto applica al proprio mondo (interno o esterno)</a:t>
            </a:r>
          </a:p>
          <a:p>
            <a:r>
              <a:rPr lang="it-IT" dirty="0" smtClean="0"/>
              <a:t>Questa posizione è condivisa e trasversale a molti approcci psicoterapeutici, ad es.</a:t>
            </a:r>
          </a:p>
          <a:p>
            <a:pPr>
              <a:buNone/>
            </a:pPr>
            <a:r>
              <a:rPr lang="it-IT" dirty="0" smtClean="0"/>
              <a:t>	* </a:t>
            </a:r>
            <a:r>
              <a:rPr lang="it-IT" dirty="0" err="1" smtClean="0"/>
              <a:t>Sambin</a:t>
            </a:r>
            <a:r>
              <a:rPr lang="it-IT" dirty="0" smtClean="0"/>
              <a:t> – La Fenomenologia Sperimentale 	di Bozzi</a:t>
            </a:r>
          </a:p>
          <a:p>
            <a:pPr>
              <a:buNone/>
            </a:pPr>
            <a:r>
              <a:rPr lang="it-IT" dirty="0" smtClean="0"/>
              <a:t>	* L’AT stessa (quadro di riferimento – </a:t>
            </a:r>
            <a:r>
              <a:rPr lang="it-IT" i="1" dirty="0" err="1" smtClean="0"/>
              <a:t>Frames</a:t>
            </a:r>
            <a:r>
              <a:rPr lang="it-IT" i="1" dirty="0" smtClean="0"/>
              <a:t> </a:t>
            </a:r>
            <a:r>
              <a:rPr lang="it-IT" i="1" dirty="0" err="1" smtClean="0"/>
              <a:t>of</a:t>
            </a:r>
            <a:r>
              <a:rPr lang="it-IT" i="1" dirty="0" smtClean="0"/>
              <a:t> </a:t>
            </a:r>
            <a:r>
              <a:rPr lang="it-IT" i="1" dirty="0" err="1" smtClean="0"/>
              <a:t>reference</a:t>
            </a:r>
            <a:r>
              <a:rPr lang="it-IT" i="1" dirty="0" smtClean="0"/>
              <a:t>; </a:t>
            </a:r>
            <a:r>
              <a:rPr lang="it-IT" dirty="0" err="1" smtClean="0"/>
              <a:t>Schiff</a:t>
            </a:r>
            <a:r>
              <a:rPr lang="it-IT" dirty="0" smtClean="0"/>
              <a:t> 1975)</a:t>
            </a:r>
            <a:endParaRPr lang="it-IT" i="1" dirty="0"/>
          </a:p>
        </p:txBody>
      </p:sp>
    </p:spTree>
    <p:extLst>
      <p:ext uri="{BB962C8B-B14F-4D97-AF65-F5344CB8AC3E}">
        <p14:creationId xmlns:p14="http://schemas.microsoft.com/office/powerpoint/2010/main" val="128582764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I precursori (</a:t>
            </a:r>
            <a:r>
              <a:rPr lang="it-IT" dirty="0" err="1" smtClean="0"/>
              <a:t>Leveni</a:t>
            </a:r>
            <a:r>
              <a:rPr lang="it-IT" dirty="0" smtClean="0"/>
              <a:t> 2009)</a:t>
            </a:r>
            <a:endParaRPr lang="it-IT" dirty="0"/>
          </a:p>
        </p:txBody>
      </p:sp>
      <p:sp>
        <p:nvSpPr>
          <p:cNvPr id="3" name="Segnaposto contenuto 2"/>
          <p:cNvSpPr>
            <a:spLocks noGrp="1"/>
          </p:cNvSpPr>
          <p:nvPr>
            <p:ph idx="1"/>
          </p:nvPr>
        </p:nvSpPr>
        <p:spPr/>
        <p:txBody>
          <a:bodyPr>
            <a:normAutofit lnSpcReduction="10000"/>
          </a:bodyPr>
          <a:lstStyle/>
          <a:p>
            <a:r>
              <a:rPr lang="it-IT" b="1" dirty="0" smtClean="0"/>
              <a:t>STOICISMO (IV sec. a.C.) </a:t>
            </a:r>
            <a:r>
              <a:rPr lang="it-IT" dirty="0" smtClean="0"/>
              <a:t>riteneva che gli umori fossero correlati al modo in cui noi percepiamo gli eventi e non agli eventi in se stessi.</a:t>
            </a:r>
          </a:p>
          <a:p>
            <a:r>
              <a:rPr lang="it-IT" b="1" dirty="0" smtClean="0"/>
              <a:t>EPITTETO (I sec. d.C.) </a:t>
            </a:r>
            <a:r>
              <a:rPr lang="it-IT" dirty="0" smtClean="0"/>
              <a:t>scrisse nell’</a:t>
            </a:r>
            <a:r>
              <a:rPr lang="it-IT" i="1" dirty="0" err="1" smtClean="0"/>
              <a:t>Enchiridion</a:t>
            </a:r>
            <a:r>
              <a:rPr lang="it-IT" i="1" dirty="0" smtClean="0"/>
              <a:t> </a:t>
            </a:r>
            <a:r>
              <a:rPr lang="it-IT" dirty="0" smtClean="0"/>
              <a:t>“Gli uomini sono disturbati non dalle cose, ma dalla visione che hanno di esse”.</a:t>
            </a:r>
          </a:p>
          <a:p>
            <a:r>
              <a:rPr lang="it-IT" dirty="0" smtClean="0"/>
              <a:t>Il </a:t>
            </a:r>
            <a:r>
              <a:rPr lang="it-IT" b="1" dirty="0" smtClean="0"/>
              <a:t>TAOISMO ed il BUDDISMO </a:t>
            </a:r>
            <a:r>
              <a:rPr lang="it-IT" dirty="0" smtClean="0"/>
              <a:t>pongono l’accento sul fatto che le emozioni umane si basano sulle idee e che, cambiando le idee, possono cambiare anche le emozioni.</a:t>
            </a:r>
            <a:endParaRPr lang="it-IT" dirty="0"/>
          </a:p>
        </p:txBody>
      </p:sp>
    </p:spTree>
    <p:extLst>
      <p:ext uri="{BB962C8B-B14F-4D97-AF65-F5344CB8AC3E}">
        <p14:creationId xmlns:p14="http://schemas.microsoft.com/office/powerpoint/2010/main" val="100629328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Mahatma Gandhi</a:t>
            </a:r>
            <a:endParaRPr lang="it-IT" dirty="0"/>
          </a:p>
        </p:txBody>
      </p:sp>
      <p:sp>
        <p:nvSpPr>
          <p:cNvPr id="3" name="Segnaposto contenuto 2"/>
          <p:cNvSpPr>
            <a:spLocks noGrp="1"/>
          </p:cNvSpPr>
          <p:nvPr>
            <p:ph idx="1"/>
          </p:nvPr>
        </p:nvSpPr>
        <p:spPr/>
        <p:txBody>
          <a:bodyPr>
            <a:normAutofit fontScale="77500" lnSpcReduction="20000"/>
          </a:bodyPr>
          <a:lstStyle/>
          <a:p>
            <a:pPr algn="ctr">
              <a:buNone/>
            </a:pPr>
            <a:r>
              <a:rPr lang="it-IT" sz="4000" dirty="0" smtClean="0"/>
              <a:t>Le tue </a:t>
            </a:r>
            <a:r>
              <a:rPr lang="it-IT" sz="4000" b="1" dirty="0" smtClean="0"/>
              <a:t>credenze</a:t>
            </a:r>
            <a:r>
              <a:rPr lang="it-IT" sz="4000" dirty="0" smtClean="0"/>
              <a:t> diventano i tuoi </a:t>
            </a:r>
            <a:r>
              <a:rPr lang="it-IT" sz="4000" b="1" dirty="0" smtClean="0"/>
              <a:t>pensieri</a:t>
            </a:r>
          </a:p>
          <a:p>
            <a:pPr algn="ctr">
              <a:buNone/>
            </a:pPr>
            <a:r>
              <a:rPr lang="it-IT" sz="4000" dirty="0" smtClean="0"/>
              <a:t>I tuoi </a:t>
            </a:r>
            <a:r>
              <a:rPr lang="it-IT" sz="4000" b="1" dirty="0" smtClean="0"/>
              <a:t>pensieri</a:t>
            </a:r>
            <a:r>
              <a:rPr lang="it-IT" sz="4000" dirty="0" smtClean="0"/>
              <a:t> diventano le tue </a:t>
            </a:r>
            <a:r>
              <a:rPr lang="it-IT" sz="4000" b="1" dirty="0" smtClean="0"/>
              <a:t>parole</a:t>
            </a:r>
          </a:p>
          <a:p>
            <a:pPr algn="ctr">
              <a:buNone/>
            </a:pPr>
            <a:r>
              <a:rPr lang="it-IT" sz="4000" dirty="0" smtClean="0"/>
              <a:t>Le tue </a:t>
            </a:r>
            <a:r>
              <a:rPr lang="it-IT" sz="4000" b="1" dirty="0" smtClean="0"/>
              <a:t>parole</a:t>
            </a:r>
            <a:r>
              <a:rPr lang="it-IT" sz="4000" dirty="0" smtClean="0"/>
              <a:t> diventano le tue </a:t>
            </a:r>
            <a:r>
              <a:rPr lang="it-IT" sz="4000" b="1" dirty="0" smtClean="0"/>
              <a:t>azioni</a:t>
            </a:r>
          </a:p>
          <a:p>
            <a:pPr algn="ctr">
              <a:buNone/>
            </a:pPr>
            <a:r>
              <a:rPr lang="it-IT" sz="4000" dirty="0" smtClean="0"/>
              <a:t>Le tue </a:t>
            </a:r>
            <a:r>
              <a:rPr lang="it-IT" sz="4000" b="1" dirty="0" smtClean="0"/>
              <a:t>azioni</a:t>
            </a:r>
            <a:r>
              <a:rPr lang="it-IT" sz="4000" dirty="0" smtClean="0"/>
              <a:t> diventano le tue </a:t>
            </a:r>
            <a:r>
              <a:rPr lang="it-IT" sz="4000" b="1" dirty="0" smtClean="0"/>
              <a:t>abitudini</a:t>
            </a:r>
          </a:p>
          <a:p>
            <a:pPr algn="ctr">
              <a:buNone/>
            </a:pPr>
            <a:r>
              <a:rPr lang="it-IT" sz="4000" dirty="0" smtClean="0"/>
              <a:t>Le tue </a:t>
            </a:r>
            <a:r>
              <a:rPr lang="it-IT" sz="4000" b="1" dirty="0" smtClean="0"/>
              <a:t>abitudini</a:t>
            </a:r>
            <a:r>
              <a:rPr lang="it-IT" sz="4000" dirty="0" smtClean="0"/>
              <a:t> diventano i tuoi </a:t>
            </a:r>
            <a:r>
              <a:rPr lang="it-IT" sz="4000" b="1" dirty="0" smtClean="0"/>
              <a:t>valori</a:t>
            </a:r>
          </a:p>
          <a:p>
            <a:pPr algn="ctr">
              <a:buNone/>
            </a:pPr>
            <a:r>
              <a:rPr lang="it-IT" sz="4000" dirty="0" smtClean="0"/>
              <a:t>I tuoi </a:t>
            </a:r>
            <a:r>
              <a:rPr lang="it-IT" sz="4000" b="1" dirty="0" smtClean="0"/>
              <a:t>valori</a:t>
            </a:r>
            <a:r>
              <a:rPr lang="it-IT" sz="4000" dirty="0" smtClean="0"/>
              <a:t> diventano il tuo </a:t>
            </a:r>
            <a:r>
              <a:rPr lang="it-IT" sz="4000" b="1" dirty="0" smtClean="0"/>
              <a:t>destino</a:t>
            </a:r>
          </a:p>
          <a:p>
            <a:pPr algn="ctr">
              <a:buNone/>
            </a:pPr>
            <a:endParaRPr lang="it-IT" dirty="0"/>
          </a:p>
        </p:txBody>
      </p:sp>
    </p:spTree>
    <p:extLst>
      <p:ext uri="{BB962C8B-B14F-4D97-AF65-F5344CB8AC3E}">
        <p14:creationId xmlns:p14="http://schemas.microsoft.com/office/powerpoint/2010/main" val="256459659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I precursori (</a:t>
            </a:r>
            <a:r>
              <a:rPr lang="it-IT" dirty="0" err="1" smtClean="0"/>
              <a:t>Leveni</a:t>
            </a:r>
            <a:r>
              <a:rPr lang="it-IT" dirty="0" smtClean="0"/>
              <a:t> 2009)</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 </a:t>
            </a:r>
            <a:r>
              <a:rPr lang="it-IT" b="1" dirty="0" smtClean="0"/>
              <a:t>ADLER (1931-1958) </a:t>
            </a:r>
            <a:r>
              <a:rPr lang="it-IT" dirty="0" smtClean="0"/>
              <a:t>“Noi non soffriamo lo shock delle nostre esperienze, ma ne traiamo ciò che è congeniale ai nostri scopi. Noi siamo autodefiniti dal significato che attribuiamo alle nostre esperienze”.</a:t>
            </a:r>
          </a:p>
          <a:p>
            <a:r>
              <a:rPr lang="it-IT" b="1" dirty="0" smtClean="0"/>
              <a:t>Il COMPORTAMENTISMO (anni ’50)</a:t>
            </a:r>
            <a:r>
              <a:rPr lang="it-IT" dirty="0" smtClean="0"/>
              <a:t> introdusse il concetto di “variabile interveniente” nel modello Stimolo – Risposta per spiegare l’evidente varietà delle reazioni dei soggetti in risposta ad uno stesso stimolo.</a:t>
            </a:r>
          </a:p>
          <a:p>
            <a:r>
              <a:rPr lang="it-IT" dirty="0" smtClean="0"/>
              <a:t>La teoria dello sviluppo di </a:t>
            </a:r>
            <a:r>
              <a:rPr lang="it-IT" b="1" dirty="0" smtClean="0"/>
              <a:t>PIAGET</a:t>
            </a:r>
          </a:p>
          <a:p>
            <a:r>
              <a:rPr lang="it-IT" dirty="0" smtClean="0"/>
              <a:t>Psicologia cognitiva di </a:t>
            </a:r>
            <a:r>
              <a:rPr lang="it-IT" b="1" dirty="0" err="1" smtClean="0"/>
              <a:t>Neisser</a:t>
            </a:r>
            <a:r>
              <a:rPr lang="it-IT" b="1" dirty="0" smtClean="0"/>
              <a:t> (1967)</a:t>
            </a:r>
            <a:r>
              <a:rPr lang="it-IT" dirty="0" smtClean="0"/>
              <a:t>: uomo elaboratore di informazioni</a:t>
            </a:r>
            <a:endParaRPr lang="it-IT" dirty="0"/>
          </a:p>
        </p:txBody>
      </p:sp>
    </p:spTree>
    <p:extLst>
      <p:ext uri="{BB962C8B-B14F-4D97-AF65-F5344CB8AC3E}">
        <p14:creationId xmlns:p14="http://schemas.microsoft.com/office/powerpoint/2010/main" val="215223213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L’integrazione tra modelli in psicoterapia</a:t>
            </a:r>
            <a:endParaRPr lang="it-IT" dirty="0"/>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35876061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Integrazione concretamente</a:t>
            </a:r>
            <a:endParaRPr lang="it-IT" dirty="0"/>
          </a:p>
        </p:txBody>
      </p:sp>
      <p:sp>
        <p:nvSpPr>
          <p:cNvPr id="3" name="Segnaposto contenuto 2"/>
          <p:cNvSpPr>
            <a:spLocks noGrp="1"/>
          </p:cNvSpPr>
          <p:nvPr>
            <p:ph idx="1"/>
          </p:nvPr>
        </p:nvSpPr>
        <p:spPr/>
        <p:txBody>
          <a:bodyPr/>
          <a:lstStyle/>
          <a:p>
            <a:r>
              <a:rPr lang="it-IT" dirty="0" smtClean="0"/>
              <a:t>Accade spesso che il terapeuta utilizzi (talora inconsapevolmente) interventi attinti da modelli diversi, anche con lo stesso paziente in momenti diversi del trattamento.</a:t>
            </a:r>
          </a:p>
          <a:p>
            <a:r>
              <a:rPr lang="it-IT" dirty="0" smtClean="0"/>
              <a:t>Può accadere ad esempio di utilizzare interventi più comportamentali o cognitivi o psicodinamici, a seconda del momento, della condizione più o meno regressiva del pz, della presenza o meno di traumi o di tematiche di natura </a:t>
            </a:r>
            <a:r>
              <a:rPr lang="it-IT" dirty="0" err="1" smtClean="0"/>
              <a:t>transferale</a:t>
            </a:r>
            <a:r>
              <a:rPr lang="it-IT" dirty="0" smtClean="0"/>
              <a:t> e </a:t>
            </a:r>
            <a:r>
              <a:rPr lang="it-IT" dirty="0" err="1" smtClean="0"/>
              <a:t>controtransferale</a:t>
            </a:r>
            <a:r>
              <a:rPr lang="it-IT" dirty="0" smtClean="0"/>
              <a:t>.</a:t>
            </a:r>
          </a:p>
        </p:txBody>
      </p:sp>
    </p:spTree>
    <p:extLst>
      <p:ext uri="{BB962C8B-B14F-4D97-AF65-F5344CB8AC3E}">
        <p14:creationId xmlns:p14="http://schemas.microsoft.com/office/powerpoint/2010/main" val="251160370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Perché cercare integrazione</a:t>
            </a:r>
            <a:endParaRPr lang="it-IT" dirty="0"/>
          </a:p>
        </p:txBody>
      </p:sp>
      <p:sp>
        <p:nvSpPr>
          <p:cNvPr id="3" name="Segnaposto contenuto 2"/>
          <p:cNvSpPr>
            <a:spLocks noGrp="1"/>
          </p:cNvSpPr>
          <p:nvPr>
            <p:ph idx="1"/>
          </p:nvPr>
        </p:nvSpPr>
        <p:spPr/>
        <p:txBody>
          <a:bodyPr>
            <a:normAutofit fontScale="92500"/>
          </a:bodyPr>
          <a:lstStyle/>
          <a:p>
            <a:r>
              <a:rPr lang="it-IT" dirty="0" smtClean="0"/>
              <a:t>Il valore aggiunto di un modello integrato si sostanzia nel riportare in primo piano il paziente e le sue caratteristiche:</a:t>
            </a:r>
          </a:p>
          <a:p>
            <a:pPr marL="457200" indent="-457200">
              <a:buAutoNum type="arabicPeriod"/>
            </a:pPr>
            <a:r>
              <a:rPr lang="it-IT" dirty="0" smtClean="0"/>
              <a:t>Si possono adattare diverse pratiche cliniche, derivanti da approcci differenti, a differenti pazienti e ai loro bisogni specifici</a:t>
            </a:r>
          </a:p>
          <a:p>
            <a:pPr marL="457200" indent="-457200">
              <a:buAutoNum type="arabicPeriod"/>
            </a:pPr>
            <a:r>
              <a:rPr lang="it-IT" dirty="0" smtClean="0"/>
              <a:t>Inoltre si forniscono ai terapeuti in formazione una più ampia gamma di conoscenze teoriche e pratiche per intervenire in modo “plastico” sui pazienti, evitando “integralismi” modellistici (</a:t>
            </a:r>
            <a:r>
              <a:rPr lang="it-IT" dirty="0" err="1" smtClean="0"/>
              <a:t>Mundo</a:t>
            </a:r>
            <a:r>
              <a:rPr lang="it-IT" dirty="0" smtClean="0"/>
              <a:t>, 2010)</a:t>
            </a:r>
          </a:p>
          <a:p>
            <a:pPr marL="457200" indent="-457200">
              <a:buAutoNum type="arabicPeriod"/>
            </a:pPr>
            <a:endParaRPr lang="it-IT" dirty="0"/>
          </a:p>
        </p:txBody>
      </p:sp>
    </p:spTree>
    <p:extLst>
      <p:ext uri="{BB962C8B-B14F-4D97-AF65-F5344CB8AC3E}">
        <p14:creationId xmlns:p14="http://schemas.microsoft.com/office/powerpoint/2010/main" val="965991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t>I </a:t>
            </a:r>
            <a:r>
              <a:rPr lang="it-IT" sz="3600" dirty="0" smtClean="0"/>
              <a:t>fondatori del Cognitivismo clinico</a:t>
            </a:r>
            <a:endParaRPr lang="it-IT" sz="3600" dirty="0"/>
          </a:p>
        </p:txBody>
      </p:sp>
      <p:sp>
        <p:nvSpPr>
          <p:cNvPr id="3" name="Segnaposto contenuto 2"/>
          <p:cNvSpPr>
            <a:spLocks noGrp="1"/>
          </p:cNvSpPr>
          <p:nvPr>
            <p:ph idx="1"/>
          </p:nvPr>
        </p:nvSpPr>
        <p:spPr>
          <a:xfrm>
            <a:off x="457200" y="2132856"/>
            <a:ext cx="8229600" cy="4464496"/>
          </a:xfrm>
        </p:spPr>
        <p:txBody>
          <a:bodyPr>
            <a:normAutofit/>
          </a:bodyPr>
          <a:lstStyle/>
          <a:p>
            <a:r>
              <a:rPr lang="it-IT" dirty="0" smtClean="0"/>
              <a:t>Beck ed </a:t>
            </a:r>
            <a:r>
              <a:rPr lang="it-IT" dirty="0" err="1" smtClean="0"/>
              <a:t>Ellis</a:t>
            </a:r>
            <a:r>
              <a:rPr lang="it-IT" dirty="0" smtClean="0"/>
              <a:t> vengono riconosciuti come i fondatori dell’attuale cognitivismo clinico</a:t>
            </a:r>
          </a:p>
          <a:p>
            <a:r>
              <a:rPr lang="it-IT" dirty="0" smtClean="0"/>
              <a:t>Beck (1976) è colui che ha coniato la definizione di Psicoterapia Cognitiva</a:t>
            </a:r>
          </a:p>
          <a:p>
            <a:r>
              <a:rPr lang="it-IT" dirty="0" smtClean="0"/>
              <a:t>la Scuola di Beck si definisce </a:t>
            </a:r>
            <a:r>
              <a:rPr lang="it-IT" i="1" dirty="0" smtClean="0"/>
              <a:t>Terapia Cognitiva Standard (TCS) </a:t>
            </a:r>
            <a:r>
              <a:rPr lang="it-IT" dirty="0" smtClean="0"/>
              <a:t>(Clark 1995), ma questo non significa che abbia una supremazia teorica o costituisca riferimento di un’ortodossia</a:t>
            </a:r>
            <a:endParaRPr lang="it-IT" i="1" dirty="0"/>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Perché cercare integrazione</a:t>
            </a:r>
            <a:endParaRPr lang="it-IT" dirty="0"/>
          </a:p>
        </p:txBody>
      </p:sp>
      <p:sp>
        <p:nvSpPr>
          <p:cNvPr id="3" name="Segnaposto contenuto 2"/>
          <p:cNvSpPr>
            <a:spLocks noGrp="1"/>
          </p:cNvSpPr>
          <p:nvPr>
            <p:ph idx="1"/>
          </p:nvPr>
        </p:nvSpPr>
        <p:spPr/>
        <p:txBody>
          <a:bodyPr/>
          <a:lstStyle/>
          <a:p>
            <a:r>
              <a:rPr lang="it-IT" dirty="0" smtClean="0"/>
              <a:t>Diverse meta-analisi hanno evidenziato solo piccole differenze tra gli esiti delle terapie modello-specifiche.</a:t>
            </a:r>
          </a:p>
          <a:p>
            <a:r>
              <a:rPr lang="it-IT" dirty="0" smtClean="0"/>
              <a:t>Questi studi hanno contribuito ad orientare almeno una parte della ricerca “su ciò che realmente funziona” (</a:t>
            </a:r>
            <a:r>
              <a:rPr lang="it-IT" dirty="0" err="1" smtClean="0"/>
              <a:t>Norcross</a:t>
            </a:r>
            <a:r>
              <a:rPr lang="it-IT" dirty="0" smtClean="0"/>
              <a:t>, 2005)</a:t>
            </a:r>
            <a:endParaRPr lang="it-IT" dirty="0"/>
          </a:p>
        </p:txBody>
      </p:sp>
    </p:spTree>
    <p:extLst>
      <p:ext uri="{BB962C8B-B14F-4D97-AF65-F5344CB8AC3E}">
        <p14:creationId xmlns:p14="http://schemas.microsoft.com/office/powerpoint/2010/main" val="215786009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1984</a:t>
            </a:r>
            <a:endParaRPr lang="it-IT" dirty="0"/>
          </a:p>
        </p:txBody>
      </p:sp>
      <p:sp>
        <p:nvSpPr>
          <p:cNvPr id="3" name="Segnaposto contenuto 2"/>
          <p:cNvSpPr>
            <a:spLocks noGrp="1"/>
          </p:cNvSpPr>
          <p:nvPr>
            <p:ph idx="1"/>
          </p:nvPr>
        </p:nvSpPr>
        <p:spPr/>
        <p:txBody>
          <a:bodyPr>
            <a:normAutofit lnSpcReduction="10000"/>
          </a:bodyPr>
          <a:lstStyle/>
          <a:p>
            <a:r>
              <a:rPr lang="it-IT" dirty="0" err="1" smtClean="0"/>
              <a:t>Goldfried</a:t>
            </a:r>
            <a:r>
              <a:rPr lang="it-IT" dirty="0" smtClean="0"/>
              <a:t> e </a:t>
            </a:r>
            <a:r>
              <a:rPr lang="it-IT" dirty="0" err="1" smtClean="0"/>
              <a:t>Wachtel</a:t>
            </a:r>
            <a:r>
              <a:rPr lang="it-IT" dirty="0" smtClean="0"/>
              <a:t> convocano il primo meeting annuale della Society for the Exploration of </a:t>
            </a:r>
            <a:r>
              <a:rPr lang="it-IT" dirty="0" err="1" smtClean="0"/>
              <a:t>Psychoterapy</a:t>
            </a:r>
            <a:r>
              <a:rPr lang="it-IT" dirty="0" smtClean="0"/>
              <a:t> Integration</a:t>
            </a:r>
          </a:p>
          <a:p>
            <a:r>
              <a:rPr lang="it-IT" dirty="0" smtClean="0"/>
              <a:t>L’esigenza nasceva dal tentativo di superare le difficoltà cliniche e pratiche derivanti dalla proliferazione di </a:t>
            </a:r>
            <a:r>
              <a:rPr lang="it-IT" b="1" dirty="0" smtClean="0">
                <a:solidFill>
                  <a:srgbClr val="FFFF00"/>
                </a:solidFill>
              </a:rPr>
              <a:t>modelli teorici diversi e spesso in contrasto tra loro</a:t>
            </a:r>
          </a:p>
          <a:p>
            <a:r>
              <a:rPr lang="it-IT" dirty="0" smtClean="0"/>
              <a:t>Questo gettò le basi per la fondazione di una rivista attiva ancora oggi e di sicuro riferimento in materia di integrazione: </a:t>
            </a:r>
            <a:r>
              <a:rPr lang="it-IT" i="1" dirty="0" smtClean="0">
                <a:solidFill>
                  <a:srgbClr val="FFFF00"/>
                </a:solidFill>
              </a:rPr>
              <a:t>Journal of </a:t>
            </a:r>
            <a:r>
              <a:rPr lang="it-IT" i="1" dirty="0" err="1" smtClean="0">
                <a:solidFill>
                  <a:srgbClr val="FFFF00"/>
                </a:solidFill>
              </a:rPr>
              <a:t>Psychoterapy</a:t>
            </a:r>
            <a:r>
              <a:rPr lang="it-IT" i="1" dirty="0" smtClean="0">
                <a:solidFill>
                  <a:srgbClr val="FFFF00"/>
                </a:solidFill>
              </a:rPr>
              <a:t> Integration</a:t>
            </a:r>
            <a:endParaRPr lang="it-IT" i="1" dirty="0">
              <a:solidFill>
                <a:srgbClr val="FFFF00"/>
              </a:solidFill>
            </a:endParaRPr>
          </a:p>
        </p:txBody>
      </p:sp>
    </p:spTree>
    <p:extLst>
      <p:ext uri="{BB962C8B-B14F-4D97-AF65-F5344CB8AC3E}">
        <p14:creationId xmlns:p14="http://schemas.microsoft.com/office/powerpoint/2010/main" val="237340499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1990</a:t>
            </a:r>
            <a:endParaRPr lang="it-IT" dirty="0"/>
          </a:p>
        </p:txBody>
      </p:sp>
      <p:sp>
        <p:nvSpPr>
          <p:cNvPr id="3" name="Segnaposto contenuto 2"/>
          <p:cNvSpPr>
            <a:spLocks noGrp="1"/>
          </p:cNvSpPr>
          <p:nvPr>
            <p:ph idx="1"/>
          </p:nvPr>
        </p:nvSpPr>
        <p:spPr/>
        <p:txBody>
          <a:bodyPr/>
          <a:lstStyle/>
          <a:p>
            <a:r>
              <a:rPr lang="it-IT" dirty="0" smtClean="0"/>
              <a:t>È circa dagli anni ‘90 che in letteratura scientifica internazionale si è iniziato a parlare di integrazione in maniera sistematica (Giusti, Montanari, 1995), con l’obiettivo di creare un </a:t>
            </a:r>
            <a:r>
              <a:rPr lang="it-IT" dirty="0" smtClean="0">
                <a:solidFill>
                  <a:srgbClr val="FFFF00"/>
                </a:solidFill>
              </a:rPr>
              <a:t>“saper fare” comune </a:t>
            </a:r>
            <a:r>
              <a:rPr lang="it-IT" dirty="0" smtClean="0"/>
              <a:t>e trasversale a tutti gli orientamenti (Migone, Liotti, 1998)</a:t>
            </a:r>
          </a:p>
          <a:p>
            <a:r>
              <a:rPr lang="it-IT" dirty="0" smtClean="0"/>
              <a:t>Alla base di questa esigenza, l’osservazione che il </a:t>
            </a:r>
            <a:r>
              <a:rPr lang="it-IT" dirty="0" smtClean="0">
                <a:solidFill>
                  <a:srgbClr val="FFFF00"/>
                </a:solidFill>
              </a:rPr>
              <a:t>cambiamento del pz </a:t>
            </a:r>
            <a:r>
              <a:rPr lang="it-IT" dirty="0" smtClean="0"/>
              <a:t>nel corso della terapia dipende da fattori diversi da quelli connessi alla specifica tecnica utilizzata.</a:t>
            </a:r>
          </a:p>
          <a:p>
            <a:endParaRPr lang="it-IT" dirty="0"/>
          </a:p>
        </p:txBody>
      </p:sp>
    </p:spTree>
    <p:extLst>
      <p:ext uri="{BB962C8B-B14F-4D97-AF65-F5344CB8AC3E}">
        <p14:creationId xmlns:p14="http://schemas.microsoft.com/office/powerpoint/2010/main" val="125439898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Tipi di integrazione</a:t>
            </a:r>
            <a:r>
              <a:rPr lang="it-IT" dirty="0" smtClean="0"/>
              <a:t/>
            </a:r>
            <a:br>
              <a:rPr lang="it-IT" dirty="0" smtClean="0"/>
            </a:br>
            <a:r>
              <a:rPr lang="it-IT" dirty="0" smtClean="0"/>
              <a:t>Eclettismo sistematico</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Trova nella terapia multimodale di </a:t>
            </a:r>
            <a:r>
              <a:rPr lang="it-IT" dirty="0" err="1" smtClean="0"/>
              <a:t>Lazarus</a:t>
            </a:r>
            <a:r>
              <a:rPr lang="it-IT" dirty="0" smtClean="0"/>
              <a:t> (1981, 1989) l’esempio più rappresentativo (</a:t>
            </a:r>
            <a:r>
              <a:rPr lang="it-IT" dirty="0" smtClean="0">
                <a:solidFill>
                  <a:srgbClr val="FFFF00"/>
                </a:solidFill>
              </a:rPr>
              <a:t>BASIC-ID</a:t>
            </a:r>
            <a:r>
              <a:rPr lang="it-IT" dirty="0" smtClean="0"/>
              <a:t>: </a:t>
            </a:r>
            <a:r>
              <a:rPr lang="it-IT" dirty="0" err="1" smtClean="0"/>
              <a:t>Behaviour</a:t>
            </a:r>
            <a:r>
              <a:rPr lang="it-IT" dirty="0" smtClean="0"/>
              <a:t>, </a:t>
            </a:r>
            <a:r>
              <a:rPr lang="it-IT" dirty="0" err="1" smtClean="0"/>
              <a:t>Affect</a:t>
            </a:r>
            <a:r>
              <a:rPr lang="it-IT" dirty="0" smtClean="0"/>
              <a:t>, </a:t>
            </a:r>
            <a:r>
              <a:rPr lang="it-IT" dirty="0" err="1" smtClean="0"/>
              <a:t>Sensation</a:t>
            </a:r>
            <a:r>
              <a:rPr lang="it-IT" dirty="0" smtClean="0"/>
              <a:t>, </a:t>
            </a:r>
            <a:r>
              <a:rPr lang="it-IT" dirty="0" err="1" smtClean="0"/>
              <a:t>Imagery</a:t>
            </a:r>
            <a:r>
              <a:rPr lang="it-IT" dirty="0" smtClean="0"/>
              <a:t>, </a:t>
            </a:r>
            <a:r>
              <a:rPr lang="it-IT" dirty="0" err="1"/>
              <a:t>C</a:t>
            </a:r>
            <a:r>
              <a:rPr lang="it-IT" dirty="0" err="1" smtClean="0"/>
              <a:t>ognition</a:t>
            </a:r>
            <a:r>
              <a:rPr lang="it-IT" dirty="0" smtClean="0"/>
              <a:t>, </a:t>
            </a:r>
            <a:r>
              <a:rPr lang="it-IT" dirty="0" err="1"/>
              <a:t>I</a:t>
            </a:r>
            <a:r>
              <a:rPr lang="it-IT" dirty="0" err="1" smtClean="0"/>
              <a:t>nterpersonal</a:t>
            </a:r>
            <a:r>
              <a:rPr lang="it-IT" dirty="0" smtClean="0"/>
              <a:t>, </a:t>
            </a:r>
            <a:r>
              <a:rPr lang="it-IT" dirty="0" err="1" smtClean="0"/>
              <a:t>Drugs</a:t>
            </a:r>
            <a:r>
              <a:rPr lang="it-IT" dirty="0" smtClean="0"/>
              <a:t>)</a:t>
            </a:r>
          </a:p>
          <a:p>
            <a:r>
              <a:rPr lang="it-IT" dirty="0" smtClean="0"/>
              <a:t>Si basano su “</a:t>
            </a:r>
            <a:r>
              <a:rPr lang="it-IT" dirty="0" smtClean="0">
                <a:solidFill>
                  <a:srgbClr val="FFFF00"/>
                </a:solidFill>
              </a:rPr>
              <a:t>ciò che funziona</a:t>
            </a:r>
            <a:r>
              <a:rPr lang="it-IT" dirty="0" smtClean="0"/>
              <a:t>” in base agli studi sull’</a:t>
            </a:r>
            <a:r>
              <a:rPr lang="it-IT" dirty="0" err="1" smtClean="0"/>
              <a:t>outcome</a:t>
            </a:r>
            <a:endParaRPr lang="it-IT" dirty="0" smtClean="0"/>
          </a:p>
          <a:p>
            <a:r>
              <a:rPr lang="it-IT" dirty="0" smtClean="0"/>
              <a:t>Sebbene il modello di </a:t>
            </a:r>
            <a:r>
              <a:rPr lang="it-IT" dirty="0" err="1" smtClean="0"/>
              <a:t>Lazarus</a:t>
            </a:r>
            <a:r>
              <a:rPr lang="it-IT" dirty="0" smtClean="0"/>
              <a:t> si adatti molto bene alle esigenze del paziente, non ha avuto molta risonanza. Un motivo potrebbe essere che modelli di intervento ben validati sperimentalmente non sempre si traducono con efficacia nella complessità della pratica clinica e del singolo paziente</a:t>
            </a:r>
            <a:endParaRPr lang="it-IT" dirty="0"/>
          </a:p>
        </p:txBody>
      </p:sp>
    </p:spTree>
    <p:extLst>
      <p:ext uri="{BB962C8B-B14F-4D97-AF65-F5344CB8AC3E}">
        <p14:creationId xmlns:p14="http://schemas.microsoft.com/office/powerpoint/2010/main" val="241733987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Tipi di integrazione</a:t>
            </a:r>
            <a:r>
              <a:rPr lang="it-IT" dirty="0"/>
              <a:t/>
            </a:r>
            <a:br>
              <a:rPr lang="it-IT" dirty="0"/>
            </a:br>
            <a:r>
              <a:rPr lang="it-IT" dirty="0"/>
              <a:t>I</a:t>
            </a:r>
            <a:r>
              <a:rPr lang="it-IT" dirty="0" smtClean="0"/>
              <a:t>ntegrazione Teoretica</a:t>
            </a:r>
            <a:endParaRPr lang="it-IT" dirty="0"/>
          </a:p>
        </p:txBody>
      </p:sp>
      <p:sp>
        <p:nvSpPr>
          <p:cNvPr id="3" name="Segnaposto contenuto 2"/>
          <p:cNvSpPr>
            <a:spLocks noGrp="1"/>
          </p:cNvSpPr>
          <p:nvPr>
            <p:ph idx="1"/>
          </p:nvPr>
        </p:nvSpPr>
        <p:spPr/>
        <p:txBody>
          <a:bodyPr/>
          <a:lstStyle/>
          <a:p>
            <a:r>
              <a:rPr lang="it-IT" dirty="0" smtClean="0"/>
              <a:t>Ha come obiettivo individuare i </a:t>
            </a:r>
            <a:r>
              <a:rPr lang="it-IT" dirty="0" smtClean="0">
                <a:solidFill>
                  <a:srgbClr val="FFFF00"/>
                </a:solidFill>
              </a:rPr>
              <a:t>principi superiori</a:t>
            </a:r>
            <a:r>
              <a:rPr lang="it-IT" dirty="0" smtClean="0"/>
              <a:t> attraverso i quali possono essere organizzati i diversi modelli di psicoterapia</a:t>
            </a:r>
          </a:p>
          <a:p>
            <a:r>
              <a:rPr lang="it-IT" dirty="0" smtClean="0"/>
              <a:t>Il modello degli stadi di cambiamento e del </a:t>
            </a:r>
            <a:r>
              <a:rPr lang="it-IT" dirty="0" smtClean="0">
                <a:solidFill>
                  <a:srgbClr val="FFFF00"/>
                </a:solidFill>
              </a:rPr>
              <a:t>colloquio motivazionale </a:t>
            </a:r>
            <a:r>
              <a:rPr lang="it-IT" dirty="0" smtClean="0"/>
              <a:t>di </a:t>
            </a:r>
            <a:r>
              <a:rPr lang="it-IT" dirty="0" err="1" smtClean="0"/>
              <a:t>Prochaska</a:t>
            </a:r>
            <a:r>
              <a:rPr lang="it-IT" dirty="0" smtClean="0"/>
              <a:t> e Di Clemente ne è un ottimo esempio</a:t>
            </a:r>
            <a:endParaRPr lang="it-IT" dirty="0"/>
          </a:p>
        </p:txBody>
      </p:sp>
    </p:spTree>
    <p:extLst>
      <p:ext uri="{BB962C8B-B14F-4D97-AF65-F5344CB8AC3E}">
        <p14:creationId xmlns:p14="http://schemas.microsoft.com/office/powerpoint/2010/main" val="306806055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Tipi di integrazione</a:t>
            </a:r>
            <a:r>
              <a:rPr lang="it-IT" dirty="0"/>
              <a:t/>
            </a:r>
            <a:br>
              <a:rPr lang="it-IT" dirty="0"/>
            </a:br>
            <a:r>
              <a:rPr lang="it-IT" dirty="0" smtClean="0"/>
              <a:t>Integrazione Assimilativa</a:t>
            </a:r>
            <a:endParaRPr lang="it-IT" dirty="0"/>
          </a:p>
        </p:txBody>
      </p:sp>
      <p:sp>
        <p:nvSpPr>
          <p:cNvPr id="3" name="Segnaposto contenuto 2"/>
          <p:cNvSpPr>
            <a:spLocks noGrp="1"/>
          </p:cNvSpPr>
          <p:nvPr>
            <p:ph idx="1"/>
          </p:nvPr>
        </p:nvSpPr>
        <p:spPr/>
        <p:txBody>
          <a:bodyPr/>
          <a:lstStyle/>
          <a:p>
            <a:r>
              <a:rPr lang="it-IT" dirty="0" smtClean="0"/>
              <a:t>I terapeuti iniziano a formarsi, in maniera completa e strutturata, secondo lo specifico modello di terapia che più si addice loro, e poi assimilando idee provenienti da diverse scuole (Messer, 1992)</a:t>
            </a:r>
          </a:p>
          <a:p>
            <a:r>
              <a:rPr lang="it-IT" dirty="0" smtClean="0"/>
              <a:t>Tutti i terapeuti iniziano la loro formazione sulla base della loro esperienza personale, e la formazione dovrebbe essere modellata sulla mente di colui che apprende (</a:t>
            </a:r>
            <a:r>
              <a:rPr lang="it-IT" dirty="0" err="1" smtClean="0"/>
              <a:t>Mundo</a:t>
            </a:r>
            <a:r>
              <a:rPr lang="it-IT" dirty="0" smtClean="0"/>
              <a:t>, 2010)</a:t>
            </a:r>
            <a:endParaRPr lang="it-IT" dirty="0"/>
          </a:p>
        </p:txBody>
      </p:sp>
    </p:spTree>
    <p:extLst>
      <p:ext uri="{BB962C8B-B14F-4D97-AF65-F5344CB8AC3E}">
        <p14:creationId xmlns:p14="http://schemas.microsoft.com/office/powerpoint/2010/main" val="1889171186"/>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Tipi di integrazione</a:t>
            </a:r>
            <a:r>
              <a:rPr lang="it-IT" dirty="0"/>
              <a:t/>
            </a:r>
            <a:br>
              <a:rPr lang="it-IT" dirty="0"/>
            </a:br>
            <a:r>
              <a:rPr lang="it-IT" sz="4000" dirty="0" smtClean="0"/>
              <a:t>Fattori comuni o Fattori chiave</a:t>
            </a:r>
            <a:endParaRPr lang="it-IT" sz="4000" dirty="0"/>
          </a:p>
        </p:txBody>
      </p:sp>
      <p:sp>
        <p:nvSpPr>
          <p:cNvPr id="3" name="Segnaposto contenuto 2"/>
          <p:cNvSpPr>
            <a:spLocks noGrp="1"/>
          </p:cNvSpPr>
          <p:nvPr>
            <p:ph idx="1"/>
          </p:nvPr>
        </p:nvSpPr>
        <p:spPr/>
        <p:txBody>
          <a:bodyPr>
            <a:normAutofit lnSpcReduction="10000"/>
          </a:bodyPr>
          <a:lstStyle/>
          <a:p>
            <a:r>
              <a:rPr lang="it-IT" dirty="0" smtClean="0"/>
              <a:t>Gli approcci basati su questo principio cercano di definire cosa accomuna tutte le terapie e di porre delle basi a partire da questo (</a:t>
            </a:r>
            <a:r>
              <a:rPr lang="it-IT" dirty="0" err="1" smtClean="0"/>
              <a:t>Beitman</a:t>
            </a:r>
            <a:r>
              <a:rPr lang="it-IT" dirty="0" smtClean="0"/>
              <a:t>, </a:t>
            </a:r>
            <a:r>
              <a:rPr lang="it-IT" dirty="0" err="1" smtClean="0"/>
              <a:t>Yue</a:t>
            </a:r>
            <a:r>
              <a:rPr lang="it-IT" dirty="0" smtClean="0"/>
              <a:t>, 1999-2004)</a:t>
            </a:r>
          </a:p>
          <a:p>
            <a:r>
              <a:rPr lang="it-IT" dirty="0" smtClean="0"/>
              <a:t>Esistono molti differenti </a:t>
            </a:r>
            <a:r>
              <a:rPr lang="it-IT" b="1" dirty="0" smtClean="0">
                <a:solidFill>
                  <a:srgbClr val="FFFF00"/>
                </a:solidFill>
              </a:rPr>
              <a:t>fattori</a:t>
            </a:r>
            <a:r>
              <a:rPr lang="it-IT" dirty="0" smtClean="0"/>
              <a:t> comuni, ma i </a:t>
            </a:r>
            <a:r>
              <a:rPr lang="it-IT" b="1" dirty="0" smtClean="0">
                <a:solidFill>
                  <a:srgbClr val="FFFF00"/>
                </a:solidFill>
              </a:rPr>
              <a:t>processi</a:t>
            </a:r>
            <a:r>
              <a:rPr lang="it-IT" dirty="0" smtClean="0"/>
              <a:t> comuni non sono molti:</a:t>
            </a:r>
          </a:p>
          <a:p>
            <a:pPr lvl="1"/>
            <a:r>
              <a:rPr lang="it-IT" dirty="0" smtClean="0"/>
              <a:t>Alleanza terapeutica e mantenimento</a:t>
            </a:r>
          </a:p>
          <a:p>
            <a:pPr lvl="1"/>
            <a:r>
              <a:rPr lang="it-IT" dirty="0" smtClean="0"/>
              <a:t>Attivazione dell’auto-osservazione</a:t>
            </a:r>
          </a:p>
          <a:p>
            <a:pPr lvl="1"/>
            <a:r>
              <a:rPr lang="it-IT" dirty="0" smtClean="0"/>
              <a:t>Individuazione e  cambiamento di pattern disadattivi</a:t>
            </a:r>
          </a:p>
          <a:p>
            <a:pPr lvl="1"/>
            <a:r>
              <a:rPr lang="it-IT" dirty="0" smtClean="0"/>
              <a:t>Chiusura della terapia</a:t>
            </a:r>
            <a:endParaRPr lang="it-IT" dirty="0"/>
          </a:p>
        </p:txBody>
      </p:sp>
    </p:spTree>
    <p:extLst>
      <p:ext uri="{BB962C8B-B14F-4D97-AF65-F5344CB8AC3E}">
        <p14:creationId xmlns:p14="http://schemas.microsoft.com/office/powerpoint/2010/main" val="40877668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a:t>
            </a:r>
            <a:r>
              <a:rPr lang="it-IT" dirty="0" smtClean="0"/>
              <a:t> fattori di cambiamento secondo altri </a:t>
            </a:r>
            <a:r>
              <a:rPr lang="it-IT" sz="3200" dirty="0" smtClean="0"/>
              <a:t>(</a:t>
            </a:r>
            <a:r>
              <a:rPr lang="it-IT" sz="3200" dirty="0" err="1" smtClean="0"/>
              <a:t>Scaturo</a:t>
            </a:r>
            <a:r>
              <a:rPr lang="it-IT" sz="3200" dirty="0" smtClean="0"/>
              <a:t> 2010)</a:t>
            </a:r>
            <a:endParaRPr lang="it-IT" dirty="0"/>
          </a:p>
        </p:txBody>
      </p:sp>
      <p:sp>
        <p:nvSpPr>
          <p:cNvPr id="3" name="Segnaposto contenuto 2"/>
          <p:cNvSpPr>
            <a:spLocks noGrp="1"/>
          </p:cNvSpPr>
          <p:nvPr>
            <p:ph idx="1"/>
          </p:nvPr>
        </p:nvSpPr>
        <p:spPr/>
        <p:txBody>
          <a:bodyPr/>
          <a:lstStyle/>
          <a:p>
            <a:pPr marL="457200" indent="-457200">
              <a:buAutoNum type="arabicPeriod"/>
            </a:pPr>
            <a:r>
              <a:rPr lang="it-IT" dirty="0" smtClean="0"/>
              <a:t>Alleanza terapeutica</a:t>
            </a:r>
          </a:p>
          <a:p>
            <a:pPr marL="457200" indent="-457200">
              <a:buAutoNum type="arabicPeriod"/>
            </a:pPr>
            <a:r>
              <a:rPr lang="it-IT" dirty="0" smtClean="0"/>
              <a:t>Osservazione</a:t>
            </a:r>
          </a:p>
          <a:p>
            <a:pPr marL="457200" indent="-457200">
              <a:buAutoNum type="arabicPeriod"/>
            </a:pPr>
            <a:r>
              <a:rPr lang="it-IT" dirty="0" smtClean="0"/>
              <a:t>Rispecchiamento</a:t>
            </a:r>
          </a:p>
          <a:p>
            <a:pPr marL="457200" indent="-457200">
              <a:buAutoNum type="arabicPeriod"/>
            </a:pPr>
            <a:r>
              <a:rPr lang="it-IT" dirty="0" smtClean="0"/>
              <a:t>Esperienza emotiva correttiva</a:t>
            </a:r>
          </a:p>
          <a:p>
            <a:pPr marL="457200" indent="-457200">
              <a:buAutoNum type="arabicPeriod"/>
            </a:pPr>
            <a:r>
              <a:rPr lang="it-IT" dirty="0" smtClean="0"/>
              <a:t>Sperimentare conoscenza e consapevolezza intersoggettive: facoltà a cui siamo biologicamente predisposti </a:t>
            </a:r>
            <a:r>
              <a:rPr lang="it-IT" dirty="0" smtClean="0">
                <a:sym typeface="Wingdings"/>
              </a:rPr>
              <a:t> neuroni specchio (</a:t>
            </a:r>
            <a:r>
              <a:rPr lang="it-IT" dirty="0" err="1" smtClean="0">
                <a:sym typeface="Wingdings"/>
              </a:rPr>
              <a:t>Rizzolatti</a:t>
            </a:r>
            <a:r>
              <a:rPr lang="it-IT" dirty="0" smtClean="0">
                <a:sym typeface="Wingdings"/>
              </a:rPr>
              <a:t>, Fabbri-Destro, Cattaneo, 2009)</a:t>
            </a:r>
            <a:endParaRPr lang="it-IT" dirty="0"/>
          </a:p>
        </p:txBody>
      </p:sp>
    </p:spTree>
    <p:extLst>
      <p:ext uri="{BB962C8B-B14F-4D97-AF65-F5344CB8AC3E}">
        <p14:creationId xmlns:p14="http://schemas.microsoft.com/office/powerpoint/2010/main" val="115103473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Tipi di integrazione</a:t>
            </a:r>
            <a:r>
              <a:rPr lang="it-IT" dirty="0"/>
              <a:t/>
            </a:r>
            <a:br>
              <a:rPr lang="it-IT" dirty="0"/>
            </a:br>
            <a:r>
              <a:rPr lang="it-IT" sz="4000" dirty="0"/>
              <a:t>Fattori comuni o Fattori chiave</a:t>
            </a:r>
          </a:p>
        </p:txBody>
      </p:sp>
      <p:sp>
        <p:nvSpPr>
          <p:cNvPr id="3" name="Segnaposto contenuto 2"/>
          <p:cNvSpPr>
            <a:spLocks noGrp="1"/>
          </p:cNvSpPr>
          <p:nvPr>
            <p:ph idx="1"/>
          </p:nvPr>
        </p:nvSpPr>
        <p:spPr/>
        <p:txBody>
          <a:bodyPr/>
          <a:lstStyle/>
          <a:p>
            <a:r>
              <a:rPr lang="it-IT" dirty="0" smtClean="0"/>
              <a:t>Lambert (2005) attraverso una revisione della letteratura conclude che il pz (</a:t>
            </a:r>
            <a:r>
              <a:rPr lang="it-IT" dirty="0" smtClean="0">
                <a:solidFill>
                  <a:srgbClr val="FFFF00"/>
                </a:solidFill>
              </a:rPr>
              <a:t>cambiamento </a:t>
            </a:r>
            <a:r>
              <a:rPr lang="it-IT" dirty="0" err="1" smtClean="0">
                <a:solidFill>
                  <a:srgbClr val="FFFF00"/>
                </a:solidFill>
              </a:rPr>
              <a:t>extraterapeutico</a:t>
            </a:r>
            <a:r>
              <a:rPr lang="it-IT" dirty="0" smtClean="0"/>
              <a:t>) è una variabile ancor più influente dell’alleanza terapeutica.</a:t>
            </a:r>
            <a:endParaRPr lang="it-IT" dirty="0"/>
          </a:p>
        </p:txBody>
      </p:sp>
      <p:graphicFrame>
        <p:nvGraphicFramePr>
          <p:cNvPr id="5" name="Grafico 4"/>
          <p:cNvGraphicFramePr/>
          <p:nvPr>
            <p:extLst>
              <p:ext uri="{D42A27DB-BD31-4B8C-83A1-F6EECF244321}">
                <p14:modId xmlns:p14="http://schemas.microsoft.com/office/powerpoint/2010/main" val="4287393587"/>
              </p:ext>
            </p:extLst>
          </p:nvPr>
        </p:nvGraphicFramePr>
        <p:xfrm>
          <a:off x="903434" y="3849646"/>
          <a:ext cx="6716565" cy="21736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6928945"/>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Quali sono le variabili chiave relative al paziente?</a:t>
            </a:r>
            <a:endParaRPr lang="it-IT" dirty="0"/>
          </a:p>
        </p:txBody>
      </p:sp>
      <p:sp>
        <p:nvSpPr>
          <p:cNvPr id="3" name="Segnaposto contenuto 2"/>
          <p:cNvSpPr>
            <a:spLocks noGrp="1"/>
          </p:cNvSpPr>
          <p:nvPr>
            <p:ph idx="1"/>
          </p:nvPr>
        </p:nvSpPr>
        <p:spPr/>
        <p:txBody>
          <a:bodyPr/>
          <a:lstStyle/>
          <a:p>
            <a:r>
              <a:rPr lang="it-IT" dirty="0" smtClean="0"/>
              <a:t>Gravità e/o tipologia del problema</a:t>
            </a:r>
          </a:p>
          <a:p>
            <a:r>
              <a:rPr lang="it-IT" dirty="0" smtClean="0"/>
              <a:t>Disponibilità al cambiamento</a:t>
            </a:r>
          </a:p>
          <a:p>
            <a:r>
              <a:rPr lang="it-IT" dirty="0" smtClean="0"/>
              <a:t>Eventi facilitanti od ostacolanti </a:t>
            </a:r>
          </a:p>
          <a:p>
            <a:pPr lvl="1"/>
            <a:r>
              <a:rPr lang="it-IT" dirty="0" smtClean="0"/>
              <a:t>Trovare un nuovo lavoro</a:t>
            </a:r>
          </a:p>
          <a:p>
            <a:pPr lvl="1"/>
            <a:r>
              <a:rPr lang="it-IT" dirty="0" smtClean="0"/>
              <a:t>Cambiamento di residenza etc..</a:t>
            </a:r>
          </a:p>
          <a:p>
            <a:pPr marL="349250"/>
            <a:r>
              <a:rPr lang="it-IT" dirty="0" smtClean="0"/>
              <a:t>Grado di sostegno della rete sociale</a:t>
            </a:r>
            <a:endParaRPr lang="it-IT" dirty="0"/>
          </a:p>
        </p:txBody>
      </p:sp>
    </p:spTree>
    <p:extLst>
      <p:ext uri="{BB962C8B-B14F-4D97-AF65-F5344CB8AC3E}">
        <p14:creationId xmlns:p14="http://schemas.microsoft.com/office/powerpoint/2010/main" val="10672640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755576" y="620688"/>
            <a:ext cx="7474024" cy="5073427"/>
          </a:xfrm>
        </p:spPr>
        <p:txBody>
          <a:bodyPr>
            <a:normAutofit lnSpcReduction="10000"/>
          </a:bodyPr>
          <a:lstStyle/>
          <a:p>
            <a:pPr marL="0" indent="0">
              <a:buNone/>
            </a:pPr>
            <a:endParaRPr lang="it-IT" dirty="0"/>
          </a:p>
          <a:p>
            <a:r>
              <a:rPr lang="it-IT" dirty="0" smtClean="0"/>
              <a:t>Sia Beck che </a:t>
            </a:r>
            <a:r>
              <a:rPr lang="it-IT" dirty="0" err="1" smtClean="0"/>
              <a:t>Ellis</a:t>
            </a:r>
            <a:r>
              <a:rPr lang="it-IT" dirty="0" smtClean="0"/>
              <a:t> provengono da una formazione psicoanalitica, come molti clinici a loro contemporanei.</a:t>
            </a:r>
          </a:p>
          <a:p>
            <a:r>
              <a:rPr lang="it-IT" dirty="0" smtClean="0"/>
              <a:t>La crisi psicoanalitica di quegli anni spinse molti clinici a sviluppare la teoria freudiana per andare oltre la </a:t>
            </a:r>
            <a:r>
              <a:rPr lang="it-IT" i="1" dirty="0" err="1" smtClean="0"/>
              <a:t>metapsicologia</a:t>
            </a:r>
            <a:r>
              <a:rPr lang="it-IT" dirty="0" smtClean="0"/>
              <a:t> (</a:t>
            </a:r>
            <a:r>
              <a:rPr lang="it-IT" dirty="0" err="1" smtClean="0"/>
              <a:t>Holt</a:t>
            </a:r>
            <a:r>
              <a:rPr lang="it-IT" dirty="0" smtClean="0"/>
              <a:t> 1988; Klein 1976)</a:t>
            </a:r>
          </a:p>
          <a:p>
            <a:r>
              <a:rPr lang="it-IT" dirty="0" smtClean="0"/>
              <a:t>Altri clinici si concentrarono su un rinnovamento della pratica clinica, cercando modalità di trattamento più vicine a ciò che concretamente pensa e prova il paziente (</a:t>
            </a:r>
            <a:r>
              <a:rPr lang="it-IT" dirty="0" err="1" smtClean="0"/>
              <a:t>Semerari</a:t>
            </a:r>
            <a:r>
              <a:rPr lang="it-IT" dirty="0" smtClean="0"/>
              <a:t> 2000).</a:t>
            </a:r>
          </a:p>
          <a:p>
            <a:r>
              <a:rPr lang="it-IT" dirty="0" smtClean="0"/>
              <a:t>Entrambe le scelte si rivelarono feconde.</a:t>
            </a:r>
            <a:endParaRPr lang="it-IT" dirty="0"/>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smtClean="0"/>
              <a:t>Princìpi base della psicoterapia</a:t>
            </a:r>
            <a:endParaRPr lang="it-IT" sz="4000" dirty="0"/>
          </a:p>
        </p:txBody>
      </p:sp>
      <p:sp>
        <p:nvSpPr>
          <p:cNvPr id="3" name="Segnaposto contenuto 2"/>
          <p:cNvSpPr>
            <a:spLocks noGrp="1"/>
          </p:cNvSpPr>
          <p:nvPr>
            <p:ph idx="1"/>
          </p:nvPr>
        </p:nvSpPr>
        <p:spPr>
          <a:xfrm>
            <a:off x="765175" y="2070846"/>
            <a:ext cx="7612064" cy="4554735"/>
          </a:xfrm>
        </p:spPr>
        <p:txBody>
          <a:bodyPr>
            <a:normAutofit lnSpcReduction="10000"/>
          </a:bodyPr>
          <a:lstStyle/>
          <a:p>
            <a:r>
              <a:rPr lang="it-IT" dirty="0" smtClean="0"/>
              <a:t>L’analisi dell’evoluzione ci sottolinea come il cervello sia riuscito nel tempo ad accrescere il proprio benessere integrando le sue diverse componenti.</a:t>
            </a:r>
          </a:p>
          <a:p>
            <a:r>
              <a:rPr lang="it-IT" dirty="0" smtClean="0"/>
              <a:t>Più precisamente un bilanciamento tra </a:t>
            </a:r>
            <a:r>
              <a:rPr lang="it-IT" b="1" dirty="0" smtClean="0">
                <a:solidFill>
                  <a:srgbClr val="FFFF00"/>
                </a:solidFill>
              </a:rPr>
              <a:t>differenziazione</a:t>
            </a:r>
            <a:r>
              <a:rPr lang="it-IT" dirty="0" smtClean="0"/>
              <a:t> (delle diverse parti funzionali) da un lato e </a:t>
            </a:r>
            <a:r>
              <a:rPr lang="it-IT" b="1" dirty="0" smtClean="0">
                <a:solidFill>
                  <a:srgbClr val="FFFF00"/>
                </a:solidFill>
              </a:rPr>
              <a:t>connessione</a:t>
            </a:r>
            <a:r>
              <a:rPr lang="it-IT" dirty="0" smtClean="0"/>
              <a:t> (di queste parti) dall’altro (</a:t>
            </a:r>
            <a:r>
              <a:rPr lang="it-IT" dirty="0" err="1" smtClean="0"/>
              <a:t>Siegal</a:t>
            </a:r>
            <a:r>
              <a:rPr lang="it-IT" dirty="0" smtClean="0"/>
              <a:t>, 2006)</a:t>
            </a:r>
          </a:p>
          <a:p>
            <a:r>
              <a:rPr lang="it-IT" dirty="0" smtClean="0"/>
              <a:t>L’integrazione delle diverse parti facilita l’adattamento e promuove la flessibilità, la stabilità e la coerenza</a:t>
            </a:r>
          </a:p>
          <a:p>
            <a:endParaRPr lang="it-IT" dirty="0"/>
          </a:p>
        </p:txBody>
      </p:sp>
    </p:spTree>
    <p:extLst>
      <p:ext uri="{BB962C8B-B14F-4D97-AF65-F5344CB8AC3E}">
        <p14:creationId xmlns:p14="http://schemas.microsoft.com/office/powerpoint/2010/main" val="217106208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a:t>Princìpi base della psicoterapia</a:t>
            </a:r>
          </a:p>
        </p:txBody>
      </p:sp>
      <p:sp>
        <p:nvSpPr>
          <p:cNvPr id="3" name="Segnaposto contenuto 2"/>
          <p:cNvSpPr>
            <a:spLocks noGrp="1"/>
          </p:cNvSpPr>
          <p:nvPr>
            <p:ph idx="1"/>
          </p:nvPr>
        </p:nvSpPr>
        <p:spPr/>
        <p:txBody>
          <a:bodyPr/>
          <a:lstStyle/>
          <a:p>
            <a:r>
              <a:rPr lang="it-IT" dirty="0" smtClean="0"/>
              <a:t>Quanto appena detto può essere una </a:t>
            </a:r>
            <a:r>
              <a:rPr lang="it-IT" b="1" dirty="0" smtClean="0">
                <a:solidFill>
                  <a:srgbClr val="FFFF00"/>
                </a:solidFill>
              </a:rPr>
              <a:t>metafora dell’integrazione</a:t>
            </a:r>
            <a:r>
              <a:rPr lang="it-IT" dirty="0" smtClean="0"/>
              <a:t> tra diverse psicoterapie: la differenziazione (che porta ad ampliare e raffinare i processi di base) si riscontra nelle diverse scuole di vario orientamento, mentre i processi di base aiutano ad intensificare le connessioni.</a:t>
            </a:r>
          </a:p>
          <a:p>
            <a:r>
              <a:rPr lang="it-IT" dirty="0" smtClean="0"/>
              <a:t>Chiudere il proprio modello di riferimento all’influenza di altri orientamenti significa ignorare alcuni aspetti essenziali messi in luce dalla ricerca. Vediamoli nel dettaglio</a:t>
            </a:r>
            <a:endParaRPr lang="it-IT" dirty="0"/>
          </a:p>
        </p:txBody>
      </p:sp>
    </p:spTree>
    <p:extLst>
      <p:ext uri="{BB962C8B-B14F-4D97-AF65-F5344CB8AC3E}">
        <p14:creationId xmlns:p14="http://schemas.microsoft.com/office/powerpoint/2010/main" val="4180282872"/>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a:t>Princìpi base della psicoterapia</a:t>
            </a:r>
          </a:p>
        </p:txBody>
      </p:sp>
      <p:sp>
        <p:nvSpPr>
          <p:cNvPr id="3" name="Segnaposto contenuto 2"/>
          <p:cNvSpPr>
            <a:spLocks noGrp="1"/>
          </p:cNvSpPr>
          <p:nvPr>
            <p:ph idx="1"/>
          </p:nvPr>
        </p:nvSpPr>
        <p:spPr/>
        <p:txBody>
          <a:bodyPr/>
          <a:lstStyle/>
          <a:p>
            <a:pPr marL="457200" indent="-457200">
              <a:buAutoNum type="arabicPeriod"/>
            </a:pPr>
            <a:r>
              <a:rPr lang="it-IT" i="1" dirty="0" smtClean="0">
                <a:solidFill>
                  <a:srgbClr val="FFFF00"/>
                </a:solidFill>
              </a:rPr>
              <a:t>Le persone vanno incontro a profondi cambiamenti psicologici senza sottoporsi, formalmente, ad alcuna psicoterapia</a:t>
            </a:r>
            <a:r>
              <a:rPr lang="it-IT" i="1" dirty="0" smtClean="0"/>
              <a:t> (</a:t>
            </a:r>
            <a:r>
              <a:rPr lang="it-IT" i="1" dirty="0" err="1" smtClean="0"/>
              <a:t>Prochaska</a:t>
            </a:r>
            <a:r>
              <a:rPr lang="it-IT" i="1" dirty="0" smtClean="0"/>
              <a:t>, </a:t>
            </a:r>
            <a:r>
              <a:rPr lang="it-IT" i="1" dirty="0" err="1" smtClean="0"/>
              <a:t>Norcross</a:t>
            </a:r>
            <a:r>
              <a:rPr lang="it-IT" i="1" dirty="0" smtClean="0"/>
              <a:t>, 2007). </a:t>
            </a:r>
            <a:r>
              <a:rPr lang="it-IT" dirty="0" smtClean="0"/>
              <a:t>Sono molti i fattori aspecifici del fare (e quindi del cambiare) esperienza: esperienze spirituali di vario genere, la rete sociale di base, i manuali di auto-aiuto</a:t>
            </a:r>
          </a:p>
          <a:p>
            <a:pPr marL="457200" indent="-457200">
              <a:buAutoNum type="arabicPeriod"/>
            </a:pPr>
            <a:r>
              <a:rPr lang="it-IT" i="1" dirty="0" smtClean="0">
                <a:solidFill>
                  <a:srgbClr val="FFFF00"/>
                </a:solidFill>
              </a:rPr>
              <a:t>Le variabili attribuibili al paziente predicono l’</a:t>
            </a:r>
            <a:r>
              <a:rPr lang="it-IT" i="1" dirty="0" err="1" smtClean="0">
                <a:solidFill>
                  <a:srgbClr val="FFFF00"/>
                </a:solidFill>
              </a:rPr>
              <a:t>outcome</a:t>
            </a:r>
            <a:r>
              <a:rPr lang="it-IT" i="1" dirty="0" smtClean="0">
                <a:solidFill>
                  <a:srgbClr val="FFFF00"/>
                </a:solidFill>
              </a:rPr>
              <a:t> della terapia più della teoria e delle tecniche adottate </a:t>
            </a:r>
            <a:r>
              <a:rPr lang="it-IT" dirty="0" smtClean="0"/>
              <a:t>(vedi caso della pz senza rete sociale)</a:t>
            </a:r>
            <a:endParaRPr lang="it-IT" i="1" dirty="0" smtClean="0"/>
          </a:p>
        </p:txBody>
      </p:sp>
    </p:spTree>
    <p:extLst>
      <p:ext uri="{BB962C8B-B14F-4D97-AF65-F5344CB8AC3E}">
        <p14:creationId xmlns:p14="http://schemas.microsoft.com/office/powerpoint/2010/main" val="1777404485"/>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a:t>Princìpi base della psicoterapia</a:t>
            </a:r>
          </a:p>
        </p:txBody>
      </p:sp>
      <p:sp>
        <p:nvSpPr>
          <p:cNvPr id="3" name="Segnaposto contenuto 2"/>
          <p:cNvSpPr>
            <a:spLocks noGrp="1"/>
          </p:cNvSpPr>
          <p:nvPr>
            <p:ph idx="1"/>
          </p:nvPr>
        </p:nvSpPr>
        <p:spPr/>
        <p:txBody>
          <a:bodyPr/>
          <a:lstStyle/>
          <a:p>
            <a:pPr marL="0" indent="0">
              <a:buNone/>
            </a:pPr>
            <a:r>
              <a:rPr lang="it-IT" dirty="0" smtClean="0"/>
              <a:t>3</a:t>
            </a:r>
            <a:r>
              <a:rPr lang="it-IT" dirty="0" smtClean="0">
                <a:solidFill>
                  <a:srgbClr val="FFFF00"/>
                </a:solidFill>
              </a:rPr>
              <a:t>. </a:t>
            </a:r>
            <a:r>
              <a:rPr lang="it-IT" i="1" dirty="0" smtClean="0">
                <a:solidFill>
                  <a:srgbClr val="FFFF00"/>
                </a:solidFill>
              </a:rPr>
              <a:t>Il terapeuta è più importante per l’</a:t>
            </a:r>
            <a:r>
              <a:rPr lang="it-IT" i="1" dirty="0" err="1" smtClean="0">
                <a:solidFill>
                  <a:srgbClr val="FFFF00"/>
                </a:solidFill>
              </a:rPr>
              <a:t>outcome</a:t>
            </a:r>
            <a:r>
              <a:rPr lang="it-IT" i="1" dirty="0" smtClean="0">
                <a:solidFill>
                  <a:srgbClr val="FFFF00"/>
                </a:solidFill>
              </a:rPr>
              <a:t> di quanto non siano la teoria e la tecnica che adotta </a:t>
            </a:r>
            <a:r>
              <a:rPr lang="it-IT" dirty="0" smtClean="0"/>
              <a:t>(</a:t>
            </a:r>
            <a:r>
              <a:rPr lang="it-IT" dirty="0" err="1"/>
              <a:t>W</a:t>
            </a:r>
            <a:r>
              <a:rPr lang="it-IT" dirty="0" err="1" smtClean="0"/>
              <a:t>ampold</a:t>
            </a:r>
            <a:r>
              <a:rPr lang="it-IT" dirty="0" smtClean="0"/>
              <a:t>, 2001)</a:t>
            </a:r>
          </a:p>
          <a:p>
            <a:pPr marL="0" indent="0">
              <a:buNone/>
            </a:pPr>
            <a:r>
              <a:rPr lang="it-IT" i="1" dirty="0" smtClean="0"/>
              <a:t>4. </a:t>
            </a:r>
            <a:r>
              <a:rPr lang="it-IT" i="1" dirty="0" smtClean="0">
                <a:solidFill>
                  <a:srgbClr val="FFFF00"/>
                </a:solidFill>
              </a:rPr>
              <a:t>I terapeuti, maturando, finiscono per assomigliarsi tra loro, a prescindere dalle iniziali differenze rispetto all’orientamento teorico</a:t>
            </a:r>
            <a:r>
              <a:rPr lang="it-IT" i="1" dirty="0" smtClean="0"/>
              <a:t> </a:t>
            </a:r>
            <a:r>
              <a:rPr lang="it-IT" dirty="0" smtClean="0"/>
              <a:t>(</a:t>
            </a:r>
            <a:r>
              <a:rPr lang="it-IT" dirty="0" err="1" smtClean="0"/>
              <a:t>Bandler</a:t>
            </a:r>
            <a:r>
              <a:rPr lang="it-IT" dirty="0" smtClean="0"/>
              <a:t>, </a:t>
            </a:r>
            <a:r>
              <a:rPr lang="it-IT" dirty="0" err="1" smtClean="0"/>
              <a:t>Grindler</a:t>
            </a:r>
            <a:r>
              <a:rPr lang="it-IT" dirty="0" smtClean="0"/>
              <a:t>, 1975; </a:t>
            </a:r>
            <a:r>
              <a:rPr lang="it-IT" dirty="0" err="1" smtClean="0"/>
              <a:t>Blagys</a:t>
            </a:r>
            <a:r>
              <a:rPr lang="it-IT" dirty="0" smtClean="0"/>
              <a:t> </a:t>
            </a:r>
            <a:r>
              <a:rPr lang="it-IT" dirty="0" err="1" smtClean="0"/>
              <a:t>Hilsenroth</a:t>
            </a:r>
            <a:r>
              <a:rPr lang="it-IT" dirty="0" smtClean="0"/>
              <a:t> 2002). Acquisiscono nuove tecniche perché hanno la percezione che siano più utili per i propri pz (processo noto come esperienza clinica) </a:t>
            </a:r>
            <a:endParaRPr lang="it-IT" i="1" dirty="0"/>
          </a:p>
        </p:txBody>
      </p:sp>
    </p:spTree>
    <p:extLst>
      <p:ext uri="{BB962C8B-B14F-4D97-AF65-F5344CB8AC3E}">
        <p14:creationId xmlns:p14="http://schemas.microsoft.com/office/powerpoint/2010/main" val="1979338585"/>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a:t>Princìpi base della psicoterapia</a:t>
            </a:r>
          </a:p>
        </p:txBody>
      </p:sp>
      <p:sp>
        <p:nvSpPr>
          <p:cNvPr id="3" name="Segnaposto contenuto 2"/>
          <p:cNvSpPr>
            <a:spLocks noGrp="1"/>
          </p:cNvSpPr>
          <p:nvPr>
            <p:ph idx="1"/>
          </p:nvPr>
        </p:nvSpPr>
        <p:spPr/>
        <p:txBody>
          <a:bodyPr>
            <a:normAutofit fontScale="92500"/>
          </a:bodyPr>
          <a:lstStyle/>
          <a:p>
            <a:pPr marL="0" indent="0">
              <a:buNone/>
            </a:pPr>
            <a:r>
              <a:rPr lang="it-IT" i="1" dirty="0" smtClean="0">
                <a:solidFill>
                  <a:srgbClr val="FFFF00"/>
                </a:solidFill>
              </a:rPr>
              <a:t>5. La forza della relazione terapeutica è in relazione con l’</a:t>
            </a:r>
            <a:r>
              <a:rPr lang="it-IT" i="1" dirty="0" err="1" smtClean="0">
                <a:solidFill>
                  <a:srgbClr val="FFFF00"/>
                </a:solidFill>
              </a:rPr>
              <a:t>outcome</a:t>
            </a:r>
            <a:r>
              <a:rPr lang="it-IT" i="1" dirty="0" smtClean="0">
                <a:solidFill>
                  <a:srgbClr val="FFFF00"/>
                </a:solidFill>
              </a:rPr>
              <a:t> in tutte le scuole di psicoterapia.</a:t>
            </a:r>
            <a:r>
              <a:rPr lang="it-IT" i="1" dirty="0" smtClean="0"/>
              <a:t> </a:t>
            </a:r>
            <a:r>
              <a:rPr lang="it-IT" dirty="0" smtClean="0"/>
              <a:t>Il terapeuta, attento e non giudicante, immagina il panorama interno alla mente del pz e fornisce lo slancio e la sicurezza necessari ad individuare i problemi e promuovere il cambiamento.</a:t>
            </a:r>
          </a:p>
          <a:p>
            <a:pPr marL="0" indent="0">
              <a:buNone/>
            </a:pPr>
            <a:r>
              <a:rPr lang="it-IT" dirty="0" smtClean="0"/>
              <a:t>La relazione può essere considerata terapeutica quando fornisce esperienze emotive correttive di comprensione e accettazione.</a:t>
            </a:r>
          </a:p>
          <a:p>
            <a:pPr marL="0" indent="0">
              <a:buNone/>
            </a:pPr>
            <a:r>
              <a:rPr lang="it-IT" dirty="0" smtClean="0"/>
              <a:t>La risonanza empatica del terapeuta viene gradualmente incorporata nei circuiti neuroanatomici del pz</a:t>
            </a:r>
            <a:endParaRPr lang="it-IT" dirty="0"/>
          </a:p>
        </p:txBody>
      </p:sp>
    </p:spTree>
    <p:extLst>
      <p:ext uri="{BB962C8B-B14F-4D97-AF65-F5344CB8AC3E}">
        <p14:creationId xmlns:p14="http://schemas.microsoft.com/office/powerpoint/2010/main" val="936712634"/>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a:t>Princìpi base della psicoterapia</a:t>
            </a:r>
          </a:p>
        </p:txBody>
      </p:sp>
      <p:sp>
        <p:nvSpPr>
          <p:cNvPr id="3" name="Segnaposto contenuto 2"/>
          <p:cNvSpPr>
            <a:spLocks noGrp="1"/>
          </p:cNvSpPr>
          <p:nvPr>
            <p:ph idx="1"/>
          </p:nvPr>
        </p:nvSpPr>
        <p:spPr/>
        <p:txBody>
          <a:bodyPr/>
          <a:lstStyle/>
          <a:p>
            <a:pPr marL="0" indent="0">
              <a:buNone/>
            </a:pPr>
            <a:r>
              <a:rPr lang="it-IT" i="1" dirty="0" smtClean="0">
                <a:solidFill>
                  <a:srgbClr val="FFFF00"/>
                </a:solidFill>
              </a:rPr>
              <a:t>6. Una terapia efficace viene costruita intorno ai bisogni del paziente</a:t>
            </a:r>
            <a:r>
              <a:rPr lang="it-IT" i="1" dirty="0" smtClean="0"/>
              <a:t>. </a:t>
            </a:r>
            <a:endParaRPr lang="it-IT" dirty="0" smtClean="0"/>
          </a:p>
          <a:p>
            <a:pPr marL="0" indent="0">
              <a:buNone/>
            </a:pPr>
            <a:r>
              <a:rPr lang="it-IT" i="1" dirty="0" smtClean="0">
                <a:solidFill>
                  <a:srgbClr val="FFFF00"/>
                </a:solidFill>
              </a:rPr>
              <a:t>7. La diagnosi (DSM e categoriali) limita la formulazione del progetto terapeutico</a:t>
            </a:r>
            <a:r>
              <a:rPr lang="it-IT" i="1" dirty="0" smtClean="0"/>
              <a:t>. </a:t>
            </a:r>
            <a:r>
              <a:rPr lang="it-IT" dirty="0" err="1" smtClean="0"/>
              <a:t>Norcross</a:t>
            </a:r>
            <a:r>
              <a:rPr lang="it-IT" dirty="0" smtClean="0"/>
              <a:t> (2005) sostiene che la diagnosi categoriale, per quanto pregevole nel suo categorizzare e descrivere la patologia, limiti la comprensione di quanto sia soggettiva l’espressione del disturbo nel singolo pz e di come di conseguenza siano pericolosi i protocolli di intervento</a:t>
            </a:r>
            <a:r>
              <a:rPr lang="it-IT" i="1" dirty="0" smtClean="0"/>
              <a:t> </a:t>
            </a:r>
            <a:endParaRPr lang="it-IT" i="1" dirty="0"/>
          </a:p>
        </p:txBody>
      </p:sp>
    </p:spTree>
    <p:extLst>
      <p:ext uri="{BB962C8B-B14F-4D97-AF65-F5344CB8AC3E}">
        <p14:creationId xmlns:p14="http://schemas.microsoft.com/office/powerpoint/2010/main" val="419806160"/>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Processi fondamentali in psicoterapia</a:t>
            </a:r>
            <a:endParaRPr lang="it-IT" dirty="0"/>
          </a:p>
        </p:txBody>
      </p:sp>
      <p:sp>
        <p:nvSpPr>
          <p:cNvPr id="3" name="Segnaposto contenuto 2"/>
          <p:cNvSpPr>
            <a:spLocks noGrp="1"/>
          </p:cNvSpPr>
          <p:nvPr>
            <p:ph idx="1"/>
          </p:nvPr>
        </p:nvSpPr>
        <p:spPr/>
        <p:txBody>
          <a:bodyPr/>
          <a:lstStyle/>
          <a:p>
            <a:r>
              <a:rPr lang="it-IT" dirty="0" smtClean="0"/>
              <a:t>Un processo è una serie di eventi o attività che si susseguono nel tempo</a:t>
            </a:r>
          </a:p>
          <a:p>
            <a:pPr marL="457200" indent="-457200">
              <a:buAutoNum type="arabicPeriod"/>
            </a:pPr>
            <a:r>
              <a:rPr lang="it-IT" dirty="0" smtClean="0">
                <a:solidFill>
                  <a:srgbClr val="FFFF00"/>
                </a:solidFill>
              </a:rPr>
              <a:t>Alleanza Terapeutica: </a:t>
            </a:r>
          </a:p>
          <a:p>
            <a:pPr marL="800100" lvl="1" indent="-457200"/>
            <a:r>
              <a:rPr lang="it-IT" dirty="0" smtClean="0"/>
              <a:t>Definire con il pz le sue aspettative</a:t>
            </a:r>
          </a:p>
          <a:p>
            <a:pPr marL="800100" lvl="1" indent="-457200"/>
            <a:r>
              <a:rPr lang="it-IT" dirty="0" smtClean="0"/>
              <a:t>Definire accuratamente lo stato emotivo del pz durante tutto il processo</a:t>
            </a:r>
          </a:p>
          <a:p>
            <a:pPr marL="800100" lvl="1" indent="-457200"/>
            <a:r>
              <a:rPr lang="it-IT" dirty="0" smtClean="0"/>
              <a:t>“parlare” al B del pz</a:t>
            </a:r>
          </a:p>
          <a:p>
            <a:pPr marL="800100" lvl="1" indent="-457200"/>
            <a:r>
              <a:rPr lang="it-IT" dirty="0" smtClean="0"/>
              <a:t>Fornire informazioni rilevanti per il pz</a:t>
            </a:r>
          </a:p>
          <a:p>
            <a:pPr marL="800100" lvl="1" indent="-457200"/>
            <a:r>
              <a:rPr lang="it-IT" dirty="0" smtClean="0"/>
              <a:t>Gestire con efficacia i confini della terapia e della relazione terapeutica</a:t>
            </a:r>
          </a:p>
        </p:txBody>
      </p:sp>
    </p:spTree>
    <p:extLst>
      <p:ext uri="{BB962C8B-B14F-4D97-AF65-F5344CB8AC3E}">
        <p14:creationId xmlns:p14="http://schemas.microsoft.com/office/powerpoint/2010/main" val="3733478555"/>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Processi fondamentali in psicoterapia</a:t>
            </a:r>
          </a:p>
        </p:txBody>
      </p:sp>
      <p:sp>
        <p:nvSpPr>
          <p:cNvPr id="3" name="Segnaposto contenuto 2"/>
          <p:cNvSpPr>
            <a:spLocks noGrp="1"/>
          </p:cNvSpPr>
          <p:nvPr>
            <p:ph idx="1"/>
          </p:nvPr>
        </p:nvSpPr>
        <p:spPr/>
        <p:txBody>
          <a:bodyPr/>
          <a:lstStyle/>
          <a:p>
            <a:pPr marL="0" indent="0">
              <a:buNone/>
            </a:pPr>
            <a:r>
              <a:rPr lang="it-IT" dirty="0" smtClean="0">
                <a:solidFill>
                  <a:srgbClr val="FFFF00"/>
                </a:solidFill>
              </a:rPr>
              <a:t>2. Attivazione dell’auto-osservazione. </a:t>
            </a:r>
            <a:r>
              <a:rPr lang="it-IT" dirty="0" smtClean="0"/>
              <a:t>La relazione, che diviene sempre più positiva, fornisce uno spazio riflessivo all’interno del quale condurre un’auto-esplorazione. Si crea uno spazio di meditazione che diversi approcci chiamano in modi differenti:</a:t>
            </a:r>
          </a:p>
          <a:p>
            <a:pPr lvl="1"/>
            <a:r>
              <a:rPr lang="it-IT" dirty="0" err="1" smtClean="0"/>
              <a:t>Mentalizzazione</a:t>
            </a:r>
            <a:endParaRPr lang="it-IT" dirty="0" smtClean="0"/>
          </a:p>
          <a:p>
            <a:pPr lvl="1"/>
            <a:r>
              <a:rPr lang="it-IT" dirty="0" err="1" smtClean="0"/>
              <a:t>Mindsight</a:t>
            </a:r>
            <a:endParaRPr lang="it-IT" dirty="0" smtClean="0"/>
          </a:p>
          <a:p>
            <a:pPr lvl="1"/>
            <a:r>
              <a:rPr lang="it-IT" dirty="0" err="1" smtClean="0"/>
              <a:t>Mindfulness</a:t>
            </a:r>
            <a:endParaRPr lang="it-IT" dirty="0" smtClean="0"/>
          </a:p>
          <a:p>
            <a:pPr lvl="1"/>
            <a:r>
              <a:rPr lang="it-IT" dirty="0" err="1" smtClean="0"/>
              <a:t>Insight</a:t>
            </a:r>
            <a:endParaRPr lang="it-IT" dirty="0" smtClean="0"/>
          </a:p>
          <a:p>
            <a:pPr marL="349250" lvl="1" indent="0">
              <a:buNone/>
            </a:pPr>
            <a:endParaRPr lang="it-IT" dirty="0" smtClean="0"/>
          </a:p>
        </p:txBody>
      </p:sp>
    </p:spTree>
    <p:extLst>
      <p:ext uri="{BB962C8B-B14F-4D97-AF65-F5344CB8AC3E}">
        <p14:creationId xmlns:p14="http://schemas.microsoft.com/office/powerpoint/2010/main" val="3370010720"/>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Processi fondamentali in psicoterapia</a:t>
            </a:r>
          </a:p>
        </p:txBody>
      </p:sp>
      <p:sp>
        <p:nvSpPr>
          <p:cNvPr id="3" name="Segnaposto contenuto 2"/>
          <p:cNvSpPr>
            <a:spLocks noGrp="1"/>
          </p:cNvSpPr>
          <p:nvPr>
            <p:ph idx="1"/>
          </p:nvPr>
        </p:nvSpPr>
        <p:spPr/>
        <p:txBody>
          <a:bodyPr/>
          <a:lstStyle/>
          <a:p>
            <a:pPr marL="0" indent="0">
              <a:buNone/>
            </a:pPr>
            <a:r>
              <a:rPr lang="it-IT" dirty="0" smtClean="0">
                <a:solidFill>
                  <a:srgbClr val="FFFF00"/>
                </a:solidFill>
              </a:rPr>
              <a:t>3. Ricerca di pattern</a:t>
            </a:r>
            <a:r>
              <a:rPr lang="it-IT" dirty="0" smtClean="0"/>
              <a:t>, loro identificazione e definizione. </a:t>
            </a:r>
          </a:p>
          <a:p>
            <a:pPr marL="0" indent="0">
              <a:buNone/>
            </a:pPr>
            <a:r>
              <a:rPr lang="it-IT" dirty="0" smtClean="0"/>
              <a:t>La ricerca di pattern disadattivi dipende dall’</a:t>
            </a:r>
            <a:r>
              <a:rPr lang="it-IT" b="1" dirty="0" smtClean="0"/>
              <a:t>esaminare le risposte indesiderate </a:t>
            </a:r>
            <a:r>
              <a:rPr lang="it-IT" dirty="0" smtClean="0"/>
              <a:t>(pensieri, comportamenti ed emozioni), </a:t>
            </a:r>
            <a:r>
              <a:rPr lang="it-IT" b="1" dirty="0" smtClean="0"/>
              <a:t>definire gli eventi</a:t>
            </a:r>
            <a:r>
              <a:rPr lang="it-IT" dirty="0" smtClean="0"/>
              <a:t> che li hanno scatenati e </a:t>
            </a:r>
            <a:r>
              <a:rPr lang="it-IT" b="1" dirty="0" smtClean="0"/>
              <a:t>identificare i fattori contingenti </a:t>
            </a:r>
            <a:r>
              <a:rPr lang="it-IT" dirty="0" smtClean="0"/>
              <a:t>che connettono i sintomi con gli eventi scatenanti (ad esempio pensieri, conflitti, modelli relazionali).</a:t>
            </a:r>
            <a:endParaRPr lang="it-IT" dirty="0"/>
          </a:p>
        </p:txBody>
      </p:sp>
    </p:spTree>
    <p:extLst>
      <p:ext uri="{BB962C8B-B14F-4D97-AF65-F5344CB8AC3E}">
        <p14:creationId xmlns:p14="http://schemas.microsoft.com/office/powerpoint/2010/main" val="1602276099"/>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Processi fondamentali in psicoterapia</a:t>
            </a:r>
          </a:p>
        </p:txBody>
      </p:sp>
      <p:sp>
        <p:nvSpPr>
          <p:cNvPr id="3" name="Segnaposto contenuto 2"/>
          <p:cNvSpPr>
            <a:spLocks noGrp="1"/>
          </p:cNvSpPr>
          <p:nvPr>
            <p:ph idx="1"/>
          </p:nvPr>
        </p:nvSpPr>
        <p:spPr/>
        <p:txBody>
          <a:bodyPr>
            <a:normAutofit fontScale="92500" lnSpcReduction="20000"/>
          </a:bodyPr>
          <a:lstStyle/>
          <a:p>
            <a:pPr marL="0" indent="0">
              <a:buNone/>
            </a:pPr>
            <a:r>
              <a:rPr lang="it-IT" dirty="0" smtClean="0">
                <a:solidFill>
                  <a:srgbClr val="FFFF00"/>
                </a:solidFill>
              </a:rPr>
              <a:t>4. </a:t>
            </a:r>
            <a:r>
              <a:rPr lang="it-IT" dirty="0">
                <a:solidFill>
                  <a:srgbClr val="FFFF00"/>
                </a:solidFill>
              </a:rPr>
              <a:t>C</a:t>
            </a:r>
            <a:r>
              <a:rPr lang="it-IT" dirty="0" smtClean="0">
                <a:solidFill>
                  <a:srgbClr val="FFFF00"/>
                </a:solidFill>
              </a:rPr>
              <a:t>ambiamento.</a:t>
            </a:r>
            <a:r>
              <a:rPr lang="it-IT" dirty="0" smtClean="0"/>
              <a:t> La psicoterapia non cambia i pazienti, piuttosto li aiuta a cambiare. Alcune strategie generali di cambiamento:</a:t>
            </a:r>
          </a:p>
          <a:p>
            <a:pPr lvl="1"/>
            <a:r>
              <a:rPr lang="it-IT" dirty="0" smtClean="0"/>
              <a:t>Separare passato e presente</a:t>
            </a:r>
          </a:p>
          <a:p>
            <a:pPr lvl="1"/>
            <a:r>
              <a:rPr lang="it-IT" dirty="0" smtClean="0"/>
              <a:t>Mettere alla prova credenze disfunzionali</a:t>
            </a:r>
          </a:p>
          <a:p>
            <a:pPr lvl="1"/>
            <a:r>
              <a:rPr lang="it-IT" dirty="0" smtClean="0"/>
              <a:t>Generare alternative</a:t>
            </a:r>
          </a:p>
          <a:p>
            <a:pPr lvl="1"/>
            <a:r>
              <a:rPr lang="it-IT" dirty="0" smtClean="0"/>
              <a:t>Valutare vantaggi e svantaggi del cambiamento</a:t>
            </a:r>
          </a:p>
          <a:p>
            <a:pPr lvl="1"/>
            <a:r>
              <a:rPr lang="it-IT" dirty="0" smtClean="0"/>
              <a:t>Modificare aspettative verso il futuro</a:t>
            </a:r>
          </a:p>
          <a:p>
            <a:pPr lvl="1"/>
            <a:r>
              <a:rPr lang="it-IT" dirty="0" smtClean="0"/>
              <a:t>Fronteggiare le paure</a:t>
            </a:r>
          </a:p>
          <a:p>
            <a:pPr lvl="1"/>
            <a:r>
              <a:rPr lang="it-IT" dirty="0" smtClean="0"/>
              <a:t>Riformulare</a:t>
            </a:r>
          </a:p>
          <a:p>
            <a:pPr lvl="1"/>
            <a:r>
              <a:rPr lang="it-IT" dirty="0" smtClean="0"/>
              <a:t>Analizzare/risolvere i conflitti</a:t>
            </a:r>
          </a:p>
          <a:p>
            <a:pPr lvl="1"/>
            <a:r>
              <a:rPr lang="it-IT" dirty="0" err="1" smtClean="0"/>
              <a:t>Role</a:t>
            </a:r>
            <a:r>
              <a:rPr lang="it-IT" dirty="0" smtClean="0"/>
              <a:t> </a:t>
            </a:r>
            <a:r>
              <a:rPr lang="it-IT" dirty="0" err="1" smtClean="0"/>
              <a:t>playing</a:t>
            </a:r>
            <a:endParaRPr lang="it-IT" dirty="0" smtClean="0"/>
          </a:p>
          <a:p>
            <a:pPr lvl="1"/>
            <a:r>
              <a:rPr lang="it-IT" dirty="0" smtClean="0"/>
              <a:t>Self </a:t>
            </a:r>
            <a:r>
              <a:rPr lang="it-IT" dirty="0" err="1" smtClean="0"/>
              <a:t>disclosure</a:t>
            </a:r>
            <a:endParaRPr lang="it-IT" dirty="0"/>
          </a:p>
        </p:txBody>
      </p:sp>
    </p:spTree>
    <p:extLst>
      <p:ext uri="{BB962C8B-B14F-4D97-AF65-F5344CB8AC3E}">
        <p14:creationId xmlns:p14="http://schemas.microsoft.com/office/powerpoint/2010/main" val="13411451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strada di Beck e </a:t>
            </a:r>
            <a:r>
              <a:rPr lang="it-IT" dirty="0" err="1" smtClean="0"/>
              <a:t>Ellis</a:t>
            </a:r>
            <a:endParaRPr lang="it-IT" dirty="0"/>
          </a:p>
        </p:txBody>
      </p:sp>
      <p:sp>
        <p:nvSpPr>
          <p:cNvPr id="3" name="Segnaposto contenuto 2"/>
          <p:cNvSpPr>
            <a:spLocks noGrp="1"/>
          </p:cNvSpPr>
          <p:nvPr>
            <p:ph idx="1"/>
          </p:nvPr>
        </p:nvSpPr>
        <p:spPr/>
        <p:txBody>
          <a:bodyPr>
            <a:normAutofit/>
          </a:bodyPr>
          <a:lstStyle/>
          <a:p>
            <a:r>
              <a:rPr lang="it-IT" dirty="0" smtClean="0"/>
              <a:t>Scelsero di indagare sistematicamente le rappresentazioni coscienti o preconsce che precedono, accompagnano o seguono immediatamente uno stato emotivo problematico </a:t>
            </a:r>
          </a:p>
          <a:p>
            <a:r>
              <a:rPr lang="it-IT" dirty="0" smtClean="0"/>
              <a:t>Beck (1976) chiamò queste rappresentazioni, per via della loro natura, </a:t>
            </a:r>
            <a:r>
              <a:rPr lang="it-IT" i="1" dirty="0" smtClean="0"/>
              <a:t>pensieri automatici</a:t>
            </a:r>
            <a:r>
              <a:rPr lang="it-IT" dirty="0" smtClean="0"/>
              <a:t>.</a:t>
            </a:r>
          </a:p>
          <a:p>
            <a:endParaRPr lang="it-IT"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Perché è importante porre attenzione a questi pensieri automatici?</a:t>
            </a:r>
            <a:endParaRPr lang="it-IT" sz="3600" dirty="0"/>
          </a:p>
        </p:txBody>
      </p:sp>
      <p:sp>
        <p:nvSpPr>
          <p:cNvPr id="3" name="Segnaposto contenuto 2"/>
          <p:cNvSpPr>
            <a:spLocks noGrp="1"/>
          </p:cNvSpPr>
          <p:nvPr>
            <p:ph idx="1"/>
          </p:nvPr>
        </p:nvSpPr>
        <p:spPr>
          <a:xfrm>
            <a:off x="467544" y="1844824"/>
            <a:ext cx="8229600" cy="4781128"/>
          </a:xfrm>
        </p:spPr>
        <p:txBody>
          <a:bodyPr>
            <a:normAutofit/>
          </a:bodyPr>
          <a:lstStyle/>
          <a:p>
            <a:pPr marL="514350" indent="-514350">
              <a:buFont typeface="+mj-lt"/>
              <a:buAutoNum type="arabicPeriod"/>
            </a:pPr>
            <a:r>
              <a:rPr lang="it-IT" dirty="0" smtClean="0"/>
              <a:t>In quanto tali si presentano alla mente senza l’esperienza soggettiva di riflessione</a:t>
            </a:r>
          </a:p>
          <a:p>
            <a:pPr marL="514350" indent="-514350">
              <a:buFont typeface="+mj-lt"/>
              <a:buAutoNum type="arabicPeriod"/>
            </a:pPr>
            <a:r>
              <a:rPr lang="it-IT" dirty="0" smtClean="0"/>
              <a:t>Hanno un contenuto di ovvia plausibilità, senza distanza critica </a:t>
            </a:r>
            <a:r>
              <a:rPr lang="it-IT" dirty="0" smtClean="0">
                <a:sym typeface="Wingdings" pitchFamily="2" charset="2"/>
              </a:rPr>
              <a:t> il soggetto ha, attraverso essi, l’impressione di cogliere il mondo così com’è. </a:t>
            </a:r>
          </a:p>
          <a:p>
            <a:pPr marL="514350" indent="-514350">
              <a:buFont typeface="+mj-lt"/>
              <a:buAutoNum type="arabicPeriod"/>
            </a:pPr>
            <a:r>
              <a:rPr lang="it-IT" dirty="0" smtClean="0">
                <a:sym typeface="Wingdings" pitchFamily="2" charset="2"/>
              </a:rPr>
              <a:t>Questi pensieri esprimono una </a:t>
            </a:r>
            <a:r>
              <a:rPr lang="it-IT" b="1" dirty="0" smtClean="0">
                <a:solidFill>
                  <a:schemeClr val="accent1"/>
                </a:solidFill>
                <a:sym typeface="Wingdings" pitchFamily="2" charset="2"/>
              </a:rPr>
              <a:t>modalità costante di attribuzione di significato</a:t>
            </a:r>
            <a:r>
              <a:rPr lang="it-IT" b="1" dirty="0" smtClean="0">
                <a:sym typeface="Wingdings" pitchFamily="2" charset="2"/>
              </a:rPr>
              <a:t> </a:t>
            </a:r>
            <a:r>
              <a:rPr lang="it-IT" dirty="0" smtClean="0">
                <a:sym typeface="Wingdings" pitchFamily="2" charset="2"/>
              </a:rPr>
              <a:t>agli eventi, caratteristica della persona che li produce</a:t>
            </a:r>
            <a:endParaRPr lang="it-IT"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30393</TotalTime>
  <Words>5167</Words>
  <Application>Microsoft Macintosh PowerPoint</Application>
  <PresentationFormat>Presentazione su schermo (4:3)</PresentationFormat>
  <Paragraphs>422</Paragraphs>
  <Slides>79</Slides>
  <Notes>0</Notes>
  <HiddenSlides>0</HiddenSlides>
  <MMClips>0</MMClips>
  <ScaleCrop>false</ScaleCrop>
  <HeadingPairs>
    <vt:vector size="4" baseType="variant">
      <vt:variant>
        <vt:lpstr>Tema</vt:lpstr>
      </vt:variant>
      <vt:variant>
        <vt:i4>1</vt:i4>
      </vt:variant>
      <vt:variant>
        <vt:lpstr>Titoli diapositive</vt:lpstr>
      </vt:variant>
      <vt:variant>
        <vt:i4>79</vt:i4>
      </vt:variant>
    </vt:vector>
  </HeadingPairs>
  <TitlesOfParts>
    <vt:vector size="80" baseType="lpstr">
      <vt:lpstr>Habitat</vt:lpstr>
      <vt:lpstr>Introduzione alla psicoterapia cognitivo comportamentale</vt:lpstr>
      <vt:lpstr>Clinica e modelli terapeutici</vt:lpstr>
      <vt:lpstr> Strategie terapeutiche</vt:lpstr>
      <vt:lpstr>L’esempio dell’AT</vt:lpstr>
      <vt:lpstr>Presentazione di PowerPoint</vt:lpstr>
      <vt:lpstr>I fondatori del Cognitivismo clinico</vt:lpstr>
      <vt:lpstr>Presentazione di PowerPoint</vt:lpstr>
      <vt:lpstr>La strada di Beck e Ellis</vt:lpstr>
      <vt:lpstr>Perché è importante porre attenzione a questi pensieri automatici?</vt:lpstr>
      <vt:lpstr>Gli schemi cognitivi</vt:lpstr>
      <vt:lpstr>Presentazione di PowerPoint</vt:lpstr>
      <vt:lpstr>Ellis e la RET   Terapia Razional Emotiva</vt:lpstr>
      <vt:lpstr>Presentazione di PowerPoint</vt:lpstr>
      <vt:lpstr>Presentazione di PowerPoint</vt:lpstr>
      <vt:lpstr>Presentazione di PowerPoint</vt:lpstr>
      <vt:lpstr>Le emozioni nella RET</vt:lpstr>
      <vt:lpstr>Presentazione di PowerPoint</vt:lpstr>
      <vt:lpstr>… MA …</vt:lpstr>
      <vt:lpstr>Cosa si intende per idee disfunzionali?</vt:lpstr>
      <vt:lpstr>Idee irrazionali (disfunzionali)</vt:lpstr>
      <vt:lpstr>Idee irrazionali (disfunzionali)</vt:lpstr>
      <vt:lpstr>Idee irrazionali (disfunzionali)</vt:lpstr>
      <vt:lpstr>Idee irrazionali (disfunzionali)</vt:lpstr>
      <vt:lpstr>ABC</vt:lpstr>
      <vt:lpstr>Quale relazione tra eventi pensieri ed emozioni?</vt:lpstr>
      <vt:lpstr>Presentazione di PowerPoint</vt:lpstr>
      <vt:lpstr>Presentazione di PowerPoint</vt:lpstr>
      <vt:lpstr>Presentazione di PowerPoint</vt:lpstr>
      <vt:lpstr>Come si costruisce un ABC  in fase di assessment</vt:lpstr>
      <vt:lpstr>Identificare gli A</vt:lpstr>
      <vt:lpstr>Identificare gli A</vt:lpstr>
      <vt:lpstr>Identificare i pensieri (B)</vt:lpstr>
      <vt:lpstr>Identificare i pensieri (B)</vt:lpstr>
      <vt:lpstr>Identificare le Conseguenze (C)</vt:lpstr>
      <vt:lpstr>Identificare le Conseguenze (C)</vt:lpstr>
      <vt:lpstr>Identificare le Conseguenze (C)</vt:lpstr>
      <vt:lpstr>Come si compila lo schema ABC</vt:lpstr>
      <vt:lpstr>Lo schema ABC serve:</vt:lpstr>
      <vt:lpstr>Lo schema ABC serve</vt:lpstr>
      <vt:lpstr>Laddering</vt:lpstr>
      <vt:lpstr>Laddering</vt:lpstr>
      <vt:lpstr>Laddering</vt:lpstr>
      <vt:lpstr>Beck</vt:lpstr>
      <vt:lpstr>Presentazione di PowerPoint</vt:lpstr>
      <vt:lpstr>Domande per ABCDEF</vt:lpstr>
      <vt:lpstr>Domande per ABCDEF</vt:lpstr>
      <vt:lpstr>Disputing</vt:lpstr>
      <vt:lpstr>La disputa logico-empirica</vt:lpstr>
      <vt:lpstr>La disputa empirica</vt:lpstr>
      <vt:lpstr>La disputa logica</vt:lpstr>
      <vt:lpstr>Disputing</vt:lpstr>
      <vt:lpstr>Cenni di storia del Cognitivismo Clinico</vt:lpstr>
      <vt:lpstr>Origini e sviluppo del cognitivismo clinico</vt:lpstr>
      <vt:lpstr>I precursori (Leveni 2009)</vt:lpstr>
      <vt:lpstr>Mahatma Gandhi</vt:lpstr>
      <vt:lpstr>I precursori (Leveni 2009)</vt:lpstr>
      <vt:lpstr>L’integrazione tra modelli in psicoterapia</vt:lpstr>
      <vt:lpstr>Integrazione concretamente</vt:lpstr>
      <vt:lpstr>Perché cercare integrazione</vt:lpstr>
      <vt:lpstr>Perché cercare integrazione</vt:lpstr>
      <vt:lpstr>1984</vt:lpstr>
      <vt:lpstr>1990</vt:lpstr>
      <vt:lpstr>Tipi di integrazione Eclettismo sistematico</vt:lpstr>
      <vt:lpstr>Tipi di integrazione Integrazione Teoretica</vt:lpstr>
      <vt:lpstr>Tipi di integrazione Integrazione Assimilativa</vt:lpstr>
      <vt:lpstr>Tipi di integrazione Fattori comuni o Fattori chiave</vt:lpstr>
      <vt:lpstr>I fattori di cambiamento secondo altri (Scaturo 2010)</vt:lpstr>
      <vt:lpstr>Tipi di integrazione Fattori comuni o Fattori chiave</vt:lpstr>
      <vt:lpstr>Quali sono le variabili chiave relative al paziente?</vt:lpstr>
      <vt:lpstr>Princìpi base della psicoterapia</vt:lpstr>
      <vt:lpstr>Princìpi base della psicoterapia</vt:lpstr>
      <vt:lpstr>Princìpi base della psicoterapia</vt:lpstr>
      <vt:lpstr>Princìpi base della psicoterapia</vt:lpstr>
      <vt:lpstr>Princìpi base della psicoterapia</vt:lpstr>
      <vt:lpstr>Princìpi base della psicoterapia</vt:lpstr>
      <vt:lpstr>Processi fondamentali in psicoterapia</vt:lpstr>
      <vt:lpstr>Processi fondamentali in psicoterapia</vt:lpstr>
      <vt:lpstr>Processi fondamentali in psicoterapia</vt:lpstr>
      <vt:lpstr>Processi fondamentali in psicoterapia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Introduzione alla psicoterapia cognitivo comportamentale</dc:title>
  <dc:creator>W&amp;S</dc:creator>
  <cp:lastModifiedBy>RICCARDO BAROFFIO</cp:lastModifiedBy>
  <cp:revision>111</cp:revision>
  <dcterms:created xsi:type="dcterms:W3CDTF">2012-02-26T12:06:25Z</dcterms:created>
  <dcterms:modified xsi:type="dcterms:W3CDTF">2017-12-05T21:47:29Z</dcterms:modified>
</cp:coreProperties>
</file>