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74"/>
    <p:restoredTop sz="94699"/>
  </p:normalViewPr>
  <p:slideViewPr>
    <p:cSldViewPr snapToGrid="0">
      <p:cViewPr varScale="1">
        <p:scale>
          <a:sx n="60" d="100"/>
          <a:sy n="60" d="100"/>
        </p:scale>
        <p:origin x="247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1547336" y="911354"/>
            <a:ext cx="3922776" cy="75533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6669" y="1586560"/>
            <a:ext cx="5804111" cy="6348316"/>
          </a:xfrm>
        </p:spPr>
        <p:txBody>
          <a:bodyPr anchor="ctr">
            <a:noAutofit/>
          </a:bodyPr>
          <a:lstStyle>
            <a:lvl1pPr algn="ctr">
              <a:defRPr sz="5625" spc="45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5963" y="8636619"/>
            <a:ext cx="4525523" cy="1072181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125" b="1" i="0" cap="all" spc="225" baseline="0">
                <a:solidFill>
                  <a:schemeClr val="tx2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669" y="9209314"/>
            <a:ext cx="1310469" cy="503334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40F2B8B-0295-2543-830D-3753026B3A90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51437" y="9209314"/>
            <a:ext cx="2314575" cy="499483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00311" y="9209314"/>
            <a:ext cx="1310469" cy="499483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4AD329F-F170-F84C-B8ED-896988334DD4}" type="slidenum">
              <a:rPr lang="en-US" smtClean="0"/>
              <a:t>‹N›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26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2B8B-0295-2543-830D-3753026B3A90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D329F-F170-F84C-B8ED-896988334DD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92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72683" y="552336"/>
            <a:ext cx="1328948" cy="8089472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1" y="552336"/>
            <a:ext cx="4357138" cy="8089472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2B8B-0295-2543-830D-3753026B3A90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D329F-F170-F84C-B8ED-896988334DD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482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2B8B-0295-2543-830D-3753026B3A90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D329F-F170-F84C-B8ED-896988334DD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251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583234" cy="9906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4148" y="1551174"/>
            <a:ext cx="4605227" cy="5871128"/>
          </a:xfrm>
        </p:spPr>
        <p:txBody>
          <a:bodyPr anchor="b">
            <a:normAutofit/>
          </a:bodyPr>
          <a:lstStyle>
            <a:lvl1pPr>
              <a:defRPr sz="4725" spc="450" baseline="0"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149" y="7453019"/>
            <a:ext cx="3947337" cy="137386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125" b="1" i="0" cap="all" spc="225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820558" y="9209314"/>
            <a:ext cx="840345" cy="50333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40F2B8B-0295-2543-830D-3753026B3A90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69474" y="9209314"/>
            <a:ext cx="2314575" cy="49948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92619" y="9209314"/>
            <a:ext cx="836756" cy="49948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4AD329F-F170-F84C-B8ED-896988334DD4}" type="slidenum">
              <a:rPr lang="en-US" smtClean="0"/>
              <a:t>‹N›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491840" y="0"/>
            <a:ext cx="926009" cy="9906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1583234" cy="9906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8448194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3302000"/>
            <a:ext cx="2695194" cy="522816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9385" y="3302000"/>
            <a:ext cx="2695194" cy="522816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2B8B-0295-2543-830D-3753026B3A90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D329F-F170-F84C-B8ED-896988334DD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5708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2" y="550336"/>
            <a:ext cx="5722144" cy="21573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374" y="3177250"/>
            <a:ext cx="2708910" cy="913653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350" b="1" cap="all" spc="113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6374" y="4202036"/>
            <a:ext cx="2708910" cy="432813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1549" y="3177250"/>
            <a:ext cx="2708910" cy="913653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350" b="1" cap="all" spc="113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1549" y="4202036"/>
            <a:ext cx="2708910" cy="432813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2B8B-0295-2543-830D-3753026B3A90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D329F-F170-F84C-B8ED-896988334DD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8046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2B8B-0295-2543-830D-3753026B3A90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D329F-F170-F84C-B8ED-896988334DD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49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F2B8B-0295-2543-830D-3753026B3A90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D329F-F170-F84C-B8ED-896988334DD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344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4156769" y="0"/>
            <a:ext cx="2701231" cy="9906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0060" y="660401"/>
            <a:ext cx="1739315" cy="172852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350" b="1" i="0" cap="all" spc="169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341" y="1329433"/>
            <a:ext cx="3464111" cy="720073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90060" y="2515263"/>
            <a:ext cx="1739315" cy="601490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900"/>
              </a:spcBef>
              <a:buNone/>
              <a:defRPr sz="1050" baseline="0">
                <a:solidFill>
                  <a:schemeClr val="bg2"/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0342" y="9209314"/>
            <a:ext cx="693762" cy="503334"/>
          </a:xfrm>
        </p:spPr>
        <p:txBody>
          <a:bodyPr/>
          <a:lstStyle/>
          <a:p>
            <a:fld id="{B40F2B8B-0295-2543-830D-3753026B3A90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83287" y="9209314"/>
            <a:ext cx="1958726" cy="499483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201195" y="9209314"/>
            <a:ext cx="693257" cy="499483"/>
          </a:xfrm>
        </p:spPr>
        <p:txBody>
          <a:bodyPr/>
          <a:lstStyle/>
          <a:p>
            <a:fld id="{D4AD329F-F170-F84C-B8ED-896988334DD4}" type="slidenum">
              <a:rPr lang="en-US" smtClean="0"/>
              <a:t>‹N›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2436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9449" y="2"/>
            <a:ext cx="4137517" cy="9905999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4156769" y="0"/>
            <a:ext cx="2701231" cy="9906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0060" y="660400"/>
            <a:ext cx="1739316" cy="1728523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350" b="1" i="0" spc="169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90060" y="2515263"/>
            <a:ext cx="1739316" cy="601490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900"/>
              </a:spcBef>
              <a:buNone/>
              <a:defRPr sz="1050" baseline="0">
                <a:solidFill>
                  <a:schemeClr val="bg2"/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0847" y="9209314"/>
            <a:ext cx="693257" cy="503334"/>
          </a:xfrm>
        </p:spPr>
        <p:txBody>
          <a:bodyPr/>
          <a:lstStyle/>
          <a:p>
            <a:fld id="{B40F2B8B-0295-2543-830D-3753026B3A90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83287" y="9209314"/>
            <a:ext cx="1958726" cy="499483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192115" y="9209314"/>
            <a:ext cx="710595" cy="499483"/>
          </a:xfrm>
        </p:spPr>
        <p:txBody>
          <a:bodyPr/>
          <a:lstStyle/>
          <a:p>
            <a:fld id="{D4AD329F-F170-F84C-B8ED-896988334DD4}" type="slidenum">
              <a:rPr lang="en-US" smtClean="0"/>
              <a:t>‹N›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77205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4068" y="552334"/>
            <a:ext cx="5725307" cy="21553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4068" y="3302003"/>
            <a:ext cx="5725307" cy="5190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4069" y="9209314"/>
            <a:ext cx="1310469" cy="5033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40F2B8B-0295-2543-830D-3753026B3A90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209314"/>
            <a:ext cx="2314575" cy="499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4" y="9209314"/>
            <a:ext cx="1585912" cy="499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4AD329F-F170-F84C-B8ED-896988334DD4}" type="slidenum">
              <a:rPr lang="en-US" smtClean="0"/>
              <a:t>‹N›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698551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 title="right edge border"/>
          <p:cNvSpPr/>
          <p:nvPr/>
        </p:nvSpPr>
        <p:spPr>
          <a:xfrm>
            <a:off x="6698551" y="0"/>
            <a:ext cx="159449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Freeform 5"/>
          <p:cNvSpPr/>
          <p:nvPr/>
        </p:nvSpPr>
        <p:spPr bwMode="auto">
          <a:xfrm>
            <a:off x="1" y="0"/>
            <a:ext cx="509318" cy="9906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95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825" kern="1200" cap="all" spc="113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43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3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72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001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30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2288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5717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914650" indent="-171450" algn="l" defTabSz="51435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irittoastarebene.it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2EC4EF0-1117-2667-A218-A2211DF863CE}"/>
              </a:ext>
            </a:extLst>
          </p:cNvPr>
          <p:cNvSpPr txBox="1"/>
          <p:nvPr/>
        </p:nvSpPr>
        <p:spPr>
          <a:xfrm>
            <a:off x="677917" y="659517"/>
            <a:ext cx="5738647" cy="83715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it-IT" b="1" dirty="0"/>
              <a:t>Psicologia di territorio: </a:t>
            </a:r>
          </a:p>
          <a:p>
            <a:pPr algn="ctr">
              <a:buNone/>
            </a:pPr>
            <a:r>
              <a:rPr lang="it-IT" b="1" dirty="0"/>
              <a:t>Nuovi bisogni e nuove responsabilità per il benessere psicologico personale e collettivo</a:t>
            </a:r>
          </a:p>
          <a:p>
            <a:pPr algn="ctr">
              <a:buNone/>
            </a:pPr>
            <a:endParaRPr lang="it-IT" b="1" dirty="0"/>
          </a:p>
          <a:p>
            <a:pPr algn="ctr">
              <a:buNone/>
            </a:pPr>
            <a:r>
              <a:rPr lang="it-IT" b="1" dirty="0"/>
              <a:t>Lezione aperta di Paride Braibanti</a:t>
            </a:r>
          </a:p>
          <a:p>
            <a:pPr>
              <a:buNone/>
            </a:pPr>
            <a:endParaRPr lang="it-IT" sz="1600" dirty="0"/>
          </a:p>
          <a:p>
            <a:pPr>
              <a:buNone/>
            </a:pPr>
            <a:r>
              <a:rPr lang="it-IT" sz="1600" dirty="0"/>
              <a:t>📅 </a:t>
            </a:r>
            <a:r>
              <a:rPr lang="it-IT" sz="1600" b="1" dirty="0"/>
              <a:t>Lunedì 20 ottobre 2025</a:t>
            </a:r>
            <a:endParaRPr lang="it-IT" sz="1600" dirty="0"/>
          </a:p>
          <a:p>
            <a:pPr>
              <a:buNone/>
            </a:pPr>
            <a:r>
              <a:rPr lang="it-IT" sz="1600" dirty="0"/>
              <a:t>🕜 </a:t>
            </a:r>
            <a:r>
              <a:rPr lang="it-IT" sz="1600" b="1" dirty="0"/>
              <a:t>Ore 14.30</a:t>
            </a:r>
            <a:endParaRPr lang="it-IT" sz="1600" dirty="0"/>
          </a:p>
          <a:p>
            <a:pPr>
              <a:buNone/>
            </a:pPr>
            <a:r>
              <a:rPr lang="it-IT" sz="1600" dirty="0"/>
              <a:t>📍 </a:t>
            </a:r>
            <a:r>
              <a:rPr lang="it-IT" sz="1600" b="1" dirty="0"/>
              <a:t>Padova, Via Venezia 16 – Aula T4</a:t>
            </a:r>
            <a:endParaRPr lang="it-IT" sz="1600" dirty="0"/>
          </a:p>
          <a:p>
            <a:pPr>
              <a:buNone/>
            </a:pPr>
            <a:endParaRPr lang="it-IT" sz="1600" dirty="0"/>
          </a:p>
          <a:p>
            <a:pPr>
              <a:buNone/>
            </a:pPr>
            <a:r>
              <a:rPr lang="it-IT" sz="1600" dirty="0"/>
              <a:t>Negli ultimi anni la domanda di psicologia sembra radicalmente mutata. Sollecitata da questa responsabilità, la </a:t>
            </a:r>
            <a:r>
              <a:rPr lang="it-IT" sz="1600" b="1" dirty="0"/>
              <a:t>Proposta di legge di iniziativa popolare per una </a:t>
            </a:r>
            <a:r>
              <a:rPr lang="it-IT" sz="1600" b="1" dirty="0">
                <a:hlinkClick r:id="rId2"/>
              </a:rPr>
              <a:t>Rete Nazionale per il benessere psicologico</a:t>
            </a:r>
            <a:r>
              <a:rPr lang="it-IT" sz="1600" dirty="0"/>
              <a:t> rispecchia un nuovo “design”, una nuova “architettura” per una psicologia di territorio all’altezza delle sfide del nostro tempo. La lezione vuole richiamare l’impegno per un </a:t>
            </a:r>
            <a:r>
              <a:rPr lang="it-IT" sz="1600" b="1" dirty="0"/>
              <a:t>riposizionamento epistemologico, metodologico e operativo</a:t>
            </a:r>
            <a:r>
              <a:rPr lang="it-IT" sz="1600" dirty="0"/>
              <a:t> a sostegno di questa prospettiva di cambiamento.</a:t>
            </a:r>
          </a:p>
          <a:p>
            <a:pPr>
              <a:buNone/>
            </a:pPr>
            <a:endParaRPr lang="it-IT" sz="1600" dirty="0"/>
          </a:p>
          <a:p>
            <a:pPr>
              <a:buNone/>
            </a:pPr>
            <a:r>
              <a:rPr lang="it-IT" sz="1600" b="1" dirty="0"/>
              <a:t>Paride Braibanti</a:t>
            </a:r>
            <a:endParaRPr lang="it-IT" sz="1600" dirty="0"/>
          </a:p>
          <a:p>
            <a:r>
              <a:rPr lang="it-IT" sz="1600" dirty="0"/>
              <a:t>Ha insegnato a lungo </a:t>
            </a:r>
            <a:r>
              <a:rPr lang="it-IT" sz="1600" i="1" dirty="0"/>
              <a:t>Psicologia della salute</a:t>
            </a:r>
            <a:r>
              <a:rPr lang="it-IT" sz="1600" dirty="0"/>
              <a:t> all’Università di Bergamo e tuttora la insegna presso le Scuole di Specializzazione delle Università di Roma “La Sapienza” e di Bergamo. È stato Presidente della </a:t>
            </a:r>
            <a:r>
              <a:rPr lang="it-IT" sz="1600" b="1" dirty="0"/>
              <a:t>Società Italiana di Psicologia della Salute</a:t>
            </a:r>
            <a:r>
              <a:rPr lang="it-IT" sz="1600" dirty="0"/>
              <a:t>. Ha coordinato numerose ricerche e progetti di intervento a livello nazionale e locale (sanitario, scolastico, comunitario).</a:t>
            </a:r>
          </a:p>
          <a:p>
            <a:r>
              <a:rPr lang="it-IT" sz="1600" dirty="0"/>
              <a:t>È uno dei coordinatori nazionali della </a:t>
            </a:r>
            <a:r>
              <a:rPr lang="it-IT" sz="1600" b="1" dirty="0"/>
              <a:t>Proposta di Legge di Iniziativa Popolare “Istituzione della Rete Nazionale dei servizi Pubblici per il Benessere Psicologico”</a:t>
            </a:r>
            <a:r>
              <a:rPr lang="it-IT" sz="1600" dirty="0"/>
              <a:t>.</a:t>
            </a:r>
          </a:p>
          <a:p>
            <a:pPr>
              <a:buNone/>
            </a:pPr>
            <a:br>
              <a:rPr lang="it-IT" sz="1600" dirty="0"/>
            </a:br>
            <a:endParaRPr lang="it-IT" sz="1600" dirty="0"/>
          </a:p>
          <a:p>
            <a:pPr>
              <a:buNone/>
            </a:pPr>
            <a:r>
              <a:rPr lang="it-IT" sz="1600" dirty="0"/>
              <a:t>👥 </a:t>
            </a:r>
            <a:r>
              <a:rPr lang="it-IT" sz="1600" b="1" dirty="0"/>
              <a:t>Ingresso libero</a:t>
            </a:r>
            <a:r>
              <a:rPr lang="it-IT" sz="1600" dirty="0"/>
              <a:t> – Tutti/e gli/le interessati/e sono invitati/e a partecipare.</a:t>
            </a:r>
          </a:p>
        </p:txBody>
      </p:sp>
    </p:spTree>
    <p:extLst>
      <p:ext uri="{BB962C8B-B14F-4D97-AF65-F5344CB8AC3E}">
        <p14:creationId xmlns:p14="http://schemas.microsoft.com/office/powerpoint/2010/main" val="108175123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44</TotalTime>
  <Words>223</Words>
  <Application>Microsoft Office PowerPoint</Application>
  <PresentationFormat>A4 (21x29,7 cm)</PresentationFormat>
  <Paragraphs>16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Impact</vt:lpstr>
      <vt:lpstr>Badge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sabrina cipolletta</dc:creator>
  <cp:lastModifiedBy>Angelica Moe'</cp:lastModifiedBy>
  <cp:revision>3</cp:revision>
  <dcterms:created xsi:type="dcterms:W3CDTF">2025-10-02T13:16:03Z</dcterms:created>
  <dcterms:modified xsi:type="dcterms:W3CDTF">2025-10-11T09:03:03Z</dcterms:modified>
</cp:coreProperties>
</file>