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1118" r:id="rId2"/>
    <p:sldId id="1123" r:id="rId3"/>
    <p:sldId id="1124" r:id="rId4"/>
    <p:sldId id="1130" r:id="rId5"/>
    <p:sldId id="1131" r:id="rId6"/>
    <p:sldId id="1157" r:id="rId7"/>
    <p:sldId id="1132" r:id="rId8"/>
    <p:sldId id="1133" r:id="rId9"/>
    <p:sldId id="1122" r:id="rId10"/>
    <p:sldId id="1119" r:id="rId11"/>
    <p:sldId id="1129" r:id="rId12"/>
    <p:sldId id="1120" r:id="rId13"/>
    <p:sldId id="1128" r:id="rId14"/>
    <p:sldId id="1134" r:id="rId15"/>
    <p:sldId id="1135" r:id="rId16"/>
    <p:sldId id="1126" r:id="rId17"/>
    <p:sldId id="1121" r:id="rId18"/>
    <p:sldId id="1127" r:id="rId19"/>
    <p:sldId id="1112" r:id="rId20"/>
    <p:sldId id="1113" r:id="rId21"/>
    <p:sldId id="1115" r:id="rId22"/>
    <p:sldId id="1114" r:id="rId23"/>
    <p:sldId id="989" r:id="rId24"/>
    <p:sldId id="1002" r:id="rId25"/>
    <p:sldId id="1109" r:id="rId26"/>
    <p:sldId id="1003" r:id="rId27"/>
    <p:sldId id="1137" r:id="rId28"/>
    <p:sldId id="1138" r:id="rId29"/>
    <p:sldId id="1136" r:id="rId30"/>
    <p:sldId id="1153" r:id="rId31"/>
    <p:sldId id="1154" r:id="rId32"/>
    <p:sldId id="1116" r:id="rId33"/>
    <p:sldId id="1110" r:id="rId34"/>
    <p:sldId id="1111" r:id="rId35"/>
    <p:sldId id="1139" r:id="rId36"/>
    <p:sldId id="1006" r:id="rId37"/>
    <p:sldId id="1152" r:id="rId38"/>
  </p:sldIdLst>
  <p:sldSz cx="9144000" cy="6858000" type="screen4x3"/>
  <p:notesSz cx="6662738" cy="992663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9933"/>
    <a:srgbClr val="3366FF"/>
    <a:srgbClr val="6699FF"/>
    <a:srgbClr val="CCFF33"/>
    <a:srgbClr val="FFFFFF"/>
    <a:srgbClr val="4D4D4D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01" autoAdjust="0"/>
    <p:restoredTop sz="93852" autoAdjust="0"/>
  </p:normalViewPr>
  <p:slideViewPr>
    <p:cSldViewPr>
      <p:cViewPr>
        <p:scale>
          <a:sx n="82" d="100"/>
          <a:sy n="82" d="100"/>
        </p:scale>
        <p:origin x="2400" y="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766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3488" y="0"/>
            <a:ext cx="2887662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0900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2923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Click to edit Master text styles</a:t>
            </a:r>
          </a:p>
          <a:p>
            <a:pPr lvl="1"/>
            <a:r>
              <a:rPr lang="it-IT" noProof="0" smtClean="0"/>
              <a:t>Second level</a:t>
            </a:r>
          </a:p>
          <a:p>
            <a:pPr lvl="2"/>
            <a:r>
              <a:rPr lang="it-IT" noProof="0" smtClean="0"/>
              <a:t>Third level</a:t>
            </a:r>
          </a:p>
          <a:p>
            <a:pPr lvl="3"/>
            <a:r>
              <a:rPr lang="it-IT" noProof="0" smtClean="0"/>
              <a:t>Fourth level</a:t>
            </a:r>
          </a:p>
          <a:p>
            <a:pPr lvl="4"/>
            <a:r>
              <a:rPr lang="it-IT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887663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3488" y="9428163"/>
            <a:ext cx="2887662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BF05778-6F76-1145-997B-DAA894B98B9E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17173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8075D51-2E82-F247-ADAC-C44471EC5DE5}" type="slidenum">
              <a:rPr lang="en-US" altLang="it-IT" sz="1200"/>
              <a:pPr eaLnBrk="1" hangingPunct="1"/>
              <a:t>33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52705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D650A9B-067B-6C4E-A4C2-CA1E84B72991}" type="slidenum">
              <a:rPr lang="en-US" altLang="it-IT" sz="1200"/>
              <a:pPr eaLnBrk="1" hangingPunct="1"/>
              <a:t>34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1250461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it-IT" altLang="it-IT">
              <a:ea typeface="ＭＳ Ｐゴシック" charset="-128"/>
            </a:endParaRPr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BD650A9B-067B-6C4E-A4C2-CA1E84B72991}" type="slidenum">
              <a:rPr lang="en-US" altLang="it-IT" sz="1200"/>
              <a:pPr eaLnBrk="1" hangingPunct="1"/>
              <a:t>35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599292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E729C-BD08-9349-A115-3A6F1F003BE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35707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6C897-F178-424E-9499-6211678054BD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34532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21EBB0-97ED-4242-AB89-6E7A5D0454D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49680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079F44-2290-0F46-ABE1-72C03624059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390719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B43296-6C0E-0B40-B5A9-EC7075FC93FA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765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FA35-597A-CF48-B550-A778CA7D0D81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20572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BFF44-6E5E-204D-869E-56E13E408D6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0317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51F5B-EAEB-C549-B2CF-F9B37BC8171C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512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15728-32F4-A44D-9CC6-1471389E978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9654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F67B1-9A51-B447-B0CB-F68222D6B0C7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8939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A64F1-04C8-9E46-882F-FA3D67CE401B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101437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4F6531-5BBA-214B-B381-E68885ECFA55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2293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D5D5D"/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B7DC254-0507-FE4F-9677-265D067AACA9}" type="slidenum">
              <a:rPr lang="it-IT" altLang="it-IT"/>
              <a:pPr>
                <a:defRPr/>
              </a:pPr>
              <a:t>‹n.›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jpeg"/><Relationship Id="rId1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indiatimes.com/health/healthyliving/the-sense-of-touch-242276.html&amp;psig=AOvVaw3g8kWXZTAKH_2CKnPlXePJ&amp;ust=1608725036487000&amp;source=images&amp;cd=vfe&amp;ved=0CAIQjRxqFwoTCNDMnfbF4e0CFQAAAAAdAAAAABAD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www.google.com/url?sa=i&amp;url=https://nonelaradio.it/coronavirus-tra-i-sintomi-perdita-olfatto-e-gusto/&amp;psig=AOvVaw1Y9jqxiSJxfD3WTdX10U6n&amp;ust=1608725358419000&amp;source=images&amp;cd=vfe&amp;ved=0CAIQjRxqFwoTCOjTvpDH4e0CFQAAAAAdAAAAABAD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www.google.com/url?sa=i&amp;url=https://www.focusjunior.it/scienza/natura/corpo-umano/come-funzionano-lingua-gusto/&amp;psig=AOvVaw1dslFW8TANxRawZAMlNAy2&amp;ust=1608725391594000&amp;source=images&amp;cd=vfe&amp;ved=0CAIQjRxqFwoTCODyuKbH4e0CFQAAAAAdAAAAABAE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www.google.com/url?sa=i&amp;url=https://www.fcinter1908.it/primo-piano/inter-ronaldo-non-riesco-a-guardare-il-mio-infortunio-mi-dissero-che-era-la-fine-uno-addirittura/&amp;psig=AOvVaw0cYVzxRlPodDR9GBsrEBWF&amp;ust=1608725469643000&amp;source=images&amp;cd=vfe&amp;ved=0CAIQjRxqFwoTCJCWzsPH4e0CFQAAAAAdAAAAABAD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www.google.com/url?sa=i&amp;url=https://www.pinterest.it/pin/108086459783055983/&amp;psig=AOvVaw2lPLN9xSqVbaNrVQ3Wz2LI&amp;ust=1608725649537000&amp;source=images&amp;cd=vfe&amp;ved=0CAIQjRxqFwoTCKiH8pnI4e0CFQAAAAAdAAAAABAD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4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Relationship Id="rId3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hyperlink" Target="https://www.google.com/url?sa=i&amp;url=https://www.teachpianotoday.com/2016/09/28/3-video-tips-for-solving-your-piano-students-stiff-pinky-finger-problem/&amp;psig=AOvVaw0G9jfNg0ORj1b9_cNDDIy5&amp;ust=1619963393060000&amp;source=images&amp;cd=vfe&amp;ved=0CAIQjRxqFwoTCPij3YjQqPACFQAAAAAdAAAAABAD" TargetMode="External"/><Relationship Id="rId5" Type="http://schemas.openxmlformats.org/officeDocument/2006/relationships/image" Target="../media/image29.png"/><Relationship Id="rId6" Type="http://schemas.openxmlformats.org/officeDocument/2006/relationships/image" Target="../media/image30.tiff"/><Relationship Id="rId7" Type="http://schemas.openxmlformats.org/officeDocument/2006/relationships/image" Target="../media/image3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jpeg"/><Relationship Id="rId1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indiatimes.com/health/healthyliving/the-sense-of-touch-242276.html&amp;psig=AOvVaw3g8kWXZTAKH_2CKnPlXePJ&amp;ust=1608725036487000&amp;source=images&amp;cd=vfe&amp;ved=0CAIQjRxqFwoTCNDMnfbF4e0CFQAAAAAdAAAAABAD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www.google.com/url?sa=i&amp;url=https://nonelaradio.it/coronavirus-tra-i-sintomi-perdita-olfatto-e-gusto/&amp;psig=AOvVaw1Y9jqxiSJxfD3WTdX10U6n&amp;ust=1608725358419000&amp;source=images&amp;cd=vfe&amp;ved=0CAIQjRxqFwoTCOjTvpDH4e0CFQAAAAAdAAAAABAD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www.google.com/url?sa=i&amp;url=https://www.focusjunior.it/scienza/natura/corpo-umano/come-funzionano-lingua-gusto/&amp;psig=AOvVaw1dslFW8TANxRawZAMlNAy2&amp;ust=1608725391594000&amp;source=images&amp;cd=vfe&amp;ved=0CAIQjRxqFwoTCODyuKbH4e0CFQAAAAAdAAAAABAE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www.google.com/url?sa=i&amp;url=https://www.fcinter1908.it/primo-piano/inter-ronaldo-non-riesco-a-guardare-il-mio-infortunio-mi-dissero-che-era-la-fine-uno-addirittura/&amp;psig=AOvVaw0cYVzxRlPodDR9GBsrEBWF&amp;ust=1608725469643000&amp;source=images&amp;cd=vfe&amp;ved=0CAIQjRxqFwoTCJCWzsPH4e0CFQAAAAAdAAAAABAD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www.google.com/url?sa=i&amp;url=https://www.pinterest.it/pin/108086459783055983/&amp;psig=AOvVaw2lPLN9xSqVbaNrVQ3Wz2LI&amp;ust=1608725649537000&amp;source=images&amp;cd=vfe&amp;ved=0CAIQjRxqFwoTCKiH8pnI4e0CFQAAAAAdAAAAABA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Relationship Id="rId3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jpeg"/><Relationship Id="rId1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indiatimes.com/health/healthyliving/the-sense-of-touch-242276.html&amp;psig=AOvVaw3g8kWXZTAKH_2CKnPlXePJ&amp;ust=1608725036487000&amp;source=images&amp;cd=vfe&amp;ved=0CAIQjRxqFwoTCNDMnfbF4e0CFQAAAAAdAAAAABAD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www.google.com/url?sa=i&amp;url=https://nonelaradio.it/coronavirus-tra-i-sintomi-perdita-olfatto-e-gusto/&amp;psig=AOvVaw1Y9jqxiSJxfD3WTdX10U6n&amp;ust=1608725358419000&amp;source=images&amp;cd=vfe&amp;ved=0CAIQjRxqFwoTCOjTvpDH4e0CFQAAAAAdAAAAABAD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www.google.com/url?sa=i&amp;url=https://www.focusjunior.it/scienza/natura/corpo-umano/come-funzionano-lingua-gusto/&amp;psig=AOvVaw1dslFW8TANxRawZAMlNAy2&amp;ust=1608725391594000&amp;source=images&amp;cd=vfe&amp;ved=0CAIQjRxqFwoTCODyuKbH4e0CFQAAAAAdAAAAABAE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www.google.com/url?sa=i&amp;url=https://www.fcinter1908.it/primo-piano/inter-ronaldo-non-riesco-a-guardare-il-mio-infortunio-mi-dissero-che-era-la-fine-uno-addirittura/&amp;psig=AOvVaw0cYVzxRlPodDR9GBsrEBWF&amp;ust=1608725469643000&amp;source=images&amp;cd=vfe&amp;ved=0CAIQjRxqFwoTCJCWzsPH4e0CFQAAAAAdAAAAABAD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www.google.com/url?sa=i&amp;url=https://www.pinterest.it/pin/108086459783055983/&amp;psig=AOvVaw2lPLN9xSqVbaNrVQ3Wz2LI&amp;ust=1608725649537000&amp;source=images&amp;cd=vfe&amp;ved=0CAIQjRxqFwoTCKiH8pnI4e0CFQAAAAAdAAAAABA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hyperlink" Target="https://www.google.com/url?sa=i&amp;url=https://nonelaradio.it/coronavirus-tra-i-sintomi-perdita-olfatto-e-gusto/&amp;psig=AOvVaw1Y9jqxiSJxfD3WTdX10U6n&amp;ust=1608725358419000&amp;source=images&amp;cd=vfe&amp;ved=0CAIQjRxqFwoTCOjTvpDH4e0CFQAAAAAdAAAAABAD" TargetMode="External"/><Relationship Id="rId9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44.jpeg"/><Relationship Id="rId5" Type="http://schemas.openxmlformats.org/officeDocument/2006/relationships/hyperlink" Target="https://www.google.com/url?sa=i&amp;url=https://www.falkaromatherapy.com/blog/what-is-scent-memory-and-how-do-we-develop-it&amp;psig=AOvVaw2tC4NEVtfFEGEmiihf0txt&amp;ust=1619959410922000&amp;source=images&amp;cd=vfe&amp;ved=0CAIQjRxqFwoTCKCClaHBqPACFQAAAAAdAAAAABAJ" TargetMode="External"/><Relationship Id="rId6" Type="http://schemas.openxmlformats.org/officeDocument/2006/relationships/image" Target="../media/image45.jpeg"/><Relationship Id="rId7" Type="http://schemas.openxmlformats.org/officeDocument/2006/relationships/hyperlink" Target="https://www.google.com/url?sa=i&amp;url=https://naturescent.com/sense-of-smell/&amp;psig=AOvVaw2l-a24S2OBmsG_7EzjJN18&amp;ust=1619959454278000&amp;source=images&amp;cd=vfe&amp;ved=0CAIQjRxqFwoTCPiKm7LBqPACFQAAAAAdAAAAABAD" TargetMode="External"/><Relationship Id="rId8" Type="http://schemas.openxmlformats.org/officeDocument/2006/relationships/image" Target="../media/image46.tif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nonelaradio.it/coronavirus-tra-i-sintomi-perdita-olfatto-e-gusto/&amp;psig=AOvVaw1Y9jqxiSJxfD3WTdX10U6n&amp;ust=1608725358419000&amp;source=images&amp;cd=vfe&amp;ved=0CAIQjRxqFwoTCOjTvpDH4e0CFQAAAAAdAAAAABAD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1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jpeg"/><Relationship Id="rId1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indiatimes.com/health/healthyliving/the-sense-of-touch-242276.html&amp;psig=AOvVaw3g8kWXZTAKH_2CKnPlXePJ&amp;ust=1608725036487000&amp;source=images&amp;cd=vfe&amp;ved=0CAIQjRxqFwoTCNDMnfbF4e0CFQAAAAAdAAAAABAD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www.google.com/url?sa=i&amp;url=https://nonelaradio.it/coronavirus-tra-i-sintomi-perdita-olfatto-e-gusto/&amp;psig=AOvVaw1Y9jqxiSJxfD3WTdX10U6n&amp;ust=1608725358419000&amp;source=images&amp;cd=vfe&amp;ved=0CAIQjRxqFwoTCOjTvpDH4e0CFQAAAAAdAAAAABAD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www.google.com/url?sa=i&amp;url=https://www.focusjunior.it/scienza/natura/corpo-umano/come-funzionano-lingua-gusto/&amp;psig=AOvVaw1dslFW8TANxRawZAMlNAy2&amp;ust=1608725391594000&amp;source=images&amp;cd=vfe&amp;ved=0CAIQjRxqFwoTCODyuKbH4e0CFQAAAAAdAAAAABAE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www.google.com/url?sa=i&amp;url=https://www.fcinter1908.it/primo-piano/inter-ronaldo-non-riesco-a-guardare-il-mio-infortunio-mi-dissero-che-era-la-fine-uno-addirittura/&amp;psig=AOvVaw0cYVzxRlPodDR9GBsrEBWF&amp;ust=1608725469643000&amp;source=images&amp;cd=vfe&amp;ved=0CAIQjRxqFwoTCJCWzsPH4e0CFQAAAAAdAAAAABAD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www.google.com/url?sa=i&amp;url=https://www.pinterest.it/pin/108086459783055983/&amp;psig=AOvVaw2lPLN9xSqVbaNrVQ3Wz2LI&amp;ust=1608725649537000&amp;source=images&amp;cd=vfe&amp;ved=0CAIQjRxqFwoTCKiH8pnI4e0CFQAAAAAdAAAAABA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5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gif"/><Relationship Id="rId3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gif"/><Relationship Id="rId3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Relationship Id="rId3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jpeg"/><Relationship Id="rId12" Type="http://schemas.openxmlformats.org/officeDocument/2006/relationships/image" Target="../media/image6.gif"/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google.com/url?sa=i&amp;url=https://www.indiatimes.com/health/healthyliving/the-sense-of-touch-242276.html&amp;psig=AOvVaw3g8kWXZTAKH_2CKnPlXePJ&amp;ust=1608725036487000&amp;source=images&amp;cd=vfe&amp;ved=0CAIQjRxqFwoTCNDMnfbF4e0CFQAAAAAdAAAAABAD" TargetMode="External"/><Relationship Id="rId3" Type="http://schemas.openxmlformats.org/officeDocument/2006/relationships/image" Target="../media/image1.jpeg"/><Relationship Id="rId4" Type="http://schemas.openxmlformats.org/officeDocument/2006/relationships/hyperlink" Target="https://www.google.com/url?sa=i&amp;url=https://nonelaradio.it/coronavirus-tra-i-sintomi-perdita-olfatto-e-gusto/&amp;psig=AOvVaw1Y9jqxiSJxfD3WTdX10U6n&amp;ust=1608725358419000&amp;source=images&amp;cd=vfe&amp;ved=0CAIQjRxqFwoTCOjTvpDH4e0CFQAAAAAdAAAAABAD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www.google.com/url?sa=i&amp;url=https://www.focusjunior.it/scienza/natura/corpo-umano/come-funzionano-lingua-gusto/&amp;psig=AOvVaw1dslFW8TANxRawZAMlNAy2&amp;ust=1608725391594000&amp;source=images&amp;cd=vfe&amp;ved=0CAIQjRxqFwoTCODyuKbH4e0CFQAAAAAdAAAAABAE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www.google.com/url?sa=i&amp;url=https://www.fcinter1908.it/primo-piano/inter-ronaldo-non-riesco-a-guardare-il-mio-infortunio-mi-dissero-che-era-la-fine-uno-addirittura/&amp;psig=AOvVaw0cYVzxRlPodDR9GBsrEBWF&amp;ust=1608725469643000&amp;source=images&amp;cd=vfe&amp;ved=0CAIQjRxqFwoTCJCWzsPH4e0CFQAAAAAdAAAAABAD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www.google.com/url?sa=i&amp;url=https://www.pinterest.it/pin/108086459783055983/&amp;psig=AOvVaw2lPLN9xSqVbaNrVQ3Wz2LI&amp;ust=1608725649537000&amp;source=images&amp;cd=vfe&amp;ved=0CAIQjRxqFwoTCKiH8pnI4e0CFQAAAAAdAAAAABA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85176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Outline of the lesson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13797" y="1833740"/>
            <a:ext cx="648072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Audition</a:t>
            </a:r>
          </a:p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Body senses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vestibular system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Touch</a:t>
            </a:r>
            <a:r>
              <a:rPr lang="en-US" altLang="it-IT" sz="2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Pain</a:t>
            </a:r>
            <a:endParaRPr lang="en-US" altLang="it-IT" sz="2000" i="1" kern="0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 Chemical senses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Olfaction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Gustation</a:t>
            </a:r>
          </a:p>
        </p:txBody>
      </p:sp>
      <p:pic>
        <p:nvPicPr>
          <p:cNvPr id="10246" name="Picture 6" descr="he Sense of Touch | Healthy Liv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01008"/>
            <a:ext cx="683351" cy="51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oronaVirus, tra i sintomi perdita olfatto e gusto - Non è la radi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974733"/>
            <a:ext cx="740611" cy="4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ome funzionano la lingua e il gusto - Focus Junior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72" y="5519452"/>
            <a:ext cx="669116" cy="50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nter, Ronaldo: &quot;Non riesco a guardare il mio infortunio, mi dissero che  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0097"/>
            <a:ext cx="781705" cy="46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0 grandi momenti di Inter-Milan - Il Post | Inter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46713"/>
            <a:ext cx="1069782" cy="7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70361"/>
            <a:ext cx="912103" cy="6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2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5973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Touch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17122" y="1075861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Fingers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lips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greater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density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mechanoreceptors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overall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body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7" y="2223283"/>
            <a:ext cx="3605989" cy="4446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8" name="Picture 3" descr="C07F014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47" y="2209800"/>
            <a:ext cx="5251568" cy="30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3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5973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Touch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17122" y="1075861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Fingers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lips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greater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density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mechanoreceptors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overall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body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0132" y="1722192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depends</a:t>
            </a:r>
            <a:r>
              <a:rPr lang="it-IT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on:</a:t>
            </a:r>
          </a:p>
          <a:p>
            <a:pPr marL="342900" indent="-342900">
              <a:buAutoNum type="arabicParenR"/>
            </a:pP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Density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mechanoreceptors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>
              <a:buAutoNum type="arabicParenR"/>
            </a:pP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Receptive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fields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18"/>
          <a:stretch/>
        </p:blipFill>
        <p:spPr>
          <a:xfrm>
            <a:off x="1339664" y="2780928"/>
            <a:ext cx="6464672" cy="3814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95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5973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Touch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4" y="2339181"/>
            <a:ext cx="3895725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8" name="Picture 3" descr="C07F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709" y="3429000"/>
            <a:ext cx="5030787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117122" y="1075861"/>
            <a:ext cx="8892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also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reflected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by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cortical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representation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human body: the homunculus 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56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-9251"/>
            <a:ext cx="8604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err="1" smtClean="0">
                <a:solidFill>
                  <a:schemeClr val="bg1"/>
                </a:solidFill>
              </a:rPr>
              <a:t>Why</a:t>
            </a:r>
            <a:r>
              <a:rPr lang="it-IT" sz="3600" dirty="0" smtClean="0">
                <a:solidFill>
                  <a:schemeClr val="bg1"/>
                </a:solidFill>
              </a:rPr>
              <a:t> do </a:t>
            </a:r>
            <a:r>
              <a:rPr lang="it-IT" sz="3600" dirty="0" err="1" smtClean="0">
                <a:solidFill>
                  <a:schemeClr val="bg1"/>
                </a:solidFill>
              </a:rPr>
              <a:t>we</a:t>
            </a:r>
            <a:r>
              <a:rPr lang="it-IT" sz="3600" dirty="0" smtClean="0">
                <a:solidFill>
                  <a:schemeClr val="bg1"/>
                </a:solidFill>
              </a:rPr>
              <a:t> </a:t>
            </a:r>
            <a:r>
              <a:rPr lang="it-IT" sz="3600" dirty="0" err="1" smtClean="0">
                <a:solidFill>
                  <a:schemeClr val="bg1"/>
                </a:solidFill>
              </a:rPr>
              <a:t>kiss</a:t>
            </a:r>
            <a:r>
              <a:rPr lang="it-IT" sz="3600" dirty="0" smtClean="0">
                <a:solidFill>
                  <a:schemeClr val="bg1"/>
                </a:solidFill>
              </a:rPr>
              <a:t> and </a:t>
            </a:r>
            <a:r>
              <a:rPr lang="it-IT" sz="3600" dirty="0" err="1" smtClean="0">
                <a:solidFill>
                  <a:schemeClr val="bg1"/>
                </a:solidFill>
              </a:rPr>
              <a:t>pamper</a:t>
            </a:r>
            <a:r>
              <a:rPr lang="it-IT" sz="3600" dirty="0" smtClean="0">
                <a:solidFill>
                  <a:schemeClr val="bg1"/>
                </a:solidFill>
              </a:rPr>
              <a:t> with </a:t>
            </a:r>
            <a:r>
              <a:rPr lang="it-IT" sz="3600" dirty="0" err="1" smtClean="0">
                <a:solidFill>
                  <a:schemeClr val="bg1"/>
                </a:solidFill>
              </a:rPr>
              <a:t>hands</a:t>
            </a:r>
            <a:r>
              <a:rPr lang="it-IT" sz="3600" dirty="0" smtClean="0">
                <a:solidFill>
                  <a:schemeClr val="bg1"/>
                </a:solidFill>
              </a:rPr>
              <a:t>?</a:t>
            </a:r>
            <a:endParaRPr lang="it-IT" sz="3600" dirty="0">
              <a:solidFill>
                <a:schemeClr val="bg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997" y="1088740"/>
            <a:ext cx="6350000" cy="51308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5193" y="1102151"/>
            <a:ext cx="3797300" cy="21336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068" y="5163763"/>
            <a:ext cx="2809694" cy="1865637"/>
          </a:xfrm>
          <a:prstGeom prst="rect">
            <a:avLst/>
          </a:prstGeom>
        </p:spPr>
      </p:pic>
      <p:sp>
        <p:nvSpPr>
          <p:cNvPr id="6" name="Figura a mano libera 5"/>
          <p:cNvSpPr/>
          <p:nvPr/>
        </p:nvSpPr>
        <p:spPr>
          <a:xfrm>
            <a:off x="1139483" y="1477108"/>
            <a:ext cx="4811151" cy="1786597"/>
          </a:xfrm>
          <a:custGeom>
            <a:avLst/>
            <a:gdLst>
              <a:gd name="connsiteX0" fmla="*/ 4529797 w 4811151"/>
              <a:gd name="connsiteY0" fmla="*/ 562707 h 1786597"/>
              <a:gd name="connsiteX1" fmla="*/ 0 w 4811151"/>
              <a:gd name="connsiteY1" fmla="*/ 0 h 1786597"/>
              <a:gd name="connsiteX2" fmla="*/ 211015 w 4811151"/>
              <a:gd name="connsiteY2" fmla="*/ 281354 h 1786597"/>
              <a:gd name="connsiteX3" fmla="*/ 323557 w 4811151"/>
              <a:gd name="connsiteY3" fmla="*/ 379827 h 1786597"/>
              <a:gd name="connsiteX4" fmla="*/ 365760 w 4811151"/>
              <a:gd name="connsiteY4" fmla="*/ 604910 h 1786597"/>
              <a:gd name="connsiteX5" fmla="*/ 464234 w 4811151"/>
              <a:gd name="connsiteY5" fmla="*/ 1786597 h 1786597"/>
              <a:gd name="connsiteX6" fmla="*/ 4811151 w 4811151"/>
              <a:gd name="connsiteY6" fmla="*/ 956603 h 1786597"/>
              <a:gd name="connsiteX7" fmla="*/ 4712677 w 4811151"/>
              <a:gd name="connsiteY7" fmla="*/ 872197 h 1786597"/>
              <a:gd name="connsiteX8" fmla="*/ 4431323 w 4811151"/>
              <a:gd name="connsiteY8" fmla="*/ 844061 h 1786597"/>
              <a:gd name="connsiteX9" fmla="*/ 4431323 w 4811151"/>
              <a:gd name="connsiteY9" fmla="*/ 844061 h 1786597"/>
              <a:gd name="connsiteX10" fmla="*/ 4529797 w 4811151"/>
              <a:gd name="connsiteY10" fmla="*/ 562707 h 1786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11151" h="1786597">
                <a:moveTo>
                  <a:pt x="4529797" y="562707"/>
                </a:moveTo>
                <a:lnTo>
                  <a:pt x="0" y="0"/>
                </a:lnTo>
                <a:lnTo>
                  <a:pt x="211015" y="281354"/>
                </a:lnTo>
                <a:lnTo>
                  <a:pt x="323557" y="379827"/>
                </a:lnTo>
                <a:lnTo>
                  <a:pt x="365760" y="604910"/>
                </a:lnTo>
                <a:lnTo>
                  <a:pt x="464234" y="1786597"/>
                </a:lnTo>
                <a:lnTo>
                  <a:pt x="4811151" y="956603"/>
                </a:lnTo>
                <a:lnTo>
                  <a:pt x="4712677" y="872197"/>
                </a:lnTo>
                <a:lnTo>
                  <a:pt x="4431323" y="844061"/>
                </a:lnTo>
                <a:lnTo>
                  <a:pt x="4431323" y="844061"/>
                </a:lnTo>
                <a:lnTo>
                  <a:pt x="4529797" y="562707"/>
                </a:lnTo>
                <a:close/>
              </a:path>
            </a:pathLst>
          </a:custGeom>
          <a:solidFill>
            <a:srgbClr val="FFFF00">
              <a:alpha val="3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igura a mano libera 7"/>
          <p:cNvSpPr/>
          <p:nvPr/>
        </p:nvSpPr>
        <p:spPr>
          <a:xfrm>
            <a:off x="-14068" y="3798277"/>
            <a:ext cx="3432517" cy="2096086"/>
          </a:xfrm>
          <a:custGeom>
            <a:avLst/>
            <a:gdLst>
              <a:gd name="connsiteX0" fmla="*/ 2883877 w 3432517"/>
              <a:gd name="connsiteY0" fmla="*/ 0 h 2096086"/>
              <a:gd name="connsiteX1" fmla="*/ 0 w 3432517"/>
              <a:gd name="connsiteY1" fmla="*/ 1336431 h 2096086"/>
              <a:gd name="connsiteX2" fmla="*/ 2799471 w 3432517"/>
              <a:gd name="connsiteY2" fmla="*/ 1364566 h 2096086"/>
              <a:gd name="connsiteX3" fmla="*/ 3390314 w 3432517"/>
              <a:gd name="connsiteY3" fmla="*/ 2096086 h 2096086"/>
              <a:gd name="connsiteX4" fmla="*/ 3432517 w 3432517"/>
              <a:gd name="connsiteY4" fmla="*/ 1786597 h 2096086"/>
              <a:gd name="connsiteX5" fmla="*/ 3080825 w 3432517"/>
              <a:gd name="connsiteY5" fmla="*/ 1603717 h 2096086"/>
              <a:gd name="connsiteX6" fmla="*/ 3080825 w 3432517"/>
              <a:gd name="connsiteY6" fmla="*/ 1294228 h 2096086"/>
              <a:gd name="connsiteX7" fmla="*/ 2982351 w 3432517"/>
              <a:gd name="connsiteY7" fmla="*/ 1181686 h 2096086"/>
              <a:gd name="connsiteX8" fmla="*/ 3052690 w 3432517"/>
              <a:gd name="connsiteY8" fmla="*/ 1012874 h 2096086"/>
              <a:gd name="connsiteX9" fmla="*/ 2813539 w 3432517"/>
              <a:gd name="connsiteY9" fmla="*/ 787791 h 2096086"/>
              <a:gd name="connsiteX10" fmla="*/ 2897945 w 3432517"/>
              <a:gd name="connsiteY10" fmla="*/ 590843 h 2096086"/>
              <a:gd name="connsiteX11" fmla="*/ 2926080 w 3432517"/>
              <a:gd name="connsiteY11" fmla="*/ 450166 h 2096086"/>
              <a:gd name="connsiteX12" fmla="*/ 2827606 w 3432517"/>
              <a:gd name="connsiteY12" fmla="*/ 112541 h 2096086"/>
              <a:gd name="connsiteX13" fmla="*/ 2827606 w 3432517"/>
              <a:gd name="connsiteY13" fmla="*/ 112541 h 2096086"/>
              <a:gd name="connsiteX14" fmla="*/ 2827606 w 3432517"/>
              <a:gd name="connsiteY14" fmla="*/ 112541 h 2096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32517" h="2096086">
                <a:moveTo>
                  <a:pt x="2883877" y="0"/>
                </a:moveTo>
                <a:lnTo>
                  <a:pt x="0" y="1336431"/>
                </a:lnTo>
                <a:lnTo>
                  <a:pt x="2799471" y="1364566"/>
                </a:lnTo>
                <a:lnTo>
                  <a:pt x="3390314" y="2096086"/>
                </a:lnTo>
                <a:lnTo>
                  <a:pt x="3432517" y="1786597"/>
                </a:lnTo>
                <a:lnTo>
                  <a:pt x="3080825" y="1603717"/>
                </a:lnTo>
                <a:lnTo>
                  <a:pt x="3080825" y="1294228"/>
                </a:lnTo>
                <a:lnTo>
                  <a:pt x="2982351" y="1181686"/>
                </a:lnTo>
                <a:lnTo>
                  <a:pt x="3052690" y="1012874"/>
                </a:lnTo>
                <a:lnTo>
                  <a:pt x="2813539" y="787791"/>
                </a:lnTo>
                <a:lnTo>
                  <a:pt x="2897945" y="590843"/>
                </a:lnTo>
                <a:lnTo>
                  <a:pt x="2926080" y="450166"/>
                </a:lnTo>
                <a:lnTo>
                  <a:pt x="2827606" y="112541"/>
                </a:lnTo>
                <a:lnTo>
                  <a:pt x="2827606" y="112541"/>
                </a:lnTo>
                <a:lnTo>
                  <a:pt x="2827606" y="112541"/>
                </a:lnTo>
              </a:path>
            </a:pathLst>
          </a:custGeom>
          <a:solidFill>
            <a:srgbClr val="FFFF00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438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124744"/>
            <a:ext cx="9144000" cy="5400600"/>
          </a:xfrm>
          <a:prstGeom prst="rect">
            <a:avLst/>
          </a:prstGeom>
          <a:solidFill>
            <a:srgbClr val="FFFF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5973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Touch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098" name="Picture 2" descr="ttps://s3-us-west-2.amazonaws.com/courses-images/wp-content/uploads/sites/1842/2017/05/26234239/figure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72" y="1412776"/>
            <a:ext cx="8642055" cy="44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3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5973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Touch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" y="2277244"/>
            <a:ext cx="9036406" cy="2375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17122" y="4657074"/>
            <a:ext cx="40324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ENCAPSULATED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 A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axon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terminal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surrounded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by a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fluid-filled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capsule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formed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connective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tissue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1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364088" y="4661012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receptive</a:t>
            </a:r>
            <a:r>
              <a:rPr lang="it-IT" sz="12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field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describes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area of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skin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tissue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provides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information to a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particular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endParaRPr lang="it-IT" sz="1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347864" y="1076915"/>
            <a:ext cx="3096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Adaptation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length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time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continue 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respond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unchanging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stimuli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sz="1200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adapts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rapidly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respond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vigorously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when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stimulation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begins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ends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but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will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remain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rather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inactive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while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stimulus</a:t>
            </a:r>
            <a:r>
              <a:rPr lang="it-IT" sz="12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applied</a:t>
            </a:r>
            <a:r>
              <a:rPr lang="it-IT" sz="12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2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continuously</a:t>
            </a:r>
            <a:endParaRPr lang="it-IT" sz="12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77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04" y="0"/>
            <a:ext cx="8678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84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5973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Touch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9" y="1009270"/>
            <a:ext cx="5220072" cy="543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05" y="4282492"/>
            <a:ext cx="3259376" cy="2575507"/>
          </a:xfrm>
          <a:prstGeom prst="rect">
            <a:avLst/>
          </a:prstGeom>
        </p:spPr>
      </p:pic>
      <p:sp>
        <p:nvSpPr>
          <p:cNvPr id="5" name="Figura a mano libera 4"/>
          <p:cNvSpPr/>
          <p:nvPr/>
        </p:nvSpPr>
        <p:spPr>
          <a:xfrm>
            <a:off x="2151529" y="3859307"/>
            <a:ext cx="5402987" cy="2468234"/>
          </a:xfrm>
          <a:custGeom>
            <a:avLst/>
            <a:gdLst>
              <a:gd name="connsiteX0" fmla="*/ 80683 w 5580530"/>
              <a:gd name="connsiteY0" fmla="*/ 968188 h 2433918"/>
              <a:gd name="connsiteX1" fmla="*/ 4598895 w 5580530"/>
              <a:gd name="connsiteY1" fmla="*/ 0 h 2433918"/>
              <a:gd name="connsiteX2" fmla="*/ 4087906 w 5580530"/>
              <a:gd name="connsiteY2" fmla="*/ 322729 h 2433918"/>
              <a:gd name="connsiteX3" fmla="*/ 3550024 w 5580530"/>
              <a:gd name="connsiteY3" fmla="*/ 255494 h 2433918"/>
              <a:gd name="connsiteX4" fmla="*/ 3092824 w 5580530"/>
              <a:gd name="connsiteY4" fmla="*/ 510988 h 2433918"/>
              <a:gd name="connsiteX5" fmla="*/ 3025589 w 5580530"/>
              <a:gd name="connsiteY5" fmla="*/ 632012 h 2433918"/>
              <a:gd name="connsiteX6" fmla="*/ 3079377 w 5580530"/>
              <a:gd name="connsiteY6" fmla="*/ 779929 h 2433918"/>
              <a:gd name="connsiteX7" fmla="*/ 3012142 w 5580530"/>
              <a:gd name="connsiteY7" fmla="*/ 874059 h 2433918"/>
              <a:gd name="connsiteX8" fmla="*/ 3025589 w 5580530"/>
              <a:gd name="connsiteY8" fmla="*/ 1062318 h 2433918"/>
              <a:gd name="connsiteX9" fmla="*/ 3146612 w 5580530"/>
              <a:gd name="connsiteY9" fmla="*/ 1156447 h 2433918"/>
              <a:gd name="connsiteX10" fmla="*/ 3886200 w 5580530"/>
              <a:gd name="connsiteY10" fmla="*/ 1990165 h 2433918"/>
              <a:gd name="connsiteX11" fmla="*/ 4289612 w 5580530"/>
              <a:gd name="connsiteY11" fmla="*/ 2245659 h 2433918"/>
              <a:gd name="connsiteX12" fmla="*/ 4666130 w 5580530"/>
              <a:gd name="connsiteY12" fmla="*/ 2420470 h 2433918"/>
              <a:gd name="connsiteX13" fmla="*/ 5002306 w 5580530"/>
              <a:gd name="connsiteY13" fmla="*/ 2420470 h 2433918"/>
              <a:gd name="connsiteX14" fmla="*/ 5580530 w 5580530"/>
              <a:gd name="connsiteY14" fmla="*/ 2433918 h 2433918"/>
              <a:gd name="connsiteX15" fmla="*/ 0 w 5580530"/>
              <a:gd name="connsiteY15" fmla="*/ 1116106 h 2433918"/>
              <a:gd name="connsiteX16" fmla="*/ 121024 w 5580530"/>
              <a:gd name="connsiteY16" fmla="*/ 1021976 h 2433918"/>
              <a:gd name="connsiteX17" fmla="*/ 80683 w 5580530"/>
              <a:gd name="connsiteY17" fmla="*/ 968188 h 2433918"/>
              <a:gd name="connsiteX0" fmla="*/ 80683 w 5580530"/>
              <a:gd name="connsiteY0" fmla="*/ 968188 h 2433918"/>
              <a:gd name="connsiteX1" fmla="*/ 4598895 w 5580530"/>
              <a:gd name="connsiteY1" fmla="*/ 0 h 2433918"/>
              <a:gd name="connsiteX2" fmla="*/ 4087906 w 5580530"/>
              <a:gd name="connsiteY2" fmla="*/ 322729 h 2433918"/>
              <a:gd name="connsiteX3" fmla="*/ 3550024 w 5580530"/>
              <a:gd name="connsiteY3" fmla="*/ 255494 h 2433918"/>
              <a:gd name="connsiteX4" fmla="*/ 3092824 w 5580530"/>
              <a:gd name="connsiteY4" fmla="*/ 510988 h 2433918"/>
              <a:gd name="connsiteX5" fmla="*/ 3025589 w 5580530"/>
              <a:gd name="connsiteY5" fmla="*/ 632012 h 2433918"/>
              <a:gd name="connsiteX6" fmla="*/ 3079377 w 5580530"/>
              <a:gd name="connsiteY6" fmla="*/ 779929 h 2433918"/>
              <a:gd name="connsiteX7" fmla="*/ 3012142 w 5580530"/>
              <a:gd name="connsiteY7" fmla="*/ 874059 h 2433918"/>
              <a:gd name="connsiteX8" fmla="*/ 3025589 w 5580530"/>
              <a:gd name="connsiteY8" fmla="*/ 1062318 h 2433918"/>
              <a:gd name="connsiteX9" fmla="*/ 3146612 w 5580530"/>
              <a:gd name="connsiteY9" fmla="*/ 1156447 h 2433918"/>
              <a:gd name="connsiteX10" fmla="*/ 3886200 w 5580530"/>
              <a:gd name="connsiteY10" fmla="*/ 1990165 h 2433918"/>
              <a:gd name="connsiteX11" fmla="*/ 4446521 w 5580530"/>
              <a:gd name="connsiteY11" fmla="*/ 1980537 h 2433918"/>
              <a:gd name="connsiteX12" fmla="*/ 4666130 w 5580530"/>
              <a:gd name="connsiteY12" fmla="*/ 2420470 h 2433918"/>
              <a:gd name="connsiteX13" fmla="*/ 5002306 w 5580530"/>
              <a:gd name="connsiteY13" fmla="*/ 2420470 h 2433918"/>
              <a:gd name="connsiteX14" fmla="*/ 5580530 w 5580530"/>
              <a:gd name="connsiteY14" fmla="*/ 2433918 h 2433918"/>
              <a:gd name="connsiteX15" fmla="*/ 0 w 5580530"/>
              <a:gd name="connsiteY15" fmla="*/ 1116106 h 2433918"/>
              <a:gd name="connsiteX16" fmla="*/ 121024 w 5580530"/>
              <a:gd name="connsiteY16" fmla="*/ 1021976 h 2433918"/>
              <a:gd name="connsiteX17" fmla="*/ 80683 w 5580530"/>
              <a:gd name="connsiteY17" fmla="*/ 968188 h 2433918"/>
              <a:gd name="connsiteX0" fmla="*/ 80683 w 5580530"/>
              <a:gd name="connsiteY0" fmla="*/ 968188 h 2453062"/>
              <a:gd name="connsiteX1" fmla="*/ 4598895 w 5580530"/>
              <a:gd name="connsiteY1" fmla="*/ 0 h 2453062"/>
              <a:gd name="connsiteX2" fmla="*/ 4087906 w 5580530"/>
              <a:gd name="connsiteY2" fmla="*/ 322729 h 2453062"/>
              <a:gd name="connsiteX3" fmla="*/ 3550024 w 5580530"/>
              <a:gd name="connsiteY3" fmla="*/ 255494 h 2453062"/>
              <a:gd name="connsiteX4" fmla="*/ 3092824 w 5580530"/>
              <a:gd name="connsiteY4" fmla="*/ 510988 h 2453062"/>
              <a:gd name="connsiteX5" fmla="*/ 3025589 w 5580530"/>
              <a:gd name="connsiteY5" fmla="*/ 632012 h 2453062"/>
              <a:gd name="connsiteX6" fmla="*/ 3079377 w 5580530"/>
              <a:gd name="connsiteY6" fmla="*/ 779929 h 2453062"/>
              <a:gd name="connsiteX7" fmla="*/ 3012142 w 5580530"/>
              <a:gd name="connsiteY7" fmla="*/ 874059 h 2453062"/>
              <a:gd name="connsiteX8" fmla="*/ 3025589 w 5580530"/>
              <a:gd name="connsiteY8" fmla="*/ 1062318 h 2453062"/>
              <a:gd name="connsiteX9" fmla="*/ 3146612 w 5580530"/>
              <a:gd name="connsiteY9" fmla="*/ 1156447 h 2453062"/>
              <a:gd name="connsiteX10" fmla="*/ 3886200 w 5580530"/>
              <a:gd name="connsiteY10" fmla="*/ 1990165 h 2453062"/>
              <a:gd name="connsiteX11" fmla="*/ 4446521 w 5580530"/>
              <a:gd name="connsiteY11" fmla="*/ 1980537 h 2453062"/>
              <a:gd name="connsiteX12" fmla="*/ 5001591 w 5580530"/>
              <a:gd name="connsiteY12" fmla="*/ 2030904 h 2453062"/>
              <a:gd name="connsiteX13" fmla="*/ 5002306 w 5580530"/>
              <a:gd name="connsiteY13" fmla="*/ 2420470 h 2453062"/>
              <a:gd name="connsiteX14" fmla="*/ 5580530 w 5580530"/>
              <a:gd name="connsiteY14" fmla="*/ 2433918 h 2453062"/>
              <a:gd name="connsiteX15" fmla="*/ 0 w 5580530"/>
              <a:gd name="connsiteY15" fmla="*/ 1116106 h 2453062"/>
              <a:gd name="connsiteX16" fmla="*/ 121024 w 5580530"/>
              <a:gd name="connsiteY16" fmla="*/ 1021976 h 2453062"/>
              <a:gd name="connsiteX17" fmla="*/ 80683 w 5580530"/>
              <a:gd name="connsiteY17" fmla="*/ 968188 h 2453062"/>
              <a:gd name="connsiteX0" fmla="*/ 80683 w 5580530"/>
              <a:gd name="connsiteY0" fmla="*/ 968188 h 2433918"/>
              <a:gd name="connsiteX1" fmla="*/ 4598895 w 5580530"/>
              <a:gd name="connsiteY1" fmla="*/ 0 h 2433918"/>
              <a:gd name="connsiteX2" fmla="*/ 4087906 w 5580530"/>
              <a:gd name="connsiteY2" fmla="*/ 322729 h 2433918"/>
              <a:gd name="connsiteX3" fmla="*/ 3550024 w 5580530"/>
              <a:gd name="connsiteY3" fmla="*/ 255494 h 2433918"/>
              <a:gd name="connsiteX4" fmla="*/ 3092824 w 5580530"/>
              <a:gd name="connsiteY4" fmla="*/ 510988 h 2433918"/>
              <a:gd name="connsiteX5" fmla="*/ 3025589 w 5580530"/>
              <a:gd name="connsiteY5" fmla="*/ 632012 h 2433918"/>
              <a:gd name="connsiteX6" fmla="*/ 3079377 w 5580530"/>
              <a:gd name="connsiteY6" fmla="*/ 779929 h 2433918"/>
              <a:gd name="connsiteX7" fmla="*/ 3012142 w 5580530"/>
              <a:gd name="connsiteY7" fmla="*/ 874059 h 2433918"/>
              <a:gd name="connsiteX8" fmla="*/ 3025589 w 5580530"/>
              <a:gd name="connsiteY8" fmla="*/ 1062318 h 2433918"/>
              <a:gd name="connsiteX9" fmla="*/ 3146612 w 5580530"/>
              <a:gd name="connsiteY9" fmla="*/ 1156447 h 2433918"/>
              <a:gd name="connsiteX10" fmla="*/ 3886200 w 5580530"/>
              <a:gd name="connsiteY10" fmla="*/ 1990165 h 2433918"/>
              <a:gd name="connsiteX11" fmla="*/ 4446521 w 5580530"/>
              <a:gd name="connsiteY11" fmla="*/ 1980537 h 2433918"/>
              <a:gd name="connsiteX12" fmla="*/ 5001591 w 5580530"/>
              <a:gd name="connsiteY12" fmla="*/ 2030904 h 2433918"/>
              <a:gd name="connsiteX13" fmla="*/ 5381052 w 5580530"/>
              <a:gd name="connsiteY13" fmla="*/ 2279793 h 2433918"/>
              <a:gd name="connsiteX14" fmla="*/ 5580530 w 5580530"/>
              <a:gd name="connsiteY14" fmla="*/ 2433918 h 2433918"/>
              <a:gd name="connsiteX15" fmla="*/ 0 w 5580530"/>
              <a:gd name="connsiteY15" fmla="*/ 1116106 h 2433918"/>
              <a:gd name="connsiteX16" fmla="*/ 121024 w 5580530"/>
              <a:gd name="connsiteY16" fmla="*/ 1021976 h 2433918"/>
              <a:gd name="connsiteX17" fmla="*/ 80683 w 5580530"/>
              <a:gd name="connsiteY17" fmla="*/ 968188 h 2433918"/>
              <a:gd name="connsiteX0" fmla="*/ 80683 w 5620813"/>
              <a:gd name="connsiteY0" fmla="*/ 968188 h 2435100"/>
              <a:gd name="connsiteX1" fmla="*/ 4598895 w 5620813"/>
              <a:gd name="connsiteY1" fmla="*/ 0 h 2435100"/>
              <a:gd name="connsiteX2" fmla="*/ 4087906 w 5620813"/>
              <a:gd name="connsiteY2" fmla="*/ 322729 h 2435100"/>
              <a:gd name="connsiteX3" fmla="*/ 3550024 w 5620813"/>
              <a:gd name="connsiteY3" fmla="*/ 255494 h 2435100"/>
              <a:gd name="connsiteX4" fmla="*/ 3092824 w 5620813"/>
              <a:gd name="connsiteY4" fmla="*/ 510988 h 2435100"/>
              <a:gd name="connsiteX5" fmla="*/ 3025589 w 5620813"/>
              <a:gd name="connsiteY5" fmla="*/ 632012 h 2435100"/>
              <a:gd name="connsiteX6" fmla="*/ 3079377 w 5620813"/>
              <a:gd name="connsiteY6" fmla="*/ 779929 h 2435100"/>
              <a:gd name="connsiteX7" fmla="*/ 3012142 w 5620813"/>
              <a:gd name="connsiteY7" fmla="*/ 874059 h 2435100"/>
              <a:gd name="connsiteX8" fmla="*/ 3025589 w 5620813"/>
              <a:gd name="connsiteY8" fmla="*/ 1062318 h 2435100"/>
              <a:gd name="connsiteX9" fmla="*/ 3146612 w 5620813"/>
              <a:gd name="connsiteY9" fmla="*/ 1156447 h 2435100"/>
              <a:gd name="connsiteX10" fmla="*/ 3886200 w 5620813"/>
              <a:gd name="connsiteY10" fmla="*/ 1990165 h 2435100"/>
              <a:gd name="connsiteX11" fmla="*/ 4446521 w 5620813"/>
              <a:gd name="connsiteY11" fmla="*/ 1980537 h 2435100"/>
              <a:gd name="connsiteX12" fmla="*/ 5001591 w 5620813"/>
              <a:gd name="connsiteY12" fmla="*/ 2030904 h 2435100"/>
              <a:gd name="connsiteX13" fmla="*/ 5381052 w 5620813"/>
              <a:gd name="connsiteY13" fmla="*/ 2279793 h 2435100"/>
              <a:gd name="connsiteX14" fmla="*/ 5580530 w 5620813"/>
              <a:gd name="connsiteY14" fmla="*/ 2433918 h 2435100"/>
              <a:gd name="connsiteX15" fmla="*/ 3886757 w 5620813"/>
              <a:gd name="connsiteY15" fmla="*/ 2027482 h 2435100"/>
              <a:gd name="connsiteX16" fmla="*/ 0 w 5620813"/>
              <a:gd name="connsiteY16" fmla="*/ 1116106 h 2435100"/>
              <a:gd name="connsiteX17" fmla="*/ 121024 w 5620813"/>
              <a:gd name="connsiteY17" fmla="*/ 1021976 h 2435100"/>
              <a:gd name="connsiteX18" fmla="*/ 80683 w 5620813"/>
              <a:gd name="connsiteY18" fmla="*/ 968188 h 2435100"/>
              <a:gd name="connsiteX0" fmla="*/ 80683 w 5620813"/>
              <a:gd name="connsiteY0" fmla="*/ 968188 h 2435100"/>
              <a:gd name="connsiteX1" fmla="*/ 4598895 w 5620813"/>
              <a:gd name="connsiteY1" fmla="*/ 0 h 2435100"/>
              <a:gd name="connsiteX2" fmla="*/ 4087906 w 5620813"/>
              <a:gd name="connsiteY2" fmla="*/ 322729 h 2435100"/>
              <a:gd name="connsiteX3" fmla="*/ 3550024 w 5620813"/>
              <a:gd name="connsiteY3" fmla="*/ 255494 h 2435100"/>
              <a:gd name="connsiteX4" fmla="*/ 3092824 w 5620813"/>
              <a:gd name="connsiteY4" fmla="*/ 510988 h 2435100"/>
              <a:gd name="connsiteX5" fmla="*/ 3025589 w 5620813"/>
              <a:gd name="connsiteY5" fmla="*/ 632012 h 2435100"/>
              <a:gd name="connsiteX6" fmla="*/ 3079377 w 5620813"/>
              <a:gd name="connsiteY6" fmla="*/ 779929 h 2435100"/>
              <a:gd name="connsiteX7" fmla="*/ 3012142 w 5620813"/>
              <a:gd name="connsiteY7" fmla="*/ 874059 h 2435100"/>
              <a:gd name="connsiteX8" fmla="*/ 3025589 w 5620813"/>
              <a:gd name="connsiteY8" fmla="*/ 1062318 h 2435100"/>
              <a:gd name="connsiteX9" fmla="*/ 3146612 w 5620813"/>
              <a:gd name="connsiteY9" fmla="*/ 1156447 h 2435100"/>
              <a:gd name="connsiteX10" fmla="*/ 3886200 w 5620813"/>
              <a:gd name="connsiteY10" fmla="*/ 1990165 h 2435100"/>
              <a:gd name="connsiteX11" fmla="*/ 4446521 w 5620813"/>
              <a:gd name="connsiteY11" fmla="*/ 1980537 h 2435100"/>
              <a:gd name="connsiteX12" fmla="*/ 5001591 w 5620813"/>
              <a:gd name="connsiteY12" fmla="*/ 2030904 h 2435100"/>
              <a:gd name="connsiteX13" fmla="*/ 5381052 w 5620813"/>
              <a:gd name="connsiteY13" fmla="*/ 2279793 h 2435100"/>
              <a:gd name="connsiteX14" fmla="*/ 5580530 w 5620813"/>
              <a:gd name="connsiteY14" fmla="*/ 2433918 h 2435100"/>
              <a:gd name="connsiteX15" fmla="*/ 3886757 w 5620813"/>
              <a:gd name="connsiteY15" fmla="*/ 2027482 h 2435100"/>
              <a:gd name="connsiteX16" fmla="*/ 0 w 5620813"/>
              <a:gd name="connsiteY16" fmla="*/ 1116106 h 2435100"/>
              <a:gd name="connsiteX17" fmla="*/ 121024 w 5620813"/>
              <a:gd name="connsiteY17" fmla="*/ 1021976 h 2435100"/>
              <a:gd name="connsiteX18" fmla="*/ 80683 w 5620813"/>
              <a:gd name="connsiteY18" fmla="*/ 968188 h 2435100"/>
              <a:gd name="connsiteX0" fmla="*/ 80683 w 5381767"/>
              <a:gd name="connsiteY0" fmla="*/ 968188 h 2435100"/>
              <a:gd name="connsiteX1" fmla="*/ 4598895 w 5381767"/>
              <a:gd name="connsiteY1" fmla="*/ 0 h 2435100"/>
              <a:gd name="connsiteX2" fmla="*/ 4087906 w 5381767"/>
              <a:gd name="connsiteY2" fmla="*/ 322729 h 2435100"/>
              <a:gd name="connsiteX3" fmla="*/ 3550024 w 5381767"/>
              <a:gd name="connsiteY3" fmla="*/ 255494 h 2435100"/>
              <a:gd name="connsiteX4" fmla="*/ 3092824 w 5381767"/>
              <a:gd name="connsiteY4" fmla="*/ 510988 h 2435100"/>
              <a:gd name="connsiteX5" fmla="*/ 3025589 w 5381767"/>
              <a:gd name="connsiteY5" fmla="*/ 632012 h 2435100"/>
              <a:gd name="connsiteX6" fmla="*/ 3079377 w 5381767"/>
              <a:gd name="connsiteY6" fmla="*/ 779929 h 2435100"/>
              <a:gd name="connsiteX7" fmla="*/ 3012142 w 5381767"/>
              <a:gd name="connsiteY7" fmla="*/ 874059 h 2435100"/>
              <a:gd name="connsiteX8" fmla="*/ 3025589 w 5381767"/>
              <a:gd name="connsiteY8" fmla="*/ 1062318 h 2435100"/>
              <a:gd name="connsiteX9" fmla="*/ 3146612 w 5381767"/>
              <a:gd name="connsiteY9" fmla="*/ 1156447 h 2435100"/>
              <a:gd name="connsiteX10" fmla="*/ 3886200 w 5381767"/>
              <a:gd name="connsiteY10" fmla="*/ 1990165 h 2435100"/>
              <a:gd name="connsiteX11" fmla="*/ 4446521 w 5381767"/>
              <a:gd name="connsiteY11" fmla="*/ 1980537 h 2435100"/>
              <a:gd name="connsiteX12" fmla="*/ 5001591 w 5381767"/>
              <a:gd name="connsiteY12" fmla="*/ 2030904 h 2435100"/>
              <a:gd name="connsiteX13" fmla="*/ 5381052 w 5381767"/>
              <a:gd name="connsiteY13" fmla="*/ 2279793 h 2435100"/>
              <a:gd name="connsiteX14" fmla="*/ 4882556 w 5381767"/>
              <a:gd name="connsiteY14" fmla="*/ 2433918 h 2435100"/>
              <a:gd name="connsiteX15" fmla="*/ 3886757 w 5381767"/>
              <a:gd name="connsiteY15" fmla="*/ 2027482 h 2435100"/>
              <a:gd name="connsiteX16" fmla="*/ 0 w 5381767"/>
              <a:gd name="connsiteY16" fmla="*/ 1116106 h 2435100"/>
              <a:gd name="connsiteX17" fmla="*/ 121024 w 5381767"/>
              <a:gd name="connsiteY17" fmla="*/ 1021976 h 2435100"/>
              <a:gd name="connsiteX18" fmla="*/ 80683 w 5381767"/>
              <a:gd name="connsiteY18" fmla="*/ 968188 h 2435100"/>
              <a:gd name="connsiteX0" fmla="*/ 80683 w 5403374"/>
              <a:gd name="connsiteY0" fmla="*/ 968188 h 2446828"/>
              <a:gd name="connsiteX1" fmla="*/ 4598895 w 5403374"/>
              <a:gd name="connsiteY1" fmla="*/ 0 h 2446828"/>
              <a:gd name="connsiteX2" fmla="*/ 4087906 w 5403374"/>
              <a:gd name="connsiteY2" fmla="*/ 322729 h 2446828"/>
              <a:gd name="connsiteX3" fmla="*/ 3550024 w 5403374"/>
              <a:gd name="connsiteY3" fmla="*/ 255494 h 2446828"/>
              <a:gd name="connsiteX4" fmla="*/ 3092824 w 5403374"/>
              <a:gd name="connsiteY4" fmla="*/ 510988 h 2446828"/>
              <a:gd name="connsiteX5" fmla="*/ 3025589 w 5403374"/>
              <a:gd name="connsiteY5" fmla="*/ 632012 h 2446828"/>
              <a:gd name="connsiteX6" fmla="*/ 3079377 w 5403374"/>
              <a:gd name="connsiteY6" fmla="*/ 779929 h 2446828"/>
              <a:gd name="connsiteX7" fmla="*/ 3012142 w 5403374"/>
              <a:gd name="connsiteY7" fmla="*/ 874059 h 2446828"/>
              <a:gd name="connsiteX8" fmla="*/ 3025589 w 5403374"/>
              <a:gd name="connsiteY8" fmla="*/ 1062318 h 2446828"/>
              <a:gd name="connsiteX9" fmla="*/ 3146612 w 5403374"/>
              <a:gd name="connsiteY9" fmla="*/ 1156447 h 2446828"/>
              <a:gd name="connsiteX10" fmla="*/ 3886200 w 5403374"/>
              <a:gd name="connsiteY10" fmla="*/ 1990165 h 2446828"/>
              <a:gd name="connsiteX11" fmla="*/ 4446521 w 5403374"/>
              <a:gd name="connsiteY11" fmla="*/ 1980537 h 2446828"/>
              <a:gd name="connsiteX12" fmla="*/ 5001591 w 5403374"/>
              <a:gd name="connsiteY12" fmla="*/ 2030904 h 2446828"/>
              <a:gd name="connsiteX13" fmla="*/ 5402694 w 5403374"/>
              <a:gd name="connsiteY13" fmla="*/ 2398827 h 2446828"/>
              <a:gd name="connsiteX14" fmla="*/ 4882556 w 5403374"/>
              <a:gd name="connsiteY14" fmla="*/ 2433918 h 2446828"/>
              <a:gd name="connsiteX15" fmla="*/ 3886757 w 5403374"/>
              <a:gd name="connsiteY15" fmla="*/ 2027482 h 2446828"/>
              <a:gd name="connsiteX16" fmla="*/ 0 w 5403374"/>
              <a:gd name="connsiteY16" fmla="*/ 1116106 h 2446828"/>
              <a:gd name="connsiteX17" fmla="*/ 121024 w 5403374"/>
              <a:gd name="connsiteY17" fmla="*/ 1021976 h 2446828"/>
              <a:gd name="connsiteX18" fmla="*/ 80683 w 5403374"/>
              <a:gd name="connsiteY18" fmla="*/ 968188 h 2446828"/>
              <a:gd name="connsiteX0" fmla="*/ 80683 w 5403246"/>
              <a:gd name="connsiteY0" fmla="*/ 968188 h 2446855"/>
              <a:gd name="connsiteX1" fmla="*/ 4598895 w 5403246"/>
              <a:gd name="connsiteY1" fmla="*/ 0 h 2446855"/>
              <a:gd name="connsiteX2" fmla="*/ 4087906 w 5403246"/>
              <a:gd name="connsiteY2" fmla="*/ 322729 h 2446855"/>
              <a:gd name="connsiteX3" fmla="*/ 3550024 w 5403246"/>
              <a:gd name="connsiteY3" fmla="*/ 255494 h 2446855"/>
              <a:gd name="connsiteX4" fmla="*/ 3092824 w 5403246"/>
              <a:gd name="connsiteY4" fmla="*/ 510988 h 2446855"/>
              <a:gd name="connsiteX5" fmla="*/ 3025589 w 5403246"/>
              <a:gd name="connsiteY5" fmla="*/ 632012 h 2446855"/>
              <a:gd name="connsiteX6" fmla="*/ 3079377 w 5403246"/>
              <a:gd name="connsiteY6" fmla="*/ 779929 h 2446855"/>
              <a:gd name="connsiteX7" fmla="*/ 3012142 w 5403246"/>
              <a:gd name="connsiteY7" fmla="*/ 874059 h 2446855"/>
              <a:gd name="connsiteX8" fmla="*/ 3025589 w 5403246"/>
              <a:gd name="connsiteY8" fmla="*/ 1062318 h 2446855"/>
              <a:gd name="connsiteX9" fmla="*/ 3146612 w 5403246"/>
              <a:gd name="connsiteY9" fmla="*/ 1156447 h 2446855"/>
              <a:gd name="connsiteX10" fmla="*/ 3886200 w 5403246"/>
              <a:gd name="connsiteY10" fmla="*/ 1990165 h 2446855"/>
              <a:gd name="connsiteX11" fmla="*/ 4446521 w 5403246"/>
              <a:gd name="connsiteY11" fmla="*/ 1980537 h 2446855"/>
              <a:gd name="connsiteX12" fmla="*/ 4990770 w 5403246"/>
              <a:gd name="connsiteY12" fmla="*/ 2388007 h 2446855"/>
              <a:gd name="connsiteX13" fmla="*/ 5402694 w 5403246"/>
              <a:gd name="connsiteY13" fmla="*/ 2398827 h 2446855"/>
              <a:gd name="connsiteX14" fmla="*/ 4882556 w 5403246"/>
              <a:gd name="connsiteY14" fmla="*/ 2433918 h 2446855"/>
              <a:gd name="connsiteX15" fmla="*/ 3886757 w 5403246"/>
              <a:gd name="connsiteY15" fmla="*/ 2027482 h 2446855"/>
              <a:gd name="connsiteX16" fmla="*/ 0 w 5403246"/>
              <a:gd name="connsiteY16" fmla="*/ 1116106 h 2446855"/>
              <a:gd name="connsiteX17" fmla="*/ 121024 w 5403246"/>
              <a:gd name="connsiteY17" fmla="*/ 1021976 h 2446855"/>
              <a:gd name="connsiteX18" fmla="*/ 80683 w 5403246"/>
              <a:gd name="connsiteY18" fmla="*/ 968188 h 2446855"/>
              <a:gd name="connsiteX0" fmla="*/ 80683 w 5403246"/>
              <a:gd name="connsiteY0" fmla="*/ 968188 h 2446855"/>
              <a:gd name="connsiteX1" fmla="*/ 4598895 w 5403246"/>
              <a:gd name="connsiteY1" fmla="*/ 0 h 2446855"/>
              <a:gd name="connsiteX2" fmla="*/ 4087906 w 5403246"/>
              <a:gd name="connsiteY2" fmla="*/ 322729 h 2446855"/>
              <a:gd name="connsiteX3" fmla="*/ 3550024 w 5403246"/>
              <a:gd name="connsiteY3" fmla="*/ 255494 h 2446855"/>
              <a:gd name="connsiteX4" fmla="*/ 3092824 w 5403246"/>
              <a:gd name="connsiteY4" fmla="*/ 510988 h 2446855"/>
              <a:gd name="connsiteX5" fmla="*/ 3025589 w 5403246"/>
              <a:gd name="connsiteY5" fmla="*/ 632012 h 2446855"/>
              <a:gd name="connsiteX6" fmla="*/ 3079377 w 5403246"/>
              <a:gd name="connsiteY6" fmla="*/ 779929 h 2446855"/>
              <a:gd name="connsiteX7" fmla="*/ 3012142 w 5403246"/>
              <a:gd name="connsiteY7" fmla="*/ 874059 h 2446855"/>
              <a:gd name="connsiteX8" fmla="*/ 3025589 w 5403246"/>
              <a:gd name="connsiteY8" fmla="*/ 1062318 h 2446855"/>
              <a:gd name="connsiteX9" fmla="*/ 3146612 w 5403246"/>
              <a:gd name="connsiteY9" fmla="*/ 1156447 h 2446855"/>
              <a:gd name="connsiteX10" fmla="*/ 3886200 w 5403246"/>
              <a:gd name="connsiteY10" fmla="*/ 1990165 h 2446855"/>
              <a:gd name="connsiteX11" fmla="*/ 4381593 w 5403246"/>
              <a:gd name="connsiteY11" fmla="*/ 2288944 h 2446855"/>
              <a:gd name="connsiteX12" fmla="*/ 4990770 w 5403246"/>
              <a:gd name="connsiteY12" fmla="*/ 2388007 h 2446855"/>
              <a:gd name="connsiteX13" fmla="*/ 5402694 w 5403246"/>
              <a:gd name="connsiteY13" fmla="*/ 2398827 h 2446855"/>
              <a:gd name="connsiteX14" fmla="*/ 4882556 w 5403246"/>
              <a:gd name="connsiteY14" fmla="*/ 2433918 h 2446855"/>
              <a:gd name="connsiteX15" fmla="*/ 3886757 w 5403246"/>
              <a:gd name="connsiteY15" fmla="*/ 2027482 h 2446855"/>
              <a:gd name="connsiteX16" fmla="*/ 0 w 5403246"/>
              <a:gd name="connsiteY16" fmla="*/ 1116106 h 2446855"/>
              <a:gd name="connsiteX17" fmla="*/ 121024 w 5403246"/>
              <a:gd name="connsiteY17" fmla="*/ 1021976 h 2446855"/>
              <a:gd name="connsiteX18" fmla="*/ 80683 w 5403246"/>
              <a:gd name="connsiteY18" fmla="*/ 968188 h 2446855"/>
              <a:gd name="connsiteX0" fmla="*/ 80683 w 5402749"/>
              <a:gd name="connsiteY0" fmla="*/ 968188 h 2455264"/>
              <a:gd name="connsiteX1" fmla="*/ 4598895 w 5402749"/>
              <a:gd name="connsiteY1" fmla="*/ 0 h 2455264"/>
              <a:gd name="connsiteX2" fmla="*/ 4087906 w 5402749"/>
              <a:gd name="connsiteY2" fmla="*/ 322729 h 2455264"/>
              <a:gd name="connsiteX3" fmla="*/ 3550024 w 5402749"/>
              <a:gd name="connsiteY3" fmla="*/ 255494 h 2455264"/>
              <a:gd name="connsiteX4" fmla="*/ 3092824 w 5402749"/>
              <a:gd name="connsiteY4" fmla="*/ 510988 h 2455264"/>
              <a:gd name="connsiteX5" fmla="*/ 3025589 w 5402749"/>
              <a:gd name="connsiteY5" fmla="*/ 632012 h 2455264"/>
              <a:gd name="connsiteX6" fmla="*/ 3079377 w 5402749"/>
              <a:gd name="connsiteY6" fmla="*/ 779929 h 2455264"/>
              <a:gd name="connsiteX7" fmla="*/ 3012142 w 5402749"/>
              <a:gd name="connsiteY7" fmla="*/ 874059 h 2455264"/>
              <a:gd name="connsiteX8" fmla="*/ 3025589 w 5402749"/>
              <a:gd name="connsiteY8" fmla="*/ 1062318 h 2455264"/>
              <a:gd name="connsiteX9" fmla="*/ 3146612 w 5402749"/>
              <a:gd name="connsiteY9" fmla="*/ 1156447 h 2455264"/>
              <a:gd name="connsiteX10" fmla="*/ 3886200 w 5402749"/>
              <a:gd name="connsiteY10" fmla="*/ 1990165 h 2455264"/>
              <a:gd name="connsiteX11" fmla="*/ 4381593 w 5402749"/>
              <a:gd name="connsiteY11" fmla="*/ 2288944 h 2455264"/>
              <a:gd name="connsiteX12" fmla="*/ 4850093 w 5402749"/>
              <a:gd name="connsiteY12" fmla="*/ 2398829 h 2455264"/>
              <a:gd name="connsiteX13" fmla="*/ 5402694 w 5402749"/>
              <a:gd name="connsiteY13" fmla="*/ 2398827 h 2455264"/>
              <a:gd name="connsiteX14" fmla="*/ 4882556 w 5402749"/>
              <a:gd name="connsiteY14" fmla="*/ 2433918 h 2455264"/>
              <a:gd name="connsiteX15" fmla="*/ 3886757 w 5402749"/>
              <a:gd name="connsiteY15" fmla="*/ 2027482 h 2455264"/>
              <a:gd name="connsiteX16" fmla="*/ 0 w 5402749"/>
              <a:gd name="connsiteY16" fmla="*/ 1116106 h 2455264"/>
              <a:gd name="connsiteX17" fmla="*/ 121024 w 5402749"/>
              <a:gd name="connsiteY17" fmla="*/ 1021976 h 2455264"/>
              <a:gd name="connsiteX18" fmla="*/ 80683 w 5402749"/>
              <a:gd name="connsiteY18" fmla="*/ 968188 h 2455264"/>
              <a:gd name="connsiteX0" fmla="*/ 80683 w 5402749"/>
              <a:gd name="connsiteY0" fmla="*/ 968188 h 2455264"/>
              <a:gd name="connsiteX1" fmla="*/ 4598895 w 5402749"/>
              <a:gd name="connsiteY1" fmla="*/ 0 h 2455264"/>
              <a:gd name="connsiteX2" fmla="*/ 4087906 w 5402749"/>
              <a:gd name="connsiteY2" fmla="*/ 322729 h 2455264"/>
              <a:gd name="connsiteX3" fmla="*/ 3550024 w 5402749"/>
              <a:gd name="connsiteY3" fmla="*/ 255494 h 2455264"/>
              <a:gd name="connsiteX4" fmla="*/ 3092824 w 5402749"/>
              <a:gd name="connsiteY4" fmla="*/ 510988 h 2455264"/>
              <a:gd name="connsiteX5" fmla="*/ 3025589 w 5402749"/>
              <a:gd name="connsiteY5" fmla="*/ 632012 h 2455264"/>
              <a:gd name="connsiteX6" fmla="*/ 3079377 w 5402749"/>
              <a:gd name="connsiteY6" fmla="*/ 779929 h 2455264"/>
              <a:gd name="connsiteX7" fmla="*/ 3012142 w 5402749"/>
              <a:gd name="connsiteY7" fmla="*/ 874059 h 2455264"/>
              <a:gd name="connsiteX8" fmla="*/ 3025589 w 5402749"/>
              <a:gd name="connsiteY8" fmla="*/ 1062318 h 2455264"/>
              <a:gd name="connsiteX9" fmla="*/ 3146612 w 5402749"/>
              <a:gd name="connsiteY9" fmla="*/ 1156447 h 2455264"/>
              <a:gd name="connsiteX10" fmla="*/ 3886200 w 5402749"/>
              <a:gd name="connsiteY10" fmla="*/ 1990165 h 2455264"/>
              <a:gd name="connsiteX11" fmla="*/ 4376182 w 5402749"/>
              <a:gd name="connsiteY11" fmla="*/ 2310587 h 2455264"/>
              <a:gd name="connsiteX12" fmla="*/ 4850093 w 5402749"/>
              <a:gd name="connsiteY12" fmla="*/ 2398829 h 2455264"/>
              <a:gd name="connsiteX13" fmla="*/ 5402694 w 5402749"/>
              <a:gd name="connsiteY13" fmla="*/ 2398827 h 2455264"/>
              <a:gd name="connsiteX14" fmla="*/ 4882556 w 5402749"/>
              <a:gd name="connsiteY14" fmla="*/ 2433918 h 2455264"/>
              <a:gd name="connsiteX15" fmla="*/ 3886757 w 5402749"/>
              <a:gd name="connsiteY15" fmla="*/ 2027482 h 2455264"/>
              <a:gd name="connsiteX16" fmla="*/ 0 w 5402749"/>
              <a:gd name="connsiteY16" fmla="*/ 1116106 h 2455264"/>
              <a:gd name="connsiteX17" fmla="*/ 121024 w 5402749"/>
              <a:gd name="connsiteY17" fmla="*/ 1021976 h 2455264"/>
              <a:gd name="connsiteX18" fmla="*/ 80683 w 5402749"/>
              <a:gd name="connsiteY18" fmla="*/ 968188 h 2455264"/>
              <a:gd name="connsiteX0" fmla="*/ 80683 w 5402987"/>
              <a:gd name="connsiteY0" fmla="*/ 968188 h 2468234"/>
              <a:gd name="connsiteX1" fmla="*/ 4598895 w 5402987"/>
              <a:gd name="connsiteY1" fmla="*/ 0 h 2468234"/>
              <a:gd name="connsiteX2" fmla="*/ 4087906 w 5402987"/>
              <a:gd name="connsiteY2" fmla="*/ 322729 h 2468234"/>
              <a:gd name="connsiteX3" fmla="*/ 3550024 w 5402987"/>
              <a:gd name="connsiteY3" fmla="*/ 255494 h 2468234"/>
              <a:gd name="connsiteX4" fmla="*/ 3092824 w 5402987"/>
              <a:gd name="connsiteY4" fmla="*/ 510988 h 2468234"/>
              <a:gd name="connsiteX5" fmla="*/ 3025589 w 5402987"/>
              <a:gd name="connsiteY5" fmla="*/ 632012 h 2468234"/>
              <a:gd name="connsiteX6" fmla="*/ 3079377 w 5402987"/>
              <a:gd name="connsiteY6" fmla="*/ 779929 h 2468234"/>
              <a:gd name="connsiteX7" fmla="*/ 3012142 w 5402987"/>
              <a:gd name="connsiteY7" fmla="*/ 874059 h 2468234"/>
              <a:gd name="connsiteX8" fmla="*/ 3025589 w 5402987"/>
              <a:gd name="connsiteY8" fmla="*/ 1062318 h 2468234"/>
              <a:gd name="connsiteX9" fmla="*/ 3146612 w 5402987"/>
              <a:gd name="connsiteY9" fmla="*/ 1156447 h 2468234"/>
              <a:gd name="connsiteX10" fmla="*/ 3886200 w 5402987"/>
              <a:gd name="connsiteY10" fmla="*/ 1990165 h 2468234"/>
              <a:gd name="connsiteX11" fmla="*/ 4376182 w 5402987"/>
              <a:gd name="connsiteY11" fmla="*/ 2310587 h 2468234"/>
              <a:gd name="connsiteX12" fmla="*/ 4806808 w 5402987"/>
              <a:gd name="connsiteY12" fmla="*/ 2415061 h 2468234"/>
              <a:gd name="connsiteX13" fmla="*/ 5402694 w 5402987"/>
              <a:gd name="connsiteY13" fmla="*/ 2398827 h 2468234"/>
              <a:gd name="connsiteX14" fmla="*/ 4882556 w 5402987"/>
              <a:gd name="connsiteY14" fmla="*/ 2433918 h 2468234"/>
              <a:gd name="connsiteX15" fmla="*/ 3886757 w 5402987"/>
              <a:gd name="connsiteY15" fmla="*/ 2027482 h 2468234"/>
              <a:gd name="connsiteX16" fmla="*/ 0 w 5402987"/>
              <a:gd name="connsiteY16" fmla="*/ 1116106 h 2468234"/>
              <a:gd name="connsiteX17" fmla="*/ 121024 w 5402987"/>
              <a:gd name="connsiteY17" fmla="*/ 1021976 h 2468234"/>
              <a:gd name="connsiteX18" fmla="*/ 80683 w 5402987"/>
              <a:gd name="connsiteY18" fmla="*/ 968188 h 2468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02987" h="2468234">
                <a:moveTo>
                  <a:pt x="80683" y="968188"/>
                </a:moveTo>
                <a:lnTo>
                  <a:pt x="4598895" y="0"/>
                </a:lnTo>
                <a:lnTo>
                  <a:pt x="4087906" y="322729"/>
                </a:lnTo>
                <a:lnTo>
                  <a:pt x="3550024" y="255494"/>
                </a:lnTo>
                <a:lnTo>
                  <a:pt x="3092824" y="510988"/>
                </a:lnTo>
                <a:lnTo>
                  <a:pt x="3025589" y="632012"/>
                </a:lnTo>
                <a:lnTo>
                  <a:pt x="3079377" y="779929"/>
                </a:lnTo>
                <a:lnTo>
                  <a:pt x="3012142" y="874059"/>
                </a:lnTo>
                <a:lnTo>
                  <a:pt x="3025589" y="1062318"/>
                </a:lnTo>
                <a:lnTo>
                  <a:pt x="3146612" y="1156447"/>
                </a:lnTo>
                <a:lnTo>
                  <a:pt x="3886200" y="1990165"/>
                </a:lnTo>
                <a:lnTo>
                  <a:pt x="4376182" y="2310587"/>
                </a:lnTo>
                <a:lnTo>
                  <a:pt x="4806808" y="2415061"/>
                </a:lnTo>
                <a:cubicBezTo>
                  <a:pt x="4807046" y="2544916"/>
                  <a:pt x="5390069" y="2395684"/>
                  <a:pt x="5402694" y="2398827"/>
                </a:cubicBezTo>
                <a:cubicBezTo>
                  <a:pt x="5415319" y="2401970"/>
                  <a:pt x="5017080" y="2447113"/>
                  <a:pt x="4882556" y="2433918"/>
                </a:cubicBezTo>
                <a:cubicBezTo>
                  <a:pt x="4317965" y="2298439"/>
                  <a:pt x="4321493" y="2298228"/>
                  <a:pt x="3886757" y="2027482"/>
                </a:cubicBezTo>
                <a:lnTo>
                  <a:pt x="0" y="1116106"/>
                </a:lnTo>
                <a:lnTo>
                  <a:pt x="121024" y="1021976"/>
                </a:lnTo>
                <a:lnTo>
                  <a:pt x="80683" y="968188"/>
                </a:lnTo>
                <a:close/>
              </a:path>
            </a:pathLst>
          </a:custGeom>
          <a:solidFill>
            <a:srgbClr val="FFFF00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90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65973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Touch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 rot="20567610">
            <a:off x="-329658" y="837111"/>
            <a:ext cx="30963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000" b="1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Plasticity</a:t>
            </a:r>
            <a:endParaRPr lang="it-IT" sz="3000" b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1266" name="Picture 2" descr=" Video Tips For Solving Your Piano Student's Stiff 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138" y="1262434"/>
            <a:ext cx="3384376" cy="17767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979712" y="1856016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Ring finger and </a:t>
            </a:r>
            <a:r>
              <a:rPr lang="it-IT" sz="20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little</a:t>
            </a:r>
            <a:r>
              <a:rPr lang="it-IT" sz="20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finger</a:t>
            </a:r>
            <a:endParaRPr lang="it-IT" sz="20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/>
          <a:srcRect r="32383"/>
          <a:stretch/>
        </p:blipFill>
        <p:spPr>
          <a:xfrm>
            <a:off x="359532" y="2480742"/>
            <a:ext cx="3608524" cy="4269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asellaDiTesto 13"/>
          <p:cNvSpPr txBox="1"/>
          <p:nvPr/>
        </p:nvSpPr>
        <p:spPr>
          <a:xfrm>
            <a:off x="1583668" y="4489375"/>
            <a:ext cx="28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Little finger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645798" y="4838110"/>
            <a:ext cx="28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Ring finger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374351" y="5366206"/>
            <a:ext cx="28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Medium finger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1253108" y="5870072"/>
            <a:ext cx="28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smtClean="0"/>
              <a:t>Index finger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447776" y="6353569"/>
            <a:ext cx="2836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 err="1" smtClean="0"/>
              <a:t>Thumb</a:t>
            </a:r>
            <a:endParaRPr lang="it-IT" sz="1400" dirty="0" smtClean="0"/>
          </a:p>
        </p:txBody>
      </p:sp>
      <p:pic>
        <p:nvPicPr>
          <p:cNvPr id="19" name="Distoni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3968" y="3664964"/>
            <a:ext cx="4481453" cy="2539490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-475084" y="2477225"/>
            <a:ext cx="34563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err="1" smtClean="0">
                <a:latin typeface="Tahoma" charset="0"/>
                <a:ea typeface="Tahoma" charset="0"/>
                <a:cs typeface="Tahoma" charset="0"/>
              </a:rPr>
              <a:t>Focal</a:t>
            </a:r>
            <a:r>
              <a:rPr lang="it-IT" sz="20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000" dirty="0" err="1" smtClean="0">
                <a:latin typeface="Tahoma" charset="0"/>
                <a:ea typeface="Tahoma" charset="0"/>
                <a:cs typeface="Tahoma" charset="0"/>
              </a:rPr>
              <a:t>dystonia</a:t>
            </a:r>
            <a:endParaRPr lang="it-IT" sz="20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53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85176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Outline of the lesson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13797" y="1833740"/>
            <a:ext cx="648072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Audition</a:t>
            </a:r>
          </a:p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Body senses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 vestibular system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Touch</a:t>
            </a:r>
            <a:r>
              <a:rPr lang="en-US" altLang="it-IT" sz="2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Pain</a:t>
            </a:r>
            <a:endParaRPr lang="en-US" altLang="it-IT" sz="2000" i="1" kern="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 Chemical senses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Olfaction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Gustation</a:t>
            </a:r>
          </a:p>
        </p:txBody>
      </p:sp>
      <p:pic>
        <p:nvPicPr>
          <p:cNvPr id="10246" name="Picture 6" descr="he Sense of Touch | Healthy Liv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01008"/>
            <a:ext cx="683351" cy="51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oronaVirus, tra i sintomi perdita olfatto e gusto - Non è la radi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974733"/>
            <a:ext cx="740611" cy="4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ome funzionano la lingua e il gusto - Focus Junior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72" y="5519452"/>
            <a:ext cx="669116" cy="50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nter, Ronaldo: &quot;Non riesco a guardare il mio infortunio, mi dissero che  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0097"/>
            <a:ext cx="781705" cy="46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0 grandi momenti di Inter-Milan - Il Post | Inter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46713"/>
            <a:ext cx="1069782" cy="7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70361"/>
            <a:ext cx="912103" cy="6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78297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Vestibular system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334" y="2276872"/>
            <a:ext cx="5729332" cy="4392488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343646" y="1106823"/>
            <a:ext cx="84768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Information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position and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heads,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contribute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our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balance.</a:t>
            </a:r>
          </a:p>
        </p:txBody>
      </p:sp>
    </p:spTree>
    <p:extLst>
      <p:ext uri="{BB962C8B-B14F-4D97-AF65-F5344CB8AC3E}">
        <p14:creationId xmlns:p14="http://schemas.microsoft.com/office/powerpoint/2010/main" val="126076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8226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Pain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703" y="1286681"/>
            <a:ext cx="5813793" cy="514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7" name="Rettangolo 6"/>
          <p:cNvSpPr/>
          <p:nvPr/>
        </p:nvSpPr>
        <p:spPr>
          <a:xfrm>
            <a:off x="0" y="894636"/>
            <a:ext cx="3222703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it-IT" sz="2200" b="1" kern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Nociceptors respond </a:t>
            </a:r>
            <a:r>
              <a:rPr lang="en-US" altLang="it-IT" sz="1500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(opening ion channels, hence action potentials) </a:t>
            </a:r>
            <a:r>
              <a:rPr lang="en-US" altLang="it-IT" sz="2200" b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to: </a:t>
            </a:r>
            <a:endParaRPr lang="en-US" altLang="it-IT" sz="2200" b="1" kern="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39552" y="2838210"/>
            <a:ext cx="231185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it-IT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Mechanic stimulation</a:t>
            </a:r>
            <a:endParaRPr lang="en-US" altLang="it-IT" kern="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140838" y="4175627"/>
            <a:ext cx="150073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it-IT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Temperature</a:t>
            </a:r>
            <a:endParaRPr lang="en-US" altLang="it-IT" kern="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1281195" y="5493968"/>
            <a:ext cx="120257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it-IT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Chemicals</a:t>
            </a:r>
            <a:endParaRPr lang="en-US" altLang="it-IT" kern="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026" name="Picture 2" descr="ttps://www.mandatory.gg/wp-content/uploads/database/weapons/knife/skins/valorant-database-weapons-skins-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0" b="31870"/>
          <a:stretch/>
        </p:blipFill>
        <p:spPr bwMode="auto">
          <a:xfrm rot="4224073">
            <a:off x="-454325" y="2892213"/>
            <a:ext cx="1616455" cy="41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tp://www.frasiaforismi.com/wp-content/uploads/2012/05/afp71681382711140302_bi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3" y="3983868"/>
            <a:ext cx="1105232" cy="813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0" descr="ttps://upload.wikimedia.org/wikipedia/commons/thumb/a/a1/GHS-pictogram-acid.svg/768px-GHS-pictogram-acid"/>
          <p:cNvSpPr>
            <a:spLocks noChangeAspect="1" noChangeArrowheads="1"/>
          </p:cNvSpPr>
          <p:nvPr/>
        </p:nvSpPr>
        <p:spPr bwMode="auto">
          <a:xfrm>
            <a:off x="0" y="0"/>
            <a:ext cx="6810375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4" y="5234868"/>
            <a:ext cx="1199769" cy="1192981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3222703" y="121517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dirty="0" smtClean="0">
                <a:latin typeface="Tahoma" charset="0"/>
                <a:ea typeface="Tahoma" charset="0"/>
                <a:cs typeface="Tahoma" charset="0"/>
              </a:rPr>
              <a:t>ASCENDING PATHWAY</a:t>
            </a:r>
            <a:endParaRPr lang="it-IT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54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8226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Pain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7" name="Rettangolo 6"/>
          <p:cNvSpPr/>
          <p:nvPr/>
        </p:nvSpPr>
        <p:spPr>
          <a:xfrm rot="21093091">
            <a:off x="0" y="894636"/>
            <a:ext cx="428396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it-IT" sz="2200" b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pain from the face?!?</a:t>
            </a:r>
            <a:endParaRPr lang="en-US" altLang="it-IT" sz="2200" b="1" kern="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12" name="AutoShape 10" descr="ttps://upload.wikimedia.org/wikipedia/commons/thumb/a/a1/GHS-pictogram-acid.svg/768px-GHS-pictogram-acid"/>
          <p:cNvSpPr>
            <a:spLocks noChangeAspect="1" noChangeArrowheads="1"/>
          </p:cNvSpPr>
          <p:nvPr/>
        </p:nvSpPr>
        <p:spPr bwMode="auto">
          <a:xfrm>
            <a:off x="0" y="0"/>
            <a:ext cx="6810375" cy="681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4" name="Rettangolo 13"/>
          <p:cNvSpPr/>
          <p:nvPr/>
        </p:nvSpPr>
        <p:spPr>
          <a:xfrm flipH="1">
            <a:off x="16355" y="2060848"/>
            <a:ext cx="65509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information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travels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first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along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trigeminal</a:t>
            </a:r>
            <a:r>
              <a:rPr lang="it-IT" b="1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synapses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trigeminal</a:t>
            </a:r>
            <a:r>
              <a:rPr lang="it-IT" b="1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nucleus</a:t>
            </a:r>
            <a:r>
              <a:rPr lang="it-IT" b="1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b="1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brainstem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Fibers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trigeminal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nucleus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trigeminal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lemniscus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terminates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</a:t>
            </a:r>
            <a:r>
              <a:rPr lang="it-IT" b="1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thalamus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9" b="47125"/>
          <a:stretch/>
        </p:blipFill>
        <p:spPr bwMode="auto">
          <a:xfrm>
            <a:off x="5120850" y="4365104"/>
            <a:ext cx="3915645" cy="2142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1" name="Figura a mano libera 10"/>
          <p:cNvSpPr/>
          <p:nvPr/>
        </p:nvSpPr>
        <p:spPr>
          <a:xfrm>
            <a:off x="5140234" y="6041011"/>
            <a:ext cx="2854235" cy="464291"/>
          </a:xfrm>
          <a:custGeom>
            <a:avLst/>
            <a:gdLst>
              <a:gd name="connsiteX0" fmla="*/ 84909 w 2854235"/>
              <a:gd name="connsiteY0" fmla="*/ 143691 h 1025434"/>
              <a:gd name="connsiteX1" fmla="*/ 2057400 w 2854235"/>
              <a:gd name="connsiteY1" fmla="*/ 0 h 1025434"/>
              <a:gd name="connsiteX2" fmla="*/ 2390503 w 2854235"/>
              <a:gd name="connsiteY2" fmla="*/ 326571 h 1025434"/>
              <a:gd name="connsiteX3" fmla="*/ 2854235 w 2854235"/>
              <a:gd name="connsiteY3" fmla="*/ 594360 h 1025434"/>
              <a:gd name="connsiteX4" fmla="*/ 2769326 w 2854235"/>
              <a:gd name="connsiteY4" fmla="*/ 1025434 h 1025434"/>
              <a:gd name="connsiteX5" fmla="*/ 0 w 2854235"/>
              <a:gd name="connsiteY5" fmla="*/ 999308 h 1025434"/>
              <a:gd name="connsiteX6" fmla="*/ 84909 w 2854235"/>
              <a:gd name="connsiteY6" fmla="*/ 143691 h 1025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4235" h="1025434">
                <a:moveTo>
                  <a:pt x="84909" y="143691"/>
                </a:moveTo>
                <a:lnTo>
                  <a:pt x="2057400" y="0"/>
                </a:lnTo>
                <a:lnTo>
                  <a:pt x="2390503" y="326571"/>
                </a:lnTo>
                <a:lnTo>
                  <a:pt x="2854235" y="594360"/>
                </a:lnTo>
                <a:lnTo>
                  <a:pt x="2769326" y="1025434"/>
                </a:lnTo>
                <a:lnTo>
                  <a:pt x="0" y="999308"/>
                </a:lnTo>
                <a:lnTo>
                  <a:pt x="84909" y="14369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Picture 6" descr="C02F01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0" t="8784" b="28987"/>
          <a:stretch/>
        </p:blipFill>
        <p:spPr bwMode="auto">
          <a:xfrm>
            <a:off x="6567351" y="1304764"/>
            <a:ext cx="242298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e 1"/>
          <p:cNvSpPr/>
          <p:nvPr/>
        </p:nvSpPr>
        <p:spPr>
          <a:xfrm>
            <a:off x="8172400" y="980728"/>
            <a:ext cx="899592" cy="720080"/>
          </a:xfrm>
          <a:prstGeom prst="ellipse">
            <a:avLst/>
          </a:prstGeom>
          <a:solidFill>
            <a:srgbClr val="FFFF00">
              <a:alpha val="3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Freccia giù 5"/>
          <p:cNvSpPr/>
          <p:nvPr/>
        </p:nvSpPr>
        <p:spPr>
          <a:xfrm rot="993686">
            <a:off x="7610869" y="1628440"/>
            <a:ext cx="541767" cy="4236418"/>
          </a:xfrm>
          <a:prstGeom prst="downArrow">
            <a:avLst/>
          </a:prstGeom>
          <a:solidFill>
            <a:srgbClr val="FFFF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circolare a destra 7"/>
          <p:cNvSpPr/>
          <p:nvPr/>
        </p:nvSpPr>
        <p:spPr>
          <a:xfrm flipV="1">
            <a:off x="5998552" y="4994744"/>
            <a:ext cx="1080120" cy="860513"/>
          </a:xfrm>
          <a:prstGeom prst="curvedRightArrow">
            <a:avLst/>
          </a:prstGeom>
          <a:solidFill>
            <a:srgbClr val="FFFF00">
              <a:alpha val="5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51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668226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Pain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166248"/>
            <a:ext cx="4819248" cy="5694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142780" y="1859339"/>
            <a:ext cx="414118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DESCENDING MESSAGES INFLUENCE PAIN PERCEPTION</a:t>
            </a:r>
          </a:p>
          <a:p>
            <a:pPr algn="just"/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Many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higher-level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structures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the brain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connections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periaqueductal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gray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(PAG) of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midbrain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 major locus for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endogenous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opioid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activity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PAG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turn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forms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connections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raphe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nuclei in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medulla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</a:t>
            </a:r>
            <a:r>
              <a:rPr lang="it-IT" b="1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modulate </a:t>
            </a:r>
            <a:r>
              <a:rPr lang="it-IT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incoming</a:t>
            </a:r>
            <a:r>
              <a:rPr lang="it-IT" b="1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u="sng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pain</a:t>
            </a:r>
            <a:r>
              <a:rPr lang="it-IT" b="1" u="sng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information </a:t>
            </a:r>
            <a:r>
              <a:rPr lang="it-IT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it-IT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opioids</a:t>
            </a:r>
            <a:r>
              <a:rPr lang="it-IT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spinal</a:t>
            </a:r>
            <a:r>
              <a:rPr lang="it-IT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i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cord</a:t>
            </a:r>
            <a:r>
              <a:rPr lang="it-IT" i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t-IT" i="1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52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85176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Outline of the lesson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13797" y="1833740"/>
            <a:ext cx="648072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Audition</a:t>
            </a:r>
          </a:p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Body senses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 vestibular system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Touch</a:t>
            </a:r>
            <a:r>
              <a:rPr lang="en-US" altLang="it-IT" sz="2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Pain</a:t>
            </a:r>
            <a:endParaRPr lang="en-US" altLang="it-IT" sz="2000" i="1" kern="0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Chemical senses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Olfaction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Gustation</a:t>
            </a:r>
          </a:p>
        </p:txBody>
      </p:sp>
      <p:pic>
        <p:nvPicPr>
          <p:cNvPr id="10246" name="Picture 6" descr="he Sense of Touch | Healthy Liv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01008"/>
            <a:ext cx="683351" cy="51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oronaVirus, tra i sintomi perdita olfatto e gusto - Non è la radi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974733"/>
            <a:ext cx="740611" cy="4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ome funzionano la lingua e il gusto - Focus Junior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72" y="5519452"/>
            <a:ext cx="669116" cy="50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nter, Ronaldo: &quot;Non riesco a guardare il mio infortunio, mi dissero che  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0097"/>
            <a:ext cx="781705" cy="46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0 grandi momenti di Inter-Milan - Il Post | Inter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46713"/>
            <a:ext cx="1069782" cy="7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70361"/>
            <a:ext cx="912103" cy="6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2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46521" y="1148551"/>
            <a:ext cx="8401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ammals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can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approximately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1,000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accomplish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task, </a:t>
            </a:r>
            <a:r>
              <a:rPr lang="it-IT" sz="24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although</a:t>
            </a:r>
            <a:r>
              <a:rPr lang="it-IT" sz="24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human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beings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only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sz="24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350 to 400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46520" y="3045072"/>
            <a:ext cx="4771579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Primates</a:t>
            </a: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and </a:t>
            </a:r>
            <a:r>
              <a:rPr lang="it-IT" altLang="it-IT" sz="2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birds</a:t>
            </a: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altLang="it-IT" sz="2300" b="1" u="sng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microsmatic</a:t>
            </a: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it-IT" altLang="it-IT" sz="2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poor</a:t>
            </a: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sense</a:t>
            </a: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altLang="it-IT" sz="2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smell</a:t>
            </a: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t-IT" altLang="it-IT" sz="23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46519" y="4996259"/>
            <a:ext cx="4793805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mammals</a:t>
            </a: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altLang="it-IT" sz="2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instead</a:t>
            </a: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altLang="it-IT" sz="2300" b="1" u="sng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macrosmatici</a:t>
            </a: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(high </a:t>
            </a:r>
            <a:r>
              <a:rPr lang="it-IT" altLang="it-IT" sz="2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sense</a:t>
            </a: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altLang="it-IT" sz="23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smell</a:t>
            </a:r>
            <a:r>
              <a:rPr lang="it-IT" altLang="it-IT" sz="23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t-IT" altLang="it-IT" sz="23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4937521"/>
            <a:ext cx="12223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00" y="5297884"/>
            <a:ext cx="908050" cy="96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363" y="4953396"/>
            <a:ext cx="920750" cy="111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2972047"/>
            <a:ext cx="12223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6824"/>
          <a:stretch>
            <a:fillRect/>
          </a:stretch>
        </p:blipFill>
        <p:spPr bwMode="auto">
          <a:xfrm>
            <a:off x="6599238" y="3226047"/>
            <a:ext cx="1060450" cy="94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r="7190"/>
          <a:stretch>
            <a:fillRect/>
          </a:stretch>
        </p:blipFill>
        <p:spPr bwMode="auto">
          <a:xfrm>
            <a:off x="7802563" y="2845047"/>
            <a:ext cx="1211262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610393" y="578297"/>
            <a:ext cx="7923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Olfaction</a:t>
            </a:r>
            <a:endParaRPr lang="it-IT" altLang="it-IT" sz="2800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14" name="Picture 14" descr="oronaVirus, tra i sintomi perdita olfatto e gusto - Non è la radio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47842"/>
            <a:ext cx="740611" cy="4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32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10393" y="578297"/>
            <a:ext cx="79232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altLang="it-IT" sz="28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Olfaction</a:t>
            </a:r>
            <a:endParaRPr lang="it-IT" altLang="it-IT" sz="2800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5" name="Picture 14" descr="oronaVirus, tra i sintomi perdita olfatto e gusto - Non è la radi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647842"/>
            <a:ext cx="740611" cy="4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089" y="1080557"/>
            <a:ext cx="4808793" cy="577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66733" y="1700808"/>
            <a:ext cx="42495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neural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olfaction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regularly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die and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replaced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cycle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lasting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approximately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four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six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weeks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316318" y="5661248"/>
            <a:ext cx="17498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>
                <a:latin typeface="Tahoma" charset="0"/>
                <a:ea typeface="Tahoma" charset="0"/>
                <a:cs typeface="Tahoma" charset="0"/>
              </a:rPr>
              <a:t>G</a:t>
            </a:r>
            <a:r>
              <a:rPr lang="it-IT" sz="800" smtClean="0">
                <a:latin typeface="Tahoma" charset="0"/>
                <a:ea typeface="Tahoma" charset="0"/>
                <a:cs typeface="Tahoma" charset="0"/>
              </a:rPr>
              <a:t>lia-</a:t>
            </a:r>
            <a:r>
              <a:rPr lang="it-IT" sz="800" dirty="0" err="1" smtClean="0">
                <a:latin typeface="Tahoma" charset="0"/>
                <a:ea typeface="Tahoma" charset="0"/>
                <a:cs typeface="Tahoma" charset="0"/>
              </a:rPr>
              <a:t>type</a:t>
            </a:r>
            <a:r>
              <a:rPr lang="it-IT" sz="8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800" dirty="0" err="1" smtClean="0"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sz="8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800" dirty="0" err="1"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800" dirty="0">
                <a:latin typeface="Tahoma" charset="0"/>
                <a:ea typeface="Tahoma" charset="0"/>
                <a:cs typeface="Tahoma" charset="0"/>
              </a:rPr>
              <a:t> produce </a:t>
            </a:r>
            <a:r>
              <a:rPr lang="it-IT" sz="800" dirty="0" err="1">
                <a:latin typeface="Tahoma" charset="0"/>
                <a:ea typeface="Tahoma" charset="0"/>
                <a:cs typeface="Tahoma" charset="0"/>
              </a:rPr>
              <a:t>mucus</a:t>
            </a:r>
            <a:endParaRPr lang="it-IT" sz="800" dirty="0"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6732" y="3542374"/>
            <a:ext cx="4249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Why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do </a:t>
            </a:r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olfactory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stimuli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are full of </a:t>
            </a:r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emotional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values</a:t>
            </a:r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? </a:t>
            </a:r>
          </a:p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here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strict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connection with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lymbic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!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050" name="Picture 2" descr="hat Is Scent Memory And How Do We Develop It — F.A.L.K. Aromatherapy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82" y="5517232"/>
            <a:ext cx="1202872" cy="120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4" descr="ense of Smell - Nature Scent">
            <a:hlinkClick r:id="rId7"/>
          </p:cNvPr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741" y="4647737"/>
            <a:ext cx="2637448" cy="2107274"/>
          </a:xfrm>
          <a:prstGeom prst="rect">
            <a:avLst/>
          </a:prstGeom>
        </p:spPr>
      </p:pic>
      <p:sp>
        <p:nvSpPr>
          <p:cNvPr id="15" name="Figura a mano libera 14"/>
          <p:cNvSpPr/>
          <p:nvPr/>
        </p:nvSpPr>
        <p:spPr>
          <a:xfrm>
            <a:off x="1250576" y="5177118"/>
            <a:ext cx="3012142" cy="1586753"/>
          </a:xfrm>
          <a:custGeom>
            <a:avLst/>
            <a:gdLst>
              <a:gd name="connsiteX0" fmla="*/ 161365 w 3012142"/>
              <a:gd name="connsiteY0" fmla="*/ 0 h 1586753"/>
              <a:gd name="connsiteX1" fmla="*/ 3012142 w 3012142"/>
              <a:gd name="connsiteY1" fmla="*/ 322729 h 1586753"/>
              <a:gd name="connsiteX2" fmla="*/ 1761565 w 3012142"/>
              <a:gd name="connsiteY2" fmla="*/ 336176 h 1586753"/>
              <a:gd name="connsiteX3" fmla="*/ 1801906 w 3012142"/>
              <a:gd name="connsiteY3" fmla="*/ 1586753 h 1586753"/>
              <a:gd name="connsiteX4" fmla="*/ 0 w 3012142"/>
              <a:gd name="connsiteY4" fmla="*/ 94129 h 1586753"/>
              <a:gd name="connsiteX5" fmla="*/ 161365 w 3012142"/>
              <a:gd name="connsiteY5" fmla="*/ 0 h 1586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12142" h="1586753">
                <a:moveTo>
                  <a:pt x="161365" y="0"/>
                </a:moveTo>
                <a:lnTo>
                  <a:pt x="3012142" y="322729"/>
                </a:lnTo>
                <a:lnTo>
                  <a:pt x="1761565" y="336176"/>
                </a:lnTo>
                <a:lnTo>
                  <a:pt x="1801906" y="1586753"/>
                </a:lnTo>
                <a:lnTo>
                  <a:pt x="0" y="94129"/>
                </a:lnTo>
                <a:lnTo>
                  <a:pt x="161365" y="0"/>
                </a:lnTo>
                <a:close/>
              </a:path>
            </a:pathLst>
          </a:custGeom>
          <a:solidFill>
            <a:srgbClr val="FFFF00">
              <a:alpha val="6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1565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267744" y="1772816"/>
            <a:ext cx="67687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HYPOTHESIS 1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shape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-pattern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theory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suggests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odorant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interact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like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keys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fitting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locks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it-IT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it-IT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72809" y="648052"/>
            <a:ext cx="8401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How do </a:t>
            </a:r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such</a:t>
            </a:r>
            <a:r>
              <a:rPr lang="it-IT" sz="2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small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number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encode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information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 wide array of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odorants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?</a:t>
            </a:r>
          </a:p>
        </p:txBody>
      </p:sp>
      <p:pic>
        <p:nvPicPr>
          <p:cNvPr id="1026" name="Picture 2" descr="ttps://www.topinsure.ie/wp-content/uploads/2018/11/Door-Lock-Types-to-Secure-your-Home-from-Burgl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1772816"/>
            <a:ext cx="2249488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727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267744" y="1772816"/>
            <a:ext cx="676875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HYPOTHESIS 1</a:t>
            </a:r>
          </a:p>
          <a:p>
            <a:pPr algn="just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shape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-pattern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theory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suggests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odorant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interact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like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keys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fitting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locks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it-IT" dirty="0" smtClean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it-IT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HYPOTHESIS 2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modification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approach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suggests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odorants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activate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specific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combinations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Overall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patterns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activity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opposed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a single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could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distinguish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among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many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separate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odorants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5" name="Rettangolo 4"/>
          <p:cNvSpPr/>
          <p:nvPr/>
        </p:nvSpPr>
        <p:spPr>
          <a:xfrm>
            <a:off x="372809" y="648052"/>
            <a:ext cx="8401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How do </a:t>
            </a:r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such</a:t>
            </a:r>
            <a:r>
              <a:rPr lang="it-IT" sz="2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small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number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encode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information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 wide array of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odorants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?</a:t>
            </a:r>
          </a:p>
        </p:txBody>
      </p:sp>
      <p:pic>
        <p:nvPicPr>
          <p:cNvPr id="1026" name="Picture 2" descr="ttps://www.topinsure.ie/wp-content/uploads/2018/11/Door-Lock-Types-to-Secure-your-Home-from-Burgl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1772816"/>
            <a:ext cx="2249488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tps://ars.els-cdn.com/content/image/1-s2.0-S0092867400805814-gr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88"/>
          <a:stretch/>
        </p:blipFill>
        <p:spPr bwMode="auto">
          <a:xfrm>
            <a:off x="0" y="3191327"/>
            <a:ext cx="2253565" cy="16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801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267744" y="1772816"/>
            <a:ext cx="676875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HYPOTHESIS 1</a:t>
            </a:r>
          </a:p>
          <a:p>
            <a:pPr algn="just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shape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-pattern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theory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suggests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odorant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interact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with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like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keys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fitting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locks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it-IT" dirty="0" smtClean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it-IT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HYPOTHESIS 2</a:t>
            </a:r>
          </a:p>
          <a:p>
            <a:pPr algn="just"/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modification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approach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suggests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odorants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can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activate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specific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combinations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Overall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patterns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receptor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activity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opposed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to the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response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of a single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type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could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distinguish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among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many</a:t>
            </a:r>
            <a:r>
              <a:rPr lang="it-IT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separate </a:t>
            </a:r>
            <a:r>
              <a:rPr lang="it-IT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odorants</a:t>
            </a:r>
            <a:r>
              <a:rPr lang="it-IT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r>
              <a:rPr lang="it-IT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HYPOTHESIS 3 </a:t>
            </a: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Other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researchers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believe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olfactory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responds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vibration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odorant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molecules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rather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their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shapes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72809" y="648052"/>
            <a:ext cx="8401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How do </a:t>
            </a:r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such</a:t>
            </a:r>
            <a:r>
              <a:rPr lang="it-IT" sz="2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small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number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encode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information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a wide array of </a:t>
            </a:r>
            <a:r>
              <a:rPr lang="it-IT" sz="2400" dirty="0" err="1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odorants</a:t>
            </a:r>
            <a:r>
              <a:rPr lang="it-IT" sz="2400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?</a:t>
            </a:r>
          </a:p>
        </p:txBody>
      </p:sp>
      <p:pic>
        <p:nvPicPr>
          <p:cNvPr id="1026" name="Picture 2" descr="ttps://www.topinsure.ie/wp-content/uploads/2018/11/Door-Lock-Types-to-Secure-your-Home-from-Burgl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" y="1772816"/>
            <a:ext cx="2249488" cy="1124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tps://ars.els-cdn.com/content/image/1-s2.0-S0092867400805814-gr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88"/>
          <a:stretch/>
        </p:blipFill>
        <p:spPr bwMode="auto">
          <a:xfrm>
            <a:off x="0" y="3191327"/>
            <a:ext cx="2253565" cy="1677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tps://cosmosmagazine.com/wp-content/uploads/2019/12/130715_Why_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16" y="5162927"/>
            <a:ext cx="2530560" cy="147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259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72809" y="648052"/>
            <a:ext cx="840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Olfactory</a:t>
            </a:r>
            <a:r>
              <a:rPr lang="it-IT" sz="2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cortex</a:t>
            </a:r>
            <a:endParaRPr lang="it-IT" sz="24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265795"/>
            <a:ext cx="6279480" cy="55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97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78297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Vestibular system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Picture 7" descr="C07F01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108" y="2158206"/>
            <a:ext cx="4751388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05194" y="2060848"/>
            <a:ext cx="40347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sensory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organs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vestibular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system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found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inner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ear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adjacent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structures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responsible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audition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vestibular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structures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be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divided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2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types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:</a:t>
            </a:r>
          </a:p>
          <a:p>
            <a:pPr algn="just"/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1)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otolith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organs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algn="just"/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2)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semicircular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canals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5050116" y="4266483"/>
            <a:ext cx="1275862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300" dirty="0" err="1" smtClean="0">
                <a:latin typeface="Tahoma" charset="0"/>
                <a:ea typeface="Tahoma" charset="0"/>
                <a:cs typeface="Tahoma" charset="0"/>
              </a:rPr>
              <a:t>O</a:t>
            </a:r>
            <a:r>
              <a:rPr lang="it-IT" sz="1300" smtClean="0">
                <a:latin typeface="Tahoma" charset="0"/>
                <a:ea typeface="Tahoma" charset="0"/>
                <a:cs typeface="Tahoma" charset="0"/>
              </a:rPr>
              <a:t>tolith</a:t>
            </a:r>
            <a:r>
              <a:rPr lang="it-IT" sz="1300" dirty="0" smtClean="0"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300" dirty="0" err="1">
                <a:latin typeface="Tahoma" charset="0"/>
                <a:ea typeface="Tahoma" charset="0"/>
                <a:cs typeface="Tahoma" charset="0"/>
              </a:rPr>
              <a:t>organs</a:t>
            </a:r>
            <a:r>
              <a:rPr lang="it-IT" sz="1300" dirty="0">
                <a:latin typeface="Tahoma" charset="0"/>
                <a:ea typeface="Tahoma" charset="0"/>
                <a:cs typeface="Tahoma" charset="0"/>
              </a:rPr>
              <a:t> </a:t>
            </a:r>
            <a:endParaRPr lang="it-IT" sz="1300" dirty="0"/>
          </a:p>
        </p:txBody>
      </p:sp>
      <p:sp>
        <p:nvSpPr>
          <p:cNvPr id="10" name="Parentesi graffa chiusa 9"/>
          <p:cNvSpPr/>
          <p:nvPr/>
        </p:nvSpPr>
        <p:spPr>
          <a:xfrm rot="5400000">
            <a:off x="5573665" y="3808534"/>
            <a:ext cx="144016" cy="102100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4500254" y="530120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Information </a:t>
            </a:r>
            <a:r>
              <a:rPr lang="it-IT" sz="16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sz="16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angle of </a:t>
            </a:r>
            <a:r>
              <a:rPr lang="it-IT" sz="16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head relative to the </a:t>
            </a:r>
            <a:r>
              <a:rPr lang="it-IT" sz="16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ground</a:t>
            </a:r>
            <a:r>
              <a:rPr lang="it-IT" sz="16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sz="16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16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well</a:t>
            </a:r>
            <a:r>
              <a:rPr lang="it-IT" sz="16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6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as</a:t>
            </a:r>
            <a:r>
              <a:rPr lang="it-IT" sz="16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6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information </a:t>
            </a:r>
            <a:r>
              <a:rPr lang="it-IT" sz="1600" b="1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about</a:t>
            </a:r>
            <a:r>
              <a:rPr lang="it-IT" sz="1600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600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linear </a:t>
            </a:r>
            <a:r>
              <a:rPr lang="it-IT" sz="1600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acceleration</a:t>
            </a:r>
            <a:r>
              <a:rPr lang="it-IT" sz="16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cxnSp>
        <p:nvCxnSpPr>
          <p:cNvPr id="13" name="Connettore 2 12"/>
          <p:cNvCxnSpPr/>
          <p:nvPr/>
        </p:nvCxnSpPr>
        <p:spPr>
          <a:xfrm>
            <a:off x="5688047" y="4558871"/>
            <a:ext cx="756161" cy="74233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114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72809" y="648052"/>
            <a:ext cx="840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Olfactory</a:t>
            </a:r>
            <a:r>
              <a:rPr lang="it-IT" sz="2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cortex</a:t>
            </a:r>
            <a:endParaRPr lang="it-IT" sz="24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2" name="2-Minute Neuroscience Olfac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134076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21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72809" y="648052"/>
            <a:ext cx="84019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Olfactory</a:t>
            </a:r>
            <a:r>
              <a:rPr lang="it-IT" sz="240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2400" dirty="0" err="1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cortex</a:t>
            </a:r>
            <a:endParaRPr lang="it-IT" sz="240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Olfactory System Anatomy and Physiology Pathways Animation.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484784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95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85176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Outline of the lesson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13797" y="1833740"/>
            <a:ext cx="648072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Audition</a:t>
            </a:r>
          </a:p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Body senses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 vestibular system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Touch</a:t>
            </a:r>
            <a:r>
              <a:rPr lang="en-US" altLang="it-IT" sz="2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Pain</a:t>
            </a:r>
            <a:endParaRPr lang="en-US" altLang="it-IT" sz="2000" i="1" kern="0" dirty="0">
              <a:solidFill>
                <a:schemeClr val="tx1">
                  <a:lumMod val="50000"/>
                  <a:lumOff val="50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Chemical senses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Olfaction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Gustation</a:t>
            </a:r>
          </a:p>
        </p:txBody>
      </p:sp>
      <p:pic>
        <p:nvPicPr>
          <p:cNvPr id="10246" name="Picture 6" descr="he Sense of Touch | Healthy Liv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01008"/>
            <a:ext cx="683351" cy="51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oronaVirus, tra i sintomi perdita olfatto e gusto - Non è la radi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974733"/>
            <a:ext cx="740611" cy="4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ome funzionano la lingua e il gusto - Focus Junior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72" y="5519452"/>
            <a:ext cx="669116" cy="50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nter, Ronaldo: &quot;Non riesco a guardare il mio infortunio, mi dissero che  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0097"/>
            <a:ext cx="781705" cy="46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0 grandi momenti di Inter-Milan - Il Post | Inter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46713"/>
            <a:ext cx="1069782" cy="7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70361"/>
            <a:ext cx="912103" cy="6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664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it-IT" sz="32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en-US" altLang="it-IT" sz="32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Taste Receptors</a:t>
            </a:r>
          </a:p>
        </p:txBody>
      </p:sp>
      <p:pic>
        <p:nvPicPr>
          <p:cNvPr id="92163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250" y="1600200"/>
            <a:ext cx="8189913" cy="4525963"/>
          </a:xfrm>
          <a:noFill/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pic>
        <p:nvPicPr>
          <p:cNvPr id="6" name="Picture 6" descr="C02F01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12" t="8784" r="-1" b="908"/>
          <a:stretch/>
        </p:blipFill>
        <p:spPr bwMode="auto">
          <a:xfrm rot="373675">
            <a:off x="6056127" y="2225357"/>
            <a:ext cx="3138853" cy="36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572000" y="1537047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400" dirty="0" smtClean="0">
                <a:solidFill>
                  <a:srgbClr val="3C3D35"/>
                </a:solidFill>
                <a:latin typeface="Tahoma" charset="0"/>
                <a:ea typeface="Tahoma" charset="0"/>
                <a:cs typeface="Tahoma" charset="0"/>
              </a:rPr>
              <a:t>(</a:t>
            </a:r>
            <a:r>
              <a:rPr lang="it-IT" sz="1400" dirty="0" err="1" smtClean="0">
                <a:solidFill>
                  <a:srgbClr val="3C3D35"/>
                </a:solidFill>
                <a:latin typeface="Tahoma" charset="0"/>
                <a:ea typeface="Tahoma" charset="0"/>
                <a:cs typeface="Tahoma" charset="0"/>
              </a:rPr>
              <a:t>Structures</a:t>
            </a:r>
            <a:r>
              <a:rPr lang="it-IT" sz="1400" dirty="0" smtClean="0">
                <a:solidFill>
                  <a:srgbClr val="3C3D35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>
                <a:solidFill>
                  <a:srgbClr val="3C3D35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sz="1400" dirty="0">
                <a:solidFill>
                  <a:srgbClr val="3C3D35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400" dirty="0" err="1" smtClean="0">
                <a:solidFill>
                  <a:srgbClr val="3C3D35"/>
                </a:solidFill>
                <a:latin typeface="Tahoma" charset="0"/>
                <a:ea typeface="Tahoma" charset="0"/>
                <a:cs typeface="Tahoma" charset="0"/>
              </a:rPr>
              <a:t>contain</a:t>
            </a:r>
            <a:r>
              <a:rPr lang="it-IT" sz="1400" dirty="0" smtClean="0">
                <a:solidFill>
                  <a:srgbClr val="3C3D35"/>
                </a:solidFill>
                <a:latin typeface="Tahoma" charset="0"/>
                <a:ea typeface="Tahoma" charset="0"/>
                <a:cs typeface="Tahoma" charset="0"/>
              </a:rPr>
              <a:t> taste </a:t>
            </a:r>
            <a:r>
              <a:rPr lang="it-IT" sz="1400" dirty="0" err="1" smtClean="0">
                <a:solidFill>
                  <a:srgbClr val="3C3D35"/>
                </a:solidFill>
                <a:latin typeface="Tahoma" charset="0"/>
                <a:ea typeface="Tahoma" charset="0"/>
                <a:cs typeface="Tahoma" charset="0"/>
              </a:rPr>
              <a:t>receptors</a:t>
            </a:r>
            <a:r>
              <a:rPr lang="it-IT" sz="1400" dirty="0" smtClean="0">
                <a:solidFill>
                  <a:srgbClr val="3C3D35"/>
                </a:solidFill>
                <a:latin typeface="Tahoma" charset="0"/>
                <a:ea typeface="Tahoma" charset="0"/>
                <a:cs typeface="Tahoma" charset="0"/>
              </a:rPr>
              <a:t>)</a:t>
            </a:r>
            <a:endParaRPr lang="it-IT" sz="1400" dirty="0"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77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z="32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Taste </a:t>
            </a:r>
            <a:r>
              <a:rPr lang="en-US" altLang="it-IT" sz="32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Pathways to the Brain</a:t>
            </a:r>
          </a:p>
        </p:txBody>
      </p:sp>
      <p:pic>
        <p:nvPicPr>
          <p:cNvPr id="94211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113" y="1600200"/>
            <a:ext cx="7851775" cy="4525963"/>
          </a:xfrm>
          <a:noFill/>
        </p:spPr>
      </p:pic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855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it-IT" sz="3200" b="1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Taste </a:t>
            </a:r>
            <a:r>
              <a:rPr lang="en-US" altLang="it-IT" sz="3200" b="1" dirty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Pathways to the Brain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265795"/>
            <a:ext cx="6279480" cy="554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9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pic>
        <p:nvPicPr>
          <p:cNvPr id="3074" name="Picture 2" descr="ttps://www.ripleys.com/wp-content/uploads/2020/02/shutterstock_448695439-1024x8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888377"/>
            <a:ext cx="7020272" cy="59970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 rot="21049595">
            <a:off x="7043916" y="3232933"/>
            <a:ext cx="2123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Regardless</a:t>
            </a:r>
            <a:r>
              <a:rPr 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what</a:t>
            </a:r>
            <a:r>
              <a:rPr 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Laura </a:t>
            </a:r>
            <a:r>
              <a:rPr 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Freberg</a:t>
            </a:r>
            <a:r>
              <a:rPr 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claims</a:t>
            </a:r>
            <a:r>
              <a:rPr 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sz="1600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textbook</a:t>
            </a:r>
            <a:r>
              <a:rPr lang="it-IT" sz="160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!</a:t>
            </a:r>
            <a:endParaRPr lang="it-IT" sz="1600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206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pic>
        <p:nvPicPr>
          <p:cNvPr id="5" name="2-Minute Neuroscience Tast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10527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78297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Vestibular system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7" name="Picture 8" descr="C07F012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671" y="2924944"/>
            <a:ext cx="520382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ttps://ars.els-cdn.com/content/image/3-s2.0-B9780123738899500061-f06-15-97801237388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2143" y="1038790"/>
            <a:ext cx="1590675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545839" y="1215300"/>
            <a:ext cx="727463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hair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saccule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arranged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along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vertical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membrane,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whereas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hair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utricle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arranged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along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horizontal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membrane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  <a:endParaRPr lang="it-IT" dirty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19508" y="2610683"/>
            <a:ext cx="37131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Cilia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extend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from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each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hair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into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gelatinous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layer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Covering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gelatinous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layer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sz="1600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otoliths</a:t>
            </a:r>
            <a:r>
              <a:rPr lang="it-IT" sz="1600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are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stones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made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calcium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carbonate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sp>
        <p:nvSpPr>
          <p:cNvPr id="6" name="Rettangolo 5"/>
          <p:cNvSpPr/>
          <p:nvPr/>
        </p:nvSpPr>
        <p:spPr>
          <a:xfrm>
            <a:off x="98034" y="4293096"/>
            <a:ext cx="37346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otoliths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due to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acceleration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head, force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exerted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hair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hair</a:t>
            </a:r>
            <a:r>
              <a:rPr lang="it-IT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either</a:t>
            </a:r>
            <a:r>
              <a:rPr lang="it-IT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depolarize</a:t>
            </a:r>
            <a:r>
              <a:rPr lang="it-IT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or </a:t>
            </a:r>
            <a:r>
              <a:rPr lang="it-IT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hyperpolarize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force,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which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turn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affects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firing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rates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fibers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in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auditory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cranial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nerve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VIII).</a:t>
            </a:r>
          </a:p>
        </p:txBody>
      </p:sp>
    </p:spTree>
    <p:extLst>
      <p:ext uri="{BB962C8B-B14F-4D97-AF65-F5344CB8AC3E}">
        <p14:creationId xmlns:p14="http://schemas.microsoft.com/office/powerpoint/2010/main" val="1817157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78297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Vestibular system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3131" y="1427481"/>
            <a:ext cx="41799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semicircular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canals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consist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3 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looping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chambers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These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structures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respond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rotational</a:t>
            </a:r>
            <a:r>
              <a:rPr lang="it-IT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b="1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movements</a:t>
            </a:r>
            <a:r>
              <a:rPr lang="it-IT" b="1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of the </a:t>
            </a:r>
            <a:r>
              <a:rPr lang="it-IT" b="1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head 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contribute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our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ability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walk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upright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  <a:p>
            <a:pPr algn="just"/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Rotating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head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causes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endolymph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within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canals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to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bend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hair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cells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 </a:t>
            </a:r>
            <a:endParaRPr lang="it-IT" dirty="0" smtClean="0">
              <a:solidFill>
                <a:schemeClr val="bg1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690968" y="5094515"/>
            <a:ext cx="63240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When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extensive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movement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stops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(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perhaps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end of an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amusement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park ride), the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endolymph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reverses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its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course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, and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may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have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the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odd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fleeting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sensation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that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your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head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is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moving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 err="1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now</a:t>
            </a:r>
            <a:r>
              <a:rPr lang="it-IT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in the opposite </a:t>
            </a:r>
            <a:r>
              <a:rPr lang="it-IT" dirty="0" err="1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direction</a:t>
            </a:r>
            <a:r>
              <a:rPr lang="it-IT" dirty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.</a:t>
            </a:r>
          </a:p>
        </p:txBody>
      </p:sp>
      <p:pic>
        <p:nvPicPr>
          <p:cNvPr id="2050" name="Picture 2" descr="ttps://cdn.britannica.com/86/4086-004-EA855487/vestibular-system-labyrinth-balance-organs-cristae-macu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500" y="1427481"/>
            <a:ext cx="4892499" cy="309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e 6"/>
          <p:cNvSpPr/>
          <p:nvPr/>
        </p:nvSpPr>
        <p:spPr>
          <a:xfrm>
            <a:off x="4139952" y="2564904"/>
            <a:ext cx="2520280" cy="2520280"/>
          </a:xfrm>
          <a:prstGeom prst="ellipse">
            <a:avLst/>
          </a:prstGeom>
          <a:solidFill>
            <a:srgbClr val="FFFF00">
              <a:alpha val="38000"/>
            </a:srgb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052" name="Picture 4" descr="ttps://www.tiewtungbaan.com/wp-content/uploads/2019/02/IMG_7105-1024x68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43" y="4876471"/>
            <a:ext cx="2453425" cy="163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01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" y="1124744"/>
            <a:ext cx="3293640" cy="2448272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15585"/>
            <a:ext cx="5148064" cy="6342415"/>
          </a:xfrm>
          <a:prstGeom prst="rect">
            <a:avLst/>
          </a:prstGeom>
        </p:spPr>
      </p:pic>
      <p:sp>
        <p:nvSpPr>
          <p:cNvPr id="10" name="Figura a mano libera 9"/>
          <p:cNvSpPr/>
          <p:nvPr/>
        </p:nvSpPr>
        <p:spPr>
          <a:xfrm>
            <a:off x="-30997" y="511444"/>
            <a:ext cx="4060556" cy="3068664"/>
          </a:xfrm>
          <a:custGeom>
            <a:avLst/>
            <a:gdLst>
              <a:gd name="connsiteX0" fmla="*/ 3378631 w 4060556"/>
              <a:gd name="connsiteY0" fmla="*/ 3068664 h 3068664"/>
              <a:gd name="connsiteX1" fmla="*/ 4060556 w 4060556"/>
              <a:gd name="connsiteY1" fmla="*/ 2061275 h 3068664"/>
              <a:gd name="connsiteX2" fmla="*/ 4045058 w 4060556"/>
              <a:gd name="connsiteY2" fmla="*/ 0 h 3068664"/>
              <a:gd name="connsiteX3" fmla="*/ 0 w 4060556"/>
              <a:gd name="connsiteY3" fmla="*/ 619932 h 3068664"/>
              <a:gd name="connsiteX4" fmla="*/ 3332136 w 4060556"/>
              <a:gd name="connsiteY4" fmla="*/ 604434 h 3068664"/>
              <a:gd name="connsiteX5" fmla="*/ 3378631 w 4060556"/>
              <a:gd name="connsiteY5" fmla="*/ 3068664 h 3068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60556" h="3068664">
                <a:moveTo>
                  <a:pt x="3378631" y="3068664"/>
                </a:moveTo>
                <a:lnTo>
                  <a:pt x="4060556" y="2061275"/>
                </a:lnTo>
                <a:lnTo>
                  <a:pt x="4045058" y="0"/>
                </a:lnTo>
                <a:lnTo>
                  <a:pt x="0" y="619932"/>
                </a:lnTo>
                <a:lnTo>
                  <a:pt x="3332136" y="604434"/>
                </a:lnTo>
                <a:lnTo>
                  <a:pt x="3378631" y="3068664"/>
                </a:lnTo>
                <a:close/>
              </a:path>
            </a:pathLst>
          </a:custGeom>
          <a:solidFill>
            <a:srgbClr val="FFFF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17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78297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Vestibular system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6" name="Utricle and Saccule balance and equillibriu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449288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17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78297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Vestibular system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pic>
        <p:nvPicPr>
          <p:cNvPr id="4098" name="Picture 2" descr="ttps://image.slidesharecdn.com/ll5wa7ioshashhmgqegd-signature-5967dd0451739e2af475d635299752bfdaf370c5b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62" y="1092113"/>
            <a:ext cx="7694504" cy="5776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016" y="465138"/>
            <a:ext cx="2321496" cy="2050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97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0" y="0"/>
            <a:ext cx="9144000" cy="465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1800"/>
          </a:p>
        </p:txBody>
      </p:sp>
      <p:sp>
        <p:nvSpPr>
          <p:cNvPr id="4" name="Text Box 14"/>
          <p:cNvSpPr txBox="1">
            <a:spLocks noChangeArrowheads="1"/>
          </p:cNvSpPr>
          <p:nvPr/>
        </p:nvSpPr>
        <p:spPr bwMode="auto">
          <a:xfrm>
            <a:off x="346521" y="116632"/>
            <a:ext cx="8689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it-IT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</a:rPr>
              <a:t>NONVISUAL SENSATION AND PERCEPTION</a:t>
            </a:r>
            <a:endParaRPr lang="it-IT" altLang="it-IT" sz="2400" b="1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885176"/>
            <a:ext cx="914400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it-IT" sz="3000" kern="0" dirty="0" smtClean="0">
                <a:solidFill>
                  <a:srgbClr val="FFFF00"/>
                </a:solidFill>
                <a:latin typeface="Tahoma" charset="0"/>
                <a:ea typeface="Tahoma" charset="0"/>
                <a:cs typeface="Tahoma" charset="0"/>
              </a:rPr>
              <a:t>Outline of the lesson</a:t>
            </a:r>
            <a:endParaRPr lang="en-US" altLang="it-IT" sz="3000" kern="0" dirty="0">
              <a:solidFill>
                <a:srgbClr val="FFFF00"/>
              </a:solidFill>
              <a:latin typeface="Tahoma" charset="0"/>
              <a:ea typeface="Tahoma" charset="0"/>
              <a:cs typeface="Tahoma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213797" y="1833740"/>
            <a:ext cx="6480720" cy="52852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Audition</a:t>
            </a:r>
          </a:p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Body senses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 vestibular system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bg1"/>
                </a:solidFill>
                <a:latin typeface="Tahoma" charset="0"/>
                <a:ea typeface="Tahoma" charset="0"/>
                <a:cs typeface="Tahoma" charset="0"/>
              </a:rPr>
              <a:t>Touch</a:t>
            </a:r>
            <a:r>
              <a:rPr lang="en-US" altLang="it-IT" sz="2400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 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charset="0"/>
                <a:ea typeface="Tahoma" charset="0"/>
                <a:cs typeface="Tahoma" charset="0"/>
              </a:rPr>
              <a:t>Pain</a:t>
            </a:r>
            <a:endParaRPr lang="en-US" altLang="it-IT" sz="2000" i="1" kern="0" dirty="0">
              <a:solidFill>
                <a:schemeClr val="tx1">
                  <a:lumMod val="65000"/>
                  <a:lumOff val="35000"/>
                </a:schemeClr>
              </a:solidFill>
              <a:latin typeface="Tahoma" charset="0"/>
              <a:ea typeface="Tahoma" charset="0"/>
              <a:cs typeface="Tahoma" charset="0"/>
            </a:endParaRPr>
          </a:p>
          <a:p>
            <a:pPr marL="342900" indent="-342900" algn="l"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it-IT" sz="2400" b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The Chemical senses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Olfaction</a:t>
            </a:r>
          </a:p>
          <a:p>
            <a:pPr lvl="1" algn="l" eaLnBrk="1" hangingPunct="1">
              <a:lnSpc>
                <a:spcPct val="150000"/>
              </a:lnSpc>
            </a:pPr>
            <a:r>
              <a:rPr lang="en-US" altLang="it-IT" sz="2000" i="1" kern="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ahoma" charset="0"/>
                <a:ea typeface="Tahoma" charset="0"/>
                <a:cs typeface="Tahoma" charset="0"/>
              </a:rPr>
              <a:t>Gustation</a:t>
            </a:r>
          </a:p>
        </p:txBody>
      </p:sp>
      <p:pic>
        <p:nvPicPr>
          <p:cNvPr id="10246" name="Picture 6" descr="he Sense of Touch | Healthy Livi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501008"/>
            <a:ext cx="683351" cy="51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oronaVirus, tra i sintomi perdita olfatto e gusto - Non è la radio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974733"/>
            <a:ext cx="740611" cy="4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6" name="Picture 16" descr="ome funzionano la lingua e il gusto - Focus Junior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772" y="5519452"/>
            <a:ext cx="669116" cy="50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8" name="Picture 18" descr="nter, Ronaldo: &quot;Non riesco a guardare il mio infortunio, mi dissero che  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0097"/>
            <a:ext cx="781705" cy="46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0 grandi momenti di Inter-Milan - Il Post | Inter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746713"/>
            <a:ext cx="1069782" cy="79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870361"/>
            <a:ext cx="912103" cy="69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</TotalTime>
  <Words>1133</Words>
  <Application>Microsoft Macintosh PowerPoint</Application>
  <PresentationFormat>Presentazione su schermo (4:3)</PresentationFormat>
  <Paragraphs>190</Paragraphs>
  <Slides>37</Slides>
  <Notes>3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1" baseType="lpstr">
      <vt:lpstr>ＭＳ Ｐゴシック</vt:lpstr>
      <vt:lpstr>Tahoma</vt:lpstr>
      <vt:lpstr>Arial</vt:lpstr>
      <vt:lpstr>Default Design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The Taste Receptors</vt:lpstr>
      <vt:lpstr>Taste Pathways to the Brain</vt:lpstr>
      <vt:lpstr>Taste Pathways to the Brain</vt:lpstr>
      <vt:lpstr>Presentazione di PowerPoint</vt:lpstr>
      <vt:lpstr>Presentazione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Utente di Microsoft Office</cp:lastModifiedBy>
  <cp:revision>256</cp:revision>
  <dcterms:created xsi:type="dcterms:W3CDTF">2016-02-23T15:39:41Z</dcterms:created>
  <dcterms:modified xsi:type="dcterms:W3CDTF">2021-05-07T12:16:16Z</dcterms:modified>
</cp:coreProperties>
</file>