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1"/>
  </p:notesMasterIdLst>
  <p:sldIdLst>
    <p:sldId id="1079" r:id="rId2"/>
    <p:sldId id="1178" r:id="rId3"/>
    <p:sldId id="1185" r:id="rId4"/>
    <p:sldId id="1179" r:id="rId5"/>
    <p:sldId id="1180" r:id="rId6"/>
    <p:sldId id="1208" r:id="rId7"/>
    <p:sldId id="1186" r:id="rId8"/>
    <p:sldId id="1187" r:id="rId9"/>
    <p:sldId id="1188" r:id="rId10"/>
    <p:sldId id="1181" r:id="rId11"/>
    <p:sldId id="1209" r:id="rId12"/>
    <p:sldId id="1210" r:id="rId13"/>
    <p:sldId id="1211" r:id="rId14"/>
    <p:sldId id="1212" r:id="rId15"/>
    <p:sldId id="1214" r:id="rId16"/>
    <p:sldId id="1215" r:id="rId17"/>
    <p:sldId id="1216" r:id="rId18"/>
    <p:sldId id="1217" r:id="rId19"/>
    <p:sldId id="1218" r:id="rId20"/>
    <p:sldId id="1184" r:id="rId21"/>
    <p:sldId id="1113" r:id="rId22"/>
    <p:sldId id="1114" r:id="rId23"/>
    <p:sldId id="1115" r:id="rId24"/>
    <p:sldId id="1116" r:id="rId25"/>
    <p:sldId id="1117" r:id="rId26"/>
    <p:sldId id="1119" r:id="rId27"/>
    <p:sldId id="1118" r:id="rId28"/>
    <p:sldId id="1121" r:id="rId29"/>
    <p:sldId id="1120" r:id="rId30"/>
    <p:sldId id="1189" r:id="rId31"/>
    <p:sldId id="1122" r:id="rId32"/>
    <p:sldId id="1123" r:id="rId33"/>
    <p:sldId id="1190" r:id="rId34"/>
    <p:sldId id="1197" r:id="rId35"/>
    <p:sldId id="1191" r:id="rId36"/>
    <p:sldId id="1192" r:id="rId37"/>
    <p:sldId id="1193" r:id="rId38"/>
    <p:sldId id="1194" r:id="rId39"/>
    <p:sldId id="1195" r:id="rId40"/>
    <p:sldId id="1196" r:id="rId41"/>
    <p:sldId id="1198" r:id="rId42"/>
    <p:sldId id="1199" r:id="rId43"/>
    <p:sldId id="1200" r:id="rId44"/>
    <p:sldId id="1201" r:id="rId45"/>
    <p:sldId id="1203" r:id="rId46"/>
    <p:sldId id="1202" r:id="rId47"/>
    <p:sldId id="1204" r:id="rId48"/>
    <p:sldId id="1205" r:id="rId49"/>
    <p:sldId id="1219" r:id="rId50"/>
    <p:sldId id="1207" r:id="rId51"/>
    <p:sldId id="1220" r:id="rId52"/>
    <p:sldId id="1223" r:id="rId53"/>
    <p:sldId id="1224" r:id="rId54"/>
    <p:sldId id="1226" r:id="rId55"/>
    <p:sldId id="1222" r:id="rId56"/>
    <p:sldId id="1221" r:id="rId57"/>
    <p:sldId id="1227" r:id="rId58"/>
    <p:sldId id="1228" r:id="rId59"/>
    <p:sldId id="1229" r:id="rId60"/>
  </p:sldIdLst>
  <p:sldSz cx="9144000" cy="6858000" type="screen4x3"/>
  <p:notesSz cx="6662738" cy="9926638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FF9933"/>
    <a:srgbClr val="3366FF"/>
    <a:srgbClr val="6699FF"/>
    <a:srgbClr val="CCFF33"/>
    <a:srgbClr val="FFFFFF"/>
    <a:srgbClr val="4D4D4D"/>
    <a:srgbClr val="7777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45" autoAdjust="0"/>
    <p:restoredTop sz="93713" autoAdjust="0"/>
  </p:normalViewPr>
  <p:slideViewPr>
    <p:cSldViewPr>
      <p:cViewPr>
        <p:scale>
          <a:sx n="81" d="100"/>
          <a:sy n="81" d="100"/>
        </p:scale>
        <p:origin x="1928" y="6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424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viewProps" Target="viewProps.xml"/><Relationship Id="rId64" Type="http://schemas.openxmlformats.org/officeDocument/2006/relationships/theme" Target="theme/theme1.xml"/><Relationship Id="rId65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notesMaster" Target="notesMasters/notesMaster1.xml"/><Relationship Id="rId62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8766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773488" y="0"/>
            <a:ext cx="2887662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50900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66750" y="4714875"/>
            <a:ext cx="5329238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 smtClean="0"/>
              <a:t>Click to edit Master text styles</a:t>
            </a:r>
          </a:p>
          <a:p>
            <a:pPr lvl="1"/>
            <a:r>
              <a:rPr lang="it-IT" noProof="0" smtClean="0"/>
              <a:t>Second level</a:t>
            </a:r>
          </a:p>
          <a:p>
            <a:pPr lvl="2"/>
            <a:r>
              <a:rPr lang="it-IT" noProof="0" smtClean="0"/>
              <a:t>Third level</a:t>
            </a:r>
          </a:p>
          <a:p>
            <a:pPr lvl="3"/>
            <a:r>
              <a:rPr lang="it-IT" noProof="0" smtClean="0"/>
              <a:t>Fourth level</a:t>
            </a:r>
          </a:p>
          <a:p>
            <a:pPr lvl="4"/>
            <a:r>
              <a:rPr lang="it-IT" noProof="0" smtClean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163"/>
            <a:ext cx="2887663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73488" y="9428163"/>
            <a:ext cx="2887662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4BF05778-6F76-1145-997B-DAA894B98B9E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4171734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/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A69F15F-0179-3840-9AC1-D0FA279BF3E1}" type="slidenum">
              <a:rPr lang="en-US" altLang="it-IT"/>
              <a:pPr eaLnBrk="1" hangingPunct="1"/>
              <a:t>4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8165695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FE729C-BD08-9349-A115-3A6F1F003BEB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357072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56C897-F178-424E-9499-6211678054BD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345328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21EBB0-97ED-4242-AB89-6E7A5D0454DC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496807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079F44-2290-0F46-ABE1-72C036240591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907196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B43296-6C0E-0B40-B5A9-EC7075FC93FA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17657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52FA35-597A-CF48-B550-A778CA7D0D81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205722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9BFF44-6E5E-204D-869E-56E13E408D6C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303177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D51F5B-EAEB-C549-B2CF-F9B37BC8171C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1851276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315728-32F4-A44D-9CC6-1471389E9785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296548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FF67B1-9A51-B447-B0CB-F68222D6B0C7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893975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4A64F1-04C8-9E46-882F-FA3D67CE401B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101437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4F6531-5BBA-214B-B381-E68885ECFA55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322930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5D5D5D"/>
            </a:gs>
            <a:gs pos="100000">
              <a:schemeClr val="tx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Click to edit Master text styles</a:t>
            </a:r>
          </a:p>
          <a:p>
            <a:pPr lvl="1"/>
            <a:r>
              <a:rPr lang="it-IT" altLang="it-IT"/>
              <a:t>Second level</a:t>
            </a:r>
          </a:p>
          <a:p>
            <a:pPr lvl="2"/>
            <a:r>
              <a:rPr lang="it-IT" altLang="it-IT"/>
              <a:t>Third level</a:t>
            </a:r>
          </a:p>
          <a:p>
            <a:pPr lvl="3"/>
            <a:r>
              <a:rPr lang="it-IT" altLang="it-IT"/>
              <a:t>Fourth level</a:t>
            </a:r>
          </a:p>
          <a:p>
            <a:pPr lvl="4"/>
            <a:r>
              <a:rPr lang="it-IT" altLang="it-IT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0B7DC254-0507-FE4F-9677-265D067AACA9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s://www.google.com/url?sa=i&amp;url=https://medium.com/@as9471591/ordina-valium-10-mg-in-italia-senza-ricetta-acquista-valium-10-mg-in-italia-f5520de9c4f8&amp;psig=AOvVaw3Csw8Jamq3pyqsIKdz51Lh&amp;ust=1618228109550000&amp;source=images&amp;cd=vfe&amp;ved=0CAIQjRxqFwoTCJDVnNWP9u8CFQAAAAAdAAAAABAE" TargetMode="External"/><Relationship Id="rId3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4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Relationship Id="rId3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tiff"/><Relationship Id="rId3" Type="http://schemas.openxmlformats.org/officeDocument/2006/relationships/image" Target="../media/image22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eg"/><Relationship Id="rId3" Type="http://schemas.openxmlformats.org/officeDocument/2006/relationships/image" Target="../media/image2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Relationship Id="rId3" Type="http://schemas.openxmlformats.org/officeDocument/2006/relationships/image" Target="../media/image2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22.jpeg"/><Relationship Id="rId5" Type="http://schemas.openxmlformats.org/officeDocument/2006/relationships/image" Target="../media/image27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2" Type="http://schemas.openxmlformats.org/officeDocument/2006/relationships/hyperlink" Target="https://www.google.com/url?sa=i&amp;url=https://www.chemistryworld.com/sponsored-content/johnson-matthey-enzyme-technology-for-a-clean-and-healthy-tomorrow/4010507.article&amp;psig=AOvVaw0R-0xCQt2iV8mEZM41cSrO&amp;ust=1618520127853000&amp;source=images&amp;cd=vfe&amp;ved=0CAIQjRxqFwoTCOjQmMHP_u8CFQAAAAAdAAAAABAJ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eg"/><Relationship Id="rId3" Type="http://schemas.openxmlformats.org/officeDocument/2006/relationships/image" Target="../media/image29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28.jpeg"/><Relationship Id="rId5" Type="http://schemas.openxmlformats.org/officeDocument/2006/relationships/hyperlink" Target="https://www.google.com/url?sa=i&amp;url=https://www.cdc.gov/tobacco/campaign/tips/quit-smoking/quit-smoking-medications/how-quit-smoking-medicines-work/index.html&amp;psig=AOvVaw0uF7tAS4qIVSRzxT4hyENj&amp;ust=1613860849501000&amp;source=images&amp;cd=vfe&amp;ved=0CAIQjRxqFwoTCLjk47eC9-4CFQAAAAAdAAAAABAc" TargetMode="External"/><Relationship Id="rId6" Type="http://schemas.openxmlformats.org/officeDocument/2006/relationships/image" Target="../media/image30.jpeg"/><Relationship Id="rId7" Type="http://schemas.openxmlformats.org/officeDocument/2006/relationships/image" Target="../media/image31.png"/><Relationship Id="rId1" Type="http://schemas.microsoft.com/office/2007/relationships/media" Target="../media/media3.mp4"/><Relationship Id="rId2" Type="http://schemas.openxmlformats.org/officeDocument/2006/relationships/video" Target="../media/media3.mp4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28.jpeg"/><Relationship Id="rId5" Type="http://schemas.openxmlformats.org/officeDocument/2006/relationships/image" Target="../media/image32.png"/><Relationship Id="rId1" Type="http://schemas.microsoft.com/office/2007/relationships/media" Target="../media/media4.mp4"/><Relationship Id="rId2" Type="http://schemas.openxmlformats.org/officeDocument/2006/relationships/video" Target="../media/media4.mp4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4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4" Type="http://schemas.openxmlformats.org/officeDocument/2006/relationships/image" Target="../media/image35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33.jpeg"/><Relationship Id="rId5" Type="http://schemas.openxmlformats.org/officeDocument/2006/relationships/image" Target="../media/image34.jpeg"/><Relationship Id="rId6" Type="http://schemas.openxmlformats.org/officeDocument/2006/relationships/image" Target="../media/image36.png"/><Relationship Id="rId1" Type="http://schemas.microsoft.com/office/2007/relationships/media" Target="../media/media5.mp4"/><Relationship Id="rId2" Type="http://schemas.openxmlformats.org/officeDocument/2006/relationships/video" Target="../media/media5.mp4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eg"/><Relationship Id="rId3" Type="http://schemas.openxmlformats.org/officeDocument/2006/relationships/image" Target="../media/image34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eg"/><Relationship Id="rId3" Type="http://schemas.openxmlformats.org/officeDocument/2006/relationships/image" Target="../media/image3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33.jpeg"/><Relationship Id="rId5" Type="http://schemas.openxmlformats.org/officeDocument/2006/relationships/image" Target="../media/image34.jpeg"/><Relationship Id="rId6" Type="http://schemas.openxmlformats.org/officeDocument/2006/relationships/image" Target="../media/image37.png"/><Relationship Id="rId1" Type="http://schemas.microsoft.com/office/2007/relationships/media" Target="../media/media6.mp4"/><Relationship Id="rId2" Type="http://schemas.openxmlformats.org/officeDocument/2006/relationships/video" Target="../media/media6.mp4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4" Type="http://schemas.openxmlformats.org/officeDocument/2006/relationships/hyperlink" Target="https://www.google.com/url?sa=i&amp;url=https://www.clubbable.com/it-it/Ibiza/Privilege&amp;psig=AOvVaw024Ad8Et_UA0P9tMH-Xl6o&amp;ust=1618777974811000&amp;source=images&amp;cd=vfe&amp;ved=0CAIQjRxqFwoTCMixvYOQhvACFQAAAAAdAAAAABAE" TargetMode="External"/><Relationship Id="rId5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2" Type="http://schemas.openxmlformats.org/officeDocument/2006/relationships/hyperlink" Target="https://www.google.com/url?sa=i&amp;url=https://www.palermomania.it/news/salute-e-benessere/ecstasy-come-agisce-sul-cervello-e-perche-e-pericolosa-93001.html&amp;psig=AOvVaw2ItK0OZiz_GDYAZgLwyjF4&amp;ust=1618777859701000&amp;source=images&amp;cd=vfe&amp;ved=0CAIQjRxqFwoTCLixy8yPhvACFQAAAAAdAAAAABAE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4" Type="http://schemas.openxmlformats.org/officeDocument/2006/relationships/hyperlink" Target="https://www.google.com/url?sa=i&amp;url=https://www.clubbable.com/it-it/Ibiza/Privilege&amp;psig=AOvVaw024Ad8Et_UA0P9tMH-Xl6o&amp;ust=1618777974811000&amp;source=images&amp;cd=vfe&amp;ved=0CAIQjRxqFwoTCMixvYOQhvACFQAAAAAdAAAAABAE" TargetMode="External"/><Relationship Id="rId5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2" Type="http://schemas.openxmlformats.org/officeDocument/2006/relationships/hyperlink" Target="https://www.google.com/url?sa=i&amp;url=https://www.palermomania.it/news/salute-e-benessere/ecstasy-come-agisce-sul-cervello-e-perche-e-pericolosa-93001.html&amp;psig=AOvVaw2ItK0OZiz_GDYAZgLwyjF4&amp;ust=1618777859701000&amp;source=images&amp;cd=vfe&amp;ved=0CAIQjRxqFwoTCLixy8yPhvACFQAAAAAdAAAAABAE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4" Type="http://schemas.openxmlformats.org/officeDocument/2006/relationships/hyperlink" Target="https://www.google.com/url?sa=i&amp;url=https://www.clubbable.com/it-it/Ibiza/Privilege&amp;psig=AOvVaw024Ad8Et_UA0P9tMH-Xl6o&amp;ust=1618777974811000&amp;source=images&amp;cd=vfe&amp;ved=0CAIQjRxqFwoTCMixvYOQhvACFQAAAAAdAAAAABAE" TargetMode="External"/><Relationship Id="rId5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2" Type="http://schemas.openxmlformats.org/officeDocument/2006/relationships/hyperlink" Target="https://www.google.com/url?sa=i&amp;url=https://www.palermomania.it/news/salute-e-benessere/ecstasy-come-agisce-sul-cervello-e-perche-e-pericolosa-93001.html&amp;psig=AOvVaw2ItK0OZiz_GDYAZgLwyjF4&amp;ust=1618777859701000&amp;source=images&amp;cd=vfe&amp;ved=0CAIQjRxqFwoTCLixy8yPhvACFQAAAAAdAAAAABAE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hyperlink" Target="https://www.google.com/url?sa=i&amp;url=https://www.palermomania.it/news/salute-e-benessere/ecstasy-come-agisce-sul-cervello-e-perche-e-pericolosa-93001.html&amp;psig=AOvVaw2ItK0OZiz_GDYAZgLwyjF4&amp;ust=1618777859701000&amp;source=images&amp;cd=vfe&amp;ved=0CAIQjRxqFwoTCLixy8yPhvACFQAAAAAdAAAAABAE" TargetMode="External"/><Relationship Id="rId5" Type="http://schemas.openxmlformats.org/officeDocument/2006/relationships/image" Target="../media/image38.jpeg"/><Relationship Id="rId6" Type="http://schemas.openxmlformats.org/officeDocument/2006/relationships/hyperlink" Target="https://www.google.com/url?sa=i&amp;url=https://www.clubbable.com/it-it/Ibiza/Privilege&amp;psig=AOvVaw024Ad8Et_UA0P9tMH-Xl6o&amp;ust=1618777974811000&amp;source=images&amp;cd=vfe&amp;ved=0CAIQjRxqFwoTCMixvYOQhvACFQAAAAAdAAAAABAE" TargetMode="External"/><Relationship Id="rId7" Type="http://schemas.openxmlformats.org/officeDocument/2006/relationships/image" Target="../media/image39.jpeg"/><Relationship Id="rId8" Type="http://schemas.openxmlformats.org/officeDocument/2006/relationships/image" Target="../media/image40.png"/><Relationship Id="rId1" Type="http://schemas.microsoft.com/office/2007/relationships/media" Target="../media/media7.mp4"/><Relationship Id="rId2" Type="http://schemas.openxmlformats.org/officeDocument/2006/relationships/video" Target="../media/media7.mp4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42.png"/><Relationship Id="rId1" Type="http://schemas.microsoft.com/office/2007/relationships/media" Target="../media/media8.mp4"/><Relationship Id="rId2" Type="http://schemas.openxmlformats.org/officeDocument/2006/relationships/video" Target="../media/media8.mp4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s://www.google.com/url?sa=i&amp;url=https://pixers.it/carte-da-parati/vector-silhouette-foglia-di-cannabis-marijuana-57252840&amp;psig=AOvVaw1OPGZuG0-3P7xsyPCEcE8N&amp;ust=1618863409119000&amp;source=images&amp;cd=vfe&amp;ved=0CAIQjRxqFwoTCIjruaXOiPACFQAAAAAdAAAAABAE" TargetMode="External"/><Relationship Id="rId3" Type="http://schemas.openxmlformats.org/officeDocument/2006/relationships/image" Target="../media/image43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s://www.google.com/url?sa=i&amp;url=https://pixers.it/carte-da-parati/vector-silhouette-foglia-di-cannabis-marijuana-57252840&amp;psig=AOvVaw1OPGZuG0-3P7xsyPCEcE8N&amp;ust=1618863409119000&amp;source=images&amp;cd=vfe&amp;ved=0CAIQjRxqFwoTCIjruaXOiPACFQAAAAAdAAAAABAE" TargetMode="External"/><Relationship Id="rId3" Type="http://schemas.openxmlformats.org/officeDocument/2006/relationships/image" Target="../media/image43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s://www.google.com/url?sa=i&amp;url=https://pixers.it/carte-da-parati/vector-silhouette-foglia-di-cannabis-marijuana-57252840&amp;psig=AOvVaw1OPGZuG0-3P7xsyPCEcE8N&amp;ust=1618863409119000&amp;source=images&amp;cd=vfe&amp;ved=0CAIQjRxqFwoTCIjruaXOiPACFQAAAAAdAAAAABAE" TargetMode="External"/><Relationship Id="rId3" Type="http://schemas.openxmlformats.org/officeDocument/2006/relationships/image" Target="../media/image43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hyperlink" Target="https://www.google.com/url?sa=i&amp;url=https://pixers.it/carte-da-parati/vector-silhouette-foglia-di-cannabis-marijuana-57252840&amp;psig=AOvVaw1OPGZuG0-3P7xsyPCEcE8N&amp;ust=1618863409119000&amp;source=images&amp;cd=vfe&amp;ved=0CAIQjRxqFwoTCIjruaXOiPACFQAAAAAdAAAAABAE" TargetMode="External"/><Relationship Id="rId5" Type="http://schemas.openxmlformats.org/officeDocument/2006/relationships/image" Target="../media/image43.jpeg"/><Relationship Id="rId6" Type="http://schemas.openxmlformats.org/officeDocument/2006/relationships/image" Target="../media/image44.png"/><Relationship Id="rId1" Type="http://schemas.microsoft.com/office/2007/relationships/media" Target="../media/media9.mp4"/><Relationship Id="rId2" Type="http://schemas.openxmlformats.org/officeDocument/2006/relationships/video" Target="../media/media9.mp4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jpeg"/><Relationship Id="rId3" Type="http://schemas.openxmlformats.org/officeDocument/2006/relationships/image" Target="../media/image46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Relationship Id="rId3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3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239713" y="2242"/>
            <a:ext cx="8689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Psychopharmacology</a:t>
            </a:r>
            <a:endParaRPr lang="it-IT" altLang="it-IT" b="1" dirty="0">
              <a:solidFill>
                <a:srgbClr val="4D4D4D"/>
              </a:solidFill>
              <a:latin typeface="Tahoma" charset="0"/>
            </a:endParaRPr>
          </a:p>
        </p:txBody>
      </p:sp>
      <p:sp>
        <p:nvSpPr>
          <p:cNvPr id="9" name="AutoShape 4" descr="ttps://upload.wikimedia.org/wikipedia/commons/d/dc/Christopher_Reeve_MIT.jpg"/>
          <p:cNvSpPr>
            <a:spLocks noChangeAspect="1" noChangeArrowheads="1"/>
          </p:cNvSpPr>
          <p:nvPr/>
        </p:nvSpPr>
        <p:spPr bwMode="auto">
          <a:xfrm>
            <a:off x="0" y="0"/>
            <a:ext cx="8991600" cy="680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-184666"/>
            <a:ext cx="914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hlinkClick r:id="rId2"/>
              </a:rPr>
              <a:t>  </a:t>
            </a: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028" name="Picture 4" descr="rdina valium 10 mg in italia senza ricetta / acquista valium 10 mg in  italia | by As | Medium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253"/>
            <a:ext cx="9252520" cy="650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8666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echanism of Drug Addiction in the Brain Animation.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8000" y="1143000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87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4" name="Text Box 15"/>
          <p:cNvSpPr txBox="1">
            <a:spLocks noChangeArrowheads="1"/>
          </p:cNvSpPr>
          <p:nvPr/>
        </p:nvSpPr>
        <p:spPr bwMode="auto">
          <a:xfrm>
            <a:off x="241978" y="1284259"/>
            <a:ext cx="869206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it-IT" altLang="it-IT" sz="3200" b="1" dirty="0" smtClean="0">
                <a:solidFill>
                  <a:srgbClr val="FFFF00"/>
                </a:solidFill>
                <a:ea typeface="Arial" charset="0"/>
                <a:cs typeface="Arial" charset="0"/>
              </a:rPr>
              <a:t>PLACEBO and NOCEBO</a:t>
            </a:r>
            <a:endParaRPr lang="en-US" altLang="it-IT" sz="3200" b="1" u="sng" dirty="0" smtClean="0">
              <a:solidFill>
                <a:srgbClr val="FFFF00"/>
              </a:solidFill>
              <a:ea typeface="Arial" charset="0"/>
              <a:cs typeface="Arial" charset="0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9955" y="2093070"/>
            <a:ext cx="5080000" cy="406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40777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4" name="Text Box 15"/>
          <p:cNvSpPr txBox="1">
            <a:spLocks noChangeArrowheads="1"/>
          </p:cNvSpPr>
          <p:nvPr/>
        </p:nvSpPr>
        <p:spPr bwMode="auto">
          <a:xfrm>
            <a:off x="2971800" y="2090172"/>
            <a:ext cx="5946233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it-IT" altLang="it-IT" sz="2800" i="1" dirty="0" smtClean="0">
                <a:solidFill>
                  <a:schemeClr val="bg1"/>
                </a:solidFill>
                <a:ea typeface="Arial" charset="0"/>
                <a:cs typeface="Arial" charset="0"/>
              </a:rPr>
              <a:t>A </a:t>
            </a:r>
            <a:r>
              <a:rPr lang="it-IT" altLang="it-IT" sz="2800" i="1" dirty="0" err="1">
                <a:solidFill>
                  <a:schemeClr val="bg1"/>
                </a:solidFill>
                <a:ea typeface="Arial" charset="0"/>
                <a:cs typeface="Arial" charset="0"/>
              </a:rPr>
              <a:t>beneficial</a:t>
            </a:r>
            <a:r>
              <a:rPr lang="it-IT" altLang="it-IT" sz="2800" i="1" dirty="0">
                <a:solidFill>
                  <a:schemeClr val="bg1"/>
                </a:solidFill>
                <a:ea typeface="Arial" charset="0"/>
                <a:cs typeface="Arial" charset="0"/>
              </a:rPr>
              <a:t> </a:t>
            </a:r>
            <a:r>
              <a:rPr lang="it-IT" altLang="it-IT" sz="2800" i="1" dirty="0" err="1">
                <a:solidFill>
                  <a:schemeClr val="bg1"/>
                </a:solidFill>
                <a:ea typeface="Arial" charset="0"/>
                <a:cs typeface="Arial" charset="0"/>
              </a:rPr>
              <a:t>effect</a:t>
            </a:r>
            <a:r>
              <a:rPr lang="it-IT" altLang="it-IT" sz="2800" i="1" dirty="0">
                <a:solidFill>
                  <a:schemeClr val="bg1"/>
                </a:solidFill>
                <a:ea typeface="Arial" charset="0"/>
                <a:cs typeface="Arial" charset="0"/>
              </a:rPr>
              <a:t> </a:t>
            </a:r>
            <a:r>
              <a:rPr lang="it-IT" altLang="it-IT" sz="2800" i="1" dirty="0" err="1">
                <a:solidFill>
                  <a:schemeClr val="bg1"/>
                </a:solidFill>
                <a:ea typeface="Arial" charset="0"/>
                <a:cs typeface="Arial" charset="0"/>
              </a:rPr>
              <a:t>produced</a:t>
            </a:r>
            <a:r>
              <a:rPr lang="it-IT" altLang="it-IT" sz="2800" i="1" dirty="0">
                <a:solidFill>
                  <a:schemeClr val="bg1"/>
                </a:solidFill>
                <a:ea typeface="Arial" charset="0"/>
                <a:cs typeface="Arial" charset="0"/>
              </a:rPr>
              <a:t> by a </a:t>
            </a:r>
            <a:r>
              <a:rPr lang="it-IT" altLang="it-IT" sz="2800" i="1" dirty="0" err="1" smtClean="0">
                <a:solidFill>
                  <a:schemeClr val="bg1"/>
                </a:solidFill>
                <a:ea typeface="Arial" charset="0"/>
                <a:cs typeface="Arial" charset="0"/>
              </a:rPr>
              <a:t>fake</a:t>
            </a:r>
            <a:r>
              <a:rPr lang="it-IT" altLang="it-IT" sz="2800" i="1" dirty="0" smtClean="0">
                <a:solidFill>
                  <a:schemeClr val="bg1"/>
                </a:solidFill>
                <a:ea typeface="Arial" charset="0"/>
                <a:cs typeface="Arial" charset="0"/>
              </a:rPr>
              <a:t> treatment. </a:t>
            </a:r>
          </a:p>
          <a:p>
            <a:pPr algn="just" eaLnBrk="1" hangingPunct="1"/>
            <a:r>
              <a:rPr lang="it-IT" altLang="it-IT" sz="2800" i="1" dirty="0" err="1" smtClean="0">
                <a:solidFill>
                  <a:schemeClr val="bg1"/>
                </a:solidFill>
                <a:ea typeface="Arial" charset="0"/>
                <a:cs typeface="Arial" charset="0"/>
              </a:rPr>
              <a:t>As</a:t>
            </a:r>
            <a:r>
              <a:rPr lang="it-IT" altLang="it-IT" sz="2800" i="1" dirty="0" smtClean="0">
                <a:solidFill>
                  <a:schemeClr val="bg1"/>
                </a:solidFill>
                <a:ea typeface="Arial" charset="0"/>
                <a:cs typeface="Arial" charset="0"/>
              </a:rPr>
              <a:t> </a:t>
            </a:r>
            <a:r>
              <a:rPr lang="it-IT" altLang="it-IT" sz="2800" i="1" dirty="0" err="1" smtClean="0">
                <a:solidFill>
                  <a:schemeClr val="bg1"/>
                </a:solidFill>
                <a:ea typeface="Arial" charset="0"/>
                <a:cs typeface="Arial" charset="0"/>
              </a:rPr>
              <a:t>this</a:t>
            </a:r>
            <a:r>
              <a:rPr lang="it-IT" altLang="it-IT" sz="2800" i="1" dirty="0" smtClean="0">
                <a:solidFill>
                  <a:schemeClr val="bg1"/>
                </a:solidFill>
                <a:ea typeface="Arial" charset="0"/>
                <a:cs typeface="Arial" charset="0"/>
              </a:rPr>
              <a:t> </a:t>
            </a:r>
            <a:r>
              <a:rPr lang="it-IT" altLang="it-IT" sz="2800" i="1" dirty="0" err="1" smtClean="0">
                <a:solidFill>
                  <a:schemeClr val="bg1"/>
                </a:solidFill>
                <a:ea typeface="Arial" charset="0"/>
                <a:cs typeface="Arial" charset="0"/>
              </a:rPr>
              <a:t>cannot</a:t>
            </a:r>
            <a:r>
              <a:rPr lang="it-IT" altLang="it-IT" sz="2800" i="1" dirty="0" smtClean="0">
                <a:solidFill>
                  <a:schemeClr val="bg1"/>
                </a:solidFill>
                <a:ea typeface="Arial" charset="0"/>
                <a:cs typeface="Arial" charset="0"/>
              </a:rPr>
              <a:t> </a:t>
            </a:r>
            <a:r>
              <a:rPr lang="it-IT" altLang="it-IT" sz="2800" i="1" dirty="0">
                <a:solidFill>
                  <a:schemeClr val="bg1"/>
                </a:solidFill>
                <a:ea typeface="Arial" charset="0"/>
                <a:cs typeface="Arial" charset="0"/>
              </a:rPr>
              <a:t>be </a:t>
            </a:r>
            <a:r>
              <a:rPr lang="it-IT" altLang="it-IT" sz="2800" i="1" dirty="0" err="1">
                <a:solidFill>
                  <a:schemeClr val="bg1"/>
                </a:solidFill>
                <a:ea typeface="Arial" charset="0"/>
                <a:cs typeface="Arial" charset="0"/>
              </a:rPr>
              <a:t>attributed</a:t>
            </a:r>
            <a:r>
              <a:rPr lang="it-IT" altLang="it-IT" sz="2800" i="1" dirty="0">
                <a:solidFill>
                  <a:schemeClr val="bg1"/>
                </a:solidFill>
                <a:ea typeface="Arial" charset="0"/>
                <a:cs typeface="Arial" charset="0"/>
              </a:rPr>
              <a:t> to the </a:t>
            </a:r>
            <a:r>
              <a:rPr lang="it-IT" altLang="it-IT" sz="2800" i="1" dirty="0" err="1">
                <a:solidFill>
                  <a:schemeClr val="bg1"/>
                </a:solidFill>
                <a:ea typeface="Arial" charset="0"/>
                <a:cs typeface="Arial" charset="0"/>
              </a:rPr>
              <a:t>properties</a:t>
            </a:r>
            <a:r>
              <a:rPr lang="it-IT" altLang="it-IT" sz="2800" i="1" dirty="0">
                <a:solidFill>
                  <a:schemeClr val="bg1"/>
                </a:solidFill>
                <a:ea typeface="Arial" charset="0"/>
                <a:cs typeface="Arial" charset="0"/>
              </a:rPr>
              <a:t> of the placebo </a:t>
            </a:r>
            <a:r>
              <a:rPr lang="it-IT" altLang="it-IT" sz="2800" i="1" dirty="0" err="1">
                <a:solidFill>
                  <a:schemeClr val="bg1"/>
                </a:solidFill>
                <a:ea typeface="Arial" charset="0"/>
                <a:cs typeface="Arial" charset="0"/>
              </a:rPr>
              <a:t>itself</a:t>
            </a:r>
            <a:r>
              <a:rPr lang="it-IT" altLang="it-IT" sz="2800" i="1" dirty="0">
                <a:solidFill>
                  <a:schemeClr val="bg1"/>
                </a:solidFill>
                <a:ea typeface="Arial" charset="0"/>
                <a:cs typeface="Arial" charset="0"/>
              </a:rPr>
              <a:t>, </a:t>
            </a:r>
            <a:r>
              <a:rPr lang="it-IT" altLang="it-IT" sz="2800" i="1" dirty="0" err="1" smtClean="0">
                <a:solidFill>
                  <a:schemeClr val="bg1"/>
                </a:solidFill>
                <a:ea typeface="Arial" charset="0"/>
                <a:cs typeface="Arial" charset="0"/>
              </a:rPr>
              <a:t>we</a:t>
            </a:r>
            <a:r>
              <a:rPr lang="it-IT" altLang="it-IT" sz="2800" i="1" dirty="0" smtClean="0">
                <a:solidFill>
                  <a:schemeClr val="bg1"/>
                </a:solidFill>
                <a:ea typeface="Arial" charset="0"/>
                <a:cs typeface="Arial" charset="0"/>
              </a:rPr>
              <a:t> assume </a:t>
            </a:r>
            <a:r>
              <a:rPr lang="it-IT" altLang="it-IT" sz="2800" i="1" dirty="0" err="1" smtClean="0">
                <a:solidFill>
                  <a:schemeClr val="bg1"/>
                </a:solidFill>
                <a:ea typeface="Arial" charset="0"/>
                <a:cs typeface="Arial" charset="0"/>
              </a:rPr>
              <a:t>it</a:t>
            </a:r>
            <a:r>
              <a:rPr lang="it-IT" altLang="it-IT" sz="2800" i="1" dirty="0" smtClean="0">
                <a:solidFill>
                  <a:schemeClr val="bg1"/>
                </a:solidFill>
                <a:ea typeface="Arial" charset="0"/>
                <a:cs typeface="Arial" charset="0"/>
              </a:rPr>
              <a:t> </a:t>
            </a:r>
            <a:r>
              <a:rPr lang="it-IT" altLang="it-IT" sz="2800" i="1" dirty="0" err="1" smtClean="0">
                <a:solidFill>
                  <a:schemeClr val="bg1"/>
                </a:solidFill>
                <a:ea typeface="Arial" charset="0"/>
                <a:cs typeface="Arial" charset="0"/>
              </a:rPr>
              <a:t>is</a:t>
            </a:r>
            <a:r>
              <a:rPr lang="it-IT" altLang="it-IT" sz="2800" i="1" dirty="0" smtClean="0">
                <a:solidFill>
                  <a:schemeClr val="bg1"/>
                </a:solidFill>
                <a:ea typeface="Arial" charset="0"/>
                <a:cs typeface="Arial" charset="0"/>
              </a:rPr>
              <a:t> due </a:t>
            </a:r>
            <a:r>
              <a:rPr lang="it-IT" altLang="it-IT" sz="2800" i="1" dirty="0">
                <a:solidFill>
                  <a:schemeClr val="bg1"/>
                </a:solidFill>
                <a:ea typeface="Arial" charset="0"/>
                <a:cs typeface="Arial" charset="0"/>
              </a:rPr>
              <a:t>to the </a:t>
            </a:r>
            <a:r>
              <a:rPr lang="it-IT" altLang="it-IT" sz="2800" i="1" dirty="0" err="1">
                <a:solidFill>
                  <a:schemeClr val="bg1"/>
                </a:solidFill>
                <a:ea typeface="Arial" charset="0"/>
                <a:cs typeface="Arial" charset="0"/>
              </a:rPr>
              <a:t>patient's</a:t>
            </a:r>
            <a:r>
              <a:rPr lang="it-IT" altLang="it-IT" sz="2800" i="1" dirty="0">
                <a:solidFill>
                  <a:schemeClr val="bg1"/>
                </a:solidFill>
                <a:ea typeface="Arial" charset="0"/>
                <a:cs typeface="Arial" charset="0"/>
              </a:rPr>
              <a:t> </a:t>
            </a:r>
            <a:r>
              <a:rPr lang="it-IT" altLang="it-IT" sz="2800" i="1" dirty="0" err="1">
                <a:solidFill>
                  <a:schemeClr val="bg1"/>
                </a:solidFill>
                <a:ea typeface="Arial" charset="0"/>
                <a:cs typeface="Arial" charset="0"/>
              </a:rPr>
              <a:t>belief</a:t>
            </a:r>
            <a:r>
              <a:rPr lang="it-IT" altLang="it-IT" sz="2800" i="1" dirty="0">
                <a:solidFill>
                  <a:schemeClr val="bg1"/>
                </a:solidFill>
                <a:ea typeface="Arial" charset="0"/>
                <a:cs typeface="Arial" charset="0"/>
              </a:rPr>
              <a:t> in </a:t>
            </a:r>
            <a:r>
              <a:rPr lang="it-IT" altLang="it-IT" sz="2800" i="1" dirty="0" err="1">
                <a:solidFill>
                  <a:schemeClr val="bg1"/>
                </a:solidFill>
                <a:ea typeface="Arial" charset="0"/>
                <a:cs typeface="Arial" charset="0"/>
              </a:rPr>
              <a:t>that</a:t>
            </a:r>
            <a:r>
              <a:rPr lang="it-IT" altLang="it-IT" sz="2800" i="1" dirty="0">
                <a:solidFill>
                  <a:schemeClr val="bg1"/>
                </a:solidFill>
                <a:ea typeface="Arial" charset="0"/>
                <a:cs typeface="Arial" charset="0"/>
              </a:rPr>
              <a:t> </a:t>
            </a:r>
            <a:r>
              <a:rPr lang="it-IT" altLang="it-IT" sz="2800" i="1" dirty="0" smtClean="0">
                <a:solidFill>
                  <a:schemeClr val="bg1"/>
                </a:solidFill>
                <a:ea typeface="Arial" charset="0"/>
                <a:cs typeface="Arial" charset="0"/>
              </a:rPr>
              <a:t>treatment</a:t>
            </a:r>
          </a:p>
        </p:txBody>
      </p:sp>
      <p:sp>
        <p:nvSpPr>
          <p:cNvPr id="6" name="Text Box 15"/>
          <p:cNvSpPr txBox="1">
            <a:spLocks noChangeArrowheads="1"/>
          </p:cNvSpPr>
          <p:nvPr/>
        </p:nvSpPr>
        <p:spPr bwMode="auto">
          <a:xfrm>
            <a:off x="225966" y="991801"/>
            <a:ext cx="869206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it-IT" altLang="it-IT" sz="2800" i="1" smtClean="0">
                <a:solidFill>
                  <a:srgbClr val="FFFF00"/>
                </a:solidFill>
                <a:ea typeface="Arial" charset="0"/>
                <a:cs typeface="Arial" charset="0"/>
              </a:rPr>
              <a:t>PLACEBO EFFECT</a:t>
            </a:r>
            <a:endParaRPr lang="it-IT" altLang="it-IT" sz="2800" i="1" dirty="0" smtClean="0">
              <a:solidFill>
                <a:srgbClr val="FFFF00"/>
              </a:solidFill>
              <a:ea typeface="Arial" charset="0"/>
              <a:cs typeface="Arial" charset="0"/>
            </a:endParaRPr>
          </a:p>
        </p:txBody>
      </p:sp>
      <p:pic>
        <p:nvPicPr>
          <p:cNvPr id="55" name="Immagine 5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49953"/>
            <a:ext cx="2971800" cy="22161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10104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5" name="Text Box 15"/>
          <p:cNvSpPr txBox="1">
            <a:spLocks noChangeArrowheads="1"/>
          </p:cNvSpPr>
          <p:nvPr/>
        </p:nvSpPr>
        <p:spPr bwMode="auto">
          <a:xfrm>
            <a:off x="222099" y="2041684"/>
            <a:ext cx="8692067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it-IT" altLang="it-IT" sz="2800" u="sng" dirty="0" smtClean="0">
                <a:solidFill>
                  <a:schemeClr val="bg1"/>
                </a:solidFill>
                <a:ea typeface="Arial" charset="0"/>
                <a:cs typeface="Arial" charset="0"/>
              </a:rPr>
              <a:t>HOW IT WORKS?</a:t>
            </a:r>
          </a:p>
          <a:p>
            <a:pPr algn="just" eaLnBrk="1" hangingPunct="1"/>
            <a:r>
              <a:rPr lang="it-IT" altLang="it-IT" sz="2400" dirty="0" err="1" smtClean="0">
                <a:solidFill>
                  <a:schemeClr val="bg1"/>
                </a:solidFill>
                <a:ea typeface="Arial" charset="0"/>
                <a:cs typeface="Arial" charset="0"/>
              </a:rPr>
              <a:t>It</a:t>
            </a:r>
            <a:r>
              <a:rPr lang="it-IT" altLang="it-IT" sz="2400" dirty="0" smtClean="0">
                <a:solidFill>
                  <a:schemeClr val="bg1"/>
                </a:solidFill>
                <a:ea typeface="Arial" charset="0"/>
                <a:cs typeface="Arial" charset="0"/>
              </a:rPr>
              <a:t> </a:t>
            </a:r>
            <a:r>
              <a:rPr lang="it-IT" altLang="it-IT" sz="2400" dirty="0" err="1" smtClean="0">
                <a:solidFill>
                  <a:schemeClr val="bg1"/>
                </a:solidFill>
                <a:ea typeface="Arial" charset="0"/>
                <a:cs typeface="Arial" charset="0"/>
              </a:rPr>
              <a:t>mainly</a:t>
            </a:r>
            <a:r>
              <a:rPr lang="it-IT" altLang="it-IT" sz="2400" dirty="0" smtClean="0">
                <a:solidFill>
                  <a:schemeClr val="bg1"/>
                </a:solidFill>
                <a:ea typeface="Arial" charset="0"/>
                <a:cs typeface="Arial" charset="0"/>
              </a:rPr>
              <a:t> </a:t>
            </a:r>
            <a:r>
              <a:rPr lang="it-IT" altLang="it-IT" sz="2400" dirty="0" err="1" smtClean="0">
                <a:solidFill>
                  <a:schemeClr val="bg1"/>
                </a:solidFill>
                <a:ea typeface="Arial" charset="0"/>
                <a:cs typeface="Arial" charset="0"/>
              </a:rPr>
              <a:t>works</a:t>
            </a:r>
            <a:r>
              <a:rPr lang="it-IT" altLang="it-IT" sz="2400" dirty="0" smtClean="0">
                <a:solidFill>
                  <a:schemeClr val="bg1"/>
                </a:solidFill>
                <a:ea typeface="Arial" charset="0"/>
                <a:cs typeface="Arial" charset="0"/>
              </a:rPr>
              <a:t> on </a:t>
            </a:r>
            <a:r>
              <a:rPr lang="it-IT" altLang="it-IT" sz="2400" dirty="0" err="1" smtClean="0">
                <a:solidFill>
                  <a:schemeClr val="bg1"/>
                </a:solidFill>
                <a:ea typeface="Arial" charset="0"/>
                <a:cs typeface="Arial" charset="0"/>
              </a:rPr>
              <a:t>symptoms</a:t>
            </a:r>
            <a:r>
              <a:rPr lang="it-IT" altLang="it-IT" sz="2400" dirty="0" smtClean="0">
                <a:solidFill>
                  <a:schemeClr val="bg1"/>
                </a:solidFill>
                <a:ea typeface="Arial" charset="0"/>
                <a:cs typeface="Arial" charset="0"/>
              </a:rPr>
              <a:t> </a:t>
            </a:r>
            <a:r>
              <a:rPr lang="it-IT" altLang="it-IT" sz="2400" dirty="0" err="1">
                <a:solidFill>
                  <a:schemeClr val="bg1"/>
                </a:solidFill>
                <a:ea typeface="Arial" charset="0"/>
                <a:cs typeface="Arial" charset="0"/>
              </a:rPr>
              <a:t>modulated</a:t>
            </a:r>
            <a:r>
              <a:rPr lang="it-IT" altLang="it-IT" sz="2400" dirty="0">
                <a:solidFill>
                  <a:schemeClr val="bg1"/>
                </a:solidFill>
                <a:ea typeface="Arial" charset="0"/>
                <a:cs typeface="Arial" charset="0"/>
              </a:rPr>
              <a:t> by the brain, </a:t>
            </a:r>
            <a:r>
              <a:rPr lang="it-IT" altLang="it-IT" sz="2400" dirty="0" err="1">
                <a:solidFill>
                  <a:schemeClr val="bg1"/>
                </a:solidFill>
                <a:ea typeface="Arial" charset="0"/>
                <a:cs typeface="Arial" charset="0"/>
              </a:rPr>
              <a:t>like</a:t>
            </a:r>
            <a:r>
              <a:rPr lang="it-IT" altLang="it-IT" sz="2400" dirty="0">
                <a:solidFill>
                  <a:schemeClr val="bg1"/>
                </a:solidFill>
                <a:ea typeface="Arial" charset="0"/>
                <a:cs typeface="Arial" charset="0"/>
              </a:rPr>
              <a:t> the </a:t>
            </a:r>
            <a:r>
              <a:rPr lang="it-IT" altLang="it-IT" sz="2400" dirty="0" err="1">
                <a:solidFill>
                  <a:schemeClr val="bg1"/>
                </a:solidFill>
                <a:ea typeface="Arial" charset="0"/>
                <a:cs typeface="Arial" charset="0"/>
              </a:rPr>
              <a:t>perception</a:t>
            </a:r>
            <a:r>
              <a:rPr lang="it-IT" altLang="it-IT" sz="2400" dirty="0">
                <a:solidFill>
                  <a:schemeClr val="bg1"/>
                </a:solidFill>
                <a:ea typeface="Arial" charset="0"/>
                <a:cs typeface="Arial" charset="0"/>
              </a:rPr>
              <a:t> of </a:t>
            </a:r>
            <a:r>
              <a:rPr lang="it-IT" altLang="it-IT" sz="2400" dirty="0" err="1" smtClean="0">
                <a:solidFill>
                  <a:schemeClr val="bg1"/>
                </a:solidFill>
                <a:ea typeface="Arial" charset="0"/>
                <a:cs typeface="Arial" charset="0"/>
              </a:rPr>
              <a:t>pain</a:t>
            </a:r>
            <a:r>
              <a:rPr lang="it-IT" altLang="it-IT" sz="2400" dirty="0">
                <a:solidFill>
                  <a:schemeClr val="bg1"/>
                </a:solidFill>
                <a:ea typeface="Arial" charset="0"/>
                <a:cs typeface="Arial" charset="0"/>
              </a:rPr>
              <a:t>,</a:t>
            </a:r>
            <a:r>
              <a:rPr lang="it-IT" altLang="it-IT" sz="2400" dirty="0" smtClean="0">
                <a:solidFill>
                  <a:schemeClr val="bg1"/>
                </a:solidFill>
                <a:ea typeface="Arial" charset="0"/>
                <a:cs typeface="Arial" charset="0"/>
              </a:rPr>
              <a:t> </a:t>
            </a:r>
            <a:r>
              <a:rPr lang="it-IT" altLang="it-IT" sz="2400" dirty="0">
                <a:solidFill>
                  <a:schemeClr val="bg1"/>
                </a:solidFill>
                <a:ea typeface="Arial" charset="0"/>
                <a:cs typeface="Arial" charset="0"/>
              </a:rPr>
              <a:t>stress-</a:t>
            </a:r>
            <a:r>
              <a:rPr lang="it-IT" altLang="it-IT" sz="2400" dirty="0" err="1">
                <a:solidFill>
                  <a:schemeClr val="bg1"/>
                </a:solidFill>
                <a:ea typeface="Arial" charset="0"/>
                <a:cs typeface="Arial" charset="0"/>
              </a:rPr>
              <a:t>related</a:t>
            </a:r>
            <a:r>
              <a:rPr lang="it-IT" altLang="it-IT" sz="2400" dirty="0">
                <a:solidFill>
                  <a:schemeClr val="bg1"/>
                </a:solidFill>
                <a:ea typeface="Arial" charset="0"/>
                <a:cs typeface="Arial" charset="0"/>
              </a:rPr>
              <a:t> </a:t>
            </a:r>
            <a:r>
              <a:rPr lang="it-IT" altLang="it-IT" sz="2400" dirty="0" err="1">
                <a:solidFill>
                  <a:schemeClr val="bg1"/>
                </a:solidFill>
                <a:ea typeface="Arial" charset="0"/>
                <a:cs typeface="Arial" charset="0"/>
              </a:rPr>
              <a:t>insomnia</a:t>
            </a:r>
            <a:r>
              <a:rPr lang="it-IT" altLang="it-IT" sz="2400" dirty="0" smtClean="0">
                <a:solidFill>
                  <a:schemeClr val="bg1"/>
                </a:solidFill>
                <a:ea typeface="Arial" charset="0"/>
                <a:cs typeface="Arial" charset="0"/>
              </a:rPr>
              <a:t>, </a:t>
            </a:r>
            <a:r>
              <a:rPr lang="it-IT" altLang="it-IT" sz="2400" dirty="0" err="1" smtClean="0">
                <a:solidFill>
                  <a:schemeClr val="bg1"/>
                </a:solidFill>
                <a:ea typeface="Arial" charset="0"/>
                <a:cs typeface="Arial" charset="0"/>
              </a:rPr>
              <a:t>depression</a:t>
            </a:r>
            <a:r>
              <a:rPr lang="it-IT" altLang="it-IT" sz="2400" dirty="0" smtClean="0">
                <a:solidFill>
                  <a:schemeClr val="bg1"/>
                </a:solidFill>
                <a:ea typeface="Arial" charset="0"/>
                <a:cs typeface="Arial" charset="0"/>
              </a:rPr>
              <a:t>, </a:t>
            </a:r>
            <a:r>
              <a:rPr lang="it-IT" altLang="it-IT" sz="2400" dirty="0">
                <a:solidFill>
                  <a:schemeClr val="bg1"/>
                </a:solidFill>
                <a:ea typeface="Arial" charset="0"/>
                <a:cs typeface="Arial" charset="0"/>
              </a:rPr>
              <a:t>and </a:t>
            </a:r>
            <a:r>
              <a:rPr lang="it-IT" altLang="it-IT" sz="2400" dirty="0" err="1">
                <a:solidFill>
                  <a:schemeClr val="bg1"/>
                </a:solidFill>
                <a:ea typeface="Arial" charset="0"/>
                <a:cs typeface="Arial" charset="0"/>
              </a:rPr>
              <a:t>cancer</a:t>
            </a:r>
            <a:r>
              <a:rPr lang="it-IT" altLang="it-IT" sz="2400" dirty="0">
                <a:solidFill>
                  <a:schemeClr val="bg1"/>
                </a:solidFill>
                <a:ea typeface="Arial" charset="0"/>
                <a:cs typeface="Arial" charset="0"/>
              </a:rPr>
              <a:t> treatment side </a:t>
            </a:r>
            <a:r>
              <a:rPr lang="it-IT" altLang="it-IT" sz="2400" dirty="0" err="1">
                <a:solidFill>
                  <a:schemeClr val="bg1"/>
                </a:solidFill>
                <a:ea typeface="Arial" charset="0"/>
                <a:cs typeface="Arial" charset="0"/>
              </a:rPr>
              <a:t>effects</a:t>
            </a:r>
            <a:r>
              <a:rPr lang="it-IT" altLang="it-IT" sz="2400" dirty="0">
                <a:solidFill>
                  <a:schemeClr val="bg1"/>
                </a:solidFill>
                <a:ea typeface="Arial" charset="0"/>
                <a:cs typeface="Arial" charset="0"/>
              </a:rPr>
              <a:t> </a:t>
            </a:r>
            <a:r>
              <a:rPr lang="it-IT" altLang="it-IT" sz="2400" dirty="0" err="1">
                <a:solidFill>
                  <a:schemeClr val="bg1"/>
                </a:solidFill>
                <a:ea typeface="Arial" charset="0"/>
                <a:cs typeface="Arial" charset="0"/>
              </a:rPr>
              <a:t>like</a:t>
            </a:r>
            <a:r>
              <a:rPr lang="it-IT" altLang="it-IT" sz="2400" dirty="0">
                <a:solidFill>
                  <a:schemeClr val="bg1"/>
                </a:solidFill>
                <a:ea typeface="Arial" charset="0"/>
                <a:cs typeface="Arial" charset="0"/>
              </a:rPr>
              <a:t> </a:t>
            </a:r>
            <a:r>
              <a:rPr lang="it-IT" altLang="it-IT" sz="2400" dirty="0" err="1">
                <a:solidFill>
                  <a:schemeClr val="bg1"/>
                </a:solidFill>
                <a:ea typeface="Arial" charset="0"/>
                <a:cs typeface="Arial" charset="0"/>
              </a:rPr>
              <a:t>fatigue</a:t>
            </a:r>
            <a:r>
              <a:rPr lang="it-IT" altLang="it-IT" sz="2400" dirty="0">
                <a:solidFill>
                  <a:schemeClr val="bg1"/>
                </a:solidFill>
                <a:ea typeface="Arial" charset="0"/>
                <a:cs typeface="Arial" charset="0"/>
              </a:rPr>
              <a:t> and nausea</a:t>
            </a:r>
            <a:r>
              <a:rPr lang="it-IT" altLang="it-IT" sz="2400" dirty="0" smtClean="0">
                <a:solidFill>
                  <a:schemeClr val="bg1"/>
                </a:solidFill>
                <a:ea typeface="Arial" charset="0"/>
                <a:cs typeface="Arial" charset="0"/>
              </a:rPr>
              <a:t>.</a:t>
            </a:r>
            <a:endParaRPr lang="it-IT" altLang="it-IT" sz="2400" dirty="0">
              <a:solidFill>
                <a:schemeClr val="bg1"/>
              </a:solidFill>
              <a:ea typeface="Arial" charset="0"/>
              <a:cs typeface="Arial" charset="0"/>
            </a:endParaRPr>
          </a:p>
          <a:p>
            <a:pPr algn="just" eaLnBrk="1" hangingPunct="1"/>
            <a:endParaRPr lang="it-IT" altLang="it-IT" sz="2800" i="1" dirty="0" smtClean="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  <p:sp>
        <p:nvSpPr>
          <p:cNvPr id="6" name="Text Box 15"/>
          <p:cNvSpPr txBox="1">
            <a:spLocks noChangeArrowheads="1"/>
          </p:cNvSpPr>
          <p:nvPr/>
        </p:nvSpPr>
        <p:spPr bwMode="auto">
          <a:xfrm>
            <a:off x="225966" y="991801"/>
            <a:ext cx="869206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it-IT" altLang="it-IT" sz="2800" i="1" smtClean="0">
                <a:solidFill>
                  <a:srgbClr val="FFFF00"/>
                </a:solidFill>
                <a:ea typeface="Arial" charset="0"/>
                <a:cs typeface="Arial" charset="0"/>
              </a:rPr>
              <a:t>PLACEBO EFFECT</a:t>
            </a:r>
            <a:endParaRPr lang="it-IT" altLang="it-IT" sz="2800" i="1" dirty="0" smtClean="0">
              <a:solidFill>
                <a:srgbClr val="FFFF00"/>
              </a:solidFill>
              <a:ea typeface="Arial" charset="0"/>
              <a:cs typeface="Arial" charset="0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3563888" y="4495745"/>
            <a:ext cx="5350278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eaLnBrk="1" hangingPunct="1"/>
            <a:r>
              <a:rPr lang="it-IT" altLang="it-IT" sz="2200" i="1" u="sng" dirty="0" smtClean="0">
                <a:solidFill>
                  <a:schemeClr val="bg1"/>
                </a:solidFill>
                <a:ea typeface="Arial" charset="0"/>
                <a:cs typeface="Arial" charset="0"/>
              </a:rPr>
              <a:t>SO WHERE DOES NOT IT WORK?</a:t>
            </a:r>
            <a:endParaRPr lang="it-IT" altLang="it-IT" sz="2200" i="1" u="sng" dirty="0">
              <a:solidFill>
                <a:schemeClr val="bg1"/>
              </a:solidFill>
              <a:ea typeface="Arial" charset="0"/>
              <a:cs typeface="Arial" charset="0"/>
            </a:endParaRPr>
          </a:p>
          <a:p>
            <a:pPr algn="r" eaLnBrk="1" hangingPunct="1"/>
            <a:r>
              <a:rPr lang="it-IT" altLang="it-IT" i="1" dirty="0" smtClean="0">
                <a:solidFill>
                  <a:schemeClr val="bg1"/>
                </a:solidFill>
                <a:ea typeface="Arial" charset="0"/>
                <a:cs typeface="Arial" charset="0"/>
              </a:rPr>
              <a:t>Lower </a:t>
            </a:r>
            <a:r>
              <a:rPr lang="it-IT" altLang="it-IT" i="1" dirty="0" err="1">
                <a:solidFill>
                  <a:schemeClr val="bg1"/>
                </a:solidFill>
                <a:ea typeface="Arial" charset="0"/>
                <a:cs typeface="Arial" charset="0"/>
              </a:rPr>
              <a:t>your</a:t>
            </a:r>
            <a:r>
              <a:rPr lang="it-IT" altLang="it-IT" i="1" dirty="0">
                <a:solidFill>
                  <a:schemeClr val="bg1"/>
                </a:solidFill>
                <a:ea typeface="Arial" charset="0"/>
                <a:cs typeface="Arial" charset="0"/>
              </a:rPr>
              <a:t> </a:t>
            </a:r>
            <a:r>
              <a:rPr lang="it-IT" altLang="it-IT" i="1" dirty="0" err="1">
                <a:solidFill>
                  <a:schemeClr val="bg1"/>
                </a:solidFill>
                <a:ea typeface="Arial" charset="0"/>
                <a:cs typeface="Arial" charset="0"/>
              </a:rPr>
              <a:t>cholesterol</a:t>
            </a:r>
            <a:r>
              <a:rPr lang="it-IT" altLang="it-IT" i="1" dirty="0">
                <a:solidFill>
                  <a:schemeClr val="bg1"/>
                </a:solidFill>
                <a:ea typeface="Arial" charset="0"/>
                <a:cs typeface="Arial" charset="0"/>
              </a:rPr>
              <a:t> </a:t>
            </a:r>
          </a:p>
          <a:p>
            <a:pPr algn="r" eaLnBrk="1" hangingPunct="1"/>
            <a:r>
              <a:rPr lang="it-IT" altLang="it-IT" i="1" dirty="0" err="1" smtClean="0">
                <a:solidFill>
                  <a:schemeClr val="bg1"/>
                </a:solidFill>
                <a:ea typeface="Arial" charset="0"/>
                <a:cs typeface="Arial" charset="0"/>
              </a:rPr>
              <a:t>Shrink</a:t>
            </a:r>
            <a:r>
              <a:rPr lang="it-IT" altLang="it-IT" i="1" dirty="0" smtClean="0">
                <a:solidFill>
                  <a:schemeClr val="bg1"/>
                </a:solidFill>
                <a:ea typeface="Arial" charset="0"/>
                <a:cs typeface="Arial" charset="0"/>
              </a:rPr>
              <a:t> </a:t>
            </a:r>
            <a:r>
              <a:rPr lang="it-IT" altLang="it-IT" i="1" dirty="0">
                <a:solidFill>
                  <a:schemeClr val="bg1"/>
                </a:solidFill>
                <a:ea typeface="Arial" charset="0"/>
                <a:cs typeface="Arial" charset="0"/>
              </a:rPr>
              <a:t>a </a:t>
            </a:r>
            <a:r>
              <a:rPr lang="it-IT" altLang="it-IT" i="1" dirty="0" err="1" smtClean="0">
                <a:solidFill>
                  <a:schemeClr val="bg1"/>
                </a:solidFill>
                <a:ea typeface="Arial" charset="0"/>
                <a:cs typeface="Arial" charset="0"/>
              </a:rPr>
              <a:t>tumor</a:t>
            </a:r>
            <a:endParaRPr lang="it-IT" altLang="it-IT" i="1" dirty="0" smtClean="0">
              <a:solidFill>
                <a:schemeClr val="bg1"/>
              </a:solidFill>
              <a:ea typeface="Arial" charset="0"/>
              <a:cs typeface="Arial" charset="0"/>
            </a:endParaRPr>
          </a:p>
          <a:p>
            <a:pPr algn="r" eaLnBrk="1" hangingPunct="1"/>
            <a:r>
              <a:rPr lang="it-IT" altLang="it-IT" i="1" dirty="0" smtClean="0">
                <a:solidFill>
                  <a:schemeClr val="bg1"/>
                </a:solidFill>
                <a:ea typeface="Arial" charset="0"/>
                <a:cs typeface="Arial" charset="0"/>
              </a:rPr>
              <a:t>Save </a:t>
            </a:r>
            <a:r>
              <a:rPr lang="it-IT" altLang="it-IT" i="1" dirty="0" err="1" smtClean="0">
                <a:solidFill>
                  <a:schemeClr val="bg1"/>
                </a:solidFill>
                <a:ea typeface="Arial" charset="0"/>
                <a:cs typeface="Arial" charset="0"/>
              </a:rPr>
              <a:t>you</a:t>
            </a:r>
            <a:r>
              <a:rPr lang="it-IT" altLang="it-IT" i="1" dirty="0" smtClean="0">
                <a:solidFill>
                  <a:schemeClr val="bg1"/>
                </a:solidFill>
                <a:ea typeface="Arial" charset="0"/>
                <a:cs typeface="Arial" charset="0"/>
              </a:rPr>
              <a:t> from </a:t>
            </a:r>
            <a:r>
              <a:rPr lang="it-IT" altLang="it-IT" i="1" dirty="0" err="1" smtClean="0">
                <a:solidFill>
                  <a:schemeClr val="bg1"/>
                </a:solidFill>
                <a:ea typeface="Arial" charset="0"/>
                <a:cs typeface="Arial" charset="0"/>
              </a:rPr>
              <a:t>Schizophrenia</a:t>
            </a:r>
            <a:endParaRPr lang="it-IT" altLang="it-IT" i="1" dirty="0">
              <a:solidFill>
                <a:schemeClr val="bg1"/>
              </a:solidFill>
              <a:ea typeface="Arial" charset="0"/>
              <a:cs typeface="Arial" charset="0"/>
            </a:endParaRPr>
          </a:p>
          <a:p>
            <a:pPr algn="r" eaLnBrk="1" hangingPunct="1"/>
            <a:r>
              <a:rPr lang="it-IT" altLang="it-IT" i="1" dirty="0">
                <a:solidFill>
                  <a:schemeClr val="bg1"/>
                </a:solidFill>
                <a:ea typeface="Arial" charset="0"/>
                <a:cs typeface="Arial" charset="0"/>
              </a:rPr>
              <a:t>Etc..</a:t>
            </a:r>
          </a:p>
          <a:p>
            <a:pPr algn="r" eaLnBrk="1" hangingPunct="1"/>
            <a:endParaRPr lang="it-IT" altLang="it-IT" i="1" dirty="0">
              <a:solidFill>
                <a:schemeClr val="bg1"/>
              </a:solidFill>
              <a:ea typeface="Arial" charset="0"/>
              <a:cs typeface="Arial" charset="0"/>
            </a:endParaRPr>
          </a:p>
          <a:p>
            <a:pPr algn="r" eaLnBrk="1" hangingPunct="1"/>
            <a:r>
              <a:rPr lang="it-IT" altLang="it-IT" i="1" dirty="0">
                <a:solidFill>
                  <a:schemeClr val="bg1"/>
                </a:solidFill>
                <a:ea typeface="Arial" charset="0"/>
                <a:cs typeface="Arial" charset="0"/>
              </a:rPr>
              <a:t>In short </a:t>
            </a:r>
            <a:r>
              <a:rPr lang="it-IT" altLang="it-IT" i="1" dirty="0" err="1">
                <a:solidFill>
                  <a:schemeClr val="bg1"/>
                </a:solidFill>
                <a:ea typeface="Arial" charset="0"/>
                <a:cs typeface="Arial" charset="0"/>
              </a:rPr>
              <a:t>it</a:t>
            </a:r>
            <a:r>
              <a:rPr lang="it-IT" altLang="it-IT" i="1" dirty="0">
                <a:solidFill>
                  <a:schemeClr val="bg1"/>
                </a:solidFill>
                <a:ea typeface="Arial" charset="0"/>
                <a:cs typeface="Arial" charset="0"/>
              </a:rPr>
              <a:t> </a:t>
            </a:r>
            <a:r>
              <a:rPr lang="it-IT" altLang="it-IT" i="1" dirty="0" err="1">
                <a:solidFill>
                  <a:schemeClr val="bg1"/>
                </a:solidFill>
                <a:ea typeface="Arial" charset="0"/>
                <a:cs typeface="Arial" charset="0"/>
              </a:rPr>
              <a:t>will</a:t>
            </a:r>
            <a:r>
              <a:rPr lang="it-IT" altLang="it-IT" i="1" dirty="0">
                <a:solidFill>
                  <a:schemeClr val="bg1"/>
                </a:solidFill>
                <a:ea typeface="Arial" charset="0"/>
                <a:cs typeface="Arial" charset="0"/>
              </a:rPr>
              <a:t> </a:t>
            </a:r>
            <a:r>
              <a:rPr lang="it-IT" altLang="it-IT" i="1" dirty="0" err="1">
                <a:solidFill>
                  <a:schemeClr val="bg1"/>
                </a:solidFill>
                <a:ea typeface="Arial" charset="0"/>
                <a:cs typeface="Arial" charset="0"/>
              </a:rPr>
              <a:t>not</a:t>
            </a:r>
            <a:r>
              <a:rPr lang="it-IT" altLang="it-IT" i="1" dirty="0">
                <a:solidFill>
                  <a:schemeClr val="bg1"/>
                </a:solidFill>
                <a:ea typeface="Arial" charset="0"/>
                <a:cs typeface="Arial" charset="0"/>
              </a:rPr>
              <a:t> cure </a:t>
            </a:r>
            <a:r>
              <a:rPr lang="it-IT" altLang="it-IT" i="1" dirty="0" err="1" smtClean="0">
                <a:solidFill>
                  <a:schemeClr val="bg1"/>
                </a:solidFill>
                <a:ea typeface="Arial" charset="0"/>
                <a:cs typeface="Arial" charset="0"/>
              </a:rPr>
              <a:t>you</a:t>
            </a:r>
            <a:r>
              <a:rPr lang="it-IT" altLang="it-IT" i="1" dirty="0" smtClean="0">
                <a:solidFill>
                  <a:schemeClr val="bg1"/>
                </a:solidFill>
                <a:ea typeface="Arial" charset="0"/>
                <a:cs typeface="Arial" charset="0"/>
              </a:rPr>
              <a:t>.</a:t>
            </a:r>
            <a:endParaRPr lang="it-IT" altLang="it-IT" i="1" dirty="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/>
          <a:srcRect b="8470"/>
          <a:stretch/>
        </p:blipFill>
        <p:spPr>
          <a:xfrm>
            <a:off x="14514" y="4089864"/>
            <a:ext cx="4963886" cy="27536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65679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4" name="Text Box 15"/>
          <p:cNvSpPr txBox="1">
            <a:spLocks noChangeArrowheads="1"/>
          </p:cNvSpPr>
          <p:nvPr/>
        </p:nvSpPr>
        <p:spPr bwMode="auto">
          <a:xfrm>
            <a:off x="225966" y="797510"/>
            <a:ext cx="869206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it-IT" altLang="it-IT" sz="2800" i="1" dirty="0" smtClean="0">
                <a:solidFill>
                  <a:srgbClr val="FFFF00"/>
                </a:solidFill>
                <a:ea typeface="Arial" charset="0"/>
                <a:cs typeface="Arial" charset="0"/>
              </a:rPr>
              <a:t>PLACEBO EFFECT IS ‘CONTEXT-DEPENDENT’</a:t>
            </a:r>
          </a:p>
        </p:txBody>
      </p:sp>
      <p:sp>
        <p:nvSpPr>
          <p:cNvPr id="5" name="Text Box 15"/>
          <p:cNvSpPr txBox="1">
            <a:spLocks noChangeArrowheads="1"/>
          </p:cNvSpPr>
          <p:nvPr/>
        </p:nvSpPr>
        <p:spPr bwMode="auto">
          <a:xfrm>
            <a:off x="222099" y="1649445"/>
            <a:ext cx="869206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it-IT" altLang="it-IT" sz="2400" dirty="0" err="1" smtClean="0">
                <a:solidFill>
                  <a:schemeClr val="bg1"/>
                </a:solidFill>
                <a:ea typeface="Arial" charset="0"/>
                <a:cs typeface="Arial" charset="0"/>
              </a:rPr>
              <a:t>Assuming</a:t>
            </a:r>
            <a:r>
              <a:rPr lang="it-IT" altLang="it-IT" sz="2400" dirty="0" smtClean="0">
                <a:solidFill>
                  <a:schemeClr val="bg1"/>
                </a:solidFill>
                <a:ea typeface="Arial" charset="0"/>
                <a:cs typeface="Arial" charset="0"/>
              </a:rPr>
              <a:t> a </a:t>
            </a:r>
            <a:r>
              <a:rPr lang="it-IT" altLang="it-IT" sz="2400" dirty="0" err="1" smtClean="0">
                <a:solidFill>
                  <a:schemeClr val="bg1"/>
                </a:solidFill>
                <a:ea typeface="Arial" charset="0"/>
                <a:cs typeface="Arial" charset="0"/>
              </a:rPr>
              <a:t>pills</a:t>
            </a:r>
            <a:r>
              <a:rPr lang="it-IT" altLang="it-IT" sz="2400" dirty="0" smtClean="0">
                <a:solidFill>
                  <a:schemeClr val="bg1"/>
                </a:solidFill>
                <a:ea typeface="Arial" charset="0"/>
                <a:cs typeface="Arial" charset="0"/>
              </a:rPr>
              <a:t> </a:t>
            </a:r>
            <a:r>
              <a:rPr lang="it-IT" altLang="it-IT" sz="2400" dirty="0" err="1" smtClean="0">
                <a:solidFill>
                  <a:schemeClr val="bg1"/>
                </a:solidFill>
                <a:ea typeface="Arial" charset="0"/>
                <a:cs typeface="Arial" charset="0"/>
              </a:rPr>
              <a:t>could</a:t>
            </a:r>
            <a:r>
              <a:rPr lang="it-IT" altLang="it-IT" sz="2400" dirty="0" smtClean="0">
                <a:solidFill>
                  <a:schemeClr val="bg1"/>
                </a:solidFill>
                <a:ea typeface="Arial" charset="0"/>
                <a:cs typeface="Arial" charset="0"/>
              </a:rPr>
              <a:t> be </a:t>
            </a:r>
            <a:r>
              <a:rPr lang="it-IT" altLang="it-IT" sz="2400" dirty="0" err="1" smtClean="0">
                <a:solidFill>
                  <a:schemeClr val="bg1"/>
                </a:solidFill>
                <a:ea typeface="Arial" charset="0"/>
                <a:cs typeface="Arial" charset="0"/>
              </a:rPr>
              <a:t>enough</a:t>
            </a:r>
            <a:r>
              <a:rPr lang="it-IT" altLang="it-IT" sz="2400" dirty="0" smtClean="0">
                <a:solidFill>
                  <a:schemeClr val="bg1"/>
                </a:solidFill>
                <a:ea typeface="Arial" charset="0"/>
                <a:cs typeface="Arial" charset="0"/>
              </a:rPr>
              <a:t>, </a:t>
            </a:r>
            <a:r>
              <a:rPr lang="it-IT" altLang="it-IT" sz="2400" dirty="0" err="1" smtClean="0">
                <a:solidFill>
                  <a:schemeClr val="bg1"/>
                </a:solidFill>
                <a:ea typeface="Arial" charset="0"/>
                <a:cs typeface="Arial" charset="0"/>
              </a:rPr>
              <a:t>but</a:t>
            </a:r>
            <a:r>
              <a:rPr lang="it-IT" altLang="it-IT" sz="2400" dirty="0" smtClean="0">
                <a:solidFill>
                  <a:schemeClr val="bg1"/>
                </a:solidFill>
                <a:ea typeface="Arial" charset="0"/>
                <a:cs typeface="Arial" charset="0"/>
              </a:rPr>
              <a:t> placebo </a:t>
            </a:r>
            <a:r>
              <a:rPr lang="it-IT" altLang="it-IT" sz="2400" dirty="0" err="1" smtClean="0">
                <a:solidFill>
                  <a:schemeClr val="bg1"/>
                </a:solidFill>
                <a:ea typeface="Arial" charset="0"/>
                <a:cs typeface="Arial" charset="0"/>
              </a:rPr>
              <a:t>effect</a:t>
            </a:r>
            <a:r>
              <a:rPr lang="it-IT" altLang="it-IT" sz="2400" dirty="0" smtClean="0">
                <a:solidFill>
                  <a:schemeClr val="bg1"/>
                </a:solidFill>
                <a:ea typeface="Arial" charset="0"/>
                <a:cs typeface="Arial" charset="0"/>
              </a:rPr>
              <a:t> </a:t>
            </a:r>
            <a:r>
              <a:rPr lang="it-IT" altLang="it-IT" sz="2400" dirty="0" err="1" smtClean="0">
                <a:solidFill>
                  <a:schemeClr val="bg1"/>
                </a:solidFill>
                <a:ea typeface="Arial" charset="0"/>
                <a:cs typeface="Arial" charset="0"/>
              </a:rPr>
              <a:t>is</a:t>
            </a:r>
            <a:r>
              <a:rPr lang="it-IT" altLang="it-IT" sz="2400" dirty="0" smtClean="0">
                <a:solidFill>
                  <a:schemeClr val="bg1"/>
                </a:solidFill>
                <a:ea typeface="Arial" charset="0"/>
                <a:cs typeface="Arial" charset="0"/>
              </a:rPr>
              <a:t> </a:t>
            </a:r>
            <a:r>
              <a:rPr lang="it-IT" altLang="it-IT" sz="2400" dirty="0" err="1" smtClean="0">
                <a:solidFill>
                  <a:schemeClr val="bg1"/>
                </a:solidFill>
                <a:ea typeface="Arial" charset="0"/>
                <a:cs typeface="Arial" charset="0"/>
              </a:rPr>
              <a:t>enhanced</a:t>
            </a:r>
            <a:r>
              <a:rPr lang="it-IT" altLang="it-IT" sz="2400" dirty="0" smtClean="0">
                <a:solidFill>
                  <a:schemeClr val="bg1"/>
                </a:solidFill>
                <a:ea typeface="Arial" charset="0"/>
                <a:cs typeface="Arial" charset="0"/>
              </a:rPr>
              <a:t> by a </a:t>
            </a:r>
            <a:r>
              <a:rPr lang="it-IT" altLang="it-IT" sz="2400" dirty="0" err="1" smtClean="0">
                <a:solidFill>
                  <a:schemeClr val="bg1"/>
                </a:solidFill>
                <a:ea typeface="Arial" charset="0"/>
                <a:cs typeface="Arial" charset="0"/>
              </a:rPr>
              <a:t>specific</a:t>
            </a:r>
            <a:r>
              <a:rPr lang="it-IT" altLang="it-IT" sz="2400" dirty="0" smtClean="0">
                <a:solidFill>
                  <a:schemeClr val="bg1"/>
                </a:solidFill>
                <a:ea typeface="Arial" charset="0"/>
                <a:cs typeface="Arial" charset="0"/>
              </a:rPr>
              <a:t> </a:t>
            </a:r>
            <a:r>
              <a:rPr lang="it-IT" altLang="it-IT" sz="2400" dirty="0" err="1" smtClean="0">
                <a:solidFill>
                  <a:schemeClr val="bg1"/>
                </a:solidFill>
                <a:ea typeface="Arial" charset="0"/>
                <a:cs typeface="Arial" charset="0"/>
              </a:rPr>
              <a:t>context</a:t>
            </a:r>
            <a:r>
              <a:rPr lang="it-IT" altLang="it-IT" sz="2400" dirty="0" smtClean="0">
                <a:solidFill>
                  <a:schemeClr val="bg1"/>
                </a:solidFill>
                <a:ea typeface="Arial" charset="0"/>
                <a:cs typeface="Arial" charset="0"/>
              </a:rPr>
              <a:t>..</a:t>
            </a:r>
            <a:endParaRPr lang="it-IT" altLang="it-IT" sz="2400" dirty="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2627784" y="3226751"/>
            <a:ext cx="6400102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 smtClean="0">
                <a:solidFill>
                  <a:schemeClr val="bg1"/>
                </a:solidFill>
                <a:ea typeface="Arial" charset="0"/>
                <a:cs typeface="Arial" charset="0"/>
              </a:rPr>
              <a:t>IT WORKS BETTER IF :</a:t>
            </a:r>
          </a:p>
          <a:p>
            <a:endParaRPr lang="it-IT" sz="2200" dirty="0" smtClean="0">
              <a:solidFill>
                <a:schemeClr val="bg1"/>
              </a:solidFill>
              <a:ea typeface="Arial" charset="0"/>
              <a:cs typeface="Arial" charset="0"/>
            </a:endParaRPr>
          </a:p>
          <a:p>
            <a:pPr marL="457200" indent="-457200">
              <a:buAutoNum type="arabicParenR"/>
            </a:pPr>
            <a:r>
              <a:rPr lang="it-IT" sz="2200" dirty="0" err="1" smtClean="0">
                <a:solidFill>
                  <a:schemeClr val="bg1"/>
                </a:solidFill>
                <a:ea typeface="Arial" charset="0"/>
                <a:cs typeface="Arial" charset="0"/>
              </a:rPr>
              <a:t>Patients</a:t>
            </a:r>
            <a:r>
              <a:rPr lang="it-IT" sz="2200" dirty="0" smtClean="0">
                <a:solidFill>
                  <a:schemeClr val="bg1"/>
                </a:solidFill>
                <a:ea typeface="Arial" charset="0"/>
                <a:cs typeface="Arial" charset="0"/>
              </a:rPr>
              <a:t> </a:t>
            </a:r>
            <a:r>
              <a:rPr lang="it-IT" sz="2200" dirty="0" err="1">
                <a:solidFill>
                  <a:schemeClr val="bg1"/>
                </a:solidFill>
                <a:ea typeface="Arial" charset="0"/>
                <a:cs typeface="Arial" charset="0"/>
              </a:rPr>
              <a:t>have</a:t>
            </a:r>
            <a:r>
              <a:rPr lang="it-IT" sz="2200" dirty="0">
                <a:solidFill>
                  <a:schemeClr val="bg1"/>
                </a:solidFill>
                <a:ea typeface="Arial" charset="0"/>
                <a:cs typeface="Arial" charset="0"/>
              </a:rPr>
              <a:t> to go to a clinic </a:t>
            </a:r>
            <a:r>
              <a:rPr lang="it-IT" sz="2200" dirty="0" err="1">
                <a:solidFill>
                  <a:schemeClr val="bg1"/>
                </a:solidFill>
                <a:ea typeface="Arial" charset="0"/>
                <a:cs typeface="Arial" charset="0"/>
              </a:rPr>
              <a:t>at</a:t>
            </a:r>
            <a:r>
              <a:rPr lang="it-IT" sz="2200" dirty="0">
                <a:solidFill>
                  <a:schemeClr val="bg1"/>
                </a:solidFill>
                <a:ea typeface="Arial" charset="0"/>
                <a:cs typeface="Arial" charset="0"/>
              </a:rPr>
              <a:t> </a:t>
            </a:r>
            <a:r>
              <a:rPr lang="it-IT" sz="2200" dirty="0" err="1">
                <a:solidFill>
                  <a:schemeClr val="bg1"/>
                </a:solidFill>
                <a:ea typeface="Arial" charset="0"/>
                <a:cs typeface="Arial" charset="0"/>
              </a:rPr>
              <a:t>certain</a:t>
            </a:r>
            <a:r>
              <a:rPr lang="it-IT" sz="2200" dirty="0">
                <a:solidFill>
                  <a:schemeClr val="bg1"/>
                </a:solidFill>
                <a:ea typeface="Arial" charset="0"/>
                <a:cs typeface="Arial" charset="0"/>
              </a:rPr>
              <a:t> </a:t>
            </a:r>
            <a:r>
              <a:rPr lang="it-IT" sz="2200" dirty="0" err="1" smtClean="0">
                <a:solidFill>
                  <a:schemeClr val="bg1"/>
                </a:solidFill>
                <a:ea typeface="Arial" charset="0"/>
                <a:cs typeface="Arial" charset="0"/>
              </a:rPr>
              <a:t>times</a:t>
            </a:r>
            <a:r>
              <a:rPr lang="it-IT" sz="2200" dirty="0" smtClean="0">
                <a:solidFill>
                  <a:schemeClr val="bg1"/>
                </a:solidFill>
                <a:ea typeface="Arial" charset="0"/>
                <a:cs typeface="Arial" charset="0"/>
              </a:rPr>
              <a:t>.. </a:t>
            </a:r>
          </a:p>
          <a:p>
            <a:pPr marL="457200" indent="-457200">
              <a:buAutoNum type="arabicParenR"/>
            </a:pPr>
            <a:endParaRPr lang="it-IT" sz="2200" dirty="0">
              <a:solidFill>
                <a:schemeClr val="bg1"/>
              </a:solidFill>
              <a:ea typeface="Arial" charset="0"/>
              <a:cs typeface="Arial" charset="0"/>
            </a:endParaRPr>
          </a:p>
          <a:p>
            <a:r>
              <a:rPr lang="it-IT" sz="2200" dirty="0" smtClean="0">
                <a:solidFill>
                  <a:schemeClr val="bg1"/>
                </a:solidFill>
                <a:ea typeface="Arial" charset="0"/>
                <a:cs typeface="Arial" charset="0"/>
              </a:rPr>
              <a:t>2) be </a:t>
            </a:r>
            <a:r>
              <a:rPr lang="it-IT" sz="2200" dirty="0" err="1">
                <a:solidFill>
                  <a:schemeClr val="bg1"/>
                </a:solidFill>
                <a:ea typeface="Arial" charset="0"/>
                <a:cs typeface="Arial" charset="0"/>
              </a:rPr>
              <a:t>examined</a:t>
            </a:r>
            <a:r>
              <a:rPr lang="it-IT" sz="2200" dirty="0">
                <a:solidFill>
                  <a:schemeClr val="bg1"/>
                </a:solidFill>
                <a:ea typeface="Arial" charset="0"/>
                <a:cs typeface="Arial" charset="0"/>
              </a:rPr>
              <a:t> by </a:t>
            </a:r>
            <a:r>
              <a:rPr lang="it-IT" sz="2200" dirty="0" err="1">
                <a:solidFill>
                  <a:schemeClr val="bg1"/>
                </a:solidFill>
                <a:ea typeface="Arial" charset="0"/>
                <a:cs typeface="Arial" charset="0"/>
              </a:rPr>
              <a:t>medical</a:t>
            </a:r>
            <a:r>
              <a:rPr lang="it-IT" sz="2200" dirty="0">
                <a:solidFill>
                  <a:schemeClr val="bg1"/>
                </a:solidFill>
                <a:ea typeface="Arial" charset="0"/>
                <a:cs typeface="Arial" charset="0"/>
              </a:rPr>
              <a:t> </a:t>
            </a:r>
            <a:r>
              <a:rPr lang="it-IT" sz="2200" dirty="0" err="1">
                <a:solidFill>
                  <a:schemeClr val="bg1"/>
                </a:solidFill>
                <a:ea typeface="Arial" charset="0"/>
                <a:cs typeface="Arial" charset="0"/>
              </a:rPr>
              <a:t>professionals</a:t>
            </a:r>
            <a:r>
              <a:rPr lang="it-IT" sz="2200" dirty="0">
                <a:solidFill>
                  <a:schemeClr val="bg1"/>
                </a:solidFill>
                <a:ea typeface="Arial" charset="0"/>
                <a:cs typeface="Arial" charset="0"/>
              </a:rPr>
              <a:t> in </a:t>
            </a:r>
            <a:r>
              <a:rPr lang="it-IT" sz="2200" dirty="0" err="1">
                <a:solidFill>
                  <a:schemeClr val="bg1"/>
                </a:solidFill>
                <a:ea typeface="Arial" charset="0"/>
                <a:cs typeface="Arial" charset="0"/>
              </a:rPr>
              <a:t>white</a:t>
            </a:r>
            <a:r>
              <a:rPr lang="it-IT" sz="2200" dirty="0">
                <a:solidFill>
                  <a:schemeClr val="bg1"/>
                </a:solidFill>
                <a:ea typeface="Arial" charset="0"/>
                <a:cs typeface="Arial" charset="0"/>
              </a:rPr>
              <a:t> </a:t>
            </a:r>
            <a:r>
              <a:rPr lang="it-IT" sz="2200" dirty="0" err="1">
                <a:solidFill>
                  <a:schemeClr val="bg1"/>
                </a:solidFill>
                <a:ea typeface="Arial" charset="0"/>
                <a:cs typeface="Arial" charset="0"/>
              </a:rPr>
              <a:t>coats</a:t>
            </a:r>
            <a:r>
              <a:rPr lang="it-IT" sz="2200" dirty="0" smtClean="0">
                <a:solidFill>
                  <a:schemeClr val="bg1"/>
                </a:solidFill>
                <a:ea typeface="Arial" charset="0"/>
                <a:cs typeface="Arial" charset="0"/>
              </a:rPr>
              <a:t>..</a:t>
            </a:r>
          </a:p>
          <a:p>
            <a:endParaRPr lang="it-IT" sz="2200" dirty="0" smtClean="0">
              <a:solidFill>
                <a:schemeClr val="bg1"/>
              </a:solidFill>
              <a:ea typeface="Arial" charset="0"/>
              <a:cs typeface="Arial" charset="0"/>
            </a:endParaRPr>
          </a:p>
          <a:p>
            <a:r>
              <a:rPr lang="it-IT" sz="2200" dirty="0" smtClean="0">
                <a:solidFill>
                  <a:schemeClr val="bg1"/>
                </a:solidFill>
                <a:ea typeface="Arial" charset="0"/>
                <a:cs typeface="Arial" charset="0"/>
              </a:rPr>
              <a:t>3) </a:t>
            </a:r>
            <a:r>
              <a:rPr lang="it-IT" sz="2200" dirty="0" err="1" smtClean="0">
                <a:solidFill>
                  <a:schemeClr val="bg1"/>
                </a:solidFill>
                <a:ea typeface="Arial" charset="0"/>
                <a:cs typeface="Arial" charset="0"/>
              </a:rPr>
              <a:t>If</a:t>
            </a:r>
            <a:r>
              <a:rPr lang="it-IT" sz="2200" dirty="0" smtClean="0">
                <a:solidFill>
                  <a:schemeClr val="bg1"/>
                </a:solidFill>
                <a:ea typeface="Arial" charset="0"/>
                <a:cs typeface="Arial" charset="0"/>
              </a:rPr>
              <a:t> </a:t>
            </a:r>
            <a:r>
              <a:rPr lang="it-IT" sz="2200" dirty="0" err="1" smtClean="0">
                <a:solidFill>
                  <a:schemeClr val="bg1"/>
                </a:solidFill>
                <a:ea typeface="Arial" charset="0"/>
                <a:cs typeface="Arial" charset="0"/>
              </a:rPr>
              <a:t>all</a:t>
            </a:r>
            <a:r>
              <a:rPr lang="it-IT" sz="2200" dirty="0" smtClean="0">
                <a:solidFill>
                  <a:schemeClr val="bg1"/>
                </a:solidFill>
                <a:ea typeface="Arial" charset="0"/>
                <a:cs typeface="Arial" charset="0"/>
              </a:rPr>
              <a:t> the procedure </a:t>
            </a:r>
            <a:r>
              <a:rPr lang="it-IT" sz="2200" dirty="0" err="1" smtClean="0">
                <a:solidFill>
                  <a:schemeClr val="bg1"/>
                </a:solidFill>
                <a:ea typeface="Arial" charset="0"/>
                <a:cs typeface="Arial" charset="0"/>
              </a:rPr>
              <a:t>has</a:t>
            </a:r>
            <a:r>
              <a:rPr lang="it-IT" sz="2200" dirty="0" smtClean="0">
                <a:solidFill>
                  <a:schemeClr val="bg1"/>
                </a:solidFill>
                <a:ea typeface="Arial" charset="0"/>
                <a:cs typeface="Arial" charset="0"/>
              </a:rPr>
              <a:t> a </a:t>
            </a:r>
            <a:r>
              <a:rPr lang="it-IT" sz="2200" dirty="0" err="1" smtClean="0">
                <a:solidFill>
                  <a:schemeClr val="bg1"/>
                </a:solidFill>
                <a:ea typeface="Arial" charset="0"/>
                <a:cs typeface="Arial" charset="0"/>
              </a:rPr>
              <a:t>certain</a:t>
            </a:r>
            <a:r>
              <a:rPr lang="it-IT" sz="2200" dirty="0" smtClean="0">
                <a:solidFill>
                  <a:schemeClr val="bg1"/>
                </a:solidFill>
                <a:ea typeface="Arial" charset="0"/>
                <a:cs typeface="Arial" charset="0"/>
              </a:rPr>
              <a:t> ‘</a:t>
            </a:r>
            <a:r>
              <a:rPr lang="it-IT" sz="2200" dirty="0" err="1" smtClean="0">
                <a:solidFill>
                  <a:schemeClr val="bg1"/>
                </a:solidFill>
                <a:ea typeface="Arial" charset="0"/>
                <a:cs typeface="Arial" charset="0"/>
              </a:rPr>
              <a:t>ritual</a:t>
            </a:r>
            <a:r>
              <a:rPr lang="it-IT" sz="2200" dirty="0" smtClean="0">
                <a:solidFill>
                  <a:schemeClr val="bg1"/>
                </a:solidFill>
                <a:ea typeface="Arial" charset="0"/>
                <a:cs typeface="Arial" charset="0"/>
              </a:rPr>
              <a:t>’..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118" y="4168692"/>
            <a:ext cx="2477152" cy="1395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377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4" name="Text Box 15"/>
          <p:cNvSpPr txBox="1">
            <a:spLocks noChangeArrowheads="1"/>
          </p:cNvSpPr>
          <p:nvPr/>
        </p:nvSpPr>
        <p:spPr bwMode="auto">
          <a:xfrm>
            <a:off x="225966" y="797510"/>
            <a:ext cx="8692067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it-IT" altLang="it-IT" sz="2800" dirty="0" err="1">
                <a:solidFill>
                  <a:srgbClr val="FFFF00"/>
                </a:solidFill>
                <a:ea typeface="Arial" charset="0"/>
                <a:cs typeface="Arial" charset="0"/>
              </a:rPr>
              <a:t>Placebos</a:t>
            </a:r>
            <a:r>
              <a:rPr lang="it-IT" altLang="it-IT" sz="2800" dirty="0">
                <a:solidFill>
                  <a:srgbClr val="FFFF00"/>
                </a:solidFill>
                <a:ea typeface="Arial" charset="0"/>
                <a:cs typeface="Arial" charset="0"/>
              </a:rPr>
              <a:t> </a:t>
            </a:r>
            <a:r>
              <a:rPr lang="it-IT" altLang="it-IT" sz="2800" dirty="0" err="1">
                <a:solidFill>
                  <a:srgbClr val="FFFF00"/>
                </a:solidFill>
                <a:ea typeface="Arial" charset="0"/>
                <a:cs typeface="Arial" charset="0"/>
              </a:rPr>
              <a:t>often</a:t>
            </a:r>
            <a:r>
              <a:rPr lang="it-IT" altLang="it-IT" sz="2800" dirty="0">
                <a:solidFill>
                  <a:srgbClr val="FFFF00"/>
                </a:solidFill>
                <a:ea typeface="Arial" charset="0"/>
                <a:cs typeface="Arial" charset="0"/>
              </a:rPr>
              <a:t> work </a:t>
            </a:r>
            <a:r>
              <a:rPr lang="it-IT" altLang="it-IT" sz="2800" dirty="0" err="1">
                <a:solidFill>
                  <a:srgbClr val="FFFF00"/>
                </a:solidFill>
                <a:ea typeface="Arial" charset="0"/>
                <a:cs typeface="Arial" charset="0"/>
              </a:rPr>
              <a:t>because</a:t>
            </a:r>
            <a:r>
              <a:rPr lang="it-IT" altLang="it-IT" sz="2800" dirty="0">
                <a:solidFill>
                  <a:srgbClr val="FFFF00"/>
                </a:solidFill>
                <a:ea typeface="Arial" charset="0"/>
                <a:cs typeface="Arial" charset="0"/>
              </a:rPr>
              <a:t> </a:t>
            </a:r>
            <a:r>
              <a:rPr lang="it-IT" altLang="it-IT" sz="2800" dirty="0" err="1">
                <a:solidFill>
                  <a:srgbClr val="FFFF00"/>
                </a:solidFill>
                <a:ea typeface="Arial" charset="0"/>
                <a:cs typeface="Arial" charset="0"/>
              </a:rPr>
              <a:t>people</a:t>
            </a:r>
            <a:r>
              <a:rPr lang="it-IT" altLang="it-IT" sz="2800" dirty="0">
                <a:solidFill>
                  <a:srgbClr val="FFFF00"/>
                </a:solidFill>
                <a:ea typeface="Arial" charset="0"/>
                <a:cs typeface="Arial" charset="0"/>
              </a:rPr>
              <a:t> </a:t>
            </a:r>
            <a:r>
              <a:rPr lang="it-IT" altLang="it-IT" sz="2800" dirty="0" err="1">
                <a:solidFill>
                  <a:srgbClr val="FFFF00"/>
                </a:solidFill>
                <a:ea typeface="Arial" charset="0"/>
                <a:cs typeface="Arial" charset="0"/>
              </a:rPr>
              <a:t>don't</a:t>
            </a:r>
            <a:r>
              <a:rPr lang="it-IT" altLang="it-IT" sz="2800" dirty="0">
                <a:solidFill>
                  <a:srgbClr val="FFFF00"/>
                </a:solidFill>
                <a:ea typeface="Arial" charset="0"/>
                <a:cs typeface="Arial" charset="0"/>
              </a:rPr>
              <a:t> </a:t>
            </a:r>
            <a:r>
              <a:rPr lang="it-IT" altLang="it-IT" sz="2800" dirty="0" err="1">
                <a:solidFill>
                  <a:srgbClr val="FFFF00"/>
                </a:solidFill>
                <a:ea typeface="Arial" charset="0"/>
                <a:cs typeface="Arial" charset="0"/>
              </a:rPr>
              <a:t>know</a:t>
            </a:r>
            <a:r>
              <a:rPr lang="it-IT" altLang="it-IT" sz="2800" dirty="0">
                <a:solidFill>
                  <a:srgbClr val="FFFF00"/>
                </a:solidFill>
                <a:ea typeface="Arial" charset="0"/>
                <a:cs typeface="Arial" charset="0"/>
              </a:rPr>
              <a:t> </a:t>
            </a:r>
            <a:r>
              <a:rPr lang="it-IT" altLang="it-IT" sz="2800" dirty="0" err="1">
                <a:solidFill>
                  <a:srgbClr val="FFFF00"/>
                </a:solidFill>
                <a:ea typeface="Arial" charset="0"/>
                <a:cs typeface="Arial" charset="0"/>
              </a:rPr>
              <a:t>they</a:t>
            </a:r>
            <a:r>
              <a:rPr lang="it-IT" altLang="it-IT" sz="2800" dirty="0">
                <a:solidFill>
                  <a:srgbClr val="FFFF00"/>
                </a:solidFill>
                <a:ea typeface="Arial" charset="0"/>
                <a:cs typeface="Arial" charset="0"/>
              </a:rPr>
              <a:t> are </a:t>
            </a:r>
            <a:r>
              <a:rPr lang="it-IT" altLang="it-IT" sz="2800" dirty="0" err="1">
                <a:solidFill>
                  <a:srgbClr val="FFFF00"/>
                </a:solidFill>
                <a:ea typeface="Arial" charset="0"/>
                <a:cs typeface="Arial" charset="0"/>
              </a:rPr>
              <a:t>getting</a:t>
            </a:r>
            <a:r>
              <a:rPr lang="it-IT" altLang="it-IT" sz="2800" dirty="0">
                <a:solidFill>
                  <a:srgbClr val="FFFF00"/>
                </a:solidFill>
                <a:ea typeface="Arial" charset="0"/>
                <a:cs typeface="Arial" charset="0"/>
              </a:rPr>
              <a:t> </a:t>
            </a:r>
            <a:r>
              <a:rPr lang="it-IT" altLang="it-IT" sz="2800" dirty="0" err="1">
                <a:solidFill>
                  <a:srgbClr val="FFFF00"/>
                </a:solidFill>
                <a:ea typeface="Arial" charset="0"/>
                <a:cs typeface="Arial" charset="0"/>
              </a:rPr>
              <a:t>one</a:t>
            </a:r>
            <a:r>
              <a:rPr lang="it-IT" altLang="it-IT" sz="2800" dirty="0">
                <a:solidFill>
                  <a:srgbClr val="FFFF00"/>
                </a:solidFill>
                <a:ea typeface="Arial" charset="0"/>
                <a:cs typeface="Arial" charset="0"/>
              </a:rPr>
              <a:t>. </a:t>
            </a:r>
            <a:r>
              <a:rPr lang="it-IT" altLang="it-IT" sz="2800" dirty="0" err="1">
                <a:solidFill>
                  <a:srgbClr val="FFFF00"/>
                </a:solidFill>
                <a:ea typeface="Arial" charset="0"/>
                <a:cs typeface="Arial" charset="0"/>
              </a:rPr>
              <a:t>But</a:t>
            </a:r>
            <a:r>
              <a:rPr lang="it-IT" altLang="it-IT" sz="2800" dirty="0">
                <a:solidFill>
                  <a:srgbClr val="FFFF00"/>
                </a:solidFill>
                <a:ea typeface="Arial" charset="0"/>
                <a:cs typeface="Arial" charset="0"/>
              </a:rPr>
              <a:t> </a:t>
            </a:r>
            <a:r>
              <a:rPr lang="it-IT" altLang="it-IT" sz="2800" dirty="0" err="1">
                <a:solidFill>
                  <a:srgbClr val="FFFF00"/>
                </a:solidFill>
                <a:ea typeface="Arial" charset="0"/>
                <a:cs typeface="Arial" charset="0"/>
              </a:rPr>
              <a:t>what</a:t>
            </a:r>
            <a:r>
              <a:rPr lang="it-IT" altLang="it-IT" sz="2800" dirty="0">
                <a:solidFill>
                  <a:srgbClr val="FFFF00"/>
                </a:solidFill>
                <a:ea typeface="Arial" charset="0"/>
                <a:cs typeface="Arial" charset="0"/>
              </a:rPr>
              <a:t> </a:t>
            </a:r>
            <a:r>
              <a:rPr lang="it-IT" altLang="it-IT" sz="2800" dirty="0" err="1">
                <a:solidFill>
                  <a:srgbClr val="FFFF00"/>
                </a:solidFill>
                <a:ea typeface="Arial" charset="0"/>
                <a:cs typeface="Arial" charset="0"/>
              </a:rPr>
              <a:t>happens</a:t>
            </a:r>
            <a:r>
              <a:rPr lang="it-IT" altLang="it-IT" sz="2800" dirty="0">
                <a:solidFill>
                  <a:srgbClr val="FFFF00"/>
                </a:solidFill>
                <a:ea typeface="Arial" charset="0"/>
                <a:cs typeface="Arial" charset="0"/>
              </a:rPr>
              <a:t> </a:t>
            </a:r>
            <a:r>
              <a:rPr lang="it-IT" altLang="it-IT" sz="2800" dirty="0" err="1">
                <a:solidFill>
                  <a:srgbClr val="FFFF00"/>
                </a:solidFill>
                <a:ea typeface="Arial" charset="0"/>
                <a:cs typeface="Arial" charset="0"/>
              </a:rPr>
              <a:t>if</a:t>
            </a:r>
            <a:r>
              <a:rPr lang="it-IT" altLang="it-IT" sz="2800" dirty="0">
                <a:solidFill>
                  <a:srgbClr val="FFFF00"/>
                </a:solidFill>
                <a:ea typeface="Arial" charset="0"/>
                <a:cs typeface="Arial" charset="0"/>
              </a:rPr>
              <a:t> </a:t>
            </a:r>
            <a:r>
              <a:rPr lang="it-IT" altLang="it-IT" sz="2800" dirty="0" err="1">
                <a:solidFill>
                  <a:srgbClr val="FFFF00"/>
                </a:solidFill>
                <a:ea typeface="Arial" charset="0"/>
                <a:cs typeface="Arial" charset="0"/>
              </a:rPr>
              <a:t>you</a:t>
            </a:r>
            <a:r>
              <a:rPr lang="it-IT" altLang="it-IT" sz="2800" dirty="0">
                <a:solidFill>
                  <a:srgbClr val="FFFF00"/>
                </a:solidFill>
                <a:ea typeface="Arial" charset="0"/>
                <a:cs typeface="Arial" charset="0"/>
              </a:rPr>
              <a:t> </a:t>
            </a:r>
            <a:r>
              <a:rPr lang="it-IT" altLang="it-IT" sz="2800" dirty="0" err="1">
                <a:solidFill>
                  <a:srgbClr val="FFFF00"/>
                </a:solidFill>
                <a:ea typeface="Arial" charset="0"/>
                <a:cs typeface="Arial" charset="0"/>
              </a:rPr>
              <a:t>know</a:t>
            </a:r>
            <a:r>
              <a:rPr lang="it-IT" altLang="it-IT" sz="2800" dirty="0">
                <a:solidFill>
                  <a:srgbClr val="FFFF00"/>
                </a:solidFill>
                <a:ea typeface="Arial" charset="0"/>
                <a:cs typeface="Arial" charset="0"/>
              </a:rPr>
              <a:t> </a:t>
            </a:r>
            <a:r>
              <a:rPr lang="it-IT" altLang="it-IT" sz="2800" dirty="0" err="1">
                <a:solidFill>
                  <a:srgbClr val="FFFF00"/>
                </a:solidFill>
                <a:ea typeface="Arial" charset="0"/>
                <a:cs typeface="Arial" charset="0"/>
              </a:rPr>
              <a:t>you</a:t>
            </a:r>
            <a:r>
              <a:rPr lang="it-IT" altLang="it-IT" sz="2800" dirty="0">
                <a:solidFill>
                  <a:srgbClr val="FFFF00"/>
                </a:solidFill>
                <a:ea typeface="Arial" charset="0"/>
                <a:cs typeface="Arial" charset="0"/>
              </a:rPr>
              <a:t> are </a:t>
            </a:r>
            <a:r>
              <a:rPr lang="it-IT" altLang="it-IT" sz="2800" dirty="0" err="1">
                <a:solidFill>
                  <a:srgbClr val="FFFF00"/>
                </a:solidFill>
                <a:ea typeface="Arial" charset="0"/>
                <a:cs typeface="Arial" charset="0"/>
              </a:rPr>
              <a:t>getting</a:t>
            </a:r>
            <a:r>
              <a:rPr lang="it-IT" altLang="it-IT" sz="2800" dirty="0">
                <a:solidFill>
                  <a:srgbClr val="FFFF00"/>
                </a:solidFill>
                <a:ea typeface="Arial" charset="0"/>
                <a:cs typeface="Arial" charset="0"/>
              </a:rPr>
              <a:t> a placebo</a:t>
            </a:r>
            <a:r>
              <a:rPr lang="it-IT" altLang="it-IT" sz="2800" dirty="0" smtClean="0">
                <a:solidFill>
                  <a:srgbClr val="FFFF00"/>
                </a:solidFill>
                <a:ea typeface="Arial" charset="0"/>
                <a:cs typeface="Arial" charset="0"/>
              </a:rPr>
              <a:t>?</a:t>
            </a:r>
          </a:p>
          <a:p>
            <a:pPr algn="just" eaLnBrk="1" hangingPunct="1"/>
            <a:endParaRPr lang="it-IT" altLang="it-IT" sz="2800" dirty="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225965" y="2613392"/>
            <a:ext cx="869206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altLang="it-IT" sz="2400" dirty="0" err="1" smtClean="0">
                <a:solidFill>
                  <a:schemeClr val="bg1"/>
                </a:solidFill>
                <a:ea typeface="Arial" charset="0"/>
                <a:cs typeface="Arial" charset="0"/>
              </a:rPr>
              <a:t>Kaptchuk</a:t>
            </a:r>
            <a:r>
              <a:rPr lang="it-IT" altLang="it-IT" sz="2400" dirty="0" smtClean="0">
                <a:solidFill>
                  <a:schemeClr val="bg1"/>
                </a:solidFill>
                <a:ea typeface="Arial" charset="0"/>
                <a:cs typeface="Arial" charset="0"/>
              </a:rPr>
              <a:t> </a:t>
            </a:r>
            <a:r>
              <a:rPr lang="it-IT" altLang="it-IT" sz="2400" dirty="0">
                <a:solidFill>
                  <a:schemeClr val="bg1"/>
                </a:solidFill>
                <a:ea typeface="Arial" charset="0"/>
                <a:cs typeface="Arial" charset="0"/>
              </a:rPr>
              <a:t>et al (2014</a:t>
            </a:r>
            <a:r>
              <a:rPr lang="it-IT" altLang="it-IT" sz="2400" dirty="0" smtClean="0">
                <a:solidFill>
                  <a:schemeClr val="bg1"/>
                </a:solidFill>
                <a:ea typeface="Arial" charset="0"/>
                <a:cs typeface="Arial" charset="0"/>
              </a:rPr>
              <a:t>):</a:t>
            </a:r>
            <a:endParaRPr lang="it-IT" altLang="it-IT" sz="2400" dirty="0">
              <a:solidFill>
                <a:schemeClr val="bg1"/>
              </a:solidFill>
              <a:ea typeface="Arial" charset="0"/>
              <a:cs typeface="Arial" charset="0"/>
            </a:endParaRPr>
          </a:p>
          <a:p>
            <a:pPr algn="just"/>
            <a:endParaRPr lang="it-IT" altLang="it-IT" sz="2400" dirty="0">
              <a:solidFill>
                <a:schemeClr val="bg1"/>
              </a:solidFill>
              <a:ea typeface="Arial" charset="0"/>
              <a:cs typeface="Arial" charset="0"/>
            </a:endParaRPr>
          </a:p>
          <a:p>
            <a:pPr algn="just"/>
            <a:r>
              <a:rPr lang="it-IT" altLang="it-IT" sz="2400" dirty="0" smtClean="0">
                <a:solidFill>
                  <a:schemeClr val="bg1"/>
                </a:solidFill>
                <a:ea typeface="Arial" charset="0"/>
                <a:cs typeface="Arial" charset="0"/>
              </a:rPr>
              <a:t>Group 1 </a:t>
            </a:r>
            <a:r>
              <a:rPr lang="it-IT" altLang="it-IT" sz="2400" dirty="0" err="1">
                <a:solidFill>
                  <a:schemeClr val="bg1"/>
                </a:solidFill>
                <a:ea typeface="Arial" charset="0"/>
                <a:cs typeface="Arial" charset="0"/>
              </a:rPr>
              <a:t>took</a:t>
            </a:r>
            <a:r>
              <a:rPr lang="it-IT" altLang="it-IT" sz="2400" dirty="0">
                <a:solidFill>
                  <a:schemeClr val="bg1"/>
                </a:solidFill>
                <a:ea typeface="Arial" charset="0"/>
                <a:cs typeface="Arial" charset="0"/>
              </a:rPr>
              <a:t> a </a:t>
            </a:r>
            <a:r>
              <a:rPr lang="it-IT" altLang="it-IT" sz="2400" dirty="0" err="1">
                <a:solidFill>
                  <a:schemeClr val="bg1"/>
                </a:solidFill>
                <a:ea typeface="Arial" charset="0"/>
                <a:cs typeface="Arial" charset="0"/>
              </a:rPr>
              <a:t>migraine</a:t>
            </a:r>
            <a:r>
              <a:rPr lang="it-IT" altLang="it-IT" sz="2400" dirty="0">
                <a:solidFill>
                  <a:schemeClr val="bg1"/>
                </a:solidFill>
                <a:ea typeface="Arial" charset="0"/>
                <a:cs typeface="Arial" charset="0"/>
              </a:rPr>
              <a:t> </a:t>
            </a:r>
            <a:r>
              <a:rPr lang="it-IT" altLang="it-IT" sz="2400" dirty="0" err="1">
                <a:solidFill>
                  <a:schemeClr val="bg1"/>
                </a:solidFill>
                <a:ea typeface="Arial" charset="0"/>
                <a:cs typeface="Arial" charset="0"/>
              </a:rPr>
              <a:t>drug</a:t>
            </a:r>
            <a:r>
              <a:rPr lang="it-IT" altLang="it-IT" sz="2400" dirty="0">
                <a:solidFill>
                  <a:schemeClr val="bg1"/>
                </a:solidFill>
                <a:ea typeface="Arial" charset="0"/>
                <a:cs typeface="Arial" charset="0"/>
              </a:rPr>
              <a:t> </a:t>
            </a:r>
            <a:r>
              <a:rPr lang="it-IT" altLang="it-IT" sz="2400" dirty="0" err="1">
                <a:solidFill>
                  <a:schemeClr val="bg1"/>
                </a:solidFill>
                <a:ea typeface="Arial" charset="0"/>
                <a:cs typeface="Arial" charset="0"/>
              </a:rPr>
              <a:t>labeled</a:t>
            </a:r>
            <a:r>
              <a:rPr lang="it-IT" altLang="it-IT" sz="2400" dirty="0">
                <a:solidFill>
                  <a:schemeClr val="bg1"/>
                </a:solidFill>
                <a:ea typeface="Arial" charset="0"/>
                <a:cs typeface="Arial" charset="0"/>
              </a:rPr>
              <a:t> with the </a:t>
            </a:r>
            <a:r>
              <a:rPr lang="it-IT" altLang="it-IT" sz="2400" dirty="0" err="1">
                <a:solidFill>
                  <a:schemeClr val="bg1"/>
                </a:solidFill>
                <a:ea typeface="Arial" charset="0"/>
                <a:cs typeface="Arial" charset="0"/>
              </a:rPr>
              <a:t>drug's</a:t>
            </a:r>
            <a:r>
              <a:rPr lang="it-IT" altLang="it-IT" sz="2400" dirty="0">
                <a:solidFill>
                  <a:schemeClr val="bg1"/>
                </a:solidFill>
                <a:ea typeface="Arial" charset="0"/>
                <a:cs typeface="Arial" charset="0"/>
              </a:rPr>
              <a:t> </a:t>
            </a:r>
            <a:r>
              <a:rPr lang="it-IT" altLang="it-IT" sz="2400" dirty="0" err="1">
                <a:solidFill>
                  <a:schemeClr val="bg1"/>
                </a:solidFill>
                <a:ea typeface="Arial" charset="0"/>
                <a:cs typeface="Arial" charset="0"/>
              </a:rPr>
              <a:t>name</a:t>
            </a:r>
            <a:r>
              <a:rPr lang="it-IT" altLang="it-IT" sz="2400" dirty="0">
                <a:solidFill>
                  <a:schemeClr val="bg1"/>
                </a:solidFill>
                <a:ea typeface="Arial" charset="0"/>
                <a:cs typeface="Arial" charset="0"/>
              </a:rPr>
              <a:t>, </a:t>
            </a:r>
          </a:p>
          <a:p>
            <a:pPr algn="just"/>
            <a:endParaRPr lang="it-IT" altLang="it-IT" sz="2400" dirty="0" smtClean="0">
              <a:solidFill>
                <a:schemeClr val="bg1"/>
              </a:solidFill>
              <a:ea typeface="Arial" charset="0"/>
              <a:cs typeface="Arial" charset="0"/>
            </a:endParaRPr>
          </a:p>
          <a:p>
            <a:pPr algn="just"/>
            <a:r>
              <a:rPr lang="it-IT" altLang="it-IT" sz="2400" dirty="0" smtClean="0">
                <a:solidFill>
                  <a:schemeClr val="bg1"/>
                </a:solidFill>
                <a:ea typeface="Arial" charset="0"/>
                <a:cs typeface="Arial" charset="0"/>
              </a:rPr>
              <a:t>Group 2 </a:t>
            </a:r>
            <a:r>
              <a:rPr lang="it-IT" altLang="it-IT" sz="2400" dirty="0" err="1">
                <a:solidFill>
                  <a:schemeClr val="bg1"/>
                </a:solidFill>
                <a:ea typeface="Arial" charset="0"/>
                <a:cs typeface="Arial" charset="0"/>
              </a:rPr>
              <a:t>took</a:t>
            </a:r>
            <a:r>
              <a:rPr lang="it-IT" altLang="it-IT" sz="2400" dirty="0">
                <a:solidFill>
                  <a:schemeClr val="bg1"/>
                </a:solidFill>
                <a:ea typeface="Arial" charset="0"/>
                <a:cs typeface="Arial" charset="0"/>
              </a:rPr>
              <a:t> a placebo </a:t>
            </a:r>
            <a:r>
              <a:rPr lang="it-IT" altLang="it-IT" sz="2400" dirty="0" err="1">
                <a:solidFill>
                  <a:schemeClr val="bg1"/>
                </a:solidFill>
                <a:ea typeface="Arial" charset="0"/>
                <a:cs typeface="Arial" charset="0"/>
              </a:rPr>
              <a:t>labeled</a:t>
            </a:r>
            <a:r>
              <a:rPr lang="it-IT" altLang="it-IT" sz="2400" dirty="0">
                <a:solidFill>
                  <a:schemeClr val="bg1"/>
                </a:solidFill>
                <a:ea typeface="Arial" charset="0"/>
                <a:cs typeface="Arial" charset="0"/>
              </a:rPr>
              <a:t> "</a:t>
            </a:r>
            <a:r>
              <a:rPr lang="it-IT" altLang="it-IT" sz="2400" dirty="0" smtClean="0">
                <a:solidFill>
                  <a:schemeClr val="bg1"/>
                </a:solidFill>
                <a:ea typeface="Arial" charset="0"/>
                <a:cs typeface="Arial" charset="0"/>
              </a:rPr>
              <a:t>placebo" </a:t>
            </a:r>
          </a:p>
          <a:p>
            <a:pPr algn="just"/>
            <a:endParaRPr lang="it-IT" altLang="it-IT" sz="2400" dirty="0">
              <a:solidFill>
                <a:schemeClr val="bg1"/>
              </a:solidFill>
              <a:ea typeface="Arial" charset="0"/>
              <a:cs typeface="Arial" charset="0"/>
            </a:endParaRPr>
          </a:p>
          <a:p>
            <a:pPr algn="just"/>
            <a:r>
              <a:rPr lang="it-IT" altLang="it-IT" sz="2400" dirty="0">
                <a:solidFill>
                  <a:schemeClr val="bg1"/>
                </a:solidFill>
                <a:ea typeface="Arial" charset="0"/>
                <a:cs typeface="Arial" charset="0"/>
              </a:rPr>
              <a:t>G</a:t>
            </a:r>
            <a:r>
              <a:rPr lang="it-IT" altLang="it-IT" sz="2400" dirty="0" smtClean="0">
                <a:solidFill>
                  <a:schemeClr val="bg1"/>
                </a:solidFill>
                <a:ea typeface="Arial" charset="0"/>
                <a:cs typeface="Arial" charset="0"/>
              </a:rPr>
              <a:t>roup 3 </a:t>
            </a:r>
            <a:r>
              <a:rPr lang="it-IT" altLang="it-IT" sz="2400" dirty="0" err="1" smtClean="0">
                <a:solidFill>
                  <a:schemeClr val="bg1"/>
                </a:solidFill>
                <a:ea typeface="Arial" charset="0"/>
                <a:cs typeface="Arial" charset="0"/>
              </a:rPr>
              <a:t>took</a:t>
            </a:r>
            <a:r>
              <a:rPr lang="it-IT" altLang="it-IT" sz="2400" dirty="0" smtClean="0">
                <a:solidFill>
                  <a:schemeClr val="bg1"/>
                </a:solidFill>
                <a:ea typeface="Arial" charset="0"/>
                <a:cs typeface="Arial" charset="0"/>
              </a:rPr>
              <a:t> </a:t>
            </a:r>
            <a:r>
              <a:rPr lang="it-IT" altLang="it-IT" sz="2400" dirty="0" err="1">
                <a:solidFill>
                  <a:schemeClr val="bg1"/>
                </a:solidFill>
                <a:ea typeface="Arial" charset="0"/>
                <a:cs typeface="Arial" charset="0"/>
              </a:rPr>
              <a:t>nothing</a:t>
            </a:r>
            <a:r>
              <a:rPr lang="it-IT" altLang="it-IT" sz="2400" dirty="0">
                <a:solidFill>
                  <a:schemeClr val="bg1"/>
                </a:solidFill>
                <a:ea typeface="Arial" charset="0"/>
                <a:cs typeface="Arial" charset="0"/>
              </a:rPr>
              <a:t>. </a:t>
            </a:r>
          </a:p>
          <a:p>
            <a:pPr algn="just"/>
            <a:endParaRPr lang="it-IT" altLang="it-IT" sz="2400" dirty="0" smtClean="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339725" y="5813789"/>
            <a:ext cx="802050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altLang="it-IT" sz="2400" dirty="0" smtClean="0">
                <a:solidFill>
                  <a:schemeClr val="bg1"/>
                </a:solidFill>
                <a:ea typeface="Arial" charset="0"/>
                <a:cs typeface="Arial" charset="0"/>
              </a:rPr>
              <a:t>Placebo </a:t>
            </a:r>
            <a:r>
              <a:rPr lang="it-IT" altLang="it-IT" sz="2400" dirty="0" err="1">
                <a:solidFill>
                  <a:schemeClr val="bg1"/>
                </a:solidFill>
                <a:ea typeface="Arial" charset="0"/>
                <a:cs typeface="Arial" charset="0"/>
              </a:rPr>
              <a:t>was</a:t>
            </a:r>
            <a:r>
              <a:rPr lang="it-IT" altLang="it-IT" sz="2400" dirty="0">
                <a:solidFill>
                  <a:schemeClr val="bg1"/>
                </a:solidFill>
                <a:ea typeface="Arial" charset="0"/>
                <a:cs typeface="Arial" charset="0"/>
              </a:rPr>
              <a:t> 50% </a:t>
            </a:r>
            <a:r>
              <a:rPr lang="it-IT" altLang="it-IT" sz="2400" dirty="0" err="1">
                <a:solidFill>
                  <a:schemeClr val="bg1"/>
                </a:solidFill>
                <a:ea typeface="Arial" charset="0"/>
                <a:cs typeface="Arial" charset="0"/>
              </a:rPr>
              <a:t>as</a:t>
            </a:r>
            <a:r>
              <a:rPr lang="it-IT" altLang="it-IT" sz="2400" dirty="0">
                <a:solidFill>
                  <a:schemeClr val="bg1"/>
                </a:solidFill>
                <a:ea typeface="Arial" charset="0"/>
                <a:cs typeface="Arial" charset="0"/>
              </a:rPr>
              <a:t> </a:t>
            </a:r>
            <a:r>
              <a:rPr lang="it-IT" altLang="it-IT" sz="2400" dirty="0" err="1">
                <a:solidFill>
                  <a:schemeClr val="bg1"/>
                </a:solidFill>
                <a:ea typeface="Arial" charset="0"/>
                <a:cs typeface="Arial" charset="0"/>
              </a:rPr>
              <a:t>effective</a:t>
            </a:r>
            <a:r>
              <a:rPr lang="it-IT" altLang="it-IT" sz="2400" dirty="0">
                <a:solidFill>
                  <a:schemeClr val="bg1"/>
                </a:solidFill>
                <a:ea typeface="Arial" charset="0"/>
                <a:cs typeface="Arial" charset="0"/>
              </a:rPr>
              <a:t> </a:t>
            </a:r>
            <a:r>
              <a:rPr lang="it-IT" altLang="it-IT" sz="2400" dirty="0" err="1">
                <a:solidFill>
                  <a:schemeClr val="bg1"/>
                </a:solidFill>
                <a:ea typeface="Arial" charset="0"/>
                <a:cs typeface="Arial" charset="0"/>
              </a:rPr>
              <a:t>as</a:t>
            </a:r>
            <a:r>
              <a:rPr lang="it-IT" altLang="it-IT" sz="2400" dirty="0">
                <a:solidFill>
                  <a:schemeClr val="bg1"/>
                </a:solidFill>
                <a:ea typeface="Arial" charset="0"/>
                <a:cs typeface="Arial" charset="0"/>
              </a:rPr>
              <a:t> the </a:t>
            </a:r>
            <a:r>
              <a:rPr lang="it-IT" altLang="it-IT" sz="2400" dirty="0" err="1">
                <a:solidFill>
                  <a:schemeClr val="bg1"/>
                </a:solidFill>
                <a:ea typeface="Arial" charset="0"/>
                <a:cs typeface="Arial" charset="0"/>
              </a:rPr>
              <a:t>real</a:t>
            </a:r>
            <a:r>
              <a:rPr lang="it-IT" altLang="it-IT" sz="2400" dirty="0">
                <a:solidFill>
                  <a:schemeClr val="bg1"/>
                </a:solidFill>
                <a:ea typeface="Arial" charset="0"/>
                <a:cs typeface="Arial" charset="0"/>
              </a:rPr>
              <a:t> </a:t>
            </a:r>
            <a:r>
              <a:rPr lang="it-IT" altLang="it-IT" sz="2400" dirty="0" err="1">
                <a:solidFill>
                  <a:schemeClr val="bg1"/>
                </a:solidFill>
                <a:ea typeface="Arial" charset="0"/>
                <a:cs typeface="Arial" charset="0"/>
              </a:rPr>
              <a:t>drug</a:t>
            </a:r>
            <a:r>
              <a:rPr lang="it-IT" altLang="it-IT" sz="2400" dirty="0">
                <a:solidFill>
                  <a:schemeClr val="bg1"/>
                </a:solidFill>
                <a:ea typeface="Arial" charset="0"/>
                <a:cs typeface="Arial" charset="0"/>
              </a:rPr>
              <a:t> to reduce </a:t>
            </a:r>
            <a:r>
              <a:rPr lang="it-IT" altLang="it-IT" sz="2400" dirty="0" err="1">
                <a:solidFill>
                  <a:schemeClr val="bg1"/>
                </a:solidFill>
                <a:ea typeface="Arial" charset="0"/>
                <a:cs typeface="Arial" charset="0"/>
              </a:rPr>
              <a:t>pain</a:t>
            </a:r>
            <a:r>
              <a:rPr lang="it-IT" altLang="it-IT" sz="2400" dirty="0">
                <a:solidFill>
                  <a:schemeClr val="bg1"/>
                </a:solidFill>
                <a:ea typeface="Arial" charset="0"/>
                <a:cs typeface="Arial" charset="0"/>
              </a:rPr>
              <a:t> </a:t>
            </a:r>
            <a:r>
              <a:rPr lang="it-IT" altLang="it-IT" sz="2400" dirty="0" err="1">
                <a:solidFill>
                  <a:schemeClr val="bg1"/>
                </a:solidFill>
                <a:ea typeface="Arial" charset="0"/>
                <a:cs typeface="Arial" charset="0"/>
              </a:rPr>
              <a:t>after</a:t>
            </a:r>
            <a:r>
              <a:rPr lang="it-IT" altLang="it-IT" sz="2400" dirty="0">
                <a:solidFill>
                  <a:schemeClr val="bg1"/>
                </a:solidFill>
                <a:ea typeface="Arial" charset="0"/>
                <a:cs typeface="Arial" charset="0"/>
              </a:rPr>
              <a:t> a </a:t>
            </a:r>
            <a:r>
              <a:rPr lang="it-IT" altLang="it-IT" sz="2400" dirty="0" err="1">
                <a:solidFill>
                  <a:schemeClr val="bg1"/>
                </a:solidFill>
                <a:ea typeface="Arial" charset="0"/>
                <a:cs typeface="Arial" charset="0"/>
              </a:rPr>
              <a:t>migraine</a:t>
            </a:r>
            <a:r>
              <a:rPr lang="it-IT" altLang="it-IT" sz="2400" dirty="0">
                <a:solidFill>
                  <a:schemeClr val="bg1"/>
                </a:solidFill>
                <a:ea typeface="Arial" charset="0"/>
                <a:cs typeface="Arial" charset="0"/>
              </a:rPr>
              <a:t> </a:t>
            </a:r>
            <a:r>
              <a:rPr lang="it-IT" altLang="it-IT" sz="2400" dirty="0" err="1" smtClean="0">
                <a:solidFill>
                  <a:schemeClr val="bg1"/>
                </a:solidFill>
                <a:ea typeface="Arial" charset="0"/>
                <a:cs typeface="Arial" charset="0"/>
              </a:rPr>
              <a:t>attack</a:t>
            </a:r>
            <a:endParaRPr lang="en-US" altLang="it-IT" sz="2400" u="sng" dirty="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  <p:sp>
        <p:nvSpPr>
          <p:cNvPr id="6" name="Freccia giù 5"/>
          <p:cNvSpPr/>
          <p:nvPr/>
        </p:nvSpPr>
        <p:spPr>
          <a:xfrm>
            <a:off x="4230688" y="4458302"/>
            <a:ext cx="646112" cy="1384515"/>
          </a:xfrm>
          <a:prstGeom prst="downArrow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79138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4" name="Text Box 15"/>
          <p:cNvSpPr txBox="1">
            <a:spLocks noChangeArrowheads="1"/>
          </p:cNvSpPr>
          <p:nvPr/>
        </p:nvSpPr>
        <p:spPr bwMode="auto">
          <a:xfrm>
            <a:off x="225966" y="797510"/>
            <a:ext cx="8692067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it-IT" altLang="it-IT" sz="2800" dirty="0" err="1">
                <a:solidFill>
                  <a:srgbClr val="FFFF00"/>
                </a:solidFill>
                <a:ea typeface="Arial" charset="0"/>
                <a:cs typeface="Arial" charset="0"/>
              </a:rPr>
              <a:t>Placebos</a:t>
            </a:r>
            <a:r>
              <a:rPr lang="it-IT" altLang="it-IT" sz="2800" dirty="0">
                <a:solidFill>
                  <a:srgbClr val="FFFF00"/>
                </a:solidFill>
                <a:ea typeface="Arial" charset="0"/>
                <a:cs typeface="Arial" charset="0"/>
              </a:rPr>
              <a:t> </a:t>
            </a:r>
            <a:r>
              <a:rPr lang="it-IT" altLang="it-IT" sz="2800" dirty="0" err="1">
                <a:solidFill>
                  <a:srgbClr val="FFFF00"/>
                </a:solidFill>
                <a:ea typeface="Arial" charset="0"/>
                <a:cs typeface="Arial" charset="0"/>
              </a:rPr>
              <a:t>often</a:t>
            </a:r>
            <a:r>
              <a:rPr lang="it-IT" altLang="it-IT" sz="2800" dirty="0">
                <a:solidFill>
                  <a:srgbClr val="FFFF00"/>
                </a:solidFill>
                <a:ea typeface="Arial" charset="0"/>
                <a:cs typeface="Arial" charset="0"/>
              </a:rPr>
              <a:t> work </a:t>
            </a:r>
            <a:r>
              <a:rPr lang="it-IT" altLang="it-IT" sz="2800" dirty="0" err="1">
                <a:solidFill>
                  <a:srgbClr val="FFFF00"/>
                </a:solidFill>
                <a:ea typeface="Arial" charset="0"/>
                <a:cs typeface="Arial" charset="0"/>
              </a:rPr>
              <a:t>because</a:t>
            </a:r>
            <a:r>
              <a:rPr lang="it-IT" altLang="it-IT" sz="2800" dirty="0">
                <a:solidFill>
                  <a:srgbClr val="FFFF00"/>
                </a:solidFill>
                <a:ea typeface="Arial" charset="0"/>
                <a:cs typeface="Arial" charset="0"/>
              </a:rPr>
              <a:t> </a:t>
            </a:r>
            <a:r>
              <a:rPr lang="it-IT" altLang="it-IT" sz="2800" dirty="0" err="1">
                <a:solidFill>
                  <a:srgbClr val="FFFF00"/>
                </a:solidFill>
                <a:ea typeface="Arial" charset="0"/>
                <a:cs typeface="Arial" charset="0"/>
              </a:rPr>
              <a:t>people</a:t>
            </a:r>
            <a:r>
              <a:rPr lang="it-IT" altLang="it-IT" sz="2800" dirty="0">
                <a:solidFill>
                  <a:srgbClr val="FFFF00"/>
                </a:solidFill>
                <a:ea typeface="Arial" charset="0"/>
                <a:cs typeface="Arial" charset="0"/>
              </a:rPr>
              <a:t> </a:t>
            </a:r>
            <a:r>
              <a:rPr lang="it-IT" altLang="it-IT" sz="2800" dirty="0" err="1">
                <a:solidFill>
                  <a:srgbClr val="FFFF00"/>
                </a:solidFill>
                <a:ea typeface="Arial" charset="0"/>
                <a:cs typeface="Arial" charset="0"/>
              </a:rPr>
              <a:t>don't</a:t>
            </a:r>
            <a:r>
              <a:rPr lang="it-IT" altLang="it-IT" sz="2800" dirty="0">
                <a:solidFill>
                  <a:srgbClr val="FFFF00"/>
                </a:solidFill>
                <a:ea typeface="Arial" charset="0"/>
                <a:cs typeface="Arial" charset="0"/>
              </a:rPr>
              <a:t> </a:t>
            </a:r>
            <a:r>
              <a:rPr lang="it-IT" altLang="it-IT" sz="2800" dirty="0" err="1">
                <a:solidFill>
                  <a:srgbClr val="FFFF00"/>
                </a:solidFill>
                <a:ea typeface="Arial" charset="0"/>
                <a:cs typeface="Arial" charset="0"/>
              </a:rPr>
              <a:t>know</a:t>
            </a:r>
            <a:r>
              <a:rPr lang="it-IT" altLang="it-IT" sz="2800" dirty="0">
                <a:solidFill>
                  <a:srgbClr val="FFFF00"/>
                </a:solidFill>
                <a:ea typeface="Arial" charset="0"/>
                <a:cs typeface="Arial" charset="0"/>
              </a:rPr>
              <a:t> </a:t>
            </a:r>
            <a:r>
              <a:rPr lang="it-IT" altLang="it-IT" sz="2800" dirty="0" err="1">
                <a:solidFill>
                  <a:srgbClr val="FFFF00"/>
                </a:solidFill>
                <a:ea typeface="Arial" charset="0"/>
                <a:cs typeface="Arial" charset="0"/>
              </a:rPr>
              <a:t>they</a:t>
            </a:r>
            <a:r>
              <a:rPr lang="it-IT" altLang="it-IT" sz="2800" dirty="0">
                <a:solidFill>
                  <a:srgbClr val="FFFF00"/>
                </a:solidFill>
                <a:ea typeface="Arial" charset="0"/>
                <a:cs typeface="Arial" charset="0"/>
              </a:rPr>
              <a:t> are </a:t>
            </a:r>
            <a:r>
              <a:rPr lang="it-IT" altLang="it-IT" sz="2800" dirty="0" err="1">
                <a:solidFill>
                  <a:srgbClr val="FFFF00"/>
                </a:solidFill>
                <a:ea typeface="Arial" charset="0"/>
                <a:cs typeface="Arial" charset="0"/>
              </a:rPr>
              <a:t>getting</a:t>
            </a:r>
            <a:r>
              <a:rPr lang="it-IT" altLang="it-IT" sz="2800" dirty="0">
                <a:solidFill>
                  <a:srgbClr val="FFFF00"/>
                </a:solidFill>
                <a:ea typeface="Arial" charset="0"/>
                <a:cs typeface="Arial" charset="0"/>
              </a:rPr>
              <a:t> </a:t>
            </a:r>
            <a:r>
              <a:rPr lang="it-IT" altLang="it-IT" sz="2800" dirty="0" err="1">
                <a:solidFill>
                  <a:srgbClr val="FFFF00"/>
                </a:solidFill>
                <a:ea typeface="Arial" charset="0"/>
                <a:cs typeface="Arial" charset="0"/>
              </a:rPr>
              <a:t>one</a:t>
            </a:r>
            <a:r>
              <a:rPr lang="it-IT" altLang="it-IT" sz="2800" dirty="0">
                <a:solidFill>
                  <a:srgbClr val="FFFF00"/>
                </a:solidFill>
                <a:ea typeface="Arial" charset="0"/>
                <a:cs typeface="Arial" charset="0"/>
              </a:rPr>
              <a:t>. </a:t>
            </a:r>
            <a:r>
              <a:rPr lang="it-IT" altLang="it-IT" sz="2800" dirty="0" err="1">
                <a:solidFill>
                  <a:srgbClr val="FFFF00"/>
                </a:solidFill>
                <a:ea typeface="Arial" charset="0"/>
                <a:cs typeface="Arial" charset="0"/>
              </a:rPr>
              <a:t>But</a:t>
            </a:r>
            <a:r>
              <a:rPr lang="it-IT" altLang="it-IT" sz="2800" dirty="0">
                <a:solidFill>
                  <a:srgbClr val="FFFF00"/>
                </a:solidFill>
                <a:ea typeface="Arial" charset="0"/>
                <a:cs typeface="Arial" charset="0"/>
              </a:rPr>
              <a:t> </a:t>
            </a:r>
            <a:r>
              <a:rPr lang="it-IT" altLang="it-IT" sz="2800" dirty="0" err="1">
                <a:solidFill>
                  <a:srgbClr val="FFFF00"/>
                </a:solidFill>
                <a:ea typeface="Arial" charset="0"/>
                <a:cs typeface="Arial" charset="0"/>
              </a:rPr>
              <a:t>what</a:t>
            </a:r>
            <a:r>
              <a:rPr lang="it-IT" altLang="it-IT" sz="2800" dirty="0">
                <a:solidFill>
                  <a:srgbClr val="FFFF00"/>
                </a:solidFill>
                <a:ea typeface="Arial" charset="0"/>
                <a:cs typeface="Arial" charset="0"/>
              </a:rPr>
              <a:t> </a:t>
            </a:r>
            <a:r>
              <a:rPr lang="it-IT" altLang="it-IT" sz="2800" dirty="0" err="1">
                <a:solidFill>
                  <a:srgbClr val="FFFF00"/>
                </a:solidFill>
                <a:ea typeface="Arial" charset="0"/>
                <a:cs typeface="Arial" charset="0"/>
              </a:rPr>
              <a:t>happens</a:t>
            </a:r>
            <a:r>
              <a:rPr lang="it-IT" altLang="it-IT" sz="2800" dirty="0">
                <a:solidFill>
                  <a:srgbClr val="FFFF00"/>
                </a:solidFill>
                <a:ea typeface="Arial" charset="0"/>
                <a:cs typeface="Arial" charset="0"/>
              </a:rPr>
              <a:t> </a:t>
            </a:r>
            <a:r>
              <a:rPr lang="it-IT" altLang="it-IT" sz="2800" dirty="0" err="1">
                <a:solidFill>
                  <a:srgbClr val="FFFF00"/>
                </a:solidFill>
                <a:ea typeface="Arial" charset="0"/>
                <a:cs typeface="Arial" charset="0"/>
              </a:rPr>
              <a:t>if</a:t>
            </a:r>
            <a:r>
              <a:rPr lang="it-IT" altLang="it-IT" sz="2800" dirty="0">
                <a:solidFill>
                  <a:srgbClr val="FFFF00"/>
                </a:solidFill>
                <a:ea typeface="Arial" charset="0"/>
                <a:cs typeface="Arial" charset="0"/>
              </a:rPr>
              <a:t> </a:t>
            </a:r>
            <a:r>
              <a:rPr lang="it-IT" altLang="it-IT" sz="2800" dirty="0" err="1">
                <a:solidFill>
                  <a:srgbClr val="FFFF00"/>
                </a:solidFill>
                <a:ea typeface="Arial" charset="0"/>
                <a:cs typeface="Arial" charset="0"/>
              </a:rPr>
              <a:t>you</a:t>
            </a:r>
            <a:r>
              <a:rPr lang="it-IT" altLang="it-IT" sz="2800" dirty="0">
                <a:solidFill>
                  <a:srgbClr val="FFFF00"/>
                </a:solidFill>
                <a:ea typeface="Arial" charset="0"/>
                <a:cs typeface="Arial" charset="0"/>
              </a:rPr>
              <a:t> </a:t>
            </a:r>
            <a:r>
              <a:rPr lang="it-IT" altLang="it-IT" sz="2800" dirty="0" err="1">
                <a:solidFill>
                  <a:srgbClr val="FFFF00"/>
                </a:solidFill>
                <a:ea typeface="Arial" charset="0"/>
                <a:cs typeface="Arial" charset="0"/>
              </a:rPr>
              <a:t>know</a:t>
            </a:r>
            <a:r>
              <a:rPr lang="it-IT" altLang="it-IT" sz="2800" dirty="0">
                <a:solidFill>
                  <a:srgbClr val="FFFF00"/>
                </a:solidFill>
                <a:ea typeface="Arial" charset="0"/>
                <a:cs typeface="Arial" charset="0"/>
              </a:rPr>
              <a:t> </a:t>
            </a:r>
            <a:r>
              <a:rPr lang="it-IT" altLang="it-IT" sz="2800" dirty="0" err="1">
                <a:solidFill>
                  <a:srgbClr val="FFFF00"/>
                </a:solidFill>
                <a:ea typeface="Arial" charset="0"/>
                <a:cs typeface="Arial" charset="0"/>
              </a:rPr>
              <a:t>you</a:t>
            </a:r>
            <a:r>
              <a:rPr lang="it-IT" altLang="it-IT" sz="2800" dirty="0">
                <a:solidFill>
                  <a:srgbClr val="FFFF00"/>
                </a:solidFill>
                <a:ea typeface="Arial" charset="0"/>
                <a:cs typeface="Arial" charset="0"/>
              </a:rPr>
              <a:t> are </a:t>
            </a:r>
            <a:r>
              <a:rPr lang="it-IT" altLang="it-IT" sz="2800" dirty="0" err="1">
                <a:solidFill>
                  <a:srgbClr val="FFFF00"/>
                </a:solidFill>
                <a:ea typeface="Arial" charset="0"/>
                <a:cs typeface="Arial" charset="0"/>
              </a:rPr>
              <a:t>getting</a:t>
            </a:r>
            <a:r>
              <a:rPr lang="it-IT" altLang="it-IT" sz="2800" dirty="0">
                <a:solidFill>
                  <a:srgbClr val="FFFF00"/>
                </a:solidFill>
                <a:ea typeface="Arial" charset="0"/>
                <a:cs typeface="Arial" charset="0"/>
              </a:rPr>
              <a:t> a placebo</a:t>
            </a:r>
            <a:r>
              <a:rPr lang="it-IT" altLang="it-IT" sz="2800" dirty="0" smtClean="0">
                <a:solidFill>
                  <a:srgbClr val="FFFF00"/>
                </a:solidFill>
                <a:ea typeface="Arial" charset="0"/>
                <a:cs typeface="Arial" charset="0"/>
              </a:rPr>
              <a:t>?</a:t>
            </a:r>
          </a:p>
          <a:p>
            <a:pPr algn="just" eaLnBrk="1" hangingPunct="1"/>
            <a:endParaRPr lang="it-IT" altLang="it-IT" sz="2800" dirty="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  <p:sp>
        <p:nvSpPr>
          <p:cNvPr id="7" name="Text Box 15"/>
          <p:cNvSpPr txBox="1">
            <a:spLocks noChangeArrowheads="1"/>
          </p:cNvSpPr>
          <p:nvPr/>
        </p:nvSpPr>
        <p:spPr bwMode="auto">
          <a:xfrm>
            <a:off x="225966" y="2613392"/>
            <a:ext cx="8692067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en-US" altLang="it-IT" sz="2800" dirty="0">
                <a:solidFill>
                  <a:schemeClr val="bg1"/>
                </a:solidFill>
                <a:ea typeface="Arial" charset="0"/>
                <a:cs typeface="Arial" charset="0"/>
              </a:rPr>
              <a:t>The researchers speculated that a driving force beyond this reaction was the </a:t>
            </a:r>
            <a:r>
              <a:rPr lang="en-US" altLang="it-IT" sz="2800" u="sng" dirty="0">
                <a:solidFill>
                  <a:schemeClr val="bg1"/>
                </a:solidFill>
                <a:ea typeface="Arial" charset="0"/>
                <a:cs typeface="Arial" charset="0"/>
              </a:rPr>
              <a:t>simple act of taking a pill</a:t>
            </a:r>
            <a:r>
              <a:rPr lang="en-US" altLang="it-IT" sz="2800" dirty="0">
                <a:solidFill>
                  <a:schemeClr val="bg1"/>
                </a:solidFill>
                <a:ea typeface="Arial" charset="0"/>
                <a:cs typeface="Arial" charset="0"/>
              </a:rPr>
              <a:t>. </a:t>
            </a:r>
            <a:endParaRPr lang="en-US" altLang="it-IT" sz="2800" dirty="0" smtClean="0">
              <a:solidFill>
                <a:schemeClr val="bg1"/>
              </a:solidFill>
              <a:ea typeface="Arial" charset="0"/>
              <a:cs typeface="Arial" charset="0"/>
            </a:endParaRPr>
          </a:p>
          <a:p>
            <a:pPr algn="just" eaLnBrk="1" hangingPunct="1"/>
            <a:endParaRPr lang="en-US" altLang="it-IT" sz="2800" dirty="0">
              <a:solidFill>
                <a:schemeClr val="bg1"/>
              </a:solidFill>
              <a:ea typeface="Arial" charset="0"/>
              <a:cs typeface="Arial" charset="0"/>
            </a:endParaRPr>
          </a:p>
          <a:p>
            <a:pPr algn="just" eaLnBrk="1" hangingPunct="1"/>
            <a:r>
              <a:rPr lang="en-US" altLang="it-IT" sz="2800" dirty="0" smtClean="0">
                <a:solidFill>
                  <a:schemeClr val="bg1"/>
                </a:solidFill>
                <a:ea typeface="Arial" charset="0"/>
                <a:cs typeface="Arial" charset="0"/>
              </a:rPr>
              <a:t>"</a:t>
            </a:r>
            <a:r>
              <a:rPr lang="en-US" altLang="it-IT" sz="2800" dirty="0">
                <a:solidFill>
                  <a:schemeClr val="bg1"/>
                </a:solidFill>
                <a:ea typeface="Arial" charset="0"/>
                <a:cs typeface="Arial" charset="0"/>
              </a:rPr>
              <a:t>People associate the ritual of taking medicine as a positive healing </a:t>
            </a:r>
            <a:r>
              <a:rPr lang="en-US" altLang="it-IT" sz="2800" dirty="0" smtClean="0">
                <a:solidFill>
                  <a:schemeClr val="bg1"/>
                </a:solidFill>
                <a:ea typeface="Arial" charset="0"/>
                <a:cs typeface="Arial" charset="0"/>
              </a:rPr>
              <a:t>effect" </a:t>
            </a:r>
            <a:r>
              <a:rPr lang="en-US" altLang="it-IT" sz="2800" dirty="0">
                <a:solidFill>
                  <a:schemeClr val="bg1"/>
                </a:solidFill>
                <a:ea typeface="Arial" charset="0"/>
                <a:cs typeface="Arial" charset="0"/>
              </a:rPr>
              <a:t>says </a:t>
            </a:r>
            <a:r>
              <a:rPr lang="en-US" altLang="it-IT" sz="2800" dirty="0" err="1">
                <a:solidFill>
                  <a:schemeClr val="bg1"/>
                </a:solidFill>
                <a:ea typeface="Arial" charset="0"/>
                <a:cs typeface="Arial" charset="0"/>
              </a:rPr>
              <a:t>Kaptchuk</a:t>
            </a:r>
            <a:r>
              <a:rPr lang="en-US" altLang="it-IT" sz="2800" dirty="0">
                <a:solidFill>
                  <a:schemeClr val="bg1"/>
                </a:solidFill>
                <a:ea typeface="Arial" charset="0"/>
                <a:cs typeface="Arial" charset="0"/>
              </a:rPr>
              <a:t>. "Even if they know it's not medicine, the action itself can stimulate the brain into thinking the body is being healed."</a:t>
            </a:r>
            <a:endParaRPr lang="en-US" altLang="it-IT" sz="2800" dirty="0" smtClean="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336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4" name="Text Box 15"/>
          <p:cNvSpPr txBox="1">
            <a:spLocks noChangeArrowheads="1"/>
          </p:cNvSpPr>
          <p:nvPr/>
        </p:nvSpPr>
        <p:spPr bwMode="auto">
          <a:xfrm>
            <a:off x="225966" y="797510"/>
            <a:ext cx="869206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it-IT" altLang="it-IT" sz="2800" dirty="0" smtClean="0">
                <a:solidFill>
                  <a:srgbClr val="FFFF00"/>
                </a:solidFill>
                <a:ea typeface="Arial" charset="0"/>
                <a:cs typeface="Arial" charset="0"/>
              </a:rPr>
              <a:t>NOCEBO EFFECT?</a:t>
            </a:r>
            <a:endParaRPr lang="it-IT" altLang="it-IT" sz="2800" dirty="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  <p:sp>
        <p:nvSpPr>
          <p:cNvPr id="7" name="Text Box 15"/>
          <p:cNvSpPr txBox="1">
            <a:spLocks noChangeArrowheads="1"/>
          </p:cNvSpPr>
          <p:nvPr/>
        </p:nvSpPr>
        <p:spPr bwMode="auto">
          <a:xfrm>
            <a:off x="225966" y="2279563"/>
            <a:ext cx="8692067" cy="3108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en-US" altLang="it-IT" sz="2800" dirty="0" smtClean="0">
                <a:solidFill>
                  <a:schemeClr val="bg1"/>
                </a:solidFill>
                <a:ea typeface="Arial" charset="0"/>
                <a:cs typeface="Arial" charset="0"/>
              </a:rPr>
              <a:t>It’s just the opposite!</a:t>
            </a:r>
          </a:p>
          <a:p>
            <a:pPr algn="just" eaLnBrk="1" hangingPunct="1"/>
            <a:endParaRPr lang="en-US" altLang="it-IT" sz="2800" dirty="0">
              <a:solidFill>
                <a:schemeClr val="bg1"/>
              </a:solidFill>
              <a:ea typeface="Arial" charset="0"/>
              <a:cs typeface="Arial" charset="0"/>
            </a:endParaRPr>
          </a:p>
          <a:p>
            <a:pPr algn="just" eaLnBrk="1" hangingPunct="1"/>
            <a:r>
              <a:rPr lang="en-US" altLang="it-IT" sz="2800" dirty="0" smtClean="0">
                <a:solidFill>
                  <a:schemeClr val="bg1"/>
                </a:solidFill>
                <a:ea typeface="Arial" charset="0"/>
                <a:cs typeface="Arial" charset="0"/>
              </a:rPr>
              <a:t>Negative </a:t>
            </a:r>
            <a:r>
              <a:rPr lang="en-US" altLang="it-IT" sz="2800" dirty="0">
                <a:solidFill>
                  <a:schemeClr val="bg1"/>
                </a:solidFill>
                <a:ea typeface="Arial" charset="0"/>
                <a:cs typeface="Arial" charset="0"/>
              </a:rPr>
              <a:t>expectations </a:t>
            </a:r>
            <a:r>
              <a:rPr lang="en-US" altLang="it-IT" sz="2800" dirty="0" smtClean="0">
                <a:solidFill>
                  <a:schemeClr val="bg1"/>
                </a:solidFill>
                <a:ea typeface="Arial" charset="0"/>
                <a:cs typeface="Arial" charset="0"/>
              </a:rPr>
              <a:t>of patients </a:t>
            </a:r>
            <a:r>
              <a:rPr lang="en-US" altLang="it-IT" sz="2800" dirty="0">
                <a:solidFill>
                  <a:schemeClr val="bg1"/>
                </a:solidFill>
                <a:ea typeface="Arial" charset="0"/>
                <a:cs typeface="Arial" charset="0"/>
              </a:rPr>
              <a:t>regarding a treatment cause the treatment to </a:t>
            </a:r>
            <a:r>
              <a:rPr lang="en-US" altLang="it-IT" sz="2800" dirty="0" smtClean="0">
                <a:solidFill>
                  <a:schemeClr val="bg1"/>
                </a:solidFill>
                <a:ea typeface="Arial" charset="0"/>
                <a:cs typeface="Arial" charset="0"/>
              </a:rPr>
              <a:t>have </a:t>
            </a:r>
            <a:r>
              <a:rPr lang="en-US" altLang="it-IT" sz="2800" dirty="0">
                <a:solidFill>
                  <a:schemeClr val="bg1"/>
                </a:solidFill>
                <a:ea typeface="Arial" charset="0"/>
                <a:cs typeface="Arial" charset="0"/>
              </a:rPr>
              <a:t>more negative effect </a:t>
            </a:r>
            <a:r>
              <a:rPr lang="en-US" altLang="it-IT" sz="2800" dirty="0" smtClean="0">
                <a:solidFill>
                  <a:schemeClr val="bg1"/>
                </a:solidFill>
                <a:ea typeface="Arial" charset="0"/>
                <a:cs typeface="Arial" charset="0"/>
              </a:rPr>
              <a:t> - in terms of pain perception - than </a:t>
            </a:r>
            <a:r>
              <a:rPr lang="en-US" altLang="it-IT" sz="2800" dirty="0">
                <a:solidFill>
                  <a:schemeClr val="bg1"/>
                </a:solidFill>
                <a:ea typeface="Arial" charset="0"/>
                <a:cs typeface="Arial" charset="0"/>
              </a:rPr>
              <a:t>it otherwise would have.</a:t>
            </a:r>
            <a:endParaRPr lang="en-US" altLang="it-IT" sz="2800" dirty="0" smtClean="0">
              <a:solidFill>
                <a:schemeClr val="bg1"/>
              </a:solidFill>
              <a:ea typeface="Arial" charset="0"/>
              <a:cs typeface="Arial" charset="0"/>
            </a:endParaRPr>
          </a:p>
          <a:p>
            <a:pPr algn="just" eaLnBrk="1" hangingPunct="1"/>
            <a:endParaRPr lang="en-US" altLang="it-IT" sz="2800" dirty="0" smtClean="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2424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4" name="Text Box 15"/>
          <p:cNvSpPr txBox="1">
            <a:spLocks noChangeArrowheads="1"/>
          </p:cNvSpPr>
          <p:nvPr/>
        </p:nvSpPr>
        <p:spPr bwMode="auto">
          <a:xfrm>
            <a:off x="225966" y="797510"/>
            <a:ext cx="869206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it-IT" altLang="it-IT" sz="2800" dirty="0" smtClean="0">
                <a:solidFill>
                  <a:srgbClr val="FFFF00"/>
                </a:solidFill>
                <a:ea typeface="Arial" charset="0"/>
                <a:cs typeface="Arial" charset="0"/>
              </a:rPr>
              <a:t>PLACEBO AND NOCEBO EFFECT </a:t>
            </a:r>
          </a:p>
          <a:p>
            <a:pPr algn="ctr" eaLnBrk="1" hangingPunct="1"/>
            <a:r>
              <a:rPr lang="it-IT" altLang="it-IT" sz="2800" dirty="0" smtClean="0">
                <a:solidFill>
                  <a:srgbClr val="FFFF00"/>
                </a:solidFill>
                <a:ea typeface="Arial" charset="0"/>
                <a:cs typeface="Arial" charset="0"/>
              </a:rPr>
              <a:t>IN A GRAPH</a:t>
            </a:r>
            <a:endParaRPr lang="it-IT" altLang="it-IT" sz="2800" dirty="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2083989"/>
            <a:ext cx="7607300" cy="448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744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4" name="Text Box 15"/>
          <p:cNvSpPr txBox="1">
            <a:spLocks noChangeArrowheads="1"/>
          </p:cNvSpPr>
          <p:nvPr/>
        </p:nvSpPr>
        <p:spPr bwMode="auto">
          <a:xfrm>
            <a:off x="225966" y="673532"/>
            <a:ext cx="869206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it-IT" altLang="it-IT" sz="2800" dirty="0" smtClean="0">
                <a:solidFill>
                  <a:srgbClr val="FFFF00"/>
                </a:solidFill>
                <a:ea typeface="Arial" charset="0"/>
                <a:cs typeface="Arial" charset="0"/>
              </a:rPr>
              <a:t>MY OWN CONSIDERATION..</a:t>
            </a:r>
            <a:endParaRPr lang="it-IT" altLang="it-IT" sz="2800" dirty="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77482">
            <a:off x="1113808" y="1585213"/>
            <a:ext cx="6804248" cy="46961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11164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256500" y="570052"/>
            <a:ext cx="8641656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000" b="1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Administration of </a:t>
            </a:r>
            <a:r>
              <a:rPr lang="it-IT" sz="3000" b="1" dirty="0" err="1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drugs</a:t>
            </a:r>
            <a:endParaRPr lang="it-IT" sz="3000" b="1" dirty="0" smtClean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  <a:p>
            <a:pPr algn="just"/>
            <a:endParaRPr lang="it-IT" sz="2200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4" name="Rectangle 13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5" name="Text Box 14"/>
          <p:cNvSpPr txBox="1">
            <a:spLocks noChangeArrowheads="1"/>
          </p:cNvSpPr>
          <p:nvPr/>
        </p:nvSpPr>
        <p:spPr bwMode="auto">
          <a:xfrm>
            <a:off x="239713" y="2242"/>
            <a:ext cx="8689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Psychopharmacology</a:t>
            </a:r>
            <a:endParaRPr lang="it-IT" altLang="it-IT" b="1" dirty="0">
              <a:solidFill>
                <a:srgbClr val="4D4D4D"/>
              </a:solidFill>
              <a:latin typeface="Tahoma" charset="0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1096013" y="1052736"/>
            <a:ext cx="69773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INTER-INDIVIDUAL </a:t>
            </a:r>
            <a:r>
              <a:rPr lang="it-IT" sz="32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VARIABILITY</a:t>
            </a:r>
            <a:endParaRPr lang="it-IT" sz="3200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979712" y="2108630"/>
            <a:ext cx="646246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2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Larger</a:t>
            </a:r>
            <a:r>
              <a:rPr lang="it-IT" sz="22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bodies</a:t>
            </a:r>
            <a:r>
              <a:rPr lang="it-IT" sz="22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have</a:t>
            </a:r>
            <a:r>
              <a:rPr lang="it-IT" sz="22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more </a:t>
            </a:r>
            <a:r>
              <a:rPr lang="it-IT" sz="22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blood</a:t>
            </a:r>
            <a:r>
              <a:rPr lang="it-IT" sz="22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than</a:t>
            </a:r>
            <a:r>
              <a:rPr lang="it-IT" sz="22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smaller</a:t>
            </a:r>
            <a:r>
              <a:rPr lang="it-IT" sz="22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bodies</a:t>
            </a:r>
            <a:r>
              <a:rPr lang="it-IT" sz="22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and </a:t>
            </a:r>
            <a:r>
              <a:rPr lang="it-IT" sz="22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therefore</a:t>
            </a:r>
            <a:r>
              <a:rPr lang="it-IT" sz="22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require</a:t>
            </a:r>
            <a:r>
              <a:rPr lang="it-IT" sz="22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larger</a:t>
            </a:r>
            <a:r>
              <a:rPr lang="it-IT" sz="22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quantities</a:t>
            </a:r>
            <a:r>
              <a:rPr lang="it-IT" sz="22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of a </a:t>
            </a:r>
            <a:r>
              <a:rPr lang="it-IT" sz="22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drug</a:t>
            </a:r>
            <a:r>
              <a:rPr lang="it-IT" sz="22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to </a:t>
            </a:r>
            <a:r>
              <a:rPr lang="it-IT" sz="22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reach</a:t>
            </a:r>
            <a:r>
              <a:rPr lang="it-IT" sz="22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an </a:t>
            </a:r>
            <a:r>
              <a:rPr lang="it-IT" sz="22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equivalent</a:t>
            </a:r>
            <a:r>
              <a:rPr lang="it-IT" sz="22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concentration</a:t>
            </a:r>
            <a:endParaRPr lang="it-IT" sz="2200" dirty="0" smtClean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1979712" y="3862652"/>
            <a:ext cx="6462464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Gender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influences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the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effects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of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alcohol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,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which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is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diluted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by the water in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muscle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tissue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. </a:t>
            </a:r>
            <a:endParaRPr lang="it-IT" sz="2200" dirty="0" smtClean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  <a:p>
            <a:pPr algn="just"/>
            <a:r>
              <a:rPr lang="it-IT" sz="22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Because</a:t>
            </a:r>
            <a:r>
              <a:rPr lang="it-IT" sz="22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males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typically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have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more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muscle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than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females</a:t>
            </a:r>
            <a:r>
              <a:rPr lang="it-IT" sz="22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of 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the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same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weight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, the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concentration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of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alcohol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in a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male's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blood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will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be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lower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than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in a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female's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after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consuming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the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same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amount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of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alcohol</a:t>
            </a:r>
            <a:endParaRPr lang="it-IT" sz="2200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9" name="Picture 4" descr="http://www.publicdomainpictures.net/pictures/80000/nahled/silhouette-woman-2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231" y="4015230"/>
            <a:ext cx="1016000" cy="177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 descr="http://www.edilio.it/media/edilio/software/downloadimg/1Silhouette_Man_Standing.gif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3" r="30302"/>
          <a:stretch>
            <a:fillRect/>
          </a:stretch>
        </p:blipFill>
        <p:spPr bwMode="auto">
          <a:xfrm>
            <a:off x="34405" y="4005064"/>
            <a:ext cx="865187" cy="178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 descr="http://www.edilio.it/media/edilio/software/downloadimg/1Silhouette_Man_Standing.gif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3" r="30302"/>
          <a:stretch>
            <a:fillRect/>
          </a:stretch>
        </p:blipFill>
        <p:spPr bwMode="auto">
          <a:xfrm>
            <a:off x="1108287" y="2042487"/>
            <a:ext cx="667887" cy="1376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" descr="http://www.edilio.it/media/edilio/software/downloadimg/1Silhouette_Man_Standing.gif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3" r="30302"/>
          <a:stretch>
            <a:fillRect/>
          </a:stretch>
        </p:blipFill>
        <p:spPr bwMode="auto">
          <a:xfrm>
            <a:off x="67875" y="1652585"/>
            <a:ext cx="865187" cy="178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1574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 rot="21334076">
            <a:off x="277997" y="2743346"/>
            <a:ext cx="875017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000" b="1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To conclude… some </a:t>
            </a:r>
            <a:r>
              <a:rPr lang="it-IT" sz="3000" b="1" dirty="0" err="1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examples</a:t>
            </a:r>
            <a:r>
              <a:rPr lang="it-IT" sz="3000" b="1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 of </a:t>
            </a:r>
            <a:r>
              <a:rPr lang="it-IT" sz="3000" b="1" dirty="0" err="1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psychoactive</a:t>
            </a:r>
            <a:r>
              <a:rPr lang="it-IT" sz="3000" b="1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3000" b="1" dirty="0" err="1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drugs</a:t>
            </a:r>
            <a:endParaRPr lang="it-IT" sz="3000" b="1" dirty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9" name="AutoShape 4" descr="ttps://upload.wikimedia.org/wikipedia/commons/d/dc/Christopher_Reeve_MIT.jpg"/>
          <p:cNvSpPr>
            <a:spLocks noChangeAspect="1" noChangeArrowheads="1"/>
          </p:cNvSpPr>
          <p:nvPr/>
        </p:nvSpPr>
        <p:spPr bwMode="auto">
          <a:xfrm>
            <a:off x="0" y="0"/>
            <a:ext cx="8991600" cy="680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05147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3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239713" y="2242"/>
            <a:ext cx="8689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Neurophysiology</a:t>
            </a:r>
            <a:endParaRPr lang="it-IT" altLang="it-IT" b="1" dirty="0">
              <a:solidFill>
                <a:srgbClr val="4D4D4D"/>
              </a:solidFill>
              <a:latin typeface="Tahoma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197059" y="773023"/>
            <a:ext cx="875017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000" b="1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STIMULANTS</a:t>
            </a:r>
            <a:endParaRPr lang="it-IT" sz="3000" b="1" dirty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9" name="AutoShape 4" descr="ttps://upload.wikimedia.org/wikipedia/commons/d/dc/Christopher_Reeve_MIT.jpg"/>
          <p:cNvSpPr>
            <a:spLocks noChangeAspect="1" noChangeArrowheads="1"/>
          </p:cNvSpPr>
          <p:nvPr/>
        </p:nvSpPr>
        <p:spPr bwMode="auto">
          <a:xfrm>
            <a:off x="0" y="0"/>
            <a:ext cx="8991600" cy="680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3" name="Rettangolo 12"/>
          <p:cNvSpPr/>
          <p:nvPr/>
        </p:nvSpPr>
        <p:spPr>
          <a:xfrm>
            <a:off x="341344" y="2657959"/>
            <a:ext cx="848671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2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Caffeine</a:t>
            </a:r>
            <a:endParaRPr lang="it-IT" sz="2200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15" name="Rettangolo 14"/>
          <p:cNvSpPr/>
          <p:nvPr/>
        </p:nvSpPr>
        <p:spPr>
          <a:xfrm>
            <a:off x="341344" y="3371410"/>
            <a:ext cx="848671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20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Nicotine</a:t>
            </a:r>
            <a:endParaRPr lang="it-IT" sz="2200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16" name="Rettangolo 15"/>
          <p:cNvSpPr/>
          <p:nvPr/>
        </p:nvSpPr>
        <p:spPr>
          <a:xfrm>
            <a:off x="341344" y="4084861"/>
            <a:ext cx="848671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2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Cocaine and </a:t>
            </a:r>
            <a:r>
              <a:rPr lang="it-IT" sz="22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amphetamines</a:t>
            </a:r>
            <a:endParaRPr lang="it-IT" sz="2200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17" name="Rettangolo 16"/>
          <p:cNvSpPr/>
          <p:nvPr/>
        </p:nvSpPr>
        <p:spPr>
          <a:xfrm>
            <a:off x="341344" y="4798313"/>
            <a:ext cx="848671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2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Ecstacy</a:t>
            </a:r>
            <a:r>
              <a:rPr lang="it-IT" sz="22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(MDMA)</a:t>
            </a:r>
            <a:endParaRPr lang="it-IT" sz="2200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452702" y="1290123"/>
            <a:ext cx="82631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Stimulant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drugs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share the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capacity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to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increase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alertness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and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mobility</a:t>
            </a:r>
            <a:endParaRPr lang="it-IT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1925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6" grpId="0"/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3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239713" y="2242"/>
            <a:ext cx="8689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Neurophysiology</a:t>
            </a:r>
            <a:endParaRPr lang="it-IT" altLang="it-IT" b="1" dirty="0">
              <a:solidFill>
                <a:srgbClr val="4D4D4D"/>
              </a:solidFill>
              <a:latin typeface="Tahoma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197059" y="773023"/>
            <a:ext cx="875017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000" b="1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STIMULANTS</a:t>
            </a:r>
            <a:endParaRPr lang="it-IT" sz="3000" b="1" dirty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9" name="AutoShape 4" descr="ttps://upload.wikimedia.org/wikipedia/commons/d/dc/Christopher_Reeve_MIT.jpg"/>
          <p:cNvSpPr>
            <a:spLocks noChangeAspect="1" noChangeArrowheads="1"/>
          </p:cNvSpPr>
          <p:nvPr/>
        </p:nvSpPr>
        <p:spPr bwMode="auto">
          <a:xfrm>
            <a:off x="0" y="0"/>
            <a:ext cx="8991600" cy="680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3" name="Rettangolo 12"/>
          <p:cNvSpPr/>
          <p:nvPr/>
        </p:nvSpPr>
        <p:spPr>
          <a:xfrm>
            <a:off x="341344" y="2657959"/>
            <a:ext cx="848671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2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Caffeine</a:t>
            </a:r>
            <a:endParaRPr lang="it-IT" sz="2200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15" name="Rettangolo 14"/>
          <p:cNvSpPr/>
          <p:nvPr/>
        </p:nvSpPr>
        <p:spPr>
          <a:xfrm>
            <a:off x="341344" y="3371410"/>
            <a:ext cx="848671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Nicotine</a:t>
            </a:r>
            <a:endParaRPr lang="it-IT" sz="2200" dirty="0">
              <a:solidFill>
                <a:schemeClr val="tx1">
                  <a:lumMod val="50000"/>
                  <a:lumOff val="50000"/>
                </a:schemeClr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16" name="Rettangolo 15"/>
          <p:cNvSpPr/>
          <p:nvPr/>
        </p:nvSpPr>
        <p:spPr>
          <a:xfrm>
            <a:off x="341344" y="4084861"/>
            <a:ext cx="848671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Cocaine and </a:t>
            </a:r>
            <a:r>
              <a:rPr lang="it-IT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amphetamines</a:t>
            </a:r>
            <a:endParaRPr lang="it-IT" sz="2200" dirty="0">
              <a:solidFill>
                <a:schemeClr val="tx1">
                  <a:lumMod val="50000"/>
                  <a:lumOff val="50000"/>
                </a:schemeClr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17" name="Rettangolo 16"/>
          <p:cNvSpPr/>
          <p:nvPr/>
        </p:nvSpPr>
        <p:spPr>
          <a:xfrm>
            <a:off x="341344" y="4798313"/>
            <a:ext cx="848671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Ecstacy</a:t>
            </a:r>
            <a:r>
              <a:rPr lang="it-IT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 (MDMA)</a:t>
            </a:r>
            <a:endParaRPr lang="it-IT" sz="2200" dirty="0">
              <a:solidFill>
                <a:schemeClr val="tx1">
                  <a:lumMod val="50000"/>
                  <a:lumOff val="50000"/>
                </a:schemeClr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452702" y="1290123"/>
            <a:ext cx="82631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Stimulant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drugs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share the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capacity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to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increase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alertness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and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mobility</a:t>
            </a:r>
            <a:endParaRPr lang="it-IT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199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0" y="586442"/>
            <a:ext cx="9144000" cy="60829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Rectangle 13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239713" y="2242"/>
            <a:ext cx="8689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Neurophysiology</a:t>
            </a:r>
            <a:endParaRPr lang="it-IT" altLang="it-IT" b="1" dirty="0">
              <a:solidFill>
                <a:srgbClr val="4D4D4D"/>
              </a:solidFill>
              <a:latin typeface="Tahoma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197059" y="773023"/>
            <a:ext cx="875017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000" b="1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Caffeine</a:t>
            </a:r>
            <a:endParaRPr lang="it-IT" sz="3000" b="1" dirty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9" name="AutoShape 4" descr="ttps://upload.wikimedia.org/wikipedia/commons/d/dc/Christopher_Reeve_MIT.jpg"/>
          <p:cNvSpPr>
            <a:spLocks noChangeAspect="1" noChangeArrowheads="1"/>
          </p:cNvSpPr>
          <p:nvPr/>
        </p:nvSpPr>
        <p:spPr bwMode="auto">
          <a:xfrm>
            <a:off x="0" y="0"/>
            <a:ext cx="8991600" cy="680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7741" y="894327"/>
            <a:ext cx="6430059" cy="5661248"/>
          </a:xfrm>
          <a:prstGeom prst="rect">
            <a:avLst/>
          </a:prstGeom>
        </p:spPr>
      </p:pic>
      <p:sp>
        <p:nvSpPr>
          <p:cNvPr id="13" name="Rettangolo 12"/>
          <p:cNvSpPr/>
          <p:nvPr/>
        </p:nvSpPr>
        <p:spPr>
          <a:xfrm>
            <a:off x="35496" y="2940040"/>
            <a:ext cx="4878998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200" dirty="0" err="1" smtClean="0">
                <a:latin typeface="Tahoma" charset="0"/>
                <a:ea typeface="Tahoma" charset="0"/>
                <a:cs typeface="Tahoma" charset="0"/>
              </a:rPr>
              <a:t>Increases</a:t>
            </a:r>
            <a:r>
              <a:rPr lang="it-IT" sz="2200" dirty="0" smtClean="0"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dirty="0" err="1">
                <a:latin typeface="Tahoma" charset="0"/>
                <a:ea typeface="Tahoma" charset="0"/>
                <a:cs typeface="Tahoma" charset="0"/>
              </a:rPr>
              <a:t>blood</a:t>
            </a:r>
            <a:r>
              <a:rPr lang="it-IT" sz="2200" dirty="0">
                <a:latin typeface="Tahoma" charset="0"/>
                <a:ea typeface="Tahoma" charset="0"/>
                <a:cs typeface="Tahoma" charset="0"/>
              </a:rPr>
              <a:t> pressure </a:t>
            </a:r>
            <a:endParaRPr lang="it-IT" sz="2200" dirty="0" smtClean="0">
              <a:latin typeface="Tahoma" charset="0"/>
              <a:ea typeface="Tahoma" charset="0"/>
              <a:cs typeface="Tahoma" charset="0"/>
            </a:endParaRPr>
          </a:p>
          <a:p>
            <a:endParaRPr lang="it-IT" sz="2200" dirty="0" err="1">
              <a:latin typeface="Tahoma" charset="0"/>
              <a:ea typeface="Tahoma" charset="0"/>
              <a:cs typeface="Tahoma" charset="0"/>
            </a:endParaRPr>
          </a:p>
          <a:p>
            <a:r>
              <a:rPr lang="it-IT" sz="2200" dirty="0" err="1" smtClean="0">
                <a:latin typeface="Tahoma" charset="0"/>
                <a:ea typeface="Tahoma" charset="0"/>
                <a:cs typeface="Tahoma" charset="0"/>
              </a:rPr>
              <a:t>Heart</a:t>
            </a:r>
            <a:r>
              <a:rPr lang="it-IT" sz="2200" dirty="0" smtClean="0"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dirty="0">
                <a:latin typeface="Tahoma" charset="0"/>
                <a:ea typeface="Tahoma" charset="0"/>
                <a:cs typeface="Tahoma" charset="0"/>
              </a:rPr>
              <a:t>rate, </a:t>
            </a:r>
            <a:r>
              <a:rPr lang="it-IT" sz="2200" dirty="0" err="1">
                <a:latin typeface="Tahoma" charset="0"/>
                <a:ea typeface="Tahoma" charset="0"/>
                <a:cs typeface="Tahoma" charset="0"/>
              </a:rPr>
              <a:t>improves</a:t>
            </a:r>
            <a:r>
              <a:rPr lang="it-IT" sz="2200" dirty="0"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dirty="0" err="1" smtClean="0">
                <a:latin typeface="Tahoma" charset="0"/>
                <a:ea typeface="Tahoma" charset="0"/>
                <a:cs typeface="Tahoma" charset="0"/>
              </a:rPr>
              <a:t>concentration</a:t>
            </a:r>
            <a:endParaRPr lang="it-IT" sz="2200" dirty="0" smtClean="0">
              <a:latin typeface="Tahoma" charset="0"/>
              <a:ea typeface="Tahoma" charset="0"/>
              <a:cs typeface="Tahoma" charset="0"/>
            </a:endParaRPr>
          </a:p>
          <a:p>
            <a:endParaRPr lang="it-IT" sz="2200" dirty="0">
              <a:latin typeface="Tahoma" charset="0"/>
              <a:ea typeface="Tahoma" charset="0"/>
              <a:cs typeface="Tahoma" charset="0"/>
            </a:endParaRPr>
          </a:p>
          <a:p>
            <a:r>
              <a:rPr lang="it-IT" sz="2200" dirty="0" err="1" smtClean="0">
                <a:latin typeface="Tahoma" charset="0"/>
                <a:ea typeface="Tahoma" charset="0"/>
                <a:cs typeface="Tahoma" charset="0"/>
              </a:rPr>
              <a:t>Wards</a:t>
            </a:r>
            <a:r>
              <a:rPr lang="it-IT" sz="2200" dirty="0" smtClean="0"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dirty="0">
                <a:latin typeface="Tahoma" charset="0"/>
                <a:ea typeface="Tahoma" charset="0"/>
                <a:cs typeface="Tahoma" charset="0"/>
              </a:rPr>
              <a:t>off </a:t>
            </a:r>
            <a:r>
              <a:rPr lang="it-IT" sz="2200" dirty="0" err="1">
                <a:latin typeface="Tahoma" charset="0"/>
                <a:ea typeface="Tahoma" charset="0"/>
                <a:cs typeface="Tahoma" charset="0"/>
              </a:rPr>
              <a:t>sleepiness</a:t>
            </a:r>
            <a:endParaRPr lang="it-IT" sz="2200" dirty="0"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14" name="Picture 4" descr="isultato immagini per costa coffe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4692"/>
            <a:ext cx="2483768" cy="1644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4773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3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239713" y="2242"/>
            <a:ext cx="8689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Neurophysiology</a:t>
            </a:r>
            <a:endParaRPr lang="it-IT" altLang="it-IT" b="1" dirty="0">
              <a:solidFill>
                <a:srgbClr val="4D4D4D"/>
              </a:solidFill>
              <a:latin typeface="Tahoma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197059" y="773023"/>
            <a:ext cx="875017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000" b="1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Caffeine</a:t>
            </a:r>
            <a:endParaRPr lang="it-IT" sz="3000" b="1" dirty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9" name="AutoShape 4" descr="ttps://upload.wikimedia.org/wikipedia/commons/d/dc/Christopher_Reeve_MIT.jpg"/>
          <p:cNvSpPr>
            <a:spLocks noChangeAspect="1" noChangeArrowheads="1"/>
          </p:cNvSpPr>
          <p:nvPr/>
        </p:nvSpPr>
        <p:spPr bwMode="auto">
          <a:xfrm>
            <a:off x="0" y="0"/>
            <a:ext cx="8991600" cy="680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3" name="Rettangolo 12"/>
          <p:cNvSpPr/>
          <p:nvPr/>
        </p:nvSpPr>
        <p:spPr>
          <a:xfrm>
            <a:off x="35496" y="2817510"/>
            <a:ext cx="468052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Caffeine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crosses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the placenta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easily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, and </a:t>
            </a:r>
            <a:r>
              <a:rPr lang="it-IT" sz="22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the </a:t>
            </a:r>
            <a:r>
              <a:rPr lang="it-IT" sz="22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fetus</a:t>
            </a:r>
            <a:r>
              <a:rPr lang="it-IT" sz="22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and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breastfed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newborn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are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relatively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unable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to </a:t>
            </a:r>
            <a:r>
              <a:rPr lang="it-IT" sz="22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metabolize</a:t>
            </a:r>
            <a:r>
              <a:rPr lang="it-IT" sz="22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caffeine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,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leading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to </a:t>
            </a:r>
            <a:r>
              <a:rPr lang="it-IT" sz="22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reduced</a:t>
            </a:r>
            <a:r>
              <a:rPr lang="it-IT" sz="22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rates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of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growth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and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other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complications</a:t>
            </a:r>
            <a:r>
              <a:rPr lang="it-IT" sz="22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.</a:t>
            </a:r>
            <a:endParaRPr lang="it-IT" sz="2200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1026" name="Picture 2" descr="ttps://onlinelibrary.wiley.com/cms/asset/53b507e3-774e-40ec-81c5-1bf12b63ae7f/gch2201800112-gra-0001-m.j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844824"/>
            <a:ext cx="4311080" cy="39171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sultato immagini per costa coffe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4692"/>
            <a:ext cx="2483768" cy="1644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4878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3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239713" y="2242"/>
            <a:ext cx="8689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Neurophysiology</a:t>
            </a:r>
            <a:endParaRPr lang="it-IT" altLang="it-IT" b="1" dirty="0">
              <a:solidFill>
                <a:srgbClr val="4D4D4D"/>
              </a:solidFill>
              <a:latin typeface="Tahoma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197059" y="773023"/>
            <a:ext cx="875017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000" b="1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Caffeine</a:t>
            </a:r>
            <a:endParaRPr lang="it-IT" sz="3000" b="1" dirty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9" name="AutoShape 4" descr="ttps://upload.wikimedia.org/wikipedia/commons/d/dc/Christopher_Reeve_MIT.jpg"/>
          <p:cNvSpPr>
            <a:spLocks noChangeAspect="1" noChangeArrowheads="1"/>
          </p:cNvSpPr>
          <p:nvPr/>
        </p:nvSpPr>
        <p:spPr bwMode="auto">
          <a:xfrm>
            <a:off x="0" y="0"/>
            <a:ext cx="8991600" cy="680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3" name="Rettangolo 12"/>
          <p:cNvSpPr/>
          <p:nvPr/>
        </p:nvSpPr>
        <p:spPr>
          <a:xfrm>
            <a:off x="35496" y="2102274"/>
            <a:ext cx="889419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200" u="sng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It</a:t>
            </a:r>
            <a:r>
              <a:rPr lang="it-IT" sz="2200" u="sng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u="sng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blocks</a:t>
            </a:r>
            <a:r>
              <a:rPr lang="it-IT" sz="2200" u="sng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u="sng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adenosine </a:t>
            </a:r>
            <a:r>
              <a:rPr lang="it-IT" sz="2200" u="sng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receptors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, </a:t>
            </a:r>
            <a:r>
              <a:rPr lang="it-IT" sz="22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reducing</a:t>
            </a:r>
            <a:r>
              <a:rPr lang="it-IT" sz="22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the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normal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inhibitory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activity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of </a:t>
            </a:r>
            <a:r>
              <a:rPr lang="it-IT" sz="22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adenosine</a:t>
            </a:r>
            <a:endParaRPr lang="it-IT" sz="2200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2050" name="Picture 2" descr="ttps://i.insider.com/53ff62ea69bedd4d546b082d?width=1100&amp;format=jpeg&amp;auto=web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258" y="2877520"/>
            <a:ext cx="7164288" cy="39468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isultato immagini per costa coffe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4692"/>
            <a:ext cx="2483768" cy="1644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ttps://static.sky.it/images/skysport/it/calcio/2020/04/20/cannavaro-ronaldo-maldini-instagram/maldini_r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4418" y="4850955"/>
            <a:ext cx="2417182" cy="15133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6945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3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239713" y="2242"/>
            <a:ext cx="8689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Neurophysiology</a:t>
            </a:r>
            <a:endParaRPr lang="it-IT" altLang="it-IT" b="1" dirty="0">
              <a:solidFill>
                <a:srgbClr val="4D4D4D"/>
              </a:solidFill>
              <a:latin typeface="Tahoma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197059" y="773023"/>
            <a:ext cx="875017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000" b="1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Caffeine</a:t>
            </a:r>
            <a:endParaRPr lang="it-IT" sz="3000" b="1" dirty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9" name="AutoShape 4" descr="ttps://upload.wikimedia.org/wikipedia/commons/d/dc/Christopher_Reeve_MIT.jpg"/>
          <p:cNvSpPr>
            <a:spLocks noChangeAspect="1" noChangeArrowheads="1"/>
          </p:cNvSpPr>
          <p:nvPr/>
        </p:nvSpPr>
        <p:spPr bwMode="auto">
          <a:xfrm>
            <a:off x="0" y="0"/>
            <a:ext cx="8991600" cy="680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3" name="Rettangolo 12"/>
          <p:cNvSpPr/>
          <p:nvPr/>
        </p:nvSpPr>
        <p:spPr>
          <a:xfrm>
            <a:off x="35496" y="2050868"/>
            <a:ext cx="889419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2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It</a:t>
            </a:r>
            <a:r>
              <a:rPr lang="it-IT" sz="22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blocks</a:t>
            </a:r>
            <a:r>
              <a:rPr lang="it-IT" sz="22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adenosine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receptors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, </a:t>
            </a:r>
            <a:r>
              <a:rPr lang="it-IT" sz="22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reducing</a:t>
            </a:r>
            <a:r>
              <a:rPr lang="it-IT" sz="22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the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normal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inhibitory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activity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of </a:t>
            </a:r>
            <a:r>
              <a:rPr lang="it-IT" sz="22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adenosine</a:t>
            </a:r>
            <a:endParaRPr lang="it-IT" sz="2200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4098" name="Picture 2" descr="ttps://myzone-strengtheory.netdna-ssl.com/wp-content/uploads/2019/06/Caffeine-action-graphic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152" y="2852936"/>
            <a:ext cx="9169152" cy="3960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isultato immagini per costa coffe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4692"/>
            <a:ext cx="2483768" cy="1644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3521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3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239713" y="2242"/>
            <a:ext cx="8689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Neurophysiology</a:t>
            </a:r>
            <a:endParaRPr lang="it-IT" altLang="it-IT" b="1" dirty="0">
              <a:solidFill>
                <a:srgbClr val="4D4D4D"/>
              </a:solidFill>
              <a:latin typeface="Tahoma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197059" y="773023"/>
            <a:ext cx="875017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000" b="1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Caffeine</a:t>
            </a:r>
            <a:endParaRPr lang="it-IT" sz="3000" b="1" dirty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9" name="AutoShape 4" descr="ttps://upload.wikimedia.org/wikipedia/commons/d/dc/Christopher_Reeve_MIT.jpg"/>
          <p:cNvSpPr>
            <a:spLocks noChangeAspect="1" noChangeArrowheads="1"/>
          </p:cNvSpPr>
          <p:nvPr/>
        </p:nvSpPr>
        <p:spPr bwMode="auto">
          <a:xfrm>
            <a:off x="0" y="0"/>
            <a:ext cx="8991600" cy="680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3" name="Rettangolo 12"/>
          <p:cNvSpPr/>
          <p:nvPr/>
        </p:nvSpPr>
        <p:spPr>
          <a:xfrm>
            <a:off x="35496" y="2126582"/>
            <a:ext cx="889419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Caffeine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also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leads</a:t>
            </a:r>
            <a:r>
              <a:rPr lang="it-IT" sz="22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to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increased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release of dopamine </a:t>
            </a:r>
            <a:r>
              <a:rPr lang="it-IT" sz="22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(a bit of </a:t>
            </a:r>
            <a:r>
              <a:rPr lang="it-IT" sz="22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addiction</a:t>
            </a:r>
            <a:r>
              <a:rPr lang="it-IT" sz="22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!)</a:t>
            </a:r>
            <a:endParaRPr lang="it-IT" sz="2200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7" name="Picture 4" descr="isultato immagini per costa coffe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4692"/>
            <a:ext cx="2483768" cy="1644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2-Minute Neuroscience Caffein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5616" y="2896023"/>
            <a:ext cx="6941914" cy="3904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934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3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239713" y="2242"/>
            <a:ext cx="8689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Neurophysiology</a:t>
            </a:r>
            <a:endParaRPr lang="it-IT" altLang="it-IT" b="1" dirty="0">
              <a:solidFill>
                <a:srgbClr val="4D4D4D"/>
              </a:solidFill>
              <a:latin typeface="Tahoma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197059" y="773023"/>
            <a:ext cx="875017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000" b="1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STIMULANTS</a:t>
            </a:r>
            <a:endParaRPr lang="it-IT" sz="3000" b="1" dirty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9" name="AutoShape 4" descr="ttps://upload.wikimedia.org/wikipedia/commons/d/dc/Christopher_Reeve_MIT.jpg"/>
          <p:cNvSpPr>
            <a:spLocks noChangeAspect="1" noChangeArrowheads="1"/>
          </p:cNvSpPr>
          <p:nvPr/>
        </p:nvSpPr>
        <p:spPr bwMode="auto">
          <a:xfrm>
            <a:off x="0" y="0"/>
            <a:ext cx="8991600" cy="680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3" name="Rettangolo 12"/>
          <p:cNvSpPr/>
          <p:nvPr/>
        </p:nvSpPr>
        <p:spPr>
          <a:xfrm>
            <a:off x="341344" y="2657959"/>
            <a:ext cx="848671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charset="0"/>
                <a:ea typeface="Tahoma" charset="0"/>
                <a:cs typeface="Tahoma" charset="0"/>
              </a:rPr>
              <a:t>Caffeine</a:t>
            </a:r>
            <a:endParaRPr lang="it-IT" sz="2200" dirty="0">
              <a:solidFill>
                <a:schemeClr val="tx1">
                  <a:lumMod val="65000"/>
                  <a:lumOff val="35000"/>
                </a:schemeClr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15" name="Rettangolo 14"/>
          <p:cNvSpPr/>
          <p:nvPr/>
        </p:nvSpPr>
        <p:spPr>
          <a:xfrm>
            <a:off x="341344" y="3371410"/>
            <a:ext cx="848671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2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Nicotine</a:t>
            </a:r>
            <a:endParaRPr lang="it-IT" sz="2200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16" name="Rettangolo 15"/>
          <p:cNvSpPr/>
          <p:nvPr/>
        </p:nvSpPr>
        <p:spPr>
          <a:xfrm>
            <a:off x="341344" y="4084861"/>
            <a:ext cx="848671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Cocaine and </a:t>
            </a:r>
            <a:r>
              <a:rPr lang="it-IT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amphetamines</a:t>
            </a:r>
            <a:endParaRPr lang="it-IT" sz="2200" dirty="0">
              <a:solidFill>
                <a:schemeClr val="tx1">
                  <a:lumMod val="50000"/>
                  <a:lumOff val="50000"/>
                </a:schemeClr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17" name="Rettangolo 16"/>
          <p:cNvSpPr/>
          <p:nvPr/>
        </p:nvSpPr>
        <p:spPr>
          <a:xfrm>
            <a:off x="341344" y="4798313"/>
            <a:ext cx="848671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Ecstacy</a:t>
            </a:r>
            <a:r>
              <a:rPr lang="it-IT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 (MDMA)</a:t>
            </a:r>
            <a:endParaRPr lang="it-IT" sz="2200" dirty="0">
              <a:solidFill>
                <a:schemeClr val="tx1">
                  <a:lumMod val="50000"/>
                  <a:lumOff val="50000"/>
                </a:schemeClr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452702" y="1290123"/>
            <a:ext cx="82631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Stimulant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drugs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share the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capacity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to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increase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alertness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and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mobility</a:t>
            </a:r>
            <a:endParaRPr lang="it-IT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932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3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239713" y="2242"/>
            <a:ext cx="8689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Neurophysiology</a:t>
            </a:r>
            <a:endParaRPr lang="it-IT" altLang="it-IT" b="1" dirty="0">
              <a:solidFill>
                <a:srgbClr val="4D4D4D"/>
              </a:solidFill>
              <a:latin typeface="Tahoma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197059" y="773023"/>
            <a:ext cx="875017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000" b="1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Nicotine</a:t>
            </a:r>
            <a:endParaRPr lang="it-IT" sz="3000" b="1" dirty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9" name="AutoShape 4" descr="ttps://upload.wikimedia.org/wikipedia/commons/d/dc/Christopher_Reeve_MIT.jpg"/>
          <p:cNvSpPr>
            <a:spLocks noChangeAspect="1" noChangeArrowheads="1"/>
          </p:cNvSpPr>
          <p:nvPr/>
        </p:nvSpPr>
        <p:spPr bwMode="auto">
          <a:xfrm>
            <a:off x="0" y="0"/>
            <a:ext cx="8991600" cy="680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3" name="Rettangolo 12"/>
          <p:cNvSpPr/>
          <p:nvPr/>
        </p:nvSpPr>
        <p:spPr>
          <a:xfrm>
            <a:off x="137604" y="2185159"/>
            <a:ext cx="889419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2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Increases</a:t>
            </a:r>
            <a:r>
              <a:rPr lang="it-IT" sz="22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heart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rate and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blood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pressure </a:t>
            </a:r>
          </a:p>
          <a:p>
            <a:pPr algn="just"/>
            <a:endParaRPr lang="it-IT" sz="2200" dirty="0" smtClean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  <a:p>
            <a:pPr algn="just"/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P</a:t>
            </a:r>
            <a:r>
              <a:rPr lang="it-IT" sz="22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romotes</a:t>
            </a:r>
            <a:r>
              <a:rPr lang="it-IT" sz="22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the release of adrenaline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into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the </a:t>
            </a:r>
            <a:r>
              <a:rPr lang="it-IT" sz="22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circulation</a:t>
            </a:r>
            <a:endParaRPr lang="it-IT" sz="2200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  <a:p>
            <a:pPr algn="just"/>
            <a:endParaRPr lang="it-IT" sz="2200" dirty="0" smtClean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  <a:p>
            <a:pPr algn="just"/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R</a:t>
            </a:r>
            <a:r>
              <a:rPr lang="it-IT" sz="22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educes</a:t>
            </a:r>
            <a:r>
              <a:rPr lang="it-IT" sz="22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fatigue</a:t>
            </a:r>
            <a:endParaRPr lang="it-IT" sz="2200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  <a:p>
            <a:pPr algn="just"/>
            <a:endParaRPr lang="it-IT" sz="2200" dirty="0" smtClean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  <a:p>
            <a:pPr algn="just"/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H</a:t>
            </a:r>
            <a:r>
              <a:rPr lang="it-IT" sz="22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eightens</a:t>
            </a:r>
            <a:r>
              <a:rPr lang="it-IT" sz="22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cognitive </a:t>
            </a:r>
            <a:r>
              <a:rPr lang="it-IT" sz="22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performance </a:t>
            </a:r>
          </a:p>
          <a:p>
            <a:pPr algn="just"/>
            <a:endParaRPr lang="it-IT" sz="2200" dirty="0" smtClean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  <a:p>
            <a:pPr algn="just"/>
            <a:r>
              <a:rPr lang="it-IT" sz="22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Nicotine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produces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muscular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relaxation</a:t>
            </a:r>
            <a:r>
              <a:rPr lang="it-IT" sz="22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(in the PNS)</a:t>
            </a:r>
            <a:endParaRPr lang="it-IT" sz="2200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7" name="Picture 2" descr="ttps://cdn.technologynetworks.com/tn/images/thumbs/jpeg/640_360/treatment-eliminates-nicotine-addiction-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3751"/>
            <a:ext cx="2483768" cy="1397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4564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256500" y="570052"/>
            <a:ext cx="8641656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000" b="1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Administration of </a:t>
            </a:r>
            <a:r>
              <a:rPr lang="it-IT" sz="3000" b="1" dirty="0" err="1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drugs</a:t>
            </a:r>
            <a:endParaRPr lang="it-IT" sz="3000" b="1" dirty="0" smtClean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  <a:p>
            <a:pPr algn="just"/>
            <a:endParaRPr lang="it-IT" sz="2200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4" name="Rectangle 13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5" name="Text Box 14"/>
          <p:cNvSpPr txBox="1">
            <a:spLocks noChangeArrowheads="1"/>
          </p:cNvSpPr>
          <p:nvPr/>
        </p:nvSpPr>
        <p:spPr bwMode="auto">
          <a:xfrm>
            <a:off x="239713" y="2242"/>
            <a:ext cx="8689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Psychopharmacology</a:t>
            </a:r>
            <a:endParaRPr lang="it-IT" altLang="it-IT" b="1" dirty="0">
              <a:solidFill>
                <a:srgbClr val="4D4D4D"/>
              </a:solidFill>
              <a:latin typeface="Tahoma" charset="0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1096013" y="1052736"/>
            <a:ext cx="69773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INTER-INDIVIDUAL </a:t>
            </a:r>
            <a:r>
              <a:rPr lang="it-IT" sz="32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VARIABILITY</a:t>
            </a:r>
            <a:endParaRPr lang="it-IT" sz="3200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2380946" y="2130525"/>
            <a:ext cx="6462464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Genetic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differences</a:t>
            </a:r>
            <a:r>
              <a:rPr lang="it-IT" sz="22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affect</a:t>
            </a:r>
            <a:r>
              <a:rPr lang="it-IT" sz="22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liver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enzyme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,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aldehyde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dehydrogenase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(ALDH),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which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participates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in the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metabolism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of </a:t>
            </a:r>
            <a:r>
              <a:rPr lang="it-IT" sz="22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alcohol</a:t>
            </a:r>
            <a:r>
              <a:rPr lang="it-IT" sz="22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.</a:t>
            </a:r>
          </a:p>
          <a:p>
            <a:pPr algn="just"/>
            <a:endParaRPr lang="it-IT" sz="2200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  <a:p>
            <a:pPr algn="just"/>
            <a:r>
              <a:rPr lang="it-IT" sz="22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With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low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levels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of ALDH, </a:t>
            </a:r>
            <a:r>
              <a:rPr lang="it-IT" sz="22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alcohol</a:t>
            </a:r>
            <a:r>
              <a:rPr lang="it-IT" sz="22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byproducts</a:t>
            </a:r>
            <a:r>
              <a:rPr lang="it-IT" sz="22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build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up and produce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flushing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,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rapid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heartbeat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,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muscle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weakness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, </a:t>
            </a:r>
            <a:r>
              <a:rPr lang="it-IT" sz="22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and </a:t>
            </a:r>
            <a:r>
              <a:rPr lang="it-IT" sz="22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dizziness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. </a:t>
            </a:r>
            <a:endParaRPr lang="it-IT" sz="2200" dirty="0" smtClean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  <a:p>
            <a:pPr algn="just"/>
            <a:endParaRPr lang="it-IT" sz="2200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  <a:p>
            <a:pPr algn="just"/>
            <a:r>
              <a:rPr lang="it-IT" sz="22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Many</a:t>
            </a:r>
            <a:r>
              <a:rPr lang="it-IT" sz="22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Asians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lack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genes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for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one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type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of ALDH and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therefore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experience</a:t>
            </a:r>
            <a:r>
              <a:rPr lang="it-IT" sz="22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more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unpleasant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symptoms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associated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with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drinking</a:t>
            </a:r>
            <a:endParaRPr lang="it-IT" sz="2200" dirty="0" smtClean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1026" name="Picture 2" descr="ohnson Matthey enzyme technology for a clean and healthy tomorrow |  Spons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81031"/>
            <a:ext cx="2380946" cy="13392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tps://img.i-scmp.com/cdn-cgi/image/fit=contain,width=1098,format=auto/sites/default/files/styles/1200x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79" y="4547836"/>
            <a:ext cx="2172918" cy="14486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1772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3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239713" y="2242"/>
            <a:ext cx="8689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Neurophysiology</a:t>
            </a:r>
            <a:endParaRPr lang="it-IT" altLang="it-IT" b="1" dirty="0">
              <a:solidFill>
                <a:srgbClr val="4D4D4D"/>
              </a:solidFill>
              <a:latin typeface="Tahoma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197059" y="773023"/>
            <a:ext cx="875017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000" b="1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Nicotine</a:t>
            </a:r>
            <a:endParaRPr lang="it-IT" sz="3000" b="1" dirty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9" name="AutoShape 4" descr="ttps://upload.wikimedia.org/wikipedia/commons/d/dc/Christopher_Reeve_MIT.jpg"/>
          <p:cNvSpPr>
            <a:spLocks noChangeAspect="1" noChangeArrowheads="1"/>
          </p:cNvSpPr>
          <p:nvPr/>
        </p:nvSpPr>
        <p:spPr bwMode="auto">
          <a:xfrm>
            <a:off x="0" y="0"/>
            <a:ext cx="8991600" cy="680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3" name="Rettangolo 12"/>
          <p:cNvSpPr/>
          <p:nvPr/>
        </p:nvSpPr>
        <p:spPr>
          <a:xfrm>
            <a:off x="341344" y="2047452"/>
            <a:ext cx="848671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Nicotine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has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its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primary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effect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as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an </a:t>
            </a:r>
            <a:r>
              <a:rPr lang="it-IT" sz="2200" u="sng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agonist</a:t>
            </a:r>
            <a:r>
              <a:rPr lang="it-IT" sz="2200" u="sng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u="sng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at</a:t>
            </a:r>
            <a:r>
              <a:rPr lang="it-IT" sz="2200" u="sng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the </a:t>
            </a:r>
            <a:r>
              <a:rPr lang="it-IT" sz="2200" u="sng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nicotinic</a:t>
            </a:r>
            <a:r>
              <a:rPr lang="it-IT" sz="2200" u="sng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u="sng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cholinergic</a:t>
            </a:r>
            <a:r>
              <a:rPr lang="it-IT" sz="2200" u="sng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u="sng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receptor</a:t>
            </a:r>
            <a:r>
              <a:rPr lang="it-IT" sz="2200" u="sng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.</a:t>
            </a:r>
          </a:p>
          <a:p>
            <a:pPr algn="just"/>
            <a:endParaRPr lang="it-IT" sz="2200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  <a:p>
            <a:pPr algn="just"/>
            <a:endParaRPr lang="it-IT" sz="2200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7170" name="Picture 2" descr="ttps://cdn.technologynetworks.com/tn/images/thumbs/jpeg/640_360/treatment-eliminates-nicotine-addiction-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3751"/>
            <a:ext cx="2483768" cy="1397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ttps://image.shutterstock.com/image-photo/barcelona-oct-27-ruben-ivan-260nw-11784146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28"/>
          <a:stretch/>
        </p:blipFill>
        <p:spPr bwMode="auto">
          <a:xfrm>
            <a:off x="6488304" y="2384358"/>
            <a:ext cx="2339752" cy="14832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228343" y="4401464"/>
            <a:ext cx="866413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These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receptors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exist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not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only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at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the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neuromuscular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junction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but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also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at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several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locations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in the brain. </a:t>
            </a:r>
          </a:p>
        </p:txBody>
      </p:sp>
    </p:spTree>
    <p:extLst>
      <p:ext uri="{BB962C8B-B14F-4D97-AF65-F5344CB8AC3E}">
        <p14:creationId xmlns:p14="http://schemas.microsoft.com/office/powerpoint/2010/main" val="1550048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3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239713" y="2242"/>
            <a:ext cx="8689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Neurophysiology</a:t>
            </a:r>
            <a:endParaRPr lang="it-IT" altLang="it-IT" b="1" dirty="0">
              <a:solidFill>
                <a:srgbClr val="4D4D4D"/>
              </a:solidFill>
              <a:latin typeface="Tahoma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197059" y="773023"/>
            <a:ext cx="875017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000" b="1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Nicotine</a:t>
            </a:r>
            <a:endParaRPr lang="it-IT" sz="3000" b="1" dirty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9" name="AutoShape 4" descr="ttps://upload.wikimedia.org/wikipedia/commons/d/dc/Christopher_Reeve_MIT.jpg"/>
          <p:cNvSpPr>
            <a:spLocks noChangeAspect="1" noChangeArrowheads="1"/>
          </p:cNvSpPr>
          <p:nvPr/>
        </p:nvSpPr>
        <p:spPr bwMode="auto">
          <a:xfrm>
            <a:off x="0" y="0"/>
            <a:ext cx="8991600" cy="680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3" name="Rettangolo 12"/>
          <p:cNvSpPr/>
          <p:nvPr/>
        </p:nvSpPr>
        <p:spPr>
          <a:xfrm>
            <a:off x="341344" y="2047452"/>
            <a:ext cx="8486712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200" dirty="0">
                <a:solidFill>
                  <a:schemeClr val="bg2">
                    <a:lumMod val="75000"/>
                  </a:schemeClr>
                </a:solidFill>
                <a:latin typeface="Tahoma" charset="0"/>
                <a:ea typeface="Tahoma" charset="0"/>
                <a:cs typeface="Tahoma" charset="0"/>
              </a:rPr>
              <a:t>Nicotine </a:t>
            </a:r>
            <a:r>
              <a:rPr lang="it-IT" sz="2200" dirty="0" err="1">
                <a:solidFill>
                  <a:schemeClr val="bg2">
                    <a:lumMod val="75000"/>
                  </a:schemeClr>
                </a:solidFill>
                <a:latin typeface="Tahoma" charset="0"/>
                <a:ea typeface="Tahoma" charset="0"/>
                <a:cs typeface="Tahoma" charset="0"/>
              </a:rPr>
              <a:t>has</a:t>
            </a:r>
            <a:r>
              <a:rPr lang="it-IT" sz="2200" dirty="0">
                <a:solidFill>
                  <a:schemeClr val="bg2">
                    <a:lumMod val="75000"/>
                  </a:schemeClr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dirty="0" err="1">
                <a:solidFill>
                  <a:schemeClr val="bg2">
                    <a:lumMod val="75000"/>
                  </a:schemeClr>
                </a:solidFill>
                <a:latin typeface="Tahoma" charset="0"/>
                <a:ea typeface="Tahoma" charset="0"/>
                <a:cs typeface="Tahoma" charset="0"/>
              </a:rPr>
              <a:t>its</a:t>
            </a:r>
            <a:r>
              <a:rPr lang="it-IT" sz="2200" dirty="0">
                <a:solidFill>
                  <a:schemeClr val="bg2">
                    <a:lumMod val="75000"/>
                  </a:schemeClr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dirty="0" err="1">
                <a:solidFill>
                  <a:schemeClr val="bg2">
                    <a:lumMod val="75000"/>
                  </a:schemeClr>
                </a:solidFill>
                <a:latin typeface="Tahoma" charset="0"/>
                <a:ea typeface="Tahoma" charset="0"/>
                <a:cs typeface="Tahoma" charset="0"/>
              </a:rPr>
              <a:t>primary</a:t>
            </a:r>
            <a:r>
              <a:rPr lang="it-IT" sz="2200" dirty="0">
                <a:solidFill>
                  <a:schemeClr val="bg2">
                    <a:lumMod val="75000"/>
                  </a:schemeClr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dirty="0" err="1">
                <a:solidFill>
                  <a:schemeClr val="bg2">
                    <a:lumMod val="75000"/>
                  </a:schemeClr>
                </a:solidFill>
                <a:latin typeface="Tahoma" charset="0"/>
                <a:ea typeface="Tahoma" charset="0"/>
                <a:cs typeface="Tahoma" charset="0"/>
              </a:rPr>
              <a:t>effect</a:t>
            </a:r>
            <a:r>
              <a:rPr lang="it-IT" sz="2200" dirty="0">
                <a:solidFill>
                  <a:schemeClr val="bg2">
                    <a:lumMod val="75000"/>
                  </a:schemeClr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dirty="0" err="1">
                <a:solidFill>
                  <a:schemeClr val="bg2">
                    <a:lumMod val="75000"/>
                  </a:schemeClr>
                </a:solidFill>
                <a:latin typeface="Tahoma" charset="0"/>
                <a:ea typeface="Tahoma" charset="0"/>
                <a:cs typeface="Tahoma" charset="0"/>
              </a:rPr>
              <a:t>as</a:t>
            </a:r>
            <a:r>
              <a:rPr lang="it-IT" sz="2200" dirty="0">
                <a:solidFill>
                  <a:schemeClr val="bg2">
                    <a:lumMod val="75000"/>
                  </a:schemeClr>
                </a:solidFill>
                <a:latin typeface="Tahoma" charset="0"/>
                <a:ea typeface="Tahoma" charset="0"/>
                <a:cs typeface="Tahoma" charset="0"/>
              </a:rPr>
              <a:t> an </a:t>
            </a:r>
            <a:r>
              <a:rPr lang="it-IT" sz="2200" dirty="0" err="1">
                <a:solidFill>
                  <a:schemeClr val="bg2">
                    <a:lumMod val="75000"/>
                  </a:schemeClr>
                </a:solidFill>
                <a:latin typeface="Tahoma" charset="0"/>
                <a:ea typeface="Tahoma" charset="0"/>
                <a:cs typeface="Tahoma" charset="0"/>
              </a:rPr>
              <a:t>agonist</a:t>
            </a:r>
            <a:r>
              <a:rPr lang="it-IT" sz="2200" dirty="0">
                <a:solidFill>
                  <a:schemeClr val="bg2">
                    <a:lumMod val="75000"/>
                  </a:schemeClr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dirty="0" err="1">
                <a:solidFill>
                  <a:schemeClr val="bg2">
                    <a:lumMod val="75000"/>
                  </a:schemeClr>
                </a:solidFill>
                <a:latin typeface="Tahoma" charset="0"/>
                <a:ea typeface="Tahoma" charset="0"/>
                <a:cs typeface="Tahoma" charset="0"/>
              </a:rPr>
              <a:t>at</a:t>
            </a:r>
            <a:r>
              <a:rPr lang="it-IT" sz="2200" dirty="0">
                <a:solidFill>
                  <a:schemeClr val="bg2">
                    <a:lumMod val="75000"/>
                  </a:schemeClr>
                </a:solidFill>
                <a:latin typeface="Tahoma" charset="0"/>
                <a:ea typeface="Tahoma" charset="0"/>
                <a:cs typeface="Tahoma" charset="0"/>
              </a:rPr>
              <a:t> the </a:t>
            </a:r>
            <a:r>
              <a:rPr lang="it-IT" sz="2200" dirty="0" err="1">
                <a:solidFill>
                  <a:schemeClr val="bg2">
                    <a:lumMod val="75000"/>
                  </a:schemeClr>
                </a:solidFill>
                <a:latin typeface="Tahoma" charset="0"/>
                <a:ea typeface="Tahoma" charset="0"/>
                <a:cs typeface="Tahoma" charset="0"/>
              </a:rPr>
              <a:t>nicotinic</a:t>
            </a:r>
            <a:r>
              <a:rPr lang="it-IT" sz="2200" dirty="0">
                <a:solidFill>
                  <a:schemeClr val="bg2">
                    <a:lumMod val="75000"/>
                  </a:schemeClr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dirty="0" err="1">
                <a:solidFill>
                  <a:schemeClr val="bg2">
                    <a:lumMod val="75000"/>
                  </a:schemeClr>
                </a:solidFill>
                <a:latin typeface="Tahoma" charset="0"/>
                <a:ea typeface="Tahoma" charset="0"/>
                <a:cs typeface="Tahoma" charset="0"/>
              </a:rPr>
              <a:t>cholinergic</a:t>
            </a:r>
            <a:r>
              <a:rPr lang="it-IT" sz="2200" dirty="0">
                <a:solidFill>
                  <a:schemeClr val="bg2">
                    <a:lumMod val="75000"/>
                  </a:schemeClr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dirty="0" err="1">
                <a:solidFill>
                  <a:schemeClr val="bg2">
                    <a:lumMod val="75000"/>
                  </a:schemeClr>
                </a:solidFill>
                <a:latin typeface="Tahoma" charset="0"/>
                <a:ea typeface="Tahoma" charset="0"/>
                <a:cs typeface="Tahoma" charset="0"/>
              </a:rPr>
              <a:t>receptor</a:t>
            </a:r>
            <a:r>
              <a:rPr lang="it-IT" sz="2200" dirty="0" smtClean="0">
                <a:solidFill>
                  <a:schemeClr val="bg2">
                    <a:lumMod val="75000"/>
                  </a:schemeClr>
                </a:solidFill>
                <a:latin typeface="Tahoma" charset="0"/>
                <a:ea typeface="Tahoma" charset="0"/>
                <a:cs typeface="Tahoma" charset="0"/>
              </a:rPr>
              <a:t>.</a:t>
            </a:r>
          </a:p>
          <a:p>
            <a:pPr algn="just"/>
            <a:endParaRPr lang="it-IT" sz="2200" dirty="0">
              <a:solidFill>
                <a:schemeClr val="bg2">
                  <a:lumMod val="75000"/>
                </a:schemeClr>
              </a:solidFill>
              <a:latin typeface="Tahoma" charset="0"/>
              <a:ea typeface="Tahoma" charset="0"/>
              <a:cs typeface="Tahoma" charset="0"/>
            </a:endParaRPr>
          </a:p>
          <a:p>
            <a:pPr algn="just"/>
            <a:r>
              <a:rPr lang="it-IT" sz="2200" dirty="0" err="1">
                <a:solidFill>
                  <a:schemeClr val="bg2">
                    <a:lumMod val="75000"/>
                  </a:schemeClr>
                </a:solidFill>
                <a:latin typeface="Tahoma" charset="0"/>
                <a:ea typeface="Tahoma" charset="0"/>
                <a:cs typeface="Tahoma" charset="0"/>
              </a:rPr>
              <a:t>These</a:t>
            </a:r>
            <a:r>
              <a:rPr lang="it-IT" sz="2200" dirty="0">
                <a:solidFill>
                  <a:schemeClr val="bg2">
                    <a:lumMod val="75000"/>
                  </a:schemeClr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dirty="0" err="1">
                <a:solidFill>
                  <a:schemeClr val="bg2">
                    <a:lumMod val="75000"/>
                  </a:schemeClr>
                </a:solidFill>
                <a:latin typeface="Tahoma" charset="0"/>
                <a:ea typeface="Tahoma" charset="0"/>
                <a:cs typeface="Tahoma" charset="0"/>
              </a:rPr>
              <a:t>receptors</a:t>
            </a:r>
            <a:r>
              <a:rPr lang="it-IT" sz="2200" dirty="0">
                <a:solidFill>
                  <a:schemeClr val="bg2">
                    <a:lumMod val="75000"/>
                  </a:schemeClr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dirty="0" err="1">
                <a:solidFill>
                  <a:schemeClr val="bg2">
                    <a:lumMod val="75000"/>
                  </a:schemeClr>
                </a:solidFill>
                <a:latin typeface="Tahoma" charset="0"/>
                <a:ea typeface="Tahoma" charset="0"/>
                <a:cs typeface="Tahoma" charset="0"/>
              </a:rPr>
              <a:t>exist</a:t>
            </a:r>
            <a:r>
              <a:rPr lang="it-IT" sz="2200" dirty="0">
                <a:solidFill>
                  <a:schemeClr val="bg2">
                    <a:lumMod val="75000"/>
                  </a:schemeClr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dirty="0" err="1">
                <a:solidFill>
                  <a:schemeClr val="bg2">
                    <a:lumMod val="75000"/>
                  </a:schemeClr>
                </a:solidFill>
                <a:latin typeface="Tahoma" charset="0"/>
                <a:ea typeface="Tahoma" charset="0"/>
                <a:cs typeface="Tahoma" charset="0"/>
              </a:rPr>
              <a:t>not</a:t>
            </a:r>
            <a:r>
              <a:rPr lang="it-IT" sz="2200" dirty="0">
                <a:solidFill>
                  <a:schemeClr val="bg2">
                    <a:lumMod val="75000"/>
                  </a:schemeClr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dirty="0" err="1">
                <a:solidFill>
                  <a:schemeClr val="bg2">
                    <a:lumMod val="75000"/>
                  </a:schemeClr>
                </a:solidFill>
                <a:latin typeface="Tahoma" charset="0"/>
                <a:ea typeface="Tahoma" charset="0"/>
                <a:cs typeface="Tahoma" charset="0"/>
              </a:rPr>
              <a:t>only</a:t>
            </a:r>
            <a:r>
              <a:rPr lang="it-IT" sz="2200" dirty="0">
                <a:solidFill>
                  <a:schemeClr val="bg2">
                    <a:lumMod val="75000"/>
                  </a:schemeClr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dirty="0" err="1">
                <a:solidFill>
                  <a:schemeClr val="bg2">
                    <a:lumMod val="75000"/>
                  </a:schemeClr>
                </a:solidFill>
                <a:latin typeface="Tahoma" charset="0"/>
                <a:ea typeface="Tahoma" charset="0"/>
                <a:cs typeface="Tahoma" charset="0"/>
              </a:rPr>
              <a:t>at</a:t>
            </a:r>
            <a:r>
              <a:rPr lang="it-IT" sz="2200" dirty="0">
                <a:solidFill>
                  <a:schemeClr val="bg2">
                    <a:lumMod val="75000"/>
                  </a:schemeClr>
                </a:solidFill>
                <a:latin typeface="Tahoma" charset="0"/>
                <a:ea typeface="Tahoma" charset="0"/>
                <a:cs typeface="Tahoma" charset="0"/>
              </a:rPr>
              <a:t> the </a:t>
            </a:r>
            <a:r>
              <a:rPr lang="it-IT" sz="2200" dirty="0" err="1">
                <a:solidFill>
                  <a:schemeClr val="bg2">
                    <a:lumMod val="75000"/>
                  </a:schemeClr>
                </a:solidFill>
                <a:latin typeface="Tahoma" charset="0"/>
                <a:ea typeface="Tahoma" charset="0"/>
                <a:cs typeface="Tahoma" charset="0"/>
              </a:rPr>
              <a:t>neuromuscular</a:t>
            </a:r>
            <a:r>
              <a:rPr lang="it-IT" sz="2200" dirty="0">
                <a:solidFill>
                  <a:schemeClr val="bg2">
                    <a:lumMod val="75000"/>
                  </a:schemeClr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dirty="0" err="1">
                <a:solidFill>
                  <a:schemeClr val="bg2">
                    <a:lumMod val="75000"/>
                  </a:schemeClr>
                </a:solidFill>
                <a:latin typeface="Tahoma" charset="0"/>
                <a:ea typeface="Tahoma" charset="0"/>
                <a:cs typeface="Tahoma" charset="0"/>
              </a:rPr>
              <a:t>junction</a:t>
            </a:r>
            <a:r>
              <a:rPr lang="it-IT" sz="2200" dirty="0">
                <a:solidFill>
                  <a:schemeClr val="bg2">
                    <a:lumMod val="75000"/>
                  </a:schemeClr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dirty="0" err="1">
                <a:solidFill>
                  <a:schemeClr val="bg2">
                    <a:lumMod val="75000"/>
                  </a:schemeClr>
                </a:solidFill>
                <a:latin typeface="Tahoma" charset="0"/>
                <a:ea typeface="Tahoma" charset="0"/>
                <a:cs typeface="Tahoma" charset="0"/>
              </a:rPr>
              <a:t>but</a:t>
            </a:r>
            <a:r>
              <a:rPr lang="it-IT" sz="2200" dirty="0">
                <a:solidFill>
                  <a:schemeClr val="bg2">
                    <a:lumMod val="75000"/>
                  </a:schemeClr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dirty="0" err="1">
                <a:solidFill>
                  <a:schemeClr val="bg2">
                    <a:lumMod val="75000"/>
                  </a:schemeClr>
                </a:solidFill>
                <a:latin typeface="Tahoma" charset="0"/>
                <a:ea typeface="Tahoma" charset="0"/>
                <a:cs typeface="Tahoma" charset="0"/>
              </a:rPr>
              <a:t>also</a:t>
            </a:r>
            <a:r>
              <a:rPr lang="it-IT" sz="2200" dirty="0">
                <a:solidFill>
                  <a:schemeClr val="bg2">
                    <a:lumMod val="75000"/>
                  </a:schemeClr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dirty="0" err="1">
                <a:solidFill>
                  <a:schemeClr val="bg2">
                    <a:lumMod val="75000"/>
                  </a:schemeClr>
                </a:solidFill>
                <a:latin typeface="Tahoma" charset="0"/>
                <a:ea typeface="Tahoma" charset="0"/>
                <a:cs typeface="Tahoma" charset="0"/>
              </a:rPr>
              <a:t>at</a:t>
            </a:r>
            <a:r>
              <a:rPr lang="it-IT" sz="2200" dirty="0">
                <a:solidFill>
                  <a:schemeClr val="bg2">
                    <a:lumMod val="75000"/>
                  </a:schemeClr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dirty="0" err="1">
                <a:solidFill>
                  <a:schemeClr val="bg2">
                    <a:lumMod val="75000"/>
                  </a:schemeClr>
                </a:solidFill>
                <a:latin typeface="Tahoma" charset="0"/>
                <a:ea typeface="Tahoma" charset="0"/>
                <a:cs typeface="Tahoma" charset="0"/>
              </a:rPr>
              <a:t>several</a:t>
            </a:r>
            <a:r>
              <a:rPr lang="it-IT" sz="2200" dirty="0">
                <a:solidFill>
                  <a:schemeClr val="bg2">
                    <a:lumMod val="75000"/>
                  </a:schemeClr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dirty="0" err="1" smtClean="0">
                <a:solidFill>
                  <a:schemeClr val="bg2">
                    <a:lumMod val="75000"/>
                  </a:schemeClr>
                </a:solidFill>
                <a:latin typeface="Tahoma" charset="0"/>
                <a:ea typeface="Tahoma" charset="0"/>
                <a:cs typeface="Tahoma" charset="0"/>
              </a:rPr>
              <a:t>locations</a:t>
            </a:r>
            <a:r>
              <a:rPr lang="it-IT" sz="2200" dirty="0" smtClean="0">
                <a:solidFill>
                  <a:schemeClr val="bg2">
                    <a:lumMod val="75000"/>
                  </a:schemeClr>
                </a:solidFill>
                <a:latin typeface="Tahoma" charset="0"/>
                <a:ea typeface="Tahoma" charset="0"/>
                <a:cs typeface="Tahoma" charset="0"/>
              </a:rPr>
              <a:t> in </a:t>
            </a:r>
            <a:r>
              <a:rPr lang="it-IT" sz="2200" dirty="0">
                <a:solidFill>
                  <a:schemeClr val="bg2">
                    <a:lumMod val="75000"/>
                  </a:schemeClr>
                </a:solidFill>
                <a:latin typeface="Tahoma" charset="0"/>
                <a:ea typeface="Tahoma" charset="0"/>
                <a:cs typeface="Tahoma" charset="0"/>
              </a:rPr>
              <a:t>the brain. </a:t>
            </a:r>
            <a:endParaRPr lang="it-IT" sz="2200" dirty="0" smtClean="0">
              <a:solidFill>
                <a:schemeClr val="bg2">
                  <a:lumMod val="75000"/>
                </a:schemeClr>
              </a:solidFill>
              <a:latin typeface="Tahoma" charset="0"/>
              <a:ea typeface="Tahoma" charset="0"/>
              <a:cs typeface="Tahoma" charset="0"/>
            </a:endParaRPr>
          </a:p>
          <a:p>
            <a:pPr algn="just"/>
            <a:endParaRPr lang="it-IT" sz="2200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  <a:p>
            <a:pPr algn="just"/>
            <a:r>
              <a:rPr lang="it-IT" sz="22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Nicotine's</a:t>
            </a:r>
            <a:r>
              <a:rPr lang="it-IT" sz="22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action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on the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cholinergic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system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arising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in the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basal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forebrain</a:t>
            </a:r>
            <a:r>
              <a:rPr lang="it-IT" sz="22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is</a:t>
            </a:r>
            <a:r>
              <a:rPr lang="it-IT" sz="22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probably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responsible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for</a:t>
            </a:r>
            <a:r>
              <a:rPr lang="it-IT" sz="2200" u="sng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u="sng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increased</a:t>
            </a:r>
            <a:r>
              <a:rPr lang="it-IT" sz="2200" u="sng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u="sng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alertness</a:t>
            </a:r>
            <a:r>
              <a:rPr lang="it-IT" sz="2200" u="sng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and </a:t>
            </a:r>
            <a:r>
              <a:rPr lang="it-IT" sz="2200" u="sng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cognitive</a:t>
            </a:r>
            <a:r>
              <a:rPr lang="it-IT" sz="22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.</a:t>
            </a:r>
          </a:p>
          <a:p>
            <a:pPr algn="just"/>
            <a:endParaRPr lang="it-IT" sz="2200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  <a:p>
            <a:pPr algn="just"/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Nicotine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stimulates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cholinergic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receptors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in the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ventral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tegmental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area, </a:t>
            </a:r>
            <a:r>
              <a:rPr lang="it-IT" sz="22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which</a:t>
            </a:r>
            <a:r>
              <a:rPr lang="it-IT" sz="22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in turn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results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in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greater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release of dopamine in the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nucleus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accumbens</a:t>
            </a:r>
            <a:r>
              <a:rPr lang="it-IT" sz="22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(</a:t>
            </a:r>
            <a:r>
              <a:rPr lang="it-IT" sz="22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addiction</a:t>
            </a:r>
            <a:r>
              <a:rPr lang="it-IT" sz="22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).</a:t>
            </a:r>
            <a:endParaRPr lang="it-IT" sz="2200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7170" name="Picture 2" descr="ttps://cdn.technologynetworks.com/tn/images/thumbs/jpeg/640_360/treatment-eliminates-nicotine-addiction-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3751"/>
            <a:ext cx="2483768" cy="1397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6622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3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239713" y="2242"/>
            <a:ext cx="8689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Neurophysiology</a:t>
            </a:r>
            <a:endParaRPr lang="it-IT" altLang="it-IT" b="1" dirty="0">
              <a:solidFill>
                <a:srgbClr val="4D4D4D"/>
              </a:solidFill>
              <a:latin typeface="Tahoma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197059" y="773023"/>
            <a:ext cx="875017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000" b="1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Nicotine</a:t>
            </a:r>
            <a:endParaRPr lang="it-IT" sz="3000" b="1" dirty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9" name="AutoShape 4" descr="ttps://upload.wikimedia.org/wikipedia/commons/d/dc/Christopher_Reeve_MIT.jpg"/>
          <p:cNvSpPr>
            <a:spLocks noChangeAspect="1" noChangeArrowheads="1"/>
          </p:cNvSpPr>
          <p:nvPr/>
        </p:nvSpPr>
        <p:spPr bwMode="auto">
          <a:xfrm>
            <a:off x="0" y="0"/>
            <a:ext cx="8991600" cy="680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7170" name="Picture 2" descr="ttps://cdn.technologynetworks.com/tn/images/thumbs/jpeg/640_360/treatment-eliminates-nicotine-addiction-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3751"/>
            <a:ext cx="2483768" cy="1397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sultato immagini per nicotine receptors brain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1074" y="1496394"/>
            <a:ext cx="2857500" cy="512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2-Minute Neuroscience Nicotin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349" y="2276872"/>
            <a:ext cx="6202883" cy="3489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689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3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239713" y="2242"/>
            <a:ext cx="8689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Neurophysiology</a:t>
            </a:r>
            <a:endParaRPr lang="it-IT" altLang="it-IT" b="1" dirty="0">
              <a:solidFill>
                <a:srgbClr val="4D4D4D"/>
              </a:solidFill>
              <a:latin typeface="Tahoma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197059" y="773023"/>
            <a:ext cx="875017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000" b="1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Nicotine</a:t>
            </a:r>
            <a:endParaRPr lang="it-IT" sz="3000" b="1" dirty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9" name="AutoShape 4" descr="ttps://upload.wikimedia.org/wikipedia/commons/d/dc/Christopher_Reeve_MIT.jpg"/>
          <p:cNvSpPr>
            <a:spLocks noChangeAspect="1" noChangeArrowheads="1"/>
          </p:cNvSpPr>
          <p:nvPr/>
        </p:nvSpPr>
        <p:spPr bwMode="auto">
          <a:xfrm>
            <a:off x="0" y="0"/>
            <a:ext cx="8991600" cy="680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7170" name="Picture 2" descr="ttps://cdn.technologynetworks.com/tn/images/thumbs/jpeg/640_360/treatment-eliminates-nicotine-addiction-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3751"/>
            <a:ext cx="2483768" cy="1397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Nicotine in the Brai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59632" y="1860871"/>
            <a:ext cx="6626058" cy="4969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791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3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239713" y="2242"/>
            <a:ext cx="8689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Neurophysiology</a:t>
            </a:r>
            <a:endParaRPr lang="it-IT" altLang="it-IT" b="1" dirty="0">
              <a:solidFill>
                <a:srgbClr val="4D4D4D"/>
              </a:solidFill>
              <a:latin typeface="Tahoma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197059" y="773023"/>
            <a:ext cx="875017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000" b="1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STIMULANTS</a:t>
            </a:r>
            <a:endParaRPr lang="it-IT" sz="3000" b="1" dirty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9" name="AutoShape 4" descr="ttps://upload.wikimedia.org/wikipedia/commons/d/dc/Christopher_Reeve_MIT.jpg"/>
          <p:cNvSpPr>
            <a:spLocks noChangeAspect="1" noChangeArrowheads="1"/>
          </p:cNvSpPr>
          <p:nvPr/>
        </p:nvSpPr>
        <p:spPr bwMode="auto">
          <a:xfrm>
            <a:off x="0" y="0"/>
            <a:ext cx="8991600" cy="680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3" name="Rettangolo 12"/>
          <p:cNvSpPr/>
          <p:nvPr/>
        </p:nvSpPr>
        <p:spPr>
          <a:xfrm>
            <a:off x="341344" y="2657959"/>
            <a:ext cx="848671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charset="0"/>
                <a:ea typeface="Tahoma" charset="0"/>
                <a:cs typeface="Tahoma" charset="0"/>
              </a:rPr>
              <a:t>Caffeine</a:t>
            </a:r>
            <a:endParaRPr lang="it-IT" sz="2200" dirty="0">
              <a:solidFill>
                <a:schemeClr val="tx1">
                  <a:lumMod val="65000"/>
                  <a:lumOff val="35000"/>
                </a:schemeClr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15" name="Rettangolo 14"/>
          <p:cNvSpPr/>
          <p:nvPr/>
        </p:nvSpPr>
        <p:spPr>
          <a:xfrm>
            <a:off x="341344" y="3371410"/>
            <a:ext cx="848671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Nicotine</a:t>
            </a:r>
            <a:endParaRPr lang="it-IT" sz="2200" dirty="0">
              <a:solidFill>
                <a:schemeClr val="tx1">
                  <a:lumMod val="50000"/>
                  <a:lumOff val="50000"/>
                </a:schemeClr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16" name="Rettangolo 15"/>
          <p:cNvSpPr/>
          <p:nvPr/>
        </p:nvSpPr>
        <p:spPr>
          <a:xfrm>
            <a:off x="341344" y="4084861"/>
            <a:ext cx="848671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2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Cocaine and </a:t>
            </a:r>
            <a:r>
              <a:rPr lang="it-IT" sz="22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amphetamines</a:t>
            </a:r>
            <a:endParaRPr lang="it-IT" sz="2200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17" name="Rettangolo 16"/>
          <p:cNvSpPr/>
          <p:nvPr/>
        </p:nvSpPr>
        <p:spPr>
          <a:xfrm>
            <a:off x="341344" y="4798313"/>
            <a:ext cx="848671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Ecstacy</a:t>
            </a:r>
            <a:r>
              <a:rPr lang="it-IT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 (MDMA)</a:t>
            </a:r>
            <a:endParaRPr lang="it-IT" sz="2200" dirty="0">
              <a:solidFill>
                <a:schemeClr val="tx1">
                  <a:lumMod val="50000"/>
                  <a:lumOff val="50000"/>
                </a:schemeClr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452702" y="1290123"/>
            <a:ext cx="82631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Stimulant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drugs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share the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capacity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to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increase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alertness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and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mobility</a:t>
            </a:r>
            <a:endParaRPr lang="it-IT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2119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3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239713" y="2242"/>
            <a:ext cx="8689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Neurophysiology</a:t>
            </a:r>
            <a:endParaRPr lang="it-IT" altLang="it-IT" b="1" dirty="0">
              <a:solidFill>
                <a:srgbClr val="4D4D4D"/>
              </a:solidFill>
              <a:latin typeface="Tahoma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197059" y="773023"/>
            <a:ext cx="875017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000" b="1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Cocaine and </a:t>
            </a:r>
            <a:r>
              <a:rPr lang="it-IT" sz="3000" b="1" dirty="0" err="1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amphetamines</a:t>
            </a:r>
            <a:endParaRPr lang="it-IT" sz="3000" b="1" dirty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9" name="AutoShape 4" descr="ttps://upload.wikimedia.org/wikipedia/commons/d/dc/Christopher_Reeve_MIT.jpg"/>
          <p:cNvSpPr>
            <a:spLocks noChangeAspect="1" noChangeArrowheads="1"/>
          </p:cNvSpPr>
          <p:nvPr/>
        </p:nvSpPr>
        <p:spPr bwMode="auto">
          <a:xfrm>
            <a:off x="0" y="0"/>
            <a:ext cx="8991600" cy="680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3" name="Rettangolo 12"/>
          <p:cNvSpPr/>
          <p:nvPr/>
        </p:nvSpPr>
        <p:spPr>
          <a:xfrm>
            <a:off x="137604" y="2185159"/>
            <a:ext cx="889419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B</a:t>
            </a:r>
            <a:r>
              <a:rPr lang="it-IT" sz="22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oth</a:t>
            </a:r>
            <a:r>
              <a:rPr lang="it-IT" sz="22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drugs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are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powerful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b="1" u="sng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dopamine </a:t>
            </a:r>
            <a:r>
              <a:rPr lang="it-IT" sz="2200" b="1" u="sng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agonists</a:t>
            </a:r>
            <a:r>
              <a:rPr lang="it-IT" sz="2200" b="1" u="sng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.</a:t>
            </a:r>
          </a:p>
          <a:p>
            <a:pPr algn="just"/>
            <a:endParaRPr lang="it-IT" sz="2200" dirty="0" smtClean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  <a:p>
            <a:pPr algn="just"/>
            <a:r>
              <a:rPr lang="it-IT" sz="22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These</a:t>
            </a:r>
            <a:r>
              <a:rPr lang="it-IT" sz="22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drugs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are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among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the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most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addictive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drugs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known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. A single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recreational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dose </a:t>
            </a:r>
            <a:r>
              <a:rPr lang="it-IT" sz="22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of cocaine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is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sufficient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to produce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addiction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in </a:t>
            </a:r>
            <a:r>
              <a:rPr lang="it-IT" sz="22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mice !</a:t>
            </a:r>
            <a:endParaRPr lang="it-IT" sz="2200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8" name="Picture 6" descr="ttps://static.dw.com/image/47316391_1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602024"/>
            <a:ext cx="2115065" cy="11897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ttps://cdn-prod.medicalnewstoday.com/content/images/articles/221/221211/amphetamin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565256"/>
            <a:ext cx="1774826" cy="12264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28982" y="3767068"/>
            <a:ext cx="4572000" cy="153888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it-IT" sz="2200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At </a:t>
            </a:r>
            <a:r>
              <a:rPr lang="it-IT" dirty="0" err="1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lower</a:t>
            </a:r>
            <a:r>
              <a:rPr lang="it-IT" dirty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dirty="0" err="1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doses</a:t>
            </a:r>
            <a:r>
              <a:rPr lang="it-IT" sz="22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:</a:t>
            </a:r>
          </a:p>
          <a:p>
            <a:pPr algn="just"/>
            <a:endParaRPr lang="it-IT" dirty="0" smtClean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  <a:p>
            <a:pPr algn="just"/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They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produce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alertness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,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elevated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mood,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confidence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, and 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sense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of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well-being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. </a:t>
            </a:r>
            <a:endParaRPr lang="it-IT" dirty="0" smtClean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  <a:p>
            <a:endParaRPr lang="it-IT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4681093" y="3717032"/>
            <a:ext cx="4266142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200" dirty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At </a:t>
            </a:r>
            <a:r>
              <a:rPr lang="it-IT" sz="3000" dirty="0" err="1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higher</a:t>
            </a:r>
            <a:r>
              <a:rPr lang="it-IT" sz="3000" dirty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dirty="0" err="1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doses</a:t>
            </a:r>
            <a:r>
              <a:rPr lang="it-IT" sz="2200" dirty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:</a:t>
            </a:r>
            <a:endParaRPr lang="it-IT" sz="2200" dirty="0" smtClean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  <a:p>
            <a:pPr algn="just"/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Symptoms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that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are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similar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to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schizophrenia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.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Users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often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experience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hallucinations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,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particularly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in 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the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form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of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tactile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sensations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such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feeling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bugs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on the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skin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. </a:t>
            </a:r>
            <a:endParaRPr lang="it-IT" dirty="0" smtClean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  <a:p>
            <a:pPr algn="just"/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They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frequently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suffer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from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paranoid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delusions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,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thinking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that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others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wish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to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harm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them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.</a:t>
            </a:r>
          </a:p>
        </p:txBody>
      </p:sp>
      <p:cxnSp>
        <p:nvCxnSpPr>
          <p:cNvPr id="12" name="Connettore 1 11"/>
          <p:cNvCxnSpPr/>
          <p:nvPr/>
        </p:nvCxnSpPr>
        <p:spPr>
          <a:xfrm>
            <a:off x="0" y="4221088"/>
            <a:ext cx="9144000" cy="0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2" descr="ttps://image.shutterstock.com/image-photo/barcelona-oct-27-ruben-ivan-260nw-117841465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28"/>
          <a:stretch/>
        </p:blipFill>
        <p:spPr bwMode="auto">
          <a:xfrm>
            <a:off x="6012160" y="1770021"/>
            <a:ext cx="1884387" cy="11945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207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3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239713" y="2242"/>
            <a:ext cx="8689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Neurophysiology</a:t>
            </a:r>
            <a:endParaRPr lang="it-IT" altLang="it-IT" b="1" dirty="0">
              <a:solidFill>
                <a:srgbClr val="4D4D4D"/>
              </a:solidFill>
              <a:latin typeface="Tahoma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197059" y="773023"/>
            <a:ext cx="875017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000" b="1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Cocaine </a:t>
            </a:r>
            <a:r>
              <a:rPr lang="it-IT" sz="3000" b="1" dirty="0" smtClean="0">
                <a:solidFill>
                  <a:schemeClr val="bg2">
                    <a:lumMod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and </a:t>
            </a:r>
            <a:r>
              <a:rPr lang="it-IT" sz="3000" b="1" dirty="0" err="1" smtClean="0">
                <a:solidFill>
                  <a:schemeClr val="bg2">
                    <a:lumMod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amphetamines</a:t>
            </a:r>
            <a:endParaRPr lang="it-IT" sz="3000" b="1" dirty="0">
              <a:solidFill>
                <a:schemeClr val="bg2">
                  <a:lumMod val="50000"/>
                </a:schemeClr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9" name="AutoShape 4" descr="ttps://upload.wikimedia.org/wikipedia/commons/d/dc/Christopher_Reeve_MIT.jpg"/>
          <p:cNvSpPr>
            <a:spLocks noChangeAspect="1" noChangeArrowheads="1"/>
          </p:cNvSpPr>
          <p:nvPr/>
        </p:nvSpPr>
        <p:spPr bwMode="auto">
          <a:xfrm>
            <a:off x="0" y="0"/>
            <a:ext cx="8991600" cy="680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3" name="Rettangolo 12"/>
          <p:cNvSpPr/>
          <p:nvPr/>
        </p:nvSpPr>
        <p:spPr>
          <a:xfrm>
            <a:off x="137604" y="1988840"/>
            <a:ext cx="889419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Cocaine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was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originally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used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by the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indigenous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people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of Peru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as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a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mild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stimulant</a:t>
            </a:r>
            <a:r>
              <a:rPr lang="it-IT" sz="22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and 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appetite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suppressant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. </a:t>
            </a:r>
            <a:endParaRPr lang="it-IT" sz="2200" dirty="0" smtClean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  <a:p>
            <a:pPr algn="just"/>
            <a:endParaRPr lang="it-IT" sz="2200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  <a:p>
            <a:pPr algn="just"/>
            <a:r>
              <a:rPr lang="it-IT" sz="22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Sigmund 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Freud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recommended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cocaine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as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an </a:t>
            </a:r>
            <a:r>
              <a:rPr lang="it-IT" sz="22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antidepressant</a:t>
            </a:r>
            <a:r>
              <a:rPr lang="it-IT" sz="22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in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his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1885 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book, </a:t>
            </a:r>
            <a:r>
              <a:rPr lang="it-IT" sz="2200" i="1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Ober</a:t>
            </a:r>
            <a:r>
              <a:rPr lang="it-IT" sz="2200" i="1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Coca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(On Coca). Freud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became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disenchanted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with the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drug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after</a:t>
            </a:r>
            <a:r>
              <a:rPr lang="it-IT" sz="22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he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became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aware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of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its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potential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for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addiction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.</a:t>
            </a:r>
          </a:p>
        </p:txBody>
      </p:sp>
      <p:pic>
        <p:nvPicPr>
          <p:cNvPr id="8" name="Picture 6" descr="ttps://static.dw.com/image/47316391_1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602024"/>
            <a:ext cx="2115065" cy="11897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ttps://cdn-prod.medicalnewstoday.com/content/images/articles/221/221211/amphetamin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565256"/>
            <a:ext cx="1774826" cy="12264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ttangolo 13"/>
          <p:cNvSpPr/>
          <p:nvPr/>
        </p:nvSpPr>
        <p:spPr>
          <a:xfrm>
            <a:off x="2116355" y="5166955"/>
            <a:ext cx="695144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2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Cocaine </a:t>
            </a:r>
            <a:r>
              <a:rPr lang="it-IT" sz="22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was</a:t>
            </a:r>
            <a:r>
              <a:rPr lang="it-IT" sz="22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used</a:t>
            </a:r>
            <a:r>
              <a:rPr lang="it-IT" sz="22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in the </a:t>
            </a:r>
            <a:r>
              <a:rPr lang="it-IT" sz="22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original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formulation</a:t>
            </a:r>
            <a:r>
              <a:rPr lang="it-IT" sz="22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of coca-cola (</a:t>
            </a:r>
            <a:r>
              <a:rPr lang="it-IT" sz="22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then</a:t>
            </a:r>
            <a:r>
              <a:rPr lang="it-IT" sz="22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substituted</a:t>
            </a:r>
            <a:r>
              <a:rPr lang="it-IT" sz="22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with caffeine)</a:t>
            </a:r>
            <a:endParaRPr lang="it-IT" sz="2200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414" y="4311633"/>
            <a:ext cx="1759131" cy="254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028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3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239713" y="2242"/>
            <a:ext cx="8689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Neurophysiology</a:t>
            </a:r>
            <a:endParaRPr lang="it-IT" altLang="it-IT" b="1" dirty="0">
              <a:solidFill>
                <a:srgbClr val="4D4D4D"/>
              </a:solidFill>
              <a:latin typeface="Tahoma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197059" y="773023"/>
            <a:ext cx="875017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000" b="1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Cocaine </a:t>
            </a:r>
            <a:r>
              <a:rPr lang="it-IT" sz="3000" b="1" dirty="0" smtClean="0">
                <a:solidFill>
                  <a:schemeClr val="bg2">
                    <a:lumMod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and </a:t>
            </a:r>
            <a:r>
              <a:rPr lang="it-IT" sz="3000" b="1" dirty="0" err="1" smtClean="0">
                <a:solidFill>
                  <a:schemeClr val="bg2">
                    <a:lumMod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amphetamines</a:t>
            </a:r>
            <a:endParaRPr lang="it-IT" sz="3000" b="1" dirty="0">
              <a:solidFill>
                <a:schemeClr val="bg2">
                  <a:lumMod val="50000"/>
                </a:schemeClr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9" name="AutoShape 4" descr="ttps://upload.wikimedia.org/wikipedia/commons/d/dc/Christopher_Reeve_MIT.jpg"/>
          <p:cNvSpPr>
            <a:spLocks noChangeAspect="1" noChangeArrowheads="1"/>
          </p:cNvSpPr>
          <p:nvPr/>
        </p:nvSpPr>
        <p:spPr bwMode="auto">
          <a:xfrm>
            <a:off x="0" y="0"/>
            <a:ext cx="8991600" cy="680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8" name="Picture 6" descr="ttps://static.dw.com/image/47316391_1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602024"/>
            <a:ext cx="2115065" cy="11897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ttps://cdn-prod.medicalnewstoday.com/content/images/articles/221/221211/amphetamin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565256"/>
            <a:ext cx="1774826" cy="12264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2-Minute Neuroscience Effects of Cocain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8000" y="1953344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05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3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239713" y="2242"/>
            <a:ext cx="8689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Neurophysiology</a:t>
            </a:r>
            <a:endParaRPr lang="it-IT" altLang="it-IT" b="1" dirty="0">
              <a:solidFill>
                <a:srgbClr val="4D4D4D"/>
              </a:solidFill>
              <a:latin typeface="Tahoma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197059" y="773023"/>
            <a:ext cx="875017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000" b="1" dirty="0" smtClean="0">
                <a:solidFill>
                  <a:schemeClr val="bg2">
                    <a:lumMod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Cocaine </a:t>
            </a:r>
            <a:r>
              <a:rPr lang="it-IT" sz="3000" b="1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and </a:t>
            </a:r>
            <a:r>
              <a:rPr lang="it-IT" sz="3000" b="1" dirty="0" err="1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amphetamines</a:t>
            </a:r>
            <a:endParaRPr lang="it-IT" sz="3000" b="1" dirty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9" name="AutoShape 4" descr="ttps://upload.wikimedia.org/wikipedia/commons/d/dc/Christopher_Reeve_MIT.jpg"/>
          <p:cNvSpPr>
            <a:spLocks noChangeAspect="1" noChangeArrowheads="1"/>
          </p:cNvSpPr>
          <p:nvPr/>
        </p:nvSpPr>
        <p:spPr bwMode="auto">
          <a:xfrm>
            <a:off x="0" y="0"/>
            <a:ext cx="8991600" cy="680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8" name="Picture 6" descr="ttps://static.dw.com/image/47316391_1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602024"/>
            <a:ext cx="2115065" cy="11897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ttps://cdn-prod.medicalnewstoday.com/content/images/articles/221/221211/amphetamin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565256"/>
            <a:ext cx="1774826" cy="12264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ttangolo 10"/>
          <p:cNvSpPr/>
          <p:nvPr/>
        </p:nvSpPr>
        <p:spPr>
          <a:xfrm>
            <a:off x="137604" y="1988840"/>
            <a:ext cx="889419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200" dirty="0" err="1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Different</a:t>
            </a:r>
            <a:r>
              <a:rPr lang="it-IT" sz="2200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dirty="0" err="1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mechanisms</a:t>
            </a:r>
            <a:endParaRPr lang="it-IT" sz="2200" dirty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12" name="Picture 6" descr="ttps://static.dw.com/image/47316391_1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791" y="2616819"/>
            <a:ext cx="2115065" cy="11897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tangolo 5"/>
          <p:cNvSpPr/>
          <p:nvPr/>
        </p:nvSpPr>
        <p:spPr>
          <a:xfrm>
            <a:off x="137604" y="3686958"/>
            <a:ext cx="42183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Cocaine </a:t>
            </a:r>
            <a:r>
              <a:rPr lang="it-IT" u="sng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blocks</a:t>
            </a:r>
            <a:r>
              <a:rPr lang="it-IT" u="sng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u="sng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the </a:t>
            </a:r>
            <a:r>
              <a:rPr lang="it-IT" u="sng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transporters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,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keeping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all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previously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released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dopamine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active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in the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synaptic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gap.</a:t>
            </a:r>
          </a:p>
        </p:txBody>
      </p:sp>
      <p:pic>
        <p:nvPicPr>
          <p:cNvPr id="13" name="Picture 8" descr="ttps://cdn-prod.medicalnewstoday.com/content/images/articles/221/221211/amphetamin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616819"/>
            <a:ext cx="1774826" cy="12264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ttangolo 13"/>
          <p:cNvSpPr/>
          <p:nvPr/>
        </p:nvSpPr>
        <p:spPr>
          <a:xfrm>
            <a:off x="4640058" y="3739392"/>
            <a:ext cx="421837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Amphetamine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mimics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dopamine,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leading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it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to be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captured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and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moved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across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the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presynaptic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membrane by 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dopamine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transporters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. </a:t>
            </a:r>
            <a:endParaRPr lang="it-IT" dirty="0" smtClean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  <a:p>
            <a:pPr algn="just"/>
            <a:endParaRPr lang="it-IT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  <a:p>
            <a:pPr algn="just"/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Once 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inside the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neuron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,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amphetamine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enters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synaptic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vesicles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,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pushing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the 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dopamine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molecules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out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into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the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intracellular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fluid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of the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axon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terminal. </a:t>
            </a:r>
          </a:p>
        </p:txBody>
      </p:sp>
    </p:spTree>
    <p:extLst>
      <p:ext uri="{BB962C8B-B14F-4D97-AF65-F5344CB8AC3E}">
        <p14:creationId xmlns:p14="http://schemas.microsoft.com/office/powerpoint/2010/main" val="1746170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3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239713" y="2242"/>
            <a:ext cx="8689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Neurophysiology</a:t>
            </a:r>
            <a:endParaRPr lang="it-IT" altLang="it-IT" b="1" dirty="0">
              <a:solidFill>
                <a:srgbClr val="4D4D4D"/>
              </a:solidFill>
              <a:latin typeface="Tahoma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197059" y="773023"/>
            <a:ext cx="875017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000" b="1" dirty="0" smtClean="0">
                <a:solidFill>
                  <a:schemeClr val="bg2">
                    <a:lumMod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Cocaine</a:t>
            </a:r>
            <a:r>
              <a:rPr lang="it-IT" sz="3000" b="1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 and </a:t>
            </a:r>
            <a:r>
              <a:rPr lang="it-IT" sz="3000" b="1" dirty="0" err="1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amphetamines</a:t>
            </a:r>
            <a:endParaRPr lang="it-IT" sz="3000" b="1" dirty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9" name="AutoShape 4" descr="ttps://upload.wikimedia.org/wikipedia/commons/d/dc/Christopher_Reeve_MIT.jpg"/>
          <p:cNvSpPr>
            <a:spLocks noChangeAspect="1" noChangeArrowheads="1"/>
          </p:cNvSpPr>
          <p:nvPr/>
        </p:nvSpPr>
        <p:spPr bwMode="auto">
          <a:xfrm>
            <a:off x="0" y="0"/>
            <a:ext cx="8991600" cy="680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8" name="Picture 6" descr="ttps://static.dw.com/image/47316391_1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602024"/>
            <a:ext cx="2115065" cy="11897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ttps://cdn-prod.medicalnewstoday.com/content/images/articles/221/221211/amphetamin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565256"/>
            <a:ext cx="1774826" cy="12264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ttangolo 10"/>
          <p:cNvSpPr/>
          <p:nvPr/>
        </p:nvSpPr>
        <p:spPr>
          <a:xfrm>
            <a:off x="137604" y="1988840"/>
            <a:ext cx="889419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200" dirty="0" err="1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Different</a:t>
            </a:r>
            <a:r>
              <a:rPr lang="it-IT" sz="2200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dirty="0" err="1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mechanisms</a:t>
            </a:r>
            <a:endParaRPr lang="it-IT" sz="2200" dirty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12" name="Picture 6" descr="ttps://static.dw.com/image/47316391_1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791" y="2616819"/>
            <a:ext cx="2115065" cy="11897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tangolo 5"/>
          <p:cNvSpPr/>
          <p:nvPr/>
        </p:nvSpPr>
        <p:spPr>
          <a:xfrm>
            <a:off x="137604" y="3686958"/>
            <a:ext cx="42183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Cocaine </a:t>
            </a:r>
            <a:r>
              <a:rPr lang="it-IT" u="sng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blocks</a:t>
            </a:r>
            <a:r>
              <a:rPr lang="it-IT" u="sng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u="sng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the </a:t>
            </a:r>
            <a:r>
              <a:rPr lang="it-IT" u="sng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transporters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,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keeping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all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previously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released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dopamine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active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in the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synaptic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gap.</a:t>
            </a:r>
          </a:p>
        </p:txBody>
      </p:sp>
      <p:pic>
        <p:nvPicPr>
          <p:cNvPr id="13" name="Picture 8" descr="ttps://cdn-prod.medicalnewstoday.com/content/images/articles/221/221211/amphetamin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616819"/>
            <a:ext cx="1774826" cy="12264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ttangolo 13"/>
          <p:cNvSpPr/>
          <p:nvPr/>
        </p:nvSpPr>
        <p:spPr>
          <a:xfrm>
            <a:off x="4640058" y="3739392"/>
            <a:ext cx="421837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The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presence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of 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large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amounts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of dopamine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outside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of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vesicles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makes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the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transporters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begin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to 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work in reverse,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pushing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dopamine out of the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cell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even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in the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absence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of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any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action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potentials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. </a:t>
            </a:r>
            <a:endParaRPr lang="it-IT" dirty="0" smtClean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4061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457200" y="764704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it-IT" sz="2800" b="1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Concentration </a:t>
            </a:r>
            <a:r>
              <a:rPr lang="en-US" altLang="it-IT" sz="2800" b="1" dirty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of a Drug in the Blood Supply Depends on the Method of Administration</a:t>
            </a:r>
          </a:p>
        </p:txBody>
      </p:sp>
      <p:pic>
        <p:nvPicPr>
          <p:cNvPr id="22535" name="Picture 7" descr="C04F013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14" y="2098666"/>
            <a:ext cx="4035214" cy="3798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6" name="Picture 8" descr="C04F013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9431" y="2085966"/>
            <a:ext cx="4011041" cy="3807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13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6" name="Text Box 14"/>
          <p:cNvSpPr txBox="1">
            <a:spLocks noChangeArrowheads="1"/>
          </p:cNvSpPr>
          <p:nvPr/>
        </p:nvSpPr>
        <p:spPr bwMode="auto">
          <a:xfrm>
            <a:off x="239713" y="2242"/>
            <a:ext cx="8689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Psychopharmacology</a:t>
            </a:r>
            <a:endParaRPr lang="it-IT" altLang="it-IT" b="1" dirty="0">
              <a:solidFill>
                <a:srgbClr val="4D4D4D"/>
              </a:solidFill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870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3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239713" y="2242"/>
            <a:ext cx="8689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Neurophysiology</a:t>
            </a:r>
            <a:endParaRPr lang="it-IT" altLang="it-IT" b="1" dirty="0">
              <a:solidFill>
                <a:srgbClr val="4D4D4D"/>
              </a:solidFill>
              <a:latin typeface="Tahoma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197059" y="773023"/>
            <a:ext cx="875017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000" b="1" dirty="0" smtClean="0">
                <a:solidFill>
                  <a:schemeClr val="bg2">
                    <a:lumMod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Cocaine</a:t>
            </a:r>
            <a:r>
              <a:rPr lang="it-IT" sz="3000" b="1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 and </a:t>
            </a:r>
            <a:r>
              <a:rPr lang="it-IT" sz="3000" b="1" dirty="0" err="1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amphetamines</a:t>
            </a:r>
            <a:endParaRPr lang="it-IT" sz="3000" b="1" dirty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9" name="AutoShape 4" descr="ttps://upload.wikimedia.org/wikipedia/commons/d/dc/Christopher_Reeve_MIT.jpg"/>
          <p:cNvSpPr>
            <a:spLocks noChangeAspect="1" noChangeArrowheads="1"/>
          </p:cNvSpPr>
          <p:nvPr/>
        </p:nvSpPr>
        <p:spPr bwMode="auto">
          <a:xfrm>
            <a:off x="0" y="0"/>
            <a:ext cx="8991600" cy="680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8" name="Picture 6" descr="ttps://static.dw.com/image/47316391_1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602024"/>
            <a:ext cx="2115065" cy="11897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ttps://cdn-prod.medicalnewstoday.com/content/images/articles/221/221211/amphetamin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565256"/>
            <a:ext cx="1774826" cy="12264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2-Minute Neuroscience Amphetamin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9508" y="1844824"/>
            <a:ext cx="8916988" cy="5015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37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3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239713" y="2242"/>
            <a:ext cx="8689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Neurophysiology</a:t>
            </a:r>
            <a:endParaRPr lang="it-IT" altLang="it-IT" b="1" dirty="0">
              <a:solidFill>
                <a:srgbClr val="4D4D4D"/>
              </a:solidFill>
              <a:latin typeface="Tahoma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197059" y="773023"/>
            <a:ext cx="875017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000" b="1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STIMULANTS</a:t>
            </a:r>
            <a:endParaRPr lang="it-IT" sz="3000" b="1" dirty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9" name="AutoShape 4" descr="ttps://upload.wikimedia.org/wikipedia/commons/d/dc/Christopher_Reeve_MIT.jpg"/>
          <p:cNvSpPr>
            <a:spLocks noChangeAspect="1" noChangeArrowheads="1"/>
          </p:cNvSpPr>
          <p:nvPr/>
        </p:nvSpPr>
        <p:spPr bwMode="auto">
          <a:xfrm>
            <a:off x="0" y="0"/>
            <a:ext cx="8991600" cy="680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3" name="Rettangolo 12"/>
          <p:cNvSpPr/>
          <p:nvPr/>
        </p:nvSpPr>
        <p:spPr>
          <a:xfrm>
            <a:off x="341344" y="2657959"/>
            <a:ext cx="848671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charset="0"/>
                <a:ea typeface="Tahoma" charset="0"/>
                <a:cs typeface="Tahoma" charset="0"/>
              </a:rPr>
              <a:t>Caffeine</a:t>
            </a:r>
            <a:endParaRPr lang="it-IT" sz="2200" dirty="0">
              <a:solidFill>
                <a:schemeClr val="tx1">
                  <a:lumMod val="65000"/>
                  <a:lumOff val="35000"/>
                </a:schemeClr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15" name="Rettangolo 14"/>
          <p:cNvSpPr/>
          <p:nvPr/>
        </p:nvSpPr>
        <p:spPr>
          <a:xfrm>
            <a:off x="341344" y="3371410"/>
            <a:ext cx="848671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charset="0"/>
                <a:ea typeface="Tahoma" charset="0"/>
                <a:cs typeface="Tahoma" charset="0"/>
              </a:rPr>
              <a:t>Nicotine</a:t>
            </a:r>
            <a:endParaRPr lang="it-IT" sz="2200" dirty="0">
              <a:solidFill>
                <a:schemeClr val="tx1">
                  <a:lumMod val="65000"/>
                  <a:lumOff val="35000"/>
                </a:schemeClr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16" name="Rettangolo 15"/>
          <p:cNvSpPr/>
          <p:nvPr/>
        </p:nvSpPr>
        <p:spPr>
          <a:xfrm>
            <a:off x="341344" y="4084861"/>
            <a:ext cx="848671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charset="0"/>
                <a:ea typeface="Tahoma" charset="0"/>
                <a:cs typeface="Tahoma" charset="0"/>
              </a:rPr>
              <a:t>Cocaine and </a:t>
            </a:r>
            <a:r>
              <a:rPr lang="it-IT" sz="2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charset="0"/>
                <a:ea typeface="Tahoma" charset="0"/>
                <a:cs typeface="Tahoma" charset="0"/>
              </a:rPr>
              <a:t>amphetamines</a:t>
            </a:r>
            <a:endParaRPr lang="it-IT" sz="2200" dirty="0">
              <a:solidFill>
                <a:schemeClr val="tx1">
                  <a:lumMod val="65000"/>
                  <a:lumOff val="35000"/>
                </a:schemeClr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17" name="Rettangolo 16"/>
          <p:cNvSpPr/>
          <p:nvPr/>
        </p:nvSpPr>
        <p:spPr>
          <a:xfrm>
            <a:off x="341344" y="4798313"/>
            <a:ext cx="848671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2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Ecstacy</a:t>
            </a:r>
            <a:r>
              <a:rPr lang="it-IT" sz="22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(MDMA)</a:t>
            </a:r>
            <a:endParaRPr lang="it-IT" sz="2200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452702" y="1290123"/>
            <a:ext cx="82631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Stimulant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drugs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share the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capacity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to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increase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alertness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and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mobility</a:t>
            </a:r>
            <a:endParaRPr lang="it-IT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6029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3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239713" y="2242"/>
            <a:ext cx="8689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Neurophysiology</a:t>
            </a:r>
            <a:endParaRPr lang="it-IT" altLang="it-IT" b="1" dirty="0">
              <a:solidFill>
                <a:srgbClr val="4D4D4D"/>
              </a:solidFill>
              <a:latin typeface="Tahoma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197059" y="773023"/>
            <a:ext cx="875017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000" b="1" dirty="0" err="1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Ecstacy</a:t>
            </a:r>
            <a:r>
              <a:rPr lang="it-IT" sz="3000" b="1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 (MDMA)</a:t>
            </a:r>
            <a:endParaRPr lang="it-IT" sz="3000" b="1" dirty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9" name="AutoShape 4" descr="ttps://upload.wikimedia.org/wikipedia/commons/d/dc/Christopher_Reeve_MIT.jpg"/>
          <p:cNvSpPr>
            <a:spLocks noChangeAspect="1" noChangeArrowheads="1"/>
          </p:cNvSpPr>
          <p:nvPr/>
        </p:nvSpPr>
        <p:spPr bwMode="auto">
          <a:xfrm>
            <a:off x="0" y="0"/>
            <a:ext cx="8991600" cy="680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1026" name="Picture 2" descr="cstasy, come agisce sul cervello e perché è pericolosa - Palermomania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126"/>
          <a:stretch/>
        </p:blipFill>
        <p:spPr bwMode="auto">
          <a:xfrm>
            <a:off x="107504" y="586442"/>
            <a:ext cx="2118641" cy="17281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ivilege Ibiza Elenco degli ospiti e amp; Prenotazione tavolo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9911" y="548680"/>
            <a:ext cx="2638593" cy="17590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ttangolo 14"/>
          <p:cNvSpPr/>
          <p:nvPr/>
        </p:nvSpPr>
        <p:spPr>
          <a:xfrm>
            <a:off x="239712" y="2370567"/>
            <a:ext cx="868997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4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Structurally</a:t>
            </a:r>
            <a:r>
              <a:rPr lang="it-IT" sz="24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, MDMA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is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similar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to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both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methamphetamine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and the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hallucinogen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mescaline. </a:t>
            </a:r>
            <a:endParaRPr lang="it-IT" sz="2400" dirty="0" smtClean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  <a:p>
            <a:pPr algn="just"/>
            <a:endParaRPr lang="it-IT" sz="2400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  <a:p>
            <a:pPr algn="just"/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</a:t>
            </a:r>
            <a:r>
              <a:rPr lang="it-IT" sz="24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ncreases</a:t>
            </a:r>
            <a:r>
              <a:rPr lang="it-IT" sz="24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heart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rate </a:t>
            </a:r>
          </a:p>
          <a:p>
            <a:pPr algn="just"/>
            <a:r>
              <a:rPr lang="it-IT" sz="24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Increase</a:t>
            </a:r>
            <a:r>
              <a:rPr lang="it-IT" sz="24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blood</a:t>
            </a:r>
            <a:r>
              <a:rPr lang="it-IT" sz="24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pressure</a:t>
            </a:r>
          </a:p>
          <a:p>
            <a:pPr algn="just"/>
            <a:r>
              <a:rPr lang="it-IT" sz="24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Increase</a:t>
            </a:r>
            <a:r>
              <a:rPr lang="it-IT" sz="24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body 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temperature </a:t>
            </a:r>
            <a:endParaRPr lang="it-IT" sz="2400" dirty="0" smtClean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  <a:p>
            <a:pPr algn="just"/>
            <a:endParaRPr lang="it-IT" sz="2400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  <a:p>
            <a:pPr algn="just"/>
            <a:r>
              <a:rPr lang="it-IT" sz="24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for 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period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of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about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3-6 hours.</a:t>
            </a:r>
          </a:p>
        </p:txBody>
      </p:sp>
    </p:spTree>
    <p:extLst>
      <p:ext uri="{BB962C8B-B14F-4D97-AF65-F5344CB8AC3E}">
        <p14:creationId xmlns:p14="http://schemas.microsoft.com/office/powerpoint/2010/main" val="1797205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3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239713" y="2242"/>
            <a:ext cx="8689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Neurophysiology</a:t>
            </a:r>
            <a:endParaRPr lang="it-IT" altLang="it-IT" b="1" dirty="0">
              <a:solidFill>
                <a:srgbClr val="4D4D4D"/>
              </a:solidFill>
              <a:latin typeface="Tahoma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197059" y="773023"/>
            <a:ext cx="875017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000" b="1" dirty="0" err="1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Ecstacy</a:t>
            </a:r>
            <a:r>
              <a:rPr lang="it-IT" sz="3000" b="1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 (MDMA)</a:t>
            </a:r>
            <a:endParaRPr lang="it-IT" sz="3000" b="1" dirty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9" name="AutoShape 4" descr="ttps://upload.wikimedia.org/wikipedia/commons/d/dc/Christopher_Reeve_MIT.jpg"/>
          <p:cNvSpPr>
            <a:spLocks noChangeAspect="1" noChangeArrowheads="1"/>
          </p:cNvSpPr>
          <p:nvPr/>
        </p:nvSpPr>
        <p:spPr bwMode="auto">
          <a:xfrm>
            <a:off x="0" y="0"/>
            <a:ext cx="8991600" cy="680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1026" name="Picture 2" descr="cstasy, come agisce sul cervello e perché è pericolosa - Palermomania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126"/>
          <a:stretch/>
        </p:blipFill>
        <p:spPr bwMode="auto">
          <a:xfrm>
            <a:off x="107504" y="586442"/>
            <a:ext cx="2118641" cy="17281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ivilege Ibiza Elenco degli ospiti e amp; Prenotazione tavolo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9911" y="548680"/>
            <a:ext cx="2638593" cy="17590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ttangolo 14"/>
          <p:cNvSpPr/>
          <p:nvPr/>
        </p:nvSpPr>
        <p:spPr>
          <a:xfrm>
            <a:off x="239712" y="2370567"/>
            <a:ext cx="868997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4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In 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some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cases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,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dehydration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,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exhaustion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,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hypothermia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,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convulsions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, </a:t>
            </a:r>
            <a:r>
              <a:rPr lang="it-IT" sz="24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and </a:t>
            </a:r>
            <a:r>
              <a:rPr lang="it-IT" sz="24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death</a:t>
            </a:r>
            <a:r>
              <a:rPr lang="it-IT" sz="24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occur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.</a:t>
            </a:r>
            <a:endParaRPr lang="it-IT" sz="2400" dirty="0" smtClean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  <a:p>
            <a:endParaRPr lang="it-IT" sz="2400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  <a:p>
            <a:pPr algn="just"/>
            <a:r>
              <a:rPr lang="it-IT" sz="24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MDMA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appears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to </a:t>
            </a:r>
            <a:r>
              <a:rPr lang="it-IT" sz="24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produce </a:t>
            </a:r>
            <a:r>
              <a:rPr lang="it-IT" sz="2400" u="sng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increased</a:t>
            </a:r>
            <a:r>
              <a:rPr lang="it-IT" sz="2400" u="sng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u="sng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sociability</a:t>
            </a:r>
            <a:r>
              <a:rPr lang="it-IT" sz="2400" u="sng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by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stimulating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the release of </a:t>
            </a:r>
            <a:r>
              <a:rPr lang="it-IT" sz="2400" u="sng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serotonin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and the </a:t>
            </a:r>
            <a:r>
              <a:rPr lang="it-IT" sz="24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neurohormone</a:t>
            </a:r>
            <a:r>
              <a:rPr lang="it-IT" sz="24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u="sng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oxytocin</a:t>
            </a:r>
            <a:endParaRPr lang="it-IT" sz="2400" u="sng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2" name="Figura a mano libera 1"/>
          <p:cNvSpPr/>
          <p:nvPr/>
        </p:nvSpPr>
        <p:spPr>
          <a:xfrm>
            <a:off x="4114800" y="614855"/>
            <a:ext cx="4871545" cy="3090042"/>
          </a:xfrm>
          <a:custGeom>
            <a:avLst/>
            <a:gdLst>
              <a:gd name="connsiteX0" fmla="*/ 0 w 4871545"/>
              <a:gd name="connsiteY0" fmla="*/ 2963917 h 3090042"/>
              <a:gd name="connsiteX1" fmla="*/ 2427890 w 4871545"/>
              <a:gd name="connsiteY1" fmla="*/ 0 h 3090042"/>
              <a:gd name="connsiteX2" fmla="*/ 2427890 w 4871545"/>
              <a:gd name="connsiteY2" fmla="*/ 1592317 h 3090042"/>
              <a:gd name="connsiteX3" fmla="*/ 4871545 w 4871545"/>
              <a:gd name="connsiteY3" fmla="*/ 1592317 h 3090042"/>
              <a:gd name="connsiteX4" fmla="*/ 2601310 w 4871545"/>
              <a:gd name="connsiteY4" fmla="*/ 3090042 h 3090042"/>
              <a:gd name="connsiteX5" fmla="*/ 15766 w 4871545"/>
              <a:gd name="connsiteY5" fmla="*/ 3042745 h 3090042"/>
              <a:gd name="connsiteX6" fmla="*/ 15766 w 4871545"/>
              <a:gd name="connsiteY6" fmla="*/ 3042745 h 3090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71545" h="3090042">
                <a:moveTo>
                  <a:pt x="0" y="2963917"/>
                </a:moveTo>
                <a:lnTo>
                  <a:pt x="2427890" y="0"/>
                </a:lnTo>
                <a:lnTo>
                  <a:pt x="2427890" y="1592317"/>
                </a:lnTo>
                <a:lnTo>
                  <a:pt x="4871545" y="1592317"/>
                </a:lnTo>
                <a:lnTo>
                  <a:pt x="2601310" y="3090042"/>
                </a:lnTo>
                <a:lnTo>
                  <a:pt x="15766" y="3042745"/>
                </a:lnTo>
                <a:lnTo>
                  <a:pt x="15766" y="3042745"/>
                </a:lnTo>
              </a:path>
            </a:pathLst>
          </a:custGeom>
          <a:solidFill>
            <a:srgbClr val="FFFF00">
              <a:alpha val="1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07330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3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239713" y="2242"/>
            <a:ext cx="8689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Neurophysiology</a:t>
            </a:r>
            <a:endParaRPr lang="it-IT" altLang="it-IT" b="1" dirty="0">
              <a:solidFill>
                <a:srgbClr val="4D4D4D"/>
              </a:solidFill>
              <a:latin typeface="Tahoma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197059" y="773023"/>
            <a:ext cx="875017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000" b="1" dirty="0" err="1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Ecstacy</a:t>
            </a:r>
            <a:r>
              <a:rPr lang="it-IT" sz="3000" b="1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 (MDMA)</a:t>
            </a:r>
            <a:endParaRPr lang="it-IT" sz="3000" b="1" dirty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9" name="AutoShape 4" descr="ttps://upload.wikimedia.org/wikipedia/commons/d/dc/Christopher_Reeve_MIT.jpg"/>
          <p:cNvSpPr>
            <a:spLocks noChangeAspect="1" noChangeArrowheads="1"/>
          </p:cNvSpPr>
          <p:nvPr/>
        </p:nvSpPr>
        <p:spPr bwMode="auto">
          <a:xfrm>
            <a:off x="0" y="0"/>
            <a:ext cx="8991600" cy="680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1026" name="Picture 2" descr="cstasy, come agisce sul cervello e perché è pericolosa - Palermomania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126"/>
          <a:stretch/>
        </p:blipFill>
        <p:spPr bwMode="auto">
          <a:xfrm>
            <a:off x="107504" y="586442"/>
            <a:ext cx="2118641" cy="17281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ivilege Ibiza Elenco degli ospiti e amp; Prenotazione tavolo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9911" y="548680"/>
            <a:ext cx="2638593" cy="17590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ttangolo 14"/>
          <p:cNvSpPr/>
          <p:nvPr/>
        </p:nvSpPr>
        <p:spPr>
          <a:xfrm>
            <a:off x="239712" y="2705244"/>
            <a:ext cx="868997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MDMA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influences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u="sng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serotonin</a:t>
            </a:r>
            <a:r>
              <a:rPr lang="it-IT" sz="24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(&gt; </a:t>
            </a:r>
            <a:r>
              <a:rPr lang="it-IT" sz="24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effects</a:t>
            </a:r>
            <a:r>
              <a:rPr lang="it-IT" sz="24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here</a:t>
            </a:r>
            <a:r>
              <a:rPr lang="it-IT" sz="24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),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norepinephrine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, and dopamine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transporters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in </a:t>
            </a:r>
            <a:r>
              <a:rPr lang="it-IT" sz="24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much</a:t>
            </a:r>
            <a:r>
              <a:rPr lang="it-IT" sz="24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u="sng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the </a:t>
            </a:r>
            <a:r>
              <a:rPr lang="it-IT" sz="2400" u="sng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same</a:t>
            </a:r>
            <a:r>
              <a:rPr lang="it-IT" sz="2400" u="sng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way </a:t>
            </a:r>
            <a:r>
              <a:rPr lang="it-IT" sz="2400" u="sng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as</a:t>
            </a:r>
            <a:r>
              <a:rPr lang="it-IT" sz="2400" u="sng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u="sng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we</a:t>
            </a:r>
            <a:r>
              <a:rPr lang="it-IT" sz="2400" u="sng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u="sng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observed</a:t>
            </a:r>
            <a:r>
              <a:rPr lang="it-IT" sz="2400" u="sng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in the case of </a:t>
            </a:r>
            <a:r>
              <a:rPr lang="it-IT" sz="2400" u="sng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amphetamine</a:t>
            </a:r>
            <a:r>
              <a:rPr lang="it-IT" sz="24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(</a:t>
            </a:r>
            <a:r>
              <a:rPr lang="it-IT" sz="2400" i="1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MDMA </a:t>
            </a:r>
            <a:r>
              <a:rPr lang="it-IT" sz="2400" i="1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is</a:t>
            </a:r>
            <a:r>
              <a:rPr lang="it-IT" sz="2400" i="1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i="1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taken</a:t>
            </a:r>
            <a:r>
              <a:rPr lang="it-IT" sz="2400" i="1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up by </a:t>
            </a:r>
            <a:r>
              <a:rPr lang="it-IT" sz="2400" i="1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transporters</a:t>
            </a:r>
            <a:r>
              <a:rPr lang="it-IT" sz="2400" i="1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, </a:t>
            </a:r>
            <a:r>
              <a:rPr lang="it-IT" sz="2400" i="1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causing</a:t>
            </a:r>
            <a:r>
              <a:rPr lang="it-IT" sz="2400" i="1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i="1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them</a:t>
            </a:r>
            <a:r>
              <a:rPr lang="it-IT" sz="2400" i="1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to reverse </a:t>
            </a:r>
            <a:r>
              <a:rPr lang="it-IT" sz="2400" i="1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their</a:t>
            </a:r>
            <a:r>
              <a:rPr lang="it-IT" sz="2400" i="1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i="1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action</a:t>
            </a:r>
            <a:r>
              <a:rPr lang="it-IT" sz="24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).</a:t>
            </a:r>
            <a:endParaRPr lang="it-IT" sz="2400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323528" y="4737552"/>
            <a:ext cx="8534152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000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RECEPTORS: </a:t>
            </a:r>
          </a:p>
          <a:p>
            <a:pPr algn="just"/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3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metabotropic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receptors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,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known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mu, delta, and kappa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receptors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,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that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bind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with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opioids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. </a:t>
            </a:r>
            <a:endParaRPr lang="it-IT" dirty="0" smtClean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  <a:p>
            <a:pPr algn="just"/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fourth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,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opioid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receptor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like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- 1 (ORL 1),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was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discovered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somewhat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later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57173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3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239713" y="2242"/>
            <a:ext cx="8689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Neurophysiology</a:t>
            </a:r>
            <a:endParaRPr lang="it-IT" altLang="it-IT" b="1" dirty="0">
              <a:solidFill>
                <a:srgbClr val="4D4D4D"/>
              </a:solidFill>
              <a:latin typeface="Tahoma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197059" y="773023"/>
            <a:ext cx="875017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000" b="1" dirty="0" err="1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Ecstacy</a:t>
            </a:r>
            <a:r>
              <a:rPr lang="it-IT" sz="3000" b="1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 (MDMA)</a:t>
            </a:r>
            <a:endParaRPr lang="it-IT" sz="3000" b="1" dirty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9" name="AutoShape 4" descr="ttps://upload.wikimedia.org/wikipedia/commons/d/dc/Christopher_Reeve_MIT.jpg"/>
          <p:cNvSpPr>
            <a:spLocks noChangeAspect="1" noChangeArrowheads="1"/>
          </p:cNvSpPr>
          <p:nvPr/>
        </p:nvSpPr>
        <p:spPr bwMode="auto">
          <a:xfrm>
            <a:off x="0" y="0"/>
            <a:ext cx="8991600" cy="680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1026" name="Picture 2" descr="cstasy, come agisce sul cervello e perché è pericolosa - Palermomania">
            <a:hlinkClick r:id="rId4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126"/>
          <a:stretch/>
        </p:blipFill>
        <p:spPr bwMode="auto">
          <a:xfrm>
            <a:off x="107504" y="586442"/>
            <a:ext cx="2118641" cy="17281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ivilege Ibiza Elenco degli ospiti e amp; Prenotazione tavolo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9911" y="548680"/>
            <a:ext cx="2638593" cy="17590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Nervous System Part 4 - Ecstasy and Serotonin (A-Level Biology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20700" y="2185958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595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3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239713" y="2242"/>
            <a:ext cx="8689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Neurophysiology</a:t>
            </a:r>
            <a:endParaRPr lang="it-IT" altLang="it-IT" b="1" dirty="0">
              <a:solidFill>
                <a:srgbClr val="4D4D4D"/>
              </a:solidFill>
              <a:latin typeface="Tahoma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197059" y="773023"/>
            <a:ext cx="875017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000" b="1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OPIOIDS</a:t>
            </a:r>
            <a:endParaRPr lang="it-IT" sz="3000" b="1" dirty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452702" y="1290123"/>
            <a:ext cx="82631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ubstances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that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interact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with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endorphin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receptors</a:t>
            </a:r>
            <a:endParaRPr lang="it-IT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1026" name="Picture 2" descr="ttps://www.oecd.org/media/oecdorg/directorates/directorateforemploymentlabourandsocialaffairs/health/Op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100" y="2060848"/>
            <a:ext cx="5921800" cy="39604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ttangolo 6"/>
          <p:cNvSpPr/>
          <p:nvPr/>
        </p:nvSpPr>
        <p:spPr>
          <a:xfrm>
            <a:off x="452702" y="1728414"/>
            <a:ext cx="82631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Morphine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,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Endorphines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(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endogenous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morphines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), Codeine,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Oxycontin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, </a:t>
            </a:r>
            <a:endParaRPr lang="it-IT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8513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3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239713" y="2242"/>
            <a:ext cx="8689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Neurophysiology</a:t>
            </a:r>
            <a:endParaRPr lang="it-IT" altLang="it-IT" b="1" dirty="0">
              <a:solidFill>
                <a:srgbClr val="4D4D4D"/>
              </a:solidFill>
              <a:latin typeface="Tahoma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197059" y="773023"/>
            <a:ext cx="875017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000" b="1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OPIOIDS</a:t>
            </a:r>
            <a:endParaRPr lang="it-IT" sz="3000" b="1" dirty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9" name="AutoShape 4" descr="ttps://upload.wikimedia.org/wikipedia/commons/d/dc/Christopher_Reeve_MIT.jpg"/>
          <p:cNvSpPr>
            <a:spLocks noChangeAspect="1" noChangeArrowheads="1"/>
          </p:cNvSpPr>
          <p:nvPr/>
        </p:nvSpPr>
        <p:spPr bwMode="auto">
          <a:xfrm>
            <a:off x="0" y="0"/>
            <a:ext cx="8991600" cy="680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6" name="Rettangolo 5"/>
          <p:cNvSpPr/>
          <p:nvPr/>
        </p:nvSpPr>
        <p:spPr>
          <a:xfrm>
            <a:off x="452702" y="1360860"/>
            <a:ext cx="82631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The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term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opiate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is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restricted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to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substances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derived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from the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sap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of the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opium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poppy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(</a:t>
            </a:r>
            <a:r>
              <a:rPr lang="it-IT" sz="2400" i="1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Papaver</a:t>
            </a:r>
            <a:r>
              <a:rPr lang="it-IT" sz="2400" i="1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i="1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somniferum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),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which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include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morphine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and </a:t>
            </a:r>
            <a:r>
              <a:rPr lang="it-IT" sz="24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codeine. </a:t>
            </a:r>
            <a:r>
              <a:rPr lang="it-IT" sz="24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Heroin</a:t>
            </a:r>
            <a:r>
              <a:rPr lang="it-IT" sz="24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is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synthesized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from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morphine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.</a:t>
            </a:r>
          </a:p>
        </p:txBody>
      </p:sp>
      <p:sp>
        <p:nvSpPr>
          <p:cNvPr id="11" name="Rettangolo 10"/>
          <p:cNvSpPr/>
          <p:nvPr/>
        </p:nvSpPr>
        <p:spPr>
          <a:xfrm>
            <a:off x="28982" y="3767068"/>
            <a:ext cx="4572000" cy="126188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it-IT" sz="2200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At </a:t>
            </a:r>
            <a:r>
              <a:rPr lang="it-IT" dirty="0" err="1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lower</a:t>
            </a:r>
            <a:r>
              <a:rPr lang="it-IT" dirty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dirty="0" err="1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doses</a:t>
            </a:r>
            <a:r>
              <a:rPr lang="it-IT" sz="22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:</a:t>
            </a:r>
          </a:p>
          <a:p>
            <a:pPr algn="just"/>
            <a:endParaRPr lang="it-IT" dirty="0" smtClean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  <a:p>
            <a:pPr algn="just"/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Euphoria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,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pain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relief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, a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lack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of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anxiety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,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muscle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relaxation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, and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sleep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.</a:t>
            </a:r>
          </a:p>
        </p:txBody>
      </p:sp>
      <p:sp>
        <p:nvSpPr>
          <p:cNvPr id="12" name="Rettangolo 11"/>
          <p:cNvSpPr/>
          <p:nvPr/>
        </p:nvSpPr>
        <p:spPr>
          <a:xfrm>
            <a:off x="4681093" y="3717032"/>
            <a:ext cx="426614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200" dirty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At </a:t>
            </a:r>
            <a:r>
              <a:rPr lang="it-IT" sz="3000" dirty="0" err="1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higher</a:t>
            </a:r>
            <a:r>
              <a:rPr lang="it-IT" sz="3000" dirty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dirty="0" err="1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doses</a:t>
            </a:r>
            <a:r>
              <a:rPr lang="it-IT" sz="2200" dirty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:</a:t>
            </a:r>
            <a:endParaRPr lang="it-IT" sz="2200" dirty="0" smtClean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  <a:p>
            <a:pPr algn="just"/>
            <a:endParaRPr lang="it-IT" dirty="0" err="1" smtClean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  <a:p>
            <a:pPr algn="just"/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remendous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euphoria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or rush</a:t>
            </a:r>
          </a:p>
        </p:txBody>
      </p:sp>
      <p:cxnSp>
        <p:nvCxnSpPr>
          <p:cNvPr id="14" name="Connettore 1 13"/>
          <p:cNvCxnSpPr/>
          <p:nvPr/>
        </p:nvCxnSpPr>
        <p:spPr>
          <a:xfrm>
            <a:off x="0" y="4221088"/>
            <a:ext cx="9144000" cy="0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928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3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9" name="AutoShape 4" descr="ttps://upload.wikimedia.org/wikipedia/commons/d/dc/Christopher_Reeve_MIT.jpg"/>
          <p:cNvSpPr>
            <a:spLocks noChangeAspect="1" noChangeArrowheads="1"/>
          </p:cNvSpPr>
          <p:nvPr/>
        </p:nvSpPr>
        <p:spPr bwMode="auto">
          <a:xfrm>
            <a:off x="0" y="0"/>
            <a:ext cx="8991600" cy="680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5" name="Rettangolo 14"/>
          <p:cNvSpPr/>
          <p:nvPr/>
        </p:nvSpPr>
        <p:spPr>
          <a:xfrm>
            <a:off x="239712" y="1166842"/>
            <a:ext cx="8689976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Opioids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produce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most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of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their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effects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by </a:t>
            </a:r>
            <a:r>
              <a:rPr lang="it-IT" sz="2400" u="sng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acting</a:t>
            </a:r>
            <a:r>
              <a:rPr lang="it-IT" sz="2400" u="sng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u="sng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presynaptically</a:t>
            </a:r>
            <a:r>
              <a:rPr lang="it-IT" sz="2400" u="sng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to </a:t>
            </a:r>
            <a:r>
              <a:rPr lang="it-IT" sz="2400" u="sng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inhibit</a:t>
            </a:r>
            <a:r>
              <a:rPr lang="it-IT" sz="2400" u="sng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u="sng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neurotransmitter</a:t>
            </a:r>
            <a:r>
              <a:rPr lang="it-IT" sz="2400" u="sng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u="sng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release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. </a:t>
            </a:r>
            <a:endParaRPr lang="it-IT" sz="2400" dirty="0" smtClean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  <a:p>
            <a:pPr algn="just"/>
            <a:endParaRPr lang="it-IT" sz="2400" dirty="0" smtClean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  <a:p>
            <a:pPr algn="just"/>
            <a:endParaRPr lang="it-IT" sz="2400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  <a:p>
            <a:pPr algn="just"/>
            <a:r>
              <a:rPr lang="it-IT" sz="24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They</a:t>
            </a:r>
            <a:r>
              <a:rPr lang="it-IT" sz="24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do </a:t>
            </a:r>
            <a:r>
              <a:rPr lang="it-IT" sz="24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so:</a:t>
            </a:r>
          </a:p>
          <a:p>
            <a:pPr algn="just"/>
            <a:endParaRPr lang="it-IT" sz="2400" dirty="0" smtClean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  <a:p>
            <a:pPr marL="457200" indent="-457200" algn="just">
              <a:buAutoNum type="arabicParenR"/>
            </a:pPr>
            <a:r>
              <a:rPr lang="it-IT" sz="24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by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inhibiting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the entry of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calcium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into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the </a:t>
            </a:r>
            <a:r>
              <a:rPr lang="it-IT" sz="24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presynaptic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terminal;</a:t>
            </a:r>
          </a:p>
          <a:p>
            <a:pPr algn="just"/>
            <a:endParaRPr lang="it-IT" sz="2400" dirty="0" smtClean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  <a:p>
            <a:pPr algn="just"/>
            <a:r>
              <a:rPr lang="it-IT" sz="24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2) by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enhancing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the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outward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movement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of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potassium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,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which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in turn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shortens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the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duration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of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action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potentials</a:t>
            </a:r>
            <a:endParaRPr lang="it-IT" sz="2400" dirty="0" smtClean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  <a:p>
            <a:pPr algn="just"/>
            <a:endParaRPr lang="it-IT" sz="2400" dirty="0" smtClean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  <a:p>
            <a:pPr algn="just"/>
            <a:r>
              <a:rPr lang="it-IT" sz="24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3) by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interacting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with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normal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enzyme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cascades</a:t>
            </a:r>
            <a:r>
              <a:rPr lang="it-IT" sz="24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within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neurons</a:t>
            </a:r>
            <a:endParaRPr lang="it-IT" sz="2400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10" name="Rectangle 13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11" name="Text Box 14"/>
          <p:cNvSpPr txBox="1">
            <a:spLocks noChangeArrowheads="1"/>
          </p:cNvSpPr>
          <p:nvPr/>
        </p:nvSpPr>
        <p:spPr bwMode="auto">
          <a:xfrm>
            <a:off x="239713" y="2242"/>
            <a:ext cx="8689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Neurophysiology</a:t>
            </a:r>
            <a:endParaRPr lang="it-IT" altLang="it-IT" b="1" dirty="0">
              <a:solidFill>
                <a:srgbClr val="4D4D4D"/>
              </a:solidFill>
              <a:latin typeface="Tahoma" charset="0"/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197059" y="773023"/>
            <a:ext cx="875017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000" b="1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OPIOIDS</a:t>
            </a:r>
            <a:endParaRPr lang="it-IT" sz="3000" b="1" dirty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0926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3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239713" y="2242"/>
            <a:ext cx="8689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Neurophysiology</a:t>
            </a:r>
            <a:endParaRPr lang="it-IT" altLang="it-IT" b="1" dirty="0">
              <a:solidFill>
                <a:srgbClr val="4D4D4D"/>
              </a:solidFill>
              <a:latin typeface="Tahoma" charset="0"/>
            </a:endParaRPr>
          </a:p>
        </p:txBody>
      </p:sp>
      <p:sp>
        <p:nvSpPr>
          <p:cNvPr id="9" name="AutoShape 4" descr="ttps://upload.wikimedia.org/wikipedia/commons/d/dc/Christopher_Reeve_MIT.jpg"/>
          <p:cNvSpPr>
            <a:spLocks noChangeAspect="1" noChangeArrowheads="1"/>
          </p:cNvSpPr>
          <p:nvPr/>
        </p:nvSpPr>
        <p:spPr bwMode="auto">
          <a:xfrm>
            <a:off x="0" y="0"/>
            <a:ext cx="8991600" cy="680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5" name="Rettangolo 14"/>
          <p:cNvSpPr/>
          <p:nvPr/>
        </p:nvSpPr>
        <p:spPr>
          <a:xfrm>
            <a:off x="239712" y="1755751"/>
            <a:ext cx="868997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Opioids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are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typically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quite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addictive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,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as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one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of the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indirect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consequences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of </a:t>
            </a:r>
            <a:r>
              <a:rPr lang="it-IT" sz="24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their</a:t>
            </a:r>
            <a:r>
              <a:rPr lang="it-IT" sz="24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binding</a:t>
            </a:r>
            <a:r>
              <a:rPr lang="it-IT" sz="24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to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opioid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receptors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is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to </a:t>
            </a:r>
            <a:r>
              <a:rPr lang="it-IT" sz="2400" u="sng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increase</a:t>
            </a:r>
            <a:r>
              <a:rPr lang="it-IT" sz="2400" u="sng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dopamine </a:t>
            </a:r>
            <a:r>
              <a:rPr lang="it-IT" sz="2400" u="sng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activity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. </a:t>
            </a:r>
            <a:endParaRPr lang="it-IT" sz="2400" dirty="0" smtClean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  <a:p>
            <a:pPr algn="just"/>
            <a:endParaRPr lang="it-IT" sz="2400" dirty="0" smtClean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  <a:p>
            <a:pPr algn="just"/>
            <a:endParaRPr lang="it-IT" sz="2400" dirty="0" smtClean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  <a:p>
            <a:pPr algn="just"/>
            <a:r>
              <a:rPr lang="it-IT" sz="2400" u="sng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Opioids</a:t>
            </a:r>
            <a:r>
              <a:rPr lang="it-IT" sz="2400" u="sng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u="sng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bind</a:t>
            </a:r>
            <a:r>
              <a:rPr lang="it-IT" sz="2400" u="sng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with mu </a:t>
            </a:r>
            <a:r>
              <a:rPr lang="it-IT" sz="2400" u="sng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receptors</a:t>
            </a:r>
            <a:r>
              <a:rPr lang="it-IT" sz="2400" u="sng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u="sng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on </a:t>
            </a:r>
            <a:r>
              <a:rPr lang="it-IT" sz="2400" u="sng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cells</a:t>
            </a:r>
            <a:r>
              <a:rPr lang="it-IT" sz="2400" u="sng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u="sng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that</a:t>
            </a:r>
            <a:r>
              <a:rPr lang="it-IT" sz="2400" u="sng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release GABA 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in the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nucleus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accumbens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. </a:t>
            </a:r>
            <a:r>
              <a:rPr lang="it-IT" sz="2400" u="sng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These</a:t>
            </a:r>
            <a:r>
              <a:rPr lang="it-IT" sz="2400" u="sng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u="sng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cells</a:t>
            </a:r>
            <a:r>
              <a:rPr lang="it-IT" sz="2400" u="sng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u="sng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typically</a:t>
            </a:r>
            <a:r>
              <a:rPr lang="it-IT" sz="2400" u="sng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u="sng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act</a:t>
            </a:r>
            <a:r>
              <a:rPr lang="it-IT" sz="2400" u="sng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u="sng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to </a:t>
            </a:r>
            <a:r>
              <a:rPr lang="it-IT" sz="2400" u="sng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inhibit</a:t>
            </a:r>
            <a:r>
              <a:rPr lang="it-IT" sz="2400" u="sng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the release of dopamine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. </a:t>
            </a:r>
            <a:endParaRPr lang="it-IT" sz="2400" dirty="0" smtClean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  <a:p>
            <a:pPr algn="just"/>
            <a:endParaRPr lang="it-IT" sz="2400" dirty="0" smtClean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  <a:p>
            <a:pPr algn="just"/>
            <a:r>
              <a:rPr lang="it-IT" sz="24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Under 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the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influence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of the </a:t>
            </a:r>
            <a:r>
              <a:rPr lang="it-IT" sz="24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presynaptic</a:t>
            </a:r>
            <a:r>
              <a:rPr lang="it-IT" sz="24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inhibition</a:t>
            </a:r>
            <a:r>
              <a:rPr lang="it-IT" sz="24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produced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by the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opioids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,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however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,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these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cells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u="sng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release </a:t>
            </a:r>
            <a:r>
              <a:rPr lang="it-IT" sz="2400" u="sng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less</a:t>
            </a:r>
            <a:r>
              <a:rPr lang="it-IT" sz="2400" u="sng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GABA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,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which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in turn </a:t>
            </a:r>
            <a:r>
              <a:rPr lang="it-IT" sz="2400" u="sng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leads</a:t>
            </a:r>
            <a:r>
              <a:rPr lang="it-IT" sz="2400" u="sng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to a </a:t>
            </a:r>
            <a:r>
              <a:rPr lang="it-IT" sz="2400" u="sng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larger</a:t>
            </a:r>
            <a:r>
              <a:rPr lang="it-IT" sz="2400" u="sng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u="sng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release of dopamine</a:t>
            </a:r>
          </a:p>
        </p:txBody>
      </p:sp>
      <p:sp>
        <p:nvSpPr>
          <p:cNvPr id="10" name="Rettangolo 9"/>
          <p:cNvSpPr/>
          <p:nvPr/>
        </p:nvSpPr>
        <p:spPr>
          <a:xfrm>
            <a:off x="197059" y="773023"/>
            <a:ext cx="875017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000" b="1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OPIOIDS</a:t>
            </a:r>
            <a:endParaRPr lang="it-IT" sz="3000" b="1" dirty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6105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256500" y="3284984"/>
            <a:ext cx="8641656" cy="35730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Rettangolo 1"/>
          <p:cNvSpPr/>
          <p:nvPr/>
        </p:nvSpPr>
        <p:spPr>
          <a:xfrm>
            <a:off x="586850" y="1340768"/>
            <a:ext cx="8019440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200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TOLERANCE </a:t>
            </a:r>
            <a:r>
              <a:rPr lang="it-IT" sz="22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The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process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in </a:t>
            </a:r>
            <a:r>
              <a:rPr lang="it-IT" sz="22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which</a:t>
            </a:r>
            <a:r>
              <a:rPr lang="it-IT" sz="22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more 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of a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drug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is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needed</a:t>
            </a:r>
            <a:r>
              <a:rPr lang="it-IT" sz="22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to produce 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the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same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effect</a:t>
            </a:r>
            <a:endParaRPr lang="it-IT" sz="2200" dirty="0" smtClean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  <a:p>
            <a:endParaRPr lang="it-IT" sz="2200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  <a:p>
            <a:pPr algn="just"/>
            <a:r>
              <a:rPr lang="it-IT" sz="22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Tolerance</a:t>
            </a:r>
            <a:r>
              <a:rPr lang="it-IT" sz="22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effects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can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occur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due to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changes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in </a:t>
            </a:r>
            <a:r>
              <a:rPr lang="it-IT" sz="22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enzymes</a:t>
            </a:r>
            <a:r>
              <a:rPr lang="it-IT" sz="22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and/or in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receptor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density</a:t>
            </a:r>
            <a:r>
              <a:rPr lang="it-IT" sz="22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.</a:t>
            </a:r>
            <a:endParaRPr lang="it-IT" sz="2200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256500" y="570052"/>
            <a:ext cx="8641656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000" b="1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Administration of </a:t>
            </a:r>
            <a:r>
              <a:rPr lang="it-IT" sz="3000" b="1" dirty="0" err="1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drugs</a:t>
            </a:r>
            <a:endParaRPr lang="it-IT" sz="3000" b="1" dirty="0" smtClean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  <a:p>
            <a:pPr algn="just"/>
            <a:endParaRPr lang="it-IT" sz="2200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4" name="Rectangle 13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5" name="Text Box 14"/>
          <p:cNvSpPr txBox="1">
            <a:spLocks noChangeArrowheads="1"/>
          </p:cNvSpPr>
          <p:nvPr/>
        </p:nvSpPr>
        <p:spPr bwMode="auto">
          <a:xfrm>
            <a:off x="239713" y="2242"/>
            <a:ext cx="8689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Psychopharmacology</a:t>
            </a:r>
            <a:endParaRPr lang="it-IT" altLang="it-IT" b="1" dirty="0">
              <a:solidFill>
                <a:srgbClr val="4D4D4D"/>
              </a:solidFill>
              <a:latin typeface="Tahoma" charset="0"/>
            </a:endParaRPr>
          </a:p>
        </p:txBody>
      </p:sp>
      <p:pic>
        <p:nvPicPr>
          <p:cNvPr id="1026" name="Picture 2" descr="ttps://www.benzoinfo.com/wp-content/uploads/2020/06/TOLERANCE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138812"/>
            <a:ext cx="5580112" cy="3348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1334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3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239713" y="2242"/>
            <a:ext cx="8689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Neurophysiology</a:t>
            </a:r>
            <a:endParaRPr lang="it-IT" altLang="it-IT" b="1" dirty="0">
              <a:solidFill>
                <a:srgbClr val="4D4D4D"/>
              </a:solidFill>
              <a:latin typeface="Tahoma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197059" y="773023"/>
            <a:ext cx="875017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000" b="1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OPIOIDS</a:t>
            </a:r>
            <a:endParaRPr lang="it-IT" sz="3000" b="1" dirty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9" name="AutoShape 4" descr="ttps://upload.wikimedia.org/wikipedia/commons/d/dc/Christopher_Reeve_MIT.jpg"/>
          <p:cNvSpPr>
            <a:spLocks noChangeAspect="1" noChangeArrowheads="1"/>
          </p:cNvSpPr>
          <p:nvPr/>
        </p:nvSpPr>
        <p:spPr bwMode="auto">
          <a:xfrm>
            <a:off x="0" y="0"/>
            <a:ext cx="8991600" cy="680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2" name="2-Minute Neuroscience Opioid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75" y="1513602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158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3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239713" y="2242"/>
            <a:ext cx="8689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Neurophysiology</a:t>
            </a:r>
            <a:endParaRPr lang="it-IT" altLang="it-IT" b="1" dirty="0">
              <a:solidFill>
                <a:srgbClr val="4D4D4D"/>
              </a:solidFill>
              <a:latin typeface="Tahoma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197059" y="773023"/>
            <a:ext cx="875017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000" b="1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Cannabis</a:t>
            </a:r>
            <a:endParaRPr lang="it-IT" sz="3000" b="1" dirty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226810" y="2184164"/>
            <a:ext cx="870752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The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behavioral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effects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of cannabis are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often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so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subtle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that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many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people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report no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changes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at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all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in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response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to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its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use. </a:t>
            </a:r>
          </a:p>
          <a:p>
            <a:pPr algn="just"/>
            <a:endParaRPr lang="it-IT" sz="2400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  <a:p>
            <a:pPr algn="just"/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Most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individuals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experience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u="sng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some </a:t>
            </a:r>
            <a:r>
              <a:rPr lang="it-IT" sz="2400" u="sng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excitation</a:t>
            </a:r>
            <a:r>
              <a:rPr lang="it-IT" sz="2400" u="sng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and </a:t>
            </a:r>
            <a:r>
              <a:rPr lang="it-IT" sz="2400" u="sng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mild</a:t>
            </a:r>
            <a:r>
              <a:rPr lang="it-IT" sz="2400" u="sng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u="sng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euphoria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,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but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others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u="sng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experience</a:t>
            </a:r>
            <a:r>
              <a:rPr lang="it-IT" sz="2400" u="sng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u="sng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depression</a:t>
            </a:r>
            <a:r>
              <a:rPr lang="it-IT" sz="2400" u="sng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and social </a:t>
            </a:r>
            <a:r>
              <a:rPr lang="it-IT" sz="2400" u="sng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withdrawal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. </a:t>
            </a:r>
            <a:endParaRPr lang="it-IT" sz="2400" dirty="0" smtClean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  <a:p>
            <a:pPr algn="just"/>
            <a:endParaRPr lang="it-IT" sz="2400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  <a:p>
            <a:pPr algn="just"/>
            <a:r>
              <a:rPr lang="it-IT" sz="24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At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higher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doses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, cannabis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produces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hallucinations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,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leading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to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its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classification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as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a </a:t>
            </a:r>
            <a:r>
              <a:rPr lang="it-IT" sz="24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hallucinogen</a:t>
            </a:r>
            <a:endParaRPr lang="it-IT" sz="2400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7" name="Picture 4" descr="arta da Parati Vector silhouette foglia di cannabis. Marijuana. • P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89" b="7532"/>
          <a:stretch/>
        </p:blipFill>
        <p:spPr bwMode="auto">
          <a:xfrm>
            <a:off x="323528" y="547981"/>
            <a:ext cx="1385055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1998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3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239713" y="2242"/>
            <a:ext cx="8689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Neurophysiology</a:t>
            </a:r>
            <a:endParaRPr lang="it-IT" altLang="it-IT" b="1" dirty="0">
              <a:solidFill>
                <a:srgbClr val="4D4D4D"/>
              </a:solidFill>
              <a:latin typeface="Tahoma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197059" y="773023"/>
            <a:ext cx="875017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000" b="1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Cannabis</a:t>
            </a:r>
            <a:endParaRPr lang="it-IT" sz="3000" b="1" dirty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226810" y="1844824"/>
            <a:ext cx="870752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Cannabis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contains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more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than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50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psychoactive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compounds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,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known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as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cannabinoids</a:t>
            </a:r>
            <a:r>
              <a:rPr lang="it-IT" sz="24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.</a:t>
            </a:r>
          </a:p>
          <a:p>
            <a:pPr algn="just"/>
            <a:endParaRPr lang="it-IT" sz="2400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  <a:p>
            <a:pPr algn="just"/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The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most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important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of the </a:t>
            </a:r>
            <a:r>
              <a:rPr lang="it-IT" sz="24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cannabinoids</a:t>
            </a:r>
            <a:r>
              <a:rPr lang="it-IT" sz="24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in 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cannabis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is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tetrahydrocannabinol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{THC). THC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produces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some of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its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behavioral</a:t>
            </a:r>
            <a:r>
              <a:rPr lang="it-IT" sz="24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effects</a:t>
            </a:r>
            <a:r>
              <a:rPr lang="it-IT" sz="24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by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serving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as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an </a:t>
            </a:r>
            <a:r>
              <a:rPr lang="it-IT" sz="2400" u="sng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agonist</a:t>
            </a:r>
            <a:r>
              <a:rPr lang="it-IT" sz="2400" u="sng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u="sng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at</a:t>
            </a:r>
            <a:r>
              <a:rPr lang="it-IT" sz="2400" u="sng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u="sng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receptors</a:t>
            </a:r>
            <a:r>
              <a:rPr lang="it-IT" sz="2400" u="sng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for </a:t>
            </a:r>
            <a:r>
              <a:rPr lang="it-IT" sz="2400" u="sng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endogenous</a:t>
            </a:r>
            <a:r>
              <a:rPr lang="it-IT" sz="2400" u="sng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u="sng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cannabinoids</a:t>
            </a:r>
            <a:endParaRPr lang="it-IT" sz="2400" u="sng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1028" name="Picture 4" descr="arta da Parati Vector silhouette foglia di cannabis. Marijuana. • P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89" b="7532"/>
          <a:stretch/>
        </p:blipFill>
        <p:spPr bwMode="auto">
          <a:xfrm>
            <a:off x="323528" y="547981"/>
            <a:ext cx="1385055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7016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3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239713" y="2242"/>
            <a:ext cx="8689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Neurophysiology</a:t>
            </a:r>
            <a:endParaRPr lang="it-IT" altLang="it-IT" b="1" dirty="0">
              <a:solidFill>
                <a:srgbClr val="4D4D4D"/>
              </a:solidFill>
              <a:latin typeface="Tahoma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197059" y="773023"/>
            <a:ext cx="875017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000" b="1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Cannabis</a:t>
            </a:r>
            <a:endParaRPr lang="it-IT" sz="3000" b="1" dirty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226810" y="1844824"/>
            <a:ext cx="870752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The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presence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of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cannabinoid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receptors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in the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hippocampus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and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prefrontal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cortex</a:t>
            </a:r>
            <a:r>
              <a:rPr lang="it-IT" sz="24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might</a:t>
            </a:r>
            <a:r>
              <a:rPr lang="it-IT" sz="24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explain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why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THC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appears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to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have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u="sng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negative </a:t>
            </a:r>
            <a:r>
              <a:rPr lang="it-IT" sz="2400" u="sng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effects</a:t>
            </a:r>
            <a:r>
              <a:rPr lang="it-IT" sz="2400" u="sng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on </a:t>
            </a:r>
            <a:r>
              <a:rPr lang="it-IT" sz="2400" u="sng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memory</a:t>
            </a:r>
            <a:r>
              <a:rPr lang="it-IT" sz="2400" u="sng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u="sng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formation</a:t>
            </a:r>
            <a:r>
              <a:rPr lang="it-IT" sz="2400" u="sng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, </a:t>
            </a:r>
            <a:r>
              <a:rPr lang="it-IT" sz="2400" u="sng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attention</a:t>
            </a:r>
            <a:r>
              <a:rPr lang="it-IT" sz="2400" u="sng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, and </a:t>
            </a:r>
            <a:r>
              <a:rPr lang="it-IT" sz="2400" u="sng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working</a:t>
            </a:r>
            <a:r>
              <a:rPr lang="it-IT" sz="2400" u="sng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u="sng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memory</a:t>
            </a:r>
            <a:r>
              <a:rPr lang="it-IT" sz="24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.</a:t>
            </a:r>
          </a:p>
          <a:p>
            <a:pPr algn="just"/>
            <a:endParaRPr lang="it-IT" sz="2400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  <a:p>
            <a:pPr algn="just"/>
            <a:r>
              <a:rPr lang="it-IT" sz="24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In </a:t>
            </a:r>
            <a:r>
              <a:rPr lang="it-IT" sz="24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addition</a:t>
            </a:r>
            <a:r>
              <a:rPr lang="it-IT" sz="24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to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directly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activating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cannabinoid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receptors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in the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hippocampus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, THC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might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also</a:t>
            </a:r>
            <a:r>
              <a:rPr lang="it-IT" sz="24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adversely</a:t>
            </a:r>
            <a:r>
              <a:rPr lang="it-IT" sz="24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influence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hippocampal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activity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and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memory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by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inhibiting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glutamate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release.</a:t>
            </a:r>
            <a:endParaRPr lang="it-IT" sz="2400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1028" name="Picture 4" descr="arta da Parati Vector silhouette foglia di cannabis. Marijuana. • P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89" b="7532"/>
          <a:stretch/>
        </p:blipFill>
        <p:spPr bwMode="auto">
          <a:xfrm>
            <a:off x="323528" y="547981"/>
            <a:ext cx="1385055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583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3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239713" y="2242"/>
            <a:ext cx="8689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Neurophysiology</a:t>
            </a:r>
            <a:endParaRPr lang="it-IT" altLang="it-IT" b="1" dirty="0">
              <a:solidFill>
                <a:srgbClr val="4D4D4D"/>
              </a:solidFill>
              <a:latin typeface="Tahoma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197059" y="773023"/>
            <a:ext cx="875017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000" b="1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Cannabis</a:t>
            </a:r>
            <a:endParaRPr lang="it-IT" sz="3000" b="1" dirty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1028" name="Picture 4" descr="arta da Parati Vector silhouette foglia di cannabis. Marijuana. • P">
            <a:hlinkClick r:id="rId4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89" b="7532"/>
          <a:stretch/>
        </p:blipFill>
        <p:spPr bwMode="auto">
          <a:xfrm>
            <a:off x="323528" y="547981"/>
            <a:ext cx="1385055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How the Brain works, and responds to Marijuana (THC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50" y="17145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942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3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239713" y="2242"/>
            <a:ext cx="8689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Neurophysiology</a:t>
            </a:r>
            <a:endParaRPr lang="it-IT" altLang="it-IT" b="1" dirty="0">
              <a:solidFill>
                <a:srgbClr val="4D4D4D"/>
              </a:solidFill>
              <a:latin typeface="Tahoma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197059" y="773023"/>
            <a:ext cx="875017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000" b="1" dirty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LSD (</a:t>
            </a:r>
            <a:r>
              <a:rPr lang="it-IT" sz="3000" b="1" dirty="0" err="1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lysergic</a:t>
            </a:r>
            <a:r>
              <a:rPr lang="it-IT" sz="3000" b="1" dirty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 acid </a:t>
            </a:r>
            <a:r>
              <a:rPr lang="it-IT" sz="3000" b="1" dirty="0" err="1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diethylamide</a:t>
            </a:r>
            <a:r>
              <a:rPr lang="it-IT" sz="3000" b="1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)</a:t>
            </a:r>
            <a:endParaRPr lang="it-IT" sz="3000" b="1" dirty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9" name="AutoShape 4" descr="ttps://upload.wikimedia.org/wikipedia/commons/d/dc/Christopher_Reeve_MIT.jpg"/>
          <p:cNvSpPr>
            <a:spLocks noChangeAspect="1" noChangeArrowheads="1"/>
          </p:cNvSpPr>
          <p:nvPr/>
        </p:nvSpPr>
        <p:spPr bwMode="auto">
          <a:xfrm>
            <a:off x="0" y="0"/>
            <a:ext cx="8991600" cy="680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" name="Rettangolo 1"/>
          <p:cNvSpPr/>
          <p:nvPr/>
        </p:nvSpPr>
        <p:spPr>
          <a:xfrm>
            <a:off x="120682" y="1552724"/>
            <a:ext cx="543516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LSD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is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chemically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similar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to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serotonin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and,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along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with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other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hallucinogens</a:t>
            </a:r>
            <a:r>
              <a:rPr lang="it-IT" sz="24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, </a:t>
            </a:r>
            <a:r>
              <a:rPr lang="it-IT" sz="24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appears</a:t>
            </a:r>
            <a:r>
              <a:rPr lang="it-IT" sz="24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to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act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as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an </a:t>
            </a:r>
            <a:r>
              <a:rPr lang="it-IT" sz="2400" u="sng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agonist</a:t>
            </a:r>
            <a:r>
              <a:rPr lang="it-IT" sz="2400" u="sng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u="sng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at</a:t>
            </a:r>
            <a:r>
              <a:rPr lang="it-IT" sz="2400" u="sng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u="sng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serotonergic</a:t>
            </a:r>
            <a:r>
              <a:rPr lang="it-IT" sz="2400" u="sng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u="sng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autoreceptors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in the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prefrontal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cortex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, locus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coeruleus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, and the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raphe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nuclei.</a:t>
            </a:r>
            <a:endParaRPr lang="it-IT" sz="2400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3347864" y="3991704"/>
            <a:ext cx="528562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 major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but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uncommon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negative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consequence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of LSD use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is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the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experience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of </a:t>
            </a:r>
            <a:r>
              <a:rPr lang="it-IT" sz="2400" u="sng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flashbacks </a:t>
            </a:r>
            <a:r>
              <a:rPr lang="it-IT" sz="2400" u="sng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in the </a:t>
            </a:r>
            <a:r>
              <a:rPr lang="it-IT" sz="2400" u="sng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form</a:t>
            </a:r>
            <a:r>
              <a:rPr lang="it-IT" sz="2400" u="sng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of intrusive and </a:t>
            </a:r>
            <a:r>
              <a:rPr lang="it-IT" sz="2400" u="sng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unwanted</a:t>
            </a:r>
            <a:r>
              <a:rPr lang="it-IT" sz="2400" u="sng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u="sng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visual</a:t>
            </a:r>
            <a:r>
              <a:rPr lang="it-IT" sz="2400" u="sng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u="sng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hallucinations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,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which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can </a:t>
            </a:r>
            <a:r>
              <a:rPr lang="it-IT" sz="24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continue long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after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the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person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has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stopped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using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the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substance</a:t>
            </a:r>
            <a:endParaRPr lang="it-IT" sz="2400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4098" name="Picture 2" descr="ttps://i.guim.co.uk/img/media/4e83b3f710949ba6d82614821d6d3f93dd1786b9/0_1020_3125_1875/master/3125.jpg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901" y="4437112"/>
            <a:ext cx="3075686" cy="18454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ttps://digitalenzima.it/wp-content/uploads/2020/10/Have-a-Good-Trip-1024x57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5849" y="1656184"/>
            <a:ext cx="3182060" cy="17728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4524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3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239713" y="2242"/>
            <a:ext cx="8689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Neurophysiology</a:t>
            </a:r>
            <a:endParaRPr lang="it-IT" altLang="it-IT" b="1" dirty="0">
              <a:solidFill>
                <a:srgbClr val="4D4D4D"/>
              </a:solidFill>
              <a:latin typeface="Tahoma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197059" y="773023"/>
            <a:ext cx="875017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000" b="1" dirty="0" err="1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Alcohol</a:t>
            </a:r>
            <a:endParaRPr lang="it-IT" sz="3000" b="1" dirty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9" name="AutoShape 4" descr="ttps://upload.wikimedia.org/wikipedia/commons/d/dc/Christopher_Reeve_MIT.jpg"/>
          <p:cNvSpPr>
            <a:spLocks noChangeAspect="1" noChangeArrowheads="1"/>
          </p:cNvSpPr>
          <p:nvPr/>
        </p:nvSpPr>
        <p:spPr bwMode="auto">
          <a:xfrm>
            <a:off x="0" y="0"/>
            <a:ext cx="8991600" cy="680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6" name="Rettangolo 5"/>
          <p:cNvSpPr/>
          <p:nvPr/>
        </p:nvSpPr>
        <p:spPr>
          <a:xfrm>
            <a:off x="28982" y="2902972"/>
            <a:ext cx="4572000" cy="209288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it-IT" sz="2200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At </a:t>
            </a:r>
            <a:r>
              <a:rPr lang="it-IT" dirty="0" err="1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lower</a:t>
            </a:r>
            <a:r>
              <a:rPr lang="it-IT" dirty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dirty="0" err="1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doses</a:t>
            </a:r>
            <a:r>
              <a:rPr lang="it-IT" sz="22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:</a:t>
            </a:r>
          </a:p>
          <a:p>
            <a:pPr algn="just"/>
            <a:endParaRPr lang="it-IT" dirty="0" smtClean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  <a:p>
            <a:pPr algn="just"/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Alcohol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dilates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blood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vessels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,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providing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a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warm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,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flushed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feeling.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It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reduces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anxiety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,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promotes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assertiveness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, and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reduces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behavioral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inhibitions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,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causing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people's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behavior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to be "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silly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" or "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fun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:</a:t>
            </a:r>
          </a:p>
        </p:txBody>
      </p:sp>
      <p:sp>
        <p:nvSpPr>
          <p:cNvPr id="7" name="Rettangolo 6"/>
          <p:cNvSpPr/>
          <p:nvPr/>
        </p:nvSpPr>
        <p:spPr>
          <a:xfrm>
            <a:off x="4681093" y="2852936"/>
            <a:ext cx="4266142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200" dirty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At </a:t>
            </a:r>
            <a:r>
              <a:rPr lang="it-IT" sz="3000" dirty="0" err="1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higher</a:t>
            </a:r>
            <a:r>
              <a:rPr lang="it-IT" sz="3000" dirty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dirty="0" err="1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doses</a:t>
            </a:r>
            <a:r>
              <a:rPr lang="it-IT" sz="2200" dirty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:</a:t>
            </a:r>
            <a:endParaRPr lang="it-IT" sz="2200" dirty="0" smtClean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  <a:p>
            <a:pPr algn="just"/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Assertiveness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becomes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aggression</a:t>
            </a:r>
            <a:endParaRPr lang="it-IT" dirty="0" smtClean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  <a:p>
            <a:pPr algn="just"/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D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isinhibition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can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lead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to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overtly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risky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behaviors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.</a:t>
            </a:r>
          </a:p>
          <a:p>
            <a:pPr algn="just"/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Motor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coordination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drops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,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leading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to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alcohol-induced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carnage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on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streets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and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highways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. </a:t>
            </a:r>
            <a:endParaRPr lang="it-IT" dirty="0" smtClean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  <a:p>
            <a:pPr algn="just"/>
            <a:endParaRPr lang="it-IT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  <a:p>
            <a:pPr algn="just"/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At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very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high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doses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, coma 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and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death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can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result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from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suppression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of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respiration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or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aspiration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of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vomit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.</a:t>
            </a:r>
          </a:p>
        </p:txBody>
      </p:sp>
      <p:cxnSp>
        <p:nvCxnSpPr>
          <p:cNvPr id="8" name="Connettore 1 7"/>
          <p:cNvCxnSpPr/>
          <p:nvPr/>
        </p:nvCxnSpPr>
        <p:spPr>
          <a:xfrm>
            <a:off x="0" y="3356992"/>
            <a:ext cx="9144000" cy="0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ttangolo 1"/>
          <p:cNvSpPr/>
          <p:nvPr/>
        </p:nvSpPr>
        <p:spPr>
          <a:xfrm>
            <a:off x="327487" y="1340768"/>
            <a:ext cx="850875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0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One</a:t>
            </a:r>
            <a:r>
              <a:rPr lang="it-IT" sz="20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of the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earliest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drugs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used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by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humans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,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dating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back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into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our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0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prehistory</a:t>
            </a:r>
            <a:endParaRPr lang="it-IT" sz="2000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10" name="Picture 2" descr="ttps://d1v1e13ebw3o15.cloudfront.net/data/40746/pool_and_spa_master/AdobeStock_19208887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8578"/>
            <a:ext cx="1432538" cy="9685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9808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3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239713" y="2242"/>
            <a:ext cx="8689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Neurophysiology</a:t>
            </a:r>
            <a:endParaRPr lang="it-IT" altLang="it-IT" b="1" dirty="0">
              <a:solidFill>
                <a:srgbClr val="4D4D4D"/>
              </a:solidFill>
              <a:latin typeface="Tahoma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197059" y="773023"/>
            <a:ext cx="875017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000" b="1" dirty="0" err="1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Alcohol</a:t>
            </a:r>
            <a:endParaRPr lang="it-IT" sz="3000" b="1" dirty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9" name="AutoShape 4" descr="ttps://upload.wikimedia.org/wikipedia/commons/d/dc/Christopher_Reeve_MIT.jpg"/>
          <p:cNvSpPr>
            <a:spLocks noChangeAspect="1" noChangeArrowheads="1"/>
          </p:cNvSpPr>
          <p:nvPr/>
        </p:nvSpPr>
        <p:spPr bwMode="auto">
          <a:xfrm>
            <a:off x="0" y="0"/>
            <a:ext cx="8991600" cy="680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0" name="Rettangolo 9"/>
          <p:cNvSpPr/>
          <p:nvPr/>
        </p:nvSpPr>
        <p:spPr>
          <a:xfrm>
            <a:off x="2282170" y="1412776"/>
            <a:ext cx="66980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Alcohol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initiates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many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changes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to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neurons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.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Membranes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,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ion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channels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, </a:t>
            </a:r>
            <a:r>
              <a:rPr lang="it-IT" sz="24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receptors</a:t>
            </a:r>
            <a:r>
              <a:rPr lang="it-IT" sz="24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, and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enzymes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are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all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affected</a:t>
            </a:r>
            <a:r>
              <a:rPr lang="it-IT" sz="24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.</a:t>
            </a:r>
            <a:endParaRPr lang="it-IT" sz="2400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11" name="Rettangolo 10"/>
          <p:cNvSpPr/>
          <p:nvPr/>
        </p:nvSpPr>
        <p:spPr>
          <a:xfrm rot="21340417">
            <a:off x="239713" y="3355679"/>
            <a:ext cx="876635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4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1) </a:t>
            </a:r>
            <a:r>
              <a:rPr lang="it-IT" sz="24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Main</a:t>
            </a:r>
            <a:r>
              <a:rPr lang="it-IT" sz="24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effect</a:t>
            </a:r>
            <a:r>
              <a:rPr lang="it-IT" sz="24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: </a:t>
            </a:r>
            <a:r>
              <a:rPr lang="it-IT" sz="24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agonist</a:t>
            </a:r>
            <a:r>
              <a:rPr lang="it-IT" sz="24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of GABA (</a:t>
            </a:r>
            <a:r>
              <a:rPr lang="it-IT" sz="24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sedation</a:t>
            </a:r>
            <a:r>
              <a:rPr lang="it-IT" sz="24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)</a:t>
            </a:r>
          </a:p>
          <a:p>
            <a:pPr algn="just"/>
            <a:endParaRPr lang="it-IT" sz="2400" dirty="0" smtClean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  <a:p>
            <a:pPr algn="just"/>
            <a:r>
              <a:rPr lang="it-IT" sz="24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2) </a:t>
            </a:r>
            <a:r>
              <a:rPr lang="it-IT" sz="24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Stimulate</a:t>
            </a:r>
            <a:r>
              <a:rPr lang="it-IT" sz="24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dopaminergic</a:t>
            </a:r>
            <a:r>
              <a:rPr lang="it-IT" sz="24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pathways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(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euphoric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and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addictive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qualities</a:t>
            </a:r>
            <a:r>
              <a:rPr lang="it-IT" sz="24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)</a:t>
            </a:r>
          </a:p>
          <a:p>
            <a:pPr algn="just"/>
            <a:endParaRPr lang="it-IT" sz="2400" dirty="0" smtClean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  <a:p>
            <a:pPr algn="just"/>
            <a:r>
              <a:rPr lang="it-IT" sz="24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3) </a:t>
            </a:r>
            <a:r>
              <a:rPr lang="it-IT" sz="24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Antagonist</a:t>
            </a:r>
            <a:r>
              <a:rPr lang="it-IT" sz="24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of NMDA </a:t>
            </a:r>
            <a:r>
              <a:rPr lang="it-IT" sz="24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glutamate</a:t>
            </a:r>
            <a:r>
              <a:rPr lang="it-IT" sz="24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receptors</a:t>
            </a:r>
            <a:r>
              <a:rPr lang="it-IT" sz="24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(</a:t>
            </a:r>
            <a:r>
              <a:rPr lang="it-IT" sz="24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memory</a:t>
            </a:r>
            <a:r>
              <a:rPr lang="it-IT" sz="24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problems</a:t>
            </a:r>
            <a:r>
              <a:rPr lang="it-IT" sz="24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)</a:t>
            </a:r>
          </a:p>
        </p:txBody>
      </p:sp>
      <p:pic>
        <p:nvPicPr>
          <p:cNvPr id="7170" name="Picture 2" descr="ttps://d1v1e13ebw3o15.cloudfront.net/data/40746/pool_and_spa_master/AdobeStock_19208887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18" y="1300212"/>
            <a:ext cx="2296634" cy="15527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433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3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239713" y="2242"/>
            <a:ext cx="8689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Neurophysiology</a:t>
            </a:r>
            <a:endParaRPr lang="it-IT" altLang="it-IT" b="1" dirty="0">
              <a:solidFill>
                <a:srgbClr val="4D4D4D"/>
              </a:solidFill>
              <a:latin typeface="Tahoma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197059" y="773023"/>
            <a:ext cx="875017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000" b="1" dirty="0" err="1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Alcohol</a:t>
            </a:r>
            <a:endParaRPr lang="it-IT" sz="3000" b="1" dirty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9" name="AutoShape 4" descr="ttps://upload.wikimedia.org/wikipedia/commons/d/dc/Christopher_Reeve_MIT.jpg"/>
          <p:cNvSpPr>
            <a:spLocks noChangeAspect="1" noChangeArrowheads="1"/>
          </p:cNvSpPr>
          <p:nvPr/>
        </p:nvSpPr>
        <p:spPr bwMode="auto">
          <a:xfrm>
            <a:off x="0" y="0"/>
            <a:ext cx="8991600" cy="680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0" name="Rettangolo 9"/>
          <p:cNvSpPr/>
          <p:nvPr/>
        </p:nvSpPr>
        <p:spPr>
          <a:xfrm>
            <a:off x="171248" y="1552724"/>
            <a:ext cx="880900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Alcohol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produces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u="sng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rapid</a:t>
            </a:r>
            <a:r>
              <a:rPr lang="it-IT" sz="2400" u="sng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u="sng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tolerance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. </a:t>
            </a:r>
            <a:endParaRPr lang="it-IT" sz="2400" dirty="0" smtClean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  <a:p>
            <a:pPr algn="just"/>
            <a:r>
              <a:rPr lang="it-IT" sz="24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One</a:t>
            </a:r>
            <a:r>
              <a:rPr lang="it-IT" sz="24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source of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tolerance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is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an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increase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in </a:t>
            </a:r>
            <a:r>
              <a:rPr lang="it-IT" sz="24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the production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ofliver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enzymes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that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eliminate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alcohol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from the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system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.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Another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source </a:t>
            </a:r>
            <a:r>
              <a:rPr lang="it-IT" sz="24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of </a:t>
            </a:r>
            <a:r>
              <a:rPr lang="it-IT" sz="24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tolerance</a:t>
            </a:r>
            <a:r>
              <a:rPr lang="it-IT" sz="24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is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changes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in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receptor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number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and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characteristics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,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especially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at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the GABA </a:t>
            </a:r>
            <a:r>
              <a:rPr lang="it-IT" sz="24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 </a:t>
            </a:r>
            <a:r>
              <a:rPr lang="it-IT" sz="24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receptor</a:t>
            </a:r>
            <a:r>
              <a:rPr lang="it-IT" sz="24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and the NMDA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glutamate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receptor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.</a:t>
            </a:r>
          </a:p>
        </p:txBody>
      </p:sp>
      <p:sp>
        <p:nvSpPr>
          <p:cNvPr id="11" name="Rettangolo 10"/>
          <p:cNvSpPr/>
          <p:nvPr/>
        </p:nvSpPr>
        <p:spPr>
          <a:xfrm>
            <a:off x="239713" y="4367133"/>
            <a:ext cx="859606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Alcohol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has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a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number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of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detrimental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effects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on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health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.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Chronic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use of </a:t>
            </a:r>
            <a:r>
              <a:rPr lang="it-IT" sz="24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alcohol</a:t>
            </a:r>
            <a:r>
              <a:rPr lang="it-IT" sz="24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damages</a:t>
            </a:r>
            <a:r>
              <a:rPr lang="it-IT" sz="24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several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areas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of the brain,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including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the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frontal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lobes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,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which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are </a:t>
            </a:r>
            <a:r>
              <a:rPr lang="it-IT" sz="24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responsible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for </a:t>
            </a:r>
            <a:r>
              <a:rPr lang="it-IT" sz="24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many</a:t>
            </a:r>
            <a:r>
              <a:rPr lang="it-IT" sz="24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of </a:t>
            </a:r>
            <a:r>
              <a:rPr lang="it-IT" sz="24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our</a:t>
            </a:r>
            <a:r>
              <a:rPr lang="it-IT" sz="24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higher-order</a:t>
            </a:r>
            <a:r>
              <a:rPr lang="it-IT" sz="24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cognitive </a:t>
            </a:r>
            <a:r>
              <a:rPr lang="it-IT" sz="24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functions</a:t>
            </a:r>
            <a:r>
              <a:rPr lang="it-IT" sz="24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</a:p>
          <a:p>
            <a:pPr algn="just"/>
            <a:endParaRPr lang="it-IT" sz="2400" dirty="0" smtClean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478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3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239713" y="2242"/>
            <a:ext cx="8689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Neurophysiology</a:t>
            </a:r>
            <a:endParaRPr lang="it-IT" altLang="it-IT" b="1" dirty="0">
              <a:solidFill>
                <a:srgbClr val="4D4D4D"/>
              </a:solidFill>
              <a:latin typeface="Tahoma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197059" y="773023"/>
            <a:ext cx="875017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000" b="1" dirty="0" err="1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Alcohol</a:t>
            </a:r>
            <a:endParaRPr lang="it-IT" sz="3000" b="1" dirty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9" name="AutoShape 4" descr="ttps://upload.wikimedia.org/wikipedia/commons/d/dc/Christopher_Reeve_MIT.jpg"/>
          <p:cNvSpPr>
            <a:spLocks noChangeAspect="1" noChangeArrowheads="1"/>
          </p:cNvSpPr>
          <p:nvPr/>
        </p:nvSpPr>
        <p:spPr bwMode="auto">
          <a:xfrm>
            <a:off x="0" y="0"/>
            <a:ext cx="8991600" cy="680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1" name="Rettangolo 10"/>
          <p:cNvSpPr/>
          <p:nvPr/>
        </p:nvSpPr>
        <p:spPr>
          <a:xfrm>
            <a:off x="395536" y="1634906"/>
            <a:ext cx="8596064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4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Alcoholism</a:t>
            </a:r>
            <a:r>
              <a:rPr lang="it-IT" sz="24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can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lead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indirectly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to </a:t>
            </a:r>
            <a:r>
              <a:rPr lang="it-IT" sz="2400" u="sng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Korsakoff</a:t>
            </a:r>
            <a:r>
              <a:rPr lang="it-IT" sz="2400" u="sng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u="sng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syndrome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, in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which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the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ability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to </a:t>
            </a:r>
            <a:r>
              <a:rPr lang="it-IT" sz="24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form</a:t>
            </a:r>
            <a:r>
              <a:rPr lang="it-IT" sz="24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new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memories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is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impaired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. The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lack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of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dietary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thiamine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(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vitamin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B) common </a:t>
            </a:r>
            <a:r>
              <a:rPr lang="it-IT" sz="24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among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alcoholics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leads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to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damage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to the </a:t>
            </a:r>
            <a:r>
              <a:rPr lang="it-IT" sz="24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hippocampus</a:t>
            </a:r>
            <a:r>
              <a:rPr lang="it-IT" sz="24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. </a:t>
            </a:r>
          </a:p>
          <a:p>
            <a:pPr algn="just"/>
            <a:endParaRPr lang="it-IT" sz="2400" dirty="0" smtClean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  <a:p>
            <a:pPr algn="just"/>
            <a:endParaRPr lang="it-IT" sz="2400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  <a:p>
            <a:pPr algn="just"/>
            <a:r>
              <a:rPr lang="it-IT" sz="24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Alcohol</a:t>
            </a:r>
            <a:r>
              <a:rPr lang="it-IT" sz="24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can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also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have</a:t>
            </a:r>
            <a:r>
              <a:rPr lang="it-IT" sz="24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devastating</a:t>
            </a:r>
            <a:r>
              <a:rPr lang="it-IT" sz="24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effects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on the </a:t>
            </a:r>
            <a:r>
              <a:rPr lang="it-IT" sz="2400" u="sng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developing</a:t>
            </a:r>
            <a:r>
              <a:rPr lang="it-IT" sz="2400" u="sng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u="sng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fetus</a:t>
            </a:r>
            <a:r>
              <a:rPr lang="it-IT" sz="24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. </a:t>
            </a:r>
            <a:r>
              <a:rPr lang="it-IT" sz="24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Because</a:t>
            </a:r>
            <a:r>
              <a:rPr lang="it-IT" sz="24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the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adolescent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brain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is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still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quite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vulnerable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to the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effects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of </a:t>
            </a:r>
            <a:r>
              <a:rPr lang="it-IT" sz="24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substances</a:t>
            </a:r>
            <a:r>
              <a:rPr lang="it-IT" sz="24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, </a:t>
            </a:r>
            <a:r>
              <a:rPr lang="it-IT" sz="24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binge</a:t>
            </a:r>
            <a:r>
              <a:rPr lang="it-IT" sz="24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drinking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during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adolescence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is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particularly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damaging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,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especially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to the </a:t>
            </a:r>
            <a:r>
              <a:rPr lang="it-IT" sz="24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white</a:t>
            </a:r>
            <a:r>
              <a:rPr lang="it-IT" sz="24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matter</a:t>
            </a:r>
            <a:r>
              <a:rPr lang="it-IT" sz="24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of the </a:t>
            </a:r>
            <a:r>
              <a:rPr lang="it-IT" sz="24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brain.</a:t>
            </a:r>
          </a:p>
        </p:txBody>
      </p:sp>
    </p:spTree>
    <p:extLst>
      <p:ext uri="{BB962C8B-B14F-4D97-AF65-F5344CB8AC3E}">
        <p14:creationId xmlns:p14="http://schemas.microsoft.com/office/powerpoint/2010/main" val="940800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586850" y="1340768"/>
            <a:ext cx="801944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200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TOLERANCE</a:t>
            </a:r>
            <a:endParaRPr lang="it-IT" sz="2200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256500" y="570052"/>
            <a:ext cx="8641656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000" b="1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Administration of </a:t>
            </a:r>
            <a:r>
              <a:rPr lang="it-IT" sz="3000" b="1" dirty="0" err="1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drugs</a:t>
            </a:r>
            <a:endParaRPr lang="it-IT" sz="3000" b="1" dirty="0" smtClean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  <a:p>
            <a:pPr algn="just"/>
            <a:endParaRPr lang="it-IT" sz="2200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4" name="Rectangle 13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5" name="Text Box 14"/>
          <p:cNvSpPr txBox="1">
            <a:spLocks noChangeArrowheads="1"/>
          </p:cNvSpPr>
          <p:nvPr/>
        </p:nvSpPr>
        <p:spPr bwMode="auto">
          <a:xfrm>
            <a:off x="239713" y="2242"/>
            <a:ext cx="8689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Psychopharmacology</a:t>
            </a:r>
            <a:endParaRPr lang="it-IT" altLang="it-IT" b="1" dirty="0">
              <a:solidFill>
                <a:srgbClr val="4D4D4D"/>
              </a:solidFill>
              <a:latin typeface="Tahoma" charset="0"/>
            </a:endParaRPr>
          </a:p>
        </p:txBody>
      </p:sp>
      <p:pic>
        <p:nvPicPr>
          <p:cNvPr id="2050" name="Picture 2" descr="ttps://www.macmillanhighered.com/BrainHoney/Resource/22292/digital_first_content/trunk/test/pel4e/asset/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48"/>
          <a:stretch/>
        </p:blipFill>
        <p:spPr bwMode="auto">
          <a:xfrm>
            <a:off x="2794169" y="1171420"/>
            <a:ext cx="6314335" cy="5686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5910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256500" y="570052"/>
            <a:ext cx="8641656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000" b="1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Administration of </a:t>
            </a:r>
            <a:r>
              <a:rPr lang="it-IT" sz="3000" b="1" dirty="0" err="1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drugs</a:t>
            </a:r>
            <a:endParaRPr lang="it-IT" sz="3000" b="1" dirty="0" smtClean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  <a:p>
            <a:pPr algn="just"/>
            <a:endParaRPr lang="it-IT" sz="2200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4" name="Rectangle 13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5" name="Text Box 14"/>
          <p:cNvSpPr txBox="1">
            <a:spLocks noChangeArrowheads="1"/>
          </p:cNvSpPr>
          <p:nvPr/>
        </p:nvSpPr>
        <p:spPr bwMode="auto">
          <a:xfrm>
            <a:off x="239713" y="2242"/>
            <a:ext cx="8689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Psychopharmacology</a:t>
            </a:r>
            <a:endParaRPr lang="it-IT" altLang="it-IT" b="1" dirty="0">
              <a:solidFill>
                <a:srgbClr val="4D4D4D"/>
              </a:solidFill>
              <a:latin typeface="Tahoma" charset="0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586850" y="1447021"/>
            <a:ext cx="801944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200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WITHDRAWAL </a:t>
            </a:r>
            <a:r>
              <a:rPr lang="it-IT" sz="22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The </a:t>
            </a:r>
            <a:r>
              <a:rPr lang="it-IT" sz="22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symptoms</a:t>
            </a:r>
            <a:r>
              <a:rPr lang="it-IT" sz="22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that</a:t>
            </a:r>
            <a:r>
              <a:rPr lang="it-IT" sz="22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occur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when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certain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drugs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are 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no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longer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administered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or are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administered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in </a:t>
            </a:r>
            <a:r>
              <a:rPr lang="it-IT" sz="22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smaller</a:t>
            </a:r>
            <a:r>
              <a:rPr lang="it-IT" sz="22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quantities</a:t>
            </a:r>
            <a:r>
              <a:rPr lang="it-IT" sz="22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.</a:t>
            </a:r>
          </a:p>
        </p:txBody>
      </p:sp>
      <p:sp>
        <p:nvSpPr>
          <p:cNvPr id="2" name="Rettangolo 1"/>
          <p:cNvSpPr/>
          <p:nvPr/>
        </p:nvSpPr>
        <p:spPr>
          <a:xfrm>
            <a:off x="4034807" y="3125867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Withdrawal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effects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are the opposite of the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effects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caused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by the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discontinued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drug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. </a:t>
            </a:r>
            <a:endParaRPr lang="it-IT" dirty="0" smtClean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  <a:p>
            <a:pPr algn="just"/>
            <a:endParaRPr lang="it-IT" dirty="0" smtClean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  <a:p>
            <a:pPr algn="just"/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person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in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withdrawal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from a sedative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will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become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agitated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,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whereas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a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person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in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withdrawal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from a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stimulant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will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become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lethargic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. </a:t>
            </a:r>
          </a:p>
        </p:txBody>
      </p:sp>
      <p:sp>
        <p:nvSpPr>
          <p:cNvPr id="7" name="Rettangolo 6"/>
          <p:cNvSpPr/>
          <p:nvPr/>
        </p:nvSpPr>
        <p:spPr>
          <a:xfrm>
            <a:off x="586850" y="5733256"/>
            <a:ext cx="801944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It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is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likely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that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most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characteristics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of a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withdrawal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syndrome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reflect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the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same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compensation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mechanisms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that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are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responsible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for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tolerance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.</a:t>
            </a:r>
          </a:p>
        </p:txBody>
      </p:sp>
      <p:pic>
        <p:nvPicPr>
          <p:cNvPr id="3074" name="Picture 2" descr="ttps://img.freepik.com/free-vector/man-relaxed-sitting-chair-with-his-hands-head-with-laptop-coffee-ill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414" y="2745432"/>
            <a:ext cx="1115616" cy="1115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ttps://i1.wp.com/www.vocabularytoday.com/wp-content/uploads/2020/07/Agitation.jpg?resize=198%2C195&amp;ssl=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513" y="2695367"/>
            <a:ext cx="1099119" cy="1084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ttangolo 9"/>
          <p:cNvSpPr/>
          <p:nvPr/>
        </p:nvSpPr>
        <p:spPr>
          <a:xfrm>
            <a:off x="611560" y="3799760"/>
            <a:ext cx="11156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Sedative</a:t>
            </a:r>
            <a:endParaRPr lang="it-IT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12" name="Picture 2" descr="ttps://img.freepik.com/free-vector/man-relaxed-sitting-chair-with-his-hands-head-with-laptop-coffee-ill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9348" y="4167302"/>
            <a:ext cx="1115616" cy="1115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ttps://i1.wp.com/www.vocabularytoday.com/wp-content/uploads/2020/07/Agitation.jpg?resize=198%2C195&amp;ssl=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570" y="4261321"/>
            <a:ext cx="1099119" cy="1084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ttangolo 13"/>
          <p:cNvSpPr/>
          <p:nvPr/>
        </p:nvSpPr>
        <p:spPr>
          <a:xfrm>
            <a:off x="2576137" y="5282918"/>
            <a:ext cx="14756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Withdrawal</a:t>
            </a:r>
            <a:endParaRPr lang="it-IT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15" name="Rettangolo 14"/>
          <p:cNvSpPr/>
          <p:nvPr/>
        </p:nvSpPr>
        <p:spPr>
          <a:xfrm>
            <a:off x="545225" y="5363924"/>
            <a:ext cx="13597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Stimulant</a:t>
            </a:r>
            <a:endParaRPr lang="it-IT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16" name="Rettangolo 15"/>
          <p:cNvSpPr/>
          <p:nvPr/>
        </p:nvSpPr>
        <p:spPr>
          <a:xfrm>
            <a:off x="2587976" y="3764228"/>
            <a:ext cx="14756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Withdrawal</a:t>
            </a:r>
            <a:endParaRPr lang="it-IT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8" name="Freccia destra 7"/>
          <p:cNvSpPr/>
          <p:nvPr/>
        </p:nvSpPr>
        <p:spPr>
          <a:xfrm>
            <a:off x="1809594" y="3140968"/>
            <a:ext cx="944422" cy="2359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Freccia destra 17"/>
          <p:cNvSpPr/>
          <p:nvPr/>
        </p:nvSpPr>
        <p:spPr>
          <a:xfrm>
            <a:off x="1817560" y="4639152"/>
            <a:ext cx="944422" cy="2359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68040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10" grpId="0"/>
      <p:bldP spid="14" grpId="0"/>
      <p:bldP spid="14" grpId="1"/>
      <p:bldP spid="15" grpId="0"/>
      <p:bldP spid="16" grpId="0"/>
      <p:bldP spid="8" grpId="0" animBg="1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256500" y="570052"/>
            <a:ext cx="8641656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000" b="1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Administration of </a:t>
            </a:r>
            <a:r>
              <a:rPr lang="it-IT" sz="3000" b="1" dirty="0" err="1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drugs</a:t>
            </a:r>
            <a:endParaRPr lang="it-IT" sz="3000" b="1" dirty="0" smtClean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  <a:p>
            <a:pPr algn="just"/>
            <a:endParaRPr lang="it-IT" sz="2200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4" name="Rectangle 13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5" name="Text Box 14"/>
          <p:cNvSpPr txBox="1">
            <a:spLocks noChangeArrowheads="1"/>
          </p:cNvSpPr>
          <p:nvPr/>
        </p:nvSpPr>
        <p:spPr bwMode="auto">
          <a:xfrm>
            <a:off x="239713" y="2242"/>
            <a:ext cx="8689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Psychopharmacology</a:t>
            </a:r>
            <a:endParaRPr lang="it-IT" altLang="it-IT" b="1" dirty="0">
              <a:solidFill>
                <a:srgbClr val="4D4D4D"/>
              </a:solidFill>
              <a:latin typeface="Tahoma" charset="0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586850" y="1447021"/>
            <a:ext cx="801944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200" dirty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ADDICTION 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 compulsive </a:t>
            </a:r>
            <a:r>
              <a:rPr lang="it-IT" sz="22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craving</a:t>
            </a:r>
            <a:r>
              <a:rPr lang="it-IT" sz="22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for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drug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effects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or </a:t>
            </a:r>
            <a:r>
              <a:rPr lang="it-IT" sz="22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other</a:t>
            </a:r>
            <a:r>
              <a:rPr lang="it-IT" sz="22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experience</a:t>
            </a:r>
            <a:r>
              <a:rPr lang="it-IT" sz="22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in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spite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of </a:t>
            </a:r>
            <a:r>
              <a:rPr lang="it-IT" sz="22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negative </a:t>
            </a:r>
            <a:r>
              <a:rPr lang="it-IT" sz="22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consequences</a:t>
            </a:r>
            <a:endParaRPr lang="it-IT" sz="2200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562280" y="2708920"/>
            <a:ext cx="4153736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200" dirty="0" err="1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Neural</a:t>
            </a:r>
            <a:r>
              <a:rPr lang="it-IT" sz="2200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dirty="0" err="1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systems</a:t>
            </a:r>
            <a:r>
              <a:rPr lang="it-IT" sz="2200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 of </a:t>
            </a:r>
            <a:r>
              <a:rPr lang="it-IT" sz="2200" dirty="0" err="1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reward</a:t>
            </a:r>
            <a:r>
              <a:rPr lang="it-IT" sz="2200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: </a:t>
            </a:r>
            <a:r>
              <a:rPr lang="it-IT" sz="22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systems</a:t>
            </a:r>
            <a:r>
              <a:rPr lang="it-IT" sz="22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engaged</a:t>
            </a:r>
            <a:r>
              <a:rPr lang="it-IT" sz="22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in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behaviors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that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are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important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either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for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our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personal </a:t>
            </a:r>
            <a:r>
              <a:rPr lang="it-IT" sz="22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survival</a:t>
            </a:r>
            <a:r>
              <a:rPr lang="it-IT" sz="22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or 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for the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survival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of the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species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. </a:t>
            </a:r>
            <a:endParaRPr lang="it-IT" sz="2200" dirty="0" smtClean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  <a:p>
            <a:pPr algn="just"/>
            <a:r>
              <a:rPr lang="it-IT" sz="22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When</a:t>
            </a:r>
            <a:r>
              <a:rPr lang="it-IT" sz="22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we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eat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due to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hunger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, drink due to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thirst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, </a:t>
            </a:r>
            <a:r>
              <a:rPr lang="it-IT" sz="22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or </a:t>
            </a:r>
            <a:r>
              <a:rPr lang="it-IT" sz="22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engage</a:t>
            </a:r>
            <a:r>
              <a:rPr lang="it-IT" sz="22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in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sexual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behavior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, the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same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reward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circuits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of the brain are </a:t>
            </a:r>
            <a:r>
              <a:rPr lang="it-IT" sz="22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activated</a:t>
            </a:r>
            <a:r>
              <a:rPr lang="it-IT" sz="22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.</a:t>
            </a:r>
          </a:p>
        </p:txBody>
      </p:sp>
      <p:pic>
        <p:nvPicPr>
          <p:cNvPr id="8" name="Picture 8" descr="C04F0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5517" y="2337809"/>
            <a:ext cx="4196107" cy="4201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sellaDiTesto 8"/>
          <p:cNvSpPr txBox="1"/>
          <p:nvPr/>
        </p:nvSpPr>
        <p:spPr>
          <a:xfrm>
            <a:off x="7219701" y="5831500"/>
            <a:ext cx="190809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err="1" smtClean="0">
                <a:latin typeface="Tahoma" charset="0"/>
                <a:ea typeface="Tahoma" charset="0"/>
                <a:cs typeface="Tahoma" charset="0"/>
              </a:rPr>
              <a:t>Mesostriatral</a:t>
            </a:r>
            <a:r>
              <a:rPr lang="it-IT" sz="1400" dirty="0" smtClean="0">
                <a:latin typeface="Tahoma" charset="0"/>
                <a:ea typeface="Tahoma" charset="0"/>
                <a:cs typeface="Tahoma" charset="0"/>
              </a:rPr>
              <a:t> (</a:t>
            </a:r>
            <a:r>
              <a:rPr lang="it-IT" sz="1400" dirty="0" err="1" smtClean="0">
                <a:latin typeface="Tahoma" charset="0"/>
                <a:ea typeface="Tahoma" charset="0"/>
                <a:cs typeface="Tahoma" charset="0"/>
              </a:rPr>
              <a:t>nigrostriatral</a:t>
            </a:r>
            <a:r>
              <a:rPr lang="it-IT" sz="1400" dirty="0" smtClean="0">
                <a:latin typeface="Tahoma" charset="0"/>
                <a:ea typeface="Tahoma" charset="0"/>
                <a:cs typeface="Tahoma" charset="0"/>
              </a:rPr>
              <a:t>) </a:t>
            </a:r>
            <a:r>
              <a:rPr lang="it-IT" sz="1400" dirty="0" err="1" smtClean="0">
                <a:latin typeface="Tahoma" charset="0"/>
                <a:ea typeface="Tahoma" charset="0"/>
                <a:cs typeface="Tahoma" charset="0"/>
              </a:rPr>
              <a:t>pathway</a:t>
            </a:r>
            <a:endParaRPr lang="it-IT" sz="1400" dirty="0"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4896157" y="5687516"/>
            <a:ext cx="19080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smtClean="0">
                <a:latin typeface="Tahoma" charset="0"/>
                <a:ea typeface="Tahoma" charset="0"/>
                <a:cs typeface="Tahoma" charset="0"/>
              </a:rPr>
              <a:t>Mesolimbic</a:t>
            </a:r>
            <a:r>
              <a:rPr lang="it-IT" sz="1400" dirty="0" smtClean="0"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1400" dirty="0" err="1" smtClean="0">
                <a:latin typeface="Tahoma" charset="0"/>
                <a:ea typeface="Tahoma" charset="0"/>
                <a:cs typeface="Tahoma" charset="0"/>
              </a:rPr>
              <a:t>pathway</a:t>
            </a:r>
            <a:endParaRPr lang="it-IT" sz="1400" dirty="0"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2" name="Ovale 1"/>
          <p:cNvSpPr/>
          <p:nvPr/>
        </p:nvSpPr>
        <p:spPr>
          <a:xfrm>
            <a:off x="4716016" y="4693612"/>
            <a:ext cx="852773" cy="432048"/>
          </a:xfrm>
          <a:prstGeom prst="ellipse">
            <a:avLst/>
          </a:prstGeom>
          <a:solidFill>
            <a:schemeClr val="accent1">
              <a:alpha val="44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Ovale 10"/>
          <p:cNvSpPr/>
          <p:nvPr/>
        </p:nvSpPr>
        <p:spPr>
          <a:xfrm>
            <a:off x="4896157" y="5626956"/>
            <a:ext cx="1692067" cy="432048"/>
          </a:xfrm>
          <a:prstGeom prst="ellipse">
            <a:avLst/>
          </a:prstGeom>
          <a:solidFill>
            <a:schemeClr val="accent1">
              <a:alpha val="44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Ovale 11"/>
          <p:cNvSpPr/>
          <p:nvPr/>
        </p:nvSpPr>
        <p:spPr>
          <a:xfrm>
            <a:off x="7164288" y="5918332"/>
            <a:ext cx="1386589" cy="432048"/>
          </a:xfrm>
          <a:prstGeom prst="ellipse">
            <a:avLst/>
          </a:prstGeom>
          <a:solidFill>
            <a:schemeClr val="accent1">
              <a:alpha val="44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ttangolo 12"/>
          <p:cNvSpPr/>
          <p:nvPr/>
        </p:nvSpPr>
        <p:spPr>
          <a:xfrm rot="21291046">
            <a:off x="1408242" y="6184614"/>
            <a:ext cx="415373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1600" dirty="0" err="1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These</a:t>
            </a:r>
            <a:r>
              <a:rPr lang="it-IT" sz="1600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1600" dirty="0" err="1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behaviours</a:t>
            </a:r>
            <a:r>
              <a:rPr lang="it-IT" sz="1600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 produce dopamine </a:t>
            </a:r>
            <a:r>
              <a:rPr lang="it-IT" sz="1600" dirty="0" err="1" smtClean="0">
                <a:latin typeface="Tahoma" charset="0"/>
                <a:ea typeface="Tahoma" charset="0"/>
                <a:cs typeface="Tahoma" charset="0"/>
              </a:rPr>
              <a:t>here</a:t>
            </a:r>
            <a:r>
              <a:rPr lang="it-IT" sz="1600" dirty="0" smtClean="0">
                <a:latin typeface="Tahoma" charset="0"/>
                <a:ea typeface="Tahoma" charset="0"/>
                <a:cs typeface="Tahoma" charset="0"/>
              </a:rPr>
              <a:t> !</a:t>
            </a:r>
          </a:p>
        </p:txBody>
      </p:sp>
    </p:spTree>
    <p:extLst>
      <p:ext uri="{BB962C8B-B14F-4D97-AF65-F5344CB8AC3E}">
        <p14:creationId xmlns:p14="http://schemas.microsoft.com/office/powerpoint/2010/main" val="1191894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 animBg="1"/>
      <p:bldP spid="11" grpId="0" animBg="1"/>
      <p:bldP spid="12" grpId="0" animBg="1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256500" y="570052"/>
            <a:ext cx="8641656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000" b="1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Administration of </a:t>
            </a:r>
            <a:r>
              <a:rPr lang="it-IT" sz="3000" b="1" dirty="0" err="1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drugs</a:t>
            </a:r>
            <a:endParaRPr lang="it-IT" sz="3000" b="1" dirty="0" smtClean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  <a:p>
            <a:pPr algn="just"/>
            <a:endParaRPr lang="it-IT" sz="2200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4" name="Rectangle 13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5" name="Text Box 14"/>
          <p:cNvSpPr txBox="1">
            <a:spLocks noChangeArrowheads="1"/>
          </p:cNvSpPr>
          <p:nvPr/>
        </p:nvSpPr>
        <p:spPr bwMode="auto">
          <a:xfrm>
            <a:off x="239713" y="2242"/>
            <a:ext cx="8689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Psychopharmacology</a:t>
            </a:r>
            <a:endParaRPr lang="it-IT" altLang="it-IT" b="1" dirty="0">
              <a:solidFill>
                <a:srgbClr val="4D4D4D"/>
              </a:solidFill>
              <a:latin typeface="Tahoma" charset="0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586850" y="1447021"/>
            <a:ext cx="801944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200" dirty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ADDICTION </a:t>
            </a:r>
            <a:r>
              <a:rPr lang="it-IT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A compulsive </a:t>
            </a:r>
            <a:r>
              <a:rPr lang="it-IT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craving</a:t>
            </a:r>
            <a:r>
              <a:rPr lang="it-IT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 for </a:t>
            </a:r>
            <a:r>
              <a:rPr lang="it-IT" sz="2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drug</a:t>
            </a:r>
            <a:r>
              <a:rPr lang="it-IT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effects</a:t>
            </a:r>
            <a:r>
              <a:rPr lang="it-IT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 or </a:t>
            </a:r>
            <a:r>
              <a:rPr lang="it-IT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other</a:t>
            </a:r>
            <a:r>
              <a:rPr lang="it-IT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experience</a:t>
            </a:r>
            <a:r>
              <a:rPr lang="it-IT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in </a:t>
            </a:r>
            <a:r>
              <a:rPr lang="it-IT" sz="2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spite</a:t>
            </a:r>
            <a:r>
              <a:rPr lang="it-IT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 of </a:t>
            </a:r>
            <a:r>
              <a:rPr lang="it-IT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negative </a:t>
            </a:r>
            <a:r>
              <a:rPr lang="it-IT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consequences</a:t>
            </a:r>
            <a:endParaRPr lang="it-IT" sz="2200" dirty="0">
              <a:solidFill>
                <a:schemeClr val="tx1">
                  <a:lumMod val="50000"/>
                  <a:lumOff val="50000"/>
                </a:schemeClr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601006" y="2774538"/>
            <a:ext cx="800528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2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Drugs</a:t>
            </a:r>
            <a:r>
              <a:rPr lang="it-IT" sz="22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produce a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variety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of </a:t>
            </a:r>
            <a:r>
              <a:rPr lang="it-IT" sz="22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behavioral</a:t>
            </a:r>
            <a:r>
              <a:rPr lang="it-IT" sz="22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effects</a:t>
            </a:r>
            <a:r>
              <a:rPr lang="it-IT" sz="22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, </a:t>
            </a:r>
            <a:r>
              <a:rPr lang="it-IT" sz="22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but</a:t>
            </a:r>
            <a:r>
              <a:rPr lang="it-IT" sz="22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many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share the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ability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to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stimulate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more intense and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longer-lasting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dopamine release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than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we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typically</a:t>
            </a:r>
            <a:r>
              <a:rPr lang="it-IT" sz="22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see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in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response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to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environmental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events</a:t>
            </a:r>
            <a:r>
              <a:rPr lang="it-IT" sz="22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.</a:t>
            </a:r>
          </a:p>
        </p:txBody>
      </p:sp>
      <p:pic>
        <p:nvPicPr>
          <p:cNvPr id="4098" name="Picture 2" descr="ttps://miro.medium.com/max/1200/1*BjbPZe01ofIXyG90JPUGlw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006" y="4797152"/>
            <a:ext cx="2918892" cy="1459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3519898" y="4770573"/>
            <a:ext cx="508639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Drugs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that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do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not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influence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either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dopamine or the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nucleus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accumbens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are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often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used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habitually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,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but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they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do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not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seem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to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elicit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the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cravings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and compulsive use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associated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with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addiction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(e.g., LSD).</a:t>
            </a:r>
          </a:p>
        </p:txBody>
      </p:sp>
    </p:spTree>
    <p:extLst>
      <p:ext uri="{BB962C8B-B14F-4D97-AF65-F5344CB8AC3E}">
        <p14:creationId xmlns:p14="http://schemas.microsoft.com/office/powerpoint/2010/main" val="1315602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3686</TotalTime>
  <Words>2424</Words>
  <Application>Microsoft Macintosh PowerPoint</Application>
  <PresentationFormat>Presentazione su schermo (4:3)</PresentationFormat>
  <Paragraphs>321</Paragraphs>
  <Slides>59</Slides>
  <Notes>1</Notes>
  <HiddenSlides>0</HiddenSlides>
  <MMClips>9</MMClips>
  <ScaleCrop>false</ScaleCrop>
  <HeadingPairs>
    <vt:vector size="6" baseType="variant">
      <vt:variant>
        <vt:lpstr>Caratteri utilizzati</vt:lpstr>
      </vt:variant>
      <vt:variant>
        <vt:i4>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59</vt:i4>
      </vt:variant>
    </vt:vector>
  </HeadingPairs>
  <TitlesOfParts>
    <vt:vector size="62" baseType="lpstr">
      <vt:lpstr>Tahoma</vt:lpstr>
      <vt:lpstr>Arial</vt:lpstr>
      <vt:lpstr>Default Design</vt:lpstr>
      <vt:lpstr>Presentazione di PowerPoint</vt:lpstr>
      <vt:lpstr>Presentazione di PowerPoint</vt:lpstr>
      <vt:lpstr>Presentazione di PowerPoint</vt:lpstr>
      <vt:lpstr>Concentration of a Drug in the Blood Supply Depends on the Method of Administration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Utente di Microsoft Office</dc:creator>
  <cp:lastModifiedBy>Utente di Microsoft Office</cp:lastModifiedBy>
  <cp:revision>453</cp:revision>
  <dcterms:created xsi:type="dcterms:W3CDTF">2016-02-23T15:39:41Z</dcterms:created>
  <dcterms:modified xsi:type="dcterms:W3CDTF">2021-04-22T09:07:46Z</dcterms:modified>
</cp:coreProperties>
</file>