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1079" r:id="rId2"/>
    <p:sldId id="1113" r:id="rId3"/>
    <p:sldId id="1114" r:id="rId4"/>
    <p:sldId id="1116" r:id="rId5"/>
    <p:sldId id="1141" r:id="rId6"/>
    <p:sldId id="1117" r:id="rId7"/>
    <p:sldId id="1124" r:id="rId8"/>
    <p:sldId id="1118" r:id="rId9"/>
    <p:sldId id="1119" r:id="rId10"/>
    <p:sldId id="1120" r:id="rId11"/>
    <p:sldId id="1121" r:id="rId12"/>
    <p:sldId id="1122" r:id="rId13"/>
    <p:sldId id="1123" r:id="rId14"/>
    <p:sldId id="1142" r:id="rId15"/>
    <p:sldId id="1125" r:id="rId16"/>
    <p:sldId id="1126" r:id="rId17"/>
    <p:sldId id="1127" r:id="rId18"/>
    <p:sldId id="1143" r:id="rId19"/>
    <p:sldId id="1128" r:id="rId20"/>
    <p:sldId id="1129" r:id="rId21"/>
    <p:sldId id="1130" r:id="rId22"/>
    <p:sldId id="1139" r:id="rId23"/>
    <p:sldId id="1138" r:id="rId24"/>
    <p:sldId id="1140" r:id="rId25"/>
    <p:sldId id="1115" r:id="rId26"/>
    <p:sldId id="1131" r:id="rId27"/>
    <p:sldId id="1132" r:id="rId28"/>
    <p:sldId id="1133" r:id="rId29"/>
    <p:sldId id="1135" r:id="rId30"/>
    <p:sldId id="1136" r:id="rId31"/>
    <p:sldId id="1137" r:id="rId32"/>
  </p:sldIdLst>
  <p:sldSz cx="9144000" cy="6858000" type="screen4x3"/>
  <p:notesSz cx="6662738" cy="99266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9933"/>
    <a:srgbClr val="3366FF"/>
    <a:srgbClr val="6699FF"/>
    <a:srgbClr val="CCFF33"/>
    <a:srgbClr val="FFFFFF"/>
    <a:srgbClr val="4D4D4D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6" autoAdjust="0"/>
    <p:restoredTop sz="93792" autoAdjust="0"/>
  </p:normalViewPr>
  <p:slideViewPr>
    <p:cSldViewPr>
      <p:cViewPr>
        <p:scale>
          <a:sx n="79" d="100"/>
          <a:sy n="79" d="100"/>
        </p:scale>
        <p:origin x="35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2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3488" y="0"/>
            <a:ext cx="288766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0900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2923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876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BF05778-6F76-1145-997B-DAA894B98B9E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17173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E729C-BD08-9349-A115-3A6F1F003BE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3570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6C897-F178-424E-9499-6211678054B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34532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1EBB0-97ED-4242-AB89-6E7A5D0454D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9680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79F44-2290-0F46-ABE1-72C03624059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071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43296-6C0E-0B40-B5A9-EC7075FC93F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765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2FA35-597A-CF48-B550-A778CA7D0D8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0572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BFF44-6E5E-204D-869E-56E13E408D6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317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51F5B-EAEB-C549-B2CF-F9B37BC8171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512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15728-32F4-A44D-9CC6-1471389E978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965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F67B1-9A51-B447-B0CB-F68222D6B0C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9397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A64F1-04C8-9E46-882F-FA3D67CE401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0143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F6531-5BBA-214B-B381-E68885ECFA5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2293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D5D5D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B7DC254-0507-FE4F-9677-265D067AACA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hyperlink" Target="https://www.google.com/url?sa=i&amp;url=http://valdarnopost.it/news/ancora-ritardi-sui-treni-dei-pendolari-manciate-di-minuti-preziosi-che-se-ne-vanno-su-vagoni-spesso-affollati&amp;psig=AOvVaw3B-bnBZfc3qIZ8s-pvVSJG&amp;ust=1611669085903000&amp;source=images&amp;cd=vfe&amp;ved=0CAIQjRxqFwoTCPjJy7adt-4CFQAAAAAdAAAAABAD" TargetMode="External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gif"/><Relationship Id="rId3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gif"/><Relationship Id="rId3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researchgate.net/figure/Fig-3-Overview-of-the-metabolic-relationship-between-astrocytes-and-neurons-Nutrient_fig3_276068820&amp;psig=AOvVaw2rywAeErWsFqGjO1ihguRx&amp;ust=1618219906914000&amp;source=images&amp;cd=vfe&amp;ved=0CAIQjRxqFwoTCMCc-4nx9e8CFQAAAAAdAAAAABAD" TargetMode="External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Relationship Id="rId3" Type="http://schemas.openxmlformats.org/officeDocument/2006/relationships/image" Target="../media/image2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jpeg"/><Relationship Id="rId5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6" name="Picture 2" descr="ttps://d2cbg94ubxgsnp.cloudfront.net/Pictures/480x270//4/4/0/137440_Synapse_illustration-SPL_Her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0544" y="476672"/>
            <a:ext cx="11365088" cy="639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66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970701"/>
            <a:ext cx="5508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CHEMICAL SYNAPSES</a:t>
            </a:r>
            <a:endParaRPr lang="it-IT" sz="22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8" name="Picture 6" descr="C03F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1" y="1328375"/>
            <a:ext cx="8335675" cy="549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03F0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1" t="60543" r="52689" b="2742"/>
          <a:stretch/>
        </p:blipFill>
        <p:spPr bwMode="auto">
          <a:xfrm>
            <a:off x="1907703" y="4653136"/>
            <a:ext cx="2448273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3092761" y="5291916"/>
            <a:ext cx="1231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373737"/>
                </a:solidFill>
                <a:latin typeface="Tahoma" charset="0"/>
                <a:ea typeface="Tahoma" charset="0"/>
                <a:cs typeface="Tahoma" charset="0"/>
              </a:rPr>
              <a:t>E</a:t>
            </a:r>
            <a:r>
              <a:rPr lang="it-IT" smtClean="0">
                <a:solidFill>
                  <a:srgbClr val="373737"/>
                </a:solidFill>
                <a:latin typeface="Tahoma" charset="0"/>
                <a:ea typeface="Tahoma" charset="0"/>
                <a:cs typeface="Tahoma" charset="0"/>
              </a:rPr>
              <a:t>xocytosis</a:t>
            </a:r>
            <a:endParaRPr lang="it-IT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43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970701"/>
            <a:ext cx="5508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CHEMICAL SYNAPSES</a:t>
            </a:r>
            <a:endParaRPr lang="it-IT" sz="22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8" name="Picture 6" descr="C03F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1" y="1328375"/>
            <a:ext cx="8335675" cy="549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03F0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6" t="60543" r="30230" b="2742"/>
          <a:stretch/>
        </p:blipFill>
        <p:spPr bwMode="auto">
          <a:xfrm>
            <a:off x="3707904" y="4653136"/>
            <a:ext cx="2520280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48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970701"/>
            <a:ext cx="5508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CHEMICAL SYNAPSES</a:t>
            </a:r>
            <a:endParaRPr lang="it-IT" sz="22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8" name="Picture 6" descr="C03F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1" y="1328375"/>
            <a:ext cx="8335675" cy="549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03F0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8" t="36941" r="-4" b="36834"/>
          <a:stretch/>
        </p:blipFill>
        <p:spPr bwMode="auto">
          <a:xfrm>
            <a:off x="5436096" y="3356992"/>
            <a:ext cx="3312368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5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970701"/>
            <a:ext cx="5508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CHEMICAL SYNAPSES</a:t>
            </a:r>
            <a:endParaRPr lang="it-IT" sz="22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8" name="Picture 6" descr="C03F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1" y="1328375"/>
            <a:ext cx="8335675" cy="549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03F0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8" t="13337" r="-4" b="56504"/>
          <a:stretch/>
        </p:blipFill>
        <p:spPr bwMode="auto">
          <a:xfrm>
            <a:off x="4499992" y="2060848"/>
            <a:ext cx="4248472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3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 Chemical Synap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809" y="6349"/>
            <a:ext cx="7444382" cy="680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1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970701"/>
            <a:ext cx="5508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CHEMICAL SYNAPSES</a:t>
            </a:r>
            <a:endParaRPr lang="it-IT" sz="22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53094" y="1398710"/>
            <a:ext cx="8638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postsynaptic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side of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synapse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find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new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types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proteins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embedded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postsynaptic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membrane,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known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characterized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by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recognition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molecules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respond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certain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types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neurochemicals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683568" y="2736127"/>
            <a:ext cx="2823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IONOTROPIC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5508104" y="2736127"/>
            <a:ext cx="2823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METABOTROPIC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7" name="Connettore 2 6"/>
          <p:cNvCxnSpPr/>
          <p:nvPr/>
        </p:nvCxnSpPr>
        <p:spPr>
          <a:xfrm flipH="1">
            <a:off x="2267744" y="2231549"/>
            <a:ext cx="2304257" cy="55211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endCxn id="13" idx="0"/>
          </p:cNvCxnSpPr>
          <p:nvPr/>
        </p:nvCxnSpPr>
        <p:spPr>
          <a:xfrm>
            <a:off x="4572000" y="2231549"/>
            <a:ext cx="2347815" cy="50457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8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970701"/>
            <a:ext cx="5508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CHEMICAL SYNAPSES</a:t>
            </a:r>
            <a:endParaRPr lang="it-IT" sz="22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53094" y="1398710"/>
            <a:ext cx="8638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postsynaptic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side of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synapse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find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new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types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proteins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embedded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postsynaptic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membrane,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known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characterized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by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recognition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molecules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respond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certain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types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neurochemicals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1" name="Picture 8" descr="C03F01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25"/>
          <a:stretch/>
        </p:blipFill>
        <p:spPr bwMode="auto">
          <a:xfrm>
            <a:off x="593666" y="3429000"/>
            <a:ext cx="8010782" cy="327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683568" y="2736127"/>
            <a:ext cx="2823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IONOTROPIC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5508104" y="2736127"/>
            <a:ext cx="2823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METABOTROPIC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7" name="Connettore 2 6"/>
          <p:cNvCxnSpPr/>
          <p:nvPr/>
        </p:nvCxnSpPr>
        <p:spPr>
          <a:xfrm flipH="1">
            <a:off x="2267744" y="2231549"/>
            <a:ext cx="2304257" cy="55211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endCxn id="13" idx="0"/>
          </p:cNvCxnSpPr>
          <p:nvPr/>
        </p:nvCxnSpPr>
        <p:spPr>
          <a:xfrm>
            <a:off x="4572000" y="2231549"/>
            <a:ext cx="2347815" cy="504578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92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970701"/>
            <a:ext cx="5508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CHEMICAL SYNAPSES</a:t>
            </a:r>
            <a:endParaRPr lang="it-IT" sz="22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53094" y="1398710"/>
            <a:ext cx="8638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postsynaptic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side of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synapse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find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new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types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proteins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embedded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postsynaptic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membrane,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known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characterized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by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recognition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molecules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respond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certain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types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neurochemicals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683568" y="2736127"/>
            <a:ext cx="2823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IONOTROPIC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5508104" y="2736127"/>
            <a:ext cx="2823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METABOTROPIC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7" name="Connettore 2 6"/>
          <p:cNvCxnSpPr/>
          <p:nvPr/>
        </p:nvCxnSpPr>
        <p:spPr>
          <a:xfrm flipH="1">
            <a:off x="2267744" y="2231549"/>
            <a:ext cx="2304257" cy="55211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endCxn id="13" idx="0"/>
          </p:cNvCxnSpPr>
          <p:nvPr/>
        </p:nvCxnSpPr>
        <p:spPr>
          <a:xfrm>
            <a:off x="4572000" y="2231549"/>
            <a:ext cx="2347815" cy="50457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8" descr="C03F01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92" b="-683"/>
          <a:stretch/>
        </p:blipFill>
        <p:spPr bwMode="auto">
          <a:xfrm>
            <a:off x="593666" y="3257600"/>
            <a:ext cx="801078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5781026" y="6381328"/>
            <a:ext cx="2823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 smtClean="0">
                <a:latin typeface="Tahoma" charset="0"/>
                <a:ea typeface="Tahoma" charset="0"/>
                <a:cs typeface="Tahoma" charset="0"/>
              </a:rPr>
              <a:t>Slower</a:t>
            </a:r>
            <a:r>
              <a:rPr lang="it-IT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latin typeface="Tahoma" charset="0"/>
                <a:ea typeface="Tahoma" charset="0"/>
                <a:cs typeface="Tahoma" charset="0"/>
              </a:rPr>
              <a:t>but</a:t>
            </a:r>
            <a:r>
              <a:rPr lang="it-IT" dirty="0" smtClean="0">
                <a:latin typeface="Tahoma" charset="0"/>
                <a:ea typeface="Tahoma" charset="0"/>
                <a:cs typeface="Tahoma" charset="0"/>
              </a:rPr>
              <a:t> last </a:t>
            </a:r>
            <a:r>
              <a:rPr lang="it-IT" dirty="0" err="1" smtClean="0">
                <a:latin typeface="Tahoma" charset="0"/>
                <a:ea typeface="Tahoma" charset="0"/>
                <a:cs typeface="Tahoma" charset="0"/>
              </a:rPr>
              <a:t>longer</a:t>
            </a:r>
            <a:r>
              <a:rPr lang="it-IT" dirty="0" smtClean="0">
                <a:latin typeface="Tahoma" charset="0"/>
                <a:ea typeface="Tahoma" charset="0"/>
                <a:cs typeface="Tahoma" charset="0"/>
              </a:rPr>
              <a:t> !</a:t>
            </a:r>
            <a:endParaRPr lang="it-IT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62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970701"/>
            <a:ext cx="5508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CHEMICAL SYNAPSES</a:t>
            </a:r>
            <a:endParaRPr lang="it-IT" sz="22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6" name="Inotropic and Metabotropic I Membrane Recepto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484" y="1372378"/>
            <a:ext cx="8228432" cy="548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2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970701"/>
            <a:ext cx="5508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CHEMICAL SYNAPSES</a:t>
            </a:r>
            <a:endParaRPr lang="it-IT" sz="22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131840" y="2060848"/>
            <a:ext cx="56886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Before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can </a:t>
            </a:r>
            <a:r>
              <a:rPr lang="it-IT" sz="22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make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sz="22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second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phone</a:t>
            </a:r>
            <a:r>
              <a:rPr lang="it-IT" sz="22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call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2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need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end the first </a:t>
            </a:r>
            <a:r>
              <a:rPr lang="it-IT" sz="22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call..</a:t>
            </a:r>
            <a:endParaRPr lang="it-IT" sz="2200" i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07" y="1542508"/>
            <a:ext cx="2794000" cy="209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6" descr="C03F01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12" b="51268"/>
          <a:stretch/>
        </p:blipFill>
        <p:spPr bwMode="auto">
          <a:xfrm>
            <a:off x="262107" y="3933056"/>
            <a:ext cx="3936396" cy="256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tangolo 17"/>
          <p:cNvSpPr/>
          <p:nvPr/>
        </p:nvSpPr>
        <p:spPr>
          <a:xfrm>
            <a:off x="4355976" y="4644244"/>
            <a:ext cx="4501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Neurochemicals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diffuse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away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from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areas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high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concentration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areas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low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concentration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3169048" y="3422564"/>
            <a:ext cx="56886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3 </a:t>
            </a:r>
            <a:r>
              <a:rPr lang="it-IT" sz="22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Mechanisms</a:t>
            </a:r>
            <a:endParaRPr lang="it-IT" sz="22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2" name="Picture 2" descr="ncora ritardi sui treni dei pendolari, manciate di minuti prezio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309" y="5460790"/>
            <a:ext cx="1664163" cy="11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72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773023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AutoShape 4" descr="ttps://upload.wikimedia.org/wikipedia/commons/d/dc/Christopher_Reeve_MIT.jpg"/>
          <p:cNvSpPr>
            <a:spLocks noChangeAspect="1" noChangeArrowheads="1"/>
          </p:cNvSpPr>
          <p:nvPr/>
        </p:nvSpPr>
        <p:spPr bwMode="auto">
          <a:xfrm>
            <a:off x="0" y="0"/>
            <a:ext cx="89916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37176" y="1432020"/>
            <a:ext cx="84867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second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half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story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begins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when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potential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reaches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terminal and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message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must cross the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synaptic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gap 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 the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adjacent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postsynaptic</a:t>
            </a:r>
            <a:r>
              <a:rPr lang="it-IT" sz="2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..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28644" y="4548422"/>
            <a:ext cx="35952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GAP JUNCTIONS</a:t>
            </a:r>
          </a:p>
          <a:p>
            <a:pPr algn="ctr"/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electric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228604" y="4548422"/>
            <a:ext cx="35952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CHEMICAL SYNAPSES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39857" y="3157768"/>
            <a:ext cx="8486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Two</a:t>
            </a:r>
            <a:r>
              <a:rPr lang="it-IT" sz="2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types</a:t>
            </a:r>
            <a:endParaRPr lang="it-IT" sz="2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8" name="Connettore 2 7"/>
          <p:cNvCxnSpPr/>
          <p:nvPr/>
        </p:nvCxnSpPr>
        <p:spPr>
          <a:xfrm flipH="1">
            <a:off x="2126286" y="3580342"/>
            <a:ext cx="2445714" cy="959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endCxn id="12" idx="0"/>
          </p:cNvCxnSpPr>
          <p:nvPr/>
        </p:nvCxnSpPr>
        <p:spPr>
          <a:xfrm>
            <a:off x="4580532" y="3584052"/>
            <a:ext cx="2445714" cy="964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92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970701"/>
            <a:ext cx="5508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CHEMICAL SYNAPSES</a:t>
            </a:r>
            <a:endParaRPr lang="it-IT" sz="22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131840" y="2060848"/>
            <a:ext cx="56886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Before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can </a:t>
            </a:r>
            <a:r>
              <a:rPr lang="it-IT" sz="22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make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sz="22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second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phone</a:t>
            </a:r>
            <a:r>
              <a:rPr lang="it-IT" sz="22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call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2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need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end the first </a:t>
            </a:r>
            <a:r>
              <a:rPr lang="it-IT" sz="22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call..</a:t>
            </a:r>
            <a:endParaRPr lang="it-IT" sz="2200" i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07" y="1542508"/>
            <a:ext cx="2794000" cy="209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6" descr="C03F01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9" r="462" b="51268"/>
          <a:stretch/>
        </p:blipFill>
        <p:spPr bwMode="auto">
          <a:xfrm>
            <a:off x="233737" y="3933056"/>
            <a:ext cx="3888431" cy="256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tangolo 17"/>
          <p:cNvSpPr/>
          <p:nvPr/>
        </p:nvSpPr>
        <p:spPr>
          <a:xfrm>
            <a:off x="4355976" y="4644244"/>
            <a:ext cx="4501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Neurochemical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molecules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deactivated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by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enzymes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synaptic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gap.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3169048" y="3422564"/>
            <a:ext cx="56886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3 </a:t>
            </a:r>
            <a:r>
              <a:rPr lang="it-IT" sz="22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Mechanisms</a:t>
            </a:r>
            <a:endParaRPr lang="it-IT" sz="22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6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970701"/>
            <a:ext cx="5508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CHEMICAL SYNAPSES</a:t>
            </a:r>
            <a:endParaRPr lang="it-IT" sz="22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131840" y="2060848"/>
            <a:ext cx="56886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Before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can </a:t>
            </a:r>
            <a:r>
              <a:rPr lang="it-IT" sz="22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make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sz="22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second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phone</a:t>
            </a:r>
            <a:r>
              <a:rPr lang="it-IT" sz="22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call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2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need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end the first </a:t>
            </a:r>
            <a:r>
              <a:rPr lang="it-IT" sz="22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call..</a:t>
            </a:r>
            <a:endParaRPr lang="it-IT" sz="2200" i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07" y="1542508"/>
            <a:ext cx="2794000" cy="209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6" descr="C03F01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2" t="49332" r="23097" b="1335"/>
          <a:stretch/>
        </p:blipFill>
        <p:spPr bwMode="auto">
          <a:xfrm>
            <a:off x="107505" y="3850793"/>
            <a:ext cx="4248471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tangolo 17"/>
          <p:cNvSpPr/>
          <p:nvPr/>
        </p:nvSpPr>
        <p:spPr>
          <a:xfrm>
            <a:off x="4355976" y="3861048"/>
            <a:ext cx="45017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Presynaptic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membrane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uses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own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set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known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transporters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recapture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molecules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neurochemical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return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them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interior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terminal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terminal,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neurochemicals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can be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repackaged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vesicles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for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subsequent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release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3169048" y="3422564"/>
            <a:ext cx="56886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3 </a:t>
            </a:r>
            <a:r>
              <a:rPr lang="it-IT" sz="22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Mechanisms</a:t>
            </a:r>
            <a:endParaRPr lang="it-IT" sz="22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58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970701"/>
            <a:ext cx="5508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CHEMICAL SYNAPSES</a:t>
            </a:r>
            <a:endParaRPr lang="it-IT" sz="22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131840" y="2060848"/>
            <a:ext cx="56886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2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Before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can </a:t>
            </a:r>
            <a:r>
              <a:rPr lang="it-IT" sz="22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make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sz="22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second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phone</a:t>
            </a:r>
            <a:r>
              <a:rPr lang="it-IT" sz="22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call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2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i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need</a:t>
            </a:r>
            <a:r>
              <a:rPr lang="it-IT" sz="2200" i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end the first </a:t>
            </a:r>
            <a:r>
              <a:rPr lang="it-IT" sz="2200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call..</a:t>
            </a:r>
            <a:endParaRPr lang="it-IT" sz="2200" i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07" y="1542508"/>
            <a:ext cx="2794000" cy="209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ttangolo 17"/>
          <p:cNvSpPr/>
          <p:nvPr/>
        </p:nvSpPr>
        <p:spPr>
          <a:xfrm rot="20507104">
            <a:off x="3969733" y="4691827"/>
            <a:ext cx="45017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Astrocytes</a:t>
            </a:r>
            <a:r>
              <a:rPr lang="it-IT" sz="3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3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remember</a:t>
            </a:r>
            <a:r>
              <a:rPr lang="it-IT" sz="3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?</a:t>
            </a:r>
            <a:endParaRPr lang="it-IT" sz="3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3169048" y="3422564"/>
            <a:ext cx="56886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3 </a:t>
            </a:r>
            <a:r>
              <a:rPr lang="it-IT" sz="22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Mechanisms</a:t>
            </a:r>
            <a:r>
              <a:rPr lang="it-IT" sz="22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“+ 1”…</a:t>
            </a:r>
            <a:endParaRPr lang="it-IT" sz="22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26" name="Picture 2" descr="verview of the metabolic relationship between astrocytes and neurons.... |  Do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8" y="3859971"/>
            <a:ext cx="3086698" cy="283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91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970701"/>
            <a:ext cx="5508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CHEMICAL SYNAPSES</a:t>
            </a:r>
            <a:endParaRPr lang="it-IT" sz="22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9" name="Neurotransmitter removal Nervous system physiology NCLEX-RN Khan Academ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14" y="142343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0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970701"/>
            <a:ext cx="5508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CHEMICAL SYNAPSES</a:t>
            </a:r>
            <a:endParaRPr lang="it-IT" sz="22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" name="Receptors and Reuptake - Neutron - Biopsycholog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564011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7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1817"/>
            <a:ext cx="9144000" cy="223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POST SYNAPTIC POTENTIALS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39552" y="908720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When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molecules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neurochemical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bind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postsynaptic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they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can produce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two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outcomes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700" y="2034171"/>
            <a:ext cx="2453188" cy="429124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2049002"/>
            <a:ext cx="1946458" cy="427642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0" y="6290156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Increases</a:t>
            </a:r>
            <a:r>
              <a:rPr lang="it-IT" sz="1400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likelihood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postsynaptic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will</a:t>
            </a:r>
            <a:endParaRPr lang="it-IT" sz="1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ctr"/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</a:t>
            </a:r>
            <a:r>
              <a:rPr lang="it-IT" sz="1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enerate an </a:t>
            </a:r>
            <a:r>
              <a:rPr lang="it-IT" sz="1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</a:t>
            </a:r>
            <a:r>
              <a:rPr lang="it-IT" sz="1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potential</a:t>
            </a:r>
            <a:endParaRPr lang="it-IT" sz="1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572000" y="6290156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</a:t>
            </a:r>
            <a:r>
              <a:rPr lang="it-IT" sz="1400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</a:t>
            </a:r>
            <a:r>
              <a:rPr lang="it-IT" sz="1400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creases</a:t>
            </a:r>
            <a:r>
              <a:rPr lang="it-IT" sz="1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likelihood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postsynaptic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will</a:t>
            </a:r>
            <a:endParaRPr lang="it-IT" sz="1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ctr"/>
            <a:r>
              <a:rPr lang="it-IT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</a:t>
            </a:r>
            <a:r>
              <a:rPr lang="it-IT" sz="1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enerate an </a:t>
            </a:r>
            <a:r>
              <a:rPr lang="it-IT" sz="1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</a:t>
            </a:r>
            <a:r>
              <a:rPr lang="it-IT" sz="1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potential</a:t>
            </a:r>
            <a:endParaRPr lang="it-IT" sz="1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39552" y="1679670"/>
            <a:ext cx="3470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Excitatory</a:t>
            </a:r>
            <a:r>
              <a:rPr lang="it-IT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postsynaptic</a:t>
            </a:r>
            <a:r>
              <a:rPr lang="it-IT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potential</a:t>
            </a:r>
            <a:endParaRPr lang="it-IT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220072" y="1703199"/>
            <a:ext cx="3455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Inhibitory</a:t>
            </a:r>
            <a:r>
              <a:rPr lang="it-IT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postsynaptic</a:t>
            </a:r>
            <a:r>
              <a:rPr lang="it-IT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potential</a:t>
            </a:r>
            <a:endParaRPr lang="it-IT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4" name="Connettore 2 13"/>
          <p:cNvCxnSpPr>
            <a:stCxn id="6" idx="2"/>
            <a:endCxn id="11" idx="3"/>
          </p:cNvCxnSpPr>
          <p:nvPr/>
        </p:nvCxnSpPr>
        <p:spPr>
          <a:xfrm flipH="1">
            <a:off x="4010374" y="1616606"/>
            <a:ext cx="561626" cy="247730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4572000" y="1628800"/>
            <a:ext cx="590623" cy="236724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594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POST SYNAPTIC POTENTIALS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39552" y="908720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When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molecules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neurochemical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bind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postsynaptic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they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can produce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two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outcomes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0" y="2504818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Opening of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ligand-gated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sodium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channels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with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inward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movement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positive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sodium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produces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slight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depolarization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EPSP.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39552" y="1679670"/>
            <a:ext cx="3470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Excitatory</a:t>
            </a:r>
            <a:r>
              <a:rPr lang="it-IT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postsynaptic</a:t>
            </a:r>
            <a:r>
              <a:rPr lang="it-IT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potential</a:t>
            </a:r>
            <a:endParaRPr lang="it-IT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220072" y="1703199"/>
            <a:ext cx="3455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Inhibitory</a:t>
            </a:r>
            <a:r>
              <a:rPr lang="it-IT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postsynaptic</a:t>
            </a:r>
            <a:r>
              <a:rPr lang="it-IT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potential</a:t>
            </a:r>
            <a:endParaRPr lang="it-IT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4" name="Connettore 2 13"/>
          <p:cNvCxnSpPr>
            <a:stCxn id="6" idx="2"/>
            <a:endCxn id="11" idx="3"/>
          </p:cNvCxnSpPr>
          <p:nvPr/>
        </p:nvCxnSpPr>
        <p:spPr>
          <a:xfrm flipH="1">
            <a:off x="4010374" y="1616606"/>
            <a:ext cx="561626" cy="247730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4572000" y="1628800"/>
            <a:ext cx="590623" cy="236724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1" y="4089846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EPSPs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known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graded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potentials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referring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their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varying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size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shape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-11037" y="53141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potentials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last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about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1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msec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but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EPSPs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can last up to 5 to 10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msec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4607074" y="4089846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IPSPs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known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graded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potentials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referring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their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varying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size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shape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4596036" y="53141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potentials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last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about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1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msec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but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IPSPs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 last up to 5 to 10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msec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4584700" y="2492896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Opening of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ligand-gated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channels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allow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for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inward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movement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chloride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(CI-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 or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outward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movement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potassium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(K+).</a:t>
            </a:r>
          </a:p>
        </p:txBody>
      </p:sp>
    </p:spTree>
    <p:extLst>
      <p:ext uri="{BB962C8B-B14F-4D97-AF65-F5344CB8AC3E}">
        <p14:creationId xmlns:p14="http://schemas.microsoft.com/office/powerpoint/2010/main" val="26392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3" grpId="0"/>
      <p:bldP spid="18" grpId="0"/>
      <p:bldP spid="19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POST SYNAPTIC POTENTIALS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39552" y="908720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When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molecules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neurochemical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bind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postsynaptic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they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can produce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two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outcomes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39552" y="1679670"/>
            <a:ext cx="3470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Excitatory</a:t>
            </a:r>
            <a:r>
              <a:rPr lang="it-IT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postsynaptic</a:t>
            </a:r>
            <a:r>
              <a:rPr lang="it-IT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potential</a:t>
            </a:r>
            <a:endParaRPr lang="it-IT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220072" y="1703199"/>
            <a:ext cx="3455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Inhibitory</a:t>
            </a:r>
            <a:r>
              <a:rPr lang="it-IT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postsynaptic</a:t>
            </a:r>
            <a:r>
              <a:rPr lang="it-IT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potential</a:t>
            </a:r>
            <a:endParaRPr lang="it-IT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4" name="Connettore 2 13"/>
          <p:cNvCxnSpPr>
            <a:stCxn id="6" idx="2"/>
            <a:endCxn id="11" idx="3"/>
          </p:cNvCxnSpPr>
          <p:nvPr/>
        </p:nvCxnSpPr>
        <p:spPr>
          <a:xfrm flipH="1">
            <a:off x="4010374" y="1616606"/>
            <a:ext cx="561626" cy="247730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4572000" y="1628800"/>
            <a:ext cx="590623" cy="236724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EPSP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7319" y="2202046"/>
            <a:ext cx="6400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7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POST SYNAPTIC POTENTIALS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043196"/>
            <a:ext cx="4427984" cy="479885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581" y="1892804"/>
            <a:ext cx="4266907" cy="479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8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970701"/>
            <a:ext cx="5508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GAP JUNCTION (= </a:t>
            </a:r>
            <a:r>
              <a:rPr lang="it-IT" sz="2200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electric</a:t>
            </a:r>
            <a:r>
              <a:rPr lang="it-IT" sz="22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r>
              <a:rPr lang="it-IT" sz="22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</a:t>
            </a:r>
            <a:endParaRPr lang="it-IT" sz="22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5" name="Picture 7" descr="C03F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828" y="1576103"/>
            <a:ext cx="6185172" cy="525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37877" y="2333862"/>
            <a:ext cx="29209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Channels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connecting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two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across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synaptic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gap of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only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3.5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nm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allow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for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direct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movement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from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other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Gap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junctions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advantage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nearly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instantaneous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communication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between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9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POST SYNAPTIC POTENTIALS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t="84530"/>
          <a:stretch/>
        </p:blipFill>
        <p:spPr>
          <a:xfrm>
            <a:off x="35496" y="5700611"/>
            <a:ext cx="4427984" cy="74238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t="84530"/>
          <a:stretch/>
        </p:blipFill>
        <p:spPr>
          <a:xfrm>
            <a:off x="4697581" y="5700611"/>
            <a:ext cx="4266907" cy="74238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4585491" y="4932721"/>
            <a:ext cx="4558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particularly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persistent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noisy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 friend can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definitely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influence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our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decisions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9212" y="4965943"/>
            <a:ext cx="4450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Adding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up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your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friends'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votes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following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majority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28" name="Picture 4" descr="ttps://www.hollywoodoutbreak.com/wp-content/uploads/2019/02/140922121110-big-bang-theory-09222014-horiz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2405953"/>
            <a:ext cx="3779912" cy="2126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182556" y="1288896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Mnemotechnique</a:t>
            </a:r>
            <a:r>
              <a:rPr lang="it-IT" sz="30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!</a:t>
            </a:r>
            <a:endParaRPr lang="it-IT" sz="30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382055"/>
            <a:ext cx="3779912" cy="2123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39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Axo-axonic</a:t>
            </a:r>
            <a:r>
              <a:rPr lang="it-IT" sz="3000" b="1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3000" b="1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8368"/>
            <a:ext cx="9144000" cy="302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0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970701"/>
            <a:ext cx="5508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GAP JUNCTION (= </a:t>
            </a:r>
            <a:r>
              <a:rPr lang="it-IT" sz="2200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electric</a:t>
            </a:r>
            <a:r>
              <a:rPr lang="it-IT" sz="22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r>
              <a:rPr lang="it-IT" sz="22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</a:t>
            </a:r>
            <a:endParaRPr lang="it-IT" sz="22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5" name="Picture 7" descr="C03F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828" y="1576103"/>
            <a:ext cx="6185172" cy="525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37877" y="2333862"/>
            <a:ext cx="29209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type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message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can be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sent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gap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junction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between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two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or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muscle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excitatory</a:t>
            </a:r>
            <a:r>
              <a:rPr lang="it-IT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Excitation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means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tell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next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produce an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potential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188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ypes of synapses - electrical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39" y="1340768"/>
            <a:ext cx="9144000" cy="5151437"/>
          </a:xfrm>
          <a:prstGeom prst="rect">
            <a:avLst/>
          </a:prstGeom>
        </p:spPr>
      </p:pic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</a:p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(0:16-)</a:t>
            </a:r>
          </a:p>
          <a:p>
            <a:pPr algn="ctr"/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1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970701"/>
            <a:ext cx="5508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CHEMICAL SYNAPSES</a:t>
            </a:r>
            <a:endParaRPr lang="it-IT" sz="22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716016" y="2348880"/>
            <a:ext cx="4067944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Volume </a:t>
            </a:r>
            <a:r>
              <a:rPr lang="it-IT" sz="2200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Transmission</a:t>
            </a:r>
            <a:endParaRPr lang="it-IT" sz="2200" b="1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Neurochemicals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diffuse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through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extracellular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fluid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CSF to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influence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located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some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distance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away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from the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releasing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67544" y="2348880"/>
            <a:ext cx="370790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Wiring</a:t>
            </a:r>
            <a:r>
              <a:rPr lang="it-IT" sz="22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200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Transmission</a:t>
            </a:r>
            <a:endParaRPr lang="it-IT" sz="2200" b="1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Chemicals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diffuse from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one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impact an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adjacent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or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cells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through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private,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highly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localized</a:t>
            </a:r>
            <a:r>
              <a:rPr lang="it-IT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channels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12"/>
          <a:stretch/>
        </p:blipFill>
        <p:spPr>
          <a:xfrm>
            <a:off x="1007604" y="4376580"/>
            <a:ext cx="2627784" cy="214876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8" r="91"/>
          <a:stretch/>
        </p:blipFill>
        <p:spPr>
          <a:xfrm>
            <a:off x="5652120" y="4376580"/>
            <a:ext cx="2520280" cy="214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970701"/>
            <a:ext cx="5508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CHEMICAL SYNAPSES</a:t>
            </a:r>
            <a:endParaRPr lang="it-IT" sz="22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8" name="Picture 6" descr="C03F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1" y="1328375"/>
            <a:ext cx="8335675" cy="549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03F0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99" b="81417"/>
          <a:stretch/>
        </p:blipFill>
        <p:spPr bwMode="auto">
          <a:xfrm>
            <a:off x="412221" y="1328375"/>
            <a:ext cx="3367691" cy="1020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69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970701"/>
            <a:ext cx="5508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CHEMICAL SYNAPSES</a:t>
            </a:r>
            <a:endParaRPr lang="it-IT" sz="22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8" name="Picture 6" descr="C03F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1" y="1328375"/>
            <a:ext cx="8335675" cy="549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03F0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" t="18582" r="59599" b="40769"/>
          <a:stretch/>
        </p:blipFill>
        <p:spPr bwMode="auto">
          <a:xfrm>
            <a:off x="395537" y="2348880"/>
            <a:ext cx="3384376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28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239713" y="2242"/>
            <a:ext cx="868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 err="1" smtClean="0">
                <a:solidFill>
                  <a:srgbClr val="4D4D4D"/>
                </a:solidFill>
                <a:latin typeface="Tahoma" charset="0"/>
              </a:rPr>
              <a:t>Neurophysiology</a:t>
            </a:r>
            <a:endParaRPr lang="it-IT" altLang="it-IT" b="1" dirty="0">
              <a:solidFill>
                <a:srgbClr val="4D4D4D"/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97059" y="477168"/>
            <a:ext cx="8750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endParaRPr lang="it-IT" sz="3000" b="1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970701"/>
            <a:ext cx="55081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CHEMICAL SYNAPSES</a:t>
            </a:r>
            <a:endParaRPr lang="it-IT" sz="22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8" name="Picture 6" descr="C03F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1" y="1328375"/>
            <a:ext cx="8335675" cy="549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03F0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" t="57920" r="59599" b="26345"/>
          <a:stretch/>
        </p:blipFill>
        <p:spPr bwMode="auto">
          <a:xfrm>
            <a:off x="395537" y="4509120"/>
            <a:ext cx="3384376" cy="864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18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2784</TotalTime>
  <Words>793</Words>
  <Application>Microsoft Macintosh PowerPoint</Application>
  <PresentationFormat>Presentazione su schermo (4:3)</PresentationFormat>
  <Paragraphs>143</Paragraphs>
  <Slides>31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4" baseType="lpstr">
      <vt:lpstr>Arial</vt:lpstr>
      <vt:lpstr>Tahoma</vt:lpstr>
      <vt:lpstr>Default Design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Utente di Microsoft Office</cp:lastModifiedBy>
  <cp:revision>338</cp:revision>
  <dcterms:created xsi:type="dcterms:W3CDTF">2016-02-23T15:39:41Z</dcterms:created>
  <dcterms:modified xsi:type="dcterms:W3CDTF">2021-04-13T21:39:21Z</dcterms:modified>
</cp:coreProperties>
</file>