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1079" r:id="rId2"/>
    <p:sldId id="1113" r:id="rId3"/>
    <p:sldId id="1114" r:id="rId4"/>
    <p:sldId id="1115" r:id="rId5"/>
    <p:sldId id="1116" r:id="rId6"/>
    <p:sldId id="1117" r:id="rId7"/>
    <p:sldId id="1118" r:id="rId8"/>
    <p:sldId id="1120" r:id="rId9"/>
    <p:sldId id="1121" r:id="rId10"/>
    <p:sldId id="1122" r:id="rId11"/>
    <p:sldId id="1123" r:id="rId12"/>
    <p:sldId id="1124" r:id="rId13"/>
    <p:sldId id="1125" r:id="rId14"/>
    <p:sldId id="1126" r:id="rId15"/>
    <p:sldId id="1127" r:id="rId16"/>
    <p:sldId id="1129" r:id="rId17"/>
    <p:sldId id="1168" r:id="rId18"/>
    <p:sldId id="1128" r:id="rId19"/>
    <p:sldId id="1169" r:id="rId20"/>
    <p:sldId id="1130" r:id="rId21"/>
    <p:sldId id="1119" r:id="rId22"/>
    <p:sldId id="1131" r:id="rId23"/>
    <p:sldId id="1154" r:id="rId24"/>
    <p:sldId id="1132" r:id="rId25"/>
    <p:sldId id="1133" r:id="rId26"/>
    <p:sldId id="1163" r:id="rId27"/>
    <p:sldId id="1134" r:id="rId28"/>
    <p:sldId id="1167" r:id="rId29"/>
    <p:sldId id="1135" r:id="rId30"/>
    <p:sldId id="1164" r:id="rId31"/>
    <p:sldId id="1136" r:id="rId32"/>
    <p:sldId id="1165" r:id="rId33"/>
    <p:sldId id="1137" r:id="rId34"/>
    <p:sldId id="1138" r:id="rId35"/>
    <p:sldId id="1139" r:id="rId36"/>
    <p:sldId id="1153" r:id="rId37"/>
    <p:sldId id="1166" r:id="rId38"/>
    <p:sldId id="1140" r:id="rId39"/>
    <p:sldId id="1141" r:id="rId40"/>
    <p:sldId id="1142" r:id="rId41"/>
    <p:sldId id="1144" r:id="rId42"/>
    <p:sldId id="1145" r:id="rId43"/>
    <p:sldId id="1146" r:id="rId44"/>
    <p:sldId id="1147" r:id="rId45"/>
    <p:sldId id="1148" r:id="rId46"/>
    <p:sldId id="1150" r:id="rId47"/>
    <p:sldId id="1149" r:id="rId48"/>
    <p:sldId id="1151" r:id="rId49"/>
    <p:sldId id="1170" r:id="rId50"/>
    <p:sldId id="1152" r:id="rId51"/>
    <p:sldId id="1155" r:id="rId52"/>
    <p:sldId id="1159" r:id="rId53"/>
    <p:sldId id="1157" r:id="rId54"/>
    <p:sldId id="1156" r:id="rId55"/>
    <p:sldId id="1158" r:id="rId56"/>
    <p:sldId id="1160" r:id="rId57"/>
    <p:sldId id="1161" r:id="rId58"/>
    <p:sldId id="1162" r:id="rId59"/>
  </p:sldIdLst>
  <p:sldSz cx="9144000" cy="6858000" type="screen4x3"/>
  <p:notesSz cx="6662738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33"/>
    <a:srgbClr val="3366FF"/>
    <a:srgbClr val="6699FF"/>
    <a:srgbClr val="CCFF33"/>
    <a:srgbClr val="FFFFFF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3713" autoAdjust="0"/>
  </p:normalViewPr>
  <p:slideViewPr>
    <p:cSldViewPr>
      <p:cViewPr>
        <p:scale>
          <a:sx n="120" d="100"/>
          <a:sy n="120" d="100"/>
        </p:scale>
        <p:origin x="784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2923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F05778-6F76-1145-997B-DAA894B98B9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17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1426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1602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8157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575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5047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3015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2895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0686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468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420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863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38482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7344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491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816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09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892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E729C-BD08-9349-A115-3A6F1F003BE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570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6C897-F178-424E-9499-6211678054B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453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1EBB0-97ED-4242-AB89-6E7A5D0454D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968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79F44-2290-0F46-ABE1-72C03624059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071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43296-6C0E-0B40-B5A9-EC7075FC93F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76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FA35-597A-CF48-B550-A778CA7D0D8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057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BFF44-6E5E-204D-869E-56E13E408D6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31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51F5B-EAEB-C549-B2CF-F9B37BC8171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51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15728-32F4-A44D-9CC6-1471389E978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965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F67B1-9A51-B447-B0CB-F68222D6B0C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939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A64F1-04C8-9E46-882F-FA3D67CE401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014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6531-5BBA-214B-B381-E68885ECFA5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29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D5D5D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B7DC254-0507-FE4F-9677-265D067AACA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://valdarnopost.it/news/ancora-ritardi-sui-treni-dei-pendolari-manciate-di-minuti-preziosi-che-se-ne-vanno-su-vagoni-spesso-affollati&amp;psig=AOvVaw3B-bnBZfc3qIZ8s-pvVSJG&amp;ust=1611669085903000&amp;source=images&amp;cd=vfe&amp;ved=0CAIQjRxqFwoTCPjJy7adt-4CFQAAAAAdAAAAABAD" TargetMode="External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://valdarnopost.it/news/ancora-ritardi-sui-treni-dei-pendolari-manciate-di-minuti-preziosi-che-se-ne-vanno-su-vagoni-spesso-affollati&amp;psig=AOvVaw3B-bnBZfc3qIZ8s-pvVSJG&amp;ust=1611669085903000&amp;source=images&amp;cd=vfe&amp;ved=0CAIQjRxqFwoTCPjJy7adt-4CFQAAAAAdAAAAABAD" TargetMode="External"/><Relationship Id="rId4" Type="http://schemas.openxmlformats.org/officeDocument/2006/relationships/image" Target="../media/image30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://valdarnopost.it/news/ancora-ritardi-sui-treni-dei-pendolari-manciate-di-minuti-preziosi-che-se-ne-vanno-su-vagoni-spesso-affollati&amp;psig=AOvVaw3B-bnBZfc3qIZ8s-pvVSJG&amp;ust=1611669085903000&amp;source=images&amp;cd=vfe&amp;ved=0CAIQjRxqFwoTCPjJy7adt-4CFQAAAAAdAAAAABAD" TargetMode="External"/><Relationship Id="rId4" Type="http://schemas.openxmlformats.org/officeDocument/2006/relationships/image" Target="../media/image30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://valdarnopost.it/news/ancora-ritardi-sui-treni-dei-pendolari-manciate-di-minuti-preziosi-che-se-ne-vanno-su-vagoni-spesso-affollati&amp;psig=AOvVaw3B-bnBZfc3qIZ8s-pvVSJG&amp;ust=1611669085903000&amp;source=images&amp;cd=vfe&amp;ved=0CAIQjRxqFwoTCPjJy7adt-4CFQAAAAAdAAAAABAD" TargetMode="External"/><Relationship Id="rId4" Type="http://schemas.openxmlformats.org/officeDocument/2006/relationships/image" Target="../media/image30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Relationship Id="rId3" Type="http://schemas.openxmlformats.org/officeDocument/2006/relationships/image" Target="../media/image36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holyart.it/blog/articoli-religiosi/perche-accendere-una-candela-in-chiesa/&amp;psig=AOvVaw3JUQ2zKED8CYaS90mhu6Oa&amp;ust=1611671198583000&amp;source=images&amp;cd=vfe&amp;ved=0CAIQjRxqFwoTCICC8J6lt-4CFQAAAAAdAAAAABAE" TargetMode="External"/><Relationship Id="rId4" Type="http://schemas.openxmlformats.org/officeDocument/2006/relationships/image" Target="../media/image39.jpeg"/><Relationship Id="rId5" Type="http://schemas.openxmlformats.org/officeDocument/2006/relationships/hyperlink" Target="https://www.google.com/url?sa=i&amp;url=https://www.arabnews.com/node/1713656/middle-east&amp;psig=AOvVaw1iz0nLh_5wIUCm3ILaNv19&amp;ust=1611671242647000&amp;source=images&amp;cd=vfe&amp;ved=0CAIQjRxqFwoTCPip57Slt-4CFQAAAAAdAAAAABAP" TargetMode="External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://valdarnopost.it/news/ancora-ritardi-sui-treni-dei-pendolari-manciate-di-minuti-preziosi-che-se-ne-vanno-su-vagoni-spesso-affollati&amp;psig=AOvVaw3B-bnBZfc3qIZ8s-pvVSJG&amp;ust=1611669085903000&amp;source=images&amp;cd=vfe&amp;ved=0CAIQjRxqFwoTCPjJy7adt-4CFQAAAAAdAAAAABAD" TargetMode="External"/><Relationship Id="rId4" Type="http://schemas.openxmlformats.org/officeDocument/2006/relationships/image" Target="../media/image30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://valdarnopost.it/news/ancora-ritardi-sui-treni-dei-pendolari-manciate-di-minuti-preziosi-che-se-ne-vanno-su-vagoni-spesso-affollati&amp;psig=AOvVaw3B-bnBZfc3qIZ8s-pvVSJG&amp;ust=1611669085903000&amp;source=images&amp;cd=vfe&amp;ved=0CAIQjRxqFwoTCPjJy7adt-4CFQAAAAAdAAAAABAD" TargetMode="External"/><Relationship Id="rId4" Type="http://schemas.openxmlformats.org/officeDocument/2006/relationships/image" Target="../media/image30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://valdarnopost.it/news/ancora-ritardi-sui-treni-dei-pendolari-manciate-di-minuti-preziosi-che-se-ne-vanno-su-vagoni-spesso-affollati&amp;psig=AOvVaw3B-bnBZfc3qIZ8s-pvVSJG&amp;ust=1611669085903000&amp;source=images&amp;cd=vfe&amp;ved=0CAIQjRxqFwoTCPjJy7adt-4CFQAAAAAdAAAAABAD" TargetMode="External"/><Relationship Id="rId4" Type="http://schemas.openxmlformats.org/officeDocument/2006/relationships/image" Target="../media/image30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hyperlink" Target="https://www.google.com/url?sa=i&amp;url=https://study.com/academy/lesson/what-is-a-cell-body-definition-function-types.html&amp;psig=AOvVaw05_qXGS-ciI8pWdqxePYVp&amp;ust=1611523876742000&amp;source=images&amp;cd=vfe&amp;ved=0CAIQjRxqFwoTCOC1472As-4CFQAAAAAdAAAAABAJ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5" Type="http://schemas.openxmlformats.org/officeDocument/2006/relationships/image" Target="../media/image5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6" name="Picture 2" descr="ttps://d2cbg94ubxgsnp.cloudfront.net/Pictures/480x270//4/4/0/137440_Synapse_illustration-SPL_Her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544" y="476672"/>
            <a:ext cx="11365088" cy="6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6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AXON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795" y="1224905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Although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numbers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0440" y="1619508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carrying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messages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2400" y="2132856"/>
            <a:ext cx="8777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substantially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(a)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diameter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  <a:p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diameter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crucial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speed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signaling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16" name="Picture 2" descr="ttps://mir-s3-cdn-cf.behance.net/project_modules/1400/b7556154729185.5967166c4d7b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7501">
            <a:off x="6103330" y="5325655"/>
            <a:ext cx="2537296" cy="1371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41406" y="4945459"/>
            <a:ext cx="59147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Does</a:t>
            </a:r>
            <a:r>
              <a:rPr lang="it-IT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mean</a:t>
            </a:r>
            <a:r>
              <a:rPr lang="it-IT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squid</a:t>
            </a:r>
            <a:r>
              <a:rPr lang="it-IT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thinks</a:t>
            </a:r>
            <a:r>
              <a:rPr lang="it-IT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faster</a:t>
            </a:r>
            <a:r>
              <a:rPr lang="it-IT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do? </a:t>
            </a:r>
            <a:endParaRPr lang="it-IT" i="1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Many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vertebrate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insulated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material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allows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rapid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signal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transmission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spite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smaller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diameter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52" y="2693383"/>
            <a:ext cx="2629024" cy="1930257"/>
          </a:xfrm>
          <a:prstGeom prst="rect">
            <a:avLst/>
          </a:prstGeom>
        </p:spPr>
      </p:pic>
      <p:pic>
        <p:nvPicPr>
          <p:cNvPr id="2052" name="Picture 4" descr="ttps://programma.sorrisi.com/guidatv/uploads/media/cache/epg_program_large/uploads/epg/images/programs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0360" y="3573016"/>
            <a:ext cx="1691680" cy="10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igura a mano libera 17"/>
          <p:cNvSpPr/>
          <p:nvPr/>
        </p:nvSpPr>
        <p:spPr>
          <a:xfrm>
            <a:off x="4911213" y="2846439"/>
            <a:ext cx="1784555" cy="1769806"/>
          </a:xfrm>
          <a:custGeom>
            <a:avLst/>
            <a:gdLst>
              <a:gd name="connsiteX0" fmla="*/ 1740310 w 1784555"/>
              <a:gd name="connsiteY0" fmla="*/ 0 h 1769806"/>
              <a:gd name="connsiteX1" fmla="*/ 0 w 1784555"/>
              <a:gd name="connsiteY1" fmla="*/ 722671 h 1769806"/>
              <a:gd name="connsiteX2" fmla="*/ 0 w 1784555"/>
              <a:gd name="connsiteY2" fmla="*/ 1769806 h 1769806"/>
              <a:gd name="connsiteX3" fmla="*/ 1784555 w 1784555"/>
              <a:gd name="connsiteY3" fmla="*/ 1327355 h 1769806"/>
              <a:gd name="connsiteX4" fmla="*/ 1710813 w 1784555"/>
              <a:gd name="connsiteY4" fmla="*/ 1194619 h 1769806"/>
              <a:gd name="connsiteX5" fmla="*/ 1740310 w 1784555"/>
              <a:gd name="connsiteY5" fmla="*/ 0 h 1769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4555" h="1769806">
                <a:moveTo>
                  <a:pt x="1740310" y="0"/>
                </a:moveTo>
                <a:lnTo>
                  <a:pt x="0" y="722671"/>
                </a:lnTo>
                <a:lnTo>
                  <a:pt x="0" y="1769806"/>
                </a:lnTo>
                <a:lnTo>
                  <a:pt x="1784555" y="1327355"/>
                </a:lnTo>
                <a:lnTo>
                  <a:pt x="1710813" y="1194619"/>
                </a:lnTo>
                <a:lnTo>
                  <a:pt x="1740310" y="0"/>
                </a:lnTo>
                <a:close/>
              </a:path>
            </a:pathLst>
          </a:cu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87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AXON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795" y="1224905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Although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numbers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0440" y="1619508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carrying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messages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2400" y="2132856"/>
            <a:ext cx="8777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substantially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(b)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length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" y="2958544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Local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circuits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615871" y="2958544"/>
            <a:ext cx="4528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Projection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074" name="Picture 2" descr="ttps://www.researchgate.net/profile/Vitor_Pereira14/publication/324404868/figure/fig4/AS:6414454216704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09485"/>
            <a:ext cx="3851920" cy="320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igura a mano libera 1"/>
          <p:cNvSpPr/>
          <p:nvPr/>
        </p:nvSpPr>
        <p:spPr>
          <a:xfrm>
            <a:off x="1262270" y="3260035"/>
            <a:ext cx="3816626" cy="1023730"/>
          </a:xfrm>
          <a:custGeom>
            <a:avLst/>
            <a:gdLst>
              <a:gd name="connsiteX0" fmla="*/ 0 w 3816626"/>
              <a:gd name="connsiteY0" fmla="*/ 0 h 1023730"/>
              <a:gd name="connsiteX1" fmla="*/ 2723321 w 3816626"/>
              <a:gd name="connsiteY1" fmla="*/ 1023730 h 1023730"/>
              <a:gd name="connsiteX2" fmla="*/ 2912165 w 3816626"/>
              <a:gd name="connsiteY2" fmla="*/ 715617 h 1023730"/>
              <a:gd name="connsiteX3" fmla="*/ 3260034 w 3816626"/>
              <a:gd name="connsiteY3" fmla="*/ 596348 h 1023730"/>
              <a:gd name="connsiteX4" fmla="*/ 3796747 w 3816626"/>
              <a:gd name="connsiteY4" fmla="*/ 765313 h 1023730"/>
              <a:gd name="connsiteX5" fmla="*/ 3816626 w 3816626"/>
              <a:gd name="connsiteY5" fmla="*/ 954156 h 1023730"/>
              <a:gd name="connsiteX6" fmla="*/ 2077278 w 3816626"/>
              <a:gd name="connsiteY6" fmla="*/ 0 h 1023730"/>
              <a:gd name="connsiteX7" fmla="*/ 0 w 3816626"/>
              <a:gd name="connsiteY7" fmla="*/ 0 h 102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6626" h="1023730">
                <a:moveTo>
                  <a:pt x="0" y="0"/>
                </a:moveTo>
                <a:lnTo>
                  <a:pt x="2723321" y="1023730"/>
                </a:lnTo>
                <a:lnTo>
                  <a:pt x="2912165" y="715617"/>
                </a:lnTo>
                <a:lnTo>
                  <a:pt x="3260034" y="596348"/>
                </a:lnTo>
                <a:lnTo>
                  <a:pt x="3796747" y="765313"/>
                </a:lnTo>
                <a:lnTo>
                  <a:pt x="3816626" y="954156"/>
                </a:lnTo>
                <a:lnTo>
                  <a:pt x="207727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 6"/>
          <p:cNvSpPr/>
          <p:nvPr/>
        </p:nvSpPr>
        <p:spPr>
          <a:xfrm>
            <a:off x="5595730" y="3240157"/>
            <a:ext cx="2216427" cy="2365513"/>
          </a:xfrm>
          <a:custGeom>
            <a:avLst/>
            <a:gdLst>
              <a:gd name="connsiteX0" fmla="*/ 377687 w 2216427"/>
              <a:gd name="connsiteY0" fmla="*/ 0 h 2365513"/>
              <a:gd name="connsiteX1" fmla="*/ 0 w 2216427"/>
              <a:gd name="connsiteY1" fmla="*/ 1143000 h 2365513"/>
              <a:gd name="connsiteX2" fmla="*/ 139148 w 2216427"/>
              <a:gd name="connsiteY2" fmla="*/ 1222513 h 2365513"/>
              <a:gd name="connsiteX3" fmla="*/ 288235 w 2216427"/>
              <a:gd name="connsiteY3" fmla="*/ 1351721 h 2365513"/>
              <a:gd name="connsiteX4" fmla="*/ 357809 w 2216427"/>
              <a:gd name="connsiteY4" fmla="*/ 1490869 h 2365513"/>
              <a:gd name="connsiteX5" fmla="*/ 298174 w 2216427"/>
              <a:gd name="connsiteY5" fmla="*/ 1739347 h 2365513"/>
              <a:gd name="connsiteX6" fmla="*/ 238540 w 2216427"/>
              <a:gd name="connsiteY6" fmla="*/ 1798982 h 2365513"/>
              <a:gd name="connsiteX7" fmla="*/ 228600 w 2216427"/>
              <a:gd name="connsiteY7" fmla="*/ 2365513 h 2365513"/>
              <a:gd name="connsiteX8" fmla="*/ 2216427 w 2216427"/>
              <a:gd name="connsiteY8" fmla="*/ 9939 h 2365513"/>
              <a:gd name="connsiteX9" fmla="*/ 377687 w 2216427"/>
              <a:gd name="connsiteY9" fmla="*/ 0 h 236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427" h="2365513">
                <a:moveTo>
                  <a:pt x="377687" y="0"/>
                </a:moveTo>
                <a:lnTo>
                  <a:pt x="0" y="1143000"/>
                </a:lnTo>
                <a:lnTo>
                  <a:pt x="139148" y="1222513"/>
                </a:lnTo>
                <a:lnTo>
                  <a:pt x="288235" y="1351721"/>
                </a:lnTo>
                <a:lnTo>
                  <a:pt x="357809" y="1490869"/>
                </a:lnTo>
                <a:lnTo>
                  <a:pt x="298174" y="1739347"/>
                </a:lnTo>
                <a:lnTo>
                  <a:pt x="238540" y="1798982"/>
                </a:lnTo>
                <a:lnTo>
                  <a:pt x="228600" y="2365513"/>
                </a:lnTo>
                <a:lnTo>
                  <a:pt x="2216427" y="9939"/>
                </a:lnTo>
                <a:lnTo>
                  <a:pt x="377687" y="0"/>
                </a:lnTo>
                <a:close/>
              </a:path>
            </a:pathLst>
          </a:cu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4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AXON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795" y="1224905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Although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numbers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0440" y="1619508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carrying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messages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2400" y="2132856"/>
            <a:ext cx="8777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substantially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(c)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</p:txBody>
      </p:sp>
      <p:pic>
        <p:nvPicPr>
          <p:cNvPr id="1026" name="Picture 2" descr="ttps://www.merckmanuals.com/-/media/manual/home/images/neu_insulating_nerve_ms.gif?mw=350&amp;thn=0&amp;sc_lang=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9"/>
          <a:stretch/>
        </p:blipFill>
        <p:spPr bwMode="auto">
          <a:xfrm>
            <a:off x="5613829" y="3143210"/>
            <a:ext cx="3333750" cy="32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264062" y="2815675"/>
            <a:ext cx="8777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MYELINATED NEURO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AXON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795" y="1224905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Although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numbers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0440" y="1619508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carrying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messages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2400" y="2132856"/>
            <a:ext cx="8777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substantially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(c)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64062" y="2815675"/>
            <a:ext cx="387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MYELINATED NEURONS</a:t>
            </a:r>
            <a:endParaRPr lang="it-IT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AutoShape 2" descr="ttps://vivadifferences.com/wp-content/uploads/2019/05/Capture-11.png"/>
          <p:cNvSpPr>
            <a:spLocks noChangeAspect="1" noChangeArrowheads="1"/>
          </p:cNvSpPr>
          <p:nvPr/>
        </p:nvSpPr>
        <p:spPr bwMode="auto">
          <a:xfrm>
            <a:off x="0" y="28802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025" y="3420756"/>
            <a:ext cx="4897512" cy="3437244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4944582" y="2815675"/>
            <a:ext cx="387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UNMYELINATED NEURONS</a:t>
            </a:r>
            <a:endParaRPr lang="it-IT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6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AXON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795" y="1224905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Although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numbers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0440" y="1619508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carrying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messages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2400" y="2132856"/>
            <a:ext cx="8777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substantially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(c)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64062" y="2815675"/>
            <a:ext cx="387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MYELINATED NEURONS</a:t>
            </a:r>
            <a:endParaRPr lang="it-IT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AutoShape 2" descr="ttps://vivadifferences.com/wp-content/uploads/2019/05/Capture-11.png"/>
          <p:cNvSpPr>
            <a:spLocks noChangeAspect="1" noChangeArrowheads="1"/>
          </p:cNvSpPr>
          <p:nvPr/>
        </p:nvSpPr>
        <p:spPr bwMode="auto">
          <a:xfrm>
            <a:off x="0" y="28802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944582" y="2815675"/>
            <a:ext cx="387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UNMYELINATED NEURONS</a:t>
            </a:r>
            <a:endParaRPr lang="it-IT" dirty="0" smtClean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97059" y="3347700"/>
            <a:ext cx="437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CNS and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peripheral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motor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440403" y="3347700"/>
            <a:ext cx="437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Peripheral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nerves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be so</a:t>
            </a:r>
          </a:p>
        </p:txBody>
      </p:sp>
      <p:sp>
        <p:nvSpPr>
          <p:cNvPr id="6" name="Rettangolo 5"/>
          <p:cNvSpPr/>
          <p:nvPr/>
        </p:nvSpPr>
        <p:spPr>
          <a:xfrm>
            <a:off x="400348" y="4277995"/>
            <a:ext cx="40996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1)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allows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human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be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smaller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diameter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without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sacrificing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transmission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speed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smaller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diameter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the more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tissue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pack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skull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074" name="Picture 2" descr="ttps://logisticsmgepsupv.files.wordpress.com/2014/04/ikea-flat-packag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866" y="3828254"/>
            <a:ext cx="2567322" cy="27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7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AXON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795" y="1224905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Although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numbers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0440" y="1619508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carrying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messages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2400" y="2132856"/>
            <a:ext cx="8777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substantially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(c)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64062" y="2815675"/>
            <a:ext cx="387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MYELINATED NEURONS</a:t>
            </a:r>
            <a:endParaRPr lang="it-IT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AutoShape 2" descr="ttps://vivadifferences.com/wp-content/uploads/2019/05/Capture-11.png"/>
          <p:cNvSpPr>
            <a:spLocks noChangeAspect="1" noChangeArrowheads="1"/>
          </p:cNvSpPr>
          <p:nvPr/>
        </p:nvSpPr>
        <p:spPr bwMode="auto">
          <a:xfrm>
            <a:off x="0" y="28802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944582" y="2815675"/>
            <a:ext cx="387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UNMYELINATED NEURONS</a:t>
            </a:r>
            <a:endParaRPr lang="it-IT" dirty="0" smtClean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97059" y="3347700"/>
            <a:ext cx="437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CNS and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peripheral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motor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440403" y="3347700"/>
            <a:ext cx="437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Peripheral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nerves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be so</a:t>
            </a:r>
          </a:p>
        </p:txBody>
      </p:sp>
      <p:sp>
        <p:nvSpPr>
          <p:cNvPr id="6" name="Rettangolo 5"/>
          <p:cNvSpPr/>
          <p:nvPr/>
        </p:nvSpPr>
        <p:spPr>
          <a:xfrm>
            <a:off x="400348" y="4277995"/>
            <a:ext cx="40996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2)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reduces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energy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requirements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decreasing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amount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work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done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sodium-potassium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pumps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segments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wrap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tightly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around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there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little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no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extracellular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fluid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between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membrane (no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under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sheath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7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AXON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795" y="1224905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Although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numbers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0440" y="1619508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carrying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messages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2400" y="2132856"/>
            <a:ext cx="8777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substantially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(c)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64062" y="2815675"/>
            <a:ext cx="387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MYELINATED NEURONS</a:t>
            </a:r>
            <a:endParaRPr lang="it-IT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AutoShape 2" descr="ttps://vivadifferences.com/wp-content/uploads/2019/05/Capture-11.png"/>
          <p:cNvSpPr>
            <a:spLocks noChangeAspect="1" noChangeArrowheads="1"/>
          </p:cNvSpPr>
          <p:nvPr/>
        </p:nvSpPr>
        <p:spPr bwMode="auto">
          <a:xfrm>
            <a:off x="0" y="28802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944582" y="2815675"/>
            <a:ext cx="387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UNMYELINATED NEURONS</a:t>
            </a:r>
            <a:endParaRPr lang="it-IT" dirty="0" smtClean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97059" y="3347700"/>
            <a:ext cx="437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CNS and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peripheral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motor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440403" y="3347700"/>
            <a:ext cx="437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Peripheral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nerves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be so</a:t>
            </a:r>
          </a:p>
        </p:txBody>
      </p:sp>
      <p:sp>
        <p:nvSpPr>
          <p:cNvPr id="6" name="Rettangolo 5"/>
          <p:cNvSpPr/>
          <p:nvPr/>
        </p:nvSpPr>
        <p:spPr>
          <a:xfrm>
            <a:off x="400348" y="4277995"/>
            <a:ext cx="40996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2)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places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myelinated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numbers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hillock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initial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segment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nodes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Ranvier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3"/>
          <a:srcRect b="49482"/>
          <a:stretch/>
        </p:blipFill>
        <p:spPr>
          <a:xfrm>
            <a:off x="4788024" y="4742580"/>
            <a:ext cx="4242008" cy="1504024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6084168" y="4954532"/>
            <a:ext cx="288032" cy="1080120"/>
          </a:xfrm>
          <a:prstGeom prst="ellipse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7054472" y="4954532"/>
            <a:ext cx="152400" cy="1080120"/>
          </a:xfrm>
          <a:prstGeom prst="ellipse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7812944" y="4954532"/>
            <a:ext cx="152400" cy="1080120"/>
          </a:xfrm>
          <a:prstGeom prst="ellipse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3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AXON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795" y="1224905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Although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numbers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0440" y="1619508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carrying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messages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2400" y="2132856"/>
            <a:ext cx="8777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substantially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(c)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64062" y="2815675"/>
            <a:ext cx="387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MYELINATED NEURONS</a:t>
            </a:r>
            <a:endParaRPr lang="it-IT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AutoShape 2" descr="ttps://vivadifferences.com/wp-content/uploads/2019/05/Capture-11.png"/>
          <p:cNvSpPr>
            <a:spLocks noChangeAspect="1" noChangeArrowheads="1"/>
          </p:cNvSpPr>
          <p:nvPr/>
        </p:nvSpPr>
        <p:spPr bwMode="auto">
          <a:xfrm>
            <a:off x="0" y="28802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Saltator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40" y="3221920"/>
            <a:ext cx="6318282" cy="355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3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AXON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795" y="1224905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Although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numbers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0440" y="1619508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carrying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messages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2400" y="2132856"/>
            <a:ext cx="8777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substantially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(c)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64062" y="2815675"/>
            <a:ext cx="387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MYELINATED NEURONS</a:t>
            </a:r>
            <a:endParaRPr lang="it-IT" dirty="0" smtClean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AutoShape 2" descr="ttps://vivadifferences.com/wp-content/uploads/2019/05/Capture-11.png"/>
          <p:cNvSpPr>
            <a:spLocks noChangeAspect="1" noChangeArrowheads="1"/>
          </p:cNvSpPr>
          <p:nvPr/>
        </p:nvSpPr>
        <p:spPr bwMode="auto">
          <a:xfrm>
            <a:off x="0" y="28802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944582" y="2815675"/>
            <a:ext cx="387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UNMYELINATED NEURONS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97059" y="3347700"/>
            <a:ext cx="437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CNS and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peripheral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motor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endParaRPr lang="it-IT" dirty="0" smtClean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440403" y="3347700"/>
            <a:ext cx="437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Peripheral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be so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4715700" y="4277995"/>
            <a:ext cx="4099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unmyelinated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along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entire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length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During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signaling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therefore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fewer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through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myelinated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membrane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through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unmyelinated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membrane of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same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length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/>
          <a:srcRect t="48423"/>
          <a:stretch/>
        </p:blipFill>
        <p:spPr>
          <a:xfrm>
            <a:off x="208999" y="4725144"/>
            <a:ext cx="4146977" cy="150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AXON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795" y="1224905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Although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numbers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0440" y="1619508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carrying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messages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2400" y="2132856"/>
            <a:ext cx="8777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substantially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(c)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</p:txBody>
      </p:sp>
      <p:sp>
        <p:nvSpPr>
          <p:cNvPr id="2" name="AutoShape 2" descr="ttps://vivadifferences.com/wp-content/uploads/2019/05/Capture-11.png"/>
          <p:cNvSpPr>
            <a:spLocks noChangeAspect="1" noChangeArrowheads="1"/>
          </p:cNvSpPr>
          <p:nvPr/>
        </p:nvSpPr>
        <p:spPr bwMode="auto">
          <a:xfrm>
            <a:off x="0" y="28802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944582" y="2815675"/>
            <a:ext cx="387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UNMYELINATED NEURONS</a:t>
            </a:r>
          </a:p>
        </p:txBody>
      </p:sp>
      <p:pic>
        <p:nvPicPr>
          <p:cNvPr id="6" name="unmyelinated ax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1925" y="3356992"/>
            <a:ext cx="4709811" cy="34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0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NEURAL CYTOSKELETON</a:t>
            </a: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442976" y="1416544"/>
            <a:ext cx="8264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network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filaments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provides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internal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structure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a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7176" y="1844353"/>
            <a:ext cx="8486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structural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fibers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also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elements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anchor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various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proteins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their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appropriate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places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membrane.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36" y="2736810"/>
            <a:ext cx="7263391" cy="406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2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STRUCTURAL VARIATIONS OF NEURONS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2401" y="2132856"/>
            <a:ext cx="69371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ingle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branch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extending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body. </a:t>
            </a: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typical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invertebrate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vertebrates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unipolar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found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Just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beyond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body of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unipolar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somatosensory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the single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branch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divides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two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with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part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extending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back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toward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CNS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part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extending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toward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skin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AutoShape 2" descr="ttps://vivadifferences.com/wp-content/uploads/2019/05/Capture-11.png"/>
          <p:cNvSpPr>
            <a:spLocks noChangeAspect="1" noChangeArrowheads="1"/>
          </p:cNvSpPr>
          <p:nvPr/>
        </p:nvSpPr>
        <p:spPr bwMode="auto">
          <a:xfrm>
            <a:off x="0" y="28802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476" y="2204864"/>
            <a:ext cx="1778212" cy="2169419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1040666" y="1225125"/>
            <a:ext cx="7064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UNIPOLAR NEURON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2400" y="4995178"/>
            <a:ext cx="8777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Signals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begin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peripheral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end,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near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skin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muscle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traveling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past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body and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proceeding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toward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brain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12" name="Ovale 11"/>
          <p:cNvSpPr/>
          <p:nvPr/>
        </p:nvSpPr>
        <p:spPr>
          <a:xfrm>
            <a:off x="395536" y="762390"/>
            <a:ext cx="3024336" cy="639753"/>
          </a:xfrm>
          <a:prstGeom prst="ellipse">
            <a:avLst/>
          </a:prstGeom>
          <a:solidFill>
            <a:schemeClr val="accent1">
              <a:alpha val="2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1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STRUCTURAL VARIATIONS OF NEURONS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40666" y="1225125"/>
            <a:ext cx="7064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BIPOLAR NEURON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135" y="1988840"/>
            <a:ext cx="2451100" cy="43053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39713" y="2062003"/>
            <a:ext cx="62564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two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branches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extending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from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body: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dendrite. 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Bipolar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play</a:t>
            </a:r>
          </a:p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important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including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retina of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eye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special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bipolar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spindle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von Economo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VEN).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found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anterior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cingulate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cortex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(ACC), in 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junction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frontal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lobe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insula </a:t>
            </a:r>
            <a:r>
              <a:rPr lang="it-IT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area of 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temporal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lobe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in 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dorsolateral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prefrontal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cortex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humans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Although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their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exact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function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well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understood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appear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be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specifically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designed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provide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fast, intuitive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assessments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complex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situations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Ovale 7"/>
          <p:cNvSpPr/>
          <p:nvPr/>
        </p:nvSpPr>
        <p:spPr>
          <a:xfrm>
            <a:off x="395536" y="762390"/>
            <a:ext cx="3024336" cy="639753"/>
          </a:xfrm>
          <a:prstGeom prst="ellipse">
            <a:avLst/>
          </a:prstGeom>
          <a:solidFill>
            <a:schemeClr val="accent1">
              <a:alpha val="2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51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STRUCTURAL VARIATIONS OF NEURONS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40666" y="1225125"/>
            <a:ext cx="7064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MULTIPOLAR NEURON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9713" y="2062003"/>
            <a:ext cx="46203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most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common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structural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  <a:p>
            <a:pPr algn="just"/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Multipolar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many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branches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extending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from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body.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Usually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means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numerous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different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shapes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pyramidal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cerebral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cortex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hippocampus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bodies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shaped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like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pyramids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Purkinje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cerebellum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dramatic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dendritic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trees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allow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single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many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150,000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17113"/>
          <a:stretch/>
        </p:blipFill>
        <p:spPr>
          <a:xfrm>
            <a:off x="5004048" y="1686790"/>
            <a:ext cx="4104456" cy="5171210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395536" y="762390"/>
            <a:ext cx="3024336" cy="639753"/>
          </a:xfrm>
          <a:prstGeom prst="ellipse">
            <a:avLst/>
          </a:prstGeom>
          <a:solidFill>
            <a:schemeClr val="accent1">
              <a:alpha val="2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9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ig-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6912"/>
            <a:ext cx="36845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3" name="Picture 7" descr="fig-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19288"/>
            <a:ext cx="3675063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STRUCTURAL VARIATIONS OF NEURONS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5" descr="http://cdn2.stbm.it/zingarate/gallery/foto/oggetti-che-sembrano-avere-una-terrificante-espressione/il-rubinetto-terrorizzato.jpeg?-36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07814">
            <a:off x="202514" y="1358688"/>
            <a:ext cx="1378124" cy="10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e 7"/>
          <p:cNvSpPr/>
          <p:nvPr/>
        </p:nvSpPr>
        <p:spPr>
          <a:xfrm>
            <a:off x="395536" y="762390"/>
            <a:ext cx="3024336" cy="639753"/>
          </a:xfrm>
          <a:prstGeom prst="ellipse">
            <a:avLst/>
          </a:prstGeom>
          <a:solidFill>
            <a:schemeClr val="accent1">
              <a:alpha val="2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363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FUNCTIONAL VARIATIONS OF NEURONS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40666" y="1225125"/>
            <a:ext cx="7064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3 TYPES: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384" y="2062003"/>
            <a:ext cx="8443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SENSORY NEURONS</a:t>
            </a:r>
          </a:p>
          <a:p>
            <a:pPr algn="just"/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Receive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information from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outside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world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from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within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our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bodies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33384" y="3645024"/>
            <a:ext cx="8443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MOTOR NEURONS</a:t>
            </a:r>
          </a:p>
          <a:p>
            <a:pPr algn="just"/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Transmit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commands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the CNS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directly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muscles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glands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0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384" y="5149641"/>
            <a:ext cx="8443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INTERNEURONS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majority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</a:p>
          <a:p>
            <a:pPr algn="just"/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specialized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either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motor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functions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bridges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between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motor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6" name="Ovale 5"/>
          <p:cNvSpPr/>
          <p:nvPr/>
        </p:nvSpPr>
        <p:spPr>
          <a:xfrm>
            <a:off x="395536" y="762390"/>
            <a:ext cx="3024336" cy="639753"/>
          </a:xfrm>
          <a:prstGeom prst="ellipse">
            <a:avLst/>
          </a:prstGeom>
          <a:solidFill>
            <a:schemeClr val="accent1">
              <a:alpha val="2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99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7059" y="541129"/>
            <a:ext cx="8750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Ionic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Composition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endParaRPr lang="it-IT" sz="3000" b="1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Intracellularand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Extracellular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Fluids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535" y="2420888"/>
            <a:ext cx="4711700" cy="42037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56266" y="2403255"/>
            <a:ext cx="37988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Particles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electrical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charge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negatively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charged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more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electrons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protons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whereas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positively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charged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fewer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electrons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protons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04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7059" y="541129"/>
            <a:ext cx="8750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Ionic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Composition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endParaRPr lang="it-IT" sz="3000" b="1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Intracellularand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Extracellular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Fluids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56266" y="1637854"/>
            <a:ext cx="3798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ion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9841" y="1893390"/>
            <a:ext cx="6488848" cy="486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409" y="536477"/>
            <a:ext cx="6766967" cy="6321523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5868144" y="5517232"/>
            <a:ext cx="2088232" cy="864096"/>
          </a:xfrm>
          <a:prstGeom prst="ellipse">
            <a:avLst/>
          </a:prstGeom>
          <a:solidFill>
            <a:srgbClr val="FFFF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228184" y="6386409"/>
            <a:ext cx="21000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Resting</a:t>
            </a:r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potential</a:t>
            </a:r>
            <a:endParaRPr lang="it-IT" sz="13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Patch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clam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technique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atch clamp techniqu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340768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Picture 6" descr="C03F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08" y="1095127"/>
            <a:ext cx="5046883" cy="57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1216431"/>
            <a:ext cx="40789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DIFFUSION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tendency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distribute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themselves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equally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medium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air or water.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more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terms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diffusion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pressure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along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concentration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gradient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from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high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concentration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low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concentration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3314" name="Picture 2" descr="ncora ritardi sui treni dei pendolari, manciate di minuti prezio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9" y="4077072"/>
            <a:ext cx="3869947" cy="26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6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NEURAL CYTOSKELETON</a:t>
            </a: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442976" y="1416544"/>
            <a:ext cx="8264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network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filaments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provides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internal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structure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a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7176" y="1844353"/>
            <a:ext cx="8486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structural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fibers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also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elements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anchor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various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proteins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their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appropriate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places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membrane.</a:t>
            </a:r>
          </a:p>
        </p:txBody>
      </p:sp>
      <p:pic>
        <p:nvPicPr>
          <p:cNvPr id="7" name="Citoschelet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4098" y="2708920"/>
            <a:ext cx="5512867" cy="413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Picture 6" descr="C03F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08" y="1095127"/>
            <a:ext cx="5046883" cy="57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DIFFUSION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585763"/>
            <a:ext cx="2074941" cy="52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Picture 6" descr="C03F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08" y="1095127"/>
            <a:ext cx="5046883" cy="57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1216431"/>
            <a:ext cx="4078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ELECTROSTATIC PRESSURE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Opposite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signs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attract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like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signs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repel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14338" name="Picture 2" descr="ttps://previews.123rf.com/images/lucadp/lucadp1401/lucadp140100021/25079486-un-magnete-e-un-gruppo-di-s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4050472" cy="237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41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Picture 6" descr="C03F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08" y="1095127"/>
            <a:ext cx="5046883" cy="57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1216431"/>
            <a:ext cx="4078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ELECTROSTATIC PRESSURE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Opposite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signs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attract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like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signs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repel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94" y="1829265"/>
            <a:ext cx="2188530" cy="505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6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Picture 6" descr="C03F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08" y="1095127"/>
            <a:ext cx="5046883" cy="57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POTASSIUM (K+)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2" descr="ncora ritardi sui treni dei pendolari, manciate di minuti prezio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" y="2661601"/>
            <a:ext cx="1664163" cy="11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2849" y="1707067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Mainly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inside the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766472" y="3022322"/>
            <a:ext cx="2085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outside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838593" y="4819406"/>
            <a:ext cx="2085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Stay inside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5" name="Picture 2" descr="ttps://previews.123rf.com/images/lucadp/lucadp1401/lucadp140100021/25079486-un-magnete-e-un-gruppo-di-s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" y="4526760"/>
            <a:ext cx="1683726" cy="98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03F0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6" t="33269" b="52909"/>
          <a:stretch/>
        </p:blipFill>
        <p:spPr bwMode="auto">
          <a:xfrm>
            <a:off x="7310216" y="3002030"/>
            <a:ext cx="1817600" cy="792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96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Picture 6" descr="C03F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08" y="1095127"/>
            <a:ext cx="5046883" cy="57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CHLORIDE (Cl-)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2" descr="ncora ritardi sui treni dei pendolari, manciate di minuti prezio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" y="2661601"/>
            <a:ext cx="1664163" cy="11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2849" y="1707067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Mainly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outside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766472" y="3022322"/>
            <a:ext cx="2085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 inside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838593" y="4819406"/>
            <a:ext cx="2085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Stay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outside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5" name="Picture 2" descr="ttps://previews.123rf.com/images/lucadp/lucadp1401/lucadp140100021/25079486-un-magnete-e-un-gruppo-di-s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" y="4526760"/>
            <a:ext cx="1683726" cy="98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03F0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6" t="58311" b="25354"/>
          <a:stretch/>
        </p:blipFill>
        <p:spPr bwMode="auto">
          <a:xfrm>
            <a:off x="7310216" y="4437112"/>
            <a:ext cx="1817600" cy="936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25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Picture 6" descr="C03F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08" y="1095127"/>
            <a:ext cx="5046883" cy="57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 (NA+)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2" descr="ncora ritardi sui treni dei pendolari, manciate di minuti prezio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" y="2661601"/>
            <a:ext cx="1664163" cy="11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2849" y="1707067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Mainly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outside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766472" y="3022322"/>
            <a:ext cx="2085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 inside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838593" y="4819406"/>
            <a:ext cx="2085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 inside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5" name="Picture 2" descr="ttps://previews.123rf.com/images/lucadp/lucadp1401/lucadp140100021/25079486-un-magnete-e-un-gruppo-di-s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" y="4526760"/>
            <a:ext cx="1683726" cy="98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03F0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6" t="82185" b="2737"/>
          <a:stretch/>
        </p:blipFill>
        <p:spPr bwMode="auto">
          <a:xfrm>
            <a:off x="7310216" y="5805264"/>
            <a:ext cx="1817600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27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 (NA+)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146" name="Picture 2" descr="ttps://i.imgflip.com/4vc3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78692"/>
            <a:ext cx="5045199" cy="4975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38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1" y="1121775"/>
            <a:ext cx="4479267" cy="56195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860" y="1751764"/>
            <a:ext cx="5909140" cy="28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0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Picture 6" descr="C03F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08" y="1095127"/>
            <a:ext cx="5046883" cy="57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RESTING POTENTIAL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849" y="1707067"/>
            <a:ext cx="4078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membrane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permeable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K+,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therefore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cross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freely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3037059"/>
            <a:ext cx="4076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would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-93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mV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Instead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-70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mV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because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Na+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3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RESTING POTENTIAL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Resting Potent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2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NEURAL CYTOSKELETON</a:t>
            </a: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Picture 7" descr="C03F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715" y="1310172"/>
            <a:ext cx="4823291" cy="550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2172715" y="2492896"/>
            <a:ext cx="2232248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172715" y="3631905"/>
            <a:ext cx="2232248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2179407" y="4797152"/>
            <a:ext cx="222555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2172714" y="6049560"/>
            <a:ext cx="4559525" cy="6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1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 POTENTIAL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07504" y="1707067"/>
            <a:ext cx="8944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Normally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reacts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either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input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(pressure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light, etc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.) or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messages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..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1584" y="2492896"/>
            <a:ext cx="4281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DEPOLARIZATION</a:t>
            </a:r>
            <a:r>
              <a:rPr lang="it-IT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 </a:t>
            </a: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Less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Negative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charge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5785" y="3545780"/>
            <a:ext cx="6450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-60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mVolts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 Action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06325" y="5255945"/>
            <a:ext cx="3601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 OR NONE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henomenon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4005064"/>
            <a:ext cx="1768956" cy="2700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erché accendere una candela in chiesa? - Holyblo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49" y="4005064"/>
            <a:ext cx="1301539" cy="86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4" descr="lgeria president orders probe into forest fires | Arab News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86" name="Picture 6" descr="ttps://ec.europa.eu/jrc/sites/jrcsh/files/styles/normal-responsive/public/fotolia-gilitukha-forest-fir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93" y="4005064"/>
            <a:ext cx="1740544" cy="1160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5103764" y="6381328"/>
            <a:ext cx="2521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8" name="Figura a mano libera 17"/>
          <p:cNvSpPr/>
          <p:nvPr/>
        </p:nvSpPr>
        <p:spPr>
          <a:xfrm>
            <a:off x="6391564" y="4091709"/>
            <a:ext cx="1357745" cy="1182255"/>
          </a:xfrm>
          <a:custGeom>
            <a:avLst/>
            <a:gdLst>
              <a:gd name="connsiteX0" fmla="*/ 1348509 w 1357745"/>
              <a:gd name="connsiteY0" fmla="*/ 0 h 1182255"/>
              <a:gd name="connsiteX1" fmla="*/ 1357745 w 1357745"/>
              <a:gd name="connsiteY1" fmla="*/ 665018 h 1182255"/>
              <a:gd name="connsiteX2" fmla="*/ 64654 w 1357745"/>
              <a:gd name="connsiteY2" fmla="*/ 1182255 h 1182255"/>
              <a:gd name="connsiteX3" fmla="*/ 138545 w 1357745"/>
              <a:gd name="connsiteY3" fmla="*/ 979055 h 1182255"/>
              <a:gd name="connsiteX4" fmla="*/ 129309 w 1357745"/>
              <a:gd name="connsiteY4" fmla="*/ 785091 h 1182255"/>
              <a:gd name="connsiteX5" fmla="*/ 73891 w 1357745"/>
              <a:gd name="connsiteY5" fmla="*/ 332509 h 1182255"/>
              <a:gd name="connsiteX6" fmla="*/ 0 w 1357745"/>
              <a:gd name="connsiteY6" fmla="*/ 157018 h 1182255"/>
              <a:gd name="connsiteX7" fmla="*/ 1348509 w 1357745"/>
              <a:gd name="connsiteY7" fmla="*/ 0 h 118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7745" h="1182255">
                <a:moveTo>
                  <a:pt x="1348509" y="0"/>
                </a:moveTo>
                <a:lnTo>
                  <a:pt x="1357745" y="665018"/>
                </a:lnTo>
                <a:lnTo>
                  <a:pt x="64654" y="1182255"/>
                </a:lnTo>
                <a:lnTo>
                  <a:pt x="138545" y="979055"/>
                </a:lnTo>
                <a:lnTo>
                  <a:pt x="129309" y="785091"/>
                </a:lnTo>
                <a:lnTo>
                  <a:pt x="73891" y="332509"/>
                </a:lnTo>
                <a:lnTo>
                  <a:pt x="0" y="157018"/>
                </a:lnTo>
                <a:lnTo>
                  <a:pt x="1348509" y="0"/>
                </a:lnTo>
                <a:close/>
              </a:path>
            </a:pathLst>
          </a:cu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igura a mano libera 19"/>
          <p:cNvSpPr/>
          <p:nvPr/>
        </p:nvSpPr>
        <p:spPr>
          <a:xfrm>
            <a:off x="4959927" y="4045527"/>
            <a:ext cx="1440873" cy="1228437"/>
          </a:xfrm>
          <a:custGeom>
            <a:avLst/>
            <a:gdLst>
              <a:gd name="connsiteX0" fmla="*/ 27709 w 1440873"/>
              <a:gd name="connsiteY0" fmla="*/ 1062182 h 1228437"/>
              <a:gd name="connsiteX1" fmla="*/ 1394691 w 1440873"/>
              <a:gd name="connsiteY1" fmla="*/ 1228437 h 1228437"/>
              <a:gd name="connsiteX2" fmla="*/ 1302328 w 1440873"/>
              <a:gd name="connsiteY2" fmla="*/ 1016000 h 1228437"/>
              <a:gd name="connsiteX3" fmla="*/ 1357746 w 1440873"/>
              <a:gd name="connsiteY3" fmla="*/ 369455 h 1228437"/>
              <a:gd name="connsiteX4" fmla="*/ 1440873 w 1440873"/>
              <a:gd name="connsiteY4" fmla="*/ 203200 h 1228437"/>
              <a:gd name="connsiteX5" fmla="*/ 0 w 1440873"/>
              <a:gd name="connsiteY5" fmla="*/ 0 h 1228437"/>
              <a:gd name="connsiteX6" fmla="*/ 27709 w 1440873"/>
              <a:gd name="connsiteY6" fmla="*/ 1062182 h 122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0873" h="1228437">
                <a:moveTo>
                  <a:pt x="27709" y="1062182"/>
                </a:moveTo>
                <a:lnTo>
                  <a:pt x="1394691" y="1228437"/>
                </a:lnTo>
                <a:lnTo>
                  <a:pt x="1302328" y="1016000"/>
                </a:lnTo>
                <a:lnTo>
                  <a:pt x="1357746" y="369455"/>
                </a:lnTo>
                <a:lnTo>
                  <a:pt x="1440873" y="203200"/>
                </a:lnTo>
                <a:lnTo>
                  <a:pt x="0" y="0"/>
                </a:lnTo>
                <a:lnTo>
                  <a:pt x="27709" y="1062182"/>
                </a:lnTo>
                <a:close/>
              </a:path>
            </a:pathLst>
          </a:custGeom>
          <a:solidFill>
            <a:srgbClr val="FFFF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63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18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 POTENTIAL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6" descr="C03F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64" y="1578842"/>
            <a:ext cx="5508104" cy="526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03F0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1" t="52014" r="51154" b="23348"/>
          <a:stretch/>
        </p:blipFill>
        <p:spPr bwMode="auto">
          <a:xfrm>
            <a:off x="3578316" y="4311568"/>
            <a:ext cx="2736304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323529" y="2204864"/>
            <a:ext cx="2952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Voltage-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dependent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open,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hence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free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both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5" name="Picture 2" descr="ncora ritardi sui treni dei pendolari, manciate di minuti prezio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2" y="3966190"/>
            <a:ext cx="1664163" cy="11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1998723" y="4326911"/>
            <a:ext cx="2085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 inside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053637" y="5629454"/>
            <a:ext cx="2085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 inside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8" name="Picture 2" descr="ttps://previews.123rf.com/images/lucadp/lucadp1401/lucadp140100021/25079486-un-magnete-e-un-gruppo-di-s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6" y="5336808"/>
            <a:ext cx="1683726" cy="98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94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 POTENTIAL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6" descr="C03F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64" y="1578842"/>
            <a:ext cx="5508104" cy="526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03F0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1" t="52014" r="51154" b="23348"/>
          <a:stretch/>
        </p:blipFill>
        <p:spPr bwMode="auto">
          <a:xfrm>
            <a:off x="3578316" y="4311568"/>
            <a:ext cx="2736304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323529" y="2204864"/>
            <a:ext cx="2952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Voltage-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dependent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open,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hence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free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both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5" name="Picture 2" descr="ncora ritardi sui treni dei pendolari, manciate di minuti prezio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2" y="3966190"/>
            <a:ext cx="1664163" cy="11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1998723" y="4326911"/>
            <a:ext cx="2085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 inside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053637" y="5629454"/>
            <a:ext cx="2085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 inside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8" name="Picture 2" descr="ttps://previews.123rf.com/images/lucadp/lucadp1401/lucadp140100021/25079486-un-magnete-e-un-gruppo-di-s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6" y="5336808"/>
            <a:ext cx="1683726" cy="98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 POTENTIAL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6" descr="C03F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64" y="1578842"/>
            <a:ext cx="5508104" cy="526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03F0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1" t="-352" r="40956" b="46969"/>
          <a:stretch/>
        </p:blipFill>
        <p:spPr bwMode="auto">
          <a:xfrm>
            <a:off x="6156176" y="1556792"/>
            <a:ext cx="720080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07505" y="2204864"/>
            <a:ext cx="33825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rush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reflected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recording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rises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threshold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around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-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60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mV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up to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peak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+ 40mV. </a:t>
            </a:r>
          </a:p>
        </p:txBody>
      </p:sp>
      <p:sp>
        <p:nvSpPr>
          <p:cNvPr id="5" name="Rettangolo 4"/>
          <p:cNvSpPr/>
          <p:nvPr/>
        </p:nvSpPr>
        <p:spPr>
          <a:xfrm>
            <a:off x="195253" y="4329755"/>
            <a:ext cx="32948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Absolute </a:t>
            </a:r>
            <a:r>
              <a:rPr lang="it-IT" sz="15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refractory</a:t>
            </a:r>
            <a:r>
              <a:rPr lang="it-IT" sz="15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period</a:t>
            </a:r>
            <a:r>
              <a:rPr lang="it-IT" sz="15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algn="just"/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period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occur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particular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location of an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regardless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input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Voltage-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dependent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cannot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be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active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unless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go back to the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previous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state.</a:t>
            </a:r>
            <a:endParaRPr lang="it-IT" sz="15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6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 POTENTIAL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6" descr="C03F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64" y="1578842"/>
            <a:ext cx="5508104" cy="526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03F0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3" t="-351" r="17424" b="19593"/>
          <a:stretch/>
        </p:blipFill>
        <p:spPr bwMode="auto">
          <a:xfrm>
            <a:off x="6660232" y="1556792"/>
            <a:ext cx="1512168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07505" y="2204864"/>
            <a:ext cx="3382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Toward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peak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Potassium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begins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recording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drops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back to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resting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levels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</p:txBody>
      </p:sp>
      <p:pic>
        <p:nvPicPr>
          <p:cNvPr id="11" name="Picture 2" descr="ncora ritardi sui treni dei pendolari, manciate di minuti prezio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2" y="3966190"/>
            <a:ext cx="1664163" cy="11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1998723" y="4326911"/>
            <a:ext cx="2085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outside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053637" y="5629454"/>
            <a:ext cx="2085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outside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5" name="Picture 2" descr="ttps://previews.123rf.com/images/lucadp/lucadp1401/lucadp140100021/25079486-un-magnete-e-un-gruppo-di-s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6" y="5336808"/>
            <a:ext cx="1683726" cy="98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2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 POTENTIAL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6" descr="C03F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64" y="1578842"/>
            <a:ext cx="5508104" cy="526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03F0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4" t="50294" r="1737" b="19593"/>
          <a:stretch/>
        </p:blipFill>
        <p:spPr bwMode="auto">
          <a:xfrm>
            <a:off x="7164288" y="4221088"/>
            <a:ext cx="1872208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07505" y="1578842"/>
            <a:ext cx="33825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hyperpolarization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even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more negative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). 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slowly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returns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normal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resting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level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6588224" y="4509120"/>
            <a:ext cx="720080" cy="576064"/>
          </a:xfrm>
          <a:prstGeom prst="ellipse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931436" y="4082445"/>
            <a:ext cx="203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start to be open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again</a:t>
            </a:r>
            <a:endParaRPr lang="it-IT" sz="1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544739" y="4662921"/>
            <a:ext cx="82612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00" dirty="0">
                <a:latin typeface="Tahoma" charset="0"/>
                <a:ea typeface="Tahoma" charset="0"/>
                <a:cs typeface="Tahoma" charset="0"/>
              </a:rPr>
              <a:t>-50 </a:t>
            </a:r>
            <a:r>
              <a:rPr lang="it-IT" sz="1300" dirty="0" err="1">
                <a:latin typeface="Tahoma" charset="0"/>
                <a:ea typeface="Tahoma" charset="0"/>
                <a:cs typeface="Tahoma" charset="0"/>
              </a:rPr>
              <a:t>mV</a:t>
            </a:r>
            <a:r>
              <a:rPr lang="it-IT" sz="1300" dirty="0">
                <a:latin typeface="Tahoma" charset="0"/>
                <a:ea typeface="Tahoma" charset="0"/>
                <a:cs typeface="Tahoma" charset="0"/>
              </a:rPr>
              <a:t>: </a:t>
            </a:r>
            <a:endParaRPr lang="it-IT" sz="1300" dirty="0"/>
          </a:p>
        </p:txBody>
      </p:sp>
    </p:spTree>
    <p:extLst>
      <p:ext uri="{BB962C8B-B14F-4D97-AF65-F5344CB8AC3E}">
        <p14:creationId xmlns:p14="http://schemas.microsoft.com/office/powerpoint/2010/main" val="180614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 POTENTIAL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6" descr="C03F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64" y="1578842"/>
            <a:ext cx="5508104" cy="526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03F0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4" t="50294" r="1737" b="19593"/>
          <a:stretch/>
        </p:blipFill>
        <p:spPr bwMode="auto">
          <a:xfrm>
            <a:off x="7164288" y="4221088"/>
            <a:ext cx="1872208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07505" y="2948353"/>
            <a:ext cx="33825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Relative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refractory</a:t>
            </a:r>
            <a:r>
              <a:rPr lang="it-IT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period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algn="just"/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period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following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larger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normal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input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produce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second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normal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input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insufficient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).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6588224" y="4509120"/>
            <a:ext cx="720080" cy="576064"/>
          </a:xfrm>
          <a:prstGeom prst="ellipse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931436" y="4082445"/>
            <a:ext cx="203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start to be open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again</a:t>
            </a:r>
            <a:endParaRPr lang="it-IT" sz="1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544739" y="4662921"/>
            <a:ext cx="82612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00" dirty="0">
                <a:latin typeface="Tahoma" charset="0"/>
                <a:ea typeface="Tahoma" charset="0"/>
                <a:cs typeface="Tahoma" charset="0"/>
              </a:rPr>
              <a:t>-50 </a:t>
            </a:r>
            <a:r>
              <a:rPr lang="it-IT" sz="1300" dirty="0" err="1">
                <a:latin typeface="Tahoma" charset="0"/>
                <a:ea typeface="Tahoma" charset="0"/>
                <a:cs typeface="Tahoma" charset="0"/>
              </a:rPr>
              <a:t>mV</a:t>
            </a:r>
            <a:r>
              <a:rPr lang="it-IT" sz="1300" dirty="0">
                <a:latin typeface="Tahoma" charset="0"/>
                <a:ea typeface="Tahoma" charset="0"/>
                <a:cs typeface="Tahoma" charset="0"/>
              </a:rPr>
              <a:t>: </a:t>
            </a:r>
            <a:endParaRPr lang="it-IT" sz="1300" dirty="0"/>
          </a:p>
        </p:txBody>
      </p:sp>
    </p:spTree>
    <p:extLst>
      <p:ext uri="{BB962C8B-B14F-4D97-AF65-F5344CB8AC3E}">
        <p14:creationId xmlns:p14="http://schemas.microsoft.com/office/powerpoint/2010/main" val="212040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 POTENTIAL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6" descr="C03F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64" y="1578842"/>
            <a:ext cx="5508104" cy="526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07505" y="1834557"/>
            <a:ext cx="3382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vs. </a:t>
            </a:r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Potassium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algn="ctr"/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voltage-dependent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endParaRPr lang="it-IT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07505" y="2967335"/>
            <a:ext cx="33825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1)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open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faster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thus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leading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depolarization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00229" y="4437112"/>
            <a:ext cx="33825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remain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open for a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shorter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amount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time;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potassium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last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longers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thus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leading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hyperpolarization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3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ACTION POTENTIALS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action potent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134076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2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216431"/>
            <a:ext cx="4078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 POTENTIAL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 rot="20666576">
            <a:off x="2759366" y="3371777"/>
            <a:ext cx="3382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MAKE A DRAW !</a:t>
            </a:r>
            <a:endParaRPr lang="it-IT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2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6" name="Picture 2" descr="ttps://www.irrigazioneagricoltura.it/blog/wp-content/uploads/2015/05/alber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99914"/>
            <a:ext cx="4572000" cy="538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2555776" y="6331387"/>
            <a:ext cx="448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From </a:t>
            </a:r>
            <a:r>
              <a:rPr lang="it-IT" dirty="0" err="1" smtClean="0">
                <a:latin typeface="Tahoma" charset="0"/>
                <a:ea typeface="Tahoma" charset="0"/>
                <a:cs typeface="Tahoma" charset="0"/>
              </a:rPr>
              <a:t>Greek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 “</a:t>
            </a:r>
            <a:r>
              <a:rPr lang="it-IT" dirty="0" err="1" smtClean="0">
                <a:latin typeface="Tahoma" charset="0"/>
                <a:ea typeface="Tahoma" charset="0"/>
                <a:cs typeface="Tahoma" charset="0"/>
              </a:rPr>
              <a:t>tree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” 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28" name="Picture 4" descr="hat Is a Cell Body? - Definition, Function &amp; Types - Video &amp; Lesson  Transcript | Stud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5460" y="3477332"/>
            <a:ext cx="4380632" cy="23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77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Propagating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Action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9748" y="1095127"/>
            <a:ext cx="8764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Once a single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been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initial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segment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next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step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propagation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by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signal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reproduces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itself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down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length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an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ability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reproduce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original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signal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ensures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signal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reaching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end of </a:t>
            </a:r>
            <a:r>
              <a:rPr lang="it-IT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strong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signal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formed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hillock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7" name="Picture 6" descr="C03F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581" y="2284503"/>
            <a:ext cx="56848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52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Propagating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Action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802075" y="1171118"/>
            <a:ext cx="6102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UNMYELINATED AXON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must be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replicated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each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successive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segment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9" name="Picture 7" descr="C03F0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41"/>
          <a:stretch/>
        </p:blipFill>
        <p:spPr bwMode="auto">
          <a:xfrm>
            <a:off x="0" y="1184762"/>
            <a:ext cx="2239070" cy="555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801807" y="3140968"/>
            <a:ext cx="6102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Where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remaining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likely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go? Due to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same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diffusion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pressure and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electrostatic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pressure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brought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them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drift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adjacent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segment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pic>
        <p:nvPicPr>
          <p:cNvPr id="4" name="Conduzione in unmyelinated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268760"/>
            <a:ext cx="9144000" cy="51435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97059" y="541129"/>
            <a:ext cx="87501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Propagating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Action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endParaRPr lang="it-IT" sz="3000" b="1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Unmyelinated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Propagating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Action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11721" y="3140968"/>
            <a:ext cx="85087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Technically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if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were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produced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the first time in the middle of an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result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an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experimental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shock,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there's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no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reason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couldn't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go in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either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both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directions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20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ttangolo 3"/>
          <p:cNvSpPr/>
          <p:nvPr/>
        </p:nvSpPr>
        <p:spPr>
          <a:xfrm rot="21358112">
            <a:off x="60136" y="1404455"/>
            <a:ext cx="8942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 the </a:t>
            </a:r>
            <a:r>
              <a:rPr lang="it-IT" sz="30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sz="30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r>
              <a:rPr lang="it-IT" sz="30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</a:t>
            </a:r>
            <a:endParaRPr lang="it-IT" sz="3000" b="1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backward</a:t>
            </a:r>
            <a:r>
              <a:rPr lang="it-IT" sz="30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toward</a:t>
            </a:r>
            <a:r>
              <a:rPr lang="it-IT" sz="30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30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sz="30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body, </a:t>
            </a:r>
            <a:r>
              <a:rPr lang="it-IT" sz="30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too</a:t>
            </a:r>
            <a:r>
              <a:rPr lang="it-IT" sz="30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?</a:t>
            </a:r>
          </a:p>
        </p:txBody>
      </p:sp>
      <p:pic>
        <p:nvPicPr>
          <p:cNvPr id="1026" name="Picture 2" descr="ttps://www.quizpatenteapp.com/Cartelli/ximg095.gif.pagespeed.ic.snL6NY-d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5" y="447675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555776" y="5085184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reality,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however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prior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segment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still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be in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refractory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period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won't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able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fire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Hence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direction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Propagating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Action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7" descr="C03F0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2"/>
          <a:stretch/>
        </p:blipFill>
        <p:spPr bwMode="auto">
          <a:xfrm>
            <a:off x="2940" y="1171118"/>
            <a:ext cx="5217131" cy="540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220071" y="1171118"/>
            <a:ext cx="36841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MYELINATED AXON</a:t>
            </a:r>
          </a:p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Saltatory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conduction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myelinated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faster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because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occur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nodes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Ranvier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density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node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Ranvier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10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times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greater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density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comparable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location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 an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unmyelinated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5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Propagating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Action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Conduzione saltator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3643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1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Propagating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Action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10372" y="3846527"/>
            <a:ext cx="81486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a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typical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invertebrate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unmyelinated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conducted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rate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5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meters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per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second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11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miles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per hour). </a:t>
            </a:r>
            <a:endParaRPr lang="it-IT" sz="20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contrast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typical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human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myelinated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fiber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conduct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120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meters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second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(268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miles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per hour), or 24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times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faster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098" name="Picture 2" descr="ttps://cdn.motor1.com/images/mgl/G4vW5/s1/cartello_con_limite_di_velocit_deve_esserci_sia_prima_sia_do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72" y="1238494"/>
            <a:ext cx="4149899" cy="233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08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imgflip.com/4t72m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9550"/>
            <a:ext cx="4762500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78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059" y="541129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Summary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56" y="1046986"/>
            <a:ext cx="5458048" cy="581101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2757">
            <a:off x="167257" y="876094"/>
            <a:ext cx="1203679" cy="88668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703">
            <a:off x="7337034" y="810466"/>
            <a:ext cx="1764236" cy="88211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/>
          <a:srcRect b="25086"/>
          <a:stretch/>
        </p:blipFill>
        <p:spPr>
          <a:xfrm rot="21255370">
            <a:off x="171388" y="2108454"/>
            <a:ext cx="1464754" cy="10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69032" y="1401370"/>
            <a:ext cx="8630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average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motor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receives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information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approximately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10,000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with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2,000 of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located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body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remaining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8,000 on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050" name="Picture 2" descr="ttps://qbi.uq.edu.au/files/7758/Synapse-QBI-brain-neurosci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01" y="2540114"/>
            <a:ext cx="7896597" cy="433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77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192" y="1384197"/>
            <a:ext cx="5976664" cy="545856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547664" y="5998441"/>
            <a:ext cx="2319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/>
              <a:t>A </a:t>
            </a:r>
            <a:r>
              <a:rPr lang="it-IT" sz="1200" dirty="0" err="1"/>
              <a:t>knob</a:t>
            </a:r>
            <a:r>
              <a:rPr lang="it-IT" sz="1200" dirty="0"/>
              <a:t> on </a:t>
            </a:r>
            <a:r>
              <a:rPr lang="it-IT" sz="1200" dirty="0" smtClean="0"/>
              <a:t>the dendrite </a:t>
            </a:r>
            <a:r>
              <a:rPr lang="it-IT" sz="1200" dirty="0" err="1"/>
              <a:t>that</a:t>
            </a:r>
            <a:r>
              <a:rPr lang="it-IT" sz="1200" dirty="0"/>
              <a:t> </a:t>
            </a:r>
            <a:r>
              <a:rPr lang="it-IT" sz="1200" dirty="0" err="1"/>
              <a:t>provides</a:t>
            </a:r>
            <a:r>
              <a:rPr lang="it-IT" sz="1200" dirty="0"/>
              <a:t> </a:t>
            </a:r>
            <a:r>
              <a:rPr lang="it-IT" sz="1200" dirty="0" err="1" smtClean="0"/>
              <a:t>additional</a:t>
            </a:r>
            <a:r>
              <a:rPr lang="it-IT" sz="1200" dirty="0"/>
              <a:t> </a:t>
            </a:r>
            <a:r>
              <a:rPr lang="it-IT" sz="1200" dirty="0" smtClean="0"/>
              <a:t>membrane </a:t>
            </a:r>
            <a:r>
              <a:rPr lang="it-IT" sz="1200" dirty="0"/>
              <a:t>area for the </a:t>
            </a:r>
            <a:r>
              <a:rPr lang="it-IT" sz="1200" dirty="0" err="1" smtClean="0"/>
              <a:t>formation</a:t>
            </a:r>
            <a:r>
              <a:rPr lang="it-IT" sz="1200" dirty="0"/>
              <a:t> </a:t>
            </a:r>
            <a:r>
              <a:rPr lang="it-IT" sz="1200" dirty="0" smtClean="0"/>
              <a:t>of </a:t>
            </a:r>
            <a:r>
              <a:rPr lang="it-IT" sz="1200" dirty="0" err="1"/>
              <a:t>synapses</a:t>
            </a:r>
            <a:r>
              <a:rPr lang="it-IT" sz="1200" dirty="0"/>
              <a:t> with </a:t>
            </a:r>
            <a:r>
              <a:rPr lang="it-IT" sz="1200" dirty="0" err="1"/>
              <a:t>other</a:t>
            </a:r>
            <a:r>
              <a:rPr lang="it-IT" sz="1200" dirty="0"/>
              <a:t> </a:t>
            </a:r>
            <a:r>
              <a:rPr lang="it-IT" sz="1200" dirty="0" err="1"/>
              <a:t>neurons</a:t>
            </a:r>
            <a:r>
              <a:rPr lang="it-IT" sz="1200" dirty="0"/>
              <a:t>.</a:t>
            </a:r>
          </a:p>
        </p:txBody>
      </p:sp>
      <p:sp>
        <p:nvSpPr>
          <p:cNvPr id="8" name="Freccia destra 7"/>
          <p:cNvSpPr/>
          <p:nvPr/>
        </p:nvSpPr>
        <p:spPr>
          <a:xfrm>
            <a:off x="3851920" y="6525344"/>
            <a:ext cx="1728192" cy="144016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1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192" y="1384197"/>
            <a:ext cx="5976664" cy="545856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535128" y="5910371"/>
            <a:ext cx="2460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 err="1"/>
              <a:t>Abnormalities</a:t>
            </a:r>
            <a:r>
              <a:rPr lang="it-IT" sz="1200" dirty="0"/>
              <a:t> in spine </a:t>
            </a:r>
            <a:r>
              <a:rPr lang="it-IT" sz="1200" dirty="0" err="1" smtClean="0"/>
              <a:t>density</a:t>
            </a:r>
            <a:r>
              <a:rPr lang="it-IT" sz="1200" dirty="0" smtClean="0"/>
              <a:t> and </a:t>
            </a:r>
            <a:r>
              <a:rPr lang="it-IT" sz="1200" dirty="0" err="1"/>
              <a:t>shape</a:t>
            </a:r>
            <a:r>
              <a:rPr lang="it-IT" sz="1200" dirty="0"/>
              <a:t> </a:t>
            </a:r>
            <a:r>
              <a:rPr lang="it-IT" sz="1200" dirty="0" err="1" smtClean="0"/>
              <a:t>contribute</a:t>
            </a:r>
            <a:r>
              <a:rPr lang="it-IT" sz="1200" dirty="0" smtClean="0"/>
              <a:t> </a:t>
            </a:r>
            <a:r>
              <a:rPr lang="it-IT" sz="1200" dirty="0"/>
              <a:t>to </a:t>
            </a:r>
            <a:r>
              <a:rPr lang="it-IT" sz="1200" dirty="0" err="1"/>
              <a:t>autism</a:t>
            </a:r>
            <a:r>
              <a:rPr lang="it-IT" sz="1200" dirty="0"/>
              <a:t> </a:t>
            </a:r>
            <a:r>
              <a:rPr lang="it-IT" sz="1200" dirty="0" err="1"/>
              <a:t>spectrum</a:t>
            </a:r>
            <a:r>
              <a:rPr lang="it-IT" sz="1200" dirty="0"/>
              <a:t> </a:t>
            </a:r>
            <a:r>
              <a:rPr lang="it-IT" sz="1200" dirty="0" err="1" smtClean="0"/>
              <a:t>disorder</a:t>
            </a:r>
            <a:r>
              <a:rPr lang="it-IT" sz="1200" dirty="0" smtClean="0"/>
              <a:t>, </a:t>
            </a:r>
            <a:r>
              <a:rPr lang="it-IT" sz="1200" dirty="0" err="1" smtClean="0"/>
              <a:t>schizophrenia</a:t>
            </a:r>
            <a:r>
              <a:rPr lang="it-IT" sz="1200" dirty="0"/>
              <a:t>, </a:t>
            </a:r>
            <a:r>
              <a:rPr lang="it-IT" sz="1200" dirty="0" smtClean="0"/>
              <a:t>and </a:t>
            </a:r>
            <a:r>
              <a:rPr lang="it-IT" sz="1200" dirty="0" err="1" smtClean="0"/>
              <a:t>Alzheimer's</a:t>
            </a:r>
            <a:r>
              <a:rPr lang="it-IT" sz="1200" dirty="0" smtClean="0"/>
              <a:t> </a:t>
            </a:r>
            <a:r>
              <a:rPr lang="it-IT" sz="1200" dirty="0" err="1"/>
              <a:t>disease</a:t>
            </a:r>
            <a:endParaRPr lang="it-IT" sz="1200" dirty="0"/>
          </a:p>
        </p:txBody>
      </p:sp>
      <p:sp>
        <p:nvSpPr>
          <p:cNvPr id="8" name="Freccia destra 7"/>
          <p:cNvSpPr/>
          <p:nvPr/>
        </p:nvSpPr>
        <p:spPr>
          <a:xfrm>
            <a:off x="3851920" y="6525344"/>
            <a:ext cx="1728192" cy="144016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20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AXON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524328" y="587727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mtClean="0">
                <a:latin typeface="Tahoma" charset="0"/>
                <a:ea typeface="Tahoma" charset="0"/>
                <a:cs typeface="Tahoma" charset="0"/>
              </a:rPr>
              <a:t>(or gap)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4795" y="1224905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Although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numbers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dendrites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typically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l="2920" b="71774"/>
          <a:stretch/>
        </p:blipFill>
        <p:spPr>
          <a:xfrm>
            <a:off x="604087" y="4485227"/>
            <a:ext cx="7935826" cy="2107333"/>
          </a:xfrm>
          <a:prstGeom prst="rect">
            <a:avLst/>
          </a:prstGeom>
        </p:spPr>
      </p:pic>
      <p:sp>
        <p:nvSpPr>
          <p:cNvPr id="2" name="Ovale 1"/>
          <p:cNvSpPr/>
          <p:nvPr/>
        </p:nvSpPr>
        <p:spPr>
          <a:xfrm>
            <a:off x="3419872" y="4437112"/>
            <a:ext cx="936104" cy="576064"/>
          </a:xfrm>
          <a:prstGeom prst="ellipse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2627784" y="4144724"/>
            <a:ext cx="348473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Where</a:t>
            </a:r>
            <a:r>
              <a:rPr lang="it-IT" sz="1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sz="1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r>
              <a:rPr lang="it-IT" sz="1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arise</a:t>
            </a:r>
            <a:r>
              <a:rPr lang="it-IT" sz="1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..</a:t>
            </a:r>
            <a:endParaRPr lang="it-IT" sz="13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0440" y="1619508"/>
            <a:ext cx="894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carrying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messages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2400" y="2132856"/>
            <a:ext cx="8777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substantially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(a)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diameter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  <a:p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lvl="2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vertebrates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diameters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range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less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1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micrometer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25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micrometers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lvl="2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invertebrates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diameter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be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1 mm,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 over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1 ,000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times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larger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smallest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vertebrate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26" name="Picture 2" descr="ttps://mir-s3-cdn-cf.behance.net/project_modules/1400/b7556154729185.5967166c4d7b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630192"/>
            <a:ext cx="959672" cy="51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tps://static.independent.co.uk/s3fs-public/thumbnails/image/2019/04/16/11/human-skeleton-1517257035kd4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5" y="2708920"/>
            <a:ext cx="900759" cy="6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2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2799</TotalTime>
  <Words>2297</Words>
  <Application>Microsoft Macintosh PowerPoint</Application>
  <PresentationFormat>Presentazione su schermo (4:3)</PresentationFormat>
  <Paragraphs>353</Paragraphs>
  <Slides>58</Slides>
  <Notes>17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1" baseType="lpstr">
      <vt:lpstr>Arial</vt:lpstr>
      <vt:lpstr>Tahoma</vt:lpstr>
      <vt:lpstr>Default Design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334</cp:revision>
  <dcterms:created xsi:type="dcterms:W3CDTF">2016-02-23T15:39:41Z</dcterms:created>
  <dcterms:modified xsi:type="dcterms:W3CDTF">2021-04-13T21:33:35Z</dcterms:modified>
</cp:coreProperties>
</file>