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MPG" ContentType="video/mpeg"/>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988" r:id="rId2"/>
    <p:sldId id="974" r:id="rId3"/>
    <p:sldId id="975" r:id="rId4"/>
    <p:sldId id="1002" r:id="rId5"/>
    <p:sldId id="878" r:id="rId6"/>
    <p:sldId id="948" r:id="rId7"/>
    <p:sldId id="879" r:id="rId8"/>
    <p:sldId id="884" r:id="rId9"/>
    <p:sldId id="885" r:id="rId10"/>
    <p:sldId id="982" r:id="rId11"/>
    <p:sldId id="983" r:id="rId12"/>
    <p:sldId id="984" r:id="rId13"/>
    <p:sldId id="887" r:id="rId14"/>
    <p:sldId id="888" r:id="rId15"/>
    <p:sldId id="992" r:id="rId16"/>
    <p:sldId id="889" r:id="rId17"/>
    <p:sldId id="890" r:id="rId18"/>
    <p:sldId id="891" r:id="rId19"/>
    <p:sldId id="973" r:id="rId20"/>
    <p:sldId id="892" r:id="rId21"/>
    <p:sldId id="893" r:id="rId22"/>
    <p:sldId id="894" r:id="rId23"/>
    <p:sldId id="995" r:id="rId24"/>
    <p:sldId id="1000" r:id="rId25"/>
    <p:sldId id="1001" r:id="rId26"/>
    <p:sldId id="996" r:id="rId27"/>
    <p:sldId id="1018" r:id="rId28"/>
    <p:sldId id="997" r:id="rId29"/>
    <p:sldId id="998" r:id="rId30"/>
    <p:sldId id="999" r:id="rId31"/>
    <p:sldId id="1013" r:id="rId32"/>
    <p:sldId id="1014" r:id="rId33"/>
    <p:sldId id="1015" r:id="rId34"/>
    <p:sldId id="1016" r:id="rId35"/>
    <p:sldId id="1017" r:id="rId36"/>
    <p:sldId id="1019" r:id="rId37"/>
    <p:sldId id="1020" r:id="rId38"/>
    <p:sldId id="1021" r:id="rId39"/>
    <p:sldId id="1022" r:id="rId40"/>
    <p:sldId id="1023" r:id="rId41"/>
    <p:sldId id="1024" r:id="rId42"/>
    <p:sldId id="1025" r:id="rId43"/>
    <p:sldId id="1026" r:id="rId44"/>
    <p:sldId id="930" r:id="rId45"/>
    <p:sldId id="949" r:id="rId46"/>
    <p:sldId id="950" r:id="rId47"/>
    <p:sldId id="1027" r:id="rId48"/>
    <p:sldId id="895" r:id="rId49"/>
    <p:sldId id="896" r:id="rId50"/>
    <p:sldId id="952" r:id="rId51"/>
    <p:sldId id="929" r:id="rId52"/>
    <p:sldId id="897" r:id="rId53"/>
    <p:sldId id="898" r:id="rId54"/>
    <p:sldId id="899" r:id="rId55"/>
    <p:sldId id="900" r:id="rId56"/>
    <p:sldId id="901" r:id="rId57"/>
    <p:sldId id="1028" r:id="rId58"/>
    <p:sldId id="902" r:id="rId59"/>
    <p:sldId id="934" r:id="rId60"/>
    <p:sldId id="1004" r:id="rId61"/>
    <p:sldId id="903" r:id="rId62"/>
    <p:sldId id="994" r:id="rId63"/>
    <p:sldId id="904" r:id="rId64"/>
  </p:sldIdLst>
  <p:sldSz cx="9144000" cy="6858000" type="screen4x3"/>
  <p:notesSz cx="6662738" cy="9926638"/>
  <p:defaultTextStyle>
    <a:defPPr>
      <a:defRPr lang="it-IT"/>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33"/>
    <a:srgbClr val="3366FF"/>
    <a:srgbClr val="6699FF"/>
    <a:srgbClr val="CCFF33"/>
    <a:srgbClr val="FFFFFF"/>
    <a:srgbClr val="4D4D4D"/>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20" autoAdjust="0"/>
    <p:restoredTop sz="93713" autoAdjust="0"/>
  </p:normalViewPr>
  <p:slideViewPr>
    <p:cSldViewPr>
      <p:cViewPr>
        <p:scale>
          <a:sx n="81" d="100"/>
          <a:sy n="81" d="100"/>
        </p:scale>
        <p:origin x="2680" y="6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2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8766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it-IT"/>
          </a:p>
        </p:txBody>
      </p:sp>
      <p:sp>
        <p:nvSpPr>
          <p:cNvPr id="5123" name="Rectangle 3"/>
          <p:cNvSpPr>
            <a:spLocks noGrp="1" noChangeArrowheads="1"/>
          </p:cNvSpPr>
          <p:nvPr>
            <p:ph type="dt" idx="1"/>
          </p:nvPr>
        </p:nvSpPr>
        <p:spPr bwMode="auto">
          <a:xfrm>
            <a:off x="3773488" y="0"/>
            <a:ext cx="288766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it-IT"/>
          </a:p>
        </p:txBody>
      </p:sp>
      <p:sp>
        <p:nvSpPr>
          <p:cNvPr id="14340" name="Rectangle 4"/>
          <p:cNvSpPr>
            <a:spLocks noGrp="1" noRot="1" noChangeAspect="1" noChangeArrowheads="1" noTextEdit="1"/>
          </p:cNvSpPr>
          <p:nvPr>
            <p:ph type="sldImg" idx="2"/>
          </p:nvPr>
        </p:nvSpPr>
        <p:spPr bwMode="auto">
          <a:xfrm>
            <a:off x="850900"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666750" y="4714875"/>
            <a:ext cx="532923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Click to edit Master text styles</a:t>
            </a:r>
          </a:p>
          <a:p>
            <a:pPr lvl="1"/>
            <a:r>
              <a:rPr lang="it-IT" noProof="0" smtClean="0"/>
              <a:t>Second level</a:t>
            </a:r>
          </a:p>
          <a:p>
            <a:pPr lvl="2"/>
            <a:r>
              <a:rPr lang="it-IT" noProof="0" smtClean="0"/>
              <a:t>Third level</a:t>
            </a:r>
          </a:p>
          <a:p>
            <a:pPr lvl="3"/>
            <a:r>
              <a:rPr lang="it-IT" noProof="0" smtClean="0"/>
              <a:t>Fourth level</a:t>
            </a:r>
          </a:p>
          <a:p>
            <a:pPr lvl="4"/>
            <a:r>
              <a:rPr lang="it-IT" noProof="0" smtClean="0"/>
              <a:t>Fifth level</a:t>
            </a:r>
          </a:p>
        </p:txBody>
      </p:sp>
      <p:sp>
        <p:nvSpPr>
          <p:cNvPr id="5126" name="Rectangle 6"/>
          <p:cNvSpPr>
            <a:spLocks noGrp="1" noChangeArrowheads="1"/>
          </p:cNvSpPr>
          <p:nvPr>
            <p:ph type="ftr" sz="quarter" idx="4"/>
          </p:nvPr>
        </p:nvSpPr>
        <p:spPr bwMode="auto">
          <a:xfrm>
            <a:off x="0" y="9428163"/>
            <a:ext cx="2887663"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it-IT"/>
          </a:p>
        </p:txBody>
      </p:sp>
      <p:sp>
        <p:nvSpPr>
          <p:cNvPr id="5127" name="Rectangle 7"/>
          <p:cNvSpPr>
            <a:spLocks noGrp="1" noChangeArrowheads="1"/>
          </p:cNvSpPr>
          <p:nvPr>
            <p:ph type="sldNum" sz="quarter" idx="5"/>
          </p:nvPr>
        </p:nvSpPr>
        <p:spPr bwMode="auto">
          <a:xfrm>
            <a:off x="3773488" y="9428163"/>
            <a:ext cx="2887662"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BF05778-6F76-1145-997B-DAA894B98B9E}" type="slidenum">
              <a:rPr lang="it-IT" altLang="it-IT"/>
              <a:pPr>
                <a:defRPr/>
              </a:pPr>
              <a:t>‹n.›</a:t>
            </a:fld>
            <a:endParaRPr lang="it-IT" altLang="it-IT"/>
          </a:p>
        </p:txBody>
      </p:sp>
    </p:spTree>
    <p:extLst>
      <p:ext uri="{BB962C8B-B14F-4D97-AF65-F5344CB8AC3E}">
        <p14:creationId xmlns:p14="http://schemas.microsoft.com/office/powerpoint/2010/main" val="17417173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4BF05778-6F76-1145-997B-DAA894B98B9E}" type="slidenum">
              <a:rPr lang="it-IT" altLang="it-IT" smtClean="0"/>
              <a:pPr>
                <a:defRPr/>
              </a:pPr>
              <a:t>3</a:t>
            </a:fld>
            <a:endParaRPr lang="it-IT" altLang="it-IT"/>
          </a:p>
        </p:txBody>
      </p:sp>
    </p:spTree>
    <p:extLst>
      <p:ext uri="{BB962C8B-B14F-4D97-AF65-F5344CB8AC3E}">
        <p14:creationId xmlns:p14="http://schemas.microsoft.com/office/powerpoint/2010/main" val="360338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p:cNvSpPr>
            <a:spLocks noGrp="1" noRot="1" noChangeAspect="1" noTextEdit="1"/>
          </p:cNvSpPr>
          <p:nvPr>
            <p:ph type="sldImg"/>
          </p:nvPr>
        </p:nvSpPr>
        <p:spPr>
          <a:ln/>
        </p:spPr>
      </p:sp>
      <p:sp>
        <p:nvSpPr>
          <p:cNvPr id="440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dirty="0">
              <a:latin typeface="Arial" charset="0"/>
            </a:endParaRPr>
          </a:p>
        </p:txBody>
      </p:sp>
      <p:sp>
        <p:nvSpPr>
          <p:cNvPr id="440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00DCAB6-320C-3642-B603-11E7DAEBF8F4}" type="slidenum">
              <a:rPr lang="it-IT" altLang="it-IT"/>
              <a:pPr>
                <a:spcBef>
                  <a:spcPct val="0"/>
                </a:spcBef>
              </a:pPr>
              <a:t>14</a:t>
            </a:fld>
            <a:endParaRPr lang="it-IT" altLang="it-IT"/>
          </a:p>
        </p:txBody>
      </p:sp>
    </p:spTree>
    <p:extLst>
      <p:ext uri="{BB962C8B-B14F-4D97-AF65-F5344CB8AC3E}">
        <p14:creationId xmlns:p14="http://schemas.microsoft.com/office/powerpoint/2010/main" val="1260293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egnaposto immagine diapositiva 1"/>
          <p:cNvSpPr>
            <a:spLocks noGrp="1" noRot="1" noChangeAspect="1" noTextEdit="1"/>
          </p:cNvSpPr>
          <p:nvPr>
            <p:ph type="sldImg"/>
          </p:nvPr>
        </p:nvSpPr>
        <p:spPr>
          <a:ln/>
        </p:spPr>
      </p:sp>
      <p:sp>
        <p:nvSpPr>
          <p:cNvPr id="440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440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00DCAB6-320C-3642-B603-11E7DAEBF8F4}" type="slidenum">
              <a:rPr lang="it-IT" altLang="it-IT"/>
              <a:pPr>
                <a:spcBef>
                  <a:spcPct val="0"/>
                </a:spcBef>
              </a:pPr>
              <a:t>15</a:t>
            </a:fld>
            <a:endParaRPr lang="it-IT" altLang="it-IT"/>
          </a:p>
        </p:txBody>
      </p:sp>
    </p:spTree>
    <p:extLst>
      <p:ext uri="{BB962C8B-B14F-4D97-AF65-F5344CB8AC3E}">
        <p14:creationId xmlns:p14="http://schemas.microsoft.com/office/powerpoint/2010/main" val="1839557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egnaposto immagine diapositiva 1"/>
          <p:cNvSpPr>
            <a:spLocks noGrp="1" noRot="1" noChangeAspect="1" noTextEdit="1"/>
          </p:cNvSpPr>
          <p:nvPr>
            <p:ph type="sldImg"/>
          </p:nvPr>
        </p:nvSpPr>
        <p:spPr>
          <a:ln/>
        </p:spPr>
      </p:sp>
      <p:sp>
        <p:nvSpPr>
          <p:cNvPr id="460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460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3375D75-8ACB-F64E-BD65-0336512F8842}" type="slidenum">
              <a:rPr lang="it-IT" altLang="it-IT"/>
              <a:pPr>
                <a:spcBef>
                  <a:spcPct val="0"/>
                </a:spcBef>
              </a:pPr>
              <a:t>16</a:t>
            </a:fld>
            <a:endParaRPr lang="it-IT" altLang="it-IT"/>
          </a:p>
        </p:txBody>
      </p:sp>
    </p:spTree>
    <p:extLst>
      <p:ext uri="{BB962C8B-B14F-4D97-AF65-F5344CB8AC3E}">
        <p14:creationId xmlns:p14="http://schemas.microsoft.com/office/powerpoint/2010/main" val="1126064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egnaposto immagine diapositiva 1"/>
          <p:cNvSpPr>
            <a:spLocks noGrp="1" noRot="1" noChangeAspect="1" noTextEdit="1"/>
          </p:cNvSpPr>
          <p:nvPr>
            <p:ph type="sldImg"/>
          </p:nvPr>
        </p:nvSpPr>
        <p:spPr>
          <a:ln/>
        </p:spPr>
      </p:sp>
      <p:sp>
        <p:nvSpPr>
          <p:cNvPr id="481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481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E0A2032-7DD6-964D-B837-F91B4082268E}" type="slidenum">
              <a:rPr lang="it-IT" altLang="it-IT"/>
              <a:pPr>
                <a:spcBef>
                  <a:spcPct val="0"/>
                </a:spcBef>
              </a:pPr>
              <a:t>17</a:t>
            </a:fld>
            <a:endParaRPr lang="it-IT" altLang="it-IT"/>
          </a:p>
        </p:txBody>
      </p:sp>
    </p:spTree>
    <p:extLst>
      <p:ext uri="{BB962C8B-B14F-4D97-AF65-F5344CB8AC3E}">
        <p14:creationId xmlns:p14="http://schemas.microsoft.com/office/powerpoint/2010/main" val="2138137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egnaposto immagine diapositiva 1"/>
          <p:cNvSpPr>
            <a:spLocks noGrp="1" noRot="1" noChangeAspect="1" noTextEdit="1"/>
          </p:cNvSpPr>
          <p:nvPr>
            <p:ph type="sldImg"/>
          </p:nvPr>
        </p:nvSpPr>
        <p:spPr>
          <a:ln/>
        </p:spPr>
      </p:sp>
      <p:sp>
        <p:nvSpPr>
          <p:cNvPr id="501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01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99B4382-AF72-E642-9FF2-9FEED3B63C89}" type="slidenum">
              <a:rPr lang="it-IT" altLang="it-IT"/>
              <a:pPr>
                <a:spcBef>
                  <a:spcPct val="0"/>
                </a:spcBef>
              </a:pPr>
              <a:t>18</a:t>
            </a:fld>
            <a:endParaRPr lang="it-IT" altLang="it-IT"/>
          </a:p>
        </p:txBody>
      </p:sp>
    </p:spTree>
    <p:extLst>
      <p:ext uri="{BB962C8B-B14F-4D97-AF65-F5344CB8AC3E}">
        <p14:creationId xmlns:p14="http://schemas.microsoft.com/office/powerpoint/2010/main" val="182966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egnaposto immagine diapositiva 1"/>
          <p:cNvSpPr>
            <a:spLocks noGrp="1" noRot="1" noChangeAspect="1" noTextEdit="1"/>
          </p:cNvSpPr>
          <p:nvPr>
            <p:ph type="sldImg"/>
          </p:nvPr>
        </p:nvSpPr>
        <p:spPr>
          <a:ln/>
        </p:spPr>
      </p:sp>
      <p:sp>
        <p:nvSpPr>
          <p:cNvPr id="5325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325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030C8200-84AB-C149-B215-1A1FB02108AA}" type="slidenum">
              <a:rPr lang="it-IT" altLang="it-IT"/>
              <a:pPr>
                <a:spcBef>
                  <a:spcPct val="0"/>
                </a:spcBef>
              </a:pPr>
              <a:t>20</a:t>
            </a:fld>
            <a:endParaRPr lang="it-IT" altLang="it-IT"/>
          </a:p>
        </p:txBody>
      </p:sp>
    </p:spTree>
    <p:extLst>
      <p:ext uri="{BB962C8B-B14F-4D97-AF65-F5344CB8AC3E}">
        <p14:creationId xmlns:p14="http://schemas.microsoft.com/office/powerpoint/2010/main" val="1422171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noTextEdit="1"/>
          </p:cNvSpPr>
          <p:nvPr>
            <p:ph type="sldImg"/>
          </p:nvPr>
        </p:nvSpPr>
        <p:spPr>
          <a:ln/>
        </p:spPr>
      </p:sp>
      <p:sp>
        <p:nvSpPr>
          <p:cNvPr id="5529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529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720804D-4D77-1F47-BD7B-67FEAE111FA4}" type="slidenum">
              <a:rPr lang="it-IT" altLang="it-IT"/>
              <a:pPr>
                <a:spcBef>
                  <a:spcPct val="0"/>
                </a:spcBef>
              </a:pPr>
              <a:t>21</a:t>
            </a:fld>
            <a:endParaRPr lang="it-IT" altLang="it-IT"/>
          </a:p>
        </p:txBody>
      </p:sp>
    </p:spTree>
    <p:extLst>
      <p:ext uri="{BB962C8B-B14F-4D97-AF65-F5344CB8AC3E}">
        <p14:creationId xmlns:p14="http://schemas.microsoft.com/office/powerpoint/2010/main" val="947678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egnaposto immagine diapositiva 1"/>
          <p:cNvSpPr>
            <a:spLocks noGrp="1" noRot="1" noChangeAspect="1" noTextEdit="1"/>
          </p:cNvSpPr>
          <p:nvPr>
            <p:ph type="sldImg"/>
          </p:nvPr>
        </p:nvSpPr>
        <p:spPr>
          <a:ln/>
        </p:spPr>
      </p:sp>
      <p:sp>
        <p:nvSpPr>
          <p:cNvPr id="5734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734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2C1DDE7C-21EE-0146-BB99-00CC52829E71}" type="slidenum">
              <a:rPr lang="it-IT" altLang="it-IT"/>
              <a:pPr>
                <a:spcBef>
                  <a:spcPct val="0"/>
                </a:spcBef>
              </a:pPr>
              <a:t>22</a:t>
            </a:fld>
            <a:endParaRPr lang="it-IT" altLang="it-IT"/>
          </a:p>
        </p:txBody>
      </p:sp>
    </p:spTree>
    <p:extLst>
      <p:ext uri="{BB962C8B-B14F-4D97-AF65-F5344CB8AC3E}">
        <p14:creationId xmlns:p14="http://schemas.microsoft.com/office/powerpoint/2010/main" val="1891604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egnaposto immagine diapositiva 1"/>
          <p:cNvSpPr>
            <a:spLocks noGrp="1" noRot="1" noChangeAspect="1" noTextEdit="1"/>
          </p:cNvSpPr>
          <p:nvPr>
            <p:ph type="sldImg"/>
          </p:nvPr>
        </p:nvSpPr>
        <p:spPr>
          <a:ln/>
        </p:spPr>
      </p:sp>
      <p:sp>
        <p:nvSpPr>
          <p:cNvPr id="634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634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82A6AB8-0370-B844-942A-1E1C8794C01B}" type="slidenum">
              <a:rPr lang="it-IT" altLang="en-US">
                <a:latin typeface="Times New Roman" charset="0"/>
              </a:rPr>
              <a:pPr>
                <a:spcBef>
                  <a:spcPct val="0"/>
                </a:spcBef>
              </a:pPr>
              <a:t>23</a:t>
            </a:fld>
            <a:endParaRPr lang="it-IT" altLang="en-US">
              <a:latin typeface="Times New Roman" charset="0"/>
            </a:endParaRPr>
          </a:p>
        </p:txBody>
      </p:sp>
    </p:spTree>
    <p:extLst>
      <p:ext uri="{BB962C8B-B14F-4D97-AF65-F5344CB8AC3E}">
        <p14:creationId xmlns:p14="http://schemas.microsoft.com/office/powerpoint/2010/main" val="1412818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egnaposto immagine diapositiva 1"/>
          <p:cNvSpPr>
            <a:spLocks noGrp="1" noRot="1" noChangeAspect="1" noTextEdit="1"/>
          </p:cNvSpPr>
          <p:nvPr>
            <p:ph type="sldImg"/>
          </p:nvPr>
        </p:nvSpPr>
        <p:spPr>
          <a:ln/>
        </p:spPr>
      </p:sp>
      <p:sp>
        <p:nvSpPr>
          <p:cNvPr id="634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634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82A6AB8-0370-B844-942A-1E1C8794C01B}" type="slidenum">
              <a:rPr lang="it-IT" altLang="en-US">
                <a:latin typeface="Times New Roman" charset="0"/>
              </a:rPr>
              <a:pPr>
                <a:spcBef>
                  <a:spcPct val="0"/>
                </a:spcBef>
              </a:pPr>
              <a:t>24</a:t>
            </a:fld>
            <a:endParaRPr lang="it-IT" altLang="en-US">
              <a:latin typeface="Times New Roman" charset="0"/>
            </a:endParaRPr>
          </a:p>
        </p:txBody>
      </p:sp>
    </p:spTree>
    <p:extLst>
      <p:ext uri="{BB962C8B-B14F-4D97-AF65-F5344CB8AC3E}">
        <p14:creationId xmlns:p14="http://schemas.microsoft.com/office/powerpoint/2010/main" val="745749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txBox="1">
            <a:spLocks noGrp="1" noChangeArrowheads="1"/>
          </p:cNvSpPr>
          <p:nvPr/>
        </p:nvSpPr>
        <p:spPr bwMode="auto">
          <a:xfrm>
            <a:off x="3773488" y="9428163"/>
            <a:ext cx="28876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078191D-09C9-E443-B891-10CCB4899179}" type="slidenum">
              <a:rPr lang="it-IT" altLang="it-IT">
                <a:ea typeface="ＭＳ Ｐゴシック" charset="-128"/>
              </a:rPr>
              <a:pPr algn="r" eaLnBrk="1" hangingPunct="1">
                <a:spcBef>
                  <a:spcPct val="0"/>
                </a:spcBef>
              </a:pPr>
              <a:t>4</a:t>
            </a:fld>
            <a:endParaRPr lang="it-IT" altLang="it-IT">
              <a:ea typeface="ＭＳ Ｐゴシック" charset="-128"/>
            </a:endParaRPr>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889000" y="4714875"/>
            <a:ext cx="488473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rPr>
              <a:t>However we are not the only “counting species”.</a:t>
            </a:r>
          </a:p>
          <a:p>
            <a:pPr algn="just" eaLnBrk="1" hangingPunct="1"/>
            <a:r>
              <a:rPr lang="it-IT" altLang="it-IT">
                <a:latin typeface="Arial" charset="0"/>
              </a:rPr>
              <a:t>The ability to discriminate 2 groups using numerical information has been reported in apes, monkeys, dolphins, dogs and birds as well.</a:t>
            </a:r>
          </a:p>
          <a:p>
            <a:pPr algn="just" eaLnBrk="1" hangingPunct="1"/>
            <a:endParaRPr lang="it-IT" altLang="it-IT">
              <a:latin typeface="Arial" charset="0"/>
            </a:endParaRPr>
          </a:p>
          <a:p>
            <a:r>
              <a:rPr lang="en-US" altLang="it-IT">
                <a:latin typeface="Arial" charset="0"/>
              </a:rPr>
              <a:t>Unfortunately very different results have been reported in literature. Part of the problem is due to the fact that different studies use different stimuli and procedures, thus making difficult any fine comparison among the species.</a:t>
            </a:r>
          </a:p>
          <a:p>
            <a:endParaRPr lang="en-US" altLang="it-IT">
              <a:latin typeface="Arial" charset="0"/>
            </a:endParaRPr>
          </a:p>
          <a:p>
            <a:r>
              <a:rPr lang="en-US" altLang="it-IT">
                <a:latin typeface="Arial" charset="0"/>
              </a:rPr>
              <a:t>To date, we don’t know whether animals have the same numerical systems and, especially, whether they have the same pre-verbal numerical systems reported in humans.</a:t>
            </a:r>
          </a:p>
          <a:p>
            <a:endParaRPr lang="en-US" altLang="it-IT">
              <a:latin typeface="Arial" charset="0"/>
            </a:endParaRPr>
          </a:p>
        </p:txBody>
      </p:sp>
    </p:spTree>
    <p:extLst>
      <p:ext uri="{BB962C8B-B14F-4D97-AF65-F5344CB8AC3E}">
        <p14:creationId xmlns:p14="http://schemas.microsoft.com/office/powerpoint/2010/main" val="2096689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egnaposto immagine diapositiva 1"/>
          <p:cNvSpPr>
            <a:spLocks noGrp="1" noRot="1" noChangeAspect="1" noTextEdit="1"/>
          </p:cNvSpPr>
          <p:nvPr>
            <p:ph type="sldImg"/>
          </p:nvPr>
        </p:nvSpPr>
        <p:spPr>
          <a:ln/>
        </p:spPr>
      </p:sp>
      <p:sp>
        <p:nvSpPr>
          <p:cNvPr id="634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dirty="0">
              <a:latin typeface="Times New Roman" charset="0"/>
            </a:endParaRPr>
          </a:p>
        </p:txBody>
      </p:sp>
      <p:sp>
        <p:nvSpPr>
          <p:cNvPr id="634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82A6AB8-0370-B844-942A-1E1C8794C01B}" type="slidenum">
              <a:rPr lang="it-IT" altLang="en-US">
                <a:latin typeface="Times New Roman" charset="0"/>
              </a:rPr>
              <a:pPr>
                <a:spcBef>
                  <a:spcPct val="0"/>
                </a:spcBef>
              </a:pPr>
              <a:t>25</a:t>
            </a:fld>
            <a:endParaRPr lang="it-IT" altLang="en-US">
              <a:latin typeface="Times New Roman" charset="0"/>
            </a:endParaRPr>
          </a:p>
        </p:txBody>
      </p:sp>
    </p:spTree>
    <p:extLst>
      <p:ext uri="{BB962C8B-B14F-4D97-AF65-F5344CB8AC3E}">
        <p14:creationId xmlns:p14="http://schemas.microsoft.com/office/powerpoint/2010/main" val="225068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egnaposto immagine diapositiva 1"/>
          <p:cNvSpPr>
            <a:spLocks noGrp="1" noRot="1" noChangeAspect="1" noTextEdit="1"/>
          </p:cNvSpPr>
          <p:nvPr>
            <p:ph type="sldImg"/>
          </p:nvPr>
        </p:nvSpPr>
        <p:spPr>
          <a:ln/>
        </p:spPr>
      </p:sp>
      <p:sp>
        <p:nvSpPr>
          <p:cNvPr id="675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675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5E55607-F858-3448-B98D-1868A7096A6E}" type="slidenum">
              <a:rPr lang="it-IT" altLang="en-US">
                <a:latin typeface="Times New Roman" charset="0"/>
              </a:rPr>
              <a:pPr>
                <a:spcBef>
                  <a:spcPct val="0"/>
                </a:spcBef>
              </a:pPr>
              <a:t>26</a:t>
            </a:fld>
            <a:endParaRPr lang="it-IT" altLang="en-US">
              <a:latin typeface="Times New Roman" charset="0"/>
            </a:endParaRPr>
          </a:p>
        </p:txBody>
      </p:sp>
    </p:spTree>
    <p:extLst>
      <p:ext uri="{BB962C8B-B14F-4D97-AF65-F5344CB8AC3E}">
        <p14:creationId xmlns:p14="http://schemas.microsoft.com/office/powerpoint/2010/main" val="5848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p:cNvSpPr>
            <a:spLocks noGrp="1" noRot="1" noChangeAspect="1" noTextEdit="1"/>
          </p:cNvSpPr>
          <p:nvPr>
            <p:ph type="sldImg"/>
          </p:nvPr>
        </p:nvSpPr>
        <p:spPr>
          <a:ln/>
        </p:spPr>
      </p:sp>
      <p:sp>
        <p:nvSpPr>
          <p:cNvPr id="11469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1469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6E9532-2668-E54E-B0A7-E86EFF14D943}" type="slidenum">
              <a:rPr lang="it-IT" altLang="it-IT"/>
              <a:pPr eaLnBrk="1" hangingPunct="1"/>
              <a:t>28</a:t>
            </a:fld>
            <a:endParaRPr lang="it-IT" altLang="it-IT"/>
          </a:p>
        </p:txBody>
      </p:sp>
    </p:spTree>
    <p:extLst>
      <p:ext uri="{BB962C8B-B14F-4D97-AF65-F5344CB8AC3E}">
        <p14:creationId xmlns:p14="http://schemas.microsoft.com/office/powerpoint/2010/main" val="1282833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p:cNvSpPr>
            <a:spLocks noGrp="1" noRot="1" noChangeAspect="1" noTextEdit="1"/>
          </p:cNvSpPr>
          <p:nvPr>
            <p:ph type="sldImg"/>
          </p:nvPr>
        </p:nvSpPr>
        <p:spPr>
          <a:ln/>
        </p:spPr>
      </p:sp>
      <p:sp>
        <p:nvSpPr>
          <p:cNvPr id="11469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1469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6E9532-2668-E54E-B0A7-E86EFF14D943}" type="slidenum">
              <a:rPr lang="it-IT" altLang="it-IT"/>
              <a:pPr eaLnBrk="1" hangingPunct="1"/>
              <a:t>29</a:t>
            </a:fld>
            <a:endParaRPr lang="it-IT" altLang="it-IT"/>
          </a:p>
        </p:txBody>
      </p:sp>
    </p:spTree>
    <p:extLst>
      <p:ext uri="{BB962C8B-B14F-4D97-AF65-F5344CB8AC3E}">
        <p14:creationId xmlns:p14="http://schemas.microsoft.com/office/powerpoint/2010/main" val="1157506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p:cNvSpPr>
            <a:spLocks noGrp="1" noRot="1" noChangeAspect="1" noTextEdit="1"/>
          </p:cNvSpPr>
          <p:nvPr>
            <p:ph type="sldImg"/>
          </p:nvPr>
        </p:nvSpPr>
        <p:spPr>
          <a:ln/>
        </p:spPr>
      </p:sp>
      <p:sp>
        <p:nvSpPr>
          <p:cNvPr id="11469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1469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76E9532-2668-E54E-B0A7-E86EFF14D943}" type="slidenum">
              <a:rPr lang="it-IT" altLang="it-IT"/>
              <a:pPr eaLnBrk="1" hangingPunct="1"/>
              <a:t>30</a:t>
            </a:fld>
            <a:endParaRPr lang="it-IT" altLang="it-IT"/>
          </a:p>
        </p:txBody>
      </p:sp>
    </p:spTree>
    <p:extLst>
      <p:ext uri="{BB962C8B-B14F-4D97-AF65-F5344CB8AC3E}">
        <p14:creationId xmlns:p14="http://schemas.microsoft.com/office/powerpoint/2010/main" val="1751220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egnaposto immagine diapositiva 1"/>
          <p:cNvSpPr>
            <a:spLocks noGrp="1" noRot="1" noChangeAspect="1" noTextEdit="1"/>
          </p:cNvSpPr>
          <p:nvPr>
            <p:ph type="sldImg"/>
          </p:nvPr>
        </p:nvSpPr>
        <p:spPr>
          <a:ln/>
        </p:spPr>
      </p:sp>
      <p:sp>
        <p:nvSpPr>
          <p:cNvPr id="5939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5939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C306E6D-05CB-3445-9892-84AA68E6194F}" type="slidenum">
              <a:rPr lang="it-IT" altLang="it-IT"/>
              <a:pPr>
                <a:spcBef>
                  <a:spcPct val="0"/>
                </a:spcBef>
              </a:pPr>
              <a:t>44</a:t>
            </a:fld>
            <a:endParaRPr lang="it-IT" altLang="it-IT"/>
          </a:p>
        </p:txBody>
      </p:sp>
    </p:spTree>
    <p:extLst>
      <p:ext uri="{BB962C8B-B14F-4D97-AF65-F5344CB8AC3E}">
        <p14:creationId xmlns:p14="http://schemas.microsoft.com/office/powerpoint/2010/main" val="854366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egnaposto immagine diapositiva 1"/>
          <p:cNvSpPr>
            <a:spLocks noGrp="1" noRot="1" noChangeAspect="1" noTextEdit="1"/>
          </p:cNvSpPr>
          <p:nvPr>
            <p:ph type="sldImg"/>
          </p:nvPr>
        </p:nvSpPr>
        <p:spPr>
          <a:ln/>
        </p:spPr>
      </p:sp>
      <p:sp>
        <p:nvSpPr>
          <p:cNvPr id="6144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144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3DF43455-1C89-D343-B656-5F32AF1C2C51}" type="slidenum">
              <a:rPr lang="it-IT" altLang="it-IT"/>
              <a:pPr>
                <a:spcBef>
                  <a:spcPct val="0"/>
                </a:spcBef>
              </a:pPr>
              <a:t>45</a:t>
            </a:fld>
            <a:endParaRPr lang="it-IT" altLang="it-IT"/>
          </a:p>
        </p:txBody>
      </p:sp>
    </p:spTree>
    <p:extLst>
      <p:ext uri="{BB962C8B-B14F-4D97-AF65-F5344CB8AC3E}">
        <p14:creationId xmlns:p14="http://schemas.microsoft.com/office/powerpoint/2010/main" val="1266807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egnaposto immagine diapositiva 1"/>
          <p:cNvSpPr>
            <a:spLocks noGrp="1" noRot="1" noChangeAspect="1" noTextEdit="1"/>
          </p:cNvSpPr>
          <p:nvPr>
            <p:ph type="sldImg"/>
          </p:nvPr>
        </p:nvSpPr>
        <p:spPr>
          <a:ln/>
        </p:spPr>
      </p:sp>
      <p:sp>
        <p:nvSpPr>
          <p:cNvPr id="634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34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9518A65-6D7F-FF4E-9E7E-99428A44297F}" type="slidenum">
              <a:rPr lang="it-IT" altLang="it-IT"/>
              <a:pPr>
                <a:spcBef>
                  <a:spcPct val="0"/>
                </a:spcBef>
              </a:pPr>
              <a:t>46</a:t>
            </a:fld>
            <a:endParaRPr lang="it-IT" altLang="it-IT"/>
          </a:p>
        </p:txBody>
      </p:sp>
    </p:spTree>
    <p:extLst>
      <p:ext uri="{BB962C8B-B14F-4D97-AF65-F5344CB8AC3E}">
        <p14:creationId xmlns:p14="http://schemas.microsoft.com/office/powerpoint/2010/main" val="108275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egnaposto immagine diapositiva 1"/>
          <p:cNvSpPr>
            <a:spLocks noGrp="1" noRot="1" noChangeAspect="1" noTextEdit="1"/>
          </p:cNvSpPr>
          <p:nvPr>
            <p:ph type="sldImg"/>
          </p:nvPr>
        </p:nvSpPr>
        <p:spPr>
          <a:ln/>
        </p:spPr>
      </p:sp>
      <p:sp>
        <p:nvSpPr>
          <p:cNvPr id="6349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349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9518A65-6D7F-FF4E-9E7E-99428A44297F}" type="slidenum">
              <a:rPr lang="it-IT" altLang="it-IT"/>
              <a:pPr>
                <a:spcBef>
                  <a:spcPct val="0"/>
                </a:spcBef>
              </a:pPr>
              <a:t>47</a:t>
            </a:fld>
            <a:endParaRPr lang="it-IT" altLang="it-IT"/>
          </a:p>
        </p:txBody>
      </p:sp>
    </p:spTree>
    <p:extLst>
      <p:ext uri="{BB962C8B-B14F-4D97-AF65-F5344CB8AC3E}">
        <p14:creationId xmlns:p14="http://schemas.microsoft.com/office/powerpoint/2010/main" val="720018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egnaposto immagine diapositiva 1"/>
          <p:cNvSpPr>
            <a:spLocks noGrp="1" noRot="1" noChangeAspect="1" noTextEdit="1"/>
          </p:cNvSpPr>
          <p:nvPr>
            <p:ph type="sldImg"/>
          </p:nvPr>
        </p:nvSpPr>
        <p:spPr>
          <a:ln/>
        </p:spPr>
      </p:sp>
      <p:sp>
        <p:nvSpPr>
          <p:cNvPr id="6553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553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F52ED9D-7C30-6B46-B009-81C2E80A27E1}" type="slidenum">
              <a:rPr lang="it-IT" altLang="it-IT"/>
              <a:pPr>
                <a:spcBef>
                  <a:spcPct val="0"/>
                </a:spcBef>
              </a:pPr>
              <a:t>48</a:t>
            </a:fld>
            <a:endParaRPr lang="it-IT" altLang="it-IT"/>
          </a:p>
        </p:txBody>
      </p:sp>
    </p:spTree>
    <p:extLst>
      <p:ext uri="{BB962C8B-B14F-4D97-AF65-F5344CB8AC3E}">
        <p14:creationId xmlns:p14="http://schemas.microsoft.com/office/powerpoint/2010/main" val="160273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txBox="1">
            <a:spLocks noGrp="1" noChangeArrowheads="1"/>
          </p:cNvSpPr>
          <p:nvPr/>
        </p:nvSpPr>
        <p:spPr bwMode="auto">
          <a:xfrm>
            <a:off x="3773488" y="9428163"/>
            <a:ext cx="2887662"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6BAE13C-61FE-304B-8BAB-5ADB9BA5D7B6}" type="slidenum">
              <a:rPr lang="it-IT" altLang="it-IT">
                <a:ea typeface="ＭＳ Ｐゴシック" charset="-128"/>
              </a:rPr>
              <a:pPr algn="r" eaLnBrk="1" hangingPunct="1">
                <a:spcBef>
                  <a:spcPct val="0"/>
                </a:spcBef>
              </a:pPr>
              <a:t>5</a:t>
            </a:fld>
            <a:endParaRPr lang="it-IT" altLang="it-IT">
              <a:ea typeface="ＭＳ Ｐゴシック" charset="-128"/>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889000" y="4714875"/>
            <a:ext cx="4884738"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it-IT" altLang="it-IT">
                <a:latin typeface="Arial" charset="0"/>
              </a:rPr>
              <a:t>However we are not the only “counting species”.</a:t>
            </a:r>
          </a:p>
          <a:p>
            <a:pPr algn="just" eaLnBrk="1" hangingPunct="1"/>
            <a:r>
              <a:rPr lang="it-IT" altLang="it-IT">
                <a:latin typeface="Arial" charset="0"/>
              </a:rPr>
              <a:t>The ability to discriminate 2 groups using numerical information has been reported in apes, monkeys, dolphins, dogs and birds as well.</a:t>
            </a:r>
          </a:p>
          <a:p>
            <a:pPr algn="just" eaLnBrk="1" hangingPunct="1"/>
            <a:endParaRPr lang="it-IT" altLang="it-IT">
              <a:latin typeface="Arial" charset="0"/>
            </a:endParaRPr>
          </a:p>
          <a:p>
            <a:r>
              <a:rPr lang="en-US" altLang="it-IT">
                <a:latin typeface="Arial" charset="0"/>
              </a:rPr>
              <a:t>Unfortunately very different results have been reported in literature. Part of the problem is due to the fact that different studies use different stimuli and procedures, thus making difficult any fine comparison among the species.</a:t>
            </a:r>
          </a:p>
          <a:p>
            <a:endParaRPr lang="en-US" altLang="it-IT">
              <a:latin typeface="Arial" charset="0"/>
            </a:endParaRPr>
          </a:p>
          <a:p>
            <a:r>
              <a:rPr lang="en-US" altLang="it-IT">
                <a:latin typeface="Arial" charset="0"/>
              </a:rPr>
              <a:t>To date, we don’t know whether animals have the same numerical systems and, especially, whether they have the same pre-verbal numerical systems reported in humans.</a:t>
            </a:r>
          </a:p>
          <a:p>
            <a:endParaRPr lang="en-US" altLang="it-IT">
              <a:latin typeface="Arial" charset="0"/>
            </a:endParaRPr>
          </a:p>
        </p:txBody>
      </p:sp>
    </p:spTree>
    <p:extLst>
      <p:ext uri="{BB962C8B-B14F-4D97-AF65-F5344CB8AC3E}">
        <p14:creationId xmlns:p14="http://schemas.microsoft.com/office/powerpoint/2010/main" val="752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egnaposto immagine diapositiva 1"/>
          <p:cNvSpPr>
            <a:spLocks noGrp="1" noRot="1" noChangeAspect="1" noTextEdit="1"/>
          </p:cNvSpPr>
          <p:nvPr>
            <p:ph type="sldImg"/>
          </p:nvPr>
        </p:nvSpPr>
        <p:spPr>
          <a:ln/>
        </p:spPr>
      </p:sp>
      <p:sp>
        <p:nvSpPr>
          <p:cNvPr id="675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75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265AF0B-73FF-C241-9D67-ACC8A21CB453}" type="slidenum">
              <a:rPr lang="it-IT" altLang="it-IT"/>
              <a:pPr>
                <a:spcBef>
                  <a:spcPct val="0"/>
                </a:spcBef>
              </a:pPr>
              <a:t>49</a:t>
            </a:fld>
            <a:endParaRPr lang="it-IT" altLang="it-IT"/>
          </a:p>
        </p:txBody>
      </p:sp>
    </p:spTree>
    <p:extLst>
      <p:ext uri="{BB962C8B-B14F-4D97-AF65-F5344CB8AC3E}">
        <p14:creationId xmlns:p14="http://schemas.microsoft.com/office/powerpoint/2010/main" val="768826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egnaposto immagine diapositiva 1"/>
          <p:cNvSpPr>
            <a:spLocks noGrp="1" noRot="1" noChangeAspect="1" noTextEdit="1"/>
          </p:cNvSpPr>
          <p:nvPr>
            <p:ph type="sldImg"/>
          </p:nvPr>
        </p:nvSpPr>
        <p:spPr>
          <a:ln/>
        </p:spPr>
      </p:sp>
      <p:sp>
        <p:nvSpPr>
          <p:cNvPr id="6963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6963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55CFCCF-2292-9744-9925-9CD30030F2C0}" type="slidenum">
              <a:rPr lang="it-IT" altLang="it-IT"/>
              <a:pPr>
                <a:spcBef>
                  <a:spcPct val="0"/>
                </a:spcBef>
              </a:pPr>
              <a:t>50</a:t>
            </a:fld>
            <a:endParaRPr lang="it-IT" altLang="it-IT"/>
          </a:p>
        </p:txBody>
      </p:sp>
    </p:spTree>
    <p:extLst>
      <p:ext uri="{BB962C8B-B14F-4D97-AF65-F5344CB8AC3E}">
        <p14:creationId xmlns:p14="http://schemas.microsoft.com/office/powerpoint/2010/main" val="251965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egnaposto immagine diapositiva 1"/>
          <p:cNvSpPr>
            <a:spLocks noGrp="1" noRot="1" noChangeAspect="1" noTextEdit="1"/>
          </p:cNvSpPr>
          <p:nvPr>
            <p:ph type="sldImg"/>
          </p:nvPr>
        </p:nvSpPr>
        <p:spPr>
          <a:ln/>
        </p:spPr>
      </p:sp>
      <p:sp>
        <p:nvSpPr>
          <p:cNvPr id="7168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168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9DD156B3-8E95-3D4E-BDE6-3AC332A83D6C}" type="slidenum">
              <a:rPr lang="it-IT" altLang="it-IT"/>
              <a:pPr>
                <a:spcBef>
                  <a:spcPct val="0"/>
                </a:spcBef>
              </a:pPr>
              <a:t>51</a:t>
            </a:fld>
            <a:endParaRPr lang="it-IT" altLang="it-IT"/>
          </a:p>
        </p:txBody>
      </p:sp>
    </p:spTree>
    <p:extLst>
      <p:ext uri="{BB962C8B-B14F-4D97-AF65-F5344CB8AC3E}">
        <p14:creationId xmlns:p14="http://schemas.microsoft.com/office/powerpoint/2010/main" val="2092831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egnaposto immagine diapositiva 1"/>
          <p:cNvSpPr>
            <a:spLocks noGrp="1" noRot="1" noChangeAspect="1" noTextEdit="1"/>
          </p:cNvSpPr>
          <p:nvPr>
            <p:ph type="sldImg"/>
          </p:nvPr>
        </p:nvSpPr>
        <p:spPr>
          <a:ln/>
        </p:spPr>
      </p:sp>
      <p:sp>
        <p:nvSpPr>
          <p:cNvPr id="737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37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5AFD76A8-A42E-BB4B-B887-5E26F9095F8A}" type="slidenum">
              <a:rPr lang="it-IT" altLang="it-IT"/>
              <a:pPr>
                <a:spcBef>
                  <a:spcPct val="0"/>
                </a:spcBef>
              </a:pPr>
              <a:t>52</a:t>
            </a:fld>
            <a:endParaRPr lang="it-IT" altLang="it-IT"/>
          </a:p>
        </p:txBody>
      </p:sp>
    </p:spTree>
    <p:extLst>
      <p:ext uri="{BB962C8B-B14F-4D97-AF65-F5344CB8AC3E}">
        <p14:creationId xmlns:p14="http://schemas.microsoft.com/office/powerpoint/2010/main" val="583055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egnaposto immagine diapositiva 1"/>
          <p:cNvSpPr>
            <a:spLocks noGrp="1" noRot="1" noChangeAspect="1" noTextEdit="1"/>
          </p:cNvSpPr>
          <p:nvPr>
            <p:ph type="sldImg"/>
          </p:nvPr>
        </p:nvSpPr>
        <p:spPr>
          <a:ln/>
        </p:spPr>
      </p:sp>
      <p:sp>
        <p:nvSpPr>
          <p:cNvPr id="757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57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BAE73987-2C7D-CD49-BE36-511BEAC85123}" type="slidenum">
              <a:rPr lang="it-IT" altLang="it-IT"/>
              <a:pPr>
                <a:spcBef>
                  <a:spcPct val="0"/>
                </a:spcBef>
              </a:pPr>
              <a:t>53</a:t>
            </a:fld>
            <a:endParaRPr lang="it-IT" altLang="it-IT"/>
          </a:p>
        </p:txBody>
      </p:sp>
    </p:spTree>
    <p:extLst>
      <p:ext uri="{BB962C8B-B14F-4D97-AF65-F5344CB8AC3E}">
        <p14:creationId xmlns:p14="http://schemas.microsoft.com/office/powerpoint/2010/main" val="443234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egnaposto immagine diapositiva 1"/>
          <p:cNvSpPr>
            <a:spLocks noGrp="1" noRot="1" noChangeAspect="1" noTextEdit="1"/>
          </p:cNvSpPr>
          <p:nvPr>
            <p:ph type="sldImg"/>
          </p:nvPr>
        </p:nvSpPr>
        <p:spPr>
          <a:ln/>
        </p:spPr>
      </p:sp>
      <p:sp>
        <p:nvSpPr>
          <p:cNvPr id="7987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7987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FAD0C97-1CBC-2A43-A8B0-AD5429848989}" type="slidenum">
              <a:rPr lang="it-IT" altLang="it-IT"/>
              <a:pPr>
                <a:spcBef>
                  <a:spcPct val="0"/>
                </a:spcBef>
              </a:pPr>
              <a:t>54</a:t>
            </a:fld>
            <a:endParaRPr lang="it-IT" altLang="it-IT"/>
          </a:p>
        </p:txBody>
      </p:sp>
    </p:spTree>
    <p:extLst>
      <p:ext uri="{BB962C8B-B14F-4D97-AF65-F5344CB8AC3E}">
        <p14:creationId xmlns:p14="http://schemas.microsoft.com/office/powerpoint/2010/main" val="17047583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egnaposto immagine diapositiva 1"/>
          <p:cNvSpPr>
            <a:spLocks noGrp="1" noRot="1" noChangeAspect="1" noTextEdit="1"/>
          </p:cNvSpPr>
          <p:nvPr>
            <p:ph type="sldImg"/>
          </p:nvPr>
        </p:nvSpPr>
        <p:spPr>
          <a:ln/>
        </p:spPr>
      </p:sp>
      <p:sp>
        <p:nvSpPr>
          <p:cNvPr id="8192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8192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EE2F3D45-4BE7-4F4A-B9AA-03C8A4D14ACC}" type="slidenum">
              <a:rPr lang="it-IT" altLang="it-IT"/>
              <a:pPr>
                <a:spcBef>
                  <a:spcPct val="0"/>
                </a:spcBef>
              </a:pPr>
              <a:t>55</a:t>
            </a:fld>
            <a:endParaRPr lang="it-IT" altLang="it-IT"/>
          </a:p>
        </p:txBody>
      </p:sp>
    </p:spTree>
    <p:extLst>
      <p:ext uri="{BB962C8B-B14F-4D97-AF65-F5344CB8AC3E}">
        <p14:creationId xmlns:p14="http://schemas.microsoft.com/office/powerpoint/2010/main" val="146719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egnaposto immagine diapositiva 1"/>
          <p:cNvSpPr>
            <a:spLocks noGrp="1" noRot="1" noChangeAspect="1" noTextEdit="1"/>
          </p:cNvSpPr>
          <p:nvPr>
            <p:ph type="sldImg"/>
          </p:nvPr>
        </p:nvSpPr>
        <p:spPr>
          <a:ln/>
        </p:spPr>
      </p:sp>
      <p:sp>
        <p:nvSpPr>
          <p:cNvPr id="8397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it-IT" altLang="it-IT" dirty="0" smtClean="0">
                <a:latin typeface="Arial" charset="0"/>
              </a:rPr>
              <a:t>SALAIVA</a:t>
            </a:r>
            <a:endParaRPr lang="it-IT" altLang="it-IT" dirty="0">
              <a:latin typeface="Arial" charset="0"/>
            </a:endParaRPr>
          </a:p>
        </p:txBody>
      </p:sp>
      <p:sp>
        <p:nvSpPr>
          <p:cNvPr id="8397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DFF1D9EB-3FE0-B74A-A0F8-E89066099A2B}" type="slidenum">
              <a:rPr lang="it-IT" altLang="it-IT"/>
              <a:pPr>
                <a:spcBef>
                  <a:spcPct val="0"/>
                </a:spcBef>
              </a:pPr>
              <a:t>56</a:t>
            </a:fld>
            <a:endParaRPr lang="it-IT" altLang="it-IT"/>
          </a:p>
        </p:txBody>
      </p:sp>
    </p:spTree>
    <p:extLst>
      <p:ext uri="{BB962C8B-B14F-4D97-AF65-F5344CB8AC3E}">
        <p14:creationId xmlns:p14="http://schemas.microsoft.com/office/powerpoint/2010/main" val="607695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egnaposto immagine diapositiva 1"/>
          <p:cNvSpPr>
            <a:spLocks noGrp="1" noRot="1" noChangeAspect="1" noTextEdit="1"/>
          </p:cNvSpPr>
          <p:nvPr>
            <p:ph type="sldImg"/>
          </p:nvPr>
        </p:nvSpPr>
        <p:spPr>
          <a:ln/>
        </p:spPr>
      </p:sp>
      <p:sp>
        <p:nvSpPr>
          <p:cNvPr id="18125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181252"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958C58-EF08-9B47-93AB-9CEAA40DB1D1}" type="slidenum">
              <a:rPr lang="it-IT" altLang="it-IT"/>
              <a:pPr eaLnBrk="1" hangingPunct="1"/>
              <a:t>57</a:t>
            </a:fld>
            <a:endParaRPr lang="it-IT" altLang="it-IT"/>
          </a:p>
        </p:txBody>
      </p:sp>
    </p:spTree>
    <p:extLst>
      <p:ext uri="{BB962C8B-B14F-4D97-AF65-F5344CB8AC3E}">
        <p14:creationId xmlns:p14="http://schemas.microsoft.com/office/powerpoint/2010/main" val="1098201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04007E0-4452-5245-82D3-BDB16A1F5DB4}" type="slidenum">
              <a:rPr lang="it-IT" altLang="it-IT"/>
              <a:pPr>
                <a:spcBef>
                  <a:spcPct val="0"/>
                </a:spcBef>
              </a:pPr>
              <a:t>58</a:t>
            </a:fld>
            <a:endParaRPr lang="it-IT" altLang="it-IT"/>
          </a:p>
        </p:txBody>
      </p:sp>
      <p:sp>
        <p:nvSpPr>
          <p:cNvPr id="86018" name="Rectangle 2"/>
          <p:cNvSpPr>
            <a:spLocks noGrp="1" noRot="1" noChangeAspect="1" noChangeArrowheads="1" noTextEdit="1"/>
          </p:cNvSpPr>
          <p:nvPr>
            <p:ph type="sldImg"/>
          </p:nvPr>
        </p:nvSpPr>
        <p:spPr>
          <a:xfrm>
            <a:off x="850900" y="744538"/>
            <a:ext cx="4960938" cy="3722687"/>
          </a:xfrm>
          <a:solidFill>
            <a:srgbClr val="FFFFFF"/>
          </a:solidFill>
          <a:ln/>
        </p:spPr>
      </p:sp>
      <p:sp>
        <p:nvSpPr>
          <p:cNvPr id="86019" name="Rectangle 3"/>
          <p:cNvSpPr>
            <a:spLocks noGrp="1" noChangeArrowheads="1"/>
          </p:cNvSpPr>
          <p:nvPr>
            <p:ph type="body" idx="1"/>
          </p:nvPr>
        </p:nvSpPr>
        <p:spPr>
          <a:xfrm>
            <a:off x="889000" y="4714875"/>
            <a:ext cx="4884738" cy="4467225"/>
          </a:xfrm>
          <a:solidFill>
            <a:srgbClr val="FFFFFF"/>
          </a:solidFill>
          <a:ln>
            <a:solidFill>
              <a:srgbClr val="000000"/>
            </a:solidFill>
          </a:ln>
        </p:spPr>
        <p:txBody>
          <a:bodyPr/>
          <a:lstStyle/>
          <a:p>
            <a:r>
              <a:rPr lang="it-IT" altLang="it-IT">
                <a:latin typeface="Arial" charset="0"/>
              </a:rPr>
              <a:t>In Gambusia, as other poeciilid fish, </a:t>
            </a:r>
            <a:r>
              <a:rPr lang="en-GB" altLang="it-IT">
                <a:latin typeface="Arial" charset="0"/>
                <a:ea typeface="Times New Roman" charset="0"/>
                <a:cs typeface="Times New Roman" charset="0"/>
              </a:rPr>
              <a:t>male sexual harassment is the only strategy to mate. Males try to mate with a frequency of one sexual act per minute, whereas females don’t collaborate since they can store the sperm for months.</a:t>
            </a:r>
          </a:p>
          <a:p>
            <a:r>
              <a:rPr lang="en-GB" altLang="it-IT">
                <a:latin typeface="Arial" charset="0"/>
                <a:ea typeface="Times New Roman" charset="0"/>
                <a:cs typeface="Times New Roman" charset="0"/>
              </a:rPr>
              <a:t>These different optima in mating rates generate a strong sexual conflict</a:t>
            </a:r>
            <a:r>
              <a:rPr lang="it-IT" altLang="it-IT">
                <a:latin typeface="Arial" charset="0"/>
                <a:ea typeface="Times New Roman" charset="0"/>
                <a:cs typeface="Times New Roman" charset="0"/>
              </a:rPr>
              <a:t>: for these reason females adopt some strategies to avoid males (to improve the predatory defence and feeding behaviour).</a:t>
            </a:r>
          </a:p>
          <a:p>
            <a:r>
              <a:rPr lang="it-IT" altLang="it-IT">
                <a:latin typeface="Arial" charset="0"/>
              </a:rPr>
              <a:t>One of these strategies consists to join a large shoal of other females, to reduce (for a dilution effect) the energetic cost linked to the presence of male.</a:t>
            </a:r>
          </a:p>
          <a:p>
            <a:endParaRPr lang="it-IT" altLang="it-IT">
              <a:latin typeface="Arial" charset="0"/>
              <a:ea typeface="Times New Roman" charset="0"/>
              <a:cs typeface="Times New Roman" charset="0"/>
            </a:endParaRPr>
          </a:p>
          <a:p>
            <a:r>
              <a:rPr lang="it-IT" altLang="it-IT">
                <a:latin typeface="Arial" charset="0"/>
                <a:ea typeface="Times New Roman" charset="0"/>
                <a:cs typeface="Times New Roman" charset="0"/>
              </a:rPr>
              <a:t>Here I’m going to show you a short movie in which we can have an idea of the interaction between male and females</a:t>
            </a:r>
          </a:p>
          <a:p>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0653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immagine diapositiva 1"/>
          <p:cNvSpPr>
            <a:spLocks noGrp="1" noRot="1" noChangeAspect="1" noTextEdit="1"/>
          </p:cNvSpPr>
          <p:nvPr>
            <p:ph type="sldImg"/>
          </p:nvPr>
        </p:nvSpPr>
        <p:spPr>
          <a:ln/>
        </p:spPr>
      </p:sp>
      <p:sp>
        <p:nvSpPr>
          <p:cNvPr id="22530"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22531"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C451104A-C91A-834B-A49A-F9D7ACBD0D97}" type="slidenum">
              <a:rPr lang="it-IT" altLang="it-IT"/>
              <a:pPr>
                <a:spcBef>
                  <a:spcPct val="0"/>
                </a:spcBef>
              </a:pPr>
              <a:t>6</a:t>
            </a:fld>
            <a:endParaRPr lang="it-IT" altLang="it-IT"/>
          </a:p>
        </p:txBody>
      </p:sp>
    </p:spTree>
    <p:extLst>
      <p:ext uri="{BB962C8B-B14F-4D97-AF65-F5344CB8AC3E}">
        <p14:creationId xmlns:p14="http://schemas.microsoft.com/office/powerpoint/2010/main" val="1902235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51A4219-54DD-6B48-B3E9-60F124DD404C}" type="slidenum">
              <a:rPr lang="it-IT" altLang="it-IT"/>
              <a:pPr>
                <a:spcBef>
                  <a:spcPct val="0"/>
                </a:spcBef>
              </a:pPr>
              <a:t>59</a:t>
            </a:fld>
            <a:endParaRPr lang="it-IT" altLang="it-IT"/>
          </a:p>
        </p:txBody>
      </p:sp>
      <p:sp>
        <p:nvSpPr>
          <p:cNvPr id="88066" name="Rectangle 2"/>
          <p:cNvSpPr>
            <a:spLocks noGrp="1" noRot="1" noChangeAspect="1" noChangeArrowheads="1" noTextEdit="1"/>
          </p:cNvSpPr>
          <p:nvPr>
            <p:ph type="sldImg"/>
          </p:nvPr>
        </p:nvSpPr>
        <p:spPr>
          <a:xfrm>
            <a:off x="850900" y="744538"/>
            <a:ext cx="4960938" cy="3722687"/>
          </a:xfrm>
          <a:solidFill>
            <a:srgbClr val="FFFFFF"/>
          </a:solidFill>
          <a:ln/>
        </p:spPr>
      </p:sp>
      <p:sp>
        <p:nvSpPr>
          <p:cNvPr id="88067" name="Rectangle 3"/>
          <p:cNvSpPr>
            <a:spLocks noGrp="1" noChangeArrowheads="1"/>
          </p:cNvSpPr>
          <p:nvPr>
            <p:ph type="body" idx="1"/>
          </p:nvPr>
        </p:nvSpPr>
        <p:spPr>
          <a:xfrm>
            <a:off x="889000" y="4714875"/>
            <a:ext cx="4884738" cy="4467225"/>
          </a:xfrm>
          <a:solidFill>
            <a:srgbClr val="FFFFFF"/>
          </a:solidFill>
          <a:ln>
            <a:solidFill>
              <a:srgbClr val="000000"/>
            </a:solidFill>
          </a:ln>
        </p:spPr>
        <p:txBody>
          <a:bodyPr/>
          <a:lstStyle/>
          <a:p>
            <a:r>
              <a:rPr lang="it-IT" altLang="it-IT">
                <a:latin typeface="Arial" charset="0"/>
              </a:rPr>
              <a:t>In Gambusia, as other poeciilid fish, </a:t>
            </a:r>
            <a:r>
              <a:rPr lang="en-GB" altLang="it-IT">
                <a:latin typeface="Arial" charset="0"/>
                <a:ea typeface="Times New Roman" charset="0"/>
                <a:cs typeface="Times New Roman" charset="0"/>
              </a:rPr>
              <a:t>male sexual harassment is the only strategy to mate. Males try to mate with a frequency of one sexual act per minute, whereas females don’t collaborate since they can store the sperm for months.</a:t>
            </a:r>
          </a:p>
          <a:p>
            <a:r>
              <a:rPr lang="en-GB" altLang="it-IT">
                <a:latin typeface="Arial" charset="0"/>
                <a:ea typeface="Times New Roman" charset="0"/>
                <a:cs typeface="Times New Roman" charset="0"/>
              </a:rPr>
              <a:t>These different optima in mating rates generate a strong sexual conflict</a:t>
            </a:r>
            <a:r>
              <a:rPr lang="it-IT" altLang="it-IT">
                <a:latin typeface="Arial" charset="0"/>
                <a:ea typeface="Times New Roman" charset="0"/>
                <a:cs typeface="Times New Roman" charset="0"/>
              </a:rPr>
              <a:t>: for these reason females adopt some strategies to avoid males (to improve the predatory defence and feeding behaviour).</a:t>
            </a:r>
          </a:p>
          <a:p>
            <a:r>
              <a:rPr lang="it-IT" altLang="it-IT">
                <a:latin typeface="Arial" charset="0"/>
              </a:rPr>
              <a:t>One of these strategies consists to join a large shoal of other females, to reduce (for a dilution effect) the energetic cost linked to the presence of male.</a:t>
            </a:r>
          </a:p>
          <a:p>
            <a:endParaRPr lang="it-IT" altLang="it-IT">
              <a:latin typeface="Arial" charset="0"/>
              <a:ea typeface="Times New Roman" charset="0"/>
              <a:cs typeface="Times New Roman" charset="0"/>
            </a:endParaRPr>
          </a:p>
          <a:p>
            <a:r>
              <a:rPr lang="it-IT" altLang="it-IT">
                <a:latin typeface="Arial" charset="0"/>
                <a:ea typeface="Times New Roman" charset="0"/>
                <a:cs typeface="Times New Roman" charset="0"/>
              </a:rPr>
              <a:t>Here I’m going to show you a short movie in which we can have an idea of the interaction between male and females</a:t>
            </a:r>
          </a:p>
          <a:p>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16087902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51A4219-54DD-6B48-B3E9-60F124DD404C}" type="slidenum">
              <a:rPr lang="it-IT" altLang="it-IT"/>
              <a:pPr>
                <a:spcBef>
                  <a:spcPct val="0"/>
                </a:spcBef>
              </a:pPr>
              <a:t>60</a:t>
            </a:fld>
            <a:endParaRPr lang="it-IT" altLang="it-IT"/>
          </a:p>
        </p:txBody>
      </p:sp>
      <p:sp>
        <p:nvSpPr>
          <p:cNvPr id="88066" name="Rectangle 2"/>
          <p:cNvSpPr>
            <a:spLocks noGrp="1" noRot="1" noChangeAspect="1" noChangeArrowheads="1" noTextEdit="1"/>
          </p:cNvSpPr>
          <p:nvPr>
            <p:ph type="sldImg"/>
          </p:nvPr>
        </p:nvSpPr>
        <p:spPr>
          <a:xfrm>
            <a:off x="850900" y="744538"/>
            <a:ext cx="4960938" cy="3722687"/>
          </a:xfrm>
          <a:solidFill>
            <a:srgbClr val="FFFFFF"/>
          </a:solidFill>
          <a:ln/>
        </p:spPr>
      </p:sp>
      <p:sp>
        <p:nvSpPr>
          <p:cNvPr id="88067" name="Rectangle 3"/>
          <p:cNvSpPr>
            <a:spLocks noGrp="1" noChangeArrowheads="1"/>
          </p:cNvSpPr>
          <p:nvPr>
            <p:ph type="body" idx="1"/>
          </p:nvPr>
        </p:nvSpPr>
        <p:spPr>
          <a:xfrm>
            <a:off x="889000" y="4714875"/>
            <a:ext cx="4884738" cy="4467225"/>
          </a:xfrm>
          <a:solidFill>
            <a:srgbClr val="FFFFFF"/>
          </a:solidFill>
          <a:ln>
            <a:solidFill>
              <a:srgbClr val="000000"/>
            </a:solidFill>
          </a:ln>
        </p:spPr>
        <p:txBody>
          <a:bodyPr/>
          <a:lstStyle/>
          <a:p>
            <a:r>
              <a:rPr lang="it-IT" altLang="it-IT">
                <a:latin typeface="Arial" charset="0"/>
              </a:rPr>
              <a:t>In Gambusia, as other poeciilid fish, </a:t>
            </a:r>
            <a:r>
              <a:rPr lang="en-GB" altLang="it-IT">
                <a:latin typeface="Arial" charset="0"/>
                <a:ea typeface="Times New Roman" charset="0"/>
                <a:cs typeface="Times New Roman" charset="0"/>
              </a:rPr>
              <a:t>male sexual harassment is the only strategy to mate. Males try to mate with a frequency of one sexual act per minute, whereas females don’t collaborate since they can store the sperm for months.</a:t>
            </a:r>
          </a:p>
          <a:p>
            <a:r>
              <a:rPr lang="en-GB" altLang="it-IT">
                <a:latin typeface="Arial" charset="0"/>
                <a:ea typeface="Times New Roman" charset="0"/>
                <a:cs typeface="Times New Roman" charset="0"/>
              </a:rPr>
              <a:t>These different optima in mating rates generate a strong sexual conflict</a:t>
            </a:r>
            <a:r>
              <a:rPr lang="it-IT" altLang="it-IT">
                <a:latin typeface="Arial" charset="0"/>
                <a:ea typeface="Times New Roman" charset="0"/>
                <a:cs typeface="Times New Roman" charset="0"/>
              </a:rPr>
              <a:t>: for these reason females adopt some strategies to avoid males (to improve the predatory defence and feeding behaviour).</a:t>
            </a:r>
          </a:p>
          <a:p>
            <a:r>
              <a:rPr lang="it-IT" altLang="it-IT">
                <a:latin typeface="Arial" charset="0"/>
              </a:rPr>
              <a:t>One of these strategies consists to join a large shoal of other females, to reduce (for a dilution effect) the energetic cost linked to the presence of male.</a:t>
            </a:r>
          </a:p>
          <a:p>
            <a:endParaRPr lang="it-IT" altLang="it-IT">
              <a:latin typeface="Arial" charset="0"/>
              <a:ea typeface="Times New Roman" charset="0"/>
              <a:cs typeface="Times New Roman" charset="0"/>
            </a:endParaRPr>
          </a:p>
          <a:p>
            <a:r>
              <a:rPr lang="it-IT" altLang="it-IT">
                <a:latin typeface="Arial" charset="0"/>
                <a:ea typeface="Times New Roman" charset="0"/>
                <a:cs typeface="Times New Roman" charset="0"/>
              </a:rPr>
              <a:t>Here I’m going to show you a short movie in which we can have an idea of the interaction between male and females</a:t>
            </a:r>
          </a:p>
          <a:p>
            <a:endParaRPr lang="it-IT" altLang="it-IT">
              <a:latin typeface="Arial" charset="0"/>
              <a:ea typeface="Times New Roman" charset="0"/>
              <a:cs typeface="Times New Roman" charset="0"/>
            </a:endParaRPr>
          </a:p>
        </p:txBody>
      </p:sp>
    </p:spTree>
    <p:extLst>
      <p:ext uri="{BB962C8B-B14F-4D97-AF65-F5344CB8AC3E}">
        <p14:creationId xmlns:p14="http://schemas.microsoft.com/office/powerpoint/2010/main" val="955707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egnaposto immagine diapositiva 1"/>
          <p:cNvSpPr>
            <a:spLocks noGrp="1" noRot="1" noChangeAspect="1" noTextEdit="1"/>
          </p:cNvSpPr>
          <p:nvPr>
            <p:ph type="sldImg"/>
          </p:nvPr>
        </p:nvSpPr>
        <p:spPr>
          <a:ln/>
        </p:spPr>
      </p:sp>
      <p:sp>
        <p:nvSpPr>
          <p:cNvPr id="90114"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90115"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89D25ECE-B6FD-C144-8A37-BE34C41E373B}" type="slidenum">
              <a:rPr lang="it-IT" altLang="it-IT"/>
              <a:pPr>
                <a:spcBef>
                  <a:spcPct val="0"/>
                </a:spcBef>
              </a:pPr>
              <a:t>61</a:t>
            </a:fld>
            <a:endParaRPr lang="it-IT" altLang="it-IT"/>
          </a:p>
        </p:txBody>
      </p:sp>
    </p:spTree>
    <p:extLst>
      <p:ext uri="{BB962C8B-B14F-4D97-AF65-F5344CB8AC3E}">
        <p14:creationId xmlns:p14="http://schemas.microsoft.com/office/powerpoint/2010/main" val="2118548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p:cNvSpPr>
            <a:spLocks noGrp="1" noRot="1" noChangeAspect="1" noTextEdit="1"/>
          </p:cNvSpPr>
          <p:nvPr>
            <p:ph type="sldImg"/>
          </p:nvPr>
        </p:nvSpPr>
        <p:spPr>
          <a:ln/>
        </p:spPr>
      </p:sp>
      <p:sp>
        <p:nvSpPr>
          <p:cNvPr id="921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921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A0F1081-0047-C447-87EC-80DCE3432DCD}" type="slidenum">
              <a:rPr lang="it-IT" altLang="it-IT"/>
              <a:pPr>
                <a:spcBef>
                  <a:spcPct val="0"/>
                </a:spcBef>
              </a:pPr>
              <a:t>62</a:t>
            </a:fld>
            <a:endParaRPr lang="it-IT" altLang="it-IT"/>
          </a:p>
        </p:txBody>
      </p:sp>
    </p:spTree>
    <p:extLst>
      <p:ext uri="{BB962C8B-B14F-4D97-AF65-F5344CB8AC3E}">
        <p14:creationId xmlns:p14="http://schemas.microsoft.com/office/powerpoint/2010/main" val="2004258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immagine diapositiva 1"/>
          <p:cNvSpPr>
            <a:spLocks noGrp="1" noRot="1" noChangeAspect="1" noTextEdit="1"/>
          </p:cNvSpPr>
          <p:nvPr>
            <p:ph type="sldImg"/>
          </p:nvPr>
        </p:nvSpPr>
        <p:spPr>
          <a:ln/>
        </p:spPr>
      </p:sp>
      <p:sp>
        <p:nvSpPr>
          <p:cNvPr id="92162"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92163"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A0F1081-0047-C447-87EC-80DCE3432DCD}" type="slidenum">
              <a:rPr lang="it-IT" altLang="it-IT"/>
              <a:pPr>
                <a:spcBef>
                  <a:spcPct val="0"/>
                </a:spcBef>
              </a:pPr>
              <a:t>63</a:t>
            </a:fld>
            <a:endParaRPr lang="it-IT" altLang="it-IT"/>
          </a:p>
        </p:txBody>
      </p:sp>
    </p:spTree>
    <p:extLst>
      <p:ext uri="{BB962C8B-B14F-4D97-AF65-F5344CB8AC3E}">
        <p14:creationId xmlns:p14="http://schemas.microsoft.com/office/powerpoint/2010/main" val="117067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egnaposto immagine diapositiva 1"/>
          <p:cNvSpPr>
            <a:spLocks noGrp="1" noRot="1" noChangeAspect="1" noTextEdit="1"/>
          </p:cNvSpPr>
          <p:nvPr>
            <p:ph type="sldImg"/>
          </p:nvPr>
        </p:nvSpPr>
        <p:spPr>
          <a:ln/>
        </p:spPr>
      </p:sp>
      <p:sp>
        <p:nvSpPr>
          <p:cNvPr id="2457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2457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74A9E1BC-8476-9549-B3DB-2AED562D811F}" type="slidenum">
              <a:rPr lang="it-IT" altLang="it-IT"/>
              <a:pPr>
                <a:spcBef>
                  <a:spcPct val="0"/>
                </a:spcBef>
              </a:pPr>
              <a:t>7</a:t>
            </a:fld>
            <a:endParaRPr lang="it-IT" altLang="it-IT"/>
          </a:p>
        </p:txBody>
      </p:sp>
    </p:spTree>
    <p:extLst>
      <p:ext uri="{BB962C8B-B14F-4D97-AF65-F5344CB8AC3E}">
        <p14:creationId xmlns:p14="http://schemas.microsoft.com/office/powerpoint/2010/main" val="1286256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immagine diapositiva 1"/>
          <p:cNvSpPr>
            <a:spLocks noGrp="1" noRot="1" noChangeAspect="1" noTextEdit="1"/>
          </p:cNvSpPr>
          <p:nvPr>
            <p:ph type="sldImg"/>
          </p:nvPr>
        </p:nvSpPr>
        <p:spPr>
          <a:ln/>
        </p:spPr>
      </p:sp>
      <p:sp>
        <p:nvSpPr>
          <p:cNvPr id="34818"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34819"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FF59DBA9-2828-D24D-8D06-4D1FF90B0E2A}" type="slidenum">
              <a:rPr lang="it-IT" altLang="it-IT"/>
              <a:pPr>
                <a:spcBef>
                  <a:spcPct val="0"/>
                </a:spcBef>
              </a:pPr>
              <a:t>8</a:t>
            </a:fld>
            <a:endParaRPr lang="it-IT" altLang="it-IT"/>
          </a:p>
        </p:txBody>
      </p:sp>
    </p:spTree>
    <p:extLst>
      <p:ext uri="{BB962C8B-B14F-4D97-AF65-F5344CB8AC3E}">
        <p14:creationId xmlns:p14="http://schemas.microsoft.com/office/powerpoint/2010/main" val="163743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egnaposto immagine diapositiva 1"/>
          <p:cNvSpPr>
            <a:spLocks noGrp="1" noRot="1" noChangeAspect="1" noTextEdit="1"/>
          </p:cNvSpPr>
          <p:nvPr>
            <p:ph type="sldImg"/>
          </p:nvPr>
        </p:nvSpPr>
        <p:spPr>
          <a:ln/>
        </p:spPr>
      </p:sp>
      <p:sp>
        <p:nvSpPr>
          <p:cNvPr id="3686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charset="0"/>
              </a:rPr>
              <a:t>Several studies showed that humans have both verbal and pre-verbal numerical systems.</a:t>
            </a:r>
          </a:p>
          <a:p>
            <a:endParaRPr lang="it-IT" altLang="it-IT">
              <a:latin typeface="Arial" charset="0"/>
            </a:endParaRPr>
          </a:p>
          <a:p>
            <a:r>
              <a:rPr lang="it-IT" altLang="it-IT">
                <a:latin typeface="Arial" charset="0"/>
              </a:rPr>
              <a:t>Verbal systems are stricly related to language and are fundamental for our mathematical skills.</a:t>
            </a:r>
          </a:p>
          <a:p>
            <a:endParaRPr lang="it-IT" altLang="it-IT">
              <a:latin typeface="Arial" charset="0"/>
            </a:endParaRPr>
          </a:p>
          <a:p>
            <a:r>
              <a:rPr lang="it-IT" altLang="it-IT">
                <a:latin typeface="Arial" charset="0"/>
              </a:rPr>
              <a:t>However, we also have pre-verbal numerical systems, such as the ability to quickly estimate which group is larger. These are very ancient systems that permited us to discriminate between quantities in nature, during human evolution. However we still use pre-verbal numerical systems, even today, for instance when we have to select which queue is shorter at the airport.</a:t>
            </a:r>
          </a:p>
          <a:p>
            <a:endParaRPr lang="it-IT" altLang="it-IT">
              <a:latin typeface="Arial" charset="0"/>
            </a:endParaRPr>
          </a:p>
          <a:p>
            <a:r>
              <a:rPr lang="it-IT" altLang="it-IT">
                <a:latin typeface="Arial" charset="0"/>
              </a:rPr>
              <a:t> </a:t>
            </a:r>
          </a:p>
        </p:txBody>
      </p:sp>
      <p:sp>
        <p:nvSpPr>
          <p:cNvPr id="3686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A4569F94-BAB4-D444-A2FE-03A18F3D0E31}" type="slidenum">
              <a:rPr lang="it-IT" altLang="it-IT"/>
              <a:pPr>
                <a:spcBef>
                  <a:spcPct val="0"/>
                </a:spcBef>
              </a:pPr>
              <a:t>9</a:t>
            </a:fld>
            <a:endParaRPr lang="it-IT" altLang="it-IT"/>
          </a:p>
        </p:txBody>
      </p:sp>
    </p:spTree>
    <p:extLst>
      <p:ext uri="{BB962C8B-B14F-4D97-AF65-F5344CB8AC3E}">
        <p14:creationId xmlns:p14="http://schemas.microsoft.com/office/powerpoint/2010/main" val="373075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noTextEdit="1"/>
          </p:cNvSpPr>
          <p:nvPr>
            <p:ph type="sldImg"/>
          </p:nvPr>
        </p:nvSpPr>
        <p:spPr>
          <a:ln/>
        </p:spPr>
      </p:sp>
      <p:sp>
        <p:nvSpPr>
          <p:cNvPr id="419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419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7F2F49A-F23A-4243-B181-532E7ECD9097}" type="slidenum">
              <a:rPr lang="it-IT" altLang="it-IT"/>
              <a:pPr>
                <a:spcBef>
                  <a:spcPct val="0"/>
                </a:spcBef>
              </a:pPr>
              <a:t>11</a:t>
            </a:fld>
            <a:endParaRPr lang="it-IT" altLang="it-IT"/>
          </a:p>
        </p:txBody>
      </p:sp>
    </p:spTree>
    <p:extLst>
      <p:ext uri="{BB962C8B-B14F-4D97-AF65-F5344CB8AC3E}">
        <p14:creationId xmlns:p14="http://schemas.microsoft.com/office/powerpoint/2010/main" val="691192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noTextEdit="1"/>
          </p:cNvSpPr>
          <p:nvPr>
            <p:ph type="sldImg"/>
          </p:nvPr>
        </p:nvSpPr>
        <p:spPr>
          <a:ln/>
        </p:spPr>
      </p:sp>
      <p:sp>
        <p:nvSpPr>
          <p:cNvPr id="41986"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tLang="it-IT">
              <a:latin typeface="Arial" charset="0"/>
            </a:endParaRPr>
          </a:p>
        </p:txBody>
      </p:sp>
      <p:sp>
        <p:nvSpPr>
          <p:cNvPr id="41987"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defRPr>
            </a:lvl1pPr>
            <a:lvl2pPr marL="742950" indent="-285750">
              <a:spcBef>
                <a:spcPct val="30000"/>
              </a:spcBef>
              <a:defRPr sz="1200">
                <a:solidFill>
                  <a:schemeClr val="tx1"/>
                </a:solidFill>
                <a:latin typeface="Arial" charset="0"/>
              </a:defRPr>
            </a:lvl2pPr>
            <a:lvl3pPr marL="1143000" indent="-228600">
              <a:spcBef>
                <a:spcPct val="30000"/>
              </a:spcBef>
              <a:defRPr sz="1200">
                <a:solidFill>
                  <a:schemeClr val="tx1"/>
                </a:solidFill>
                <a:latin typeface="Arial" charset="0"/>
              </a:defRPr>
            </a:lvl3pPr>
            <a:lvl4pPr marL="1600200" indent="-228600">
              <a:spcBef>
                <a:spcPct val="30000"/>
              </a:spcBef>
              <a:defRPr sz="1200">
                <a:solidFill>
                  <a:schemeClr val="tx1"/>
                </a:solidFill>
                <a:latin typeface="Arial" charset="0"/>
              </a:defRPr>
            </a:lvl4pPr>
            <a:lvl5pPr marL="2057400" indent="-22860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spcBef>
                <a:spcPct val="0"/>
              </a:spcBef>
            </a:pPr>
            <a:fld id="{47F2F49A-F23A-4243-B181-532E7ECD9097}" type="slidenum">
              <a:rPr lang="it-IT" altLang="it-IT"/>
              <a:pPr>
                <a:spcBef>
                  <a:spcPct val="0"/>
                </a:spcBef>
              </a:pPr>
              <a:t>13</a:t>
            </a:fld>
            <a:endParaRPr lang="it-IT" altLang="it-IT"/>
          </a:p>
        </p:txBody>
      </p:sp>
    </p:spTree>
    <p:extLst>
      <p:ext uri="{BB962C8B-B14F-4D97-AF65-F5344CB8AC3E}">
        <p14:creationId xmlns:p14="http://schemas.microsoft.com/office/powerpoint/2010/main" val="212238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AFE729C-BD08-9349-A115-3A6F1F003BEB}" type="slidenum">
              <a:rPr lang="it-IT" altLang="it-IT"/>
              <a:pPr>
                <a:defRPr/>
              </a:pPr>
              <a:t>‹n.›</a:t>
            </a:fld>
            <a:endParaRPr lang="it-IT" altLang="it-IT"/>
          </a:p>
        </p:txBody>
      </p:sp>
    </p:spTree>
    <p:extLst>
      <p:ext uri="{BB962C8B-B14F-4D97-AF65-F5344CB8AC3E}">
        <p14:creationId xmlns:p14="http://schemas.microsoft.com/office/powerpoint/2010/main" val="2035707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B56C897-F178-424E-9499-6211678054BD}" type="slidenum">
              <a:rPr lang="it-IT" altLang="it-IT"/>
              <a:pPr>
                <a:defRPr/>
              </a:pPr>
              <a:t>‹n.›</a:t>
            </a:fld>
            <a:endParaRPr lang="it-IT" altLang="it-IT"/>
          </a:p>
        </p:txBody>
      </p:sp>
    </p:spTree>
    <p:extLst>
      <p:ext uri="{BB962C8B-B14F-4D97-AF65-F5344CB8AC3E}">
        <p14:creationId xmlns:p14="http://schemas.microsoft.com/office/powerpoint/2010/main" val="434532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F21EBB0-97ED-4242-AB89-6E7A5D0454DC}" type="slidenum">
              <a:rPr lang="it-IT" altLang="it-IT"/>
              <a:pPr>
                <a:defRPr/>
              </a:pPr>
              <a:t>‹n.›</a:t>
            </a:fld>
            <a:endParaRPr lang="it-IT" altLang="it-IT"/>
          </a:p>
        </p:txBody>
      </p:sp>
    </p:spTree>
    <p:extLst>
      <p:ext uri="{BB962C8B-B14F-4D97-AF65-F5344CB8AC3E}">
        <p14:creationId xmlns:p14="http://schemas.microsoft.com/office/powerpoint/2010/main" val="1749680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4079F44-2290-0F46-ABE1-72C036240591}" type="slidenum">
              <a:rPr lang="it-IT" altLang="it-IT"/>
              <a:pPr>
                <a:defRPr/>
              </a:pPr>
              <a:t>‹n.›</a:t>
            </a:fld>
            <a:endParaRPr lang="it-IT" altLang="it-IT"/>
          </a:p>
        </p:txBody>
      </p:sp>
    </p:spTree>
    <p:extLst>
      <p:ext uri="{BB962C8B-B14F-4D97-AF65-F5344CB8AC3E}">
        <p14:creationId xmlns:p14="http://schemas.microsoft.com/office/powerpoint/2010/main" val="1390719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3B43296-6C0E-0B40-B5A9-EC7075FC93FA}" type="slidenum">
              <a:rPr lang="it-IT" altLang="it-IT"/>
              <a:pPr>
                <a:defRPr/>
              </a:pPr>
              <a:t>‹n.›</a:t>
            </a:fld>
            <a:endParaRPr lang="it-IT" altLang="it-IT"/>
          </a:p>
        </p:txBody>
      </p:sp>
    </p:spTree>
    <p:extLst>
      <p:ext uri="{BB962C8B-B14F-4D97-AF65-F5344CB8AC3E}">
        <p14:creationId xmlns:p14="http://schemas.microsoft.com/office/powerpoint/2010/main" val="421765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B52FA35-597A-CF48-B550-A778CA7D0D81}" type="slidenum">
              <a:rPr lang="it-IT" altLang="it-IT"/>
              <a:pPr>
                <a:defRPr/>
              </a:pPr>
              <a:t>‹n.›</a:t>
            </a:fld>
            <a:endParaRPr lang="it-IT" altLang="it-IT"/>
          </a:p>
        </p:txBody>
      </p:sp>
    </p:spTree>
    <p:extLst>
      <p:ext uri="{BB962C8B-B14F-4D97-AF65-F5344CB8AC3E}">
        <p14:creationId xmlns:p14="http://schemas.microsoft.com/office/powerpoint/2010/main" val="1920572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59BFF44-6E5E-204D-869E-56E13E408D6C}" type="slidenum">
              <a:rPr lang="it-IT" altLang="it-IT"/>
              <a:pPr>
                <a:defRPr/>
              </a:pPr>
              <a:t>‹n.›</a:t>
            </a:fld>
            <a:endParaRPr lang="it-IT" altLang="it-IT"/>
          </a:p>
        </p:txBody>
      </p:sp>
    </p:spTree>
    <p:extLst>
      <p:ext uri="{BB962C8B-B14F-4D97-AF65-F5344CB8AC3E}">
        <p14:creationId xmlns:p14="http://schemas.microsoft.com/office/powerpoint/2010/main" val="23031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3CD51F5B-EAEB-C549-B2CF-F9B37BC8171C}" type="slidenum">
              <a:rPr lang="it-IT" altLang="it-IT"/>
              <a:pPr>
                <a:defRPr/>
              </a:pPr>
              <a:t>‹n.›</a:t>
            </a:fld>
            <a:endParaRPr lang="it-IT" altLang="it-IT"/>
          </a:p>
        </p:txBody>
      </p:sp>
    </p:spTree>
    <p:extLst>
      <p:ext uri="{BB962C8B-B14F-4D97-AF65-F5344CB8AC3E}">
        <p14:creationId xmlns:p14="http://schemas.microsoft.com/office/powerpoint/2010/main" val="118512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A9315728-32F4-A44D-9CC6-1471389E9785}" type="slidenum">
              <a:rPr lang="it-IT" altLang="it-IT"/>
              <a:pPr>
                <a:defRPr/>
              </a:pPr>
              <a:t>‹n.›</a:t>
            </a:fld>
            <a:endParaRPr lang="it-IT" altLang="it-IT"/>
          </a:p>
        </p:txBody>
      </p:sp>
    </p:spTree>
    <p:extLst>
      <p:ext uri="{BB962C8B-B14F-4D97-AF65-F5344CB8AC3E}">
        <p14:creationId xmlns:p14="http://schemas.microsoft.com/office/powerpoint/2010/main" val="52965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C0FF67B1-9A51-B447-B0CB-F68222D6B0C7}" type="slidenum">
              <a:rPr lang="it-IT" altLang="it-IT"/>
              <a:pPr>
                <a:defRPr/>
              </a:pPr>
              <a:t>‹n.›</a:t>
            </a:fld>
            <a:endParaRPr lang="it-IT" altLang="it-IT"/>
          </a:p>
        </p:txBody>
      </p:sp>
    </p:spTree>
    <p:extLst>
      <p:ext uri="{BB962C8B-B14F-4D97-AF65-F5344CB8AC3E}">
        <p14:creationId xmlns:p14="http://schemas.microsoft.com/office/powerpoint/2010/main" val="58939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D4A64F1-04C8-9E46-882F-FA3D67CE401B}" type="slidenum">
              <a:rPr lang="it-IT" altLang="it-IT"/>
              <a:pPr>
                <a:defRPr/>
              </a:pPr>
              <a:t>‹n.›</a:t>
            </a:fld>
            <a:endParaRPr lang="it-IT" altLang="it-IT"/>
          </a:p>
        </p:txBody>
      </p:sp>
    </p:spTree>
    <p:extLst>
      <p:ext uri="{BB962C8B-B14F-4D97-AF65-F5344CB8AC3E}">
        <p14:creationId xmlns:p14="http://schemas.microsoft.com/office/powerpoint/2010/main" val="1810143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E4F6531-5BBA-214B-B381-E68885ECFA55}" type="slidenum">
              <a:rPr lang="it-IT" altLang="it-IT"/>
              <a:pPr>
                <a:defRPr/>
              </a:pPr>
              <a:t>‹n.›</a:t>
            </a:fld>
            <a:endParaRPr lang="it-IT" altLang="it-IT"/>
          </a:p>
        </p:txBody>
      </p:sp>
    </p:spTree>
    <p:extLst>
      <p:ext uri="{BB962C8B-B14F-4D97-AF65-F5344CB8AC3E}">
        <p14:creationId xmlns:p14="http://schemas.microsoft.com/office/powerpoint/2010/main" val="18322930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5D5D"/>
            </a:gs>
            <a:gs pos="100000">
              <a:schemeClr val="tx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ltLang="it-IT"/>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ltLang="it-IT"/>
              <a:t>Click to edit Master text styles</a:t>
            </a:r>
          </a:p>
          <a:p>
            <a:pPr lvl="1"/>
            <a:r>
              <a:rPr lang="it-IT" altLang="it-IT"/>
              <a:t>Second level</a:t>
            </a:r>
          </a:p>
          <a:p>
            <a:pPr lvl="2"/>
            <a:r>
              <a:rPr lang="it-IT" altLang="it-IT"/>
              <a:t>Third level</a:t>
            </a:r>
          </a:p>
          <a:p>
            <a:pPr lvl="3"/>
            <a:r>
              <a:rPr lang="it-IT" altLang="it-IT"/>
              <a:t>Fourth level</a:t>
            </a:r>
          </a:p>
          <a:p>
            <a:pPr lvl="4"/>
            <a:r>
              <a:rPr lang="it-IT" altLang="it-IT"/>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B7DC254-0507-FE4F-9677-265D067AACA9}"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tiff"/><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tiff"/><Relationship Id="rId6" Type="http://schemas.openxmlformats.org/officeDocument/2006/relationships/image" Target="../media/image22.tiff"/><Relationship Id="rId7"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tiff"/><Relationship Id="rId6" Type="http://schemas.openxmlformats.org/officeDocument/2006/relationships/image" Target="../media/image29.gi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eg"/><Relationship Id="rId5" Type="http://schemas.openxmlformats.org/officeDocument/2006/relationships/image" Target="../media/image28.tiff"/><Relationship Id="rId6" Type="http://schemas.openxmlformats.org/officeDocument/2006/relationships/image" Target="../media/image30.tiff"/><Relationship Id="rId7" Type="http://schemas.openxmlformats.org/officeDocument/2006/relationships/image" Target="../media/image29.gi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tiff"/></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tiff"/><Relationship Id="rId6" Type="http://schemas.openxmlformats.org/officeDocument/2006/relationships/image" Target="../media/image38.tiff"/><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9.tiff"/><Relationship Id="rId6"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tiff"/></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0.tiff"/><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1.tiff"/><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png"/><Relationship Id="rId9"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0.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36.png"/><Relationship Id="rId5"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gif"/><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6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1.jpeg"/><Relationship Id="rId5" Type="http://schemas.openxmlformats.org/officeDocument/2006/relationships/image" Target="../media/image64.tiff"/><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tiff"/><Relationship Id="rId5" Type="http://schemas.openxmlformats.org/officeDocument/2006/relationships/image" Target="../media/image73.tiff"/><Relationship Id="rId6" Type="http://schemas.openxmlformats.org/officeDocument/2006/relationships/image" Target="../media/image74.tiff"/><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75.tiff"/></Relationships>
</file>

<file path=ppt/slides/_rels/slide58.xml.rels><?xml version="1.0" encoding="UTF-8" standalone="yes"?>
<Relationships xmlns="http://schemas.openxmlformats.org/package/2006/relationships"><Relationship Id="rId11" Type="http://schemas.openxmlformats.org/officeDocument/2006/relationships/image" Target="../media/image79.png"/><Relationship Id="rId12" Type="http://schemas.openxmlformats.org/officeDocument/2006/relationships/image" Target="../media/image80.png"/><Relationship Id="rId13" Type="http://schemas.openxmlformats.org/officeDocument/2006/relationships/image" Target="../media/image81.png"/><Relationship Id="rId1" Type="http://schemas.openxmlformats.org/officeDocument/2006/relationships/vmlDrawing" Target="../drawings/vmlDrawing1.vml"/><Relationship Id="rId2" Type="http://schemas.microsoft.com/office/2007/relationships/media" Target="../media/media1.MPG"/><Relationship Id="rId3" Type="http://schemas.openxmlformats.org/officeDocument/2006/relationships/video" Target="../media/media1.MPG"/><Relationship Id="rId4" Type="http://schemas.openxmlformats.org/officeDocument/2006/relationships/slideLayout" Target="../slideLayouts/slideLayout7.xml"/><Relationship Id="rId5" Type="http://schemas.openxmlformats.org/officeDocument/2006/relationships/notesSlide" Target="../notesSlides/notesSlide39.xml"/><Relationship Id="rId6" Type="http://schemas.openxmlformats.org/officeDocument/2006/relationships/hyperlink" Target="HARASSMENT%20pesci.MPG" TargetMode="External"/><Relationship Id="rId7" Type="http://schemas.openxmlformats.org/officeDocument/2006/relationships/oleObject" Target="../embeddings/oleObject1.bin"/><Relationship Id="rId8" Type="http://schemas.openxmlformats.org/officeDocument/2006/relationships/image" Target="../media/image76.png"/><Relationship Id="rId9" Type="http://schemas.openxmlformats.org/officeDocument/2006/relationships/image" Target="../media/image77.wmf"/><Relationship Id="rId10" Type="http://schemas.openxmlformats.org/officeDocument/2006/relationships/image" Target="../media/image78.wmf"/></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tiff"/><Relationship Id="rId5" Type="http://schemas.openxmlformats.org/officeDocument/2006/relationships/image" Target="../media/image84.tiff"/><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85.gi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jpeg"/><Relationship Id="rId5" Type="http://schemas.openxmlformats.org/officeDocument/2006/relationships/image" Target="../media/image88.jpeg"/><Relationship Id="rId6" Type="http://schemas.openxmlformats.org/officeDocument/2006/relationships/image" Target="../media/image89.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5"/>
          <p:cNvSpPr txBox="1">
            <a:spLocks noChangeArrowheads="1"/>
          </p:cNvSpPr>
          <p:nvPr/>
        </p:nvSpPr>
        <p:spPr bwMode="auto">
          <a:xfrm>
            <a:off x="0" y="682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4000" dirty="0">
                <a:solidFill>
                  <a:schemeClr val="bg1"/>
                </a:solidFill>
                <a:latin typeface="Modern No. 20" charset="0"/>
              </a:rPr>
              <a:t>SEXUAL </a:t>
            </a:r>
            <a:r>
              <a:rPr lang="en-US" altLang="it-IT" sz="4000" dirty="0" smtClean="0">
                <a:solidFill>
                  <a:schemeClr val="bg1"/>
                </a:solidFill>
                <a:latin typeface="Modern No. 20" charset="0"/>
              </a:rPr>
              <a:t>BEHAVIOUR</a:t>
            </a:r>
            <a:endParaRPr lang="en-US" altLang="it-IT" sz="4000" dirty="0">
              <a:solidFill>
                <a:schemeClr val="bg1"/>
              </a:solidFill>
              <a:latin typeface="Modern No. 20" charset="0"/>
            </a:endParaRPr>
          </a:p>
        </p:txBody>
      </p:sp>
      <p:sp>
        <p:nvSpPr>
          <p:cNvPr id="8" name="Rettangolo 7"/>
          <p:cNvSpPr/>
          <p:nvPr/>
        </p:nvSpPr>
        <p:spPr>
          <a:xfrm>
            <a:off x="684213" y="601663"/>
            <a:ext cx="8459787" cy="460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Tree>
    <p:extLst>
      <p:ext uri="{BB962C8B-B14F-4D97-AF65-F5344CB8AC3E}">
        <p14:creationId xmlns:p14="http://schemas.microsoft.com/office/powerpoint/2010/main" val="11436293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993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39939" name="CasellaDiTesto 49"/>
          <p:cNvSpPr txBox="1">
            <a:spLocks noChangeArrowheads="1"/>
          </p:cNvSpPr>
          <p:nvPr/>
        </p:nvSpPr>
        <p:spPr bwMode="auto">
          <a:xfrm>
            <a:off x="250825" y="5827713"/>
            <a:ext cx="8902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AutoNum type="arabicPeriod"/>
            </a:pPr>
            <a:r>
              <a:rPr lang="it-IT" altLang="it-IT" sz="2000" dirty="0" err="1">
                <a:solidFill>
                  <a:schemeClr val="bg1"/>
                </a:solidFill>
                <a:latin typeface="PCMyungjo" charset="-127"/>
                <a:ea typeface="PCMyungjo" charset="-127"/>
                <a:cs typeface="PCMyungjo" charset="-127"/>
              </a:rPr>
              <a:t>Which</a:t>
            </a:r>
            <a:r>
              <a:rPr lang="it-IT" altLang="it-IT" sz="2000" dirty="0">
                <a:solidFill>
                  <a:schemeClr val="bg1"/>
                </a:solidFill>
                <a:latin typeface="PCMyungjo" charset="-127"/>
                <a:ea typeface="PCMyungjo" charset="-127"/>
                <a:cs typeface="PCMyungjo" charset="-127"/>
              </a:rPr>
              <a:t> </a:t>
            </a:r>
            <a:r>
              <a:rPr lang="it-IT" altLang="it-IT" sz="2000" dirty="0" smtClean="0">
                <a:solidFill>
                  <a:schemeClr val="bg1"/>
                </a:solidFill>
                <a:latin typeface="PCMyungjo" charset="-127"/>
                <a:ea typeface="PCMyungjo" charset="-127"/>
                <a:cs typeface="PCMyungjo" charset="-127"/>
              </a:rPr>
              <a:t>sex </a:t>
            </a:r>
            <a:r>
              <a:rPr lang="it-IT" altLang="it-IT" sz="2000" dirty="0" err="1" smtClean="0">
                <a:solidFill>
                  <a:schemeClr val="bg1"/>
                </a:solidFill>
                <a:latin typeface="PCMyungjo" charset="-127"/>
                <a:ea typeface="PCMyungjo" charset="-127"/>
                <a:cs typeface="PCMyungjo" charset="-127"/>
              </a:rPr>
              <a:t>is</a:t>
            </a:r>
            <a:r>
              <a:rPr lang="it-IT" altLang="it-IT" sz="2000" dirty="0" smtClean="0">
                <a:solidFill>
                  <a:schemeClr val="bg1"/>
                </a:solidFill>
                <a:latin typeface="PCMyungjo" charset="-127"/>
                <a:ea typeface="PCMyungjo" charset="-127"/>
                <a:cs typeface="PCMyungjo" charset="-127"/>
              </a:rPr>
              <a:t> </a:t>
            </a:r>
            <a:r>
              <a:rPr lang="it-IT" altLang="it-IT" sz="2000" dirty="0" err="1">
                <a:solidFill>
                  <a:schemeClr val="bg1"/>
                </a:solidFill>
                <a:latin typeface="PCMyungjo" charset="-127"/>
                <a:ea typeface="PCMyungjo" charset="-127"/>
                <a:cs typeface="PCMyungjo" charset="-127"/>
              </a:rPr>
              <a:t>typically</a:t>
            </a:r>
            <a:r>
              <a:rPr lang="it-IT" altLang="it-IT" sz="2000" dirty="0">
                <a:solidFill>
                  <a:schemeClr val="bg1"/>
                </a:solidFill>
                <a:latin typeface="PCMyungjo" charset="-127"/>
                <a:ea typeface="PCMyungjo" charset="-127"/>
                <a:cs typeface="PCMyungjo" charset="-127"/>
              </a:rPr>
              <a:t> </a:t>
            </a:r>
            <a:r>
              <a:rPr lang="it-IT" altLang="it-IT" sz="2000" dirty="0" smtClean="0">
                <a:solidFill>
                  <a:schemeClr val="bg1"/>
                </a:solidFill>
                <a:latin typeface="PCMyungjo" charset="-127"/>
                <a:ea typeface="PCMyungjo" charset="-127"/>
                <a:cs typeface="PCMyungjo" charset="-127"/>
              </a:rPr>
              <a:t>more </a:t>
            </a:r>
            <a:r>
              <a:rPr lang="it-IT" altLang="it-IT" sz="2000" dirty="0" err="1" smtClean="0">
                <a:solidFill>
                  <a:schemeClr val="bg1"/>
                </a:solidFill>
                <a:latin typeface="PCMyungjo" charset="-127"/>
                <a:ea typeface="PCMyungjo" charset="-127"/>
                <a:cs typeface="PCMyungjo" charset="-127"/>
              </a:rPr>
              <a:t>selective</a:t>
            </a:r>
            <a:r>
              <a:rPr lang="it-IT" altLang="it-IT" sz="2000" dirty="0" smtClean="0">
                <a:solidFill>
                  <a:schemeClr val="bg1"/>
                </a:solidFill>
                <a:latin typeface="PCMyungjo" charset="-127"/>
                <a:ea typeface="PCMyungjo" charset="-127"/>
                <a:cs typeface="PCMyungjo" charset="-127"/>
              </a:rPr>
              <a:t> in partner </a:t>
            </a:r>
            <a:r>
              <a:rPr lang="it-IT" altLang="it-IT" sz="2000" dirty="0" err="1" smtClean="0">
                <a:solidFill>
                  <a:schemeClr val="bg1"/>
                </a:solidFill>
                <a:latin typeface="PCMyungjo" charset="-127"/>
                <a:ea typeface="PCMyungjo" charset="-127"/>
                <a:cs typeface="PCMyungjo" charset="-127"/>
              </a:rPr>
              <a:t>choice</a:t>
            </a:r>
            <a:r>
              <a:rPr lang="it-IT" altLang="it-IT" sz="2000" dirty="0" smtClean="0">
                <a:solidFill>
                  <a:schemeClr val="bg1"/>
                </a:solidFill>
                <a:latin typeface="PCMyungjo" charset="-127"/>
                <a:ea typeface="PCMyungjo" charset="-127"/>
                <a:cs typeface="PCMyungjo" charset="-127"/>
              </a:rPr>
              <a:t>?</a:t>
            </a:r>
            <a:endParaRPr lang="it-IT" altLang="it-IT" sz="2000" dirty="0">
              <a:solidFill>
                <a:schemeClr val="bg1"/>
              </a:solidFill>
              <a:latin typeface="PCMyungjo" charset="-127"/>
              <a:ea typeface="PCMyungjo" charset="-127"/>
              <a:cs typeface="PCMyungjo" charset="-127"/>
            </a:endParaRPr>
          </a:p>
          <a:p>
            <a:pPr algn="just" eaLnBrk="1" hangingPunct="1">
              <a:spcBef>
                <a:spcPct val="0"/>
              </a:spcBef>
              <a:buFontTx/>
              <a:buAutoNum type="arabicPeriod"/>
            </a:pPr>
            <a:r>
              <a:rPr lang="it-IT" altLang="it-IT" sz="2000" dirty="0" err="1">
                <a:solidFill>
                  <a:schemeClr val="bg1"/>
                </a:solidFill>
                <a:latin typeface="PCMyungjo" charset="-127"/>
                <a:ea typeface="PCMyungjo" charset="-127"/>
                <a:cs typeface="PCMyungjo" charset="-127"/>
              </a:rPr>
              <a:t>Why</a:t>
            </a:r>
            <a:r>
              <a:rPr lang="it-IT" altLang="it-IT" sz="2000" dirty="0">
                <a:solidFill>
                  <a:schemeClr val="bg1"/>
                </a:solidFill>
                <a:latin typeface="PCMyungjo" charset="-127"/>
                <a:ea typeface="PCMyungjo" charset="-127"/>
                <a:cs typeface="PCMyungjo" charset="-127"/>
              </a:rPr>
              <a:t>?</a:t>
            </a:r>
          </a:p>
        </p:txBody>
      </p:sp>
      <p:grpSp>
        <p:nvGrpSpPr>
          <p:cNvPr id="39940" name="Gruppo 10"/>
          <p:cNvGrpSpPr>
            <a:grpSpLocks/>
          </p:cNvGrpSpPr>
          <p:nvPr/>
        </p:nvGrpSpPr>
        <p:grpSpPr bwMode="auto">
          <a:xfrm>
            <a:off x="349250" y="804863"/>
            <a:ext cx="8255000" cy="4927600"/>
            <a:chOff x="251520" y="534040"/>
            <a:chExt cx="8255000" cy="4927600"/>
          </a:xfrm>
        </p:grpSpPr>
        <p:pic>
          <p:nvPicPr>
            <p:cNvPr id="39941"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34040"/>
              <a:ext cx="82550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390" y="548140"/>
              <a:ext cx="1628800"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igura a mano libera 9"/>
            <p:cNvSpPr/>
            <p:nvPr/>
          </p:nvSpPr>
          <p:spPr>
            <a:xfrm>
              <a:off x="7677845" y="619765"/>
              <a:ext cx="244475" cy="723900"/>
            </a:xfrm>
            <a:custGeom>
              <a:avLst/>
              <a:gdLst>
                <a:gd name="connsiteX0" fmla="*/ 0 w 245476"/>
                <a:gd name="connsiteY0" fmla="*/ 18411 h 724156"/>
                <a:gd name="connsiteX1" fmla="*/ 0 w 245476"/>
                <a:gd name="connsiteY1" fmla="*/ 724156 h 724156"/>
                <a:gd name="connsiteX2" fmla="*/ 227066 w 245476"/>
                <a:gd name="connsiteY2" fmla="*/ 67506 h 724156"/>
                <a:gd name="connsiteX3" fmla="*/ 227066 w 245476"/>
                <a:gd name="connsiteY3" fmla="*/ 67506 h 724156"/>
                <a:gd name="connsiteX4" fmla="*/ 227066 w 245476"/>
                <a:gd name="connsiteY4" fmla="*/ 67506 h 724156"/>
                <a:gd name="connsiteX5" fmla="*/ 245476 w 245476"/>
                <a:gd name="connsiteY5" fmla="*/ 30685 h 724156"/>
                <a:gd name="connsiteX6" fmla="*/ 141149 w 245476"/>
                <a:gd name="connsiteY6" fmla="*/ 0 h 724156"/>
                <a:gd name="connsiteX7" fmla="*/ 0 w 245476"/>
                <a:gd name="connsiteY7" fmla="*/ 18411 h 72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476" h="724156">
                  <a:moveTo>
                    <a:pt x="0" y="18411"/>
                  </a:moveTo>
                  <a:lnTo>
                    <a:pt x="0" y="724156"/>
                  </a:lnTo>
                  <a:lnTo>
                    <a:pt x="227066" y="67506"/>
                  </a:lnTo>
                  <a:lnTo>
                    <a:pt x="227066" y="67506"/>
                  </a:lnTo>
                  <a:lnTo>
                    <a:pt x="227066" y="67506"/>
                  </a:lnTo>
                  <a:lnTo>
                    <a:pt x="245476" y="30685"/>
                  </a:lnTo>
                  <a:lnTo>
                    <a:pt x="141149" y="0"/>
                  </a:lnTo>
                  <a:lnTo>
                    <a:pt x="0" y="18411"/>
                  </a:lnTo>
                  <a:close/>
                </a:path>
              </a:pathLst>
            </a:cu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extLst>
      <p:ext uri="{BB962C8B-B14F-4D97-AF65-F5344CB8AC3E}">
        <p14:creationId xmlns:p14="http://schemas.microsoft.com/office/powerpoint/2010/main" val="1476802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096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0967"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11273" name="Rettangolo 8"/>
          <p:cNvSpPr>
            <a:spLocks noChangeArrowheads="1"/>
          </p:cNvSpPr>
          <p:nvPr/>
        </p:nvSpPr>
        <p:spPr bwMode="auto">
          <a:xfrm>
            <a:off x="179388" y="2166442"/>
            <a:ext cx="86410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3000" dirty="0" smtClean="0">
                <a:solidFill>
                  <a:schemeClr val="bg1"/>
                </a:solidFill>
              </a:rPr>
              <a:t>The </a:t>
            </a:r>
            <a:r>
              <a:rPr lang="it-IT" altLang="it-IT" sz="3000" dirty="0">
                <a:solidFill>
                  <a:schemeClr val="bg1"/>
                </a:solidFill>
              </a:rPr>
              <a:t>sex </a:t>
            </a:r>
            <a:r>
              <a:rPr lang="it-IT" altLang="it-IT" sz="3000" dirty="0" err="1">
                <a:solidFill>
                  <a:schemeClr val="bg1"/>
                </a:solidFill>
              </a:rPr>
              <a:t>who</a:t>
            </a:r>
            <a:r>
              <a:rPr lang="it-IT" altLang="it-IT" sz="3000" dirty="0">
                <a:solidFill>
                  <a:schemeClr val="bg1"/>
                </a:solidFill>
              </a:rPr>
              <a:t> </a:t>
            </a:r>
            <a:r>
              <a:rPr lang="it-IT" altLang="it-IT" sz="3000" dirty="0" err="1">
                <a:solidFill>
                  <a:schemeClr val="bg1"/>
                </a:solidFill>
              </a:rPr>
              <a:t>makes</a:t>
            </a:r>
            <a:r>
              <a:rPr lang="it-IT" altLang="it-IT" sz="3000" dirty="0">
                <a:solidFill>
                  <a:schemeClr val="bg1"/>
                </a:solidFill>
              </a:rPr>
              <a:t> </a:t>
            </a:r>
            <a:r>
              <a:rPr lang="it-IT" altLang="it-IT" sz="3000" dirty="0" smtClean="0">
                <a:solidFill>
                  <a:schemeClr val="bg1"/>
                </a:solidFill>
              </a:rPr>
              <a:t>a </a:t>
            </a:r>
            <a:r>
              <a:rPr lang="it-IT" altLang="it-IT" sz="3000" dirty="0" err="1" smtClean="0">
                <a:solidFill>
                  <a:schemeClr val="bg1"/>
                </a:solidFill>
              </a:rPr>
              <a:t>greater</a:t>
            </a:r>
            <a:r>
              <a:rPr lang="it-IT" altLang="it-IT" sz="3000" dirty="0" smtClean="0">
                <a:solidFill>
                  <a:schemeClr val="bg1"/>
                </a:solidFill>
              </a:rPr>
              <a:t> </a:t>
            </a:r>
            <a:r>
              <a:rPr lang="it-IT" altLang="it-IT" sz="3000" dirty="0" err="1">
                <a:solidFill>
                  <a:schemeClr val="bg1"/>
                </a:solidFill>
              </a:rPr>
              <a:t>effort</a:t>
            </a:r>
            <a:r>
              <a:rPr lang="it-IT" altLang="it-IT" sz="3000" dirty="0">
                <a:solidFill>
                  <a:schemeClr val="bg1"/>
                </a:solidFill>
              </a:rPr>
              <a:t> in </a:t>
            </a:r>
            <a:r>
              <a:rPr lang="it-IT" altLang="it-IT" sz="3000" dirty="0" err="1">
                <a:solidFill>
                  <a:schemeClr val="bg1"/>
                </a:solidFill>
              </a:rPr>
              <a:t>parental</a:t>
            </a:r>
            <a:r>
              <a:rPr lang="it-IT" altLang="it-IT" sz="3000" dirty="0">
                <a:solidFill>
                  <a:schemeClr val="bg1"/>
                </a:solidFill>
              </a:rPr>
              <a:t> </a:t>
            </a:r>
            <a:r>
              <a:rPr lang="it-IT" altLang="it-IT" sz="3000" dirty="0" err="1">
                <a:solidFill>
                  <a:schemeClr val="bg1"/>
                </a:solidFill>
              </a:rPr>
              <a:t>cares</a:t>
            </a:r>
            <a:r>
              <a:rPr lang="it-IT" altLang="it-IT" sz="3000" dirty="0">
                <a:solidFill>
                  <a:schemeClr val="bg1"/>
                </a:solidFill>
              </a:rPr>
              <a:t> </a:t>
            </a:r>
            <a:r>
              <a:rPr lang="it-IT" altLang="it-IT" sz="3000" dirty="0" err="1">
                <a:solidFill>
                  <a:schemeClr val="bg1"/>
                </a:solidFill>
              </a:rPr>
              <a:t>is</a:t>
            </a:r>
            <a:r>
              <a:rPr lang="it-IT" altLang="it-IT" sz="3000" dirty="0">
                <a:solidFill>
                  <a:schemeClr val="bg1"/>
                </a:solidFill>
              </a:rPr>
              <a:t> </a:t>
            </a:r>
            <a:r>
              <a:rPr lang="it-IT" altLang="it-IT" sz="3000" dirty="0" err="1">
                <a:solidFill>
                  <a:schemeClr val="bg1"/>
                </a:solidFill>
              </a:rPr>
              <a:t>then</a:t>
            </a:r>
            <a:r>
              <a:rPr lang="it-IT" altLang="it-IT" sz="3000" dirty="0">
                <a:solidFill>
                  <a:schemeClr val="bg1"/>
                </a:solidFill>
              </a:rPr>
              <a:t> more </a:t>
            </a:r>
            <a:r>
              <a:rPr lang="it-IT" altLang="it-IT" sz="3000" dirty="0" err="1">
                <a:solidFill>
                  <a:schemeClr val="bg1"/>
                </a:solidFill>
              </a:rPr>
              <a:t>selective</a:t>
            </a:r>
            <a:r>
              <a:rPr lang="it-IT" altLang="it-IT" sz="3000" dirty="0">
                <a:solidFill>
                  <a:schemeClr val="bg1"/>
                </a:solidFill>
              </a:rPr>
              <a:t> in </a:t>
            </a:r>
            <a:r>
              <a:rPr lang="it-IT" altLang="it-IT" sz="3000" dirty="0" err="1">
                <a:solidFill>
                  <a:schemeClr val="bg1"/>
                </a:solidFill>
              </a:rPr>
              <a:t>partner’s</a:t>
            </a:r>
            <a:r>
              <a:rPr lang="it-IT" altLang="it-IT" sz="3000" dirty="0">
                <a:solidFill>
                  <a:schemeClr val="bg1"/>
                </a:solidFill>
              </a:rPr>
              <a:t> </a:t>
            </a:r>
            <a:r>
              <a:rPr lang="it-IT" altLang="it-IT" sz="3000" dirty="0" err="1">
                <a:solidFill>
                  <a:schemeClr val="bg1"/>
                </a:solidFill>
              </a:rPr>
              <a:t>choice</a:t>
            </a:r>
            <a:r>
              <a:rPr lang="it-IT" altLang="it-IT" sz="3000" dirty="0" smtClean="0">
                <a:solidFill>
                  <a:schemeClr val="bg1"/>
                </a:solidFill>
              </a:rPr>
              <a:t>.</a:t>
            </a:r>
            <a:endParaRPr lang="it-IT" altLang="it-IT" sz="3000" dirty="0">
              <a:solidFill>
                <a:schemeClr val="bg1"/>
              </a:solidFill>
            </a:endParaRPr>
          </a:p>
        </p:txBody>
      </p:sp>
      <p:sp>
        <p:nvSpPr>
          <p:cNvPr id="12" name="Rettangolo 8"/>
          <p:cNvSpPr>
            <a:spLocks noChangeArrowheads="1"/>
          </p:cNvSpPr>
          <p:nvPr/>
        </p:nvSpPr>
        <p:spPr bwMode="auto">
          <a:xfrm>
            <a:off x="323528" y="6034011"/>
            <a:ext cx="8641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2400" dirty="0" err="1" smtClean="0">
                <a:solidFill>
                  <a:schemeClr val="bg1"/>
                </a:solidFill>
              </a:rPr>
              <a:t>Typically</a:t>
            </a:r>
            <a:r>
              <a:rPr lang="it-IT" altLang="it-IT" sz="2400" dirty="0" smtClean="0">
                <a:solidFill>
                  <a:schemeClr val="bg1"/>
                </a:solidFill>
              </a:rPr>
              <a:t>, </a:t>
            </a:r>
            <a:r>
              <a:rPr lang="it-IT" altLang="it-IT" sz="2400" dirty="0" err="1" smtClean="0">
                <a:solidFill>
                  <a:schemeClr val="bg1"/>
                </a:solidFill>
              </a:rPr>
              <a:t>this</a:t>
            </a:r>
            <a:r>
              <a:rPr lang="it-IT" altLang="it-IT" sz="2400" dirty="0" smtClean="0">
                <a:solidFill>
                  <a:schemeClr val="bg1"/>
                </a:solidFill>
              </a:rPr>
              <a:t> </a:t>
            </a:r>
            <a:r>
              <a:rPr lang="it-IT" altLang="it-IT" sz="2400" dirty="0" err="1" smtClean="0">
                <a:solidFill>
                  <a:schemeClr val="bg1"/>
                </a:solidFill>
              </a:rPr>
              <a:t>happens</a:t>
            </a:r>
            <a:r>
              <a:rPr lang="it-IT" altLang="it-IT" sz="2400" dirty="0" smtClean="0">
                <a:solidFill>
                  <a:schemeClr val="bg1"/>
                </a:solidFill>
              </a:rPr>
              <a:t> to </a:t>
            </a:r>
            <a:r>
              <a:rPr lang="it-IT" altLang="it-IT" sz="2400" dirty="0" err="1" smtClean="0">
                <a:solidFill>
                  <a:schemeClr val="bg1"/>
                </a:solidFill>
              </a:rPr>
              <a:t>females</a:t>
            </a:r>
            <a:r>
              <a:rPr lang="it-IT" altLang="it-IT" sz="2400" dirty="0" smtClean="0">
                <a:solidFill>
                  <a:schemeClr val="bg1"/>
                </a:solidFill>
              </a:rPr>
              <a:t>…</a:t>
            </a:r>
            <a:endParaRPr lang="it-IT" altLang="it-IT" sz="2400" dirty="0">
              <a:solidFill>
                <a:schemeClr val="bg1"/>
              </a:solidFill>
            </a:endParaRPr>
          </a:p>
        </p:txBody>
      </p:sp>
      <p:sp>
        <p:nvSpPr>
          <p:cNvPr id="7" name="Rettangolo 8"/>
          <p:cNvSpPr>
            <a:spLocks noChangeArrowheads="1"/>
          </p:cNvSpPr>
          <p:nvPr/>
        </p:nvSpPr>
        <p:spPr bwMode="auto">
          <a:xfrm>
            <a:off x="521733" y="3356992"/>
            <a:ext cx="3672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3000" smtClean="0">
                <a:solidFill>
                  <a:schemeClr val="bg1"/>
                </a:solidFill>
              </a:rPr>
              <a:t>PARENTAL CARES</a:t>
            </a:r>
            <a:endParaRPr lang="it-IT" altLang="it-IT" sz="3000" dirty="0">
              <a:solidFill>
                <a:schemeClr val="bg1"/>
              </a:solidFill>
            </a:endParaRPr>
          </a:p>
        </p:txBody>
      </p:sp>
      <p:sp>
        <p:nvSpPr>
          <p:cNvPr id="8" name="Rettangolo 8"/>
          <p:cNvSpPr>
            <a:spLocks noChangeArrowheads="1"/>
          </p:cNvSpPr>
          <p:nvPr/>
        </p:nvSpPr>
        <p:spPr bwMode="auto">
          <a:xfrm>
            <a:off x="4931978" y="4151768"/>
            <a:ext cx="3672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3000" smtClean="0">
                <a:solidFill>
                  <a:schemeClr val="bg1"/>
                </a:solidFill>
              </a:rPr>
              <a:t>SEX CHOICES</a:t>
            </a:r>
            <a:endParaRPr lang="it-IT" altLang="it-IT" sz="3000" dirty="0">
              <a:solidFill>
                <a:schemeClr val="bg1"/>
              </a:solidFill>
            </a:endParaRPr>
          </a:p>
        </p:txBody>
      </p:sp>
      <p:cxnSp>
        <p:nvCxnSpPr>
          <p:cNvPr id="3" name="Connettore 2 2"/>
          <p:cNvCxnSpPr/>
          <p:nvPr/>
        </p:nvCxnSpPr>
        <p:spPr>
          <a:xfrm>
            <a:off x="4050187" y="3740044"/>
            <a:ext cx="864158" cy="461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6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9" presetClass="emph" presetSubtype="0" grpId="0" nodeType="withEffect">
                                  <p:stCondLst>
                                    <p:cond delay="0"/>
                                  </p:stCondLst>
                                  <p:childTnLst>
                                    <p:set>
                                      <p:cBhvr rctx="PPT">
                                        <p:cTn id="9" dur="indefinite"/>
                                        <p:tgtEl>
                                          <p:spTgt spid="8"/>
                                        </p:tgtEl>
                                        <p:attrNameLst>
                                          <p:attrName>style.opacity</p:attrName>
                                        </p:attrNameLst>
                                      </p:cBhvr>
                                      <p:to>
                                        <p:strVal val="0.25"/>
                                      </p:to>
                                    </p:set>
                                    <p:animEffect filter="image" prLst="opacity: 0.25">
                                      <p:cBhvr rctx="IE">
                                        <p:cTn id="10" dur="indefinite"/>
                                        <p:tgtEl>
                                          <p:spTgt spid="8"/>
                                        </p:tgtEl>
                                      </p:cBhvr>
                                    </p:animEffect>
                                  </p:childTnLst>
                                </p:cTn>
                              </p:par>
                              <p:par>
                                <p:cTn id="11" presetID="9" presetClass="emph" presetSubtype="0" grpId="0" nodeType="withEffect">
                                  <p:stCondLst>
                                    <p:cond delay="0"/>
                                  </p:stCondLst>
                                  <p:childTnLst>
                                    <p:set>
                                      <p:cBhvr rctx="PPT">
                                        <p:cTn id="12" dur="indefinite"/>
                                        <p:tgtEl>
                                          <p:spTgt spid="7"/>
                                        </p:tgtEl>
                                        <p:attrNameLst>
                                          <p:attrName>style.opacity</p:attrName>
                                        </p:attrNameLst>
                                      </p:cBhvr>
                                      <p:to>
                                        <p:strVal val="0.25"/>
                                      </p:to>
                                    </p:set>
                                    <p:animEffect filter="image" prLst="opacity: 0.25">
                                      <p:cBhvr rctx="IE">
                                        <p:cTn id="13" dur="indefinite"/>
                                        <p:tgtEl>
                                          <p:spTgt spid="7"/>
                                        </p:tgtEl>
                                      </p:cBhvr>
                                    </p:animEffect>
                                  </p:childTnLst>
                                </p:cTn>
                              </p:par>
                              <p:par>
                                <p:cTn id="14" presetID="9" presetClass="emph" presetSubtype="0" nodeType="withEffect">
                                  <p:stCondLst>
                                    <p:cond delay="0"/>
                                  </p:stCondLst>
                                  <p:childTnLst>
                                    <p:set>
                                      <p:cBhvr rctx="PPT">
                                        <p:cTn id="15" dur="indefinite"/>
                                        <p:tgtEl>
                                          <p:spTgt spid="3"/>
                                        </p:tgtEl>
                                        <p:attrNameLst>
                                          <p:attrName>style.opacity</p:attrName>
                                        </p:attrNameLst>
                                      </p:cBhvr>
                                      <p:to>
                                        <p:strVal val="0.25"/>
                                      </p:to>
                                    </p:set>
                                    <p:animEffect filter="image" prLst="opacity: 0.25">
                                      <p:cBhvr rctx="IE">
                                        <p:cTn id="16" dur="indefinite"/>
                                        <p:tgtEl>
                                          <p:spTgt spid="3"/>
                                        </p:tgtEl>
                                      </p:cBhvr>
                                    </p:animEffect>
                                  </p:childTnLst>
                                </p:cTn>
                              </p:par>
                              <p:par>
                                <p:cTn id="17" presetID="9" presetClass="emph" presetSubtype="0" grpId="0" nodeType="withEffect">
                                  <p:stCondLst>
                                    <p:cond delay="0"/>
                                  </p:stCondLst>
                                  <p:childTnLst>
                                    <p:set>
                                      <p:cBhvr rctx="PPT">
                                        <p:cTn id="18" dur="indefinite"/>
                                        <p:tgtEl>
                                          <p:spTgt spid="11273"/>
                                        </p:tgtEl>
                                        <p:attrNameLst>
                                          <p:attrName>style.opacity</p:attrName>
                                        </p:attrNameLst>
                                      </p:cBhvr>
                                      <p:to>
                                        <p:strVal val="0.25"/>
                                      </p:to>
                                    </p:set>
                                    <p:animEffect filter="image" prLst="opacity: 0.25">
                                      <p:cBhvr rctx="IE">
                                        <p:cTn id="19" dur="indefinite"/>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3" grpId="0"/>
      <p:bldP spid="12" grpId="1"/>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993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39939" name="CasellaDiTesto 49"/>
          <p:cNvSpPr txBox="1">
            <a:spLocks noChangeArrowheads="1"/>
          </p:cNvSpPr>
          <p:nvPr/>
        </p:nvSpPr>
        <p:spPr bwMode="auto">
          <a:xfrm>
            <a:off x="250825" y="5827713"/>
            <a:ext cx="83490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just" eaLnBrk="1" hangingPunct="1">
              <a:spcBef>
                <a:spcPct val="0"/>
              </a:spcBef>
              <a:buNone/>
            </a:pPr>
            <a:r>
              <a:rPr lang="it-IT" altLang="it-IT" sz="2000" dirty="0" err="1" smtClean="0">
                <a:solidFill>
                  <a:schemeClr val="bg1"/>
                </a:solidFill>
                <a:latin typeface="PCMyungjo" charset="-127"/>
                <a:ea typeface="PCMyungjo" charset="-127"/>
                <a:cs typeface="PCMyungjo" charset="-127"/>
              </a:rPr>
              <a:t>Why</a:t>
            </a:r>
            <a:r>
              <a:rPr lang="it-IT" altLang="it-IT" sz="2000" dirty="0" smtClean="0">
                <a:solidFill>
                  <a:schemeClr val="bg1"/>
                </a:solidFill>
                <a:latin typeface="PCMyungjo" charset="-127"/>
                <a:ea typeface="PCMyungjo" charset="-127"/>
                <a:cs typeface="PCMyungjo" charset="-127"/>
              </a:rPr>
              <a:t> do </a:t>
            </a:r>
            <a:r>
              <a:rPr lang="it-IT" altLang="it-IT" sz="2000" dirty="0" err="1" smtClean="0">
                <a:solidFill>
                  <a:schemeClr val="bg1"/>
                </a:solidFill>
                <a:latin typeface="PCMyungjo" charset="-127"/>
                <a:ea typeface="PCMyungjo" charset="-127"/>
                <a:cs typeface="PCMyungjo" charset="-127"/>
              </a:rPr>
              <a:t>parental</a:t>
            </a:r>
            <a:r>
              <a:rPr lang="it-IT" altLang="it-IT" sz="2000" dirty="0" smtClean="0">
                <a:solidFill>
                  <a:schemeClr val="bg1"/>
                </a:solidFill>
                <a:latin typeface="PCMyungjo" charset="-127"/>
                <a:ea typeface="PCMyungjo" charset="-127"/>
                <a:cs typeface="PCMyungjo" charset="-127"/>
              </a:rPr>
              <a:t> </a:t>
            </a:r>
            <a:r>
              <a:rPr lang="it-IT" altLang="it-IT" sz="2000" dirty="0" err="1" smtClean="0">
                <a:solidFill>
                  <a:schemeClr val="bg1"/>
                </a:solidFill>
                <a:latin typeface="PCMyungjo" charset="-127"/>
                <a:ea typeface="PCMyungjo" charset="-127"/>
                <a:cs typeface="PCMyungjo" charset="-127"/>
              </a:rPr>
              <a:t>cares</a:t>
            </a:r>
            <a:r>
              <a:rPr lang="it-IT" altLang="it-IT" sz="2000" dirty="0" smtClean="0">
                <a:solidFill>
                  <a:schemeClr val="bg1"/>
                </a:solidFill>
                <a:latin typeface="PCMyungjo" charset="-127"/>
                <a:ea typeface="PCMyungjo" charset="-127"/>
                <a:cs typeface="PCMyungjo" charset="-127"/>
              </a:rPr>
              <a:t> </a:t>
            </a:r>
            <a:r>
              <a:rPr lang="it-IT" altLang="it-IT" sz="2000" dirty="0" err="1" smtClean="0">
                <a:solidFill>
                  <a:schemeClr val="bg1"/>
                </a:solidFill>
                <a:latin typeface="PCMyungjo" charset="-127"/>
                <a:ea typeface="PCMyungjo" charset="-127"/>
                <a:cs typeface="PCMyungjo" charset="-127"/>
              </a:rPr>
              <a:t>happen</a:t>
            </a:r>
            <a:r>
              <a:rPr lang="it-IT" altLang="it-IT" sz="2000" dirty="0" smtClean="0">
                <a:solidFill>
                  <a:schemeClr val="bg1"/>
                </a:solidFill>
                <a:latin typeface="PCMyungjo" charset="-127"/>
                <a:ea typeface="PCMyungjo" charset="-127"/>
                <a:cs typeface="PCMyungjo" charset="-127"/>
              </a:rPr>
              <a:t> more </a:t>
            </a:r>
            <a:r>
              <a:rPr lang="it-IT" altLang="it-IT" sz="2000" dirty="0" err="1" smtClean="0">
                <a:solidFill>
                  <a:schemeClr val="bg1"/>
                </a:solidFill>
                <a:latin typeface="PCMyungjo" charset="-127"/>
                <a:ea typeface="PCMyungjo" charset="-127"/>
                <a:cs typeface="PCMyungjo" charset="-127"/>
              </a:rPr>
              <a:t>frequently</a:t>
            </a:r>
            <a:r>
              <a:rPr lang="it-IT" altLang="it-IT" sz="2000" dirty="0" smtClean="0">
                <a:solidFill>
                  <a:schemeClr val="bg1"/>
                </a:solidFill>
                <a:latin typeface="PCMyungjo" charset="-127"/>
                <a:ea typeface="PCMyungjo" charset="-127"/>
                <a:cs typeface="PCMyungjo" charset="-127"/>
              </a:rPr>
              <a:t> to </a:t>
            </a:r>
            <a:r>
              <a:rPr lang="it-IT" altLang="it-IT" sz="2000" dirty="0" err="1" smtClean="0">
                <a:solidFill>
                  <a:schemeClr val="bg1"/>
                </a:solidFill>
                <a:latin typeface="PCMyungjo" charset="-127"/>
                <a:ea typeface="PCMyungjo" charset="-127"/>
                <a:cs typeface="PCMyungjo" charset="-127"/>
              </a:rPr>
              <a:t>females</a:t>
            </a:r>
            <a:r>
              <a:rPr lang="it-IT" altLang="it-IT" sz="2000" dirty="0" smtClean="0">
                <a:solidFill>
                  <a:schemeClr val="bg1"/>
                </a:solidFill>
                <a:latin typeface="PCMyungjo" charset="-127"/>
                <a:ea typeface="PCMyungjo" charset="-127"/>
                <a:cs typeface="PCMyungjo" charset="-127"/>
              </a:rPr>
              <a:t> ? </a:t>
            </a:r>
          </a:p>
          <a:p>
            <a:pPr marL="0" indent="0" algn="just" eaLnBrk="1" hangingPunct="1">
              <a:spcBef>
                <a:spcPct val="0"/>
              </a:spcBef>
              <a:buNone/>
            </a:pPr>
            <a:r>
              <a:rPr lang="it-IT" altLang="it-IT" sz="2000" dirty="0" smtClean="0">
                <a:solidFill>
                  <a:schemeClr val="bg1"/>
                </a:solidFill>
                <a:latin typeface="PCMyungjo" charset="-127"/>
                <a:ea typeface="PCMyungjo" charset="-127"/>
                <a:cs typeface="PCMyungjo" charset="-127"/>
              </a:rPr>
              <a:t>(in </a:t>
            </a:r>
            <a:r>
              <a:rPr lang="it-IT" altLang="it-IT" sz="2000" dirty="0" err="1" smtClean="0">
                <a:solidFill>
                  <a:schemeClr val="bg1"/>
                </a:solidFill>
                <a:latin typeface="PCMyungjo" charset="-127"/>
                <a:ea typeface="PCMyungjo" charset="-127"/>
                <a:cs typeface="PCMyungjo" charset="-127"/>
              </a:rPr>
              <a:t>animals</a:t>
            </a:r>
            <a:r>
              <a:rPr lang="it-IT" altLang="it-IT" sz="2000" dirty="0" smtClean="0">
                <a:solidFill>
                  <a:schemeClr val="bg1"/>
                </a:solidFill>
                <a:latin typeface="PCMyungjo" charset="-127"/>
                <a:ea typeface="PCMyungjo" charset="-127"/>
                <a:cs typeface="PCMyungjo" charset="-127"/>
              </a:rPr>
              <a:t>)</a:t>
            </a:r>
            <a:endParaRPr lang="it-IT" altLang="it-IT" sz="2000" dirty="0">
              <a:solidFill>
                <a:schemeClr val="bg1"/>
              </a:solidFill>
              <a:latin typeface="PCMyungjo" charset="-127"/>
              <a:ea typeface="PCMyungjo" charset="-127"/>
              <a:cs typeface="PCMyungjo" charset="-127"/>
            </a:endParaRPr>
          </a:p>
        </p:txBody>
      </p:sp>
      <p:grpSp>
        <p:nvGrpSpPr>
          <p:cNvPr id="39940" name="Gruppo 10"/>
          <p:cNvGrpSpPr>
            <a:grpSpLocks/>
          </p:cNvGrpSpPr>
          <p:nvPr/>
        </p:nvGrpSpPr>
        <p:grpSpPr bwMode="auto">
          <a:xfrm>
            <a:off x="349250" y="804863"/>
            <a:ext cx="8255000" cy="4927600"/>
            <a:chOff x="251520" y="534040"/>
            <a:chExt cx="8255000" cy="4927600"/>
          </a:xfrm>
        </p:grpSpPr>
        <p:pic>
          <p:nvPicPr>
            <p:cNvPr id="39941"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34040"/>
              <a:ext cx="82550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390" y="548140"/>
              <a:ext cx="1628800"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igura a mano libera 9"/>
            <p:cNvSpPr/>
            <p:nvPr/>
          </p:nvSpPr>
          <p:spPr>
            <a:xfrm>
              <a:off x="7677845" y="619765"/>
              <a:ext cx="244475" cy="723900"/>
            </a:xfrm>
            <a:custGeom>
              <a:avLst/>
              <a:gdLst>
                <a:gd name="connsiteX0" fmla="*/ 0 w 245476"/>
                <a:gd name="connsiteY0" fmla="*/ 18411 h 724156"/>
                <a:gd name="connsiteX1" fmla="*/ 0 w 245476"/>
                <a:gd name="connsiteY1" fmla="*/ 724156 h 724156"/>
                <a:gd name="connsiteX2" fmla="*/ 227066 w 245476"/>
                <a:gd name="connsiteY2" fmla="*/ 67506 h 724156"/>
                <a:gd name="connsiteX3" fmla="*/ 227066 w 245476"/>
                <a:gd name="connsiteY3" fmla="*/ 67506 h 724156"/>
                <a:gd name="connsiteX4" fmla="*/ 227066 w 245476"/>
                <a:gd name="connsiteY4" fmla="*/ 67506 h 724156"/>
                <a:gd name="connsiteX5" fmla="*/ 245476 w 245476"/>
                <a:gd name="connsiteY5" fmla="*/ 30685 h 724156"/>
                <a:gd name="connsiteX6" fmla="*/ 141149 w 245476"/>
                <a:gd name="connsiteY6" fmla="*/ 0 h 724156"/>
                <a:gd name="connsiteX7" fmla="*/ 0 w 245476"/>
                <a:gd name="connsiteY7" fmla="*/ 18411 h 72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476" h="724156">
                  <a:moveTo>
                    <a:pt x="0" y="18411"/>
                  </a:moveTo>
                  <a:lnTo>
                    <a:pt x="0" y="724156"/>
                  </a:lnTo>
                  <a:lnTo>
                    <a:pt x="227066" y="67506"/>
                  </a:lnTo>
                  <a:lnTo>
                    <a:pt x="227066" y="67506"/>
                  </a:lnTo>
                  <a:lnTo>
                    <a:pt x="227066" y="67506"/>
                  </a:lnTo>
                  <a:lnTo>
                    <a:pt x="245476" y="30685"/>
                  </a:lnTo>
                  <a:lnTo>
                    <a:pt x="141149" y="0"/>
                  </a:lnTo>
                  <a:lnTo>
                    <a:pt x="0" y="18411"/>
                  </a:lnTo>
                  <a:close/>
                </a:path>
              </a:pathLst>
            </a:cu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extLst>
      <p:ext uri="{BB962C8B-B14F-4D97-AF65-F5344CB8AC3E}">
        <p14:creationId xmlns:p14="http://schemas.microsoft.com/office/powerpoint/2010/main" val="2140329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http://slides.worldofstock.com/NAN55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42900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096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0967"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11274" name="Rettangolo 9"/>
          <p:cNvSpPr>
            <a:spLocks noChangeArrowheads="1"/>
          </p:cNvSpPr>
          <p:nvPr/>
        </p:nvSpPr>
        <p:spPr bwMode="auto">
          <a:xfrm>
            <a:off x="250825" y="3573016"/>
            <a:ext cx="403383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err="1">
                <a:solidFill>
                  <a:schemeClr val="bg1"/>
                </a:solidFill>
              </a:rPr>
              <a:t>Males</a:t>
            </a:r>
            <a:r>
              <a:rPr lang="it-IT" altLang="it-IT" sz="2000" b="1" dirty="0">
                <a:solidFill>
                  <a:schemeClr val="bg1"/>
                </a:solidFill>
              </a:rPr>
              <a:t>: </a:t>
            </a:r>
            <a:r>
              <a:rPr lang="it-IT" altLang="it-IT" sz="2000" b="1" dirty="0" err="1">
                <a:solidFill>
                  <a:schemeClr val="bg1"/>
                </a:solidFill>
              </a:rPr>
              <a:t>Sexual</a:t>
            </a:r>
            <a:r>
              <a:rPr lang="it-IT" altLang="it-IT" sz="2000" b="1" dirty="0">
                <a:solidFill>
                  <a:schemeClr val="bg1"/>
                </a:solidFill>
              </a:rPr>
              <a:t> </a:t>
            </a:r>
            <a:r>
              <a:rPr lang="it-IT" altLang="it-IT" sz="2000" b="1" dirty="0" err="1">
                <a:solidFill>
                  <a:schemeClr val="bg1"/>
                </a:solidFill>
              </a:rPr>
              <a:t>act</a:t>
            </a:r>
            <a:endParaRPr lang="it-IT" altLang="it-IT" sz="2000" b="1" dirty="0">
              <a:solidFill>
                <a:schemeClr val="bg1"/>
              </a:solidFill>
            </a:endParaRPr>
          </a:p>
          <a:p>
            <a:pPr algn="just" eaLnBrk="1" hangingPunct="1">
              <a:spcBef>
                <a:spcPct val="0"/>
              </a:spcBef>
              <a:buFontTx/>
              <a:buNone/>
            </a:pPr>
            <a:r>
              <a:rPr lang="it-IT" altLang="it-IT" sz="2000" b="1" dirty="0" err="1" smtClean="0">
                <a:solidFill>
                  <a:schemeClr val="bg1"/>
                </a:solidFill>
              </a:rPr>
              <a:t>Female</a:t>
            </a:r>
            <a:r>
              <a:rPr lang="it-IT" altLang="it-IT" sz="2000" b="1" dirty="0" smtClean="0">
                <a:solidFill>
                  <a:schemeClr val="bg1"/>
                </a:solidFill>
              </a:rPr>
              <a:t>: </a:t>
            </a:r>
            <a:r>
              <a:rPr lang="it-IT" altLang="it-IT" sz="2000" b="1" dirty="0" err="1">
                <a:solidFill>
                  <a:schemeClr val="bg1"/>
                </a:solidFill>
              </a:rPr>
              <a:t>Sexual</a:t>
            </a:r>
            <a:r>
              <a:rPr lang="it-IT" altLang="it-IT" sz="2000" b="1" dirty="0">
                <a:solidFill>
                  <a:schemeClr val="bg1"/>
                </a:solidFill>
              </a:rPr>
              <a:t> </a:t>
            </a:r>
            <a:r>
              <a:rPr lang="it-IT" altLang="it-IT" sz="2000" b="1" dirty="0" err="1">
                <a:solidFill>
                  <a:schemeClr val="bg1"/>
                </a:solidFill>
              </a:rPr>
              <a:t>act</a:t>
            </a:r>
            <a:r>
              <a:rPr lang="it-IT" altLang="it-IT" sz="2000" b="1" dirty="0">
                <a:solidFill>
                  <a:schemeClr val="bg1"/>
                </a:solidFill>
              </a:rPr>
              <a:t> + </a:t>
            </a:r>
            <a:r>
              <a:rPr lang="it-IT" altLang="it-IT" sz="2000" b="1" dirty="0" err="1">
                <a:solidFill>
                  <a:schemeClr val="bg1"/>
                </a:solidFill>
              </a:rPr>
              <a:t>gestation</a:t>
            </a:r>
            <a:endParaRPr lang="it-IT" altLang="it-IT" sz="2000" b="1" dirty="0">
              <a:solidFill>
                <a:schemeClr val="bg1"/>
              </a:solidFill>
            </a:endParaRPr>
          </a:p>
          <a:p>
            <a:pPr algn="just" eaLnBrk="1" hangingPunct="1">
              <a:spcBef>
                <a:spcPct val="0"/>
              </a:spcBef>
              <a:buFontTx/>
              <a:buNone/>
            </a:pPr>
            <a:endParaRPr lang="it-IT" altLang="it-IT" sz="2000" b="1" dirty="0">
              <a:solidFill>
                <a:schemeClr val="bg1"/>
              </a:solidFill>
            </a:endParaRPr>
          </a:p>
          <a:p>
            <a:pPr algn="just" eaLnBrk="1" hangingPunct="1">
              <a:spcBef>
                <a:spcPct val="0"/>
              </a:spcBef>
              <a:buFontTx/>
              <a:buNone/>
            </a:pPr>
            <a:endParaRPr lang="it-IT" altLang="it-IT" sz="2000" b="1" dirty="0" smtClean="0">
              <a:solidFill>
                <a:schemeClr val="bg1"/>
              </a:solidFill>
            </a:endParaRPr>
          </a:p>
          <a:p>
            <a:pPr algn="just" eaLnBrk="1" hangingPunct="1">
              <a:spcBef>
                <a:spcPct val="0"/>
              </a:spcBef>
              <a:buFontTx/>
              <a:buNone/>
            </a:pPr>
            <a:endParaRPr lang="it-IT" altLang="it-IT" sz="2000" b="1" dirty="0">
              <a:solidFill>
                <a:schemeClr val="bg1"/>
              </a:solidFill>
            </a:endParaRPr>
          </a:p>
          <a:p>
            <a:pPr algn="just" eaLnBrk="1" hangingPunct="1">
              <a:spcBef>
                <a:spcPct val="0"/>
              </a:spcBef>
              <a:buFontTx/>
              <a:buNone/>
            </a:pPr>
            <a:endParaRPr lang="it-IT" altLang="it-IT" sz="2000" b="1" dirty="0">
              <a:solidFill>
                <a:schemeClr val="bg1"/>
              </a:solidFill>
            </a:endParaRPr>
          </a:p>
          <a:p>
            <a:pPr algn="just" eaLnBrk="1" hangingPunct="1">
              <a:spcBef>
                <a:spcPct val="0"/>
              </a:spcBef>
              <a:buFontTx/>
              <a:buNone/>
            </a:pPr>
            <a:r>
              <a:rPr lang="it-IT" altLang="it-IT" sz="2000" dirty="0" err="1">
                <a:solidFill>
                  <a:schemeClr val="bg1"/>
                </a:solidFill>
              </a:rPr>
              <a:t>There</a:t>
            </a:r>
            <a:r>
              <a:rPr lang="it-IT" altLang="it-IT" sz="2000" dirty="0">
                <a:solidFill>
                  <a:schemeClr val="bg1"/>
                </a:solidFill>
              </a:rPr>
              <a:t> </a:t>
            </a:r>
            <a:r>
              <a:rPr lang="it-IT" altLang="it-IT" sz="2000" dirty="0" err="1">
                <a:solidFill>
                  <a:schemeClr val="bg1"/>
                </a:solidFill>
              </a:rPr>
              <a:t>is</a:t>
            </a:r>
            <a:r>
              <a:rPr lang="it-IT" altLang="it-IT" sz="2000" dirty="0">
                <a:solidFill>
                  <a:schemeClr val="bg1"/>
                </a:solidFill>
              </a:rPr>
              <a:t> a </a:t>
            </a:r>
            <a:r>
              <a:rPr lang="it-IT" altLang="it-IT" sz="2000" dirty="0" err="1">
                <a:solidFill>
                  <a:schemeClr val="bg1"/>
                </a:solidFill>
              </a:rPr>
              <a:t>different</a:t>
            </a:r>
            <a:r>
              <a:rPr lang="it-IT" altLang="it-IT" sz="2000" dirty="0">
                <a:solidFill>
                  <a:schemeClr val="bg1"/>
                </a:solidFill>
              </a:rPr>
              <a:t> </a:t>
            </a:r>
            <a:r>
              <a:rPr lang="it-IT" altLang="it-IT" sz="2000" dirty="0" err="1">
                <a:solidFill>
                  <a:schemeClr val="bg1"/>
                </a:solidFill>
              </a:rPr>
              <a:t>distribution</a:t>
            </a:r>
            <a:r>
              <a:rPr lang="it-IT" altLang="it-IT" sz="2000" dirty="0">
                <a:solidFill>
                  <a:schemeClr val="bg1"/>
                </a:solidFill>
              </a:rPr>
              <a:t> of </a:t>
            </a:r>
            <a:r>
              <a:rPr lang="it-IT" altLang="it-IT" sz="2000" dirty="0" err="1">
                <a:solidFill>
                  <a:schemeClr val="bg1"/>
                </a:solidFill>
              </a:rPr>
              <a:t>parental</a:t>
            </a:r>
            <a:r>
              <a:rPr lang="it-IT" altLang="it-IT" sz="2000" dirty="0">
                <a:solidFill>
                  <a:schemeClr val="bg1"/>
                </a:solidFill>
              </a:rPr>
              <a:t> </a:t>
            </a:r>
            <a:r>
              <a:rPr lang="it-IT" altLang="it-IT" sz="2000" dirty="0" err="1" smtClean="0">
                <a:solidFill>
                  <a:schemeClr val="bg1"/>
                </a:solidFill>
              </a:rPr>
              <a:t>cares</a:t>
            </a:r>
            <a:r>
              <a:rPr lang="it-IT" altLang="it-IT" sz="2000" dirty="0" smtClean="0">
                <a:solidFill>
                  <a:schemeClr val="bg1"/>
                </a:solidFill>
              </a:rPr>
              <a:t> </a:t>
            </a:r>
            <a:r>
              <a:rPr lang="it-IT" altLang="it-IT" sz="2000" dirty="0" err="1">
                <a:solidFill>
                  <a:schemeClr val="bg1"/>
                </a:solidFill>
              </a:rPr>
              <a:t>soon</a:t>
            </a:r>
            <a:r>
              <a:rPr lang="it-IT" altLang="it-IT" sz="2000" dirty="0">
                <a:solidFill>
                  <a:schemeClr val="bg1"/>
                </a:solidFill>
              </a:rPr>
              <a:t> </a:t>
            </a:r>
            <a:r>
              <a:rPr lang="it-IT" altLang="it-IT" sz="2000" dirty="0" err="1">
                <a:solidFill>
                  <a:schemeClr val="bg1"/>
                </a:solidFill>
              </a:rPr>
              <a:t>after</a:t>
            </a:r>
            <a:r>
              <a:rPr lang="it-IT" altLang="it-IT" sz="2000" dirty="0">
                <a:solidFill>
                  <a:schemeClr val="bg1"/>
                </a:solidFill>
              </a:rPr>
              <a:t> </a:t>
            </a:r>
            <a:r>
              <a:rPr lang="it-IT" altLang="it-IT" sz="2000" dirty="0" err="1">
                <a:solidFill>
                  <a:schemeClr val="bg1"/>
                </a:solidFill>
              </a:rPr>
              <a:t>copulation</a:t>
            </a:r>
            <a:r>
              <a:rPr lang="it-IT" altLang="it-IT" sz="2000" dirty="0">
                <a:solidFill>
                  <a:schemeClr val="bg1"/>
                </a:solidFill>
              </a:rPr>
              <a:t>!</a:t>
            </a:r>
          </a:p>
        </p:txBody>
      </p:sp>
      <p:sp>
        <p:nvSpPr>
          <p:cNvPr id="11" name="Freccia in giù 10"/>
          <p:cNvSpPr/>
          <p:nvPr/>
        </p:nvSpPr>
        <p:spPr>
          <a:xfrm>
            <a:off x="2195513" y="4437608"/>
            <a:ext cx="215900" cy="863600"/>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2" name="Immagine 1"/>
          <p:cNvPicPr>
            <a:picLocks noChangeAspect="1"/>
          </p:cNvPicPr>
          <p:nvPr/>
        </p:nvPicPr>
        <p:blipFill>
          <a:blip r:embed="rId4"/>
          <a:stretch>
            <a:fillRect/>
          </a:stretch>
        </p:blipFill>
        <p:spPr>
          <a:xfrm>
            <a:off x="4860032" y="1110828"/>
            <a:ext cx="4228331" cy="2378436"/>
          </a:xfrm>
          <a:prstGeom prst="rect">
            <a:avLst/>
          </a:prstGeom>
        </p:spPr>
      </p:pic>
      <p:pic>
        <p:nvPicPr>
          <p:cNvPr id="40964" name="Picture 8" descr="http://www.wildchimpanzees.org/media/photo_gallery_jpg/goodall_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1" y="2922813"/>
            <a:ext cx="1317876" cy="1978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49"/>
          <p:cNvSpPr txBox="1">
            <a:spLocks noChangeArrowheads="1"/>
          </p:cNvSpPr>
          <p:nvPr/>
        </p:nvSpPr>
        <p:spPr bwMode="auto">
          <a:xfrm>
            <a:off x="179512" y="527470"/>
            <a:ext cx="87908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just" eaLnBrk="1" hangingPunct="1">
              <a:spcBef>
                <a:spcPct val="0"/>
              </a:spcBef>
              <a:buNone/>
            </a:pPr>
            <a:r>
              <a:rPr lang="it-IT" altLang="it-IT" sz="2400" b="1" dirty="0" err="1" smtClean="0">
                <a:solidFill>
                  <a:srgbClr val="FFFF00"/>
                </a:solidFill>
                <a:latin typeface="+mj-lt"/>
                <a:ea typeface="PCMyungjo" charset="-127"/>
                <a:cs typeface="PCMyungjo" charset="-127"/>
              </a:rPr>
              <a:t>Why</a:t>
            </a:r>
            <a:r>
              <a:rPr lang="it-IT" altLang="it-IT" sz="2400" b="1" dirty="0" smtClean="0">
                <a:solidFill>
                  <a:srgbClr val="FFFF00"/>
                </a:solidFill>
                <a:latin typeface="+mj-lt"/>
                <a:ea typeface="PCMyungjo" charset="-127"/>
                <a:cs typeface="PCMyungjo" charset="-127"/>
              </a:rPr>
              <a:t> do </a:t>
            </a:r>
            <a:r>
              <a:rPr lang="it-IT" altLang="it-IT" sz="2400" b="1" dirty="0" err="1" smtClean="0">
                <a:solidFill>
                  <a:srgbClr val="FFFF00"/>
                </a:solidFill>
                <a:latin typeface="+mj-lt"/>
                <a:ea typeface="PCMyungjo" charset="-127"/>
                <a:cs typeface="PCMyungjo" charset="-127"/>
              </a:rPr>
              <a:t>parental</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cares</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happen</a:t>
            </a:r>
            <a:r>
              <a:rPr lang="it-IT" altLang="it-IT" sz="2400" b="1" dirty="0" smtClean="0">
                <a:solidFill>
                  <a:srgbClr val="FFFF00"/>
                </a:solidFill>
                <a:latin typeface="+mj-lt"/>
                <a:ea typeface="PCMyungjo" charset="-127"/>
                <a:cs typeface="PCMyungjo" charset="-127"/>
              </a:rPr>
              <a:t> more </a:t>
            </a:r>
            <a:r>
              <a:rPr lang="it-IT" altLang="it-IT" sz="2400" b="1" dirty="0" err="1" smtClean="0">
                <a:solidFill>
                  <a:srgbClr val="FFFF00"/>
                </a:solidFill>
                <a:latin typeface="+mj-lt"/>
                <a:ea typeface="PCMyungjo" charset="-127"/>
                <a:cs typeface="PCMyungjo" charset="-127"/>
              </a:rPr>
              <a:t>frequently</a:t>
            </a:r>
            <a:r>
              <a:rPr lang="it-IT" altLang="it-IT" sz="2400" b="1" dirty="0" smtClean="0">
                <a:solidFill>
                  <a:srgbClr val="FFFF00"/>
                </a:solidFill>
                <a:latin typeface="+mj-lt"/>
                <a:ea typeface="PCMyungjo" charset="-127"/>
                <a:cs typeface="PCMyungjo" charset="-127"/>
              </a:rPr>
              <a:t> to </a:t>
            </a:r>
            <a:r>
              <a:rPr lang="it-IT" altLang="it-IT" sz="2400" b="1" dirty="0" err="1" smtClean="0">
                <a:solidFill>
                  <a:srgbClr val="FFFF00"/>
                </a:solidFill>
                <a:latin typeface="+mj-lt"/>
                <a:ea typeface="PCMyungjo" charset="-127"/>
                <a:cs typeface="PCMyungjo" charset="-127"/>
              </a:rPr>
              <a:t>females</a:t>
            </a:r>
            <a:r>
              <a:rPr lang="it-IT" altLang="it-IT" sz="2400" b="1" dirty="0" smtClean="0">
                <a:solidFill>
                  <a:srgbClr val="FFFF00"/>
                </a:solidFill>
                <a:latin typeface="+mj-lt"/>
                <a:ea typeface="PCMyungjo" charset="-127"/>
                <a:cs typeface="PCMyungjo" charset="-127"/>
              </a:rPr>
              <a:t>?</a:t>
            </a:r>
            <a:endParaRPr lang="it-IT" altLang="it-IT" sz="2400" b="1" dirty="0">
              <a:solidFill>
                <a:srgbClr val="FFFF00"/>
              </a:solidFill>
              <a:latin typeface="+mj-lt"/>
              <a:ea typeface="PCMyungjo" charset="-127"/>
              <a:cs typeface="PCMyungjo" charset="-127"/>
            </a:endParaRPr>
          </a:p>
        </p:txBody>
      </p:sp>
      <p:sp>
        <p:nvSpPr>
          <p:cNvPr id="16" name="Rettangolo 9"/>
          <p:cNvSpPr>
            <a:spLocks noChangeArrowheads="1"/>
          </p:cNvSpPr>
          <p:nvPr/>
        </p:nvSpPr>
        <p:spPr bwMode="auto">
          <a:xfrm>
            <a:off x="323405" y="2666039"/>
            <a:ext cx="4284662" cy="430887"/>
          </a:xfrm>
          <a:prstGeom prst="rect">
            <a:avLst/>
          </a:prstGeom>
          <a:noFill/>
          <a:ln w="9525">
            <a:noFill/>
            <a:miter lim="800000"/>
            <a:headEnd/>
            <a:tailEnd/>
          </a:ln>
        </p:spPr>
        <p:txBody>
          <a:bodyPr>
            <a:spAutoFit/>
          </a:bodyPr>
          <a:lstStyle/>
          <a:p>
            <a:pPr algn="just" eaLnBrk="1" hangingPunct="1">
              <a:defRPr/>
            </a:pPr>
            <a:r>
              <a:rPr lang="it-IT" sz="2200" smtClean="0">
                <a:solidFill>
                  <a:schemeClr val="bg1"/>
                </a:solidFill>
              </a:rPr>
              <a:t>BEFORE BIRTH</a:t>
            </a:r>
            <a:endParaRPr lang="it-IT"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74"/>
                                        </p:tgtEl>
                                        <p:attrNameLst>
                                          <p:attrName>style.visibility</p:attrName>
                                        </p:attrNameLst>
                                      </p:cBhvr>
                                      <p:to>
                                        <p:strVal val="visible"/>
                                      </p:to>
                                    </p:set>
                                    <p:animEffect transition="in" filter="fade">
                                      <p:cBhvr>
                                        <p:cTn id="7" dur="500"/>
                                        <p:tgtEl>
                                          <p:spTgt spid="112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5367" name="Rettangolo 9"/>
          <p:cNvSpPr>
            <a:spLocks noChangeArrowheads="1"/>
          </p:cNvSpPr>
          <p:nvPr/>
        </p:nvSpPr>
        <p:spPr bwMode="auto">
          <a:xfrm>
            <a:off x="71438" y="3125788"/>
            <a:ext cx="4284662" cy="1754326"/>
          </a:xfrm>
          <a:prstGeom prst="rect">
            <a:avLst/>
          </a:prstGeom>
          <a:noFill/>
          <a:ln w="9525">
            <a:noFill/>
            <a:miter lim="800000"/>
            <a:headEnd/>
            <a:tailEnd/>
          </a:ln>
        </p:spPr>
        <p:txBody>
          <a:bodyPr>
            <a:spAutoFit/>
          </a:bodyPr>
          <a:lstStyle/>
          <a:p>
            <a:pPr algn="just" eaLnBrk="1" hangingPunct="1">
              <a:defRPr/>
            </a:pPr>
            <a:r>
              <a:rPr lang="it-IT" sz="2200" dirty="0" err="1">
                <a:solidFill>
                  <a:schemeClr val="bg1"/>
                </a:solidFill>
              </a:rPr>
              <a:t>After</a:t>
            </a:r>
            <a:r>
              <a:rPr lang="it-IT" sz="2200" dirty="0">
                <a:solidFill>
                  <a:schemeClr val="bg1"/>
                </a:solidFill>
              </a:rPr>
              <a:t> </a:t>
            </a:r>
            <a:r>
              <a:rPr lang="it-IT" sz="2200" dirty="0" err="1" smtClean="0">
                <a:solidFill>
                  <a:schemeClr val="bg1"/>
                </a:solidFill>
              </a:rPr>
              <a:t>birth</a:t>
            </a:r>
            <a:r>
              <a:rPr lang="it-IT" sz="2200" dirty="0">
                <a:solidFill>
                  <a:schemeClr val="bg1"/>
                </a:solidFill>
              </a:rPr>
              <a:t>, </a:t>
            </a:r>
            <a:r>
              <a:rPr lang="it-IT" sz="2400" u="sng" dirty="0" err="1">
                <a:solidFill>
                  <a:schemeClr val="bg1"/>
                </a:solidFill>
              </a:rPr>
              <a:t>females</a:t>
            </a:r>
            <a:r>
              <a:rPr lang="it-IT" sz="2200" dirty="0">
                <a:solidFill>
                  <a:schemeClr val="bg1"/>
                </a:solidFill>
              </a:rPr>
              <a:t> </a:t>
            </a:r>
            <a:r>
              <a:rPr lang="it-IT" sz="2200" dirty="0" err="1">
                <a:solidFill>
                  <a:schemeClr val="bg1"/>
                </a:solidFill>
              </a:rPr>
              <a:t>often</a:t>
            </a:r>
            <a:r>
              <a:rPr lang="it-IT" sz="2200" dirty="0">
                <a:solidFill>
                  <a:schemeClr val="bg1"/>
                </a:solidFill>
              </a:rPr>
              <a:t> continue to take care of </a:t>
            </a:r>
            <a:r>
              <a:rPr lang="it-IT" sz="2200" dirty="0" err="1">
                <a:solidFill>
                  <a:schemeClr val="bg1"/>
                </a:solidFill>
              </a:rPr>
              <a:t>offspring</a:t>
            </a:r>
            <a:r>
              <a:rPr lang="it-IT" sz="2200" dirty="0">
                <a:solidFill>
                  <a:schemeClr val="bg1"/>
                </a:solidFill>
              </a:rPr>
              <a:t>.. </a:t>
            </a:r>
            <a:r>
              <a:rPr lang="it-IT" sz="2200" dirty="0" err="1">
                <a:solidFill>
                  <a:schemeClr val="bg1"/>
                </a:solidFill>
              </a:rPr>
              <a:t>why</a:t>
            </a:r>
            <a:r>
              <a:rPr lang="it-IT" sz="2200" dirty="0">
                <a:solidFill>
                  <a:schemeClr val="bg1"/>
                </a:solidFill>
              </a:rPr>
              <a:t> ?</a:t>
            </a:r>
          </a:p>
          <a:p>
            <a:pPr algn="just" eaLnBrk="1" hangingPunct="1">
              <a:defRPr/>
            </a:pPr>
            <a:endParaRPr lang="it-IT" sz="2000" dirty="0">
              <a:solidFill>
                <a:schemeClr val="bg1"/>
              </a:solidFill>
            </a:endParaRPr>
          </a:p>
          <a:p>
            <a:pPr marL="457200" indent="-457200" algn="just" eaLnBrk="1" hangingPunct="1">
              <a:buFontTx/>
              <a:buAutoNum type="arabicParenR"/>
              <a:defRPr/>
            </a:pPr>
            <a:r>
              <a:rPr lang="it-IT" sz="2000" b="1" u="sng" dirty="0">
                <a:solidFill>
                  <a:schemeClr val="bg1"/>
                </a:solidFill>
              </a:rPr>
              <a:t>CONCORDE </a:t>
            </a:r>
            <a:r>
              <a:rPr lang="it-IT" sz="2000" b="1" u="sng" dirty="0" smtClean="0">
                <a:solidFill>
                  <a:schemeClr val="bg1"/>
                </a:solidFill>
              </a:rPr>
              <a:t>FALLACY</a:t>
            </a:r>
            <a:endParaRPr lang="it-IT" sz="2000" b="1" u="sng" dirty="0">
              <a:solidFill>
                <a:schemeClr val="bg1"/>
              </a:solidFill>
            </a:endParaRPr>
          </a:p>
        </p:txBody>
      </p:sp>
      <p:pic>
        <p:nvPicPr>
          <p:cNvPr id="43011" name="Picture 2" descr="http://www.concordesst.com/pictures/news/fbtsd_ret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844824"/>
            <a:ext cx="46434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3014"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9" name="CasellaDiTesto 49"/>
          <p:cNvSpPr txBox="1">
            <a:spLocks noChangeArrowheads="1"/>
          </p:cNvSpPr>
          <p:nvPr/>
        </p:nvSpPr>
        <p:spPr bwMode="auto">
          <a:xfrm>
            <a:off x="179512" y="527470"/>
            <a:ext cx="87908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just" eaLnBrk="1" hangingPunct="1">
              <a:spcBef>
                <a:spcPct val="0"/>
              </a:spcBef>
              <a:buNone/>
            </a:pPr>
            <a:r>
              <a:rPr lang="it-IT" altLang="it-IT" sz="2400" b="1" dirty="0" err="1" smtClean="0">
                <a:solidFill>
                  <a:srgbClr val="FFFF00"/>
                </a:solidFill>
                <a:latin typeface="+mj-lt"/>
                <a:ea typeface="PCMyungjo" charset="-127"/>
                <a:cs typeface="PCMyungjo" charset="-127"/>
              </a:rPr>
              <a:t>Why</a:t>
            </a:r>
            <a:r>
              <a:rPr lang="it-IT" altLang="it-IT" sz="2400" b="1" dirty="0" smtClean="0">
                <a:solidFill>
                  <a:srgbClr val="FFFF00"/>
                </a:solidFill>
                <a:latin typeface="+mj-lt"/>
                <a:ea typeface="PCMyungjo" charset="-127"/>
                <a:cs typeface="PCMyungjo" charset="-127"/>
              </a:rPr>
              <a:t> do </a:t>
            </a:r>
            <a:r>
              <a:rPr lang="it-IT" altLang="it-IT" sz="2400" b="1" dirty="0" err="1" smtClean="0">
                <a:solidFill>
                  <a:srgbClr val="FFFF00"/>
                </a:solidFill>
                <a:latin typeface="+mj-lt"/>
                <a:ea typeface="PCMyungjo" charset="-127"/>
                <a:cs typeface="PCMyungjo" charset="-127"/>
              </a:rPr>
              <a:t>parental</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cares</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happen</a:t>
            </a:r>
            <a:r>
              <a:rPr lang="it-IT" altLang="it-IT" sz="2400" b="1" dirty="0" smtClean="0">
                <a:solidFill>
                  <a:srgbClr val="FFFF00"/>
                </a:solidFill>
                <a:latin typeface="+mj-lt"/>
                <a:ea typeface="PCMyungjo" charset="-127"/>
                <a:cs typeface="PCMyungjo" charset="-127"/>
              </a:rPr>
              <a:t> more </a:t>
            </a:r>
            <a:r>
              <a:rPr lang="it-IT" altLang="it-IT" sz="2400" b="1" dirty="0" err="1" smtClean="0">
                <a:solidFill>
                  <a:srgbClr val="FFFF00"/>
                </a:solidFill>
                <a:latin typeface="+mj-lt"/>
                <a:ea typeface="PCMyungjo" charset="-127"/>
                <a:cs typeface="PCMyungjo" charset="-127"/>
              </a:rPr>
              <a:t>frequently</a:t>
            </a:r>
            <a:r>
              <a:rPr lang="it-IT" altLang="it-IT" sz="2400" b="1" dirty="0" smtClean="0">
                <a:solidFill>
                  <a:srgbClr val="FFFF00"/>
                </a:solidFill>
                <a:latin typeface="+mj-lt"/>
                <a:ea typeface="PCMyungjo" charset="-127"/>
                <a:cs typeface="PCMyungjo" charset="-127"/>
              </a:rPr>
              <a:t> to </a:t>
            </a:r>
            <a:r>
              <a:rPr lang="it-IT" altLang="it-IT" sz="2400" b="1" dirty="0" err="1" smtClean="0">
                <a:solidFill>
                  <a:srgbClr val="FFFF00"/>
                </a:solidFill>
                <a:latin typeface="+mj-lt"/>
                <a:ea typeface="PCMyungjo" charset="-127"/>
                <a:cs typeface="PCMyungjo" charset="-127"/>
              </a:rPr>
              <a:t>females</a:t>
            </a:r>
            <a:r>
              <a:rPr lang="it-IT" altLang="it-IT" sz="2400" b="1" dirty="0" smtClean="0">
                <a:solidFill>
                  <a:srgbClr val="FFFF00"/>
                </a:solidFill>
                <a:latin typeface="+mj-lt"/>
                <a:ea typeface="PCMyungjo" charset="-127"/>
                <a:cs typeface="PCMyungjo" charset="-127"/>
              </a:rPr>
              <a:t>?</a:t>
            </a:r>
            <a:endParaRPr lang="it-IT" altLang="it-IT" sz="2400" b="1" dirty="0">
              <a:solidFill>
                <a:srgbClr val="FFFF00"/>
              </a:solidFill>
              <a:latin typeface="+mj-lt"/>
              <a:ea typeface="PCMyungjo" charset="-127"/>
              <a:cs typeface="PCMyungjo" charset="-127"/>
            </a:endParaRPr>
          </a:p>
        </p:txBody>
      </p:sp>
      <p:sp>
        <p:nvSpPr>
          <p:cNvPr id="2" name="Rettangolo 1"/>
          <p:cNvSpPr/>
          <p:nvPr/>
        </p:nvSpPr>
        <p:spPr>
          <a:xfrm>
            <a:off x="4505722" y="4638824"/>
            <a:ext cx="4572000" cy="1077218"/>
          </a:xfrm>
          <a:prstGeom prst="rect">
            <a:avLst/>
          </a:prstGeom>
        </p:spPr>
        <p:txBody>
          <a:bodyPr>
            <a:spAutoFit/>
          </a:bodyPr>
          <a:lstStyle/>
          <a:p>
            <a:pPr algn="just"/>
            <a:r>
              <a:rPr lang="it-IT" sz="1600" dirty="0" err="1" smtClean="0">
                <a:solidFill>
                  <a:schemeClr val="bg1"/>
                </a:solidFill>
              </a:rPr>
              <a:t>British</a:t>
            </a:r>
            <a:r>
              <a:rPr lang="it-IT" sz="1600" dirty="0" smtClean="0">
                <a:solidFill>
                  <a:schemeClr val="bg1"/>
                </a:solidFill>
              </a:rPr>
              <a:t> </a:t>
            </a:r>
            <a:r>
              <a:rPr lang="it-IT" sz="1600" dirty="0">
                <a:solidFill>
                  <a:schemeClr val="bg1"/>
                </a:solidFill>
              </a:rPr>
              <a:t>and French </a:t>
            </a:r>
            <a:r>
              <a:rPr lang="it-IT" sz="1600" dirty="0" err="1">
                <a:solidFill>
                  <a:schemeClr val="bg1"/>
                </a:solidFill>
              </a:rPr>
              <a:t>governments</a:t>
            </a:r>
            <a:r>
              <a:rPr lang="it-IT" sz="1600" dirty="0">
                <a:solidFill>
                  <a:schemeClr val="bg1"/>
                </a:solidFill>
              </a:rPr>
              <a:t> </a:t>
            </a:r>
            <a:r>
              <a:rPr lang="it-IT" sz="1600" dirty="0" err="1">
                <a:solidFill>
                  <a:schemeClr val="bg1"/>
                </a:solidFill>
              </a:rPr>
              <a:t>continued</a:t>
            </a:r>
            <a:r>
              <a:rPr lang="it-IT" sz="1600" dirty="0">
                <a:solidFill>
                  <a:schemeClr val="bg1"/>
                </a:solidFill>
              </a:rPr>
              <a:t> to fund the </a:t>
            </a:r>
            <a:r>
              <a:rPr lang="it-IT" sz="1600" dirty="0" err="1">
                <a:solidFill>
                  <a:schemeClr val="bg1"/>
                </a:solidFill>
              </a:rPr>
              <a:t>aircraft</a:t>
            </a:r>
            <a:r>
              <a:rPr lang="it-IT" sz="1600" dirty="0">
                <a:solidFill>
                  <a:schemeClr val="bg1"/>
                </a:solidFill>
              </a:rPr>
              <a:t> </a:t>
            </a:r>
            <a:r>
              <a:rPr lang="it-IT" sz="1600" dirty="0" err="1">
                <a:solidFill>
                  <a:schemeClr val="bg1"/>
                </a:solidFill>
              </a:rPr>
              <a:t>even</a:t>
            </a:r>
            <a:r>
              <a:rPr lang="it-IT" sz="1600" dirty="0">
                <a:solidFill>
                  <a:schemeClr val="bg1"/>
                </a:solidFill>
              </a:rPr>
              <a:t> </a:t>
            </a:r>
            <a:r>
              <a:rPr lang="it-IT" sz="1600" dirty="0" err="1">
                <a:solidFill>
                  <a:schemeClr val="bg1"/>
                </a:solidFill>
              </a:rPr>
              <a:t>after</a:t>
            </a:r>
            <a:r>
              <a:rPr lang="it-IT" sz="1600" dirty="0">
                <a:solidFill>
                  <a:schemeClr val="bg1"/>
                </a:solidFill>
              </a:rPr>
              <a:t> </a:t>
            </a:r>
            <a:r>
              <a:rPr lang="it-IT" sz="1600" dirty="0" err="1">
                <a:solidFill>
                  <a:schemeClr val="bg1"/>
                </a:solidFill>
              </a:rPr>
              <a:t>it</a:t>
            </a:r>
            <a:r>
              <a:rPr lang="it-IT" sz="1600" dirty="0">
                <a:solidFill>
                  <a:schemeClr val="bg1"/>
                </a:solidFill>
              </a:rPr>
              <a:t> </a:t>
            </a:r>
            <a:r>
              <a:rPr lang="it-IT" sz="1600" dirty="0" err="1">
                <a:solidFill>
                  <a:schemeClr val="bg1"/>
                </a:solidFill>
              </a:rPr>
              <a:t>became</a:t>
            </a:r>
            <a:r>
              <a:rPr lang="it-IT" sz="1600" dirty="0">
                <a:solidFill>
                  <a:schemeClr val="bg1"/>
                </a:solidFill>
              </a:rPr>
              <a:t> </a:t>
            </a:r>
            <a:r>
              <a:rPr lang="it-IT" sz="1600" dirty="0" err="1" smtClean="0">
                <a:solidFill>
                  <a:schemeClr val="bg1"/>
                </a:solidFill>
              </a:rPr>
              <a:t>clear</a:t>
            </a:r>
            <a:r>
              <a:rPr lang="it-IT" sz="1600" dirty="0" smtClean="0">
                <a:solidFill>
                  <a:schemeClr val="bg1"/>
                </a:solidFill>
              </a:rPr>
              <a:t> </a:t>
            </a:r>
            <a:r>
              <a:rPr lang="it-IT" sz="1600" dirty="0" err="1">
                <a:solidFill>
                  <a:schemeClr val="bg1"/>
                </a:solidFill>
              </a:rPr>
              <a:t>there</a:t>
            </a:r>
            <a:r>
              <a:rPr lang="it-IT" sz="1600" dirty="0">
                <a:solidFill>
                  <a:schemeClr val="bg1"/>
                </a:solidFill>
              </a:rPr>
              <a:t> </a:t>
            </a:r>
            <a:r>
              <a:rPr lang="it-IT" sz="1600" dirty="0" err="1">
                <a:solidFill>
                  <a:schemeClr val="bg1"/>
                </a:solidFill>
              </a:rPr>
              <a:t>was</a:t>
            </a:r>
            <a:r>
              <a:rPr lang="it-IT" sz="1600" dirty="0">
                <a:solidFill>
                  <a:schemeClr val="bg1"/>
                </a:solidFill>
              </a:rPr>
              <a:t> no </a:t>
            </a:r>
            <a:r>
              <a:rPr lang="it-IT" sz="1600" dirty="0" err="1">
                <a:solidFill>
                  <a:schemeClr val="bg1"/>
                </a:solidFill>
              </a:rPr>
              <a:t>longer</a:t>
            </a:r>
            <a:r>
              <a:rPr lang="it-IT" sz="1600" dirty="0">
                <a:solidFill>
                  <a:schemeClr val="bg1"/>
                </a:solidFill>
              </a:rPr>
              <a:t> </a:t>
            </a:r>
            <a:r>
              <a:rPr lang="it-IT" sz="1600" dirty="0" smtClean="0">
                <a:solidFill>
                  <a:schemeClr val="bg1"/>
                </a:solidFill>
              </a:rPr>
              <a:t>a </a:t>
            </a:r>
            <a:r>
              <a:rPr lang="it-IT" sz="1600" dirty="0" err="1" smtClean="0">
                <a:solidFill>
                  <a:schemeClr val="bg1"/>
                </a:solidFill>
              </a:rPr>
              <a:t>sure</a:t>
            </a:r>
            <a:r>
              <a:rPr lang="it-IT" sz="1600" dirty="0" smtClean="0">
                <a:solidFill>
                  <a:schemeClr val="bg1"/>
                </a:solidFill>
              </a:rPr>
              <a:t> </a:t>
            </a:r>
            <a:r>
              <a:rPr lang="it-IT" sz="1600" dirty="0" err="1">
                <a:solidFill>
                  <a:schemeClr val="bg1"/>
                </a:solidFill>
              </a:rPr>
              <a:t>economic</a:t>
            </a:r>
            <a:r>
              <a:rPr lang="it-IT" sz="1600" dirty="0">
                <a:solidFill>
                  <a:schemeClr val="bg1"/>
                </a:solidFill>
              </a:rPr>
              <a:t> </a:t>
            </a:r>
            <a:r>
              <a:rPr lang="it-IT" sz="1600" dirty="0" err="1" smtClean="0">
                <a:solidFill>
                  <a:schemeClr val="bg1"/>
                </a:solidFill>
              </a:rPr>
              <a:t>advantage</a:t>
            </a:r>
            <a:endParaRPr lang="it-IT" sz="1600" dirty="0">
              <a:solidFill>
                <a:schemeClr val="bg1"/>
              </a:solidFill>
            </a:endParaRPr>
          </a:p>
          <a:p>
            <a:endParaRPr lang="it-IT" sz="1600" dirty="0">
              <a:solidFill>
                <a:schemeClr val="bg1"/>
              </a:solidFill>
            </a:endParaRPr>
          </a:p>
        </p:txBody>
      </p:sp>
      <p:sp>
        <p:nvSpPr>
          <p:cNvPr id="3" name="Rettangolo 2"/>
          <p:cNvSpPr/>
          <p:nvPr/>
        </p:nvSpPr>
        <p:spPr>
          <a:xfrm>
            <a:off x="4536504" y="5541039"/>
            <a:ext cx="4572000" cy="830997"/>
          </a:xfrm>
          <a:prstGeom prst="rect">
            <a:avLst/>
          </a:prstGeom>
        </p:spPr>
        <p:txBody>
          <a:bodyPr>
            <a:spAutoFit/>
          </a:bodyPr>
          <a:lstStyle/>
          <a:p>
            <a:pPr algn="just"/>
            <a:r>
              <a:rPr lang="it-IT" sz="1600" i="1" dirty="0" err="1" smtClean="0">
                <a:solidFill>
                  <a:schemeClr val="bg1"/>
                </a:solidFill>
              </a:rPr>
              <a:t>You</a:t>
            </a:r>
            <a:r>
              <a:rPr lang="it-IT" sz="1600" i="1" dirty="0" smtClean="0">
                <a:solidFill>
                  <a:schemeClr val="bg1"/>
                </a:solidFill>
              </a:rPr>
              <a:t> continue </a:t>
            </a:r>
            <a:r>
              <a:rPr lang="it-IT" sz="1600" i="1" dirty="0">
                <a:solidFill>
                  <a:schemeClr val="bg1"/>
                </a:solidFill>
              </a:rPr>
              <a:t>to </a:t>
            </a:r>
            <a:r>
              <a:rPr lang="it-IT" sz="1600" i="1" dirty="0" err="1">
                <a:solidFill>
                  <a:schemeClr val="bg1"/>
                </a:solidFill>
              </a:rPr>
              <a:t>spend</a:t>
            </a:r>
            <a:r>
              <a:rPr lang="it-IT" sz="1600" i="1" dirty="0">
                <a:solidFill>
                  <a:schemeClr val="bg1"/>
                </a:solidFill>
              </a:rPr>
              <a:t> </a:t>
            </a:r>
            <a:r>
              <a:rPr lang="it-IT" sz="1600" i="1" dirty="0" err="1">
                <a:solidFill>
                  <a:schemeClr val="bg1"/>
                </a:solidFill>
              </a:rPr>
              <a:t>money</a:t>
            </a:r>
            <a:r>
              <a:rPr lang="it-IT" sz="1600" i="1" dirty="0">
                <a:solidFill>
                  <a:schemeClr val="bg1"/>
                </a:solidFill>
              </a:rPr>
              <a:t> on a </a:t>
            </a:r>
            <a:r>
              <a:rPr lang="it-IT" sz="1600" i="1" dirty="0" err="1">
                <a:solidFill>
                  <a:schemeClr val="bg1"/>
                </a:solidFill>
              </a:rPr>
              <a:t>project</a:t>
            </a:r>
            <a:r>
              <a:rPr lang="it-IT" sz="1600" i="1" dirty="0">
                <a:solidFill>
                  <a:schemeClr val="bg1"/>
                </a:solidFill>
              </a:rPr>
              <a:t>, </a:t>
            </a:r>
            <a:r>
              <a:rPr lang="it-IT" sz="1600" i="1" dirty="0" err="1">
                <a:solidFill>
                  <a:schemeClr val="bg1"/>
                </a:solidFill>
              </a:rPr>
              <a:t>product</a:t>
            </a:r>
            <a:r>
              <a:rPr lang="it-IT" sz="1600" i="1" dirty="0">
                <a:solidFill>
                  <a:schemeClr val="bg1"/>
                </a:solidFill>
              </a:rPr>
              <a:t>, etc. in </a:t>
            </a:r>
            <a:r>
              <a:rPr lang="it-IT" sz="1600" i="1" dirty="0" err="1">
                <a:solidFill>
                  <a:schemeClr val="bg1"/>
                </a:solidFill>
              </a:rPr>
              <a:t>order</a:t>
            </a:r>
            <a:r>
              <a:rPr lang="it-IT" sz="1600" i="1" dirty="0">
                <a:solidFill>
                  <a:schemeClr val="bg1"/>
                </a:solidFill>
              </a:rPr>
              <a:t> </a:t>
            </a:r>
            <a:r>
              <a:rPr lang="it-IT" sz="1600" i="1" dirty="0" err="1">
                <a:solidFill>
                  <a:schemeClr val="bg1"/>
                </a:solidFill>
              </a:rPr>
              <a:t>not</a:t>
            </a:r>
            <a:r>
              <a:rPr lang="it-IT" sz="1600" i="1" dirty="0">
                <a:solidFill>
                  <a:schemeClr val="bg1"/>
                </a:solidFill>
              </a:rPr>
              <a:t> to </a:t>
            </a:r>
            <a:r>
              <a:rPr lang="it-IT" sz="1600" i="1" dirty="0" err="1">
                <a:solidFill>
                  <a:schemeClr val="bg1"/>
                </a:solidFill>
              </a:rPr>
              <a:t>waste</a:t>
            </a:r>
            <a:r>
              <a:rPr lang="it-IT" sz="1600" i="1" dirty="0">
                <a:solidFill>
                  <a:schemeClr val="bg1"/>
                </a:solidFill>
              </a:rPr>
              <a:t> the </a:t>
            </a:r>
            <a:r>
              <a:rPr lang="it-IT" sz="1600" i="1" dirty="0" err="1" smtClean="0">
                <a:solidFill>
                  <a:schemeClr val="bg1"/>
                </a:solidFill>
              </a:rPr>
              <a:t>effort</a:t>
            </a:r>
            <a:r>
              <a:rPr lang="it-IT" sz="1600" i="1" dirty="0" smtClean="0">
                <a:solidFill>
                  <a:schemeClr val="bg1"/>
                </a:solidFill>
              </a:rPr>
              <a:t> </a:t>
            </a:r>
            <a:r>
              <a:rPr lang="it-IT" sz="1600" i="1" dirty="0" err="1">
                <a:solidFill>
                  <a:schemeClr val="bg1"/>
                </a:solidFill>
              </a:rPr>
              <a:t>you</a:t>
            </a:r>
            <a:r>
              <a:rPr lang="it-IT" sz="1600" i="1" dirty="0">
                <a:solidFill>
                  <a:schemeClr val="bg1"/>
                </a:solidFill>
              </a:rPr>
              <a:t> </a:t>
            </a:r>
            <a:r>
              <a:rPr lang="it-IT" sz="1600" i="1" dirty="0" err="1">
                <a:solidFill>
                  <a:schemeClr val="bg1"/>
                </a:solidFill>
              </a:rPr>
              <a:t>have</a:t>
            </a:r>
            <a:r>
              <a:rPr lang="it-IT" sz="1600" i="1" dirty="0">
                <a:solidFill>
                  <a:schemeClr val="bg1"/>
                </a:solidFill>
              </a:rPr>
              <a:t> </a:t>
            </a:r>
            <a:r>
              <a:rPr lang="it-IT" sz="1600" i="1" dirty="0" err="1">
                <a:solidFill>
                  <a:schemeClr val="bg1"/>
                </a:solidFill>
              </a:rPr>
              <a:t>already</a:t>
            </a:r>
            <a:r>
              <a:rPr lang="it-IT" sz="1600" i="1" dirty="0">
                <a:solidFill>
                  <a:schemeClr val="bg1"/>
                </a:solidFill>
              </a:rPr>
              <a:t> put </a:t>
            </a:r>
            <a:r>
              <a:rPr lang="it-IT" sz="1600" i="1" dirty="0" err="1">
                <a:solidFill>
                  <a:schemeClr val="bg1"/>
                </a:solidFill>
              </a:rPr>
              <a:t>into</a:t>
            </a:r>
            <a:r>
              <a:rPr lang="it-IT" sz="1600" i="1" dirty="0">
                <a:solidFill>
                  <a:schemeClr val="bg1"/>
                </a:solidFill>
              </a:rPr>
              <a:t> </a:t>
            </a:r>
            <a:r>
              <a:rPr lang="it-IT" sz="1600" i="1" dirty="0" err="1" smtClean="0">
                <a:solidFill>
                  <a:schemeClr val="bg1"/>
                </a:solidFill>
              </a:rPr>
              <a:t>it</a:t>
            </a:r>
            <a:endParaRPr lang="it-IT" sz="1600" i="1" dirty="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5367" name="Rettangolo 9"/>
          <p:cNvSpPr>
            <a:spLocks noChangeArrowheads="1"/>
          </p:cNvSpPr>
          <p:nvPr/>
        </p:nvSpPr>
        <p:spPr bwMode="auto">
          <a:xfrm>
            <a:off x="71438" y="3125788"/>
            <a:ext cx="4284662" cy="1754326"/>
          </a:xfrm>
          <a:prstGeom prst="rect">
            <a:avLst/>
          </a:prstGeom>
          <a:noFill/>
          <a:ln w="9525">
            <a:noFill/>
            <a:miter lim="800000"/>
            <a:headEnd/>
            <a:tailEnd/>
          </a:ln>
        </p:spPr>
        <p:txBody>
          <a:bodyPr>
            <a:spAutoFit/>
          </a:bodyPr>
          <a:lstStyle/>
          <a:p>
            <a:pPr algn="just" eaLnBrk="1" hangingPunct="1">
              <a:defRPr/>
            </a:pPr>
            <a:r>
              <a:rPr lang="it-IT" sz="2200" dirty="0" err="1">
                <a:solidFill>
                  <a:schemeClr val="tx1">
                    <a:lumMod val="50000"/>
                    <a:lumOff val="50000"/>
                  </a:schemeClr>
                </a:solidFill>
              </a:rPr>
              <a:t>After</a:t>
            </a:r>
            <a:r>
              <a:rPr lang="it-IT" sz="2200" dirty="0">
                <a:solidFill>
                  <a:schemeClr val="tx1">
                    <a:lumMod val="50000"/>
                    <a:lumOff val="50000"/>
                  </a:schemeClr>
                </a:solidFill>
              </a:rPr>
              <a:t> </a:t>
            </a:r>
            <a:r>
              <a:rPr lang="it-IT" sz="2200" dirty="0" err="1" smtClean="0">
                <a:solidFill>
                  <a:schemeClr val="tx1">
                    <a:lumMod val="50000"/>
                    <a:lumOff val="50000"/>
                  </a:schemeClr>
                </a:solidFill>
              </a:rPr>
              <a:t>birth</a:t>
            </a:r>
            <a:r>
              <a:rPr lang="it-IT" sz="2200" dirty="0">
                <a:solidFill>
                  <a:schemeClr val="tx1">
                    <a:lumMod val="50000"/>
                    <a:lumOff val="50000"/>
                  </a:schemeClr>
                </a:solidFill>
              </a:rPr>
              <a:t>, </a:t>
            </a:r>
            <a:r>
              <a:rPr lang="it-IT" sz="2400" u="sng" dirty="0" err="1">
                <a:solidFill>
                  <a:schemeClr val="tx1">
                    <a:lumMod val="50000"/>
                    <a:lumOff val="50000"/>
                  </a:schemeClr>
                </a:solidFill>
              </a:rPr>
              <a:t>females</a:t>
            </a:r>
            <a:r>
              <a:rPr lang="it-IT" sz="2200" dirty="0">
                <a:solidFill>
                  <a:schemeClr val="tx1">
                    <a:lumMod val="50000"/>
                    <a:lumOff val="50000"/>
                  </a:schemeClr>
                </a:solidFill>
              </a:rPr>
              <a:t> </a:t>
            </a:r>
            <a:r>
              <a:rPr lang="it-IT" sz="2200" dirty="0" err="1">
                <a:solidFill>
                  <a:schemeClr val="tx1">
                    <a:lumMod val="50000"/>
                    <a:lumOff val="50000"/>
                  </a:schemeClr>
                </a:solidFill>
              </a:rPr>
              <a:t>often</a:t>
            </a:r>
            <a:r>
              <a:rPr lang="it-IT" sz="2200" dirty="0">
                <a:solidFill>
                  <a:schemeClr val="tx1">
                    <a:lumMod val="50000"/>
                    <a:lumOff val="50000"/>
                  </a:schemeClr>
                </a:solidFill>
              </a:rPr>
              <a:t> continue to take care of </a:t>
            </a:r>
            <a:r>
              <a:rPr lang="it-IT" sz="2200" dirty="0" err="1">
                <a:solidFill>
                  <a:schemeClr val="tx1">
                    <a:lumMod val="50000"/>
                    <a:lumOff val="50000"/>
                  </a:schemeClr>
                </a:solidFill>
              </a:rPr>
              <a:t>offspring</a:t>
            </a:r>
            <a:r>
              <a:rPr lang="it-IT" sz="2200" dirty="0">
                <a:solidFill>
                  <a:schemeClr val="tx1">
                    <a:lumMod val="50000"/>
                    <a:lumOff val="50000"/>
                  </a:schemeClr>
                </a:solidFill>
              </a:rPr>
              <a:t>.. </a:t>
            </a:r>
            <a:r>
              <a:rPr lang="it-IT" sz="2200" dirty="0" err="1">
                <a:solidFill>
                  <a:schemeClr val="tx1">
                    <a:lumMod val="50000"/>
                    <a:lumOff val="50000"/>
                  </a:schemeClr>
                </a:solidFill>
              </a:rPr>
              <a:t>why</a:t>
            </a:r>
            <a:r>
              <a:rPr lang="it-IT" sz="2200" dirty="0">
                <a:solidFill>
                  <a:schemeClr val="tx1">
                    <a:lumMod val="50000"/>
                    <a:lumOff val="50000"/>
                  </a:schemeClr>
                </a:solidFill>
              </a:rPr>
              <a:t> ?</a:t>
            </a:r>
          </a:p>
          <a:p>
            <a:pPr algn="just" eaLnBrk="1" hangingPunct="1">
              <a:defRPr/>
            </a:pPr>
            <a:endParaRPr lang="it-IT" sz="2000" dirty="0">
              <a:solidFill>
                <a:schemeClr val="bg1"/>
              </a:solidFill>
            </a:endParaRPr>
          </a:p>
          <a:p>
            <a:pPr marL="457200" indent="-457200" algn="just" eaLnBrk="1" hangingPunct="1">
              <a:buFontTx/>
              <a:buAutoNum type="arabicParenR"/>
              <a:defRPr/>
            </a:pPr>
            <a:r>
              <a:rPr lang="it-IT" sz="2000" b="1" u="sng" dirty="0">
                <a:solidFill>
                  <a:schemeClr val="bg1"/>
                </a:solidFill>
              </a:rPr>
              <a:t>CONCORDE </a:t>
            </a:r>
            <a:r>
              <a:rPr lang="it-IT" sz="2000" b="1" u="sng" dirty="0" smtClean="0">
                <a:solidFill>
                  <a:schemeClr val="bg1"/>
                </a:solidFill>
              </a:rPr>
              <a:t>FALLACY</a:t>
            </a:r>
            <a:endParaRPr lang="it-IT" sz="2000" b="1" u="sng" dirty="0">
              <a:solidFill>
                <a:schemeClr val="bg1"/>
              </a:solidFill>
            </a:endParaRPr>
          </a:p>
        </p:txBody>
      </p:sp>
      <p:pic>
        <p:nvPicPr>
          <p:cNvPr id="43011" name="Picture 2" descr="http://www.concordesst.com/pictures/news/fbtsd_ret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844824"/>
            <a:ext cx="46434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3014"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9" name="CasellaDiTesto 49"/>
          <p:cNvSpPr txBox="1">
            <a:spLocks noChangeArrowheads="1"/>
          </p:cNvSpPr>
          <p:nvPr/>
        </p:nvSpPr>
        <p:spPr bwMode="auto">
          <a:xfrm>
            <a:off x="179512" y="527470"/>
            <a:ext cx="87908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just" eaLnBrk="1" hangingPunct="1">
              <a:spcBef>
                <a:spcPct val="0"/>
              </a:spcBef>
              <a:buNone/>
            </a:pPr>
            <a:r>
              <a:rPr lang="it-IT" altLang="it-IT" sz="2400" b="1" dirty="0" err="1" smtClean="0">
                <a:solidFill>
                  <a:srgbClr val="FFFF00"/>
                </a:solidFill>
                <a:latin typeface="+mj-lt"/>
                <a:ea typeface="PCMyungjo" charset="-127"/>
                <a:cs typeface="PCMyungjo" charset="-127"/>
              </a:rPr>
              <a:t>Why</a:t>
            </a:r>
            <a:r>
              <a:rPr lang="it-IT" altLang="it-IT" sz="2400" b="1" dirty="0" smtClean="0">
                <a:solidFill>
                  <a:srgbClr val="FFFF00"/>
                </a:solidFill>
                <a:latin typeface="+mj-lt"/>
                <a:ea typeface="PCMyungjo" charset="-127"/>
                <a:cs typeface="PCMyungjo" charset="-127"/>
              </a:rPr>
              <a:t> do </a:t>
            </a:r>
            <a:r>
              <a:rPr lang="it-IT" altLang="it-IT" sz="2400" b="1" dirty="0" err="1" smtClean="0">
                <a:solidFill>
                  <a:srgbClr val="FFFF00"/>
                </a:solidFill>
                <a:latin typeface="+mj-lt"/>
                <a:ea typeface="PCMyungjo" charset="-127"/>
                <a:cs typeface="PCMyungjo" charset="-127"/>
              </a:rPr>
              <a:t>parental</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cares</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happen</a:t>
            </a:r>
            <a:r>
              <a:rPr lang="it-IT" altLang="it-IT" sz="2400" b="1" dirty="0" smtClean="0">
                <a:solidFill>
                  <a:srgbClr val="FFFF00"/>
                </a:solidFill>
                <a:latin typeface="+mj-lt"/>
                <a:ea typeface="PCMyungjo" charset="-127"/>
                <a:cs typeface="PCMyungjo" charset="-127"/>
              </a:rPr>
              <a:t> more </a:t>
            </a:r>
            <a:r>
              <a:rPr lang="it-IT" altLang="it-IT" sz="2400" b="1" dirty="0" err="1" smtClean="0">
                <a:solidFill>
                  <a:srgbClr val="FFFF00"/>
                </a:solidFill>
                <a:latin typeface="+mj-lt"/>
                <a:ea typeface="PCMyungjo" charset="-127"/>
                <a:cs typeface="PCMyungjo" charset="-127"/>
              </a:rPr>
              <a:t>frequently</a:t>
            </a:r>
            <a:r>
              <a:rPr lang="it-IT" altLang="it-IT" sz="2400" b="1" dirty="0" smtClean="0">
                <a:solidFill>
                  <a:srgbClr val="FFFF00"/>
                </a:solidFill>
                <a:latin typeface="+mj-lt"/>
                <a:ea typeface="PCMyungjo" charset="-127"/>
                <a:cs typeface="PCMyungjo" charset="-127"/>
              </a:rPr>
              <a:t> to </a:t>
            </a:r>
            <a:r>
              <a:rPr lang="it-IT" altLang="it-IT" sz="2400" b="1" dirty="0" err="1" smtClean="0">
                <a:solidFill>
                  <a:srgbClr val="FFFF00"/>
                </a:solidFill>
                <a:latin typeface="+mj-lt"/>
                <a:ea typeface="PCMyungjo" charset="-127"/>
                <a:cs typeface="PCMyungjo" charset="-127"/>
              </a:rPr>
              <a:t>females</a:t>
            </a:r>
            <a:r>
              <a:rPr lang="it-IT" altLang="it-IT" sz="2400" b="1" dirty="0" smtClean="0">
                <a:solidFill>
                  <a:srgbClr val="FFFF00"/>
                </a:solidFill>
                <a:latin typeface="+mj-lt"/>
                <a:ea typeface="PCMyungjo" charset="-127"/>
                <a:cs typeface="PCMyungjo" charset="-127"/>
              </a:rPr>
              <a:t>?</a:t>
            </a:r>
            <a:endParaRPr lang="it-IT" altLang="it-IT" sz="2400" b="1" dirty="0">
              <a:solidFill>
                <a:srgbClr val="FFFF00"/>
              </a:solidFill>
              <a:latin typeface="+mj-lt"/>
              <a:ea typeface="PCMyungjo" charset="-127"/>
              <a:cs typeface="PCMyungjo" charset="-127"/>
            </a:endParaRPr>
          </a:p>
        </p:txBody>
      </p:sp>
      <p:sp>
        <p:nvSpPr>
          <p:cNvPr id="5" name="Rettangolo 4"/>
          <p:cNvSpPr/>
          <p:nvPr/>
        </p:nvSpPr>
        <p:spPr>
          <a:xfrm>
            <a:off x="-35496" y="5177433"/>
            <a:ext cx="4572000" cy="1754326"/>
          </a:xfrm>
          <a:prstGeom prst="rect">
            <a:avLst/>
          </a:prstGeom>
        </p:spPr>
        <p:txBody>
          <a:bodyPr>
            <a:spAutoFit/>
          </a:bodyPr>
          <a:lstStyle/>
          <a:p>
            <a:pPr marL="457200" indent="-457200" algn="just" eaLnBrk="1" hangingPunct="1">
              <a:defRPr/>
            </a:pPr>
            <a:r>
              <a:rPr lang="it-IT" b="1" dirty="0">
                <a:solidFill>
                  <a:schemeClr val="bg1"/>
                </a:solidFill>
              </a:rPr>
              <a:t>(</a:t>
            </a:r>
            <a:r>
              <a:rPr lang="it-IT" b="1" dirty="0" err="1">
                <a:solidFill>
                  <a:schemeClr val="bg1"/>
                </a:solidFill>
              </a:rPr>
              <a:t>Females</a:t>
            </a:r>
            <a:r>
              <a:rPr lang="it-IT" b="1" dirty="0">
                <a:solidFill>
                  <a:schemeClr val="bg1"/>
                </a:solidFill>
              </a:rPr>
              <a:t> </a:t>
            </a:r>
            <a:r>
              <a:rPr lang="it-IT" b="1" dirty="0" err="1">
                <a:solidFill>
                  <a:schemeClr val="bg1"/>
                </a:solidFill>
              </a:rPr>
              <a:t>have</a:t>
            </a:r>
            <a:r>
              <a:rPr lang="it-IT" b="1" dirty="0">
                <a:solidFill>
                  <a:schemeClr val="bg1"/>
                </a:solidFill>
              </a:rPr>
              <a:t> </a:t>
            </a:r>
            <a:r>
              <a:rPr lang="it-IT" b="1" dirty="0" err="1">
                <a:solidFill>
                  <a:schemeClr val="bg1"/>
                </a:solidFill>
              </a:rPr>
              <a:t>already</a:t>
            </a:r>
            <a:r>
              <a:rPr lang="it-IT" b="1" dirty="0">
                <a:solidFill>
                  <a:schemeClr val="bg1"/>
                </a:solidFill>
              </a:rPr>
              <a:t> </a:t>
            </a:r>
            <a:r>
              <a:rPr lang="it-IT" b="1" dirty="0" err="1">
                <a:solidFill>
                  <a:schemeClr val="bg1"/>
                </a:solidFill>
              </a:rPr>
              <a:t>spent</a:t>
            </a:r>
            <a:r>
              <a:rPr lang="it-IT" b="1" dirty="0">
                <a:solidFill>
                  <a:schemeClr val="bg1"/>
                </a:solidFill>
              </a:rPr>
              <a:t> </a:t>
            </a:r>
            <a:r>
              <a:rPr lang="it-IT" b="1" dirty="0" err="1">
                <a:solidFill>
                  <a:schemeClr val="bg1"/>
                </a:solidFill>
              </a:rPr>
              <a:t>lots</a:t>
            </a:r>
            <a:r>
              <a:rPr lang="it-IT" b="1" dirty="0">
                <a:solidFill>
                  <a:schemeClr val="bg1"/>
                </a:solidFill>
              </a:rPr>
              <a:t> of </a:t>
            </a:r>
            <a:r>
              <a:rPr lang="it-IT" b="1" dirty="0" err="1">
                <a:solidFill>
                  <a:schemeClr val="bg1"/>
                </a:solidFill>
              </a:rPr>
              <a:t>energies</a:t>
            </a:r>
            <a:r>
              <a:rPr lang="it-IT" b="1" dirty="0">
                <a:solidFill>
                  <a:schemeClr val="bg1"/>
                </a:solidFill>
              </a:rPr>
              <a:t> </a:t>
            </a:r>
            <a:r>
              <a:rPr lang="it-IT" b="1" dirty="0" smtClean="0">
                <a:solidFill>
                  <a:schemeClr val="bg1"/>
                </a:solidFill>
              </a:rPr>
              <a:t>in </a:t>
            </a:r>
            <a:r>
              <a:rPr lang="it-IT" b="1" dirty="0" err="1" smtClean="0">
                <a:solidFill>
                  <a:schemeClr val="bg1"/>
                </a:solidFill>
              </a:rPr>
              <a:t>offspring</a:t>
            </a:r>
            <a:r>
              <a:rPr lang="it-IT" b="1" dirty="0" smtClean="0">
                <a:solidFill>
                  <a:schemeClr val="bg1"/>
                </a:solidFill>
              </a:rPr>
              <a:t> </a:t>
            </a:r>
            <a:r>
              <a:rPr lang="it-IT" b="1" dirty="0" err="1" smtClean="0">
                <a:solidFill>
                  <a:schemeClr val="bg1"/>
                </a:solidFill>
              </a:rPr>
              <a:t>during</a:t>
            </a:r>
            <a:r>
              <a:rPr lang="it-IT" b="1" dirty="0" smtClean="0">
                <a:solidFill>
                  <a:schemeClr val="bg1"/>
                </a:solidFill>
              </a:rPr>
              <a:t> </a:t>
            </a:r>
            <a:r>
              <a:rPr lang="it-IT" b="1" dirty="0" err="1" smtClean="0">
                <a:solidFill>
                  <a:schemeClr val="bg1"/>
                </a:solidFill>
              </a:rPr>
              <a:t>gestation</a:t>
            </a:r>
            <a:r>
              <a:rPr lang="it-IT" b="1" dirty="0" smtClean="0">
                <a:solidFill>
                  <a:schemeClr val="bg1"/>
                </a:solidFill>
              </a:rPr>
              <a:t>, and </a:t>
            </a:r>
            <a:r>
              <a:rPr lang="it-IT" b="1" dirty="0" err="1">
                <a:solidFill>
                  <a:schemeClr val="bg1"/>
                </a:solidFill>
              </a:rPr>
              <a:t>cannot</a:t>
            </a:r>
            <a:r>
              <a:rPr lang="it-IT" b="1" dirty="0">
                <a:solidFill>
                  <a:schemeClr val="bg1"/>
                </a:solidFill>
              </a:rPr>
              <a:t> </a:t>
            </a:r>
            <a:r>
              <a:rPr lang="it-IT" b="1" dirty="0" err="1">
                <a:solidFill>
                  <a:schemeClr val="bg1"/>
                </a:solidFill>
              </a:rPr>
              <a:t>accept</a:t>
            </a:r>
            <a:r>
              <a:rPr lang="it-IT" b="1" dirty="0">
                <a:solidFill>
                  <a:schemeClr val="bg1"/>
                </a:solidFill>
              </a:rPr>
              <a:t> the </a:t>
            </a:r>
            <a:r>
              <a:rPr lang="it-IT" b="1" dirty="0" err="1">
                <a:solidFill>
                  <a:schemeClr val="bg1"/>
                </a:solidFill>
              </a:rPr>
              <a:t>risk</a:t>
            </a:r>
            <a:r>
              <a:rPr lang="it-IT" b="1" dirty="0">
                <a:solidFill>
                  <a:schemeClr val="bg1"/>
                </a:solidFill>
              </a:rPr>
              <a:t> of </a:t>
            </a:r>
            <a:r>
              <a:rPr lang="it-IT" b="1" dirty="0" err="1">
                <a:solidFill>
                  <a:schemeClr val="bg1"/>
                </a:solidFill>
              </a:rPr>
              <a:t>having</a:t>
            </a:r>
            <a:r>
              <a:rPr lang="it-IT" b="1" dirty="0">
                <a:solidFill>
                  <a:schemeClr val="bg1"/>
                </a:solidFill>
              </a:rPr>
              <a:t> </a:t>
            </a:r>
            <a:r>
              <a:rPr lang="it-IT" b="1" dirty="0" err="1">
                <a:solidFill>
                  <a:schemeClr val="bg1"/>
                </a:solidFill>
              </a:rPr>
              <a:t>waisted</a:t>
            </a:r>
            <a:r>
              <a:rPr lang="it-IT" b="1" dirty="0">
                <a:solidFill>
                  <a:schemeClr val="bg1"/>
                </a:solidFill>
              </a:rPr>
              <a:t> </a:t>
            </a:r>
            <a:r>
              <a:rPr lang="it-IT" b="1" dirty="0" err="1">
                <a:solidFill>
                  <a:schemeClr val="bg1"/>
                </a:solidFill>
              </a:rPr>
              <a:t>all</a:t>
            </a:r>
            <a:r>
              <a:rPr lang="it-IT" b="1" dirty="0">
                <a:solidFill>
                  <a:schemeClr val="bg1"/>
                </a:solidFill>
              </a:rPr>
              <a:t> </a:t>
            </a:r>
            <a:r>
              <a:rPr lang="it-IT" b="1" dirty="0" err="1">
                <a:solidFill>
                  <a:schemeClr val="bg1"/>
                </a:solidFill>
              </a:rPr>
              <a:t>these</a:t>
            </a:r>
            <a:r>
              <a:rPr lang="it-IT" b="1" dirty="0">
                <a:solidFill>
                  <a:schemeClr val="bg1"/>
                </a:solidFill>
              </a:rPr>
              <a:t> </a:t>
            </a:r>
            <a:r>
              <a:rPr lang="it-IT" b="1" dirty="0" err="1">
                <a:solidFill>
                  <a:schemeClr val="bg1"/>
                </a:solidFill>
              </a:rPr>
              <a:t>energies</a:t>
            </a:r>
            <a:r>
              <a:rPr lang="it-IT" b="1" dirty="0">
                <a:solidFill>
                  <a:schemeClr val="bg1"/>
                </a:solidFill>
              </a:rPr>
              <a:t>)</a:t>
            </a:r>
          </a:p>
          <a:p>
            <a:pPr marL="457200" indent="-457200" algn="just" eaLnBrk="1" hangingPunct="1">
              <a:defRPr/>
            </a:pPr>
            <a:endParaRPr lang="it-IT" b="1" dirty="0">
              <a:solidFill>
                <a:schemeClr val="bg1"/>
              </a:solidFill>
            </a:endParaRPr>
          </a:p>
        </p:txBody>
      </p:sp>
      <p:sp>
        <p:nvSpPr>
          <p:cNvPr id="11" name="Rettangolo 10"/>
          <p:cNvSpPr/>
          <p:nvPr/>
        </p:nvSpPr>
        <p:spPr>
          <a:xfrm>
            <a:off x="4505722" y="4638824"/>
            <a:ext cx="4572000" cy="1077218"/>
          </a:xfrm>
          <a:prstGeom prst="rect">
            <a:avLst/>
          </a:prstGeom>
        </p:spPr>
        <p:txBody>
          <a:bodyPr>
            <a:spAutoFit/>
          </a:bodyPr>
          <a:lstStyle/>
          <a:p>
            <a:pPr algn="just"/>
            <a:r>
              <a:rPr lang="it-IT" sz="1600" dirty="0" err="1" smtClean="0">
                <a:solidFill>
                  <a:schemeClr val="tx1">
                    <a:lumMod val="65000"/>
                    <a:lumOff val="35000"/>
                  </a:schemeClr>
                </a:solidFill>
              </a:rPr>
              <a:t>British</a:t>
            </a:r>
            <a:r>
              <a:rPr lang="it-IT" sz="1600" dirty="0" smtClean="0">
                <a:solidFill>
                  <a:schemeClr val="tx1">
                    <a:lumMod val="65000"/>
                    <a:lumOff val="35000"/>
                  </a:schemeClr>
                </a:solidFill>
              </a:rPr>
              <a:t> </a:t>
            </a:r>
            <a:r>
              <a:rPr lang="it-IT" sz="1600" dirty="0">
                <a:solidFill>
                  <a:schemeClr val="tx1">
                    <a:lumMod val="65000"/>
                    <a:lumOff val="35000"/>
                  </a:schemeClr>
                </a:solidFill>
              </a:rPr>
              <a:t>and French </a:t>
            </a:r>
            <a:r>
              <a:rPr lang="it-IT" sz="1600" dirty="0" err="1">
                <a:solidFill>
                  <a:schemeClr val="tx1">
                    <a:lumMod val="65000"/>
                    <a:lumOff val="35000"/>
                  </a:schemeClr>
                </a:solidFill>
              </a:rPr>
              <a:t>governments</a:t>
            </a:r>
            <a:r>
              <a:rPr lang="it-IT" sz="1600" dirty="0">
                <a:solidFill>
                  <a:schemeClr val="tx1">
                    <a:lumMod val="65000"/>
                    <a:lumOff val="35000"/>
                  </a:schemeClr>
                </a:solidFill>
              </a:rPr>
              <a:t> </a:t>
            </a:r>
            <a:r>
              <a:rPr lang="it-IT" sz="1600" dirty="0" err="1">
                <a:solidFill>
                  <a:schemeClr val="tx1">
                    <a:lumMod val="65000"/>
                    <a:lumOff val="35000"/>
                  </a:schemeClr>
                </a:solidFill>
              </a:rPr>
              <a:t>continued</a:t>
            </a:r>
            <a:r>
              <a:rPr lang="it-IT" sz="1600" dirty="0">
                <a:solidFill>
                  <a:schemeClr val="tx1">
                    <a:lumMod val="65000"/>
                    <a:lumOff val="35000"/>
                  </a:schemeClr>
                </a:solidFill>
              </a:rPr>
              <a:t> to fund the </a:t>
            </a:r>
            <a:r>
              <a:rPr lang="it-IT" sz="1600" dirty="0" err="1">
                <a:solidFill>
                  <a:schemeClr val="tx1">
                    <a:lumMod val="65000"/>
                    <a:lumOff val="35000"/>
                  </a:schemeClr>
                </a:solidFill>
              </a:rPr>
              <a:t>aircraft</a:t>
            </a:r>
            <a:r>
              <a:rPr lang="it-IT" sz="1600" dirty="0">
                <a:solidFill>
                  <a:schemeClr val="tx1">
                    <a:lumMod val="65000"/>
                    <a:lumOff val="35000"/>
                  </a:schemeClr>
                </a:solidFill>
              </a:rPr>
              <a:t> </a:t>
            </a:r>
            <a:r>
              <a:rPr lang="it-IT" sz="1600" dirty="0" err="1">
                <a:solidFill>
                  <a:schemeClr val="tx1">
                    <a:lumMod val="65000"/>
                    <a:lumOff val="35000"/>
                  </a:schemeClr>
                </a:solidFill>
              </a:rPr>
              <a:t>even</a:t>
            </a:r>
            <a:r>
              <a:rPr lang="it-IT" sz="1600" dirty="0">
                <a:solidFill>
                  <a:schemeClr val="tx1">
                    <a:lumMod val="65000"/>
                    <a:lumOff val="35000"/>
                  </a:schemeClr>
                </a:solidFill>
              </a:rPr>
              <a:t> </a:t>
            </a:r>
            <a:r>
              <a:rPr lang="it-IT" sz="1600" dirty="0" err="1">
                <a:solidFill>
                  <a:schemeClr val="tx1">
                    <a:lumMod val="65000"/>
                    <a:lumOff val="35000"/>
                  </a:schemeClr>
                </a:solidFill>
              </a:rPr>
              <a:t>after</a:t>
            </a:r>
            <a:r>
              <a:rPr lang="it-IT" sz="1600" dirty="0">
                <a:solidFill>
                  <a:schemeClr val="tx1">
                    <a:lumMod val="65000"/>
                    <a:lumOff val="35000"/>
                  </a:schemeClr>
                </a:solidFill>
              </a:rPr>
              <a:t> </a:t>
            </a:r>
            <a:r>
              <a:rPr lang="it-IT" sz="1600" dirty="0" err="1">
                <a:solidFill>
                  <a:schemeClr val="tx1">
                    <a:lumMod val="65000"/>
                    <a:lumOff val="35000"/>
                  </a:schemeClr>
                </a:solidFill>
              </a:rPr>
              <a:t>it</a:t>
            </a:r>
            <a:r>
              <a:rPr lang="it-IT" sz="1600" dirty="0">
                <a:solidFill>
                  <a:schemeClr val="tx1">
                    <a:lumMod val="65000"/>
                    <a:lumOff val="35000"/>
                  </a:schemeClr>
                </a:solidFill>
              </a:rPr>
              <a:t> </a:t>
            </a:r>
            <a:r>
              <a:rPr lang="it-IT" sz="1600" dirty="0" err="1">
                <a:solidFill>
                  <a:schemeClr val="tx1">
                    <a:lumMod val="65000"/>
                    <a:lumOff val="35000"/>
                  </a:schemeClr>
                </a:solidFill>
              </a:rPr>
              <a:t>became</a:t>
            </a:r>
            <a:r>
              <a:rPr lang="it-IT" sz="1600" dirty="0">
                <a:solidFill>
                  <a:schemeClr val="tx1">
                    <a:lumMod val="65000"/>
                    <a:lumOff val="35000"/>
                  </a:schemeClr>
                </a:solidFill>
              </a:rPr>
              <a:t> </a:t>
            </a:r>
            <a:r>
              <a:rPr lang="it-IT" sz="1600" dirty="0" err="1" smtClean="0">
                <a:solidFill>
                  <a:schemeClr val="tx1">
                    <a:lumMod val="65000"/>
                    <a:lumOff val="35000"/>
                  </a:schemeClr>
                </a:solidFill>
              </a:rPr>
              <a:t>clear</a:t>
            </a:r>
            <a:r>
              <a:rPr lang="it-IT" sz="1600" dirty="0" smtClean="0">
                <a:solidFill>
                  <a:schemeClr val="tx1">
                    <a:lumMod val="65000"/>
                    <a:lumOff val="35000"/>
                  </a:schemeClr>
                </a:solidFill>
              </a:rPr>
              <a:t> </a:t>
            </a:r>
            <a:r>
              <a:rPr lang="it-IT" sz="1600" dirty="0" err="1">
                <a:solidFill>
                  <a:schemeClr val="tx1">
                    <a:lumMod val="65000"/>
                    <a:lumOff val="35000"/>
                  </a:schemeClr>
                </a:solidFill>
              </a:rPr>
              <a:t>there</a:t>
            </a:r>
            <a:r>
              <a:rPr lang="it-IT" sz="1600" dirty="0">
                <a:solidFill>
                  <a:schemeClr val="tx1">
                    <a:lumMod val="65000"/>
                    <a:lumOff val="35000"/>
                  </a:schemeClr>
                </a:solidFill>
              </a:rPr>
              <a:t> </a:t>
            </a:r>
            <a:r>
              <a:rPr lang="it-IT" sz="1600" dirty="0" err="1">
                <a:solidFill>
                  <a:schemeClr val="tx1">
                    <a:lumMod val="65000"/>
                    <a:lumOff val="35000"/>
                  </a:schemeClr>
                </a:solidFill>
              </a:rPr>
              <a:t>was</a:t>
            </a:r>
            <a:r>
              <a:rPr lang="it-IT" sz="1600" dirty="0">
                <a:solidFill>
                  <a:schemeClr val="tx1">
                    <a:lumMod val="65000"/>
                    <a:lumOff val="35000"/>
                  </a:schemeClr>
                </a:solidFill>
              </a:rPr>
              <a:t> no </a:t>
            </a:r>
            <a:r>
              <a:rPr lang="it-IT" sz="1600" dirty="0" err="1">
                <a:solidFill>
                  <a:schemeClr val="tx1">
                    <a:lumMod val="65000"/>
                    <a:lumOff val="35000"/>
                  </a:schemeClr>
                </a:solidFill>
              </a:rPr>
              <a:t>longer</a:t>
            </a:r>
            <a:r>
              <a:rPr lang="it-IT" sz="1600" dirty="0">
                <a:solidFill>
                  <a:schemeClr val="tx1">
                    <a:lumMod val="65000"/>
                    <a:lumOff val="35000"/>
                  </a:schemeClr>
                </a:solidFill>
              </a:rPr>
              <a:t> </a:t>
            </a:r>
            <a:r>
              <a:rPr lang="it-IT" sz="1600" dirty="0" smtClean="0">
                <a:solidFill>
                  <a:schemeClr val="tx1">
                    <a:lumMod val="65000"/>
                    <a:lumOff val="35000"/>
                  </a:schemeClr>
                </a:solidFill>
              </a:rPr>
              <a:t>a </a:t>
            </a:r>
            <a:r>
              <a:rPr lang="it-IT" sz="1600" dirty="0" err="1" smtClean="0">
                <a:solidFill>
                  <a:schemeClr val="tx1">
                    <a:lumMod val="65000"/>
                    <a:lumOff val="35000"/>
                  </a:schemeClr>
                </a:solidFill>
              </a:rPr>
              <a:t>sure</a:t>
            </a:r>
            <a:r>
              <a:rPr lang="it-IT" sz="1600" dirty="0" smtClean="0">
                <a:solidFill>
                  <a:schemeClr val="tx1">
                    <a:lumMod val="65000"/>
                    <a:lumOff val="35000"/>
                  </a:schemeClr>
                </a:solidFill>
              </a:rPr>
              <a:t> </a:t>
            </a:r>
            <a:r>
              <a:rPr lang="it-IT" sz="1600" dirty="0" err="1">
                <a:solidFill>
                  <a:schemeClr val="tx1">
                    <a:lumMod val="65000"/>
                    <a:lumOff val="35000"/>
                  </a:schemeClr>
                </a:solidFill>
              </a:rPr>
              <a:t>economic</a:t>
            </a:r>
            <a:r>
              <a:rPr lang="it-IT" sz="1600" dirty="0">
                <a:solidFill>
                  <a:schemeClr val="tx1">
                    <a:lumMod val="65000"/>
                    <a:lumOff val="35000"/>
                  </a:schemeClr>
                </a:solidFill>
              </a:rPr>
              <a:t> </a:t>
            </a:r>
            <a:r>
              <a:rPr lang="it-IT" sz="1600" dirty="0" err="1" smtClean="0">
                <a:solidFill>
                  <a:schemeClr val="tx1">
                    <a:lumMod val="65000"/>
                    <a:lumOff val="35000"/>
                  </a:schemeClr>
                </a:solidFill>
              </a:rPr>
              <a:t>advantage</a:t>
            </a:r>
            <a:endParaRPr lang="it-IT" sz="1600" dirty="0">
              <a:solidFill>
                <a:schemeClr val="tx1">
                  <a:lumMod val="65000"/>
                  <a:lumOff val="35000"/>
                </a:schemeClr>
              </a:solidFill>
            </a:endParaRPr>
          </a:p>
          <a:p>
            <a:endParaRPr lang="it-IT" sz="1600" dirty="0">
              <a:solidFill>
                <a:schemeClr val="tx1">
                  <a:lumMod val="65000"/>
                  <a:lumOff val="35000"/>
                </a:schemeClr>
              </a:solidFill>
            </a:endParaRPr>
          </a:p>
        </p:txBody>
      </p:sp>
      <p:sp>
        <p:nvSpPr>
          <p:cNvPr id="12" name="Rettangolo 11"/>
          <p:cNvSpPr/>
          <p:nvPr/>
        </p:nvSpPr>
        <p:spPr>
          <a:xfrm>
            <a:off x="4536504" y="5541039"/>
            <a:ext cx="4572000" cy="830997"/>
          </a:xfrm>
          <a:prstGeom prst="rect">
            <a:avLst/>
          </a:prstGeom>
        </p:spPr>
        <p:txBody>
          <a:bodyPr>
            <a:spAutoFit/>
          </a:bodyPr>
          <a:lstStyle/>
          <a:p>
            <a:pPr algn="just"/>
            <a:r>
              <a:rPr lang="it-IT" sz="1600" i="1" dirty="0" err="1" smtClean="0">
                <a:solidFill>
                  <a:schemeClr val="tx1">
                    <a:lumMod val="65000"/>
                    <a:lumOff val="35000"/>
                  </a:schemeClr>
                </a:solidFill>
              </a:rPr>
              <a:t>You</a:t>
            </a:r>
            <a:r>
              <a:rPr lang="it-IT" sz="1600" i="1" dirty="0" smtClean="0">
                <a:solidFill>
                  <a:schemeClr val="tx1">
                    <a:lumMod val="65000"/>
                    <a:lumOff val="35000"/>
                  </a:schemeClr>
                </a:solidFill>
              </a:rPr>
              <a:t> continue </a:t>
            </a:r>
            <a:r>
              <a:rPr lang="it-IT" sz="1600" i="1" dirty="0">
                <a:solidFill>
                  <a:schemeClr val="tx1">
                    <a:lumMod val="65000"/>
                    <a:lumOff val="35000"/>
                  </a:schemeClr>
                </a:solidFill>
              </a:rPr>
              <a:t>to </a:t>
            </a:r>
            <a:r>
              <a:rPr lang="it-IT" sz="1600" i="1" dirty="0" err="1">
                <a:solidFill>
                  <a:schemeClr val="tx1">
                    <a:lumMod val="65000"/>
                    <a:lumOff val="35000"/>
                  </a:schemeClr>
                </a:solidFill>
              </a:rPr>
              <a:t>spend</a:t>
            </a:r>
            <a:r>
              <a:rPr lang="it-IT" sz="1600" i="1" dirty="0">
                <a:solidFill>
                  <a:schemeClr val="tx1">
                    <a:lumMod val="65000"/>
                    <a:lumOff val="35000"/>
                  </a:schemeClr>
                </a:solidFill>
              </a:rPr>
              <a:t> </a:t>
            </a:r>
            <a:r>
              <a:rPr lang="it-IT" sz="1600" i="1" dirty="0" err="1">
                <a:solidFill>
                  <a:schemeClr val="tx1">
                    <a:lumMod val="65000"/>
                    <a:lumOff val="35000"/>
                  </a:schemeClr>
                </a:solidFill>
              </a:rPr>
              <a:t>money</a:t>
            </a:r>
            <a:r>
              <a:rPr lang="it-IT" sz="1600" i="1" dirty="0">
                <a:solidFill>
                  <a:schemeClr val="tx1">
                    <a:lumMod val="65000"/>
                    <a:lumOff val="35000"/>
                  </a:schemeClr>
                </a:solidFill>
              </a:rPr>
              <a:t> on a </a:t>
            </a:r>
            <a:r>
              <a:rPr lang="it-IT" sz="1600" i="1" dirty="0" err="1">
                <a:solidFill>
                  <a:schemeClr val="tx1">
                    <a:lumMod val="65000"/>
                    <a:lumOff val="35000"/>
                  </a:schemeClr>
                </a:solidFill>
              </a:rPr>
              <a:t>project</a:t>
            </a:r>
            <a:r>
              <a:rPr lang="it-IT" sz="1600" i="1" dirty="0">
                <a:solidFill>
                  <a:schemeClr val="tx1">
                    <a:lumMod val="65000"/>
                    <a:lumOff val="35000"/>
                  </a:schemeClr>
                </a:solidFill>
              </a:rPr>
              <a:t>, </a:t>
            </a:r>
            <a:r>
              <a:rPr lang="it-IT" sz="1600" i="1" dirty="0" err="1">
                <a:solidFill>
                  <a:schemeClr val="tx1">
                    <a:lumMod val="65000"/>
                    <a:lumOff val="35000"/>
                  </a:schemeClr>
                </a:solidFill>
              </a:rPr>
              <a:t>product</a:t>
            </a:r>
            <a:r>
              <a:rPr lang="it-IT" sz="1600" i="1" dirty="0">
                <a:solidFill>
                  <a:schemeClr val="tx1">
                    <a:lumMod val="65000"/>
                    <a:lumOff val="35000"/>
                  </a:schemeClr>
                </a:solidFill>
              </a:rPr>
              <a:t>, etc. in </a:t>
            </a:r>
            <a:r>
              <a:rPr lang="it-IT" sz="1600" i="1" dirty="0" err="1">
                <a:solidFill>
                  <a:schemeClr val="tx1">
                    <a:lumMod val="65000"/>
                    <a:lumOff val="35000"/>
                  </a:schemeClr>
                </a:solidFill>
              </a:rPr>
              <a:t>order</a:t>
            </a:r>
            <a:r>
              <a:rPr lang="it-IT" sz="1600" i="1" dirty="0">
                <a:solidFill>
                  <a:schemeClr val="tx1">
                    <a:lumMod val="65000"/>
                    <a:lumOff val="35000"/>
                  </a:schemeClr>
                </a:solidFill>
              </a:rPr>
              <a:t> </a:t>
            </a:r>
            <a:r>
              <a:rPr lang="it-IT" sz="1600" i="1" dirty="0" err="1">
                <a:solidFill>
                  <a:schemeClr val="tx1">
                    <a:lumMod val="65000"/>
                    <a:lumOff val="35000"/>
                  </a:schemeClr>
                </a:solidFill>
              </a:rPr>
              <a:t>not</a:t>
            </a:r>
            <a:r>
              <a:rPr lang="it-IT" sz="1600" i="1" dirty="0">
                <a:solidFill>
                  <a:schemeClr val="tx1">
                    <a:lumMod val="65000"/>
                    <a:lumOff val="35000"/>
                  </a:schemeClr>
                </a:solidFill>
              </a:rPr>
              <a:t> to </a:t>
            </a:r>
            <a:r>
              <a:rPr lang="it-IT" sz="1600" i="1" dirty="0" err="1">
                <a:solidFill>
                  <a:schemeClr val="tx1">
                    <a:lumMod val="65000"/>
                    <a:lumOff val="35000"/>
                  </a:schemeClr>
                </a:solidFill>
              </a:rPr>
              <a:t>waste</a:t>
            </a:r>
            <a:r>
              <a:rPr lang="it-IT" sz="1600" i="1" dirty="0">
                <a:solidFill>
                  <a:schemeClr val="tx1">
                    <a:lumMod val="65000"/>
                    <a:lumOff val="35000"/>
                  </a:schemeClr>
                </a:solidFill>
              </a:rPr>
              <a:t> the </a:t>
            </a:r>
            <a:r>
              <a:rPr lang="it-IT" sz="1600" i="1" dirty="0" err="1" smtClean="0">
                <a:solidFill>
                  <a:schemeClr val="tx1">
                    <a:lumMod val="65000"/>
                    <a:lumOff val="35000"/>
                  </a:schemeClr>
                </a:solidFill>
              </a:rPr>
              <a:t>effort</a:t>
            </a:r>
            <a:r>
              <a:rPr lang="it-IT" sz="1600" i="1" dirty="0" smtClean="0">
                <a:solidFill>
                  <a:schemeClr val="tx1">
                    <a:lumMod val="65000"/>
                    <a:lumOff val="35000"/>
                  </a:schemeClr>
                </a:solidFill>
              </a:rPr>
              <a:t> </a:t>
            </a:r>
            <a:r>
              <a:rPr lang="it-IT" sz="1600" i="1" dirty="0" err="1">
                <a:solidFill>
                  <a:schemeClr val="tx1">
                    <a:lumMod val="65000"/>
                    <a:lumOff val="35000"/>
                  </a:schemeClr>
                </a:solidFill>
              </a:rPr>
              <a:t>you</a:t>
            </a:r>
            <a:r>
              <a:rPr lang="it-IT" sz="1600" i="1" dirty="0">
                <a:solidFill>
                  <a:schemeClr val="tx1">
                    <a:lumMod val="65000"/>
                    <a:lumOff val="35000"/>
                  </a:schemeClr>
                </a:solidFill>
              </a:rPr>
              <a:t> </a:t>
            </a:r>
            <a:r>
              <a:rPr lang="it-IT" sz="1600" i="1" dirty="0" err="1">
                <a:solidFill>
                  <a:schemeClr val="tx1">
                    <a:lumMod val="65000"/>
                    <a:lumOff val="35000"/>
                  </a:schemeClr>
                </a:solidFill>
              </a:rPr>
              <a:t>have</a:t>
            </a:r>
            <a:r>
              <a:rPr lang="it-IT" sz="1600" i="1" dirty="0">
                <a:solidFill>
                  <a:schemeClr val="tx1">
                    <a:lumMod val="65000"/>
                    <a:lumOff val="35000"/>
                  </a:schemeClr>
                </a:solidFill>
              </a:rPr>
              <a:t> </a:t>
            </a:r>
            <a:r>
              <a:rPr lang="it-IT" sz="1600" i="1" dirty="0" err="1">
                <a:solidFill>
                  <a:schemeClr val="tx1">
                    <a:lumMod val="65000"/>
                    <a:lumOff val="35000"/>
                  </a:schemeClr>
                </a:solidFill>
              </a:rPr>
              <a:t>already</a:t>
            </a:r>
            <a:r>
              <a:rPr lang="it-IT" sz="1600" i="1" dirty="0">
                <a:solidFill>
                  <a:schemeClr val="tx1">
                    <a:lumMod val="65000"/>
                    <a:lumOff val="35000"/>
                  </a:schemeClr>
                </a:solidFill>
              </a:rPr>
              <a:t> put </a:t>
            </a:r>
            <a:r>
              <a:rPr lang="it-IT" sz="1600" i="1" dirty="0" err="1">
                <a:solidFill>
                  <a:schemeClr val="tx1">
                    <a:lumMod val="65000"/>
                    <a:lumOff val="35000"/>
                  </a:schemeClr>
                </a:solidFill>
              </a:rPr>
              <a:t>into</a:t>
            </a:r>
            <a:r>
              <a:rPr lang="it-IT" sz="1600" i="1" dirty="0">
                <a:solidFill>
                  <a:schemeClr val="tx1">
                    <a:lumMod val="65000"/>
                    <a:lumOff val="35000"/>
                  </a:schemeClr>
                </a:solidFill>
              </a:rPr>
              <a:t> </a:t>
            </a:r>
            <a:r>
              <a:rPr lang="it-IT" sz="1600" i="1" dirty="0" err="1" smtClean="0">
                <a:solidFill>
                  <a:schemeClr val="tx1">
                    <a:lumMod val="65000"/>
                    <a:lumOff val="35000"/>
                  </a:schemeClr>
                </a:solidFill>
              </a:rPr>
              <a:t>it</a:t>
            </a:r>
            <a:endParaRPr lang="it-IT" sz="1600" i="1" dirty="0">
              <a:solidFill>
                <a:schemeClr val="tx1">
                  <a:lumMod val="65000"/>
                  <a:lumOff val="35000"/>
                </a:schemeClr>
              </a:solidFill>
            </a:endParaRPr>
          </a:p>
        </p:txBody>
      </p:sp>
    </p:spTree>
    <p:extLst>
      <p:ext uri="{BB962C8B-B14F-4D97-AF65-F5344CB8AC3E}">
        <p14:creationId xmlns:p14="http://schemas.microsoft.com/office/powerpoint/2010/main" val="893754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505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45059" name="Picture 2" descr="http://www.pescarapescara.it/wp-content/uploads/2014/04/corna-293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66925"/>
            <a:ext cx="4303713"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9"/>
          <p:cNvSpPr>
            <a:spLocks noChangeArrowheads="1"/>
          </p:cNvSpPr>
          <p:nvPr/>
        </p:nvSpPr>
        <p:spPr bwMode="auto">
          <a:xfrm>
            <a:off x="71438" y="3125788"/>
            <a:ext cx="4284662" cy="2308225"/>
          </a:xfrm>
          <a:prstGeom prst="rect">
            <a:avLst/>
          </a:prstGeom>
          <a:noFill/>
          <a:ln w="9525">
            <a:noFill/>
            <a:miter lim="800000"/>
            <a:headEnd/>
            <a:tailEnd/>
          </a:ln>
        </p:spPr>
        <p:txBody>
          <a:bodyPr>
            <a:spAutoFit/>
          </a:bodyPr>
          <a:lstStyle/>
          <a:p>
            <a:pPr algn="just" eaLnBrk="1" hangingPunct="1">
              <a:defRPr/>
            </a:pPr>
            <a:r>
              <a:rPr lang="it-IT" sz="2200" dirty="0" err="1">
                <a:solidFill>
                  <a:schemeClr val="bg1"/>
                </a:solidFill>
              </a:rPr>
              <a:t>After</a:t>
            </a:r>
            <a:r>
              <a:rPr lang="it-IT" sz="2200" dirty="0">
                <a:solidFill>
                  <a:schemeClr val="bg1"/>
                </a:solidFill>
              </a:rPr>
              <a:t> </a:t>
            </a:r>
            <a:r>
              <a:rPr lang="it-IT" sz="2200" dirty="0" err="1" smtClean="0">
                <a:solidFill>
                  <a:schemeClr val="bg1"/>
                </a:solidFill>
              </a:rPr>
              <a:t>birth</a:t>
            </a:r>
            <a:r>
              <a:rPr lang="it-IT" sz="2200" dirty="0">
                <a:solidFill>
                  <a:schemeClr val="bg1"/>
                </a:solidFill>
              </a:rPr>
              <a:t>, </a:t>
            </a:r>
            <a:r>
              <a:rPr lang="it-IT" sz="2400" u="sng" dirty="0" err="1">
                <a:solidFill>
                  <a:schemeClr val="bg1"/>
                </a:solidFill>
              </a:rPr>
              <a:t>females</a:t>
            </a:r>
            <a:r>
              <a:rPr lang="it-IT" sz="2200" dirty="0">
                <a:solidFill>
                  <a:schemeClr val="bg1"/>
                </a:solidFill>
              </a:rPr>
              <a:t> </a:t>
            </a:r>
            <a:r>
              <a:rPr lang="it-IT" sz="2200" dirty="0" err="1">
                <a:solidFill>
                  <a:schemeClr val="bg1"/>
                </a:solidFill>
              </a:rPr>
              <a:t>often</a:t>
            </a:r>
            <a:r>
              <a:rPr lang="it-IT" sz="2200" dirty="0">
                <a:solidFill>
                  <a:schemeClr val="bg1"/>
                </a:solidFill>
              </a:rPr>
              <a:t> continue to take care of </a:t>
            </a:r>
            <a:r>
              <a:rPr lang="it-IT" sz="2200" dirty="0" err="1">
                <a:solidFill>
                  <a:schemeClr val="bg1"/>
                </a:solidFill>
              </a:rPr>
              <a:t>offspring</a:t>
            </a:r>
            <a:r>
              <a:rPr lang="it-IT" sz="2200" dirty="0">
                <a:solidFill>
                  <a:schemeClr val="bg1"/>
                </a:solidFill>
              </a:rPr>
              <a:t>.. </a:t>
            </a:r>
            <a:r>
              <a:rPr lang="it-IT" sz="2200" dirty="0" err="1">
                <a:solidFill>
                  <a:schemeClr val="bg1"/>
                </a:solidFill>
              </a:rPr>
              <a:t>why</a:t>
            </a:r>
            <a:r>
              <a:rPr lang="it-IT" sz="2200" dirty="0">
                <a:solidFill>
                  <a:schemeClr val="bg1"/>
                </a:solidFill>
              </a:rPr>
              <a:t> ?</a:t>
            </a:r>
          </a:p>
          <a:p>
            <a:pPr algn="just" eaLnBrk="1" hangingPunct="1">
              <a:defRPr/>
            </a:pPr>
            <a:endParaRPr lang="it-IT" sz="2000" dirty="0">
              <a:solidFill>
                <a:schemeClr val="bg1"/>
              </a:solidFill>
            </a:endParaRPr>
          </a:p>
          <a:p>
            <a:pPr algn="just" eaLnBrk="1" hangingPunct="1">
              <a:defRPr/>
            </a:pPr>
            <a:r>
              <a:rPr lang="it-IT" sz="2000" b="1" u="sng" dirty="0">
                <a:solidFill>
                  <a:schemeClr val="bg1"/>
                </a:solidFill>
              </a:rPr>
              <a:t>2) CERTAINTY OF </a:t>
            </a:r>
            <a:r>
              <a:rPr lang="it-IT" sz="2000" b="1" u="sng" dirty="0" smtClean="0">
                <a:solidFill>
                  <a:schemeClr val="bg1"/>
                </a:solidFill>
              </a:rPr>
              <a:t>PATERNITY</a:t>
            </a:r>
            <a:endParaRPr lang="it-IT" sz="2000" b="1" u="sng" dirty="0">
              <a:solidFill>
                <a:schemeClr val="bg1"/>
              </a:solidFill>
            </a:endParaRPr>
          </a:p>
          <a:p>
            <a:pPr marL="457200" indent="-457200" algn="just" eaLnBrk="1" hangingPunct="1">
              <a:defRPr/>
            </a:pPr>
            <a:r>
              <a:rPr lang="it-IT" b="1" dirty="0">
                <a:solidFill>
                  <a:schemeClr val="bg1"/>
                </a:solidFill>
              </a:rPr>
              <a:t>(</a:t>
            </a:r>
            <a:r>
              <a:rPr lang="it-IT" b="1" dirty="0" err="1">
                <a:solidFill>
                  <a:schemeClr val="bg1"/>
                </a:solidFill>
              </a:rPr>
              <a:t>Males</a:t>
            </a:r>
            <a:r>
              <a:rPr lang="it-IT" b="1" dirty="0">
                <a:solidFill>
                  <a:schemeClr val="bg1"/>
                </a:solidFill>
              </a:rPr>
              <a:t> </a:t>
            </a:r>
            <a:r>
              <a:rPr lang="it-IT" b="1" dirty="0" err="1">
                <a:solidFill>
                  <a:schemeClr val="bg1"/>
                </a:solidFill>
              </a:rPr>
              <a:t>cannot</a:t>
            </a:r>
            <a:r>
              <a:rPr lang="it-IT" b="1" dirty="0">
                <a:solidFill>
                  <a:schemeClr val="bg1"/>
                </a:solidFill>
              </a:rPr>
              <a:t> be </a:t>
            </a:r>
            <a:r>
              <a:rPr lang="it-IT" b="1" dirty="0" err="1">
                <a:solidFill>
                  <a:schemeClr val="bg1"/>
                </a:solidFill>
              </a:rPr>
              <a:t>sure</a:t>
            </a:r>
            <a:r>
              <a:rPr lang="it-IT" b="1" dirty="0">
                <a:solidFill>
                  <a:schemeClr val="bg1"/>
                </a:solidFill>
              </a:rPr>
              <a:t> to be the </a:t>
            </a:r>
            <a:r>
              <a:rPr lang="it-IT" b="1" dirty="0" err="1">
                <a:solidFill>
                  <a:schemeClr val="bg1"/>
                </a:solidFill>
              </a:rPr>
              <a:t>biological</a:t>
            </a:r>
            <a:r>
              <a:rPr lang="it-IT" b="1" dirty="0">
                <a:solidFill>
                  <a:schemeClr val="bg1"/>
                </a:solidFill>
              </a:rPr>
              <a:t> </a:t>
            </a:r>
            <a:r>
              <a:rPr lang="it-IT" b="1" dirty="0" err="1">
                <a:solidFill>
                  <a:schemeClr val="bg1"/>
                </a:solidFill>
              </a:rPr>
              <a:t>father</a:t>
            </a:r>
            <a:r>
              <a:rPr lang="it-IT" b="1" dirty="0">
                <a:solidFill>
                  <a:schemeClr val="bg1"/>
                </a:solidFill>
              </a:rPr>
              <a:t>)</a:t>
            </a:r>
          </a:p>
        </p:txBody>
      </p:sp>
      <p:sp>
        <p:nvSpPr>
          <p:cNvPr id="4506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5063"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11" name="CasellaDiTesto 49"/>
          <p:cNvSpPr txBox="1">
            <a:spLocks noChangeArrowheads="1"/>
          </p:cNvSpPr>
          <p:nvPr/>
        </p:nvSpPr>
        <p:spPr bwMode="auto">
          <a:xfrm>
            <a:off x="179512" y="527470"/>
            <a:ext cx="87908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just" eaLnBrk="1" hangingPunct="1">
              <a:spcBef>
                <a:spcPct val="0"/>
              </a:spcBef>
              <a:buNone/>
            </a:pPr>
            <a:r>
              <a:rPr lang="it-IT" altLang="it-IT" sz="2400" b="1" dirty="0" err="1" smtClean="0">
                <a:solidFill>
                  <a:srgbClr val="FFFF00"/>
                </a:solidFill>
                <a:latin typeface="+mj-lt"/>
                <a:ea typeface="PCMyungjo" charset="-127"/>
                <a:cs typeface="PCMyungjo" charset="-127"/>
              </a:rPr>
              <a:t>Why</a:t>
            </a:r>
            <a:r>
              <a:rPr lang="it-IT" altLang="it-IT" sz="2400" b="1" dirty="0" smtClean="0">
                <a:solidFill>
                  <a:srgbClr val="FFFF00"/>
                </a:solidFill>
                <a:latin typeface="+mj-lt"/>
                <a:ea typeface="PCMyungjo" charset="-127"/>
                <a:cs typeface="PCMyungjo" charset="-127"/>
              </a:rPr>
              <a:t> do </a:t>
            </a:r>
            <a:r>
              <a:rPr lang="it-IT" altLang="it-IT" sz="2400" b="1" dirty="0" err="1" smtClean="0">
                <a:solidFill>
                  <a:srgbClr val="FFFF00"/>
                </a:solidFill>
                <a:latin typeface="+mj-lt"/>
                <a:ea typeface="PCMyungjo" charset="-127"/>
                <a:cs typeface="PCMyungjo" charset="-127"/>
              </a:rPr>
              <a:t>parental</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cares</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happen</a:t>
            </a:r>
            <a:r>
              <a:rPr lang="it-IT" altLang="it-IT" sz="2400" b="1" dirty="0" smtClean="0">
                <a:solidFill>
                  <a:srgbClr val="FFFF00"/>
                </a:solidFill>
                <a:latin typeface="+mj-lt"/>
                <a:ea typeface="PCMyungjo" charset="-127"/>
                <a:cs typeface="PCMyungjo" charset="-127"/>
              </a:rPr>
              <a:t> more </a:t>
            </a:r>
            <a:r>
              <a:rPr lang="it-IT" altLang="it-IT" sz="2400" b="1" dirty="0" err="1" smtClean="0">
                <a:solidFill>
                  <a:srgbClr val="FFFF00"/>
                </a:solidFill>
                <a:latin typeface="+mj-lt"/>
                <a:ea typeface="PCMyungjo" charset="-127"/>
                <a:cs typeface="PCMyungjo" charset="-127"/>
              </a:rPr>
              <a:t>frequently</a:t>
            </a:r>
            <a:r>
              <a:rPr lang="it-IT" altLang="it-IT" sz="2400" b="1" dirty="0" smtClean="0">
                <a:solidFill>
                  <a:srgbClr val="FFFF00"/>
                </a:solidFill>
                <a:latin typeface="+mj-lt"/>
                <a:ea typeface="PCMyungjo" charset="-127"/>
                <a:cs typeface="PCMyungjo" charset="-127"/>
              </a:rPr>
              <a:t> to </a:t>
            </a:r>
            <a:r>
              <a:rPr lang="it-IT" altLang="it-IT" sz="2400" b="1" dirty="0" err="1" smtClean="0">
                <a:solidFill>
                  <a:srgbClr val="FFFF00"/>
                </a:solidFill>
                <a:latin typeface="+mj-lt"/>
                <a:ea typeface="PCMyungjo" charset="-127"/>
                <a:cs typeface="PCMyungjo" charset="-127"/>
              </a:rPr>
              <a:t>females</a:t>
            </a:r>
            <a:r>
              <a:rPr lang="it-IT" altLang="it-IT" sz="2400" b="1" dirty="0" smtClean="0">
                <a:solidFill>
                  <a:srgbClr val="FFFF00"/>
                </a:solidFill>
                <a:latin typeface="+mj-lt"/>
                <a:ea typeface="PCMyungjo" charset="-127"/>
                <a:cs typeface="PCMyungjo" charset="-127"/>
              </a:rPr>
              <a:t>?</a:t>
            </a:r>
            <a:endParaRPr lang="it-IT" altLang="it-IT" sz="2400" b="1" dirty="0">
              <a:solidFill>
                <a:srgbClr val="FFFF00"/>
              </a:solidFill>
              <a:latin typeface="+mj-lt"/>
              <a:ea typeface="PCMyungjo" charset="-127"/>
              <a:cs typeface="PCMyungjo" charset="-127"/>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47106" name="Picture 11" descr="http://pin.primate.wisc.edu/av/slidesets/slides_b/gifs/4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276475"/>
            <a:ext cx="4632325"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ttangolo 11"/>
          <p:cNvSpPr>
            <a:spLocks noChangeArrowheads="1"/>
          </p:cNvSpPr>
          <p:nvPr/>
        </p:nvSpPr>
        <p:spPr bwMode="auto">
          <a:xfrm>
            <a:off x="95250" y="5445125"/>
            <a:ext cx="8724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a:solidFill>
                  <a:srgbClr val="FFFFFF"/>
                </a:solidFill>
              </a:rPr>
              <a:t>Usually</a:t>
            </a:r>
            <a:r>
              <a:rPr lang="it-IT" altLang="it-IT" sz="2000" dirty="0">
                <a:solidFill>
                  <a:srgbClr val="FFFFFF"/>
                </a:solidFill>
              </a:rPr>
              <a:t> </a:t>
            </a:r>
            <a:r>
              <a:rPr lang="it-IT" altLang="it-IT" sz="2000" dirty="0" err="1">
                <a:solidFill>
                  <a:srgbClr val="FFFFFF"/>
                </a:solidFill>
              </a:rPr>
              <a:t>males</a:t>
            </a:r>
            <a:r>
              <a:rPr lang="it-IT" altLang="it-IT" sz="2000" dirty="0">
                <a:solidFill>
                  <a:srgbClr val="FFFFFF"/>
                </a:solidFill>
              </a:rPr>
              <a:t> release the </a:t>
            </a:r>
            <a:r>
              <a:rPr lang="it-IT" altLang="it-IT" sz="2000" dirty="0" err="1">
                <a:solidFill>
                  <a:srgbClr val="FFFFFF"/>
                </a:solidFill>
              </a:rPr>
              <a:t>sperm</a:t>
            </a:r>
            <a:r>
              <a:rPr lang="it-IT" altLang="it-IT" sz="2000" dirty="0">
                <a:solidFill>
                  <a:srgbClr val="FFFFFF"/>
                </a:solidFill>
              </a:rPr>
              <a:t> </a:t>
            </a:r>
            <a:r>
              <a:rPr lang="it-IT" altLang="it-IT" sz="2000" dirty="0" err="1">
                <a:solidFill>
                  <a:srgbClr val="FFFFFF"/>
                </a:solidFill>
              </a:rPr>
              <a:t>into</a:t>
            </a:r>
            <a:r>
              <a:rPr lang="it-IT" altLang="it-IT" sz="2000" dirty="0">
                <a:solidFill>
                  <a:srgbClr val="FFFFFF"/>
                </a:solidFill>
              </a:rPr>
              <a:t> </a:t>
            </a:r>
            <a:r>
              <a:rPr lang="it-IT" altLang="it-IT" sz="2000" dirty="0" err="1">
                <a:solidFill>
                  <a:srgbClr val="FFFFFF"/>
                </a:solidFill>
              </a:rPr>
              <a:t>female</a:t>
            </a:r>
            <a:r>
              <a:rPr lang="it-IT" altLang="it-IT" sz="2000" dirty="0">
                <a:solidFill>
                  <a:srgbClr val="FFFFFF"/>
                </a:solidFill>
              </a:rPr>
              <a:t> </a:t>
            </a:r>
            <a:r>
              <a:rPr lang="it-IT" altLang="it-IT" sz="2000" dirty="0" err="1">
                <a:solidFill>
                  <a:srgbClr val="FFFFFF"/>
                </a:solidFill>
              </a:rPr>
              <a:t>eggs</a:t>
            </a:r>
            <a:r>
              <a:rPr lang="it-IT" altLang="it-IT" sz="2000" dirty="0">
                <a:solidFill>
                  <a:srgbClr val="FFFFFF"/>
                </a:solidFill>
              </a:rPr>
              <a:t> (</a:t>
            </a:r>
            <a:r>
              <a:rPr lang="it-IT" altLang="it-IT" sz="2000" dirty="0" err="1">
                <a:solidFill>
                  <a:srgbClr val="FFFFFF"/>
                </a:solidFill>
              </a:rPr>
              <a:t>internal</a:t>
            </a:r>
            <a:r>
              <a:rPr lang="it-IT" altLang="it-IT" sz="2000" dirty="0">
                <a:solidFill>
                  <a:srgbClr val="FFFFFF"/>
                </a:solidFill>
              </a:rPr>
              <a:t> </a:t>
            </a:r>
            <a:r>
              <a:rPr lang="it-IT" altLang="it-IT" sz="2000" dirty="0" err="1">
                <a:solidFill>
                  <a:srgbClr val="FFFFFF"/>
                </a:solidFill>
              </a:rPr>
              <a:t>fecundation</a:t>
            </a:r>
            <a:r>
              <a:rPr lang="it-IT" altLang="it-IT" sz="2000" dirty="0">
                <a:solidFill>
                  <a:srgbClr val="FFFFFF"/>
                </a:solidFill>
              </a:rPr>
              <a:t>), so he </a:t>
            </a:r>
            <a:r>
              <a:rPr lang="it-IT" altLang="it-IT" sz="2000" dirty="0" err="1">
                <a:solidFill>
                  <a:srgbClr val="FFFFFF"/>
                </a:solidFill>
              </a:rPr>
              <a:t>often</a:t>
            </a:r>
            <a:r>
              <a:rPr lang="it-IT" altLang="it-IT" sz="2000" dirty="0">
                <a:solidFill>
                  <a:srgbClr val="FFFFFF"/>
                </a:solidFill>
              </a:rPr>
              <a:t> </a:t>
            </a:r>
            <a:r>
              <a:rPr lang="it-IT" altLang="it-IT" sz="2000" dirty="0" err="1">
                <a:solidFill>
                  <a:srgbClr val="FFFFFF"/>
                </a:solidFill>
              </a:rPr>
              <a:t>goes</a:t>
            </a:r>
            <a:r>
              <a:rPr lang="it-IT" altLang="it-IT" sz="2000" dirty="0">
                <a:solidFill>
                  <a:srgbClr val="FFFFFF"/>
                </a:solidFill>
              </a:rPr>
              <a:t> </a:t>
            </a:r>
            <a:r>
              <a:rPr lang="it-IT" altLang="it-IT" sz="2000" dirty="0" err="1">
                <a:solidFill>
                  <a:srgbClr val="FFFFFF"/>
                </a:solidFill>
              </a:rPr>
              <a:t>away</a:t>
            </a:r>
            <a:r>
              <a:rPr lang="it-IT" altLang="it-IT" sz="2000" dirty="0">
                <a:solidFill>
                  <a:srgbClr val="FFFFFF"/>
                </a:solidFill>
              </a:rPr>
              <a:t> </a:t>
            </a:r>
            <a:r>
              <a:rPr lang="it-IT" altLang="it-IT" sz="2000" dirty="0" err="1" smtClean="0">
                <a:solidFill>
                  <a:srgbClr val="FFFFFF"/>
                </a:solidFill>
              </a:rPr>
              <a:t>soon</a:t>
            </a:r>
            <a:r>
              <a:rPr lang="it-IT" altLang="it-IT" sz="2000" dirty="0" smtClean="0">
                <a:solidFill>
                  <a:srgbClr val="FFFFFF"/>
                </a:solidFill>
              </a:rPr>
              <a:t> </a:t>
            </a:r>
            <a:r>
              <a:rPr lang="it-IT" altLang="it-IT" sz="2000" dirty="0" err="1">
                <a:solidFill>
                  <a:srgbClr val="FFFFFF"/>
                </a:solidFill>
              </a:rPr>
              <a:t>after</a:t>
            </a:r>
            <a:r>
              <a:rPr lang="it-IT" altLang="it-IT" sz="2000" dirty="0">
                <a:solidFill>
                  <a:srgbClr val="FFFFFF"/>
                </a:solidFill>
              </a:rPr>
              <a:t> </a:t>
            </a:r>
            <a:r>
              <a:rPr lang="it-IT" altLang="it-IT" sz="2000" dirty="0" err="1">
                <a:solidFill>
                  <a:srgbClr val="FFFFFF"/>
                </a:solidFill>
              </a:rPr>
              <a:t>copulation</a:t>
            </a:r>
            <a:endParaRPr lang="it-IT" altLang="it-IT" sz="2000" dirty="0">
              <a:solidFill>
                <a:srgbClr val="FFFFFF"/>
              </a:solidFill>
            </a:endParaRPr>
          </a:p>
        </p:txBody>
      </p:sp>
      <p:sp>
        <p:nvSpPr>
          <p:cNvPr id="4710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7109" name="Rettangolo 9"/>
          <p:cNvSpPr>
            <a:spLocks noChangeArrowheads="1"/>
          </p:cNvSpPr>
          <p:nvPr/>
        </p:nvSpPr>
        <p:spPr bwMode="auto">
          <a:xfrm>
            <a:off x="71438" y="3125788"/>
            <a:ext cx="42846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buNone/>
            </a:pPr>
            <a:r>
              <a:rPr lang="it-IT" altLang="it-IT" sz="2200" dirty="0" err="1">
                <a:solidFill>
                  <a:schemeClr val="bg1"/>
                </a:solidFill>
              </a:rPr>
              <a:t>After</a:t>
            </a:r>
            <a:r>
              <a:rPr lang="it-IT" altLang="it-IT" sz="2200" dirty="0">
                <a:solidFill>
                  <a:schemeClr val="bg1"/>
                </a:solidFill>
              </a:rPr>
              <a:t> </a:t>
            </a:r>
            <a:r>
              <a:rPr lang="it-IT" altLang="it-IT" sz="2200" dirty="0" err="1" smtClean="0">
                <a:solidFill>
                  <a:schemeClr val="bg1"/>
                </a:solidFill>
              </a:rPr>
              <a:t>birth</a:t>
            </a:r>
            <a:r>
              <a:rPr lang="it-IT" altLang="it-IT" sz="2200" dirty="0">
                <a:solidFill>
                  <a:schemeClr val="bg1"/>
                </a:solidFill>
              </a:rPr>
              <a:t>, </a:t>
            </a:r>
            <a:r>
              <a:rPr lang="it-IT" altLang="it-IT" sz="2400" u="sng" dirty="0" err="1">
                <a:solidFill>
                  <a:schemeClr val="bg1"/>
                </a:solidFill>
              </a:rPr>
              <a:t>females</a:t>
            </a:r>
            <a:r>
              <a:rPr lang="it-IT" altLang="it-IT" sz="2200" dirty="0">
                <a:solidFill>
                  <a:schemeClr val="bg1"/>
                </a:solidFill>
              </a:rPr>
              <a:t> </a:t>
            </a:r>
            <a:r>
              <a:rPr lang="it-IT" altLang="it-IT" sz="2200" dirty="0" err="1">
                <a:solidFill>
                  <a:schemeClr val="bg1"/>
                </a:solidFill>
              </a:rPr>
              <a:t>often</a:t>
            </a:r>
            <a:r>
              <a:rPr lang="it-IT" altLang="it-IT" sz="2200" dirty="0">
                <a:solidFill>
                  <a:schemeClr val="bg1"/>
                </a:solidFill>
              </a:rPr>
              <a:t> continue to take care of </a:t>
            </a:r>
            <a:r>
              <a:rPr lang="it-IT" altLang="it-IT" sz="2200" dirty="0" err="1">
                <a:solidFill>
                  <a:schemeClr val="bg1"/>
                </a:solidFill>
              </a:rPr>
              <a:t>offspring</a:t>
            </a:r>
            <a:r>
              <a:rPr lang="it-IT" altLang="it-IT" sz="2200" dirty="0">
                <a:solidFill>
                  <a:schemeClr val="bg1"/>
                </a:solidFill>
              </a:rPr>
              <a:t>.. </a:t>
            </a:r>
            <a:r>
              <a:rPr lang="it-IT" altLang="it-IT" sz="2200" dirty="0" err="1">
                <a:solidFill>
                  <a:schemeClr val="bg1"/>
                </a:solidFill>
              </a:rPr>
              <a:t>why</a:t>
            </a:r>
            <a:r>
              <a:rPr lang="it-IT" altLang="it-IT" sz="2200" dirty="0">
                <a:solidFill>
                  <a:schemeClr val="bg1"/>
                </a:solidFill>
              </a:rPr>
              <a:t> ?</a:t>
            </a:r>
          </a:p>
          <a:p>
            <a:pPr algn="just" eaLnBrk="1" hangingPunct="1">
              <a:spcBef>
                <a:spcPct val="0"/>
              </a:spcBef>
              <a:buFontTx/>
              <a:buNone/>
            </a:pPr>
            <a:endParaRPr lang="it-IT" altLang="it-IT" sz="2000" dirty="0">
              <a:solidFill>
                <a:schemeClr val="bg1"/>
              </a:solidFill>
            </a:endParaRPr>
          </a:p>
          <a:p>
            <a:pPr algn="just" eaLnBrk="1" hangingPunct="1">
              <a:spcBef>
                <a:spcPct val="0"/>
              </a:spcBef>
              <a:buFontTx/>
              <a:buNone/>
            </a:pPr>
            <a:r>
              <a:rPr lang="it-IT" altLang="it-IT" sz="2000" b="1" u="sng" dirty="0">
                <a:solidFill>
                  <a:schemeClr val="bg1"/>
                </a:solidFill>
              </a:rPr>
              <a:t>3) SEQUENCE OF SPERM-EGG INTERACTION</a:t>
            </a:r>
          </a:p>
        </p:txBody>
      </p:sp>
      <p:sp>
        <p:nvSpPr>
          <p:cNvPr id="4711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7111"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12" name="CasellaDiTesto 49"/>
          <p:cNvSpPr txBox="1">
            <a:spLocks noChangeArrowheads="1"/>
          </p:cNvSpPr>
          <p:nvPr/>
        </p:nvSpPr>
        <p:spPr bwMode="auto">
          <a:xfrm>
            <a:off x="179512" y="527470"/>
            <a:ext cx="87908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just" eaLnBrk="1" hangingPunct="1">
              <a:spcBef>
                <a:spcPct val="0"/>
              </a:spcBef>
              <a:buNone/>
            </a:pPr>
            <a:r>
              <a:rPr lang="it-IT" altLang="it-IT" sz="2400" b="1" dirty="0" err="1" smtClean="0">
                <a:solidFill>
                  <a:srgbClr val="FFFF00"/>
                </a:solidFill>
                <a:latin typeface="+mj-lt"/>
                <a:ea typeface="PCMyungjo" charset="-127"/>
                <a:cs typeface="PCMyungjo" charset="-127"/>
              </a:rPr>
              <a:t>Why</a:t>
            </a:r>
            <a:r>
              <a:rPr lang="it-IT" altLang="it-IT" sz="2400" b="1" dirty="0" smtClean="0">
                <a:solidFill>
                  <a:srgbClr val="FFFF00"/>
                </a:solidFill>
                <a:latin typeface="+mj-lt"/>
                <a:ea typeface="PCMyungjo" charset="-127"/>
                <a:cs typeface="PCMyungjo" charset="-127"/>
              </a:rPr>
              <a:t> do </a:t>
            </a:r>
            <a:r>
              <a:rPr lang="it-IT" altLang="it-IT" sz="2400" b="1" dirty="0" err="1" smtClean="0">
                <a:solidFill>
                  <a:srgbClr val="FFFF00"/>
                </a:solidFill>
                <a:latin typeface="+mj-lt"/>
                <a:ea typeface="PCMyungjo" charset="-127"/>
                <a:cs typeface="PCMyungjo" charset="-127"/>
              </a:rPr>
              <a:t>parental</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cares</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happen</a:t>
            </a:r>
            <a:r>
              <a:rPr lang="it-IT" altLang="it-IT" sz="2400" b="1" dirty="0" smtClean="0">
                <a:solidFill>
                  <a:srgbClr val="FFFF00"/>
                </a:solidFill>
                <a:latin typeface="+mj-lt"/>
                <a:ea typeface="PCMyungjo" charset="-127"/>
                <a:cs typeface="PCMyungjo" charset="-127"/>
              </a:rPr>
              <a:t> more </a:t>
            </a:r>
            <a:r>
              <a:rPr lang="it-IT" altLang="it-IT" sz="2400" b="1" dirty="0" err="1" smtClean="0">
                <a:solidFill>
                  <a:srgbClr val="FFFF00"/>
                </a:solidFill>
                <a:latin typeface="+mj-lt"/>
                <a:ea typeface="PCMyungjo" charset="-127"/>
                <a:cs typeface="PCMyungjo" charset="-127"/>
              </a:rPr>
              <a:t>frequently</a:t>
            </a:r>
            <a:r>
              <a:rPr lang="it-IT" altLang="it-IT" sz="2400" b="1" dirty="0" smtClean="0">
                <a:solidFill>
                  <a:srgbClr val="FFFF00"/>
                </a:solidFill>
                <a:latin typeface="+mj-lt"/>
                <a:ea typeface="PCMyungjo" charset="-127"/>
                <a:cs typeface="PCMyungjo" charset="-127"/>
              </a:rPr>
              <a:t> to </a:t>
            </a:r>
            <a:r>
              <a:rPr lang="it-IT" altLang="it-IT" sz="2400" b="1" dirty="0" err="1" smtClean="0">
                <a:solidFill>
                  <a:srgbClr val="FFFF00"/>
                </a:solidFill>
                <a:latin typeface="+mj-lt"/>
                <a:ea typeface="PCMyungjo" charset="-127"/>
                <a:cs typeface="PCMyungjo" charset="-127"/>
              </a:rPr>
              <a:t>females</a:t>
            </a:r>
            <a:r>
              <a:rPr lang="it-IT" altLang="it-IT" sz="2400" b="1" dirty="0" smtClean="0">
                <a:solidFill>
                  <a:srgbClr val="FFFF00"/>
                </a:solidFill>
                <a:latin typeface="+mj-lt"/>
                <a:ea typeface="PCMyungjo" charset="-127"/>
                <a:cs typeface="PCMyungjo" charset="-127"/>
              </a:rPr>
              <a:t>?</a:t>
            </a:r>
            <a:endParaRPr lang="it-IT" altLang="it-IT" sz="2400" b="1" dirty="0">
              <a:solidFill>
                <a:srgbClr val="FFFF00"/>
              </a:solidFill>
              <a:latin typeface="+mj-lt"/>
              <a:ea typeface="PCMyungjo" charset="-127"/>
              <a:cs typeface="PCMyungjo" charset="-127"/>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49155" name="Rettangolo 11"/>
          <p:cNvSpPr>
            <a:spLocks noChangeArrowheads="1"/>
          </p:cNvSpPr>
          <p:nvPr/>
        </p:nvSpPr>
        <p:spPr bwMode="auto">
          <a:xfrm>
            <a:off x="95250" y="5589588"/>
            <a:ext cx="8724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rgbClr val="FFFFFF"/>
                </a:solidFill>
              </a:rPr>
              <a:t>When females release the egg first and then males fecondate it (external fecundation), we often observed an inversion of parental cares.</a:t>
            </a:r>
          </a:p>
        </p:txBody>
      </p:sp>
      <p:pic>
        <p:nvPicPr>
          <p:cNvPr id="49156" name="Picture 2" descr="http://www.natureaquarium.it/images/org/01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497138"/>
            <a:ext cx="37211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Rettangolo 10"/>
          <p:cNvSpPr>
            <a:spLocks noChangeArrowheads="1"/>
          </p:cNvSpPr>
          <p:nvPr/>
        </p:nvSpPr>
        <p:spPr bwMode="auto">
          <a:xfrm>
            <a:off x="4956175" y="4941888"/>
            <a:ext cx="3792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200" i="1">
                <a:solidFill>
                  <a:srgbClr val="FFFFFF"/>
                </a:solidFill>
              </a:rPr>
              <a:t>Male stickleback fecundate the eggs in the water and then stay in that area to protect them until offspring’s birth.</a:t>
            </a:r>
          </a:p>
        </p:txBody>
      </p:sp>
      <p:sp>
        <p:nvSpPr>
          <p:cNvPr id="49158" name="Rettangolo 9"/>
          <p:cNvSpPr>
            <a:spLocks noChangeArrowheads="1"/>
          </p:cNvSpPr>
          <p:nvPr/>
        </p:nvSpPr>
        <p:spPr bwMode="auto">
          <a:xfrm>
            <a:off x="71438" y="3125788"/>
            <a:ext cx="4284662"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buNone/>
            </a:pPr>
            <a:r>
              <a:rPr lang="it-IT" altLang="it-IT" sz="2200" dirty="0" err="1">
                <a:solidFill>
                  <a:schemeClr val="bg1"/>
                </a:solidFill>
              </a:rPr>
              <a:t>After</a:t>
            </a:r>
            <a:r>
              <a:rPr lang="it-IT" altLang="it-IT" sz="2200" dirty="0">
                <a:solidFill>
                  <a:schemeClr val="bg1"/>
                </a:solidFill>
              </a:rPr>
              <a:t> </a:t>
            </a:r>
            <a:r>
              <a:rPr lang="it-IT" altLang="it-IT" sz="2200" dirty="0" err="1" smtClean="0">
                <a:solidFill>
                  <a:schemeClr val="bg1"/>
                </a:solidFill>
              </a:rPr>
              <a:t>birth</a:t>
            </a:r>
            <a:r>
              <a:rPr lang="it-IT" altLang="it-IT" sz="2200" dirty="0">
                <a:solidFill>
                  <a:schemeClr val="bg1"/>
                </a:solidFill>
              </a:rPr>
              <a:t>, </a:t>
            </a:r>
            <a:r>
              <a:rPr lang="it-IT" altLang="it-IT" sz="2400" u="sng" dirty="0" err="1">
                <a:solidFill>
                  <a:schemeClr val="bg1"/>
                </a:solidFill>
              </a:rPr>
              <a:t>females</a:t>
            </a:r>
            <a:r>
              <a:rPr lang="it-IT" altLang="it-IT" sz="2200" dirty="0">
                <a:solidFill>
                  <a:schemeClr val="bg1"/>
                </a:solidFill>
              </a:rPr>
              <a:t> </a:t>
            </a:r>
            <a:r>
              <a:rPr lang="it-IT" altLang="it-IT" sz="2200" dirty="0" err="1">
                <a:solidFill>
                  <a:schemeClr val="bg1"/>
                </a:solidFill>
              </a:rPr>
              <a:t>often</a:t>
            </a:r>
            <a:r>
              <a:rPr lang="it-IT" altLang="it-IT" sz="2200" dirty="0">
                <a:solidFill>
                  <a:schemeClr val="bg1"/>
                </a:solidFill>
              </a:rPr>
              <a:t> continue to take care of </a:t>
            </a:r>
            <a:r>
              <a:rPr lang="it-IT" altLang="it-IT" sz="2200" dirty="0" err="1">
                <a:solidFill>
                  <a:schemeClr val="bg1"/>
                </a:solidFill>
              </a:rPr>
              <a:t>offspring</a:t>
            </a:r>
            <a:r>
              <a:rPr lang="it-IT" altLang="it-IT" sz="2200" dirty="0">
                <a:solidFill>
                  <a:schemeClr val="bg1"/>
                </a:solidFill>
              </a:rPr>
              <a:t>.. </a:t>
            </a:r>
            <a:r>
              <a:rPr lang="it-IT" altLang="it-IT" sz="2200" dirty="0" err="1">
                <a:solidFill>
                  <a:schemeClr val="bg1"/>
                </a:solidFill>
              </a:rPr>
              <a:t>why</a:t>
            </a:r>
            <a:r>
              <a:rPr lang="it-IT" altLang="it-IT" sz="2200" dirty="0">
                <a:solidFill>
                  <a:schemeClr val="bg1"/>
                </a:solidFill>
              </a:rPr>
              <a:t> ?</a:t>
            </a:r>
          </a:p>
          <a:p>
            <a:pPr algn="just" eaLnBrk="1" hangingPunct="1">
              <a:spcBef>
                <a:spcPct val="0"/>
              </a:spcBef>
              <a:buFontTx/>
              <a:buNone/>
            </a:pPr>
            <a:endParaRPr lang="it-IT" altLang="it-IT" sz="2000" dirty="0">
              <a:solidFill>
                <a:schemeClr val="bg1"/>
              </a:solidFill>
            </a:endParaRPr>
          </a:p>
          <a:p>
            <a:pPr algn="just" eaLnBrk="1" hangingPunct="1">
              <a:spcBef>
                <a:spcPct val="0"/>
              </a:spcBef>
              <a:buFontTx/>
              <a:buNone/>
            </a:pPr>
            <a:r>
              <a:rPr lang="it-IT" altLang="it-IT" sz="2000" b="1" u="sng" dirty="0">
                <a:solidFill>
                  <a:schemeClr val="bg1"/>
                </a:solidFill>
              </a:rPr>
              <a:t>3) SEQUENCE OF SPERM-EGG INTERACTION</a:t>
            </a:r>
          </a:p>
        </p:txBody>
      </p:sp>
      <p:sp>
        <p:nvSpPr>
          <p:cNvPr id="49159"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12" name="CasellaDiTesto 49"/>
          <p:cNvSpPr txBox="1">
            <a:spLocks noChangeArrowheads="1"/>
          </p:cNvSpPr>
          <p:nvPr/>
        </p:nvSpPr>
        <p:spPr bwMode="auto">
          <a:xfrm>
            <a:off x="179512" y="527470"/>
            <a:ext cx="87908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just" eaLnBrk="1" hangingPunct="1">
              <a:spcBef>
                <a:spcPct val="0"/>
              </a:spcBef>
              <a:buNone/>
            </a:pPr>
            <a:r>
              <a:rPr lang="it-IT" altLang="it-IT" sz="2400" b="1" dirty="0" err="1" smtClean="0">
                <a:solidFill>
                  <a:srgbClr val="FFFF00"/>
                </a:solidFill>
                <a:latin typeface="+mj-lt"/>
                <a:ea typeface="PCMyungjo" charset="-127"/>
                <a:cs typeface="PCMyungjo" charset="-127"/>
              </a:rPr>
              <a:t>Why</a:t>
            </a:r>
            <a:r>
              <a:rPr lang="it-IT" altLang="it-IT" sz="2400" b="1" dirty="0" smtClean="0">
                <a:solidFill>
                  <a:srgbClr val="FFFF00"/>
                </a:solidFill>
                <a:latin typeface="+mj-lt"/>
                <a:ea typeface="PCMyungjo" charset="-127"/>
                <a:cs typeface="PCMyungjo" charset="-127"/>
              </a:rPr>
              <a:t> do </a:t>
            </a:r>
            <a:r>
              <a:rPr lang="it-IT" altLang="it-IT" sz="2400" b="1" dirty="0" err="1" smtClean="0">
                <a:solidFill>
                  <a:srgbClr val="FFFF00"/>
                </a:solidFill>
                <a:latin typeface="+mj-lt"/>
                <a:ea typeface="PCMyungjo" charset="-127"/>
                <a:cs typeface="PCMyungjo" charset="-127"/>
              </a:rPr>
              <a:t>parental</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cares</a:t>
            </a:r>
            <a:r>
              <a:rPr lang="it-IT" altLang="it-IT" sz="2400" b="1" dirty="0" smtClean="0">
                <a:solidFill>
                  <a:srgbClr val="FFFF00"/>
                </a:solidFill>
                <a:latin typeface="+mj-lt"/>
                <a:ea typeface="PCMyungjo" charset="-127"/>
                <a:cs typeface="PCMyungjo" charset="-127"/>
              </a:rPr>
              <a:t> </a:t>
            </a:r>
            <a:r>
              <a:rPr lang="it-IT" altLang="it-IT" sz="2400" b="1" dirty="0" err="1" smtClean="0">
                <a:solidFill>
                  <a:srgbClr val="FFFF00"/>
                </a:solidFill>
                <a:latin typeface="+mj-lt"/>
                <a:ea typeface="PCMyungjo" charset="-127"/>
                <a:cs typeface="PCMyungjo" charset="-127"/>
              </a:rPr>
              <a:t>happen</a:t>
            </a:r>
            <a:r>
              <a:rPr lang="it-IT" altLang="it-IT" sz="2400" b="1" dirty="0" smtClean="0">
                <a:solidFill>
                  <a:srgbClr val="FFFF00"/>
                </a:solidFill>
                <a:latin typeface="+mj-lt"/>
                <a:ea typeface="PCMyungjo" charset="-127"/>
                <a:cs typeface="PCMyungjo" charset="-127"/>
              </a:rPr>
              <a:t> more </a:t>
            </a:r>
            <a:r>
              <a:rPr lang="it-IT" altLang="it-IT" sz="2400" b="1" dirty="0" err="1" smtClean="0">
                <a:solidFill>
                  <a:srgbClr val="FFFF00"/>
                </a:solidFill>
                <a:latin typeface="+mj-lt"/>
                <a:ea typeface="PCMyungjo" charset="-127"/>
                <a:cs typeface="PCMyungjo" charset="-127"/>
              </a:rPr>
              <a:t>frequently</a:t>
            </a:r>
            <a:r>
              <a:rPr lang="it-IT" altLang="it-IT" sz="2400" b="1" dirty="0" smtClean="0">
                <a:solidFill>
                  <a:srgbClr val="FFFF00"/>
                </a:solidFill>
                <a:latin typeface="+mj-lt"/>
                <a:ea typeface="PCMyungjo" charset="-127"/>
                <a:cs typeface="PCMyungjo" charset="-127"/>
              </a:rPr>
              <a:t> to </a:t>
            </a:r>
            <a:r>
              <a:rPr lang="it-IT" altLang="it-IT" sz="2400" b="1" dirty="0" err="1" smtClean="0">
                <a:solidFill>
                  <a:srgbClr val="FFFF00"/>
                </a:solidFill>
                <a:latin typeface="+mj-lt"/>
                <a:ea typeface="PCMyungjo" charset="-127"/>
                <a:cs typeface="PCMyungjo" charset="-127"/>
              </a:rPr>
              <a:t>females</a:t>
            </a:r>
            <a:r>
              <a:rPr lang="it-IT" altLang="it-IT" sz="2400" b="1" dirty="0" smtClean="0">
                <a:solidFill>
                  <a:srgbClr val="FFFF00"/>
                </a:solidFill>
                <a:latin typeface="+mj-lt"/>
                <a:ea typeface="PCMyungjo" charset="-127"/>
                <a:cs typeface="PCMyungjo" charset="-127"/>
              </a:rPr>
              <a:t>?</a:t>
            </a:r>
            <a:endParaRPr lang="it-IT" altLang="it-IT" sz="2400" b="1" dirty="0">
              <a:solidFill>
                <a:srgbClr val="FFFF00"/>
              </a:solidFill>
              <a:latin typeface="+mj-lt"/>
              <a:ea typeface="PCMyungjo" charset="-127"/>
              <a:cs typeface="PCMyungjo" charset="-127"/>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1202"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51203" name="CasellaDiTesto 49"/>
          <p:cNvSpPr txBox="1">
            <a:spLocks noChangeArrowheads="1"/>
          </p:cNvSpPr>
          <p:nvPr/>
        </p:nvSpPr>
        <p:spPr bwMode="auto">
          <a:xfrm>
            <a:off x="250825" y="5827713"/>
            <a:ext cx="890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AutoNum type="arabicPeriod"/>
            </a:pPr>
            <a:r>
              <a:rPr lang="it-IT" altLang="it-IT" sz="2000" dirty="0" err="1">
                <a:solidFill>
                  <a:schemeClr val="bg1"/>
                </a:solidFill>
                <a:latin typeface="PCMyungjo" charset="-127"/>
                <a:ea typeface="PCMyungjo" charset="-127"/>
                <a:cs typeface="PCMyungjo" charset="-127"/>
              </a:rPr>
              <a:t>What</a:t>
            </a:r>
            <a:r>
              <a:rPr lang="it-IT" altLang="it-IT" sz="2000" dirty="0">
                <a:solidFill>
                  <a:schemeClr val="bg1"/>
                </a:solidFill>
                <a:latin typeface="PCMyungjo" charset="-127"/>
                <a:ea typeface="PCMyungjo" charset="-127"/>
                <a:cs typeface="PCMyungjo" charset="-127"/>
              </a:rPr>
              <a:t> </a:t>
            </a:r>
            <a:r>
              <a:rPr lang="it-IT" altLang="it-IT" sz="2000" dirty="0" err="1">
                <a:solidFill>
                  <a:schemeClr val="bg1"/>
                </a:solidFill>
                <a:latin typeface="PCMyungjo" charset="-127"/>
                <a:ea typeface="PCMyungjo" charset="-127"/>
                <a:cs typeface="PCMyungjo" charset="-127"/>
              </a:rPr>
              <a:t>about</a:t>
            </a:r>
            <a:r>
              <a:rPr lang="it-IT" altLang="it-IT" sz="2000" dirty="0">
                <a:solidFill>
                  <a:schemeClr val="bg1"/>
                </a:solidFill>
                <a:latin typeface="PCMyungjo" charset="-127"/>
                <a:ea typeface="PCMyungjo" charset="-127"/>
                <a:cs typeface="PCMyungjo" charset="-127"/>
              </a:rPr>
              <a:t> </a:t>
            </a:r>
            <a:r>
              <a:rPr lang="it-IT" altLang="it-IT" sz="2000" dirty="0" err="1">
                <a:solidFill>
                  <a:schemeClr val="bg1"/>
                </a:solidFill>
                <a:latin typeface="PCMyungjo" charset="-127"/>
                <a:ea typeface="PCMyungjo" charset="-127"/>
                <a:cs typeface="PCMyungjo" charset="-127"/>
              </a:rPr>
              <a:t>humans</a:t>
            </a:r>
            <a:r>
              <a:rPr lang="it-IT" altLang="it-IT" sz="2000" dirty="0">
                <a:solidFill>
                  <a:schemeClr val="bg1"/>
                </a:solidFill>
                <a:latin typeface="PCMyungjo" charset="-127"/>
                <a:ea typeface="PCMyungjo" charset="-127"/>
                <a:cs typeface="PCMyungjo" charset="-127"/>
              </a:rPr>
              <a:t>? </a:t>
            </a:r>
            <a:r>
              <a:rPr lang="it-IT" altLang="it-IT" sz="2000" dirty="0" err="1">
                <a:solidFill>
                  <a:schemeClr val="bg1"/>
                </a:solidFill>
                <a:latin typeface="PCMyungjo" charset="-127"/>
                <a:ea typeface="PCMyungjo" charset="-127"/>
                <a:cs typeface="PCMyungjo" charset="-127"/>
              </a:rPr>
              <a:t>Which</a:t>
            </a:r>
            <a:r>
              <a:rPr lang="it-IT" altLang="it-IT" sz="2000" dirty="0">
                <a:solidFill>
                  <a:schemeClr val="bg1"/>
                </a:solidFill>
                <a:latin typeface="PCMyungjo" charset="-127"/>
                <a:ea typeface="PCMyungjo" charset="-127"/>
                <a:cs typeface="PCMyungjo" charset="-127"/>
              </a:rPr>
              <a:t> sex </a:t>
            </a:r>
            <a:r>
              <a:rPr lang="it-IT" altLang="it-IT" sz="2000" dirty="0" err="1">
                <a:solidFill>
                  <a:schemeClr val="bg1"/>
                </a:solidFill>
                <a:latin typeface="PCMyungjo" charset="-127"/>
                <a:ea typeface="PCMyungjo" charset="-127"/>
                <a:cs typeface="PCMyungjo" charset="-127"/>
              </a:rPr>
              <a:t>typically</a:t>
            </a:r>
            <a:r>
              <a:rPr lang="it-IT" altLang="it-IT" sz="2000" dirty="0">
                <a:solidFill>
                  <a:schemeClr val="bg1"/>
                </a:solidFill>
                <a:latin typeface="PCMyungjo" charset="-127"/>
                <a:ea typeface="PCMyungjo" charset="-127"/>
                <a:cs typeface="PCMyungjo" charset="-127"/>
              </a:rPr>
              <a:t> take care of </a:t>
            </a:r>
            <a:r>
              <a:rPr lang="it-IT" altLang="it-IT" sz="2000" dirty="0" err="1">
                <a:solidFill>
                  <a:schemeClr val="bg1"/>
                </a:solidFill>
                <a:latin typeface="PCMyungjo" charset="-127"/>
                <a:ea typeface="PCMyungjo" charset="-127"/>
                <a:cs typeface="PCMyungjo" charset="-127"/>
              </a:rPr>
              <a:t>children</a:t>
            </a:r>
            <a:r>
              <a:rPr lang="it-IT" altLang="it-IT" sz="2000" dirty="0">
                <a:solidFill>
                  <a:schemeClr val="bg1"/>
                </a:solidFill>
                <a:latin typeface="PCMyungjo" charset="-127"/>
                <a:ea typeface="PCMyungjo" charset="-127"/>
                <a:cs typeface="PCMyungjo" charset="-127"/>
              </a:rPr>
              <a:t>?</a:t>
            </a:r>
          </a:p>
        </p:txBody>
      </p:sp>
      <p:grpSp>
        <p:nvGrpSpPr>
          <p:cNvPr id="51204" name="Gruppo 10"/>
          <p:cNvGrpSpPr>
            <a:grpSpLocks/>
          </p:cNvGrpSpPr>
          <p:nvPr/>
        </p:nvGrpSpPr>
        <p:grpSpPr bwMode="auto">
          <a:xfrm>
            <a:off x="349250" y="804863"/>
            <a:ext cx="8255000" cy="4927600"/>
            <a:chOff x="251520" y="534040"/>
            <a:chExt cx="8255000" cy="4927600"/>
          </a:xfrm>
        </p:grpSpPr>
        <p:pic>
          <p:nvPicPr>
            <p:cNvPr id="51205"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34040"/>
              <a:ext cx="82550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390" y="548140"/>
              <a:ext cx="1628800"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igura a mano libera 9"/>
            <p:cNvSpPr/>
            <p:nvPr/>
          </p:nvSpPr>
          <p:spPr>
            <a:xfrm>
              <a:off x="7677845" y="619765"/>
              <a:ext cx="244475" cy="723900"/>
            </a:xfrm>
            <a:custGeom>
              <a:avLst/>
              <a:gdLst>
                <a:gd name="connsiteX0" fmla="*/ 0 w 245476"/>
                <a:gd name="connsiteY0" fmla="*/ 18411 h 724156"/>
                <a:gd name="connsiteX1" fmla="*/ 0 w 245476"/>
                <a:gd name="connsiteY1" fmla="*/ 724156 h 724156"/>
                <a:gd name="connsiteX2" fmla="*/ 227066 w 245476"/>
                <a:gd name="connsiteY2" fmla="*/ 67506 h 724156"/>
                <a:gd name="connsiteX3" fmla="*/ 227066 w 245476"/>
                <a:gd name="connsiteY3" fmla="*/ 67506 h 724156"/>
                <a:gd name="connsiteX4" fmla="*/ 227066 w 245476"/>
                <a:gd name="connsiteY4" fmla="*/ 67506 h 724156"/>
                <a:gd name="connsiteX5" fmla="*/ 245476 w 245476"/>
                <a:gd name="connsiteY5" fmla="*/ 30685 h 724156"/>
                <a:gd name="connsiteX6" fmla="*/ 141149 w 245476"/>
                <a:gd name="connsiteY6" fmla="*/ 0 h 724156"/>
                <a:gd name="connsiteX7" fmla="*/ 0 w 245476"/>
                <a:gd name="connsiteY7" fmla="*/ 18411 h 72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476" h="724156">
                  <a:moveTo>
                    <a:pt x="0" y="18411"/>
                  </a:moveTo>
                  <a:lnTo>
                    <a:pt x="0" y="724156"/>
                  </a:lnTo>
                  <a:lnTo>
                    <a:pt x="227066" y="67506"/>
                  </a:lnTo>
                  <a:lnTo>
                    <a:pt x="227066" y="67506"/>
                  </a:lnTo>
                  <a:lnTo>
                    <a:pt x="227066" y="67506"/>
                  </a:lnTo>
                  <a:lnTo>
                    <a:pt x="245476" y="30685"/>
                  </a:lnTo>
                  <a:lnTo>
                    <a:pt x="141149" y="0"/>
                  </a:lnTo>
                  <a:lnTo>
                    <a:pt x="0" y="18411"/>
                  </a:lnTo>
                  <a:close/>
                </a:path>
              </a:pathLst>
            </a:cu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5362"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grpSp>
        <p:nvGrpSpPr>
          <p:cNvPr id="15363" name="Gruppo 10"/>
          <p:cNvGrpSpPr>
            <a:grpSpLocks/>
          </p:cNvGrpSpPr>
          <p:nvPr/>
        </p:nvGrpSpPr>
        <p:grpSpPr bwMode="auto">
          <a:xfrm>
            <a:off x="420688" y="1125538"/>
            <a:ext cx="8255000" cy="4927600"/>
            <a:chOff x="251520" y="534040"/>
            <a:chExt cx="8255000" cy="4927600"/>
          </a:xfrm>
        </p:grpSpPr>
        <p:pic>
          <p:nvPicPr>
            <p:cNvPr id="15365" name="Immagin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34040"/>
              <a:ext cx="82550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3390" y="548140"/>
              <a:ext cx="1628800" cy="16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igura a mano libera 9"/>
            <p:cNvSpPr/>
            <p:nvPr/>
          </p:nvSpPr>
          <p:spPr>
            <a:xfrm>
              <a:off x="7677845" y="619765"/>
              <a:ext cx="244475" cy="723900"/>
            </a:xfrm>
            <a:custGeom>
              <a:avLst/>
              <a:gdLst>
                <a:gd name="connsiteX0" fmla="*/ 0 w 245476"/>
                <a:gd name="connsiteY0" fmla="*/ 18411 h 724156"/>
                <a:gd name="connsiteX1" fmla="*/ 0 w 245476"/>
                <a:gd name="connsiteY1" fmla="*/ 724156 h 724156"/>
                <a:gd name="connsiteX2" fmla="*/ 227066 w 245476"/>
                <a:gd name="connsiteY2" fmla="*/ 67506 h 724156"/>
                <a:gd name="connsiteX3" fmla="*/ 227066 w 245476"/>
                <a:gd name="connsiteY3" fmla="*/ 67506 h 724156"/>
                <a:gd name="connsiteX4" fmla="*/ 227066 w 245476"/>
                <a:gd name="connsiteY4" fmla="*/ 67506 h 724156"/>
                <a:gd name="connsiteX5" fmla="*/ 245476 w 245476"/>
                <a:gd name="connsiteY5" fmla="*/ 30685 h 724156"/>
                <a:gd name="connsiteX6" fmla="*/ 141149 w 245476"/>
                <a:gd name="connsiteY6" fmla="*/ 0 h 724156"/>
                <a:gd name="connsiteX7" fmla="*/ 0 w 245476"/>
                <a:gd name="connsiteY7" fmla="*/ 18411 h 724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476" h="724156">
                  <a:moveTo>
                    <a:pt x="0" y="18411"/>
                  </a:moveTo>
                  <a:lnTo>
                    <a:pt x="0" y="724156"/>
                  </a:lnTo>
                  <a:lnTo>
                    <a:pt x="227066" y="67506"/>
                  </a:lnTo>
                  <a:lnTo>
                    <a:pt x="227066" y="67506"/>
                  </a:lnTo>
                  <a:lnTo>
                    <a:pt x="227066" y="67506"/>
                  </a:lnTo>
                  <a:lnTo>
                    <a:pt x="245476" y="30685"/>
                  </a:lnTo>
                  <a:lnTo>
                    <a:pt x="141149" y="0"/>
                  </a:lnTo>
                  <a:lnTo>
                    <a:pt x="0" y="18411"/>
                  </a:lnTo>
                  <a:close/>
                </a:path>
              </a:pathLst>
            </a:custGeom>
            <a:solidFill>
              <a:srgbClr val="FFFF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12" name="CasellaDiTesto 49"/>
          <p:cNvSpPr txBox="1">
            <a:spLocks noChangeArrowheads="1"/>
          </p:cNvSpPr>
          <p:nvPr/>
        </p:nvSpPr>
        <p:spPr bwMode="auto">
          <a:xfrm rot="20886240">
            <a:off x="492125" y="1836738"/>
            <a:ext cx="6459538" cy="708025"/>
          </a:xfrm>
          <a:prstGeom prst="rect">
            <a:avLst/>
          </a:prstGeom>
          <a:solidFill>
            <a:schemeClr val="tx2">
              <a:lumMod val="75000"/>
              <a:lumOff val="25000"/>
            </a:schemeClr>
          </a:solidFill>
          <a:ln>
            <a:noFill/>
          </a:ln>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it-IT" altLang="it-IT" sz="4000" b="1" dirty="0" smtClean="0">
                <a:solidFill>
                  <a:srgbClr val="FFFF00"/>
                </a:solidFill>
                <a:latin typeface="Tahoma" charset="0"/>
                <a:ea typeface="Tahoma" charset="0"/>
                <a:cs typeface="Tahoma" charset="0"/>
              </a:rPr>
              <a:t>BET YOUR KEYWORD</a:t>
            </a:r>
          </a:p>
        </p:txBody>
      </p:sp>
      <p:sp>
        <p:nvSpPr>
          <p:cNvPr id="9" name="Text Box 14"/>
          <p:cNvSpPr txBox="1">
            <a:spLocks noChangeArrowheads="1"/>
          </p:cNvSpPr>
          <p:nvPr/>
        </p:nvSpPr>
        <p:spPr bwMode="auto">
          <a:xfrm>
            <a:off x="335695" y="6093296"/>
            <a:ext cx="84127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sz="2000" dirty="0" err="1" smtClean="0">
                <a:solidFill>
                  <a:schemeClr val="bg1"/>
                </a:solidFill>
                <a:latin typeface="Tahoma" charset="0"/>
              </a:rPr>
              <a:t>Which</a:t>
            </a:r>
            <a:r>
              <a:rPr lang="it-IT" altLang="it-IT" sz="2000" dirty="0" smtClean="0">
                <a:solidFill>
                  <a:schemeClr val="bg1"/>
                </a:solidFill>
                <a:latin typeface="Tahoma" charset="0"/>
              </a:rPr>
              <a:t> are the 2 </a:t>
            </a:r>
            <a:r>
              <a:rPr lang="it-IT" altLang="it-IT" sz="2000" dirty="0" err="1" smtClean="0">
                <a:solidFill>
                  <a:schemeClr val="bg1"/>
                </a:solidFill>
                <a:latin typeface="Tahoma" charset="0"/>
              </a:rPr>
              <a:t>words</a:t>
            </a:r>
            <a:r>
              <a:rPr lang="it-IT" altLang="it-IT" sz="2000" dirty="0" smtClean="0">
                <a:solidFill>
                  <a:schemeClr val="bg1"/>
                </a:solidFill>
                <a:latin typeface="Tahoma" charset="0"/>
              </a:rPr>
              <a:t> </a:t>
            </a:r>
            <a:r>
              <a:rPr lang="it-IT" altLang="it-IT" sz="2000" dirty="0" err="1" smtClean="0">
                <a:solidFill>
                  <a:schemeClr val="bg1"/>
                </a:solidFill>
                <a:latin typeface="Tahoma" charset="0"/>
              </a:rPr>
              <a:t>that</a:t>
            </a:r>
            <a:r>
              <a:rPr lang="it-IT" altLang="it-IT" sz="2000" dirty="0" smtClean="0">
                <a:solidFill>
                  <a:schemeClr val="bg1"/>
                </a:solidFill>
                <a:latin typeface="Tahoma" charset="0"/>
              </a:rPr>
              <a:t> </a:t>
            </a:r>
            <a:r>
              <a:rPr lang="it-IT" altLang="it-IT" sz="2000" dirty="0" err="1" smtClean="0">
                <a:solidFill>
                  <a:schemeClr val="bg1"/>
                </a:solidFill>
                <a:latin typeface="Tahoma" charset="0"/>
              </a:rPr>
              <a:t>appear</a:t>
            </a:r>
            <a:r>
              <a:rPr lang="it-IT" altLang="it-IT" sz="2000" dirty="0" smtClean="0">
                <a:solidFill>
                  <a:schemeClr val="bg1"/>
                </a:solidFill>
                <a:latin typeface="Tahoma" charset="0"/>
              </a:rPr>
              <a:t> more </a:t>
            </a:r>
            <a:r>
              <a:rPr lang="it-IT" altLang="it-IT" sz="2000" dirty="0" err="1" smtClean="0">
                <a:solidFill>
                  <a:schemeClr val="bg1"/>
                </a:solidFill>
                <a:latin typeface="Tahoma" charset="0"/>
              </a:rPr>
              <a:t>frequently</a:t>
            </a:r>
            <a:r>
              <a:rPr lang="it-IT" altLang="it-IT" sz="2000" dirty="0" smtClean="0">
                <a:solidFill>
                  <a:schemeClr val="bg1"/>
                </a:solidFill>
                <a:latin typeface="Tahoma" charset="0"/>
              </a:rPr>
              <a:t> in </a:t>
            </a:r>
            <a:r>
              <a:rPr lang="it-IT" altLang="it-IT" sz="2000" dirty="0" err="1" smtClean="0">
                <a:solidFill>
                  <a:schemeClr val="bg1"/>
                </a:solidFill>
                <a:latin typeface="Tahoma" charset="0"/>
              </a:rPr>
              <a:t>Chapter</a:t>
            </a:r>
            <a:r>
              <a:rPr lang="it-IT" altLang="it-IT" sz="2000" dirty="0" smtClean="0">
                <a:solidFill>
                  <a:schemeClr val="bg1"/>
                </a:solidFill>
                <a:latin typeface="Tahoma" charset="0"/>
              </a:rPr>
              <a:t> 10 ?</a:t>
            </a:r>
            <a:endParaRPr lang="it-IT" altLang="it-IT" sz="2000" dirty="0">
              <a:solidFill>
                <a:schemeClr val="bg1"/>
              </a:solidFill>
              <a:latin typeface="Tahoma"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222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2227" name="Rettangolo 9"/>
          <p:cNvSpPr>
            <a:spLocks noChangeArrowheads="1"/>
          </p:cNvSpPr>
          <p:nvPr/>
        </p:nvSpPr>
        <p:spPr bwMode="auto">
          <a:xfrm>
            <a:off x="71438" y="3500438"/>
            <a:ext cx="4284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b="1">
                <a:solidFill>
                  <a:schemeClr val="bg1"/>
                </a:solidFill>
              </a:rPr>
              <a:t>IN HUMANS:</a:t>
            </a:r>
          </a:p>
        </p:txBody>
      </p:sp>
      <p:pic>
        <p:nvPicPr>
          <p:cNvPr id="52228" name="Picture 4" descr="http://www.publicdomainpictures.net/pictures/80000/nahled/silhouette-woman-2.jpg"/>
          <p:cNvPicPr>
            <a:picLocks noChangeAspect="1" noChangeArrowheads="1"/>
          </p:cNvPicPr>
          <p:nvPr/>
        </p:nvPicPr>
        <p:blipFill>
          <a:blip r:embed="rId3">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7551738" y="2276475"/>
            <a:ext cx="1016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a:off x="4806950" y="2276475"/>
            <a:ext cx="86518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Rettangolo 13"/>
          <p:cNvSpPr>
            <a:spLocks noChangeArrowheads="1"/>
          </p:cNvSpPr>
          <p:nvPr/>
        </p:nvSpPr>
        <p:spPr bwMode="auto">
          <a:xfrm>
            <a:off x="144463" y="4437063"/>
            <a:ext cx="4283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rPr>
              <a:t>BEFORE BIRTH:</a:t>
            </a:r>
          </a:p>
        </p:txBody>
      </p:sp>
      <p:sp>
        <p:nvSpPr>
          <p:cNvPr id="15" name="Rettangolo 14"/>
          <p:cNvSpPr/>
          <p:nvPr/>
        </p:nvSpPr>
        <p:spPr>
          <a:xfrm>
            <a:off x="6481763" y="2276475"/>
            <a:ext cx="71437" cy="458152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2232" name="Rettangolo 15"/>
          <p:cNvSpPr>
            <a:spLocks noChangeArrowheads="1"/>
          </p:cNvSpPr>
          <p:nvPr/>
        </p:nvSpPr>
        <p:spPr bwMode="auto">
          <a:xfrm>
            <a:off x="4356100" y="4149725"/>
            <a:ext cx="2232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700">
                <a:solidFill>
                  <a:schemeClr val="bg1"/>
                </a:solidFill>
              </a:rPr>
              <a:t>10 minutes</a:t>
            </a:r>
          </a:p>
        </p:txBody>
      </p:sp>
      <p:sp>
        <p:nvSpPr>
          <p:cNvPr id="52233" name="Rettangolo 16"/>
          <p:cNvSpPr>
            <a:spLocks noChangeArrowheads="1"/>
          </p:cNvSpPr>
          <p:nvPr/>
        </p:nvSpPr>
        <p:spPr bwMode="auto">
          <a:xfrm>
            <a:off x="6588125" y="4149725"/>
            <a:ext cx="22320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700">
                <a:solidFill>
                  <a:schemeClr val="bg1"/>
                </a:solidFill>
              </a:rPr>
              <a:t>10 minutes</a:t>
            </a:r>
          </a:p>
        </p:txBody>
      </p:sp>
      <p:sp>
        <p:nvSpPr>
          <p:cNvPr id="52234" name="Rettangolo 17"/>
          <p:cNvSpPr>
            <a:spLocks noChangeArrowheads="1"/>
          </p:cNvSpPr>
          <p:nvPr/>
        </p:nvSpPr>
        <p:spPr bwMode="auto">
          <a:xfrm>
            <a:off x="6624638" y="4652963"/>
            <a:ext cx="27003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700">
                <a:solidFill>
                  <a:schemeClr val="bg1"/>
                </a:solidFill>
              </a:rPr>
              <a:t>9 month gestation</a:t>
            </a:r>
          </a:p>
        </p:txBody>
      </p:sp>
      <p:sp>
        <p:nvSpPr>
          <p:cNvPr id="19" name="Rettangolo 18"/>
          <p:cNvSpPr/>
          <p:nvPr/>
        </p:nvSpPr>
        <p:spPr>
          <a:xfrm rot="5400000" flipH="1">
            <a:off x="4536281" y="621507"/>
            <a:ext cx="71437" cy="9144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0" name="Rettangolo 19"/>
          <p:cNvSpPr>
            <a:spLocks noChangeArrowheads="1"/>
          </p:cNvSpPr>
          <p:nvPr/>
        </p:nvSpPr>
        <p:spPr bwMode="auto">
          <a:xfrm>
            <a:off x="144463" y="5405438"/>
            <a:ext cx="4284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rPr>
              <a:t>SOON AFTER BIRTH:</a:t>
            </a:r>
          </a:p>
        </p:txBody>
      </p:sp>
      <p:sp>
        <p:nvSpPr>
          <p:cNvPr id="21" name="Rettangolo 20"/>
          <p:cNvSpPr>
            <a:spLocks noChangeArrowheads="1"/>
          </p:cNvSpPr>
          <p:nvPr/>
        </p:nvSpPr>
        <p:spPr bwMode="auto">
          <a:xfrm>
            <a:off x="6659563" y="5380038"/>
            <a:ext cx="24844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700" dirty="0" err="1">
                <a:solidFill>
                  <a:schemeClr val="bg1"/>
                </a:solidFill>
              </a:rPr>
              <a:t>Breastfeeding</a:t>
            </a:r>
            <a:endParaRPr lang="it-IT" altLang="it-IT" sz="1700" dirty="0">
              <a:solidFill>
                <a:schemeClr val="bg1"/>
              </a:solidFill>
            </a:endParaRPr>
          </a:p>
        </p:txBody>
      </p:sp>
      <p:sp>
        <p:nvSpPr>
          <p:cNvPr id="22" name="Rettangolo 21"/>
          <p:cNvSpPr/>
          <p:nvPr/>
        </p:nvSpPr>
        <p:spPr>
          <a:xfrm rot="5400000" flipH="1">
            <a:off x="4570412" y="1341438"/>
            <a:ext cx="73025" cy="9144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3" name="Rettangolo 22"/>
          <p:cNvSpPr>
            <a:spLocks noChangeArrowheads="1"/>
          </p:cNvSpPr>
          <p:nvPr/>
        </p:nvSpPr>
        <p:spPr bwMode="auto">
          <a:xfrm>
            <a:off x="144463" y="6197600"/>
            <a:ext cx="482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rPr>
              <a:t>CULTURAL FACTORS:</a:t>
            </a:r>
          </a:p>
        </p:txBody>
      </p:sp>
      <p:sp>
        <p:nvSpPr>
          <p:cNvPr id="24" name="Rettangolo 23"/>
          <p:cNvSpPr>
            <a:spLocks noChangeArrowheads="1"/>
          </p:cNvSpPr>
          <p:nvPr/>
        </p:nvSpPr>
        <p:spPr bwMode="auto">
          <a:xfrm>
            <a:off x="6660232" y="6170613"/>
            <a:ext cx="221990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700" dirty="0" err="1">
                <a:solidFill>
                  <a:schemeClr val="bg1"/>
                </a:solidFill>
              </a:rPr>
              <a:t>You</a:t>
            </a:r>
            <a:r>
              <a:rPr lang="it-IT" altLang="it-IT" sz="1700" dirty="0">
                <a:solidFill>
                  <a:schemeClr val="bg1"/>
                </a:solidFill>
              </a:rPr>
              <a:t> are </a:t>
            </a:r>
            <a:r>
              <a:rPr lang="it-IT" altLang="it-IT" sz="1700" dirty="0" smtClean="0">
                <a:solidFill>
                  <a:schemeClr val="bg1"/>
                </a:solidFill>
              </a:rPr>
              <a:t>the </a:t>
            </a:r>
            <a:r>
              <a:rPr lang="it-IT" altLang="it-IT" sz="1700" dirty="0" err="1" smtClean="0">
                <a:solidFill>
                  <a:schemeClr val="bg1"/>
                </a:solidFill>
              </a:rPr>
              <a:t>mother</a:t>
            </a:r>
            <a:r>
              <a:rPr lang="it-IT" altLang="it-IT" sz="1700" dirty="0" smtClean="0">
                <a:solidFill>
                  <a:schemeClr val="bg1"/>
                </a:solidFill>
              </a:rPr>
              <a:t> !!</a:t>
            </a:r>
            <a:endParaRPr lang="it-IT" altLang="it-IT" sz="1700" dirty="0">
              <a:solidFill>
                <a:schemeClr val="bg1"/>
              </a:solidFill>
            </a:endParaRPr>
          </a:p>
        </p:txBody>
      </p:sp>
      <p:sp>
        <p:nvSpPr>
          <p:cNvPr id="5224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2242"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52243"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 strategies</a:t>
            </a:r>
          </a:p>
          <a:p>
            <a:pPr algn="ctr" eaLnBrk="1" hangingPunct="1">
              <a:spcBef>
                <a:spcPct val="0"/>
              </a:spcBef>
              <a:buFontTx/>
              <a:buNone/>
            </a:pPr>
            <a:r>
              <a:rPr lang="it-IT" altLang="it-IT" sz="2400" b="1">
                <a:solidFill>
                  <a:srgbClr val="FFFF00"/>
                </a:solidFill>
                <a:latin typeface="Tahoma" charset="0"/>
                <a:ea typeface="Tahoma" charset="0"/>
                <a:cs typeface="Tahoma" charset="0"/>
              </a:rPr>
              <a:t>+</a:t>
            </a:r>
          </a:p>
          <a:p>
            <a:pPr algn="ctr" eaLnBrk="1" hangingPunct="1">
              <a:spcBef>
                <a:spcPct val="0"/>
              </a:spcBef>
              <a:buFontTx/>
              <a:buNone/>
            </a:pPr>
            <a:r>
              <a:rPr lang="it-IT" altLang="it-IT" sz="2400" b="1">
                <a:solidFill>
                  <a:srgbClr val="FFFF00"/>
                </a:solidFill>
                <a:latin typeface="Tahoma" charset="0"/>
                <a:ea typeface="Tahoma" charset="0"/>
                <a:cs typeface="Tahoma" charset="0"/>
              </a:rPr>
              <a:t>Parental care</a:t>
            </a:r>
            <a:endParaRPr lang="it-IT" altLang="it-IT" sz="1800"/>
          </a:p>
        </p:txBody>
      </p:sp>
      <p:sp>
        <p:nvSpPr>
          <p:cNvPr id="25" name="Rettangolo 8"/>
          <p:cNvSpPr>
            <a:spLocks noChangeArrowheads="1"/>
          </p:cNvSpPr>
          <p:nvPr/>
        </p:nvSpPr>
        <p:spPr bwMode="auto">
          <a:xfrm>
            <a:off x="179388" y="1844675"/>
            <a:ext cx="4032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it-IT" altLang="it-IT" sz="2000" i="1" dirty="0">
                <a:solidFill>
                  <a:schemeClr val="tx1">
                    <a:lumMod val="50000"/>
                    <a:lumOff val="50000"/>
                  </a:schemeClr>
                </a:solidFill>
              </a:rPr>
              <a:t>“The </a:t>
            </a:r>
            <a:r>
              <a:rPr lang="it-IT" altLang="it-IT" sz="2000" i="1" dirty="0" smtClean="0">
                <a:solidFill>
                  <a:schemeClr val="tx1">
                    <a:lumMod val="50000"/>
                    <a:lumOff val="50000"/>
                  </a:schemeClr>
                </a:solidFill>
              </a:rPr>
              <a:t>sex </a:t>
            </a:r>
            <a:r>
              <a:rPr lang="it-IT" altLang="it-IT" sz="2000" i="1" dirty="0" err="1" smtClean="0">
                <a:solidFill>
                  <a:schemeClr val="tx1">
                    <a:lumMod val="50000"/>
                    <a:lumOff val="50000"/>
                  </a:schemeClr>
                </a:solidFill>
              </a:rPr>
              <a:t>who</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makes</a:t>
            </a:r>
            <a:r>
              <a:rPr lang="it-IT" altLang="it-IT" sz="2000" i="1" dirty="0" smtClean="0">
                <a:solidFill>
                  <a:schemeClr val="tx1">
                    <a:lumMod val="50000"/>
                    <a:lumOff val="50000"/>
                  </a:schemeClr>
                </a:solidFill>
              </a:rPr>
              <a:t> more </a:t>
            </a:r>
            <a:r>
              <a:rPr lang="it-IT" altLang="it-IT" sz="2000" i="1" dirty="0" err="1" smtClean="0">
                <a:solidFill>
                  <a:schemeClr val="tx1">
                    <a:lumMod val="50000"/>
                    <a:lumOff val="50000"/>
                  </a:schemeClr>
                </a:solidFill>
              </a:rPr>
              <a:t>effort</a:t>
            </a:r>
            <a:r>
              <a:rPr lang="it-IT" altLang="it-IT" sz="2000" i="1" dirty="0" smtClean="0">
                <a:solidFill>
                  <a:schemeClr val="tx1">
                    <a:lumMod val="50000"/>
                    <a:lumOff val="50000"/>
                  </a:schemeClr>
                </a:solidFill>
              </a:rPr>
              <a:t> in </a:t>
            </a:r>
            <a:r>
              <a:rPr lang="it-IT" altLang="it-IT" sz="2000" i="1" dirty="0" err="1" smtClean="0">
                <a:solidFill>
                  <a:schemeClr val="tx1">
                    <a:lumMod val="50000"/>
                    <a:lumOff val="50000"/>
                  </a:schemeClr>
                </a:solidFill>
              </a:rPr>
              <a:t>parental</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cares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is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then</a:t>
            </a:r>
            <a:r>
              <a:rPr lang="it-IT" altLang="it-IT" sz="2000" i="1" dirty="0" smtClean="0">
                <a:solidFill>
                  <a:schemeClr val="tx1">
                    <a:lumMod val="50000"/>
                    <a:lumOff val="50000"/>
                  </a:schemeClr>
                </a:solidFill>
              </a:rPr>
              <a:t> more </a:t>
            </a:r>
            <a:r>
              <a:rPr lang="it-IT" altLang="it-IT" sz="2000" i="1" dirty="0" err="1" smtClean="0">
                <a:solidFill>
                  <a:schemeClr val="tx1">
                    <a:lumMod val="50000"/>
                    <a:lumOff val="50000"/>
                  </a:schemeClr>
                </a:solidFill>
              </a:rPr>
              <a:t>selective</a:t>
            </a:r>
            <a:r>
              <a:rPr lang="it-IT" altLang="it-IT" sz="2000" i="1" dirty="0" smtClean="0">
                <a:solidFill>
                  <a:schemeClr val="tx1">
                    <a:lumMod val="50000"/>
                    <a:lumOff val="50000"/>
                  </a:schemeClr>
                </a:solidFill>
              </a:rPr>
              <a:t> in </a:t>
            </a:r>
            <a:r>
              <a:rPr lang="it-IT" altLang="it-IT" sz="2000" i="1" dirty="0" err="1" smtClean="0">
                <a:solidFill>
                  <a:schemeClr val="tx1">
                    <a:lumMod val="50000"/>
                    <a:lumOff val="50000"/>
                  </a:schemeClr>
                </a:solidFill>
              </a:rPr>
              <a:t>partner’s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choice</a:t>
            </a:r>
            <a:r>
              <a:rPr lang="it-IT" altLang="it-IT" sz="2000" i="1" dirty="0" smtClean="0">
                <a:solidFill>
                  <a:schemeClr val="tx1">
                    <a:lumMod val="50000"/>
                    <a:lumOff val="50000"/>
                  </a:schemeClr>
                </a:solidFill>
              </a:rPr>
              <a:t>.</a:t>
            </a:r>
          </a:p>
        </p:txBody>
      </p:sp>
      <p:grpSp>
        <p:nvGrpSpPr>
          <p:cNvPr id="5" name="Gruppo 4"/>
          <p:cNvGrpSpPr/>
          <p:nvPr/>
        </p:nvGrpSpPr>
        <p:grpSpPr>
          <a:xfrm>
            <a:off x="3102920" y="3797562"/>
            <a:ext cx="2768720" cy="1359630"/>
            <a:chOff x="3102920" y="3797562"/>
            <a:chExt cx="2768720" cy="1359630"/>
          </a:xfrm>
        </p:grpSpPr>
        <p:sp>
          <p:nvSpPr>
            <p:cNvPr id="26" name="Rettangolo 9"/>
            <p:cNvSpPr>
              <a:spLocks noChangeArrowheads="1"/>
            </p:cNvSpPr>
            <p:nvPr/>
          </p:nvSpPr>
          <p:spPr bwMode="auto">
            <a:xfrm rot="20130229">
              <a:off x="3869133" y="3999453"/>
              <a:ext cx="10406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400" smtClean="0">
                  <a:solidFill>
                    <a:schemeClr val="bg1"/>
                  </a:solidFill>
                </a:rPr>
                <a:t>Hopefully</a:t>
              </a:r>
              <a:endParaRPr lang="it-IT" altLang="it-IT" sz="1400" dirty="0">
                <a:solidFill>
                  <a:schemeClr val="bg1"/>
                </a:solidFill>
              </a:endParaRPr>
            </a:p>
          </p:txBody>
        </p:sp>
        <p:pic>
          <p:nvPicPr>
            <p:cNvPr id="2" name="Immagine 1"/>
            <p:cNvPicPr>
              <a:picLocks noChangeAspect="1"/>
            </p:cNvPicPr>
            <p:nvPr/>
          </p:nvPicPr>
          <p:blipFill>
            <a:blip r:embed="rId5"/>
            <a:stretch>
              <a:fillRect/>
            </a:stretch>
          </p:blipFill>
          <p:spPr>
            <a:xfrm>
              <a:off x="4002790" y="4522244"/>
              <a:ext cx="944535" cy="634948"/>
            </a:xfrm>
            <a:prstGeom prst="rect">
              <a:avLst/>
            </a:prstGeom>
          </p:spPr>
        </p:pic>
        <p:pic>
          <p:nvPicPr>
            <p:cNvPr id="3" name="Immagine 2"/>
            <p:cNvPicPr>
              <a:picLocks noChangeAspect="1"/>
            </p:cNvPicPr>
            <p:nvPr/>
          </p:nvPicPr>
          <p:blipFill>
            <a:blip r:embed="rId6"/>
            <a:stretch>
              <a:fillRect/>
            </a:stretch>
          </p:blipFill>
          <p:spPr>
            <a:xfrm>
              <a:off x="5004048" y="4538861"/>
              <a:ext cx="867592" cy="618331"/>
            </a:xfrm>
            <a:prstGeom prst="rect">
              <a:avLst/>
            </a:prstGeom>
          </p:spPr>
        </p:pic>
        <p:pic>
          <p:nvPicPr>
            <p:cNvPr id="4" name="Immagine 3"/>
            <p:cNvPicPr>
              <a:picLocks noChangeAspect="1"/>
            </p:cNvPicPr>
            <p:nvPr/>
          </p:nvPicPr>
          <p:blipFill>
            <a:blip r:embed="rId7"/>
            <a:stretch>
              <a:fillRect/>
            </a:stretch>
          </p:blipFill>
          <p:spPr>
            <a:xfrm>
              <a:off x="3102920" y="3797562"/>
              <a:ext cx="872869" cy="132450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54275" name="Picture 4" descr="http://www.publicdomainpictures.net/pictures/80000/nahled/silhouette-woman-2.jpg"/>
          <p:cNvPicPr>
            <a:picLocks noChangeAspect="1" noChangeArrowheads="1"/>
          </p:cNvPicPr>
          <p:nvPr/>
        </p:nvPicPr>
        <p:blipFill>
          <a:blip r:embed="rId3">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6076950" y="2781300"/>
            <a:ext cx="1016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a:off x="1979613" y="2781300"/>
            <a:ext cx="8651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ttangolo 27"/>
          <p:cNvSpPr>
            <a:spLocks noChangeArrowheads="1"/>
          </p:cNvSpPr>
          <p:nvPr/>
        </p:nvSpPr>
        <p:spPr bwMode="auto">
          <a:xfrm>
            <a:off x="1116013" y="4652963"/>
            <a:ext cx="282733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700">
                <a:solidFill>
                  <a:schemeClr val="bg1"/>
                </a:solidFill>
              </a:rPr>
              <a:t>270  Children in 9 months</a:t>
            </a:r>
          </a:p>
        </p:txBody>
      </p:sp>
      <p:sp>
        <p:nvSpPr>
          <p:cNvPr id="54278" name="Rettangolo 28"/>
          <p:cNvSpPr>
            <a:spLocks noChangeArrowheads="1"/>
          </p:cNvSpPr>
          <p:nvPr/>
        </p:nvSpPr>
        <p:spPr bwMode="auto">
          <a:xfrm>
            <a:off x="4841875" y="4652963"/>
            <a:ext cx="3259138"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700">
                <a:solidFill>
                  <a:schemeClr val="bg1"/>
                </a:solidFill>
              </a:rPr>
              <a:t>1 child in 9 months</a:t>
            </a:r>
          </a:p>
        </p:txBody>
      </p:sp>
      <p:pic>
        <p:nvPicPr>
          <p:cNvPr id="54279" name="Picture 4" descr="http://www.publicdomainpictures.net/pictures/80000/nahled/silhouette-woman-2.jpg"/>
          <p:cNvPicPr>
            <a:picLocks noChangeAspect="1" noChangeArrowheads="1"/>
          </p:cNvPicPr>
          <p:nvPr/>
        </p:nvPicPr>
        <p:blipFill>
          <a:blip r:embed="rId5">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684213" y="5516563"/>
            <a:ext cx="558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4" descr="http://www.publicdomainpictures.net/pictures/80000/nahled/silhouette-woman-2.jpg"/>
          <p:cNvPicPr>
            <a:picLocks noChangeAspect="1" noChangeArrowheads="1"/>
          </p:cNvPicPr>
          <p:nvPr/>
        </p:nvPicPr>
        <p:blipFill>
          <a:blip r:embed="rId6">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971550" y="4941888"/>
            <a:ext cx="560388"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4" descr="http://www.publicdomainpictures.net/pictures/80000/nahled/silhouette-woman-2.jpg"/>
          <p:cNvPicPr>
            <a:picLocks noChangeAspect="1" noChangeArrowheads="1"/>
          </p:cNvPicPr>
          <p:nvPr/>
        </p:nvPicPr>
        <p:blipFill>
          <a:blip r:embed="rId5">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1476375" y="5516563"/>
            <a:ext cx="5588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4" descr="http://www.publicdomainpictures.net/pictures/80000/nahled/silhouette-woman-2.jpg"/>
          <p:cNvPicPr>
            <a:picLocks noChangeAspect="1" noChangeArrowheads="1"/>
          </p:cNvPicPr>
          <p:nvPr/>
        </p:nvPicPr>
        <p:blipFill>
          <a:blip r:embed="rId6">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2051050" y="5013325"/>
            <a:ext cx="5603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4" descr="http://www.publicdomainpictures.net/pictures/80000/nahled/silhouette-woman-2.jpg"/>
          <p:cNvPicPr>
            <a:picLocks noChangeAspect="1" noChangeArrowheads="1"/>
          </p:cNvPicPr>
          <p:nvPr/>
        </p:nvPicPr>
        <p:blipFill>
          <a:blip r:embed="rId6">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2555875" y="5445125"/>
            <a:ext cx="5603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4" descr="http://www.publicdomainpictures.net/pictures/80000/nahled/silhouette-woman-2.jpg"/>
          <p:cNvPicPr>
            <a:picLocks noChangeAspect="1" noChangeArrowheads="1"/>
          </p:cNvPicPr>
          <p:nvPr/>
        </p:nvPicPr>
        <p:blipFill>
          <a:blip r:embed="rId6">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3203575" y="5013325"/>
            <a:ext cx="5603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4" descr="http://www.publicdomainpictures.net/pictures/80000/nahled/silhouette-woman-2.jpg"/>
          <p:cNvPicPr>
            <a:picLocks noChangeAspect="1" noChangeArrowheads="1"/>
          </p:cNvPicPr>
          <p:nvPr/>
        </p:nvPicPr>
        <p:blipFill>
          <a:blip r:embed="rId6">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3635375" y="5516563"/>
            <a:ext cx="560388"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428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428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54289"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9" name="Rettangolo 8"/>
          <p:cNvSpPr>
            <a:spLocks noChangeArrowheads="1"/>
          </p:cNvSpPr>
          <p:nvPr/>
        </p:nvSpPr>
        <p:spPr bwMode="auto">
          <a:xfrm>
            <a:off x="179388" y="1844675"/>
            <a:ext cx="4032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it-IT" altLang="it-IT" sz="2000" i="1" dirty="0">
                <a:solidFill>
                  <a:schemeClr val="tx1">
                    <a:lumMod val="50000"/>
                    <a:lumOff val="50000"/>
                  </a:schemeClr>
                </a:solidFill>
              </a:rPr>
              <a:t>“The </a:t>
            </a:r>
            <a:r>
              <a:rPr lang="it-IT" altLang="it-IT" sz="2000" i="1" dirty="0" smtClean="0">
                <a:solidFill>
                  <a:schemeClr val="tx1">
                    <a:lumMod val="50000"/>
                    <a:lumOff val="50000"/>
                  </a:schemeClr>
                </a:solidFill>
              </a:rPr>
              <a:t>sex </a:t>
            </a:r>
            <a:r>
              <a:rPr lang="it-IT" altLang="it-IT" sz="2000" i="1" dirty="0" err="1" smtClean="0">
                <a:solidFill>
                  <a:schemeClr val="tx1">
                    <a:lumMod val="50000"/>
                    <a:lumOff val="50000"/>
                  </a:schemeClr>
                </a:solidFill>
              </a:rPr>
              <a:t>who</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makes</a:t>
            </a:r>
            <a:r>
              <a:rPr lang="it-IT" altLang="it-IT" sz="2000" i="1" dirty="0" smtClean="0">
                <a:solidFill>
                  <a:schemeClr val="tx1">
                    <a:lumMod val="50000"/>
                    <a:lumOff val="50000"/>
                  </a:schemeClr>
                </a:solidFill>
              </a:rPr>
              <a:t> more </a:t>
            </a:r>
            <a:r>
              <a:rPr lang="it-IT" altLang="it-IT" sz="2000" i="1" dirty="0" err="1" smtClean="0">
                <a:solidFill>
                  <a:schemeClr val="tx1">
                    <a:lumMod val="50000"/>
                    <a:lumOff val="50000"/>
                  </a:schemeClr>
                </a:solidFill>
              </a:rPr>
              <a:t>effort</a:t>
            </a:r>
            <a:r>
              <a:rPr lang="it-IT" altLang="it-IT" sz="2000" i="1" dirty="0" smtClean="0">
                <a:solidFill>
                  <a:schemeClr val="tx1">
                    <a:lumMod val="50000"/>
                    <a:lumOff val="50000"/>
                  </a:schemeClr>
                </a:solidFill>
              </a:rPr>
              <a:t> in </a:t>
            </a:r>
            <a:r>
              <a:rPr lang="it-IT" altLang="it-IT" sz="2000" i="1" dirty="0" err="1" smtClean="0">
                <a:solidFill>
                  <a:schemeClr val="tx1">
                    <a:lumMod val="50000"/>
                    <a:lumOff val="50000"/>
                  </a:schemeClr>
                </a:solidFill>
              </a:rPr>
              <a:t>parental</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cares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is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then</a:t>
            </a:r>
            <a:r>
              <a:rPr lang="it-IT" altLang="it-IT" sz="2000" i="1" dirty="0" smtClean="0">
                <a:solidFill>
                  <a:schemeClr val="tx1">
                    <a:lumMod val="50000"/>
                    <a:lumOff val="50000"/>
                  </a:schemeClr>
                </a:solidFill>
              </a:rPr>
              <a:t> more </a:t>
            </a:r>
            <a:r>
              <a:rPr lang="it-IT" altLang="it-IT" sz="2000" i="1" dirty="0" err="1" smtClean="0">
                <a:solidFill>
                  <a:schemeClr val="tx1">
                    <a:lumMod val="50000"/>
                    <a:lumOff val="50000"/>
                  </a:schemeClr>
                </a:solidFill>
              </a:rPr>
              <a:t>selective</a:t>
            </a:r>
            <a:r>
              <a:rPr lang="it-IT" altLang="it-IT" sz="2000" i="1" dirty="0" smtClean="0">
                <a:solidFill>
                  <a:schemeClr val="tx1">
                    <a:lumMod val="50000"/>
                    <a:lumOff val="50000"/>
                  </a:schemeClr>
                </a:solidFill>
              </a:rPr>
              <a:t> in </a:t>
            </a:r>
            <a:r>
              <a:rPr lang="it-IT" altLang="it-IT" sz="2000" i="1" dirty="0" err="1" smtClean="0">
                <a:solidFill>
                  <a:schemeClr val="tx1">
                    <a:lumMod val="50000"/>
                    <a:lumOff val="50000"/>
                  </a:schemeClr>
                </a:solidFill>
              </a:rPr>
              <a:t>partner’s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choice</a:t>
            </a:r>
            <a:r>
              <a:rPr lang="it-IT" altLang="it-IT" sz="2000" i="1" dirty="0" smtClean="0">
                <a:solidFill>
                  <a:schemeClr val="tx1">
                    <a:lumMod val="50000"/>
                    <a:lumOff val="50000"/>
                  </a:schemeClr>
                </a:solidFill>
              </a:rPr>
              <a: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56322" name="Picture 4" descr="http://www.publicdomainpictures.net/pictures/80000/nahled/silhouette-woman-2.jpg"/>
          <p:cNvPicPr>
            <a:picLocks noChangeAspect="1" noChangeArrowheads="1"/>
          </p:cNvPicPr>
          <p:nvPr/>
        </p:nvPicPr>
        <p:blipFill>
          <a:blip r:embed="rId3">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6076950" y="2781300"/>
            <a:ext cx="1016000"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a:off x="1979613" y="2781300"/>
            <a:ext cx="8651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ttangolo 17"/>
          <p:cNvSpPr>
            <a:spLocks noChangeArrowheads="1"/>
          </p:cNvSpPr>
          <p:nvPr/>
        </p:nvSpPr>
        <p:spPr bwMode="auto">
          <a:xfrm>
            <a:off x="468313" y="4652963"/>
            <a:ext cx="41767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a:solidFill>
                  <a:schemeClr val="bg1"/>
                </a:solidFill>
              </a:rPr>
              <a:t>This</a:t>
            </a:r>
            <a:r>
              <a:rPr lang="it-IT" altLang="it-IT" sz="2000" dirty="0">
                <a:solidFill>
                  <a:schemeClr val="bg1"/>
                </a:solidFill>
              </a:rPr>
              <a:t> </a:t>
            </a:r>
            <a:r>
              <a:rPr lang="it-IT" altLang="it-IT" sz="2000" dirty="0" err="1">
                <a:solidFill>
                  <a:schemeClr val="bg1"/>
                </a:solidFill>
              </a:rPr>
              <a:t>explains</a:t>
            </a:r>
            <a:r>
              <a:rPr lang="it-IT" altLang="it-IT" sz="2000" dirty="0">
                <a:solidFill>
                  <a:schemeClr val="bg1"/>
                </a:solidFill>
              </a:rPr>
              <a:t> </a:t>
            </a:r>
            <a:r>
              <a:rPr lang="it-IT" altLang="it-IT" sz="2000" dirty="0" err="1">
                <a:solidFill>
                  <a:schemeClr val="bg1"/>
                </a:solidFill>
              </a:rPr>
              <a:t>why</a:t>
            </a:r>
            <a:r>
              <a:rPr lang="it-IT" altLang="it-IT" sz="2000" dirty="0">
                <a:solidFill>
                  <a:schemeClr val="bg1"/>
                </a:solidFill>
              </a:rPr>
              <a:t> </a:t>
            </a:r>
            <a:r>
              <a:rPr lang="it-IT" altLang="it-IT" sz="2000" dirty="0" err="1">
                <a:solidFill>
                  <a:schemeClr val="bg1"/>
                </a:solidFill>
              </a:rPr>
              <a:t>males</a:t>
            </a:r>
            <a:r>
              <a:rPr lang="it-IT" altLang="it-IT" sz="2000" dirty="0">
                <a:solidFill>
                  <a:schemeClr val="bg1"/>
                </a:solidFill>
              </a:rPr>
              <a:t> in </a:t>
            </a:r>
            <a:r>
              <a:rPr lang="it-IT" altLang="it-IT" sz="2000" dirty="0" err="1">
                <a:solidFill>
                  <a:schemeClr val="bg1"/>
                </a:solidFill>
              </a:rPr>
              <a:t>several</a:t>
            </a:r>
            <a:r>
              <a:rPr lang="it-IT" altLang="it-IT" sz="2000" dirty="0">
                <a:solidFill>
                  <a:schemeClr val="bg1"/>
                </a:solidFill>
              </a:rPr>
              <a:t> </a:t>
            </a:r>
            <a:r>
              <a:rPr lang="it-IT" altLang="it-IT" sz="2000" dirty="0" err="1">
                <a:solidFill>
                  <a:schemeClr val="bg1"/>
                </a:solidFill>
              </a:rPr>
              <a:t>species</a:t>
            </a:r>
            <a:r>
              <a:rPr lang="it-IT" altLang="it-IT" sz="2000" dirty="0">
                <a:solidFill>
                  <a:schemeClr val="bg1"/>
                </a:solidFill>
              </a:rPr>
              <a:t> </a:t>
            </a:r>
            <a:r>
              <a:rPr lang="it-IT" altLang="it-IT" sz="2000" dirty="0" err="1">
                <a:solidFill>
                  <a:schemeClr val="bg1"/>
                </a:solidFill>
              </a:rPr>
              <a:t>have</a:t>
            </a:r>
            <a:r>
              <a:rPr lang="it-IT" altLang="it-IT" sz="2000" dirty="0">
                <a:solidFill>
                  <a:schemeClr val="bg1"/>
                </a:solidFill>
              </a:rPr>
              <a:t> </a:t>
            </a:r>
            <a:r>
              <a:rPr lang="it-IT" altLang="it-IT" sz="2000" dirty="0" err="1">
                <a:solidFill>
                  <a:schemeClr val="bg1"/>
                </a:solidFill>
              </a:rPr>
              <a:t>been</a:t>
            </a:r>
            <a:r>
              <a:rPr lang="it-IT" altLang="it-IT" sz="2000" dirty="0">
                <a:solidFill>
                  <a:schemeClr val="bg1"/>
                </a:solidFill>
              </a:rPr>
              <a:t> </a:t>
            </a:r>
            <a:r>
              <a:rPr lang="it-IT" altLang="it-IT" sz="2000" dirty="0" err="1">
                <a:solidFill>
                  <a:schemeClr val="bg1"/>
                </a:solidFill>
              </a:rPr>
              <a:t>selected</a:t>
            </a:r>
            <a:r>
              <a:rPr lang="it-IT" altLang="it-IT" sz="2000" dirty="0">
                <a:solidFill>
                  <a:schemeClr val="bg1"/>
                </a:solidFill>
              </a:rPr>
              <a:t> to be </a:t>
            </a:r>
            <a:r>
              <a:rPr lang="it-IT" altLang="it-IT" sz="2000" dirty="0" err="1">
                <a:solidFill>
                  <a:schemeClr val="bg1"/>
                </a:solidFill>
              </a:rPr>
              <a:t>less</a:t>
            </a:r>
            <a:r>
              <a:rPr lang="it-IT" altLang="it-IT" sz="2000" dirty="0">
                <a:solidFill>
                  <a:schemeClr val="bg1"/>
                </a:solidFill>
              </a:rPr>
              <a:t> </a:t>
            </a:r>
            <a:r>
              <a:rPr lang="it-IT" altLang="it-IT" sz="2000" dirty="0" err="1">
                <a:solidFill>
                  <a:schemeClr val="bg1"/>
                </a:solidFill>
              </a:rPr>
              <a:t>selective</a:t>
            </a:r>
            <a:r>
              <a:rPr lang="it-IT" altLang="it-IT" sz="2000" dirty="0">
                <a:solidFill>
                  <a:schemeClr val="bg1"/>
                </a:solidFill>
              </a:rPr>
              <a:t> in </a:t>
            </a:r>
            <a:r>
              <a:rPr lang="it-IT" altLang="it-IT" sz="2000" dirty="0" err="1">
                <a:solidFill>
                  <a:schemeClr val="bg1"/>
                </a:solidFill>
              </a:rPr>
              <a:t>partner’s</a:t>
            </a:r>
            <a:r>
              <a:rPr lang="it-IT" altLang="it-IT" sz="2000" dirty="0">
                <a:solidFill>
                  <a:schemeClr val="bg1"/>
                </a:solidFill>
              </a:rPr>
              <a:t> </a:t>
            </a:r>
            <a:r>
              <a:rPr lang="it-IT" altLang="it-IT" sz="2000" dirty="0" err="1">
                <a:solidFill>
                  <a:schemeClr val="bg1"/>
                </a:solidFill>
              </a:rPr>
              <a:t>choice</a:t>
            </a:r>
            <a:r>
              <a:rPr lang="it-IT" altLang="it-IT" sz="2000" dirty="0">
                <a:solidFill>
                  <a:schemeClr val="bg1"/>
                </a:solidFill>
              </a:rPr>
              <a:t>.</a:t>
            </a:r>
          </a:p>
        </p:txBody>
      </p:sp>
      <p:sp>
        <p:nvSpPr>
          <p:cNvPr id="5632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632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632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
        <p:nvSpPr>
          <p:cNvPr id="56329"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 strategies</a:t>
            </a:r>
          </a:p>
          <a:p>
            <a:pPr algn="ctr" eaLnBrk="1" hangingPunct="1">
              <a:spcBef>
                <a:spcPct val="0"/>
              </a:spcBef>
              <a:buFontTx/>
              <a:buNone/>
            </a:pPr>
            <a:r>
              <a:rPr lang="it-IT" altLang="it-IT" sz="2400" b="1">
                <a:solidFill>
                  <a:srgbClr val="FFFF00"/>
                </a:solidFill>
                <a:latin typeface="Tahoma" charset="0"/>
                <a:ea typeface="Tahoma" charset="0"/>
                <a:cs typeface="Tahoma" charset="0"/>
              </a:rPr>
              <a:t>+</a:t>
            </a:r>
          </a:p>
          <a:p>
            <a:pPr algn="ctr" eaLnBrk="1" hangingPunct="1">
              <a:spcBef>
                <a:spcPct val="0"/>
              </a:spcBef>
              <a:buFontTx/>
              <a:buNone/>
            </a:pPr>
            <a:r>
              <a:rPr lang="it-IT" altLang="it-IT" sz="2400" b="1">
                <a:solidFill>
                  <a:srgbClr val="FFFF00"/>
                </a:solidFill>
                <a:latin typeface="Tahoma" charset="0"/>
                <a:ea typeface="Tahoma" charset="0"/>
                <a:cs typeface="Tahoma" charset="0"/>
              </a:rPr>
              <a:t>Parental care</a:t>
            </a:r>
            <a:endParaRPr lang="it-IT" altLang="it-IT" sz="1800"/>
          </a:p>
        </p:txBody>
      </p:sp>
      <p:sp>
        <p:nvSpPr>
          <p:cNvPr id="11" name="Rettangolo 8"/>
          <p:cNvSpPr>
            <a:spLocks noChangeArrowheads="1"/>
          </p:cNvSpPr>
          <p:nvPr/>
        </p:nvSpPr>
        <p:spPr bwMode="auto">
          <a:xfrm>
            <a:off x="179388" y="1844675"/>
            <a:ext cx="4032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it-IT" altLang="it-IT" sz="2000" i="1" dirty="0">
                <a:solidFill>
                  <a:schemeClr val="tx1">
                    <a:lumMod val="50000"/>
                    <a:lumOff val="50000"/>
                  </a:schemeClr>
                </a:solidFill>
              </a:rPr>
              <a:t>“The </a:t>
            </a:r>
            <a:r>
              <a:rPr lang="it-IT" altLang="it-IT" sz="2000" i="1" dirty="0" smtClean="0">
                <a:solidFill>
                  <a:schemeClr val="tx1">
                    <a:lumMod val="50000"/>
                    <a:lumOff val="50000"/>
                  </a:schemeClr>
                </a:solidFill>
              </a:rPr>
              <a:t>sex </a:t>
            </a:r>
            <a:r>
              <a:rPr lang="it-IT" altLang="it-IT" sz="2000" i="1" dirty="0" err="1" smtClean="0">
                <a:solidFill>
                  <a:schemeClr val="tx1">
                    <a:lumMod val="50000"/>
                    <a:lumOff val="50000"/>
                  </a:schemeClr>
                </a:solidFill>
              </a:rPr>
              <a:t>who</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makes</a:t>
            </a:r>
            <a:r>
              <a:rPr lang="it-IT" altLang="it-IT" sz="2000" i="1" dirty="0" smtClean="0">
                <a:solidFill>
                  <a:schemeClr val="tx1">
                    <a:lumMod val="50000"/>
                    <a:lumOff val="50000"/>
                  </a:schemeClr>
                </a:solidFill>
              </a:rPr>
              <a:t> more </a:t>
            </a:r>
            <a:r>
              <a:rPr lang="it-IT" altLang="it-IT" sz="2000" i="1" dirty="0" err="1" smtClean="0">
                <a:solidFill>
                  <a:schemeClr val="tx1">
                    <a:lumMod val="50000"/>
                    <a:lumOff val="50000"/>
                  </a:schemeClr>
                </a:solidFill>
              </a:rPr>
              <a:t>effort</a:t>
            </a:r>
            <a:r>
              <a:rPr lang="it-IT" altLang="it-IT" sz="2000" i="1" dirty="0" smtClean="0">
                <a:solidFill>
                  <a:schemeClr val="tx1">
                    <a:lumMod val="50000"/>
                    <a:lumOff val="50000"/>
                  </a:schemeClr>
                </a:solidFill>
              </a:rPr>
              <a:t> in </a:t>
            </a:r>
            <a:r>
              <a:rPr lang="it-IT" altLang="it-IT" sz="2000" i="1" dirty="0" err="1" smtClean="0">
                <a:solidFill>
                  <a:schemeClr val="tx1">
                    <a:lumMod val="50000"/>
                    <a:lumOff val="50000"/>
                  </a:schemeClr>
                </a:solidFill>
              </a:rPr>
              <a:t>parental</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cares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is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then</a:t>
            </a:r>
            <a:r>
              <a:rPr lang="it-IT" altLang="it-IT" sz="2000" i="1" dirty="0" smtClean="0">
                <a:solidFill>
                  <a:schemeClr val="tx1">
                    <a:lumMod val="50000"/>
                    <a:lumOff val="50000"/>
                  </a:schemeClr>
                </a:solidFill>
              </a:rPr>
              <a:t> more </a:t>
            </a:r>
            <a:r>
              <a:rPr lang="it-IT" altLang="it-IT" sz="2000" i="1" dirty="0" err="1" smtClean="0">
                <a:solidFill>
                  <a:schemeClr val="tx1">
                    <a:lumMod val="50000"/>
                    <a:lumOff val="50000"/>
                  </a:schemeClr>
                </a:solidFill>
              </a:rPr>
              <a:t>selective</a:t>
            </a:r>
            <a:r>
              <a:rPr lang="it-IT" altLang="it-IT" sz="2000" i="1" dirty="0" smtClean="0">
                <a:solidFill>
                  <a:schemeClr val="tx1">
                    <a:lumMod val="50000"/>
                    <a:lumOff val="50000"/>
                  </a:schemeClr>
                </a:solidFill>
              </a:rPr>
              <a:t> in </a:t>
            </a:r>
            <a:r>
              <a:rPr lang="it-IT" altLang="it-IT" sz="2000" i="1" dirty="0" err="1" smtClean="0">
                <a:solidFill>
                  <a:schemeClr val="tx1">
                    <a:lumMod val="50000"/>
                    <a:lumOff val="50000"/>
                  </a:schemeClr>
                </a:solidFill>
              </a:rPr>
              <a:t>partner’s</a:t>
            </a:r>
            <a:r>
              <a:rPr lang="it-IT" altLang="it-IT" sz="2000" i="1" dirty="0" smtClean="0">
                <a:solidFill>
                  <a:schemeClr val="tx1">
                    <a:lumMod val="50000"/>
                    <a:lumOff val="50000"/>
                  </a:schemeClr>
                </a:solidFill>
              </a:rPr>
              <a:t> </a:t>
            </a:r>
            <a:r>
              <a:rPr lang="it-IT" altLang="it-IT" sz="2000" i="1" dirty="0" err="1" smtClean="0">
                <a:solidFill>
                  <a:schemeClr val="tx1">
                    <a:lumMod val="50000"/>
                    <a:lumOff val="50000"/>
                  </a:schemeClr>
                </a:solidFill>
              </a:rPr>
              <a:t>choice</a:t>
            </a:r>
            <a:r>
              <a:rPr lang="it-IT" altLang="it-IT" sz="2000" i="1" dirty="0" smtClean="0">
                <a:solidFill>
                  <a:schemeClr val="tx1">
                    <a:lumMod val="50000"/>
                    <a:lumOff val="50000"/>
                  </a:schemeClr>
                </a:solidFill>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5"/>
          <p:cNvSpPr>
            <a:spLocks noChangeArrowheads="1"/>
          </p:cNvSpPr>
          <p:nvPr/>
        </p:nvSpPr>
        <p:spPr bwMode="auto">
          <a:xfrm>
            <a:off x="219075" y="620688"/>
            <a:ext cx="60499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2400">
                <a:solidFill>
                  <a:schemeClr val="bg1"/>
                </a:solidFill>
                <a:latin typeface="Times New Roman" charset="0"/>
              </a:rPr>
              <a:t>Clark and </a:t>
            </a:r>
            <a:r>
              <a:rPr lang="it-IT" altLang="en-US" sz="2400" dirty="0" err="1">
                <a:solidFill>
                  <a:schemeClr val="bg1"/>
                </a:solidFill>
                <a:latin typeface="Times New Roman" charset="0"/>
              </a:rPr>
              <a:t>Hatfield</a:t>
            </a:r>
            <a:r>
              <a:rPr lang="it-IT" altLang="en-US" sz="2400" dirty="0">
                <a:solidFill>
                  <a:schemeClr val="bg1"/>
                </a:solidFill>
                <a:latin typeface="Times New Roman" charset="0"/>
              </a:rPr>
              <a:t> (1989) made </a:t>
            </a:r>
            <a:r>
              <a:rPr lang="it-IT" altLang="en-US" sz="2400" dirty="0" err="1">
                <a:solidFill>
                  <a:schemeClr val="bg1"/>
                </a:solidFill>
                <a:latin typeface="Times New Roman" charset="0"/>
              </a:rPr>
              <a:t>this</a:t>
            </a:r>
            <a:r>
              <a:rPr lang="it-IT" altLang="en-US" sz="2400" dirty="0">
                <a:solidFill>
                  <a:schemeClr val="bg1"/>
                </a:solidFill>
                <a:latin typeface="Times New Roman" charset="0"/>
              </a:rPr>
              <a:t> </a:t>
            </a:r>
            <a:r>
              <a:rPr lang="it-IT" altLang="en-US" sz="2400" dirty="0" err="1">
                <a:solidFill>
                  <a:schemeClr val="bg1"/>
                </a:solidFill>
                <a:latin typeface="Times New Roman" charset="0"/>
              </a:rPr>
              <a:t>experiment</a:t>
            </a:r>
            <a:r>
              <a:rPr lang="it-IT" altLang="en-US" sz="2400" dirty="0">
                <a:solidFill>
                  <a:schemeClr val="bg1"/>
                </a:solidFill>
                <a:latin typeface="Times New Roman" charset="0"/>
              </a:rPr>
              <a:t>:</a:t>
            </a:r>
          </a:p>
          <a:p>
            <a:pPr algn="just" eaLnBrk="1" hangingPunct="1">
              <a:spcBef>
                <a:spcPct val="0"/>
              </a:spcBef>
              <a:buFontTx/>
              <a:buNone/>
            </a:pPr>
            <a:r>
              <a:rPr lang="it-IT" altLang="en-US" sz="2400" dirty="0">
                <a:solidFill>
                  <a:schemeClr val="bg1"/>
                </a:solidFill>
                <a:latin typeface="Times New Roman" charset="0"/>
              </a:rPr>
              <a:t>Go to the </a:t>
            </a:r>
            <a:r>
              <a:rPr lang="it-IT" altLang="en-US" sz="2400" dirty="0" err="1">
                <a:solidFill>
                  <a:schemeClr val="bg1"/>
                </a:solidFill>
                <a:latin typeface="Times New Roman" charset="0"/>
              </a:rPr>
              <a:t>university</a:t>
            </a:r>
            <a:r>
              <a:rPr lang="it-IT" altLang="en-US" sz="2400" dirty="0">
                <a:solidFill>
                  <a:schemeClr val="bg1"/>
                </a:solidFill>
                <a:latin typeface="Times New Roman" charset="0"/>
              </a:rPr>
              <a:t> campus (male / </a:t>
            </a:r>
            <a:r>
              <a:rPr lang="it-IT" altLang="en-US" sz="2400" dirty="0" err="1">
                <a:solidFill>
                  <a:schemeClr val="bg1"/>
                </a:solidFill>
                <a:latin typeface="Times New Roman" charset="0"/>
              </a:rPr>
              <a:t>female</a:t>
            </a:r>
            <a:r>
              <a:rPr lang="it-IT" altLang="en-US" sz="2400" dirty="0">
                <a:solidFill>
                  <a:schemeClr val="bg1"/>
                </a:solidFill>
                <a:latin typeface="Times New Roman" charset="0"/>
              </a:rPr>
              <a:t> </a:t>
            </a:r>
            <a:r>
              <a:rPr lang="it-IT" altLang="en-US" sz="2400" dirty="0" err="1">
                <a:solidFill>
                  <a:schemeClr val="bg1"/>
                </a:solidFill>
                <a:latin typeface="Times New Roman" charset="0"/>
              </a:rPr>
              <a:t>collaborators</a:t>
            </a:r>
            <a:r>
              <a:rPr lang="it-IT" altLang="en-US" sz="2400" dirty="0">
                <a:solidFill>
                  <a:schemeClr val="bg1"/>
                </a:solidFill>
                <a:latin typeface="Times New Roman" charset="0"/>
              </a:rPr>
              <a:t>) and </a:t>
            </a:r>
            <a:r>
              <a:rPr lang="it-IT" altLang="en-US" sz="2400" dirty="0" err="1">
                <a:solidFill>
                  <a:schemeClr val="bg1"/>
                </a:solidFill>
                <a:latin typeface="Times New Roman" charset="0"/>
              </a:rPr>
              <a:t>ask</a:t>
            </a:r>
            <a:r>
              <a:rPr lang="it-IT" altLang="en-US" sz="2400" dirty="0">
                <a:solidFill>
                  <a:schemeClr val="bg1"/>
                </a:solidFill>
                <a:latin typeface="Times New Roman" charset="0"/>
              </a:rPr>
              <a:t> </a:t>
            </a:r>
            <a:r>
              <a:rPr lang="it-IT" altLang="en-US" sz="2400" dirty="0" err="1">
                <a:solidFill>
                  <a:schemeClr val="bg1"/>
                </a:solidFill>
                <a:latin typeface="Times New Roman" charset="0"/>
              </a:rPr>
              <a:t>randomly</a:t>
            </a:r>
            <a:r>
              <a:rPr lang="it-IT" altLang="en-US" sz="2400" dirty="0">
                <a:solidFill>
                  <a:schemeClr val="bg1"/>
                </a:solidFill>
                <a:latin typeface="Times New Roman" charset="0"/>
              </a:rPr>
              <a:t> (to opposite sex):</a:t>
            </a:r>
          </a:p>
        </p:txBody>
      </p:sp>
      <p:sp>
        <p:nvSpPr>
          <p:cNvPr id="62466" name="Rettangolo 2"/>
          <p:cNvSpPr>
            <a:spLocks noChangeArrowheads="1"/>
          </p:cNvSpPr>
          <p:nvPr/>
        </p:nvSpPr>
        <p:spPr bwMode="auto">
          <a:xfrm>
            <a:off x="203200" y="2363788"/>
            <a:ext cx="61261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Will you go out with me?</a:t>
            </a:r>
          </a:p>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Come to my appartment?</a:t>
            </a:r>
          </a:p>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Have sex with me?</a:t>
            </a:r>
          </a:p>
        </p:txBody>
      </p:sp>
      <p:pic>
        <p:nvPicPr>
          <p:cNvPr id="717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433" b="56795"/>
          <a:stretch/>
        </p:blipFill>
        <p:spPr bwMode="auto">
          <a:xfrm>
            <a:off x="955675" y="3943351"/>
            <a:ext cx="7912100" cy="1285850"/>
          </a:xfrm>
          <a:prstGeom prst="rect">
            <a:avLst/>
          </a:prstGeom>
          <a:solidFill>
            <a:srgbClr val="00B050"/>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62468" name="Picture 4" descr="http://studentaffairs.stonybrook.edu/stu/images/SA_students1.jpg"/>
          <p:cNvPicPr>
            <a:picLocks noChangeAspect="1" noChangeArrowheads="1"/>
          </p:cNvPicPr>
          <p:nvPr/>
        </p:nvPicPr>
        <p:blipFill>
          <a:blip r:embed="rId4">
            <a:extLst>
              <a:ext uri="{28A0092B-C50C-407E-A947-70E740481C1C}">
                <a14:useLocalDpi xmlns:a14="http://schemas.microsoft.com/office/drawing/2010/main" val="0"/>
              </a:ext>
            </a:extLst>
          </a:blip>
          <a:srcRect l="22894" t="16000"/>
          <a:stretch>
            <a:fillRect/>
          </a:stretch>
        </p:blipFill>
        <p:spPr bwMode="auto">
          <a:xfrm>
            <a:off x="6442075" y="152400"/>
            <a:ext cx="25701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ttangolo 5"/>
          <p:cNvSpPr>
            <a:spLocks noChangeArrowheads="1"/>
          </p:cNvSpPr>
          <p:nvPr/>
        </p:nvSpPr>
        <p:spPr bwMode="auto">
          <a:xfrm>
            <a:off x="4479925" y="3105150"/>
            <a:ext cx="4387850" cy="800100"/>
          </a:xfrm>
          <a:prstGeom prst="rect">
            <a:avLst/>
          </a:prstGeom>
          <a:solidFill>
            <a:srgbClr val="00B050">
              <a:alpha val="1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2300">
                <a:solidFill>
                  <a:schemeClr val="bg1"/>
                </a:solidFill>
                <a:latin typeface="Times New Roman" charset="0"/>
              </a:rPr>
              <a:t>Huge difference between males and females in the last 2 questions:</a:t>
            </a:r>
          </a:p>
        </p:txBody>
      </p:sp>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Tree>
    <p:extLst>
      <p:ext uri="{BB962C8B-B14F-4D97-AF65-F5344CB8AC3E}">
        <p14:creationId xmlns:p14="http://schemas.microsoft.com/office/powerpoint/2010/main" val="1595332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500"/>
                                        <p:tgtEl>
                                          <p:spTgt spid="71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5"/>
          <p:cNvSpPr>
            <a:spLocks noChangeArrowheads="1"/>
          </p:cNvSpPr>
          <p:nvPr/>
        </p:nvSpPr>
        <p:spPr bwMode="auto">
          <a:xfrm>
            <a:off x="219075" y="620688"/>
            <a:ext cx="60499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2400">
                <a:solidFill>
                  <a:schemeClr val="bg1"/>
                </a:solidFill>
                <a:latin typeface="Times New Roman" charset="0"/>
              </a:rPr>
              <a:t>Clark and </a:t>
            </a:r>
            <a:r>
              <a:rPr lang="it-IT" altLang="en-US" sz="2400" dirty="0" err="1">
                <a:solidFill>
                  <a:schemeClr val="bg1"/>
                </a:solidFill>
                <a:latin typeface="Times New Roman" charset="0"/>
              </a:rPr>
              <a:t>Hatfield</a:t>
            </a:r>
            <a:r>
              <a:rPr lang="it-IT" altLang="en-US" sz="2400" dirty="0">
                <a:solidFill>
                  <a:schemeClr val="bg1"/>
                </a:solidFill>
                <a:latin typeface="Times New Roman" charset="0"/>
              </a:rPr>
              <a:t> (1989) made </a:t>
            </a:r>
            <a:r>
              <a:rPr lang="it-IT" altLang="en-US" sz="2400" dirty="0" err="1">
                <a:solidFill>
                  <a:schemeClr val="bg1"/>
                </a:solidFill>
                <a:latin typeface="Times New Roman" charset="0"/>
              </a:rPr>
              <a:t>this</a:t>
            </a:r>
            <a:r>
              <a:rPr lang="it-IT" altLang="en-US" sz="2400" dirty="0">
                <a:solidFill>
                  <a:schemeClr val="bg1"/>
                </a:solidFill>
                <a:latin typeface="Times New Roman" charset="0"/>
              </a:rPr>
              <a:t> </a:t>
            </a:r>
            <a:r>
              <a:rPr lang="it-IT" altLang="en-US" sz="2400" dirty="0" err="1">
                <a:solidFill>
                  <a:schemeClr val="bg1"/>
                </a:solidFill>
                <a:latin typeface="Times New Roman" charset="0"/>
              </a:rPr>
              <a:t>experiment</a:t>
            </a:r>
            <a:r>
              <a:rPr lang="it-IT" altLang="en-US" sz="2400" dirty="0">
                <a:solidFill>
                  <a:schemeClr val="bg1"/>
                </a:solidFill>
                <a:latin typeface="Times New Roman" charset="0"/>
              </a:rPr>
              <a:t>:</a:t>
            </a:r>
          </a:p>
          <a:p>
            <a:pPr algn="just" eaLnBrk="1" hangingPunct="1">
              <a:spcBef>
                <a:spcPct val="0"/>
              </a:spcBef>
              <a:buFontTx/>
              <a:buNone/>
            </a:pPr>
            <a:r>
              <a:rPr lang="it-IT" altLang="en-US" sz="2400" dirty="0">
                <a:solidFill>
                  <a:schemeClr val="bg1"/>
                </a:solidFill>
                <a:latin typeface="Times New Roman" charset="0"/>
              </a:rPr>
              <a:t>Go to the </a:t>
            </a:r>
            <a:r>
              <a:rPr lang="it-IT" altLang="en-US" sz="2400" dirty="0" err="1">
                <a:solidFill>
                  <a:schemeClr val="bg1"/>
                </a:solidFill>
                <a:latin typeface="Times New Roman" charset="0"/>
              </a:rPr>
              <a:t>university</a:t>
            </a:r>
            <a:r>
              <a:rPr lang="it-IT" altLang="en-US" sz="2400" dirty="0">
                <a:solidFill>
                  <a:schemeClr val="bg1"/>
                </a:solidFill>
                <a:latin typeface="Times New Roman" charset="0"/>
              </a:rPr>
              <a:t> campus (male / </a:t>
            </a:r>
            <a:r>
              <a:rPr lang="it-IT" altLang="en-US" sz="2400" dirty="0" err="1">
                <a:solidFill>
                  <a:schemeClr val="bg1"/>
                </a:solidFill>
                <a:latin typeface="Times New Roman" charset="0"/>
              </a:rPr>
              <a:t>female</a:t>
            </a:r>
            <a:r>
              <a:rPr lang="it-IT" altLang="en-US" sz="2400" dirty="0">
                <a:solidFill>
                  <a:schemeClr val="bg1"/>
                </a:solidFill>
                <a:latin typeface="Times New Roman" charset="0"/>
              </a:rPr>
              <a:t> </a:t>
            </a:r>
            <a:r>
              <a:rPr lang="it-IT" altLang="en-US" sz="2400" dirty="0" err="1">
                <a:solidFill>
                  <a:schemeClr val="bg1"/>
                </a:solidFill>
                <a:latin typeface="Times New Roman" charset="0"/>
              </a:rPr>
              <a:t>collaborators</a:t>
            </a:r>
            <a:r>
              <a:rPr lang="it-IT" altLang="en-US" sz="2400" dirty="0">
                <a:solidFill>
                  <a:schemeClr val="bg1"/>
                </a:solidFill>
                <a:latin typeface="Times New Roman" charset="0"/>
              </a:rPr>
              <a:t>) and </a:t>
            </a:r>
            <a:r>
              <a:rPr lang="it-IT" altLang="en-US" sz="2400" dirty="0" err="1">
                <a:solidFill>
                  <a:schemeClr val="bg1"/>
                </a:solidFill>
                <a:latin typeface="Times New Roman" charset="0"/>
              </a:rPr>
              <a:t>ask</a:t>
            </a:r>
            <a:r>
              <a:rPr lang="it-IT" altLang="en-US" sz="2400" dirty="0">
                <a:solidFill>
                  <a:schemeClr val="bg1"/>
                </a:solidFill>
                <a:latin typeface="Times New Roman" charset="0"/>
              </a:rPr>
              <a:t> </a:t>
            </a:r>
            <a:r>
              <a:rPr lang="it-IT" altLang="en-US" sz="2400" dirty="0" err="1">
                <a:solidFill>
                  <a:schemeClr val="bg1"/>
                </a:solidFill>
                <a:latin typeface="Times New Roman" charset="0"/>
              </a:rPr>
              <a:t>randomly</a:t>
            </a:r>
            <a:r>
              <a:rPr lang="it-IT" altLang="en-US" sz="2400" dirty="0">
                <a:solidFill>
                  <a:schemeClr val="bg1"/>
                </a:solidFill>
                <a:latin typeface="Times New Roman" charset="0"/>
              </a:rPr>
              <a:t> (to opposite sex):</a:t>
            </a:r>
          </a:p>
        </p:txBody>
      </p:sp>
      <p:sp>
        <p:nvSpPr>
          <p:cNvPr id="62466" name="Rettangolo 2"/>
          <p:cNvSpPr>
            <a:spLocks noChangeArrowheads="1"/>
          </p:cNvSpPr>
          <p:nvPr/>
        </p:nvSpPr>
        <p:spPr bwMode="auto">
          <a:xfrm>
            <a:off x="203200" y="2363788"/>
            <a:ext cx="61261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Will you go out with me?</a:t>
            </a:r>
          </a:p>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Come to my appartment?</a:t>
            </a:r>
          </a:p>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Have sex with me?</a:t>
            </a:r>
          </a:p>
        </p:txBody>
      </p:sp>
      <p:pic>
        <p:nvPicPr>
          <p:cNvPr id="717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0997" b="18315"/>
          <a:stretch/>
        </p:blipFill>
        <p:spPr bwMode="auto">
          <a:xfrm>
            <a:off x="955675" y="5229201"/>
            <a:ext cx="7912100" cy="837283"/>
          </a:xfrm>
          <a:prstGeom prst="rect">
            <a:avLst/>
          </a:prstGeom>
          <a:solidFill>
            <a:srgbClr val="00B050"/>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62468" name="Picture 4" descr="http://studentaffairs.stonybrook.edu/stu/images/SA_students1.jpg"/>
          <p:cNvPicPr>
            <a:picLocks noChangeAspect="1" noChangeArrowheads="1"/>
          </p:cNvPicPr>
          <p:nvPr/>
        </p:nvPicPr>
        <p:blipFill>
          <a:blip r:embed="rId4">
            <a:extLst>
              <a:ext uri="{28A0092B-C50C-407E-A947-70E740481C1C}">
                <a14:useLocalDpi xmlns:a14="http://schemas.microsoft.com/office/drawing/2010/main" val="0"/>
              </a:ext>
            </a:extLst>
          </a:blip>
          <a:srcRect l="22894" t="16000"/>
          <a:stretch>
            <a:fillRect/>
          </a:stretch>
        </p:blipFill>
        <p:spPr bwMode="auto">
          <a:xfrm>
            <a:off x="6442075" y="152400"/>
            <a:ext cx="25701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ttangolo 5"/>
          <p:cNvSpPr>
            <a:spLocks noChangeArrowheads="1"/>
          </p:cNvSpPr>
          <p:nvPr/>
        </p:nvSpPr>
        <p:spPr bwMode="auto">
          <a:xfrm>
            <a:off x="4479925" y="3105150"/>
            <a:ext cx="4387850" cy="800100"/>
          </a:xfrm>
          <a:prstGeom prst="rect">
            <a:avLst/>
          </a:prstGeom>
          <a:solidFill>
            <a:srgbClr val="00B050">
              <a:alpha val="1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2300">
                <a:solidFill>
                  <a:schemeClr val="bg1"/>
                </a:solidFill>
                <a:latin typeface="Times New Roman" charset="0"/>
              </a:rPr>
              <a:t>Huge difference between males and females in the last 2 questions:</a:t>
            </a:r>
          </a:p>
        </p:txBody>
      </p:sp>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433" b="56795"/>
          <a:stretch/>
        </p:blipFill>
        <p:spPr bwMode="auto">
          <a:xfrm>
            <a:off x="955675" y="3943351"/>
            <a:ext cx="7912100" cy="1285850"/>
          </a:xfrm>
          <a:prstGeom prst="rect">
            <a:avLst/>
          </a:prstGeom>
          <a:solidFill>
            <a:srgbClr val="00B050"/>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2" name="Immagine 1"/>
          <p:cNvPicPr>
            <a:picLocks noChangeAspect="1"/>
          </p:cNvPicPr>
          <p:nvPr/>
        </p:nvPicPr>
        <p:blipFill>
          <a:blip r:embed="rId5"/>
          <a:stretch>
            <a:fillRect/>
          </a:stretch>
        </p:blipFill>
        <p:spPr>
          <a:xfrm>
            <a:off x="2267744" y="5217970"/>
            <a:ext cx="558114" cy="848514"/>
          </a:xfrm>
          <a:prstGeom prst="rect">
            <a:avLst/>
          </a:prstGeom>
        </p:spPr>
      </p:pic>
      <p:pic>
        <p:nvPicPr>
          <p:cNvPr id="11" name="Immagin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7671" y="4921506"/>
            <a:ext cx="1640104" cy="1144978"/>
          </a:xfrm>
          <a:prstGeom prst="rect">
            <a:avLst/>
          </a:prstGeom>
        </p:spPr>
      </p:pic>
      <p:sp>
        <p:nvSpPr>
          <p:cNvPr id="3" name="Figura a mano libera 2"/>
          <p:cNvSpPr/>
          <p:nvPr/>
        </p:nvSpPr>
        <p:spPr>
          <a:xfrm>
            <a:off x="6780245" y="4932784"/>
            <a:ext cx="460310" cy="1156996"/>
          </a:xfrm>
          <a:custGeom>
            <a:avLst/>
            <a:gdLst>
              <a:gd name="connsiteX0" fmla="*/ 18661 w 460310"/>
              <a:gd name="connsiteY0" fmla="*/ 572277 h 1156996"/>
              <a:gd name="connsiteX1" fmla="*/ 447869 w 460310"/>
              <a:gd name="connsiteY1" fmla="*/ 0 h 1156996"/>
              <a:gd name="connsiteX2" fmla="*/ 460310 w 460310"/>
              <a:gd name="connsiteY2" fmla="*/ 1156996 h 1156996"/>
              <a:gd name="connsiteX3" fmla="*/ 12441 w 460310"/>
              <a:gd name="connsiteY3" fmla="*/ 721567 h 1156996"/>
              <a:gd name="connsiteX4" fmla="*/ 12441 w 460310"/>
              <a:gd name="connsiteY4" fmla="*/ 721567 h 1156996"/>
              <a:gd name="connsiteX5" fmla="*/ 0 w 460310"/>
              <a:gd name="connsiteY5" fmla="*/ 646922 h 1156996"/>
              <a:gd name="connsiteX6" fmla="*/ 18661 w 460310"/>
              <a:gd name="connsiteY6" fmla="*/ 572277 h 115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310" h="1156996">
                <a:moveTo>
                  <a:pt x="18661" y="572277"/>
                </a:moveTo>
                <a:lnTo>
                  <a:pt x="447869" y="0"/>
                </a:lnTo>
                <a:lnTo>
                  <a:pt x="460310" y="1156996"/>
                </a:lnTo>
                <a:lnTo>
                  <a:pt x="12441" y="721567"/>
                </a:lnTo>
                <a:lnTo>
                  <a:pt x="12441" y="721567"/>
                </a:lnTo>
                <a:lnTo>
                  <a:pt x="0" y="646922"/>
                </a:lnTo>
                <a:lnTo>
                  <a:pt x="18661" y="572277"/>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3157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591" t="39883" r="23913" b="41148"/>
          <a:stretch/>
        </p:blipFill>
        <p:spPr bwMode="auto">
          <a:xfrm>
            <a:off x="6012160" y="6036786"/>
            <a:ext cx="1080120" cy="776590"/>
          </a:xfrm>
          <a:prstGeom prst="rect">
            <a:avLst/>
          </a:prstGeom>
          <a:solidFill>
            <a:srgbClr val="00B050"/>
          </a:solidFill>
          <a:ln>
            <a:noFill/>
          </a:ln>
          <a:extLst>
            <a:ext uri="{91240B29-F687-4F45-9708-019B960494DF}">
              <a14:hiddenLine xmlns:a14="http://schemas.microsoft.com/office/drawing/2010/main" w="19050">
                <a:solidFill>
                  <a:srgbClr val="000000"/>
                </a:solidFill>
                <a:miter lim="800000"/>
                <a:headEnd/>
                <a:tailEnd/>
              </a14:hiddenLine>
            </a:ext>
          </a:extLst>
        </p:spPr>
      </p:pic>
      <p:sp>
        <p:nvSpPr>
          <p:cNvPr id="62465" name="Rectangle 5"/>
          <p:cNvSpPr>
            <a:spLocks noChangeArrowheads="1"/>
          </p:cNvSpPr>
          <p:nvPr/>
        </p:nvSpPr>
        <p:spPr bwMode="auto">
          <a:xfrm>
            <a:off x="219075" y="620688"/>
            <a:ext cx="6049963"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2400">
                <a:solidFill>
                  <a:schemeClr val="bg1"/>
                </a:solidFill>
                <a:latin typeface="Times New Roman" charset="0"/>
              </a:rPr>
              <a:t>Clark and </a:t>
            </a:r>
            <a:r>
              <a:rPr lang="it-IT" altLang="en-US" sz="2400" dirty="0" err="1">
                <a:solidFill>
                  <a:schemeClr val="bg1"/>
                </a:solidFill>
                <a:latin typeface="Times New Roman" charset="0"/>
              </a:rPr>
              <a:t>Hatfield</a:t>
            </a:r>
            <a:r>
              <a:rPr lang="it-IT" altLang="en-US" sz="2400" dirty="0">
                <a:solidFill>
                  <a:schemeClr val="bg1"/>
                </a:solidFill>
                <a:latin typeface="Times New Roman" charset="0"/>
              </a:rPr>
              <a:t> (1989) made </a:t>
            </a:r>
            <a:r>
              <a:rPr lang="it-IT" altLang="en-US" sz="2400" dirty="0" err="1">
                <a:solidFill>
                  <a:schemeClr val="bg1"/>
                </a:solidFill>
                <a:latin typeface="Times New Roman" charset="0"/>
              </a:rPr>
              <a:t>this</a:t>
            </a:r>
            <a:r>
              <a:rPr lang="it-IT" altLang="en-US" sz="2400" dirty="0">
                <a:solidFill>
                  <a:schemeClr val="bg1"/>
                </a:solidFill>
                <a:latin typeface="Times New Roman" charset="0"/>
              </a:rPr>
              <a:t> </a:t>
            </a:r>
            <a:r>
              <a:rPr lang="it-IT" altLang="en-US" sz="2400" dirty="0" err="1">
                <a:solidFill>
                  <a:schemeClr val="bg1"/>
                </a:solidFill>
                <a:latin typeface="Times New Roman" charset="0"/>
              </a:rPr>
              <a:t>experiment</a:t>
            </a:r>
            <a:r>
              <a:rPr lang="it-IT" altLang="en-US" sz="2400" dirty="0">
                <a:solidFill>
                  <a:schemeClr val="bg1"/>
                </a:solidFill>
                <a:latin typeface="Times New Roman" charset="0"/>
              </a:rPr>
              <a:t>:</a:t>
            </a:r>
          </a:p>
          <a:p>
            <a:pPr algn="just" eaLnBrk="1" hangingPunct="1">
              <a:spcBef>
                <a:spcPct val="0"/>
              </a:spcBef>
              <a:buFontTx/>
              <a:buNone/>
            </a:pPr>
            <a:r>
              <a:rPr lang="it-IT" altLang="en-US" sz="2400" dirty="0">
                <a:solidFill>
                  <a:schemeClr val="bg1"/>
                </a:solidFill>
                <a:latin typeface="Times New Roman" charset="0"/>
              </a:rPr>
              <a:t>Go to the </a:t>
            </a:r>
            <a:r>
              <a:rPr lang="it-IT" altLang="en-US" sz="2400" dirty="0" err="1">
                <a:solidFill>
                  <a:schemeClr val="bg1"/>
                </a:solidFill>
                <a:latin typeface="Times New Roman" charset="0"/>
              </a:rPr>
              <a:t>university</a:t>
            </a:r>
            <a:r>
              <a:rPr lang="it-IT" altLang="en-US" sz="2400" dirty="0">
                <a:solidFill>
                  <a:schemeClr val="bg1"/>
                </a:solidFill>
                <a:latin typeface="Times New Roman" charset="0"/>
              </a:rPr>
              <a:t> campus (male / </a:t>
            </a:r>
            <a:r>
              <a:rPr lang="it-IT" altLang="en-US" sz="2400" dirty="0" err="1">
                <a:solidFill>
                  <a:schemeClr val="bg1"/>
                </a:solidFill>
                <a:latin typeface="Times New Roman" charset="0"/>
              </a:rPr>
              <a:t>female</a:t>
            </a:r>
            <a:r>
              <a:rPr lang="it-IT" altLang="en-US" sz="2400" dirty="0">
                <a:solidFill>
                  <a:schemeClr val="bg1"/>
                </a:solidFill>
                <a:latin typeface="Times New Roman" charset="0"/>
              </a:rPr>
              <a:t> </a:t>
            </a:r>
            <a:r>
              <a:rPr lang="it-IT" altLang="en-US" sz="2400" dirty="0" err="1">
                <a:solidFill>
                  <a:schemeClr val="bg1"/>
                </a:solidFill>
                <a:latin typeface="Times New Roman" charset="0"/>
              </a:rPr>
              <a:t>collaborators</a:t>
            </a:r>
            <a:r>
              <a:rPr lang="it-IT" altLang="en-US" sz="2400" dirty="0">
                <a:solidFill>
                  <a:schemeClr val="bg1"/>
                </a:solidFill>
                <a:latin typeface="Times New Roman" charset="0"/>
              </a:rPr>
              <a:t>) and </a:t>
            </a:r>
            <a:r>
              <a:rPr lang="it-IT" altLang="en-US" sz="2400" dirty="0" err="1">
                <a:solidFill>
                  <a:schemeClr val="bg1"/>
                </a:solidFill>
                <a:latin typeface="Times New Roman" charset="0"/>
              </a:rPr>
              <a:t>ask</a:t>
            </a:r>
            <a:r>
              <a:rPr lang="it-IT" altLang="en-US" sz="2400" dirty="0">
                <a:solidFill>
                  <a:schemeClr val="bg1"/>
                </a:solidFill>
                <a:latin typeface="Times New Roman" charset="0"/>
              </a:rPr>
              <a:t> </a:t>
            </a:r>
            <a:r>
              <a:rPr lang="it-IT" altLang="en-US" sz="2400" dirty="0" err="1">
                <a:solidFill>
                  <a:schemeClr val="bg1"/>
                </a:solidFill>
                <a:latin typeface="Times New Roman" charset="0"/>
              </a:rPr>
              <a:t>randomly</a:t>
            </a:r>
            <a:r>
              <a:rPr lang="it-IT" altLang="en-US" sz="2400" dirty="0">
                <a:solidFill>
                  <a:schemeClr val="bg1"/>
                </a:solidFill>
                <a:latin typeface="Times New Roman" charset="0"/>
              </a:rPr>
              <a:t> (to opposite sex):</a:t>
            </a:r>
          </a:p>
        </p:txBody>
      </p:sp>
      <p:sp>
        <p:nvSpPr>
          <p:cNvPr id="62466" name="Rettangolo 2"/>
          <p:cNvSpPr>
            <a:spLocks noChangeArrowheads="1"/>
          </p:cNvSpPr>
          <p:nvPr/>
        </p:nvSpPr>
        <p:spPr bwMode="auto">
          <a:xfrm>
            <a:off x="203200" y="2363788"/>
            <a:ext cx="61261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Will you go out with me?</a:t>
            </a:r>
          </a:p>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Come to my appartment?</a:t>
            </a:r>
          </a:p>
          <a:p>
            <a:pPr algn="just" eaLnBrk="1" hangingPunct="1">
              <a:spcBef>
                <a:spcPct val="0"/>
              </a:spcBef>
              <a:buFontTx/>
              <a:buNone/>
            </a:pPr>
            <a:endParaRPr lang="it-IT" altLang="en-US" sz="800">
              <a:solidFill>
                <a:srgbClr val="FFFF00"/>
              </a:solidFill>
              <a:latin typeface="Times New Roman" charset="0"/>
            </a:endParaRPr>
          </a:p>
          <a:p>
            <a:pPr algn="just" eaLnBrk="1" hangingPunct="1">
              <a:spcBef>
                <a:spcPct val="0"/>
              </a:spcBef>
              <a:buFontTx/>
              <a:buNone/>
            </a:pPr>
            <a:r>
              <a:rPr lang="it-IT" altLang="en-US" sz="2400" u="sng">
                <a:solidFill>
                  <a:srgbClr val="FFFF00"/>
                </a:solidFill>
                <a:latin typeface="Times New Roman" charset="0"/>
              </a:rPr>
              <a:t>Have sex with me?</a:t>
            </a:r>
          </a:p>
        </p:txBody>
      </p:sp>
      <p:pic>
        <p:nvPicPr>
          <p:cNvPr id="717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0997" b="18315"/>
          <a:stretch/>
        </p:blipFill>
        <p:spPr bwMode="auto">
          <a:xfrm>
            <a:off x="955675" y="5229201"/>
            <a:ext cx="7912100" cy="837283"/>
          </a:xfrm>
          <a:prstGeom prst="rect">
            <a:avLst/>
          </a:prstGeom>
          <a:solidFill>
            <a:srgbClr val="00B050"/>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62468" name="Picture 4" descr="http://studentaffairs.stonybrook.edu/stu/images/SA_students1.jpg"/>
          <p:cNvPicPr>
            <a:picLocks noChangeAspect="1" noChangeArrowheads="1"/>
          </p:cNvPicPr>
          <p:nvPr/>
        </p:nvPicPr>
        <p:blipFill>
          <a:blip r:embed="rId4">
            <a:extLst>
              <a:ext uri="{28A0092B-C50C-407E-A947-70E740481C1C}">
                <a14:useLocalDpi xmlns:a14="http://schemas.microsoft.com/office/drawing/2010/main" val="0"/>
              </a:ext>
            </a:extLst>
          </a:blip>
          <a:srcRect l="22894" t="16000"/>
          <a:stretch>
            <a:fillRect/>
          </a:stretch>
        </p:blipFill>
        <p:spPr bwMode="auto">
          <a:xfrm>
            <a:off x="6442075" y="152400"/>
            <a:ext cx="2570163"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Rettangolo 5"/>
          <p:cNvSpPr>
            <a:spLocks noChangeArrowheads="1"/>
          </p:cNvSpPr>
          <p:nvPr/>
        </p:nvSpPr>
        <p:spPr bwMode="auto">
          <a:xfrm>
            <a:off x="4479925" y="3105150"/>
            <a:ext cx="4387850" cy="800100"/>
          </a:xfrm>
          <a:prstGeom prst="rect">
            <a:avLst/>
          </a:prstGeom>
          <a:solidFill>
            <a:srgbClr val="00B050">
              <a:alpha val="1411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2300">
                <a:solidFill>
                  <a:schemeClr val="bg1"/>
                </a:solidFill>
                <a:latin typeface="Times New Roman" charset="0"/>
              </a:rPr>
              <a:t>Huge difference between males and females in the last 2 questions:</a:t>
            </a:r>
          </a:p>
        </p:txBody>
      </p:sp>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433" b="56795"/>
          <a:stretch/>
        </p:blipFill>
        <p:spPr bwMode="auto">
          <a:xfrm>
            <a:off x="955675" y="3943351"/>
            <a:ext cx="7912100" cy="1285850"/>
          </a:xfrm>
          <a:prstGeom prst="rect">
            <a:avLst/>
          </a:prstGeom>
          <a:solidFill>
            <a:srgbClr val="00B050"/>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998" r="52474" b="37257"/>
          <a:stretch/>
        </p:blipFill>
        <p:spPr bwMode="auto">
          <a:xfrm>
            <a:off x="955675" y="6014281"/>
            <a:ext cx="3760341" cy="799095"/>
          </a:xfrm>
          <a:prstGeom prst="rect">
            <a:avLst/>
          </a:prstGeom>
          <a:solidFill>
            <a:srgbClr val="00B050"/>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601" t="42999" r="35505" b="38805"/>
          <a:stretch/>
        </p:blipFill>
        <p:spPr bwMode="auto">
          <a:xfrm>
            <a:off x="4716015" y="6068460"/>
            <a:ext cx="1512169" cy="744915"/>
          </a:xfrm>
          <a:prstGeom prst="rect">
            <a:avLst/>
          </a:prstGeom>
          <a:solidFill>
            <a:srgbClr val="00B050"/>
          </a:solidFill>
          <a:ln>
            <a:noFill/>
          </a:ln>
          <a:extLst>
            <a:ext uri="{91240B29-F687-4F45-9708-019B960494DF}">
              <a14:hiddenLine xmlns:a14="http://schemas.microsoft.com/office/drawing/2010/main" w="19050">
                <a:solidFill>
                  <a:srgbClr val="000000"/>
                </a:solidFill>
                <a:miter lim="800000"/>
                <a:headEnd/>
                <a:tailEnd/>
              </a14:hiddenLine>
            </a:ext>
          </a:extLst>
        </p:spPr>
      </p:pic>
      <p:pic>
        <p:nvPicPr>
          <p:cNvPr id="13" name="Immagine 12"/>
          <p:cNvPicPr>
            <a:picLocks noChangeAspect="1"/>
          </p:cNvPicPr>
          <p:nvPr/>
        </p:nvPicPr>
        <p:blipFill>
          <a:blip r:embed="rId5"/>
          <a:stretch>
            <a:fillRect/>
          </a:stretch>
        </p:blipFill>
        <p:spPr>
          <a:xfrm>
            <a:off x="2267744" y="5217970"/>
            <a:ext cx="558114" cy="848514"/>
          </a:xfrm>
          <a:prstGeom prst="rect">
            <a:avLst/>
          </a:prstGeom>
        </p:spPr>
      </p:pic>
      <p:pic>
        <p:nvPicPr>
          <p:cNvPr id="2" name="Immagine 1"/>
          <p:cNvPicPr>
            <a:picLocks noChangeAspect="1"/>
          </p:cNvPicPr>
          <p:nvPr/>
        </p:nvPicPr>
        <p:blipFill rotWithShape="1">
          <a:blip r:embed="rId6"/>
          <a:srcRect l="23263"/>
          <a:stretch/>
        </p:blipFill>
        <p:spPr>
          <a:xfrm>
            <a:off x="2051720" y="6077715"/>
            <a:ext cx="1003593" cy="735661"/>
          </a:xfrm>
          <a:prstGeom prst="rect">
            <a:avLst/>
          </a:prstGeom>
        </p:spPr>
      </p:pic>
      <p:pic>
        <p:nvPicPr>
          <p:cNvPr id="15" name="Immagin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7671" y="4921506"/>
            <a:ext cx="1640104" cy="1144978"/>
          </a:xfrm>
          <a:prstGeom prst="rect">
            <a:avLst/>
          </a:prstGeom>
        </p:spPr>
      </p:pic>
      <p:sp>
        <p:nvSpPr>
          <p:cNvPr id="16" name="Figura a mano libera 15"/>
          <p:cNvSpPr/>
          <p:nvPr/>
        </p:nvSpPr>
        <p:spPr>
          <a:xfrm>
            <a:off x="6780245" y="4932784"/>
            <a:ext cx="460310" cy="1156996"/>
          </a:xfrm>
          <a:custGeom>
            <a:avLst/>
            <a:gdLst>
              <a:gd name="connsiteX0" fmla="*/ 18661 w 460310"/>
              <a:gd name="connsiteY0" fmla="*/ 572277 h 1156996"/>
              <a:gd name="connsiteX1" fmla="*/ 447869 w 460310"/>
              <a:gd name="connsiteY1" fmla="*/ 0 h 1156996"/>
              <a:gd name="connsiteX2" fmla="*/ 460310 w 460310"/>
              <a:gd name="connsiteY2" fmla="*/ 1156996 h 1156996"/>
              <a:gd name="connsiteX3" fmla="*/ 12441 w 460310"/>
              <a:gd name="connsiteY3" fmla="*/ 721567 h 1156996"/>
              <a:gd name="connsiteX4" fmla="*/ 12441 w 460310"/>
              <a:gd name="connsiteY4" fmla="*/ 721567 h 1156996"/>
              <a:gd name="connsiteX5" fmla="*/ 0 w 460310"/>
              <a:gd name="connsiteY5" fmla="*/ 646922 h 1156996"/>
              <a:gd name="connsiteX6" fmla="*/ 18661 w 460310"/>
              <a:gd name="connsiteY6" fmla="*/ 572277 h 115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310" h="1156996">
                <a:moveTo>
                  <a:pt x="18661" y="572277"/>
                </a:moveTo>
                <a:lnTo>
                  <a:pt x="447869" y="0"/>
                </a:lnTo>
                <a:lnTo>
                  <a:pt x="460310" y="1156996"/>
                </a:lnTo>
                <a:lnTo>
                  <a:pt x="12441" y="721567"/>
                </a:lnTo>
                <a:lnTo>
                  <a:pt x="12441" y="721567"/>
                </a:lnTo>
                <a:lnTo>
                  <a:pt x="0" y="646922"/>
                </a:lnTo>
                <a:lnTo>
                  <a:pt x="18661" y="572277"/>
                </a:lnTo>
                <a:close/>
              </a:path>
            </a:pathLst>
          </a:cu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1630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51135">
            <a:off x="4654550" y="3408363"/>
            <a:ext cx="4125913"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5"/>
          <p:cNvSpPr>
            <a:spLocks noChangeArrowheads="1"/>
          </p:cNvSpPr>
          <p:nvPr/>
        </p:nvSpPr>
        <p:spPr bwMode="auto">
          <a:xfrm>
            <a:off x="304800" y="603458"/>
            <a:ext cx="8347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2400" dirty="0" err="1">
                <a:solidFill>
                  <a:schemeClr val="bg1"/>
                </a:solidFill>
                <a:latin typeface="Times New Roman" charset="0"/>
              </a:rPr>
              <a:t>Males</a:t>
            </a:r>
            <a:r>
              <a:rPr lang="it-IT" altLang="en-US" sz="2400" dirty="0">
                <a:solidFill>
                  <a:schemeClr val="bg1"/>
                </a:solidFill>
                <a:latin typeface="Times New Roman" charset="0"/>
              </a:rPr>
              <a:t> </a:t>
            </a:r>
            <a:r>
              <a:rPr lang="it-IT" altLang="en-US" sz="2400" dirty="0" err="1">
                <a:solidFill>
                  <a:schemeClr val="bg1"/>
                </a:solidFill>
                <a:latin typeface="Times New Roman" charset="0"/>
              </a:rPr>
              <a:t>often</a:t>
            </a:r>
            <a:r>
              <a:rPr lang="it-IT" altLang="en-US" sz="2400" dirty="0">
                <a:solidFill>
                  <a:schemeClr val="bg1"/>
                </a:solidFill>
                <a:latin typeface="Times New Roman" charset="0"/>
              </a:rPr>
              <a:t> </a:t>
            </a:r>
            <a:r>
              <a:rPr lang="it-IT" altLang="en-US" sz="2400" dirty="0" err="1">
                <a:solidFill>
                  <a:schemeClr val="bg1"/>
                </a:solidFill>
                <a:latin typeface="Times New Roman" charset="0"/>
              </a:rPr>
              <a:t>prefer</a:t>
            </a:r>
            <a:r>
              <a:rPr lang="it-IT" altLang="en-US" sz="2400" dirty="0">
                <a:solidFill>
                  <a:schemeClr val="bg1"/>
                </a:solidFill>
                <a:latin typeface="Times New Roman" charset="0"/>
              </a:rPr>
              <a:t> to </a:t>
            </a:r>
            <a:r>
              <a:rPr lang="it-IT" altLang="en-US" sz="2400" dirty="0" err="1">
                <a:solidFill>
                  <a:schemeClr val="bg1"/>
                </a:solidFill>
                <a:latin typeface="Times New Roman" charset="0"/>
              </a:rPr>
              <a:t>have</a:t>
            </a:r>
            <a:r>
              <a:rPr lang="it-IT" altLang="en-US" sz="2400" dirty="0">
                <a:solidFill>
                  <a:schemeClr val="bg1"/>
                </a:solidFill>
                <a:latin typeface="Times New Roman" charset="0"/>
              </a:rPr>
              <a:t> more </a:t>
            </a:r>
            <a:r>
              <a:rPr lang="it-IT" altLang="en-US" sz="2400" dirty="0" err="1">
                <a:solidFill>
                  <a:schemeClr val="bg1"/>
                </a:solidFill>
                <a:latin typeface="Times New Roman" charset="0"/>
              </a:rPr>
              <a:t>partners</a:t>
            </a:r>
            <a:r>
              <a:rPr lang="it-IT" altLang="en-US" sz="2400" dirty="0">
                <a:solidFill>
                  <a:schemeClr val="bg1"/>
                </a:solidFill>
                <a:latin typeface="Times New Roman" charset="0"/>
              </a:rPr>
              <a:t> in </a:t>
            </a:r>
            <a:r>
              <a:rPr lang="it-IT" altLang="en-US" sz="2400" dirty="0" err="1">
                <a:solidFill>
                  <a:schemeClr val="bg1"/>
                </a:solidFill>
                <a:latin typeface="Times New Roman" charset="0"/>
              </a:rPr>
              <a:t>their</a:t>
            </a:r>
            <a:r>
              <a:rPr lang="it-IT" altLang="en-US" sz="2400" dirty="0">
                <a:solidFill>
                  <a:schemeClr val="bg1"/>
                </a:solidFill>
                <a:latin typeface="Times New Roman" charset="0"/>
              </a:rPr>
              <a:t> life </a:t>
            </a:r>
            <a:r>
              <a:rPr lang="it-IT" altLang="en-US" sz="2400" dirty="0" smtClean="0">
                <a:solidFill>
                  <a:schemeClr val="bg1"/>
                </a:solidFill>
                <a:latin typeface="Times New Roman" charset="0"/>
              </a:rPr>
              <a:t>and </a:t>
            </a:r>
            <a:r>
              <a:rPr lang="it-IT" altLang="en-US" sz="2400" dirty="0" err="1" smtClean="0">
                <a:solidFill>
                  <a:schemeClr val="bg1"/>
                </a:solidFill>
                <a:latin typeface="Times New Roman" charset="0"/>
              </a:rPr>
              <a:t>wish</a:t>
            </a:r>
            <a:r>
              <a:rPr lang="it-IT" altLang="en-US" sz="2400" dirty="0" smtClean="0">
                <a:solidFill>
                  <a:schemeClr val="bg1"/>
                </a:solidFill>
                <a:latin typeface="Times New Roman" charset="0"/>
              </a:rPr>
              <a:t> to </a:t>
            </a:r>
            <a:r>
              <a:rPr lang="it-IT" altLang="en-US" sz="2400" dirty="0">
                <a:solidFill>
                  <a:schemeClr val="bg1"/>
                </a:solidFill>
                <a:latin typeface="Times New Roman" charset="0"/>
              </a:rPr>
              <a:t>start to </a:t>
            </a:r>
            <a:r>
              <a:rPr lang="it-IT" altLang="en-US" sz="2400" dirty="0" err="1">
                <a:solidFill>
                  <a:schemeClr val="bg1"/>
                </a:solidFill>
                <a:latin typeface="Times New Roman" charset="0"/>
              </a:rPr>
              <a:t>have</a:t>
            </a:r>
            <a:r>
              <a:rPr lang="it-IT" altLang="en-US" sz="2400" dirty="0">
                <a:solidFill>
                  <a:schemeClr val="bg1"/>
                </a:solidFill>
                <a:latin typeface="Times New Roman" charset="0"/>
              </a:rPr>
              <a:t> </a:t>
            </a:r>
            <a:r>
              <a:rPr lang="it-IT" altLang="en-US" sz="2400" dirty="0" err="1">
                <a:solidFill>
                  <a:schemeClr val="bg1"/>
                </a:solidFill>
                <a:latin typeface="Times New Roman" charset="0"/>
              </a:rPr>
              <a:t>sexual</a:t>
            </a:r>
            <a:r>
              <a:rPr lang="it-IT" altLang="en-US" sz="2400" dirty="0">
                <a:solidFill>
                  <a:schemeClr val="bg1"/>
                </a:solidFill>
                <a:latin typeface="Times New Roman" charset="0"/>
              </a:rPr>
              <a:t> </a:t>
            </a:r>
            <a:r>
              <a:rPr lang="it-IT" altLang="en-US" sz="2400" dirty="0" err="1">
                <a:solidFill>
                  <a:schemeClr val="bg1"/>
                </a:solidFill>
                <a:latin typeface="Times New Roman" charset="0"/>
              </a:rPr>
              <a:t>relationship</a:t>
            </a:r>
            <a:r>
              <a:rPr lang="it-IT" altLang="en-US" sz="2400" dirty="0">
                <a:solidFill>
                  <a:schemeClr val="bg1"/>
                </a:solidFill>
                <a:latin typeface="Times New Roman" charset="0"/>
              </a:rPr>
              <a:t> first (</a:t>
            </a:r>
            <a:r>
              <a:rPr lang="it-IT" altLang="en-US" sz="2400" dirty="0" err="1">
                <a:solidFill>
                  <a:schemeClr val="bg1"/>
                </a:solidFill>
                <a:latin typeface="Times New Roman" charset="0"/>
              </a:rPr>
              <a:t>Buss</a:t>
            </a:r>
            <a:r>
              <a:rPr lang="it-IT" altLang="en-US" sz="2400" dirty="0">
                <a:solidFill>
                  <a:schemeClr val="bg1"/>
                </a:solidFill>
                <a:latin typeface="Times New Roman" charset="0"/>
              </a:rPr>
              <a:t> &amp; Schmidt 1993)</a:t>
            </a:r>
            <a:endParaRPr lang="it-IT" altLang="en-US" sz="2400" u="sng" dirty="0">
              <a:solidFill>
                <a:schemeClr val="bg1"/>
              </a:solidFill>
              <a:latin typeface="Times New Roman" charset="0"/>
            </a:endParaRPr>
          </a:p>
        </p:txBody>
      </p:sp>
      <p:pic>
        <p:nvPicPr>
          <p:cNvPr id="5124" name="Picture 2" descr="Alcock8e-Fig-14-14-2"/>
          <p:cNvPicPr>
            <a:picLocks noChangeAspect="1" noChangeArrowheads="1"/>
          </p:cNvPicPr>
          <p:nvPr/>
        </p:nvPicPr>
        <p:blipFill>
          <a:blip r:embed="rId4">
            <a:extLst>
              <a:ext uri="{28A0092B-C50C-407E-A947-70E740481C1C}">
                <a14:useLocalDpi xmlns:a14="http://schemas.microsoft.com/office/drawing/2010/main" val="0"/>
              </a:ext>
            </a:extLst>
          </a:blip>
          <a:srcRect b="4018"/>
          <a:stretch>
            <a:fillRect/>
          </a:stretch>
        </p:blipFill>
        <p:spPr bwMode="auto">
          <a:xfrm>
            <a:off x="4427984" y="3430588"/>
            <a:ext cx="4383088"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descr="Alcock8e-Fig-14-14-1"/>
          <p:cNvPicPr>
            <a:picLocks noChangeAspect="1" noChangeArrowheads="1"/>
          </p:cNvPicPr>
          <p:nvPr/>
        </p:nvPicPr>
        <p:blipFill>
          <a:blip r:embed="rId5">
            <a:extLst>
              <a:ext uri="{28A0092B-C50C-407E-A947-70E740481C1C}">
                <a14:useLocalDpi xmlns:a14="http://schemas.microsoft.com/office/drawing/2010/main" val="0"/>
              </a:ext>
            </a:extLst>
          </a:blip>
          <a:srcRect b="5170"/>
          <a:stretch>
            <a:fillRect/>
          </a:stretch>
        </p:blipFill>
        <p:spPr bwMode="auto">
          <a:xfrm>
            <a:off x="0" y="2562225"/>
            <a:ext cx="43561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5"/>
          <p:cNvSpPr>
            <a:spLocks noChangeArrowheads="1"/>
          </p:cNvSpPr>
          <p:nvPr/>
        </p:nvSpPr>
        <p:spPr bwMode="auto">
          <a:xfrm>
            <a:off x="4437063" y="2525713"/>
            <a:ext cx="44688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1800" b="1" i="1" dirty="0" err="1">
                <a:solidFill>
                  <a:schemeClr val="bg1"/>
                </a:solidFill>
                <a:latin typeface="Times New Roman" charset="0"/>
              </a:rPr>
              <a:t>What</a:t>
            </a:r>
            <a:r>
              <a:rPr lang="it-IT" altLang="en-US" sz="1800" b="1" i="1" dirty="0">
                <a:solidFill>
                  <a:schemeClr val="bg1"/>
                </a:solidFill>
                <a:latin typeface="Times New Roman" charset="0"/>
              </a:rPr>
              <a:t> are the </a:t>
            </a:r>
            <a:r>
              <a:rPr lang="it-IT" altLang="en-US" sz="1800" b="1" i="1" dirty="0" err="1">
                <a:solidFill>
                  <a:schemeClr val="bg1"/>
                </a:solidFill>
                <a:latin typeface="Times New Roman" charset="0"/>
              </a:rPr>
              <a:t>probability</a:t>
            </a:r>
            <a:r>
              <a:rPr lang="it-IT" altLang="en-US" sz="1800" b="1" i="1" dirty="0">
                <a:solidFill>
                  <a:schemeClr val="bg1"/>
                </a:solidFill>
                <a:latin typeface="Times New Roman" charset="0"/>
              </a:rPr>
              <a:t> to </a:t>
            </a:r>
            <a:r>
              <a:rPr lang="it-IT" altLang="en-US" sz="1800" b="1" i="1" dirty="0" err="1">
                <a:solidFill>
                  <a:schemeClr val="bg1"/>
                </a:solidFill>
                <a:latin typeface="Times New Roman" charset="0"/>
              </a:rPr>
              <a:t>have</a:t>
            </a:r>
            <a:r>
              <a:rPr lang="it-IT" altLang="en-US" sz="1800" b="1" i="1" dirty="0">
                <a:solidFill>
                  <a:schemeClr val="bg1"/>
                </a:solidFill>
                <a:latin typeface="Times New Roman" charset="0"/>
              </a:rPr>
              <a:t> sex with a partner </a:t>
            </a:r>
            <a:r>
              <a:rPr lang="it-IT" altLang="en-US" sz="1800" b="1" i="1" dirty="0" err="1">
                <a:solidFill>
                  <a:schemeClr val="bg1"/>
                </a:solidFill>
                <a:latin typeface="Times New Roman" charset="0"/>
              </a:rPr>
              <a:t>that</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you</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have</a:t>
            </a:r>
            <a:r>
              <a:rPr lang="it-IT" altLang="en-US" sz="1800" b="1" i="1" dirty="0">
                <a:solidFill>
                  <a:schemeClr val="bg1"/>
                </a:solidFill>
                <a:latin typeface="Times New Roman" charset="0"/>
              </a:rPr>
              <a:t> just </a:t>
            </a:r>
            <a:r>
              <a:rPr lang="it-IT" altLang="en-US" sz="1800" b="1" i="1" dirty="0" err="1">
                <a:solidFill>
                  <a:schemeClr val="bg1"/>
                </a:solidFill>
                <a:latin typeface="Times New Roman" charset="0"/>
              </a:rPr>
              <a:t>met</a:t>
            </a:r>
            <a:r>
              <a:rPr lang="it-IT" altLang="en-US" sz="1800" b="1" i="1" dirty="0">
                <a:solidFill>
                  <a:schemeClr val="bg1"/>
                </a:solidFill>
                <a:latin typeface="Times New Roman" charset="0"/>
              </a:rPr>
              <a:t>, or </a:t>
            </a:r>
            <a:r>
              <a:rPr lang="it-IT" altLang="en-US" sz="1800" b="1" i="1" dirty="0" err="1">
                <a:solidFill>
                  <a:schemeClr val="bg1"/>
                </a:solidFill>
                <a:latin typeface="Times New Roman" charset="0"/>
              </a:rPr>
              <a:t>you</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know</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since</a:t>
            </a:r>
            <a:r>
              <a:rPr lang="it-IT" altLang="en-US" sz="1800" b="1" i="1" dirty="0">
                <a:solidFill>
                  <a:schemeClr val="bg1"/>
                </a:solidFill>
                <a:latin typeface="Times New Roman" charset="0"/>
              </a:rPr>
              <a:t> 1 </a:t>
            </a:r>
            <a:r>
              <a:rPr lang="it-IT" altLang="en-US" sz="1800" b="1" i="1" dirty="0" err="1">
                <a:solidFill>
                  <a:schemeClr val="bg1"/>
                </a:solidFill>
                <a:latin typeface="Times New Roman" charset="0"/>
              </a:rPr>
              <a:t>day</a:t>
            </a:r>
            <a:r>
              <a:rPr lang="it-IT" altLang="en-US" sz="1800" b="1" i="1" dirty="0">
                <a:solidFill>
                  <a:schemeClr val="bg1"/>
                </a:solidFill>
                <a:latin typeface="Times New Roman" charset="0"/>
              </a:rPr>
              <a:t>, 1 </a:t>
            </a:r>
            <a:r>
              <a:rPr lang="it-IT" altLang="en-US" sz="1800" b="1" i="1" dirty="0" err="1">
                <a:solidFill>
                  <a:schemeClr val="bg1"/>
                </a:solidFill>
                <a:latin typeface="Times New Roman" charset="0"/>
              </a:rPr>
              <a:t>year</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etc</a:t>
            </a:r>
            <a:r>
              <a:rPr lang="it-IT" altLang="en-US" sz="1800" b="1" i="1" dirty="0">
                <a:solidFill>
                  <a:schemeClr val="bg1"/>
                </a:solidFill>
                <a:latin typeface="Times New Roman" charset="0"/>
              </a:rPr>
              <a:t> ?</a:t>
            </a:r>
          </a:p>
        </p:txBody>
      </p:sp>
      <p:sp>
        <p:nvSpPr>
          <p:cNvPr id="5127" name="Rectangle 5"/>
          <p:cNvSpPr>
            <a:spLocks noChangeArrowheads="1"/>
          </p:cNvSpPr>
          <p:nvPr/>
        </p:nvSpPr>
        <p:spPr bwMode="auto">
          <a:xfrm>
            <a:off x="0" y="1646238"/>
            <a:ext cx="43561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1800" b="1" i="1" dirty="0" err="1">
                <a:solidFill>
                  <a:schemeClr val="bg1"/>
                </a:solidFill>
                <a:latin typeface="Times New Roman" charset="0"/>
              </a:rPr>
              <a:t>Which</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is</a:t>
            </a:r>
            <a:r>
              <a:rPr lang="it-IT" altLang="en-US" sz="1800" b="1" i="1" dirty="0">
                <a:solidFill>
                  <a:schemeClr val="bg1"/>
                </a:solidFill>
                <a:latin typeface="Times New Roman" charset="0"/>
              </a:rPr>
              <a:t> the </a:t>
            </a:r>
            <a:r>
              <a:rPr lang="it-IT" altLang="en-US" sz="1800" b="1" i="1" dirty="0" err="1">
                <a:solidFill>
                  <a:schemeClr val="bg1"/>
                </a:solidFill>
                <a:latin typeface="Times New Roman" charset="0"/>
              </a:rPr>
              <a:t>number</a:t>
            </a:r>
            <a:r>
              <a:rPr lang="it-IT" altLang="en-US" sz="1800" b="1" i="1" dirty="0">
                <a:solidFill>
                  <a:schemeClr val="bg1"/>
                </a:solidFill>
                <a:latin typeface="Times New Roman" charset="0"/>
              </a:rPr>
              <a:t> of </a:t>
            </a:r>
            <a:r>
              <a:rPr lang="it-IT" altLang="en-US" sz="1800" b="1" i="1" dirty="0" err="1">
                <a:solidFill>
                  <a:schemeClr val="bg1"/>
                </a:solidFill>
                <a:latin typeface="Times New Roman" charset="0"/>
              </a:rPr>
              <a:t>partners</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you</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would</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like</a:t>
            </a:r>
            <a:r>
              <a:rPr lang="it-IT" altLang="en-US" sz="1800" b="1" i="1" dirty="0">
                <a:solidFill>
                  <a:schemeClr val="bg1"/>
                </a:solidFill>
                <a:latin typeface="Times New Roman" charset="0"/>
              </a:rPr>
              <a:t> to </a:t>
            </a:r>
            <a:r>
              <a:rPr lang="it-IT" altLang="en-US" sz="1800" b="1" i="1" dirty="0" err="1">
                <a:solidFill>
                  <a:schemeClr val="bg1"/>
                </a:solidFill>
                <a:latin typeface="Times New Roman" charset="0"/>
              </a:rPr>
              <a:t>have</a:t>
            </a:r>
            <a:r>
              <a:rPr lang="it-IT" altLang="en-US" sz="1800" b="1" i="1" dirty="0">
                <a:solidFill>
                  <a:schemeClr val="bg1"/>
                </a:solidFill>
                <a:latin typeface="Times New Roman" charset="0"/>
              </a:rPr>
              <a:t> in the </a:t>
            </a:r>
            <a:r>
              <a:rPr lang="it-IT" altLang="en-US" sz="1800" b="1" i="1" dirty="0" err="1">
                <a:solidFill>
                  <a:schemeClr val="bg1"/>
                </a:solidFill>
                <a:latin typeface="Times New Roman" charset="0"/>
              </a:rPr>
              <a:t>next</a:t>
            </a:r>
            <a:r>
              <a:rPr lang="it-IT" altLang="en-US" sz="1800" b="1" i="1" dirty="0">
                <a:solidFill>
                  <a:schemeClr val="bg1"/>
                </a:solidFill>
                <a:latin typeface="Times New Roman" charset="0"/>
              </a:rPr>
              <a:t> </a:t>
            </a:r>
            <a:r>
              <a:rPr lang="it-IT" altLang="en-US" sz="1800" b="1" i="1" dirty="0" err="1">
                <a:solidFill>
                  <a:schemeClr val="bg1"/>
                </a:solidFill>
                <a:latin typeface="Times New Roman" charset="0"/>
              </a:rPr>
              <a:t>month</a:t>
            </a:r>
            <a:r>
              <a:rPr lang="it-IT" altLang="en-US" sz="1800" b="1" i="1" dirty="0">
                <a:solidFill>
                  <a:schemeClr val="bg1"/>
                </a:solidFill>
                <a:latin typeface="Times New Roman" charset="0"/>
              </a:rPr>
              <a:t>, 6 </a:t>
            </a:r>
            <a:r>
              <a:rPr lang="it-IT" altLang="en-US" sz="1800" b="1" i="1" dirty="0" err="1">
                <a:solidFill>
                  <a:schemeClr val="bg1"/>
                </a:solidFill>
                <a:latin typeface="Times New Roman" charset="0"/>
              </a:rPr>
              <a:t>months</a:t>
            </a:r>
            <a:r>
              <a:rPr lang="it-IT" altLang="en-US" sz="1800" b="1" i="1" dirty="0">
                <a:solidFill>
                  <a:schemeClr val="bg1"/>
                </a:solidFill>
                <a:latin typeface="Times New Roman" charset="0"/>
              </a:rPr>
              <a:t> … the </a:t>
            </a:r>
            <a:r>
              <a:rPr lang="it-IT" altLang="en-US" sz="1800" b="1" i="1" dirty="0" err="1">
                <a:solidFill>
                  <a:schemeClr val="bg1"/>
                </a:solidFill>
                <a:latin typeface="Times New Roman" charset="0"/>
              </a:rPr>
              <a:t>whole</a:t>
            </a:r>
            <a:r>
              <a:rPr lang="it-IT" altLang="en-US" sz="1800" b="1" i="1" dirty="0">
                <a:solidFill>
                  <a:schemeClr val="bg1"/>
                </a:solidFill>
                <a:latin typeface="Times New Roman" charset="0"/>
              </a:rPr>
              <a:t> life?</a:t>
            </a:r>
            <a:endParaRPr lang="it-IT" altLang="en-US" sz="1800" b="1" i="1" u="sng" dirty="0">
              <a:solidFill>
                <a:schemeClr val="bg1"/>
              </a:solidFill>
              <a:latin typeface="Times New Roman" charset="0"/>
            </a:endParaRPr>
          </a:p>
        </p:txBody>
      </p:sp>
      <p:sp>
        <p:nvSpPr>
          <p:cNvPr id="66567" name="Rectangle 5"/>
          <p:cNvSpPr>
            <a:spLocks noChangeArrowheads="1"/>
          </p:cNvSpPr>
          <p:nvPr/>
        </p:nvSpPr>
        <p:spPr bwMode="auto">
          <a:xfrm>
            <a:off x="481013" y="6388100"/>
            <a:ext cx="800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en-US" sz="1800" b="1">
                <a:solidFill>
                  <a:schemeClr val="bg1"/>
                </a:solidFill>
                <a:latin typeface="Times New Roman" charset="0"/>
              </a:rPr>
              <a:t>N: 73 males and 73 females</a:t>
            </a:r>
            <a:endParaRPr lang="it-IT" altLang="en-US" sz="1800" b="1" u="sng">
              <a:solidFill>
                <a:schemeClr val="bg1"/>
              </a:solidFill>
              <a:latin typeface="Times New Roman" charset="0"/>
            </a:endParaRPr>
          </a:p>
        </p:txBody>
      </p:sp>
      <p:sp>
        <p:nvSpPr>
          <p:cNvPr id="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0"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Tree>
    <p:extLst>
      <p:ext uri="{BB962C8B-B14F-4D97-AF65-F5344CB8AC3E}">
        <p14:creationId xmlns:p14="http://schemas.microsoft.com/office/powerpoint/2010/main" val="5073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fade">
                                      <p:cBhvr>
                                        <p:cTn id="7" dur="500"/>
                                        <p:tgtEl>
                                          <p:spTgt spid="5127"/>
                                        </p:tgtEl>
                                      </p:cBhvr>
                                    </p:animEffect>
                                  </p:childTnLst>
                                </p:cTn>
                              </p:par>
                              <p:par>
                                <p:cTn id="8" presetID="10" presetClass="entr" presetSubtype="0" fill="hold" nodeType="withEffect">
                                  <p:stCondLst>
                                    <p:cond delay="0"/>
                                  </p:stCondLst>
                                  <p:childTnLst>
                                    <p:set>
                                      <p:cBhvr>
                                        <p:cTn id="9" dur="1" fill="hold">
                                          <p:stCondLst>
                                            <p:cond delay="0"/>
                                          </p:stCondLst>
                                        </p:cTn>
                                        <p:tgtEl>
                                          <p:spTgt spid="5125"/>
                                        </p:tgtEl>
                                        <p:attrNameLst>
                                          <p:attrName>style.visibility</p:attrName>
                                        </p:attrNameLst>
                                      </p:cBhvr>
                                      <p:to>
                                        <p:strVal val="visible"/>
                                      </p:to>
                                    </p:set>
                                    <p:animEffect transition="in" filter="fade">
                                      <p:cBhvr>
                                        <p:cTn id="10" dur="500"/>
                                        <p:tgtEl>
                                          <p:spTgt spid="51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26"/>
                                        </p:tgtEl>
                                        <p:attrNameLst>
                                          <p:attrName>style.visibility</p:attrName>
                                        </p:attrNameLst>
                                      </p:cBhvr>
                                      <p:to>
                                        <p:strVal val="visible"/>
                                      </p:to>
                                    </p:set>
                                    <p:animEffect transition="in" filter="fade">
                                      <p:cBhvr>
                                        <p:cTn id="20" dur="500"/>
                                        <p:tgtEl>
                                          <p:spTgt spid="5126"/>
                                        </p:tgtEl>
                                      </p:cBhvr>
                                    </p:animEffect>
                                  </p:childTnLst>
                                </p:cTn>
                              </p:par>
                              <p:par>
                                <p:cTn id="21" presetID="10" presetClass="entr" presetSubtype="0" fill="hold" nodeType="withEffect">
                                  <p:stCondLst>
                                    <p:cond delay="0"/>
                                  </p:stCondLst>
                                  <p:childTnLst>
                                    <p:set>
                                      <p:cBhvr>
                                        <p:cTn id="22" dur="1" fill="hold">
                                          <p:stCondLst>
                                            <p:cond delay="0"/>
                                          </p:stCondLst>
                                        </p:cTn>
                                        <p:tgtEl>
                                          <p:spTgt spid="5124"/>
                                        </p:tgtEl>
                                        <p:attrNameLst>
                                          <p:attrName>style.visibility</p:attrName>
                                        </p:attrNameLst>
                                      </p:cBhvr>
                                      <p:to>
                                        <p:strVal val="visible"/>
                                      </p:to>
                                    </p:set>
                                    <p:animEffect transition="in" filter="fade">
                                      <p:cBhvr>
                                        <p:cTn id="23"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P spid="51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46150" y="114300"/>
            <a:ext cx="7251700" cy="6629400"/>
          </a:xfrm>
          <a:prstGeom prst="rect">
            <a:avLst/>
          </a:prstGeom>
          <a:ln>
            <a:noFill/>
          </a:ln>
          <a:effectLst>
            <a:softEdge rad="112500"/>
          </a:effectLst>
        </p:spPr>
      </p:pic>
    </p:spTree>
    <p:extLst>
      <p:ext uri="{BB962C8B-B14F-4D97-AF65-F5344CB8AC3E}">
        <p14:creationId xmlns:p14="http://schemas.microsoft.com/office/powerpoint/2010/main" val="2138569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45060" name="CasellaDiTesto 49"/>
          <p:cNvSpPr txBox="1">
            <a:spLocks noChangeArrowheads="1"/>
          </p:cNvSpPr>
          <p:nvPr/>
        </p:nvSpPr>
        <p:spPr bwMode="auto">
          <a:xfrm>
            <a:off x="3156738" y="1358241"/>
            <a:ext cx="5772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2000" dirty="0" smtClean="0">
                <a:solidFill>
                  <a:schemeClr val="bg1"/>
                </a:solidFill>
                <a:latin typeface="Tahoma" charset="0"/>
                <a:ea typeface="Tahoma" charset="0"/>
                <a:cs typeface="Tahoma" charset="0"/>
              </a:rPr>
              <a:t>Young </a:t>
            </a:r>
            <a:r>
              <a:rPr lang="it-IT" altLang="it-IT" sz="2000" dirty="0" err="1" smtClean="0">
                <a:solidFill>
                  <a:schemeClr val="bg1"/>
                </a:solidFill>
                <a:latin typeface="Tahoma" charset="0"/>
                <a:ea typeface="Tahoma" charset="0"/>
                <a:cs typeface="Tahoma" charset="0"/>
              </a:rPr>
              <a:t>males</a:t>
            </a:r>
            <a:r>
              <a:rPr lang="it-IT" altLang="it-IT" sz="2000" dirty="0" smtClean="0">
                <a:solidFill>
                  <a:schemeClr val="bg1"/>
                </a:solidFill>
                <a:latin typeface="Tahoma" charset="0"/>
                <a:ea typeface="Tahoma" charset="0"/>
                <a:cs typeface="Tahoma" charset="0"/>
              </a:rPr>
              <a:t> are </a:t>
            </a:r>
            <a:r>
              <a:rPr lang="it-IT" altLang="it-IT" sz="2000" dirty="0" err="1" smtClean="0">
                <a:solidFill>
                  <a:schemeClr val="bg1"/>
                </a:solidFill>
                <a:latin typeface="Tahoma" charset="0"/>
                <a:ea typeface="Tahoma" charset="0"/>
                <a:cs typeface="Tahoma" charset="0"/>
              </a:rPr>
              <a:t>attracted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either</a:t>
            </a:r>
            <a:r>
              <a:rPr lang="it-IT" altLang="it-IT" sz="2000" dirty="0" smtClean="0">
                <a:solidFill>
                  <a:schemeClr val="bg1"/>
                </a:solidFill>
                <a:latin typeface="Tahoma" charset="0"/>
                <a:ea typeface="Tahoma" charset="0"/>
                <a:cs typeface="Tahoma" charset="0"/>
              </a:rPr>
              <a:t> by </a:t>
            </a:r>
            <a:r>
              <a:rPr lang="it-IT" altLang="it-IT" sz="2000" dirty="0" err="1" smtClean="0">
                <a:solidFill>
                  <a:schemeClr val="bg1"/>
                </a:solidFill>
                <a:latin typeface="Tahoma" charset="0"/>
                <a:ea typeface="Tahoma" charset="0"/>
                <a:cs typeface="Tahoma" charset="0"/>
              </a:rPr>
              <a:t>younger</a:t>
            </a:r>
            <a:r>
              <a:rPr lang="it-IT" altLang="it-IT" sz="2000" dirty="0" smtClean="0">
                <a:solidFill>
                  <a:schemeClr val="bg1"/>
                </a:solidFill>
                <a:latin typeface="Tahoma" charset="0"/>
                <a:ea typeface="Tahoma" charset="0"/>
                <a:cs typeface="Tahoma" charset="0"/>
              </a:rPr>
              <a:t> (+4) or </a:t>
            </a:r>
            <a:r>
              <a:rPr lang="it-IT" altLang="it-IT" sz="2000" dirty="0" err="1" smtClean="0">
                <a:solidFill>
                  <a:schemeClr val="bg1"/>
                </a:solidFill>
                <a:latin typeface="Tahoma" charset="0"/>
                <a:ea typeface="Tahoma" charset="0"/>
                <a:cs typeface="Tahoma" charset="0"/>
              </a:rPr>
              <a:t>older</a:t>
            </a:r>
            <a:r>
              <a:rPr lang="it-IT" altLang="it-IT" sz="2000" dirty="0" smtClean="0">
                <a:solidFill>
                  <a:schemeClr val="bg1"/>
                </a:solidFill>
                <a:latin typeface="Tahoma" charset="0"/>
                <a:ea typeface="Tahoma" charset="0"/>
                <a:cs typeface="Tahoma" charset="0"/>
              </a:rPr>
              <a:t> (-4) </a:t>
            </a:r>
            <a:r>
              <a:rPr lang="it-IT" altLang="it-IT" sz="2000" dirty="0" err="1" smtClean="0">
                <a:solidFill>
                  <a:schemeClr val="bg1"/>
                </a:solidFill>
                <a:latin typeface="Tahoma" charset="0"/>
                <a:ea typeface="Tahoma" charset="0"/>
                <a:cs typeface="Tahoma" charset="0"/>
              </a:rPr>
              <a:t>females</a:t>
            </a:r>
            <a:r>
              <a:rPr lang="it-IT" altLang="it-IT" sz="2000" dirty="0" smtClean="0">
                <a:solidFill>
                  <a:schemeClr val="bg1"/>
                </a:solidFill>
                <a:latin typeface="Tahoma" charset="0"/>
                <a:ea typeface="Tahoma" charset="0"/>
                <a:cs typeface="Tahoma" charset="0"/>
              </a:rPr>
              <a:t>..</a:t>
            </a:r>
            <a:endParaRPr lang="it-IT" altLang="it-IT" sz="2000" dirty="0">
              <a:solidFill>
                <a:schemeClr val="bg1"/>
              </a:solidFill>
              <a:latin typeface="Tahoma" charset="0"/>
              <a:ea typeface="Tahoma" charset="0"/>
              <a:cs typeface="Tahoma" charset="0"/>
            </a:endParaRPr>
          </a:p>
        </p:txBody>
      </p:sp>
      <p:sp>
        <p:nvSpPr>
          <p:cNvPr id="15"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pic>
        <p:nvPicPr>
          <p:cNvPr id="16" name="Picture 4" descr="http://www.scienceofrelationships.com/storage/kenrick_keefe1.jpg?__SQUARESPACE_CACHEVERSION=1315788563442"/>
          <p:cNvPicPr>
            <a:picLocks noChangeAspect="1" noChangeArrowheads="1"/>
          </p:cNvPicPr>
          <p:nvPr/>
        </p:nvPicPr>
        <p:blipFill rotWithShape="1">
          <a:blip r:embed="rId3">
            <a:extLst>
              <a:ext uri="{28A0092B-C50C-407E-A947-70E740481C1C}">
                <a14:useLocalDpi xmlns:a14="http://schemas.microsoft.com/office/drawing/2010/main" val="0"/>
              </a:ext>
            </a:extLst>
          </a:blip>
          <a:srcRect l="3403" r="42414"/>
          <a:stretch/>
        </p:blipFill>
        <p:spPr bwMode="auto">
          <a:xfrm>
            <a:off x="-4355" y="2060848"/>
            <a:ext cx="4000291" cy="428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49"/>
          <p:cNvSpPr txBox="1">
            <a:spLocks noChangeArrowheads="1"/>
          </p:cNvSpPr>
          <p:nvPr/>
        </p:nvSpPr>
        <p:spPr bwMode="auto">
          <a:xfrm>
            <a:off x="-4355" y="735191"/>
            <a:ext cx="9072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3200" dirty="0" smtClean="0">
                <a:solidFill>
                  <a:srgbClr val="FFFF00"/>
                </a:solidFill>
                <a:latin typeface="Tahoma" charset="0"/>
                <a:ea typeface="Tahoma" charset="0"/>
                <a:cs typeface="Tahoma" charset="0"/>
              </a:rPr>
              <a:t>How do </a:t>
            </a:r>
            <a:r>
              <a:rPr lang="it-IT" altLang="it-IT" sz="3200" dirty="0" err="1" smtClean="0">
                <a:solidFill>
                  <a:srgbClr val="FFFF00"/>
                </a:solidFill>
                <a:latin typeface="Tahoma" charset="0"/>
                <a:ea typeface="Tahoma" charset="0"/>
                <a:cs typeface="Tahoma" charset="0"/>
              </a:rPr>
              <a:t>we</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choose</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sexual</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partners</a:t>
            </a:r>
            <a:r>
              <a:rPr lang="it-IT" altLang="it-IT" sz="3200" dirty="0" smtClean="0">
                <a:solidFill>
                  <a:srgbClr val="FFFF00"/>
                </a:solidFill>
                <a:latin typeface="Tahoma" charset="0"/>
                <a:ea typeface="Tahoma" charset="0"/>
                <a:cs typeface="Tahoma" charset="0"/>
              </a:rPr>
              <a:t> ?</a:t>
            </a:r>
            <a:endParaRPr lang="it-IT" altLang="it-IT" sz="3200" dirty="0">
              <a:solidFill>
                <a:srgbClr val="FFFF00"/>
              </a:solidFill>
              <a:latin typeface="Tahoma" charset="0"/>
              <a:ea typeface="Tahoma" charset="0"/>
              <a:cs typeface="Tahoma" charset="0"/>
            </a:endParaRPr>
          </a:p>
        </p:txBody>
      </p:sp>
      <p:pic>
        <p:nvPicPr>
          <p:cNvPr id="18"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3333" r="30302"/>
          <a:stretch>
            <a:fillRect/>
          </a:stretch>
        </p:blipFill>
        <p:spPr bwMode="auto">
          <a:xfrm>
            <a:off x="0" y="692696"/>
            <a:ext cx="663973" cy="136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igura a mano libera 19"/>
          <p:cNvSpPr/>
          <p:nvPr/>
        </p:nvSpPr>
        <p:spPr>
          <a:xfrm>
            <a:off x="3419872" y="5229200"/>
            <a:ext cx="576064" cy="697795"/>
          </a:xfrm>
          <a:custGeom>
            <a:avLst/>
            <a:gdLst>
              <a:gd name="connsiteX0" fmla="*/ 17929 w 376517"/>
              <a:gd name="connsiteY0" fmla="*/ 0 h 2115671"/>
              <a:gd name="connsiteX1" fmla="*/ 376517 w 376517"/>
              <a:gd name="connsiteY1" fmla="*/ 986118 h 2115671"/>
              <a:gd name="connsiteX2" fmla="*/ 304800 w 376517"/>
              <a:gd name="connsiteY2" fmla="*/ 1954306 h 2115671"/>
              <a:gd name="connsiteX3" fmla="*/ 0 w 376517"/>
              <a:gd name="connsiteY3" fmla="*/ 2115671 h 2115671"/>
              <a:gd name="connsiteX4" fmla="*/ 17929 w 376517"/>
              <a:gd name="connsiteY4" fmla="*/ 0 h 2115671"/>
              <a:gd name="connsiteX0" fmla="*/ 17929 w 376517"/>
              <a:gd name="connsiteY0" fmla="*/ 0 h 2115671"/>
              <a:gd name="connsiteX1" fmla="*/ 251012 w 376517"/>
              <a:gd name="connsiteY1" fmla="*/ 143435 h 2115671"/>
              <a:gd name="connsiteX2" fmla="*/ 376517 w 376517"/>
              <a:gd name="connsiteY2" fmla="*/ 986118 h 2115671"/>
              <a:gd name="connsiteX3" fmla="*/ 304800 w 376517"/>
              <a:gd name="connsiteY3" fmla="*/ 1954306 h 2115671"/>
              <a:gd name="connsiteX4" fmla="*/ 0 w 376517"/>
              <a:gd name="connsiteY4" fmla="*/ 2115671 h 2115671"/>
              <a:gd name="connsiteX5" fmla="*/ 17929 w 376517"/>
              <a:gd name="connsiteY5" fmla="*/ 0 h 21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517" h="2115671">
                <a:moveTo>
                  <a:pt x="17929" y="0"/>
                </a:moveTo>
                <a:cubicBezTo>
                  <a:pt x="59764" y="119529"/>
                  <a:pt x="209177" y="23906"/>
                  <a:pt x="251012" y="143435"/>
                </a:cubicBezTo>
                <a:lnTo>
                  <a:pt x="376517" y="986118"/>
                </a:lnTo>
                <a:lnTo>
                  <a:pt x="304800" y="1954306"/>
                </a:lnTo>
                <a:lnTo>
                  <a:pt x="0" y="2115671"/>
                </a:lnTo>
                <a:lnTo>
                  <a:pt x="17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20"/>
          <p:cNvSpPr/>
          <p:nvPr/>
        </p:nvSpPr>
        <p:spPr>
          <a:xfrm>
            <a:off x="3545959" y="2670967"/>
            <a:ext cx="468486" cy="1550121"/>
          </a:xfrm>
          <a:custGeom>
            <a:avLst/>
            <a:gdLst>
              <a:gd name="connsiteX0" fmla="*/ 17929 w 376517"/>
              <a:gd name="connsiteY0" fmla="*/ 0 h 2115671"/>
              <a:gd name="connsiteX1" fmla="*/ 376517 w 376517"/>
              <a:gd name="connsiteY1" fmla="*/ 986118 h 2115671"/>
              <a:gd name="connsiteX2" fmla="*/ 304800 w 376517"/>
              <a:gd name="connsiteY2" fmla="*/ 1954306 h 2115671"/>
              <a:gd name="connsiteX3" fmla="*/ 0 w 376517"/>
              <a:gd name="connsiteY3" fmla="*/ 2115671 h 2115671"/>
              <a:gd name="connsiteX4" fmla="*/ 17929 w 376517"/>
              <a:gd name="connsiteY4" fmla="*/ 0 h 2115671"/>
              <a:gd name="connsiteX0" fmla="*/ 17929 w 376517"/>
              <a:gd name="connsiteY0" fmla="*/ 0 h 2115671"/>
              <a:gd name="connsiteX1" fmla="*/ 251012 w 376517"/>
              <a:gd name="connsiteY1" fmla="*/ 143435 h 2115671"/>
              <a:gd name="connsiteX2" fmla="*/ 376517 w 376517"/>
              <a:gd name="connsiteY2" fmla="*/ 986118 h 2115671"/>
              <a:gd name="connsiteX3" fmla="*/ 304800 w 376517"/>
              <a:gd name="connsiteY3" fmla="*/ 1954306 h 2115671"/>
              <a:gd name="connsiteX4" fmla="*/ 0 w 376517"/>
              <a:gd name="connsiteY4" fmla="*/ 2115671 h 2115671"/>
              <a:gd name="connsiteX5" fmla="*/ 17929 w 376517"/>
              <a:gd name="connsiteY5" fmla="*/ 0 h 2115671"/>
              <a:gd name="connsiteX0" fmla="*/ 17929 w 306204"/>
              <a:gd name="connsiteY0" fmla="*/ 0 h 2115671"/>
              <a:gd name="connsiteX1" fmla="*/ 251012 w 306204"/>
              <a:gd name="connsiteY1" fmla="*/ 143435 h 2115671"/>
              <a:gd name="connsiteX2" fmla="*/ 306204 w 306204"/>
              <a:gd name="connsiteY2" fmla="*/ 986118 h 2115671"/>
              <a:gd name="connsiteX3" fmla="*/ 304800 w 306204"/>
              <a:gd name="connsiteY3" fmla="*/ 1954306 h 2115671"/>
              <a:gd name="connsiteX4" fmla="*/ 0 w 306204"/>
              <a:gd name="connsiteY4" fmla="*/ 2115671 h 2115671"/>
              <a:gd name="connsiteX5" fmla="*/ 17929 w 306204"/>
              <a:gd name="connsiteY5" fmla="*/ 0 h 21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04" h="2115671">
                <a:moveTo>
                  <a:pt x="17929" y="0"/>
                </a:moveTo>
                <a:cubicBezTo>
                  <a:pt x="59764" y="119529"/>
                  <a:pt x="209177" y="23906"/>
                  <a:pt x="251012" y="143435"/>
                </a:cubicBezTo>
                <a:lnTo>
                  <a:pt x="306204" y="986118"/>
                </a:lnTo>
                <a:lnTo>
                  <a:pt x="304800" y="1954306"/>
                </a:lnTo>
                <a:lnTo>
                  <a:pt x="0" y="2115671"/>
                </a:lnTo>
                <a:lnTo>
                  <a:pt x="17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a:blip r:embed="rId5"/>
          <a:stretch>
            <a:fillRect/>
          </a:stretch>
        </p:blipFill>
        <p:spPr>
          <a:xfrm>
            <a:off x="4058766" y="5229200"/>
            <a:ext cx="2280905" cy="1519412"/>
          </a:xfrm>
          <a:prstGeom prst="rect">
            <a:avLst/>
          </a:prstGeom>
        </p:spPr>
      </p:pic>
      <p:sp>
        <p:nvSpPr>
          <p:cNvPr id="3" name="Figura a mano libera 2"/>
          <p:cNvSpPr/>
          <p:nvPr/>
        </p:nvSpPr>
        <p:spPr>
          <a:xfrm>
            <a:off x="2725271" y="4428565"/>
            <a:ext cx="3675529" cy="2330823"/>
          </a:xfrm>
          <a:custGeom>
            <a:avLst/>
            <a:gdLst>
              <a:gd name="connsiteX0" fmla="*/ 17929 w 3675529"/>
              <a:gd name="connsiteY0" fmla="*/ 0 h 2330823"/>
              <a:gd name="connsiteX1" fmla="*/ 3675529 w 3675529"/>
              <a:gd name="connsiteY1" fmla="*/ 806823 h 2330823"/>
              <a:gd name="connsiteX2" fmla="*/ 1344705 w 3675529"/>
              <a:gd name="connsiteY2" fmla="*/ 806823 h 2330823"/>
              <a:gd name="connsiteX3" fmla="*/ 1326776 w 3675529"/>
              <a:gd name="connsiteY3" fmla="*/ 2330823 h 2330823"/>
              <a:gd name="connsiteX4" fmla="*/ 0 w 3675529"/>
              <a:gd name="connsiteY4" fmla="*/ 663388 h 2330823"/>
              <a:gd name="connsiteX5" fmla="*/ 0 w 3675529"/>
              <a:gd name="connsiteY5" fmla="*/ 53788 h 2330823"/>
              <a:gd name="connsiteX6" fmla="*/ 0 w 3675529"/>
              <a:gd name="connsiteY6" fmla="*/ 53788 h 233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75529" h="2330823">
                <a:moveTo>
                  <a:pt x="17929" y="0"/>
                </a:moveTo>
                <a:lnTo>
                  <a:pt x="3675529" y="806823"/>
                </a:lnTo>
                <a:lnTo>
                  <a:pt x="1344705" y="806823"/>
                </a:lnTo>
                <a:lnTo>
                  <a:pt x="1326776" y="2330823"/>
                </a:lnTo>
                <a:lnTo>
                  <a:pt x="0" y="663388"/>
                </a:lnTo>
                <a:lnTo>
                  <a:pt x="0" y="53788"/>
                </a:lnTo>
                <a:lnTo>
                  <a:pt x="0" y="53788"/>
                </a:lnTo>
              </a:path>
            </a:pathLst>
          </a:cu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6"/>
          <a:stretch>
            <a:fillRect/>
          </a:stretch>
        </p:blipFill>
        <p:spPr>
          <a:xfrm>
            <a:off x="1205970" y="1332101"/>
            <a:ext cx="1910516" cy="1338866"/>
          </a:xfrm>
          <a:prstGeom prst="rect">
            <a:avLst/>
          </a:prstGeom>
        </p:spPr>
      </p:pic>
      <p:sp>
        <p:nvSpPr>
          <p:cNvPr id="8" name="Figura a mano libera 7"/>
          <p:cNvSpPr/>
          <p:nvPr/>
        </p:nvSpPr>
        <p:spPr>
          <a:xfrm>
            <a:off x="1201271" y="2617694"/>
            <a:ext cx="1936376" cy="896471"/>
          </a:xfrm>
          <a:custGeom>
            <a:avLst/>
            <a:gdLst>
              <a:gd name="connsiteX0" fmla="*/ 35858 w 1936376"/>
              <a:gd name="connsiteY0" fmla="*/ 896471 h 896471"/>
              <a:gd name="connsiteX1" fmla="*/ 0 w 1936376"/>
              <a:gd name="connsiteY1" fmla="*/ 0 h 896471"/>
              <a:gd name="connsiteX2" fmla="*/ 1936376 w 1936376"/>
              <a:gd name="connsiteY2" fmla="*/ 53788 h 896471"/>
              <a:gd name="connsiteX3" fmla="*/ 35858 w 1936376"/>
              <a:gd name="connsiteY3" fmla="*/ 896471 h 896471"/>
            </a:gdLst>
            <a:ahLst/>
            <a:cxnLst>
              <a:cxn ang="0">
                <a:pos x="connsiteX0" y="connsiteY0"/>
              </a:cxn>
              <a:cxn ang="0">
                <a:pos x="connsiteX1" y="connsiteY1"/>
              </a:cxn>
              <a:cxn ang="0">
                <a:pos x="connsiteX2" y="connsiteY2"/>
              </a:cxn>
              <a:cxn ang="0">
                <a:pos x="connsiteX3" y="connsiteY3"/>
              </a:cxn>
            </a:cxnLst>
            <a:rect l="l" t="t" r="r" b="b"/>
            <a:pathLst>
              <a:path w="1936376" h="896471">
                <a:moveTo>
                  <a:pt x="35858" y="896471"/>
                </a:moveTo>
                <a:lnTo>
                  <a:pt x="0" y="0"/>
                </a:lnTo>
                <a:lnTo>
                  <a:pt x="1936376" y="53788"/>
                </a:lnTo>
                <a:lnTo>
                  <a:pt x="35858" y="896471"/>
                </a:lnTo>
                <a:close/>
              </a:path>
            </a:pathLst>
          </a:custGeom>
          <a:solidFill>
            <a:srgbClr val="FFFF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49"/>
          <p:cNvSpPr txBox="1">
            <a:spLocks noChangeArrowheads="1"/>
          </p:cNvSpPr>
          <p:nvPr/>
        </p:nvSpPr>
        <p:spPr bwMode="auto">
          <a:xfrm>
            <a:off x="4079018" y="4063633"/>
            <a:ext cx="49337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2000" dirty="0" err="1" smtClean="0">
                <a:solidFill>
                  <a:schemeClr val="bg1"/>
                </a:solidFill>
                <a:latin typeface="Tahoma" charset="0"/>
                <a:ea typeface="Tahoma" charset="0"/>
                <a:cs typeface="Tahoma" charset="0"/>
              </a:rPr>
              <a:t>Old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males</a:t>
            </a:r>
            <a:r>
              <a:rPr lang="it-IT" altLang="it-IT" sz="2000" dirty="0" smtClean="0">
                <a:solidFill>
                  <a:schemeClr val="bg1"/>
                </a:solidFill>
                <a:latin typeface="Tahoma" charset="0"/>
                <a:ea typeface="Tahoma" charset="0"/>
                <a:cs typeface="Tahoma" charset="0"/>
              </a:rPr>
              <a:t> are </a:t>
            </a:r>
            <a:r>
              <a:rPr lang="it-IT" altLang="it-IT" sz="2000" dirty="0" err="1" smtClean="0">
                <a:solidFill>
                  <a:schemeClr val="bg1"/>
                </a:solidFill>
                <a:latin typeface="Tahoma" charset="0"/>
                <a:ea typeface="Tahoma" charset="0"/>
                <a:cs typeface="Tahoma" charset="0"/>
              </a:rPr>
              <a:t>attracted</a:t>
            </a:r>
            <a:r>
              <a:rPr lang="it-IT" altLang="it-IT" sz="2000" dirty="0" smtClean="0">
                <a:solidFill>
                  <a:schemeClr val="bg1"/>
                </a:solidFill>
                <a:latin typeface="Tahoma" charset="0"/>
                <a:ea typeface="Tahoma" charset="0"/>
                <a:cs typeface="Tahoma" charset="0"/>
              </a:rPr>
              <a:t> by </a:t>
            </a:r>
            <a:r>
              <a:rPr lang="it-IT" altLang="it-IT" sz="2000" dirty="0" err="1" smtClean="0">
                <a:solidFill>
                  <a:schemeClr val="bg1"/>
                </a:solidFill>
                <a:latin typeface="Tahoma" charset="0"/>
                <a:ea typeface="Tahoma" charset="0"/>
                <a:cs typeface="Tahoma" charset="0"/>
              </a:rPr>
              <a:t>younger</a:t>
            </a:r>
            <a:r>
              <a:rPr lang="it-IT" altLang="it-IT" sz="2000" dirty="0" smtClean="0">
                <a:solidFill>
                  <a:schemeClr val="bg1"/>
                </a:solidFill>
                <a:latin typeface="Tahoma" charset="0"/>
                <a:ea typeface="Tahoma" charset="0"/>
                <a:cs typeface="Tahoma" charset="0"/>
              </a:rPr>
              <a:t> (from -8 to -15) </a:t>
            </a:r>
            <a:r>
              <a:rPr lang="it-IT" altLang="it-IT" sz="2000" dirty="0" err="1" smtClean="0">
                <a:solidFill>
                  <a:schemeClr val="bg1"/>
                </a:solidFill>
                <a:latin typeface="Tahoma" charset="0"/>
                <a:ea typeface="Tahoma" charset="0"/>
                <a:cs typeface="Tahoma" charset="0"/>
              </a:rPr>
              <a:t>females</a:t>
            </a:r>
            <a:r>
              <a:rPr lang="it-IT" altLang="it-IT" sz="2000" dirty="0" smtClean="0">
                <a:solidFill>
                  <a:schemeClr val="bg1"/>
                </a:solidFill>
                <a:latin typeface="Tahoma" charset="0"/>
                <a:ea typeface="Tahoma" charset="0"/>
                <a:cs typeface="Tahoma" charset="0"/>
              </a:rPr>
              <a:t>..</a:t>
            </a:r>
            <a:endParaRPr lang="it-IT" altLang="it-IT" sz="2000" dirty="0">
              <a:solidFill>
                <a:schemeClr val="bg1"/>
              </a:solidFill>
              <a:latin typeface="Tahoma" charset="0"/>
              <a:ea typeface="Tahoma" charset="0"/>
              <a:cs typeface="Tahoma" charset="0"/>
            </a:endParaRPr>
          </a:p>
        </p:txBody>
      </p:sp>
    </p:spTree>
    <p:extLst>
      <p:ext uri="{BB962C8B-B14F-4D97-AF65-F5344CB8AC3E}">
        <p14:creationId xmlns:p14="http://schemas.microsoft.com/office/powerpoint/2010/main" val="19110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060"/>
                                        </p:tgtEl>
                                        <p:attrNameLst>
                                          <p:attrName>style.visibility</p:attrName>
                                        </p:attrNameLst>
                                      </p:cBhvr>
                                      <p:to>
                                        <p:strVal val="visible"/>
                                      </p:to>
                                    </p:set>
                                    <p:animEffect transition="in" filter="fade">
                                      <p:cBhvr>
                                        <p:cTn id="13" dur="500"/>
                                        <p:tgtEl>
                                          <p:spTgt spid="4506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P spid="3" grpId="0" animBg="1"/>
      <p:bldP spid="8" grpId="0" animBg="1"/>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15"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pic>
        <p:nvPicPr>
          <p:cNvPr id="16" name="Picture 4" descr="http://www.scienceofrelationships.com/storage/kenrick_keefe1.jpg?__SQUARESPACE_CACHEVERSION=1315788563442"/>
          <p:cNvPicPr>
            <a:picLocks noChangeAspect="1" noChangeArrowheads="1"/>
          </p:cNvPicPr>
          <p:nvPr/>
        </p:nvPicPr>
        <p:blipFill rotWithShape="1">
          <a:blip r:embed="rId3">
            <a:extLst>
              <a:ext uri="{28A0092B-C50C-407E-A947-70E740481C1C}">
                <a14:useLocalDpi xmlns:a14="http://schemas.microsoft.com/office/drawing/2010/main" val="0"/>
              </a:ext>
            </a:extLst>
          </a:blip>
          <a:srcRect l="3403" r="42414"/>
          <a:stretch/>
        </p:blipFill>
        <p:spPr bwMode="auto">
          <a:xfrm>
            <a:off x="-4355" y="2060848"/>
            <a:ext cx="4000291" cy="428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49"/>
          <p:cNvSpPr txBox="1">
            <a:spLocks noChangeArrowheads="1"/>
          </p:cNvSpPr>
          <p:nvPr/>
        </p:nvSpPr>
        <p:spPr bwMode="auto">
          <a:xfrm>
            <a:off x="-4355" y="735191"/>
            <a:ext cx="9072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3200" dirty="0" smtClean="0">
                <a:solidFill>
                  <a:srgbClr val="FFFF00"/>
                </a:solidFill>
                <a:latin typeface="Tahoma" charset="0"/>
                <a:ea typeface="Tahoma" charset="0"/>
                <a:cs typeface="Tahoma" charset="0"/>
              </a:rPr>
              <a:t>How do </a:t>
            </a:r>
            <a:r>
              <a:rPr lang="it-IT" altLang="it-IT" sz="3200" dirty="0" err="1" smtClean="0">
                <a:solidFill>
                  <a:srgbClr val="FFFF00"/>
                </a:solidFill>
                <a:latin typeface="Tahoma" charset="0"/>
                <a:ea typeface="Tahoma" charset="0"/>
                <a:cs typeface="Tahoma" charset="0"/>
              </a:rPr>
              <a:t>we</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choose</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sexual</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partners</a:t>
            </a:r>
            <a:r>
              <a:rPr lang="it-IT" altLang="it-IT" sz="3200" dirty="0" smtClean="0">
                <a:solidFill>
                  <a:srgbClr val="FFFF00"/>
                </a:solidFill>
                <a:latin typeface="Tahoma" charset="0"/>
                <a:ea typeface="Tahoma" charset="0"/>
                <a:cs typeface="Tahoma" charset="0"/>
              </a:rPr>
              <a:t> ?</a:t>
            </a:r>
            <a:endParaRPr lang="it-IT" altLang="it-IT" sz="3200" dirty="0">
              <a:solidFill>
                <a:srgbClr val="FFFF00"/>
              </a:solidFill>
              <a:latin typeface="Tahoma" charset="0"/>
              <a:ea typeface="Tahoma" charset="0"/>
              <a:cs typeface="Tahoma" charset="0"/>
            </a:endParaRPr>
          </a:p>
        </p:txBody>
      </p:sp>
      <p:pic>
        <p:nvPicPr>
          <p:cNvPr id="18"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3333" r="30302"/>
          <a:stretch>
            <a:fillRect/>
          </a:stretch>
        </p:blipFill>
        <p:spPr bwMode="auto">
          <a:xfrm>
            <a:off x="0" y="692696"/>
            <a:ext cx="663973" cy="136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igura a mano libera 19"/>
          <p:cNvSpPr/>
          <p:nvPr/>
        </p:nvSpPr>
        <p:spPr>
          <a:xfrm>
            <a:off x="3419872" y="5229200"/>
            <a:ext cx="576064" cy="697795"/>
          </a:xfrm>
          <a:custGeom>
            <a:avLst/>
            <a:gdLst>
              <a:gd name="connsiteX0" fmla="*/ 17929 w 376517"/>
              <a:gd name="connsiteY0" fmla="*/ 0 h 2115671"/>
              <a:gd name="connsiteX1" fmla="*/ 376517 w 376517"/>
              <a:gd name="connsiteY1" fmla="*/ 986118 h 2115671"/>
              <a:gd name="connsiteX2" fmla="*/ 304800 w 376517"/>
              <a:gd name="connsiteY2" fmla="*/ 1954306 h 2115671"/>
              <a:gd name="connsiteX3" fmla="*/ 0 w 376517"/>
              <a:gd name="connsiteY3" fmla="*/ 2115671 h 2115671"/>
              <a:gd name="connsiteX4" fmla="*/ 17929 w 376517"/>
              <a:gd name="connsiteY4" fmla="*/ 0 h 2115671"/>
              <a:gd name="connsiteX0" fmla="*/ 17929 w 376517"/>
              <a:gd name="connsiteY0" fmla="*/ 0 h 2115671"/>
              <a:gd name="connsiteX1" fmla="*/ 251012 w 376517"/>
              <a:gd name="connsiteY1" fmla="*/ 143435 h 2115671"/>
              <a:gd name="connsiteX2" fmla="*/ 376517 w 376517"/>
              <a:gd name="connsiteY2" fmla="*/ 986118 h 2115671"/>
              <a:gd name="connsiteX3" fmla="*/ 304800 w 376517"/>
              <a:gd name="connsiteY3" fmla="*/ 1954306 h 2115671"/>
              <a:gd name="connsiteX4" fmla="*/ 0 w 376517"/>
              <a:gd name="connsiteY4" fmla="*/ 2115671 h 2115671"/>
              <a:gd name="connsiteX5" fmla="*/ 17929 w 376517"/>
              <a:gd name="connsiteY5" fmla="*/ 0 h 21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517" h="2115671">
                <a:moveTo>
                  <a:pt x="17929" y="0"/>
                </a:moveTo>
                <a:cubicBezTo>
                  <a:pt x="59764" y="119529"/>
                  <a:pt x="209177" y="23906"/>
                  <a:pt x="251012" y="143435"/>
                </a:cubicBezTo>
                <a:lnTo>
                  <a:pt x="376517" y="986118"/>
                </a:lnTo>
                <a:lnTo>
                  <a:pt x="304800" y="1954306"/>
                </a:lnTo>
                <a:lnTo>
                  <a:pt x="0" y="2115671"/>
                </a:lnTo>
                <a:lnTo>
                  <a:pt x="17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20"/>
          <p:cNvSpPr/>
          <p:nvPr/>
        </p:nvSpPr>
        <p:spPr>
          <a:xfrm>
            <a:off x="3545959" y="2670967"/>
            <a:ext cx="468486" cy="1550121"/>
          </a:xfrm>
          <a:custGeom>
            <a:avLst/>
            <a:gdLst>
              <a:gd name="connsiteX0" fmla="*/ 17929 w 376517"/>
              <a:gd name="connsiteY0" fmla="*/ 0 h 2115671"/>
              <a:gd name="connsiteX1" fmla="*/ 376517 w 376517"/>
              <a:gd name="connsiteY1" fmla="*/ 986118 h 2115671"/>
              <a:gd name="connsiteX2" fmla="*/ 304800 w 376517"/>
              <a:gd name="connsiteY2" fmla="*/ 1954306 h 2115671"/>
              <a:gd name="connsiteX3" fmla="*/ 0 w 376517"/>
              <a:gd name="connsiteY3" fmla="*/ 2115671 h 2115671"/>
              <a:gd name="connsiteX4" fmla="*/ 17929 w 376517"/>
              <a:gd name="connsiteY4" fmla="*/ 0 h 2115671"/>
              <a:gd name="connsiteX0" fmla="*/ 17929 w 376517"/>
              <a:gd name="connsiteY0" fmla="*/ 0 h 2115671"/>
              <a:gd name="connsiteX1" fmla="*/ 251012 w 376517"/>
              <a:gd name="connsiteY1" fmla="*/ 143435 h 2115671"/>
              <a:gd name="connsiteX2" fmla="*/ 376517 w 376517"/>
              <a:gd name="connsiteY2" fmla="*/ 986118 h 2115671"/>
              <a:gd name="connsiteX3" fmla="*/ 304800 w 376517"/>
              <a:gd name="connsiteY3" fmla="*/ 1954306 h 2115671"/>
              <a:gd name="connsiteX4" fmla="*/ 0 w 376517"/>
              <a:gd name="connsiteY4" fmla="*/ 2115671 h 2115671"/>
              <a:gd name="connsiteX5" fmla="*/ 17929 w 376517"/>
              <a:gd name="connsiteY5" fmla="*/ 0 h 2115671"/>
              <a:gd name="connsiteX0" fmla="*/ 17929 w 306204"/>
              <a:gd name="connsiteY0" fmla="*/ 0 h 2115671"/>
              <a:gd name="connsiteX1" fmla="*/ 251012 w 306204"/>
              <a:gd name="connsiteY1" fmla="*/ 143435 h 2115671"/>
              <a:gd name="connsiteX2" fmla="*/ 306204 w 306204"/>
              <a:gd name="connsiteY2" fmla="*/ 986118 h 2115671"/>
              <a:gd name="connsiteX3" fmla="*/ 304800 w 306204"/>
              <a:gd name="connsiteY3" fmla="*/ 1954306 h 2115671"/>
              <a:gd name="connsiteX4" fmla="*/ 0 w 306204"/>
              <a:gd name="connsiteY4" fmla="*/ 2115671 h 2115671"/>
              <a:gd name="connsiteX5" fmla="*/ 17929 w 306204"/>
              <a:gd name="connsiteY5" fmla="*/ 0 h 21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204" h="2115671">
                <a:moveTo>
                  <a:pt x="17929" y="0"/>
                </a:moveTo>
                <a:cubicBezTo>
                  <a:pt x="59764" y="119529"/>
                  <a:pt x="209177" y="23906"/>
                  <a:pt x="251012" y="143435"/>
                </a:cubicBezTo>
                <a:lnTo>
                  <a:pt x="306204" y="986118"/>
                </a:lnTo>
                <a:lnTo>
                  <a:pt x="304800" y="1954306"/>
                </a:lnTo>
                <a:lnTo>
                  <a:pt x="0" y="2115671"/>
                </a:lnTo>
                <a:lnTo>
                  <a:pt x="17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49"/>
          <p:cNvSpPr txBox="1">
            <a:spLocks noChangeArrowheads="1"/>
          </p:cNvSpPr>
          <p:nvPr/>
        </p:nvSpPr>
        <p:spPr bwMode="auto">
          <a:xfrm>
            <a:off x="4079018" y="3908453"/>
            <a:ext cx="49337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2000" dirty="0" err="1" smtClean="0">
                <a:solidFill>
                  <a:schemeClr val="bg1"/>
                </a:solidFill>
                <a:latin typeface="Tahoma" charset="0"/>
                <a:ea typeface="Tahoma" charset="0"/>
                <a:cs typeface="Tahoma" charset="0"/>
              </a:rPr>
              <a:t>Males</a:t>
            </a:r>
            <a:r>
              <a:rPr lang="it-IT" altLang="it-IT" sz="2000" dirty="0" smtClean="0">
                <a:solidFill>
                  <a:schemeClr val="bg1"/>
                </a:solidFill>
                <a:latin typeface="Tahoma" charset="0"/>
                <a:ea typeface="Tahoma" charset="0"/>
                <a:cs typeface="Tahoma" charset="0"/>
              </a:rPr>
              <a:t> can </a:t>
            </a:r>
            <a:r>
              <a:rPr lang="it-IT" altLang="it-IT" sz="2000" dirty="0" err="1" smtClean="0">
                <a:solidFill>
                  <a:schemeClr val="bg1"/>
                </a:solidFill>
                <a:latin typeface="Tahoma" charset="0"/>
                <a:ea typeface="Tahoma" charset="0"/>
                <a:cs typeface="Tahoma" charset="0"/>
              </a:rPr>
              <a:t>have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children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also</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when</a:t>
            </a:r>
            <a:r>
              <a:rPr lang="it-IT" altLang="it-IT" sz="2000" dirty="0" smtClean="0">
                <a:solidFill>
                  <a:schemeClr val="bg1"/>
                </a:solidFill>
                <a:latin typeface="Tahoma" charset="0"/>
                <a:ea typeface="Tahoma" charset="0"/>
                <a:cs typeface="Tahoma" charset="0"/>
              </a:rPr>
              <a:t> 60 </a:t>
            </a:r>
            <a:r>
              <a:rPr lang="it-IT" altLang="it-IT" sz="2000" dirty="0" err="1" smtClean="0">
                <a:solidFill>
                  <a:schemeClr val="bg1"/>
                </a:solidFill>
                <a:latin typeface="Tahoma" charset="0"/>
                <a:ea typeface="Tahoma" charset="0"/>
                <a:cs typeface="Tahoma" charset="0"/>
              </a:rPr>
              <a:t>years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old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hence</a:t>
            </a:r>
            <a:r>
              <a:rPr lang="it-IT" altLang="it-IT" sz="2000" dirty="0" smtClean="0">
                <a:solidFill>
                  <a:schemeClr val="bg1"/>
                </a:solidFill>
                <a:latin typeface="Tahoma" charset="0"/>
                <a:ea typeface="Tahoma" charset="0"/>
                <a:cs typeface="Tahoma" charset="0"/>
              </a:rPr>
              <a:t> nature </a:t>
            </a:r>
            <a:r>
              <a:rPr lang="it-IT" altLang="it-IT" sz="2000" dirty="0" err="1" smtClean="0">
                <a:solidFill>
                  <a:schemeClr val="bg1"/>
                </a:solidFill>
                <a:latin typeface="Tahoma" charset="0"/>
                <a:ea typeface="Tahoma" charset="0"/>
                <a:cs typeface="Tahoma" charset="0"/>
              </a:rPr>
              <a:t>selected</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males</a:t>
            </a:r>
            <a:r>
              <a:rPr lang="it-IT" altLang="it-IT" sz="2000" dirty="0" smtClean="0">
                <a:solidFill>
                  <a:schemeClr val="bg1"/>
                </a:solidFill>
                <a:latin typeface="Tahoma" charset="0"/>
                <a:ea typeface="Tahoma" charset="0"/>
                <a:cs typeface="Tahoma" charset="0"/>
              </a:rPr>
              <a:t> to be </a:t>
            </a:r>
            <a:r>
              <a:rPr lang="it-IT" altLang="it-IT" sz="2000" dirty="0" err="1" smtClean="0">
                <a:solidFill>
                  <a:schemeClr val="bg1"/>
                </a:solidFill>
                <a:latin typeface="Tahoma" charset="0"/>
                <a:ea typeface="Tahoma" charset="0"/>
                <a:cs typeface="Tahoma" charset="0"/>
              </a:rPr>
              <a:t>attracted</a:t>
            </a:r>
            <a:r>
              <a:rPr lang="it-IT" altLang="it-IT" sz="2000" dirty="0" smtClean="0">
                <a:solidFill>
                  <a:schemeClr val="bg1"/>
                </a:solidFill>
                <a:latin typeface="Tahoma" charset="0"/>
                <a:ea typeface="Tahoma" charset="0"/>
                <a:cs typeface="Tahoma" charset="0"/>
              </a:rPr>
              <a:t> by </a:t>
            </a:r>
            <a:r>
              <a:rPr lang="it-IT" altLang="it-IT" sz="2000" dirty="0" err="1" smtClean="0">
                <a:solidFill>
                  <a:schemeClr val="bg1"/>
                </a:solidFill>
                <a:latin typeface="Tahoma" charset="0"/>
                <a:ea typeface="Tahoma" charset="0"/>
                <a:cs typeface="Tahoma" charset="0"/>
              </a:rPr>
              <a:t>females</a:t>
            </a:r>
            <a:r>
              <a:rPr lang="it-IT" altLang="it-IT" sz="2000" dirty="0" smtClean="0">
                <a:solidFill>
                  <a:schemeClr val="bg1"/>
                </a:solidFill>
                <a:latin typeface="Tahoma" charset="0"/>
                <a:ea typeface="Tahoma" charset="0"/>
                <a:cs typeface="Tahoma" charset="0"/>
              </a:rPr>
              <a:t> with high </a:t>
            </a:r>
            <a:r>
              <a:rPr lang="it-IT" altLang="it-IT" sz="2000" dirty="0" err="1" smtClean="0">
                <a:solidFill>
                  <a:schemeClr val="bg1"/>
                </a:solidFill>
                <a:latin typeface="Tahoma" charset="0"/>
                <a:ea typeface="Tahoma" charset="0"/>
                <a:cs typeface="Tahoma" charset="0"/>
              </a:rPr>
              <a:t>levels</a:t>
            </a:r>
            <a:r>
              <a:rPr lang="it-IT" altLang="it-IT" sz="2000" dirty="0" smtClean="0">
                <a:solidFill>
                  <a:schemeClr val="bg1"/>
                </a:solidFill>
                <a:latin typeface="Tahoma" charset="0"/>
                <a:ea typeface="Tahoma" charset="0"/>
                <a:cs typeface="Tahoma" charset="0"/>
              </a:rPr>
              <a:t> of </a:t>
            </a:r>
            <a:r>
              <a:rPr lang="it-IT" altLang="it-IT" sz="2000" dirty="0" err="1" smtClean="0">
                <a:solidFill>
                  <a:schemeClr val="bg1"/>
                </a:solidFill>
                <a:latin typeface="Tahoma" charset="0"/>
                <a:ea typeface="Tahoma" charset="0"/>
                <a:cs typeface="Tahoma" charset="0"/>
              </a:rPr>
              <a:t>fertility</a:t>
            </a:r>
            <a:endParaRPr lang="it-IT" altLang="it-IT" sz="2000" dirty="0">
              <a:solidFill>
                <a:schemeClr val="bg1"/>
              </a:solidFill>
              <a:latin typeface="Tahoma" charset="0"/>
              <a:ea typeface="Tahoma" charset="0"/>
              <a:cs typeface="Tahoma" charset="0"/>
            </a:endParaRPr>
          </a:p>
        </p:txBody>
      </p:sp>
      <p:pic>
        <p:nvPicPr>
          <p:cNvPr id="2" name="Immagine 1"/>
          <p:cNvPicPr>
            <a:picLocks noChangeAspect="1"/>
          </p:cNvPicPr>
          <p:nvPr/>
        </p:nvPicPr>
        <p:blipFill>
          <a:blip r:embed="rId5"/>
          <a:stretch>
            <a:fillRect/>
          </a:stretch>
        </p:blipFill>
        <p:spPr>
          <a:xfrm>
            <a:off x="4112411" y="5314927"/>
            <a:ext cx="2880320" cy="1224136"/>
          </a:xfrm>
          <a:prstGeom prst="rect">
            <a:avLst/>
          </a:prstGeom>
        </p:spPr>
      </p:pic>
      <p:pic>
        <p:nvPicPr>
          <p:cNvPr id="11" name="Picture 4" descr="http://www.publicdomainpictures.net/pictures/80000/nahled/silhouette-woman-2.jpg"/>
          <p:cNvPicPr>
            <a:picLocks noChangeAspect="1" noChangeArrowheads="1"/>
          </p:cNvPicPr>
          <p:nvPr/>
        </p:nvPicPr>
        <p:blipFill>
          <a:blip r:embed="rId6">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6876256" y="5229200"/>
            <a:ext cx="747845" cy="13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49913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42863"/>
            <a:ext cx="9144001"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9"/>
          <p:cNvSpPr txBox="1">
            <a:spLocks noChangeArrowheads="1"/>
          </p:cNvSpPr>
          <p:nvPr/>
        </p:nvSpPr>
        <p:spPr bwMode="auto">
          <a:xfrm>
            <a:off x="34925" y="5373688"/>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Male / Female; Men / Women</a:t>
            </a:r>
          </a:p>
        </p:txBody>
      </p:sp>
      <p:sp>
        <p:nvSpPr>
          <p:cNvPr id="6" name="CasellaDiTesto 49"/>
          <p:cNvSpPr txBox="1">
            <a:spLocks noChangeArrowheads="1"/>
          </p:cNvSpPr>
          <p:nvPr/>
        </p:nvSpPr>
        <p:spPr bwMode="auto">
          <a:xfrm>
            <a:off x="1116013" y="5800725"/>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Hormones (androgens / LH / FSH / Cycle)</a:t>
            </a:r>
          </a:p>
        </p:txBody>
      </p:sp>
      <p:sp>
        <p:nvSpPr>
          <p:cNvPr id="7" name="Rettangolo 6"/>
          <p:cNvSpPr>
            <a:spLocks noChangeArrowheads="1"/>
          </p:cNvSpPr>
          <p:nvPr/>
        </p:nvSpPr>
        <p:spPr bwMode="auto">
          <a:xfrm>
            <a:off x="6084888" y="6083300"/>
            <a:ext cx="133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a:solidFill>
                  <a:schemeClr val="bg1"/>
                </a:solidFill>
                <a:latin typeface="Tahoma" charset="0"/>
                <a:ea typeface="Tahoma" charset="0"/>
                <a:cs typeface="Tahoma" charset="0"/>
              </a:rPr>
              <a:t>X / Y (XYY)</a:t>
            </a:r>
          </a:p>
        </p:txBody>
      </p:sp>
      <p:sp>
        <p:nvSpPr>
          <p:cNvPr id="8" name="Rettangolo 7"/>
          <p:cNvSpPr>
            <a:spLocks noChangeArrowheads="1"/>
          </p:cNvSpPr>
          <p:nvPr/>
        </p:nvSpPr>
        <p:spPr bwMode="auto">
          <a:xfrm>
            <a:off x="8388350" y="6424613"/>
            <a:ext cx="6270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a:solidFill>
                  <a:schemeClr val="bg1"/>
                </a:solidFill>
                <a:latin typeface="Tahoma" charset="0"/>
                <a:ea typeface="Tahoma" charset="0"/>
                <a:cs typeface="Tahoma" charset="0"/>
              </a:rPr>
              <a:t>Rats</a:t>
            </a:r>
          </a:p>
        </p:txBody>
      </p:sp>
      <p:sp>
        <p:nvSpPr>
          <p:cNvPr id="9" name="Rettangolo 8"/>
          <p:cNvSpPr>
            <a:spLocks noChangeArrowheads="1"/>
          </p:cNvSpPr>
          <p:nvPr/>
        </p:nvSpPr>
        <p:spPr bwMode="auto">
          <a:xfrm>
            <a:off x="7581900" y="6300788"/>
            <a:ext cx="661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a:solidFill>
                  <a:schemeClr val="bg1"/>
                </a:solidFill>
                <a:latin typeface="Tahoma" charset="0"/>
                <a:ea typeface="Tahoma" charset="0"/>
                <a:cs typeface="Tahoma" charset="0"/>
              </a:rPr>
              <a:t>Birth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45060" name="CasellaDiTesto 49"/>
          <p:cNvSpPr txBox="1">
            <a:spLocks noChangeArrowheads="1"/>
          </p:cNvSpPr>
          <p:nvPr/>
        </p:nvSpPr>
        <p:spPr bwMode="auto">
          <a:xfrm>
            <a:off x="4531926" y="3149768"/>
            <a:ext cx="43576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2000" dirty="0" err="1" smtClean="0">
                <a:solidFill>
                  <a:schemeClr val="bg1"/>
                </a:solidFill>
                <a:latin typeface="Tahoma" charset="0"/>
                <a:ea typeface="Tahoma" charset="0"/>
                <a:cs typeface="Tahoma" charset="0"/>
              </a:rPr>
              <a:t>As</a:t>
            </a:r>
            <a:r>
              <a:rPr lang="it-IT" altLang="it-IT" sz="2000" dirty="0" smtClean="0">
                <a:solidFill>
                  <a:schemeClr val="bg1"/>
                </a:solidFill>
                <a:latin typeface="Tahoma" charset="0"/>
                <a:ea typeface="Tahoma" charset="0"/>
                <a:cs typeface="Tahoma" charset="0"/>
              </a:rPr>
              <a:t> the </a:t>
            </a:r>
            <a:r>
              <a:rPr lang="it-IT" altLang="it-IT" sz="2000" dirty="0" err="1" smtClean="0">
                <a:solidFill>
                  <a:schemeClr val="bg1"/>
                </a:solidFill>
                <a:latin typeface="Tahoma" charset="0"/>
                <a:ea typeface="Tahoma" charset="0"/>
                <a:cs typeface="Tahoma" charset="0"/>
              </a:rPr>
              <a:t>possibility</a:t>
            </a:r>
            <a:r>
              <a:rPr lang="it-IT" altLang="it-IT" sz="2000" dirty="0" smtClean="0">
                <a:solidFill>
                  <a:schemeClr val="bg1"/>
                </a:solidFill>
                <a:latin typeface="Tahoma" charset="0"/>
                <a:ea typeface="Tahoma" charset="0"/>
                <a:cs typeface="Tahoma" charset="0"/>
              </a:rPr>
              <a:t> to </a:t>
            </a:r>
            <a:r>
              <a:rPr lang="it-IT" altLang="it-IT" sz="2000" dirty="0" err="1" smtClean="0">
                <a:solidFill>
                  <a:schemeClr val="bg1"/>
                </a:solidFill>
                <a:latin typeface="Tahoma" charset="0"/>
                <a:ea typeface="Tahoma" charset="0"/>
                <a:cs typeface="Tahoma" charset="0"/>
              </a:rPr>
              <a:t>have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children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decrease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when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increasing</a:t>
            </a:r>
            <a:r>
              <a:rPr lang="it-IT" altLang="it-IT" sz="2000" dirty="0" smtClean="0">
                <a:solidFill>
                  <a:schemeClr val="bg1"/>
                </a:solidFill>
                <a:latin typeface="Tahoma" charset="0"/>
                <a:ea typeface="Tahoma" charset="0"/>
                <a:cs typeface="Tahoma" charset="0"/>
              </a:rPr>
              <a:t> with </a:t>
            </a:r>
            <a:r>
              <a:rPr lang="it-IT" altLang="it-IT" sz="2000" dirty="0" err="1" smtClean="0">
                <a:solidFill>
                  <a:schemeClr val="bg1"/>
                </a:solidFill>
                <a:latin typeface="Tahoma" charset="0"/>
                <a:ea typeface="Tahoma" charset="0"/>
                <a:cs typeface="Tahoma" charset="0"/>
              </a:rPr>
              <a:t>age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females</a:t>
            </a:r>
            <a:r>
              <a:rPr lang="it-IT" altLang="it-IT" sz="2000" dirty="0" smtClean="0">
                <a:solidFill>
                  <a:schemeClr val="bg1"/>
                </a:solidFill>
                <a:latin typeface="Tahoma" charset="0"/>
                <a:ea typeface="Tahoma" charset="0"/>
                <a:cs typeface="Tahoma" charset="0"/>
              </a:rPr>
              <a:t> do </a:t>
            </a:r>
            <a:r>
              <a:rPr lang="it-IT" altLang="it-IT" sz="2000" dirty="0" err="1" smtClean="0">
                <a:solidFill>
                  <a:schemeClr val="bg1"/>
                </a:solidFill>
                <a:latin typeface="Tahoma" charset="0"/>
                <a:ea typeface="Tahoma" charset="0"/>
                <a:cs typeface="Tahoma" charset="0"/>
              </a:rPr>
              <a:t>not</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change</a:t>
            </a:r>
            <a:r>
              <a:rPr lang="it-IT" altLang="it-IT" sz="2000" dirty="0" smtClean="0">
                <a:solidFill>
                  <a:schemeClr val="bg1"/>
                </a:solidFill>
                <a:latin typeface="Tahoma" charset="0"/>
                <a:ea typeface="Tahoma" charset="0"/>
                <a:cs typeface="Tahoma" charset="0"/>
              </a:rPr>
              <a:t> the </a:t>
            </a:r>
            <a:r>
              <a:rPr lang="it-IT" altLang="it-IT" sz="2000" dirty="0" err="1" smtClean="0">
                <a:solidFill>
                  <a:schemeClr val="bg1"/>
                </a:solidFill>
                <a:latin typeface="Tahoma" charset="0"/>
                <a:ea typeface="Tahoma" charset="0"/>
                <a:cs typeface="Tahoma" charset="0"/>
              </a:rPr>
              <a:t>strategy</a:t>
            </a:r>
            <a:r>
              <a:rPr lang="it-IT" altLang="it-IT" sz="2000" dirty="0" smtClean="0">
                <a:solidFill>
                  <a:schemeClr val="bg1"/>
                </a:solidFill>
                <a:latin typeface="Tahoma" charset="0"/>
                <a:ea typeface="Tahoma" charset="0"/>
                <a:cs typeface="Tahoma" charset="0"/>
              </a:rPr>
              <a:t>.</a:t>
            </a:r>
            <a:endParaRPr lang="it-IT" altLang="it-IT" sz="2000" dirty="0">
              <a:solidFill>
                <a:schemeClr val="bg1"/>
              </a:solidFill>
              <a:latin typeface="Tahoma" charset="0"/>
              <a:ea typeface="Tahoma" charset="0"/>
              <a:cs typeface="Tahoma" charset="0"/>
            </a:endParaRPr>
          </a:p>
        </p:txBody>
      </p:sp>
      <p:sp>
        <p:nvSpPr>
          <p:cNvPr id="15"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pic>
        <p:nvPicPr>
          <p:cNvPr id="16" name="Picture 4" descr="http://www.scienceofrelationships.com/storage/kenrick_keefe1.jpg?__SQUARESPACE_CACHEVERSION=1315788563442"/>
          <p:cNvPicPr>
            <a:picLocks noChangeAspect="1" noChangeArrowheads="1"/>
          </p:cNvPicPr>
          <p:nvPr/>
        </p:nvPicPr>
        <p:blipFill rotWithShape="1">
          <a:blip r:embed="rId3">
            <a:extLst>
              <a:ext uri="{28A0092B-C50C-407E-A947-70E740481C1C}">
                <a14:useLocalDpi xmlns:a14="http://schemas.microsoft.com/office/drawing/2010/main" val="0"/>
              </a:ext>
            </a:extLst>
          </a:blip>
          <a:srcRect l="41982" r="474"/>
          <a:stretch/>
        </p:blipFill>
        <p:spPr bwMode="auto">
          <a:xfrm>
            <a:off x="27439" y="2060848"/>
            <a:ext cx="4248472" cy="428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llaDiTesto 49"/>
          <p:cNvSpPr txBox="1">
            <a:spLocks noChangeArrowheads="1"/>
          </p:cNvSpPr>
          <p:nvPr/>
        </p:nvSpPr>
        <p:spPr bwMode="auto">
          <a:xfrm>
            <a:off x="-4355" y="735191"/>
            <a:ext cx="90725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3200" dirty="0" smtClean="0">
                <a:solidFill>
                  <a:srgbClr val="FFFF00"/>
                </a:solidFill>
                <a:latin typeface="Tahoma" charset="0"/>
                <a:ea typeface="Tahoma" charset="0"/>
                <a:cs typeface="Tahoma" charset="0"/>
              </a:rPr>
              <a:t>How do </a:t>
            </a:r>
            <a:r>
              <a:rPr lang="it-IT" altLang="it-IT" sz="3200" dirty="0" err="1" smtClean="0">
                <a:solidFill>
                  <a:srgbClr val="FFFF00"/>
                </a:solidFill>
                <a:latin typeface="Tahoma" charset="0"/>
                <a:ea typeface="Tahoma" charset="0"/>
                <a:cs typeface="Tahoma" charset="0"/>
              </a:rPr>
              <a:t>we</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choose</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sexual</a:t>
            </a:r>
            <a:r>
              <a:rPr lang="it-IT" altLang="it-IT" sz="3200" dirty="0" smtClean="0">
                <a:solidFill>
                  <a:srgbClr val="FFFF00"/>
                </a:solidFill>
                <a:latin typeface="Tahoma" charset="0"/>
                <a:ea typeface="Tahoma" charset="0"/>
                <a:cs typeface="Tahoma" charset="0"/>
              </a:rPr>
              <a:t> </a:t>
            </a:r>
            <a:r>
              <a:rPr lang="it-IT" altLang="it-IT" sz="3200" dirty="0" err="1" smtClean="0">
                <a:solidFill>
                  <a:srgbClr val="FFFF00"/>
                </a:solidFill>
                <a:latin typeface="Tahoma" charset="0"/>
                <a:ea typeface="Tahoma" charset="0"/>
                <a:cs typeface="Tahoma" charset="0"/>
              </a:rPr>
              <a:t>partners</a:t>
            </a:r>
            <a:r>
              <a:rPr lang="it-IT" altLang="it-IT" sz="3200" dirty="0" smtClean="0">
                <a:solidFill>
                  <a:srgbClr val="FFFF00"/>
                </a:solidFill>
                <a:latin typeface="Tahoma" charset="0"/>
                <a:ea typeface="Tahoma" charset="0"/>
                <a:cs typeface="Tahoma" charset="0"/>
              </a:rPr>
              <a:t> ?</a:t>
            </a:r>
            <a:endParaRPr lang="it-IT" altLang="it-IT" sz="3200" dirty="0">
              <a:solidFill>
                <a:srgbClr val="FFFF00"/>
              </a:solidFill>
              <a:latin typeface="Tahoma" charset="0"/>
              <a:ea typeface="Tahoma" charset="0"/>
              <a:cs typeface="Tahoma" charset="0"/>
            </a:endParaRPr>
          </a:p>
        </p:txBody>
      </p:sp>
      <p:pic>
        <p:nvPicPr>
          <p:cNvPr id="19" name="Picture 4" descr="http://www.publicdomainpictures.net/pictures/80000/nahled/silhouette-woman-2.jpg"/>
          <p:cNvPicPr>
            <a:picLocks noChangeAspect="1" noChangeArrowheads="1"/>
          </p:cNvPicPr>
          <p:nvPr/>
        </p:nvPicPr>
        <p:blipFill>
          <a:blip r:embed="rId4">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4355" y="580238"/>
            <a:ext cx="868640" cy="152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p:nvPr/>
        </p:nvSpPr>
        <p:spPr>
          <a:xfrm>
            <a:off x="35859" y="3657600"/>
            <a:ext cx="376517" cy="2115671"/>
          </a:xfrm>
          <a:custGeom>
            <a:avLst/>
            <a:gdLst>
              <a:gd name="connsiteX0" fmla="*/ 17929 w 376517"/>
              <a:gd name="connsiteY0" fmla="*/ 0 h 2115671"/>
              <a:gd name="connsiteX1" fmla="*/ 376517 w 376517"/>
              <a:gd name="connsiteY1" fmla="*/ 986118 h 2115671"/>
              <a:gd name="connsiteX2" fmla="*/ 304800 w 376517"/>
              <a:gd name="connsiteY2" fmla="*/ 1954306 h 2115671"/>
              <a:gd name="connsiteX3" fmla="*/ 0 w 376517"/>
              <a:gd name="connsiteY3" fmla="*/ 2115671 h 2115671"/>
              <a:gd name="connsiteX4" fmla="*/ 17929 w 376517"/>
              <a:gd name="connsiteY4" fmla="*/ 0 h 2115671"/>
              <a:gd name="connsiteX0" fmla="*/ 17929 w 376517"/>
              <a:gd name="connsiteY0" fmla="*/ 0 h 2115671"/>
              <a:gd name="connsiteX1" fmla="*/ 251012 w 376517"/>
              <a:gd name="connsiteY1" fmla="*/ 143435 h 2115671"/>
              <a:gd name="connsiteX2" fmla="*/ 376517 w 376517"/>
              <a:gd name="connsiteY2" fmla="*/ 986118 h 2115671"/>
              <a:gd name="connsiteX3" fmla="*/ 304800 w 376517"/>
              <a:gd name="connsiteY3" fmla="*/ 1954306 h 2115671"/>
              <a:gd name="connsiteX4" fmla="*/ 0 w 376517"/>
              <a:gd name="connsiteY4" fmla="*/ 2115671 h 2115671"/>
              <a:gd name="connsiteX5" fmla="*/ 17929 w 376517"/>
              <a:gd name="connsiteY5" fmla="*/ 0 h 211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517" h="2115671">
                <a:moveTo>
                  <a:pt x="17929" y="0"/>
                </a:moveTo>
                <a:cubicBezTo>
                  <a:pt x="59764" y="119529"/>
                  <a:pt x="209177" y="23906"/>
                  <a:pt x="251012" y="143435"/>
                </a:cubicBezTo>
                <a:lnTo>
                  <a:pt x="376517" y="986118"/>
                </a:lnTo>
                <a:lnTo>
                  <a:pt x="304800" y="1954306"/>
                </a:lnTo>
                <a:lnTo>
                  <a:pt x="0" y="2115671"/>
                </a:lnTo>
                <a:lnTo>
                  <a:pt x="179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giù 2"/>
          <p:cNvSpPr/>
          <p:nvPr/>
        </p:nvSpPr>
        <p:spPr>
          <a:xfrm>
            <a:off x="6444208" y="4201693"/>
            <a:ext cx="360040" cy="5137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49"/>
          <p:cNvSpPr txBox="1">
            <a:spLocks noChangeArrowheads="1"/>
          </p:cNvSpPr>
          <p:nvPr/>
        </p:nvSpPr>
        <p:spPr bwMode="auto">
          <a:xfrm>
            <a:off x="4499992" y="4715434"/>
            <a:ext cx="42885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2000" dirty="0" err="1" smtClean="0">
                <a:solidFill>
                  <a:schemeClr val="bg1"/>
                </a:solidFill>
                <a:latin typeface="Tahoma" charset="0"/>
                <a:ea typeface="Tahoma" charset="0"/>
                <a:cs typeface="Tahoma" charset="0"/>
              </a:rPr>
              <a:t>Similar</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age</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but</a:t>
            </a:r>
            <a:r>
              <a:rPr lang="it-IT" altLang="it-IT" sz="2000" dirty="0" smtClean="0">
                <a:solidFill>
                  <a:schemeClr val="bg1"/>
                </a:solidFill>
                <a:latin typeface="Tahoma" charset="0"/>
                <a:ea typeface="Tahoma" charset="0"/>
                <a:cs typeface="Tahoma" charset="0"/>
              </a:rPr>
              <a:t> more </a:t>
            </a:r>
            <a:r>
              <a:rPr lang="it-IT" altLang="it-IT" sz="2000" dirty="0" err="1" smtClean="0">
                <a:solidFill>
                  <a:schemeClr val="bg1"/>
                </a:solidFill>
                <a:latin typeface="Tahoma" charset="0"/>
                <a:ea typeface="Tahoma" charset="0"/>
                <a:cs typeface="Tahoma" charset="0"/>
              </a:rPr>
              <a:t>often</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older</a:t>
            </a:r>
            <a:r>
              <a:rPr lang="it-IT" altLang="it-IT" sz="2000" dirty="0" smtClean="0">
                <a:solidFill>
                  <a:schemeClr val="bg1"/>
                </a:solidFill>
                <a:latin typeface="Tahoma" charset="0"/>
                <a:ea typeface="Tahoma" charset="0"/>
                <a:cs typeface="Tahoma" charset="0"/>
              </a:rPr>
              <a:t>)</a:t>
            </a:r>
            <a:endParaRPr lang="it-IT" altLang="it-IT" sz="2000" dirty="0">
              <a:solidFill>
                <a:schemeClr val="bg1"/>
              </a:solidFill>
              <a:latin typeface="Tahoma" charset="0"/>
              <a:ea typeface="Tahoma" charset="0"/>
              <a:cs typeface="Tahoma" charset="0"/>
            </a:endParaRPr>
          </a:p>
        </p:txBody>
      </p:sp>
      <p:sp>
        <p:nvSpPr>
          <p:cNvPr id="4" name="CasellaDiTesto 3"/>
          <p:cNvSpPr txBox="1"/>
          <p:nvPr/>
        </p:nvSpPr>
        <p:spPr>
          <a:xfrm>
            <a:off x="412376" y="2736267"/>
            <a:ext cx="4720594" cy="276999"/>
          </a:xfrm>
          <a:prstGeom prst="rect">
            <a:avLst/>
          </a:prstGeom>
          <a:noFill/>
        </p:spPr>
        <p:txBody>
          <a:bodyPr wrap="square" rtlCol="0">
            <a:spAutoFit/>
          </a:bodyPr>
          <a:lstStyle/>
          <a:p>
            <a:r>
              <a:rPr lang="it-IT" sz="1200" i="1" dirty="0" smtClean="0"/>
              <a:t>A bit </a:t>
            </a:r>
            <a:r>
              <a:rPr lang="it-IT" sz="1200" i="1" dirty="0" err="1" smtClean="0"/>
              <a:t>wiser</a:t>
            </a:r>
            <a:r>
              <a:rPr lang="it-IT" sz="1200" i="1" dirty="0" smtClean="0"/>
              <a:t>, </a:t>
            </a:r>
            <a:r>
              <a:rPr lang="it-IT" sz="1200" i="1" dirty="0" err="1" smtClean="0"/>
              <a:t>probably</a:t>
            </a:r>
            <a:r>
              <a:rPr lang="it-IT" sz="1200" i="1" dirty="0" smtClean="0"/>
              <a:t> in a </a:t>
            </a:r>
            <a:r>
              <a:rPr lang="it-IT" sz="1200" i="1" dirty="0" err="1" smtClean="0"/>
              <a:t>higher</a:t>
            </a:r>
            <a:r>
              <a:rPr lang="it-IT" sz="1200" i="1" dirty="0" smtClean="0"/>
              <a:t> </a:t>
            </a:r>
            <a:r>
              <a:rPr lang="it-IT" sz="1200" i="1" dirty="0" err="1" smtClean="0"/>
              <a:t>rank</a:t>
            </a:r>
            <a:r>
              <a:rPr lang="it-IT" sz="1200" i="1" dirty="0" smtClean="0"/>
              <a:t> !</a:t>
            </a:r>
            <a:endParaRPr lang="it-IT" sz="1200" i="1" dirty="0"/>
          </a:p>
        </p:txBody>
      </p:sp>
    </p:spTree>
    <p:extLst>
      <p:ext uri="{BB962C8B-B14F-4D97-AF65-F5344CB8AC3E}">
        <p14:creationId xmlns:p14="http://schemas.microsoft.com/office/powerpoint/2010/main" val="150109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59720"/>
            <a:ext cx="8640960" cy="1785104"/>
          </a:xfrm>
          <a:prstGeom prst="rect">
            <a:avLst/>
          </a:prstGeom>
        </p:spPr>
        <p:txBody>
          <a:bodyPr wrap="square">
            <a:spAutoFit/>
          </a:bodyPr>
          <a:lstStyle/>
          <a:p>
            <a:pPr algn="just"/>
            <a:r>
              <a:rPr lang="it-IT" sz="2200" dirty="0" err="1">
                <a:solidFill>
                  <a:schemeClr val="bg1"/>
                </a:solidFill>
                <a:latin typeface="Tahoma" charset="0"/>
                <a:ea typeface="Tahoma" charset="0"/>
                <a:cs typeface="Tahoma" charset="0"/>
              </a:rPr>
              <a:t>Women</a:t>
            </a:r>
            <a:r>
              <a:rPr lang="it-IT" sz="2200" dirty="0">
                <a:solidFill>
                  <a:schemeClr val="bg1"/>
                </a:solidFill>
                <a:latin typeface="Tahoma" charset="0"/>
                <a:ea typeface="Tahoma" charset="0"/>
                <a:cs typeface="Tahoma" charset="0"/>
              </a:rPr>
              <a:t> desire men </a:t>
            </a:r>
            <a:r>
              <a:rPr lang="it-IT" sz="2200" dirty="0" err="1">
                <a:solidFill>
                  <a:schemeClr val="bg1"/>
                </a:solidFill>
                <a:latin typeface="Tahoma" charset="0"/>
                <a:ea typeface="Tahoma" charset="0"/>
                <a:cs typeface="Tahoma" charset="0"/>
              </a:rPr>
              <a:t>who</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command</a:t>
            </a:r>
            <a:r>
              <a:rPr lang="it-IT" sz="2200" dirty="0">
                <a:solidFill>
                  <a:schemeClr val="bg1"/>
                </a:solidFill>
                <a:latin typeface="Tahoma" charset="0"/>
                <a:ea typeface="Tahoma" charset="0"/>
                <a:cs typeface="Tahoma" charset="0"/>
              </a:rPr>
              <a:t> a high position </a:t>
            </a:r>
            <a:r>
              <a:rPr lang="it-IT" sz="2200" dirty="0" err="1">
                <a:solidFill>
                  <a:schemeClr val="bg1"/>
                </a:solidFill>
                <a:latin typeface="Tahoma" charset="0"/>
                <a:ea typeface="Tahoma" charset="0"/>
                <a:cs typeface="Tahoma" charset="0"/>
              </a:rPr>
              <a:t>because</a:t>
            </a:r>
            <a:r>
              <a:rPr lang="it-IT" sz="2200" dirty="0">
                <a:solidFill>
                  <a:schemeClr val="bg1"/>
                </a:solidFill>
                <a:latin typeface="Tahoma" charset="0"/>
                <a:ea typeface="Tahoma" charset="0"/>
                <a:cs typeface="Tahoma" charset="0"/>
              </a:rPr>
              <a:t> social status </a:t>
            </a:r>
            <a:r>
              <a:rPr lang="it-IT" sz="2200" dirty="0" err="1">
                <a:solidFill>
                  <a:schemeClr val="bg1"/>
                </a:solidFill>
                <a:latin typeface="Tahoma" charset="0"/>
                <a:ea typeface="Tahoma" charset="0"/>
                <a:cs typeface="Tahoma" charset="0"/>
              </a:rPr>
              <a:t>is</a:t>
            </a:r>
            <a:r>
              <a:rPr lang="it-IT" sz="2200" dirty="0">
                <a:solidFill>
                  <a:schemeClr val="bg1"/>
                </a:solidFill>
                <a:latin typeface="Tahoma" charset="0"/>
                <a:ea typeface="Tahoma" charset="0"/>
                <a:cs typeface="Tahoma" charset="0"/>
              </a:rPr>
              <a:t> a </a:t>
            </a:r>
            <a:r>
              <a:rPr lang="it-IT" sz="2200" dirty="0" err="1" smtClean="0">
                <a:solidFill>
                  <a:schemeClr val="bg1"/>
                </a:solidFill>
                <a:latin typeface="Tahoma" charset="0"/>
                <a:ea typeface="Tahoma" charset="0"/>
                <a:cs typeface="Tahoma" charset="0"/>
              </a:rPr>
              <a:t>universal</a:t>
            </a:r>
            <a:r>
              <a:rPr lang="it-IT" sz="2200" dirty="0" smtClean="0">
                <a:solidFill>
                  <a:schemeClr val="bg1"/>
                </a:solidFill>
                <a:latin typeface="Tahoma" charset="0"/>
                <a:ea typeface="Tahoma" charset="0"/>
                <a:cs typeface="Tahoma" charset="0"/>
              </a:rPr>
              <a:t> </a:t>
            </a:r>
            <a:r>
              <a:rPr lang="it-IT" sz="2200" dirty="0" err="1" smtClean="0">
                <a:solidFill>
                  <a:schemeClr val="bg1"/>
                </a:solidFill>
                <a:latin typeface="Tahoma" charset="0"/>
                <a:ea typeface="Tahoma" charset="0"/>
                <a:cs typeface="Tahoma" charset="0"/>
              </a:rPr>
              <a:t>cue</a:t>
            </a:r>
            <a:r>
              <a:rPr lang="it-IT" sz="2200" dirty="0" smtClean="0">
                <a:solidFill>
                  <a:schemeClr val="bg1"/>
                </a:solidFill>
                <a:latin typeface="Tahoma" charset="0"/>
                <a:ea typeface="Tahoma" charset="0"/>
                <a:cs typeface="Tahoma" charset="0"/>
              </a:rPr>
              <a:t> </a:t>
            </a:r>
            <a:r>
              <a:rPr lang="it-IT" sz="2200" dirty="0">
                <a:solidFill>
                  <a:schemeClr val="bg1"/>
                </a:solidFill>
                <a:latin typeface="Tahoma" charset="0"/>
                <a:ea typeface="Tahoma" charset="0"/>
                <a:cs typeface="Tahoma" charset="0"/>
              </a:rPr>
              <a:t>to the control of </a:t>
            </a:r>
            <a:r>
              <a:rPr lang="it-IT" sz="2200" dirty="0" err="1" smtClean="0">
                <a:solidFill>
                  <a:schemeClr val="bg1"/>
                </a:solidFill>
                <a:latin typeface="Tahoma" charset="0"/>
                <a:ea typeface="Tahoma" charset="0"/>
                <a:cs typeface="Tahoma" charset="0"/>
              </a:rPr>
              <a:t>resources</a:t>
            </a:r>
            <a:endParaRPr lang="it-IT" sz="2200" dirty="0" smtClean="0">
              <a:solidFill>
                <a:schemeClr val="bg1"/>
              </a:solidFill>
              <a:latin typeface="Tahoma" charset="0"/>
              <a:ea typeface="Tahoma" charset="0"/>
              <a:cs typeface="Tahoma" charset="0"/>
            </a:endParaRPr>
          </a:p>
          <a:p>
            <a:endParaRPr lang="it-IT" sz="2200" dirty="0">
              <a:solidFill>
                <a:schemeClr val="bg1"/>
              </a:solidFill>
              <a:latin typeface="Tahoma" charset="0"/>
              <a:ea typeface="Tahoma" charset="0"/>
              <a:cs typeface="Tahoma" charset="0"/>
            </a:endParaRPr>
          </a:p>
          <a:p>
            <a:pPr algn="just"/>
            <a:r>
              <a:rPr lang="it-IT" sz="2200" dirty="0">
                <a:solidFill>
                  <a:schemeClr val="bg1"/>
                </a:solidFill>
                <a:latin typeface="Tahoma" charset="0"/>
                <a:ea typeface="Tahoma" charset="0"/>
                <a:cs typeface="Tahoma" charset="0"/>
              </a:rPr>
              <a:t>Along with status come </a:t>
            </a:r>
            <a:r>
              <a:rPr lang="it-IT" sz="2200" dirty="0" err="1">
                <a:solidFill>
                  <a:schemeClr val="bg1"/>
                </a:solidFill>
                <a:latin typeface="Tahoma" charset="0"/>
                <a:ea typeface="Tahoma" charset="0"/>
                <a:cs typeface="Tahoma" charset="0"/>
              </a:rPr>
              <a:t>better</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food</a:t>
            </a:r>
            <a:r>
              <a:rPr lang="it-IT" sz="2200" dirty="0">
                <a:solidFill>
                  <a:schemeClr val="bg1"/>
                </a:solidFill>
                <a:latin typeface="Tahoma" charset="0"/>
                <a:ea typeface="Tahoma" charset="0"/>
                <a:cs typeface="Tahoma" charset="0"/>
              </a:rPr>
              <a:t>, more </a:t>
            </a:r>
            <a:r>
              <a:rPr lang="it-IT" sz="2200" dirty="0" err="1" smtClean="0">
                <a:solidFill>
                  <a:schemeClr val="bg1"/>
                </a:solidFill>
                <a:latin typeface="Tahoma" charset="0"/>
                <a:ea typeface="Tahoma" charset="0"/>
                <a:cs typeface="Tahoma" charset="0"/>
              </a:rPr>
              <a:t>abundant</a:t>
            </a:r>
            <a:r>
              <a:rPr lang="it-IT" sz="2200" dirty="0" smtClean="0">
                <a:solidFill>
                  <a:schemeClr val="bg1"/>
                </a:solidFill>
                <a:latin typeface="Tahoma" charset="0"/>
                <a:ea typeface="Tahoma" charset="0"/>
                <a:cs typeface="Tahoma" charset="0"/>
              </a:rPr>
              <a:t> </a:t>
            </a:r>
            <a:r>
              <a:rPr lang="it-IT" sz="2200" dirty="0" err="1" smtClean="0">
                <a:solidFill>
                  <a:schemeClr val="bg1"/>
                </a:solidFill>
                <a:latin typeface="Tahoma" charset="0"/>
                <a:ea typeface="Tahoma" charset="0"/>
                <a:cs typeface="Tahoma" charset="0"/>
              </a:rPr>
              <a:t>territory</a:t>
            </a:r>
            <a:r>
              <a:rPr lang="it-IT" sz="2200" dirty="0" smtClean="0">
                <a:solidFill>
                  <a:schemeClr val="bg1"/>
                </a:solidFill>
                <a:latin typeface="Tahoma" charset="0"/>
                <a:ea typeface="Tahoma" charset="0"/>
                <a:cs typeface="Tahoma" charset="0"/>
              </a:rPr>
              <a:t>, and </a:t>
            </a:r>
            <a:r>
              <a:rPr lang="it-IT" sz="2200" dirty="0" err="1">
                <a:solidFill>
                  <a:schemeClr val="bg1"/>
                </a:solidFill>
                <a:latin typeface="Tahoma" charset="0"/>
                <a:ea typeface="Tahoma" charset="0"/>
                <a:cs typeface="Tahoma" charset="0"/>
              </a:rPr>
              <a:t>superior</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health</a:t>
            </a:r>
            <a:r>
              <a:rPr lang="it-IT" sz="2200" dirty="0">
                <a:solidFill>
                  <a:schemeClr val="bg1"/>
                </a:solidFill>
                <a:latin typeface="Tahoma" charset="0"/>
                <a:ea typeface="Tahoma" charset="0"/>
                <a:cs typeface="Tahoma" charset="0"/>
              </a:rPr>
              <a:t> care.</a:t>
            </a:r>
          </a:p>
        </p:txBody>
      </p:sp>
      <p:pic>
        <p:nvPicPr>
          <p:cNvPr id="3" name="Immagine 2"/>
          <p:cNvPicPr>
            <a:picLocks noChangeAspect="1"/>
          </p:cNvPicPr>
          <p:nvPr/>
        </p:nvPicPr>
        <p:blipFill>
          <a:blip r:embed="rId2"/>
          <a:stretch>
            <a:fillRect/>
          </a:stretch>
        </p:blipFill>
        <p:spPr>
          <a:xfrm>
            <a:off x="1572146" y="1897058"/>
            <a:ext cx="6024190" cy="4865692"/>
          </a:xfrm>
          <a:prstGeom prst="rect">
            <a:avLst/>
          </a:prstGeom>
        </p:spPr>
      </p:pic>
    </p:spTree>
    <p:extLst>
      <p:ext uri="{BB962C8B-B14F-4D97-AF65-F5344CB8AC3E}">
        <p14:creationId xmlns:p14="http://schemas.microsoft.com/office/powerpoint/2010/main" val="12788983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971550" y="133350"/>
            <a:ext cx="7200900" cy="6591300"/>
          </a:xfrm>
          <a:prstGeom prst="rect">
            <a:avLst/>
          </a:prstGeom>
        </p:spPr>
      </p:pic>
    </p:spTree>
    <p:extLst>
      <p:ext uri="{BB962C8B-B14F-4D97-AF65-F5344CB8AC3E}">
        <p14:creationId xmlns:p14="http://schemas.microsoft.com/office/powerpoint/2010/main" val="781852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292578" y="1250611"/>
            <a:ext cx="4671910" cy="4493538"/>
          </a:xfrm>
          <a:prstGeom prst="rect">
            <a:avLst/>
          </a:prstGeom>
        </p:spPr>
        <p:txBody>
          <a:bodyPr wrap="square">
            <a:spAutoFit/>
          </a:bodyPr>
          <a:lstStyle/>
          <a:p>
            <a:pPr algn="just"/>
            <a:r>
              <a:rPr lang="it-IT" sz="2200" dirty="0">
                <a:solidFill>
                  <a:schemeClr val="bg1"/>
                </a:solidFill>
                <a:latin typeface="Tahoma" charset="0"/>
                <a:ea typeface="Tahoma" charset="0"/>
                <a:cs typeface="Tahoma" charset="0"/>
              </a:rPr>
              <a:t>La </a:t>
            </a:r>
            <a:r>
              <a:rPr lang="it-IT" sz="2200" dirty="0" err="1">
                <a:solidFill>
                  <a:schemeClr val="bg1"/>
                </a:solidFill>
                <a:latin typeface="Tahoma" charset="0"/>
                <a:ea typeface="Tahoma" charset="0"/>
                <a:cs typeface="Tahoma" charset="0"/>
              </a:rPr>
              <a:t>Cerra</a:t>
            </a:r>
            <a:r>
              <a:rPr lang="it-IT" sz="2200" dirty="0">
                <a:solidFill>
                  <a:schemeClr val="bg1"/>
                </a:solidFill>
                <a:latin typeface="Tahoma" charset="0"/>
                <a:ea typeface="Tahoma" charset="0"/>
                <a:cs typeface="Tahoma" charset="0"/>
              </a:rPr>
              <a:t> (1994) </a:t>
            </a:r>
            <a:r>
              <a:rPr lang="it-IT" sz="2200" dirty="0" err="1" smtClean="0">
                <a:solidFill>
                  <a:schemeClr val="bg1"/>
                </a:solidFill>
                <a:latin typeface="Tahoma" charset="0"/>
                <a:ea typeface="Tahoma" charset="0"/>
                <a:cs typeface="Tahoma" charset="0"/>
              </a:rPr>
              <a:t>found</a:t>
            </a:r>
            <a:r>
              <a:rPr lang="it-IT" sz="2200" dirty="0" smtClean="0">
                <a:solidFill>
                  <a:schemeClr val="bg1"/>
                </a:solidFill>
                <a:latin typeface="Tahoma" charset="0"/>
                <a:ea typeface="Tahoma" charset="0"/>
                <a:cs typeface="Tahoma" charset="0"/>
              </a:rPr>
              <a:t> </a:t>
            </a:r>
            <a:r>
              <a:rPr lang="it-IT" sz="2200" dirty="0" err="1" smtClean="0">
                <a:solidFill>
                  <a:schemeClr val="bg1"/>
                </a:solidFill>
                <a:latin typeface="Tahoma" charset="0"/>
                <a:ea typeface="Tahoma" charset="0"/>
                <a:cs typeface="Tahoma" charset="0"/>
              </a:rPr>
              <a:t>that</a:t>
            </a:r>
            <a:r>
              <a:rPr lang="it-IT" sz="2200" dirty="0" smtClean="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women</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find</a:t>
            </a:r>
            <a:r>
              <a:rPr lang="it-IT" sz="2200" dirty="0">
                <a:solidFill>
                  <a:schemeClr val="bg1"/>
                </a:solidFill>
                <a:latin typeface="Tahoma" charset="0"/>
                <a:ea typeface="Tahoma" charset="0"/>
                <a:cs typeface="Tahoma" charset="0"/>
              </a:rPr>
              <a:t> the </a:t>
            </a:r>
            <a:r>
              <a:rPr lang="it-IT" sz="2200" dirty="0" smtClean="0">
                <a:solidFill>
                  <a:schemeClr val="bg1"/>
                </a:solidFill>
                <a:latin typeface="Tahoma" charset="0"/>
                <a:ea typeface="Tahoma" charset="0"/>
                <a:cs typeface="Tahoma" charset="0"/>
              </a:rPr>
              <a:t>man </a:t>
            </a:r>
            <a:r>
              <a:rPr lang="it-IT" sz="2200" dirty="0" err="1" smtClean="0">
                <a:solidFill>
                  <a:schemeClr val="bg1"/>
                </a:solidFill>
                <a:latin typeface="Tahoma" charset="0"/>
                <a:ea typeface="Tahoma" charset="0"/>
                <a:cs typeface="Tahoma" charset="0"/>
              </a:rPr>
              <a:t>interacting</a:t>
            </a:r>
            <a:r>
              <a:rPr lang="it-IT" sz="2200" dirty="0" smtClean="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positively</a:t>
            </a:r>
            <a:r>
              <a:rPr lang="it-IT" sz="2200" dirty="0">
                <a:solidFill>
                  <a:schemeClr val="bg1"/>
                </a:solidFill>
                <a:latin typeface="Tahoma" charset="0"/>
                <a:ea typeface="Tahoma" charset="0"/>
                <a:cs typeface="Tahoma" charset="0"/>
              </a:rPr>
              <a:t> </a:t>
            </a:r>
            <a:r>
              <a:rPr lang="it-IT" sz="2200" dirty="0" smtClean="0">
                <a:solidFill>
                  <a:schemeClr val="bg1"/>
                </a:solidFill>
                <a:latin typeface="Tahoma" charset="0"/>
                <a:ea typeface="Tahoma" charset="0"/>
                <a:cs typeface="Tahoma" charset="0"/>
              </a:rPr>
              <a:t>with the </a:t>
            </a:r>
            <a:r>
              <a:rPr lang="it-IT" sz="2200" dirty="0">
                <a:solidFill>
                  <a:schemeClr val="bg1"/>
                </a:solidFill>
                <a:latin typeface="Tahoma" charset="0"/>
                <a:ea typeface="Tahoma" charset="0"/>
                <a:cs typeface="Tahoma" charset="0"/>
              </a:rPr>
              <a:t>baby </a:t>
            </a:r>
            <a:r>
              <a:rPr lang="it-IT" sz="2200" dirty="0" err="1">
                <a:solidFill>
                  <a:schemeClr val="bg1"/>
                </a:solidFill>
                <a:latin typeface="Tahoma" charset="0"/>
                <a:ea typeface="Tahoma" charset="0"/>
                <a:cs typeface="Tahoma" charset="0"/>
              </a:rPr>
              <a:t>considerably</a:t>
            </a:r>
            <a:r>
              <a:rPr lang="it-IT" sz="2200" dirty="0">
                <a:solidFill>
                  <a:schemeClr val="bg1"/>
                </a:solidFill>
                <a:latin typeface="Tahoma" charset="0"/>
                <a:ea typeface="Tahoma" charset="0"/>
                <a:cs typeface="Tahoma" charset="0"/>
              </a:rPr>
              <a:t> </a:t>
            </a:r>
            <a:r>
              <a:rPr lang="it-IT" sz="2200" dirty="0" smtClean="0">
                <a:solidFill>
                  <a:schemeClr val="bg1"/>
                </a:solidFill>
                <a:latin typeface="Tahoma" charset="0"/>
                <a:ea typeface="Tahoma" charset="0"/>
                <a:cs typeface="Tahoma" charset="0"/>
              </a:rPr>
              <a:t>more </a:t>
            </a:r>
            <a:r>
              <a:rPr lang="it-IT" sz="2200" dirty="0" err="1" smtClean="0">
                <a:solidFill>
                  <a:schemeClr val="bg1"/>
                </a:solidFill>
                <a:latin typeface="Tahoma" charset="0"/>
                <a:ea typeface="Tahoma" charset="0"/>
                <a:cs typeface="Tahoma" charset="0"/>
              </a:rPr>
              <a:t>attractive</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suggesting</a:t>
            </a:r>
            <a:r>
              <a:rPr lang="it-IT" sz="2200" dirty="0">
                <a:solidFill>
                  <a:schemeClr val="bg1"/>
                </a:solidFill>
                <a:latin typeface="Tahoma" charset="0"/>
                <a:ea typeface="Tahoma" charset="0"/>
                <a:cs typeface="Tahoma" charset="0"/>
              </a:rPr>
              <a:t> </a:t>
            </a:r>
            <a:r>
              <a:rPr lang="it-IT" sz="2200" dirty="0" smtClean="0">
                <a:solidFill>
                  <a:schemeClr val="bg1"/>
                </a:solidFill>
                <a:latin typeface="Tahoma" charset="0"/>
                <a:ea typeface="Tahoma" charset="0"/>
                <a:cs typeface="Tahoma" charset="0"/>
              </a:rPr>
              <a:t>a mate </a:t>
            </a:r>
            <a:r>
              <a:rPr lang="it-IT" sz="2200" dirty="0" err="1">
                <a:solidFill>
                  <a:schemeClr val="bg1"/>
                </a:solidFill>
                <a:latin typeface="Tahoma" charset="0"/>
                <a:ea typeface="Tahoma" charset="0"/>
                <a:cs typeface="Tahoma" charset="0"/>
              </a:rPr>
              <a:t>preference</a:t>
            </a:r>
            <a:r>
              <a:rPr lang="it-IT" sz="2200" dirty="0">
                <a:solidFill>
                  <a:schemeClr val="bg1"/>
                </a:solidFill>
                <a:latin typeface="Tahoma" charset="0"/>
                <a:ea typeface="Tahoma" charset="0"/>
                <a:cs typeface="Tahoma" charset="0"/>
              </a:rPr>
              <a:t> for men </a:t>
            </a:r>
            <a:r>
              <a:rPr lang="it-IT" sz="2200" dirty="0" err="1" smtClean="0">
                <a:solidFill>
                  <a:schemeClr val="bg1"/>
                </a:solidFill>
                <a:latin typeface="Tahoma" charset="0"/>
                <a:ea typeface="Tahoma" charset="0"/>
                <a:cs typeface="Tahoma" charset="0"/>
              </a:rPr>
              <a:t>who</a:t>
            </a:r>
            <a:r>
              <a:rPr lang="it-IT" sz="2200" dirty="0" smtClean="0">
                <a:solidFill>
                  <a:schemeClr val="bg1"/>
                </a:solidFill>
                <a:latin typeface="Tahoma" charset="0"/>
                <a:ea typeface="Tahoma" charset="0"/>
                <a:cs typeface="Tahoma" charset="0"/>
              </a:rPr>
              <a:t> display </a:t>
            </a:r>
            <a:r>
              <a:rPr lang="it-IT" sz="2200" dirty="0">
                <a:solidFill>
                  <a:schemeClr val="bg1"/>
                </a:solidFill>
                <a:latin typeface="Tahoma" charset="0"/>
                <a:ea typeface="Tahoma" charset="0"/>
                <a:cs typeface="Tahoma" charset="0"/>
              </a:rPr>
              <a:t>a </a:t>
            </a:r>
            <a:r>
              <a:rPr lang="it-IT" sz="2200" dirty="0" err="1">
                <a:solidFill>
                  <a:schemeClr val="bg1"/>
                </a:solidFill>
                <a:latin typeface="Tahoma" charset="0"/>
                <a:ea typeface="Tahoma" charset="0"/>
                <a:cs typeface="Tahoma" charset="0"/>
              </a:rPr>
              <a:t>willingness</a:t>
            </a:r>
            <a:r>
              <a:rPr lang="it-IT" sz="2200" dirty="0">
                <a:solidFill>
                  <a:schemeClr val="bg1"/>
                </a:solidFill>
                <a:latin typeface="Tahoma" charset="0"/>
                <a:ea typeface="Tahoma" charset="0"/>
                <a:cs typeface="Tahoma" charset="0"/>
              </a:rPr>
              <a:t> to </a:t>
            </a:r>
            <a:r>
              <a:rPr lang="it-IT" sz="2200" dirty="0" err="1" smtClean="0">
                <a:solidFill>
                  <a:schemeClr val="bg1"/>
                </a:solidFill>
                <a:latin typeface="Tahoma" charset="0"/>
                <a:ea typeface="Tahoma" charset="0"/>
                <a:cs typeface="Tahoma" charset="0"/>
              </a:rPr>
              <a:t>invest</a:t>
            </a:r>
            <a:r>
              <a:rPr lang="it-IT" sz="2200" dirty="0" smtClean="0">
                <a:solidFill>
                  <a:schemeClr val="bg1"/>
                </a:solidFill>
                <a:latin typeface="Tahoma" charset="0"/>
                <a:ea typeface="Tahoma" charset="0"/>
                <a:cs typeface="Tahoma" charset="0"/>
              </a:rPr>
              <a:t> in </a:t>
            </a:r>
            <a:r>
              <a:rPr lang="it-IT" sz="2200" dirty="0" err="1">
                <a:solidFill>
                  <a:schemeClr val="bg1"/>
                </a:solidFill>
                <a:latin typeface="Tahoma" charset="0"/>
                <a:ea typeface="Tahoma" charset="0"/>
                <a:cs typeface="Tahoma" charset="0"/>
              </a:rPr>
              <a:t>children</a:t>
            </a:r>
            <a:r>
              <a:rPr lang="it-IT" sz="2200" dirty="0">
                <a:solidFill>
                  <a:schemeClr val="bg1"/>
                </a:solidFill>
                <a:latin typeface="Tahoma" charset="0"/>
                <a:ea typeface="Tahoma" charset="0"/>
                <a:cs typeface="Tahoma" charset="0"/>
              </a:rPr>
              <a:t>. </a:t>
            </a:r>
            <a:endParaRPr lang="it-IT" sz="2200" dirty="0" smtClean="0">
              <a:solidFill>
                <a:schemeClr val="bg1"/>
              </a:solidFill>
              <a:latin typeface="Tahoma" charset="0"/>
              <a:ea typeface="Tahoma" charset="0"/>
              <a:cs typeface="Tahoma" charset="0"/>
            </a:endParaRPr>
          </a:p>
          <a:p>
            <a:pPr algn="just"/>
            <a:endParaRPr lang="it-IT" sz="2200" dirty="0" smtClean="0">
              <a:solidFill>
                <a:schemeClr val="bg1"/>
              </a:solidFill>
              <a:latin typeface="Tahoma" charset="0"/>
              <a:ea typeface="Tahoma" charset="0"/>
              <a:cs typeface="Tahoma" charset="0"/>
            </a:endParaRPr>
          </a:p>
          <a:p>
            <a:pPr algn="just"/>
            <a:endParaRPr lang="it-IT" sz="2200" dirty="0">
              <a:solidFill>
                <a:schemeClr val="bg1"/>
              </a:solidFill>
              <a:latin typeface="Tahoma" charset="0"/>
              <a:ea typeface="Tahoma" charset="0"/>
              <a:cs typeface="Tahoma" charset="0"/>
            </a:endParaRPr>
          </a:p>
          <a:p>
            <a:pPr algn="just"/>
            <a:r>
              <a:rPr lang="it-IT" sz="2200" dirty="0" err="1" smtClean="0">
                <a:solidFill>
                  <a:schemeClr val="bg1"/>
                </a:solidFill>
                <a:latin typeface="Tahoma" charset="0"/>
                <a:ea typeface="Tahoma" charset="0"/>
                <a:cs typeface="Tahoma" charset="0"/>
              </a:rPr>
              <a:t>Comparable</a:t>
            </a:r>
            <a:r>
              <a:rPr lang="it-IT" sz="2200" dirty="0" smtClean="0">
                <a:solidFill>
                  <a:schemeClr val="bg1"/>
                </a:solidFill>
                <a:latin typeface="Tahoma" charset="0"/>
                <a:ea typeface="Tahoma" charset="0"/>
                <a:cs typeface="Tahoma" charset="0"/>
              </a:rPr>
              <a:t> </a:t>
            </a:r>
            <a:r>
              <a:rPr lang="it-IT" sz="2200" dirty="0" err="1" smtClean="0">
                <a:solidFill>
                  <a:schemeClr val="bg1"/>
                </a:solidFill>
                <a:latin typeface="Tahoma" charset="0"/>
                <a:ea typeface="Tahoma" charset="0"/>
                <a:cs typeface="Tahoma" charset="0"/>
              </a:rPr>
              <a:t>photographs</a:t>
            </a:r>
            <a:r>
              <a:rPr lang="it-IT" sz="2200" dirty="0" smtClean="0">
                <a:solidFill>
                  <a:schemeClr val="bg1"/>
                </a:solidFill>
                <a:latin typeface="Tahoma" charset="0"/>
                <a:ea typeface="Tahoma" charset="0"/>
                <a:cs typeface="Tahoma" charset="0"/>
              </a:rPr>
              <a:t> </a:t>
            </a:r>
            <a:r>
              <a:rPr lang="it-IT" sz="2200" dirty="0">
                <a:solidFill>
                  <a:schemeClr val="bg1"/>
                </a:solidFill>
                <a:latin typeface="Tahoma" charset="0"/>
                <a:ea typeface="Tahoma" charset="0"/>
                <a:cs typeface="Tahoma" charset="0"/>
              </a:rPr>
              <a:t>of </a:t>
            </a:r>
            <a:r>
              <a:rPr lang="it-IT" sz="2200" dirty="0" err="1" smtClean="0">
                <a:solidFill>
                  <a:schemeClr val="bg1"/>
                </a:solidFill>
                <a:latin typeface="Tahoma" charset="0"/>
                <a:ea typeface="Tahoma" charset="0"/>
                <a:cs typeface="Tahoma" charset="0"/>
              </a:rPr>
              <a:t>women</a:t>
            </a:r>
            <a:r>
              <a:rPr lang="it-IT" sz="2200" dirty="0" smtClean="0">
                <a:solidFill>
                  <a:schemeClr val="bg1"/>
                </a:solidFill>
                <a:latin typeface="Tahoma" charset="0"/>
                <a:ea typeface="Tahoma" charset="0"/>
                <a:cs typeface="Tahoma" charset="0"/>
              </a:rPr>
              <a:t>, </a:t>
            </a:r>
            <a:r>
              <a:rPr lang="it-IT" sz="2200" dirty="0" err="1" smtClean="0">
                <a:solidFill>
                  <a:schemeClr val="bg1"/>
                </a:solidFill>
                <a:latin typeface="Tahoma" charset="0"/>
                <a:ea typeface="Tahoma" charset="0"/>
                <a:cs typeface="Tahoma" charset="0"/>
              </a:rPr>
              <a:t>shown</a:t>
            </a:r>
            <a:r>
              <a:rPr lang="it-IT" sz="2200" dirty="0" smtClean="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either</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ignoring</a:t>
            </a:r>
            <a:r>
              <a:rPr lang="it-IT" sz="2200" dirty="0">
                <a:solidFill>
                  <a:schemeClr val="bg1"/>
                </a:solidFill>
                <a:latin typeface="Tahoma" charset="0"/>
                <a:ea typeface="Tahoma" charset="0"/>
                <a:cs typeface="Tahoma" charset="0"/>
              </a:rPr>
              <a:t> </a:t>
            </a:r>
            <a:r>
              <a:rPr lang="it-IT" sz="2200" dirty="0" smtClean="0">
                <a:solidFill>
                  <a:schemeClr val="bg1"/>
                </a:solidFill>
                <a:latin typeface="Tahoma" charset="0"/>
                <a:ea typeface="Tahoma" charset="0"/>
                <a:cs typeface="Tahoma" charset="0"/>
              </a:rPr>
              <a:t>or </a:t>
            </a:r>
            <a:r>
              <a:rPr lang="it-IT" sz="2200" dirty="0" err="1" smtClean="0">
                <a:solidFill>
                  <a:schemeClr val="bg1"/>
                </a:solidFill>
                <a:latin typeface="Tahoma" charset="0"/>
                <a:ea typeface="Tahoma" charset="0"/>
                <a:cs typeface="Tahoma" charset="0"/>
              </a:rPr>
              <a:t>interacting</a:t>
            </a:r>
            <a:r>
              <a:rPr lang="it-IT" sz="2200" dirty="0" smtClean="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positively</a:t>
            </a:r>
            <a:r>
              <a:rPr lang="it-IT" sz="2200" dirty="0">
                <a:solidFill>
                  <a:schemeClr val="bg1"/>
                </a:solidFill>
                <a:latin typeface="Tahoma" charset="0"/>
                <a:ea typeface="Tahoma" charset="0"/>
                <a:cs typeface="Tahoma" charset="0"/>
              </a:rPr>
              <a:t> with </a:t>
            </a:r>
            <a:r>
              <a:rPr lang="it-IT" sz="2200" dirty="0" smtClean="0">
                <a:solidFill>
                  <a:schemeClr val="bg1"/>
                </a:solidFill>
                <a:latin typeface="Tahoma" charset="0"/>
                <a:ea typeface="Tahoma" charset="0"/>
                <a:cs typeface="Tahoma" charset="0"/>
              </a:rPr>
              <a:t>a baby</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produced</a:t>
            </a:r>
            <a:r>
              <a:rPr lang="it-IT" sz="2200" dirty="0">
                <a:solidFill>
                  <a:schemeClr val="bg1"/>
                </a:solidFill>
                <a:latin typeface="Tahoma" charset="0"/>
                <a:ea typeface="Tahoma" charset="0"/>
                <a:cs typeface="Tahoma" charset="0"/>
              </a:rPr>
              <a:t> no </a:t>
            </a:r>
            <a:r>
              <a:rPr lang="it-IT" sz="2200" dirty="0" err="1">
                <a:solidFill>
                  <a:schemeClr val="bg1"/>
                </a:solidFill>
                <a:latin typeface="Tahoma" charset="0"/>
                <a:ea typeface="Tahoma" charset="0"/>
                <a:cs typeface="Tahoma" charset="0"/>
              </a:rPr>
              <a:t>effect</a:t>
            </a:r>
            <a:r>
              <a:rPr lang="it-IT" sz="2200" dirty="0">
                <a:solidFill>
                  <a:schemeClr val="bg1"/>
                </a:solidFill>
                <a:latin typeface="Tahoma" charset="0"/>
                <a:ea typeface="Tahoma" charset="0"/>
                <a:cs typeface="Tahoma" charset="0"/>
              </a:rPr>
              <a:t> </a:t>
            </a:r>
            <a:r>
              <a:rPr lang="it-IT" sz="2200" dirty="0" smtClean="0">
                <a:solidFill>
                  <a:schemeClr val="bg1"/>
                </a:solidFill>
                <a:latin typeface="Tahoma" charset="0"/>
                <a:ea typeface="Tahoma" charset="0"/>
                <a:cs typeface="Tahoma" charset="0"/>
              </a:rPr>
              <a:t>on </a:t>
            </a:r>
            <a:r>
              <a:rPr lang="it-IT" sz="2200" dirty="0" err="1" smtClean="0">
                <a:solidFill>
                  <a:schemeClr val="bg1"/>
                </a:solidFill>
                <a:latin typeface="Tahoma" charset="0"/>
                <a:ea typeface="Tahoma" charset="0"/>
                <a:cs typeface="Tahoma" charset="0"/>
              </a:rPr>
              <a:t>men’s</a:t>
            </a:r>
            <a:r>
              <a:rPr lang="it-IT" sz="2200" dirty="0" smtClean="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judgments</a:t>
            </a:r>
            <a:r>
              <a:rPr lang="it-IT" sz="2200" dirty="0">
                <a:solidFill>
                  <a:schemeClr val="bg1"/>
                </a:solidFill>
                <a:latin typeface="Tahoma" charset="0"/>
                <a:ea typeface="Tahoma" charset="0"/>
                <a:cs typeface="Tahoma" charset="0"/>
              </a:rPr>
              <a:t> of </a:t>
            </a:r>
            <a:r>
              <a:rPr lang="it-IT" sz="2200" dirty="0" err="1" smtClean="0">
                <a:solidFill>
                  <a:schemeClr val="bg1"/>
                </a:solidFill>
                <a:latin typeface="Tahoma" charset="0"/>
                <a:ea typeface="Tahoma" charset="0"/>
                <a:cs typeface="Tahoma" charset="0"/>
              </a:rPr>
              <a:t>women’s</a:t>
            </a:r>
            <a:r>
              <a:rPr lang="it-IT" sz="2200" dirty="0" smtClean="0">
                <a:solidFill>
                  <a:schemeClr val="bg1"/>
                </a:solidFill>
                <a:latin typeface="Tahoma" charset="0"/>
                <a:ea typeface="Tahoma" charset="0"/>
                <a:cs typeface="Tahoma" charset="0"/>
              </a:rPr>
              <a:t> </a:t>
            </a:r>
            <a:r>
              <a:rPr lang="it-IT" sz="2200" dirty="0" err="1" smtClean="0">
                <a:solidFill>
                  <a:schemeClr val="bg1"/>
                </a:solidFill>
                <a:latin typeface="Tahoma" charset="0"/>
                <a:ea typeface="Tahoma" charset="0"/>
                <a:cs typeface="Tahoma" charset="0"/>
              </a:rPr>
              <a:t>attractiveness</a:t>
            </a:r>
            <a:r>
              <a:rPr lang="it-IT" sz="2200" dirty="0">
                <a:solidFill>
                  <a:schemeClr val="bg1"/>
                </a:solidFill>
                <a:latin typeface="Tahoma" charset="0"/>
                <a:ea typeface="Tahoma" charset="0"/>
                <a:cs typeface="Tahoma" charset="0"/>
              </a:rPr>
              <a:t>.</a:t>
            </a:r>
          </a:p>
        </p:txBody>
      </p:sp>
      <p:pic>
        <p:nvPicPr>
          <p:cNvPr id="3" name="Immagine 2"/>
          <p:cNvPicPr>
            <a:picLocks noChangeAspect="1"/>
          </p:cNvPicPr>
          <p:nvPr/>
        </p:nvPicPr>
        <p:blipFill>
          <a:blip r:embed="rId2"/>
          <a:stretch>
            <a:fillRect/>
          </a:stretch>
        </p:blipFill>
        <p:spPr>
          <a:xfrm>
            <a:off x="179512" y="162700"/>
            <a:ext cx="4113067" cy="6669360"/>
          </a:xfrm>
          <a:prstGeom prst="rect">
            <a:avLst/>
          </a:prstGeom>
          <a:ln>
            <a:noFill/>
          </a:ln>
          <a:effectLst>
            <a:softEdge rad="112500"/>
          </a:effectLst>
        </p:spPr>
      </p:pic>
    </p:spTree>
    <p:extLst>
      <p:ext uri="{BB962C8B-B14F-4D97-AF65-F5344CB8AC3E}">
        <p14:creationId xmlns:p14="http://schemas.microsoft.com/office/powerpoint/2010/main" val="777574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806450" y="673100"/>
            <a:ext cx="7531100" cy="5511800"/>
          </a:xfrm>
          <a:prstGeom prst="rect">
            <a:avLst/>
          </a:prstGeom>
          <a:ln>
            <a:noFill/>
          </a:ln>
          <a:effectLst>
            <a:softEdge rad="112500"/>
          </a:effectLst>
        </p:spPr>
      </p:pic>
    </p:spTree>
    <p:extLst>
      <p:ext uri="{BB962C8B-B14F-4D97-AF65-F5344CB8AC3E}">
        <p14:creationId xmlns:p14="http://schemas.microsoft.com/office/powerpoint/2010/main" val="15195858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695700" y="2708920"/>
            <a:ext cx="5304792" cy="1446550"/>
          </a:xfrm>
          <a:prstGeom prst="rect">
            <a:avLst/>
          </a:prstGeom>
        </p:spPr>
        <p:txBody>
          <a:bodyPr wrap="square">
            <a:spAutoFit/>
          </a:bodyPr>
          <a:lstStyle/>
          <a:p>
            <a:pPr algn="just"/>
            <a:r>
              <a:rPr lang="it-IT" sz="2200" dirty="0">
                <a:solidFill>
                  <a:schemeClr val="bg1"/>
                </a:solidFill>
                <a:latin typeface="Tahoma" charset="0"/>
                <a:ea typeface="Tahoma" charset="0"/>
                <a:cs typeface="Tahoma" charset="0"/>
              </a:rPr>
              <a:t>The mere </a:t>
            </a:r>
            <a:r>
              <a:rPr lang="it-IT" sz="2200" dirty="0" err="1">
                <a:solidFill>
                  <a:schemeClr val="bg1"/>
                </a:solidFill>
                <a:latin typeface="Tahoma" charset="0"/>
                <a:ea typeface="Tahoma" charset="0"/>
                <a:cs typeface="Tahoma" charset="0"/>
              </a:rPr>
              <a:t>presence</a:t>
            </a:r>
            <a:r>
              <a:rPr lang="it-IT" sz="2200" dirty="0">
                <a:solidFill>
                  <a:schemeClr val="bg1"/>
                </a:solidFill>
                <a:latin typeface="Tahoma" charset="0"/>
                <a:ea typeface="Tahoma" charset="0"/>
                <a:cs typeface="Tahoma" charset="0"/>
              </a:rPr>
              <a:t> of </a:t>
            </a:r>
            <a:r>
              <a:rPr lang="it-IT" sz="2200" dirty="0" smtClean="0">
                <a:solidFill>
                  <a:schemeClr val="bg1"/>
                </a:solidFill>
                <a:latin typeface="Tahoma" charset="0"/>
                <a:ea typeface="Tahoma" charset="0"/>
                <a:cs typeface="Tahoma" charset="0"/>
              </a:rPr>
              <a:t>an </a:t>
            </a:r>
            <a:r>
              <a:rPr lang="it-IT" sz="2200" dirty="0" err="1" smtClean="0">
                <a:solidFill>
                  <a:schemeClr val="bg1"/>
                </a:solidFill>
                <a:latin typeface="Tahoma" charset="0"/>
                <a:ea typeface="Tahoma" charset="0"/>
                <a:cs typeface="Tahoma" charset="0"/>
              </a:rPr>
              <a:t>attractive</a:t>
            </a:r>
            <a:r>
              <a:rPr lang="it-IT" sz="2200" dirty="0" smtClean="0">
                <a:solidFill>
                  <a:schemeClr val="bg1"/>
                </a:solidFill>
                <a:latin typeface="Tahoma" charset="0"/>
                <a:ea typeface="Tahoma" charset="0"/>
                <a:cs typeface="Tahoma" charset="0"/>
              </a:rPr>
              <a:t> </a:t>
            </a:r>
            <a:r>
              <a:rPr lang="it-IT" sz="2200" dirty="0">
                <a:solidFill>
                  <a:schemeClr val="bg1"/>
                </a:solidFill>
                <a:latin typeface="Tahoma" charset="0"/>
                <a:ea typeface="Tahoma" charset="0"/>
                <a:cs typeface="Tahoma" charset="0"/>
              </a:rPr>
              <a:t>woman </a:t>
            </a:r>
            <a:r>
              <a:rPr lang="it-IT" sz="2200" dirty="0" err="1" smtClean="0">
                <a:solidFill>
                  <a:schemeClr val="bg1"/>
                </a:solidFill>
                <a:latin typeface="Tahoma" charset="0"/>
                <a:ea typeface="Tahoma" charset="0"/>
                <a:cs typeface="Tahoma" charset="0"/>
              </a:rPr>
              <a:t>causes</a:t>
            </a:r>
            <a:r>
              <a:rPr lang="it-IT" sz="2200" dirty="0" smtClean="0">
                <a:solidFill>
                  <a:schemeClr val="bg1"/>
                </a:solidFill>
                <a:latin typeface="Tahoma" charset="0"/>
                <a:ea typeface="Tahoma" charset="0"/>
                <a:cs typeface="Tahoma" charset="0"/>
              </a:rPr>
              <a:t> men </a:t>
            </a:r>
            <a:r>
              <a:rPr lang="it-IT" sz="2200" dirty="0">
                <a:solidFill>
                  <a:schemeClr val="bg1"/>
                </a:solidFill>
                <a:latin typeface="Tahoma" charset="0"/>
                <a:ea typeface="Tahoma" charset="0"/>
                <a:cs typeface="Tahoma" charset="0"/>
              </a:rPr>
              <a:t>to </a:t>
            </a:r>
            <a:r>
              <a:rPr lang="it-IT" sz="2200" dirty="0" err="1">
                <a:solidFill>
                  <a:schemeClr val="bg1"/>
                </a:solidFill>
                <a:latin typeface="Tahoma" charset="0"/>
                <a:ea typeface="Tahoma" charset="0"/>
                <a:cs typeface="Tahoma" charset="0"/>
              </a:rPr>
              <a:t>increase</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their</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level</a:t>
            </a:r>
            <a:r>
              <a:rPr lang="it-IT" sz="2200" dirty="0">
                <a:solidFill>
                  <a:schemeClr val="bg1"/>
                </a:solidFill>
                <a:latin typeface="Tahoma" charset="0"/>
                <a:ea typeface="Tahoma" charset="0"/>
                <a:cs typeface="Tahoma" charset="0"/>
              </a:rPr>
              <a:t> </a:t>
            </a:r>
            <a:r>
              <a:rPr lang="it-IT" sz="2200" dirty="0" smtClean="0">
                <a:solidFill>
                  <a:schemeClr val="bg1"/>
                </a:solidFill>
                <a:latin typeface="Tahoma" charset="0"/>
                <a:ea typeface="Tahoma" charset="0"/>
                <a:cs typeface="Tahoma" charset="0"/>
              </a:rPr>
              <a:t>of </a:t>
            </a:r>
            <a:r>
              <a:rPr lang="it-IT" sz="2200" dirty="0" err="1" smtClean="0">
                <a:solidFill>
                  <a:schemeClr val="bg1"/>
                </a:solidFill>
                <a:latin typeface="Tahoma" charset="0"/>
                <a:ea typeface="Tahoma" charset="0"/>
                <a:cs typeface="Tahoma" charset="0"/>
              </a:rPr>
              <a:t>risk-taking</a:t>
            </a:r>
            <a:r>
              <a:rPr lang="it-IT" sz="2200" dirty="0" smtClean="0">
                <a:solidFill>
                  <a:schemeClr val="bg1"/>
                </a:solidFill>
                <a:latin typeface="Tahoma" charset="0"/>
                <a:ea typeface="Tahoma" charset="0"/>
                <a:cs typeface="Tahoma" charset="0"/>
              </a:rPr>
              <a:t> </a:t>
            </a:r>
            <a:r>
              <a:rPr lang="it-IT" sz="2200" dirty="0" err="1" smtClean="0">
                <a:solidFill>
                  <a:schemeClr val="bg1"/>
                </a:solidFill>
                <a:latin typeface="Tahoma" charset="0"/>
                <a:ea typeface="Tahoma" charset="0"/>
                <a:cs typeface="Tahoma" charset="0"/>
              </a:rPr>
              <a:t>as</a:t>
            </a:r>
            <a:r>
              <a:rPr lang="it-IT" sz="2200" dirty="0" smtClean="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well</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as</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their</a:t>
            </a:r>
            <a:r>
              <a:rPr lang="it-IT" sz="2200" dirty="0">
                <a:solidFill>
                  <a:schemeClr val="bg1"/>
                </a:solidFill>
                <a:latin typeface="Tahoma" charset="0"/>
                <a:ea typeface="Tahoma" charset="0"/>
                <a:cs typeface="Tahoma" charset="0"/>
              </a:rPr>
              <a:t> </a:t>
            </a:r>
            <a:r>
              <a:rPr lang="it-IT" sz="2200" dirty="0" err="1">
                <a:solidFill>
                  <a:schemeClr val="bg1"/>
                </a:solidFill>
                <a:latin typeface="Tahoma" charset="0"/>
                <a:ea typeface="Tahoma" charset="0"/>
                <a:cs typeface="Tahoma" charset="0"/>
              </a:rPr>
              <a:t>level</a:t>
            </a:r>
            <a:r>
              <a:rPr lang="it-IT" sz="2200" dirty="0">
                <a:solidFill>
                  <a:schemeClr val="bg1"/>
                </a:solidFill>
                <a:latin typeface="Tahoma" charset="0"/>
                <a:ea typeface="Tahoma" charset="0"/>
                <a:cs typeface="Tahoma" charset="0"/>
              </a:rPr>
              <a:t> </a:t>
            </a:r>
            <a:r>
              <a:rPr lang="it-IT" sz="2200" dirty="0" smtClean="0">
                <a:solidFill>
                  <a:schemeClr val="bg1"/>
                </a:solidFill>
                <a:latin typeface="Tahoma" charset="0"/>
                <a:ea typeface="Tahoma" charset="0"/>
                <a:cs typeface="Tahoma" charset="0"/>
              </a:rPr>
              <a:t>of testosterone.</a:t>
            </a:r>
            <a:endParaRPr lang="it-IT" sz="2200" dirty="0">
              <a:solidFill>
                <a:schemeClr val="bg1"/>
              </a:solidFill>
              <a:latin typeface="Tahoma" charset="0"/>
              <a:ea typeface="Tahoma" charset="0"/>
              <a:cs typeface="Tahoma" charset="0"/>
            </a:endParaRPr>
          </a:p>
        </p:txBody>
      </p:sp>
      <p:pic>
        <p:nvPicPr>
          <p:cNvPr id="1026" name="Picture 2" descr="ttps://i.pinimg.com/originals/24/e5/7e/24e57eb73f076ba890022ca04afc601e.jpg"/>
          <p:cNvPicPr>
            <a:picLocks noChangeAspect="1" noChangeArrowheads="1"/>
          </p:cNvPicPr>
          <p:nvPr/>
        </p:nvPicPr>
        <p:blipFill rotWithShape="1">
          <a:blip r:embed="rId2">
            <a:extLst>
              <a:ext uri="{28A0092B-C50C-407E-A947-70E740481C1C}">
                <a14:useLocalDpi xmlns:a14="http://schemas.microsoft.com/office/drawing/2010/main" val="0"/>
              </a:ext>
            </a:extLst>
          </a:blip>
          <a:srcRect b="22816"/>
          <a:stretch/>
        </p:blipFill>
        <p:spPr bwMode="auto">
          <a:xfrm>
            <a:off x="0" y="836712"/>
            <a:ext cx="3695700" cy="52565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4884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10"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sp>
        <p:nvSpPr>
          <p:cNvPr id="13" name="Rettangolo 23"/>
          <p:cNvSpPr>
            <a:spLocks noChangeArrowheads="1"/>
          </p:cNvSpPr>
          <p:nvPr/>
        </p:nvSpPr>
        <p:spPr bwMode="auto">
          <a:xfrm>
            <a:off x="1819071" y="2482354"/>
            <a:ext cx="556124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4000" b="1" dirty="0" smtClean="0">
                <a:solidFill>
                  <a:srgbClr val="FFFFFF"/>
                </a:solidFill>
                <a:latin typeface="Tahoma" charset="0"/>
                <a:ea typeface="Tahoma" charset="0"/>
                <a:cs typeface="Tahoma" charset="0"/>
              </a:rPr>
              <a:t>LONG TERM / SHORT TERM RELATIONSHIP</a:t>
            </a:r>
            <a:endParaRPr lang="it-IT" altLang="it-IT" sz="4000" b="1" dirty="0">
              <a:solidFill>
                <a:srgbClr val="FFFFFF"/>
              </a:solidFill>
              <a:latin typeface="Tahoma" charset="0"/>
              <a:ea typeface="Tahoma" charset="0"/>
              <a:cs typeface="Tahoma" charset="0"/>
            </a:endParaRPr>
          </a:p>
        </p:txBody>
      </p:sp>
    </p:spTree>
    <p:extLst>
      <p:ext uri="{BB962C8B-B14F-4D97-AF65-F5344CB8AC3E}">
        <p14:creationId xmlns:p14="http://schemas.microsoft.com/office/powerpoint/2010/main" val="387482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10"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pic>
        <p:nvPicPr>
          <p:cNvPr id="11" name="Picture 4" descr="http://www.publicdomainpictures.net/pictures/80000/nahled/silhouette-woman-2.jpg"/>
          <p:cNvPicPr>
            <a:picLocks noChangeAspect="1" noChangeArrowheads="1"/>
          </p:cNvPicPr>
          <p:nvPr/>
        </p:nvPicPr>
        <p:blipFill>
          <a:blip r:embed="rId2">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36512" y="2636912"/>
            <a:ext cx="1739999" cy="30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23"/>
          <p:cNvSpPr>
            <a:spLocks noChangeArrowheads="1"/>
          </p:cNvSpPr>
          <p:nvPr/>
        </p:nvSpPr>
        <p:spPr bwMode="auto">
          <a:xfrm>
            <a:off x="2411760" y="5229200"/>
            <a:ext cx="30243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dirty="0" smtClean="0">
                <a:solidFill>
                  <a:srgbClr val="FFFFFF"/>
                </a:solidFill>
                <a:latin typeface="Tahoma" charset="0"/>
                <a:ea typeface="Tahoma" charset="0"/>
                <a:cs typeface="Tahoma" charset="0"/>
              </a:rPr>
              <a:t>Long-</a:t>
            </a:r>
            <a:r>
              <a:rPr lang="it-IT" altLang="it-IT" sz="2000" dirty="0" err="1" smtClean="0">
                <a:solidFill>
                  <a:srgbClr val="FFFFFF"/>
                </a:solidFill>
                <a:latin typeface="Tahoma" charset="0"/>
                <a:ea typeface="Tahoma" charset="0"/>
                <a:cs typeface="Tahoma" charset="0"/>
              </a:rPr>
              <a:t>Term</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relationship</a:t>
            </a:r>
            <a:endParaRPr lang="it-IT" altLang="it-IT" sz="1600" dirty="0">
              <a:solidFill>
                <a:srgbClr val="FFFFFF"/>
              </a:solidFill>
              <a:latin typeface="Tahoma" charset="0"/>
              <a:ea typeface="Tahoma" charset="0"/>
              <a:cs typeface="Tahoma" charset="0"/>
            </a:endParaRPr>
          </a:p>
        </p:txBody>
      </p:sp>
      <p:sp>
        <p:nvSpPr>
          <p:cNvPr id="13" name="Rettangolo 23"/>
          <p:cNvSpPr>
            <a:spLocks noChangeArrowheads="1"/>
          </p:cNvSpPr>
          <p:nvPr/>
        </p:nvSpPr>
        <p:spPr bwMode="auto">
          <a:xfrm>
            <a:off x="2411760" y="2452826"/>
            <a:ext cx="27363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dirty="0" smtClean="0">
                <a:solidFill>
                  <a:srgbClr val="FFFFFF"/>
                </a:solidFill>
                <a:latin typeface="Tahoma" charset="0"/>
                <a:ea typeface="Tahoma" charset="0"/>
                <a:cs typeface="Tahoma" charset="0"/>
              </a:rPr>
              <a:t>Short-</a:t>
            </a:r>
            <a:r>
              <a:rPr lang="it-IT" altLang="it-IT" sz="2000" dirty="0" err="1" smtClean="0">
                <a:solidFill>
                  <a:srgbClr val="FFFFFF"/>
                </a:solidFill>
                <a:latin typeface="Tahoma" charset="0"/>
                <a:ea typeface="Tahoma" charset="0"/>
                <a:cs typeface="Tahoma" charset="0"/>
              </a:rPr>
              <a:t>term</a:t>
            </a:r>
            <a:r>
              <a:rPr lang="it-IT" altLang="it-IT" sz="2000" dirty="0" smtClean="0">
                <a:solidFill>
                  <a:srgbClr val="FFFFFF"/>
                </a:solidFill>
                <a:latin typeface="Tahoma" charset="0"/>
                <a:ea typeface="Tahoma" charset="0"/>
                <a:cs typeface="Tahoma" charset="0"/>
              </a:rPr>
              <a:t> </a:t>
            </a:r>
          </a:p>
          <a:p>
            <a:pPr eaLnBrk="1" hangingPunct="1"/>
            <a:r>
              <a:rPr lang="it-IT" altLang="it-IT" sz="2000" dirty="0" smtClean="0">
                <a:solidFill>
                  <a:srgbClr val="FFFFFF"/>
                </a:solidFill>
                <a:latin typeface="Tahoma" charset="0"/>
                <a:ea typeface="Tahoma" charset="0"/>
                <a:cs typeface="Tahoma" charset="0"/>
              </a:rPr>
              <a:t>(</a:t>
            </a:r>
            <a:r>
              <a:rPr lang="it-IT" altLang="it-IT" sz="2000" dirty="0" err="1" smtClean="0">
                <a:solidFill>
                  <a:srgbClr val="FFFFFF"/>
                </a:solidFill>
                <a:latin typeface="Tahoma" charset="0"/>
                <a:ea typeface="Tahoma" charset="0"/>
                <a:cs typeface="Tahoma" charset="0"/>
              </a:rPr>
              <a:t>One</a:t>
            </a:r>
            <a:r>
              <a:rPr lang="it-IT" altLang="it-IT" sz="2000" dirty="0" smtClean="0">
                <a:solidFill>
                  <a:srgbClr val="FFFFFF"/>
                </a:solidFill>
                <a:latin typeface="Tahoma" charset="0"/>
                <a:ea typeface="Tahoma" charset="0"/>
                <a:cs typeface="Tahoma" charset="0"/>
              </a:rPr>
              <a:t> night stand)</a:t>
            </a:r>
            <a:endParaRPr lang="it-IT" altLang="it-IT" sz="1600" dirty="0">
              <a:solidFill>
                <a:srgbClr val="FFFFFF"/>
              </a:solidFill>
              <a:latin typeface="Tahoma" charset="0"/>
              <a:ea typeface="Tahoma" charset="0"/>
              <a:cs typeface="Tahoma" charset="0"/>
            </a:endParaRPr>
          </a:p>
        </p:txBody>
      </p:sp>
      <p:cxnSp>
        <p:nvCxnSpPr>
          <p:cNvPr id="15" name="Connettore 2 14"/>
          <p:cNvCxnSpPr/>
          <p:nvPr/>
        </p:nvCxnSpPr>
        <p:spPr>
          <a:xfrm flipV="1">
            <a:off x="1547664" y="2852936"/>
            <a:ext cx="864096" cy="136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a:endCxn id="12" idx="1"/>
          </p:cNvCxnSpPr>
          <p:nvPr/>
        </p:nvCxnSpPr>
        <p:spPr>
          <a:xfrm>
            <a:off x="1547664" y="4221088"/>
            <a:ext cx="864096" cy="1208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ttangolo 23"/>
          <p:cNvSpPr>
            <a:spLocks noChangeArrowheads="1"/>
          </p:cNvSpPr>
          <p:nvPr/>
        </p:nvSpPr>
        <p:spPr bwMode="auto">
          <a:xfrm>
            <a:off x="5652121" y="6054387"/>
            <a:ext cx="3672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1600" b="1" dirty="0" err="1" smtClean="0">
                <a:solidFill>
                  <a:srgbClr val="FFFFFF"/>
                </a:solidFill>
                <a:latin typeface="Tahoma" charset="0"/>
                <a:ea typeface="Tahoma" charset="0"/>
                <a:cs typeface="Tahoma" charset="0"/>
              </a:rPr>
              <a:t>Less</a:t>
            </a:r>
            <a:r>
              <a:rPr lang="it-IT" altLang="it-IT" sz="1600" b="1" dirty="0" smtClean="0">
                <a:solidFill>
                  <a:srgbClr val="FFFFFF"/>
                </a:solidFill>
                <a:latin typeface="Tahoma" charset="0"/>
                <a:ea typeface="Tahoma" charset="0"/>
                <a:cs typeface="Tahoma" charset="0"/>
              </a:rPr>
              <a:t> </a:t>
            </a:r>
            <a:r>
              <a:rPr lang="it-IT" altLang="it-IT" sz="1600" b="1" dirty="0" err="1" smtClean="0">
                <a:solidFill>
                  <a:srgbClr val="FFFFFF"/>
                </a:solidFill>
                <a:latin typeface="Tahoma" charset="0"/>
                <a:ea typeface="Tahoma" charset="0"/>
                <a:cs typeface="Tahoma" charset="0"/>
              </a:rPr>
              <a:t>masculine-looking</a:t>
            </a:r>
            <a:r>
              <a:rPr lang="it-IT" altLang="it-IT" sz="1600" b="1" dirty="0" smtClean="0">
                <a:solidFill>
                  <a:srgbClr val="FFFFFF"/>
                </a:solidFill>
                <a:latin typeface="Tahoma" charset="0"/>
                <a:ea typeface="Tahoma" charset="0"/>
                <a:cs typeface="Tahoma" charset="0"/>
              </a:rPr>
              <a:t> men</a:t>
            </a:r>
          </a:p>
          <a:p>
            <a:pPr marL="285750" indent="-285750" algn="just" eaLnBrk="1" hangingPunct="1">
              <a:buFont typeface="Arial" charset="0"/>
              <a:buChar char="•"/>
            </a:pPr>
            <a:r>
              <a:rPr lang="it-IT" altLang="it-IT" sz="1600" dirty="0" err="1" smtClean="0">
                <a:solidFill>
                  <a:srgbClr val="FFFFFF"/>
                </a:solidFill>
                <a:latin typeface="Tahoma" charset="0"/>
                <a:ea typeface="Tahoma" charset="0"/>
                <a:cs typeface="Tahoma" charset="0"/>
              </a:rPr>
              <a:t>Less</a:t>
            </a:r>
            <a:r>
              <a:rPr lang="it-IT" altLang="it-IT" sz="1600" dirty="0" smtClean="0">
                <a:solidFill>
                  <a:srgbClr val="FFFFFF"/>
                </a:solidFill>
                <a:latin typeface="Tahoma" charset="0"/>
                <a:ea typeface="Tahoma" charset="0"/>
                <a:cs typeface="Tahoma" charset="0"/>
              </a:rPr>
              <a:t> </a:t>
            </a:r>
            <a:r>
              <a:rPr lang="it-IT" altLang="it-IT" sz="1600" dirty="0" err="1" smtClean="0">
                <a:solidFill>
                  <a:srgbClr val="FFFFFF"/>
                </a:solidFill>
                <a:latin typeface="Tahoma" charset="0"/>
                <a:ea typeface="Tahoma" charset="0"/>
                <a:cs typeface="Tahoma" charset="0"/>
              </a:rPr>
              <a:t>likely</a:t>
            </a:r>
            <a:r>
              <a:rPr lang="it-IT" altLang="it-IT" sz="1600" dirty="0" smtClean="0">
                <a:solidFill>
                  <a:srgbClr val="FFFFFF"/>
                </a:solidFill>
                <a:latin typeface="Tahoma" charset="0"/>
                <a:ea typeface="Tahoma" charset="0"/>
                <a:cs typeface="Tahoma" charset="0"/>
              </a:rPr>
              <a:t> to be </a:t>
            </a:r>
            <a:r>
              <a:rPr lang="it-IT" altLang="it-IT" sz="1600" dirty="0" err="1" smtClean="0">
                <a:solidFill>
                  <a:srgbClr val="FFFFFF"/>
                </a:solidFill>
                <a:latin typeface="Tahoma" charset="0"/>
                <a:ea typeface="Tahoma" charset="0"/>
                <a:cs typeface="Tahoma" charset="0"/>
              </a:rPr>
              <a:t>unfaithfull</a:t>
            </a:r>
            <a:r>
              <a:rPr lang="it-IT" altLang="it-IT" sz="1600" dirty="0" smtClean="0">
                <a:solidFill>
                  <a:srgbClr val="FFFFFF"/>
                </a:solidFill>
                <a:latin typeface="Tahoma" charset="0"/>
                <a:ea typeface="Tahoma" charset="0"/>
                <a:cs typeface="Tahoma" charset="0"/>
              </a:rPr>
              <a:t> </a:t>
            </a:r>
          </a:p>
          <a:p>
            <a:pPr marL="285750" indent="-285750" algn="just" eaLnBrk="1" hangingPunct="1">
              <a:buFont typeface="Arial" charset="0"/>
              <a:buChar char="•"/>
            </a:pPr>
            <a:r>
              <a:rPr lang="it-IT" altLang="it-IT" sz="1600" dirty="0" smtClean="0">
                <a:solidFill>
                  <a:srgbClr val="FFFFFF"/>
                </a:solidFill>
                <a:latin typeface="Tahoma" charset="0"/>
                <a:ea typeface="Tahoma" charset="0"/>
                <a:cs typeface="Tahoma" charset="0"/>
              </a:rPr>
              <a:t>More </a:t>
            </a:r>
            <a:r>
              <a:rPr lang="it-IT" altLang="it-IT" sz="1600" dirty="0" err="1" smtClean="0">
                <a:solidFill>
                  <a:srgbClr val="FFFFFF"/>
                </a:solidFill>
                <a:latin typeface="Tahoma" charset="0"/>
                <a:ea typeface="Tahoma" charset="0"/>
                <a:cs typeface="Tahoma" charset="0"/>
              </a:rPr>
              <a:t>willing</a:t>
            </a:r>
            <a:r>
              <a:rPr lang="it-IT" altLang="it-IT" sz="1600" dirty="0" smtClean="0">
                <a:solidFill>
                  <a:srgbClr val="FFFFFF"/>
                </a:solidFill>
                <a:latin typeface="Tahoma" charset="0"/>
                <a:ea typeface="Tahoma" charset="0"/>
                <a:cs typeface="Tahoma" charset="0"/>
              </a:rPr>
              <a:t> to </a:t>
            </a:r>
            <a:r>
              <a:rPr lang="it-IT" altLang="it-IT" sz="1600" dirty="0" err="1" smtClean="0">
                <a:solidFill>
                  <a:srgbClr val="FFFFFF"/>
                </a:solidFill>
                <a:latin typeface="Tahoma" charset="0"/>
                <a:ea typeface="Tahoma" charset="0"/>
                <a:cs typeface="Tahoma" charset="0"/>
              </a:rPr>
              <a:t>invest</a:t>
            </a:r>
            <a:r>
              <a:rPr lang="it-IT" altLang="it-IT" sz="1600" dirty="0" smtClean="0">
                <a:solidFill>
                  <a:srgbClr val="FFFFFF"/>
                </a:solidFill>
                <a:latin typeface="Tahoma" charset="0"/>
                <a:ea typeface="Tahoma" charset="0"/>
                <a:cs typeface="Tahoma" charset="0"/>
              </a:rPr>
              <a:t> in </a:t>
            </a:r>
            <a:r>
              <a:rPr lang="it-IT" altLang="it-IT" sz="1600" dirty="0" err="1" smtClean="0">
                <a:solidFill>
                  <a:srgbClr val="FFFFFF"/>
                </a:solidFill>
                <a:latin typeface="Tahoma" charset="0"/>
                <a:ea typeface="Tahoma" charset="0"/>
                <a:cs typeface="Tahoma" charset="0"/>
              </a:rPr>
              <a:t>parenting</a:t>
            </a:r>
            <a:endParaRPr lang="it-IT" altLang="it-IT" sz="1600" dirty="0">
              <a:solidFill>
                <a:srgbClr val="FFFFFF"/>
              </a:solidFill>
              <a:latin typeface="Tahoma" charset="0"/>
              <a:ea typeface="Tahoma" charset="0"/>
              <a:cs typeface="Tahoma" charset="0"/>
            </a:endParaRPr>
          </a:p>
        </p:txBody>
      </p:sp>
      <p:sp>
        <p:nvSpPr>
          <p:cNvPr id="20" name="Rettangolo 23"/>
          <p:cNvSpPr>
            <a:spLocks noChangeArrowheads="1"/>
          </p:cNvSpPr>
          <p:nvPr/>
        </p:nvSpPr>
        <p:spPr bwMode="auto">
          <a:xfrm>
            <a:off x="5652120" y="3071862"/>
            <a:ext cx="32775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1600" b="1" dirty="0" smtClean="0">
                <a:solidFill>
                  <a:srgbClr val="FFFFFF"/>
                </a:solidFill>
                <a:latin typeface="Tahoma" charset="0"/>
                <a:ea typeface="Tahoma" charset="0"/>
                <a:cs typeface="Tahoma" charset="0"/>
              </a:rPr>
              <a:t>More </a:t>
            </a:r>
            <a:r>
              <a:rPr lang="it-IT" altLang="it-IT" sz="1600" b="1" dirty="0" err="1" smtClean="0">
                <a:solidFill>
                  <a:srgbClr val="FFFFFF"/>
                </a:solidFill>
                <a:latin typeface="Tahoma" charset="0"/>
                <a:ea typeface="Tahoma" charset="0"/>
                <a:cs typeface="Tahoma" charset="0"/>
              </a:rPr>
              <a:t>masculine-looking</a:t>
            </a:r>
            <a:r>
              <a:rPr lang="it-IT" altLang="it-IT" sz="1600" b="1" dirty="0" smtClean="0">
                <a:solidFill>
                  <a:srgbClr val="FFFFFF"/>
                </a:solidFill>
                <a:latin typeface="Tahoma" charset="0"/>
                <a:ea typeface="Tahoma" charset="0"/>
                <a:cs typeface="Tahoma" charset="0"/>
              </a:rPr>
              <a:t> men (</a:t>
            </a:r>
            <a:r>
              <a:rPr lang="it-IT" altLang="it-IT" sz="1600" b="1" dirty="0" err="1" smtClean="0">
                <a:solidFill>
                  <a:srgbClr val="FFFFFF"/>
                </a:solidFill>
                <a:latin typeface="Tahoma" charset="0"/>
                <a:ea typeface="Tahoma" charset="0"/>
                <a:cs typeface="Tahoma" charset="0"/>
              </a:rPr>
              <a:t>androgens</a:t>
            </a:r>
            <a:r>
              <a:rPr lang="it-IT" altLang="it-IT" sz="1600" b="1" dirty="0" smtClean="0">
                <a:solidFill>
                  <a:srgbClr val="FFFFFF"/>
                </a:solidFill>
                <a:latin typeface="Tahoma" charset="0"/>
                <a:ea typeface="Tahoma" charset="0"/>
                <a:cs typeface="Tahoma" charset="0"/>
              </a:rPr>
              <a:t>)</a:t>
            </a:r>
          </a:p>
          <a:p>
            <a:pPr marL="285750" indent="-285750" algn="just" eaLnBrk="1" hangingPunct="1">
              <a:buFont typeface="Arial" charset="0"/>
              <a:buChar char="•"/>
            </a:pPr>
            <a:r>
              <a:rPr lang="it-IT" altLang="it-IT" sz="1600" dirty="0" err="1" smtClean="0">
                <a:solidFill>
                  <a:srgbClr val="FFFFFF"/>
                </a:solidFill>
                <a:latin typeface="Tahoma" charset="0"/>
                <a:ea typeface="Tahoma" charset="0"/>
                <a:cs typeface="Tahoma" charset="0"/>
              </a:rPr>
              <a:t>Evolutionary</a:t>
            </a:r>
            <a:r>
              <a:rPr lang="it-IT" altLang="it-IT" sz="1600" dirty="0" smtClean="0">
                <a:solidFill>
                  <a:srgbClr val="FFFFFF"/>
                </a:solidFill>
                <a:latin typeface="Tahoma" charset="0"/>
                <a:ea typeface="Tahoma" charset="0"/>
                <a:cs typeface="Tahoma" charset="0"/>
              </a:rPr>
              <a:t> </a:t>
            </a:r>
            <a:r>
              <a:rPr lang="it-IT" altLang="it-IT" sz="1600" dirty="0" err="1" smtClean="0">
                <a:solidFill>
                  <a:srgbClr val="FFFFFF"/>
                </a:solidFill>
                <a:latin typeface="Tahoma" charset="0"/>
                <a:ea typeface="Tahoma" charset="0"/>
                <a:cs typeface="Tahoma" charset="0"/>
              </a:rPr>
              <a:t>ancient</a:t>
            </a:r>
            <a:r>
              <a:rPr lang="it-IT" altLang="it-IT" sz="1600" dirty="0" smtClean="0">
                <a:solidFill>
                  <a:srgbClr val="FFFFFF"/>
                </a:solidFill>
                <a:latin typeface="Tahoma" charset="0"/>
                <a:ea typeface="Tahoma" charset="0"/>
                <a:cs typeface="Tahoma" charset="0"/>
              </a:rPr>
              <a:t> </a:t>
            </a:r>
            <a:r>
              <a:rPr lang="it-IT" altLang="it-IT" sz="1600" dirty="0" err="1" smtClean="0">
                <a:solidFill>
                  <a:srgbClr val="FFFFFF"/>
                </a:solidFill>
                <a:latin typeface="Tahoma" charset="0"/>
                <a:ea typeface="Tahoma" charset="0"/>
                <a:cs typeface="Tahoma" charset="0"/>
              </a:rPr>
              <a:t>selection</a:t>
            </a:r>
            <a:r>
              <a:rPr lang="it-IT" altLang="it-IT" sz="1600" dirty="0" smtClean="0">
                <a:solidFill>
                  <a:srgbClr val="FFFFFF"/>
                </a:solidFill>
                <a:latin typeface="Tahoma" charset="0"/>
                <a:ea typeface="Tahoma" charset="0"/>
                <a:cs typeface="Tahoma" charset="0"/>
              </a:rPr>
              <a:t> for </a:t>
            </a:r>
            <a:r>
              <a:rPr lang="it-IT" altLang="it-IT" sz="1600" dirty="0" err="1" smtClean="0">
                <a:solidFill>
                  <a:srgbClr val="FFFFFF"/>
                </a:solidFill>
                <a:latin typeface="Tahoma" charset="0"/>
                <a:ea typeface="Tahoma" charset="0"/>
                <a:cs typeface="Tahoma" charset="0"/>
              </a:rPr>
              <a:t>these</a:t>
            </a:r>
            <a:r>
              <a:rPr lang="it-IT" altLang="it-IT" sz="1600" dirty="0" smtClean="0">
                <a:solidFill>
                  <a:srgbClr val="FFFFFF"/>
                </a:solidFill>
                <a:latin typeface="Tahoma" charset="0"/>
                <a:ea typeface="Tahoma" charset="0"/>
                <a:cs typeface="Tahoma" charset="0"/>
              </a:rPr>
              <a:t> traits</a:t>
            </a:r>
            <a:endParaRPr lang="it-IT" altLang="it-IT" sz="1600" dirty="0">
              <a:solidFill>
                <a:srgbClr val="FFFFFF"/>
              </a:solidFill>
              <a:latin typeface="Tahoma" charset="0"/>
              <a:ea typeface="Tahoma" charset="0"/>
              <a:cs typeface="Tahoma" charset="0"/>
            </a:endParaRPr>
          </a:p>
        </p:txBody>
      </p:sp>
      <p:pic>
        <p:nvPicPr>
          <p:cNvPr id="2" name="Immagine 1"/>
          <p:cNvPicPr>
            <a:picLocks noChangeAspect="1"/>
          </p:cNvPicPr>
          <p:nvPr/>
        </p:nvPicPr>
        <p:blipFill rotWithShape="1">
          <a:blip r:embed="rId3"/>
          <a:srcRect l="2168" r="3175" b="38813"/>
          <a:stretch/>
        </p:blipFill>
        <p:spPr>
          <a:xfrm>
            <a:off x="5796136" y="1561343"/>
            <a:ext cx="3168352" cy="1536019"/>
          </a:xfrm>
          <a:prstGeom prst="rect">
            <a:avLst/>
          </a:prstGeom>
        </p:spPr>
      </p:pic>
      <p:pic>
        <p:nvPicPr>
          <p:cNvPr id="3" name="Immagine 2"/>
          <p:cNvPicPr>
            <a:picLocks noChangeAspect="1"/>
          </p:cNvPicPr>
          <p:nvPr/>
        </p:nvPicPr>
        <p:blipFill rotWithShape="1">
          <a:blip r:embed="rId4"/>
          <a:srcRect r="7622" b="15997"/>
          <a:stretch/>
        </p:blipFill>
        <p:spPr>
          <a:xfrm>
            <a:off x="5796136" y="4435825"/>
            <a:ext cx="2612183" cy="1714175"/>
          </a:xfrm>
          <a:prstGeom prst="rect">
            <a:avLst/>
          </a:prstGeom>
        </p:spPr>
      </p:pic>
    </p:spTree>
    <p:extLst>
      <p:ext uri="{BB962C8B-B14F-4D97-AF65-F5344CB8AC3E}">
        <p14:creationId xmlns:p14="http://schemas.microsoft.com/office/powerpoint/2010/main" val="125574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10"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sp>
        <p:nvSpPr>
          <p:cNvPr id="12" name="Rettangolo 23"/>
          <p:cNvSpPr>
            <a:spLocks noChangeArrowheads="1"/>
          </p:cNvSpPr>
          <p:nvPr/>
        </p:nvSpPr>
        <p:spPr bwMode="auto">
          <a:xfrm>
            <a:off x="2411760" y="5229200"/>
            <a:ext cx="30243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dirty="0" smtClean="0">
                <a:solidFill>
                  <a:srgbClr val="FFFFFF"/>
                </a:solidFill>
                <a:latin typeface="Tahoma" charset="0"/>
                <a:ea typeface="Tahoma" charset="0"/>
                <a:cs typeface="Tahoma" charset="0"/>
              </a:rPr>
              <a:t>Long-</a:t>
            </a:r>
            <a:r>
              <a:rPr lang="it-IT" altLang="it-IT" sz="2000" dirty="0" err="1" smtClean="0">
                <a:solidFill>
                  <a:srgbClr val="FFFFFF"/>
                </a:solidFill>
                <a:latin typeface="Tahoma" charset="0"/>
                <a:ea typeface="Tahoma" charset="0"/>
                <a:cs typeface="Tahoma" charset="0"/>
              </a:rPr>
              <a:t>Term</a:t>
            </a:r>
            <a:r>
              <a:rPr lang="it-IT" altLang="it-IT" sz="2000" dirty="0" smtClean="0">
                <a:solidFill>
                  <a:srgbClr val="FFFFFF"/>
                </a:solidFill>
                <a:latin typeface="Tahoma" charset="0"/>
                <a:ea typeface="Tahoma" charset="0"/>
                <a:cs typeface="Tahoma" charset="0"/>
              </a:rPr>
              <a:t> </a:t>
            </a:r>
            <a:r>
              <a:rPr lang="it-IT" altLang="it-IT" sz="2000" dirty="0" err="1" smtClean="0">
                <a:solidFill>
                  <a:srgbClr val="FFFFFF"/>
                </a:solidFill>
                <a:latin typeface="Tahoma" charset="0"/>
                <a:ea typeface="Tahoma" charset="0"/>
                <a:cs typeface="Tahoma" charset="0"/>
              </a:rPr>
              <a:t>relationship</a:t>
            </a:r>
            <a:endParaRPr lang="it-IT" altLang="it-IT" sz="1600" dirty="0">
              <a:solidFill>
                <a:srgbClr val="FFFFFF"/>
              </a:solidFill>
              <a:latin typeface="Tahoma" charset="0"/>
              <a:ea typeface="Tahoma" charset="0"/>
              <a:cs typeface="Tahoma" charset="0"/>
            </a:endParaRPr>
          </a:p>
        </p:txBody>
      </p:sp>
      <p:sp>
        <p:nvSpPr>
          <p:cNvPr id="13" name="Rettangolo 23"/>
          <p:cNvSpPr>
            <a:spLocks noChangeArrowheads="1"/>
          </p:cNvSpPr>
          <p:nvPr/>
        </p:nvSpPr>
        <p:spPr bwMode="auto">
          <a:xfrm>
            <a:off x="2411760" y="2452826"/>
            <a:ext cx="27363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2000" dirty="0" smtClean="0">
                <a:solidFill>
                  <a:srgbClr val="FFFFFF"/>
                </a:solidFill>
                <a:latin typeface="Tahoma" charset="0"/>
                <a:ea typeface="Tahoma" charset="0"/>
                <a:cs typeface="Tahoma" charset="0"/>
              </a:rPr>
              <a:t>Short-</a:t>
            </a:r>
            <a:r>
              <a:rPr lang="it-IT" altLang="it-IT" sz="2000" dirty="0" err="1" smtClean="0">
                <a:solidFill>
                  <a:srgbClr val="FFFFFF"/>
                </a:solidFill>
                <a:latin typeface="Tahoma" charset="0"/>
                <a:ea typeface="Tahoma" charset="0"/>
                <a:cs typeface="Tahoma" charset="0"/>
              </a:rPr>
              <a:t>term</a:t>
            </a:r>
            <a:r>
              <a:rPr lang="it-IT" altLang="it-IT" sz="2000" smtClean="0">
                <a:solidFill>
                  <a:srgbClr val="FFFFFF"/>
                </a:solidFill>
                <a:latin typeface="Tahoma" charset="0"/>
                <a:ea typeface="Tahoma" charset="0"/>
                <a:cs typeface="Tahoma" charset="0"/>
              </a:rPr>
              <a:t> </a:t>
            </a:r>
          </a:p>
          <a:p>
            <a:pPr eaLnBrk="1" hangingPunct="1"/>
            <a:r>
              <a:rPr lang="it-IT" altLang="it-IT" sz="2000" smtClean="0">
                <a:solidFill>
                  <a:srgbClr val="FFFFFF"/>
                </a:solidFill>
                <a:latin typeface="Tahoma" charset="0"/>
                <a:ea typeface="Tahoma" charset="0"/>
                <a:cs typeface="Tahoma" charset="0"/>
              </a:rPr>
              <a:t>(</a:t>
            </a:r>
            <a:r>
              <a:rPr lang="it-IT" altLang="it-IT" sz="2000" dirty="0" err="1" smtClean="0">
                <a:solidFill>
                  <a:srgbClr val="FFFFFF"/>
                </a:solidFill>
                <a:latin typeface="Tahoma" charset="0"/>
                <a:ea typeface="Tahoma" charset="0"/>
                <a:cs typeface="Tahoma" charset="0"/>
              </a:rPr>
              <a:t>One</a:t>
            </a:r>
            <a:r>
              <a:rPr lang="it-IT" altLang="it-IT" sz="2000" dirty="0" smtClean="0">
                <a:solidFill>
                  <a:srgbClr val="FFFFFF"/>
                </a:solidFill>
                <a:latin typeface="Tahoma" charset="0"/>
                <a:ea typeface="Tahoma" charset="0"/>
                <a:cs typeface="Tahoma" charset="0"/>
              </a:rPr>
              <a:t> night stand)</a:t>
            </a:r>
            <a:endParaRPr lang="it-IT" altLang="it-IT" sz="1600" dirty="0">
              <a:solidFill>
                <a:srgbClr val="FFFFFF"/>
              </a:solidFill>
              <a:latin typeface="Tahoma" charset="0"/>
              <a:ea typeface="Tahoma" charset="0"/>
              <a:cs typeface="Tahoma" charset="0"/>
            </a:endParaRPr>
          </a:p>
        </p:txBody>
      </p:sp>
      <p:cxnSp>
        <p:nvCxnSpPr>
          <p:cNvPr id="15" name="Connettore 2 14"/>
          <p:cNvCxnSpPr/>
          <p:nvPr/>
        </p:nvCxnSpPr>
        <p:spPr>
          <a:xfrm flipV="1">
            <a:off x="1547664" y="2852936"/>
            <a:ext cx="864096" cy="136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p:cNvCxnSpPr>
            <a:endCxn id="12" idx="1"/>
          </p:cNvCxnSpPr>
          <p:nvPr/>
        </p:nvCxnSpPr>
        <p:spPr>
          <a:xfrm>
            <a:off x="1547664" y="4221088"/>
            <a:ext cx="864096" cy="1208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ettangolo 23"/>
          <p:cNvSpPr>
            <a:spLocks noChangeArrowheads="1"/>
          </p:cNvSpPr>
          <p:nvPr/>
        </p:nvSpPr>
        <p:spPr bwMode="auto">
          <a:xfrm>
            <a:off x="5239906" y="4463241"/>
            <a:ext cx="367240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1600" dirty="0" err="1" smtClean="0">
                <a:solidFill>
                  <a:srgbClr val="FFFFFF"/>
                </a:solidFill>
                <a:latin typeface="Tahoma" charset="0"/>
                <a:ea typeface="Tahoma" charset="0"/>
                <a:cs typeface="Tahoma" charset="0"/>
              </a:rPr>
              <a:t>Identifying</a:t>
            </a:r>
            <a:r>
              <a:rPr lang="it-IT" altLang="it-IT" sz="1600" dirty="0" smtClean="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women</a:t>
            </a:r>
            <a:r>
              <a:rPr lang="it-IT" altLang="it-IT" sz="1600" dirty="0">
                <a:solidFill>
                  <a:srgbClr val="FFFFFF"/>
                </a:solidFill>
                <a:latin typeface="Tahoma" charset="0"/>
                <a:ea typeface="Tahoma" charset="0"/>
                <a:cs typeface="Tahoma" charset="0"/>
              </a:rPr>
              <a:t> of high </a:t>
            </a:r>
            <a:r>
              <a:rPr lang="it-IT" altLang="it-IT" sz="1600" dirty="0" err="1">
                <a:solidFill>
                  <a:srgbClr val="FFFFFF"/>
                </a:solidFill>
                <a:latin typeface="Tahoma" charset="0"/>
                <a:ea typeface="Tahoma" charset="0"/>
                <a:cs typeface="Tahoma" charset="0"/>
              </a:rPr>
              <a:t>fertility</a:t>
            </a:r>
            <a:r>
              <a:rPr lang="it-IT" altLang="it-IT" sz="1600" dirty="0">
                <a:solidFill>
                  <a:srgbClr val="FFFFFF"/>
                </a:solidFill>
                <a:latin typeface="Tahoma" charset="0"/>
                <a:ea typeface="Tahoma" charset="0"/>
                <a:cs typeface="Tahoma" charset="0"/>
              </a:rPr>
              <a:t> or </a:t>
            </a:r>
            <a:r>
              <a:rPr lang="it-IT" altLang="it-IT" sz="1600" dirty="0" err="1">
                <a:solidFill>
                  <a:srgbClr val="FFFFFF"/>
                </a:solidFill>
                <a:latin typeface="Tahoma" charset="0"/>
                <a:ea typeface="Tahoma" charset="0"/>
                <a:cs typeface="Tahoma" charset="0"/>
              </a:rPr>
              <a:t>reproductive</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value</a:t>
            </a:r>
            <a:r>
              <a:rPr lang="it-IT" altLang="it-IT" sz="1600" dirty="0">
                <a:solidFill>
                  <a:srgbClr val="FFFFFF"/>
                </a:solidFill>
                <a:latin typeface="Tahoma" charset="0"/>
                <a:ea typeface="Tahoma" charset="0"/>
                <a:cs typeface="Tahoma" charset="0"/>
              </a:rPr>
              <a:t>—</a:t>
            </a:r>
            <a:r>
              <a:rPr lang="it-IT" altLang="it-IT" sz="1600" dirty="0" err="1">
                <a:solidFill>
                  <a:srgbClr val="FFFFFF"/>
                </a:solidFill>
                <a:latin typeface="Tahoma" charset="0"/>
                <a:ea typeface="Tahoma" charset="0"/>
                <a:cs typeface="Tahoma" charset="0"/>
              </a:rPr>
              <a:t>women</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capable</a:t>
            </a:r>
            <a:endParaRPr lang="it-IT" altLang="it-IT" sz="1600" dirty="0">
              <a:solidFill>
                <a:srgbClr val="FFFFFF"/>
              </a:solidFill>
              <a:latin typeface="Tahoma" charset="0"/>
              <a:ea typeface="Tahoma" charset="0"/>
              <a:cs typeface="Tahoma" charset="0"/>
            </a:endParaRPr>
          </a:p>
          <a:p>
            <a:pPr algn="just" eaLnBrk="1" hangingPunct="1"/>
            <a:r>
              <a:rPr lang="it-IT" altLang="it-IT" sz="1600" dirty="0">
                <a:solidFill>
                  <a:srgbClr val="FFFFFF"/>
                </a:solidFill>
                <a:latin typeface="Tahoma" charset="0"/>
                <a:ea typeface="Tahoma" charset="0"/>
                <a:cs typeface="Tahoma" charset="0"/>
              </a:rPr>
              <a:t>of </a:t>
            </a:r>
            <a:r>
              <a:rPr lang="it-IT" altLang="it-IT" sz="1600" dirty="0" err="1">
                <a:solidFill>
                  <a:srgbClr val="FFFFFF"/>
                </a:solidFill>
                <a:latin typeface="Tahoma" charset="0"/>
                <a:ea typeface="Tahoma" charset="0"/>
                <a:cs typeface="Tahoma" charset="0"/>
              </a:rPr>
              <a:t>successfully</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bearing</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children</a:t>
            </a:r>
            <a:r>
              <a:rPr lang="it-IT" altLang="it-IT" sz="1600" dirty="0">
                <a:solidFill>
                  <a:srgbClr val="FFFFFF"/>
                </a:solidFill>
                <a:latin typeface="Tahoma" charset="0"/>
                <a:ea typeface="Tahoma" charset="0"/>
                <a:cs typeface="Tahoma" charset="0"/>
              </a:rPr>
              <a:t>. </a:t>
            </a:r>
            <a:endParaRPr lang="it-IT" altLang="it-IT" sz="1600" dirty="0" smtClean="0">
              <a:solidFill>
                <a:srgbClr val="FFFFFF"/>
              </a:solidFill>
              <a:latin typeface="Tahoma" charset="0"/>
              <a:ea typeface="Tahoma" charset="0"/>
              <a:cs typeface="Tahoma" charset="0"/>
            </a:endParaRPr>
          </a:p>
          <a:p>
            <a:pPr algn="just" eaLnBrk="1" hangingPunct="1"/>
            <a:endParaRPr lang="it-IT" altLang="it-IT" sz="1600" dirty="0">
              <a:solidFill>
                <a:srgbClr val="FFFFFF"/>
              </a:solidFill>
              <a:latin typeface="Tahoma" charset="0"/>
              <a:ea typeface="Tahoma" charset="0"/>
              <a:cs typeface="Tahoma" charset="0"/>
            </a:endParaRPr>
          </a:p>
          <a:p>
            <a:pPr algn="just" eaLnBrk="1" hangingPunct="1"/>
            <a:r>
              <a:rPr lang="it-IT" altLang="it-IT" sz="1600" dirty="0" smtClean="0">
                <a:solidFill>
                  <a:srgbClr val="FFFFFF"/>
                </a:solidFill>
                <a:latin typeface="Tahoma" charset="0"/>
                <a:ea typeface="Tahoma" charset="0"/>
                <a:cs typeface="Tahoma" charset="0"/>
              </a:rPr>
              <a:t>A </a:t>
            </a:r>
            <a:r>
              <a:rPr lang="it-IT" altLang="it-IT" sz="1600" dirty="0">
                <a:solidFill>
                  <a:srgbClr val="FFFFFF"/>
                </a:solidFill>
                <a:latin typeface="Tahoma" charset="0"/>
                <a:ea typeface="Tahoma" charset="0"/>
                <a:cs typeface="Tahoma" charset="0"/>
              </a:rPr>
              <a:t>large body of </a:t>
            </a:r>
            <a:r>
              <a:rPr lang="it-IT" altLang="it-IT" sz="1600" dirty="0" err="1">
                <a:solidFill>
                  <a:srgbClr val="FFFFFF"/>
                </a:solidFill>
                <a:latin typeface="Tahoma" charset="0"/>
                <a:ea typeface="Tahoma" charset="0"/>
                <a:cs typeface="Tahoma" charset="0"/>
              </a:rPr>
              <a:t>evidence</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suggests</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that</a:t>
            </a:r>
            <a:r>
              <a:rPr lang="it-IT" altLang="it-IT" sz="1600" dirty="0">
                <a:solidFill>
                  <a:srgbClr val="FFFFFF"/>
                </a:solidFill>
                <a:latin typeface="Tahoma" charset="0"/>
                <a:ea typeface="Tahoma" charset="0"/>
                <a:cs typeface="Tahoma" charset="0"/>
              </a:rPr>
              <a:t> men </a:t>
            </a:r>
            <a:r>
              <a:rPr lang="it-IT" altLang="it-IT" sz="1600" dirty="0" err="1" smtClean="0">
                <a:solidFill>
                  <a:srgbClr val="FFFFFF"/>
                </a:solidFill>
                <a:latin typeface="Tahoma" charset="0"/>
                <a:ea typeface="Tahoma" charset="0"/>
                <a:cs typeface="Tahoma" charset="0"/>
              </a:rPr>
              <a:t>have</a:t>
            </a:r>
            <a:r>
              <a:rPr lang="it-IT" altLang="it-IT" sz="1600" dirty="0" smtClean="0">
                <a:solidFill>
                  <a:srgbClr val="FFFFFF"/>
                </a:solidFill>
                <a:latin typeface="Tahoma" charset="0"/>
                <a:ea typeface="Tahoma" charset="0"/>
                <a:cs typeface="Tahoma" charset="0"/>
              </a:rPr>
              <a:t> </a:t>
            </a:r>
            <a:r>
              <a:rPr lang="it-IT" altLang="it-IT" sz="1600" dirty="0" err="1" smtClean="0">
                <a:solidFill>
                  <a:srgbClr val="FFFFFF"/>
                </a:solidFill>
                <a:latin typeface="Tahoma" charset="0"/>
                <a:ea typeface="Tahoma" charset="0"/>
                <a:cs typeface="Tahoma" charset="0"/>
              </a:rPr>
              <a:t>evolved</a:t>
            </a:r>
            <a:r>
              <a:rPr lang="it-IT" altLang="it-IT" sz="1600" dirty="0" smtClean="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standards</a:t>
            </a:r>
            <a:r>
              <a:rPr lang="it-IT" altLang="it-IT" sz="1600" dirty="0">
                <a:solidFill>
                  <a:srgbClr val="FFFFFF"/>
                </a:solidFill>
                <a:latin typeface="Tahoma" charset="0"/>
                <a:ea typeface="Tahoma" charset="0"/>
                <a:cs typeface="Tahoma" charset="0"/>
              </a:rPr>
              <a:t> of </a:t>
            </a:r>
            <a:r>
              <a:rPr lang="it-IT" altLang="it-IT" sz="1600" dirty="0" err="1">
                <a:solidFill>
                  <a:srgbClr val="FFFFFF"/>
                </a:solidFill>
                <a:latin typeface="Tahoma" charset="0"/>
                <a:ea typeface="Tahoma" charset="0"/>
                <a:cs typeface="Tahoma" charset="0"/>
              </a:rPr>
              <a:t>attractiveness</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that</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embody</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cues</a:t>
            </a:r>
            <a:r>
              <a:rPr lang="it-IT" altLang="it-IT" sz="1600" dirty="0">
                <a:solidFill>
                  <a:srgbClr val="FFFFFF"/>
                </a:solidFill>
                <a:latin typeface="Tahoma" charset="0"/>
                <a:ea typeface="Tahoma" charset="0"/>
                <a:cs typeface="Tahoma" charset="0"/>
              </a:rPr>
              <a:t> to a </a:t>
            </a:r>
            <a:r>
              <a:rPr lang="it-IT" altLang="it-IT" sz="1600" dirty="0" err="1">
                <a:solidFill>
                  <a:srgbClr val="FFFFFF"/>
                </a:solidFill>
                <a:latin typeface="Tahoma" charset="0"/>
                <a:ea typeface="Tahoma" charset="0"/>
                <a:cs typeface="Tahoma" charset="0"/>
              </a:rPr>
              <a:t>woman’s</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reproductive</a:t>
            </a:r>
            <a:r>
              <a:rPr lang="it-IT" altLang="it-IT" sz="1600" dirty="0">
                <a:solidFill>
                  <a:srgbClr val="FFFFFF"/>
                </a:solidFill>
                <a:latin typeface="Tahoma" charset="0"/>
                <a:ea typeface="Tahoma" charset="0"/>
                <a:cs typeface="Tahoma" charset="0"/>
              </a:rPr>
              <a:t> </a:t>
            </a:r>
            <a:r>
              <a:rPr lang="it-IT" altLang="it-IT" sz="1600" dirty="0" err="1">
                <a:solidFill>
                  <a:srgbClr val="FFFFFF"/>
                </a:solidFill>
                <a:latin typeface="Tahoma" charset="0"/>
                <a:ea typeface="Tahoma" charset="0"/>
                <a:cs typeface="Tahoma" charset="0"/>
              </a:rPr>
              <a:t>capacity</a:t>
            </a:r>
            <a:endParaRPr lang="it-IT" altLang="it-IT" sz="1600" dirty="0">
              <a:solidFill>
                <a:srgbClr val="FFFFFF"/>
              </a:solidFill>
              <a:latin typeface="Tahoma" charset="0"/>
              <a:ea typeface="Tahoma" charset="0"/>
              <a:cs typeface="Tahoma" charset="0"/>
            </a:endParaRPr>
          </a:p>
        </p:txBody>
      </p:sp>
      <p:sp>
        <p:nvSpPr>
          <p:cNvPr id="20" name="Rettangolo 23"/>
          <p:cNvSpPr>
            <a:spLocks noChangeArrowheads="1"/>
          </p:cNvSpPr>
          <p:nvPr/>
        </p:nvSpPr>
        <p:spPr bwMode="auto">
          <a:xfrm>
            <a:off x="5239907" y="2636912"/>
            <a:ext cx="35011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it-IT" altLang="it-IT" sz="1600" dirty="0" err="1" smtClean="0">
                <a:solidFill>
                  <a:srgbClr val="FFFFFF"/>
                </a:solidFill>
                <a:latin typeface="Tahoma" charset="0"/>
                <a:ea typeface="Tahoma" charset="0"/>
                <a:cs typeface="Tahoma" charset="0"/>
              </a:rPr>
              <a:t>Attractive</a:t>
            </a:r>
            <a:r>
              <a:rPr lang="it-IT" altLang="it-IT" sz="1600" dirty="0" smtClean="0">
                <a:solidFill>
                  <a:srgbClr val="FFFFFF"/>
                </a:solidFill>
                <a:latin typeface="Tahoma" charset="0"/>
                <a:ea typeface="Tahoma" charset="0"/>
                <a:cs typeface="Tahoma" charset="0"/>
              </a:rPr>
              <a:t> partner</a:t>
            </a:r>
            <a:endParaRPr lang="it-IT" altLang="it-IT" sz="1600" i="1" dirty="0">
              <a:solidFill>
                <a:srgbClr val="FFFFFF"/>
              </a:solidFill>
              <a:latin typeface="Tahoma" charset="0"/>
              <a:ea typeface="Tahoma" charset="0"/>
              <a:cs typeface="Tahoma" charset="0"/>
            </a:endParaRPr>
          </a:p>
        </p:txBody>
      </p:sp>
      <p:pic>
        <p:nvPicPr>
          <p:cNvPr id="14" name="Picture 6" descr="http://www.edilio.it/media/edilio/software/downloadimg/1Silhouette_Man_Standing.gif"/>
          <p:cNvPicPr>
            <a:picLocks noChangeAspect="1" noChangeArrowheads="1"/>
          </p:cNvPicPr>
          <p:nvPr/>
        </p:nvPicPr>
        <p:blipFill>
          <a:blip r:embed="rId2">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a:off x="105301" y="2663841"/>
            <a:ext cx="1284673" cy="2646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5325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rot="21224791">
            <a:off x="934135" y="1725009"/>
            <a:ext cx="7265776" cy="3858152"/>
          </a:xfrm>
          <a:prstGeom prst="rect">
            <a:avLst/>
          </a:prstGeom>
        </p:spPr>
      </p:pic>
      <p:sp>
        <p:nvSpPr>
          <p:cNvPr id="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5"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sp>
        <p:nvSpPr>
          <p:cNvPr id="6" name="CasellaDiTesto 5"/>
          <p:cNvSpPr txBox="1"/>
          <p:nvPr/>
        </p:nvSpPr>
        <p:spPr>
          <a:xfrm rot="21232849">
            <a:off x="4275564" y="1561578"/>
            <a:ext cx="2808312" cy="307777"/>
          </a:xfrm>
          <a:prstGeom prst="rect">
            <a:avLst/>
          </a:prstGeom>
          <a:noFill/>
        </p:spPr>
        <p:txBody>
          <a:bodyPr wrap="square" rtlCol="0">
            <a:spAutoFit/>
          </a:bodyPr>
          <a:lstStyle/>
          <a:p>
            <a:r>
              <a:rPr lang="it-IT" sz="1400" dirty="0" err="1" smtClean="0">
                <a:solidFill>
                  <a:schemeClr val="bg1"/>
                </a:solidFill>
              </a:rPr>
              <a:t>Have</a:t>
            </a:r>
            <a:r>
              <a:rPr lang="it-IT" sz="1400" dirty="0" smtClean="0">
                <a:solidFill>
                  <a:schemeClr val="bg1"/>
                </a:solidFill>
              </a:rPr>
              <a:t> sex with </a:t>
            </a:r>
            <a:r>
              <a:rPr lang="it-IT" sz="1400" dirty="0" err="1" smtClean="0">
                <a:solidFill>
                  <a:schemeClr val="bg1"/>
                </a:solidFill>
              </a:rPr>
              <a:t>someone</a:t>
            </a:r>
            <a:endParaRPr lang="it-IT" sz="1400" dirty="0">
              <a:solidFill>
                <a:schemeClr val="bg1"/>
              </a:solidFill>
            </a:endParaRPr>
          </a:p>
        </p:txBody>
      </p:sp>
      <p:cxnSp>
        <p:nvCxnSpPr>
          <p:cNvPr id="8" name="Connettore 2 7"/>
          <p:cNvCxnSpPr/>
          <p:nvPr/>
        </p:nvCxnSpPr>
        <p:spPr>
          <a:xfrm flipV="1">
            <a:off x="3779912" y="1865146"/>
            <a:ext cx="503652" cy="51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rot="21231104">
            <a:off x="1443205" y="4943569"/>
            <a:ext cx="1286480" cy="159322"/>
          </a:xfrm>
          <a:prstGeom prst="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562288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5"/>
          <p:cNvSpPr txBox="1">
            <a:spLocks noChangeArrowheads="1"/>
          </p:cNvSpPr>
          <p:nvPr/>
        </p:nvSpPr>
        <p:spPr bwMode="auto">
          <a:xfrm>
            <a:off x="0" y="682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4000" dirty="0">
                <a:solidFill>
                  <a:schemeClr val="bg1"/>
                </a:solidFill>
                <a:latin typeface="Modern No. 20" charset="0"/>
              </a:rPr>
              <a:t>SEXUAL </a:t>
            </a:r>
            <a:r>
              <a:rPr lang="en-US" altLang="it-IT" sz="4000" dirty="0" smtClean="0">
                <a:solidFill>
                  <a:schemeClr val="bg1"/>
                </a:solidFill>
                <a:latin typeface="Modern No. 20" charset="0"/>
              </a:rPr>
              <a:t>BEHAVIOUR</a:t>
            </a:r>
            <a:endParaRPr lang="en-US" altLang="it-IT" sz="4000" dirty="0">
              <a:solidFill>
                <a:schemeClr val="bg1"/>
              </a:solidFill>
              <a:latin typeface="Modern No. 20" charset="0"/>
            </a:endParaRPr>
          </a:p>
        </p:txBody>
      </p:sp>
      <p:pic>
        <p:nvPicPr>
          <p:cNvPr id="4" name="Picture 9" descr="http://www.photoshoppix.com/modules/coppermine/albums/userpics/10008/normal_bean_gone_with_the_wind.jpg"/>
          <p:cNvPicPr>
            <a:picLocks noChangeAspect="1" noChangeArrowheads="1"/>
          </p:cNvPicPr>
          <p:nvPr/>
        </p:nvPicPr>
        <p:blipFill>
          <a:blip r:embed="rId3" cstate="print"/>
          <a:srcRect b="6668"/>
          <a:stretch>
            <a:fillRect/>
          </a:stretch>
        </p:blipFill>
        <p:spPr bwMode="auto">
          <a:xfrm>
            <a:off x="5411585" y="2132856"/>
            <a:ext cx="3732416" cy="2592115"/>
          </a:xfrm>
          <a:prstGeom prst="rect">
            <a:avLst/>
          </a:prstGeom>
          <a:ln>
            <a:noFill/>
          </a:ln>
          <a:effectLst>
            <a:softEdge rad="112500"/>
          </a:effectLst>
        </p:spPr>
      </p:pic>
      <p:sp>
        <p:nvSpPr>
          <p:cNvPr id="17411" name="CasellaDiTesto 49"/>
          <p:cNvSpPr txBox="1">
            <a:spLocks noChangeArrowheads="1"/>
          </p:cNvSpPr>
          <p:nvPr/>
        </p:nvSpPr>
        <p:spPr bwMode="auto">
          <a:xfrm>
            <a:off x="323850" y="765175"/>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An evolutionary approach</a:t>
            </a:r>
          </a:p>
        </p:txBody>
      </p:sp>
      <p:sp>
        <p:nvSpPr>
          <p:cNvPr id="17412" name="CasellaDiTesto 49"/>
          <p:cNvSpPr txBox="1">
            <a:spLocks noChangeArrowheads="1"/>
          </p:cNvSpPr>
          <p:nvPr/>
        </p:nvSpPr>
        <p:spPr bwMode="auto">
          <a:xfrm>
            <a:off x="323850" y="1525588"/>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Sex chromosomes abnormalities</a:t>
            </a:r>
          </a:p>
        </p:txBody>
      </p:sp>
      <p:sp>
        <p:nvSpPr>
          <p:cNvPr id="17413" name="CasellaDiTesto 49"/>
          <p:cNvSpPr txBox="1">
            <a:spLocks noChangeArrowheads="1"/>
          </p:cNvSpPr>
          <p:nvPr/>
        </p:nvSpPr>
        <p:spPr bwMode="auto">
          <a:xfrm>
            <a:off x="323850" y="2287588"/>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Stages of prenatal development</a:t>
            </a:r>
          </a:p>
        </p:txBody>
      </p:sp>
      <p:sp>
        <p:nvSpPr>
          <p:cNvPr id="17414" name="CasellaDiTesto 49"/>
          <p:cNvSpPr txBox="1">
            <a:spLocks noChangeArrowheads="1"/>
          </p:cNvSpPr>
          <p:nvPr/>
        </p:nvSpPr>
        <p:spPr bwMode="auto">
          <a:xfrm>
            <a:off x="323850" y="3048000"/>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Development at puberty</a:t>
            </a:r>
          </a:p>
        </p:txBody>
      </p:sp>
      <p:sp>
        <p:nvSpPr>
          <p:cNvPr id="17415" name="CasellaDiTesto 49"/>
          <p:cNvSpPr txBox="1">
            <a:spLocks noChangeArrowheads="1"/>
          </p:cNvSpPr>
          <p:nvPr/>
        </p:nvSpPr>
        <p:spPr bwMode="auto">
          <a:xfrm>
            <a:off x="323850" y="3810000"/>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Hormones and sexual behaviour</a:t>
            </a:r>
          </a:p>
        </p:txBody>
      </p:sp>
      <p:sp>
        <p:nvSpPr>
          <p:cNvPr id="17416" name="CasellaDiTesto 49"/>
          <p:cNvSpPr txBox="1">
            <a:spLocks noChangeArrowheads="1"/>
          </p:cNvSpPr>
          <p:nvPr/>
        </p:nvSpPr>
        <p:spPr bwMode="auto">
          <a:xfrm>
            <a:off x="323850" y="4570413"/>
            <a:ext cx="5616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Sex differences in brain and cognitive abilities</a:t>
            </a:r>
          </a:p>
        </p:txBody>
      </p:sp>
      <p:sp>
        <p:nvSpPr>
          <p:cNvPr id="17417" name="CasellaDiTesto 49"/>
          <p:cNvSpPr txBox="1">
            <a:spLocks noChangeArrowheads="1"/>
          </p:cNvSpPr>
          <p:nvPr/>
        </p:nvSpPr>
        <p:spPr bwMode="auto">
          <a:xfrm>
            <a:off x="323850" y="5332413"/>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Sexual orientation</a:t>
            </a:r>
          </a:p>
        </p:txBody>
      </p:sp>
      <p:sp>
        <p:nvSpPr>
          <p:cNvPr id="17418" name="CasellaDiTesto 49"/>
          <p:cNvSpPr txBox="1">
            <a:spLocks noChangeArrowheads="1"/>
          </p:cNvSpPr>
          <p:nvPr/>
        </p:nvSpPr>
        <p:spPr bwMode="auto">
          <a:xfrm>
            <a:off x="323850" y="6092825"/>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a:solidFill>
                  <a:schemeClr val="bg1"/>
                </a:solidFill>
                <a:latin typeface="Tahoma" charset="0"/>
                <a:ea typeface="Tahoma" charset="0"/>
                <a:cs typeface="Tahoma" charset="0"/>
              </a:rPr>
              <a:t>Attraction</a:t>
            </a:r>
          </a:p>
        </p:txBody>
      </p:sp>
      <p:sp>
        <p:nvSpPr>
          <p:cNvPr id="13" name="Rettangolo 12"/>
          <p:cNvSpPr/>
          <p:nvPr/>
        </p:nvSpPr>
        <p:spPr>
          <a:xfrm>
            <a:off x="684213" y="601663"/>
            <a:ext cx="8459787" cy="460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7420" name="CasellaDiTesto 49"/>
          <p:cNvSpPr txBox="1">
            <a:spLocks noChangeArrowheads="1"/>
          </p:cNvSpPr>
          <p:nvPr/>
        </p:nvSpPr>
        <p:spPr bwMode="auto">
          <a:xfrm>
            <a:off x="4140200" y="6092825"/>
            <a:ext cx="5003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it-IT" altLang="it-IT" sz="2000">
                <a:solidFill>
                  <a:schemeClr val="bg1"/>
                </a:solidFill>
                <a:latin typeface="Tahoma" charset="0"/>
                <a:ea typeface="Tahoma" charset="0"/>
                <a:cs typeface="Tahoma" charset="0"/>
              </a:rPr>
              <a:t>Sexual disfunctions</a:t>
            </a:r>
          </a:p>
        </p:txBody>
      </p:sp>
    </p:spTree>
    <p:extLst>
      <p:ext uri="{BB962C8B-B14F-4D97-AF65-F5344CB8AC3E}">
        <p14:creationId xmlns:p14="http://schemas.microsoft.com/office/powerpoint/2010/main" val="319685446"/>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10"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pic>
        <p:nvPicPr>
          <p:cNvPr id="11" name="Picture 4" descr="http://www.publicdomainpictures.net/pictures/80000/nahled/silhouette-woman-2.jpg"/>
          <p:cNvPicPr>
            <a:picLocks noChangeAspect="1" noChangeArrowheads="1"/>
          </p:cNvPicPr>
          <p:nvPr/>
        </p:nvPicPr>
        <p:blipFill>
          <a:blip r:embed="rId2">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180528" y="2564904"/>
            <a:ext cx="1739999" cy="30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metto 4 3"/>
          <p:cNvSpPr/>
          <p:nvPr/>
        </p:nvSpPr>
        <p:spPr>
          <a:xfrm>
            <a:off x="1043608" y="1772816"/>
            <a:ext cx="3456384" cy="1008112"/>
          </a:xfrm>
          <a:prstGeom prst="cloudCallout">
            <a:avLst>
              <a:gd name="adj1" fmla="val -50937"/>
              <a:gd name="adj2" fmla="val 53117"/>
            </a:avLst>
          </a:prstGeom>
          <a:solidFill>
            <a:schemeClr val="accent1">
              <a:alpha val="4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Hey</a:t>
            </a:r>
            <a:r>
              <a:rPr lang="it-IT" dirty="0" smtClean="0"/>
              <a:t>, </a:t>
            </a:r>
            <a:r>
              <a:rPr lang="it-IT" dirty="0" err="1" smtClean="0"/>
              <a:t>keep</a:t>
            </a:r>
            <a:r>
              <a:rPr lang="it-IT" dirty="0" smtClean="0"/>
              <a:t> </a:t>
            </a:r>
            <a:r>
              <a:rPr lang="it-IT" dirty="0" err="1" smtClean="0"/>
              <a:t>things</a:t>
            </a:r>
            <a:r>
              <a:rPr lang="it-IT" dirty="0" smtClean="0"/>
              <a:t> </a:t>
            </a:r>
            <a:r>
              <a:rPr lang="it-IT" dirty="0" err="1" smtClean="0"/>
              <a:t>simple</a:t>
            </a:r>
            <a:r>
              <a:rPr lang="it-IT" dirty="0" smtClean="0"/>
              <a:t>, just hook up</a:t>
            </a:r>
            <a:endParaRPr lang="it-IT" dirty="0"/>
          </a:p>
        </p:txBody>
      </p:sp>
      <p:pic>
        <p:nvPicPr>
          <p:cNvPr id="16" name="Picture 6" descr="http://www.edilio.it/media/edilio/software/downloadimg/1Silhouette_Man_Standing.gif"/>
          <p:cNvPicPr>
            <a:picLocks noChangeAspect="1" noChangeArrowheads="1"/>
          </p:cNvPicPr>
          <p:nvPr/>
        </p:nvPicPr>
        <p:blipFill>
          <a:blip r:embed="rId3">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flipH="1">
            <a:off x="7884368" y="2651062"/>
            <a:ext cx="1435223" cy="295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umetto 4 18"/>
          <p:cNvSpPr/>
          <p:nvPr/>
        </p:nvSpPr>
        <p:spPr>
          <a:xfrm>
            <a:off x="6084168" y="1844824"/>
            <a:ext cx="1963283" cy="1008112"/>
          </a:xfrm>
          <a:prstGeom prst="cloudCallout">
            <a:avLst>
              <a:gd name="adj1" fmla="val 71082"/>
              <a:gd name="adj2" fmla="val 79032"/>
            </a:avLst>
          </a:prstGeom>
          <a:solidFill>
            <a:schemeClr val="accent1">
              <a:alpha val="4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Agree</a:t>
            </a:r>
            <a:endParaRPr lang="it-IT" dirty="0"/>
          </a:p>
        </p:txBody>
      </p:sp>
    </p:spTree>
    <p:extLst>
      <p:ext uri="{BB962C8B-B14F-4D97-AF65-F5344CB8AC3E}">
        <p14:creationId xmlns:p14="http://schemas.microsoft.com/office/powerpoint/2010/main" val="3503129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rot="21224791">
            <a:off x="934135" y="1725009"/>
            <a:ext cx="7265776" cy="3858152"/>
          </a:xfrm>
          <a:prstGeom prst="rect">
            <a:avLst/>
          </a:prstGeom>
        </p:spPr>
      </p:pic>
      <p:sp>
        <p:nvSpPr>
          <p:cNvPr id="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5"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sp>
        <p:nvSpPr>
          <p:cNvPr id="4" name="Figura a mano libera 3"/>
          <p:cNvSpPr/>
          <p:nvPr/>
        </p:nvSpPr>
        <p:spPr>
          <a:xfrm>
            <a:off x="4553893" y="2381061"/>
            <a:ext cx="3530852" cy="905347"/>
          </a:xfrm>
          <a:custGeom>
            <a:avLst/>
            <a:gdLst>
              <a:gd name="connsiteX0" fmla="*/ 0 w 3530852"/>
              <a:gd name="connsiteY0" fmla="*/ 398353 h 905347"/>
              <a:gd name="connsiteX1" fmla="*/ 3485584 w 3530852"/>
              <a:gd name="connsiteY1" fmla="*/ 0 h 905347"/>
              <a:gd name="connsiteX2" fmla="*/ 3530852 w 3530852"/>
              <a:gd name="connsiteY2" fmla="*/ 353086 h 905347"/>
              <a:gd name="connsiteX3" fmla="*/ 851026 w 3530852"/>
              <a:gd name="connsiteY3" fmla="*/ 633743 h 905347"/>
              <a:gd name="connsiteX4" fmla="*/ 905347 w 3530852"/>
              <a:gd name="connsiteY4" fmla="*/ 841973 h 905347"/>
              <a:gd name="connsiteX5" fmla="*/ 36214 w 3530852"/>
              <a:gd name="connsiteY5" fmla="*/ 905347 h 905347"/>
              <a:gd name="connsiteX6" fmla="*/ 0 w 3530852"/>
              <a:gd name="connsiteY6" fmla="*/ 398353 h 90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0852" h="905347">
                <a:moveTo>
                  <a:pt x="0" y="398353"/>
                </a:moveTo>
                <a:lnTo>
                  <a:pt x="3485584" y="0"/>
                </a:lnTo>
                <a:lnTo>
                  <a:pt x="3530852" y="353086"/>
                </a:lnTo>
                <a:lnTo>
                  <a:pt x="851026" y="633743"/>
                </a:lnTo>
                <a:lnTo>
                  <a:pt x="905347" y="841973"/>
                </a:lnTo>
                <a:lnTo>
                  <a:pt x="36214" y="905347"/>
                </a:lnTo>
                <a:lnTo>
                  <a:pt x="0" y="398353"/>
                </a:lnTo>
                <a:close/>
              </a:path>
            </a:pathLst>
          </a:cu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576120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10"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pic>
        <p:nvPicPr>
          <p:cNvPr id="11" name="Picture 4" descr="http://www.publicdomainpictures.net/pictures/80000/nahled/silhouette-woman-2.jpg"/>
          <p:cNvPicPr>
            <a:picLocks noChangeAspect="1" noChangeArrowheads="1"/>
          </p:cNvPicPr>
          <p:nvPr/>
        </p:nvPicPr>
        <p:blipFill>
          <a:blip r:embed="rId2">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180528" y="2564904"/>
            <a:ext cx="1739999" cy="30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metto 4 3"/>
          <p:cNvSpPr/>
          <p:nvPr/>
        </p:nvSpPr>
        <p:spPr>
          <a:xfrm>
            <a:off x="1043608" y="1772816"/>
            <a:ext cx="3456384" cy="1008112"/>
          </a:xfrm>
          <a:prstGeom prst="cloudCallout">
            <a:avLst>
              <a:gd name="adj1" fmla="val -50937"/>
              <a:gd name="adj2" fmla="val 53117"/>
            </a:avLst>
          </a:prstGeom>
          <a:solidFill>
            <a:schemeClr val="accent1">
              <a:alpha val="4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Hey</a:t>
            </a:r>
            <a:r>
              <a:rPr lang="it-IT" dirty="0" smtClean="0"/>
              <a:t>, </a:t>
            </a:r>
            <a:r>
              <a:rPr lang="it-IT" dirty="0" err="1" smtClean="0"/>
              <a:t>keep</a:t>
            </a:r>
            <a:r>
              <a:rPr lang="it-IT" dirty="0" smtClean="0"/>
              <a:t> </a:t>
            </a:r>
            <a:r>
              <a:rPr lang="it-IT" dirty="0" err="1" smtClean="0"/>
              <a:t>things</a:t>
            </a:r>
            <a:r>
              <a:rPr lang="it-IT" dirty="0" smtClean="0"/>
              <a:t> </a:t>
            </a:r>
            <a:r>
              <a:rPr lang="it-IT" dirty="0" err="1" smtClean="0"/>
              <a:t>simple</a:t>
            </a:r>
            <a:r>
              <a:rPr lang="it-IT" dirty="0" smtClean="0"/>
              <a:t>, just hook up</a:t>
            </a:r>
            <a:endParaRPr lang="it-IT" dirty="0"/>
          </a:p>
        </p:txBody>
      </p:sp>
      <p:pic>
        <p:nvPicPr>
          <p:cNvPr id="16" name="Picture 6" descr="http://www.edilio.it/media/edilio/software/downloadimg/1Silhouette_Man_Standing.gif"/>
          <p:cNvPicPr>
            <a:picLocks noChangeAspect="1" noChangeArrowheads="1"/>
          </p:cNvPicPr>
          <p:nvPr/>
        </p:nvPicPr>
        <p:blipFill>
          <a:blip r:embed="rId3">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flipH="1">
            <a:off x="7884368" y="2651062"/>
            <a:ext cx="1435223" cy="295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umetto 4 18"/>
          <p:cNvSpPr/>
          <p:nvPr/>
        </p:nvSpPr>
        <p:spPr>
          <a:xfrm>
            <a:off x="6084168" y="1844824"/>
            <a:ext cx="1963283" cy="1008112"/>
          </a:xfrm>
          <a:prstGeom prst="cloudCallout">
            <a:avLst>
              <a:gd name="adj1" fmla="val 71082"/>
              <a:gd name="adj2" fmla="val 79032"/>
            </a:avLst>
          </a:prstGeom>
          <a:solidFill>
            <a:schemeClr val="accent1">
              <a:alpha val="4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Agree</a:t>
            </a:r>
            <a:endParaRPr lang="it-IT" dirty="0"/>
          </a:p>
        </p:txBody>
      </p:sp>
      <p:grpSp>
        <p:nvGrpSpPr>
          <p:cNvPr id="2" name="Gruppo 1"/>
          <p:cNvGrpSpPr/>
          <p:nvPr/>
        </p:nvGrpSpPr>
        <p:grpSpPr>
          <a:xfrm>
            <a:off x="1259632" y="3501008"/>
            <a:ext cx="6659562" cy="1119029"/>
            <a:chOff x="1259632" y="3501008"/>
            <a:chExt cx="6659562" cy="1119029"/>
          </a:xfrm>
        </p:grpSpPr>
        <p:sp>
          <p:nvSpPr>
            <p:cNvPr id="21" name="CasellaDiTesto 49"/>
            <p:cNvSpPr txBox="1">
              <a:spLocks noChangeArrowheads="1"/>
            </p:cNvSpPr>
            <p:nvPr/>
          </p:nvSpPr>
          <p:spPr bwMode="auto">
            <a:xfrm>
              <a:off x="1259632" y="3789040"/>
              <a:ext cx="66595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400" dirty="0" err="1">
                  <a:solidFill>
                    <a:schemeClr val="bg1"/>
                  </a:solidFill>
                  <a:latin typeface="Tahoma" charset="0"/>
                  <a:ea typeface="Tahoma" charset="0"/>
                  <a:cs typeface="Tahoma" charset="0"/>
                </a:rPr>
                <a:t>O</a:t>
              </a:r>
              <a:r>
                <a:rPr lang="it-IT" altLang="it-IT" sz="2400" dirty="0" err="1" smtClean="0">
                  <a:solidFill>
                    <a:schemeClr val="bg1"/>
                  </a:solidFill>
                  <a:latin typeface="Tahoma" charset="0"/>
                  <a:ea typeface="Tahoma" charset="0"/>
                  <a:cs typeface="Tahoma" charset="0"/>
                </a:rPr>
                <a:t>xytocin</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is</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released</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during</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orgasm</a:t>
              </a:r>
              <a:r>
                <a:rPr lang="it-IT" altLang="it-IT" sz="2400" dirty="0" smtClean="0">
                  <a:solidFill>
                    <a:schemeClr val="bg1"/>
                  </a:solidFill>
                  <a:latin typeface="Tahoma" charset="0"/>
                  <a:ea typeface="Tahoma" charset="0"/>
                  <a:cs typeface="Tahoma" charset="0"/>
                </a:rPr>
                <a:t> </a:t>
              </a:r>
            </a:p>
            <a:p>
              <a:pPr algn="ctr" eaLnBrk="1" hangingPunct="1"/>
              <a:r>
                <a:rPr lang="it-IT" altLang="it-IT" sz="2400" i="1" dirty="0" smtClean="0">
                  <a:solidFill>
                    <a:schemeClr val="bg1"/>
                  </a:solidFill>
                  <a:latin typeface="Tahoma" charset="0"/>
                  <a:ea typeface="Tahoma" charset="0"/>
                  <a:cs typeface="Tahoma" charset="0"/>
                </a:rPr>
                <a:t>(</a:t>
              </a:r>
              <a:r>
                <a:rPr lang="it-IT" altLang="it-IT" sz="2400" i="1" dirty="0" err="1" smtClean="0">
                  <a:solidFill>
                    <a:schemeClr val="bg1"/>
                  </a:solidFill>
                  <a:latin typeface="Tahoma" charset="0"/>
                  <a:ea typeface="Tahoma" charset="0"/>
                  <a:cs typeface="Tahoma" charset="0"/>
                </a:rPr>
                <a:t>affective</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bonding</a:t>
              </a:r>
              <a:r>
                <a:rPr lang="it-IT" altLang="it-IT" sz="2400" i="1" dirty="0" smtClean="0">
                  <a:solidFill>
                    <a:schemeClr val="bg1"/>
                  </a:solidFill>
                  <a:latin typeface="Tahoma" charset="0"/>
                  <a:ea typeface="Tahoma" charset="0"/>
                  <a:cs typeface="Tahoma" charset="0"/>
                </a:rPr>
                <a:t>)</a:t>
              </a:r>
              <a:endParaRPr lang="it-IT" altLang="it-IT" sz="2400" i="1" dirty="0">
                <a:solidFill>
                  <a:schemeClr val="bg1"/>
                </a:solidFill>
                <a:latin typeface="Tahoma" charset="0"/>
                <a:ea typeface="Tahoma" charset="0"/>
                <a:cs typeface="Tahoma" charset="0"/>
              </a:endParaRPr>
            </a:p>
          </p:txBody>
        </p:sp>
        <p:cxnSp>
          <p:nvCxnSpPr>
            <p:cNvPr id="6" name="Connettore 2 5"/>
            <p:cNvCxnSpPr/>
            <p:nvPr/>
          </p:nvCxnSpPr>
          <p:spPr>
            <a:xfrm flipV="1">
              <a:off x="7020272" y="3501008"/>
              <a:ext cx="853385" cy="4154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H="1" flipV="1">
              <a:off x="1423529" y="3547010"/>
              <a:ext cx="700199" cy="36677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uppo 2"/>
          <p:cNvGrpSpPr/>
          <p:nvPr/>
        </p:nvGrpSpPr>
        <p:grpSpPr>
          <a:xfrm>
            <a:off x="1412032" y="4372595"/>
            <a:ext cx="6659562" cy="1792709"/>
            <a:chOff x="1412032" y="4372595"/>
            <a:chExt cx="6659562" cy="1792709"/>
          </a:xfrm>
        </p:grpSpPr>
        <p:sp>
          <p:nvSpPr>
            <p:cNvPr id="23" name="CasellaDiTesto 49"/>
            <p:cNvSpPr txBox="1">
              <a:spLocks noChangeArrowheads="1"/>
            </p:cNvSpPr>
            <p:nvPr/>
          </p:nvSpPr>
          <p:spPr bwMode="auto">
            <a:xfrm>
              <a:off x="1412032" y="5334307"/>
              <a:ext cx="66595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400" dirty="0" err="1" smtClean="0">
                  <a:solidFill>
                    <a:schemeClr val="bg1"/>
                  </a:solidFill>
                  <a:latin typeface="Tahoma" charset="0"/>
                  <a:ea typeface="Tahoma" charset="0"/>
                  <a:cs typeface="Tahoma" charset="0"/>
                </a:rPr>
                <a:t>Higher</a:t>
              </a:r>
              <a:r>
                <a:rPr lang="it-IT" altLang="it-IT" sz="2400" dirty="0" smtClean="0">
                  <a:solidFill>
                    <a:schemeClr val="bg1"/>
                  </a:solidFill>
                  <a:latin typeface="Tahoma" charset="0"/>
                  <a:ea typeface="Tahoma" charset="0"/>
                  <a:cs typeface="Tahoma" charset="0"/>
                </a:rPr>
                <a:t> </a:t>
              </a:r>
              <a:r>
                <a:rPr lang="it-IT" altLang="it-IT" sz="2400" dirty="0" err="1" smtClean="0">
                  <a:solidFill>
                    <a:schemeClr val="bg1"/>
                  </a:solidFill>
                  <a:latin typeface="Tahoma" charset="0"/>
                  <a:ea typeface="Tahoma" charset="0"/>
                  <a:cs typeface="Tahoma" charset="0"/>
                </a:rPr>
                <a:t>level</a:t>
              </a:r>
              <a:r>
                <a:rPr lang="it-IT" altLang="it-IT" sz="2400" dirty="0" smtClean="0">
                  <a:solidFill>
                    <a:schemeClr val="bg1"/>
                  </a:solidFill>
                  <a:latin typeface="Tahoma" charset="0"/>
                  <a:ea typeface="Tahoma" charset="0"/>
                  <a:cs typeface="Tahoma" charset="0"/>
                </a:rPr>
                <a:t> of testosterone</a:t>
              </a:r>
            </a:p>
            <a:p>
              <a:pPr algn="ctr" eaLnBrk="1" hangingPunct="1"/>
              <a:r>
                <a:rPr lang="it-IT" altLang="it-IT" sz="2400" i="1" dirty="0" smtClean="0">
                  <a:solidFill>
                    <a:schemeClr val="bg1"/>
                  </a:solidFill>
                  <a:latin typeface="Tahoma" charset="0"/>
                  <a:ea typeface="Tahoma" charset="0"/>
                  <a:cs typeface="Tahoma" charset="0"/>
                </a:rPr>
                <a:t>(</a:t>
              </a:r>
              <a:r>
                <a:rPr lang="it-IT" altLang="it-IT" sz="2400" i="1" dirty="0" err="1" smtClean="0">
                  <a:solidFill>
                    <a:schemeClr val="bg1"/>
                  </a:solidFill>
                  <a:latin typeface="Tahoma" charset="0"/>
                  <a:ea typeface="Tahoma" charset="0"/>
                  <a:cs typeface="Tahoma" charset="0"/>
                </a:rPr>
                <a:t>sexual</a:t>
              </a:r>
              <a:r>
                <a:rPr lang="it-IT" altLang="it-IT" sz="2400" i="1" dirty="0" smtClean="0">
                  <a:solidFill>
                    <a:schemeClr val="bg1"/>
                  </a:solidFill>
                  <a:latin typeface="Tahoma" charset="0"/>
                  <a:ea typeface="Tahoma" charset="0"/>
                  <a:cs typeface="Tahoma" charset="0"/>
                </a:rPr>
                <a:t> </a:t>
              </a:r>
              <a:r>
                <a:rPr lang="it-IT" altLang="it-IT" sz="2400" i="1" dirty="0" err="1" smtClean="0">
                  <a:solidFill>
                    <a:schemeClr val="bg1"/>
                  </a:solidFill>
                  <a:latin typeface="Tahoma" charset="0"/>
                  <a:ea typeface="Tahoma" charset="0"/>
                  <a:cs typeface="Tahoma" charset="0"/>
                </a:rPr>
                <a:t>excitement</a:t>
              </a:r>
              <a:r>
                <a:rPr lang="it-IT" altLang="it-IT" sz="2400" i="1" dirty="0" smtClean="0">
                  <a:solidFill>
                    <a:schemeClr val="bg1"/>
                  </a:solidFill>
                  <a:latin typeface="Tahoma" charset="0"/>
                  <a:ea typeface="Tahoma" charset="0"/>
                  <a:cs typeface="Tahoma" charset="0"/>
                </a:rPr>
                <a:t>)</a:t>
              </a:r>
              <a:endParaRPr lang="it-IT" altLang="it-IT" sz="2400" i="1" dirty="0">
                <a:solidFill>
                  <a:schemeClr val="bg1"/>
                </a:solidFill>
                <a:latin typeface="Tahoma" charset="0"/>
                <a:ea typeface="Tahoma" charset="0"/>
                <a:cs typeface="Tahoma" charset="0"/>
              </a:endParaRPr>
            </a:p>
          </p:txBody>
        </p:sp>
        <p:cxnSp>
          <p:nvCxnSpPr>
            <p:cNvPr id="24" name="Connettore 2 23"/>
            <p:cNvCxnSpPr/>
            <p:nvPr/>
          </p:nvCxnSpPr>
          <p:spPr>
            <a:xfrm flipV="1">
              <a:off x="6723204" y="4372595"/>
              <a:ext cx="1302853" cy="116358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ttangolo 4"/>
          <p:cNvSpPr/>
          <p:nvPr/>
        </p:nvSpPr>
        <p:spPr>
          <a:xfrm>
            <a:off x="2123728" y="4459931"/>
            <a:ext cx="5040560" cy="369332"/>
          </a:xfrm>
          <a:prstGeom prst="rect">
            <a:avLst/>
          </a:prstGeom>
        </p:spPr>
        <p:txBody>
          <a:bodyPr wrap="square">
            <a:spAutoFit/>
          </a:bodyPr>
          <a:lstStyle/>
          <a:p>
            <a:r>
              <a:rPr lang="it-IT" dirty="0" err="1">
                <a:solidFill>
                  <a:schemeClr val="bg1"/>
                </a:solidFill>
                <a:latin typeface="MinionPro" charset="0"/>
              </a:rPr>
              <a:t>O</a:t>
            </a:r>
            <a:r>
              <a:rPr lang="it-IT" dirty="0" err="1" smtClean="0">
                <a:solidFill>
                  <a:schemeClr val="bg1"/>
                </a:solidFill>
                <a:latin typeface="MinionPro" charset="0"/>
              </a:rPr>
              <a:t>xytocin</a:t>
            </a:r>
            <a:r>
              <a:rPr lang="it-IT" dirty="0" smtClean="0">
                <a:solidFill>
                  <a:schemeClr val="bg1"/>
                </a:solidFill>
                <a:latin typeface="MinionPro" charset="0"/>
              </a:rPr>
              <a:t> </a:t>
            </a:r>
            <a:r>
              <a:rPr lang="it-IT" dirty="0" err="1">
                <a:solidFill>
                  <a:schemeClr val="bg1"/>
                </a:solidFill>
                <a:latin typeface="MinionPro" charset="0"/>
              </a:rPr>
              <a:t>levels</a:t>
            </a:r>
            <a:r>
              <a:rPr lang="it-IT" dirty="0">
                <a:solidFill>
                  <a:schemeClr val="bg1"/>
                </a:solidFill>
                <a:latin typeface="MinionPro" charset="0"/>
              </a:rPr>
              <a:t> </a:t>
            </a:r>
            <a:r>
              <a:rPr lang="it-IT" dirty="0" err="1">
                <a:solidFill>
                  <a:schemeClr val="bg1"/>
                </a:solidFill>
                <a:latin typeface="MinionPro" charset="0"/>
              </a:rPr>
              <a:t>increase</a:t>
            </a:r>
            <a:r>
              <a:rPr lang="it-IT" dirty="0">
                <a:solidFill>
                  <a:schemeClr val="bg1"/>
                </a:solidFill>
                <a:latin typeface="MinionPro" charset="0"/>
              </a:rPr>
              <a:t> in </a:t>
            </a:r>
            <a:r>
              <a:rPr lang="it-IT" dirty="0" err="1">
                <a:solidFill>
                  <a:schemeClr val="bg1"/>
                </a:solidFill>
                <a:latin typeface="MinionPro" charset="0"/>
              </a:rPr>
              <a:t>response</a:t>
            </a:r>
            <a:r>
              <a:rPr lang="it-IT" dirty="0">
                <a:solidFill>
                  <a:schemeClr val="bg1"/>
                </a:solidFill>
                <a:latin typeface="MinionPro" charset="0"/>
              </a:rPr>
              <a:t> to a </a:t>
            </a:r>
            <a:r>
              <a:rPr lang="it-IT" dirty="0" err="1">
                <a:solidFill>
                  <a:schemeClr val="bg1"/>
                </a:solidFill>
                <a:latin typeface="MinionPro" charset="0"/>
              </a:rPr>
              <a:t>simple</a:t>
            </a:r>
            <a:r>
              <a:rPr lang="it-IT" dirty="0">
                <a:solidFill>
                  <a:schemeClr val="bg1"/>
                </a:solidFill>
                <a:latin typeface="MinionPro" charset="0"/>
              </a:rPr>
              <a:t> </a:t>
            </a:r>
            <a:r>
              <a:rPr lang="it-IT" dirty="0" err="1" smtClean="0">
                <a:solidFill>
                  <a:schemeClr val="bg1"/>
                </a:solidFill>
                <a:latin typeface="MinionPro" charset="0"/>
              </a:rPr>
              <a:t>hug</a:t>
            </a:r>
            <a:endParaRPr lang="it-IT" dirty="0">
              <a:solidFill>
                <a:schemeClr val="bg1"/>
              </a:solidFill>
            </a:endParaRPr>
          </a:p>
        </p:txBody>
      </p:sp>
      <p:pic>
        <p:nvPicPr>
          <p:cNvPr id="9" name="Immagine 8"/>
          <p:cNvPicPr>
            <a:picLocks noChangeAspect="1"/>
          </p:cNvPicPr>
          <p:nvPr/>
        </p:nvPicPr>
        <p:blipFill>
          <a:blip r:embed="rId4"/>
          <a:stretch>
            <a:fillRect/>
          </a:stretch>
        </p:blipFill>
        <p:spPr>
          <a:xfrm>
            <a:off x="1383838" y="4365104"/>
            <a:ext cx="811898" cy="608923"/>
          </a:xfrm>
          <a:prstGeom prst="rect">
            <a:avLst/>
          </a:prstGeom>
        </p:spPr>
      </p:pic>
    </p:spTree>
    <p:extLst>
      <p:ext uri="{BB962C8B-B14F-4D97-AF65-F5344CB8AC3E}">
        <p14:creationId xmlns:p14="http://schemas.microsoft.com/office/powerpoint/2010/main" val="173971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10"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altLang="it-IT" sz="3200" b="1" dirty="0" smtClean="0">
                <a:solidFill>
                  <a:srgbClr val="4D4D4D"/>
                </a:solidFill>
                <a:latin typeface="Tahoma" charset="0"/>
              </a:rPr>
              <a:t>SEXUAL BEHAVIOUR</a:t>
            </a:r>
            <a:endParaRPr lang="it-IT" altLang="it-IT" sz="3200" b="1" dirty="0">
              <a:solidFill>
                <a:srgbClr val="4D4D4D"/>
              </a:solidFill>
              <a:latin typeface="Tahoma" charset="0"/>
            </a:endParaRPr>
          </a:p>
        </p:txBody>
      </p:sp>
      <p:pic>
        <p:nvPicPr>
          <p:cNvPr id="11" name="Picture 4" descr="http://www.publicdomainpictures.net/pictures/80000/nahled/silhouette-woman-2.jpg"/>
          <p:cNvPicPr>
            <a:picLocks noChangeAspect="1" noChangeArrowheads="1"/>
          </p:cNvPicPr>
          <p:nvPr/>
        </p:nvPicPr>
        <p:blipFill>
          <a:blip r:embed="rId2">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180528" y="2564904"/>
            <a:ext cx="1739999" cy="305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metto 4 3"/>
          <p:cNvSpPr/>
          <p:nvPr/>
        </p:nvSpPr>
        <p:spPr>
          <a:xfrm>
            <a:off x="1043608" y="1772816"/>
            <a:ext cx="4680520" cy="1008112"/>
          </a:xfrm>
          <a:prstGeom prst="cloudCallout">
            <a:avLst>
              <a:gd name="adj1" fmla="val -50937"/>
              <a:gd name="adj2" fmla="val 53117"/>
            </a:avLst>
          </a:prstGeom>
          <a:solidFill>
            <a:schemeClr val="accent1">
              <a:alpha val="4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 </a:t>
            </a:r>
            <a:r>
              <a:rPr lang="it-IT" dirty="0" err="1" smtClean="0"/>
              <a:t>don’t</a:t>
            </a:r>
            <a:r>
              <a:rPr lang="it-IT" dirty="0" smtClean="0"/>
              <a:t> </a:t>
            </a:r>
            <a:r>
              <a:rPr lang="it-IT" dirty="0" err="1" smtClean="0"/>
              <a:t>you</a:t>
            </a:r>
            <a:r>
              <a:rPr lang="it-IT" dirty="0" smtClean="0"/>
              <a:t> </a:t>
            </a:r>
            <a:r>
              <a:rPr lang="it-IT" dirty="0" err="1" smtClean="0"/>
              <a:t>think</a:t>
            </a:r>
            <a:r>
              <a:rPr lang="it-IT" dirty="0" smtClean="0"/>
              <a:t> </a:t>
            </a:r>
            <a:r>
              <a:rPr lang="it-IT" dirty="0" err="1" smtClean="0"/>
              <a:t>we</a:t>
            </a:r>
            <a:r>
              <a:rPr lang="it-IT" dirty="0" smtClean="0"/>
              <a:t> </a:t>
            </a:r>
            <a:r>
              <a:rPr lang="it-IT" dirty="0" err="1" smtClean="0"/>
              <a:t>should</a:t>
            </a:r>
            <a:r>
              <a:rPr lang="it-IT" dirty="0" smtClean="0"/>
              <a:t> talk </a:t>
            </a:r>
            <a:r>
              <a:rPr lang="it-IT" dirty="0" err="1" smtClean="0"/>
              <a:t>about</a:t>
            </a:r>
            <a:r>
              <a:rPr lang="it-IT" dirty="0" smtClean="0"/>
              <a:t> the future?</a:t>
            </a:r>
            <a:endParaRPr lang="it-IT" dirty="0"/>
          </a:p>
        </p:txBody>
      </p:sp>
      <p:pic>
        <p:nvPicPr>
          <p:cNvPr id="16" name="Picture 6" descr="http://www.edilio.it/media/edilio/software/downloadimg/1Silhouette_Man_Standing.gif"/>
          <p:cNvPicPr>
            <a:picLocks noChangeAspect="1" noChangeArrowheads="1"/>
          </p:cNvPicPr>
          <p:nvPr/>
        </p:nvPicPr>
        <p:blipFill>
          <a:blip r:embed="rId3">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flipH="1">
            <a:off x="8311572" y="4204538"/>
            <a:ext cx="618116" cy="127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umetto 4 18"/>
          <p:cNvSpPr/>
          <p:nvPr/>
        </p:nvSpPr>
        <p:spPr>
          <a:xfrm>
            <a:off x="6084168" y="1736232"/>
            <a:ext cx="1963283" cy="1008112"/>
          </a:xfrm>
          <a:prstGeom prst="cloudCallout">
            <a:avLst>
              <a:gd name="adj1" fmla="val 65809"/>
              <a:gd name="adj2" fmla="val 178293"/>
            </a:avLst>
          </a:prstGeom>
          <a:solidFill>
            <a:schemeClr val="accent1">
              <a:alpha val="4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a:t>
            </a:r>
            <a:endParaRPr lang="it-IT" dirty="0"/>
          </a:p>
        </p:txBody>
      </p:sp>
      <p:sp>
        <p:nvSpPr>
          <p:cNvPr id="21" name="CasellaDiTesto 49"/>
          <p:cNvSpPr txBox="1">
            <a:spLocks noChangeArrowheads="1"/>
          </p:cNvSpPr>
          <p:nvPr/>
        </p:nvSpPr>
        <p:spPr bwMode="auto">
          <a:xfrm>
            <a:off x="-36512" y="5768019"/>
            <a:ext cx="28083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400" dirty="0" smtClean="0">
                <a:solidFill>
                  <a:schemeClr val="bg1"/>
                </a:solidFill>
                <a:latin typeface="Tahoma" charset="0"/>
                <a:ea typeface="Tahoma" charset="0"/>
                <a:cs typeface="Tahoma" charset="0"/>
              </a:rPr>
              <a:t>“</a:t>
            </a:r>
            <a:r>
              <a:rPr lang="it-IT" altLang="it-IT" sz="2400" dirty="0" err="1" smtClean="0">
                <a:solidFill>
                  <a:schemeClr val="bg1"/>
                </a:solidFill>
                <a:latin typeface="Tahoma" charset="0"/>
                <a:ea typeface="Tahoma" charset="0"/>
                <a:cs typeface="Tahoma" charset="0"/>
              </a:rPr>
              <a:t>Choosing</a:t>
            </a:r>
            <a:r>
              <a:rPr lang="it-IT" altLang="it-IT" sz="2400" dirty="0" smtClean="0">
                <a:solidFill>
                  <a:schemeClr val="bg1"/>
                </a:solidFill>
                <a:latin typeface="Tahoma" charset="0"/>
                <a:ea typeface="Tahoma" charset="0"/>
                <a:cs typeface="Tahoma" charset="0"/>
              </a:rPr>
              <a:t> sex”</a:t>
            </a:r>
          </a:p>
          <a:p>
            <a:pPr algn="ctr" eaLnBrk="1" hangingPunct="1"/>
            <a:r>
              <a:rPr lang="it-IT" altLang="it-IT" sz="1200" dirty="0" smtClean="0">
                <a:solidFill>
                  <a:schemeClr val="bg1"/>
                </a:solidFill>
                <a:latin typeface="Tahoma" charset="0"/>
                <a:ea typeface="Tahoma" charset="0"/>
                <a:cs typeface="Tahoma" charset="0"/>
              </a:rPr>
              <a:t>(</a:t>
            </a:r>
            <a:r>
              <a:rPr lang="it-IT" altLang="it-IT" sz="1200" dirty="0" err="1" smtClean="0">
                <a:solidFill>
                  <a:schemeClr val="bg1"/>
                </a:solidFill>
                <a:latin typeface="Tahoma" charset="0"/>
                <a:ea typeface="Tahoma" charset="0"/>
                <a:cs typeface="Tahoma" charset="0"/>
              </a:rPr>
              <a:t>choose</a:t>
            </a:r>
            <a:r>
              <a:rPr lang="it-IT" altLang="it-IT" sz="1200" dirty="0" smtClean="0">
                <a:solidFill>
                  <a:schemeClr val="bg1"/>
                </a:solidFill>
                <a:latin typeface="Tahoma" charset="0"/>
                <a:ea typeface="Tahoma" charset="0"/>
                <a:cs typeface="Tahoma" charset="0"/>
              </a:rPr>
              <a:t> the best partner for long </a:t>
            </a:r>
            <a:r>
              <a:rPr lang="it-IT" altLang="it-IT" sz="1200" dirty="0" err="1" smtClean="0">
                <a:solidFill>
                  <a:schemeClr val="bg1"/>
                </a:solidFill>
                <a:latin typeface="Tahoma" charset="0"/>
                <a:ea typeface="Tahoma" charset="0"/>
                <a:cs typeface="Tahoma" charset="0"/>
              </a:rPr>
              <a:t>term</a:t>
            </a:r>
            <a:r>
              <a:rPr lang="it-IT" altLang="it-IT" sz="1200" dirty="0" smtClean="0">
                <a:solidFill>
                  <a:schemeClr val="bg1"/>
                </a:solidFill>
                <a:latin typeface="Tahoma" charset="0"/>
                <a:ea typeface="Tahoma" charset="0"/>
                <a:cs typeface="Tahoma" charset="0"/>
              </a:rPr>
              <a:t> </a:t>
            </a:r>
            <a:r>
              <a:rPr lang="it-IT" altLang="it-IT" sz="1200" dirty="0" err="1" smtClean="0">
                <a:solidFill>
                  <a:schemeClr val="bg1"/>
                </a:solidFill>
                <a:latin typeface="Tahoma" charset="0"/>
                <a:ea typeface="Tahoma" charset="0"/>
                <a:cs typeface="Tahoma" charset="0"/>
              </a:rPr>
              <a:t>period</a:t>
            </a:r>
            <a:r>
              <a:rPr lang="it-IT" altLang="it-IT" sz="1200" dirty="0" smtClean="0">
                <a:solidFill>
                  <a:schemeClr val="bg1"/>
                </a:solidFill>
                <a:latin typeface="Tahoma" charset="0"/>
                <a:ea typeface="Tahoma" charset="0"/>
                <a:cs typeface="Tahoma" charset="0"/>
              </a:rPr>
              <a:t>)</a:t>
            </a:r>
          </a:p>
          <a:p>
            <a:pPr algn="ctr" eaLnBrk="1" hangingPunct="1"/>
            <a:endParaRPr lang="it-IT" altLang="it-IT" sz="2400" i="1" dirty="0">
              <a:solidFill>
                <a:schemeClr val="bg1"/>
              </a:solidFill>
              <a:latin typeface="Tahoma" charset="0"/>
              <a:ea typeface="Tahoma" charset="0"/>
              <a:cs typeface="Tahoma" charset="0"/>
            </a:endParaRPr>
          </a:p>
        </p:txBody>
      </p:sp>
      <p:sp>
        <p:nvSpPr>
          <p:cNvPr id="23" name="CasellaDiTesto 49"/>
          <p:cNvSpPr txBox="1">
            <a:spLocks noChangeArrowheads="1"/>
          </p:cNvSpPr>
          <p:nvPr/>
        </p:nvSpPr>
        <p:spPr bwMode="auto">
          <a:xfrm>
            <a:off x="5680918" y="5768019"/>
            <a:ext cx="39316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2400" dirty="0" smtClean="0">
                <a:solidFill>
                  <a:schemeClr val="bg1"/>
                </a:solidFill>
                <a:latin typeface="Tahoma" charset="0"/>
                <a:ea typeface="Tahoma" charset="0"/>
                <a:cs typeface="Tahoma" charset="0"/>
              </a:rPr>
              <a:t>NOT “</a:t>
            </a:r>
            <a:r>
              <a:rPr lang="it-IT" altLang="it-IT" sz="2400" dirty="0" err="1" smtClean="0">
                <a:solidFill>
                  <a:schemeClr val="bg1"/>
                </a:solidFill>
                <a:latin typeface="Tahoma" charset="0"/>
                <a:ea typeface="Tahoma" charset="0"/>
                <a:cs typeface="Tahoma" charset="0"/>
              </a:rPr>
              <a:t>Choosing</a:t>
            </a:r>
            <a:r>
              <a:rPr lang="it-IT" altLang="it-IT" sz="2400" dirty="0" smtClean="0">
                <a:solidFill>
                  <a:schemeClr val="bg1"/>
                </a:solidFill>
                <a:latin typeface="Tahoma" charset="0"/>
                <a:ea typeface="Tahoma" charset="0"/>
                <a:cs typeface="Tahoma" charset="0"/>
              </a:rPr>
              <a:t> sex”</a:t>
            </a:r>
          </a:p>
          <a:p>
            <a:pPr algn="ctr" eaLnBrk="1" hangingPunct="1"/>
            <a:r>
              <a:rPr lang="it-IT" altLang="it-IT" sz="1200" i="1" dirty="0" smtClean="0">
                <a:solidFill>
                  <a:schemeClr val="bg1"/>
                </a:solidFill>
                <a:latin typeface="Tahoma" charset="0"/>
                <a:ea typeface="Tahoma" charset="0"/>
                <a:cs typeface="Tahoma" charset="0"/>
              </a:rPr>
              <a:t>(</a:t>
            </a:r>
            <a:r>
              <a:rPr lang="it-IT" altLang="it-IT" sz="1200" i="1" dirty="0" err="1" smtClean="0">
                <a:solidFill>
                  <a:schemeClr val="bg1"/>
                </a:solidFill>
                <a:latin typeface="Tahoma" charset="0"/>
                <a:ea typeface="Tahoma" charset="0"/>
                <a:cs typeface="Tahoma" charset="0"/>
              </a:rPr>
              <a:t>selected</a:t>
            </a:r>
            <a:r>
              <a:rPr lang="it-IT" altLang="it-IT" sz="1200" i="1" dirty="0" smtClean="0">
                <a:solidFill>
                  <a:schemeClr val="bg1"/>
                </a:solidFill>
                <a:latin typeface="Tahoma" charset="0"/>
                <a:ea typeface="Tahoma" charset="0"/>
                <a:cs typeface="Tahoma" charset="0"/>
              </a:rPr>
              <a:t> to </a:t>
            </a:r>
            <a:r>
              <a:rPr lang="it-IT" altLang="it-IT" sz="1200" i="1" dirty="0" err="1" smtClean="0">
                <a:solidFill>
                  <a:schemeClr val="bg1"/>
                </a:solidFill>
                <a:latin typeface="Tahoma" charset="0"/>
                <a:ea typeface="Tahoma" charset="0"/>
                <a:cs typeface="Tahoma" charset="0"/>
              </a:rPr>
              <a:t>search</a:t>
            </a:r>
            <a:r>
              <a:rPr lang="it-IT" altLang="it-IT" sz="1200" i="1" dirty="0" smtClean="0">
                <a:solidFill>
                  <a:schemeClr val="bg1"/>
                </a:solidFill>
                <a:latin typeface="Tahoma" charset="0"/>
                <a:ea typeface="Tahoma" charset="0"/>
                <a:cs typeface="Tahoma" charset="0"/>
              </a:rPr>
              <a:t> for </a:t>
            </a:r>
            <a:r>
              <a:rPr lang="it-IT" altLang="it-IT" sz="1200" i="1" dirty="0" err="1" smtClean="0">
                <a:solidFill>
                  <a:schemeClr val="bg1"/>
                </a:solidFill>
                <a:latin typeface="Tahoma" charset="0"/>
                <a:ea typeface="Tahoma" charset="0"/>
                <a:cs typeface="Tahoma" charset="0"/>
              </a:rPr>
              <a:t>several</a:t>
            </a:r>
            <a:r>
              <a:rPr lang="it-IT" altLang="it-IT" sz="1200" i="1" dirty="0" smtClean="0">
                <a:solidFill>
                  <a:schemeClr val="bg1"/>
                </a:solidFill>
                <a:latin typeface="Tahoma" charset="0"/>
                <a:ea typeface="Tahoma" charset="0"/>
                <a:cs typeface="Tahoma" charset="0"/>
              </a:rPr>
              <a:t> </a:t>
            </a:r>
            <a:r>
              <a:rPr lang="it-IT" altLang="it-IT" sz="1200" i="1" dirty="0" err="1" smtClean="0">
                <a:solidFill>
                  <a:schemeClr val="bg1"/>
                </a:solidFill>
                <a:latin typeface="Tahoma" charset="0"/>
                <a:ea typeface="Tahoma" charset="0"/>
                <a:cs typeface="Tahoma" charset="0"/>
              </a:rPr>
              <a:t>partners</a:t>
            </a:r>
            <a:r>
              <a:rPr lang="it-IT" altLang="it-IT" sz="1200" i="1" dirty="0" smtClean="0">
                <a:solidFill>
                  <a:schemeClr val="bg1"/>
                </a:solidFill>
                <a:latin typeface="Tahoma" charset="0"/>
                <a:ea typeface="Tahoma" charset="0"/>
                <a:cs typeface="Tahoma" charset="0"/>
              </a:rPr>
              <a:t>)</a:t>
            </a:r>
            <a:endParaRPr lang="it-IT" altLang="it-IT" sz="1200" i="1" dirty="0">
              <a:solidFill>
                <a:schemeClr val="bg1"/>
              </a:solidFill>
              <a:latin typeface="Tahoma" charset="0"/>
              <a:ea typeface="Tahoma" charset="0"/>
              <a:cs typeface="Tahoma" charset="0"/>
            </a:endParaRPr>
          </a:p>
        </p:txBody>
      </p:sp>
      <p:sp>
        <p:nvSpPr>
          <p:cNvPr id="14" name="CasellaDiTesto 49"/>
          <p:cNvSpPr txBox="1">
            <a:spLocks noChangeArrowheads="1"/>
          </p:cNvSpPr>
          <p:nvPr/>
        </p:nvSpPr>
        <p:spPr bwMode="auto">
          <a:xfrm>
            <a:off x="1296814" y="3789040"/>
            <a:ext cx="66595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ltLang="it-IT" sz="3200" dirty="0" smtClean="0">
                <a:solidFill>
                  <a:srgbClr val="FFFF00"/>
                </a:solidFill>
                <a:latin typeface="Tahoma" charset="0"/>
                <a:ea typeface="Tahoma" charset="0"/>
                <a:cs typeface="Tahoma" charset="0"/>
              </a:rPr>
              <a:t>REMEMBER</a:t>
            </a:r>
          </a:p>
          <a:p>
            <a:pPr algn="ctr" eaLnBrk="1" hangingPunct="1"/>
            <a:r>
              <a:rPr lang="it-IT" altLang="it-IT" sz="1600" i="1" dirty="0" smtClean="0">
                <a:solidFill>
                  <a:srgbClr val="FFFF00"/>
                </a:solidFill>
                <a:latin typeface="Tahoma" charset="0"/>
                <a:ea typeface="Tahoma" charset="0"/>
                <a:cs typeface="Tahoma" charset="0"/>
              </a:rPr>
              <a:t>(from an </a:t>
            </a:r>
            <a:r>
              <a:rPr lang="it-IT" altLang="it-IT" sz="1600" i="1" dirty="0" err="1" smtClean="0">
                <a:solidFill>
                  <a:srgbClr val="FFFF00"/>
                </a:solidFill>
                <a:latin typeface="Tahoma" charset="0"/>
                <a:ea typeface="Tahoma" charset="0"/>
                <a:cs typeface="Tahoma" charset="0"/>
              </a:rPr>
              <a:t>evolutionary</a:t>
            </a:r>
            <a:r>
              <a:rPr lang="it-IT" altLang="it-IT" sz="1600" i="1" dirty="0" smtClean="0">
                <a:solidFill>
                  <a:srgbClr val="FFFF00"/>
                </a:solidFill>
                <a:latin typeface="Tahoma" charset="0"/>
                <a:ea typeface="Tahoma" charset="0"/>
                <a:cs typeface="Tahoma" charset="0"/>
              </a:rPr>
              <a:t> </a:t>
            </a:r>
            <a:r>
              <a:rPr lang="it-IT" altLang="it-IT" sz="1600" i="1" dirty="0" err="1" smtClean="0">
                <a:solidFill>
                  <a:srgbClr val="FFFF00"/>
                </a:solidFill>
                <a:latin typeface="Tahoma" charset="0"/>
                <a:ea typeface="Tahoma" charset="0"/>
                <a:cs typeface="Tahoma" charset="0"/>
              </a:rPr>
              <a:t>perspective</a:t>
            </a:r>
            <a:r>
              <a:rPr lang="it-IT" altLang="it-IT" sz="1600" i="1" dirty="0" smtClean="0">
                <a:solidFill>
                  <a:srgbClr val="FFFF00"/>
                </a:solidFill>
                <a:latin typeface="Tahoma" charset="0"/>
                <a:ea typeface="Tahoma" charset="0"/>
                <a:cs typeface="Tahoma" charset="0"/>
              </a:rPr>
              <a:t>)</a:t>
            </a:r>
            <a:endParaRPr lang="it-IT" altLang="it-IT" sz="1600" i="1" dirty="0">
              <a:solidFill>
                <a:srgbClr val="FFFF00"/>
              </a:solidFill>
              <a:latin typeface="Tahoma" charset="0"/>
              <a:ea typeface="Tahoma" charset="0"/>
              <a:cs typeface="Tahoma" charset="0"/>
            </a:endParaRPr>
          </a:p>
        </p:txBody>
      </p:sp>
      <p:pic>
        <p:nvPicPr>
          <p:cNvPr id="2" name="Immagine 1"/>
          <p:cNvPicPr>
            <a:picLocks noChangeAspect="1"/>
          </p:cNvPicPr>
          <p:nvPr/>
        </p:nvPicPr>
        <p:blipFill rotWithShape="1">
          <a:blip r:embed="rId4"/>
          <a:srcRect l="27792" t="-12597" r="-4572" b="17845"/>
          <a:stretch/>
        </p:blipFill>
        <p:spPr>
          <a:xfrm>
            <a:off x="8311572" y="3880502"/>
            <a:ext cx="576064" cy="648072"/>
          </a:xfrm>
          <a:prstGeom prst="rect">
            <a:avLst/>
          </a:prstGeom>
          <a:ln>
            <a:noFill/>
          </a:ln>
          <a:effectLst>
            <a:softEdge rad="112500"/>
          </a:effectLst>
        </p:spPr>
      </p:pic>
    </p:spTree>
    <p:extLst>
      <p:ext uri="{BB962C8B-B14F-4D97-AF65-F5344CB8AC3E}">
        <p14:creationId xmlns:p14="http://schemas.microsoft.com/office/powerpoint/2010/main" val="13598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8370" name="Rettangolo 24"/>
          <p:cNvSpPr>
            <a:spLocks noChangeArrowheads="1"/>
          </p:cNvSpPr>
          <p:nvPr/>
        </p:nvSpPr>
        <p:spPr bwMode="auto">
          <a:xfrm>
            <a:off x="395288" y="1773238"/>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a:solidFill>
                  <a:schemeClr val="bg1"/>
                </a:solidFill>
              </a:rPr>
              <a:t>Sexual</a:t>
            </a:r>
            <a:r>
              <a:rPr lang="it-IT" altLang="it-IT" sz="2000" dirty="0">
                <a:solidFill>
                  <a:schemeClr val="bg1"/>
                </a:solidFill>
              </a:rPr>
              <a:t> </a:t>
            </a:r>
            <a:r>
              <a:rPr lang="it-IT" altLang="it-IT" sz="2000" dirty="0" err="1">
                <a:solidFill>
                  <a:schemeClr val="bg1"/>
                </a:solidFill>
              </a:rPr>
              <a:t>conflicts</a:t>
            </a:r>
            <a:r>
              <a:rPr lang="it-IT" altLang="it-IT" sz="2000" dirty="0">
                <a:solidFill>
                  <a:schemeClr val="bg1"/>
                </a:solidFill>
              </a:rPr>
              <a:t> </a:t>
            </a:r>
            <a:r>
              <a:rPr lang="it-IT" altLang="it-IT" sz="2000" dirty="0" err="1">
                <a:solidFill>
                  <a:schemeClr val="bg1"/>
                </a:solidFill>
              </a:rPr>
              <a:t>lead</a:t>
            </a:r>
            <a:r>
              <a:rPr lang="it-IT" altLang="it-IT" sz="2000" dirty="0">
                <a:solidFill>
                  <a:schemeClr val="bg1"/>
                </a:solidFill>
              </a:rPr>
              <a:t> to the </a:t>
            </a:r>
            <a:r>
              <a:rPr lang="it-IT" altLang="it-IT" sz="2000" dirty="0" err="1">
                <a:solidFill>
                  <a:schemeClr val="bg1"/>
                </a:solidFill>
              </a:rPr>
              <a:t>formation</a:t>
            </a:r>
            <a:r>
              <a:rPr lang="it-IT" altLang="it-IT" sz="2000" dirty="0">
                <a:solidFill>
                  <a:schemeClr val="bg1"/>
                </a:solidFill>
              </a:rPr>
              <a:t> of </a:t>
            </a:r>
            <a:r>
              <a:rPr lang="it-IT" altLang="it-IT" sz="2000" dirty="0" err="1">
                <a:solidFill>
                  <a:schemeClr val="bg1"/>
                </a:solidFill>
              </a:rPr>
              <a:t>different</a:t>
            </a:r>
            <a:r>
              <a:rPr lang="it-IT" altLang="it-IT" sz="2000" dirty="0">
                <a:solidFill>
                  <a:schemeClr val="bg1"/>
                </a:solidFill>
              </a:rPr>
              <a:t> male-</a:t>
            </a:r>
            <a:r>
              <a:rPr lang="it-IT" altLang="it-IT" sz="2000" dirty="0" err="1">
                <a:solidFill>
                  <a:schemeClr val="bg1"/>
                </a:solidFill>
              </a:rPr>
              <a:t>female</a:t>
            </a:r>
            <a:r>
              <a:rPr lang="it-IT" altLang="it-IT" sz="2000" dirty="0">
                <a:solidFill>
                  <a:schemeClr val="bg1"/>
                </a:solidFill>
              </a:rPr>
              <a:t> </a:t>
            </a:r>
            <a:r>
              <a:rPr lang="it-IT" altLang="it-IT" sz="2000" dirty="0" err="1">
                <a:solidFill>
                  <a:schemeClr val="bg1"/>
                </a:solidFill>
              </a:rPr>
              <a:t>relationship</a:t>
            </a:r>
            <a:r>
              <a:rPr lang="it-IT" altLang="it-IT" sz="2000" dirty="0">
                <a:solidFill>
                  <a:schemeClr val="bg1"/>
                </a:solidFill>
              </a:rPr>
              <a:t>:</a:t>
            </a:r>
          </a:p>
        </p:txBody>
      </p:sp>
      <p:sp>
        <p:nvSpPr>
          <p:cNvPr id="58371" name="Rettangolo 17"/>
          <p:cNvSpPr>
            <a:spLocks noChangeArrowheads="1"/>
          </p:cNvSpPr>
          <p:nvPr/>
        </p:nvSpPr>
        <p:spPr bwMode="auto">
          <a:xfrm>
            <a:off x="250825" y="2997200"/>
            <a:ext cx="324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smtClean="0">
                <a:solidFill>
                  <a:schemeClr val="bg1"/>
                </a:solidFill>
              </a:rPr>
              <a:t>POLYGAMY</a:t>
            </a:r>
            <a:endParaRPr lang="it-IT" altLang="it-IT" sz="2000" b="1" dirty="0">
              <a:solidFill>
                <a:schemeClr val="bg1"/>
              </a:solidFill>
            </a:endParaRPr>
          </a:p>
          <a:p>
            <a:pPr algn="just" eaLnBrk="1" hangingPunct="1">
              <a:spcBef>
                <a:spcPct val="0"/>
              </a:spcBef>
              <a:buFontTx/>
              <a:buNone/>
            </a:pPr>
            <a:r>
              <a:rPr lang="it-IT" altLang="it-IT" sz="2000" dirty="0">
                <a:solidFill>
                  <a:schemeClr val="bg1"/>
                </a:solidFill>
              </a:rPr>
              <a:t>1 </a:t>
            </a:r>
            <a:r>
              <a:rPr lang="it-IT" altLang="it-IT" sz="2000" dirty="0" err="1">
                <a:solidFill>
                  <a:schemeClr val="bg1"/>
                </a:solidFill>
              </a:rPr>
              <a:t>males</a:t>
            </a:r>
            <a:r>
              <a:rPr lang="it-IT" altLang="it-IT" sz="2000" dirty="0">
                <a:solidFill>
                  <a:schemeClr val="bg1"/>
                </a:solidFill>
              </a:rPr>
              <a:t>, </a:t>
            </a:r>
            <a:r>
              <a:rPr lang="it-IT" altLang="it-IT" sz="2000" dirty="0" err="1">
                <a:solidFill>
                  <a:schemeClr val="bg1"/>
                </a:solidFill>
              </a:rPr>
              <a:t>many</a:t>
            </a:r>
            <a:r>
              <a:rPr lang="it-IT" altLang="it-IT" sz="2000" dirty="0">
                <a:solidFill>
                  <a:schemeClr val="bg1"/>
                </a:solidFill>
              </a:rPr>
              <a:t> </a:t>
            </a:r>
            <a:r>
              <a:rPr lang="it-IT" altLang="it-IT" sz="2000" dirty="0" err="1">
                <a:solidFill>
                  <a:schemeClr val="bg1"/>
                </a:solidFill>
              </a:rPr>
              <a:t>females</a:t>
            </a:r>
            <a:endParaRPr lang="it-IT" altLang="it-IT" sz="2000" dirty="0">
              <a:solidFill>
                <a:schemeClr val="bg1"/>
              </a:solidFill>
            </a:endParaRPr>
          </a:p>
        </p:txBody>
      </p:sp>
      <p:pic>
        <p:nvPicPr>
          <p:cNvPr id="58372" name="Picture 2" descr="http://www.tenstickers.it/img/sticker/image/Sticker-decorativo-silhouette-leone-427.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3492500" y="2852738"/>
            <a:ext cx="12906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descr="http://iconwallstickers.co.uk/media/catalog/product/2-Jpegs/animals-wall-art-stickers-92.jpg"/>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a:stretch>
            <a:fillRect/>
          </a:stretch>
        </p:blipFill>
        <p:spPr bwMode="auto">
          <a:xfrm>
            <a:off x="5940425" y="3068638"/>
            <a:ext cx="8747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4" descr="http://iconwallstickers.co.uk/media/catalog/product/2-Jpegs/animals-wall-art-stickers-92.jpg"/>
          <p:cNvPicPr>
            <a:picLocks noChangeAspect="1" noChangeArrowheads="1"/>
          </p:cNvPicPr>
          <p:nvPr/>
        </p:nvPicPr>
        <p:blipFill>
          <a:blip r:embed="rId5">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a:stretch>
            <a:fillRect/>
          </a:stretch>
        </p:blipFill>
        <p:spPr bwMode="auto">
          <a:xfrm>
            <a:off x="5867400" y="2492375"/>
            <a:ext cx="6429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4" descr="http://iconwallstickers.co.uk/media/catalog/product/2-Jpegs/animals-wall-art-stickers-92.jpg"/>
          <p:cNvPicPr>
            <a:picLocks noChangeAspect="1" noChangeArrowheads="1"/>
          </p:cNvPicPr>
          <p:nvPr/>
        </p:nvPicPr>
        <p:blipFill>
          <a:blip r:embed="rId6">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a:stretch>
            <a:fillRect/>
          </a:stretch>
        </p:blipFill>
        <p:spPr bwMode="auto">
          <a:xfrm>
            <a:off x="7308850" y="3357563"/>
            <a:ext cx="1008063"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4" descr="http://iconwallstickers.co.uk/media/catalog/product/2-Jpegs/animals-wall-art-stickers-92.jpg"/>
          <p:cNvPicPr>
            <a:picLocks noChangeAspect="1" noChangeArrowheads="1"/>
          </p:cNvPicPr>
          <p:nvPr/>
        </p:nvPicPr>
        <p:blipFill>
          <a:blip r:embed="rId7">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a:stretch>
            <a:fillRect/>
          </a:stretch>
        </p:blipFill>
        <p:spPr bwMode="auto">
          <a:xfrm>
            <a:off x="7235825" y="2492375"/>
            <a:ext cx="77787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Rettangolo 17"/>
          <p:cNvSpPr>
            <a:spLocks noChangeArrowheads="1"/>
          </p:cNvSpPr>
          <p:nvPr/>
        </p:nvSpPr>
        <p:spPr bwMode="auto">
          <a:xfrm>
            <a:off x="250825" y="4508500"/>
            <a:ext cx="324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a:solidFill>
                  <a:schemeClr val="bg1"/>
                </a:solidFill>
              </a:rPr>
              <a:t>MONOGAMY</a:t>
            </a:r>
          </a:p>
          <a:p>
            <a:pPr algn="just" eaLnBrk="1" hangingPunct="1">
              <a:spcBef>
                <a:spcPct val="0"/>
              </a:spcBef>
              <a:buFontTx/>
              <a:buNone/>
            </a:pPr>
            <a:r>
              <a:rPr lang="it-IT" altLang="it-IT" sz="2000">
                <a:solidFill>
                  <a:schemeClr val="bg1"/>
                </a:solidFill>
              </a:rPr>
              <a:t>1 male, 1 female</a:t>
            </a:r>
          </a:p>
        </p:txBody>
      </p:sp>
      <p:pic>
        <p:nvPicPr>
          <p:cNvPr id="22542" name="Picture 8" descr="http://cliparts101.com/files/93/61DC98DEF51107627D4EE503651686AB/Gibbon_1.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5163" y="4221163"/>
            <a:ext cx="1128712"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8" descr="http://cliparts101.com/files/93/61DC98DEF51107627D4EE503651686AB/Gibbon_1.p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52863" y="4292600"/>
            <a:ext cx="1128712"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4" name="Rettangolo 17"/>
          <p:cNvSpPr>
            <a:spLocks noChangeArrowheads="1"/>
          </p:cNvSpPr>
          <p:nvPr/>
        </p:nvSpPr>
        <p:spPr bwMode="auto">
          <a:xfrm>
            <a:off x="4860925" y="4652963"/>
            <a:ext cx="4283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a:solidFill>
                  <a:schemeClr val="bg1"/>
                </a:solidFill>
              </a:rPr>
              <a:t>Gibbons</a:t>
            </a:r>
            <a:r>
              <a:rPr lang="it-IT" altLang="it-IT" sz="2000" dirty="0">
                <a:solidFill>
                  <a:schemeClr val="bg1"/>
                </a:solidFill>
              </a:rPr>
              <a:t> (</a:t>
            </a:r>
            <a:r>
              <a:rPr lang="it-IT" altLang="it-IT" sz="2000" dirty="0" err="1">
                <a:solidFill>
                  <a:schemeClr val="bg1"/>
                </a:solidFill>
              </a:rPr>
              <a:t>if</a:t>
            </a:r>
            <a:r>
              <a:rPr lang="it-IT" altLang="it-IT" sz="2000" dirty="0">
                <a:solidFill>
                  <a:schemeClr val="bg1"/>
                </a:solidFill>
              </a:rPr>
              <a:t> </a:t>
            </a:r>
            <a:r>
              <a:rPr lang="it-IT" altLang="it-IT" sz="2000" dirty="0" err="1" smtClean="0">
                <a:solidFill>
                  <a:schemeClr val="bg1"/>
                </a:solidFill>
              </a:rPr>
              <a:t>only</a:t>
            </a:r>
            <a:r>
              <a:rPr lang="it-IT" altLang="it-IT" sz="2000" dirty="0" smtClean="0">
                <a:solidFill>
                  <a:schemeClr val="bg1"/>
                </a:solidFill>
              </a:rPr>
              <a:t> </a:t>
            </a:r>
            <a:r>
              <a:rPr lang="it-IT" altLang="it-IT" sz="2000" dirty="0" err="1">
                <a:solidFill>
                  <a:schemeClr val="bg1"/>
                </a:solidFill>
              </a:rPr>
              <a:t>one</a:t>
            </a:r>
            <a:r>
              <a:rPr lang="it-IT" altLang="it-IT" sz="2000" dirty="0">
                <a:solidFill>
                  <a:schemeClr val="bg1"/>
                </a:solidFill>
              </a:rPr>
              <a:t> take </a:t>
            </a:r>
            <a:r>
              <a:rPr lang="it-IT" altLang="it-IT" sz="2000" dirty="0" err="1">
                <a:solidFill>
                  <a:schemeClr val="bg1"/>
                </a:solidFill>
              </a:rPr>
              <a:t>cares</a:t>
            </a:r>
            <a:r>
              <a:rPr lang="it-IT" altLang="it-IT" sz="2000" dirty="0">
                <a:solidFill>
                  <a:schemeClr val="bg1"/>
                </a:solidFill>
              </a:rPr>
              <a:t>, </a:t>
            </a:r>
            <a:r>
              <a:rPr lang="it-IT" altLang="it-IT" sz="2000" dirty="0" err="1">
                <a:solidFill>
                  <a:schemeClr val="bg1"/>
                </a:solidFill>
              </a:rPr>
              <a:t>they</a:t>
            </a:r>
            <a:r>
              <a:rPr lang="it-IT" altLang="it-IT" sz="2000" dirty="0">
                <a:solidFill>
                  <a:schemeClr val="bg1"/>
                </a:solidFill>
              </a:rPr>
              <a:t> </a:t>
            </a:r>
            <a:r>
              <a:rPr lang="it-IT" altLang="it-IT" sz="2000" dirty="0" err="1">
                <a:solidFill>
                  <a:schemeClr val="bg1"/>
                </a:solidFill>
              </a:rPr>
              <a:t>both</a:t>
            </a:r>
            <a:r>
              <a:rPr lang="it-IT" altLang="it-IT" sz="2000" dirty="0">
                <a:solidFill>
                  <a:schemeClr val="bg1"/>
                </a:solidFill>
              </a:rPr>
              <a:t> </a:t>
            </a:r>
            <a:r>
              <a:rPr lang="it-IT" altLang="it-IT" sz="2000" dirty="0" err="1">
                <a:solidFill>
                  <a:schemeClr val="bg1"/>
                </a:solidFill>
              </a:rPr>
              <a:t>have</a:t>
            </a:r>
            <a:r>
              <a:rPr lang="it-IT" altLang="it-IT" sz="2000" dirty="0">
                <a:solidFill>
                  <a:schemeClr val="bg1"/>
                </a:solidFill>
              </a:rPr>
              <a:t> 0 </a:t>
            </a:r>
            <a:r>
              <a:rPr lang="it-IT" altLang="it-IT" sz="2000" dirty="0" err="1">
                <a:solidFill>
                  <a:schemeClr val="bg1"/>
                </a:solidFill>
              </a:rPr>
              <a:t>survived</a:t>
            </a:r>
            <a:r>
              <a:rPr lang="it-IT" altLang="it-IT" sz="2000" dirty="0">
                <a:solidFill>
                  <a:schemeClr val="bg1"/>
                </a:solidFill>
              </a:rPr>
              <a:t> </a:t>
            </a:r>
            <a:r>
              <a:rPr lang="it-IT" altLang="it-IT" sz="2000" dirty="0" err="1">
                <a:solidFill>
                  <a:schemeClr val="bg1"/>
                </a:solidFill>
              </a:rPr>
              <a:t>offspring</a:t>
            </a:r>
            <a:r>
              <a:rPr lang="it-IT" altLang="it-IT" sz="2000" dirty="0">
                <a:solidFill>
                  <a:schemeClr val="bg1"/>
                </a:solidFill>
              </a:rPr>
              <a:t>)</a:t>
            </a:r>
          </a:p>
        </p:txBody>
      </p:sp>
      <p:sp>
        <p:nvSpPr>
          <p:cNvPr id="22545" name="Rettangolo 17"/>
          <p:cNvSpPr>
            <a:spLocks noChangeArrowheads="1"/>
          </p:cNvSpPr>
          <p:nvPr/>
        </p:nvSpPr>
        <p:spPr bwMode="auto">
          <a:xfrm>
            <a:off x="250825" y="5876925"/>
            <a:ext cx="3240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a:solidFill>
                  <a:schemeClr val="bg1"/>
                </a:solidFill>
              </a:rPr>
              <a:t>POLYANDRY</a:t>
            </a:r>
          </a:p>
          <a:p>
            <a:pPr algn="just" eaLnBrk="1" hangingPunct="1">
              <a:spcBef>
                <a:spcPct val="0"/>
              </a:spcBef>
              <a:buFontTx/>
              <a:buNone/>
            </a:pPr>
            <a:r>
              <a:rPr lang="it-IT" altLang="it-IT" sz="2000">
                <a:solidFill>
                  <a:schemeClr val="bg1"/>
                </a:solidFill>
              </a:rPr>
              <a:t>1 female, many males</a:t>
            </a:r>
          </a:p>
          <a:p>
            <a:pPr algn="just" eaLnBrk="1" hangingPunct="1">
              <a:spcBef>
                <a:spcPct val="0"/>
              </a:spcBef>
              <a:buFontTx/>
              <a:buNone/>
            </a:pPr>
            <a:r>
              <a:rPr lang="it-IT" altLang="it-IT" sz="2000">
                <a:solidFill>
                  <a:schemeClr val="bg1"/>
                </a:solidFill>
              </a:rPr>
              <a:t>(very rare)</a:t>
            </a:r>
          </a:p>
        </p:txBody>
      </p:sp>
      <p:sp>
        <p:nvSpPr>
          <p:cNvPr id="22546" name="Rettangolo 17"/>
          <p:cNvSpPr>
            <a:spLocks noChangeArrowheads="1"/>
          </p:cNvSpPr>
          <p:nvPr/>
        </p:nvSpPr>
        <p:spPr bwMode="auto">
          <a:xfrm>
            <a:off x="4787900" y="5889466"/>
            <a:ext cx="43561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rPr>
              <a:t>Some </a:t>
            </a:r>
            <a:r>
              <a:rPr lang="it-IT" altLang="it-IT" sz="2000" dirty="0" err="1" smtClean="0">
                <a:solidFill>
                  <a:schemeClr val="bg1"/>
                </a:solidFill>
              </a:rPr>
              <a:t>bees</a:t>
            </a:r>
            <a:r>
              <a:rPr lang="it-IT" altLang="it-IT" sz="2000" dirty="0" smtClean="0">
                <a:solidFill>
                  <a:schemeClr val="bg1"/>
                </a:solidFill>
              </a:rPr>
              <a:t> copulate with </a:t>
            </a:r>
            <a:r>
              <a:rPr lang="it-IT" altLang="it-IT" sz="2000" dirty="0" err="1" smtClean="0">
                <a:solidFill>
                  <a:schemeClr val="bg1"/>
                </a:solidFill>
              </a:rPr>
              <a:t>different</a:t>
            </a:r>
            <a:r>
              <a:rPr lang="it-IT" altLang="it-IT" sz="2000" dirty="0" smtClean="0">
                <a:solidFill>
                  <a:schemeClr val="bg1"/>
                </a:solidFill>
              </a:rPr>
              <a:t> </a:t>
            </a:r>
            <a:r>
              <a:rPr lang="it-IT" altLang="it-IT" sz="2000" dirty="0" err="1" smtClean="0">
                <a:solidFill>
                  <a:schemeClr val="bg1"/>
                </a:solidFill>
              </a:rPr>
              <a:t>males</a:t>
            </a:r>
            <a:r>
              <a:rPr lang="it-IT" altLang="it-IT" sz="2000" dirty="0" smtClean="0">
                <a:solidFill>
                  <a:schemeClr val="bg1"/>
                </a:solidFill>
              </a:rPr>
              <a:t> to </a:t>
            </a:r>
            <a:r>
              <a:rPr lang="it-IT" altLang="it-IT" sz="2000" dirty="0" err="1" smtClean="0">
                <a:solidFill>
                  <a:schemeClr val="bg1"/>
                </a:solidFill>
              </a:rPr>
              <a:t>obtain</a:t>
            </a:r>
            <a:r>
              <a:rPr lang="it-IT" altLang="it-IT" sz="2000" dirty="0" smtClean="0">
                <a:solidFill>
                  <a:schemeClr val="bg1"/>
                </a:solidFill>
              </a:rPr>
              <a:t> </a:t>
            </a:r>
            <a:r>
              <a:rPr lang="it-IT" altLang="it-IT" sz="2000" dirty="0" err="1" smtClean="0">
                <a:solidFill>
                  <a:schemeClr val="bg1"/>
                </a:solidFill>
              </a:rPr>
              <a:t>food</a:t>
            </a:r>
            <a:r>
              <a:rPr lang="it-IT" altLang="it-IT" sz="2000" dirty="0" smtClean="0">
                <a:solidFill>
                  <a:schemeClr val="bg1"/>
                </a:solidFill>
              </a:rPr>
              <a:t> </a:t>
            </a:r>
            <a:r>
              <a:rPr lang="it-IT" altLang="it-IT" sz="2000" dirty="0" err="1" smtClean="0">
                <a:solidFill>
                  <a:schemeClr val="bg1"/>
                </a:solidFill>
              </a:rPr>
              <a:t>gifts</a:t>
            </a:r>
            <a:endParaRPr lang="it-IT" altLang="it-IT" sz="2000" i="1" dirty="0">
              <a:solidFill>
                <a:schemeClr val="bg1"/>
              </a:solidFill>
            </a:endParaRPr>
          </a:p>
        </p:txBody>
      </p:sp>
      <p:pic>
        <p:nvPicPr>
          <p:cNvPr id="22547" name="Picture 10" descr="http://www.naturamediterraneo.com/Public/data7/ballaround/strana%20ape_3.jpg_201022621388_strana%20ape_3.jpg"/>
          <p:cNvPicPr>
            <a:picLocks noChangeAspect="1" noChangeArrowheads="1"/>
          </p:cNvPicPr>
          <p:nvPr/>
        </p:nvPicPr>
        <p:blipFill>
          <a:blip r:embed="rId9">
            <a:extLst>
              <a:ext uri="{28A0092B-C50C-407E-A947-70E740481C1C}">
                <a14:useLocalDpi xmlns:a14="http://schemas.microsoft.com/office/drawing/2010/main" val="0"/>
              </a:ext>
            </a:extLst>
          </a:blip>
          <a:srcRect r="36424"/>
          <a:stretch>
            <a:fillRect/>
          </a:stretch>
        </p:blipFill>
        <p:spPr bwMode="auto">
          <a:xfrm>
            <a:off x="3563938" y="5683250"/>
            <a:ext cx="1008062"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4"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838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58386"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58387"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 strategies</a:t>
            </a:r>
          </a:p>
          <a:p>
            <a:pPr algn="ctr" eaLnBrk="1" hangingPunct="1">
              <a:spcBef>
                <a:spcPct val="0"/>
              </a:spcBef>
              <a:buFontTx/>
              <a:buNone/>
            </a:pPr>
            <a:r>
              <a:rPr lang="it-IT" altLang="it-IT" sz="2400" b="1">
                <a:solidFill>
                  <a:srgbClr val="FFFF00"/>
                </a:solidFill>
                <a:latin typeface="Tahoma" charset="0"/>
                <a:ea typeface="Tahoma" charset="0"/>
                <a:cs typeface="Tahoma" charset="0"/>
              </a:rPr>
              <a:t>+</a:t>
            </a:r>
          </a:p>
          <a:p>
            <a:pPr algn="ctr" eaLnBrk="1" hangingPunct="1">
              <a:spcBef>
                <a:spcPct val="0"/>
              </a:spcBef>
              <a:buFontTx/>
              <a:buNone/>
            </a:pPr>
            <a:r>
              <a:rPr lang="it-IT" altLang="it-IT" sz="2400" b="1">
                <a:solidFill>
                  <a:srgbClr val="FFFF00"/>
                </a:solidFill>
                <a:latin typeface="Tahoma" charset="0"/>
                <a:ea typeface="Tahoma" charset="0"/>
                <a:cs typeface="Tahoma" charset="0"/>
              </a:rPr>
              <a:t>Parental care</a:t>
            </a:r>
            <a:endParaRPr lang="it-IT" altLang="it-IT"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41"/>
                                        </p:tgtEl>
                                        <p:attrNameLst>
                                          <p:attrName>style.visibility</p:attrName>
                                        </p:attrNameLst>
                                      </p:cBhvr>
                                      <p:to>
                                        <p:strVal val="visible"/>
                                      </p:to>
                                    </p:set>
                                    <p:animEffect transition="in" filter="fade">
                                      <p:cBhvr>
                                        <p:cTn id="7" dur="500"/>
                                        <p:tgtEl>
                                          <p:spTgt spid="22541"/>
                                        </p:tgtEl>
                                      </p:cBhvr>
                                    </p:animEffect>
                                  </p:childTnLst>
                                </p:cTn>
                              </p:par>
                              <p:par>
                                <p:cTn id="8" presetID="10" presetClass="entr" presetSubtype="0" fill="hold" nodeType="withEffect">
                                  <p:stCondLst>
                                    <p:cond delay="0"/>
                                  </p:stCondLst>
                                  <p:childTnLst>
                                    <p:set>
                                      <p:cBhvr>
                                        <p:cTn id="9" dur="1" fill="hold">
                                          <p:stCondLst>
                                            <p:cond delay="0"/>
                                          </p:stCondLst>
                                        </p:cTn>
                                        <p:tgtEl>
                                          <p:spTgt spid="22543"/>
                                        </p:tgtEl>
                                        <p:attrNameLst>
                                          <p:attrName>style.visibility</p:attrName>
                                        </p:attrNameLst>
                                      </p:cBhvr>
                                      <p:to>
                                        <p:strVal val="visible"/>
                                      </p:to>
                                    </p:set>
                                    <p:animEffect transition="in" filter="fade">
                                      <p:cBhvr>
                                        <p:cTn id="10" dur="500"/>
                                        <p:tgtEl>
                                          <p:spTgt spid="225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44"/>
                                        </p:tgtEl>
                                        <p:attrNameLst>
                                          <p:attrName>style.visibility</p:attrName>
                                        </p:attrNameLst>
                                      </p:cBhvr>
                                      <p:to>
                                        <p:strVal val="visible"/>
                                      </p:to>
                                    </p:set>
                                    <p:animEffect transition="in" filter="fade">
                                      <p:cBhvr>
                                        <p:cTn id="13" dur="500"/>
                                        <p:tgtEl>
                                          <p:spTgt spid="22544"/>
                                        </p:tgtEl>
                                      </p:cBhvr>
                                    </p:animEffect>
                                  </p:childTnLst>
                                </p:cTn>
                              </p:par>
                              <p:par>
                                <p:cTn id="14" presetID="10" presetClass="entr" presetSubtype="0" fill="hold" nodeType="withEffect">
                                  <p:stCondLst>
                                    <p:cond delay="0"/>
                                  </p:stCondLst>
                                  <p:childTnLst>
                                    <p:set>
                                      <p:cBhvr>
                                        <p:cTn id="15" dur="1" fill="hold">
                                          <p:stCondLst>
                                            <p:cond delay="0"/>
                                          </p:stCondLst>
                                        </p:cTn>
                                        <p:tgtEl>
                                          <p:spTgt spid="22542"/>
                                        </p:tgtEl>
                                        <p:attrNameLst>
                                          <p:attrName>style.visibility</p:attrName>
                                        </p:attrNameLst>
                                      </p:cBhvr>
                                      <p:to>
                                        <p:strVal val="visible"/>
                                      </p:to>
                                    </p:set>
                                    <p:animEffect transition="in" filter="fade">
                                      <p:cBhvr>
                                        <p:cTn id="16" dur="500"/>
                                        <p:tgtEl>
                                          <p:spTgt spid="225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545"/>
                                        </p:tgtEl>
                                        <p:attrNameLst>
                                          <p:attrName>style.visibility</p:attrName>
                                        </p:attrNameLst>
                                      </p:cBhvr>
                                      <p:to>
                                        <p:strVal val="visible"/>
                                      </p:to>
                                    </p:set>
                                    <p:animEffect transition="in" filter="fade">
                                      <p:cBhvr>
                                        <p:cTn id="21" dur="500"/>
                                        <p:tgtEl>
                                          <p:spTgt spid="22545"/>
                                        </p:tgtEl>
                                      </p:cBhvr>
                                    </p:animEffect>
                                  </p:childTnLst>
                                </p:cTn>
                              </p:par>
                              <p:par>
                                <p:cTn id="22" presetID="10" presetClass="entr" presetSubtype="0" fill="hold" nodeType="withEffect">
                                  <p:stCondLst>
                                    <p:cond delay="0"/>
                                  </p:stCondLst>
                                  <p:childTnLst>
                                    <p:set>
                                      <p:cBhvr>
                                        <p:cTn id="23" dur="1" fill="hold">
                                          <p:stCondLst>
                                            <p:cond delay="0"/>
                                          </p:stCondLst>
                                        </p:cTn>
                                        <p:tgtEl>
                                          <p:spTgt spid="22547"/>
                                        </p:tgtEl>
                                        <p:attrNameLst>
                                          <p:attrName>style.visibility</p:attrName>
                                        </p:attrNameLst>
                                      </p:cBhvr>
                                      <p:to>
                                        <p:strVal val="visible"/>
                                      </p:to>
                                    </p:set>
                                    <p:animEffect transition="in" filter="fade">
                                      <p:cBhvr>
                                        <p:cTn id="24" dur="500"/>
                                        <p:tgtEl>
                                          <p:spTgt spid="225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546"/>
                                        </p:tgtEl>
                                        <p:attrNameLst>
                                          <p:attrName>style.visibility</p:attrName>
                                        </p:attrNameLst>
                                      </p:cBhvr>
                                      <p:to>
                                        <p:strVal val="visible"/>
                                      </p:to>
                                    </p:set>
                                    <p:animEffect transition="in" filter="fade">
                                      <p:cBhvr>
                                        <p:cTn id="27" dur="500"/>
                                        <p:tgtEl>
                                          <p:spTgt spid="22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P spid="22544" grpId="0"/>
      <p:bldP spid="22545" grpId="0"/>
      <p:bldP spid="225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041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0" name="Rettangolo 19"/>
          <p:cNvSpPr/>
          <p:nvPr/>
        </p:nvSpPr>
        <p:spPr>
          <a:xfrm>
            <a:off x="0" y="4259367"/>
            <a:ext cx="5292725" cy="1223962"/>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pic>
        <p:nvPicPr>
          <p:cNvPr id="60426" name="Picture 4" descr="http://www.publicdomainpictures.net/pictures/80000/nahled/silhouette-woman-2.jpg"/>
          <p:cNvPicPr>
            <a:picLocks noChangeAspect="1" noChangeArrowheads="1"/>
          </p:cNvPicPr>
          <p:nvPr/>
        </p:nvPicPr>
        <p:blipFill>
          <a:blip r:embed="rId3">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4643438" y="4365625"/>
            <a:ext cx="5762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a:off x="3779838" y="4365625"/>
            <a:ext cx="490537"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Rettangolo 17"/>
          <p:cNvSpPr>
            <a:spLocks noChangeArrowheads="1"/>
          </p:cNvSpPr>
          <p:nvPr/>
        </p:nvSpPr>
        <p:spPr bwMode="auto">
          <a:xfrm>
            <a:off x="5292725" y="4193793"/>
            <a:ext cx="38512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None/>
            </a:pPr>
            <a:r>
              <a:rPr lang="it-IT" altLang="it-IT" sz="1600" dirty="0" err="1" smtClean="0">
                <a:solidFill>
                  <a:schemeClr val="bg1"/>
                </a:solidFill>
              </a:rPr>
              <a:t>Our</a:t>
            </a:r>
            <a:r>
              <a:rPr lang="it-IT" altLang="it-IT" sz="1600" dirty="0" smtClean="0">
                <a:solidFill>
                  <a:schemeClr val="bg1"/>
                </a:solidFill>
              </a:rPr>
              <a:t> </a:t>
            </a:r>
            <a:r>
              <a:rPr lang="it-IT" altLang="it-IT" sz="1600" dirty="0" err="1" smtClean="0">
                <a:solidFill>
                  <a:schemeClr val="bg1"/>
                </a:solidFill>
              </a:rPr>
              <a:t>children</a:t>
            </a:r>
            <a:r>
              <a:rPr lang="it-IT" altLang="it-IT" sz="1600" dirty="0" smtClean="0">
                <a:solidFill>
                  <a:schemeClr val="bg1"/>
                </a:solidFill>
              </a:rPr>
              <a:t> </a:t>
            </a:r>
            <a:r>
              <a:rPr lang="it-IT" altLang="it-IT" sz="1600" dirty="0" err="1" smtClean="0">
                <a:solidFill>
                  <a:schemeClr val="bg1"/>
                </a:solidFill>
              </a:rPr>
              <a:t>require</a:t>
            </a:r>
            <a:r>
              <a:rPr lang="it-IT" altLang="it-IT" sz="1600" dirty="0" smtClean="0">
                <a:solidFill>
                  <a:schemeClr val="bg1"/>
                </a:solidFill>
              </a:rPr>
              <a:t> </a:t>
            </a:r>
            <a:r>
              <a:rPr lang="it-IT" altLang="it-IT" sz="1600" dirty="0" err="1" smtClean="0">
                <a:solidFill>
                  <a:schemeClr val="bg1"/>
                </a:solidFill>
              </a:rPr>
              <a:t>several</a:t>
            </a:r>
            <a:r>
              <a:rPr lang="it-IT" altLang="it-IT" sz="1600" dirty="0" smtClean="0">
                <a:solidFill>
                  <a:schemeClr val="bg1"/>
                </a:solidFill>
              </a:rPr>
              <a:t> </a:t>
            </a:r>
            <a:r>
              <a:rPr lang="it-IT" altLang="it-IT" sz="1600" dirty="0" err="1" smtClean="0">
                <a:solidFill>
                  <a:schemeClr val="bg1"/>
                </a:solidFill>
              </a:rPr>
              <a:t>years</a:t>
            </a:r>
            <a:r>
              <a:rPr lang="it-IT" altLang="it-IT" sz="1600" dirty="0" smtClean="0">
                <a:solidFill>
                  <a:schemeClr val="bg1"/>
                </a:solidFill>
              </a:rPr>
              <a:t> </a:t>
            </a:r>
            <a:r>
              <a:rPr lang="it-IT" altLang="it-IT" sz="1600" dirty="0" err="1" smtClean="0">
                <a:solidFill>
                  <a:schemeClr val="bg1"/>
                </a:solidFill>
              </a:rPr>
              <a:t>before</a:t>
            </a:r>
            <a:r>
              <a:rPr lang="it-IT" altLang="it-IT" sz="1600" dirty="0" smtClean="0">
                <a:solidFill>
                  <a:schemeClr val="bg1"/>
                </a:solidFill>
              </a:rPr>
              <a:t> </a:t>
            </a:r>
            <a:r>
              <a:rPr lang="it-IT" altLang="it-IT" sz="1600" dirty="0" err="1" smtClean="0">
                <a:solidFill>
                  <a:schemeClr val="bg1"/>
                </a:solidFill>
              </a:rPr>
              <a:t>being</a:t>
            </a:r>
            <a:r>
              <a:rPr lang="it-IT" altLang="it-IT" sz="1600" dirty="0" smtClean="0">
                <a:solidFill>
                  <a:schemeClr val="bg1"/>
                </a:solidFill>
              </a:rPr>
              <a:t> </a:t>
            </a:r>
            <a:r>
              <a:rPr lang="it-IT" altLang="it-IT" sz="1600" dirty="0" err="1" smtClean="0">
                <a:solidFill>
                  <a:schemeClr val="bg1"/>
                </a:solidFill>
              </a:rPr>
              <a:t>independent</a:t>
            </a:r>
            <a:r>
              <a:rPr lang="it-IT" altLang="it-IT" sz="1600" dirty="0" smtClean="0">
                <a:solidFill>
                  <a:schemeClr val="bg1"/>
                </a:solidFill>
              </a:rPr>
              <a:t> (</a:t>
            </a:r>
            <a:r>
              <a:rPr lang="it-IT" altLang="it-IT" sz="1600" dirty="0" err="1" smtClean="0">
                <a:solidFill>
                  <a:schemeClr val="bg1"/>
                </a:solidFill>
              </a:rPr>
              <a:t>we</a:t>
            </a:r>
            <a:r>
              <a:rPr lang="it-IT" altLang="it-IT" sz="1600" dirty="0" smtClean="0">
                <a:solidFill>
                  <a:schemeClr val="bg1"/>
                </a:solidFill>
              </a:rPr>
              <a:t> </a:t>
            </a:r>
            <a:r>
              <a:rPr lang="it-IT" altLang="it-IT" sz="1600" dirty="0" err="1" smtClean="0">
                <a:solidFill>
                  <a:schemeClr val="bg1"/>
                </a:solidFill>
              </a:rPr>
              <a:t>need</a:t>
            </a:r>
            <a:r>
              <a:rPr lang="it-IT" altLang="it-IT" sz="1600" dirty="0" smtClean="0">
                <a:solidFill>
                  <a:schemeClr val="bg1"/>
                </a:solidFill>
              </a:rPr>
              <a:t> to </a:t>
            </a:r>
            <a:r>
              <a:rPr lang="it-IT" altLang="it-IT" sz="1600" dirty="0" err="1" smtClean="0">
                <a:solidFill>
                  <a:schemeClr val="bg1"/>
                </a:solidFill>
              </a:rPr>
              <a:t>collect</a:t>
            </a:r>
            <a:r>
              <a:rPr lang="it-IT" altLang="it-IT" sz="1600" dirty="0" smtClean="0">
                <a:solidFill>
                  <a:schemeClr val="bg1"/>
                </a:solidFill>
              </a:rPr>
              <a:t> </a:t>
            </a:r>
            <a:r>
              <a:rPr lang="it-IT" altLang="it-IT" sz="1600" dirty="0" err="1" smtClean="0">
                <a:solidFill>
                  <a:schemeClr val="bg1"/>
                </a:solidFill>
              </a:rPr>
              <a:t>our</a:t>
            </a:r>
            <a:r>
              <a:rPr lang="it-IT" altLang="it-IT" sz="1600" dirty="0" smtClean="0">
                <a:solidFill>
                  <a:schemeClr val="bg1"/>
                </a:solidFill>
              </a:rPr>
              <a:t> </a:t>
            </a:r>
            <a:r>
              <a:rPr lang="it-IT" altLang="it-IT" sz="1600" dirty="0" err="1" smtClean="0">
                <a:solidFill>
                  <a:schemeClr val="bg1"/>
                </a:solidFill>
              </a:rPr>
              <a:t>efforts</a:t>
            </a:r>
            <a:r>
              <a:rPr lang="it-IT" altLang="it-IT" sz="1600" dirty="0" smtClean="0">
                <a:solidFill>
                  <a:schemeClr val="bg1"/>
                </a:solidFill>
              </a:rPr>
              <a:t>, </a:t>
            </a:r>
            <a:r>
              <a:rPr lang="it-IT" altLang="it-IT" sz="1600" dirty="0" err="1" smtClean="0">
                <a:solidFill>
                  <a:schemeClr val="bg1"/>
                </a:solidFill>
              </a:rPr>
              <a:t>otherwise</a:t>
            </a:r>
            <a:r>
              <a:rPr lang="it-IT" altLang="it-IT" sz="1600" dirty="0" smtClean="0">
                <a:solidFill>
                  <a:schemeClr val="bg1"/>
                </a:solidFill>
              </a:rPr>
              <a:t> 0 fitness)</a:t>
            </a:r>
          </a:p>
          <a:p>
            <a:pPr algn="just" eaLnBrk="1" hangingPunct="1">
              <a:spcBef>
                <a:spcPct val="0"/>
              </a:spcBef>
              <a:buNone/>
            </a:pPr>
            <a:endParaRPr lang="it-IT" altLang="it-IT" sz="1600" dirty="0">
              <a:solidFill>
                <a:schemeClr val="bg1"/>
              </a:solidFill>
            </a:endParaRPr>
          </a:p>
          <a:p>
            <a:pPr algn="just" eaLnBrk="1" hangingPunct="1">
              <a:spcBef>
                <a:spcPct val="0"/>
              </a:spcBef>
            </a:pPr>
            <a:r>
              <a:rPr lang="it-IT" altLang="it-IT" sz="1600" dirty="0" smtClean="0">
                <a:solidFill>
                  <a:schemeClr val="bg1"/>
                </a:solidFill>
              </a:rPr>
              <a:t>Cultural </a:t>
            </a:r>
            <a:r>
              <a:rPr lang="it-IT" altLang="it-IT" sz="1600" dirty="0" err="1" smtClean="0">
                <a:solidFill>
                  <a:schemeClr val="bg1"/>
                </a:solidFill>
              </a:rPr>
              <a:t>factors</a:t>
            </a:r>
            <a:endParaRPr lang="it-IT" altLang="it-IT" sz="1600" dirty="0">
              <a:solidFill>
                <a:schemeClr val="bg1"/>
              </a:solidFill>
            </a:endParaRPr>
          </a:p>
        </p:txBody>
      </p:sp>
      <p:sp>
        <p:nvSpPr>
          <p:cNvPr id="14"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 strategies</a:t>
            </a:r>
          </a:p>
          <a:p>
            <a:pPr algn="ctr" eaLnBrk="1" hangingPunct="1">
              <a:spcBef>
                <a:spcPct val="0"/>
              </a:spcBef>
              <a:buFontTx/>
              <a:buNone/>
            </a:pPr>
            <a:r>
              <a:rPr lang="it-IT" altLang="it-IT" sz="2400" b="1">
                <a:solidFill>
                  <a:srgbClr val="FFFF00"/>
                </a:solidFill>
                <a:latin typeface="Tahoma" charset="0"/>
                <a:ea typeface="Tahoma" charset="0"/>
                <a:cs typeface="Tahoma" charset="0"/>
              </a:rPr>
              <a:t>+</a:t>
            </a:r>
          </a:p>
          <a:p>
            <a:pPr algn="ctr" eaLnBrk="1" hangingPunct="1">
              <a:spcBef>
                <a:spcPct val="0"/>
              </a:spcBef>
              <a:buFontTx/>
              <a:buNone/>
            </a:pPr>
            <a:r>
              <a:rPr lang="it-IT" altLang="it-IT" sz="2400" b="1">
                <a:solidFill>
                  <a:srgbClr val="FFFF00"/>
                </a:solidFill>
                <a:latin typeface="Tahoma" charset="0"/>
                <a:ea typeface="Tahoma" charset="0"/>
                <a:cs typeface="Tahoma" charset="0"/>
              </a:rPr>
              <a:t>Parental care</a:t>
            </a:r>
            <a:endParaRPr lang="it-IT" altLang="it-IT" sz="1800"/>
          </a:p>
        </p:txBody>
      </p:sp>
      <p:sp>
        <p:nvSpPr>
          <p:cNvPr id="15" name="Rettangolo 24"/>
          <p:cNvSpPr>
            <a:spLocks noChangeArrowheads="1"/>
          </p:cNvSpPr>
          <p:nvPr/>
        </p:nvSpPr>
        <p:spPr bwMode="auto">
          <a:xfrm>
            <a:off x="395288" y="1773238"/>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a:solidFill>
                  <a:schemeClr val="bg1"/>
                </a:solidFill>
              </a:rPr>
              <a:t>Sexual</a:t>
            </a:r>
            <a:r>
              <a:rPr lang="it-IT" altLang="it-IT" sz="2000" dirty="0">
                <a:solidFill>
                  <a:schemeClr val="bg1"/>
                </a:solidFill>
              </a:rPr>
              <a:t> </a:t>
            </a:r>
            <a:r>
              <a:rPr lang="it-IT" altLang="it-IT" sz="2000" dirty="0" err="1">
                <a:solidFill>
                  <a:schemeClr val="bg1"/>
                </a:solidFill>
              </a:rPr>
              <a:t>conflicts</a:t>
            </a:r>
            <a:r>
              <a:rPr lang="it-IT" altLang="it-IT" sz="2000" dirty="0">
                <a:solidFill>
                  <a:schemeClr val="bg1"/>
                </a:solidFill>
              </a:rPr>
              <a:t> </a:t>
            </a:r>
            <a:r>
              <a:rPr lang="it-IT" altLang="it-IT" sz="2000" dirty="0" err="1">
                <a:solidFill>
                  <a:schemeClr val="bg1"/>
                </a:solidFill>
              </a:rPr>
              <a:t>lead</a:t>
            </a:r>
            <a:r>
              <a:rPr lang="it-IT" altLang="it-IT" sz="2000" dirty="0">
                <a:solidFill>
                  <a:schemeClr val="bg1"/>
                </a:solidFill>
              </a:rPr>
              <a:t> to the </a:t>
            </a:r>
            <a:r>
              <a:rPr lang="it-IT" altLang="it-IT" sz="2000" dirty="0" err="1">
                <a:solidFill>
                  <a:schemeClr val="bg1"/>
                </a:solidFill>
              </a:rPr>
              <a:t>formation</a:t>
            </a:r>
            <a:r>
              <a:rPr lang="it-IT" altLang="it-IT" sz="2000" dirty="0">
                <a:solidFill>
                  <a:schemeClr val="bg1"/>
                </a:solidFill>
              </a:rPr>
              <a:t> of </a:t>
            </a:r>
            <a:r>
              <a:rPr lang="it-IT" altLang="it-IT" sz="2000" dirty="0" err="1">
                <a:solidFill>
                  <a:schemeClr val="bg1"/>
                </a:solidFill>
              </a:rPr>
              <a:t>different</a:t>
            </a:r>
            <a:r>
              <a:rPr lang="it-IT" altLang="it-IT" sz="2000" dirty="0">
                <a:solidFill>
                  <a:schemeClr val="bg1"/>
                </a:solidFill>
              </a:rPr>
              <a:t> male-</a:t>
            </a:r>
            <a:r>
              <a:rPr lang="it-IT" altLang="it-IT" sz="2000" dirty="0" err="1">
                <a:solidFill>
                  <a:schemeClr val="bg1"/>
                </a:solidFill>
              </a:rPr>
              <a:t>female</a:t>
            </a:r>
            <a:r>
              <a:rPr lang="it-IT" altLang="it-IT" sz="2000" dirty="0">
                <a:solidFill>
                  <a:schemeClr val="bg1"/>
                </a:solidFill>
              </a:rPr>
              <a:t> </a:t>
            </a:r>
            <a:r>
              <a:rPr lang="it-IT" altLang="it-IT" sz="2000" dirty="0" err="1">
                <a:solidFill>
                  <a:schemeClr val="bg1"/>
                </a:solidFill>
              </a:rPr>
              <a:t>relationship</a:t>
            </a:r>
            <a:r>
              <a:rPr lang="it-IT" altLang="it-IT" sz="2000" dirty="0">
                <a:solidFill>
                  <a:schemeClr val="bg1"/>
                </a:solidFill>
              </a:rPr>
              <a:t>:</a:t>
            </a:r>
          </a:p>
        </p:txBody>
      </p:sp>
      <p:sp>
        <p:nvSpPr>
          <p:cNvPr id="17" name="Rettangolo 17"/>
          <p:cNvSpPr>
            <a:spLocks noChangeArrowheads="1"/>
          </p:cNvSpPr>
          <p:nvPr/>
        </p:nvSpPr>
        <p:spPr bwMode="auto">
          <a:xfrm>
            <a:off x="250825" y="4508500"/>
            <a:ext cx="324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a:solidFill>
                  <a:schemeClr val="bg1"/>
                </a:solidFill>
              </a:rPr>
              <a:t>MONOGAMY</a:t>
            </a:r>
          </a:p>
          <a:p>
            <a:pPr algn="just" eaLnBrk="1" hangingPunct="1">
              <a:spcBef>
                <a:spcPct val="0"/>
              </a:spcBef>
              <a:buFontTx/>
              <a:buNone/>
            </a:pPr>
            <a:r>
              <a:rPr lang="it-IT" altLang="it-IT" sz="2000">
                <a:solidFill>
                  <a:schemeClr val="bg1"/>
                </a:solidFill>
              </a:rPr>
              <a:t>1 male, 1 female</a:t>
            </a:r>
          </a:p>
        </p:txBody>
      </p:sp>
      <p:sp>
        <p:nvSpPr>
          <p:cNvPr id="19"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246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62473" name="Picture 4" descr="http://www.publicdomainpictures.net/pictures/80000/nahled/silhouette-woman-2.jpg"/>
          <p:cNvPicPr>
            <a:picLocks noChangeAspect="1" noChangeArrowheads="1"/>
          </p:cNvPicPr>
          <p:nvPr/>
        </p:nvPicPr>
        <p:blipFill>
          <a:blip r:embed="rId3">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4643438" y="2924175"/>
            <a:ext cx="5762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a:off x="3779838" y="2924175"/>
            <a:ext cx="4905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5" name="Rettangolo 17"/>
          <p:cNvSpPr>
            <a:spLocks noChangeArrowheads="1"/>
          </p:cNvSpPr>
          <p:nvPr/>
        </p:nvSpPr>
        <p:spPr bwMode="auto">
          <a:xfrm>
            <a:off x="5292725" y="3132138"/>
            <a:ext cx="3851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dirty="0" err="1" smtClean="0">
                <a:solidFill>
                  <a:schemeClr val="bg1"/>
                </a:solidFill>
              </a:rPr>
              <a:t>According</a:t>
            </a:r>
            <a:r>
              <a:rPr lang="it-IT" altLang="it-IT" sz="1600" dirty="0" smtClean="0">
                <a:solidFill>
                  <a:schemeClr val="bg1"/>
                </a:solidFill>
              </a:rPr>
              <a:t> to some </a:t>
            </a:r>
            <a:r>
              <a:rPr lang="it-IT" altLang="it-IT" sz="1600" dirty="0" err="1" smtClean="0">
                <a:solidFill>
                  <a:schemeClr val="bg1"/>
                </a:solidFill>
              </a:rPr>
              <a:t>evolutionary</a:t>
            </a:r>
            <a:r>
              <a:rPr lang="it-IT" altLang="it-IT" sz="1600" dirty="0" smtClean="0">
                <a:solidFill>
                  <a:schemeClr val="bg1"/>
                </a:solidFill>
              </a:rPr>
              <a:t> </a:t>
            </a:r>
            <a:r>
              <a:rPr lang="it-IT" altLang="it-IT" sz="1600" dirty="0" err="1" smtClean="0">
                <a:solidFill>
                  <a:schemeClr val="bg1"/>
                </a:solidFill>
              </a:rPr>
              <a:t>psychologists</a:t>
            </a:r>
            <a:r>
              <a:rPr lang="it-IT" altLang="it-IT" sz="1600" dirty="0" smtClean="0">
                <a:solidFill>
                  <a:schemeClr val="bg1"/>
                </a:solidFill>
              </a:rPr>
              <a:t>, </a:t>
            </a:r>
            <a:r>
              <a:rPr lang="it-IT" altLang="it-IT" sz="1600" dirty="0" err="1" smtClean="0">
                <a:solidFill>
                  <a:schemeClr val="bg1"/>
                </a:solidFill>
              </a:rPr>
              <a:t>we</a:t>
            </a:r>
            <a:r>
              <a:rPr lang="it-IT" altLang="it-IT" sz="1600" dirty="0" smtClean="0">
                <a:solidFill>
                  <a:schemeClr val="bg1"/>
                </a:solidFill>
              </a:rPr>
              <a:t> are </a:t>
            </a:r>
            <a:r>
              <a:rPr lang="it-IT" altLang="it-IT" sz="1600" dirty="0" err="1" smtClean="0">
                <a:solidFill>
                  <a:schemeClr val="bg1"/>
                </a:solidFill>
              </a:rPr>
              <a:t>mainly</a:t>
            </a:r>
            <a:r>
              <a:rPr lang="it-IT" altLang="it-IT" sz="1600" dirty="0" smtClean="0">
                <a:solidFill>
                  <a:schemeClr val="bg1"/>
                </a:solidFill>
              </a:rPr>
              <a:t> </a:t>
            </a:r>
            <a:r>
              <a:rPr lang="it-IT" altLang="it-IT" sz="1600" dirty="0" err="1" smtClean="0">
                <a:solidFill>
                  <a:schemeClr val="bg1"/>
                </a:solidFill>
              </a:rPr>
              <a:t>polygamists</a:t>
            </a:r>
            <a:endParaRPr lang="it-IT" altLang="it-IT" sz="1600" dirty="0">
              <a:solidFill>
                <a:schemeClr val="bg1"/>
              </a:solidFill>
            </a:endParaRPr>
          </a:p>
        </p:txBody>
      </p:sp>
      <p:sp>
        <p:nvSpPr>
          <p:cNvPr id="20" name="Rettangolo 19"/>
          <p:cNvSpPr/>
          <p:nvPr/>
        </p:nvSpPr>
        <p:spPr>
          <a:xfrm>
            <a:off x="0" y="2781101"/>
            <a:ext cx="5292725" cy="1223963"/>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4"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5"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
        <p:nvSpPr>
          <p:cNvPr id="16" name="Rettangolo 24"/>
          <p:cNvSpPr>
            <a:spLocks noChangeArrowheads="1"/>
          </p:cNvSpPr>
          <p:nvPr/>
        </p:nvSpPr>
        <p:spPr bwMode="auto">
          <a:xfrm>
            <a:off x="395288" y="1773238"/>
            <a:ext cx="8280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a:solidFill>
                  <a:schemeClr val="bg1"/>
                </a:solidFill>
              </a:rPr>
              <a:t>Sexual</a:t>
            </a:r>
            <a:r>
              <a:rPr lang="it-IT" altLang="it-IT" sz="2000" dirty="0">
                <a:solidFill>
                  <a:schemeClr val="bg1"/>
                </a:solidFill>
              </a:rPr>
              <a:t> </a:t>
            </a:r>
            <a:r>
              <a:rPr lang="it-IT" altLang="it-IT" sz="2000" dirty="0" err="1">
                <a:solidFill>
                  <a:schemeClr val="bg1"/>
                </a:solidFill>
              </a:rPr>
              <a:t>conflicts</a:t>
            </a:r>
            <a:r>
              <a:rPr lang="it-IT" altLang="it-IT" sz="2000" dirty="0">
                <a:solidFill>
                  <a:schemeClr val="bg1"/>
                </a:solidFill>
              </a:rPr>
              <a:t> </a:t>
            </a:r>
            <a:r>
              <a:rPr lang="it-IT" altLang="it-IT" sz="2000" dirty="0" err="1">
                <a:solidFill>
                  <a:schemeClr val="bg1"/>
                </a:solidFill>
              </a:rPr>
              <a:t>lead</a:t>
            </a:r>
            <a:r>
              <a:rPr lang="it-IT" altLang="it-IT" sz="2000" dirty="0">
                <a:solidFill>
                  <a:schemeClr val="bg1"/>
                </a:solidFill>
              </a:rPr>
              <a:t> to the </a:t>
            </a:r>
            <a:r>
              <a:rPr lang="it-IT" altLang="it-IT" sz="2000" dirty="0" err="1">
                <a:solidFill>
                  <a:schemeClr val="bg1"/>
                </a:solidFill>
              </a:rPr>
              <a:t>formation</a:t>
            </a:r>
            <a:r>
              <a:rPr lang="it-IT" altLang="it-IT" sz="2000" dirty="0">
                <a:solidFill>
                  <a:schemeClr val="bg1"/>
                </a:solidFill>
              </a:rPr>
              <a:t> of </a:t>
            </a:r>
            <a:r>
              <a:rPr lang="it-IT" altLang="it-IT" sz="2000" dirty="0" err="1">
                <a:solidFill>
                  <a:schemeClr val="bg1"/>
                </a:solidFill>
              </a:rPr>
              <a:t>different</a:t>
            </a:r>
            <a:r>
              <a:rPr lang="it-IT" altLang="it-IT" sz="2000" dirty="0">
                <a:solidFill>
                  <a:schemeClr val="bg1"/>
                </a:solidFill>
              </a:rPr>
              <a:t> male-</a:t>
            </a:r>
            <a:r>
              <a:rPr lang="it-IT" altLang="it-IT" sz="2000" dirty="0" err="1">
                <a:solidFill>
                  <a:schemeClr val="bg1"/>
                </a:solidFill>
              </a:rPr>
              <a:t>female</a:t>
            </a:r>
            <a:r>
              <a:rPr lang="it-IT" altLang="it-IT" sz="2000" dirty="0">
                <a:solidFill>
                  <a:schemeClr val="bg1"/>
                </a:solidFill>
              </a:rPr>
              <a:t> </a:t>
            </a:r>
            <a:r>
              <a:rPr lang="it-IT" altLang="it-IT" sz="2000" dirty="0" err="1">
                <a:solidFill>
                  <a:schemeClr val="bg1"/>
                </a:solidFill>
              </a:rPr>
              <a:t>relationship</a:t>
            </a:r>
            <a:r>
              <a:rPr lang="it-IT" altLang="it-IT" sz="2000" dirty="0">
                <a:solidFill>
                  <a:schemeClr val="bg1"/>
                </a:solidFill>
              </a:rPr>
              <a:t>:</a:t>
            </a:r>
          </a:p>
        </p:txBody>
      </p:sp>
      <p:sp>
        <p:nvSpPr>
          <p:cNvPr id="17" name="Rettangolo 17"/>
          <p:cNvSpPr>
            <a:spLocks noChangeArrowheads="1"/>
          </p:cNvSpPr>
          <p:nvPr/>
        </p:nvSpPr>
        <p:spPr bwMode="auto">
          <a:xfrm>
            <a:off x="250825" y="2997200"/>
            <a:ext cx="324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smtClean="0">
                <a:solidFill>
                  <a:schemeClr val="bg1"/>
                </a:solidFill>
              </a:rPr>
              <a:t>POLYGAMY</a:t>
            </a:r>
            <a:endParaRPr lang="it-IT" altLang="it-IT" sz="2000" b="1" dirty="0">
              <a:solidFill>
                <a:schemeClr val="bg1"/>
              </a:solidFill>
            </a:endParaRPr>
          </a:p>
          <a:p>
            <a:pPr algn="just" eaLnBrk="1" hangingPunct="1">
              <a:spcBef>
                <a:spcPct val="0"/>
              </a:spcBef>
              <a:buFontTx/>
              <a:buNone/>
            </a:pPr>
            <a:r>
              <a:rPr lang="it-IT" altLang="it-IT" sz="2000" dirty="0">
                <a:solidFill>
                  <a:schemeClr val="bg1"/>
                </a:solidFill>
              </a:rPr>
              <a:t>1 </a:t>
            </a:r>
            <a:r>
              <a:rPr lang="it-IT" altLang="it-IT" sz="2000" dirty="0" err="1">
                <a:solidFill>
                  <a:schemeClr val="bg1"/>
                </a:solidFill>
              </a:rPr>
              <a:t>males</a:t>
            </a:r>
            <a:r>
              <a:rPr lang="it-IT" altLang="it-IT" sz="2000" dirty="0">
                <a:solidFill>
                  <a:schemeClr val="bg1"/>
                </a:solidFill>
              </a:rPr>
              <a:t>, </a:t>
            </a:r>
            <a:r>
              <a:rPr lang="it-IT" altLang="it-IT" sz="2000" dirty="0" err="1">
                <a:solidFill>
                  <a:schemeClr val="bg1"/>
                </a:solidFill>
              </a:rPr>
              <a:t>many</a:t>
            </a:r>
            <a:r>
              <a:rPr lang="it-IT" altLang="it-IT" sz="2000" dirty="0">
                <a:solidFill>
                  <a:schemeClr val="bg1"/>
                </a:solidFill>
              </a:rPr>
              <a:t> </a:t>
            </a:r>
            <a:r>
              <a:rPr lang="it-IT" altLang="it-IT" sz="2000" dirty="0" err="1">
                <a:solidFill>
                  <a:schemeClr val="bg1"/>
                </a:solidFill>
              </a:rPr>
              <a:t>females</a:t>
            </a:r>
            <a:endParaRPr lang="it-IT" altLang="it-IT" sz="2000" dirty="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2466"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62473" name="Picture 4" descr="http://www.publicdomainpictures.net/pictures/80000/nahled/silhouette-woman-2.jpg"/>
          <p:cNvPicPr>
            <a:picLocks noChangeAspect="1" noChangeArrowheads="1"/>
          </p:cNvPicPr>
          <p:nvPr/>
        </p:nvPicPr>
        <p:blipFill>
          <a:blip r:embed="rId3">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4643438" y="1892499"/>
            <a:ext cx="5762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0302" r="33333"/>
          <a:stretch>
            <a:fillRect/>
          </a:stretch>
        </p:blipFill>
        <p:spPr bwMode="auto">
          <a:xfrm>
            <a:off x="3779838" y="1892499"/>
            <a:ext cx="4905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ttangolo 19"/>
          <p:cNvSpPr/>
          <p:nvPr/>
        </p:nvSpPr>
        <p:spPr>
          <a:xfrm>
            <a:off x="0" y="1749425"/>
            <a:ext cx="5292725" cy="1223963"/>
          </a:xfrm>
          <a:prstGeom prst="rect">
            <a:avLst/>
          </a:prstGeom>
          <a:solidFill>
            <a:srgbClr val="FFFF00">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14"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5"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
        <p:nvSpPr>
          <p:cNvPr id="17" name="Rettangolo 17"/>
          <p:cNvSpPr>
            <a:spLocks noChangeArrowheads="1"/>
          </p:cNvSpPr>
          <p:nvPr/>
        </p:nvSpPr>
        <p:spPr bwMode="auto">
          <a:xfrm>
            <a:off x="250825" y="1965524"/>
            <a:ext cx="3241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smtClean="0">
                <a:solidFill>
                  <a:schemeClr val="bg1"/>
                </a:solidFill>
              </a:rPr>
              <a:t>POLYGAMY</a:t>
            </a:r>
            <a:endParaRPr lang="it-IT" altLang="it-IT" sz="2000" b="1" dirty="0">
              <a:solidFill>
                <a:schemeClr val="bg1"/>
              </a:solidFill>
            </a:endParaRPr>
          </a:p>
          <a:p>
            <a:pPr algn="just" eaLnBrk="1" hangingPunct="1">
              <a:spcBef>
                <a:spcPct val="0"/>
              </a:spcBef>
              <a:buFontTx/>
              <a:buNone/>
            </a:pPr>
            <a:r>
              <a:rPr lang="it-IT" altLang="it-IT" sz="2000" dirty="0">
                <a:solidFill>
                  <a:schemeClr val="bg1"/>
                </a:solidFill>
              </a:rPr>
              <a:t>1 </a:t>
            </a:r>
            <a:r>
              <a:rPr lang="it-IT" altLang="it-IT" sz="2000" dirty="0" err="1">
                <a:solidFill>
                  <a:schemeClr val="bg1"/>
                </a:solidFill>
              </a:rPr>
              <a:t>males</a:t>
            </a:r>
            <a:r>
              <a:rPr lang="it-IT" altLang="it-IT" sz="2000" dirty="0">
                <a:solidFill>
                  <a:schemeClr val="bg1"/>
                </a:solidFill>
              </a:rPr>
              <a:t>, </a:t>
            </a:r>
            <a:r>
              <a:rPr lang="it-IT" altLang="it-IT" sz="2000" dirty="0" err="1">
                <a:solidFill>
                  <a:schemeClr val="bg1"/>
                </a:solidFill>
              </a:rPr>
              <a:t>many</a:t>
            </a:r>
            <a:r>
              <a:rPr lang="it-IT" altLang="it-IT" sz="2000" dirty="0">
                <a:solidFill>
                  <a:schemeClr val="bg1"/>
                </a:solidFill>
              </a:rPr>
              <a:t> </a:t>
            </a:r>
            <a:r>
              <a:rPr lang="it-IT" altLang="it-IT" sz="2000" dirty="0" err="1">
                <a:solidFill>
                  <a:schemeClr val="bg1"/>
                </a:solidFill>
              </a:rPr>
              <a:t>females</a:t>
            </a:r>
            <a:endParaRPr lang="it-IT" altLang="it-IT" sz="2000" dirty="0">
              <a:solidFill>
                <a:schemeClr val="bg1"/>
              </a:solidFill>
            </a:endParaRPr>
          </a:p>
        </p:txBody>
      </p:sp>
      <p:sp>
        <p:nvSpPr>
          <p:cNvPr id="12" name="Rettangolo 17"/>
          <p:cNvSpPr>
            <a:spLocks noChangeArrowheads="1"/>
          </p:cNvSpPr>
          <p:nvPr/>
        </p:nvSpPr>
        <p:spPr bwMode="auto">
          <a:xfrm>
            <a:off x="173831" y="4685074"/>
            <a:ext cx="3851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None/>
            </a:pPr>
            <a:r>
              <a:rPr lang="it-IT" altLang="it-IT" sz="2000" dirty="0" smtClean="0">
                <a:solidFill>
                  <a:schemeClr val="bg1"/>
                </a:solidFill>
                <a:latin typeface="Tahoma" charset="0"/>
                <a:ea typeface="Tahoma" charset="0"/>
                <a:cs typeface="Tahoma" charset="0"/>
              </a:rPr>
              <a:t>So, </a:t>
            </a:r>
            <a:r>
              <a:rPr lang="it-IT" altLang="it-IT" sz="2000" dirty="0" err="1" smtClean="0">
                <a:solidFill>
                  <a:schemeClr val="bg1"/>
                </a:solidFill>
                <a:latin typeface="Tahoma" charset="0"/>
                <a:ea typeface="Tahoma" charset="0"/>
                <a:cs typeface="Tahoma" charset="0"/>
              </a:rPr>
              <a:t>why</a:t>
            </a:r>
            <a:r>
              <a:rPr lang="it-IT" altLang="it-IT" sz="2000" dirty="0" smtClean="0">
                <a:solidFill>
                  <a:schemeClr val="bg1"/>
                </a:solidFill>
                <a:latin typeface="Tahoma" charset="0"/>
                <a:ea typeface="Tahoma" charset="0"/>
                <a:cs typeface="Tahoma" charset="0"/>
              </a:rPr>
              <a:t> do </a:t>
            </a:r>
            <a:r>
              <a:rPr lang="it-IT" altLang="it-IT" sz="2000" dirty="0" err="1" smtClean="0">
                <a:solidFill>
                  <a:schemeClr val="bg1"/>
                </a:solidFill>
                <a:latin typeface="Tahoma" charset="0"/>
                <a:ea typeface="Tahoma" charset="0"/>
                <a:cs typeface="Tahoma" charset="0"/>
              </a:rPr>
              <a:t>males</a:t>
            </a:r>
            <a:r>
              <a:rPr lang="it-IT" altLang="it-IT" sz="2000" dirty="0" smtClean="0">
                <a:solidFill>
                  <a:schemeClr val="bg1"/>
                </a:solidFill>
                <a:latin typeface="Tahoma" charset="0"/>
                <a:ea typeface="Tahoma" charset="0"/>
                <a:cs typeface="Tahoma" charset="0"/>
              </a:rPr>
              <a:t> </a:t>
            </a:r>
            <a:r>
              <a:rPr lang="it-IT" altLang="it-IT" sz="2000" dirty="0" err="1" smtClean="0">
                <a:solidFill>
                  <a:schemeClr val="bg1"/>
                </a:solidFill>
                <a:latin typeface="Tahoma" charset="0"/>
                <a:ea typeface="Tahoma" charset="0"/>
                <a:cs typeface="Tahoma" charset="0"/>
              </a:rPr>
              <a:t>marriage</a:t>
            </a:r>
            <a:r>
              <a:rPr lang="it-IT" altLang="it-IT" sz="2000" dirty="0" smtClean="0">
                <a:solidFill>
                  <a:schemeClr val="bg1"/>
                </a:solidFill>
                <a:latin typeface="Tahoma" charset="0"/>
                <a:ea typeface="Tahoma" charset="0"/>
                <a:cs typeface="Tahoma" charset="0"/>
              </a:rPr>
              <a:t> ?</a:t>
            </a:r>
            <a:endParaRPr lang="it-IT" altLang="it-IT" sz="2000" dirty="0">
              <a:solidFill>
                <a:schemeClr val="bg1"/>
              </a:solidFill>
              <a:latin typeface="Tahoma" charset="0"/>
              <a:ea typeface="Tahoma" charset="0"/>
              <a:cs typeface="Tahoma" charset="0"/>
            </a:endParaRPr>
          </a:p>
        </p:txBody>
      </p:sp>
      <p:sp>
        <p:nvSpPr>
          <p:cNvPr id="2" name="Rettangolo 1"/>
          <p:cNvSpPr/>
          <p:nvPr/>
        </p:nvSpPr>
        <p:spPr>
          <a:xfrm>
            <a:off x="3779838" y="3270497"/>
            <a:ext cx="4572000" cy="646331"/>
          </a:xfrm>
          <a:prstGeom prst="rect">
            <a:avLst/>
          </a:prstGeom>
        </p:spPr>
        <p:txBody>
          <a:bodyPr>
            <a:spAutoFit/>
          </a:bodyPr>
          <a:lstStyle/>
          <a:p>
            <a:r>
              <a:rPr lang="it-IT" dirty="0">
                <a:solidFill>
                  <a:schemeClr val="bg1"/>
                </a:solidFill>
                <a:latin typeface="Tahoma" charset="0"/>
                <a:ea typeface="Tahoma" charset="0"/>
                <a:cs typeface="Tahoma" charset="0"/>
              </a:rPr>
              <a:t>M</a:t>
            </a:r>
            <a:r>
              <a:rPr lang="it-IT" dirty="0" smtClean="0">
                <a:solidFill>
                  <a:schemeClr val="bg1"/>
                </a:solidFill>
                <a:latin typeface="Tahoma" charset="0"/>
                <a:ea typeface="Tahoma" charset="0"/>
                <a:cs typeface="Tahoma" charset="0"/>
              </a:rPr>
              <a:t>en </a:t>
            </a:r>
            <a:r>
              <a:rPr lang="it-IT" dirty="0" err="1">
                <a:solidFill>
                  <a:schemeClr val="bg1"/>
                </a:solidFill>
                <a:latin typeface="Tahoma" charset="0"/>
                <a:ea typeface="Tahoma" charset="0"/>
                <a:cs typeface="Tahoma" charset="0"/>
              </a:rPr>
              <a:t>who</a:t>
            </a:r>
            <a:r>
              <a:rPr lang="it-IT" dirty="0">
                <a:solidFill>
                  <a:schemeClr val="bg1"/>
                </a:solidFill>
                <a:latin typeface="Tahoma" charset="0"/>
                <a:ea typeface="Tahoma" charset="0"/>
                <a:cs typeface="Tahoma" charset="0"/>
              </a:rPr>
              <a:t> </a:t>
            </a:r>
            <a:r>
              <a:rPr lang="it-IT" dirty="0" err="1">
                <a:solidFill>
                  <a:schemeClr val="bg1"/>
                </a:solidFill>
                <a:latin typeface="Tahoma" charset="0"/>
                <a:ea typeface="Tahoma" charset="0"/>
                <a:cs typeface="Tahoma" charset="0"/>
              </a:rPr>
              <a:t>failed</a:t>
            </a:r>
            <a:r>
              <a:rPr lang="it-IT" dirty="0">
                <a:solidFill>
                  <a:schemeClr val="bg1"/>
                </a:solidFill>
                <a:latin typeface="Tahoma" charset="0"/>
                <a:ea typeface="Tahoma" charset="0"/>
                <a:cs typeface="Tahoma" charset="0"/>
              </a:rPr>
              <a:t> to </a:t>
            </a:r>
            <a:r>
              <a:rPr lang="it-IT" dirty="0" err="1">
                <a:solidFill>
                  <a:schemeClr val="bg1"/>
                </a:solidFill>
                <a:latin typeface="Tahoma" charset="0"/>
                <a:ea typeface="Tahoma" charset="0"/>
                <a:cs typeface="Tahoma" charset="0"/>
              </a:rPr>
              <a:t>commit</a:t>
            </a:r>
            <a:r>
              <a:rPr lang="it-IT" dirty="0">
                <a:solidFill>
                  <a:schemeClr val="bg1"/>
                </a:solidFill>
                <a:latin typeface="Tahoma" charset="0"/>
                <a:ea typeface="Tahoma" charset="0"/>
                <a:cs typeface="Tahoma" charset="0"/>
              </a:rPr>
              <a:t> </a:t>
            </a:r>
            <a:r>
              <a:rPr lang="it-IT" dirty="0" err="1">
                <a:solidFill>
                  <a:schemeClr val="bg1"/>
                </a:solidFill>
                <a:latin typeface="Tahoma" charset="0"/>
                <a:ea typeface="Tahoma" charset="0"/>
                <a:cs typeface="Tahoma" charset="0"/>
              </a:rPr>
              <a:t>might</a:t>
            </a:r>
            <a:r>
              <a:rPr lang="it-IT" dirty="0">
                <a:solidFill>
                  <a:schemeClr val="bg1"/>
                </a:solidFill>
                <a:latin typeface="Tahoma" charset="0"/>
                <a:ea typeface="Tahoma" charset="0"/>
                <a:cs typeface="Tahoma" charset="0"/>
              </a:rPr>
              <a:t> </a:t>
            </a:r>
            <a:r>
              <a:rPr lang="it-IT" dirty="0" err="1">
                <a:solidFill>
                  <a:schemeClr val="bg1"/>
                </a:solidFill>
                <a:latin typeface="Tahoma" charset="0"/>
                <a:ea typeface="Tahoma" charset="0"/>
                <a:cs typeface="Tahoma" charset="0"/>
              </a:rPr>
              <a:t>have</a:t>
            </a:r>
            <a:endParaRPr lang="it-IT" dirty="0">
              <a:solidFill>
                <a:schemeClr val="bg1"/>
              </a:solidFill>
              <a:latin typeface="Tahoma" charset="0"/>
              <a:ea typeface="Tahoma" charset="0"/>
              <a:cs typeface="Tahoma" charset="0"/>
            </a:endParaRPr>
          </a:p>
          <a:p>
            <a:r>
              <a:rPr lang="it-IT" dirty="0" err="1">
                <a:solidFill>
                  <a:schemeClr val="bg1"/>
                </a:solidFill>
                <a:latin typeface="Tahoma" charset="0"/>
                <a:ea typeface="Tahoma" charset="0"/>
                <a:cs typeface="Tahoma" charset="0"/>
              </a:rPr>
              <a:t>failed</a:t>
            </a:r>
            <a:r>
              <a:rPr lang="it-IT" dirty="0">
                <a:solidFill>
                  <a:schemeClr val="bg1"/>
                </a:solidFill>
                <a:latin typeface="Tahoma" charset="0"/>
                <a:ea typeface="Tahoma" charset="0"/>
                <a:cs typeface="Tahoma" charset="0"/>
              </a:rPr>
              <a:t> to </a:t>
            </a:r>
            <a:r>
              <a:rPr lang="it-IT" dirty="0" err="1">
                <a:solidFill>
                  <a:schemeClr val="bg1"/>
                </a:solidFill>
                <a:latin typeface="Tahoma" charset="0"/>
                <a:ea typeface="Tahoma" charset="0"/>
                <a:cs typeface="Tahoma" charset="0"/>
              </a:rPr>
              <a:t>attract</a:t>
            </a:r>
            <a:r>
              <a:rPr lang="it-IT" dirty="0">
                <a:solidFill>
                  <a:schemeClr val="bg1"/>
                </a:solidFill>
                <a:latin typeface="Tahoma" charset="0"/>
                <a:ea typeface="Tahoma" charset="0"/>
                <a:cs typeface="Tahoma" charset="0"/>
              </a:rPr>
              <a:t> </a:t>
            </a:r>
            <a:r>
              <a:rPr lang="it-IT" dirty="0" err="1">
                <a:solidFill>
                  <a:schemeClr val="bg1"/>
                </a:solidFill>
                <a:latin typeface="Tahoma" charset="0"/>
                <a:ea typeface="Tahoma" charset="0"/>
                <a:cs typeface="Tahoma" charset="0"/>
              </a:rPr>
              <a:t>any</a:t>
            </a:r>
            <a:r>
              <a:rPr lang="it-IT" dirty="0">
                <a:solidFill>
                  <a:schemeClr val="bg1"/>
                </a:solidFill>
                <a:latin typeface="Tahoma" charset="0"/>
                <a:ea typeface="Tahoma" charset="0"/>
                <a:cs typeface="Tahoma" charset="0"/>
              </a:rPr>
              <a:t> </a:t>
            </a:r>
            <a:r>
              <a:rPr lang="it-IT" dirty="0" err="1">
                <a:solidFill>
                  <a:schemeClr val="bg1"/>
                </a:solidFill>
                <a:latin typeface="Tahoma" charset="0"/>
                <a:ea typeface="Tahoma" charset="0"/>
                <a:cs typeface="Tahoma" charset="0"/>
              </a:rPr>
              <a:t>women</a:t>
            </a:r>
            <a:r>
              <a:rPr lang="it-IT" dirty="0">
                <a:solidFill>
                  <a:schemeClr val="bg1"/>
                </a:solidFill>
                <a:latin typeface="Tahoma" charset="0"/>
                <a:ea typeface="Tahoma" charset="0"/>
                <a:cs typeface="Tahoma" charset="0"/>
              </a:rPr>
              <a:t> </a:t>
            </a:r>
            <a:r>
              <a:rPr lang="it-IT" dirty="0" err="1">
                <a:solidFill>
                  <a:schemeClr val="bg1"/>
                </a:solidFill>
                <a:latin typeface="Tahoma" charset="0"/>
                <a:ea typeface="Tahoma" charset="0"/>
                <a:cs typeface="Tahoma" charset="0"/>
              </a:rPr>
              <a:t>at</a:t>
            </a:r>
            <a:r>
              <a:rPr lang="it-IT" dirty="0">
                <a:solidFill>
                  <a:schemeClr val="bg1"/>
                </a:solidFill>
                <a:latin typeface="Tahoma" charset="0"/>
                <a:ea typeface="Tahoma" charset="0"/>
                <a:cs typeface="Tahoma" charset="0"/>
              </a:rPr>
              <a:t> </a:t>
            </a:r>
            <a:r>
              <a:rPr lang="it-IT" dirty="0" err="1">
                <a:solidFill>
                  <a:schemeClr val="bg1"/>
                </a:solidFill>
                <a:latin typeface="Tahoma" charset="0"/>
                <a:ea typeface="Tahoma" charset="0"/>
                <a:cs typeface="Tahoma" charset="0"/>
              </a:rPr>
              <a:t>all</a:t>
            </a:r>
            <a:r>
              <a:rPr lang="it-IT" dirty="0">
                <a:solidFill>
                  <a:schemeClr val="bg1"/>
                </a:solidFill>
                <a:latin typeface="Tahoma" charset="0"/>
                <a:ea typeface="Tahoma" charset="0"/>
                <a:cs typeface="Tahoma" charset="0"/>
              </a:rPr>
              <a:t>.</a:t>
            </a:r>
          </a:p>
        </p:txBody>
      </p:sp>
      <p:sp>
        <p:nvSpPr>
          <p:cNvPr id="3" name="Rettangolo 2"/>
          <p:cNvSpPr/>
          <p:nvPr/>
        </p:nvSpPr>
        <p:spPr>
          <a:xfrm>
            <a:off x="4270375" y="4652191"/>
            <a:ext cx="4572000" cy="646331"/>
          </a:xfrm>
          <a:prstGeom prst="rect">
            <a:avLst/>
          </a:prstGeom>
        </p:spPr>
        <p:txBody>
          <a:bodyPr>
            <a:spAutoFit/>
          </a:bodyPr>
          <a:lstStyle/>
          <a:p>
            <a:r>
              <a:rPr lang="it-IT" dirty="0" smtClean="0">
                <a:solidFill>
                  <a:schemeClr val="bg1"/>
                </a:solidFill>
                <a:latin typeface=""/>
              </a:rPr>
              <a:t>To </a:t>
            </a:r>
            <a:r>
              <a:rPr lang="it-IT" dirty="0" err="1" smtClean="0">
                <a:solidFill>
                  <a:schemeClr val="bg1"/>
                </a:solidFill>
                <a:latin typeface=""/>
              </a:rPr>
              <a:t>increase</a:t>
            </a:r>
            <a:r>
              <a:rPr lang="it-IT" dirty="0" smtClean="0">
                <a:solidFill>
                  <a:schemeClr val="bg1"/>
                </a:solidFill>
                <a:latin typeface=""/>
              </a:rPr>
              <a:t> </a:t>
            </a:r>
            <a:r>
              <a:rPr lang="it-IT" dirty="0">
                <a:solidFill>
                  <a:schemeClr val="bg1"/>
                </a:solidFill>
                <a:latin typeface=""/>
              </a:rPr>
              <a:t>in the </a:t>
            </a:r>
            <a:r>
              <a:rPr lang="it-IT" dirty="0" err="1">
                <a:solidFill>
                  <a:schemeClr val="bg1"/>
                </a:solidFill>
                <a:latin typeface=""/>
              </a:rPr>
              <a:t>quality</a:t>
            </a:r>
            <a:r>
              <a:rPr lang="it-IT" dirty="0">
                <a:solidFill>
                  <a:schemeClr val="bg1"/>
                </a:solidFill>
                <a:latin typeface=""/>
              </a:rPr>
              <a:t> of the woman a man </a:t>
            </a:r>
            <a:r>
              <a:rPr lang="it-IT" dirty="0" err="1" smtClean="0">
                <a:solidFill>
                  <a:schemeClr val="bg1"/>
                </a:solidFill>
                <a:latin typeface=""/>
              </a:rPr>
              <a:t>would</a:t>
            </a:r>
            <a:r>
              <a:rPr lang="it-IT" dirty="0" smtClean="0">
                <a:solidFill>
                  <a:schemeClr val="bg1"/>
                </a:solidFill>
                <a:latin typeface=""/>
              </a:rPr>
              <a:t> be </a:t>
            </a:r>
            <a:r>
              <a:rPr lang="it-IT" dirty="0" err="1">
                <a:solidFill>
                  <a:schemeClr val="bg1"/>
                </a:solidFill>
                <a:latin typeface=""/>
              </a:rPr>
              <a:t>able</a:t>
            </a:r>
            <a:r>
              <a:rPr lang="it-IT" dirty="0">
                <a:solidFill>
                  <a:schemeClr val="bg1"/>
                </a:solidFill>
                <a:latin typeface=""/>
              </a:rPr>
              <a:t> to </a:t>
            </a:r>
            <a:r>
              <a:rPr lang="it-IT" dirty="0" err="1">
                <a:solidFill>
                  <a:schemeClr val="bg1"/>
                </a:solidFill>
                <a:latin typeface=""/>
              </a:rPr>
              <a:t>attract</a:t>
            </a:r>
            <a:r>
              <a:rPr lang="it-IT" dirty="0">
                <a:solidFill>
                  <a:schemeClr val="bg1"/>
                </a:solidFill>
                <a:latin typeface=""/>
              </a:rPr>
              <a:t>.</a:t>
            </a:r>
            <a:endParaRPr lang="it-IT" dirty="0">
              <a:solidFill>
                <a:schemeClr val="bg1"/>
              </a:solidFill>
            </a:endParaRPr>
          </a:p>
        </p:txBody>
      </p:sp>
      <p:sp>
        <p:nvSpPr>
          <p:cNvPr id="18" name="Rettangolo 17"/>
          <p:cNvSpPr/>
          <p:nvPr/>
        </p:nvSpPr>
        <p:spPr>
          <a:xfrm>
            <a:off x="4025106" y="5697436"/>
            <a:ext cx="4572000" cy="369332"/>
          </a:xfrm>
          <a:prstGeom prst="rect">
            <a:avLst/>
          </a:prstGeom>
        </p:spPr>
        <p:txBody>
          <a:bodyPr>
            <a:spAutoFit/>
          </a:bodyPr>
          <a:lstStyle/>
          <a:p>
            <a:r>
              <a:rPr lang="it-IT" dirty="0" err="1" smtClean="0">
                <a:solidFill>
                  <a:schemeClr val="bg1"/>
                </a:solidFill>
                <a:latin typeface=""/>
              </a:rPr>
              <a:t>Certainty</a:t>
            </a:r>
            <a:r>
              <a:rPr lang="it-IT" dirty="0" smtClean="0">
                <a:solidFill>
                  <a:schemeClr val="bg1"/>
                </a:solidFill>
                <a:latin typeface=""/>
              </a:rPr>
              <a:t> of </a:t>
            </a:r>
            <a:r>
              <a:rPr lang="it-IT" dirty="0" err="1" smtClean="0">
                <a:solidFill>
                  <a:schemeClr val="bg1"/>
                </a:solidFill>
                <a:latin typeface=""/>
              </a:rPr>
              <a:t>paternity</a:t>
            </a:r>
            <a:endParaRPr lang="it-IT" dirty="0">
              <a:solidFill>
                <a:schemeClr val="bg1"/>
              </a:solidFill>
            </a:endParaRPr>
          </a:p>
        </p:txBody>
      </p:sp>
      <p:cxnSp>
        <p:nvCxnSpPr>
          <p:cNvPr id="5" name="Connettore 2 4"/>
          <p:cNvCxnSpPr/>
          <p:nvPr/>
        </p:nvCxnSpPr>
        <p:spPr>
          <a:xfrm flipV="1">
            <a:off x="2915816" y="3832603"/>
            <a:ext cx="864022" cy="1058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p:cNvCxnSpPr>
            <a:endCxn id="3" idx="1"/>
          </p:cNvCxnSpPr>
          <p:nvPr/>
        </p:nvCxnSpPr>
        <p:spPr>
          <a:xfrm>
            <a:off x="3509962" y="4925669"/>
            <a:ext cx="760413" cy="49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a:endCxn id="18" idx="1"/>
          </p:cNvCxnSpPr>
          <p:nvPr/>
        </p:nvCxnSpPr>
        <p:spPr>
          <a:xfrm>
            <a:off x="2915816" y="4975357"/>
            <a:ext cx="1109290" cy="906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ttangolo 23"/>
          <p:cNvSpPr/>
          <p:nvPr/>
        </p:nvSpPr>
        <p:spPr>
          <a:xfrm>
            <a:off x="3281970" y="6235321"/>
            <a:ext cx="4572000" cy="369332"/>
          </a:xfrm>
          <a:prstGeom prst="rect">
            <a:avLst/>
          </a:prstGeom>
        </p:spPr>
        <p:txBody>
          <a:bodyPr>
            <a:spAutoFit/>
          </a:bodyPr>
          <a:lstStyle/>
          <a:p>
            <a:r>
              <a:rPr lang="it-IT" dirty="0" err="1" smtClean="0">
                <a:solidFill>
                  <a:schemeClr val="bg1"/>
                </a:solidFill>
                <a:latin typeface=""/>
              </a:rPr>
              <a:t>Defend</a:t>
            </a:r>
            <a:r>
              <a:rPr lang="it-IT" dirty="0" smtClean="0">
                <a:solidFill>
                  <a:schemeClr val="bg1"/>
                </a:solidFill>
                <a:latin typeface=""/>
              </a:rPr>
              <a:t> the </a:t>
            </a:r>
            <a:r>
              <a:rPr lang="it-IT" dirty="0" err="1" smtClean="0">
                <a:solidFill>
                  <a:schemeClr val="bg1"/>
                </a:solidFill>
                <a:latin typeface=""/>
              </a:rPr>
              <a:t>offspring</a:t>
            </a:r>
            <a:r>
              <a:rPr lang="it-IT" dirty="0" smtClean="0">
                <a:solidFill>
                  <a:schemeClr val="bg1"/>
                </a:solidFill>
                <a:latin typeface=""/>
              </a:rPr>
              <a:t> or </a:t>
            </a:r>
            <a:r>
              <a:rPr lang="it-IT" dirty="0" err="1" smtClean="0">
                <a:solidFill>
                  <a:schemeClr val="bg1"/>
                </a:solidFill>
                <a:latin typeface=""/>
              </a:rPr>
              <a:t>they</a:t>
            </a:r>
            <a:r>
              <a:rPr lang="it-IT" dirty="0" smtClean="0">
                <a:solidFill>
                  <a:schemeClr val="bg1"/>
                </a:solidFill>
                <a:latin typeface=""/>
              </a:rPr>
              <a:t> </a:t>
            </a:r>
            <a:r>
              <a:rPr lang="it-IT" dirty="0" err="1" smtClean="0">
                <a:solidFill>
                  <a:schemeClr val="bg1"/>
                </a:solidFill>
                <a:latin typeface=""/>
              </a:rPr>
              <a:t>cannot</a:t>
            </a:r>
            <a:r>
              <a:rPr lang="it-IT" dirty="0" smtClean="0">
                <a:solidFill>
                  <a:schemeClr val="bg1"/>
                </a:solidFill>
                <a:latin typeface=""/>
              </a:rPr>
              <a:t> </a:t>
            </a:r>
            <a:r>
              <a:rPr lang="it-IT" smtClean="0">
                <a:solidFill>
                  <a:schemeClr val="bg1"/>
                </a:solidFill>
                <a:latin typeface=""/>
              </a:rPr>
              <a:t>survive</a:t>
            </a:r>
            <a:endParaRPr lang="it-IT" dirty="0">
              <a:solidFill>
                <a:schemeClr val="bg1"/>
              </a:solidFill>
            </a:endParaRPr>
          </a:p>
        </p:txBody>
      </p:sp>
      <p:cxnSp>
        <p:nvCxnSpPr>
          <p:cNvPr id="25" name="Connettore 2 24"/>
          <p:cNvCxnSpPr/>
          <p:nvPr/>
        </p:nvCxnSpPr>
        <p:spPr>
          <a:xfrm>
            <a:off x="2915816" y="5059397"/>
            <a:ext cx="366154" cy="13605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8052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4516" name="Rettangolo 24"/>
          <p:cNvSpPr>
            <a:spLocks noChangeArrowheads="1"/>
          </p:cNvSpPr>
          <p:nvPr/>
        </p:nvSpPr>
        <p:spPr bwMode="auto">
          <a:xfrm>
            <a:off x="395288" y="1773238"/>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rPr>
              <a:t>The </a:t>
            </a:r>
            <a:r>
              <a:rPr lang="it-IT" altLang="it-IT" sz="2000" dirty="0" err="1" smtClean="0">
                <a:solidFill>
                  <a:schemeClr val="bg1"/>
                </a:solidFill>
              </a:rPr>
              <a:t>fact</a:t>
            </a:r>
            <a:r>
              <a:rPr lang="it-IT" altLang="it-IT" sz="2000" dirty="0" smtClean="0">
                <a:solidFill>
                  <a:schemeClr val="bg1"/>
                </a:solidFill>
              </a:rPr>
              <a:t> </a:t>
            </a:r>
            <a:r>
              <a:rPr lang="it-IT" altLang="it-IT" sz="2000" dirty="0" err="1" smtClean="0">
                <a:solidFill>
                  <a:schemeClr val="bg1"/>
                </a:solidFill>
              </a:rPr>
              <a:t>that</a:t>
            </a:r>
            <a:r>
              <a:rPr lang="it-IT" altLang="it-IT" sz="2000" dirty="0" smtClean="0">
                <a:solidFill>
                  <a:schemeClr val="bg1"/>
                </a:solidFill>
              </a:rPr>
              <a:t> </a:t>
            </a:r>
            <a:r>
              <a:rPr lang="it-IT" altLang="it-IT" sz="2000" dirty="0" err="1" smtClean="0">
                <a:solidFill>
                  <a:schemeClr val="bg1"/>
                </a:solidFill>
              </a:rPr>
              <a:t>females</a:t>
            </a:r>
            <a:r>
              <a:rPr lang="it-IT" altLang="it-IT" sz="2000" dirty="0" smtClean="0">
                <a:solidFill>
                  <a:schemeClr val="bg1"/>
                </a:solidFill>
              </a:rPr>
              <a:t> are more </a:t>
            </a:r>
            <a:r>
              <a:rPr lang="it-IT" altLang="it-IT" sz="2000" dirty="0" err="1" smtClean="0">
                <a:solidFill>
                  <a:schemeClr val="bg1"/>
                </a:solidFill>
              </a:rPr>
              <a:t>selective</a:t>
            </a:r>
            <a:r>
              <a:rPr lang="it-IT" altLang="it-IT" sz="2000" dirty="0" smtClean="0">
                <a:solidFill>
                  <a:schemeClr val="bg1"/>
                </a:solidFill>
              </a:rPr>
              <a:t> </a:t>
            </a:r>
            <a:r>
              <a:rPr lang="it-IT" altLang="it-IT" sz="2000" dirty="0" err="1" smtClean="0">
                <a:solidFill>
                  <a:schemeClr val="bg1"/>
                </a:solidFill>
              </a:rPr>
              <a:t>typically</a:t>
            </a:r>
            <a:r>
              <a:rPr lang="it-IT" altLang="it-IT" sz="2000" dirty="0" smtClean="0">
                <a:solidFill>
                  <a:schemeClr val="bg1"/>
                </a:solidFill>
              </a:rPr>
              <a:t> </a:t>
            </a:r>
            <a:r>
              <a:rPr lang="it-IT" altLang="it-IT" sz="2000" dirty="0" err="1" smtClean="0">
                <a:solidFill>
                  <a:schemeClr val="bg1"/>
                </a:solidFill>
              </a:rPr>
              <a:t>leads</a:t>
            </a:r>
            <a:r>
              <a:rPr lang="it-IT" altLang="it-IT" sz="2000" dirty="0" smtClean="0">
                <a:solidFill>
                  <a:schemeClr val="bg1"/>
                </a:solidFill>
              </a:rPr>
              <a:t> to:</a:t>
            </a:r>
            <a:endParaRPr lang="it-IT" altLang="it-IT" sz="2000" b="1" dirty="0">
              <a:solidFill>
                <a:schemeClr val="bg1"/>
              </a:solidFill>
            </a:endParaRPr>
          </a:p>
        </p:txBody>
      </p:sp>
      <p:sp>
        <p:nvSpPr>
          <p:cNvPr id="64517" name="Rettangolo 17"/>
          <p:cNvSpPr>
            <a:spLocks noChangeArrowheads="1"/>
          </p:cNvSpPr>
          <p:nvPr/>
        </p:nvSpPr>
        <p:spPr bwMode="auto">
          <a:xfrm>
            <a:off x="395288" y="3213100"/>
            <a:ext cx="41767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000" b="1" dirty="0" smtClean="0">
                <a:solidFill>
                  <a:schemeClr val="bg1"/>
                </a:solidFill>
              </a:rPr>
              <a:t>INTRA-SEXUAL COMPETITION</a:t>
            </a:r>
            <a:r>
              <a:rPr lang="it-IT" altLang="it-IT" sz="2000" dirty="0" smtClean="0">
                <a:solidFill>
                  <a:schemeClr val="bg1"/>
                </a:solidFill>
              </a:rPr>
              <a:t>: Male-male </a:t>
            </a:r>
            <a:r>
              <a:rPr lang="it-IT" altLang="it-IT" sz="2000" dirty="0" err="1" smtClean="0">
                <a:solidFill>
                  <a:schemeClr val="bg1"/>
                </a:solidFill>
              </a:rPr>
              <a:t>interaction</a:t>
            </a:r>
            <a:r>
              <a:rPr lang="it-IT" altLang="it-IT" sz="2000" dirty="0" smtClean="0">
                <a:solidFill>
                  <a:schemeClr val="bg1"/>
                </a:solidFill>
              </a:rPr>
              <a:t> to </a:t>
            </a:r>
            <a:r>
              <a:rPr lang="it-IT" altLang="it-IT" sz="2000" dirty="0" err="1" smtClean="0">
                <a:solidFill>
                  <a:schemeClr val="bg1"/>
                </a:solidFill>
              </a:rPr>
              <a:t>have</a:t>
            </a:r>
            <a:r>
              <a:rPr lang="it-IT" altLang="it-IT" sz="2000" dirty="0" smtClean="0">
                <a:solidFill>
                  <a:schemeClr val="bg1"/>
                </a:solidFill>
              </a:rPr>
              <a:t> </a:t>
            </a:r>
            <a:r>
              <a:rPr lang="it-IT" altLang="it-IT" sz="2000" dirty="0" err="1" smtClean="0">
                <a:solidFill>
                  <a:schemeClr val="bg1"/>
                </a:solidFill>
              </a:rPr>
              <a:t>access</a:t>
            </a:r>
            <a:r>
              <a:rPr lang="it-IT" altLang="it-IT" sz="2000" dirty="0" smtClean="0">
                <a:solidFill>
                  <a:schemeClr val="bg1"/>
                </a:solidFill>
              </a:rPr>
              <a:t> to </a:t>
            </a:r>
            <a:r>
              <a:rPr lang="it-IT" altLang="it-IT" sz="2000" dirty="0" err="1" smtClean="0">
                <a:solidFill>
                  <a:schemeClr val="bg1"/>
                </a:solidFill>
              </a:rPr>
              <a:t>females</a:t>
            </a:r>
            <a:r>
              <a:rPr lang="it-IT" altLang="it-IT" sz="2000" dirty="0" smtClean="0">
                <a:solidFill>
                  <a:schemeClr val="bg1"/>
                </a:solidFill>
              </a:rPr>
              <a:t>.</a:t>
            </a:r>
            <a:endParaRPr lang="it-IT" altLang="it-IT" sz="2000" dirty="0">
              <a:solidFill>
                <a:schemeClr val="bg1"/>
              </a:solidFill>
            </a:endParaRPr>
          </a:p>
        </p:txBody>
      </p:sp>
      <p:sp>
        <p:nvSpPr>
          <p:cNvPr id="64518"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64519" name="Picture 3"/>
          <p:cNvPicPr>
            <a:picLocks noChangeAspect="1" noChangeArrowheads="1"/>
          </p:cNvPicPr>
          <p:nvPr/>
        </p:nvPicPr>
        <p:blipFill>
          <a:blip r:embed="rId3">
            <a:extLst>
              <a:ext uri="{28A0092B-C50C-407E-A947-70E740481C1C}">
                <a14:useLocalDpi xmlns:a14="http://schemas.microsoft.com/office/drawing/2010/main" val="0"/>
              </a:ext>
            </a:extLst>
          </a:blip>
          <a:srcRect l="10332" t="39330" r="46553" b="14366"/>
          <a:stretch>
            <a:fillRect/>
          </a:stretch>
        </p:blipFill>
        <p:spPr bwMode="auto">
          <a:xfrm>
            <a:off x="4643438" y="2492375"/>
            <a:ext cx="43989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ttangolo 17"/>
          <p:cNvSpPr>
            <a:spLocks noChangeArrowheads="1"/>
          </p:cNvSpPr>
          <p:nvPr/>
        </p:nvSpPr>
        <p:spPr bwMode="auto">
          <a:xfrm>
            <a:off x="4572000" y="5516563"/>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200" i="1" dirty="0" err="1" smtClean="0">
                <a:solidFill>
                  <a:schemeClr val="bg1"/>
                </a:solidFill>
              </a:rPr>
              <a:t>Among</a:t>
            </a:r>
            <a:r>
              <a:rPr lang="it-IT" altLang="it-IT" sz="1200" i="1" dirty="0" smtClean="0">
                <a:solidFill>
                  <a:schemeClr val="bg1"/>
                </a:solidFill>
              </a:rPr>
              <a:t> </a:t>
            </a:r>
            <a:r>
              <a:rPr lang="it-IT" altLang="it-IT" sz="1200" i="1" dirty="0" err="1" smtClean="0">
                <a:solidFill>
                  <a:schemeClr val="bg1"/>
                </a:solidFill>
              </a:rPr>
              <a:t>elephant</a:t>
            </a:r>
            <a:r>
              <a:rPr lang="it-IT" altLang="it-IT" sz="1200" i="1" dirty="0" smtClean="0">
                <a:solidFill>
                  <a:schemeClr val="bg1"/>
                </a:solidFill>
              </a:rPr>
              <a:t> </a:t>
            </a:r>
            <a:r>
              <a:rPr lang="it-IT" altLang="it-IT" sz="1200" i="1" dirty="0" err="1" smtClean="0">
                <a:solidFill>
                  <a:schemeClr val="bg1"/>
                </a:solidFill>
              </a:rPr>
              <a:t>seals</a:t>
            </a:r>
            <a:r>
              <a:rPr lang="it-IT" altLang="it-IT" sz="1200" i="1" dirty="0" smtClean="0">
                <a:solidFill>
                  <a:schemeClr val="bg1"/>
                </a:solidFill>
              </a:rPr>
              <a:t>, </a:t>
            </a:r>
            <a:r>
              <a:rPr lang="it-IT" altLang="it-IT" sz="1200" i="1" dirty="0" err="1" smtClean="0">
                <a:solidFill>
                  <a:schemeClr val="bg1"/>
                </a:solidFill>
              </a:rPr>
              <a:t>only</a:t>
            </a:r>
            <a:r>
              <a:rPr lang="it-IT" altLang="it-IT" sz="1200" i="1" dirty="0" smtClean="0">
                <a:solidFill>
                  <a:schemeClr val="bg1"/>
                </a:solidFill>
              </a:rPr>
              <a:t> </a:t>
            </a:r>
            <a:r>
              <a:rPr lang="it-IT" altLang="it-IT" sz="1200" i="1" dirty="0" err="1" smtClean="0">
                <a:solidFill>
                  <a:schemeClr val="bg1"/>
                </a:solidFill>
              </a:rPr>
              <a:t>alpha</a:t>
            </a:r>
            <a:r>
              <a:rPr lang="it-IT" altLang="it-IT" sz="1200" i="1" dirty="0" smtClean="0">
                <a:solidFill>
                  <a:schemeClr val="bg1"/>
                </a:solidFill>
              </a:rPr>
              <a:t> </a:t>
            </a:r>
            <a:r>
              <a:rPr lang="it-IT" altLang="it-IT" sz="1200" i="1" dirty="0" err="1" smtClean="0">
                <a:solidFill>
                  <a:schemeClr val="bg1"/>
                </a:solidFill>
              </a:rPr>
              <a:t>males</a:t>
            </a:r>
            <a:r>
              <a:rPr lang="it-IT" altLang="it-IT" sz="1200" i="1" dirty="0" smtClean="0">
                <a:solidFill>
                  <a:schemeClr val="bg1"/>
                </a:solidFill>
              </a:rPr>
              <a:t> </a:t>
            </a:r>
            <a:r>
              <a:rPr lang="it-IT" altLang="it-IT" sz="1200" i="1" dirty="0" err="1" smtClean="0">
                <a:solidFill>
                  <a:schemeClr val="bg1"/>
                </a:solidFill>
              </a:rPr>
              <a:t>have</a:t>
            </a:r>
            <a:r>
              <a:rPr lang="it-IT" altLang="it-IT" sz="1200" i="1" dirty="0" smtClean="0">
                <a:solidFill>
                  <a:schemeClr val="bg1"/>
                </a:solidFill>
              </a:rPr>
              <a:t> </a:t>
            </a:r>
            <a:r>
              <a:rPr lang="it-IT" altLang="it-IT" sz="1200" i="1" dirty="0" err="1" smtClean="0">
                <a:solidFill>
                  <a:schemeClr val="bg1"/>
                </a:solidFill>
              </a:rPr>
              <a:t>access</a:t>
            </a:r>
            <a:r>
              <a:rPr lang="it-IT" altLang="it-IT" sz="1200" i="1" dirty="0" smtClean="0">
                <a:solidFill>
                  <a:schemeClr val="bg1"/>
                </a:solidFill>
              </a:rPr>
              <a:t> to the </a:t>
            </a:r>
            <a:r>
              <a:rPr lang="it-IT" altLang="it-IT" sz="1200" i="1" dirty="0" err="1" smtClean="0">
                <a:solidFill>
                  <a:schemeClr val="bg1"/>
                </a:solidFill>
              </a:rPr>
              <a:t>females</a:t>
            </a:r>
            <a:r>
              <a:rPr lang="it-IT" altLang="it-IT" sz="1200" i="1" dirty="0" smtClean="0">
                <a:solidFill>
                  <a:schemeClr val="bg1"/>
                </a:solidFill>
              </a:rPr>
              <a:t> </a:t>
            </a:r>
            <a:endParaRPr lang="it-IT" altLang="it-IT" sz="1200" i="1" dirty="0">
              <a:solidFill>
                <a:schemeClr val="bg1"/>
              </a:solidFill>
            </a:endParaRPr>
          </a:p>
        </p:txBody>
      </p:sp>
      <p:sp>
        <p:nvSpPr>
          <p:cNvPr id="10"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1"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6565" name="Rettangolo 17"/>
          <p:cNvSpPr>
            <a:spLocks noChangeArrowheads="1"/>
          </p:cNvSpPr>
          <p:nvPr/>
        </p:nvSpPr>
        <p:spPr bwMode="auto">
          <a:xfrm>
            <a:off x="395288" y="3213100"/>
            <a:ext cx="417671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smtClean="0">
                <a:solidFill>
                  <a:schemeClr val="bg1"/>
                </a:solidFill>
              </a:rPr>
              <a:t>INTRA-SEXUAL COMPETITION</a:t>
            </a:r>
            <a:r>
              <a:rPr lang="it-IT" altLang="it-IT" sz="2000" dirty="0" smtClean="0">
                <a:solidFill>
                  <a:schemeClr val="bg1"/>
                </a:solidFill>
              </a:rPr>
              <a:t>:</a:t>
            </a:r>
            <a:endParaRPr lang="it-IT" altLang="it-IT" sz="2000" dirty="0">
              <a:solidFill>
                <a:schemeClr val="bg1"/>
              </a:solidFill>
            </a:endParaRPr>
          </a:p>
          <a:p>
            <a:pPr algn="just" eaLnBrk="1" hangingPunct="1">
              <a:spcBef>
                <a:spcPct val="0"/>
              </a:spcBef>
              <a:buFontTx/>
              <a:buNone/>
            </a:pPr>
            <a:endParaRPr lang="it-IT" altLang="it-IT" sz="2000" dirty="0">
              <a:solidFill>
                <a:schemeClr val="bg1"/>
              </a:solidFill>
            </a:endParaRPr>
          </a:p>
          <a:p>
            <a:pPr algn="just" eaLnBrk="1" hangingPunct="1">
              <a:spcBef>
                <a:spcPct val="0"/>
              </a:spcBef>
              <a:buFontTx/>
              <a:buNone/>
            </a:pPr>
            <a:r>
              <a:rPr lang="it-IT" altLang="it-IT" sz="2000" dirty="0" err="1" smtClean="0">
                <a:solidFill>
                  <a:schemeClr val="bg1"/>
                </a:solidFill>
              </a:rPr>
              <a:t>There</a:t>
            </a:r>
            <a:r>
              <a:rPr lang="it-IT" altLang="it-IT" sz="2000" dirty="0" smtClean="0">
                <a:solidFill>
                  <a:schemeClr val="bg1"/>
                </a:solidFill>
              </a:rPr>
              <a:t> </a:t>
            </a:r>
            <a:r>
              <a:rPr lang="it-IT" altLang="it-IT" sz="2000" dirty="0" err="1" smtClean="0">
                <a:solidFill>
                  <a:schemeClr val="bg1"/>
                </a:solidFill>
              </a:rPr>
              <a:t>is</a:t>
            </a:r>
            <a:r>
              <a:rPr lang="it-IT" altLang="it-IT" sz="2000" dirty="0" smtClean="0">
                <a:solidFill>
                  <a:schemeClr val="bg1"/>
                </a:solidFill>
              </a:rPr>
              <a:t> high </a:t>
            </a:r>
            <a:r>
              <a:rPr lang="it-IT" altLang="it-IT" sz="2000" dirty="0" err="1" smtClean="0">
                <a:solidFill>
                  <a:schemeClr val="bg1"/>
                </a:solidFill>
              </a:rPr>
              <a:t>variability</a:t>
            </a:r>
            <a:r>
              <a:rPr lang="it-IT" altLang="it-IT" sz="2000" dirty="0" smtClean="0">
                <a:solidFill>
                  <a:schemeClr val="bg1"/>
                </a:solidFill>
              </a:rPr>
              <a:t> in </a:t>
            </a:r>
            <a:r>
              <a:rPr lang="it-IT" altLang="it-IT" sz="2000" dirty="0" err="1" smtClean="0">
                <a:solidFill>
                  <a:schemeClr val="bg1"/>
                </a:solidFill>
              </a:rPr>
              <a:t>successful</a:t>
            </a:r>
            <a:r>
              <a:rPr lang="it-IT" altLang="it-IT" sz="2000" dirty="0" smtClean="0">
                <a:solidFill>
                  <a:schemeClr val="bg1"/>
                </a:solidFill>
              </a:rPr>
              <a:t> rate of </a:t>
            </a:r>
            <a:r>
              <a:rPr lang="it-IT" altLang="it-IT" sz="2000" dirty="0" err="1" smtClean="0">
                <a:solidFill>
                  <a:schemeClr val="bg1"/>
                </a:solidFill>
              </a:rPr>
              <a:t>copulations</a:t>
            </a:r>
            <a:r>
              <a:rPr lang="it-IT" altLang="it-IT" sz="2000" dirty="0" smtClean="0">
                <a:solidFill>
                  <a:schemeClr val="bg1"/>
                </a:solidFill>
              </a:rPr>
              <a:t> </a:t>
            </a:r>
            <a:r>
              <a:rPr lang="it-IT" altLang="it-IT" sz="2000" dirty="0" err="1" smtClean="0">
                <a:solidFill>
                  <a:schemeClr val="bg1"/>
                </a:solidFill>
              </a:rPr>
              <a:t>among</a:t>
            </a:r>
            <a:r>
              <a:rPr lang="it-IT" altLang="it-IT" sz="2000" dirty="0" smtClean="0">
                <a:solidFill>
                  <a:schemeClr val="bg1"/>
                </a:solidFill>
              </a:rPr>
              <a:t> </a:t>
            </a:r>
            <a:r>
              <a:rPr lang="it-IT" altLang="it-IT" sz="2000" dirty="0" err="1" smtClean="0">
                <a:solidFill>
                  <a:schemeClr val="bg1"/>
                </a:solidFill>
              </a:rPr>
              <a:t>males</a:t>
            </a:r>
            <a:endParaRPr lang="it-IT" altLang="it-IT" sz="2000" dirty="0">
              <a:solidFill>
                <a:schemeClr val="bg1"/>
              </a:solidFill>
            </a:endParaRPr>
          </a:p>
          <a:p>
            <a:pPr algn="just" eaLnBrk="1" hangingPunct="1">
              <a:spcBef>
                <a:spcPct val="0"/>
              </a:spcBef>
              <a:buFontTx/>
              <a:buNone/>
            </a:pPr>
            <a:r>
              <a:rPr lang="it-IT" altLang="it-IT" sz="1400" dirty="0" smtClean="0">
                <a:solidFill>
                  <a:schemeClr val="bg1"/>
                </a:solidFill>
              </a:rPr>
              <a:t>(Some </a:t>
            </a:r>
            <a:r>
              <a:rPr lang="it-IT" altLang="it-IT" sz="1400" dirty="0" err="1" smtClean="0">
                <a:solidFill>
                  <a:schemeClr val="bg1"/>
                </a:solidFill>
              </a:rPr>
              <a:t>males</a:t>
            </a:r>
            <a:r>
              <a:rPr lang="it-IT" altLang="it-IT" sz="1400" dirty="0" smtClean="0">
                <a:solidFill>
                  <a:schemeClr val="bg1"/>
                </a:solidFill>
              </a:rPr>
              <a:t> with 0 </a:t>
            </a:r>
            <a:r>
              <a:rPr lang="it-IT" altLang="it-IT" sz="1400" dirty="0" err="1" smtClean="0">
                <a:solidFill>
                  <a:schemeClr val="bg1"/>
                </a:solidFill>
              </a:rPr>
              <a:t>females</a:t>
            </a:r>
            <a:r>
              <a:rPr lang="it-IT" altLang="it-IT" sz="1400" dirty="0" smtClean="0">
                <a:solidFill>
                  <a:schemeClr val="bg1"/>
                </a:solidFill>
              </a:rPr>
              <a:t>, </a:t>
            </a:r>
            <a:r>
              <a:rPr lang="it-IT" altLang="it-IT" sz="1400" dirty="0" err="1" smtClean="0">
                <a:solidFill>
                  <a:schemeClr val="bg1"/>
                </a:solidFill>
              </a:rPr>
              <a:t>other</a:t>
            </a:r>
            <a:r>
              <a:rPr lang="it-IT" altLang="it-IT" sz="1400" dirty="0" smtClean="0">
                <a:solidFill>
                  <a:schemeClr val="bg1"/>
                </a:solidFill>
              </a:rPr>
              <a:t> with 10 </a:t>
            </a:r>
            <a:r>
              <a:rPr lang="it-IT" altLang="it-IT" sz="1400" dirty="0" err="1" smtClean="0">
                <a:solidFill>
                  <a:schemeClr val="bg1"/>
                </a:solidFill>
              </a:rPr>
              <a:t>females</a:t>
            </a:r>
            <a:r>
              <a:rPr lang="it-IT" altLang="it-IT" sz="1400" dirty="0">
                <a:solidFill>
                  <a:schemeClr val="bg1"/>
                </a:solidFill>
              </a:rPr>
              <a:t>)</a:t>
            </a:r>
            <a:endParaRPr lang="it-IT" altLang="it-IT" sz="1400" dirty="0" smtClean="0">
              <a:solidFill>
                <a:schemeClr val="bg1"/>
              </a:solidFill>
            </a:endParaRPr>
          </a:p>
          <a:p>
            <a:pPr algn="just" eaLnBrk="1" hangingPunct="1">
              <a:spcBef>
                <a:spcPct val="0"/>
              </a:spcBef>
              <a:buFontTx/>
              <a:buNone/>
            </a:pPr>
            <a:r>
              <a:rPr lang="it-IT" altLang="it-IT" sz="1400" dirty="0" smtClean="0">
                <a:solidFill>
                  <a:schemeClr val="bg1"/>
                </a:solidFill>
              </a:rPr>
              <a:t>(</a:t>
            </a:r>
            <a:r>
              <a:rPr lang="it-IT" altLang="it-IT" sz="1400" dirty="0" err="1" smtClean="0">
                <a:solidFill>
                  <a:schemeClr val="bg1"/>
                </a:solidFill>
              </a:rPr>
              <a:t>Females</a:t>
            </a:r>
            <a:r>
              <a:rPr lang="it-IT" altLang="it-IT" sz="1400" dirty="0" smtClean="0">
                <a:solidFill>
                  <a:schemeClr val="bg1"/>
                </a:solidFill>
              </a:rPr>
              <a:t> </a:t>
            </a:r>
            <a:r>
              <a:rPr lang="it-IT" altLang="it-IT" sz="1400" dirty="0" err="1" smtClean="0">
                <a:solidFill>
                  <a:schemeClr val="bg1"/>
                </a:solidFill>
              </a:rPr>
              <a:t>instead</a:t>
            </a:r>
            <a:r>
              <a:rPr lang="it-IT" altLang="it-IT" sz="1400" dirty="0" smtClean="0">
                <a:solidFill>
                  <a:schemeClr val="bg1"/>
                </a:solidFill>
              </a:rPr>
              <a:t> </a:t>
            </a:r>
            <a:r>
              <a:rPr lang="it-IT" altLang="it-IT" sz="1400" dirty="0" err="1" smtClean="0">
                <a:solidFill>
                  <a:schemeClr val="bg1"/>
                </a:solidFill>
              </a:rPr>
              <a:t>have</a:t>
            </a:r>
            <a:r>
              <a:rPr lang="it-IT" altLang="it-IT" sz="1400" dirty="0" smtClean="0">
                <a:solidFill>
                  <a:schemeClr val="bg1"/>
                </a:solidFill>
              </a:rPr>
              <a:t> the </a:t>
            </a:r>
            <a:r>
              <a:rPr lang="it-IT" altLang="it-IT" sz="1400" dirty="0" err="1" smtClean="0">
                <a:solidFill>
                  <a:schemeClr val="bg1"/>
                </a:solidFill>
              </a:rPr>
              <a:t>same</a:t>
            </a:r>
            <a:r>
              <a:rPr lang="it-IT" altLang="it-IT" sz="1400" dirty="0" smtClean="0">
                <a:solidFill>
                  <a:schemeClr val="bg1"/>
                </a:solidFill>
              </a:rPr>
              <a:t> </a:t>
            </a:r>
            <a:r>
              <a:rPr lang="it-IT" altLang="it-IT" sz="1400" dirty="0" err="1" smtClean="0">
                <a:solidFill>
                  <a:schemeClr val="bg1"/>
                </a:solidFill>
              </a:rPr>
              <a:t>number</a:t>
            </a:r>
            <a:r>
              <a:rPr lang="it-IT" altLang="it-IT" sz="1400" dirty="0" smtClean="0">
                <a:solidFill>
                  <a:schemeClr val="bg1"/>
                </a:solidFill>
              </a:rPr>
              <a:t> of </a:t>
            </a:r>
            <a:r>
              <a:rPr lang="it-IT" altLang="it-IT" sz="1400" dirty="0" err="1" smtClean="0">
                <a:solidFill>
                  <a:schemeClr val="bg1"/>
                </a:solidFill>
              </a:rPr>
              <a:t>males</a:t>
            </a:r>
            <a:r>
              <a:rPr lang="it-IT" altLang="it-IT" sz="1400" dirty="0" smtClean="0">
                <a:solidFill>
                  <a:schemeClr val="bg1"/>
                </a:solidFill>
              </a:rPr>
              <a:t>)</a:t>
            </a:r>
          </a:p>
        </p:txBody>
      </p:sp>
      <p:sp>
        <p:nvSpPr>
          <p:cNvPr id="66566"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66567" name="Picture 3"/>
          <p:cNvPicPr>
            <a:picLocks noChangeAspect="1" noChangeArrowheads="1"/>
          </p:cNvPicPr>
          <p:nvPr/>
        </p:nvPicPr>
        <p:blipFill>
          <a:blip r:embed="rId3">
            <a:extLst>
              <a:ext uri="{28A0092B-C50C-407E-A947-70E740481C1C}">
                <a14:useLocalDpi xmlns:a14="http://schemas.microsoft.com/office/drawing/2010/main" val="0"/>
              </a:ext>
            </a:extLst>
          </a:blip>
          <a:srcRect l="10332" t="39330" r="46553" b="14366"/>
          <a:stretch>
            <a:fillRect/>
          </a:stretch>
        </p:blipFill>
        <p:spPr bwMode="auto">
          <a:xfrm>
            <a:off x="4643438" y="2492375"/>
            <a:ext cx="43989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24"/>
          <p:cNvSpPr>
            <a:spLocks noChangeArrowheads="1"/>
          </p:cNvSpPr>
          <p:nvPr/>
        </p:nvSpPr>
        <p:spPr bwMode="auto">
          <a:xfrm>
            <a:off x="395288" y="1773238"/>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rPr>
              <a:t>The </a:t>
            </a:r>
            <a:r>
              <a:rPr lang="it-IT" altLang="it-IT" sz="2000" dirty="0" err="1" smtClean="0">
                <a:solidFill>
                  <a:schemeClr val="bg1"/>
                </a:solidFill>
              </a:rPr>
              <a:t>fact</a:t>
            </a:r>
            <a:r>
              <a:rPr lang="it-IT" altLang="it-IT" sz="2000" dirty="0" smtClean="0">
                <a:solidFill>
                  <a:schemeClr val="bg1"/>
                </a:solidFill>
              </a:rPr>
              <a:t> </a:t>
            </a:r>
            <a:r>
              <a:rPr lang="it-IT" altLang="it-IT" sz="2000" dirty="0" err="1" smtClean="0">
                <a:solidFill>
                  <a:schemeClr val="bg1"/>
                </a:solidFill>
              </a:rPr>
              <a:t>that</a:t>
            </a:r>
            <a:r>
              <a:rPr lang="it-IT" altLang="it-IT" sz="2000" dirty="0" smtClean="0">
                <a:solidFill>
                  <a:schemeClr val="bg1"/>
                </a:solidFill>
              </a:rPr>
              <a:t> </a:t>
            </a:r>
            <a:r>
              <a:rPr lang="it-IT" altLang="it-IT" sz="2000" dirty="0" err="1" smtClean="0">
                <a:solidFill>
                  <a:schemeClr val="bg1"/>
                </a:solidFill>
              </a:rPr>
              <a:t>females</a:t>
            </a:r>
            <a:r>
              <a:rPr lang="it-IT" altLang="it-IT" sz="2000" dirty="0" smtClean="0">
                <a:solidFill>
                  <a:schemeClr val="bg1"/>
                </a:solidFill>
              </a:rPr>
              <a:t> are more </a:t>
            </a:r>
            <a:r>
              <a:rPr lang="it-IT" altLang="it-IT" sz="2000" dirty="0" err="1" smtClean="0">
                <a:solidFill>
                  <a:schemeClr val="bg1"/>
                </a:solidFill>
              </a:rPr>
              <a:t>selective</a:t>
            </a:r>
            <a:r>
              <a:rPr lang="it-IT" altLang="it-IT" sz="2000" dirty="0" smtClean="0">
                <a:solidFill>
                  <a:schemeClr val="bg1"/>
                </a:solidFill>
              </a:rPr>
              <a:t> </a:t>
            </a:r>
            <a:r>
              <a:rPr lang="it-IT" altLang="it-IT" sz="2000" dirty="0" err="1" smtClean="0">
                <a:solidFill>
                  <a:schemeClr val="bg1"/>
                </a:solidFill>
              </a:rPr>
              <a:t>typically</a:t>
            </a:r>
            <a:r>
              <a:rPr lang="it-IT" altLang="it-IT" sz="2000" dirty="0" smtClean="0">
                <a:solidFill>
                  <a:schemeClr val="bg1"/>
                </a:solidFill>
              </a:rPr>
              <a:t> </a:t>
            </a:r>
            <a:r>
              <a:rPr lang="it-IT" altLang="it-IT" sz="2000" dirty="0" err="1" smtClean="0">
                <a:solidFill>
                  <a:schemeClr val="bg1"/>
                </a:solidFill>
              </a:rPr>
              <a:t>leads</a:t>
            </a:r>
            <a:r>
              <a:rPr lang="it-IT" altLang="it-IT" sz="2000" dirty="0" smtClean="0">
                <a:solidFill>
                  <a:schemeClr val="bg1"/>
                </a:solidFill>
              </a:rPr>
              <a:t> to:</a:t>
            </a:r>
            <a:endParaRPr lang="it-IT" altLang="it-IT" sz="2000" b="1" dirty="0">
              <a:solidFill>
                <a:schemeClr val="bg1"/>
              </a:solidFill>
            </a:endParaRPr>
          </a:p>
        </p:txBody>
      </p:sp>
      <p:sp>
        <p:nvSpPr>
          <p:cNvPr id="11" name="Rettangolo 17"/>
          <p:cNvSpPr>
            <a:spLocks noChangeArrowheads="1"/>
          </p:cNvSpPr>
          <p:nvPr/>
        </p:nvSpPr>
        <p:spPr bwMode="auto">
          <a:xfrm>
            <a:off x="4572000" y="5516563"/>
            <a:ext cx="457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200" i="1" dirty="0" err="1" smtClean="0">
                <a:solidFill>
                  <a:schemeClr val="tx1">
                    <a:lumMod val="50000"/>
                    <a:lumOff val="50000"/>
                  </a:schemeClr>
                </a:solidFill>
              </a:rPr>
              <a:t>Among</a:t>
            </a:r>
            <a:r>
              <a:rPr lang="it-IT" altLang="it-IT" sz="1200" i="1" dirty="0" smtClean="0">
                <a:solidFill>
                  <a:schemeClr val="tx1">
                    <a:lumMod val="50000"/>
                    <a:lumOff val="50000"/>
                  </a:schemeClr>
                </a:solidFill>
              </a:rPr>
              <a:t> </a:t>
            </a:r>
            <a:r>
              <a:rPr lang="it-IT" altLang="it-IT" sz="1200" i="1" dirty="0" err="1" smtClean="0">
                <a:solidFill>
                  <a:schemeClr val="tx1">
                    <a:lumMod val="50000"/>
                    <a:lumOff val="50000"/>
                  </a:schemeClr>
                </a:solidFill>
              </a:rPr>
              <a:t>elephant</a:t>
            </a:r>
            <a:r>
              <a:rPr lang="it-IT" altLang="it-IT" sz="1200" i="1" dirty="0" smtClean="0">
                <a:solidFill>
                  <a:schemeClr val="tx1">
                    <a:lumMod val="50000"/>
                    <a:lumOff val="50000"/>
                  </a:schemeClr>
                </a:solidFill>
              </a:rPr>
              <a:t> </a:t>
            </a:r>
            <a:r>
              <a:rPr lang="it-IT" altLang="it-IT" sz="1200" i="1" dirty="0" err="1" smtClean="0">
                <a:solidFill>
                  <a:schemeClr val="tx1">
                    <a:lumMod val="50000"/>
                    <a:lumOff val="50000"/>
                  </a:schemeClr>
                </a:solidFill>
              </a:rPr>
              <a:t>seals</a:t>
            </a:r>
            <a:r>
              <a:rPr lang="it-IT" altLang="it-IT" sz="1200" i="1" dirty="0" smtClean="0">
                <a:solidFill>
                  <a:schemeClr val="tx1">
                    <a:lumMod val="50000"/>
                    <a:lumOff val="50000"/>
                  </a:schemeClr>
                </a:solidFill>
              </a:rPr>
              <a:t>, </a:t>
            </a:r>
            <a:r>
              <a:rPr lang="it-IT" altLang="it-IT" sz="1200" i="1" dirty="0" err="1" smtClean="0">
                <a:solidFill>
                  <a:schemeClr val="tx1">
                    <a:lumMod val="50000"/>
                    <a:lumOff val="50000"/>
                  </a:schemeClr>
                </a:solidFill>
              </a:rPr>
              <a:t>only</a:t>
            </a:r>
            <a:r>
              <a:rPr lang="it-IT" altLang="it-IT" sz="1200" i="1" dirty="0" smtClean="0">
                <a:solidFill>
                  <a:schemeClr val="tx1">
                    <a:lumMod val="50000"/>
                    <a:lumOff val="50000"/>
                  </a:schemeClr>
                </a:solidFill>
              </a:rPr>
              <a:t> </a:t>
            </a:r>
            <a:r>
              <a:rPr lang="it-IT" altLang="it-IT" sz="1200" i="1" dirty="0" err="1" smtClean="0">
                <a:solidFill>
                  <a:schemeClr val="tx1">
                    <a:lumMod val="50000"/>
                    <a:lumOff val="50000"/>
                  </a:schemeClr>
                </a:solidFill>
              </a:rPr>
              <a:t>alpha</a:t>
            </a:r>
            <a:r>
              <a:rPr lang="it-IT" altLang="it-IT" sz="1200" i="1" dirty="0" smtClean="0">
                <a:solidFill>
                  <a:schemeClr val="tx1">
                    <a:lumMod val="50000"/>
                    <a:lumOff val="50000"/>
                  </a:schemeClr>
                </a:solidFill>
              </a:rPr>
              <a:t> </a:t>
            </a:r>
            <a:r>
              <a:rPr lang="it-IT" altLang="it-IT" sz="1200" i="1" dirty="0" err="1" smtClean="0">
                <a:solidFill>
                  <a:schemeClr val="tx1">
                    <a:lumMod val="50000"/>
                    <a:lumOff val="50000"/>
                  </a:schemeClr>
                </a:solidFill>
              </a:rPr>
              <a:t>males</a:t>
            </a:r>
            <a:r>
              <a:rPr lang="it-IT" altLang="it-IT" sz="1200" i="1" dirty="0" smtClean="0">
                <a:solidFill>
                  <a:schemeClr val="tx1">
                    <a:lumMod val="50000"/>
                    <a:lumOff val="50000"/>
                  </a:schemeClr>
                </a:solidFill>
              </a:rPr>
              <a:t> </a:t>
            </a:r>
            <a:r>
              <a:rPr lang="it-IT" altLang="it-IT" sz="1200" i="1" dirty="0" err="1" smtClean="0">
                <a:solidFill>
                  <a:schemeClr val="tx1">
                    <a:lumMod val="50000"/>
                    <a:lumOff val="50000"/>
                  </a:schemeClr>
                </a:solidFill>
              </a:rPr>
              <a:t>have</a:t>
            </a:r>
            <a:r>
              <a:rPr lang="it-IT" altLang="it-IT" sz="1200" i="1" dirty="0" smtClean="0">
                <a:solidFill>
                  <a:schemeClr val="tx1">
                    <a:lumMod val="50000"/>
                    <a:lumOff val="50000"/>
                  </a:schemeClr>
                </a:solidFill>
              </a:rPr>
              <a:t> </a:t>
            </a:r>
            <a:r>
              <a:rPr lang="it-IT" altLang="it-IT" sz="1200" i="1" dirty="0" err="1" smtClean="0">
                <a:solidFill>
                  <a:schemeClr val="tx1">
                    <a:lumMod val="50000"/>
                    <a:lumOff val="50000"/>
                  </a:schemeClr>
                </a:solidFill>
              </a:rPr>
              <a:t>access</a:t>
            </a:r>
            <a:r>
              <a:rPr lang="it-IT" altLang="it-IT" sz="1200" i="1" dirty="0" smtClean="0">
                <a:solidFill>
                  <a:schemeClr val="tx1">
                    <a:lumMod val="50000"/>
                    <a:lumOff val="50000"/>
                  </a:schemeClr>
                </a:solidFill>
              </a:rPr>
              <a:t> to the </a:t>
            </a:r>
            <a:r>
              <a:rPr lang="it-IT" altLang="it-IT" sz="1200" i="1" dirty="0" err="1" smtClean="0">
                <a:solidFill>
                  <a:schemeClr val="tx1">
                    <a:lumMod val="50000"/>
                    <a:lumOff val="50000"/>
                  </a:schemeClr>
                </a:solidFill>
              </a:rPr>
              <a:t>females</a:t>
            </a:r>
            <a:endParaRPr lang="it-IT" altLang="it-IT" sz="1200" i="1" dirty="0">
              <a:solidFill>
                <a:schemeClr val="tx1">
                  <a:lumMod val="50000"/>
                  <a:lumOff val="50000"/>
                </a:schemeClr>
              </a:solidFill>
            </a:endParaRPr>
          </a:p>
        </p:txBody>
      </p:sp>
      <p:sp>
        <p:nvSpPr>
          <p:cNvPr id="12"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3"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pic>
        <p:nvPicPr>
          <p:cNvPr id="14"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3333" r="30302"/>
          <a:stretch>
            <a:fillRect/>
          </a:stretch>
        </p:blipFill>
        <p:spPr bwMode="auto">
          <a:xfrm>
            <a:off x="494555" y="5831711"/>
            <a:ext cx="427751" cy="87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http://www.publicdomainpictures.net/pictures/80000/nahled/silhouette-woman-2.jpg"/>
          <p:cNvPicPr>
            <a:picLocks noChangeAspect="1" noChangeArrowheads="1"/>
          </p:cNvPicPr>
          <p:nvPr/>
        </p:nvPicPr>
        <p:blipFill>
          <a:blip r:embed="rId5">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894392" y="5661248"/>
            <a:ext cx="310793" cy="54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http://www.publicdomainpictures.net/pictures/80000/nahled/silhouette-woman-2.jpg"/>
          <p:cNvPicPr>
            <a:picLocks noChangeAspect="1" noChangeArrowheads="1"/>
          </p:cNvPicPr>
          <p:nvPr/>
        </p:nvPicPr>
        <p:blipFill>
          <a:blip r:embed="rId5">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1115027" y="5965581"/>
            <a:ext cx="310793" cy="54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http://www.publicdomainpictures.net/pictures/80000/nahled/silhouette-woman-2.jpg"/>
          <p:cNvPicPr>
            <a:picLocks noChangeAspect="1" noChangeArrowheads="1"/>
          </p:cNvPicPr>
          <p:nvPr/>
        </p:nvPicPr>
        <p:blipFill>
          <a:blip r:embed="rId5">
            <a:clrChange>
              <a:clrFrom>
                <a:srgbClr val="FEFEFE"/>
              </a:clrFrom>
              <a:clrTo>
                <a:srgbClr val="FEFEFE">
                  <a:alpha val="0"/>
                </a:srgbClr>
              </a:clrTo>
            </a:clrChange>
            <a:lum bright="100000"/>
            <a:extLst>
              <a:ext uri="{28A0092B-C50C-407E-A947-70E740481C1C}">
                <a14:useLocalDpi xmlns:a14="http://schemas.microsoft.com/office/drawing/2010/main" val="0"/>
              </a:ext>
            </a:extLst>
          </a:blip>
          <a:srcRect/>
          <a:stretch>
            <a:fillRect/>
          </a:stretch>
        </p:blipFill>
        <p:spPr bwMode="auto">
          <a:xfrm>
            <a:off x="829153" y="6208926"/>
            <a:ext cx="310793" cy="54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3333" r="30302"/>
          <a:stretch>
            <a:fillRect/>
          </a:stretch>
        </p:blipFill>
        <p:spPr bwMode="auto">
          <a:xfrm>
            <a:off x="2498077" y="5854958"/>
            <a:ext cx="427751" cy="87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http://www.edilio.it/media/edilio/software/downloadimg/1Silhouette_Man_Standing.gif"/>
          <p:cNvPicPr>
            <a:picLocks noChangeAspect="1" noChangeArrowheads="1"/>
          </p:cNvPicPr>
          <p:nvPr/>
        </p:nvPicPr>
        <p:blipFill>
          <a:blip r:embed="rId4">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l="33333" r="30302"/>
          <a:stretch>
            <a:fillRect/>
          </a:stretch>
        </p:blipFill>
        <p:spPr bwMode="auto">
          <a:xfrm>
            <a:off x="3784209" y="5859095"/>
            <a:ext cx="427751" cy="87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 Box 15"/>
          <p:cNvSpPr txBox="1">
            <a:spLocks noChangeArrowheads="1"/>
          </p:cNvSpPr>
          <p:nvPr/>
        </p:nvSpPr>
        <p:spPr bwMode="auto">
          <a:xfrm>
            <a:off x="468313" y="44450"/>
            <a:ext cx="8135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it-IT" sz="4000">
                <a:solidFill>
                  <a:schemeClr val="bg1"/>
                </a:solidFill>
                <a:latin typeface="Modern No. 20" charset="0"/>
              </a:rPr>
              <a:t>An evolutionary approach</a:t>
            </a:r>
          </a:p>
        </p:txBody>
      </p:sp>
      <p:pic>
        <p:nvPicPr>
          <p:cNvPr id="2052" name="Picture 4" descr="http://www.bio.miami.edu/dana/pix/peacock_display.jpg"/>
          <p:cNvPicPr>
            <a:picLocks noChangeAspect="1" noChangeArrowheads="1"/>
          </p:cNvPicPr>
          <p:nvPr/>
        </p:nvPicPr>
        <p:blipFill>
          <a:blip r:embed="rId3" cstate="print"/>
          <a:srcRect/>
          <a:stretch>
            <a:fillRect/>
          </a:stretch>
        </p:blipFill>
        <p:spPr bwMode="auto">
          <a:xfrm>
            <a:off x="4126466" y="2204526"/>
            <a:ext cx="4924525" cy="3693394"/>
          </a:xfrm>
          <a:prstGeom prst="rect">
            <a:avLst/>
          </a:prstGeom>
          <a:ln>
            <a:noFill/>
          </a:ln>
          <a:effectLst>
            <a:softEdge rad="112500"/>
          </a:effectLst>
        </p:spPr>
      </p:pic>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1" y="4468239"/>
            <a:ext cx="3414881" cy="2561161"/>
          </a:xfrm>
          <a:prstGeom prst="rect">
            <a:avLst/>
          </a:prstGeom>
        </p:spPr>
      </p:pic>
      <p:sp>
        <p:nvSpPr>
          <p:cNvPr id="4" name="Fumetto 4 3"/>
          <p:cNvSpPr/>
          <p:nvPr/>
        </p:nvSpPr>
        <p:spPr>
          <a:xfrm>
            <a:off x="1907704" y="3284984"/>
            <a:ext cx="2628577" cy="1152128"/>
          </a:xfrm>
          <a:prstGeom prst="cloudCallout">
            <a:avLst>
              <a:gd name="adj1" fmla="val -43289"/>
              <a:gd name="adj2" fmla="val 117653"/>
            </a:avLst>
          </a:prstGeom>
          <a:solidFill>
            <a:schemeClr val="accent1">
              <a:alpha val="3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dirty="0" err="1" smtClean="0">
                <a:latin typeface="Comic Sans MS" charset="0"/>
                <a:ea typeface="Comic Sans MS" charset="0"/>
                <a:cs typeface="Comic Sans MS" charset="0"/>
              </a:rPr>
              <a:t>still</a:t>
            </a:r>
            <a:r>
              <a:rPr lang="it-IT" sz="2000" dirty="0" smtClean="0">
                <a:latin typeface="Comic Sans MS" charset="0"/>
                <a:ea typeface="Comic Sans MS" charset="0"/>
                <a:cs typeface="Comic Sans MS" charset="0"/>
              </a:rPr>
              <a:t> </a:t>
            </a:r>
            <a:r>
              <a:rPr lang="it-IT" sz="2000" dirty="0" err="1" smtClean="0">
                <a:latin typeface="Comic Sans MS" charset="0"/>
                <a:ea typeface="Comic Sans MS" charset="0"/>
                <a:cs typeface="Comic Sans MS" charset="0"/>
              </a:rPr>
              <a:t>animals</a:t>
            </a:r>
            <a:r>
              <a:rPr lang="it-IT" sz="2000" dirty="0" smtClean="0">
                <a:latin typeface="Comic Sans MS" charset="0"/>
                <a:ea typeface="Comic Sans MS" charset="0"/>
                <a:cs typeface="Comic Sans MS" charset="0"/>
              </a:rPr>
              <a:t>..</a:t>
            </a:r>
            <a:endParaRPr lang="it-IT" sz="2000" dirty="0">
              <a:latin typeface="Comic Sans MS" charset="0"/>
              <a:ea typeface="Comic Sans MS" charset="0"/>
              <a:cs typeface="Comic Sans MS"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68614"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68615" name="Picture 2" descr="http://www.ansa.it/webimages/foto_large/2010/9/2/2010090210295570_201009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2781300"/>
            <a:ext cx="4264025"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17"/>
          <p:cNvSpPr>
            <a:spLocks noChangeArrowheads="1"/>
          </p:cNvSpPr>
          <p:nvPr/>
        </p:nvSpPr>
        <p:spPr bwMode="auto">
          <a:xfrm>
            <a:off x="395288" y="3213100"/>
            <a:ext cx="417671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smtClean="0">
                <a:solidFill>
                  <a:schemeClr val="tx1">
                    <a:lumMod val="50000"/>
                    <a:lumOff val="50000"/>
                  </a:schemeClr>
                </a:solidFill>
              </a:rPr>
              <a:t>INTRA-SEXUAL COMPETITION</a:t>
            </a:r>
            <a:r>
              <a:rPr lang="it-IT" altLang="it-IT" sz="2000" dirty="0" smtClean="0">
                <a:solidFill>
                  <a:schemeClr val="tx1">
                    <a:lumMod val="50000"/>
                    <a:lumOff val="50000"/>
                  </a:schemeClr>
                </a:solidFill>
              </a:rPr>
              <a:t>:</a:t>
            </a:r>
            <a:endParaRPr lang="it-IT" altLang="it-IT" sz="2000" dirty="0">
              <a:solidFill>
                <a:schemeClr val="tx1">
                  <a:lumMod val="50000"/>
                  <a:lumOff val="50000"/>
                </a:schemeClr>
              </a:solidFill>
            </a:endParaRPr>
          </a:p>
          <a:p>
            <a:pPr algn="just" eaLnBrk="1" hangingPunct="1">
              <a:spcBef>
                <a:spcPct val="0"/>
              </a:spcBef>
              <a:buFontTx/>
              <a:buNone/>
            </a:pPr>
            <a:endParaRPr lang="it-IT" altLang="it-IT" sz="2000" dirty="0">
              <a:solidFill>
                <a:schemeClr val="tx1">
                  <a:lumMod val="50000"/>
                  <a:lumOff val="50000"/>
                </a:schemeClr>
              </a:solidFill>
            </a:endParaRPr>
          </a:p>
          <a:p>
            <a:pPr algn="just" eaLnBrk="1" hangingPunct="1">
              <a:spcBef>
                <a:spcPct val="0"/>
              </a:spcBef>
              <a:buFontTx/>
              <a:buNone/>
            </a:pPr>
            <a:r>
              <a:rPr lang="it-IT" altLang="it-IT" sz="2000" dirty="0" err="1" smtClean="0">
                <a:solidFill>
                  <a:schemeClr val="tx1">
                    <a:lumMod val="50000"/>
                    <a:lumOff val="50000"/>
                  </a:schemeClr>
                </a:solidFill>
              </a:rPr>
              <a:t>There</a:t>
            </a:r>
            <a:r>
              <a:rPr lang="it-IT" altLang="it-IT" sz="2000" dirty="0" smtClean="0">
                <a:solidFill>
                  <a:schemeClr val="tx1">
                    <a:lumMod val="50000"/>
                    <a:lumOff val="50000"/>
                  </a:schemeClr>
                </a:solidFill>
              </a:rPr>
              <a:t> </a:t>
            </a:r>
            <a:r>
              <a:rPr lang="it-IT" altLang="it-IT" sz="2000" dirty="0" err="1" smtClean="0">
                <a:solidFill>
                  <a:schemeClr val="tx1">
                    <a:lumMod val="50000"/>
                    <a:lumOff val="50000"/>
                  </a:schemeClr>
                </a:solidFill>
              </a:rPr>
              <a:t>is</a:t>
            </a:r>
            <a:r>
              <a:rPr lang="it-IT" altLang="it-IT" sz="2000" dirty="0" smtClean="0">
                <a:solidFill>
                  <a:schemeClr val="tx1">
                    <a:lumMod val="50000"/>
                    <a:lumOff val="50000"/>
                  </a:schemeClr>
                </a:solidFill>
              </a:rPr>
              <a:t> high </a:t>
            </a:r>
            <a:r>
              <a:rPr lang="it-IT" altLang="it-IT" sz="2000" dirty="0" err="1" smtClean="0">
                <a:solidFill>
                  <a:schemeClr val="tx1">
                    <a:lumMod val="50000"/>
                    <a:lumOff val="50000"/>
                  </a:schemeClr>
                </a:solidFill>
              </a:rPr>
              <a:t>variability</a:t>
            </a:r>
            <a:r>
              <a:rPr lang="it-IT" altLang="it-IT" sz="2000" dirty="0" smtClean="0">
                <a:solidFill>
                  <a:schemeClr val="tx1">
                    <a:lumMod val="50000"/>
                    <a:lumOff val="50000"/>
                  </a:schemeClr>
                </a:solidFill>
              </a:rPr>
              <a:t> in </a:t>
            </a:r>
            <a:r>
              <a:rPr lang="it-IT" altLang="it-IT" sz="2000" dirty="0" err="1" smtClean="0">
                <a:solidFill>
                  <a:schemeClr val="tx1">
                    <a:lumMod val="50000"/>
                    <a:lumOff val="50000"/>
                  </a:schemeClr>
                </a:solidFill>
              </a:rPr>
              <a:t>successful</a:t>
            </a:r>
            <a:r>
              <a:rPr lang="it-IT" altLang="it-IT" sz="2000" dirty="0" smtClean="0">
                <a:solidFill>
                  <a:schemeClr val="tx1">
                    <a:lumMod val="50000"/>
                    <a:lumOff val="50000"/>
                  </a:schemeClr>
                </a:solidFill>
              </a:rPr>
              <a:t> rate of </a:t>
            </a:r>
            <a:r>
              <a:rPr lang="it-IT" altLang="it-IT" sz="2000" dirty="0" err="1" smtClean="0">
                <a:solidFill>
                  <a:schemeClr val="tx1">
                    <a:lumMod val="50000"/>
                    <a:lumOff val="50000"/>
                  </a:schemeClr>
                </a:solidFill>
              </a:rPr>
              <a:t>copulations</a:t>
            </a:r>
            <a:r>
              <a:rPr lang="it-IT" altLang="it-IT" sz="2000" dirty="0" smtClean="0">
                <a:solidFill>
                  <a:schemeClr val="tx1">
                    <a:lumMod val="50000"/>
                    <a:lumOff val="50000"/>
                  </a:schemeClr>
                </a:solidFill>
              </a:rPr>
              <a:t> </a:t>
            </a:r>
            <a:r>
              <a:rPr lang="it-IT" altLang="it-IT" sz="2000" dirty="0" err="1" smtClean="0">
                <a:solidFill>
                  <a:schemeClr val="tx1">
                    <a:lumMod val="50000"/>
                    <a:lumOff val="50000"/>
                  </a:schemeClr>
                </a:solidFill>
              </a:rPr>
              <a:t>among</a:t>
            </a:r>
            <a:r>
              <a:rPr lang="it-IT" altLang="it-IT" sz="2000" dirty="0" smtClean="0">
                <a:solidFill>
                  <a:schemeClr val="tx1">
                    <a:lumMod val="50000"/>
                    <a:lumOff val="50000"/>
                  </a:schemeClr>
                </a:solidFill>
              </a:rPr>
              <a:t> </a:t>
            </a:r>
            <a:r>
              <a:rPr lang="it-IT" altLang="it-IT" sz="2000" dirty="0" err="1" smtClean="0">
                <a:solidFill>
                  <a:schemeClr val="tx1">
                    <a:lumMod val="50000"/>
                    <a:lumOff val="50000"/>
                  </a:schemeClr>
                </a:solidFill>
              </a:rPr>
              <a:t>males</a:t>
            </a:r>
            <a:endParaRPr lang="it-IT" altLang="it-IT" sz="2000" dirty="0">
              <a:solidFill>
                <a:schemeClr val="tx1">
                  <a:lumMod val="50000"/>
                  <a:lumOff val="50000"/>
                </a:schemeClr>
              </a:solidFill>
            </a:endParaRPr>
          </a:p>
          <a:p>
            <a:pPr algn="just" eaLnBrk="1" hangingPunct="1">
              <a:spcBef>
                <a:spcPct val="0"/>
              </a:spcBef>
              <a:buFontTx/>
              <a:buNone/>
            </a:pPr>
            <a:r>
              <a:rPr lang="it-IT" altLang="it-IT" sz="1400" dirty="0" smtClean="0">
                <a:solidFill>
                  <a:schemeClr val="tx1">
                    <a:lumMod val="50000"/>
                    <a:lumOff val="50000"/>
                  </a:schemeClr>
                </a:solidFill>
              </a:rPr>
              <a:t>(Some </a:t>
            </a:r>
            <a:r>
              <a:rPr lang="it-IT" altLang="it-IT" sz="1400" dirty="0" err="1" smtClean="0">
                <a:solidFill>
                  <a:schemeClr val="tx1">
                    <a:lumMod val="50000"/>
                    <a:lumOff val="50000"/>
                  </a:schemeClr>
                </a:solidFill>
              </a:rPr>
              <a:t>males</a:t>
            </a:r>
            <a:r>
              <a:rPr lang="it-IT" altLang="it-IT" sz="1400" dirty="0" smtClean="0">
                <a:solidFill>
                  <a:schemeClr val="tx1">
                    <a:lumMod val="50000"/>
                    <a:lumOff val="50000"/>
                  </a:schemeClr>
                </a:solidFill>
              </a:rPr>
              <a:t> with 0 </a:t>
            </a:r>
            <a:r>
              <a:rPr lang="it-IT" altLang="it-IT" sz="1400" dirty="0" err="1" smtClean="0">
                <a:solidFill>
                  <a:schemeClr val="tx1">
                    <a:lumMod val="50000"/>
                    <a:lumOff val="50000"/>
                  </a:schemeClr>
                </a:solidFill>
              </a:rPr>
              <a:t>females</a:t>
            </a:r>
            <a:r>
              <a:rPr lang="it-IT" altLang="it-IT" sz="1400" dirty="0" smtClean="0">
                <a:solidFill>
                  <a:schemeClr val="tx1">
                    <a:lumMod val="50000"/>
                    <a:lumOff val="50000"/>
                  </a:schemeClr>
                </a:solidFill>
              </a:rPr>
              <a:t>, </a:t>
            </a:r>
            <a:r>
              <a:rPr lang="it-IT" altLang="it-IT" sz="1400" dirty="0" err="1" smtClean="0">
                <a:solidFill>
                  <a:schemeClr val="tx1">
                    <a:lumMod val="50000"/>
                    <a:lumOff val="50000"/>
                  </a:schemeClr>
                </a:solidFill>
              </a:rPr>
              <a:t>other</a:t>
            </a:r>
            <a:r>
              <a:rPr lang="it-IT" altLang="it-IT" sz="1400" dirty="0" smtClean="0">
                <a:solidFill>
                  <a:schemeClr val="tx1">
                    <a:lumMod val="50000"/>
                    <a:lumOff val="50000"/>
                  </a:schemeClr>
                </a:solidFill>
              </a:rPr>
              <a:t> with 10 </a:t>
            </a:r>
            <a:r>
              <a:rPr lang="it-IT" altLang="it-IT" sz="1400" dirty="0" err="1" smtClean="0">
                <a:solidFill>
                  <a:schemeClr val="tx1">
                    <a:lumMod val="50000"/>
                    <a:lumOff val="50000"/>
                  </a:schemeClr>
                </a:solidFill>
              </a:rPr>
              <a:t>females</a:t>
            </a:r>
            <a:r>
              <a:rPr lang="it-IT" altLang="it-IT" sz="1400" dirty="0">
                <a:solidFill>
                  <a:schemeClr val="tx1">
                    <a:lumMod val="50000"/>
                    <a:lumOff val="50000"/>
                  </a:schemeClr>
                </a:solidFill>
              </a:rPr>
              <a:t>)</a:t>
            </a:r>
            <a:endParaRPr lang="it-IT" altLang="it-IT" sz="1400" dirty="0" smtClean="0">
              <a:solidFill>
                <a:schemeClr val="tx1">
                  <a:lumMod val="50000"/>
                  <a:lumOff val="50000"/>
                </a:schemeClr>
              </a:solidFill>
            </a:endParaRPr>
          </a:p>
          <a:p>
            <a:pPr algn="just" eaLnBrk="1" hangingPunct="1">
              <a:spcBef>
                <a:spcPct val="0"/>
              </a:spcBef>
              <a:buFontTx/>
              <a:buNone/>
            </a:pPr>
            <a:r>
              <a:rPr lang="it-IT" altLang="it-IT" sz="1400" dirty="0" smtClean="0">
                <a:solidFill>
                  <a:schemeClr val="tx1">
                    <a:lumMod val="50000"/>
                    <a:lumOff val="50000"/>
                  </a:schemeClr>
                </a:solidFill>
              </a:rPr>
              <a:t>(</a:t>
            </a:r>
            <a:r>
              <a:rPr lang="it-IT" altLang="it-IT" sz="1400" dirty="0" err="1" smtClean="0">
                <a:solidFill>
                  <a:schemeClr val="tx1">
                    <a:lumMod val="50000"/>
                    <a:lumOff val="50000"/>
                  </a:schemeClr>
                </a:solidFill>
              </a:rPr>
              <a:t>Females</a:t>
            </a:r>
            <a:r>
              <a:rPr lang="it-IT" altLang="it-IT" sz="1400" dirty="0" smtClean="0">
                <a:solidFill>
                  <a:schemeClr val="tx1">
                    <a:lumMod val="50000"/>
                    <a:lumOff val="50000"/>
                  </a:schemeClr>
                </a:solidFill>
              </a:rPr>
              <a:t> </a:t>
            </a:r>
            <a:r>
              <a:rPr lang="it-IT" altLang="it-IT" sz="1400" dirty="0" err="1" smtClean="0">
                <a:solidFill>
                  <a:schemeClr val="tx1">
                    <a:lumMod val="50000"/>
                    <a:lumOff val="50000"/>
                  </a:schemeClr>
                </a:solidFill>
              </a:rPr>
              <a:t>instead</a:t>
            </a:r>
            <a:r>
              <a:rPr lang="it-IT" altLang="it-IT" sz="1400" dirty="0" smtClean="0">
                <a:solidFill>
                  <a:schemeClr val="tx1">
                    <a:lumMod val="50000"/>
                    <a:lumOff val="50000"/>
                  </a:schemeClr>
                </a:solidFill>
              </a:rPr>
              <a:t> </a:t>
            </a:r>
            <a:r>
              <a:rPr lang="it-IT" altLang="it-IT" sz="1400" dirty="0" err="1" smtClean="0">
                <a:solidFill>
                  <a:schemeClr val="tx1">
                    <a:lumMod val="50000"/>
                    <a:lumOff val="50000"/>
                  </a:schemeClr>
                </a:solidFill>
              </a:rPr>
              <a:t>have</a:t>
            </a:r>
            <a:r>
              <a:rPr lang="it-IT" altLang="it-IT" sz="1400" dirty="0" smtClean="0">
                <a:solidFill>
                  <a:schemeClr val="tx1">
                    <a:lumMod val="50000"/>
                    <a:lumOff val="50000"/>
                  </a:schemeClr>
                </a:solidFill>
              </a:rPr>
              <a:t> the </a:t>
            </a:r>
            <a:r>
              <a:rPr lang="it-IT" altLang="it-IT" sz="1400" dirty="0" err="1" smtClean="0">
                <a:solidFill>
                  <a:schemeClr val="tx1">
                    <a:lumMod val="50000"/>
                    <a:lumOff val="50000"/>
                  </a:schemeClr>
                </a:solidFill>
              </a:rPr>
              <a:t>same</a:t>
            </a:r>
            <a:r>
              <a:rPr lang="it-IT" altLang="it-IT" sz="1400" dirty="0" smtClean="0">
                <a:solidFill>
                  <a:schemeClr val="tx1">
                    <a:lumMod val="50000"/>
                    <a:lumOff val="50000"/>
                  </a:schemeClr>
                </a:solidFill>
              </a:rPr>
              <a:t> </a:t>
            </a:r>
            <a:r>
              <a:rPr lang="it-IT" altLang="it-IT" sz="1400" dirty="0" err="1" smtClean="0">
                <a:solidFill>
                  <a:schemeClr val="tx1">
                    <a:lumMod val="50000"/>
                    <a:lumOff val="50000"/>
                  </a:schemeClr>
                </a:solidFill>
              </a:rPr>
              <a:t>average</a:t>
            </a:r>
            <a:r>
              <a:rPr lang="it-IT" altLang="it-IT" sz="1400" dirty="0" smtClean="0">
                <a:solidFill>
                  <a:schemeClr val="tx1">
                    <a:lumMod val="50000"/>
                    <a:lumOff val="50000"/>
                  </a:schemeClr>
                </a:solidFill>
              </a:rPr>
              <a:t> of </a:t>
            </a:r>
            <a:r>
              <a:rPr lang="it-IT" altLang="it-IT" sz="1400" dirty="0" err="1" smtClean="0">
                <a:solidFill>
                  <a:schemeClr val="tx1">
                    <a:lumMod val="50000"/>
                    <a:lumOff val="50000"/>
                  </a:schemeClr>
                </a:solidFill>
              </a:rPr>
              <a:t>males</a:t>
            </a:r>
            <a:r>
              <a:rPr lang="it-IT" altLang="it-IT" sz="1400" dirty="0" smtClean="0">
                <a:solidFill>
                  <a:schemeClr val="tx1">
                    <a:lumMod val="50000"/>
                    <a:lumOff val="50000"/>
                  </a:schemeClr>
                </a:solidFill>
              </a:rPr>
              <a:t>)</a:t>
            </a:r>
          </a:p>
        </p:txBody>
      </p:sp>
      <p:sp>
        <p:nvSpPr>
          <p:cNvPr id="11" name="Rettangolo 17"/>
          <p:cNvSpPr>
            <a:spLocks noChangeArrowheads="1"/>
          </p:cNvSpPr>
          <p:nvPr/>
        </p:nvSpPr>
        <p:spPr bwMode="auto">
          <a:xfrm>
            <a:off x="4572000" y="5744289"/>
            <a:ext cx="4572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200" i="1" dirty="0" smtClean="0">
                <a:solidFill>
                  <a:schemeClr val="bg1"/>
                </a:solidFill>
              </a:rPr>
              <a:t>Male </a:t>
            </a:r>
            <a:r>
              <a:rPr lang="it-IT" altLang="it-IT" sz="1200" i="1" dirty="0" err="1" smtClean="0">
                <a:solidFill>
                  <a:schemeClr val="bg1"/>
                </a:solidFill>
              </a:rPr>
              <a:t>deers</a:t>
            </a:r>
            <a:endParaRPr lang="it-IT" altLang="it-IT" sz="1200" i="1" dirty="0">
              <a:solidFill>
                <a:schemeClr val="bg1"/>
              </a:solidFill>
            </a:endParaRPr>
          </a:p>
        </p:txBody>
      </p:sp>
      <p:sp>
        <p:nvSpPr>
          <p:cNvPr id="12"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3"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
        <p:nvSpPr>
          <p:cNvPr id="14" name="Rettangolo 24"/>
          <p:cNvSpPr>
            <a:spLocks noChangeArrowheads="1"/>
          </p:cNvSpPr>
          <p:nvPr/>
        </p:nvSpPr>
        <p:spPr bwMode="auto">
          <a:xfrm>
            <a:off x="395288" y="1773238"/>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tx1">
                    <a:lumMod val="50000"/>
                    <a:lumOff val="50000"/>
                  </a:schemeClr>
                </a:solidFill>
              </a:rPr>
              <a:t>The </a:t>
            </a:r>
            <a:r>
              <a:rPr lang="it-IT" altLang="it-IT" sz="2000" dirty="0" err="1" smtClean="0">
                <a:solidFill>
                  <a:schemeClr val="tx1">
                    <a:lumMod val="50000"/>
                    <a:lumOff val="50000"/>
                  </a:schemeClr>
                </a:solidFill>
              </a:rPr>
              <a:t>fact</a:t>
            </a:r>
            <a:r>
              <a:rPr lang="it-IT" altLang="it-IT" sz="2000" dirty="0" smtClean="0">
                <a:solidFill>
                  <a:schemeClr val="tx1">
                    <a:lumMod val="50000"/>
                    <a:lumOff val="50000"/>
                  </a:schemeClr>
                </a:solidFill>
              </a:rPr>
              <a:t> </a:t>
            </a:r>
            <a:r>
              <a:rPr lang="it-IT" altLang="it-IT" sz="2000" dirty="0" err="1" smtClean="0">
                <a:solidFill>
                  <a:schemeClr val="tx1">
                    <a:lumMod val="50000"/>
                    <a:lumOff val="50000"/>
                  </a:schemeClr>
                </a:solidFill>
              </a:rPr>
              <a:t>that</a:t>
            </a:r>
            <a:r>
              <a:rPr lang="it-IT" altLang="it-IT" sz="2000" dirty="0" smtClean="0">
                <a:solidFill>
                  <a:schemeClr val="tx1">
                    <a:lumMod val="50000"/>
                    <a:lumOff val="50000"/>
                  </a:schemeClr>
                </a:solidFill>
              </a:rPr>
              <a:t> </a:t>
            </a:r>
            <a:r>
              <a:rPr lang="it-IT" altLang="it-IT" sz="2000" dirty="0" err="1" smtClean="0">
                <a:solidFill>
                  <a:schemeClr val="tx1">
                    <a:lumMod val="50000"/>
                    <a:lumOff val="50000"/>
                  </a:schemeClr>
                </a:solidFill>
              </a:rPr>
              <a:t>females</a:t>
            </a:r>
            <a:r>
              <a:rPr lang="it-IT" altLang="it-IT" sz="2000" dirty="0" smtClean="0">
                <a:solidFill>
                  <a:schemeClr val="tx1">
                    <a:lumMod val="50000"/>
                    <a:lumOff val="50000"/>
                  </a:schemeClr>
                </a:solidFill>
              </a:rPr>
              <a:t> are more </a:t>
            </a:r>
            <a:r>
              <a:rPr lang="it-IT" altLang="it-IT" sz="2000" dirty="0" err="1" smtClean="0">
                <a:solidFill>
                  <a:schemeClr val="tx1">
                    <a:lumMod val="50000"/>
                    <a:lumOff val="50000"/>
                  </a:schemeClr>
                </a:solidFill>
              </a:rPr>
              <a:t>selective</a:t>
            </a:r>
            <a:r>
              <a:rPr lang="it-IT" altLang="it-IT" sz="2000" dirty="0" smtClean="0">
                <a:solidFill>
                  <a:schemeClr val="tx1">
                    <a:lumMod val="50000"/>
                    <a:lumOff val="50000"/>
                  </a:schemeClr>
                </a:solidFill>
              </a:rPr>
              <a:t> </a:t>
            </a:r>
            <a:r>
              <a:rPr lang="it-IT" altLang="it-IT" sz="2000" dirty="0" err="1" smtClean="0">
                <a:solidFill>
                  <a:schemeClr val="tx1">
                    <a:lumMod val="50000"/>
                    <a:lumOff val="50000"/>
                  </a:schemeClr>
                </a:solidFill>
              </a:rPr>
              <a:t>typically</a:t>
            </a:r>
            <a:r>
              <a:rPr lang="it-IT" altLang="it-IT" sz="2000" dirty="0" smtClean="0">
                <a:solidFill>
                  <a:schemeClr val="tx1">
                    <a:lumMod val="50000"/>
                    <a:lumOff val="50000"/>
                  </a:schemeClr>
                </a:solidFill>
              </a:rPr>
              <a:t> </a:t>
            </a:r>
            <a:r>
              <a:rPr lang="it-IT" altLang="it-IT" sz="2000" dirty="0" err="1" smtClean="0">
                <a:solidFill>
                  <a:schemeClr val="tx1">
                    <a:lumMod val="50000"/>
                    <a:lumOff val="50000"/>
                  </a:schemeClr>
                </a:solidFill>
              </a:rPr>
              <a:t>leads</a:t>
            </a:r>
            <a:r>
              <a:rPr lang="it-IT" altLang="it-IT" sz="2000" dirty="0" smtClean="0">
                <a:solidFill>
                  <a:schemeClr val="tx1">
                    <a:lumMod val="50000"/>
                    <a:lumOff val="50000"/>
                  </a:schemeClr>
                </a:solidFill>
              </a:rPr>
              <a:t> to:</a:t>
            </a:r>
            <a:endParaRPr lang="it-IT" altLang="it-IT" sz="2000" b="1"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0662"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0663" name="AutoShape 2" descr="https://scontent.xx.fbcdn.net/hphotos-xtf1/v/t1.0-9/11096541_10153413916537454_888506032153460054_n.jpg?oh=3cf3738e66e73fe46a89c37011646eca&amp;oe=559D4470"/>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70664" name="Picture 3"/>
          <p:cNvPicPr>
            <a:picLocks noChangeAspect="1" noChangeArrowheads="1"/>
          </p:cNvPicPr>
          <p:nvPr/>
        </p:nvPicPr>
        <p:blipFill>
          <a:blip r:embed="rId3">
            <a:extLst>
              <a:ext uri="{28A0092B-C50C-407E-A947-70E740481C1C}">
                <a14:useLocalDpi xmlns:a14="http://schemas.microsoft.com/office/drawing/2010/main" val="0"/>
              </a:ext>
            </a:extLst>
          </a:blip>
          <a:srcRect l="20372" t="27045" r="50098" b="10001"/>
          <a:stretch>
            <a:fillRect/>
          </a:stretch>
        </p:blipFill>
        <p:spPr bwMode="auto">
          <a:xfrm>
            <a:off x="5634038" y="2636838"/>
            <a:ext cx="2682875"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17"/>
          <p:cNvSpPr>
            <a:spLocks noChangeArrowheads="1"/>
          </p:cNvSpPr>
          <p:nvPr/>
        </p:nvSpPr>
        <p:spPr bwMode="auto">
          <a:xfrm>
            <a:off x="395287" y="3213100"/>
            <a:ext cx="517903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smtClean="0">
                <a:solidFill>
                  <a:schemeClr val="bg1"/>
                </a:solidFill>
              </a:rPr>
              <a:t>INTRA-SEXUAL COMPETITION</a:t>
            </a:r>
            <a:r>
              <a:rPr lang="it-IT" altLang="it-IT" sz="2000" dirty="0" smtClean="0">
                <a:solidFill>
                  <a:schemeClr val="bg1"/>
                </a:solidFill>
              </a:rPr>
              <a:t>:</a:t>
            </a:r>
            <a:endParaRPr lang="it-IT" altLang="it-IT" sz="2000" dirty="0">
              <a:solidFill>
                <a:schemeClr val="bg1"/>
              </a:solidFill>
            </a:endParaRPr>
          </a:p>
          <a:p>
            <a:pPr algn="just" eaLnBrk="1" hangingPunct="1">
              <a:spcBef>
                <a:spcPct val="0"/>
              </a:spcBef>
              <a:buFontTx/>
              <a:buNone/>
            </a:pPr>
            <a:endParaRPr lang="it-IT" altLang="it-IT" sz="2000" dirty="0">
              <a:solidFill>
                <a:schemeClr val="bg1"/>
              </a:solidFill>
            </a:endParaRPr>
          </a:p>
          <a:p>
            <a:pPr algn="just" eaLnBrk="1" hangingPunct="1">
              <a:spcBef>
                <a:spcPct val="0"/>
              </a:spcBef>
              <a:buFontTx/>
              <a:buNone/>
            </a:pPr>
            <a:r>
              <a:rPr lang="it-IT" altLang="it-IT" sz="2000" dirty="0" smtClean="0">
                <a:solidFill>
                  <a:schemeClr val="bg1"/>
                </a:solidFill>
              </a:rPr>
              <a:t>In some case, </a:t>
            </a:r>
            <a:r>
              <a:rPr lang="it-IT" altLang="it-IT" sz="2000" dirty="0" err="1" smtClean="0">
                <a:solidFill>
                  <a:schemeClr val="bg1"/>
                </a:solidFill>
              </a:rPr>
              <a:t>as</a:t>
            </a:r>
            <a:r>
              <a:rPr lang="it-IT" altLang="it-IT" sz="2000" dirty="0" smtClean="0">
                <a:solidFill>
                  <a:schemeClr val="bg1"/>
                </a:solidFill>
              </a:rPr>
              <a:t> </a:t>
            </a:r>
            <a:r>
              <a:rPr lang="it-IT" altLang="it-IT" sz="2000" dirty="0" err="1" smtClean="0">
                <a:solidFill>
                  <a:schemeClr val="bg1"/>
                </a:solidFill>
              </a:rPr>
              <a:t>soon</a:t>
            </a:r>
            <a:r>
              <a:rPr lang="it-IT" altLang="it-IT" sz="2000" dirty="0" smtClean="0">
                <a:solidFill>
                  <a:schemeClr val="bg1"/>
                </a:solidFill>
              </a:rPr>
              <a:t> </a:t>
            </a:r>
            <a:r>
              <a:rPr lang="it-IT" altLang="it-IT" sz="2000" dirty="0" err="1" smtClean="0">
                <a:solidFill>
                  <a:schemeClr val="bg1"/>
                </a:solidFill>
              </a:rPr>
              <a:t>as</a:t>
            </a:r>
            <a:r>
              <a:rPr lang="it-IT" altLang="it-IT" sz="2000" dirty="0" smtClean="0">
                <a:solidFill>
                  <a:schemeClr val="bg1"/>
                </a:solidFill>
              </a:rPr>
              <a:t> a new male </a:t>
            </a:r>
            <a:r>
              <a:rPr lang="it-IT" altLang="it-IT" sz="2000" dirty="0" err="1" smtClean="0">
                <a:solidFill>
                  <a:schemeClr val="bg1"/>
                </a:solidFill>
              </a:rPr>
              <a:t>became</a:t>
            </a:r>
            <a:r>
              <a:rPr lang="it-IT" altLang="it-IT" sz="2000" dirty="0" smtClean="0">
                <a:solidFill>
                  <a:schemeClr val="bg1"/>
                </a:solidFill>
              </a:rPr>
              <a:t> the </a:t>
            </a:r>
            <a:r>
              <a:rPr lang="it-IT" altLang="it-IT" sz="2000" dirty="0" err="1" smtClean="0">
                <a:solidFill>
                  <a:schemeClr val="bg1"/>
                </a:solidFill>
              </a:rPr>
              <a:t>dominant</a:t>
            </a:r>
            <a:r>
              <a:rPr lang="it-IT" altLang="it-IT" sz="2000" dirty="0" smtClean="0">
                <a:solidFill>
                  <a:schemeClr val="bg1"/>
                </a:solidFill>
              </a:rPr>
              <a:t> </a:t>
            </a:r>
            <a:r>
              <a:rPr lang="it-IT" altLang="it-IT" sz="2000" dirty="0" err="1" smtClean="0">
                <a:solidFill>
                  <a:schemeClr val="bg1"/>
                </a:solidFill>
              </a:rPr>
              <a:t>one</a:t>
            </a:r>
            <a:r>
              <a:rPr lang="it-IT" altLang="it-IT" sz="2000" dirty="0" smtClean="0">
                <a:solidFill>
                  <a:schemeClr val="bg1"/>
                </a:solidFill>
              </a:rPr>
              <a:t>, he </a:t>
            </a:r>
            <a:r>
              <a:rPr lang="it-IT" altLang="it-IT" sz="2000" dirty="0" err="1" smtClean="0">
                <a:solidFill>
                  <a:schemeClr val="bg1"/>
                </a:solidFill>
              </a:rPr>
              <a:t>kills</a:t>
            </a:r>
            <a:r>
              <a:rPr lang="it-IT" altLang="it-IT" sz="2000" dirty="0" smtClean="0">
                <a:solidFill>
                  <a:schemeClr val="bg1"/>
                </a:solidFill>
              </a:rPr>
              <a:t> </a:t>
            </a:r>
            <a:r>
              <a:rPr lang="it-IT" altLang="it-IT" sz="2000" dirty="0" err="1" smtClean="0">
                <a:solidFill>
                  <a:schemeClr val="bg1"/>
                </a:solidFill>
              </a:rPr>
              <a:t>all</a:t>
            </a:r>
            <a:r>
              <a:rPr lang="it-IT" altLang="it-IT" sz="2000" dirty="0" smtClean="0">
                <a:solidFill>
                  <a:schemeClr val="bg1"/>
                </a:solidFill>
              </a:rPr>
              <a:t> </a:t>
            </a:r>
            <a:r>
              <a:rPr lang="it-IT" altLang="it-IT" sz="2000" dirty="0" err="1" smtClean="0">
                <a:solidFill>
                  <a:schemeClr val="bg1"/>
                </a:solidFill>
              </a:rPr>
              <a:t>newborns</a:t>
            </a:r>
            <a:r>
              <a:rPr lang="it-IT" altLang="it-IT" sz="2000" dirty="0" smtClean="0">
                <a:solidFill>
                  <a:schemeClr val="bg1"/>
                </a:solidFill>
              </a:rPr>
              <a:t> and </a:t>
            </a:r>
            <a:r>
              <a:rPr lang="it-IT" altLang="it-IT" sz="2000" dirty="0" err="1" smtClean="0">
                <a:solidFill>
                  <a:schemeClr val="bg1"/>
                </a:solidFill>
              </a:rPr>
              <a:t>juveniles</a:t>
            </a:r>
            <a:r>
              <a:rPr lang="it-IT" altLang="it-IT" sz="2000" dirty="0" smtClean="0">
                <a:solidFill>
                  <a:schemeClr val="bg1"/>
                </a:solidFill>
              </a:rPr>
              <a:t> of the </a:t>
            </a:r>
            <a:r>
              <a:rPr lang="it-IT" altLang="it-IT" sz="2000" dirty="0" err="1" smtClean="0">
                <a:solidFill>
                  <a:schemeClr val="bg1"/>
                </a:solidFill>
              </a:rPr>
              <a:t>group</a:t>
            </a:r>
            <a:r>
              <a:rPr lang="it-IT" altLang="it-IT" sz="2000" dirty="0" smtClean="0">
                <a:solidFill>
                  <a:schemeClr val="bg1"/>
                </a:solidFill>
              </a:rPr>
              <a:t>, in </a:t>
            </a:r>
            <a:r>
              <a:rPr lang="it-IT" altLang="it-IT" sz="2000" dirty="0" err="1" smtClean="0">
                <a:solidFill>
                  <a:schemeClr val="bg1"/>
                </a:solidFill>
              </a:rPr>
              <a:t>order</a:t>
            </a:r>
            <a:r>
              <a:rPr lang="it-IT" altLang="it-IT" sz="2000" dirty="0" smtClean="0">
                <a:solidFill>
                  <a:schemeClr val="bg1"/>
                </a:solidFill>
              </a:rPr>
              <a:t> to </a:t>
            </a:r>
            <a:r>
              <a:rPr lang="it-IT" altLang="it-IT" sz="2000" dirty="0" err="1" smtClean="0">
                <a:solidFill>
                  <a:schemeClr val="bg1"/>
                </a:solidFill>
              </a:rPr>
              <a:t>make</a:t>
            </a:r>
            <a:r>
              <a:rPr lang="it-IT" altLang="it-IT" sz="2000" dirty="0" smtClean="0">
                <a:solidFill>
                  <a:schemeClr val="bg1"/>
                </a:solidFill>
              </a:rPr>
              <a:t> </a:t>
            </a:r>
            <a:r>
              <a:rPr lang="it-IT" altLang="it-IT" sz="2000" dirty="0" err="1" smtClean="0">
                <a:solidFill>
                  <a:schemeClr val="bg1"/>
                </a:solidFill>
              </a:rPr>
              <a:t>females</a:t>
            </a:r>
            <a:r>
              <a:rPr lang="it-IT" altLang="it-IT" sz="2000" dirty="0" smtClean="0">
                <a:solidFill>
                  <a:schemeClr val="bg1"/>
                </a:solidFill>
              </a:rPr>
              <a:t> more </a:t>
            </a:r>
            <a:r>
              <a:rPr lang="it-IT" altLang="it-IT" sz="2000" dirty="0" err="1" smtClean="0">
                <a:solidFill>
                  <a:schemeClr val="bg1"/>
                </a:solidFill>
              </a:rPr>
              <a:t>receptive</a:t>
            </a:r>
            <a:r>
              <a:rPr lang="it-IT" altLang="it-IT" sz="2000" dirty="0" smtClean="0">
                <a:solidFill>
                  <a:schemeClr val="bg1"/>
                </a:solidFill>
              </a:rPr>
              <a:t> and ready to </a:t>
            </a:r>
            <a:r>
              <a:rPr lang="it-IT" altLang="it-IT" sz="2000" dirty="0" err="1" smtClean="0">
                <a:solidFill>
                  <a:schemeClr val="bg1"/>
                </a:solidFill>
              </a:rPr>
              <a:t>have</a:t>
            </a:r>
            <a:r>
              <a:rPr lang="it-IT" altLang="it-IT" sz="2000" dirty="0" smtClean="0">
                <a:solidFill>
                  <a:schemeClr val="bg1"/>
                </a:solidFill>
              </a:rPr>
              <a:t> new </a:t>
            </a:r>
            <a:r>
              <a:rPr lang="it-IT" altLang="it-IT" sz="2000" dirty="0" err="1" smtClean="0">
                <a:solidFill>
                  <a:schemeClr val="bg1"/>
                </a:solidFill>
              </a:rPr>
              <a:t>offspring</a:t>
            </a:r>
            <a:r>
              <a:rPr lang="it-IT" altLang="it-IT" sz="2000" dirty="0" smtClean="0">
                <a:solidFill>
                  <a:schemeClr val="bg1"/>
                </a:solidFill>
              </a:rPr>
              <a:t>.</a:t>
            </a:r>
            <a:endParaRPr lang="it-IT" altLang="it-IT" sz="1400" dirty="0" smtClean="0">
              <a:solidFill>
                <a:schemeClr val="bg1"/>
              </a:solidFill>
            </a:endParaRPr>
          </a:p>
        </p:txBody>
      </p:sp>
      <p:sp>
        <p:nvSpPr>
          <p:cNvPr id="11" name="Rettangolo 24"/>
          <p:cNvSpPr>
            <a:spLocks noChangeArrowheads="1"/>
          </p:cNvSpPr>
          <p:nvPr/>
        </p:nvSpPr>
        <p:spPr bwMode="auto">
          <a:xfrm>
            <a:off x="395288" y="1773238"/>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rPr>
              <a:t>The </a:t>
            </a:r>
            <a:r>
              <a:rPr lang="it-IT" altLang="it-IT" sz="2000" dirty="0" err="1" smtClean="0">
                <a:solidFill>
                  <a:schemeClr val="bg1"/>
                </a:solidFill>
              </a:rPr>
              <a:t>fact</a:t>
            </a:r>
            <a:r>
              <a:rPr lang="it-IT" altLang="it-IT" sz="2000" dirty="0" smtClean="0">
                <a:solidFill>
                  <a:schemeClr val="bg1"/>
                </a:solidFill>
              </a:rPr>
              <a:t> </a:t>
            </a:r>
            <a:r>
              <a:rPr lang="it-IT" altLang="it-IT" sz="2000" dirty="0" err="1" smtClean="0">
                <a:solidFill>
                  <a:schemeClr val="bg1"/>
                </a:solidFill>
              </a:rPr>
              <a:t>that</a:t>
            </a:r>
            <a:r>
              <a:rPr lang="it-IT" altLang="it-IT" sz="2000" dirty="0" smtClean="0">
                <a:solidFill>
                  <a:schemeClr val="bg1"/>
                </a:solidFill>
              </a:rPr>
              <a:t> </a:t>
            </a:r>
            <a:r>
              <a:rPr lang="it-IT" altLang="it-IT" sz="2000" dirty="0" err="1" smtClean="0">
                <a:solidFill>
                  <a:schemeClr val="bg1"/>
                </a:solidFill>
              </a:rPr>
              <a:t>females</a:t>
            </a:r>
            <a:r>
              <a:rPr lang="it-IT" altLang="it-IT" sz="2000" dirty="0" smtClean="0">
                <a:solidFill>
                  <a:schemeClr val="bg1"/>
                </a:solidFill>
              </a:rPr>
              <a:t> are more </a:t>
            </a:r>
            <a:r>
              <a:rPr lang="it-IT" altLang="it-IT" sz="2000" dirty="0" err="1" smtClean="0">
                <a:solidFill>
                  <a:schemeClr val="bg1"/>
                </a:solidFill>
              </a:rPr>
              <a:t>selective</a:t>
            </a:r>
            <a:r>
              <a:rPr lang="it-IT" altLang="it-IT" sz="2000" dirty="0" smtClean="0">
                <a:solidFill>
                  <a:schemeClr val="bg1"/>
                </a:solidFill>
              </a:rPr>
              <a:t> </a:t>
            </a:r>
            <a:r>
              <a:rPr lang="it-IT" altLang="it-IT" sz="2000" dirty="0" err="1" smtClean="0">
                <a:solidFill>
                  <a:schemeClr val="bg1"/>
                </a:solidFill>
              </a:rPr>
              <a:t>typically</a:t>
            </a:r>
            <a:r>
              <a:rPr lang="it-IT" altLang="it-IT" sz="2000" dirty="0" smtClean="0">
                <a:solidFill>
                  <a:schemeClr val="bg1"/>
                </a:solidFill>
              </a:rPr>
              <a:t> </a:t>
            </a:r>
            <a:r>
              <a:rPr lang="it-IT" altLang="it-IT" sz="2000" dirty="0" err="1" smtClean="0">
                <a:solidFill>
                  <a:schemeClr val="bg1"/>
                </a:solidFill>
              </a:rPr>
              <a:t>leads</a:t>
            </a:r>
            <a:r>
              <a:rPr lang="it-IT" altLang="it-IT" sz="2000" dirty="0" smtClean="0">
                <a:solidFill>
                  <a:schemeClr val="bg1"/>
                </a:solidFill>
              </a:rPr>
              <a:t> to:</a:t>
            </a:r>
            <a:endParaRPr lang="it-IT" altLang="it-IT" sz="2000" b="1" dirty="0">
              <a:solidFill>
                <a:schemeClr val="bg1"/>
              </a:solidFill>
            </a:endParaRPr>
          </a:p>
        </p:txBody>
      </p:sp>
      <p:sp>
        <p:nvSpPr>
          <p:cNvPr id="12"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3" name="Rettangolo 17"/>
          <p:cNvSpPr>
            <a:spLocks noChangeArrowheads="1"/>
          </p:cNvSpPr>
          <p:nvPr/>
        </p:nvSpPr>
        <p:spPr bwMode="auto">
          <a:xfrm rot="20907975">
            <a:off x="5480779" y="3330572"/>
            <a:ext cx="29789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1400" dirty="0" smtClean="0">
                <a:solidFill>
                  <a:schemeClr val="bg1"/>
                </a:solidFill>
              </a:rPr>
              <a:t>I </a:t>
            </a:r>
            <a:r>
              <a:rPr lang="it-IT" altLang="it-IT" sz="1400" dirty="0" err="1" smtClean="0">
                <a:solidFill>
                  <a:schemeClr val="bg1"/>
                </a:solidFill>
              </a:rPr>
              <a:t>took</a:t>
            </a:r>
            <a:r>
              <a:rPr lang="it-IT" altLang="it-IT" sz="1400" dirty="0" smtClean="0">
                <a:solidFill>
                  <a:schemeClr val="bg1"/>
                </a:solidFill>
              </a:rPr>
              <a:t> </a:t>
            </a:r>
            <a:r>
              <a:rPr lang="it-IT" altLang="it-IT" sz="1400" dirty="0" err="1" smtClean="0">
                <a:solidFill>
                  <a:schemeClr val="bg1"/>
                </a:solidFill>
              </a:rPr>
              <a:t>this</a:t>
            </a:r>
            <a:r>
              <a:rPr lang="it-IT" altLang="it-IT" sz="1400" dirty="0" smtClean="0">
                <a:solidFill>
                  <a:schemeClr val="bg1"/>
                </a:solidFill>
              </a:rPr>
              <a:t> </a:t>
            </a:r>
            <a:r>
              <a:rPr lang="it-IT" altLang="it-IT" sz="1400" dirty="0" err="1" smtClean="0">
                <a:solidFill>
                  <a:schemeClr val="bg1"/>
                </a:solidFill>
              </a:rPr>
              <a:t>picture</a:t>
            </a:r>
            <a:r>
              <a:rPr lang="it-IT" altLang="it-IT" sz="1400" dirty="0" smtClean="0">
                <a:solidFill>
                  <a:schemeClr val="bg1"/>
                </a:solidFill>
              </a:rPr>
              <a:t> in South Africa!</a:t>
            </a:r>
          </a:p>
        </p:txBody>
      </p:sp>
      <p:sp>
        <p:nvSpPr>
          <p:cNvPr id="14"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2710"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2711" name="Rettangolo 17"/>
          <p:cNvSpPr>
            <a:spLocks noChangeArrowheads="1"/>
          </p:cNvSpPr>
          <p:nvPr/>
        </p:nvSpPr>
        <p:spPr bwMode="auto">
          <a:xfrm>
            <a:off x="250825" y="3573463"/>
            <a:ext cx="446519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rPr>
              <a:t>In </a:t>
            </a:r>
            <a:r>
              <a:rPr lang="it-IT" altLang="it-IT" sz="2000" dirty="0" err="1" smtClean="0">
                <a:solidFill>
                  <a:schemeClr val="bg1"/>
                </a:solidFill>
              </a:rPr>
              <a:t>our</a:t>
            </a:r>
            <a:r>
              <a:rPr lang="it-IT" altLang="it-IT" sz="2000" dirty="0" smtClean="0">
                <a:solidFill>
                  <a:schemeClr val="bg1"/>
                </a:solidFill>
              </a:rPr>
              <a:t> </a:t>
            </a:r>
            <a:r>
              <a:rPr lang="it-IT" altLang="it-IT" sz="2000" dirty="0" err="1" smtClean="0">
                <a:solidFill>
                  <a:schemeClr val="bg1"/>
                </a:solidFill>
              </a:rPr>
              <a:t>species</a:t>
            </a:r>
            <a:r>
              <a:rPr lang="it-IT" altLang="it-IT" sz="2000" dirty="0" smtClean="0">
                <a:solidFill>
                  <a:schemeClr val="bg1"/>
                </a:solidFill>
              </a:rPr>
              <a:t>, </a:t>
            </a:r>
            <a:r>
              <a:rPr lang="it-IT" altLang="it-IT" sz="2000" dirty="0" err="1" smtClean="0">
                <a:solidFill>
                  <a:schemeClr val="bg1"/>
                </a:solidFill>
              </a:rPr>
              <a:t>education</a:t>
            </a:r>
            <a:r>
              <a:rPr lang="it-IT" altLang="it-IT" sz="2000" dirty="0" smtClean="0">
                <a:solidFill>
                  <a:schemeClr val="bg1"/>
                </a:solidFill>
              </a:rPr>
              <a:t> and culture help </a:t>
            </a:r>
            <a:r>
              <a:rPr lang="it-IT" altLang="it-IT" sz="2000" dirty="0" err="1" smtClean="0">
                <a:solidFill>
                  <a:schemeClr val="bg1"/>
                </a:solidFill>
              </a:rPr>
              <a:t>us</a:t>
            </a:r>
            <a:r>
              <a:rPr lang="it-IT" altLang="it-IT" sz="2000" dirty="0" smtClean="0">
                <a:solidFill>
                  <a:schemeClr val="bg1"/>
                </a:solidFill>
              </a:rPr>
              <a:t> to </a:t>
            </a:r>
            <a:r>
              <a:rPr lang="it-IT" altLang="it-IT" sz="2000" dirty="0" err="1" smtClean="0">
                <a:solidFill>
                  <a:schemeClr val="bg1"/>
                </a:solidFill>
              </a:rPr>
              <a:t>avoid</a:t>
            </a:r>
            <a:r>
              <a:rPr lang="it-IT" altLang="it-IT" sz="2000" dirty="0" smtClean="0">
                <a:solidFill>
                  <a:schemeClr val="bg1"/>
                </a:solidFill>
              </a:rPr>
              <a:t> </a:t>
            </a:r>
            <a:r>
              <a:rPr lang="it-IT" altLang="it-IT" sz="2000" dirty="0" err="1" smtClean="0">
                <a:solidFill>
                  <a:schemeClr val="bg1"/>
                </a:solidFill>
              </a:rPr>
              <a:t>direct</a:t>
            </a:r>
            <a:r>
              <a:rPr lang="it-IT" altLang="it-IT" sz="2000" dirty="0" smtClean="0">
                <a:solidFill>
                  <a:schemeClr val="bg1"/>
                </a:solidFill>
              </a:rPr>
              <a:t> </a:t>
            </a:r>
            <a:r>
              <a:rPr lang="it-IT" altLang="it-IT" sz="2000" dirty="0" err="1" smtClean="0">
                <a:solidFill>
                  <a:schemeClr val="bg1"/>
                </a:solidFill>
              </a:rPr>
              <a:t>fighting</a:t>
            </a:r>
            <a:r>
              <a:rPr lang="it-IT" altLang="it-IT" sz="2000" dirty="0">
                <a:solidFill>
                  <a:schemeClr val="bg1"/>
                </a:solidFill>
              </a:rPr>
              <a:t>.</a:t>
            </a:r>
            <a:endParaRPr lang="it-IT" altLang="it-IT" sz="2000" dirty="0" smtClean="0">
              <a:solidFill>
                <a:schemeClr val="bg1"/>
              </a:solidFill>
            </a:endParaRPr>
          </a:p>
          <a:p>
            <a:pPr algn="just" eaLnBrk="1" hangingPunct="1">
              <a:spcBef>
                <a:spcPct val="0"/>
              </a:spcBef>
              <a:buFontTx/>
              <a:buNone/>
            </a:pPr>
            <a:r>
              <a:rPr lang="it-IT" altLang="it-IT" sz="2000" dirty="0" err="1" smtClean="0">
                <a:solidFill>
                  <a:schemeClr val="bg1"/>
                </a:solidFill>
              </a:rPr>
              <a:t>However</a:t>
            </a:r>
            <a:r>
              <a:rPr lang="it-IT" altLang="it-IT" sz="2000" dirty="0" smtClean="0">
                <a:solidFill>
                  <a:schemeClr val="bg1"/>
                </a:solidFill>
              </a:rPr>
              <a:t>, </a:t>
            </a:r>
            <a:r>
              <a:rPr lang="it-IT" altLang="it-IT" sz="2000" dirty="0" err="1" smtClean="0">
                <a:solidFill>
                  <a:schemeClr val="bg1"/>
                </a:solidFill>
              </a:rPr>
              <a:t>males</a:t>
            </a:r>
            <a:r>
              <a:rPr lang="it-IT" altLang="it-IT" sz="2000" dirty="0" smtClean="0">
                <a:solidFill>
                  <a:schemeClr val="bg1"/>
                </a:solidFill>
              </a:rPr>
              <a:t> </a:t>
            </a:r>
            <a:r>
              <a:rPr lang="it-IT" altLang="it-IT" sz="2000" dirty="0" err="1" smtClean="0">
                <a:solidFill>
                  <a:schemeClr val="bg1"/>
                </a:solidFill>
              </a:rPr>
              <a:t>often</a:t>
            </a:r>
            <a:r>
              <a:rPr lang="it-IT" altLang="it-IT" sz="2000" dirty="0" smtClean="0">
                <a:solidFill>
                  <a:schemeClr val="bg1"/>
                </a:solidFill>
              </a:rPr>
              <a:t> </a:t>
            </a:r>
            <a:r>
              <a:rPr lang="it-IT" altLang="it-IT" sz="2000" dirty="0" err="1" smtClean="0">
                <a:solidFill>
                  <a:schemeClr val="bg1"/>
                </a:solidFill>
              </a:rPr>
              <a:t>found</a:t>
            </a:r>
            <a:r>
              <a:rPr lang="it-IT" altLang="it-IT" sz="2000" dirty="0" smtClean="0">
                <a:solidFill>
                  <a:schemeClr val="bg1"/>
                </a:solidFill>
              </a:rPr>
              <a:t> alternative ways to </a:t>
            </a:r>
            <a:r>
              <a:rPr lang="it-IT" altLang="it-IT" sz="2000" dirty="0" err="1" smtClean="0">
                <a:solidFill>
                  <a:schemeClr val="bg1"/>
                </a:solidFill>
              </a:rPr>
              <a:t>exhibit</a:t>
            </a:r>
            <a:r>
              <a:rPr lang="it-IT" altLang="it-IT" sz="2000" dirty="0" smtClean="0">
                <a:solidFill>
                  <a:schemeClr val="bg1"/>
                </a:solidFill>
              </a:rPr>
              <a:t> </a:t>
            </a:r>
            <a:r>
              <a:rPr lang="it-IT" altLang="it-IT" sz="2000" dirty="0" err="1" smtClean="0">
                <a:solidFill>
                  <a:schemeClr val="bg1"/>
                </a:solidFill>
              </a:rPr>
              <a:t>this</a:t>
            </a:r>
            <a:r>
              <a:rPr lang="it-IT" altLang="it-IT" sz="2000" dirty="0" smtClean="0">
                <a:solidFill>
                  <a:schemeClr val="bg1"/>
                </a:solidFill>
              </a:rPr>
              <a:t> </a:t>
            </a:r>
            <a:r>
              <a:rPr lang="it-IT" altLang="it-IT" sz="2000" dirty="0" err="1" smtClean="0">
                <a:solidFill>
                  <a:schemeClr val="bg1"/>
                </a:solidFill>
              </a:rPr>
              <a:t>evolutionary-ancient</a:t>
            </a:r>
            <a:r>
              <a:rPr lang="it-IT" altLang="it-IT" sz="2000" dirty="0" smtClean="0">
                <a:solidFill>
                  <a:schemeClr val="bg1"/>
                </a:solidFill>
              </a:rPr>
              <a:t> pressure to face </a:t>
            </a:r>
            <a:r>
              <a:rPr lang="it-IT" altLang="it-IT" sz="2000" dirty="0" err="1" smtClean="0">
                <a:solidFill>
                  <a:schemeClr val="bg1"/>
                </a:solidFill>
              </a:rPr>
              <a:t>their</a:t>
            </a:r>
            <a:r>
              <a:rPr lang="it-IT" altLang="it-IT" sz="2000" dirty="0" smtClean="0">
                <a:solidFill>
                  <a:schemeClr val="bg1"/>
                </a:solidFill>
              </a:rPr>
              <a:t> </a:t>
            </a:r>
            <a:r>
              <a:rPr lang="it-IT" altLang="it-IT" sz="2000" dirty="0" err="1" smtClean="0">
                <a:solidFill>
                  <a:schemeClr val="bg1"/>
                </a:solidFill>
              </a:rPr>
              <a:t>potential</a:t>
            </a:r>
            <a:r>
              <a:rPr lang="it-IT" altLang="it-IT" sz="2000" dirty="0" smtClean="0">
                <a:solidFill>
                  <a:schemeClr val="bg1"/>
                </a:solidFill>
              </a:rPr>
              <a:t> </a:t>
            </a:r>
            <a:r>
              <a:rPr lang="it-IT" altLang="it-IT" sz="2000" dirty="0" err="1" smtClean="0">
                <a:solidFill>
                  <a:schemeClr val="bg1"/>
                </a:solidFill>
              </a:rPr>
              <a:t>sexual</a:t>
            </a:r>
            <a:r>
              <a:rPr lang="it-IT" altLang="it-IT" sz="2000" dirty="0" smtClean="0">
                <a:solidFill>
                  <a:schemeClr val="bg1"/>
                </a:solidFill>
              </a:rPr>
              <a:t> competitor.</a:t>
            </a:r>
            <a:endParaRPr lang="it-IT" altLang="it-IT" sz="2000" dirty="0">
              <a:solidFill>
                <a:schemeClr val="bg1"/>
              </a:solidFill>
            </a:endParaRPr>
          </a:p>
        </p:txBody>
      </p:sp>
      <p:pic>
        <p:nvPicPr>
          <p:cNvPr id="72712" name="Picture 12" descr="http://www.repubblica.it/images/2010/06/11/132634503-ff5cfdbe-9164-4704-a6d0-7b76f83fba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0" y="3068638"/>
            <a:ext cx="219075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2" descr="http://www.ansa.it/webimages/foto_large/2010/9/2/2010090210295570_20100902.jpg"/>
          <p:cNvPicPr>
            <a:picLocks noChangeAspect="1" noChangeArrowheads="1"/>
          </p:cNvPicPr>
          <p:nvPr/>
        </p:nvPicPr>
        <p:blipFill>
          <a:blip r:embed="rId4">
            <a:extLst>
              <a:ext uri="{28A0092B-C50C-407E-A947-70E740481C1C}">
                <a14:useLocalDpi xmlns:a14="http://schemas.microsoft.com/office/drawing/2010/main" val="0"/>
              </a:ext>
            </a:extLst>
          </a:blip>
          <a:srcRect l="17017" r="21301"/>
          <a:stretch>
            <a:fillRect/>
          </a:stretch>
        </p:blipFill>
        <p:spPr bwMode="auto">
          <a:xfrm>
            <a:off x="4859338" y="3521075"/>
            <a:ext cx="20891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7"/>
          <p:cNvSpPr>
            <a:spLocks noChangeArrowheads="1"/>
          </p:cNvSpPr>
          <p:nvPr/>
        </p:nvSpPr>
        <p:spPr bwMode="auto">
          <a:xfrm>
            <a:off x="395288" y="3213100"/>
            <a:ext cx="4176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smtClean="0">
                <a:solidFill>
                  <a:schemeClr val="bg1"/>
                </a:solidFill>
              </a:rPr>
              <a:t>INTRA-SEXUAL COMPETITION</a:t>
            </a:r>
            <a:r>
              <a:rPr lang="it-IT" altLang="it-IT" sz="2000" dirty="0" smtClean="0">
                <a:solidFill>
                  <a:schemeClr val="bg1"/>
                </a:solidFill>
              </a:rPr>
              <a:t>:</a:t>
            </a:r>
            <a:endParaRPr lang="it-IT" altLang="it-IT" sz="2000" dirty="0">
              <a:solidFill>
                <a:schemeClr val="bg1"/>
              </a:solidFill>
            </a:endParaRPr>
          </a:p>
        </p:txBody>
      </p:sp>
      <p:sp>
        <p:nvSpPr>
          <p:cNvPr id="12" name="Rettangolo 24"/>
          <p:cNvSpPr>
            <a:spLocks noChangeArrowheads="1"/>
          </p:cNvSpPr>
          <p:nvPr/>
        </p:nvSpPr>
        <p:spPr bwMode="auto">
          <a:xfrm>
            <a:off x="395288" y="1773238"/>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rPr>
              <a:t>The </a:t>
            </a:r>
            <a:r>
              <a:rPr lang="it-IT" altLang="it-IT" sz="2000" dirty="0" err="1" smtClean="0">
                <a:solidFill>
                  <a:schemeClr val="bg1"/>
                </a:solidFill>
              </a:rPr>
              <a:t>fact</a:t>
            </a:r>
            <a:r>
              <a:rPr lang="it-IT" altLang="it-IT" sz="2000" dirty="0" smtClean="0">
                <a:solidFill>
                  <a:schemeClr val="bg1"/>
                </a:solidFill>
              </a:rPr>
              <a:t> </a:t>
            </a:r>
            <a:r>
              <a:rPr lang="it-IT" altLang="it-IT" sz="2000" dirty="0" err="1" smtClean="0">
                <a:solidFill>
                  <a:schemeClr val="bg1"/>
                </a:solidFill>
              </a:rPr>
              <a:t>that</a:t>
            </a:r>
            <a:r>
              <a:rPr lang="it-IT" altLang="it-IT" sz="2000" dirty="0" smtClean="0">
                <a:solidFill>
                  <a:schemeClr val="bg1"/>
                </a:solidFill>
              </a:rPr>
              <a:t> </a:t>
            </a:r>
            <a:r>
              <a:rPr lang="it-IT" altLang="it-IT" sz="2000" dirty="0" err="1" smtClean="0">
                <a:solidFill>
                  <a:schemeClr val="bg1"/>
                </a:solidFill>
              </a:rPr>
              <a:t>females</a:t>
            </a:r>
            <a:r>
              <a:rPr lang="it-IT" altLang="it-IT" sz="2000" dirty="0" smtClean="0">
                <a:solidFill>
                  <a:schemeClr val="bg1"/>
                </a:solidFill>
              </a:rPr>
              <a:t> are more </a:t>
            </a:r>
            <a:r>
              <a:rPr lang="it-IT" altLang="it-IT" sz="2000" dirty="0" err="1" smtClean="0">
                <a:solidFill>
                  <a:schemeClr val="bg1"/>
                </a:solidFill>
              </a:rPr>
              <a:t>selective</a:t>
            </a:r>
            <a:r>
              <a:rPr lang="it-IT" altLang="it-IT" sz="2000" dirty="0" smtClean="0">
                <a:solidFill>
                  <a:schemeClr val="bg1"/>
                </a:solidFill>
              </a:rPr>
              <a:t> </a:t>
            </a:r>
            <a:r>
              <a:rPr lang="it-IT" altLang="it-IT" sz="2000" dirty="0" err="1" smtClean="0">
                <a:solidFill>
                  <a:schemeClr val="bg1"/>
                </a:solidFill>
              </a:rPr>
              <a:t>typically</a:t>
            </a:r>
            <a:r>
              <a:rPr lang="it-IT" altLang="it-IT" sz="2000" dirty="0" smtClean="0">
                <a:solidFill>
                  <a:schemeClr val="bg1"/>
                </a:solidFill>
              </a:rPr>
              <a:t> </a:t>
            </a:r>
            <a:r>
              <a:rPr lang="it-IT" altLang="it-IT" sz="2000" dirty="0" err="1" smtClean="0">
                <a:solidFill>
                  <a:schemeClr val="bg1"/>
                </a:solidFill>
              </a:rPr>
              <a:t>leads</a:t>
            </a:r>
            <a:r>
              <a:rPr lang="it-IT" altLang="it-IT" sz="2000" dirty="0" smtClean="0">
                <a:solidFill>
                  <a:schemeClr val="bg1"/>
                </a:solidFill>
              </a:rPr>
              <a:t> to:</a:t>
            </a:r>
            <a:endParaRPr lang="it-IT" altLang="it-IT" sz="2000" b="1" dirty="0">
              <a:solidFill>
                <a:schemeClr val="bg1"/>
              </a:solidFill>
            </a:endParaRPr>
          </a:p>
        </p:txBody>
      </p:sp>
      <p:sp>
        <p:nvSpPr>
          <p:cNvPr id="13"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4"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pic>
        <p:nvPicPr>
          <p:cNvPr id="2" name="Immagine 1"/>
          <p:cNvPicPr>
            <a:picLocks noChangeAspect="1"/>
          </p:cNvPicPr>
          <p:nvPr/>
        </p:nvPicPr>
        <p:blipFill>
          <a:blip r:embed="rId5"/>
          <a:stretch>
            <a:fillRect/>
          </a:stretch>
        </p:blipFill>
        <p:spPr>
          <a:xfrm>
            <a:off x="6948488" y="3068639"/>
            <a:ext cx="793984" cy="936426"/>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4754"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4757" name="Rettangolo 17"/>
          <p:cNvSpPr>
            <a:spLocks noChangeArrowheads="1"/>
          </p:cNvSpPr>
          <p:nvPr/>
        </p:nvSpPr>
        <p:spPr bwMode="auto">
          <a:xfrm>
            <a:off x="250825" y="6034088"/>
            <a:ext cx="8569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rPr>
              <a:t>Several</a:t>
            </a:r>
            <a:r>
              <a:rPr lang="it-IT" altLang="it-IT" sz="2000" dirty="0" smtClean="0">
                <a:solidFill>
                  <a:schemeClr val="bg1"/>
                </a:solidFill>
              </a:rPr>
              <a:t> </a:t>
            </a:r>
            <a:r>
              <a:rPr lang="it-IT" altLang="it-IT" sz="2000" dirty="0" err="1" smtClean="0">
                <a:solidFill>
                  <a:schemeClr val="bg1"/>
                </a:solidFill>
              </a:rPr>
              <a:t>males</a:t>
            </a:r>
            <a:r>
              <a:rPr lang="it-IT" altLang="it-IT" sz="2000" dirty="0" smtClean="0">
                <a:solidFill>
                  <a:schemeClr val="bg1"/>
                </a:solidFill>
              </a:rPr>
              <a:t> </a:t>
            </a:r>
            <a:r>
              <a:rPr lang="it-IT" altLang="it-IT" sz="2000" dirty="0" err="1" smtClean="0">
                <a:solidFill>
                  <a:schemeClr val="bg1"/>
                </a:solidFill>
              </a:rPr>
              <a:t>have</a:t>
            </a:r>
            <a:r>
              <a:rPr lang="it-IT" altLang="it-IT" sz="2000" dirty="0" smtClean="0">
                <a:solidFill>
                  <a:schemeClr val="bg1"/>
                </a:solidFill>
              </a:rPr>
              <a:t> </a:t>
            </a:r>
            <a:r>
              <a:rPr lang="it-IT" altLang="it-IT" sz="2000" dirty="0" err="1" smtClean="0">
                <a:solidFill>
                  <a:schemeClr val="bg1"/>
                </a:solidFill>
              </a:rPr>
              <a:t>very</a:t>
            </a:r>
            <a:r>
              <a:rPr lang="it-IT" altLang="it-IT" sz="2000" dirty="0" smtClean="0">
                <a:solidFill>
                  <a:schemeClr val="bg1"/>
                </a:solidFill>
              </a:rPr>
              <a:t> </a:t>
            </a:r>
            <a:r>
              <a:rPr lang="it-IT" altLang="it-IT" sz="2000" dirty="0" err="1" smtClean="0">
                <a:solidFill>
                  <a:schemeClr val="bg1"/>
                </a:solidFill>
              </a:rPr>
              <a:t>energy-consuming</a:t>
            </a:r>
            <a:r>
              <a:rPr lang="it-IT" altLang="it-IT" sz="2000" dirty="0" smtClean="0">
                <a:solidFill>
                  <a:schemeClr val="bg1"/>
                </a:solidFill>
              </a:rPr>
              <a:t> traits, </a:t>
            </a:r>
            <a:r>
              <a:rPr lang="it-IT" altLang="it-IT" sz="2000" dirty="0" err="1" smtClean="0">
                <a:solidFill>
                  <a:schemeClr val="bg1"/>
                </a:solidFill>
              </a:rPr>
              <a:t>but</a:t>
            </a:r>
            <a:r>
              <a:rPr lang="it-IT" altLang="it-IT" sz="2000" dirty="0" smtClean="0">
                <a:solidFill>
                  <a:schemeClr val="bg1"/>
                </a:solidFill>
              </a:rPr>
              <a:t> </a:t>
            </a:r>
            <a:r>
              <a:rPr lang="it-IT" altLang="it-IT" sz="2000" dirty="0" err="1" smtClean="0">
                <a:solidFill>
                  <a:schemeClr val="bg1"/>
                </a:solidFill>
              </a:rPr>
              <a:t>they</a:t>
            </a:r>
            <a:r>
              <a:rPr lang="it-IT" altLang="it-IT" sz="2000" dirty="0" smtClean="0">
                <a:solidFill>
                  <a:schemeClr val="bg1"/>
                </a:solidFill>
              </a:rPr>
              <a:t> are </a:t>
            </a:r>
            <a:r>
              <a:rPr lang="it-IT" altLang="it-IT" sz="2000" dirty="0" err="1" smtClean="0">
                <a:solidFill>
                  <a:schemeClr val="bg1"/>
                </a:solidFill>
              </a:rPr>
              <a:t>necessary</a:t>
            </a:r>
            <a:r>
              <a:rPr lang="it-IT" altLang="it-IT" sz="2000" dirty="0" smtClean="0">
                <a:solidFill>
                  <a:schemeClr val="bg1"/>
                </a:solidFill>
              </a:rPr>
              <a:t> to spread </a:t>
            </a:r>
            <a:r>
              <a:rPr lang="it-IT" altLang="it-IT" sz="2000" dirty="0" err="1" smtClean="0">
                <a:solidFill>
                  <a:schemeClr val="bg1"/>
                </a:solidFill>
              </a:rPr>
              <a:t>their</a:t>
            </a:r>
            <a:r>
              <a:rPr lang="it-IT" altLang="it-IT" sz="2000" dirty="0" smtClean="0">
                <a:solidFill>
                  <a:schemeClr val="bg1"/>
                </a:solidFill>
              </a:rPr>
              <a:t> </a:t>
            </a:r>
            <a:r>
              <a:rPr lang="it-IT" altLang="it-IT" sz="2000" dirty="0" err="1" smtClean="0">
                <a:solidFill>
                  <a:schemeClr val="bg1"/>
                </a:solidFill>
              </a:rPr>
              <a:t>genes</a:t>
            </a:r>
            <a:r>
              <a:rPr lang="it-IT" altLang="it-IT" sz="2000" dirty="0" smtClean="0">
                <a:solidFill>
                  <a:schemeClr val="bg1"/>
                </a:solidFill>
              </a:rPr>
              <a:t>. </a:t>
            </a:r>
            <a:endParaRPr lang="it-IT" altLang="it-IT" sz="2000" b="1" dirty="0">
              <a:solidFill>
                <a:schemeClr val="bg1"/>
              </a:solidFill>
            </a:endParaRPr>
          </a:p>
        </p:txBody>
      </p:sp>
      <p:pic>
        <p:nvPicPr>
          <p:cNvPr id="63490" name="Picture 2" descr="http://static.guide.supereva.it/guide/favole/pavo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876675"/>
            <a:ext cx="27654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http://upload.wikimedia.org/wikipedia/commons/2/20/Male_greater_frigate_bird_display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4221163"/>
            <a:ext cx="25923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descr="http://www.freeinfosociety.com/chimage.php?image=science/fancygup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7950" y="4005263"/>
            <a:ext cx="26860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1"/>
          <p:cNvPicPr>
            <a:picLocks noChangeAspect="1" noChangeArrowheads="1"/>
          </p:cNvPicPr>
          <p:nvPr/>
        </p:nvPicPr>
        <p:blipFill>
          <a:blip r:embed="rId6">
            <a:extLst>
              <a:ext uri="{28A0092B-C50C-407E-A947-70E740481C1C}">
                <a14:useLocalDpi xmlns:a14="http://schemas.microsoft.com/office/drawing/2010/main" val="0"/>
              </a:ext>
            </a:extLst>
          </a:blip>
          <a:srcRect l="18600" t="27991" r="9935" b="15311"/>
          <a:stretch>
            <a:fillRect/>
          </a:stretch>
        </p:blipFill>
        <p:spPr bwMode="auto">
          <a:xfrm>
            <a:off x="6443663" y="2565400"/>
            <a:ext cx="26289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7"/>
          <p:cNvSpPr>
            <a:spLocks noChangeArrowheads="1"/>
          </p:cNvSpPr>
          <p:nvPr/>
        </p:nvSpPr>
        <p:spPr bwMode="auto">
          <a:xfrm>
            <a:off x="8207375" y="5516563"/>
            <a:ext cx="9366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100" dirty="0" err="1" smtClean="0">
                <a:solidFill>
                  <a:schemeClr val="bg1"/>
                </a:solidFill>
              </a:rPr>
              <a:t>Females</a:t>
            </a:r>
            <a:endParaRPr lang="it-IT" altLang="it-IT" sz="1100" b="1" dirty="0">
              <a:solidFill>
                <a:schemeClr val="bg1"/>
              </a:solidFill>
            </a:endParaRPr>
          </a:p>
        </p:txBody>
      </p:sp>
      <p:sp>
        <p:nvSpPr>
          <p:cNvPr id="17" name="Rettangolo 17"/>
          <p:cNvSpPr>
            <a:spLocks noChangeArrowheads="1"/>
          </p:cNvSpPr>
          <p:nvPr/>
        </p:nvSpPr>
        <p:spPr bwMode="auto">
          <a:xfrm>
            <a:off x="8207375" y="3573463"/>
            <a:ext cx="9366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100" dirty="0" err="1" smtClean="0">
                <a:solidFill>
                  <a:schemeClr val="bg1"/>
                </a:solidFill>
              </a:rPr>
              <a:t>Males</a:t>
            </a:r>
            <a:endParaRPr lang="it-IT" altLang="it-IT" sz="1100" b="1" dirty="0">
              <a:solidFill>
                <a:schemeClr val="bg1"/>
              </a:solidFill>
            </a:endParaRPr>
          </a:p>
        </p:txBody>
      </p:sp>
      <p:sp>
        <p:nvSpPr>
          <p:cNvPr id="74765" name="Rettangolo 17"/>
          <p:cNvSpPr>
            <a:spLocks noChangeArrowheads="1"/>
          </p:cNvSpPr>
          <p:nvPr/>
        </p:nvSpPr>
        <p:spPr bwMode="auto">
          <a:xfrm>
            <a:off x="395288" y="3213100"/>
            <a:ext cx="84978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smtClean="0">
                <a:solidFill>
                  <a:schemeClr val="bg1"/>
                </a:solidFill>
              </a:rPr>
              <a:t>ORNAMENTAL TRAITS:</a:t>
            </a:r>
            <a:endParaRPr lang="it-IT" altLang="it-IT" sz="2000" dirty="0">
              <a:solidFill>
                <a:schemeClr val="bg1"/>
              </a:solidFill>
            </a:endParaRPr>
          </a:p>
          <a:p>
            <a:pPr algn="just" eaLnBrk="1" hangingPunct="1">
              <a:spcBef>
                <a:spcPct val="0"/>
              </a:spcBef>
              <a:buFontTx/>
              <a:buNone/>
            </a:pPr>
            <a:r>
              <a:rPr lang="it-IT" altLang="it-IT" sz="2000" dirty="0" smtClean="0">
                <a:solidFill>
                  <a:schemeClr val="bg1"/>
                </a:solidFill>
              </a:rPr>
              <a:t>“</a:t>
            </a:r>
            <a:r>
              <a:rPr lang="it-IT" altLang="it-IT" sz="2000" i="1" dirty="0" err="1" smtClean="0">
                <a:solidFill>
                  <a:schemeClr val="bg1"/>
                </a:solidFill>
              </a:rPr>
              <a:t>Choose</a:t>
            </a:r>
            <a:r>
              <a:rPr lang="it-IT" altLang="it-IT" sz="2000" i="1" dirty="0" smtClean="0">
                <a:solidFill>
                  <a:schemeClr val="bg1"/>
                </a:solidFill>
              </a:rPr>
              <a:t> me, I </a:t>
            </a:r>
            <a:r>
              <a:rPr lang="it-IT" altLang="it-IT" sz="2000" i="1" dirty="0" err="1" smtClean="0">
                <a:solidFill>
                  <a:schemeClr val="bg1"/>
                </a:solidFill>
              </a:rPr>
              <a:t>am</a:t>
            </a:r>
            <a:r>
              <a:rPr lang="it-IT" altLang="it-IT" sz="2000" i="1" dirty="0" smtClean="0">
                <a:solidFill>
                  <a:schemeClr val="bg1"/>
                </a:solidFill>
              </a:rPr>
              <a:t> sexy</a:t>
            </a:r>
            <a:r>
              <a:rPr lang="it-IT" altLang="it-IT" sz="2000" dirty="0" smtClean="0">
                <a:solidFill>
                  <a:schemeClr val="bg1"/>
                </a:solidFill>
              </a:rPr>
              <a:t>!”</a:t>
            </a:r>
            <a:endParaRPr lang="it-IT" altLang="it-IT" sz="2000" dirty="0">
              <a:solidFill>
                <a:schemeClr val="bg1"/>
              </a:solidFill>
            </a:endParaRPr>
          </a:p>
        </p:txBody>
      </p:sp>
      <p:sp>
        <p:nvSpPr>
          <p:cNvPr id="22"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23"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
        <p:nvSpPr>
          <p:cNvPr id="24" name="Rettangolo 24"/>
          <p:cNvSpPr>
            <a:spLocks noChangeArrowheads="1"/>
          </p:cNvSpPr>
          <p:nvPr/>
        </p:nvSpPr>
        <p:spPr bwMode="auto">
          <a:xfrm>
            <a:off x="395288" y="1773238"/>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rPr>
              <a:t>The </a:t>
            </a:r>
            <a:r>
              <a:rPr lang="it-IT" altLang="it-IT" sz="2000" dirty="0" err="1" smtClean="0">
                <a:solidFill>
                  <a:schemeClr val="bg1"/>
                </a:solidFill>
              </a:rPr>
              <a:t>fact</a:t>
            </a:r>
            <a:r>
              <a:rPr lang="it-IT" altLang="it-IT" sz="2000" dirty="0" smtClean="0">
                <a:solidFill>
                  <a:schemeClr val="bg1"/>
                </a:solidFill>
              </a:rPr>
              <a:t> </a:t>
            </a:r>
            <a:r>
              <a:rPr lang="it-IT" altLang="it-IT" sz="2000" dirty="0" err="1" smtClean="0">
                <a:solidFill>
                  <a:schemeClr val="bg1"/>
                </a:solidFill>
              </a:rPr>
              <a:t>that</a:t>
            </a:r>
            <a:r>
              <a:rPr lang="it-IT" altLang="it-IT" sz="2000" dirty="0" smtClean="0">
                <a:solidFill>
                  <a:schemeClr val="bg1"/>
                </a:solidFill>
              </a:rPr>
              <a:t> </a:t>
            </a:r>
            <a:r>
              <a:rPr lang="it-IT" altLang="it-IT" sz="2000" dirty="0" err="1" smtClean="0">
                <a:solidFill>
                  <a:schemeClr val="bg1"/>
                </a:solidFill>
              </a:rPr>
              <a:t>females</a:t>
            </a:r>
            <a:r>
              <a:rPr lang="it-IT" altLang="it-IT" sz="2000" dirty="0" smtClean="0">
                <a:solidFill>
                  <a:schemeClr val="bg1"/>
                </a:solidFill>
              </a:rPr>
              <a:t> are more </a:t>
            </a:r>
            <a:r>
              <a:rPr lang="it-IT" altLang="it-IT" sz="2000" dirty="0" err="1" smtClean="0">
                <a:solidFill>
                  <a:schemeClr val="bg1"/>
                </a:solidFill>
              </a:rPr>
              <a:t>selective</a:t>
            </a:r>
            <a:r>
              <a:rPr lang="it-IT" altLang="it-IT" sz="2000" dirty="0" smtClean="0">
                <a:solidFill>
                  <a:schemeClr val="bg1"/>
                </a:solidFill>
              </a:rPr>
              <a:t> </a:t>
            </a:r>
            <a:r>
              <a:rPr lang="it-IT" altLang="it-IT" sz="2000" dirty="0" err="1" smtClean="0">
                <a:solidFill>
                  <a:schemeClr val="bg1"/>
                </a:solidFill>
              </a:rPr>
              <a:t>typically</a:t>
            </a:r>
            <a:r>
              <a:rPr lang="it-IT" altLang="it-IT" sz="2000" dirty="0" smtClean="0">
                <a:solidFill>
                  <a:schemeClr val="bg1"/>
                </a:solidFill>
              </a:rPr>
              <a:t> </a:t>
            </a:r>
            <a:r>
              <a:rPr lang="it-IT" altLang="it-IT" sz="2000" dirty="0" err="1" smtClean="0">
                <a:solidFill>
                  <a:schemeClr val="bg1"/>
                </a:solidFill>
              </a:rPr>
              <a:t>leads</a:t>
            </a:r>
            <a:r>
              <a:rPr lang="it-IT" altLang="it-IT" sz="2000" dirty="0" smtClean="0">
                <a:solidFill>
                  <a:schemeClr val="bg1"/>
                </a:solidFill>
              </a:rPr>
              <a:t> to:</a:t>
            </a:r>
            <a:endParaRPr lang="it-IT" altLang="it-IT"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9"/>
                                        </p:tgtEl>
                                        <p:attrNameLst>
                                          <p:attrName>style.visibility</p:attrName>
                                        </p:attrNameLst>
                                      </p:cBhvr>
                                      <p:to>
                                        <p:strVal val="visible"/>
                                      </p:to>
                                    </p:set>
                                    <p:animEffect transition="in" filter="fade">
                                      <p:cBhvr>
                                        <p:cTn id="7" dur="500"/>
                                        <p:tgtEl>
                                          <p:spTgt spid="63499"/>
                                        </p:tgtEl>
                                      </p:cBhvr>
                                    </p:animEffect>
                                  </p:childTnLst>
                                </p:cTn>
                              </p:par>
                              <p:par>
                                <p:cTn id="8" presetID="10" presetClass="entr" presetSubtype="0" fill="hold" nodeType="withEffect">
                                  <p:stCondLst>
                                    <p:cond delay="0"/>
                                  </p:stCondLst>
                                  <p:childTnLst>
                                    <p:set>
                                      <p:cBhvr>
                                        <p:cTn id="9" dur="1" fill="hold">
                                          <p:stCondLst>
                                            <p:cond delay="0"/>
                                          </p:stCondLst>
                                        </p:cTn>
                                        <p:tgtEl>
                                          <p:spTgt spid="63496"/>
                                        </p:tgtEl>
                                        <p:attrNameLst>
                                          <p:attrName>style.visibility</p:attrName>
                                        </p:attrNameLst>
                                      </p:cBhvr>
                                      <p:to>
                                        <p:strVal val="visible"/>
                                      </p:to>
                                    </p:set>
                                    <p:animEffect transition="in" filter="fade">
                                      <p:cBhvr>
                                        <p:cTn id="10" dur="500"/>
                                        <p:tgtEl>
                                          <p:spTgt spid="63496"/>
                                        </p:tgtEl>
                                      </p:cBhvr>
                                    </p:animEffect>
                                  </p:childTnLst>
                                </p:cTn>
                              </p:par>
                              <p:par>
                                <p:cTn id="11" presetID="9" presetClass="emph" presetSubtype="0" nodeType="withEffect">
                                  <p:stCondLst>
                                    <p:cond delay="0"/>
                                  </p:stCondLst>
                                  <p:childTnLst>
                                    <p:set>
                                      <p:cBhvr rctx="PPT">
                                        <p:cTn id="12" dur="indefinite"/>
                                        <p:tgtEl>
                                          <p:spTgt spid="63490"/>
                                        </p:tgtEl>
                                        <p:attrNameLst>
                                          <p:attrName>style.opacity</p:attrName>
                                        </p:attrNameLst>
                                      </p:cBhvr>
                                      <p:to>
                                        <p:strVal val="0.25"/>
                                      </p:to>
                                    </p:set>
                                    <p:animEffect filter="image" prLst="opacity: 0.25">
                                      <p:cBhvr rctx="IE">
                                        <p:cTn id="13" dur="indefinite"/>
                                        <p:tgtEl>
                                          <p:spTgt spid="63490"/>
                                        </p:tgtEl>
                                      </p:cBhvr>
                                    </p:animEffect>
                                  </p:childTnLst>
                                </p:cTn>
                              </p:par>
                              <p:par>
                                <p:cTn id="14" presetID="9" presetClass="emph" presetSubtype="0" nodeType="withEffect">
                                  <p:stCondLst>
                                    <p:cond delay="0"/>
                                  </p:stCondLst>
                                  <p:childTnLst>
                                    <p:set>
                                      <p:cBhvr rctx="PPT">
                                        <p:cTn id="15" dur="indefinite"/>
                                        <p:tgtEl>
                                          <p:spTgt spid="63492"/>
                                        </p:tgtEl>
                                        <p:attrNameLst>
                                          <p:attrName>style.opacity</p:attrName>
                                        </p:attrNameLst>
                                      </p:cBhvr>
                                      <p:to>
                                        <p:strVal val="0.25"/>
                                      </p:to>
                                    </p:set>
                                    <p:animEffect filter="image" prLst="opacity: 0.25">
                                      <p:cBhvr rctx="IE">
                                        <p:cTn id="16" dur="indefinite"/>
                                        <p:tgtEl>
                                          <p:spTgt spid="6349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AutoShape 6" descr="data:image/jpeg;base64,/9j/4AAQSkZJRgABAQAAAQABAAD/2wCEAAkGBxQTEhUUExQUFBUXFxcXFRQUFxQUFBcXFxUXFhcXFBcYHCggGBwlHBQXITEhJSkrLi4uFx8zODMsNygtLisBCgoKDg0OGhAQGiwkHyQsLCwsLCwsLCwsLCwsLCwsLCwsLCwsLCwsLCwsLCwsLCwsLCwsLCwsLCwsLCwsLCwsLP/AABEIARMAtwMBIgACEQEDEQH/xAAbAAACAwEBAQAAAAAAAAAAAAAEBQADBgIBB//EAEAQAAEDAgIHBQUGBQQCAwAAAAEAAhEDIQQxBRJBUWFxgQYikaGxE8HR4fAHFDJC0vEjUnKisiQzgpIWwhVTYv/EABgBAAMBAQAAAAAAAAAAAAAAAAABAgME/8QAIREBAQEBAAICAwEBAQAAAAAAAAECERIhAzETIkFRMgT/2gAMAwEAAhEDEQA/APj2i9D1K86kAC0uMCd29O6HYLEO/PS8X/pTrsBgNalPFfQcLgoWd1e+mXyfJz6fLz9muI/+2j4v/ShX9gq4P46Z/wC36V9fq04Qz6YTlrH82nyV3YisPz0/7vgqh2Pq/wA9P+74L6TjnBKgldVWfk1YxzexVY/np/3fBXt7A1z+en/d+lfRNF4PWaXbBAym52Jg0gC8JeWi18u57fKanYOuBJqUoHF36VWzsRXInXp/3fpX0DGYnXdqt/CDfiuwDHHYtsZvPa5vXPbADsJX/npeL/0qO7CVwJNSl4v/AErfEOBuFS+tJKvxh+emAd2NrD89Pxd+lV1eyNZv5qfi79K3FeptHySrFvjObo8Yc1WSfoCoPzM8XfBVnQtTe3xPwT2o6VyHFLkPypLS0K8mC5jeJ1o691PqH2dYl4BbUokHbrP/AEqsnennZrT76LtX8TDm3aOSVz/ida1/Cl/2b4kfno+L/wBKqd9n2IH56Pi/9K+v0arazA9pBB3JNjn6h4LPtYX5tvmb+w2IH5qX/Z/6UJX7K125lh5F3wX0z24KpxFEEI6c+fX9fIsThnMdquEH14heLS9qMNDmc3enyUVOma7Oth9mcfdhzW6pVwvnv2evjCHmnH/yRXPr5JnXHJvt3TnGYsXQLsVZLKmIJXJqJeVpz467xVSUASiSJVLqaVqueMNNHaS1aT2bTBBmIISz70+Ha7p3cOa6pMvdVV6P8UDYSD8lt8WvTbPvPBGHDgbiw9SmOCpE3yAhAOqnWcN3mmGiX78l0SlYcOw7TR1v5Sb7RwPWVksRV7xjitHj6sMLQZ2eYN1mzRkk5cN6fSDVSQCErxbyLJpX+ilWOPzKDCh0rl3BQhcOKlTwlMNCaFrYl0U22GbjZo67UtZVaD3hI2rbVe0zMNhm0aPdJFzmYOcnildcVnPUwmMZg36hquqOyfqtGoPO6d6QDarA9pkESIXzqrUBvMynegtIFo1CTEZH1Cylt+y/9Hw5k7l5UqFjiERRxqH0g4F1kG4JxycB9rXA+yP/AOj/AIleITtCTFP+o/4lRVG+PpoOwT/9KeaZlqUdhj/pjzTsBcPyTu0TP71W1i7FNX06at9mto6JA7Ka69grmsVrQp0z3noM04QN9YHomddwCWYJrqtfVZlMk7IyW3xw8zkeNY4udGRTPBktA2jI39U8pdn3ATIIVGNwYDYaJJHC/WZW3KfSXHYk5Xnl5pRXxBm3JE42jV3HOLTnwlD09GVXTLHdR1S6fIr1yc0qxMz7k5bgXSQWkITEYFw4hMcKYi+xeZiV7WqdOCoFTMIpxTUbdd6QcTqbw0A+C5cVc5xcW2mDP7pGmHpkBE0sTDxwABQ2KxBabRJ8kMx15m5zU5nvqt2ePi0lN8+7ku0uwuJR7TKLHJqE/aMWp/1H/Er1edpMqf8AUf8AEqJtMf8AJl2MqxQI4rR0DKxvZerFOOK2Gj1z6z+1rSZ99NcPTV/sl7hmorVTUC9muH2RzmJTpR/5QnJ2poPG1QWuOViqNA49tNlR+ZmOgAt6qvSRimRms/ompLywmA8x12fDqttzkGG9w3bMNBvLeGY2ZQqTp9lQ7PK3h0STCYUUyddusw/yiSDvSXStZjXnUJjkR6qJutLjL6JgMfSLzrOsDImDwvNwLouhpCjlPO9pE9F8tbjHRrTnM+PyVFXSL4iTGfCSr86j8c/19I0npaiydWJPU/XJIH6UpuyskVFgcA4meSGxIDT+Loo/J2tPxyQZpSmx925pDVbqo9rihMXmqmupueKgVc2oQDCEBRFNwgqkBwCTv9VY1wXWR4TK7q0wb3m5sM+PmmTmSmeDqEgCbDxSCUbhHuTlLUXdon92n/Uf8VEHp2tLW75PoolrnRmeh3Zv/bWx0Y5Y7s6P4a1Wi3Ln39tf41WEKPaxLsEUzYVIU1+6JWaxdbWcnOmMTDYSKmRmV0fFn+1jug9Jg6qzNOWunatRiTNln8ZTvwCrUPFbPRGIZUaJIE78taL7oS7tDo6nY90nIezkjgOJ4BJNE4/UMTtWwwWC13tqPM/ygmw4DdxPnmspn21uvTL6Y0Z7NjJsYnVE+pz6IOnoslkmxH5TY33Lf6YwbO6/WDiBIAuBqmwEb+e1DaZwQps1JDtYNO0OECLHxt5q/BP5Hz2lgyPwn64rpuEvJMplWoQSRnxtPHgdiDr4k5Eny9ymyrzY8Pkl+Mein1ZQGIclmHuqWhetcowKEZrRkJY2bLltTVsRyuuqFTI85XFXPeD71ROarQXSB4XR9DDxdDUKWUbp8EcDq22H91WYm0q7QNszmfRRcadqyG8CfRRRr7Xn6Mezf+2tNoorNdmx/DPRaHRxgrn39r/jV4IphUq6rZSnBOV+Pqw1GM9qbeQqx9fWOaGdUAF15VEqjFiy7YwD4upxzQ2NZABXDny6+xX1HBzVNioTYenrVABv96+lY6W0g2B3WgcbDfzWK7P6P1sTT2tDtY/8b+5fQmkOcNYE3MQYgbs1EitVntDYqu1jzUol7WH2gcIIiZEjPMeSUYTST8RWqOdIAbN982Hy4Ld16I1DSpCA7PvXPU2XmP0c1lJoljI/FDdbW5mBPgjg8oweLJsY5cnW9CkeJpwtRju8S+5gklxNhYx1gZcFn3MBTs6JeFb3wIQzyrcTYlVUmSVMi+radNcx+IcEXVaGsnbI+vVCUXd6900vaDrx4eF1bRpSqjSumeEp6tyqkK1yxndBHTof2VmIdPDbbYbrqg3uwdmt/kJnxCHPekeHhb3qklOmsm8z6KLzTOTT9ZKLLX20n0f9lKf8GU8oiClHZP8A2AnG1c+v+itOsJUsucZVlcYUWXlQ3W/xZ/qdaCPQeJfdFYirBS7G1Fugo0hXg2Q9HHECJXGkTdB0hJWdvtpJ6bvsZji58TJ3ANEf8o9E8qYmHHnu96RdlNEw4OC0ek8Dm9pjaY9eSm+qPsPh9IHX2mI+So0rpXWNzsy67FbhqbQ38bCcyJvwuRuWd0o641YyiTfNHkfg4xeJLgWklshzhtBcHWnnHRLKL5vPlJHRchsnWNhntA5ZzsXdSoGifmTzCOjhTjYmQZ8j4LzCZgfWSqqukkrqhU1TPP0TP+CsbUkD6vHzXlDByZMx67ldhaPtI27vATKbexiwyAzG1xVSd9ot56AjCEk/WW/1VtRuQ3xPoFfUMC2eZHDcqKQM3zAnzgDzVE8p2bJO0+exLnHvcM0VjHmzep6n68EC/afrelacAaWOQ3EqLjSJs362LxZ1pGs7I/7HVP2U5IslnYXCa1CTvWpdQgZLLndJqqYEIOrUhdVqyW43E7ALrqn0yVVq/eQuPvBXNQHMrnULvwglFqpC3SDEVoPQjqrS/VcQ3MgEgc0U/BCxcDC0XZ/tV93pupmmNRxOUzlHVRr17Xn36EYM+zpgBeu7Rsp/idG4j8U7gkp09TILXawzgx4Ss3iqLjUANwTYjIgqLy0+cjf6Q0oNWXYahUDvzhoa7qR8VkcRipcQ1jW2nMu27JWp0bThgB2ACD5obF4VsmGjwS8eCbv1WXN4JMny6Jfi3yU40izck1VlymApClNhJAC6cE30DgpdrOkBVJ0W8MsHRbTpiRcwPgF1UcBnmQbbhwVmsCTOQ/YIPEESbcf38MlqycU395xzyncIyHj6KgOuIufxO6ZA8FCe6d8yTuzQ5qWIAjf02fW5Lpo92tJm5Mc4QuK3IykIudkkhBvbc/X1mppws0iLBRdaTybzKiitI+k/Z43/AErfraVosW3urN/Z5UjCjmfVP8dXss5/0Wiaq3OUoxFcSmOMfYrOVidcc10/UZT2a4HB+0Pey558lpcFo5oEQMkNoSkSJ1e7t2p3qhvLOyUKlFbRkyI3QTxsleI0Rc93eBeNXceKdYjHQ74b0LXrlwOrtPuui2HJWeGiokuvw4bPFB13FhBAIE2kWla7R1D2ms47C0AHjKG0lWa6sKLgNUAA21s8zAWV375I3mLztB4HSRdAIE8D7kTWq58UDp/QHsP4lF2sybja2ciOCHwOP1hBzTnv2izjjFskoXFYO0pk270RXp6whVZ6LrLYTAmo6MgMytLTohrABYbQNwtHmuKFINsPHiu21g55AEhsX37vRVJxNvVZERvz4Dd4XQVcd4jb4ZfFNKzIkjoTvQNHDd+5zv8AXG6YBVgWtjfH15oXDtmTukplj2Z7xA9/vQ+Gw8Cef7eCOex1AwDW3e4G/mQg6rLHqjatp+rG6EeTfl6wiiEuk8m8/cvFNJZN5leLKtY+gdgXf6Yc02xry42SDsU6MMOa0FMTmj48++o+SltfCk7UuqYTVLbSSYC07aY2JFpTSGpWNvwMI/5OEeUz0WmvpGPs50XWFIC/e3Aa3r8EZicUNUxnffcrJYHHj9/imlPSNrCY2nLzSh2Bq9Yh2XT6yXX3kAzt5x+68cGuu4gib6uQ5bSl1UguygSYG2Bv4qdRea0Wj8dcwbFoke9LdIYR7qgfTnWm5mLb+ivwtAMaS6xjJe0qhPK177Vy+X7djq8f15TPA4Z9U6uqfZgBpc6wgCPcjK/YOmWl1Kq5rsxrAFvLYQjsM4iiQ+oKdjDwBaJy2cbqzAY0/dw4kOkCSIu6LomrmjwmoxOL0XUo950EHcqBX7sz0Wm9rr03g8YWSLW8gDs6rqxrynXLvNzeLKYgAHM3J93oqsG7vAC0/NXVqZI5D3gD0lUYId6d3pn7yFpUQ01N+Zg8BwVVJurzzHLZ6eiKde/Ue9B1R3iJi1umScKgdJ2kbzPQR+y9YP4bYzNz1JMeRXOPMszuB7/mvf5TsHuBHv8ANBAsa+5G/PpOXgl+JrTu+vkrcRXuT0HW/lMIGo66i1pIC0ibDmVF5pA2aooq41/YqoTSDRvWkp5rJ9ksRqUSVosFWtfb4qsVluGQZksdpqkfbP3SPSy1+vAzmT1QmOp03iHWO8+8q9TqcXlY0VdXbzXrsb4BNMToPWu1wid48koxmiq1PNjiN4BI8lnyxr2V3TxrhtRuArtJk7IA9TKQkkKyjWIskfGr0pij7MQbudnzXWAqzSdaCRAJuSZkmdoyHRI26SA7rgSFY/TYAho8dix5qTkjbst71scG5tdjA9utBkyYuN+8bUdpLFsp0/ZsAA2wIXzvBaZe134iAYkDgmTtKsIkunffOMpUXFaZ3GlbigykSbSFjcRWl/BwJ8rKjGaSdVIa2Q3dtO0rvR2Gk3+oC3+LNkc/y6mqe0algN+XXKfJUUG6pJMyf1fNXYaLjgI6T7wVa+nMHblzyK3jC+l7Ta+4fD4IPXk9Z6olohp3jPiDt8kG5xM5Z+hlMAMdIIIyytxXbT3DffbofDNeYqpLRvm85EAm5QlSr+IA2PpPySMDi3yTum3VDPKtxWfVUuKzrSBMfkFF7pAWHNeKVNHoCkfu4OyU7wsgjn5L3szg5wDS0SZk+JXvszE3/bNGbyo17NaB5QDZDYlpdMxJyHv5qPq6oA2rrCvDjJ2eq2lZcU4bQ4c4bN85z7l5pHR/syWgmOZ3xcb03pPy5rnGNDo84z4eSmqlZ3A61IOEB7XiHZaxbundwSfSWjh+Ok1wGeqQfJbJuDAtGfHarm0BAJFxt6bVPhO9X5+uPmReCIOYVTgvoGN0FSddzObhnzO9Bf8AhOtenUB4OF+Vvgizgl6xgBRdDAuOwrQnRApHVqNjaHTYhX4bDNtBz37OUHzTmSuizD6N1SDGV422Eplg8NqzwH1CZ02gCCB8CFwGCD4eOXPYr4noSkwNqRlfpmbnhZW1HRPPZwXlKjLpNpMcuHiutW53X4+KchWuXgukgmTY87FCgjPh6D5Iz8IG6fLYluIcIkWGtfzH1yQAmKNjyHp8IQOtMdJ5D90TUqZztnqg2mCeAMe4+AUVUD1G3XTaSj96gqqK0ijTDhqMA2E+iiG0k6w5qJH3r6D9n+LjDhpylMdL0gDNOYJkjjPolnYTDzhg5PqwEEHKPFY9/Y+emdrkk3tOXIH91dRrgWGQAVOkWarzy/8AWEvdiIkXyts3eWa6ZfTHns6o46bTJ2pjhqwhxPJYxuKiN5JmLckww2Ou4XyPVHT4fuxsnh8l1TrnobeQhIPvezgjaGMGRtZHS4aVK5bB3/V1KtWMjB2EbuKDq4gOCrp1S2zrtOSdnRPRvha9OvNOsAHRtGcGxnkUm0voj2TppH38fBXEtJuROw5G+4qGi+8O1uBt8ll+2a17nULmaUI7rxqmOU/QXr8beHGxuDw6bZQGmcS9stqU3Nd+V2z/ALbQl7MQXNicth2cQtJpncnoxfdkdfroPFFU8RrNnMz7rg/W0LM/e3ZHbnx+auw+MuRkHCJyuMiqmk+J9Uds9cv2lKn5uByNx8PrcrsTXkhzfxCNYbHD4oKu8aoIyJ1o2g7R5Sn0pA9MgwCdt+Rsfd4IOpnysiMQL6wOf19dENVdtUVpHFQ2VS9leqVBMdkFF7j8hzUSpt12LxwbhdU53jqmVSo59nW4DdwSDsYQKW9Paw3dCnnE71OtVXisJInZvzsPes/iWQ4/WxaGjWcC4bj5oHSlCSHHbnPgtPFHWbcfUImlUggjr0gKypo0uytG9Snox4vun0yUeNV2PadSSrmVspQRBBMZjxttV4qxG9LpmNGuIv4eiKFaRnwI9ISd1QW+vJW068HhsVdTw4ombEn4Ir70WwDG6RckT5pP7TVILTs6ZIapiCTImfL6zStORoq2IbU7j2gjiAQSCqndnKDvw61M7IcCOXev5rPnHubmJ5FH4TTgm5OSz608Vdfsm+e6Q6+/V6GdvigK+gq1PNh25Frh6raaIxTXkOn8IJI2CI9cvNC4+uCAAe6Bc5TxSurCsYyjiNU6rgROc8Ig+viq61Q3HE9D9W6q7TNZpMNMnaQlwd9eS0muxNyKzAI2ISq5EsMZZFU1mplA4XYXK9CSg2PyHNReY7IKJU2q7KN/gynlCrJ3T1Svse5pw+r+abQjC+DAzWk9xlbyjXNEneRn6FUY2lrgGRAMqh9SHcCPDb8VU/GRLdsSPrqq6nhhSbq57PTb8VZVqtAkXB3ZpHW0m4G1t4HC23x6qmrj9YbJ2i7Twi8I6OVbjIc/j5JXUI+SsfXGYJ+B2Ksuk7DG+JUXlXPTqdnBW68tzuMuKDc/9/iuZULGnFmBw9VU7E71QJXQjaOiDdnEr0OaV6yiCmWE0Wx14ttU2nIrwVeo0ajXkNJvYXtt2kfFWaRqz3QZgXy8Fe7RzWm08JlKtI1Wtlrbu2nd81PO0+yFtZt4C8aoF6StWYrDvEap6LjEs2qgOXTqqY4qcFyrHrhIwuOyCimOyHNRIzTQ1aGQJk7Bt+ab08XrDjab8frNZ3BCWhabB6IdqNkXdmNwgQU7rifHrqvVm4z1fOB9dUHVuziMuXyt4LT6N0Jcch+6OqaCDrD9lN+U58bAF953R8iuMSC5xcTJdcnfO1PtKaIcx2XwKS4mkWiLiPDmn3o4FPFQNnauaj1WCgL9QrwyrqBlWVKaXVcCMrkfBMsM6m8XtvG3pvSyqxVos6JeGb8PB7pRVDS5p2IndBuLykkryUvH/RdGGO0u+pYd0cM+pS4L1QKpOJehelq8C6CZOdVckIhhUc1AUArwBdwvaYuEGr0vhdWmw7yfReJj2jAFKl/Uf8VFMvTH9htECr3nZCIG8rfU8GWEa0QMl8m0J2iqUG6rSBfaExxHbKs8QXtHKVGs21Usj6lqEZC29VU8WWOMiV8/pfaBWDNWWHjeUM7trVIuWnxU/jp+Ub7FvZWJ2FIcZhGizhIWV/8AKakzrNUf2oqHMtKcxouw30joylqy2xWYeIKtraZLsy1BnEDeFpmWfaaPoOsrfbpX95G9ejEjenwjOs2QhQqG42PzLn70N6AKIXhQ33ob1594G9MCCvJVH3gbwp94G8IAiV0HIX243hT7wN4QBgK91kF94G8L37yN4QBZVlAd4c0B95G8LpuLA2hAOu1dOKdK/wCY/wCKiQ6S0k6qGg5NyUUycMAooomEUUUQEUUUQEUUUQEUUUQEUUUQEUUUQEUUUQEUUUQEUUUQEUUUQEUUUQH/2Q=="/>
          <p:cNvSpPr>
            <a:spLocks noChangeAspect="1" noChangeArrowheads="1"/>
          </p:cNvSpPr>
          <p:nvPr/>
        </p:nvSpPr>
        <p:spPr bwMode="auto">
          <a:xfrm>
            <a:off x="155575" y="-1851025"/>
            <a:ext cx="25717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8850"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78853" name="Rettangolo 17"/>
          <p:cNvSpPr>
            <a:spLocks noChangeArrowheads="1"/>
          </p:cNvSpPr>
          <p:nvPr/>
        </p:nvSpPr>
        <p:spPr bwMode="auto">
          <a:xfrm>
            <a:off x="395288" y="2924944"/>
            <a:ext cx="842486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800" dirty="0" err="1" smtClean="0">
                <a:solidFill>
                  <a:schemeClr val="bg1"/>
                </a:solidFill>
              </a:rPr>
              <a:t>Both</a:t>
            </a:r>
            <a:r>
              <a:rPr lang="it-IT" altLang="it-IT" sz="2800" dirty="0" smtClean="0">
                <a:solidFill>
                  <a:schemeClr val="bg1"/>
                </a:solidFill>
              </a:rPr>
              <a:t> </a:t>
            </a:r>
            <a:r>
              <a:rPr lang="it-IT" altLang="it-IT" sz="2800" dirty="0" err="1" smtClean="0">
                <a:solidFill>
                  <a:schemeClr val="bg1"/>
                </a:solidFill>
              </a:rPr>
              <a:t>sexes</a:t>
            </a:r>
            <a:r>
              <a:rPr lang="it-IT" altLang="it-IT" sz="2800" dirty="0" smtClean="0">
                <a:solidFill>
                  <a:schemeClr val="bg1"/>
                </a:solidFill>
              </a:rPr>
              <a:t> </a:t>
            </a:r>
            <a:r>
              <a:rPr lang="it-IT" altLang="it-IT" sz="2800" dirty="0" err="1" smtClean="0">
                <a:solidFill>
                  <a:schemeClr val="bg1"/>
                </a:solidFill>
              </a:rPr>
              <a:t>have</a:t>
            </a:r>
            <a:r>
              <a:rPr lang="it-IT" altLang="it-IT" sz="2800" dirty="0" smtClean="0">
                <a:solidFill>
                  <a:schemeClr val="bg1"/>
                </a:solidFill>
              </a:rPr>
              <a:t> </a:t>
            </a:r>
            <a:r>
              <a:rPr lang="it-IT" altLang="it-IT" sz="2800" dirty="0" err="1" smtClean="0">
                <a:solidFill>
                  <a:schemeClr val="bg1"/>
                </a:solidFill>
              </a:rPr>
              <a:t>ornamental</a:t>
            </a:r>
            <a:r>
              <a:rPr lang="it-IT" altLang="it-IT" sz="2800" dirty="0" smtClean="0">
                <a:solidFill>
                  <a:schemeClr val="bg1"/>
                </a:solidFill>
              </a:rPr>
              <a:t> traits, </a:t>
            </a:r>
            <a:r>
              <a:rPr lang="it-IT" altLang="it-IT" sz="2800" dirty="0" err="1" smtClean="0">
                <a:solidFill>
                  <a:schemeClr val="bg1"/>
                </a:solidFill>
              </a:rPr>
              <a:t>it’s</a:t>
            </a:r>
            <a:r>
              <a:rPr lang="it-IT" altLang="it-IT" sz="2800" dirty="0" smtClean="0">
                <a:solidFill>
                  <a:schemeClr val="bg1"/>
                </a:solidFill>
              </a:rPr>
              <a:t> the </a:t>
            </a:r>
            <a:r>
              <a:rPr lang="it-IT" altLang="it-IT" sz="2800" dirty="0" err="1" smtClean="0">
                <a:solidFill>
                  <a:schemeClr val="bg1"/>
                </a:solidFill>
              </a:rPr>
              <a:t>different</a:t>
            </a:r>
            <a:r>
              <a:rPr lang="it-IT" altLang="it-IT" sz="2800" dirty="0" smtClean="0">
                <a:solidFill>
                  <a:schemeClr val="bg1"/>
                </a:solidFill>
              </a:rPr>
              <a:t> </a:t>
            </a:r>
            <a:r>
              <a:rPr lang="it-IT" altLang="it-IT" sz="2800" dirty="0" err="1" smtClean="0">
                <a:solidFill>
                  <a:schemeClr val="bg1"/>
                </a:solidFill>
              </a:rPr>
              <a:t>amount</a:t>
            </a:r>
            <a:r>
              <a:rPr lang="it-IT" altLang="it-IT" sz="2800" dirty="0" smtClean="0">
                <a:solidFill>
                  <a:schemeClr val="bg1"/>
                </a:solidFill>
              </a:rPr>
              <a:t> of </a:t>
            </a:r>
            <a:r>
              <a:rPr lang="it-IT" altLang="it-IT" sz="2800" dirty="0" err="1" smtClean="0">
                <a:solidFill>
                  <a:schemeClr val="bg1"/>
                </a:solidFill>
              </a:rPr>
              <a:t>them</a:t>
            </a:r>
            <a:r>
              <a:rPr lang="it-IT" altLang="it-IT" sz="2800" dirty="0" smtClean="0">
                <a:solidFill>
                  <a:schemeClr val="bg1"/>
                </a:solidFill>
              </a:rPr>
              <a:t> </a:t>
            </a:r>
            <a:r>
              <a:rPr lang="it-IT" altLang="it-IT" sz="2800" dirty="0" err="1" smtClean="0">
                <a:solidFill>
                  <a:schemeClr val="bg1"/>
                </a:solidFill>
              </a:rPr>
              <a:t>that</a:t>
            </a:r>
            <a:r>
              <a:rPr lang="it-IT" altLang="it-IT" sz="2800" dirty="0" smtClean="0">
                <a:solidFill>
                  <a:schemeClr val="bg1"/>
                </a:solidFill>
              </a:rPr>
              <a:t> can </a:t>
            </a:r>
            <a:r>
              <a:rPr lang="it-IT" altLang="it-IT" sz="2800" dirty="0" err="1" smtClean="0">
                <a:solidFill>
                  <a:schemeClr val="bg1"/>
                </a:solidFill>
              </a:rPr>
              <a:t>reveal</a:t>
            </a:r>
            <a:r>
              <a:rPr lang="it-IT" altLang="it-IT" sz="2800" dirty="0" smtClean="0">
                <a:solidFill>
                  <a:schemeClr val="bg1"/>
                </a:solidFill>
              </a:rPr>
              <a:t> </a:t>
            </a:r>
            <a:r>
              <a:rPr lang="it-IT" altLang="it-IT" sz="2800" dirty="0" err="1" smtClean="0">
                <a:solidFill>
                  <a:schemeClr val="bg1"/>
                </a:solidFill>
              </a:rPr>
              <a:t>us</a:t>
            </a:r>
            <a:r>
              <a:rPr lang="it-IT" altLang="it-IT" sz="2800" dirty="0" smtClean="0">
                <a:solidFill>
                  <a:schemeClr val="bg1"/>
                </a:solidFill>
              </a:rPr>
              <a:t> </a:t>
            </a:r>
            <a:r>
              <a:rPr lang="it-IT" altLang="it-IT" sz="2800" dirty="0" err="1" smtClean="0">
                <a:solidFill>
                  <a:schemeClr val="bg1"/>
                </a:solidFill>
              </a:rPr>
              <a:t>which</a:t>
            </a:r>
            <a:r>
              <a:rPr lang="it-IT" altLang="it-IT" sz="2800" dirty="0" smtClean="0">
                <a:solidFill>
                  <a:schemeClr val="bg1"/>
                </a:solidFill>
              </a:rPr>
              <a:t> </a:t>
            </a:r>
            <a:r>
              <a:rPr lang="it-IT" altLang="it-IT" sz="2800" dirty="0" err="1" smtClean="0">
                <a:solidFill>
                  <a:schemeClr val="bg1"/>
                </a:solidFill>
              </a:rPr>
              <a:t>is</a:t>
            </a:r>
            <a:r>
              <a:rPr lang="it-IT" altLang="it-IT" sz="2800" dirty="0" smtClean="0">
                <a:solidFill>
                  <a:schemeClr val="bg1"/>
                </a:solidFill>
              </a:rPr>
              <a:t> the “</a:t>
            </a:r>
            <a:r>
              <a:rPr lang="it-IT" altLang="it-IT" sz="2800" dirty="0" err="1" smtClean="0">
                <a:solidFill>
                  <a:schemeClr val="bg1"/>
                </a:solidFill>
              </a:rPr>
              <a:t>choosing</a:t>
            </a:r>
            <a:r>
              <a:rPr lang="it-IT" altLang="it-IT" sz="2800" dirty="0" smtClean="0">
                <a:solidFill>
                  <a:schemeClr val="bg1"/>
                </a:solidFill>
              </a:rPr>
              <a:t>” sex.</a:t>
            </a:r>
            <a:endParaRPr lang="it-IT" altLang="it-IT" sz="2800" dirty="0">
              <a:solidFill>
                <a:schemeClr val="bg1"/>
              </a:solidFill>
            </a:endParaRPr>
          </a:p>
        </p:txBody>
      </p:sp>
      <p:sp>
        <p:nvSpPr>
          <p:cNvPr id="7"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0901"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0902" name="Rettangolo 24"/>
          <p:cNvSpPr>
            <a:spLocks noChangeArrowheads="1"/>
          </p:cNvSpPr>
          <p:nvPr/>
        </p:nvSpPr>
        <p:spPr bwMode="auto">
          <a:xfrm>
            <a:off x="395288" y="3429000"/>
            <a:ext cx="4681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a:solidFill>
                  <a:schemeClr val="bg1"/>
                </a:solidFill>
              </a:rPr>
              <a:t>a) </a:t>
            </a:r>
            <a:r>
              <a:rPr lang="it-IT" altLang="it-IT" sz="2000" b="1" dirty="0" smtClean="0">
                <a:solidFill>
                  <a:schemeClr val="bg1"/>
                </a:solidFill>
              </a:rPr>
              <a:t>SNEAKER MALES</a:t>
            </a:r>
            <a:endParaRPr lang="it-IT" altLang="it-IT" sz="2000" b="1" dirty="0">
              <a:solidFill>
                <a:schemeClr val="bg1"/>
              </a:solidFill>
            </a:endParaRPr>
          </a:p>
        </p:txBody>
      </p:sp>
      <p:pic>
        <p:nvPicPr>
          <p:cNvPr id="71683" name="Picture 3"/>
          <p:cNvPicPr>
            <a:picLocks noChangeAspect="1" noChangeArrowheads="1"/>
          </p:cNvPicPr>
          <p:nvPr/>
        </p:nvPicPr>
        <p:blipFill>
          <a:blip r:embed="rId3">
            <a:extLst>
              <a:ext uri="{28A0092B-C50C-407E-A947-70E740481C1C}">
                <a14:useLocalDpi xmlns:a14="http://schemas.microsoft.com/office/drawing/2010/main" val="0"/>
              </a:ext>
            </a:extLst>
          </a:blip>
          <a:srcRect l="11513" t="43111" r="46553" b="14366"/>
          <a:stretch>
            <a:fillRect/>
          </a:stretch>
        </p:blipFill>
        <p:spPr bwMode="auto">
          <a:xfrm>
            <a:off x="5167313" y="4337050"/>
            <a:ext cx="39766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l="41141" t="40550" r="15744" b="15036"/>
          <a:stretch>
            <a:fillRect/>
          </a:stretch>
        </p:blipFill>
        <p:spPr bwMode="auto">
          <a:xfrm>
            <a:off x="4500563" y="3933825"/>
            <a:ext cx="234791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24"/>
          <p:cNvSpPr>
            <a:spLocks noChangeArrowheads="1"/>
          </p:cNvSpPr>
          <p:nvPr/>
        </p:nvSpPr>
        <p:spPr bwMode="auto">
          <a:xfrm>
            <a:off x="250825" y="3933825"/>
            <a:ext cx="4033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smtClean="0">
                <a:solidFill>
                  <a:schemeClr val="bg1"/>
                </a:solidFill>
              </a:rPr>
              <a:t>1 Male control </a:t>
            </a:r>
            <a:r>
              <a:rPr lang="it-IT" altLang="it-IT" sz="1800" dirty="0" err="1" smtClean="0">
                <a:solidFill>
                  <a:schemeClr val="bg1"/>
                </a:solidFill>
              </a:rPr>
              <a:t>eggs</a:t>
            </a:r>
            <a:r>
              <a:rPr lang="it-IT" altLang="it-IT" sz="1800" dirty="0" smtClean="0">
                <a:solidFill>
                  <a:schemeClr val="bg1"/>
                </a:solidFill>
              </a:rPr>
              <a:t> </a:t>
            </a:r>
            <a:r>
              <a:rPr lang="it-IT" altLang="it-IT" sz="1800" dirty="0" err="1" smtClean="0">
                <a:solidFill>
                  <a:schemeClr val="bg1"/>
                </a:solidFill>
              </a:rPr>
              <a:t>at</a:t>
            </a:r>
            <a:r>
              <a:rPr lang="it-IT" altLang="it-IT" sz="1800" dirty="0" smtClean="0">
                <a:solidFill>
                  <a:schemeClr val="bg1"/>
                </a:solidFill>
              </a:rPr>
              <a:t> the bottom of the </a:t>
            </a:r>
            <a:r>
              <a:rPr lang="it-IT" altLang="it-IT" sz="1800" dirty="0" err="1" smtClean="0">
                <a:solidFill>
                  <a:schemeClr val="bg1"/>
                </a:solidFill>
              </a:rPr>
              <a:t>lake</a:t>
            </a:r>
            <a:r>
              <a:rPr lang="it-IT" altLang="it-IT" sz="1800" dirty="0" smtClean="0">
                <a:solidFill>
                  <a:schemeClr val="bg1"/>
                </a:solidFill>
              </a:rPr>
              <a:t> to </a:t>
            </a:r>
            <a:r>
              <a:rPr lang="it-IT" altLang="it-IT" sz="1800" dirty="0" err="1" smtClean="0">
                <a:solidFill>
                  <a:schemeClr val="bg1"/>
                </a:solidFill>
              </a:rPr>
              <a:t>attract</a:t>
            </a:r>
            <a:r>
              <a:rPr lang="it-IT" altLang="it-IT" sz="1800" dirty="0" smtClean="0">
                <a:solidFill>
                  <a:schemeClr val="bg1"/>
                </a:solidFill>
              </a:rPr>
              <a:t> </a:t>
            </a:r>
            <a:r>
              <a:rPr lang="it-IT" altLang="it-IT" sz="1800" dirty="0" err="1" smtClean="0">
                <a:solidFill>
                  <a:schemeClr val="bg1"/>
                </a:solidFill>
              </a:rPr>
              <a:t>females</a:t>
            </a:r>
            <a:r>
              <a:rPr lang="it-IT" altLang="it-IT" sz="1800" dirty="0" smtClean="0">
                <a:solidFill>
                  <a:schemeClr val="bg1"/>
                </a:solidFill>
              </a:rPr>
              <a:t>;</a:t>
            </a:r>
            <a:endParaRPr lang="it-IT" altLang="it-IT" sz="1800" dirty="0">
              <a:solidFill>
                <a:schemeClr val="bg1"/>
              </a:solidFill>
            </a:endParaRPr>
          </a:p>
        </p:txBody>
      </p:sp>
      <p:sp>
        <p:nvSpPr>
          <p:cNvPr id="15" name="Rettangolo 24"/>
          <p:cNvSpPr>
            <a:spLocks noChangeArrowheads="1"/>
          </p:cNvSpPr>
          <p:nvPr/>
        </p:nvSpPr>
        <p:spPr bwMode="auto">
          <a:xfrm>
            <a:off x="250825" y="4665910"/>
            <a:ext cx="40338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err="1" smtClean="0">
                <a:solidFill>
                  <a:schemeClr val="bg1"/>
                </a:solidFill>
              </a:rPr>
              <a:t>Other</a:t>
            </a:r>
            <a:r>
              <a:rPr lang="it-IT" altLang="it-IT" sz="1800" dirty="0" smtClean="0">
                <a:solidFill>
                  <a:schemeClr val="bg1"/>
                </a:solidFill>
              </a:rPr>
              <a:t> </a:t>
            </a:r>
            <a:r>
              <a:rPr lang="it-IT" altLang="it-IT" sz="1800" dirty="0" err="1" smtClean="0">
                <a:solidFill>
                  <a:schemeClr val="bg1"/>
                </a:solidFill>
              </a:rPr>
              <a:t>smaller</a:t>
            </a:r>
            <a:r>
              <a:rPr lang="it-IT" altLang="it-IT" sz="1800" dirty="0" smtClean="0">
                <a:solidFill>
                  <a:schemeClr val="bg1"/>
                </a:solidFill>
              </a:rPr>
              <a:t> </a:t>
            </a:r>
            <a:r>
              <a:rPr lang="it-IT" altLang="it-IT" sz="1800" dirty="0" err="1" smtClean="0">
                <a:solidFill>
                  <a:schemeClr val="bg1"/>
                </a:solidFill>
              </a:rPr>
              <a:t>males</a:t>
            </a:r>
            <a:r>
              <a:rPr lang="it-IT" altLang="it-IT" sz="1800" dirty="0" smtClean="0">
                <a:solidFill>
                  <a:schemeClr val="bg1"/>
                </a:solidFill>
              </a:rPr>
              <a:t> </a:t>
            </a:r>
            <a:r>
              <a:rPr lang="it-IT" altLang="it-IT" sz="1800" dirty="0" err="1" smtClean="0">
                <a:solidFill>
                  <a:schemeClr val="bg1"/>
                </a:solidFill>
              </a:rPr>
              <a:t>hide</a:t>
            </a:r>
            <a:r>
              <a:rPr lang="it-IT" altLang="it-IT" sz="1800" dirty="0" smtClean="0">
                <a:solidFill>
                  <a:schemeClr val="bg1"/>
                </a:solidFill>
              </a:rPr>
              <a:t> </a:t>
            </a:r>
            <a:r>
              <a:rPr lang="it-IT" altLang="it-IT" sz="1800" dirty="0" err="1" smtClean="0">
                <a:solidFill>
                  <a:schemeClr val="bg1"/>
                </a:solidFill>
              </a:rPr>
              <a:t>themselves</a:t>
            </a:r>
            <a:r>
              <a:rPr lang="it-IT" altLang="it-IT" sz="1800" dirty="0" smtClean="0">
                <a:solidFill>
                  <a:schemeClr val="bg1"/>
                </a:solidFill>
              </a:rPr>
              <a:t> in the </a:t>
            </a:r>
            <a:r>
              <a:rPr lang="it-IT" altLang="it-IT" sz="1800" dirty="0" err="1" smtClean="0">
                <a:solidFill>
                  <a:schemeClr val="bg1"/>
                </a:solidFill>
              </a:rPr>
              <a:t>surroundings</a:t>
            </a:r>
            <a:r>
              <a:rPr lang="it-IT" altLang="it-IT" sz="1800" dirty="0" smtClean="0">
                <a:solidFill>
                  <a:schemeClr val="bg1"/>
                </a:solidFill>
              </a:rPr>
              <a:t>, and </a:t>
            </a:r>
            <a:r>
              <a:rPr lang="it-IT" altLang="it-IT" sz="1800" dirty="0" err="1" smtClean="0">
                <a:solidFill>
                  <a:schemeClr val="bg1"/>
                </a:solidFill>
              </a:rPr>
              <a:t>even</a:t>
            </a:r>
            <a:r>
              <a:rPr lang="it-IT" altLang="it-IT" sz="1800" dirty="0" smtClean="0">
                <a:solidFill>
                  <a:schemeClr val="bg1"/>
                </a:solidFill>
              </a:rPr>
              <a:t> </a:t>
            </a:r>
            <a:r>
              <a:rPr lang="it-IT" altLang="it-IT" sz="1800" dirty="0" err="1" smtClean="0">
                <a:solidFill>
                  <a:schemeClr val="bg1"/>
                </a:solidFill>
              </a:rPr>
              <a:t>behave</a:t>
            </a:r>
            <a:r>
              <a:rPr lang="it-IT" altLang="it-IT" sz="1800" dirty="0" smtClean="0">
                <a:solidFill>
                  <a:schemeClr val="bg1"/>
                </a:solidFill>
              </a:rPr>
              <a:t> </a:t>
            </a:r>
            <a:r>
              <a:rPr lang="it-IT" altLang="it-IT" sz="1800" dirty="0" err="1" smtClean="0">
                <a:solidFill>
                  <a:schemeClr val="bg1"/>
                </a:solidFill>
              </a:rPr>
              <a:t>as</a:t>
            </a:r>
            <a:r>
              <a:rPr lang="it-IT" altLang="it-IT" sz="1800" dirty="0" smtClean="0">
                <a:solidFill>
                  <a:schemeClr val="bg1"/>
                </a:solidFill>
              </a:rPr>
              <a:t> </a:t>
            </a:r>
            <a:r>
              <a:rPr lang="it-IT" altLang="it-IT" sz="1800" dirty="0" err="1" smtClean="0">
                <a:solidFill>
                  <a:schemeClr val="bg1"/>
                </a:solidFill>
              </a:rPr>
              <a:t>females</a:t>
            </a:r>
            <a:r>
              <a:rPr lang="it-IT" altLang="it-IT" sz="1800" dirty="0" smtClean="0">
                <a:solidFill>
                  <a:schemeClr val="bg1"/>
                </a:solidFill>
              </a:rPr>
              <a:t> (no </a:t>
            </a:r>
            <a:r>
              <a:rPr lang="it-IT" altLang="it-IT" sz="1800" dirty="0" err="1" smtClean="0">
                <a:solidFill>
                  <a:schemeClr val="bg1"/>
                </a:solidFill>
              </a:rPr>
              <a:t>attacks</a:t>
            </a:r>
            <a:r>
              <a:rPr lang="it-IT" altLang="it-IT" sz="1800" dirty="0" smtClean="0">
                <a:solidFill>
                  <a:schemeClr val="bg1"/>
                </a:solidFill>
              </a:rPr>
              <a:t>)</a:t>
            </a:r>
            <a:r>
              <a:rPr lang="it-IT" altLang="it-IT" sz="1800" dirty="0">
                <a:solidFill>
                  <a:schemeClr val="bg1"/>
                </a:solidFill>
              </a:rPr>
              <a:t>;</a:t>
            </a:r>
          </a:p>
        </p:txBody>
      </p:sp>
      <p:sp>
        <p:nvSpPr>
          <p:cNvPr id="16" name="Rettangolo 24"/>
          <p:cNvSpPr>
            <a:spLocks noChangeArrowheads="1"/>
          </p:cNvSpPr>
          <p:nvPr/>
        </p:nvSpPr>
        <p:spPr bwMode="auto">
          <a:xfrm>
            <a:off x="250825" y="5517232"/>
            <a:ext cx="482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err="1" smtClean="0">
                <a:solidFill>
                  <a:schemeClr val="bg1"/>
                </a:solidFill>
              </a:rPr>
              <a:t>As</a:t>
            </a:r>
            <a:r>
              <a:rPr lang="it-IT" altLang="it-IT" sz="1800" dirty="0" smtClean="0">
                <a:solidFill>
                  <a:schemeClr val="bg1"/>
                </a:solidFill>
              </a:rPr>
              <a:t> </a:t>
            </a:r>
            <a:r>
              <a:rPr lang="it-IT" altLang="it-IT" sz="1800" dirty="0" err="1" smtClean="0">
                <a:solidFill>
                  <a:schemeClr val="bg1"/>
                </a:solidFill>
              </a:rPr>
              <a:t>soon</a:t>
            </a:r>
            <a:r>
              <a:rPr lang="it-IT" altLang="it-IT" sz="1800" dirty="0" smtClean="0">
                <a:solidFill>
                  <a:schemeClr val="bg1"/>
                </a:solidFill>
              </a:rPr>
              <a:t> </a:t>
            </a:r>
            <a:r>
              <a:rPr lang="it-IT" altLang="it-IT" sz="1800" dirty="0" err="1" smtClean="0">
                <a:solidFill>
                  <a:schemeClr val="bg1"/>
                </a:solidFill>
              </a:rPr>
              <a:t>as</a:t>
            </a:r>
            <a:r>
              <a:rPr lang="it-IT" altLang="it-IT" sz="1800" dirty="0" smtClean="0">
                <a:solidFill>
                  <a:schemeClr val="bg1"/>
                </a:solidFill>
              </a:rPr>
              <a:t> </a:t>
            </a:r>
            <a:r>
              <a:rPr lang="it-IT" altLang="it-IT" sz="1800" dirty="0" err="1" smtClean="0">
                <a:solidFill>
                  <a:schemeClr val="bg1"/>
                </a:solidFill>
              </a:rPr>
              <a:t>females</a:t>
            </a:r>
            <a:r>
              <a:rPr lang="it-IT" altLang="it-IT" sz="1800" dirty="0" smtClean="0">
                <a:solidFill>
                  <a:schemeClr val="bg1"/>
                </a:solidFill>
              </a:rPr>
              <a:t> come </a:t>
            </a:r>
            <a:r>
              <a:rPr lang="it-IT" altLang="it-IT" sz="1800" dirty="0" err="1" smtClean="0">
                <a:solidFill>
                  <a:schemeClr val="bg1"/>
                </a:solidFill>
              </a:rPr>
              <a:t>there</a:t>
            </a:r>
            <a:r>
              <a:rPr lang="it-IT" altLang="it-IT" sz="1800" dirty="0" smtClean="0">
                <a:solidFill>
                  <a:schemeClr val="bg1"/>
                </a:solidFill>
              </a:rPr>
              <a:t>, </a:t>
            </a:r>
            <a:r>
              <a:rPr lang="it-IT" altLang="it-IT" sz="1800" dirty="0" err="1" smtClean="0">
                <a:solidFill>
                  <a:schemeClr val="bg1"/>
                </a:solidFill>
              </a:rPr>
              <a:t>sneaker</a:t>
            </a:r>
            <a:r>
              <a:rPr lang="it-IT" altLang="it-IT" sz="1800" dirty="0" smtClean="0">
                <a:solidFill>
                  <a:schemeClr val="bg1"/>
                </a:solidFill>
              </a:rPr>
              <a:t> </a:t>
            </a:r>
            <a:r>
              <a:rPr lang="it-IT" altLang="it-IT" sz="1800" dirty="0" err="1" smtClean="0">
                <a:solidFill>
                  <a:schemeClr val="bg1"/>
                </a:solidFill>
              </a:rPr>
              <a:t>males</a:t>
            </a:r>
            <a:r>
              <a:rPr lang="it-IT" altLang="it-IT" sz="1800" dirty="0" smtClean="0">
                <a:solidFill>
                  <a:schemeClr val="bg1"/>
                </a:solidFill>
              </a:rPr>
              <a:t> release </a:t>
            </a:r>
            <a:r>
              <a:rPr lang="it-IT" altLang="it-IT" sz="1800" dirty="0" err="1" smtClean="0">
                <a:solidFill>
                  <a:schemeClr val="bg1"/>
                </a:solidFill>
              </a:rPr>
              <a:t>their</a:t>
            </a:r>
            <a:r>
              <a:rPr lang="it-IT" altLang="it-IT" sz="1800" dirty="0" smtClean="0">
                <a:solidFill>
                  <a:schemeClr val="bg1"/>
                </a:solidFill>
              </a:rPr>
              <a:t> </a:t>
            </a:r>
            <a:r>
              <a:rPr lang="it-IT" altLang="it-IT" sz="1800" dirty="0" err="1" smtClean="0">
                <a:solidFill>
                  <a:schemeClr val="bg1"/>
                </a:solidFill>
              </a:rPr>
              <a:t>sperm</a:t>
            </a:r>
            <a:r>
              <a:rPr lang="it-IT" altLang="it-IT" sz="1800" dirty="0" smtClean="0">
                <a:solidFill>
                  <a:schemeClr val="bg1"/>
                </a:solidFill>
              </a:rPr>
              <a:t> in the water in the </a:t>
            </a:r>
            <a:r>
              <a:rPr lang="it-IT" altLang="it-IT" sz="1800" dirty="0" err="1" smtClean="0">
                <a:solidFill>
                  <a:schemeClr val="bg1"/>
                </a:solidFill>
              </a:rPr>
              <a:t>attempt</a:t>
            </a:r>
            <a:r>
              <a:rPr lang="it-IT" altLang="it-IT" sz="1800" dirty="0" smtClean="0">
                <a:solidFill>
                  <a:schemeClr val="bg1"/>
                </a:solidFill>
              </a:rPr>
              <a:t> to </a:t>
            </a:r>
            <a:r>
              <a:rPr lang="it-IT" altLang="it-IT" sz="1800" dirty="0" err="1" smtClean="0">
                <a:solidFill>
                  <a:schemeClr val="bg1"/>
                </a:solidFill>
              </a:rPr>
              <a:t>fertilize</a:t>
            </a:r>
            <a:r>
              <a:rPr lang="it-IT" altLang="it-IT" sz="1800" dirty="0" smtClean="0">
                <a:solidFill>
                  <a:schemeClr val="bg1"/>
                </a:solidFill>
              </a:rPr>
              <a:t> the </a:t>
            </a:r>
            <a:r>
              <a:rPr lang="it-IT" altLang="it-IT" sz="1800" dirty="0" err="1" smtClean="0">
                <a:solidFill>
                  <a:schemeClr val="bg1"/>
                </a:solidFill>
              </a:rPr>
              <a:t>eggs</a:t>
            </a:r>
            <a:r>
              <a:rPr lang="it-IT" altLang="it-IT" sz="1800" dirty="0" smtClean="0">
                <a:solidFill>
                  <a:schemeClr val="bg1"/>
                </a:solidFill>
              </a:rPr>
              <a:t> just </a:t>
            </a:r>
            <a:r>
              <a:rPr lang="it-IT" altLang="it-IT" sz="1800" dirty="0" err="1" smtClean="0">
                <a:solidFill>
                  <a:schemeClr val="bg1"/>
                </a:solidFill>
              </a:rPr>
              <a:t>released</a:t>
            </a:r>
            <a:r>
              <a:rPr lang="it-IT" altLang="it-IT" sz="1800" dirty="0" smtClean="0">
                <a:solidFill>
                  <a:schemeClr val="bg1"/>
                </a:solidFill>
              </a:rPr>
              <a:t> by </a:t>
            </a:r>
            <a:r>
              <a:rPr lang="it-IT" altLang="it-IT" sz="1800" dirty="0" err="1" smtClean="0">
                <a:solidFill>
                  <a:schemeClr val="bg1"/>
                </a:solidFill>
              </a:rPr>
              <a:t>females</a:t>
            </a:r>
            <a:r>
              <a:rPr lang="it-IT" altLang="it-IT" sz="1800" dirty="0" smtClean="0">
                <a:solidFill>
                  <a:schemeClr val="bg1"/>
                </a:solidFill>
              </a:rPr>
              <a:t>.</a:t>
            </a:r>
          </a:p>
        </p:txBody>
      </p:sp>
      <p:sp>
        <p:nvSpPr>
          <p:cNvPr id="13"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7"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sp>
        <p:nvSpPr>
          <p:cNvPr id="18" name="Rettangolo 24"/>
          <p:cNvSpPr>
            <a:spLocks noChangeArrowheads="1"/>
          </p:cNvSpPr>
          <p:nvPr/>
        </p:nvSpPr>
        <p:spPr bwMode="auto">
          <a:xfrm>
            <a:off x="395288" y="1773238"/>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rPr>
              <a:t>If</a:t>
            </a:r>
            <a:r>
              <a:rPr lang="it-IT" altLang="it-IT" sz="2000" dirty="0" smtClean="0">
                <a:solidFill>
                  <a:schemeClr val="bg1"/>
                </a:solidFill>
              </a:rPr>
              <a:t> </a:t>
            </a:r>
            <a:r>
              <a:rPr lang="it-IT" altLang="it-IT" sz="2000" dirty="0" err="1" smtClean="0">
                <a:solidFill>
                  <a:schemeClr val="bg1"/>
                </a:solidFill>
              </a:rPr>
              <a:t>not</a:t>
            </a:r>
            <a:r>
              <a:rPr lang="it-IT" altLang="it-IT" sz="2000" dirty="0" smtClean="0">
                <a:solidFill>
                  <a:schemeClr val="bg1"/>
                </a:solidFill>
              </a:rPr>
              <a:t> </a:t>
            </a:r>
            <a:r>
              <a:rPr lang="it-IT" altLang="it-IT" sz="2000" dirty="0" err="1" smtClean="0">
                <a:solidFill>
                  <a:schemeClr val="bg1"/>
                </a:solidFill>
              </a:rPr>
              <a:t>selected</a:t>
            </a:r>
            <a:r>
              <a:rPr lang="it-IT" altLang="it-IT" sz="2000" dirty="0" smtClean="0">
                <a:solidFill>
                  <a:schemeClr val="bg1"/>
                </a:solidFill>
              </a:rPr>
              <a:t> by </a:t>
            </a:r>
            <a:r>
              <a:rPr lang="it-IT" altLang="it-IT" sz="2000" dirty="0" err="1" smtClean="0">
                <a:solidFill>
                  <a:schemeClr val="bg1"/>
                </a:solidFill>
              </a:rPr>
              <a:t>females</a:t>
            </a:r>
            <a:r>
              <a:rPr lang="it-IT" altLang="it-IT" sz="2000" dirty="0" smtClean="0">
                <a:solidFill>
                  <a:schemeClr val="bg1"/>
                </a:solidFill>
              </a:rPr>
              <a:t>, </a:t>
            </a:r>
            <a:r>
              <a:rPr lang="it-IT" altLang="it-IT" sz="2000" smtClean="0">
                <a:solidFill>
                  <a:schemeClr val="bg1"/>
                </a:solidFill>
              </a:rPr>
              <a:t>males </a:t>
            </a:r>
            <a:r>
              <a:rPr lang="it-IT" altLang="it-IT" sz="2000" dirty="0" err="1" smtClean="0">
                <a:solidFill>
                  <a:schemeClr val="bg1"/>
                </a:solidFill>
              </a:rPr>
              <a:t>have</a:t>
            </a:r>
            <a:r>
              <a:rPr lang="it-IT" altLang="it-IT" sz="2000" dirty="0" smtClean="0">
                <a:solidFill>
                  <a:schemeClr val="bg1"/>
                </a:solidFill>
              </a:rPr>
              <a:t> </a:t>
            </a:r>
            <a:r>
              <a:rPr lang="it-IT" altLang="it-IT" sz="2000" dirty="0" err="1" smtClean="0">
                <a:solidFill>
                  <a:schemeClr val="bg1"/>
                </a:solidFill>
              </a:rPr>
              <a:t>poor</a:t>
            </a:r>
            <a:r>
              <a:rPr lang="it-IT" altLang="it-IT" sz="2000" dirty="0" smtClean="0">
                <a:solidFill>
                  <a:schemeClr val="bg1"/>
                </a:solidFill>
              </a:rPr>
              <a:t> </a:t>
            </a:r>
            <a:r>
              <a:rPr lang="it-IT" altLang="it-IT" sz="2000" dirty="0" err="1" smtClean="0">
                <a:solidFill>
                  <a:schemeClr val="bg1"/>
                </a:solidFill>
              </a:rPr>
              <a:t>alternatives</a:t>
            </a:r>
            <a:r>
              <a:rPr lang="it-IT" altLang="it-IT" sz="2000" dirty="0" smtClean="0">
                <a:solidFill>
                  <a:schemeClr val="bg1"/>
                </a:solidFill>
              </a:rPr>
              <a:t>..</a:t>
            </a:r>
            <a:endParaRPr lang="it-IT" altLang="it-IT"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71684"/>
                                        </p:tgtEl>
                                        <p:attrNameLst>
                                          <p:attrName>style.visibility</p:attrName>
                                        </p:attrNameLst>
                                      </p:cBhvr>
                                      <p:to>
                                        <p:strVal val="visible"/>
                                      </p:to>
                                    </p:set>
                                    <p:animEffect transition="in" filter="fade">
                                      <p:cBhvr>
                                        <p:cTn id="10" dur="500"/>
                                        <p:tgtEl>
                                          <p:spTgt spid="71684"/>
                                        </p:tgtEl>
                                      </p:cBhvr>
                                    </p:animEffect>
                                  </p:childTnLst>
                                </p:cTn>
                              </p:par>
                              <p:par>
                                <p:cTn id="11" presetID="10" presetClass="entr" presetSubtype="0" fill="hold" nodeType="withEffect">
                                  <p:stCondLst>
                                    <p:cond delay="0"/>
                                  </p:stCondLst>
                                  <p:childTnLst>
                                    <p:set>
                                      <p:cBhvr>
                                        <p:cTn id="12" dur="1" fill="hold">
                                          <p:stCondLst>
                                            <p:cond delay="0"/>
                                          </p:stCondLst>
                                        </p:cTn>
                                        <p:tgtEl>
                                          <p:spTgt spid="71683"/>
                                        </p:tgtEl>
                                        <p:attrNameLst>
                                          <p:attrName>style.visibility</p:attrName>
                                        </p:attrNameLst>
                                      </p:cBhvr>
                                      <p:to>
                                        <p:strVal val="visible"/>
                                      </p:to>
                                    </p:set>
                                    <p:animEffect transition="in" filter="fade">
                                      <p:cBhvr>
                                        <p:cTn id="13" dur="500"/>
                                        <p:tgtEl>
                                          <p:spTgt spid="716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949"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950" name="Rettangolo 24"/>
          <p:cNvSpPr>
            <a:spLocks noChangeArrowheads="1"/>
          </p:cNvSpPr>
          <p:nvPr/>
        </p:nvSpPr>
        <p:spPr bwMode="auto">
          <a:xfrm>
            <a:off x="395288" y="3429000"/>
            <a:ext cx="4176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a:solidFill>
                  <a:schemeClr val="bg1"/>
                </a:solidFill>
              </a:rPr>
              <a:t>b) </a:t>
            </a:r>
            <a:r>
              <a:rPr lang="it-IT" altLang="it-IT" sz="2000" b="1" dirty="0" smtClean="0">
                <a:solidFill>
                  <a:schemeClr val="bg1"/>
                </a:solidFill>
              </a:rPr>
              <a:t>FORCED COPULATION</a:t>
            </a:r>
            <a:endParaRPr lang="it-IT" altLang="it-IT" sz="2000" b="1" dirty="0">
              <a:solidFill>
                <a:schemeClr val="bg1"/>
              </a:solidFill>
            </a:endParaRPr>
          </a:p>
        </p:txBody>
      </p:sp>
      <p:sp>
        <p:nvSpPr>
          <p:cNvPr id="82951" name="AutoShape 2" descr="data:image/jpeg;base64,/9j/4AAQSkZJRgABAQAAAQABAAD/2wCEAAkGBxQTEhUUExQUFRUXGBUUFRcUGBUUFBUVFxQWFxQUFxQYHCggGBwlHBUUITEhJSkrLi4uFx8zODMsNygtLisBCgoKDg0OGhAQGiwkHCQsLCwsLCwsLCwsLCwsLCwsLCwsLCwsLCwsLCwsLCwsLCwsLCwsLCwsLCwsLCwsLCwsMv/AABEIALcBFAMBIgACEQEDEQH/xAAbAAACAwEBAQAAAAAAAAAAAAADBAECBQAGB//EADUQAAEDAgQDBwMDBAMBAAAAAAEAAhEDIQQSMUFRYXEFEyKBkaHwscHRMuHxBhRCUiNionL/xAAZAQADAQEBAAAAAAAAAAAAAAAAAQIDBAX/xAAiEQEBAAIDAAMAAgMAAAAAAAAAAQIREiExA0FRImETMnH/2gAMAwEAAhEDEQA/APnACuAoAVghyphWChWBUh2VVc1FBUkJbMuQoIR+6XCilyg0XAUgJkMHBVe1HIaBhRlRl0o2AIUhMwCpNEJcj0CwqUTulDmqehpTKoLFGZTKeiDcEIo7kEhXApChXIUQqCkKuVFVSEBSF2VWhTKAGQnMJ2W+owvblADhTGZ0F9QtLhTYN3EDTmEsUWji6jGuax7mtd+oA2NiPoSPNAMnsGtDCG5i9jKgY2S/u6jS5jjbLcAWBJ8TRElEpf0ti3Zv+B4ytLiCIJhwblH/AGJdYGJyu/1MCodt4hga1tao0NgNAcbASGx0BIHBSzt7FCYxFUScxh5u6Zk8b39eJTHRih/Sdd5qhvdk0aj6VTxGzmRJ/TpBcQdwx/BJ4DsKtWpd7SbnbmLPDJdIa1xm0NGV0+IiQ1xEwUM9o1ZqHvHzUJNQyRnJa9hzRrLalQdHniiN7axAkis8ElxMGJL/ANc8jOmiY6Xb/TWLJAGHrXgjwm+YEt9Y9xxEqYjsutTptqPpuax2XK4xBzglscZDXeieo/1HiWvDzUNQtuBV8bZyOpgxxDXETwjgEtje169VuWpUc5tobYNGWcoDRYASYG0pjpnwuUwpT0GgFYLmhWhZkgBTCmFyQcCryqAKWhI12uXF67IrCkVN0O1S9QGo7aSK1oU7VMbS3dFQaSbc2OigFLlT4lMikJl4hcGI2OJUOVHFNOpIT6UKpYmyliFEIhCiFaQ1EK+VcGoChCqWo8KCEbABaoLUfKoLU9gCFVEIUQmFIUQjZFUtTAcKIV4XQgKZVEK8LgEwEQuhEIUQmNhwoRIXJ7B5quAuARGtWNpqQuyo7WX0PRGYFNyOYlW0irMYnm4YnchWGGhTc18AGMARszdr9BKggN2UOKn1U6WeyUKCiserg8ktmEadl2XimGNhTCWz0A1oOy400zkUQUtjRfIqFiZdSNlxpp7LizKtJALVrvoSs+rSI2WmOTLLHReFCIWqhC0QhcRKgqQUBACq9XXPYgAkKpCIQohUENXOUqIQAyF0ImVSQmASFEIhaoIQFCoKsoTSqQuVoUJm3aeFRm4YBEDoUucOS4+VdPGKMaNPyFdrQFRhnkfuiME2SpwZjlD3KSLc0C9j7JaUFUlCTrmyh90qlTYEwwj5VQUiFdjHc0qIu1yI1L5lZlW6nR7MNCsWAqjaw4o7XJVXQYYodSTDQqPO2/z8JbPRYMKmpSlMlqgs4J7LiyamD3CTqUSFvvagijmFwFeOdjK/GwC1RC1qvZx2S9TCwLyD7LWZxncLCQC7IUY01eo60R57qtp0SLVWEw+mqFiqUBQuIRAEStBiBFr9eKNgALnKxUQglUMq7iqlVCoZCrCLKpCo0QuUlcgnozRDrFX/ALcfIKMGKzWWlcHJ2aKd2URhgCdeKlzIIInjHGdQVzhpty+yeykXa2bqxw/W2m6vQR3FTtpMYTpNPzqiEDT5KvUeN0Jte9tDx2R6nqLA7bqHvAElQ/EXBBB2I0UOol15n7J6/S2Wc+64lXbRk/LI1JjRtJ4fhVuJ0W+iswcTATlZsQ0DruhOpXi5G3zqlsaM0ag4qKpE/JSmWNNVOcwlo+Ryl1lcbmB1STKhlN5r2HX1Ss0copp+qljIVGVb8OqI6oDoosq+lHINQhS+pe8cFYNsq8T6B/bg7BCqYNvA+SdDeOvJUqGycpWQjUwgQXYQDdMDEAjmua6VpLYjUpRuF5qtTCeaaeI9VOSyfKlxjMdT4IDwtJ9NJVaa1xyZXEsQqlXIVHLSJVKqVYlVVBELlxXID2AEq7WbLPoVXuMA242nyWrSC87Lp3Y6ofdqO6TAqA6X2MbdVDmxv6/OinkriC2neJvqqYzRMObaf4H5QnMkQb7dE5eys60QaZ/dEw7bEx8Kv/bc7LsP4XQVe2Un6DUw5Gu90ejh/DMwYkBaTQCLgRp5bK7aYtHzoovyNJ8cK4ajY7T6qzcKRpBtvYknVNCjrzXVn5R99p2U8rtXGSdlAwR4geZg2j5siMp7xI+QRumqTp4fVS8em4S5UcYSOH1IEE/Xoq4jD+HQStEMlCrUyZ19kTMXDpi02QY3+cVpMbIgW0KTe3xH9k5g3/7amIPSVpn5tnj7oKvhzbTmgU23tr7AcStCu7mIFis99QRaxlGNtgyklEawjfnJUZnTtHsUGm1zzxWgaVoRehOwGVJ66QFU308+K5uFAPFEcI4X20Rv8V39knYXUm/RSKYAsLIxYdzFzFxPIKarIHt8Ce06Z9Zw4/ZFBkcFFWjeZ66FEezyPNXamSgVACkqxWs6mIhJVqUJ41OeLOe1LvCaegVGLeVhSzlUhEIVCVoShXKVCA9hQp30E8QAmchnkfnzohUWpqm668y16Ei2QD5HuqVWDWSCeJJB30RnU5UPYdjfmJUyr0sYy7dZskq5MS3S+0G3unKNAgaDfoULIXPIJjkNNI+iMeqWXZGHQRf5qr4ehJsZ0nb+VqNpRw6pTEtghwtHpzAPrwVzPfSbjrseu2Gn+EtmJZuI56jjCHXq5nEjSAOq1sT2V3bKZc9hLmmzM2ZoteYh0GWnmCLwUv8AX0vb0QoV3EtAEcY4X5/VRiq5u13tayF+kwDfjomyzMxrzBvlMG7SZIDhzAJB0MFVqS7KXc0P2C6lTqk1xdujXNzAnnzVsWWklzfB4jlaJ8LTfUWgWET9EpRwRe9rRHiIaDtJMLex/wDT1WiGaPa4w0sBJzbNLTp76KMtct77Ob1r6ZPeZR8APRUqOLhA1PyFqu7ArS0FkTYSWgTwJBtolK3Z9RjywtOYXgCTHERqOamWKuwcTgKdKqA4FzS0OIDhIkOhmZsjXISUNtAAcZ14Kz6ZJA1/km61OyuxH4hr8rgIBEEE3iRcERsJvronctTulrvqPMVqnCwGnHqSlm8Nk7isOWkhwII1BsR1CBTZe34W8s10ws7aWHpeEDRX7vkhurS0ZbTvwI2TLGHVx8uCwv8Abpx/oo+kNLwNQLKa1EHr+EUVQZAXMoXmef2T2WvxnuokuEnSESqwaEXg+g5+afdSCVFZpMAi29r8k5lsuMhMNG3tZcGTr9UTETNxI29kuXXufnBaIvorkJ7UzAKq9iWzuLMr0UnXpcFo1nXSlULXGscozKzUs5PYkJRwXRjemFgS5SuV7D2jZNrRxkz6JyiPRI0nzH1T1B/DovLyejiYYFZqC359/unms2+cvos700k2Vr5hdo48FUZXCXQCN9I8ytHukAs5fsiZC49k6deTAuOPspr5HNIOWTodCIIM87SL8Vb+2GbN7c+MjyXVqE3bZ2vO26rc30nV12zqbL6GZjzET5r33Z3aFOphG0akWaPECG5IMBxBtMj3XijRcCILiZ1JmOm6eweNq0s2R3h8JcDBBMAgwenuj5P5TpGHXpbtjCNp1CxpJgAmbGSJ+4WvT7Gqd3SzBrWPIh2UOcC4CGuIgwdpNiTpMHDYM9RxJ1JcepMk+8r1z+3KIwxpEuc9v6C4EEkEFplsgRA14Iy5dQprdrCxVMUaoayoKhaWkOaIAfMhup0K9HT7WbVytFZ9Ih9w8NewgSWkOF+UE3leZxXadXEOYxxDiDlaYa1xLjYZhHHkvRYfsMuI71uV8E5S0NzOzXDoPiJHiBFrOEcVlNSb9E/o52j2g85Q0d6bk5Q5hBFgTc5RebzptCB2PicQKjnxaSx7ny4U4JMAZgTGY+slO9sU6TGMc0QXAtIZo9pbZwbIGYWvw12jMwnadXD0BT7um68sOdry2bkPYx0g8Jj2Wcm50vY/bmHp0agreCsKk5mOAF7HM22lomN95Whg+y6XcGIDyc2ZoyuBuRdpG+2ll5bs+hTcR3pNMZvFAmQZuI0i0zxXsuyW03BwbUNRrSIkwcpaLnQ6l1+Sj5P4wY9vK9v1XvolgogMpuhz2Nc4EgWcah0zZgYN+a8g9swNPoV9B7ZwNXLUpUHVXS+XNB8OQsBhziRcQBGpBC8BXGUgi95+i6vhu4y+SdmcDhTaSCQZi8Dn1TlR+oG3yFnt7QgyAOfNNUsQIm5c68DWNunmjKX2qwuPkApOsYIB3lEo4oEmxt5qa7wQSCPabc9AgUG5HD/I8NI4EnQJ9U/KO7M/aBz36iUOrgwY2cfIc7fZOVMSGtk+3zRCrPDgIdF7W26KJaqyEauHyzBJ2I0jmk8OPFeZ0n7clq4ioRuepA35Jak3ePa56lazLrtncZvoUU7cPnFUNM/z/Cba2yhzFHJpxY1ZK1mbrSxFJI12nZbY1z5Rn12SFnPC1qx1WdVut8KwzhUhQpeFC02h7NrgPn2TFN8xG8+0WSlAHcmeQjjp5StCiL2XnV6OPZiiw7e6eY635tugUgnKYWFroxxFa1CrYXMQSTA2EQeqOz5ojsUb0rW2cMIG+595S7qG4M8iRrNtVsuppLGULQBfa0jzVzJGWH4yq5JPhPUffkfwiYfxDTkZ3VH4c0xmgRuDAI2+aq86GZBFom/vzF1p9Mv+kcrQ8mDlBFrweInmmsbD3ZqTC1hygNkuOaIgTe5XOwZJMkCHEQQbxqSeOqa7MrtbUAqtloBBIzeHMIziCDIBPDUqrl9xEx/VR2bVfUbTcxrHZcoz/wDGIaCS5xg5j+qT04KalaozwVC4hswMxe3/AOmiYgjdLNqBtU5bNa92QmQMuYwMp2g6cytHDYp1Z2QOID5aQ1sgtgkzTbqBHoLSUsrRIHRxDXQW5QWiPC0MtzAAnqjGoTvKT7TwVTDVIMXuHNIe13PS2osb3TXZ7S/xVKrKbbCcmZzjqfCzYAiXKbJrc8PG3xeOGvNGptIu0wRebtiLm6Sxb396abSyzsoLDOaYyxJ3kWAla9LCUnUhmpk1mHu6jWuuYbJLzJAg73iTIiQpvXqvfE43tU1Cxrqhcf0PbSbEtJhxc5k3MCzW35TI812zgclZ7GkkNgSQWnQG4PULX7LxtNtIsdDHh2bvAHGpEiYLYk5S4ZSQJhI/3kuqHujlLnOa57n52CLZjMPMCepNyIC0x3L0zs3O2IykA6HTPACbxab6TCIyoQMoO/ASRvdM46oxwzN/U0gztE6Tuoblyl0AzqCBaSCAHRyGnRact9pmP4VqA2An/W1obrP19EWjTkkxJ1IJAAHC8yVWkb6TJ/ZaRomxGUTvGb34JZZaPHHalJmaCRaBAv7yufhjYtygjW1j+Ey5wj1sJ06pcue6wLQD5kcDzWe2tkhNrcz9p1N7BvCeeqfLb9VOHDRIEAjWI2tKNEIuR44hNYhVjCaKWxCUVfGdiKoWdi3aQiYxha6Njuk3PXRjHJnaridFlVnrSqOss6qFtgwzKucVCvE7j2C5bbQ9P2eSTJ6AbATPqtahry91g4fEkayOg1HOQtLCYwE2BjjsTv8AZcGcrv8AjyjbYY14T5bFGp1pvcDn8sk6Va1o8+CirJBEtAMjSNfON1z6dPL8a1OsDYEXBIOoMc94sj0S4gh0BwO1wfLb5dZNEloaR/ib8MseKBPn5LZpVJ/bS6jKaVjdiMH4ud1Y0N/JRQsU0wfPpZTtWmYOzwDOp4kyfKdPZDfhIOa5ImGn/aLe8ei1y1VLE5lU8IwqGEMeI9d77yVTFYLNF4jgPTdbdShyWdinjSCTwuOG32KvHK2ouM0yq+EqbieEFLspvpOBdYayNiNNNF6JtO351HXmh5Q6ZiA7KNCCYn7+y0/yfSL8bIxNfMD4pGsF5cesHRKOxZAjQD6xBPmNlp1uzmEnLYi9pI8x5eyBVwLhqA8DgQCRvAO6qZYs8scvVcPijUY9j3S0jM1ohs1JhsAQDrJBBs20GCmaNFzAW1MzCRBk5LbBwOo5GQg4eiwR+proFnRMg66S3a19NUQso2ETECznHy1hGV+jxxBxdRsyHAO1MBribeyWr+IC7nEkRmNrmP06D3Ra2HkWZqYEmADsL6lQygQMpidtTF+acsiMthPYM12nxR4RYSNRudQUSiySLFpttYdBNkWhgnOiByMb3uDH1WnR7NDTuTsdhH0291OWcjTHC0nUpNF8rZ2BjTkqNDn/AKDB3kCRwEcOafdgnE/qgbAAE6bki26MKcGAAOFrADayz5NOBR+HMWdfoI/Kg4U2Mi3K38J009NVctS5K4Qi2nyFuVgeSktTLks+0o2NaDcAkq7r6HrsmHVJS9QK4ik8W2QsTFtiCPNb9XRYXacg8it/jv05/l8IvfxStZyJWNvk+iRJuunCOSoqtuuUOfzXLQmzhH5v8f40WjTIAABn8deiy8A/KyR9R830Tr6ILj0A9bef7rky9dWPjVa4tAJgAbz6Wi3qncNoCZnbzE/ZI02SxocdInUTaPwmqdUQI8URfXkNB8hY10Y9NATFvTj1XYbF5YbAykkBxcPCNIPQwq03TbyO6YwtFoaW7X1jc38r6LK6bat8adM7/JGpRqVbxEQbAGTMX2BjWxSTKkD6beSZoOWdjQ+CrQhNdAlEa6VCg61JxFoB55tN4Ii+iWr4MOhpa+3+YLAR7z6BaTSuLU5km4sxnZ4bH6jlmJcbzxGnBZzezXNcZzOBgZ2gZtrOk3Fxf8L0ZaqEGNADz/AVTOpuEYzMPDS4ufaYlpBA3lo1Q3MktJbmMCDBtI3JbbdbRE8r7hcaZlPmODy+IwDzc34jQgQYiddkzRwMCcpDv+wDo/8AUL0D6cjh6fdDa2b26jfnqn/kutJnxSVjtwBLjmu0+LcHNAm08p9UwcLJMi2xP44futAt4/PNUy6ypuVqphCbabgIAbG9tQiQevzkjlqqWpbPiHKqSiFVcg9BlyFUqrqjkFyqQkvqJWvVlXqlLkq5E0pVcDoTr+0ITahtN9jpI/Mo74H1SlapC1jCrVKoWdjiHCD5fZErO9Eqasz/ACrxjPK/TExLIlKufe60cS4XWRV1+QuvDtyZRJdK5Ac7ouWidNFuJa6wIBAAEAgEcTa61uzq+aJdueO3XquXLLPCabY3tpvcIERFhl43AaJ4JmhU21+9hf30UrlzXGadG+z1BxsYieloRq2KLbASYJ5WuuXLDXbbd4pwrCYqPJc7YXDWi4J111WxhxHnf6KVyzyrTHoy2qNAb/lHDgNFy5RppFw6yK165coNIcFwcpXICoAFwNdY35n0UkKVyAqoIXLkBVzUPL881y5VAoQD7qjyuXIIB7+PRVcfwuXKgE5iA8rlycItWN0u4wuXLSIyLVCkMWyQZ9rHyK5ctMWGUZoqlocHEkA6mSdBFvRJVq5j7RbquXLojmyZ2Lekaj1y5dGHjGhVDBuuXLlRv//Z"/>
          <p:cNvSpPr>
            <a:spLocks noChangeAspect="1" noChangeArrowheads="1"/>
          </p:cNvSpPr>
          <p:nvPr/>
        </p:nvSpPr>
        <p:spPr bwMode="auto">
          <a:xfrm>
            <a:off x="155575" y="-1812925"/>
            <a:ext cx="5715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82952" name="Rettangolo 24"/>
          <p:cNvSpPr>
            <a:spLocks noChangeArrowheads="1"/>
          </p:cNvSpPr>
          <p:nvPr/>
        </p:nvSpPr>
        <p:spPr bwMode="auto">
          <a:xfrm>
            <a:off x="0" y="4029075"/>
            <a:ext cx="532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err="1" smtClean="0">
                <a:solidFill>
                  <a:schemeClr val="bg1"/>
                </a:solidFill>
              </a:rPr>
              <a:t>Scorpionfly</a:t>
            </a:r>
            <a:r>
              <a:rPr lang="it-IT" altLang="it-IT" sz="1800" dirty="0" smtClean="0">
                <a:solidFill>
                  <a:schemeClr val="bg1"/>
                </a:solidFill>
              </a:rPr>
              <a:t> </a:t>
            </a:r>
            <a:r>
              <a:rPr lang="it-IT" altLang="it-IT" sz="1800" dirty="0" err="1" smtClean="0">
                <a:solidFill>
                  <a:schemeClr val="bg1"/>
                </a:solidFill>
              </a:rPr>
              <a:t>has</a:t>
            </a:r>
            <a:r>
              <a:rPr lang="it-IT" altLang="it-IT" sz="1800" dirty="0" smtClean="0">
                <a:solidFill>
                  <a:schemeClr val="bg1"/>
                </a:solidFill>
              </a:rPr>
              <a:t> 3 </a:t>
            </a:r>
            <a:r>
              <a:rPr lang="it-IT" altLang="it-IT" sz="1800" dirty="0" err="1" smtClean="0">
                <a:solidFill>
                  <a:schemeClr val="bg1"/>
                </a:solidFill>
              </a:rPr>
              <a:t>strategies</a:t>
            </a:r>
            <a:r>
              <a:rPr lang="it-IT" altLang="it-IT" sz="1800" dirty="0" smtClean="0">
                <a:solidFill>
                  <a:schemeClr val="bg1"/>
                </a:solidFill>
              </a:rPr>
              <a:t>:</a:t>
            </a:r>
            <a:endParaRPr lang="it-IT" altLang="it-IT" sz="1800" dirty="0">
              <a:solidFill>
                <a:schemeClr val="bg1"/>
              </a:solidFill>
            </a:endParaRPr>
          </a:p>
        </p:txBody>
      </p:sp>
      <p:pic>
        <p:nvPicPr>
          <p:cNvPr id="82953" name="Picture 2" descr="http://tolweb.org/tree/ToLimages/Panorpa_vulgaris.250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3586163"/>
            <a:ext cx="34417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p:cNvSpPr>
            <a:spLocks noChangeArrowheads="1"/>
          </p:cNvSpPr>
          <p:nvPr/>
        </p:nvSpPr>
        <p:spPr bwMode="auto">
          <a:xfrm>
            <a:off x="250825" y="5949950"/>
            <a:ext cx="3227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800" dirty="0" err="1" smtClean="0">
                <a:solidFill>
                  <a:srgbClr val="FFFFFF"/>
                </a:solidFill>
              </a:rPr>
              <a:t>Forced</a:t>
            </a:r>
            <a:r>
              <a:rPr lang="it-IT" altLang="it-IT" sz="1800" dirty="0" smtClean="0">
                <a:solidFill>
                  <a:srgbClr val="FFFFFF"/>
                </a:solidFill>
              </a:rPr>
              <a:t> </a:t>
            </a:r>
            <a:r>
              <a:rPr lang="it-IT" altLang="it-IT" sz="1800" dirty="0" err="1" smtClean="0">
                <a:solidFill>
                  <a:srgbClr val="FFFFFF"/>
                </a:solidFill>
              </a:rPr>
              <a:t>copulation</a:t>
            </a:r>
            <a:endParaRPr lang="it-IT" altLang="it-IT" sz="1800" dirty="0">
              <a:solidFill>
                <a:srgbClr val="FFFFFF"/>
              </a:solidFill>
            </a:endParaRPr>
          </a:p>
        </p:txBody>
      </p:sp>
      <p:sp>
        <p:nvSpPr>
          <p:cNvPr id="12" name="Rettangolo 11"/>
          <p:cNvSpPr>
            <a:spLocks noChangeArrowheads="1"/>
          </p:cNvSpPr>
          <p:nvPr/>
        </p:nvSpPr>
        <p:spPr bwMode="auto">
          <a:xfrm>
            <a:off x="250825" y="4581525"/>
            <a:ext cx="3517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800" dirty="0" err="1" smtClean="0">
                <a:solidFill>
                  <a:srgbClr val="FFFFFF"/>
                </a:solidFill>
              </a:rPr>
              <a:t>Give</a:t>
            </a:r>
            <a:r>
              <a:rPr lang="it-IT" altLang="it-IT" sz="1800" dirty="0">
                <a:solidFill>
                  <a:srgbClr val="FFFFFF"/>
                </a:solidFill>
              </a:rPr>
              <a:t> </a:t>
            </a:r>
            <a:r>
              <a:rPr lang="it-IT" altLang="it-IT" sz="1800" dirty="0" smtClean="0">
                <a:solidFill>
                  <a:srgbClr val="FFFFFF"/>
                </a:solidFill>
              </a:rPr>
              <a:t>a dead </a:t>
            </a:r>
            <a:r>
              <a:rPr lang="it-IT" altLang="it-IT" sz="1800" dirty="0" err="1" smtClean="0">
                <a:solidFill>
                  <a:srgbClr val="FFFFFF"/>
                </a:solidFill>
              </a:rPr>
              <a:t>insect</a:t>
            </a:r>
            <a:r>
              <a:rPr lang="it-IT" altLang="it-IT" sz="1800" dirty="0" smtClean="0">
                <a:solidFill>
                  <a:srgbClr val="FFFFFF"/>
                </a:solidFill>
              </a:rPr>
              <a:t> </a:t>
            </a:r>
            <a:r>
              <a:rPr lang="it-IT" altLang="it-IT" sz="1800" dirty="0" err="1" smtClean="0">
                <a:solidFill>
                  <a:srgbClr val="FFFFFF"/>
                </a:solidFill>
              </a:rPr>
              <a:t>as</a:t>
            </a:r>
            <a:r>
              <a:rPr lang="it-IT" altLang="it-IT" sz="1800" dirty="0" smtClean="0">
                <a:solidFill>
                  <a:srgbClr val="FFFFFF"/>
                </a:solidFill>
              </a:rPr>
              <a:t> a </a:t>
            </a:r>
            <a:r>
              <a:rPr lang="it-IT" altLang="it-IT" sz="1800" dirty="0" err="1" smtClean="0">
                <a:solidFill>
                  <a:srgbClr val="FFFFFF"/>
                </a:solidFill>
              </a:rPr>
              <a:t>gift</a:t>
            </a:r>
            <a:endParaRPr lang="it-IT" altLang="it-IT" sz="1800" dirty="0">
              <a:solidFill>
                <a:srgbClr val="FFFFFF"/>
              </a:solidFill>
            </a:endParaRPr>
          </a:p>
        </p:txBody>
      </p:sp>
      <p:sp>
        <p:nvSpPr>
          <p:cNvPr id="13" name="Rettangolo 12"/>
          <p:cNvSpPr>
            <a:spLocks noChangeArrowheads="1"/>
          </p:cNvSpPr>
          <p:nvPr/>
        </p:nvSpPr>
        <p:spPr bwMode="auto">
          <a:xfrm>
            <a:off x="250825" y="5265738"/>
            <a:ext cx="4033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800" dirty="0" err="1" smtClean="0">
                <a:solidFill>
                  <a:srgbClr val="FFFFFF"/>
                </a:solidFill>
              </a:rPr>
              <a:t>Give</a:t>
            </a:r>
            <a:r>
              <a:rPr lang="it-IT" altLang="it-IT" sz="1800" dirty="0" smtClean="0">
                <a:solidFill>
                  <a:srgbClr val="FFFFFF"/>
                </a:solidFill>
              </a:rPr>
              <a:t> </a:t>
            </a:r>
            <a:r>
              <a:rPr lang="it-IT" altLang="it-IT" sz="1800" dirty="0" err="1" smtClean="0">
                <a:solidFill>
                  <a:srgbClr val="FFFFFF"/>
                </a:solidFill>
              </a:rPr>
              <a:t>his</a:t>
            </a:r>
            <a:r>
              <a:rPr lang="it-IT" altLang="it-IT" sz="1800" dirty="0" smtClean="0">
                <a:solidFill>
                  <a:srgbClr val="FFFFFF"/>
                </a:solidFill>
              </a:rPr>
              <a:t> saliva </a:t>
            </a:r>
            <a:r>
              <a:rPr lang="it-IT" altLang="it-IT" sz="1800" dirty="0" err="1" smtClean="0">
                <a:solidFill>
                  <a:srgbClr val="FFFFFF"/>
                </a:solidFill>
              </a:rPr>
              <a:t>as</a:t>
            </a:r>
            <a:r>
              <a:rPr lang="it-IT" altLang="it-IT" sz="1800" dirty="0" smtClean="0">
                <a:solidFill>
                  <a:srgbClr val="FFFFFF"/>
                </a:solidFill>
              </a:rPr>
              <a:t> </a:t>
            </a:r>
            <a:r>
              <a:rPr lang="it-IT" altLang="it-IT" sz="1800" dirty="0" err="1" smtClean="0">
                <a:solidFill>
                  <a:srgbClr val="FFFFFF"/>
                </a:solidFill>
              </a:rPr>
              <a:t>gift</a:t>
            </a:r>
            <a:endParaRPr lang="it-IT" altLang="it-IT" sz="1800" dirty="0">
              <a:solidFill>
                <a:srgbClr val="FFFFFF"/>
              </a:solidFill>
            </a:endParaRPr>
          </a:p>
        </p:txBody>
      </p:sp>
      <p:sp>
        <p:nvSpPr>
          <p:cNvPr id="14" name="Rettangolo 24"/>
          <p:cNvSpPr>
            <a:spLocks noChangeArrowheads="1"/>
          </p:cNvSpPr>
          <p:nvPr/>
        </p:nvSpPr>
        <p:spPr bwMode="auto">
          <a:xfrm>
            <a:off x="395288" y="1773238"/>
            <a:ext cx="8280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rPr>
              <a:t>If</a:t>
            </a:r>
            <a:r>
              <a:rPr lang="it-IT" altLang="it-IT" sz="2000" dirty="0" smtClean="0">
                <a:solidFill>
                  <a:schemeClr val="bg1"/>
                </a:solidFill>
              </a:rPr>
              <a:t> </a:t>
            </a:r>
            <a:r>
              <a:rPr lang="it-IT" altLang="it-IT" sz="2000" dirty="0" err="1" smtClean="0">
                <a:solidFill>
                  <a:schemeClr val="bg1"/>
                </a:solidFill>
              </a:rPr>
              <a:t>not</a:t>
            </a:r>
            <a:r>
              <a:rPr lang="it-IT" altLang="it-IT" sz="2000" dirty="0" smtClean="0">
                <a:solidFill>
                  <a:schemeClr val="bg1"/>
                </a:solidFill>
              </a:rPr>
              <a:t> </a:t>
            </a:r>
            <a:r>
              <a:rPr lang="it-IT" altLang="it-IT" sz="2000" dirty="0" err="1" smtClean="0">
                <a:solidFill>
                  <a:schemeClr val="bg1"/>
                </a:solidFill>
              </a:rPr>
              <a:t>selected</a:t>
            </a:r>
            <a:r>
              <a:rPr lang="it-IT" altLang="it-IT" sz="2000" dirty="0" smtClean="0">
                <a:solidFill>
                  <a:schemeClr val="bg1"/>
                </a:solidFill>
              </a:rPr>
              <a:t> by </a:t>
            </a:r>
            <a:r>
              <a:rPr lang="it-IT" altLang="it-IT" sz="2000" dirty="0" err="1" smtClean="0">
                <a:solidFill>
                  <a:schemeClr val="bg1"/>
                </a:solidFill>
              </a:rPr>
              <a:t>females</a:t>
            </a:r>
            <a:r>
              <a:rPr lang="it-IT" altLang="it-IT" sz="2000" dirty="0" smtClean="0">
                <a:solidFill>
                  <a:schemeClr val="bg1"/>
                </a:solidFill>
              </a:rPr>
              <a:t>, </a:t>
            </a:r>
            <a:r>
              <a:rPr lang="it-IT" altLang="it-IT" sz="2000" dirty="0" err="1" smtClean="0">
                <a:solidFill>
                  <a:schemeClr val="bg1"/>
                </a:solidFill>
              </a:rPr>
              <a:t>males</a:t>
            </a:r>
            <a:r>
              <a:rPr lang="it-IT" altLang="it-IT" sz="2000" dirty="0" smtClean="0">
                <a:solidFill>
                  <a:schemeClr val="bg1"/>
                </a:solidFill>
              </a:rPr>
              <a:t> </a:t>
            </a:r>
            <a:r>
              <a:rPr lang="it-IT" altLang="it-IT" sz="2000" dirty="0" err="1" smtClean="0">
                <a:solidFill>
                  <a:schemeClr val="bg1"/>
                </a:solidFill>
              </a:rPr>
              <a:t>have</a:t>
            </a:r>
            <a:r>
              <a:rPr lang="it-IT" altLang="it-IT" sz="2000" dirty="0" smtClean="0">
                <a:solidFill>
                  <a:schemeClr val="bg1"/>
                </a:solidFill>
              </a:rPr>
              <a:t> </a:t>
            </a:r>
            <a:r>
              <a:rPr lang="it-IT" altLang="it-IT" sz="2000" dirty="0" err="1" smtClean="0">
                <a:solidFill>
                  <a:schemeClr val="bg1"/>
                </a:solidFill>
              </a:rPr>
              <a:t>poor</a:t>
            </a:r>
            <a:r>
              <a:rPr lang="it-IT" altLang="it-IT" sz="2000" dirty="0" smtClean="0">
                <a:solidFill>
                  <a:schemeClr val="bg1"/>
                </a:solidFill>
              </a:rPr>
              <a:t> </a:t>
            </a:r>
            <a:r>
              <a:rPr lang="it-IT" altLang="it-IT" sz="2000" dirty="0" err="1" smtClean="0">
                <a:solidFill>
                  <a:schemeClr val="bg1"/>
                </a:solidFill>
              </a:rPr>
              <a:t>alternatives</a:t>
            </a:r>
            <a:r>
              <a:rPr lang="it-IT" altLang="it-IT" sz="2000" dirty="0" smtClean="0">
                <a:solidFill>
                  <a:schemeClr val="bg1"/>
                </a:solidFill>
              </a:rPr>
              <a:t>..</a:t>
            </a:r>
            <a:endParaRPr lang="it-IT" altLang="it-IT" sz="2000" b="1" dirty="0">
              <a:solidFill>
                <a:schemeClr val="bg1"/>
              </a:solidFill>
            </a:endParaRPr>
          </a:p>
        </p:txBody>
      </p:sp>
      <p:sp>
        <p:nvSpPr>
          <p:cNvPr id="15" name="CasellaDiTesto 49"/>
          <p:cNvSpPr txBox="1">
            <a:spLocks noChangeArrowheads="1"/>
          </p:cNvSpPr>
          <p:nvPr/>
        </p:nvSpPr>
        <p:spPr bwMode="auto">
          <a:xfrm>
            <a:off x="0" y="549275"/>
            <a:ext cx="7019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dirty="0" err="1">
                <a:solidFill>
                  <a:srgbClr val="FFFF00"/>
                </a:solidFill>
                <a:latin typeface="Tahoma" charset="0"/>
                <a:ea typeface="Tahoma" charset="0"/>
                <a:cs typeface="Tahoma" charset="0"/>
              </a:rPr>
              <a:t>Sexual</a:t>
            </a:r>
            <a:r>
              <a:rPr lang="it-IT" altLang="it-IT" sz="2400" b="1" dirty="0">
                <a:solidFill>
                  <a:srgbClr val="FFFF00"/>
                </a:solidFill>
                <a:latin typeface="Tahoma" charset="0"/>
                <a:ea typeface="Tahoma" charset="0"/>
                <a:cs typeface="Tahoma" charset="0"/>
              </a:rPr>
              <a:t> </a:t>
            </a:r>
            <a:r>
              <a:rPr lang="it-IT" altLang="it-IT" sz="2400" b="1" dirty="0" err="1">
                <a:solidFill>
                  <a:srgbClr val="FFFF00"/>
                </a:solidFill>
                <a:latin typeface="Tahoma" charset="0"/>
                <a:ea typeface="Tahoma" charset="0"/>
                <a:cs typeface="Tahoma" charset="0"/>
              </a:rPr>
              <a:t>strategies</a:t>
            </a:r>
            <a:endParaRPr lang="it-IT" altLang="it-IT" sz="2400" b="1" dirty="0">
              <a:solidFill>
                <a:srgbClr val="FFFF00"/>
              </a:solidFill>
              <a:latin typeface="Tahoma" charset="0"/>
              <a:ea typeface="Tahoma" charset="0"/>
              <a:cs typeface="Tahoma" charset="0"/>
            </a:endParaRPr>
          </a:p>
          <a:p>
            <a:pPr algn="ctr" eaLnBrk="1" hangingPunct="1">
              <a:spcBef>
                <a:spcPct val="0"/>
              </a:spcBef>
              <a:buFontTx/>
              <a:buNone/>
            </a:pPr>
            <a:r>
              <a:rPr lang="it-IT" altLang="it-IT" sz="2400" b="1" dirty="0">
                <a:solidFill>
                  <a:srgbClr val="FFFF00"/>
                </a:solidFill>
                <a:latin typeface="Tahoma" charset="0"/>
                <a:ea typeface="Tahoma" charset="0"/>
                <a:cs typeface="Tahoma" charset="0"/>
              </a:rPr>
              <a:t>+</a:t>
            </a:r>
          </a:p>
          <a:p>
            <a:pPr algn="ctr" eaLnBrk="1" hangingPunct="1">
              <a:spcBef>
                <a:spcPct val="0"/>
              </a:spcBef>
              <a:buFontTx/>
              <a:buNone/>
            </a:pPr>
            <a:r>
              <a:rPr lang="it-IT" altLang="it-IT" sz="2400" b="1" dirty="0" err="1">
                <a:solidFill>
                  <a:srgbClr val="FFFF00"/>
                </a:solidFill>
                <a:latin typeface="Tahoma" charset="0"/>
                <a:ea typeface="Tahoma" charset="0"/>
                <a:cs typeface="Tahoma" charset="0"/>
              </a:rPr>
              <a:t>Parental</a:t>
            </a:r>
            <a:r>
              <a:rPr lang="it-IT" altLang="it-IT" sz="2400" b="1" dirty="0">
                <a:solidFill>
                  <a:srgbClr val="FFFF00"/>
                </a:solidFill>
                <a:latin typeface="Tahoma" charset="0"/>
                <a:ea typeface="Tahoma" charset="0"/>
                <a:cs typeface="Tahoma" charset="0"/>
              </a:rPr>
              <a:t> care</a:t>
            </a:r>
            <a:endParaRPr lang="it-IT" altLang="it-IT" sz="1800" dirty="0"/>
          </a:p>
        </p:txBody>
      </p:sp>
      <p:sp>
        <p:nvSpPr>
          <p:cNvPr id="16"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pic>
        <p:nvPicPr>
          <p:cNvPr id="2" name="Immagine 1"/>
          <p:cNvPicPr>
            <a:picLocks noChangeAspect="1"/>
          </p:cNvPicPr>
          <p:nvPr/>
        </p:nvPicPr>
        <p:blipFill>
          <a:blip r:embed="rId4"/>
          <a:stretch>
            <a:fillRect/>
          </a:stretch>
        </p:blipFill>
        <p:spPr>
          <a:xfrm>
            <a:off x="3275856" y="4402928"/>
            <a:ext cx="754264" cy="754264"/>
          </a:xfrm>
          <a:prstGeom prst="rect">
            <a:avLst/>
          </a:prstGeom>
        </p:spPr>
      </p:pic>
      <p:pic>
        <p:nvPicPr>
          <p:cNvPr id="18" name="Immagine 17"/>
          <p:cNvPicPr>
            <a:picLocks noChangeAspect="1"/>
          </p:cNvPicPr>
          <p:nvPr/>
        </p:nvPicPr>
        <p:blipFill>
          <a:blip r:embed="rId4"/>
          <a:stretch>
            <a:fillRect/>
          </a:stretch>
        </p:blipFill>
        <p:spPr>
          <a:xfrm>
            <a:off x="2664619" y="5247761"/>
            <a:ext cx="440432" cy="440432"/>
          </a:xfrm>
          <a:prstGeom prst="rect">
            <a:avLst/>
          </a:prstGeom>
        </p:spPr>
      </p:pic>
      <p:pic>
        <p:nvPicPr>
          <p:cNvPr id="3" name="Immagine 2"/>
          <p:cNvPicPr>
            <a:picLocks noChangeAspect="1"/>
          </p:cNvPicPr>
          <p:nvPr/>
        </p:nvPicPr>
        <p:blipFill rotWithShape="1">
          <a:blip r:embed="rId5"/>
          <a:srcRect t="22783" b="12900"/>
          <a:stretch/>
        </p:blipFill>
        <p:spPr>
          <a:xfrm>
            <a:off x="4030120" y="4470711"/>
            <a:ext cx="1267157" cy="686481"/>
          </a:xfrm>
          <a:prstGeom prst="rect">
            <a:avLst/>
          </a:prstGeom>
        </p:spPr>
      </p:pic>
      <p:pic>
        <p:nvPicPr>
          <p:cNvPr id="4" name="Immagine 3"/>
          <p:cNvPicPr>
            <a:picLocks noChangeAspect="1"/>
          </p:cNvPicPr>
          <p:nvPr/>
        </p:nvPicPr>
        <p:blipFill>
          <a:blip r:embed="rId6"/>
          <a:stretch>
            <a:fillRect/>
          </a:stretch>
        </p:blipFill>
        <p:spPr>
          <a:xfrm>
            <a:off x="3734243" y="5657666"/>
            <a:ext cx="1603676" cy="902068"/>
          </a:xfrm>
          <a:prstGeom prst="rect">
            <a:avLst/>
          </a:prstGeom>
        </p:spPr>
      </p:pic>
      <p:sp>
        <p:nvSpPr>
          <p:cNvPr id="5" name="Figura a mano libera 4"/>
          <p:cNvSpPr/>
          <p:nvPr/>
        </p:nvSpPr>
        <p:spPr>
          <a:xfrm>
            <a:off x="3099881" y="5252936"/>
            <a:ext cx="1044102" cy="1070043"/>
          </a:xfrm>
          <a:custGeom>
            <a:avLst/>
            <a:gdLst>
              <a:gd name="connsiteX0" fmla="*/ 0 w 1044102"/>
              <a:gd name="connsiteY0" fmla="*/ 0 h 1070043"/>
              <a:gd name="connsiteX1" fmla="*/ 1044102 w 1044102"/>
              <a:gd name="connsiteY1" fmla="*/ 901430 h 1070043"/>
              <a:gd name="connsiteX2" fmla="*/ 979251 w 1044102"/>
              <a:gd name="connsiteY2" fmla="*/ 940341 h 1070043"/>
              <a:gd name="connsiteX3" fmla="*/ 966281 w 1044102"/>
              <a:gd name="connsiteY3" fmla="*/ 998707 h 1070043"/>
              <a:gd name="connsiteX4" fmla="*/ 979251 w 1044102"/>
              <a:gd name="connsiteY4" fmla="*/ 1070043 h 1070043"/>
              <a:gd name="connsiteX5" fmla="*/ 0 w 1044102"/>
              <a:gd name="connsiteY5" fmla="*/ 421532 h 1070043"/>
              <a:gd name="connsiteX6" fmla="*/ 0 w 1044102"/>
              <a:gd name="connsiteY6" fmla="*/ 0 h 107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4102" h="1070043">
                <a:moveTo>
                  <a:pt x="0" y="0"/>
                </a:moveTo>
                <a:lnTo>
                  <a:pt x="1044102" y="901430"/>
                </a:lnTo>
                <a:lnTo>
                  <a:pt x="979251" y="940341"/>
                </a:lnTo>
                <a:lnTo>
                  <a:pt x="966281" y="998707"/>
                </a:lnTo>
                <a:lnTo>
                  <a:pt x="979251" y="1070043"/>
                </a:lnTo>
                <a:lnTo>
                  <a:pt x="0" y="421532"/>
                </a:lnTo>
                <a:lnTo>
                  <a:pt x="0" y="0"/>
                </a:lnTo>
                <a:close/>
              </a:path>
            </a:pathLst>
          </a:custGeom>
          <a:solidFill>
            <a:srgbClr val="FFFF0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34822"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sp>
        <p:nvSpPr>
          <p:cNvPr id="34824" name="AutoShape 2" descr="data:image/jpeg;base64,/9j/4AAQSkZJRgABAQAAAQABAAD/2wCEAAkGBxQTEhUUExQUFRUXGBUUFRcUGBUUFBUVFxQWFxQUFxQYHCggGBwlHBUUITEhJSkrLi4uFx8zODMsNygtLisBCgoKDg0OGhAQGiwkHCQsLCwsLCwsLCwsLCwsLCwsLCwsLCwsLCwsLCwsLCwsLCwsLCwsLCwsLCwsLCwsLCwsMv/AABEIALcBFAMBIgACEQEDEQH/xAAbAAACAwEBAQAAAAAAAAAAAAADBAECBQAGB//EADUQAAEDAgQDBwMDBAMBAAAAAAEAAhEDIQQSMUFRYXEFEyKBkaHwscHRMuHxBhRCUiNionL/xAAZAQADAQEBAAAAAAAAAAAAAAAAAQIDBAX/xAAiEQEBAAIDAAMAAgMAAAAAAAAAAQIREiExA0FRImETMnH/2gAMAwEAAhEDEQA/APnACuAoAVghyphWChWBUh2VVc1FBUkJbMuQoIR+6XCilyg0XAUgJkMHBVe1HIaBhRlRl0o2AIUhMwCpNEJcj0CwqUTulDmqehpTKoLFGZTKeiDcEIo7kEhXApChXIUQqCkKuVFVSEBSF2VWhTKAGQnMJ2W+owvblADhTGZ0F9QtLhTYN3EDTmEsUWji6jGuax7mtd+oA2NiPoSPNAMnsGtDCG5i9jKgY2S/u6jS5jjbLcAWBJ8TRElEpf0ti3Zv+B4ytLiCIJhwblH/AGJdYGJyu/1MCodt4hga1tao0NgNAcbASGx0BIHBSzt7FCYxFUScxh5u6Zk8b39eJTHRih/Sdd5qhvdk0aj6VTxGzmRJ/TpBcQdwx/BJ4DsKtWpd7SbnbmLPDJdIa1xm0NGV0+IiQ1xEwUM9o1ZqHvHzUJNQyRnJa9hzRrLalQdHniiN7axAkis8ElxMGJL/ANc8jOmiY6Xb/TWLJAGHrXgjwm+YEt9Y9xxEqYjsutTptqPpuax2XK4xBzglscZDXeieo/1HiWvDzUNQtuBV8bZyOpgxxDXETwjgEtje169VuWpUc5tobYNGWcoDRYASYG0pjpnwuUwpT0GgFYLmhWhZkgBTCmFyQcCryqAKWhI12uXF67IrCkVN0O1S9QGo7aSK1oU7VMbS3dFQaSbc2OigFLlT4lMikJl4hcGI2OJUOVHFNOpIT6UKpYmyliFEIhCiFaQ1EK+VcGoChCqWo8KCEbABaoLUfKoLU9gCFVEIUQmFIUQjZFUtTAcKIV4XQgKZVEK8LgEwEQuhEIUQmNhwoRIXJ7B5quAuARGtWNpqQuyo7WX0PRGYFNyOYlW0irMYnm4YnchWGGhTc18AGMARszdr9BKggN2UOKn1U6WeyUKCiserg8ktmEadl2XimGNhTCWz0A1oOy400zkUQUtjRfIqFiZdSNlxpp7LizKtJALVrvoSs+rSI2WmOTLLHReFCIWqhC0QhcRKgqQUBACq9XXPYgAkKpCIQohUENXOUqIQAyF0ImVSQmASFEIhaoIQFCoKsoTSqQuVoUJm3aeFRm4YBEDoUucOS4+VdPGKMaNPyFdrQFRhnkfuiME2SpwZjlD3KSLc0C9j7JaUFUlCTrmyh90qlTYEwwj5VQUiFdjHc0qIu1yI1L5lZlW6nR7MNCsWAqjaw4o7XJVXQYYodSTDQqPO2/z8JbPRYMKmpSlMlqgs4J7LiyamD3CTqUSFvvagijmFwFeOdjK/GwC1RC1qvZx2S9TCwLyD7LWZxncLCQC7IUY01eo60R57qtp0SLVWEw+mqFiqUBQuIRAEStBiBFr9eKNgALnKxUQglUMq7iqlVCoZCrCLKpCo0QuUlcgnozRDrFX/ALcfIKMGKzWWlcHJ2aKd2URhgCdeKlzIIInjHGdQVzhpty+yeykXa2bqxw/W2m6vQR3FTtpMYTpNPzqiEDT5KvUeN0Jte9tDx2R6nqLA7bqHvAElQ/EXBBB2I0UOol15n7J6/S2Wc+64lXbRk/LI1JjRtJ4fhVuJ0W+iswcTATlZsQ0DruhOpXi5G3zqlsaM0ag4qKpE/JSmWNNVOcwlo+Ryl1lcbmB1STKhlN5r2HX1Ss0copp+qljIVGVb8OqI6oDoosq+lHINQhS+pe8cFYNsq8T6B/bg7BCqYNvA+SdDeOvJUqGycpWQjUwgQXYQDdMDEAjmua6VpLYjUpRuF5qtTCeaaeI9VOSyfKlxjMdT4IDwtJ9NJVaa1xyZXEsQqlXIVHLSJVKqVYlVVBELlxXID2AEq7WbLPoVXuMA242nyWrSC87Lp3Y6ofdqO6TAqA6X2MbdVDmxv6/OinkriC2neJvqqYzRMObaf4H5QnMkQb7dE5eys60QaZ/dEw7bEx8Kv/bc7LsP4XQVe2Un6DUw5Gu90ejh/DMwYkBaTQCLgRp5bK7aYtHzoovyNJ8cK4ajY7T6qzcKRpBtvYknVNCjrzXVn5R99p2U8rtXGSdlAwR4geZg2j5siMp7xI+QRumqTp4fVS8em4S5UcYSOH1IEE/Xoq4jD+HQStEMlCrUyZ19kTMXDpi02QY3+cVpMbIgW0KTe3xH9k5g3/7amIPSVpn5tnj7oKvhzbTmgU23tr7AcStCu7mIFis99QRaxlGNtgyklEawjfnJUZnTtHsUGm1zzxWgaVoRehOwGVJ66QFU308+K5uFAPFEcI4X20Rv8V39knYXUm/RSKYAsLIxYdzFzFxPIKarIHt8Ce06Z9Zw4/ZFBkcFFWjeZ66FEezyPNXamSgVACkqxWs6mIhJVqUJ41OeLOe1LvCaegVGLeVhSzlUhEIVCVoShXKVCA9hQp30E8QAmchnkfnzohUWpqm668y16Ei2QD5HuqVWDWSCeJJB30RnU5UPYdjfmJUyr0sYy7dZskq5MS3S+0G3unKNAgaDfoULIXPIJjkNNI+iMeqWXZGHQRf5qr4ehJsZ0nb+VqNpRw6pTEtghwtHpzAPrwVzPfSbjrseu2Gn+EtmJZuI56jjCHXq5nEjSAOq1sT2V3bKZc9hLmmzM2ZoteYh0GWnmCLwUv8AX0vb0QoV3EtAEcY4X5/VRiq5u13tayF+kwDfjomyzMxrzBvlMG7SZIDhzAJB0MFVqS7KXc0P2C6lTqk1xdujXNzAnnzVsWWklzfB4jlaJ8LTfUWgWET9EpRwRe9rRHiIaDtJMLex/wDT1WiGaPa4w0sBJzbNLTp76KMtct77Ob1r6ZPeZR8APRUqOLhA1PyFqu7ArS0FkTYSWgTwJBtolK3Z9RjywtOYXgCTHERqOamWKuwcTgKdKqA4FzS0OIDhIkOhmZsjXISUNtAAcZ14Kz6ZJA1/km61OyuxH4hr8rgIBEEE3iRcERsJvronctTulrvqPMVqnCwGnHqSlm8Nk7isOWkhwII1BsR1CBTZe34W8s10ws7aWHpeEDRX7vkhurS0ZbTvwI2TLGHVx8uCwv8Abpx/oo+kNLwNQLKa1EHr+EUVQZAXMoXmef2T2WvxnuokuEnSESqwaEXg+g5+afdSCVFZpMAi29r8k5lsuMhMNG3tZcGTr9UTETNxI29kuXXufnBaIvorkJ7UzAKq9iWzuLMr0UnXpcFo1nXSlULXGscozKzUs5PYkJRwXRjemFgS5SuV7D2jZNrRxkz6JyiPRI0nzH1T1B/DovLyejiYYFZqC359/unms2+cvos700k2Vr5hdo48FUZXCXQCN9I8ytHukAs5fsiZC49k6deTAuOPspr5HNIOWTodCIIM87SL8Vb+2GbN7c+MjyXVqE3bZ2vO26rc30nV12zqbL6GZjzET5r33Z3aFOphG0akWaPECG5IMBxBtMj3XijRcCILiZ1JmOm6eweNq0s2R3h8JcDBBMAgwenuj5P5TpGHXpbtjCNp1CxpJgAmbGSJ+4WvT7Gqd3SzBrWPIh2UOcC4CGuIgwdpNiTpMHDYM9RxJ1JcepMk+8r1z+3KIwxpEuc9v6C4EEkEFplsgRA14Iy5dQprdrCxVMUaoayoKhaWkOaIAfMhup0K9HT7WbVytFZ9Ih9w8NewgSWkOF+UE3leZxXadXEOYxxDiDlaYa1xLjYZhHHkvRYfsMuI71uV8E5S0NzOzXDoPiJHiBFrOEcVlNSb9E/o52j2g85Q0d6bk5Q5hBFgTc5RebzptCB2PicQKjnxaSx7ny4U4JMAZgTGY+slO9sU6TGMc0QXAtIZo9pbZwbIGYWvw12jMwnadXD0BT7um68sOdry2bkPYx0g8Jj2Wcm50vY/bmHp0agreCsKk5mOAF7HM22lomN95Whg+y6XcGIDyc2ZoyuBuRdpG+2ll5bs+hTcR3pNMZvFAmQZuI0i0zxXsuyW03BwbUNRrSIkwcpaLnQ6l1+Sj5P4wY9vK9v1XvolgogMpuhz2Nc4EgWcah0zZgYN+a8g9swNPoV9B7ZwNXLUpUHVXS+XNB8OQsBhziRcQBGpBC8BXGUgi95+i6vhu4y+SdmcDhTaSCQZi8Dn1TlR+oG3yFnt7QgyAOfNNUsQIm5c68DWNunmjKX2qwuPkApOsYIB3lEo4oEmxt5qa7wQSCPabc9AgUG5HD/I8NI4EnQJ9U/KO7M/aBz36iUOrgwY2cfIc7fZOVMSGtk+3zRCrPDgIdF7W26KJaqyEauHyzBJ2I0jmk8OPFeZ0n7clq4ioRuepA35Jak3ePa56lazLrtncZvoUU7cPnFUNM/z/Cba2yhzFHJpxY1ZK1mbrSxFJI12nZbY1z5Rn12SFnPC1qx1WdVut8KwzhUhQpeFC02h7NrgPn2TFN8xG8+0WSlAHcmeQjjp5StCiL2XnV6OPZiiw7e6eY635tugUgnKYWFroxxFa1CrYXMQSTA2EQeqOz5ojsUb0rW2cMIG+595S7qG4M8iRrNtVsuppLGULQBfa0jzVzJGWH4yq5JPhPUffkfwiYfxDTkZ3VH4c0xmgRuDAI2+aq86GZBFom/vzF1p9Mv+kcrQ8mDlBFrweInmmsbD3ZqTC1hygNkuOaIgTe5XOwZJMkCHEQQbxqSeOqa7MrtbUAqtloBBIzeHMIziCDIBPDUqrl9xEx/VR2bVfUbTcxrHZcoz/wDGIaCS5xg5j+qT04KalaozwVC4hswMxe3/AOmiYgjdLNqBtU5bNa92QmQMuYwMp2g6cytHDYp1Z2QOID5aQ1sgtgkzTbqBHoLSUsrRIHRxDXQW5QWiPC0MtzAAnqjGoTvKT7TwVTDVIMXuHNIe13PS2osb3TXZ7S/xVKrKbbCcmZzjqfCzYAiXKbJrc8PG3xeOGvNGptIu0wRebtiLm6Sxb396abSyzsoLDOaYyxJ3kWAla9LCUnUhmpk1mHu6jWuuYbJLzJAg73iTIiQpvXqvfE43tU1Cxrqhcf0PbSbEtJhxc5k3MCzW35TI812zgclZ7GkkNgSQWnQG4PULX7LxtNtIsdDHh2bvAHGpEiYLYk5S4ZSQJhI/3kuqHujlLnOa57n52CLZjMPMCepNyIC0x3L0zs3O2IykA6HTPACbxab6TCIyoQMoO/ASRvdM46oxwzN/U0gztE6Tuoblyl0AzqCBaSCAHRyGnRact9pmP4VqA2An/W1obrP19EWjTkkxJ1IJAAHC8yVWkb6TJ/ZaRomxGUTvGb34JZZaPHHalJmaCRaBAv7yufhjYtygjW1j+Ey5wj1sJ06pcue6wLQD5kcDzWe2tkhNrcz9p1N7BvCeeqfLb9VOHDRIEAjWI2tKNEIuR44hNYhVjCaKWxCUVfGdiKoWdi3aQiYxha6Njuk3PXRjHJnaridFlVnrSqOss6qFtgwzKucVCvE7j2C5bbQ9P2eSTJ6AbATPqtahry91g4fEkayOg1HOQtLCYwE2BjjsTv8AZcGcrv8AjyjbYY14T5bFGp1pvcDn8sk6Va1o8+CirJBEtAMjSNfON1z6dPL8a1OsDYEXBIOoMc94sj0S4gh0BwO1wfLb5dZNEloaR/ib8MseKBPn5LZpVJ/bS6jKaVjdiMH4ud1Y0N/JRQsU0wfPpZTtWmYOzwDOp4kyfKdPZDfhIOa5ImGn/aLe8ei1y1VLE5lU8IwqGEMeI9d77yVTFYLNF4jgPTdbdShyWdinjSCTwuOG32KvHK2ouM0yq+EqbieEFLspvpOBdYayNiNNNF6JtO351HXmh5Q6ZiA7KNCCYn7+y0/yfSL8bIxNfMD4pGsF5cesHRKOxZAjQD6xBPmNlp1uzmEnLYi9pI8x5eyBVwLhqA8DgQCRvAO6qZYs8scvVcPijUY9j3S0jM1ohs1JhsAQDrJBBs20GCmaNFzAW1MzCRBk5LbBwOo5GQg4eiwR+proFnRMg66S3a19NUQso2ETECznHy1hGV+jxxBxdRsyHAO1MBribeyWr+IC7nEkRmNrmP06D3Ra2HkWZqYEmADsL6lQygQMpidtTF+acsiMthPYM12nxR4RYSNRudQUSiySLFpttYdBNkWhgnOiByMb3uDH1WnR7NDTuTsdhH0291OWcjTHC0nUpNF8rZ2BjTkqNDn/AKDB3kCRwEcOafdgnE/qgbAAE6bki26MKcGAAOFrADayz5NOBR+HMWdfoI/Kg4U2Mi3K38J009NVctS5K4Qi2nyFuVgeSktTLks+0o2NaDcAkq7r6HrsmHVJS9QK4ik8W2QsTFtiCPNb9XRYXacg8it/jv05/l8IvfxStZyJWNvk+iRJuunCOSoqtuuUOfzXLQmzhH5v8f40WjTIAABn8deiy8A/KyR9R830Tr6ILj0A9bef7rky9dWPjVa4tAJgAbz6Wi3qncNoCZnbzE/ZI02SxocdInUTaPwmqdUQI8URfXkNB8hY10Y9NATFvTj1XYbF5YbAykkBxcPCNIPQwq03TbyO6YwtFoaW7X1jc38r6LK6bat8adM7/JGpRqVbxEQbAGTMX2BjWxSTKkD6beSZoOWdjQ+CrQhNdAlEa6VCg61JxFoB55tN4Ii+iWr4MOhpa+3+YLAR7z6BaTSuLU5km4sxnZ4bH6jlmJcbzxGnBZzezXNcZzOBgZ2gZtrOk3Fxf8L0ZaqEGNADz/AVTOpuEYzMPDS4ufaYlpBA3lo1Q3MktJbmMCDBtI3JbbdbRE8r7hcaZlPmODy+IwDzc34jQgQYiddkzRwMCcpDv+wDo/8AUL0D6cjh6fdDa2b26jfnqn/kutJnxSVjtwBLjmu0+LcHNAm08p9UwcLJMi2xP44futAt4/PNUy6ypuVqphCbabgIAbG9tQiQevzkjlqqWpbPiHKqSiFVcg9BlyFUqrqjkFyqQkvqJWvVlXqlLkq5E0pVcDoTr+0ITahtN9jpI/Mo74H1SlapC1jCrVKoWdjiHCD5fZErO9Eqasz/ACrxjPK/TExLIlKufe60cS4XWRV1+QuvDtyZRJdK5Ac7ouWidNFuJa6wIBAAEAgEcTa61uzq+aJdueO3XquXLLPCabY3tpvcIERFhl43AaJ4JmhU21+9hf30UrlzXGadG+z1BxsYieloRq2KLbASYJ5WuuXLDXbbd4pwrCYqPJc7YXDWi4J111WxhxHnf6KVyzyrTHoy2qNAb/lHDgNFy5RppFw6yK165coNIcFwcpXICoAFwNdY35n0UkKVyAqoIXLkBVzUPL881y5VAoQD7qjyuXIIB7+PRVcfwuXKgE5iA8rlycItWN0u4wuXLSIyLVCkMWyQZ9rHyK5ctMWGUZoqlocHEkA6mSdBFvRJVq5j7RbquXLojmyZ2Lekaj1y5dGHjGhVDBuuXLlRv//Z"/>
          <p:cNvSpPr>
            <a:spLocks noChangeAspect="1" noChangeArrowheads="1"/>
          </p:cNvSpPr>
          <p:nvPr/>
        </p:nvSpPr>
        <p:spPr bwMode="auto">
          <a:xfrm>
            <a:off x="155575" y="-1812925"/>
            <a:ext cx="5715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it-IT" altLang="it-IT"/>
          </a:p>
        </p:txBody>
      </p:sp>
      <p:pic>
        <p:nvPicPr>
          <p:cNvPr id="5" name="Immagine 4"/>
          <p:cNvPicPr>
            <a:picLocks noChangeAspect="1"/>
          </p:cNvPicPr>
          <p:nvPr/>
        </p:nvPicPr>
        <p:blipFill>
          <a:blip r:embed="rId3"/>
          <a:stretch>
            <a:fillRect/>
          </a:stretch>
        </p:blipFill>
        <p:spPr>
          <a:xfrm>
            <a:off x="827584" y="1711130"/>
            <a:ext cx="7021984" cy="4235842"/>
          </a:xfrm>
          <a:prstGeom prst="rect">
            <a:avLst/>
          </a:prstGeom>
        </p:spPr>
      </p:pic>
      <p:sp>
        <p:nvSpPr>
          <p:cNvPr id="6" name="CasellaDiTesto 5"/>
          <p:cNvSpPr txBox="1"/>
          <p:nvPr/>
        </p:nvSpPr>
        <p:spPr>
          <a:xfrm>
            <a:off x="27236" y="578665"/>
            <a:ext cx="9191608" cy="769441"/>
          </a:xfrm>
          <a:prstGeom prst="rect">
            <a:avLst/>
          </a:prstGeom>
          <a:noFill/>
        </p:spPr>
        <p:txBody>
          <a:bodyPr wrap="square" rtlCol="0">
            <a:spAutoFit/>
          </a:bodyPr>
          <a:lstStyle/>
          <a:p>
            <a:r>
              <a:rPr lang="it-IT" sz="2200" b="1" dirty="0" smtClean="0">
                <a:solidFill>
                  <a:schemeClr val="bg1"/>
                </a:solidFill>
                <a:latin typeface="Andale Mono" charset="0"/>
                <a:ea typeface="Andale Mono" charset="0"/>
                <a:cs typeface="Andale Mono" charset="0"/>
              </a:rPr>
              <a:t>WHEN YOU WANT TO MAKE A GOOD </a:t>
            </a:r>
            <a:r>
              <a:rPr lang="it-IT" sz="2200" b="1" smtClean="0">
                <a:solidFill>
                  <a:schemeClr val="bg1"/>
                </a:solidFill>
                <a:latin typeface="Andale Mono" charset="0"/>
                <a:ea typeface="Andale Mono" charset="0"/>
                <a:cs typeface="Andale Mono" charset="0"/>
              </a:rPr>
              <a:t>IMPRESSION TO </a:t>
            </a:r>
            <a:r>
              <a:rPr lang="it-IT" sz="2200" b="1" dirty="0" smtClean="0">
                <a:solidFill>
                  <a:schemeClr val="bg1"/>
                </a:solidFill>
                <a:latin typeface="Andale Mono" charset="0"/>
                <a:ea typeface="Andale Mono" charset="0"/>
                <a:cs typeface="Andale Mono" charset="0"/>
              </a:rPr>
              <a:t>A GIRL BY SHOWING YOUR ETHOLOGICAL KNOWLEDGE…</a:t>
            </a:r>
            <a:endParaRPr lang="it-IT" sz="2200" b="1" dirty="0">
              <a:latin typeface="Andale Mono" charset="0"/>
              <a:ea typeface="Andale Mono" charset="0"/>
              <a:cs typeface="Andale Mono" charset="0"/>
            </a:endParaRPr>
          </a:p>
        </p:txBody>
      </p:sp>
      <p:sp>
        <p:nvSpPr>
          <p:cNvPr id="24" name="CasellaDiTesto 23"/>
          <p:cNvSpPr txBox="1"/>
          <p:nvPr/>
        </p:nvSpPr>
        <p:spPr>
          <a:xfrm>
            <a:off x="155575" y="6074132"/>
            <a:ext cx="9191608" cy="430887"/>
          </a:xfrm>
          <a:prstGeom prst="rect">
            <a:avLst/>
          </a:prstGeom>
          <a:noFill/>
        </p:spPr>
        <p:txBody>
          <a:bodyPr wrap="square" rtlCol="0">
            <a:spAutoFit/>
          </a:bodyPr>
          <a:lstStyle/>
          <a:p>
            <a:r>
              <a:rPr lang="it-IT" sz="2200" b="1" dirty="0" smtClean="0">
                <a:solidFill>
                  <a:schemeClr val="bg1"/>
                </a:solidFill>
                <a:latin typeface="Andale Mono" charset="0"/>
                <a:ea typeface="Andale Mono" charset="0"/>
                <a:cs typeface="Andale Mono" charset="0"/>
              </a:rPr>
              <a:t>BUT SHE DOES NOT APPRECIATE YOUR DEAD INSECTS</a:t>
            </a:r>
            <a:endParaRPr lang="it-IT" sz="2200" b="1" dirty="0">
              <a:latin typeface="Andale Mono" charset="0"/>
              <a:ea typeface="Andale Mono" charset="0"/>
              <a:cs typeface="Andale Mono" charset="0"/>
            </a:endParaRPr>
          </a:p>
        </p:txBody>
      </p:sp>
    </p:spTree>
    <p:extLst>
      <p:ext uri="{BB962C8B-B14F-4D97-AF65-F5344CB8AC3E}">
        <p14:creationId xmlns:p14="http://schemas.microsoft.com/office/powerpoint/2010/main" val="20408583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3" name="Object 2">
            <a:hlinkClick r:id="rId6" action="ppaction://hlinkfile"/>
          </p:cNvPr>
          <p:cNvGraphicFramePr>
            <a:graphicFrameLocks noChangeAspect="1"/>
          </p:cNvGraphicFramePr>
          <p:nvPr/>
        </p:nvGraphicFramePr>
        <p:xfrm>
          <a:off x="44450" y="4921250"/>
          <a:ext cx="9142413" cy="1914525"/>
        </p:xfrm>
        <a:graphic>
          <a:graphicData uri="http://schemas.openxmlformats.org/presentationml/2006/ole">
            <mc:AlternateContent xmlns:mc="http://schemas.openxmlformats.org/markup-compatibility/2006">
              <mc:Choice xmlns:v="urn:schemas-microsoft-com:vml" Requires="v">
                <p:oleObj spid="_x0000_s85147" name="Immagine bitmap" r:id="rId7" imgW="9142857" imgH="1914286" progId="Paint.Picture">
                  <p:embed/>
                </p:oleObj>
              </mc:Choice>
              <mc:Fallback>
                <p:oleObj name="Immagine bitmap" r:id="rId7" imgW="9142857" imgH="1914286" progId="Paint.Picture">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450" y="4921250"/>
                        <a:ext cx="9142413" cy="19145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78883" name="Rectangle 3"/>
          <p:cNvSpPr>
            <a:spLocks noChangeArrowheads="1"/>
          </p:cNvSpPr>
          <p:nvPr/>
        </p:nvSpPr>
        <p:spPr bwMode="auto">
          <a:xfrm>
            <a:off x="0" y="0"/>
            <a:ext cx="9144000" cy="465138"/>
          </a:xfrm>
          <a:prstGeom prst="rect">
            <a:avLst/>
          </a:prstGeom>
          <a:solidFill>
            <a:schemeClr val="bg1"/>
          </a:solidFill>
          <a:ln w="9525">
            <a:noFill/>
            <a:miter lim="800000"/>
            <a:headEnd/>
            <a:tailEnd/>
          </a:ln>
          <a:effectLst/>
        </p:spPr>
        <p:txBody>
          <a:bodyPr anchor="ctr">
            <a:spAutoFit/>
          </a:bodyPr>
          <a:lstStyle/>
          <a:p>
            <a:pPr eaLnBrk="1" hangingPunct="1">
              <a:defRPr/>
            </a:pPr>
            <a:endParaRPr lang="it-IT">
              <a:effectLst>
                <a:outerShdw blurRad="38100" dist="38100" dir="2700000" algn="tl">
                  <a:srgbClr val="C0C0C0"/>
                </a:outerShdw>
              </a:effectLst>
            </a:endParaRPr>
          </a:p>
        </p:txBody>
      </p:sp>
      <p:sp>
        <p:nvSpPr>
          <p:cNvPr id="84995" name="Text Box 6"/>
          <p:cNvSpPr txBox="1">
            <a:spLocks noChangeArrowheads="1"/>
          </p:cNvSpPr>
          <p:nvPr/>
        </p:nvSpPr>
        <p:spPr bwMode="auto">
          <a:xfrm>
            <a:off x="2587625" y="5451475"/>
            <a:ext cx="6096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it-IT" sz="2800" b="1">
                <a:solidFill>
                  <a:schemeClr val="bg1"/>
                </a:solidFill>
                <a:latin typeface="Times New Roman" charset="0"/>
              </a:rPr>
              <a:t>♀</a:t>
            </a:r>
            <a:endParaRPr lang="it-IT" altLang="it-IT" sz="2800">
              <a:solidFill>
                <a:schemeClr val="bg1"/>
              </a:solidFill>
              <a:latin typeface="Times New Roman" charset="0"/>
            </a:endParaRPr>
          </a:p>
        </p:txBody>
      </p:sp>
      <p:sp>
        <p:nvSpPr>
          <p:cNvPr id="84996" name="Text Box 7"/>
          <p:cNvSpPr txBox="1">
            <a:spLocks noChangeArrowheads="1"/>
          </p:cNvSpPr>
          <p:nvPr/>
        </p:nvSpPr>
        <p:spPr bwMode="auto">
          <a:xfrm>
            <a:off x="5429250" y="5080000"/>
            <a:ext cx="15621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it-IT" sz="2800" b="1">
                <a:solidFill>
                  <a:schemeClr val="bg1"/>
                </a:solidFill>
                <a:latin typeface="Times New Roman" charset="0"/>
              </a:rPr>
              <a:t>♂</a:t>
            </a:r>
          </a:p>
        </p:txBody>
      </p:sp>
      <p:sp>
        <p:nvSpPr>
          <p:cNvPr id="378889" name="Text Box 9"/>
          <p:cNvSpPr txBox="1">
            <a:spLocks noChangeArrowheads="1"/>
          </p:cNvSpPr>
          <p:nvPr/>
        </p:nvSpPr>
        <p:spPr bwMode="auto">
          <a:xfrm>
            <a:off x="179512" y="4221088"/>
            <a:ext cx="8905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800" dirty="0" smtClean="0">
                <a:solidFill>
                  <a:schemeClr val="bg1"/>
                </a:solidFill>
              </a:rPr>
              <a:t>Male </a:t>
            </a:r>
            <a:r>
              <a:rPr lang="it-IT" altLang="it-IT" sz="1800" dirty="0" err="1" smtClean="0">
                <a:solidFill>
                  <a:schemeClr val="bg1"/>
                </a:solidFill>
              </a:rPr>
              <a:t>mosquitofish</a:t>
            </a:r>
            <a:r>
              <a:rPr lang="it-IT" altLang="it-IT" sz="1800" dirty="0" smtClean="0">
                <a:solidFill>
                  <a:schemeClr val="bg1"/>
                </a:solidFill>
              </a:rPr>
              <a:t> just use </a:t>
            </a:r>
            <a:r>
              <a:rPr lang="it-IT" altLang="it-IT" sz="1800" dirty="0" err="1" smtClean="0">
                <a:solidFill>
                  <a:schemeClr val="bg1"/>
                </a:solidFill>
              </a:rPr>
              <a:t>this</a:t>
            </a:r>
            <a:r>
              <a:rPr lang="it-IT" altLang="it-IT" sz="1800" dirty="0" smtClean="0">
                <a:solidFill>
                  <a:schemeClr val="bg1"/>
                </a:solidFill>
              </a:rPr>
              <a:t> </a:t>
            </a:r>
            <a:r>
              <a:rPr lang="it-IT" altLang="it-IT" sz="1800" dirty="0" err="1" smtClean="0">
                <a:solidFill>
                  <a:schemeClr val="bg1"/>
                </a:solidFill>
              </a:rPr>
              <a:t>strategy</a:t>
            </a:r>
            <a:r>
              <a:rPr lang="it-IT" altLang="it-IT" sz="1800" dirty="0" smtClean="0">
                <a:solidFill>
                  <a:schemeClr val="bg1"/>
                </a:solidFill>
              </a:rPr>
              <a:t> (no </a:t>
            </a:r>
            <a:r>
              <a:rPr lang="it-IT" altLang="it-IT" sz="1800" dirty="0" err="1" smtClean="0">
                <a:solidFill>
                  <a:schemeClr val="bg1"/>
                </a:solidFill>
              </a:rPr>
              <a:t>gift</a:t>
            </a:r>
            <a:r>
              <a:rPr lang="it-IT" altLang="it-IT" sz="1800" dirty="0" smtClean="0">
                <a:solidFill>
                  <a:schemeClr val="bg1"/>
                </a:solidFill>
              </a:rPr>
              <a:t>, no </a:t>
            </a:r>
            <a:r>
              <a:rPr lang="it-IT" altLang="it-IT" sz="1800" dirty="0" err="1" smtClean="0">
                <a:solidFill>
                  <a:schemeClr val="bg1"/>
                </a:solidFill>
              </a:rPr>
              <a:t>funny</a:t>
            </a:r>
            <a:r>
              <a:rPr lang="it-IT" altLang="it-IT" sz="1800" dirty="0" smtClean="0">
                <a:solidFill>
                  <a:schemeClr val="bg1"/>
                </a:solidFill>
              </a:rPr>
              <a:t> colors)… </a:t>
            </a:r>
            <a:r>
              <a:rPr lang="it-IT" altLang="it-IT" sz="1800" dirty="0" err="1" smtClean="0">
                <a:solidFill>
                  <a:schemeClr val="bg1"/>
                </a:solidFill>
              </a:rPr>
              <a:t>they</a:t>
            </a:r>
            <a:r>
              <a:rPr lang="it-IT" altLang="it-IT" sz="1800" dirty="0" smtClean="0">
                <a:solidFill>
                  <a:schemeClr val="bg1"/>
                </a:solidFill>
              </a:rPr>
              <a:t> </a:t>
            </a:r>
            <a:r>
              <a:rPr lang="it-IT" altLang="it-IT" sz="1800" dirty="0" err="1" smtClean="0">
                <a:solidFill>
                  <a:schemeClr val="bg1"/>
                </a:solidFill>
              </a:rPr>
              <a:t>have</a:t>
            </a:r>
            <a:r>
              <a:rPr lang="it-IT" altLang="it-IT" sz="1800" dirty="0" smtClean="0">
                <a:solidFill>
                  <a:schemeClr val="bg1"/>
                </a:solidFill>
              </a:rPr>
              <a:t> </a:t>
            </a:r>
            <a:r>
              <a:rPr lang="it-IT" altLang="it-IT" sz="1800" dirty="0" err="1" smtClean="0">
                <a:solidFill>
                  <a:schemeClr val="bg1"/>
                </a:solidFill>
              </a:rPr>
              <a:t>been</a:t>
            </a:r>
            <a:r>
              <a:rPr lang="it-IT" altLang="it-IT" sz="1800" dirty="0" smtClean="0">
                <a:solidFill>
                  <a:schemeClr val="bg1"/>
                </a:solidFill>
              </a:rPr>
              <a:t> </a:t>
            </a:r>
            <a:r>
              <a:rPr lang="it-IT" altLang="it-IT" sz="1800" dirty="0" err="1" smtClean="0">
                <a:solidFill>
                  <a:schemeClr val="bg1"/>
                </a:solidFill>
              </a:rPr>
              <a:t>select</a:t>
            </a:r>
            <a:r>
              <a:rPr lang="it-IT" altLang="it-IT" sz="1800" dirty="0" smtClean="0">
                <a:solidFill>
                  <a:schemeClr val="bg1"/>
                </a:solidFill>
              </a:rPr>
              <a:t> to </a:t>
            </a:r>
            <a:r>
              <a:rPr lang="it-IT" altLang="it-IT" sz="1800" dirty="0" err="1" smtClean="0">
                <a:solidFill>
                  <a:schemeClr val="bg1"/>
                </a:solidFill>
              </a:rPr>
              <a:t>think</a:t>
            </a:r>
            <a:r>
              <a:rPr lang="it-IT" altLang="it-IT" sz="1800" dirty="0" smtClean="0">
                <a:solidFill>
                  <a:schemeClr val="bg1"/>
                </a:solidFill>
              </a:rPr>
              <a:t> </a:t>
            </a:r>
            <a:r>
              <a:rPr lang="it-IT" altLang="it-IT" sz="1800" dirty="0" err="1" smtClean="0">
                <a:solidFill>
                  <a:schemeClr val="bg1"/>
                </a:solidFill>
              </a:rPr>
              <a:t>about</a:t>
            </a:r>
            <a:r>
              <a:rPr lang="it-IT" altLang="it-IT" sz="1800" dirty="0" smtClean="0">
                <a:solidFill>
                  <a:schemeClr val="bg1"/>
                </a:solidFill>
              </a:rPr>
              <a:t> </a:t>
            </a:r>
            <a:r>
              <a:rPr lang="it-IT" altLang="it-IT" sz="1800" dirty="0" err="1" smtClean="0">
                <a:solidFill>
                  <a:schemeClr val="bg1"/>
                </a:solidFill>
              </a:rPr>
              <a:t>females</a:t>
            </a:r>
            <a:r>
              <a:rPr lang="it-IT" altLang="it-IT" sz="1800" dirty="0" smtClean="0">
                <a:solidFill>
                  <a:schemeClr val="bg1"/>
                </a:solidFill>
              </a:rPr>
              <a:t> </a:t>
            </a:r>
            <a:r>
              <a:rPr lang="it-IT" altLang="it-IT" sz="1800" dirty="0" err="1" smtClean="0">
                <a:solidFill>
                  <a:schemeClr val="bg1"/>
                </a:solidFill>
              </a:rPr>
              <a:t>continuously</a:t>
            </a:r>
            <a:r>
              <a:rPr lang="it-IT" altLang="it-IT" sz="1800" dirty="0" smtClean="0">
                <a:solidFill>
                  <a:schemeClr val="bg1"/>
                </a:solidFill>
              </a:rPr>
              <a:t> !</a:t>
            </a:r>
          </a:p>
        </p:txBody>
      </p:sp>
      <p:grpSp>
        <p:nvGrpSpPr>
          <p:cNvPr id="2" name="Group 10"/>
          <p:cNvGrpSpPr>
            <a:grpSpLocks/>
          </p:cNvGrpSpPr>
          <p:nvPr/>
        </p:nvGrpSpPr>
        <p:grpSpPr bwMode="auto">
          <a:xfrm>
            <a:off x="209550" y="647700"/>
            <a:ext cx="2571750" cy="828675"/>
            <a:chOff x="576" y="984"/>
            <a:chExt cx="1620" cy="522"/>
          </a:xfrm>
        </p:grpSpPr>
        <p:sp>
          <p:nvSpPr>
            <p:cNvPr id="85010" name="Rectangle 11"/>
            <p:cNvSpPr>
              <a:spLocks noChangeArrowheads="1"/>
            </p:cNvSpPr>
            <p:nvPr/>
          </p:nvSpPr>
          <p:spPr bwMode="auto">
            <a:xfrm>
              <a:off x="576" y="984"/>
              <a:ext cx="1620" cy="522"/>
            </a:xfrm>
            <a:prstGeom prst="rect">
              <a:avLst/>
            </a:prstGeom>
            <a:solidFill>
              <a:srgbClr val="FFFFFF"/>
            </a:solidFill>
            <a:ln w="9525">
              <a:solidFill>
                <a:schemeClr val="tx1"/>
              </a:solidFill>
              <a:miter lim="800000"/>
              <a:headEnd/>
              <a:tailEnd/>
            </a:ln>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8501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 y="1039"/>
              <a:ext cx="1538" cy="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3"/>
          <p:cNvGrpSpPr>
            <a:grpSpLocks/>
          </p:cNvGrpSpPr>
          <p:nvPr/>
        </p:nvGrpSpPr>
        <p:grpSpPr bwMode="auto">
          <a:xfrm>
            <a:off x="936626" y="1552575"/>
            <a:ext cx="2571750" cy="828675"/>
            <a:chOff x="2160" y="1800"/>
            <a:chExt cx="1620" cy="522"/>
          </a:xfrm>
        </p:grpSpPr>
        <p:sp>
          <p:nvSpPr>
            <p:cNvPr id="85008" name="Rectangle 14"/>
            <p:cNvSpPr>
              <a:spLocks noChangeArrowheads="1"/>
            </p:cNvSpPr>
            <p:nvPr/>
          </p:nvSpPr>
          <p:spPr bwMode="auto">
            <a:xfrm>
              <a:off x="2160" y="1800"/>
              <a:ext cx="1620" cy="522"/>
            </a:xfrm>
            <a:prstGeom prst="rect">
              <a:avLst/>
            </a:prstGeom>
            <a:solidFill>
              <a:srgbClr val="FFFFFF"/>
            </a:solidFill>
            <a:ln w="9525">
              <a:solidFill>
                <a:schemeClr val="tx1"/>
              </a:solidFill>
              <a:miter lim="800000"/>
              <a:headEnd/>
              <a:tailEnd/>
            </a:ln>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85009" name="Picture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1" y="1848"/>
              <a:ext cx="105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6"/>
          <p:cNvGrpSpPr>
            <a:grpSpLocks/>
          </p:cNvGrpSpPr>
          <p:nvPr/>
        </p:nvGrpSpPr>
        <p:grpSpPr bwMode="auto">
          <a:xfrm>
            <a:off x="2689226" y="2495550"/>
            <a:ext cx="2571750" cy="828675"/>
            <a:chOff x="3834" y="2592"/>
            <a:chExt cx="1620" cy="522"/>
          </a:xfrm>
        </p:grpSpPr>
        <p:sp>
          <p:nvSpPr>
            <p:cNvPr id="85006" name="Rectangle 17"/>
            <p:cNvSpPr>
              <a:spLocks noChangeArrowheads="1"/>
            </p:cNvSpPr>
            <p:nvPr/>
          </p:nvSpPr>
          <p:spPr bwMode="auto">
            <a:xfrm>
              <a:off x="3834" y="2592"/>
              <a:ext cx="1620" cy="522"/>
            </a:xfrm>
            <a:prstGeom prst="rect">
              <a:avLst/>
            </a:prstGeom>
            <a:solidFill>
              <a:srgbClr val="FFFFFF"/>
            </a:solidFill>
            <a:ln w="9525">
              <a:solidFill>
                <a:schemeClr val="tx1"/>
              </a:solidFill>
              <a:miter lim="800000"/>
              <a:headEnd/>
              <a:tailEnd/>
            </a:ln>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85007" name="Picture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91" y="2635"/>
              <a:ext cx="753"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9"/>
          <p:cNvGrpSpPr>
            <a:grpSpLocks/>
          </p:cNvGrpSpPr>
          <p:nvPr/>
        </p:nvGrpSpPr>
        <p:grpSpPr bwMode="auto">
          <a:xfrm>
            <a:off x="3975101" y="3429000"/>
            <a:ext cx="2571750" cy="828675"/>
            <a:chOff x="3888" y="3240"/>
            <a:chExt cx="1620" cy="522"/>
          </a:xfrm>
        </p:grpSpPr>
        <p:sp>
          <p:nvSpPr>
            <p:cNvPr id="85004" name="Rectangle 20"/>
            <p:cNvSpPr>
              <a:spLocks noChangeArrowheads="1"/>
            </p:cNvSpPr>
            <p:nvPr/>
          </p:nvSpPr>
          <p:spPr bwMode="auto">
            <a:xfrm>
              <a:off x="3888" y="3240"/>
              <a:ext cx="1620" cy="522"/>
            </a:xfrm>
            <a:prstGeom prst="rect">
              <a:avLst/>
            </a:prstGeom>
            <a:solidFill>
              <a:srgbClr val="FFFFFF"/>
            </a:solidFill>
            <a:ln w="9525">
              <a:solidFill>
                <a:schemeClr val="tx1"/>
              </a:solidFill>
              <a:miter lim="800000"/>
              <a:headEnd/>
              <a:tailEnd/>
            </a:ln>
          </p:spPr>
          <p:txBody>
            <a:bodyPr wrap="none"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85005"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63" y="3289"/>
              <a:ext cx="680"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5002" name="Rettangolo 24"/>
          <p:cNvSpPr>
            <a:spLocks noChangeArrowheads="1"/>
          </p:cNvSpPr>
          <p:nvPr/>
        </p:nvSpPr>
        <p:spPr bwMode="auto">
          <a:xfrm>
            <a:off x="395288" y="3429000"/>
            <a:ext cx="41767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b="1" dirty="0">
                <a:solidFill>
                  <a:schemeClr val="bg1"/>
                </a:solidFill>
              </a:rPr>
              <a:t>b) </a:t>
            </a:r>
            <a:r>
              <a:rPr lang="it-IT" altLang="it-IT" sz="2000" b="1" dirty="0" smtClean="0">
                <a:solidFill>
                  <a:schemeClr val="bg1"/>
                </a:solidFill>
              </a:rPr>
              <a:t>FORCED COPULATION</a:t>
            </a:r>
            <a:endParaRPr lang="it-IT" altLang="it-IT" sz="2000" b="1" dirty="0">
              <a:solidFill>
                <a:schemeClr val="bg1"/>
              </a:solidFill>
            </a:endParaRPr>
          </a:p>
        </p:txBody>
      </p:sp>
      <p:sp>
        <p:nvSpPr>
          <p:cNvPr id="21"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a:solidFill>
                  <a:srgbClr val="4D4D4D"/>
                </a:solidFill>
                <a:latin typeface="Tahoma" charset="0"/>
              </a:rPr>
              <a:t>SEXUAL BEHAVIOUR</a:t>
            </a:r>
          </a:p>
        </p:txBody>
      </p:sp>
      <p:pic>
        <p:nvPicPr>
          <p:cNvPr id="6" name="HARASSMENT LIVIA.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5580112" y="533400"/>
            <a:ext cx="3513994" cy="287508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ppt_w*0.70"/>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strVal val="#ppt_w*0.70"/>
                                          </p:val>
                                        </p:tav>
                                        <p:tav tm="100000">
                                          <p:val>
                                            <p:strVal val="#ppt_w"/>
                                          </p:val>
                                        </p:tav>
                                      </p:tavLst>
                                    </p:anim>
                                    <p:anim calcmode="lin" valueType="num">
                                      <p:cBhvr>
                                        <p:cTn id="22" dur="500" fill="hold"/>
                                        <p:tgtEl>
                                          <p:spTgt spid="4"/>
                                        </p:tgtEl>
                                        <p:attrNameLst>
                                          <p:attrName>ppt_h</p:attrName>
                                        </p:attrNameLst>
                                      </p:cBhvr>
                                      <p:tavLst>
                                        <p:tav tm="0">
                                          <p:val>
                                            <p:strVal val="#ppt_h"/>
                                          </p:val>
                                        </p:tav>
                                        <p:tav tm="100000">
                                          <p:val>
                                            <p:strVal val="#ppt_h"/>
                                          </p:val>
                                        </p:tav>
                                      </p:tavLst>
                                    </p:anim>
                                    <p:animEffect transition="in" filter="fade">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ppt_w*0.70"/>
                                          </p:val>
                                        </p:tav>
                                        <p:tav tm="100000">
                                          <p:val>
                                            <p:strVal val="#ppt_w"/>
                                          </p:val>
                                        </p:tav>
                                      </p:tavLst>
                                    </p:anim>
                                    <p:anim calcmode="lin" valueType="num">
                                      <p:cBhvr>
                                        <p:cTn id="29" dur="500" fill="hold"/>
                                        <p:tgtEl>
                                          <p:spTgt spid="5"/>
                                        </p:tgtEl>
                                        <p:attrNameLst>
                                          <p:attrName>ppt_h</p:attrName>
                                        </p:attrNameLst>
                                      </p:cBhvr>
                                      <p:tavLst>
                                        <p:tav tm="0">
                                          <p:val>
                                            <p:strVal val="#ppt_h"/>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6"/>
                                        </p:tgtEl>
                                      </p:cBhvr>
                                    </p:cmd>
                                  </p:childTnLst>
                                </p:cTn>
                              </p:par>
                            </p:childTnLst>
                          </p:cTn>
                        </p:par>
                      </p:childTnLst>
                    </p:cTn>
                  </p:par>
                </p:childTnLst>
              </p:cTn>
              <p:nextCondLst>
                <p:cond evt="onClick" delay="0">
                  <p:tgtEl>
                    <p:spTgt spid="6"/>
                  </p:tgtEl>
                </p:cond>
              </p:nextCondLst>
            </p:seq>
            <p:video>
              <p:cMediaNode vol="80000">
                <p:cTn id="36" fill="hold" display="0">
                  <p:stCondLst>
                    <p:cond delay="indefinite"/>
                  </p:stCondLst>
                </p:cTn>
                <p:tgtEl>
                  <p:spTgt spid="6"/>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Rectangle 3"/>
          <p:cNvSpPr>
            <a:spLocks noChangeArrowheads="1"/>
          </p:cNvSpPr>
          <p:nvPr/>
        </p:nvSpPr>
        <p:spPr bwMode="auto">
          <a:xfrm>
            <a:off x="0" y="0"/>
            <a:ext cx="9144000" cy="465138"/>
          </a:xfrm>
          <a:prstGeom prst="rect">
            <a:avLst/>
          </a:prstGeom>
          <a:solidFill>
            <a:schemeClr val="bg1"/>
          </a:solidFill>
          <a:ln w="9525">
            <a:noFill/>
            <a:miter lim="800000"/>
            <a:headEnd/>
            <a:tailEnd/>
          </a:ln>
          <a:effectLst/>
        </p:spPr>
        <p:txBody>
          <a:bodyPr anchor="ctr">
            <a:spAutoFit/>
          </a:bodyPr>
          <a:lstStyle/>
          <a:p>
            <a:pPr eaLnBrk="1" hangingPunct="1">
              <a:defRPr/>
            </a:pPr>
            <a:endParaRPr lang="it-IT">
              <a:effectLst>
                <a:outerShdw blurRad="38100" dist="38100" dir="2700000" algn="tl">
                  <a:srgbClr val="C0C0C0"/>
                </a:outerShdw>
              </a:effectLst>
            </a:endParaRPr>
          </a:p>
        </p:txBody>
      </p:sp>
      <p:sp>
        <p:nvSpPr>
          <p:cNvPr id="87042"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SEXUAL BEHAVIOUR</a:t>
            </a:r>
            <a:endParaRPr lang="it-IT" altLang="it-IT" b="1" dirty="0">
              <a:solidFill>
                <a:srgbClr val="4D4D4D"/>
              </a:solidFill>
              <a:latin typeface="Tahoma" charset="0"/>
            </a:endParaRPr>
          </a:p>
        </p:txBody>
      </p:sp>
      <p:sp>
        <p:nvSpPr>
          <p:cNvPr id="87043" name="Text Box 9"/>
          <p:cNvSpPr txBox="1">
            <a:spLocks noChangeArrowheads="1"/>
          </p:cNvSpPr>
          <p:nvPr/>
        </p:nvSpPr>
        <p:spPr bwMode="auto">
          <a:xfrm>
            <a:off x="0" y="83661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rPr>
              <a:t>Which</a:t>
            </a:r>
            <a:r>
              <a:rPr lang="it-IT" altLang="it-IT" sz="2800" dirty="0">
                <a:solidFill>
                  <a:srgbClr val="FFFF00"/>
                </a:solidFill>
              </a:rPr>
              <a:t> </a:t>
            </a:r>
            <a:r>
              <a:rPr lang="it-IT" altLang="it-IT" sz="2800" dirty="0" err="1" smtClean="0">
                <a:solidFill>
                  <a:srgbClr val="FFFF00"/>
                </a:solidFill>
              </a:rPr>
              <a:t>hormones</a:t>
            </a:r>
            <a:r>
              <a:rPr lang="it-IT" altLang="it-IT" sz="2800" dirty="0" smtClean="0">
                <a:solidFill>
                  <a:srgbClr val="FFFF00"/>
                </a:solidFill>
              </a:rPr>
              <a:t> are </a:t>
            </a:r>
            <a:r>
              <a:rPr lang="it-IT" altLang="it-IT" sz="2800" dirty="0" err="1" smtClean="0">
                <a:solidFill>
                  <a:srgbClr val="FFFF00"/>
                </a:solidFill>
              </a:rPr>
              <a:t>typically</a:t>
            </a:r>
            <a:r>
              <a:rPr lang="it-IT" altLang="it-IT" sz="2800" dirty="0" smtClean="0">
                <a:solidFill>
                  <a:srgbClr val="FFFF00"/>
                </a:solidFill>
              </a:rPr>
              <a:t> </a:t>
            </a:r>
            <a:r>
              <a:rPr lang="it-IT" altLang="it-IT" sz="2800" dirty="0" err="1" smtClean="0">
                <a:solidFill>
                  <a:srgbClr val="FFFF00"/>
                </a:solidFill>
              </a:rPr>
              <a:t>involved</a:t>
            </a:r>
            <a:r>
              <a:rPr lang="it-IT" altLang="it-IT" sz="2800" dirty="0" smtClean="0">
                <a:solidFill>
                  <a:srgbClr val="FFFF00"/>
                </a:solidFill>
              </a:rPr>
              <a:t> in </a:t>
            </a:r>
            <a:r>
              <a:rPr lang="it-IT" altLang="it-IT" sz="2800" dirty="0" err="1" smtClean="0">
                <a:solidFill>
                  <a:srgbClr val="FFFF00"/>
                </a:solidFill>
              </a:rPr>
              <a:t>parental</a:t>
            </a:r>
            <a:r>
              <a:rPr lang="it-IT" altLang="it-IT" sz="2800" dirty="0" smtClean="0">
                <a:solidFill>
                  <a:srgbClr val="FFFF00"/>
                </a:solidFill>
              </a:rPr>
              <a:t> care?</a:t>
            </a:r>
            <a:endParaRPr lang="it-IT" altLang="it-IT" sz="2800" dirty="0">
              <a:solidFill>
                <a:srgbClr val="FFFF00"/>
              </a:solidFill>
              <a:ea typeface="Times New Roman" charset="0"/>
              <a:cs typeface="Times New Roman" charset="0"/>
            </a:endParaRPr>
          </a:p>
        </p:txBody>
      </p:sp>
      <p:pic>
        <p:nvPicPr>
          <p:cNvPr id="87045" name="Picture 5" descr="http://cdn2.stbm.it/zingarate/gallery/foto/oggetti-che-sembrano-avere-una-terrificante-espressione/il-rubinetto-terrorizzato.jpeg?-3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349375"/>
            <a:ext cx="19446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CasellaDiTesto 23"/>
          <p:cNvSpPr txBox="1">
            <a:spLocks noChangeArrowheads="1"/>
          </p:cNvSpPr>
          <p:nvPr/>
        </p:nvSpPr>
        <p:spPr bwMode="auto">
          <a:xfrm>
            <a:off x="-90591" y="2445350"/>
            <a:ext cx="20875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1200" dirty="0" err="1" smtClean="0">
                <a:solidFill>
                  <a:schemeClr val="bg1"/>
                </a:solidFill>
              </a:rPr>
              <a:t>Mr</a:t>
            </a:r>
            <a:r>
              <a:rPr lang="it-IT" altLang="it-IT" sz="1200" dirty="0" smtClean="0">
                <a:solidFill>
                  <a:schemeClr val="bg1"/>
                </a:solidFill>
              </a:rPr>
              <a:t> </a:t>
            </a:r>
            <a:r>
              <a:rPr lang="it-IT" altLang="it-IT" sz="1200" dirty="0" err="1" smtClean="0">
                <a:solidFill>
                  <a:schemeClr val="bg1"/>
                </a:solidFill>
              </a:rPr>
              <a:t>Sad</a:t>
            </a:r>
            <a:r>
              <a:rPr lang="it-IT" altLang="it-IT" sz="1200" dirty="0" smtClean="0">
                <a:solidFill>
                  <a:schemeClr val="bg1"/>
                </a:solidFill>
              </a:rPr>
              <a:t> </a:t>
            </a:r>
            <a:r>
              <a:rPr lang="it-IT" altLang="it-IT" sz="1200" dirty="0" err="1" smtClean="0">
                <a:solidFill>
                  <a:schemeClr val="bg1"/>
                </a:solidFill>
              </a:rPr>
              <a:t>SinK</a:t>
            </a:r>
            <a:r>
              <a:rPr lang="it-IT" altLang="it-IT" sz="1200" dirty="0" smtClean="0">
                <a:solidFill>
                  <a:schemeClr val="bg1"/>
                </a:solidFill>
              </a:rPr>
              <a:t>:</a:t>
            </a:r>
          </a:p>
          <a:p>
            <a:pPr eaLnBrk="1" hangingPunct="1">
              <a:spcBef>
                <a:spcPct val="0"/>
              </a:spcBef>
              <a:buFontTx/>
              <a:buNone/>
            </a:pPr>
            <a:r>
              <a:rPr lang="it-IT" altLang="it-IT" sz="1200" dirty="0" err="1" smtClean="0">
                <a:solidFill>
                  <a:schemeClr val="bg1"/>
                </a:solidFill>
              </a:rPr>
              <a:t>What</a:t>
            </a:r>
            <a:r>
              <a:rPr lang="it-IT" altLang="it-IT" sz="1200" dirty="0" smtClean="0">
                <a:solidFill>
                  <a:schemeClr val="bg1"/>
                </a:solidFill>
              </a:rPr>
              <a:t> an </a:t>
            </a:r>
            <a:r>
              <a:rPr lang="it-IT" altLang="it-IT" sz="1200" dirty="0" err="1" smtClean="0">
                <a:solidFill>
                  <a:schemeClr val="bg1"/>
                </a:solidFill>
              </a:rPr>
              <a:t>awful</a:t>
            </a:r>
            <a:r>
              <a:rPr lang="it-IT" altLang="it-IT" sz="1200" dirty="0" smtClean="0">
                <a:solidFill>
                  <a:schemeClr val="bg1"/>
                </a:solidFill>
              </a:rPr>
              <a:t> slide!</a:t>
            </a:r>
            <a:endParaRPr lang="it-IT" altLang="it-IT" sz="1200" dirty="0">
              <a:solidFill>
                <a:schemeClr val="bg1"/>
              </a:solidFill>
            </a:endParaRPr>
          </a:p>
        </p:txBody>
      </p:sp>
      <p:pic>
        <p:nvPicPr>
          <p:cNvPr id="2" name="Immagine 1"/>
          <p:cNvPicPr>
            <a:picLocks noChangeAspect="1"/>
          </p:cNvPicPr>
          <p:nvPr/>
        </p:nvPicPr>
        <p:blipFill>
          <a:blip r:embed="rId4"/>
          <a:stretch>
            <a:fillRect/>
          </a:stretch>
        </p:blipFill>
        <p:spPr>
          <a:xfrm>
            <a:off x="283229" y="3992532"/>
            <a:ext cx="8496944" cy="2694153"/>
          </a:xfrm>
          <a:prstGeom prst="rect">
            <a:avLst/>
          </a:prstGeom>
        </p:spPr>
      </p:pic>
      <p:pic>
        <p:nvPicPr>
          <p:cNvPr id="3" name="Immagine 2"/>
          <p:cNvPicPr>
            <a:picLocks noChangeAspect="1"/>
          </p:cNvPicPr>
          <p:nvPr/>
        </p:nvPicPr>
        <p:blipFill>
          <a:blip r:embed="rId5"/>
          <a:stretch>
            <a:fillRect/>
          </a:stretch>
        </p:blipFill>
        <p:spPr>
          <a:xfrm>
            <a:off x="6084168" y="5157192"/>
            <a:ext cx="1671614" cy="936104"/>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1506"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21507" name="Rettangolo 5"/>
          <p:cNvSpPr>
            <a:spLocks noChangeArrowheads="1"/>
          </p:cNvSpPr>
          <p:nvPr/>
        </p:nvSpPr>
        <p:spPr bwMode="auto">
          <a:xfrm>
            <a:off x="3059509" y="1520983"/>
            <a:ext cx="58340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400" dirty="0" err="1" smtClean="0">
                <a:solidFill>
                  <a:schemeClr val="bg1"/>
                </a:solidFill>
              </a:rPr>
              <a:t>According</a:t>
            </a:r>
            <a:r>
              <a:rPr lang="it-IT" altLang="it-IT" sz="2400" dirty="0" smtClean="0">
                <a:solidFill>
                  <a:schemeClr val="bg1"/>
                </a:solidFill>
              </a:rPr>
              <a:t> to </a:t>
            </a:r>
            <a:r>
              <a:rPr lang="it-IT" altLang="it-IT" sz="2400" dirty="0" err="1" smtClean="0">
                <a:solidFill>
                  <a:schemeClr val="bg1"/>
                </a:solidFill>
              </a:rPr>
              <a:t>evolutionary</a:t>
            </a:r>
            <a:r>
              <a:rPr lang="it-IT" altLang="it-IT" sz="2400" dirty="0" smtClean="0">
                <a:solidFill>
                  <a:schemeClr val="bg1"/>
                </a:solidFill>
              </a:rPr>
              <a:t> </a:t>
            </a:r>
            <a:r>
              <a:rPr lang="it-IT" altLang="it-IT" sz="2400" dirty="0" err="1" smtClean="0">
                <a:solidFill>
                  <a:schemeClr val="bg1"/>
                </a:solidFill>
              </a:rPr>
              <a:t>biologists</a:t>
            </a:r>
            <a:r>
              <a:rPr lang="it-IT" altLang="it-IT" sz="2400" dirty="0" smtClean="0">
                <a:solidFill>
                  <a:schemeClr val="bg1"/>
                </a:solidFill>
              </a:rPr>
              <a:t>, </a:t>
            </a:r>
            <a:r>
              <a:rPr lang="it-IT" altLang="it-IT" sz="2400" dirty="0">
                <a:solidFill>
                  <a:schemeClr val="bg1"/>
                </a:solidFill>
              </a:rPr>
              <a:t>the </a:t>
            </a:r>
            <a:r>
              <a:rPr lang="it-IT" altLang="it-IT" sz="2400" dirty="0" err="1">
                <a:solidFill>
                  <a:schemeClr val="bg1"/>
                </a:solidFill>
              </a:rPr>
              <a:t>final</a:t>
            </a:r>
            <a:r>
              <a:rPr lang="it-IT" altLang="it-IT" sz="2400" dirty="0">
                <a:solidFill>
                  <a:schemeClr val="bg1"/>
                </a:solidFill>
              </a:rPr>
              <a:t> goal of </a:t>
            </a:r>
            <a:r>
              <a:rPr lang="it-IT" altLang="it-IT" sz="2400" dirty="0" err="1" smtClean="0">
                <a:solidFill>
                  <a:schemeClr val="bg1"/>
                </a:solidFill>
              </a:rPr>
              <a:t>organisms</a:t>
            </a:r>
            <a:r>
              <a:rPr lang="it-IT" altLang="it-IT" sz="2400" dirty="0" smtClean="0">
                <a:solidFill>
                  <a:schemeClr val="bg1"/>
                </a:solidFill>
              </a:rPr>
              <a:t> </a:t>
            </a:r>
            <a:r>
              <a:rPr lang="it-IT" altLang="it-IT" sz="2400" dirty="0" err="1">
                <a:solidFill>
                  <a:schemeClr val="bg1"/>
                </a:solidFill>
              </a:rPr>
              <a:t>consists</a:t>
            </a:r>
            <a:r>
              <a:rPr lang="it-IT" altLang="it-IT" sz="2400" dirty="0">
                <a:solidFill>
                  <a:schemeClr val="bg1"/>
                </a:solidFill>
              </a:rPr>
              <a:t> of </a:t>
            </a:r>
            <a:r>
              <a:rPr lang="it-IT" altLang="it-IT" sz="2400" b="1" dirty="0" err="1">
                <a:solidFill>
                  <a:schemeClr val="bg1"/>
                </a:solidFill>
              </a:rPr>
              <a:t>spreading</a:t>
            </a:r>
            <a:r>
              <a:rPr lang="it-IT" altLang="it-IT" sz="2400" b="1" dirty="0">
                <a:solidFill>
                  <a:schemeClr val="bg1"/>
                </a:solidFill>
              </a:rPr>
              <a:t> </a:t>
            </a:r>
            <a:r>
              <a:rPr lang="it-IT" altLang="it-IT" sz="2400" b="1" dirty="0" err="1">
                <a:solidFill>
                  <a:schemeClr val="bg1"/>
                </a:solidFill>
              </a:rPr>
              <a:t>their</a:t>
            </a:r>
            <a:r>
              <a:rPr lang="it-IT" altLang="it-IT" sz="2400" b="1" dirty="0">
                <a:solidFill>
                  <a:schemeClr val="bg1"/>
                </a:solidFill>
              </a:rPr>
              <a:t> </a:t>
            </a:r>
            <a:r>
              <a:rPr lang="it-IT" altLang="it-IT" sz="2400" b="1" dirty="0" err="1">
                <a:solidFill>
                  <a:schemeClr val="bg1"/>
                </a:solidFill>
              </a:rPr>
              <a:t>genes</a:t>
            </a:r>
            <a:r>
              <a:rPr lang="it-IT" altLang="it-IT" sz="2400" b="1" dirty="0">
                <a:solidFill>
                  <a:schemeClr val="bg1"/>
                </a:solidFill>
              </a:rPr>
              <a:t> </a:t>
            </a:r>
            <a:r>
              <a:rPr lang="it-IT" altLang="it-IT" sz="2400" dirty="0" err="1">
                <a:solidFill>
                  <a:schemeClr val="bg1"/>
                </a:solidFill>
              </a:rPr>
              <a:t>into</a:t>
            </a:r>
            <a:r>
              <a:rPr lang="it-IT" altLang="it-IT" sz="2400" dirty="0">
                <a:solidFill>
                  <a:schemeClr val="bg1"/>
                </a:solidFill>
              </a:rPr>
              <a:t> future </a:t>
            </a:r>
            <a:r>
              <a:rPr lang="it-IT" altLang="it-IT" sz="2400" dirty="0" err="1">
                <a:solidFill>
                  <a:schemeClr val="bg1"/>
                </a:solidFill>
              </a:rPr>
              <a:t>generations</a:t>
            </a:r>
            <a:r>
              <a:rPr lang="it-IT" altLang="it-IT" sz="2400" dirty="0">
                <a:solidFill>
                  <a:schemeClr val="bg1"/>
                </a:solidFill>
              </a:rPr>
              <a:t>.</a:t>
            </a:r>
          </a:p>
          <a:p>
            <a:pPr algn="just" eaLnBrk="1" hangingPunct="1">
              <a:spcBef>
                <a:spcPct val="0"/>
              </a:spcBef>
              <a:buFontTx/>
              <a:buNone/>
            </a:pPr>
            <a:endParaRPr lang="it-IT" altLang="it-IT" sz="2400" dirty="0">
              <a:solidFill>
                <a:schemeClr val="bg1"/>
              </a:solidFill>
            </a:endParaRPr>
          </a:p>
          <a:p>
            <a:pPr algn="just" eaLnBrk="1" hangingPunct="1">
              <a:spcBef>
                <a:spcPct val="0"/>
              </a:spcBef>
              <a:buFontTx/>
              <a:buNone/>
            </a:pPr>
            <a:endParaRPr lang="it-IT" altLang="it-IT" sz="2400" dirty="0">
              <a:solidFill>
                <a:schemeClr val="bg1"/>
              </a:solidFill>
            </a:endParaRPr>
          </a:p>
          <a:p>
            <a:pPr algn="just" eaLnBrk="1" hangingPunct="1">
              <a:spcBef>
                <a:spcPct val="0"/>
              </a:spcBef>
              <a:buFontTx/>
              <a:buNone/>
            </a:pPr>
            <a:r>
              <a:rPr lang="it-IT" altLang="it-IT" sz="2400" dirty="0" err="1">
                <a:solidFill>
                  <a:schemeClr val="bg1"/>
                </a:solidFill>
              </a:rPr>
              <a:t>This</a:t>
            </a:r>
            <a:r>
              <a:rPr lang="it-IT" altLang="it-IT" sz="2400" dirty="0">
                <a:solidFill>
                  <a:schemeClr val="bg1"/>
                </a:solidFill>
              </a:rPr>
              <a:t> </a:t>
            </a:r>
            <a:r>
              <a:rPr lang="it-IT" altLang="it-IT" sz="2400" dirty="0" err="1">
                <a:solidFill>
                  <a:schemeClr val="bg1"/>
                </a:solidFill>
              </a:rPr>
              <a:t>is</a:t>
            </a:r>
            <a:r>
              <a:rPr lang="it-IT" altLang="it-IT" sz="2400" dirty="0">
                <a:solidFill>
                  <a:schemeClr val="bg1"/>
                </a:solidFill>
              </a:rPr>
              <a:t> the </a:t>
            </a:r>
            <a:r>
              <a:rPr lang="it-IT" altLang="it-IT" sz="2400" dirty="0" err="1">
                <a:solidFill>
                  <a:schemeClr val="bg1"/>
                </a:solidFill>
              </a:rPr>
              <a:t>only</a:t>
            </a:r>
            <a:r>
              <a:rPr lang="it-IT" altLang="it-IT" sz="2400" dirty="0">
                <a:solidFill>
                  <a:schemeClr val="bg1"/>
                </a:solidFill>
              </a:rPr>
              <a:t> way to </a:t>
            </a:r>
            <a:r>
              <a:rPr lang="it-IT" altLang="it-IT" sz="2400" dirty="0" err="1">
                <a:solidFill>
                  <a:schemeClr val="bg1"/>
                </a:solidFill>
              </a:rPr>
              <a:t>survive</a:t>
            </a:r>
            <a:r>
              <a:rPr lang="it-IT" altLang="it-IT" sz="2400" dirty="0">
                <a:solidFill>
                  <a:schemeClr val="bg1"/>
                </a:solidFill>
              </a:rPr>
              <a:t> </a:t>
            </a:r>
            <a:r>
              <a:rPr lang="it-IT" altLang="it-IT" sz="2400" dirty="0" err="1">
                <a:solidFill>
                  <a:schemeClr val="bg1"/>
                </a:solidFill>
              </a:rPr>
              <a:t>after</a:t>
            </a:r>
            <a:r>
              <a:rPr lang="it-IT" altLang="it-IT" sz="2400" dirty="0">
                <a:solidFill>
                  <a:schemeClr val="bg1"/>
                </a:solidFill>
              </a:rPr>
              <a:t> body-</a:t>
            </a:r>
            <a:r>
              <a:rPr lang="it-IT" altLang="it-IT" sz="2400" dirty="0" err="1">
                <a:solidFill>
                  <a:schemeClr val="bg1"/>
                </a:solidFill>
              </a:rPr>
              <a:t>death</a:t>
            </a:r>
            <a:r>
              <a:rPr lang="it-IT" altLang="it-IT" sz="2400" dirty="0">
                <a:solidFill>
                  <a:schemeClr val="bg1"/>
                </a:solidFill>
              </a:rPr>
              <a:t>.</a:t>
            </a:r>
          </a:p>
        </p:txBody>
      </p:sp>
      <p:sp>
        <p:nvSpPr>
          <p:cNvPr id="21508" name="AutoShape 6" descr="data:image/jpeg;base64,/9j/4AAQSkZJRgABAQAAAQABAAD/2wCEAAkGBxQTEhUUExQVFhUXFxwbGBgXGBgcFxcYFxcdFxoXFxgcHSggGBolHRccITEhJSkrLi4uGB8zODMsNygtLisBCgoKBQUFDgUFDisZExkrKysrKysrKysrKysrKysrKysrKysrKysrKysrKysrKysrKysrKysrKysrKysrKysrK//AABEIAQoAvQMBIgACEQEDEQH/xAAbAAABBQEBAAAAAAAAAAAAAAADAQIEBQYHAP/EADkQAAEDAgQEBAUEAgEDBQAAAAEAAhEDIQQSMUEFUWFxBiKBkTKhscHwE0LR4SPxB1JichQzgpLi/8QAFAEBAAAAAAAAAAAAAAAAAAAAAP/EABQRAQAAAAAAAAAAAAAAAAAAAAD/2gAMAwEAAhEDEQA/AMk5iHCMCmuQBCHiGKRCa4SgiAIjNR3CXIlaEEd7UwsRyEwtQALUhCOWJjmIBynQvBq8UDCF6E9qQtQJkT8qWmEbLZBHheKK5qQsQCISOCMEjmoIrmoRapjmoLmoIrk0BSHBCcg07U1y8E16BAUtl6ExApEpMi80rzig8GJjmSkLivB6BHsQ3MRn1DF1ZcI8P4nE3p0zk/63+Vnvv6SgoyyEhaumYD/jdkf5qrnHkwBrfcyT8laN8CYRpH+M9y9/8oOOwlAXWsZ4Bwzh5S9h6GR2ghZPifguvS81MiqwGYFnc9ND7oMsGJ5T6jCDlcCCDobEHqEkIGQkLUSE1AOF5xXikJQNQ3p7yhEoA1AhuCK5DKDTJjgiQvOCAKSE8hMcUDQkcllIWoGKRg+H1av/ALdNzr6gGPdP4Xw5+IqspUwMzjAnQDcnoBddp4PwinhqLWUxJiC46uI1ce/0QZbw54JZTh9doe83ym7W9CNCVt6dKABEAbJ9JkIrUAv00OtTUxqG9w/lBV1KZ3UOrS5K1xI0g99L/n2USI690Ga41wNlYS9t9nbj+R0KyOO8KVtaTcw0sRMjeORXTazgbKt/WyPkGEHL38JrtkOpPEDcKLXwrm/ENRNiDbuO67c1zKzfMAsvxjgoBMNbBk30J1kbzMIOYPtzn5R3QiVLxeGLHEGDBIkaGFDcECVChEp7kIoGkrxPNKWpIQaeoEMlHqEKOUDoQ3BFaU17ZQBTg1PyqThcKXHaJiTFvf8AlBr/APjbh8GpW5tDG8xNzHWwXRHWtyFu6o/CPDG0qAgkyQehMASOit8USXeiD363NEY6yjA21XgZtJ7N+5/0gmtqwFGqPnRJBizCPb+UKoSP2u9L/RA2u/qodfEQEXEPYBcEejlEqVKZGxj1P3QCfjGiZIVJi8c0mxk91d1q4iweegY77BZ3ibZuabhvcCfkZBQT+EY/zZZ/CjeIaZfTNyHAS0t1kC1vl6rJ4WtFRuUnXn1jdawuzNg8oE6X25hBzLFUwYADy65MkTpOgFgB1VfUC0PiLDZHksa5odrOpnUDp0Co3NQQ3NnvP4EPKpZpoZbCAMJj9UZ4QXaoNI5IlIunBqBA1K8J4amlqBGNJIAEk2/odVpfDXh+pVPmYQA4GSBAGu+psPdVPBQ41WhupMbA35Fdd4VhMjAN97k33udf9oJeEpCm1rB+0Qh4ixlOm/P81/OSFiXHlKALmo1KnaxhuttT1JQ8tpKrMfx5tMlsiYJA7RHeZQWr2NaJk9PMdfdR6taNHSPzkud8e/5BY2plBFQi0fsnefXYR6qnoePHuMgBnYuj2/0g6bieIQBzQjxQAkOOg0WFpeJy97Z9fZRcdx4NeZ0KDaVOLOcPLlAmJdMnsAoWIpucL1PZv/6WSp+M2MqCZyjaAfuFe4fxhhazcopU763yH89UFdxjCOpkPGrb2+a1PB6wqMBJ1F+R7qh4hiKbwQ2csQIkxGrT2jadOepeB1cjL7C3Xtvsgd4o4S9wLgC+LzmHljpF5HXUbSsU6mRqF0nH4k/pm0wLz3v8t1z/AB7pJOoJgE6/2IQQcqDCkPNggFyAdVqA4CUd5QKmqDTJwCG4pzUB2NXnN7JGlKXILHgtFv6geXNsZAmCDMSbXEGbcl1/Bkmm08x8/RcUwhIdZs+oG8i5XX+EYmaTDrLZMaDnHqgkixJ6H1OqEae5/LIjXTIKdWNp5IK3iJhpiYjluuQ8Zw1epXeymTGhOpIIi5JgCCQuyVqQcI/P6UdvDcoMQP559Sg4NjuCOpeVzMptGjteZm3ootThbmvIBAgCCf3dB1XWuK+H2Ak53AnWCq7CeFWPcS3Tdx+gQZngXBoc3MA7S/dS/wDkDgH6NJr2jU3gaWXQ8BwZjYgac+yJ4w4b+vhnMGsfS6DgVDhpJ8xgRqY1230Xn0cji5pDOQaSQI6kknnqtDh6MWi7SZHZI/Dscfgv1NkFXR4zUkSBNibRoCPoug8PZnw4c0+YE2OhtJtHVZV3Dm07u1PLboZWh8L1ZpVAACOWmx/j5oJ9WoS0g6kRB66eixNaqTMgewG/1WoxWIN9hME8ucdgFnMflLiWzre0T1AQQXFR3lGqlAegbUKC43RHQhlBpk4FNKWUBZTZStXoQEw1XK4EwR629l0jwtjmvw7cgytY8tEkSRrJG1yRF9NVzSD+QtN4JxAb+q0i5aLzrE6+6Do9G+mn3TsQJb+dlXcFxJLIPxDXlf8AIVkXAIKw1yNoQKnED+dFLxtCSO49eir6tM2jU2n+Pmga2l+oZIt1UxwZTBJIa0c7BNpHK2FScQpOxVT9MGKYHm67fndBc8Or52h8jK427TH2U7G4lobqsL4l8RVMFTZTZQcWhsAj4SGi5m8FZTE+Os0mC3/tNz/aCX4jexmKLm/C4ebodj6/ZD/UDfMFQcNxjsTiQIMH4p5Kz4lhXUHZHSWn4Sdx331H4EAMS5zzr+fn3Wi8M0TSY7rqORER3F/sqLCUzuOx76yNwtNgDkpACJBMje4kfnRBV8UgFwmL7yY2I7aKgqsjeyt+LvBMi0yTzN49NFVPQQ6iC5qO4IbkEctTS1FcUMoNI9OTqjU1qBy9mXiLJhCArXK38PPiq0CIOpjb3VICpvDXj9Rs89Oc8oQdL4a7L5bkc+u9+atmmYjf/aouDVhlAzZgLAkan8n8laJttP8ASANUCJO1/soxpxm1tp8vz0UmodZ/IKR3TmggYuneALWHf15/wjYSk2nSgWcWhx9b/Uooo5nSdBf1Gg7fyqPjHi2hRc5rnEuA+FoJJFgIjnEIJfHcCHsuwOAnXlEnvMLCcS8KBznDK2zACWjUsuCN73lWvG/FOJc3/DhHQC05nkCTExA2tv0WcFbiVXNZlMRB101y280nl2QTuAeHm0TcebQk99vQ/Jamrw+nVH6NQA38hiS1wuPzcLmowfEA+1W5vM2PTcbq/wDC2PrvqtbUa4O/UbYixaBeSb2AB/2glV+DGkYEh2aJJ0AcIM7zb+ORnUwwTEfMcyPcrS8VcCSeRjrBjT6qgx9LMDB+MexiJHeEGQ4q/wA3w6cjb2191XvVhxVpa8gnl789VXvQBqBAejuQHBBHcmIrmoSDWVEMBFeE3IgHKaSiOCYQgcApODdlcHQNYjn3i/oo4aU3/wBW1hAJ1Oo29r+yDofh0eYuBzHNBmIGYaA7x0tFlqmk/wAet7qn4RQAgAABrTDdySZLjzJttbqr1uyAOWLHWB2vrHskBnpr9USo5NfN5QNYbEfnRU1XhzXVHTBvMEkgnTTSNTHNXLDeOluqE8RJN+fZADGYYFpAEX9pVTX4eDUgDytvyuIuB7+60AcHNkCbqHXw5zQDDYv1MzJ6AIKWphWhzQLCb87gG++6Fg5zueKbA4w0OyjOQNp2AnW6DxHHFxc1gMNBkwSS613Rr17clO4NYPMmQ2IO5Gp6T90EJ9d+ctcQMokNE3M7yBrH5KCGEN88A/S8/fdWLsHJDjEguibz5SR62+SdiogNDQY13LdPdBh/ElMeV0zNvrEeyoCtN4hwrzdoJbyHPTT836LOubGojuEEVwTXBHIQ3hBHhR3hSsqC9qDT1DdNJTquqa54GpCBsL1V4aL6odSvyQHOJ3nugbXxMj7KrxOIMgiQZtGvRWDuqhvpgvb0M+1/qIQbXw34nqUiZII/cXEk9565Z9F0jhHEWV2ywkgbwR9VwvDGf1AfhsB3mQekD6nmur+BmvFDz3c4kgxAaNmN3gRrvIuUGqgm83/Pz0TTrr0+ac35n6JKjrT8+yAWhJ5fkrxvcEJ7nRpvso9XyiBrp1/rZAJr8pgQBr7p2IcTpuPWSIUGvSzTaxMg9re1lJogNaOcDTrdBTtwWVzi4+V8T/5AmD3lTKYsYAg7xbXUhFxmlgL3veSDvuU80wGkmIJgg/Q/NAF5LWxvFtpnS5/NEL9KSCCA6JItJGgneeqk1abS0D/pNraCNI5X+SFBaQWjXcA+6DO+JeGuu5rXF+WBeztYBsY1Hy6rCF8l0giDBDtV1jHV3NZm56xoLfyuY+NKDGvFVji2pNxAuAJMw6BPafKUEApjikw+JbUEt13CflKADkJwUhzEKEF1iq94YL89gob3EKVinkaR7BQHVyNR6j+ED2VAlcJ0QBVGySnVg9EBDUhR83m/OYRqzJEqDUMEH3QTMOZgaAmTNxHMxroF1vgmMDGU2ue0uc0QGmYlt5A0lzXejVyXCtkxmyg2PaZ9lfcB8Rf+neAW+SwFxmEkSdNDc+utkHW24jQXv6Rab/x1R3ussrwXj5qOl2Ul0ZWCPJAEZupM3FgIV7Txhi47zsOX5yKCRVOx0lRMUTP/AJfQGP7vyTcS7MBrc7aRNp9l59cZc19iAdQTYSgivef8mYwAZH3j+lINYk9BB0OhFhylQqrjnGkTBJ00mBzP8JcViTYazBDrQwk5b+n0QSGgFpEyQZ26+W2uv5KZTrgti5GtzqdftHqqrGVfOBcDzg3GpgCY9+iUYkwGwBcQSL3vJP7TA5nVBah+UOgSW6iZIG3REYwkAAmJjlpr7KCyr/kdeNwRfXdTmVILQ4A312k7xyNkEN9cgkQQAQJPPn2N57LC+OcHnDi0WzTlNj5uTjYEEabdVuOMvbmiCJjUGNRubDb/AGsX4grkBxdbVvmnYkwT01B29EHNn0zTPXmCCOokEgn6IlHiL27yORQK3xGRF/ZChBpMLihUbI13CVyz2HxBY4ELQteHAOGhCC6xTel1W1mlW3EGQSqipU7oI1VhFwgucjVSoddBY0astUfGBC4VVuWlGxIvdBWPxNSmfK4hvLUD0KPS44/9wBtEixE2QsUEHCYbO4N569tSg03Cse5jf1GmIHkBgGDIkbnt15a7rg/iPM8MIMBgItMyCHNzDVwIIjp3XN6lS9h5W6D6D2SUMa9hBaSIMgA27kc+vRB2enxBrgCHF41FrREAdSdimYjiAblZlJc6NjAk2PK3ysudP8UPyU2NJL23LpsdhbUk9hHJBbxX9Ysc9/nlwN8trENeBaJmI2HRB0LF4sHyg66aGTAMR669Cm5optbWgyBOXfLpAOoi6yPBOMfqS7KGOzghrnEgi92ddRHWNEbCeIwakucAC45QBMATOaTmYSQRMRAQaGu/M4eY3s0ES3N9j/JQHYgtJB8oiQ4OmC4nTncC/IkqLjOKMbDHMuKstiWgTYEXgg3idUlR7XMaS0ZSRlbYEQSMwGob10juglV67rEEy8TYkgwSTmmxB06SrzhuKGUEk7NA1gixHLY6rPYGroWxlk5hIFyf2nYmdJhebXjMSTTYTLnZhGn7bTaB85QX/EXCo0ixIJPUcxzHcSsD4mptYPjABBzEvl0XHwaOkequsVxENkud5ZIOZ0ZdNMxEgWOo3C51x3Gf5XHSZlsGBFmuaXaiw2jvqgq8UAHWIPv6WNxZMDZQn1JMyT1Op6olMoBuapGExjmCAvEAi/8ApAdTIQdAxuJAcQ70jf8AtVlcg/l1O45SF1n6OIMwfT85oD1wVBqVVYuqhQcZQm4QCwRiqzqYPtZW7qYMzCo8Gf8AIz/yb9Qr5zkFVjmQncKpiHP5W+5+3sj4lghQsLjP0nEES06xqDzQTjT2359TqlbSi6NIIzNMg/dLl1+iCFVpg9ygvpQptRqGggEkaWv1m30Tn42ZL2zPxOaXBzrRJEw725o72ygOpwQY90FmzxJVaA1xFQNGQtcSRYmMoEQBHPkrmnxmXU6lM5srpykEkZhGvKCP/qVhS0h0T1nqrXh/EBScHGXEE6GBcSAdyJF9N+6DVl36VV9NploMwd23HljSzh/Fr2IxYcGuBz02tcIJ1kQQ487/ACXP8TxCXZmki5JBvBOoHSSb8rbI1PizqNQmzmH9rvhcz9sawYOuyC247jaYeZLTmaQQ114N8wn92a99IGt1mcc8zlvA0BNhtYaTz9ElSuHBwdd0y099Q7mOXKOqjucTr8+fNAAhEpuTXhMaglhPpuQWOT4QdD8Q4S9+f9rH41sGy6F4joySuf45pBIKBKVSeqWoYUekYhSCdkEV3xBwsQQfYyrku8xVHi9FY4KpmQGxAVbXpSraoxRq9NBCwdV1MyLjcbdx1Vzh6rXiWm425dwq5lPmmvobtsdo+/MIJtZyGGIeGxw+GpY7H9p/hSnU4vsfz1QRw1I9qKE4BBUY2jadwoYdZXdZk2VLWZlcg87SffumE7XhOYfY6olfDuZAcIkSOoktkdJafZAOgyZSuapeAoSHHawXjQughFiE5qtW0LahRcRSQRqbkcFRw0+35KK1yDr/ABsLF8Rw4db2K3HGzMrKYqmgzDmEGDsnsNlJxrm/CfQ/myr2uLSg9XMonB3+aCgvdKTBvio3qYQXRqJjrrzkNzkCtppzwhB1k4TCCJiqUqNQxT6RsZHI6f0rFzFFq00E6jiG1BLbOGoOv9hFN9bLPkFpkEg9Fb4LiYfDanlOztj35IDmnzVXxCjuNlb1RHZRKtKZQVDGKYyiXAR8Qgemg9tO0KE45SQpeEfAzb7IJz6QY3KCeZ6n+FEzDqotXFEpgqTsglsy7n6ptUCLKNnShyCZwSnmrtZs/wAh/wDlb6wo2Kw5pPcx2rSR7JlCuWVGvF8rg4A6GCDf2Vrxfj/67gXUKUid3GZ9Qg6HxOrPVZ2s65VpxGsqKpUvKCl4uzzT1uoZMiVd4luYEHdURaQSDsgQpoMEHkQlCZVQX7hP9IUApcO+WA9AiBt5QD7JWidvbVOcPmlAEIGOCjVmqW/RAeJ9EEB7EGpS5KVWbdIgZg8eWeU+ZvLcdlaNqhwzNuPmO6qKlNDpvcwyP6PdATH0gHTzQnOUvEVQ9sgRa/fmq/Mg8vC09k2Uuax7/YoHN6pC+UyEqBSVZ4LEUixoeA1zdwPiGxPM9eyqwp2AFLLD4kH9xePbKD9kG5xz76+yp6pF1YcRN/zqqyogGXKr4hS3G30U9uhQa+6Cpa5NclduldogtuGO/wAY/IUppVfwo+VTn6D82QObe6IbIVJOdv2H1QNMFBSVE1Ax7UFwUr+ECogY1qZWpI1FGd8A7lBWhnJRX2Ks3aqtxXxIBFymVcKBRpVAZzFzX/8Aa9rrD1YWn3UIK1wTZwmInZ9IjoSXAkciRZBXFKAkalQeSBPqalLsO5+yD//Z"/>
          <p:cNvSpPr>
            <a:spLocks noChangeAspect="1" noChangeArrowheads="1"/>
          </p:cNvSpPr>
          <p:nvPr/>
        </p:nvSpPr>
        <p:spPr bwMode="auto">
          <a:xfrm>
            <a:off x="155575" y="-1851025"/>
            <a:ext cx="27432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pic>
        <p:nvPicPr>
          <p:cNvPr id="21509" name="Picture 8" descr="http://evostudies.org/wp-content/uploads/2013/12/8_Darwin-1fzoj4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484313"/>
            <a:ext cx="27432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ttangolo 1"/>
          <p:cNvSpPr>
            <a:spLocks noChangeArrowheads="1"/>
          </p:cNvSpPr>
          <p:nvPr/>
        </p:nvSpPr>
        <p:spPr bwMode="auto">
          <a:xfrm>
            <a:off x="117475" y="5978465"/>
            <a:ext cx="96393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600">
                <a:solidFill>
                  <a:schemeClr val="bg1"/>
                </a:solidFill>
              </a:rPr>
              <a:t>To </a:t>
            </a:r>
            <a:r>
              <a:rPr lang="it-IT" altLang="it-IT" sz="2600" dirty="0" err="1">
                <a:solidFill>
                  <a:schemeClr val="bg1"/>
                </a:solidFill>
              </a:rPr>
              <a:t>achieve</a:t>
            </a:r>
            <a:r>
              <a:rPr lang="it-IT" altLang="it-IT" sz="2600" dirty="0">
                <a:solidFill>
                  <a:schemeClr val="bg1"/>
                </a:solidFill>
              </a:rPr>
              <a:t> </a:t>
            </a:r>
            <a:r>
              <a:rPr lang="it-IT" altLang="it-IT" sz="2600" dirty="0" err="1">
                <a:solidFill>
                  <a:schemeClr val="bg1"/>
                </a:solidFill>
              </a:rPr>
              <a:t>this</a:t>
            </a:r>
            <a:r>
              <a:rPr lang="it-IT" altLang="it-IT" sz="2600" dirty="0">
                <a:solidFill>
                  <a:schemeClr val="bg1"/>
                </a:solidFill>
              </a:rPr>
              <a:t> goal, </a:t>
            </a:r>
            <a:r>
              <a:rPr lang="it-IT" altLang="it-IT" sz="2600" dirty="0" err="1">
                <a:solidFill>
                  <a:schemeClr val="bg1"/>
                </a:solidFill>
              </a:rPr>
              <a:t>organisms</a:t>
            </a:r>
            <a:r>
              <a:rPr lang="it-IT" altLang="it-IT" sz="2600" dirty="0">
                <a:solidFill>
                  <a:schemeClr val="bg1"/>
                </a:solidFill>
              </a:rPr>
              <a:t> must </a:t>
            </a:r>
            <a:r>
              <a:rPr lang="it-IT" altLang="it-IT" sz="2600" dirty="0" err="1">
                <a:solidFill>
                  <a:schemeClr val="bg1"/>
                </a:solidFill>
              </a:rPr>
              <a:t>reproduce</a:t>
            </a:r>
            <a:r>
              <a:rPr lang="it-IT" altLang="it-IT" sz="2600" dirty="0">
                <a:solidFill>
                  <a:schemeClr val="bg1"/>
                </a:solidFill>
              </a:rPr>
              <a:t> </a:t>
            </a:r>
            <a:r>
              <a:rPr lang="it-IT" altLang="it-IT" sz="2600" dirty="0" err="1">
                <a:solidFill>
                  <a:schemeClr val="bg1"/>
                </a:solidFill>
              </a:rPr>
              <a:t>themselves</a:t>
            </a:r>
            <a:r>
              <a:rPr lang="it-IT" altLang="it-IT" sz="2600" dirty="0">
                <a:solidFill>
                  <a:schemeClr val="bg1"/>
                </a:solidFill>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3" name="Rectangle 3"/>
          <p:cNvSpPr>
            <a:spLocks noChangeArrowheads="1"/>
          </p:cNvSpPr>
          <p:nvPr/>
        </p:nvSpPr>
        <p:spPr bwMode="auto">
          <a:xfrm>
            <a:off x="0" y="0"/>
            <a:ext cx="9144000" cy="465138"/>
          </a:xfrm>
          <a:prstGeom prst="rect">
            <a:avLst/>
          </a:prstGeom>
          <a:solidFill>
            <a:schemeClr val="bg1"/>
          </a:solidFill>
          <a:ln w="9525">
            <a:noFill/>
            <a:miter lim="800000"/>
            <a:headEnd/>
            <a:tailEnd/>
          </a:ln>
          <a:effectLst/>
        </p:spPr>
        <p:txBody>
          <a:bodyPr anchor="ctr">
            <a:spAutoFit/>
          </a:bodyPr>
          <a:lstStyle/>
          <a:p>
            <a:pPr eaLnBrk="1" hangingPunct="1">
              <a:defRPr/>
            </a:pPr>
            <a:endParaRPr lang="it-IT">
              <a:effectLst>
                <a:outerShdw blurRad="38100" dist="38100" dir="2700000" algn="tl">
                  <a:srgbClr val="C0C0C0"/>
                </a:outerShdw>
              </a:effectLst>
            </a:endParaRPr>
          </a:p>
        </p:txBody>
      </p:sp>
      <p:sp>
        <p:nvSpPr>
          <p:cNvPr id="87042"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SEXUAL BEHAVIOUR</a:t>
            </a:r>
            <a:endParaRPr lang="it-IT" altLang="it-IT" b="1" dirty="0">
              <a:solidFill>
                <a:srgbClr val="4D4D4D"/>
              </a:solidFill>
              <a:latin typeface="Tahoma" charset="0"/>
            </a:endParaRPr>
          </a:p>
        </p:txBody>
      </p:sp>
      <p:sp>
        <p:nvSpPr>
          <p:cNvPr id="87043" name="Text Box 9"/>
          <p:cNvSpPr txBox="1">
            <a:spLocks noChangeArrowheads="1"/>
          </p:cNvSpPr>
          <p:nvPr/>
        </p:nvSpPr>
        <p:spPr bwMode="auto">
          <a:xfrm>
            <a:off x="0" y="836613"/>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800" dirty="0" err="1" smtClean="0">
                <a:solidFill>
                  <a:srgbClr val="FFFF00"/>
                </a:solidFill>
              </a:rPr>
              <a:t>Which</a:t>
            </a:r>
            <a:r>
              <a:rPr lang="it-IT" altLang="it-IT" sz="2800" dirty="0">
                <a:solidFill>
                  <a:srgbClr val="FFFF00"/>
                </a:solidFill>
              </a:rPr>
              <a:t> </a:t>
            </a:r>
            <a:r>
              <a:rPr lang="it-IT" altLang="it-IT" sz="2800" dirty="0" err="1" smtClean="0">
                <a:solidFill>
                  <a:srgbClr val="FFFF00"/>
                </a:solidFill>
              </a:rPr>
              <a:t>hormones</a:t>
            </a:r>
            <a:r>
              <a:rPr lang="it-IT" altLang="it-IT" sz="2800" dirty="0" smtClean="0">
                <a:solidFill>
                  <a:srgbClr val="FFFF00"/>
                </a:solidFill>
              </a:rPr>
              <a:t> are </a:t>
            </a:r>
            <a:r>
              <a:rPr lang="it-IT" altLang="it-IT" sz="2800" dirty="0" err="1" smtClean="0">
                <a:solidFill>
                  <a:srgbClr val="FFFF00"/>
                </a:solidFill>
              </a:rPr>
              <a:t>typically</a:t>
            </a:r>
            <a:r>
              <a:rPr lang="it-IT" altLang="it-IT" sz="2800" dirty="0" smtClean="0">
                <a:solidFill>
                  <a:srgbClr val="FFFF00"/>
                </a:solidFill>
              </a:rPr>
              <a:t> </a:t>
            </a:r>
            <a:r>
              <a:rPr lang="it-IT" altLang="it-IT" sz="2800" dirty="0" err="1" smtClean="0">
                <a:solidFill>
                  <a:srgbClr val="FFFF00"/>
                </a:solidFill>
              </a:rPr>
              <a:t>involved</a:t>
            </a:r>
            <a:r>
              <a:rPr lang="it-IT" altLang="it-IT" sz="2800" dirty="0" smtClean="0">
                <a:solidFill>
                  <a:srgbClr val="FFFF00"/>
                </a:solidFill>
              </a:rPr>
              <a:t> in </a:t>
            </a:r>
            <a:r>
              <a:rPr lang="it-IT" altLang="it-IT" sz="2800" dirty="0" err="1" smtClean="0">
                <a:solidFill>
                  <a:srgbClr val="FFFF00"/>
                </a:solidFill>
              </a:rPr>
              <a:t>parental</a:t>
            </a:r>
            <a:r>
              <a:rPr lang="it-IT" altLang="it-IT" sz="2800" dirty="0" smtClean="0">
                <a:solidFill>
                  <a:srgbClr val="FFFF00"/>
                </a:solidFill>
              </a:rPr>
              <a:t> care?</a:t>
            </a:r>
            <a:endParaRPr lang="it-IT" altLang="it-IT" sz="2800" dirty="0">
              <a:solidFill>
                <a:srgbClr val="FFFF00"/>
              </a:solidFill>
              <a:ea typeface="Times New Roman" charset="0"/>
              <a:cs typeface="Times New Roman" charset="0"/>
            </a:endParaRPr>
          </a:p>
        </p:txBody>
      </p:sp>
      <p:sp>
        <p:nvSpPr>
          <p:cNvPr id="4" name="Rettangolo 3"/>
          <p:cNvSpPr/>
          <p:nvPr/>
        </p:nvSpPr>
        <p:spPr>
          <a:xfrm>
            <a:off x="78395" y="1915736"/>
            <a:ext cx="9065606" cy="1785104"/>
          </a:xfrm>
          <a:prstGeom prst="rect">
            <a:avLst/>
          </a:prstGeom>
        </p:spPr>
        <p:txBody>
          <a:bodyPr wrap="square">
            <a:spAutoFit/>
          </a:bodyPr>
          <a:lstStyle/>
          <a:p>
            <a:r>
              <a:rPr lang="it-IT" sz="2200" dirty="0" err="1">
                <a:solidFill>
                  <a:schemeClr val="bg1"/>
                </a:solidFill>
                <a:latin typeface="ArialMT" charset="0"/>
              </a:rPr>
              <a:t>When</a:t>
            </a:r>
            <a:r>
              <a:rPr lang="it-IT" sz="2200" dirty="0">
                <a:solidFill>
                  <a:schemeClr val="bg1"/>
                </a:solidFill>
                <a:latin typeface="ArialMT" charset="0"/>
              </a:rPr>
              <a:t> </a:t>
            </a:r>
            <a:r>
              <a:rPr lang="it-IT" sz="2200" dirty="0" err="1">
                <a:solidFill>
                  <a:schemeClr val="bg1"/>
                </a:solidFill>
                <a:latin typeface="ArialMT" charset="0"/>
              </a:rPr>
              <a:t>we</a:t>
            </a:r>
            <a:r>
              <a:rPr lang="it-IT" sz="2200" dirty="0">
                <a:solidFill>
                  <a:schemeClr val="bg1"/>
                </a:solidFill>
                <a:latin typeface="ArialMT" charset="0"/>
              </a:rPr>
              <a:t> </a:t>
            </a:r>
            <a:r>
              <a:rPr lang="it-IT" sz="2200" b="1" dirty="0" err="1">
                <a:solidFill>
                  <a:schemeClr val="bg1"/>
                </a:solidFill>
                <a:latin typeface="ArialMT" charset="0"/>
              </a:rPr>
              <a:t>hug</a:t>
            </a:r>
            <a:r>
              <a:rPr lang="it-IT" sz="2200" dirty="0">
                <a:solidFill>
                  <a:schemeClr val="bg1"/>
                </a:solidFill>
                <a:latin typeface="ArialMT" charset="0"/>
              </a:rPr>
              <a:t> </a:t>
            </a:r>
            <a:r>
              <a:rPr lang="it-IT" sz="2200" dirty="0" err="1">
                <a:solidFill>
                  <a:schemeClr val="bg1"/>
                </a:solidFill>
                <a:latin typeface="ArialMT" charset="0"/>
              </a:rPr>
              <a:t>someone</a:t>
            </a:r>
            <a:r>
              <a:rPr lang="it-IT" sz="2200" dirty="0">
                <a:solidFill>
                  <a:schemeClr val="bg1"/>
                </a:solidFill>
                <a:latin typeface="ArialMT" charset="0"/>
              </a:rPr>
              <a:t>, </a:t>
            </a:r>
            <a:r>
              <a:rPr lang="it-IT" sz="2200" b="1" dirty="0" err="1">
                <a:solidFill>
                  <a:schemeClr val="bg1"/>
                </a:solidFill>
                <a:latin typeface="ArialMT" charset="0"/>
              </a:rPr>
              <a:t>oxytocin</a:t>
            </a:r>
            <a:r>
              <a:rPr lang="it-IT" sz="2200" dirty="0">
                <a:solidFill>
                  <a:schemeClr val="bg1"/>
                </a:solidFill>
                <a:latin typeface="ArialMT" charset="0"/>
              </a:rPr>
              <a:t> </a:t>
            </a:r>
            <a:r>
              <a:rPr lang="it-IT" sz="2200" dirty="0" err="1">
                <a:solidFill>
                  <a:schemeClr val="bg1"/>
                </a:solidFill>
                <a:latin typeface="ArialMT" charset="0"/>
              </a:rPr>
              <a:t>is</a:t>
            </a:r>
            <a:r>
              <a:rPr lang="it-IT" sz="2200" dirty="0">
                <a:solidFill>
                  <a:schemeClr val="bg1"/>
                </a:solidFill>
                <a:latin typeface="ArialMT" charset="0"/>
              </a:rPr>
              <a:t> </a:t>
            </a:r>
            <a:r>
              <a:rPr lang="it-IT" sz="2200" b="1" dirty="0" err="1">
                <a:solidFill>
                  <a:schemeClr val="bg1"/>
                </a:solidFill>
                <a:latin typeface="ArialMT" charset="0"/>
              </a:rPr>
              <a:t>released</a:t>
            </a:r>
            <a:r>
              <a:rPr lang="it-IT" sz="2200" dirty="0">
                <a:solidFill>
                  <a:schemeClr val="bg1"/>
                </a:solidFill>
                <a:latin typeface="ArialMT" charset="0"/>
              </a:rPr>
              <a:t> </a:t>
            </a:r>
            <a:r>
              <a:rPr lang="it-IT" sz="2200" dirty="0" err="1">
                <a:solidFill>
                  <a:schemeClr val="bg1"/>
                </a:solidFill>
                <a:latin typeface="ArialMT" charset="0"/>
              </a:rPr>
              <a:t>into</a:t>
            </a:r>
            <a:r>
              <a:rPr lang="it-IT" sz="2200" dirty="0">
                <a:solidFill>
                  <a:schemeClr val="bg1"/>
                </a:solidFill>
                <a:latin typeface="ArialMT" charset="0"/>
              </a:rPr>
              <a:t> </a:t>
            </a:r>
            <a:r>
              <a:rPr lang="it-IT" sz="2200" dirty="0" err="1">
                <a:solidFill>
                  <a:schemeClr val="bg1"/>
                </a:solidFill>
                <a:latin typeface="ArialMT" charset="0"/>
              </a:rPr>
              <a:t>our</a:t>
            </a:r>
            <a:r>
              <a:rPr lang="it-IT" sz="2200" dirty="0">
                <a:solidFill>
                  <a:schemeClr val="bg1"/>
                </a:solidFill>
                <a:latin typeface="ArialMT" charset="0"/>
              </a:rPr>
              <a:t> </a:t>
            </a:r>
            <a:r>
              <a:rPr lang="it-IT" sz="2200" dirty="0" err="1">
                <a:solidFill>
                  <a:schemeClr val="bg1"/>
                </a:solidFill>
                <a:latin typeface="ArialMT" charset="0"/>
              </a:rPr>
              <a:t>bodies</a:t>
            </a:r>
            <a:r>
              <a:rPr lang="it-IT" sz="2200" dirty="0">
                <a:solidFill>
                  <a:schemeClr val="bg1"/>
                </a:solidFill>
                <a:latin typeface="ArialMT" charset="0"/>
              </a:rPr>
              <a:t> by </a:t>
            </a:r>
            <a:r>
              <a:rPr lang="it-IT" sz="2200" dirty="0" err="1">
                <a:solidFill>
                  <a:schemeClr val="bg1"/>
                </a:solidFill>
                <a:latin typeface="ArialMT" charset="0"/>
              </a:rPr>
              <a:t>our</a:t>
            </a:r>
            <a:r>
              <a:rPr lang="it-IT" sz="2200" dirty="0">
                <a:solidFill>
                  <a:schemeClr val="bg1"/>
                </a:solidFill>
                <a:latin typeface="ArialMT" charset="0"/>
              </a:rPr>
              <a:t> </a:t>
            </a:r>
            <a:r>
              <a:rPr lang="it-IT" sz="2200" dirty="0" err="1">
                <a:solidFill>
                  <a:schemeClr val="bg1"/>
                </a:solidFill>
                <a:latin typeface="ArialMT" charset="0"/>
              </a:rPr>
              <a:t>pituitary</a:t>
            </a:r>
            <a:r>
              <a:rPr lang="it-IT" sz="2200" dirty="0">
                <a:solidFill>
                  <a:schemeClr val="bg1"/>
                </a:solidFill>
                <a:latin typeface="ArialMT" charset="0"/>
              </a:rPr>
              <a:t> </a:t>
            </a:r>
            <a:r>
              <a:rPr lang="it-IT" sz="2200" dirty="0" err="1" smtClean="0">
                <a:solidFill>
                  <a:schemeClr val="bg1"/>
                </a:solidFill>
                <a:latin typeface="ArialMT" charset="0"/>
              </a:rPr>
              <a:t>gland</a:t>
            </a:r>
            <a:r>
              <a:rPr lang="it-IT" sz="2200" dirty="0" smtClean="0">
                <a:solidFill>
                  <a:schemeClr val="bg1"/>
                </a:solidFill>
                <a:latin typeface="ArialMT" charset="0"/>
              </a:rPr>
              <a:t>.</a:t>
            </a:r>
          </a:p>
          <a:p>
            <a:pPr marL="457200" indent="-457200">
              <a:buAutoNum type="arabicParenR"/>
            </a:pPr>
            <a:r>
              <a:rPr lang="it-IT" sz="2200" dirty="0" smtClean="0">
                <a:solidFill>
                  <a:schemeClr val="bg1"/>
                </a:solidFill>
                <a:latin typeface="ArialMT" charset="0"/>
              </a:rPr>
              <a:t>Lower </a:t>
            </a:r>
            <a:r>
              <a:rPr lang="it-IT" sz="2200" dirty="0" err="1" smtClean="0">
                <a:solidFill>
                  <a:schemeClr val="bg1"/>
                </a:solidFill>
                <a:latin typeface="ArialMT" charset="0"/>
              </a:rPr>
              <a:t>heart</a:t>
            </a:r>
            <a:r>
              <a:rPr lang="it-IT" sz="2200" dirty="0" smtClean="0">
                <a:solidFill>
                  <a:schemeClr val="bg1"/>
                </a:solidFill>
                <a:latin typeface="ArialMT" charset="0"/>
              </a:rPr>
              <a:t> </a:t>
            </a:r>
            <a:r>
              <a:rPr lang="it-IT" sz="2200" dirty="0" err="1">
                <a:solidFill>
                  <a:schemeClr val="bg1"/>
                </a:solidFill>
                <a:latin typeface="ArialMT" charset="0"/>
              </a:rPr>
              <a:t>rates</a:t>
            </a:r>
            <a:r>
              <a:rPr lang="it-IT" sz="2200" dirty="0">
                <a:solidFill>
                  <a:schemeClr val="bg1"/>
                </a:solidFill>
                <a:latin typeface="ArialMT" charset="0"/>
              </a:rPr>
              <a:t> </a:t>
            </a:r>
          </a:p>
          <a:p>
            <a:pPr marL="457200" indent="-457200">
              <a:buAutoNum type="arabicParenR"/>
            </a:pPr>
            <a:r>
              <a:rPr lang="it-IT" sz="2200" dirty="0" smtClean="0">
                <a:solidFill>
                  <a:schemeClr val="bg1"/>
                </a:solidFill>
                <a:latin typeface="ArialMT" charset="0"/>
              </a:rPr>
              <a:t>Lower </a:t>
            </a:r>
            <a:r>
              <a:rPr lang="it-IT" sz="2200" dirty="0" err="1">
                <a:solidFill>
                  <a:schemeClr val="bg1"/>
                </a:solidFill>
                <a:latin typeface="ArialMT" charset="0"/>
              </a:rPr>
              <a:t>our</a:t>
            </a:r>
            <a:r>
              <a:rPr lang="it-IT" sz="2200" dirty="0">
                <a:solidFill>
                  <a:schemeClr val="bg1"/>
                </a:solidFill>
                <a:latin typeface="ArialMT" charset="0"/>
              </a:rPr>
              <a:t> </a:t>
            </a:r>
            <a:r>
              <a:rPr lang="it-IT" sz="2200" dirty="0" err="1">
                <a:solidFill>
                  <a:schemeClr val="bg1"/>
                </a:solidFill>
                <a:latin typeface="ArialMT" charset="0"/>
              </a:rPr>
              <a:t>cortisol</a:t>
            </a:r>
            <a:r>
              <a:rPr lang="it-IT" sz="2200" dirty="0">
                <a:solidFill>
                  <a:schemeClr val="bg1"/>
                </a:solidFill>
                <a:latin typeface="ArialMT" charset="0"/>
              </a:rPr>
              <a:t> </a:t>
            </a:r>
            <a:r>
              <a:rPr lang="it-IT" sz="2200" dirty="0" err="1" smtClean="0">
                <a:solidFill>
                  <a:schemeClr val="bg1"/>
                </a:solidFill>
                <a:latin typeface="ArialMT" charset="0"/>
              </a:rPr>
              <a:t>levels</a:t>
            </a:r>
            <a:r>
              <a:rPr lang="it-IT" sz="2200" dirty="0" smtClean="0">
                <a:solidFill>
                  <a:schemeClr val="bg1"/>
                </a:solidFill>
                <a:latin typeface="ArialMT" charset="0"/>
              </a:rPr>
              <a:t> (</a:t>
            </a:r>
            <a:r>
              <a:rPr lang="it-IT" sz="2200" dirty="0" err="1" smtClean="0">
                <a:solidFill>
                  <a:schemeClr val="bg1"/>
                </a:solidFill>
                <a:latin typeface="ArialMT" charset="0"/>
              </a:rPr>
              <a:t>Cortisol</a:t>
            </a:r>
            <a:r>
              <a:rPr lang="it-IT" sz="2200" dirty="0" smtClean="0">
                <a:solidFill>
                  <a:schemeClr val="bg1"/>
                </a:solidFill>
                <a:latin typeface="ArialMT" charset="0"/>
              </a:rPr>
              <a:t> </a:t>
            </a:r>
            <a:r>
              <a:rPr lang="it-IT" sz="2200" dirty="0" err="1">
                <a:solidFill>
                  <a:schemeClr val="bg1"/>
                </a:solidFill>
                <a:latin typeface="ArialMT" charset="0"/>
              </a:rPr>
              <a:t>is</a:t>
            </a:r>
            <a:r>
              <a:rPr lang="it-IT" sz="2200" dirty="0">
                <a:solidFill>
                  <a:schemeClr val="bg1"/>
                </a:solidFill>
                <a:latin typeface="ArialMT" charset="0"/>
              </a:rPr>
              <a:t> the </a:t>
            </a:r>
            <a:r>
              <a:rPr lang="it-IT" sz="2200" dirty="0" err="1">
                <a:solidFill>
                  <a:schemeClr val="bg1"/>
                </a:solidFill>
                <a:latin typeface="ArialMT" charset="0"/>
              </a:rPr>
              <a:t>hormone</a:t>
            </a:r>
            <a:r>
              <a:rPr lang="it-IT" sz="2200" dirty="0">
                <a:solidFill>
                  <a:schemeClr val="bg1"/>
                </a:solidFill>
                <a:latin typeface="ArialMT" charset="0"/>
              </a:rPr>
              <a:t> </a:t>
            </a:r>
            <a:r>
              <a:rPr lang="it-IT" sz="2200" dirty="0" err="1">
                <a:solidFill>
                  <a:schemeClr val="bg1"/>
                </a:solidFill>
                <a:latin typeface="ArialMT" charset="0"/>
              </a:rPr>
              <a:t>responsible</a:t>
            </a:r>
            <a:r>
              <a:rPr lang="it-IT" sz="2200" dirty="0">
                <a:solidFill>
                  <a:schemeClr val="bg1"/>
                </a:solidFill>
                <a:latin typeface="ArialMT" charset="0"/>
              </a:rPr>
              <a:t> for stress, high </a:t>
            </a:r>
            <a:r>
              <a:rPr lang="it-IT" sz="2200" dirty="0" err="1">
                <a:solidFill>
                  <a:schemeClr val="bg1"/>
                </a:solidFill>
                <a:latin typeface="ArialMT" charset="0"/>
              </a:rPr>
              <a:t>blood</a:t>
            </a:r>
            <a:r>
              <a:rPr lang="it-IT" sz="2200" dirty="0">
                <a:solidFill>
                  <a:schemeClr val="bg1"/>
                </a:solidFill>
                <a:latin typeface="ArialMT" charset="0"/>
              </a:rPr>
              <a:t> </a:t>
            </a:r>
            <a:r>
              <a:rPr lang="it-IT" sz="2200" dirty="0" smtClean="0">
                <a:solidFill>
                  <a:schemeClr val="bg1"/>
                </a:solidFill>
                <a:latin typeface="ArialMT" charset="0"/>
              </a:rPr>
              <a:t>pressure)</a:t>
            </a:r>
            <a:endParaRPr lang="it-IT" sz="2200" dirty="0">
              <a:solidFill>
                <a:schemeClr val="bg1"/>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7608" y="3854966"/>
            <a:ext cx="5142864" cy="2766861"/>
          </a:xfrm>
          <a:prstGeom prst="rect">
            <a:avLst/>
          </a:prstGeom>
          <a:ln>
            <a:noFill/>
          </a:ln>
          <a:effectLst>
            <a:softEdge rad="112500"/>
          </a:effectLst>
        </p:spPr>
      </p:pic>
      <p:sp>
        <p:nvSpPr>
          <p:cNvPr id="6" name="Fumetto 3 5"/>
          <p:cNvSpPr/>
          <p:nvPr/>
        </p:nvSpPr>
        <p:spPr>
          <a:xfrm>
            <a:off x="4355976" y="3854966"/>
            <a:ext cx="4248472" cy="654154"/>
          </a:xfrm>
          <a:prstGeom prst="wedgeEllipseCallout">
            <a:avLst>
              <a:gd name="adj1" fmla="val -26944"/>
              <a:gd name="adj2" fmla="val 79084"/>
            </a:avLst>
          </a:prstGeom>
          <a:solidFill>
            <a:schemeClr val="accent1">
              <a:alpha val="4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solidFill>
                  <a:schemeClr val="tx1"/>
                </a:solidFill>
              </a:rPr>
              <a:t>Give</a:t>
            </a:r>
            <a:r>
              <a:rPr lang="it-IT" dirty="0" smtClean="0">
                <a:solidFill>
                  <a:schemeClr val="tx1"/>
                </a:solidFill>
              </a:rPr>
              <a:t> me some </a:t>
            </a:r>
            <a:r>
              <a:rPr lang="it-IT" dirty="0" err="1" smtClean="0">
                <a:solidFill>
                  <a:schemeClr val="tx1"/>
                </a:solidFill>
              </a:rPr>
              <a:t>oxytocin</a:t>
            </a:r>
            <a:r>
              <a:rPr lang="it-IT" dirty="0" smtClean="0">
                <a:solidFill>
                  <a:schemeClr val="tx1"/>
                </a:solidFill>
              </a:rPr>
              <a:t> !</a:t>
            </a:r>
            <a:endParaRPr lang="it-IT" dirty="0">
              <a:solidFill>
                <a:schemeClr val="tx1"/>
              </a:solidFill>
            </a:endParaRPr>
          </a:p>
        </p:txBody>
      </p:sp>
    </p:spTree>
    <p:extLst>
      <p:ext uri="{BB962C8B-B14F-4D97-AF65-F5344CB8AC3E}">
        <p14:creationId xmlns:p14="http://schemas.microsoft.com/office/powerpoint/2010/main" val="44330198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CasellaDiTesto 49"/>
          <p:cNvSpPr txBox="1">
            <a:spLocks noChangeArrowheads="1"/>
          </p:cNvSpPr>
          <p:nvPr/>
        </p:nvSpPr>
        <p:spPr bwMode="auto">
          <a:xfrm>
            <a:off x="0" y="29972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4800" b="1" dirty="0" smtClean="0">
                <a:solidFill>
                  <a:srgbClr val="FFFF00"/>
                </a:solidFill>
                <a:latin typeface="Tahoma" charset="0"/>
                <a:ea typeface="Tahoma" charset="0"/>
                <a:cs typeface="Tahoma" charset="0"/>
              </a:rPr>
              <a:t>IN SUM</a:t>
            </a:r>
            <a:endParaRPr lang="it-IT" altLang="it-IT" sz="48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113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SEXUAL BEHAVIOUR</a:t>
            </a:r>
            <a:endParaRPr lang="it-IT" altLang="it-IT" b="1" dirty="0">
              <a:solidFill>
                <a:srgbClr val="4D4D4D"/>
              </a:solidFill>
              <a:latin typeface="Tahoma" charset="0"/>
            </a:endParaRPr>
          </a:p>
        </p:txBody>
      </p:sp>
      <p:sp>
        <p:nvSpPr>
          <p:cNvPr id="91139" name="Rettangolo 24"/>
          <p:cNvSpPr>
            <a:spLocks noChangeArrowheads="1"/>
          </p:cNvSpPr>
          <p:nvPr/>
        </p:nvSpPr>
        <p:spPr bwMode="auto">
          <a:xfrm>
            <a:off x="35496" y="697255"/>
            <a:ext cx="62765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rgbClr val="FFFF00"/>
                </a:solidFill>
              </a:rPr>
              <a:t>FINAL GOAL? </a:t>
            </a:r>
          </a:p>
          <a:p>
            <a:pPr algn="just" eaLnBrk="1" hangingPunct="1">
              <a:spcBef>
                <a:spcPct val="0"/>
              </a:spcBef>
              <a:buFontTx/>
              <a:buNone/>
            </a:pPr>
            <a:r>
              <a:rPr lang="it-IT" altLang="it-IT" sz="2000" dirty="0" smtClean="0">
                <a:solidFill>
                  <a:schemeClr val="bg1"/>
                </a:solidFill>
              </a:rPr>
              <a:t>Spread </a:t>
            </a:r>
            <a:r>
              <a:rPr lang="it-IT" altLang="it-IT" sz="2000" dirty="0" err="1" smtClean="0">
                <a:solidFill>
                  <a:schemeClr val="bg1"/>
                </a:solidFill>
              </a:rPr>
              <a:t>your</a:t>
            </a:r>
            <a:r>
              <a:rPr lang="it-IT" altLang="it-IT" sz="2000" dirty="0" smtClean="0">
                <a:solidFill>
                  <a:schemeClr val="bg1"/>
                </a:solidFill>
              </a:rPr>
              <a:t> </a:t>
            </a:r>
            <a:r>
              <a:rPr lang="it-IT" altLang="it-IT" sz="2000" dirty="0" err="1" smtClean="0">
                <a:solidFill>
                  <a:schemeClr val="bg1"/>
                </a:solidFill>
              </a:rPr>
              <a:t>genes</a:t>
            </a:r>
            <a:r>
              <a:rPr lang="it-IT" altLang="it-IT" sz="2000" dirty="0" smtClean="0">
                <a:solidFill>
                  <a:schemeClr val="bg1"/>
                </a:solidFill>
              </a:rPr>
              <a:t> </a:t>
            </a:r>
            <a:r>
              <a:rPr lang="it-IT" altLang="it-IT" sz="2000" dirty="0" err="1" smtClean="0">
                <a:solidFill>
                  <a:schemeClr val="bg1"/>
                </a:solidFill>
              </a:rPr>
              <a:t>into</a:t>
            </a:r>
            <a:r>
              <a:rPr lang="it-IT" altLang="it-IT" sz="2000" dirty="0" smtClean="0">
                <a:solidFill>
                  <a:schemeClr val="bg1"/>
                </a:solidFill>
              </a:rPr>
              <a:t> </a:t>
            </a:r>
            <a:r>
              <a:rPr lang="it-IT" altLang="it-IT" sz="2000" dirty="0" err="1" smtClean="0">
                <a:solidFill>
                  <a:schemeClr val="bg1"/>
                </a:solidFill>
              </a:rPr>
              <a:t>next</a:t>
            </a:r>
            <a:r>
              <a:rPr lang="it-IT" altLang="it-IT" sz="2000" dirty="0" smtClean="0">
                <a:solidFill>
                  <a:schemeClr val="bg1"/>
                </a:solidFill>
              </a:rPr>
              <a:t> generation !</a:t>
            </a:r>
            <a:endParaRPr lang="it-IT" altLang="it-IT" sz="2000" b="1" dirty="0">
              <a:solidFill>
                <a:schemeClr val="bg1"/>
              </a:solidFill>
            </a:endParaRPr>
          </a:p>
        </p:txBody>
      </p:sp>
      <p:sp>
        <p:nvSpPr>
          <p:cNvPr id="91140"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1141" name="AutoShape 2" descr="data:image/jpeg;base64,/9j/4AAQSkZJRgABAQAAAQABAAD/2wCEAAkGBxQTEhUUExQUFRUXGBUUFRcUGBUUFBUVFxQWFxQUFxQYHCggGBwlHBUUITEhJSkrLi4uFx8zODMsNygtLisBCgoKDg0OGhAQGiwkHCQsLCwsLCwsLCwsLCwsLCwsLCwsLCwsLCwsLCwsLCwsLCwsLCwsLCwsLCwsLCwsLCwsMv/AABEIALcBFAMBIgACEQEDEQH/xAAbAAACAwEBAQAAAAAAAAAAAAADBAECBQAGB//EADUQAAEDAgQDBwMDBAMBAAAAAAEAAhEDIQQSMUFRYXEFEyKBkaHwscHRMuHxBhRCUiNionL/xAAZAQADAQEBAAAAAAAAAAAAAAAAAQIDBAX/xAAiEQEBAAIDAAMAAgMAAAAAAAAAAQIREiExA0FRImETMnH/2gAMAwEAAhEDEQA/APnACuAoAVghyphWChWBUh2VVc1FBUkJbMuQoIR+6XCilyg0XAUgJkMHBVe1HIaBhRlRl0o2AIUhMwCpNEJcj0CwqUTulDmqehpTKoLFGZTKeiDcEIo7kEhXApChXIUQqCkKuVFVSEBSF2VWhTKAGQnMJ2W+owvblADhTGZ0F9QtLhTYN3EDTmEsUWji6jGuax7mtd+oA2NiPoSPNAMnsGtDCG5i9jKgY2S/u6jS5jjbLcAWBJ8TRElEpf0ti3Zv+B4ytLiCIJhwblH/AGJdYGJyu/1MCodt4hga1tao0NgNAcbASGx0BIHBSzt7FCYxFUScxh5u6Zk8b39eJTHRih/Sdd5qhvdk0aj6VTxGzmRJ/TpBcQdwx/BJ4DsKtWpd7SbnbmLPDJdIa1xm0NGV0+IiQ1xEwUM9o1ZqHvHzUJNQyRnJa9hzRrLalQdHniiN7axAkis8ElxMGJL/ANc8jOmiY6Xb/TWLJAGHrXgjwm+YEt9Y9xxEqYjsutTptqPpuax2XK4xBzglscZDXeieo/1HiWvDzUNQtuBV8bZyOpgxxDXETwjgEtje169VuWpUc5tobYNGWcoDRYASYG0pjpnwuUwpT0GgFYLmhWhZkgBTCmFyQcCryqAKWhI12uXF67IrCkVN0O1S9QGo7aSK1oU7VMbS3dFQaSbc2OigFLlT4lMikJl4hcGI2OJUOVHFNOpIT6UKpYmyliFEIhCiFaQ1EK+VcGoChCqWo8KCEbABaoLUfKoLU9gCFVEIUQmFIUQjZFUtTAcKIV4XQgKZVEK8LgEwEQuhEIUQmNhwoRIXJ7B5quAuARGtWNpqQuyo7WX0PRGYFNyOYlW0irMYnm4YnchWGGhTc18AGMARszdr9BKggN2UOKn1U6WeyUKCiserg8ktmEadl2XimGNhTCWz0A1oOy400zkUQUtjRfIqFiZdSNlxpp7LizKtJALVrvoSs+rSI2WmOTLLHReFCIWqhC0QhcRKgqQUBACq9XXPYgAkKpCIQohUENXOUqIQAyF0ImVSQmASFEIhaoIQFCoKsoTSqQuVoUJm3aeFRm4YBEDoUucOS4+VdPGKMaNPyFdrQFRhnkfuiME2SpwZjlD3KSLc0C9j7JaUFUlCTrmyh90qlTYEwwj5VQUiFdjHc0qIu1yI1L5lZlW6nR7MNCsWAqjaw4o7XJVXQYYodSTDQqPO2/z8JbPRYMKmpSlMlqgs4J7LiyamD3CTqUSFvvagijmFwFeOdjK/GwC1RC1qvZx2S9TCwLyD7LWZxncLCQC7IUY01eo60R57qtp0SLVWEw+mqFiqUBQuIRAEStBiBFr9eKNgALnKxUQglUMq7iqlVCoZCrCLKpCo0QuUlcgnozRDrFX/ALcfIKMGKzWWlcHJ2aKd2URhgCdeKlzIIInjHGdQVzhpty+yeykXa2bqxw/W2m6vQR3FTtpMYTpNPzqiEDT5KvUeN0Jte9tDx2R6nqLA7bqHvAElQ/EXBBB2I0UOol15n7J6/S2Wc+64lXbRk/LI1JjRtJ4fhVuJ0W+iswcTATlZsQ0DruhOpXi5G3zqlsaM0ag4qKpE/JSmWNNVOcwlo+Ryl1lcbmB1STKhlN5r2HX1Ss0copp+qljIVGVb8OqI6oDoosq+lHINQhS+pe8cFYNsq8T6B/bg7BCqYNvA+SdDeOvJUqGycpWQjUwgQXYQDdMDEAjmua6VpLYjUpRuF5qtTCeaaeI9VOSyfKlxjMdT4IDwtJ9NJVaa1xyZXEsQqlXIVHLSJVKqVYlVVBELlxXID2AEq7WbLPoVXuMA242nyWrSC87Lp3Y6ofdqO6TAqA6X2MbdVDmxv6/OinkriC2neJvqqYzRMObaf4H5QnMkQb7dE5eys60QaZ/dEw7bEx8Kv/bc7LsP4XQVe2Un6DUw5Gu90ejh/DMwYkBaTQCLgRp5bK7aYtHzoovyNJ8cK4ajY7T6qzcKRpBtvYknVNCjrzXVn5R99p2U8rtXGSdlAwR4geZg2j5siMp7xI+QRumqTp4fVS8em4S5UcYSOH1IEE/Xoq4jD+HQStEMlCrUyZ19kTMXDpi02QY3+cVpMbIgW0KTe3xH9k5g3/7amIPSVpn5tnj7oKvhzbTmgU23tr7AcStCu7mIFis99QRaxlGNtgyklEawjfnJUZnTtHsUGm1zzxWgaVoRehOwGVJ66QFU308+K5uFAPFEcI4X20Rv8V39knYXUm/RSKYAsLIxYdzFzFxPIKarIHt8Ce06Z9Zw4/ZFBkcFFWjeZ66FEezyPNXamSgVACkqxWs6mIhJVqUJ41OeLOe1LvCaegVGLeVhSzlUhEIVCVoShXKVCA9hQp30E8QAmchnkfnzohUWpqm668y16Ei2QD5HuqVWDWSCeJJB30RnU5UPYdjfmJUyr0sYy7dZskq5MS3S+0G3unKNAgaDfoULIXPIJjkNNI+iMeqWXZGHQRf5qr4ehJsZ0nb+VqNpRw6pTEtghwtHpzAPrwVzPfSbjrseu2Gn+EtmJZuI56jjCHXq5nEjSAOq1sT2V3bKZc9hLmmzM2ZoteYh0GWnmCLwUv8AX0vb0QoV3EtAEcY4X5/VRiq5u13tayF+kwDfjomyzMxrzBvlMG7SZIDhzAJB0MFVqS7KXc0P2C6lTqk1xdujXNzAnnzVsWWklzfB4jlaJ8LTfUWgWET9EpRwRe9rRHiIaDtJMLex/wDT1WiGaPa4w0sBJzbNLTp76KMtct77Ob1r6ZPeZR8APRUqOLhA1PyFqu7ArS0FkTYSWgTwJBtolK3Z9RjywtOYXgCTHERqOamWKuwcTgKdKqA4FzS0OIDhIkOhmZsjXISUNtAAcZ14Kz6ZJA1/km61OyuxH4hr8rgIBEEE3iRcERsJvronctTulrvqPMVqnCwGnHqSlm8Nk7isOWkhwII1BsR1CBTZe34W8s10ws7aWHpeEDRX7vkhurS0ZbTvwI2TLGHVx8uCwv8Abpx/oo+kNLwNQLKa1EHr+EUVQZAXMoXmef2T2WvxnuokuEnSESqwaEXg+g5+afdSCVFZpMAi29r8k5lsuMhMNG3tZcGTr9UTETNxI29kuXXufnBaIvorkJ7UzAKq9iWzuLMr0UnXpcFo1nXSlULXGscozKzUs5PYkJRwXRjemFgS5SuV7D2jZNrRxkz6JyiPRI0nzH1T1B/DovLyejiYYFZqC359/unms2+cvos700k2Vr5hdo48FUZXCXQCN9I8ytHukAs5fsiZC49k6deTAuOPspr5HNIOWTodCIIM87SL8Vb+2GbN7c+MjyXVqE3bZ2vO26rc30nV12zqbL6GZjzET5r33Z3aFOphG0akWaPECG5IMBxBtMj3XijRcCILiZ1JmOm6eweNq0s2R3h8JcDBBMAgwenuj5P5TpGHXpbtjCNp1CxpJgAmbGSJ+4WvT7Gqd3SzBrWPIh2UOcC4CGuIgwdpNiTpMHDYM9RxJ1JcepMk+8r1z+3KIwxpEuc9v6C4EEkEFplsgRA14Iy5dQprdrCxVMUaoayoKhaWkOaIAfMhup0K9HT7WbVytFZ9Ih9w8NewgSWkOF+UE3leZxXadXEOYxxDiDlaYa1xLjYZhHHkvRYfsMuI71uV8E5S0NzOzXDoPiJHiBFrOEcVlNSb9E/o52j2g85Q0d6bk5Q5hBFgTc5RebzptCB2PicQKjnxaSx7ny4U4JMAZgTGY+slO9sU6TGMc0QXAtIZo9pbZwbIGYWvw12jMwnadXD0BT7um68sOdry2bkPYx0g8Jj2Wcm50vY/bmHp0agreCsKk5mOAF7HM22lomN95Whg+y6XcGIDyc2ZoyuBuRdpG+2ll5bs+hTcR3pNMZvFAmQZuI0i0zxXsuyW03BwbUNRrSIkwcpaLnQ6l1+Sj5P4wY9vK9v1XvolgogMpuhz2Nc4EgWcah0zZgYN+a8g9swNPoV9B7ZwNXLUpUHVXS+XNB8OQsBhziRcQBGpBC8BXGUgi95+i6vhu4y+SdmcDhTaSCQZi8Dn1TlR+oG3yFnt7QgyAOfNNUsQIm5c68DWNunmjKX2qwuPkApOsYIB3lEo4oEmxt5qa7wQSCPabc9AgUG5HD/I8NI4EnQJ9U/KO7M/aBz36iUOrgwY2cfIc7fZOVMSGtk+3zRCrPDgIdF7W26KJaqyEauHyzBJ2I0jmk8OPFeZ0n7clq4ioRuepA35Jak3ePa56lazLrtncZvoUU7cPnFUNM/z/Cba2yhzFHJpxY1ZK1mbrSxFJI12nZbY1z5Rn12SFnPC1qx1WdVut8KwzhUhQpeFC02h7NrgPn2TFN8xG8+0WSlAHcmeQjjp5StCiL2XnV6OPZiiw7e6eY635tugUgnKYWFroxxFa1CrYXMQSTA2EQeqOz5ojsUb0rW2cMIG+595S7qG4M8iRrNtVsuppLGULQBfa0jzVzJGWH4yq5JPhPUffkfwiYfxDTkZ3VH4c0xmgRuDAI2+aq86GZBFom/vzF1p9Mv+kcrQ8mDlBFrweInmmsbD3ZqTC1hygNkuOaIgTe5XOwZJMkCHEQQbxqSeOqa7MrtbUAqtloBBIzeHMIziCDIBPDUqrl9xEx/VR2bVfUbTcxrHZcoz/wDGIaCS5xg5j+qT04KalaozwVC4hswMxe3/AOmiYgjdLNqBtU5bNa92QmQMuYwMp2g6cytHDYp1Z2QOID5aQ1sgtgkzTbqBHoLSUsrRIHRxDXQW5QWiPC0MtzAAnqjGoTvKT7TwVTDVIMXuHNIe13PS2osb3TXZ7S/xVKrKbbCcmZzjqfCzYAiXKbJrc8PG3xeOGvNGptIu0wRebtiLm6Sxb396abSyzsoLDOaYyxJ3kWAla9LCUnUhmpk1mHu6jWuuYbJLzJAg73iTIiQpvXqvfE43tU1Cxrqhcf0PbSbEtJhxc5k3MCzW35TI812zgclZ7GkkNgSQWnQG4PULX7LxtNtIsdDHh2bvAHGpEiYLYk5S4ZSQJhI/3kuqHujlLnOa57n52CLZjMPMCepNyIC0x3L0zs3O2IykA6HTPACbxab6TCIyoQMoO/ASRvdM46oxwzN/U0gztE6Tuoblyl0AzqCBaSCAHRyGnRact9pmP4VqA2An/W1obrP19EWjTkkxJ1IJAAHC8yVWkb6TJ/ZaRomxGUTvGb34JZZaPHHalJmaCRaBAv7yufhjYtygjW1j+Ey5wj1sJ06pcue6wLQD5kcDzWe2tkhNrcz9p1N7BvCeeqfLb9VOHDRIEAjWI2tKNEIuR44hNYhVjCaKWxCUVfGdiKoWdi3aQiYxha6Njuk3PXRjHJnaridFlVnrSqOss6qFtgwzKucVCvE7j2C5bbQ9P2eSTJ6AbATPqtahry91g4fEkayOg1HOQtLCYwE2BjjsTv8AZcGcrv8AjyjbYY14T5bFGp1pvcDn8sk6Va1o8+CirJBEtAMjSNfON1z6dPL8a1OsDYEXBIOoMc94sj0S4gh0BwO1wfLb5dZNEloaR/ib8MseKBPn5LZpVJ/bS6jKaVjdiMH4ud1Y0N/JRQsU0wfPpZTtWmYOzwDOp4kyfKdPZDfhIOa5ImGn/aLe8ei1y1VLE5lU8IwqGEMeI9d77yVTFYLNF4jgPTdbdShyWdinjSCTwuOG32KvHK2ouM0yq+EqbieEFLspvpOBdYayNiNNNF6JtO351HXmh5Q6ZiA7KNCCYn7+y0/yfSL8bIxNfMD4pGsF5cesHRKOxZAjQD6xBPmNlp1uzmEnLYi9pI8x5eyBVwLhqA8DgQCRvAO6qZYs8scvVcPijUY9j3S0jM1ohs1JhsAQDrJBBs20GCmaNFzAW1MzCRBk5LbBwOo5GQg4eiwR+proFnRMg66S3a19NUQso2ETECznHy1hGV+jxxBxdRsyHAO1MBribeyWr+IC7nEkRmNrmP06D3Ra2HkWZqYEmADsL6lQygQMpidtTF+acsiMthPYM12nxR4RYSNRudQUSiySLFpttYdBNkWhgnOiByMb3uDH1WnR7NDTuTsdhH0291OWcjTHC0nUpNF8rZ2BjTkqNDn/AKDB3kCRwEcOafdgnE/qgbAAE6bki26MKcGAAOFrADayz5NOBR+HMWdfoI/Kg4U2Mi3K38J009NVctS5K4Qi2nyFuVgeSktTLks+0o2NaDcAkq7r6HrsmHVJS9QK4ik8W2QsTFtiCPNb9XRYXacg8it/jv05/l8IvfxStZyJWNvk+iRJuunCOSoqtuuUOfzXLQmzhH5v8f40WjTIAABn8deiy8A/KyR9R830Tr6ILj0A9bef7rky9dWPjVa4tAJgAbz6Wi3qncNoCZnbzE/ZI02SxocdInUTaPwmqdUQI8URfXkNB8hY10Y9NATFvTj1XYbF5YbAykkBxcPCNIPQwq03TbyO6YwtFoaW7X1jc38r6LK6bat8adM7/JGpRqVbxEQbAGTMX2BjWxSTKkD6beSZoOWdjQ+CrQhNdAlEa6VCg61JxFoB55tN4Ii+iWr4MOhpa+3+YLAR7z6BaTSuLU5km4sxnZ4bH6jlmJcbzxGnBZzezXNcZzOBgZ2gZtrOk3Fxf8L0ZaqEGNADz/AVTOpuEYzMPDS4ufaYlpBA3lo1Q3MktJbmMCDBtI3JbbdbRE8r7hcaZlPmODy+IwDzc34jQgQYiddkzRwMCcpDv+wDo/8AUL0D6cjh6fdDa2b26jfnqn/kutJnxSVjtwBLjmu0+LcHNAm08p9UwcLJMi2xP44futAt4/PNUy6ypuVqphCbabgIAbG9tQiQevzkjlqqWpbPiHKqSiFVcg9BlyFUqrqjkFyqQkvqJWvVlXqlLkq5E0pVcDoTr+0ITahtN9jpI/Mo74H1SlapC1jCrVKoWdjiHCD5fZErO9Eqasz/ACrxjPK/TExLIlKufe60cS4XWRV1+QuvDtyZRJdK5Ac7ouWidNFuJa6wIBAAEAgEcTa61uzq+aJdueO3XquXLLPCabY3tpvcIERFhl43AaJ4JmhU21+9hf30UrlzXGadG+z1BxsYieloRq2KLbASYJ5WuuXLDXbbd4pwrCYqPJc7YXDWi4J111WxhxHnf6KVyzyrTHoy2qNAb/lHDgNFy5RppFw6yK165coNIcFwcpXICoAFwNdY35n0UkKVyAqoIXLkBVzUPL881y5VAoQD7qjyuXIIB7+PRVcfwuXKgE5iA8rlycItWN0u4wuXLSIyLVCkMWyQZ9rHyK5ctMWGUZoqlocHEkA6mSdBFvRJVq5j7RbquXLojmyZ2Lekaj1y5dGHjGhVDBuuXLlRv//Z"/>
          <p:cNvSpPr>
            <a:spLocks noChangeAspect="1" noChangeArrowheads="1"/>
          </p:cNvSpPr>
          <p:nvPr/>
        </p:nvSpPr>
        <p:spPr bwMode="auto">
          <a:xfrm>
            <a:off x="155575" y="-1812925"/>
            <a:ext cx="5715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Rettangolo 24"/>
          <p:cNvSpPr>
            <a:spLocks noChangeArrowheads="1"/>
          </p:cNvSpPr>
          <p:nvPr/>
        </p:nvSpPr>
        <p:spPr bwMode="auto">
          <a:xfrm>
            <a:off x="611560" y="1590397"/>
            <a:ext cx="83181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rgbClr val="FFFF00"/>
                </a:solidFill>
              </a:rPr>
              <a:t>HOW? </a:t>
            </a:r>
          </a:p>
          <a:p>
            <a:pPr algn="just" eaLnBrk="1" hangingPunct="1">
              <a:spcBef>
                <a:spcPct val="0"/>
              </a:spcBef>
              <a:buFontTx/>
              <a:buNone/>
            </a:pPr>
            <a:r>
              <a:rPr lang="it-IT" altLang="it-IT" sz="2000" dirty="0" smtClean="0">
                <a:solidFill>
                  <a:schemeClr val="bg1"/>
                </a:solidFill>
              </a:rPr>
              <a:t>REPRODUCTION… </a:t>
            </a:r>
            <a:r>
              <a:rPr lang="it-IT" altLang="it-IT" sz="2000" dirty="0" err="1" smtClean="0">
                <a:solidFill>
                  <a:schemeClr val="bg1"/>
                </a:solidFill>
              </a:rPr>
              <a:t>but</a:t>
            </a:r>
            <a:r>
              <a:rPr lang="it-IT" altLang="it-IT" sz="2000" dirty="0" smtClean="0">
                <a:solidFill>
                  <a:schemeClr val="bg1"/>
                </a:solidFill>
              </a:rPr>
              <a:t> </a:t>
            </a:r>
            <a:r>
              <a:rPr lang="it-IT" altLang="it-IT" sz="2000" dirty="0" err="1" smtClean="0">
                <a:solidFill>
                  <a:schemeClr val="bg1"/>
                </a:solidFill>
              </a:rPr>
              <a:t>it’s</a:t>
            </a:r>
            <a:r>
              <a:rPr lang="it-IT" altLang="it-IT" sz="2000" dirty="0" smtClean="0">
                <a:solidFill>
                  <a:schemeClr val="bg1"/>
                </a:solidFill>
              </a:rPr>
              <a:t> </a:t>
            </a:r>
            <a:r>
              <a:rPr lang="it-IT" altLang="it-IT" sz="2000" dirty="0" err="1" smtClean="0">
                <a:solidFill>
                  <a:schemeClr val="bg1"/>
                </a:solidFill>
              </a:rPr>
              <a:t>not</a:t>
            </a:r>
            <a:r>
              <a:rPr lang="it-IT" altLang="it-IT" sz="2000" dirty="0" smtClean="0">
                <a:solidFill>
                  <a:schemeClr val="bg1"/>
                </a:solidFill>
              </a:rPr>
              <a:t> </a:t>
            </a:r>
            <a:r>
              <a:rPr lang="it-IT" altLang="it-IT" sz="2000" dirty="0" err="1" smtClean="0">
                <a:solidFill>
                  <a:schemeClr val="bg1"/>
                </a:solidFill>
              </a:rPr>
              <a:t>enough</a:t>
            </a:r>
            <a:endParaRPr lang="it-IT" altLang="it-IT" sz="2000" dirty="0" smtClean="0">
              <a:solidFill>
                <a:schemeClr val="bg1"/>
              </a:solidFill>
            </a:endParaRPr>
          </a:p>
          <a:p>
            <a:pPr algn="just" eaLnBrk="1" hangingPunct="1">
              <a:spcBef>
                <a:spcPct val="0"/>
              </a:spcBef>
              <a:buNone/>
            </a:pPr>
            <a:r>
              <a:rPr lang="it-IT" altLang="it-IT" sz="2000" dirty="0">
                <a:solidFill>
                  <a:schemeClr val="bg1"/>
                </a:solidFill>
              </a:rPr>
              <a:t>PARENTAL </a:t>
            </a:r>
            <a:r>
              <a:rPr lang="it-IT" altLang="it-IT" sz="2000" dirty="0" smtClean="0">
                <a:solidFill>
                  <a:schemeClr val="bg1"/>
                </a:solidFill>
              </a:rPr>
              <a:t>CARES: </a:t>
            </a:r>
            <a:r>
              <a:rPr lang="it-IT" altLang="it-IT" sz="2000" dirty="0" err="1" smtClean="0">
                <a:solidFill>
                  <a:schemeClr val="bg1"/>
                </a:solidFill>
              </a:rPr>
              <a:t>someone</a:t>
            </a:r>
            <a:r>
              <a:rPr lang="it-IT" altLang="it-IT" sz="2000" dirty="0" smtClean="0">
                <a:solidFill>
                  <a:schemeClr val="bg1"/>
                </a:solidFill>
              </a:rPr>
              <a:t> must take care of </a:t>
            </a:r>
            <a:r>
              <a:rPr lang="it-IT" altLang="it-IT" sz="2000" dirty="0" err="1" smtClean="0">
                <a:solidFill>
                  <a:schemeClr val="bg1"/>
                </a:solidFill>
              </a:rPr>
              <a:t>offspring</a:t>
            </a:r>
            <a:r>
              <a:rPr lang="it-IT" altLang="it-IT" sz="2000" dirty="0" smtClean="0">
                <a:solidFill>
                  <a:schemeClr val="bg1"/>
                </a:solidFill>
              </a:rPr>
              <a:t> (= </a:t>
            </a:r>
            <a:r>
              <a:rPr lang="it-IT" altLang="it-IT" sz="2000" dirty="0" err="1" smtClean="0">
                <a:solidFill>
                  <a:schemeClr val="bg1"/>
                </a:solidFill>
              </a:rPr>
              <a:t>my</a:t>
            </a:r>
            <a:r>
              <a:rPr lang="it-IT" altLang="it-IT" sz="2000" dirty="0" smtClean="0">
                <a:solidFill>
                  <a:schemeClr val="bg1"/>
                </a:solidFill>
              </a:rPr>
              <a:t> </a:t>
            </a:r>
            <a:r>
              <a:rPr lang="it-IT" altLang="it-IT" sz="2000" dirty="0" err="1" smtClean="0">
                <a:solidFill>
                  <a:schemeClr val="bg1"/>
                </a:solidFill>
              </a:rPr>
              <a:t>genes</a:t>
            </a:r>
            <a:r>
              <a:rPr lang="it-IT" altLang="it-IT" sz="2000" dirty="0" smtClean="0">
                <a:solidFill>
                  <a:schemeClr val="bg1"/>
                </a:solidFill>
              </a:rPr>
              <a:t>)</a:t>
            </a:r>
          </a:p>
        </p:txBody>
      </p:sp>
      <p:sp>
        <p:nvSpPr>
          <p:cNvPr id="13" name="Rettangolo 24"/>
          <p:cNvSpPr>
            <a:spLocks noChangeArrowheads="1"/>
          </p:cNvSpPr>
          <p:nvPr/>
        </p:nvSpPr>
        <p:spPr bwMode="auto">
          <a:xfrm>
            <a:off x="1296988" y="3025559"/>
            <a:ext cx="7632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rgbClr val="FFFF00"/>
                </a:solidFill>
              </a:rPr>
              <a:t>WHO CHOOSE WHOM?</a:t>
            </a:r>
          </a:p>
        </p:txBody>
      </p:sp>
      <p:sp>
        <p:nvSpPr>
          <p:cNvPr id="2" name="Fumetto 3 1"/>
          <p:cNvSpPr/>
          <p:nvPr/>
        </p:nvSpPr>
        <p:spPr>
          <a:xfrm>
            <a:off x="155574" y="3501008"/>
            <a:ext cx="7656785" cy="1073719"/>
          </a:xfrm>
          <a:prstGeom prst="wedgeEllipseCallout">
            <a:avLst>
              <a:gd name="adj1" fmla="val -50595"/>
              <a:gd name="adj2" fmla="val 97604"/>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it-IT" altLang="it-IT" i="1" dirty="0">
                <a:solidFill>
                  <a:schemeClr val="bg1"/>
                </a:solidFill>
              </a:rPr>
              <a:t>I take care of </a:t>
            </a:r>
            <a:r>
              <a:rPr lang="it-IT" altLang="it-IT" i="1" dirty="0" err="1">
                <a:solidFill>
                  <a:schemeClr val="bg1"/>
                </a:solidFill>
              </a:rPr>
              <a:t>offspring</a:t>
            </a:r>
            <a:r>
              <a:rPr lang="it-IT" altLang="it-IT" i="1" dirty="0">
                <a:solidFill>
                  <a:schemeClr val="bg1"/>
                </a:solidFill>
              </a:rPr>
              <a:t>? </a:t>
            </a:r>
            <a:r>
              <a:rPr lang="it-IT" altLang="it-IT" dirty="0">
                <a:solidFill>
                  <a:schemeClr val="bg1"/>
                </a:solidFill>
              </a:rPr>
              <a:t>I </a:t>
            </a:r>
            <a:r>
              <a:rPr lang="it-IT" altLang="it-IT" dirty="0" err="1">
                <a:solidFill>
                  <a:schemeClr val="bg1"/>
                </a:solidFill>
              </a:rPr>
              <a:t>select</a:t>
            </a:r>
            <a:r>
              <a:rPr lang="it-IT" altLang="it-IT" dirty="0">
                <a:solidFill>
                  <a:schemeClr val="bg1"/>
                </a:solidFill>
              </a:rPr>
              <a:t> </a:t>
            </a:r>
            <a:r>
              <a:rPr lang="it-IT" altLang="it-IT" dirty="0" err="1">
                <a:solidFill>
                  <a:schemeClr val="bg1"/>
                </a:solidFill>
              </a:rPr>
              <a:t>you</a:t>
            </a:r>
            <a:r>
              <a:rPr lang="it-IT" altLang="it-IT" dirty="0">
                <a:solidFill>
                  <a:schemeClr val="bg1"/>
                </a:solidFill>
              </a:rPr>
              <a:t> </a:t>
            </a:r>
            <a:r>
              <a:rPr lang="it-IT" altLang="it-IT" dirty="0" err="1">
                <a:solidFill>
                  <a:schemeClr val="bg1"/>
                </a:solidFill>
              </a:rPr>
              <a:t>very</a:t>
            </a:r>
            <a:r>
              <a:rPr lang="it-IT" altLang="it-IT" dirty="0">
                <a:solidFill>
                  <a:schemeClr val="bg1"/>
                </a:solidFill>
              </a:rPr>
              <a:t> </a:t>
            </a:r>
            <a:r>
              <a:rPr lang="it-IT" altLang="it-IT" dirty="0" err="1">
                <a:solidFill>
                  <a:schemeClr val="bg1"/>
                </a:solidFill>
              </a:rPr>
              <a:t>carefully</a:t>
            </a:r>
            <a:r>
              <a:rPr lang="it-IT" altLang="it-IT" dirty="0">
                <a:solidFill>
                  <a:schemeClr val="bg1"/>
                </a:solidFill>
              </a:rPr>
              <a:t> (</a:t>
            </a:r>
            <a:r>
              <a:rPr lang="it-IT" altLang="it-IT" dirty="0" err="1">
                <a:solidFill>
                  <a:schemeClr val="bg1"/>
                </a:solidFill>
              </a:rPr>
              <a:t>at</a:t>
            </a:r>
            <a:r>
              <a:rPr lang="it-IT" altLang="it-IT" dirty="0">
                <a:solidFill>
                  <a:schemeClr val="bg1"/>
                </a:solidFill>
              </a:rPr>
              <a:t> </a:t>
            </a:r>
            <a:r>
              <a:rPr lang="it-IT" altLang="it-IT" dirty="0" err="1">
                <a:solidFill>
                  <a:schemeClr val="bg1"/>
                </a:solidFill>
              </a:rPr>
              <a:t>least</a:t>
            </a:r>
            <a:r>
              <a:rPr lang="it-IT" altLang="it-IT" dirty="0">
                <a:solidFill>
                  <a:schemeClr val="bg1"/>
                </a:solidFill>
              </a:rPr>
              <a:t> </a:t>
            </a:r>
            <a:r>
              <a:rPr lang="it-IT" altLang="it-IT" dirty="0" err="1">
                <a:solidFill>
                  <a:schemeClr val="bg1"/>
                </a:solidFill>
              </a:rPr>
              <a:t>you</a:t>
            </a:r>
            <a:r>
              <a:rPr lang="it-IT" altLang="it-IT" dirty="0">
                <a:solidFill>
                  <a:schemeClr val="bg1"/>
                </a:solidFill>
              </a:rPr>
              <a:t> </a:t>
            </a:r>
            <a:r>
              <a:rPr lang="it-IT" altLang="it-IT" dirty="0" err="1">
                <a:solidFill>
                  <a:schemeClr val="bg1"/>
                </a:solidFill>
              </a:rPr>
              <a:t>should</a:t>
            </a:r>
            <a:r>
              <a:rPr lang="it-IT" altLang="it-IT" dirty="0">
                <a:solidFill>
                  <a:schemeClr val="bg1"/>
                </a:solidFill>
              </a:rPr>
              <a:t> </a:t>
            </a:r>
            <a:r>
              <a:rPr lang="it-IT" altLang="it-IT" dirty="0" err="1">
                <a:solidFill>
                  <a:schemeClr val="bg1"/>
                </a:solidFill>
              </a:rPr>
              <a:t>provide</a:t>
            </a:r>
            <a:r>
              <a:rPr lang="it-IT" altLang="it-IT" dirty="0">
                <a:solidFill>
                  <a:schemeClr val="bg1"/>
                </a:solidFill>
              </a:rPr>
              <a:t> me </a:t>
            </a:r>
            <a:r>
              <a:rPr lang="it-IT" altLang="it-IT" dirty="0" err="1">
                <a:solidFill>
                  <a:schemeClr val="bg1"/>
                </a:solidFill>
              </a:rPr>
              <a:t>good</a:t>
            </a:r>
            <a:r>
              <a:rPr lang="it-IT" altLang="it-IT" dirty="0">
                <a:solidFill>
                  <a:schemeClr val="bg1"/>
                </a:solidFill>
              </a:rPr>
              <a:t> </a:t>
            </a:r>
            <a:r>
              <a:rPr lang="it-IT" altLang="it-IT" dirty="0" err="1">
                <a:solidFill>
                  <a:schemeClr val="bg1"/>
                </a:solidFill>
              </a:rPr>
              <a:t>genes</a:t>
            </a:r>
            <a:r>
              <a:rPr lang="it-IT" altLang="it-IT" dirty="0">
                <a:solidFill>
                  <a:schemeClr val="bg1"/>
                </a:solidFill>
              </a:rPr>
              <a:t>)….</a:t>
            </a:r>
          </a:p>
        </p:txBody>
      </p:sp>
      <p:sp>
        <p:nvSpPr>
          <p:cNvPr id="15" name="Fumetto 3 14"/>
          <p:cNvSpPr/>
          <p:nvPr/>
        </p:nvSpPr>
        <p:spPr>
          <a:xfrm>
            <a:off x="1014276" y="5235601"/>
            <a:ext cx="7656785" cy="1073719"/>
          </a:xfrm>
          <a:prstGeom prst="wedgeEllipseCallout">
            <a:avLst>
              <a:gd name="adj1" fmla="val 54087"/>
              <a:gd name="adj2" fmla="val 101596"/>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1" hangingPunct="1"/>
            <a:r>
              <a:rPr lang="it-IT" altLang="it-IT" i="1" dirty="0" err="1" smtClean="0">
                <a:solidFill>
                  <a:schemeClr val="bg1"/>
                </a:solidFill>
              </a:rPr>
              <a:t>You</a:t>
            </a:r>
            <a:r>
              <a:rPr lang="it-IT" altLang="it-IT" i="1" dirty="0" smtClean="0">
                <a:solidFill>
                  <a:schemeClr val="bg1"/>
                </a:solidFill>
              </a:rPr>
              <a:t> </a:t>
            </a:r>
            <a:r>
              <a:rPr lang="it-IT" altLang="it-IT" i="1" dirty="0" err="1" smtClean="0">
                <a:solidFill>
                  <a:schemeClr val="bg1"/>
                </a:solidFill>
              </a:rPr>
              <a:t>wanna</a:t>
            </a:r>
            <a:r>
              <a:rPr lang="it-IT" altLang="it-IT" i="1" dirty="0" smtClean="0">
                <a:solidFill>
                  <a:schemeClr val="bg1"/>
                </a:solidFill>
              </a:rPr>
              <a:t> </a:t>
            </a:r>
            <a:r>
              <a:rPr lang="it-IT" altLang="it-IT" i="1" dirty="0" err="1" smtClean="0">
                <a:solidFill>
                  <a:schemeClr val="bg1"/>
                </a:solidFill>
              </a:rPr>
              <a:t>select</a:t>
            </a:r>
            <a:r>
              <a:rPr lang="it-IT" altLang="it-IT" i="1" dirty="0" smtClean="0">
                <a:solidFill>
                  <a:schemeClr val="bg1"/>
                </a:solidFill>
              </a:rPr>
              <a:t> me? </a:t>
            </a:r>
            <a:r>
              <a:rPr lang="it-IT" altLang="it-IT" dirty="0" smtClean="0">
                <a:solidFill>
                  <a:schemeClr val="bg1"/>
                </a:solidFill>
              </a:rPr>
              <a:t>So, </a:t>
            </a:r>
            <a:r>
              <a:rPr lang="it-IT" altLang="it-IT" dirty="0" err="1" smtClean="0">
                <a:solidFill>
                  <a:schemeClr val="bg1"/>
                </a:solidFill>
              </a:rPr>
              <a:t>let</a:t>
            </a:r>
            <a:r>
              <a:rPr lang="it-IT" altLang="it-IT" dirty="0" smtClean="0">
                <a:solidFill>
                  <a:schemeClr val="bg1"/>
                </a:solidFill>
              </a:rPr>
              <a:t> me </a:t>
            </a:r>
          </a:p>
          <a:p>
            <a:pPr marL="342900" indent="-342900" algn="just" eaLnBrk="1" hangingPunct="1">
              <a:buAutoNum type="arabicParenR"/>
            </a:pPr>
            <a:r>
              <a:rPr lang="it-IT" altLang="it-IT" dirty="0" err="1" smtClean="0">
                <a:solidFill>
                  <a:schemeClr val="bg1"/>
                </a:solidFill>
              </a:rPr>
              <a:t>Fight</a:t>
            </a:r>
            <a:r>
              <a:rPr lang="it-IT" altLang="it-IT" dirty="0" smtClean="0">
                <a:solidFill>
                  <a:schemeClr val="bg1"/>
                </a:solidFill>
              </a:rPr>
              <a:t> </a:t>
            </a:r>
            <a:r>
              <a:rPr lang="it-IT" altLang="it-IT" dirty="0" err="1" smtClean="0">
                <a:solidFill>
                  <a:schemeClr val="bg1"/>
                </a:solidFill>
              </a:rPr>
              <a:t>against</a:t>
            </a:r>
            <a:r>
              <a:rPr lang="it-IT" altLang="it-IT" dirty="0" smtClean="0">
                <a:solidFill>
                  <a:schemeClr val="bg1"/>
                </a:solidFill>
              </a:rPr>
              <a:t> </a:t>
            </a:r>
            <a:r>
              <a:rPr lang="it-IT" altLang="it-IT" dirty="0" err="1" smtClean="0">
                <a:solidFill>
                  <a:schemeClr val="bg1"/>
                </a:solidFill>
              </a:rPr>
              <a:t>my</a:t>
            </a:r>
            <a:r>
              <a:rPr lang="it-IT" altLang="it-IT" dirty="0" smtClean="0">
                <a:solidFill>
                  <a:schemeClr val="bg1"/>
                </a:solidFill>
              </a:rPr>
              <a:t> competitors</a:t>
            </a:r>
          </a:p>
          <a:p>
            <a:pPr marL="342900" indent="-342900" algn="just" eaLnBrk="1" hangingPunct="1">
              <a:buAutoNum type="arabicParenR"/>
            </a:pPr>
            <a:r>
              <a:rPr lang="it-IT" altLang="it-IT" dirty="0" smtClean="0">
                <a:solidFill>
                  <a:schemeClr val="bg1"/>
                </a:solidFill>
              </a:rPr>
              <a:t>Be cool with </a:t>
            </a:r>
            <a:r>
              <a:rPr lang="it-IT" altLang="it-IT" dirty="0" err="1" smtClean="0">
                <a:solidFill>
                  <a:schemeClr val="bg1"/>
                </a:solidFill>
              </a:rPr>
              <a:t>you</a:t>
            </a:r>
            <a:r>
              <a:rPr lang="it-IT" altLang="it-IT" dirty="0" smtClean="0">
                <a:solidFill>
                  <a:schemeClr val="bg1"/>
                </a:solidFill>
              </a:rPr>
              <a:t> (</a:t>
            </a:r>
            <a:r>
              <a:rPr lang="it-IT" altLang="it-IT" dirty="0" err="1" smtClean="0">
                <a:solidFill>
                  <a:schemeClr val="bg1"/>
                </a:solidFill>
              </a:rPr>
              <a:t>ornamental</a:t>
            </a:r>
            <a:r>
              <a:rPr lang="it-IT" altLang="it-IT" dirty="0" smtClean="0">
                <a:solidFill>
                  <a:schemeClr val="bg1"/>
                </a:solidFill>
              </a:rPr>
              <a:t> traits)</a:t>
            </a:r>
            <a:endParaRPr lang="it-IT" altLang="it-IT" dirty="0">
              <a:solidFill>
                <a:schemeClr val="bg1"/>
              </a:solidFill>
            </a:endParaRPr>
          </a:p>
        </p:txBody>
      </p:sp>
    </p:spTree>
    <p:extLst>
      <p:ext uri="{BB962C8B-B14F-4D97-AF65-F5344CB8AC3E}">
        <p14:creationId xmlns:p14="http://schemas.microsoft.com/office/powerpoint/2010/main" val="77227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1138"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dirty="0" smtClean="0">
                <a:solidFill>
                  <a:srgbClr val="4D4D4D"/>
                </a:solidFill>
                <a:latin typeface="Tahoma" charset="0"/>
              </a:rPr>
              <a:t>SEXUAL BEHAVIOUR</a:t>
            </a:r>
            <a:endParaRPr lang="it-IT" altLang="it-IT" b="1" dirty="0">
              <a:solidFill>
                <a:srgbClr val="4D4D4D"/>
              </a:solidFill>
              <a:latin typeface="Tahoma" charset="0"/>
            </a:endParaRPr>
          </a:p>
        </p:txBody>
      </p:sp>
      <p:sp>
        <p:nvSpPr>
          <p:cNvPr id="91139" name="Rettangolo 24"/>
          <p:cNvSpPr>
            <a:spLocks noChangeArrowheads="1"/>
          </p:cNvSpPr>
          <p:nvPr/>
        </p:nvSpPr>
        <p:spPr bwMode="auto">
          <a:xfrm>
            <a:off x="1546225" y="764704"/>
            <a:ext cx="76327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rPr>
              <a:t>Sexual</a:t>
            </a:r>
            <a:r>
              <a:rPr lang="it-IT" altLang="it-IT" sz="2000" dirty="0" smtClean="0">
                <a:solidFill>
                  <a:schemeClr val="bg1"/>
                </a:solidFill>
              </a:rPr>
              <a:t> </a:t>
            </a:r>
            <a:r>
              <a:rPr lang="it-IT" altLang="it-IT" sz="2000" dirty="0" err="1" smtClean="0">
                <a:solidFill>
                  <a:schemeClr val="bg1"/>
                </a:solidFill>
              </a:rPr>
              <a:t>reproduction</a:t>
            </a:r>
            <a:r>
              <a:rPr lang="it-IT" altLang="it-IT" sz="2000" dirty="0" smtClean="0">
                <a:solidFill>
                  <a:schemeClr val="bg1"/>
                </a:solidFill>
              </a:rPr>
              <a:t> </a:t>
            </a:r>
            <a:r>
              <a:rPr lang="it-IT" altLang="it-IT" sz="2000" dirty="0" err="1" smtClean="0">
                <a:solidFill>
                  <a:schemeClr val="bg1"/>
                </a:solidFill>
              </a:rPr>
              <a:t>is</a:t>
            </a:r>
            <a:r>
              <a:rPr lang="it-IT" altLang="it-IT" sz="2000" dirty="0" smtClean="0">
                <a:solidFill>
                  <a:schemeClr val="bg1"/>
                </a:solidFill>
              </a:rPr>
              <a:t> </a:t>
            </a:r>
            <a:r>
              <a:rPr lang="it-IT" altLang="it-IT" sz="2000" dirty="0" err="1" smtClean="0">
                <a:solidFill>
                  <a:schemeClr val="bg1"/>
                </a:solidFill>
              </a:rPr>
              <a:t>widespread</a:t>
            </a:r>
            <a:r>
              <a:rPr lang="it-IT" altLang="it-IT" sz="2000" dirty="0" smtClean="0">
                <a:solidFill>
                  <a:schemeClr val="bg1"/>
                </a:solidFill>
              </a:rPr>
              <a:t> </a:t>
            </a:r>
            <a:r>
              <a:rPr lang="it-IT" altLang="it-IT" sz="2000" dirty="0" err="1" smtClean="0">
                <a:solidFill>
                  <a:schemeClr val="bg1"/>
                </a:solidFill>
              </a:rPr>
              <a:t>because</a:t>
            </a:r>
            <a:r>
              <a:rPr lang="it-IT" altLang="it-IT" sz="2000" dirty="0" smtClean="0">
                <a:solidFill>
                  <a:schemeClr val="bg1"/>
                </a:solidFill>
              </a:rPr>
              <a:t> </a:t>
            </a:r>
            <a:r>
              <a:rPr lang="it-IT" altLang="it-IT" sz="2000" dirty="0" err="1" smtClean="0">
                <a:solidFill>
                  <a:schemeClr val="bg1"/>
                </a:solidFill>
              </a:rPr>
              <a:t>it</a:t>
            </a:r>
            <a:r>
              <a:rPr lang="it-IT" altLang="it-IT" sz="2000" dirty="0" smtClean="0">
                <a:solidFill>
                  <a:schemeClr val="bg1"/>
                </a:solidFill>
              </a:rPr>
              <a:t> </a:t>
            </a:r>
            <a:r>
              <a:rPr lang="it-IT" altLang="it-IT" sz="2000" dirty="0" err="1" smtClean="0">
                <a:solidFill>
                  <a:schemeClr val="bg1"/>
                </a:solidFill>
              </a:rPr>
              <a:t>increases</a:t>
            </a:r>
            <a:r>
              <a:rPr lang="it-IT" altLang="it-IT" sz="2000" dirty="0" smtClean="0">
                <a:solidFill>
                  <a:schemeClr val="bg1"/>
                </a:solidFill>
              </a:rPr>
              <a:t> the </a:t>
            </a:r>
            <a:r>
              <a:rPr lang="it-IT" altLang="it-IT" sz="2000" dirty="0" err="1" smtClean="0">
                <a:solidFill>
                  <a:schemeClr val="bg1"/>
                </a:solidFill>
              </a:rPr>
              <a:t>possibility</a:t>
            </a:r>
            <a:r>
              <a:rPr lang="it-IT" altLang="it-IT" sz="2000" dirty="0" smtClean="0">
                <a:solidFill>
                  <a:schemeClr val="bg1"/>
                </a:solidFill>
              </a:rPr>
              <a:t> to </a:t>
            </a:r>
            <a:r>
              <a:rPr lang="it-IT" altLang="it-IT" sz="2000" dirty="0" err="1" smtClean="0">
                <a:solidFill>
                  <a:schemeClr val="bg1"/>
                </a:solidFill>
              </a:rPr>
              <a:t>have</a:t>
            </a:r>
            <a:r>
              <a:rPr lang="it-IT" altLang="it-IT" sz="2000" dirty="0" smtClean="0">
                <a:solidFill>
                  <a:schemeClr val="bg1"/>
                </a:solidFill>
              </a:rPr>
              <a:t> </a:t>
            </a:r>
            <a:r>
              <a:rPr lang="it-IT" altLang="it-IT" sz="2000" dirty="0" err="1" smtClean="0">
                <a:solidFill>
                  <a:schemeClr val="bg1"/>
                </a:solidFill>
              </a:rPr>
              <a:t>offspring</a:t>
            </a:r>
            <a:r>
              <a:rPr lang="it-IT" altLang="it-IT" sz="2000" dirty="0" smtClean="0">
                <a:solidFill>
                  <a:schemeClr val="bg1"/>
                </a:solidFill>
              </a:rPr>
              <a:t> </a:t>
            </a:r>
            <a:r>
              <a:rPr lang="it-IT" altLang="it-IT" sz="2000" dirty="0" err="1" smtClean="0">
                <a:solidFill>
                  <a:schemeClr val="bg1"/>
                </a:solidFill>
              </a:rPr>
              <a:t>able</a:t>
            </a:r>
            <a:r>
              <a:rPr lang="it-IT" altLang="it-IT" sz="2000" dirty="0" smtClean="0">
                <a:solidFill>
                  <a:schemeClr val="bg1"/>
                </a:solidFill>
              </a:rPr>
              <a:t> to </a:t>
            </a:r>
            <a:r>
              <a:rPr lang="it-IT" altLang="it-IT" sz="2000" dirty="0" err="1" smtClean="0">
                <a:solidFill>
                  <a:schemeClr val="bg1"/>
                </a:solidFill>
              </a:rPr>
              <a:t>survive</a:t>
            </a:r>
            <a:r>
              <a:rPr lang="it-IT" altLang="it-IT" sz="2000" dirty="0" smtClean="0">
                <a:solidFill>
                  <a:schemeClr val="bg1"/>
                </a:solidFill>
              </a:rPr>
              <a:t> in </a:t>
            </a:r>
            <a:r>
              <a:rPr lang="it-IT" altLang="it-IT" sz="2000" dirty="0" err="1" smtClean="0">
                <a:solidFill>
                  <a:schemeClr val="bg1"/>
                </a:solidFill>
              </a:rPr>
              <a:t>different</a:t>
            </a:r>
            <a:r>
              <a:rPr lang="it-IT" altLang="it-IT" sz="2000" dirty="0" smtClean="0">
                <a:solidFill>
                  <a:schemeClr val="bg1"/>
                </a:solidFill>
              </a:rPr>
              <a:t> (</a:t>
            </a:r>
            <a:r>
              <a:rPr lang="it-IT" altLang="it-IT" sz="2000" dirty="0" err="1" smtClean="0">
                <a:solidFill>
                  <a:schemeClr val="bg1"/>
                </a:solidFill>
              </a:rPr>
              <a:t>variable</a:t>
            </a:r>
            <a:r>
              <a:rPr lang="it-IT" altLang="it-IT" sz="2000" dirty="0" smtClean="0">
                <a:solidFill>
                  <a:schemeClr val="bg1"/>
                </a:solidFill>
              </a:rPr>
              <a:t>) </a:t>
            </a:r>
            <a:r>
              <a:rPr lang="it-IT" altLang="it-IT" sz="2000" dirty="0" err="1" smtClean="0">
                <a:solidFill>
                  <a:schemeClr val="bg1"/>
                </a:solidFill>
              </a:rPr>
              <a:t>environments</a:t>
            </a:r>
            <a:r>
              <a:rPr lang="it-IT" altLang="it-IT" sz="2000" dirty="0" smtClean="0">
                <a:solidFill>
                  <a:schemeClr val="bg1"/>
                </a:solidFill>
              </a:rPr>
              <a:t>.</a:t>
            </a:r>
            <a:endParaRPr lang="it-IT" altLang="it-IT" sz="2000" b="1" dirty="0">
              <a:solidFill>
                <a:schemeClr val="bg1"/>
              </a:solidFill>
            </a:endParaRPr>
          </a:p>
        </p:txBody>
      </p:sp>
      <p:sp>
        <p:nvSpPr>
          <p:cNvPr id="91140" name="AutoShape 2" descr="https://images.nital.it/nikonschool/sguardi/60/gallery/natura/images/02.jpg"/>
          <p:cNvSpPr>
            <a:spLocks noChangeAspect="1" noChangeArrowheads="1"/>
          </p:cNvSpPr>
          <p:nvPr/>
        </p:nvSpPr>
        <p:spPr bwMode="auto">
          <a:xfrm>
            <a:off x="155575" y="-1836738"/>
            <a:ext cx="5715000"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91141" name="AutoShape 2" descr="data:image/jpeg;base64,/9j/4AAQSkZJRgABAQAAAQABAAD/2wCEAAkGBxQTEhUUExQUFRUXGBUUFRcUGBUUFBUVFxQWFxQUFxQYHCggGBwlHBUUITEhJSkrLi4uFx8zODMsNygtLisBCgoKDg0OGhAQGiwkHCQsLCwsLCwsLCwsLCwsLCwsLCwsLCwsLCwsLCwsLCwsLCwsLCwsLCwsLCwsLCwsLCwsMv/AABEIALcBFAMBIgACEQEDEQH/xAAbAAACAwEBAQAAAAAAAAAAAAADBAECBQAGB//EADUQAAEDAgQDBwMDBAMBAAAAAAEAAhEDIQQSMUFRYXEFEyKBkaHwscHRMuHxBhRCUiNionL/xAAZAQADAQEBAAAAAAAAAAAAAAAAAQIDBAX/xAAiEQEBAAIDAAMAAgMAAAAAAAAAAQIREiExA0FRImETMnH/2gAMAwEAAhEDEQA/APnACuAoAVghyphWChWBUh2VVc1FBUkJbMuQoIR+6XCilyg0XAUgJkMHBVe1HIaBhRlRl0o2AIUhMwCpNEJcj0CwqUTulDmqehpTKoLFGZTKeiDcEIo7kEhXApChXIUQqCkKuVFVSEBSF2VWhTKAGQnMJ2W+owvblADhTGZ0F9QtLhTYN3EDTmEsUWji6jGuax7mtd+oA2NiPoSPNAMnsGtDCG5i9jKgY2S/u6jS5jjbLcAWBJ8TRElEpf0ti3Zv+B4ytLiCIJhwblH/AGJdYGJyu/1MCodt4hga1tao0NgNAcbASGx0BIHBSzt7FCYxFUScxh5u6Zk8b39eJTHRih/Sdd5qhvdk0aj6VTxGzmRJ/TpBcQdwx/BJ4DsKtWpd7SbnbmLPDJdIa1xm0NGV0+IiQ1xEwUM9o1ZqHvHzUJNQyRnJa9hzRrLalQdHniiN7axAkis8ElxMGJL/ANc8jOmiY6Xb/TWLJAGHrXgjwm+YEt9Y9xxEqYjsutTptqPpuax2XK4xBzglscZDXeieo/1HiWvDzUNQtuBV8bZyOpgxxDXETwjgEtje169VuWpUc5tobYNGWcoDRYASYG0pjpnwuUwpT0GgFYLmhWhZkgBTCmFyQcCryqAKWhI12uXF67IrCkVN0O1S9QGo7aSK1oU7VMbS3dFQaSbc2OigFLlT4lMikJl4hcGI2OJUOVHFNOpIT6UKpYmyliFEIhCiFaQ1EK+VcGoChCqWo8KCEbABaoLUfKoLU9gCFVEIUQmFIUQjZFUtTAcKIV4XQgKZVEK8LgEwEQuhEIUQmNhwoRIXJ7B5quAuARGtWNpqQuyo7WX0PRGYFNyOYlW0irMYnm4YnchWGGhTc18AGMARszdr9BKggN2UOKn1U6WeyUKCiserg8ktmEadl2XimGNhTCWz0A1oOy400zkUQUtjRfIqFiZdSNlxpp7LizKtJALVrvoSs+rSI2WmOTLLHReFCIWqhC0QhcRKgqQUBACq9XXPYgAkKpCIQohUENXOUqIQAyF0ImVSQmASFEIhaoIQFCoKsoTSqQuVoUJm3aeFRm4YBEDoUucOS4+VdPGKMaNPyFdrQFRhnkfuiME2SpwZjlD3KSLc0C9j7JaUFUlCTrmyh90qlTYEwwj5VQUiFdjHc0qIu1yI1L5lZlW6nR7MNCsWAqjaw4o7XJVXQYYodSTDQqPO2/z8JbPRYMKmpSlMlqgs4J7LiyamD3CTqUSFvvagijmFwFeOdjK/GwC1RC1qvZx2S9TCwLyD7LWZxncLCQC7IUY01eo60R57qtp0SLVWEw+mqFiqUBQuIRAEStBiBFr9eKNgALnKxUQglUMq7iqlVCoZCrCLKpCo0QuUlcgnozRDrFX/ALcfIKMGKzWWlcHJ2aKd2URhgCdeKlzIIInjHGdQVzhpty+yeykXa2bqxw/W2m6vQR3FTtpMYTpNPzqiEDT5KvUeN0Jte9tDx2R6nqLA7bqHvAElQ/EXBBB2I0UOol15n7J6/S2Wc+64lXbRk/LI1JjRtJ4fhVuJ0W+iswcTATlZsQ0DruhOpXi5G3zqlsaM0ag4qKpE/JSmWNNVOcwlo+Ryl1lcbmB1STKhlN5r2HX1Ss0copp+qljIVGVb8OqI6oDoosq+lHINQhS+pe8cFYNsq8T6B/bg7BCqYNvA+SdDeOvJUqGycpWQjUwgQXYQDdMDEAjmua6VpLYjUpRuF5qtTCeaaeI9VOSyfKlxjMdT4IDwtJ9NJVaa1xyZXEsQqlXIVHLSJVKqVYlVVBELlxXID2AEq7WbLPoVXuMA242nyWrSC87Lp3Y6ofdqO6TAqA6X2MbdVDmxv6/OinkriC2neJvqqYzRMObaf4H5QnMkQb7dE5eys60QaZ/dEw7bEx8Kv/bc7LsP4XQVe2Un6DUw5Gu90ejh/DMwYkBaTQCLgRp5bK7aYtHzoovyNJ8cK4ajY7T6qzcKRpBtvYknVNCjrzXVn5R99p2U8rtXGSdlAwR4geZg2j5siMp7xI+QRumqTp4fVS8em4S5UcYSOH1IEE/Xoq4jD+HQStEMlCrUyZ19kTMXDpi02QY3+cVpMbIgW0KTe3xH9k5g3/7amIPSVpn5tnj7oKvhzbTmgU23tr7AcStCu7mIFis99QRaxlGNtgyklEawjfnJUZnTtHsUGm1zzxWgaVoRehOwGVJ66QFU308+K5uFAPFEcI4X20Rv8V39knYXUm/RSKYAsLIxYdzFzFxPIKarIHt8Ce06Z9Zw4/ZFBkcFFWjeZ66FEezyPNXamSgVACkqxWs6mIhJVqUJ41OeLOe1LvCaegVGLeVhSzlUhEIVCVoShXKVCA9hQp30E8QAmchnkfnzohUWpqm668y16Ei2QD5HuqVWDWSCeJJB30RnU5UPYdjfmJUyr0sYy7dZskq5MS3S+0G3unKNAgaDfoULIXPIJjkNNI+iMeqWXZGHQRf5qr4ehJsZ0nb+VqNpRw6pTEtghwtHpzAPrwVzPfSbjrseu2Gn+EtmJZuI56jjCHXq5nEjSAOq1sT2V3bKZc9hLmmzM2ZoteYh0GWnmCLwUv8AX0vb0QoV3EtAEcY4X5/VRiq5u13tayF+kwDfjomyzMxrzBvlMG7SZIDhzAJB0MFVqS7KXc0P2C6lTqk1xdujXNzAnnzVsWWklzfB4jlaJ8LTfUWgWET9EpRwRe9rRHiIaDtJMLex/wDT1WiGaPa4w0sBJzbNLTp76KMtct77Ob1r6ZPeZR8APRUqOLhA1PyFqu7ArS0FkTYSWgTwJBtolK3Z9RjywtOYXgCTHERqOamWKuwcTgKdKqA4FzS0OIDhIkOhmZsjXISUNtAAcZ14Kz6ZJA1/km61OyuxH4hr8rgIBEEE3iRcERsJvronctTulrvqPMVqnCwGnHqSlm8Nk7isOWkhwII1BsR1CBTZe34W8s10ws7aWHpeEDRX7vkhurS0ZbTvwI2TLGHVx8uCwv8Abpx/oo+kNLwNQLKa1EHr+EUVQZAXMoXmef2T2WvxnuokuEnSESqwaEXg+g5+afdSCVFZpMAi29r8k5lsuMhMNG3tZcGTr9UTETNxI29kuXXufnBaIvorkJ7UzAKq9iWzuLMr0UnXpcFo1nXSlULXGscozKzUs5PYkJRwXRjemFgS5SuV7D2jZNrRxkz6JyiPRI0nzH1T1B/DovLyejiYYFZqC359/unms2+cvos700k2Vr5hdo48FUZXCXQCN9I8ytHukAs5fsiZC49k6deTAuOPspr5HNIOWTodCIIM87SL8Vb+2GbN7c+MjyXVqE3bZ2vO26rc30nV12zqbL6GZjzET5r33Z3aFOphG0akWaPECG5IMBxBtMj3XijRcCILiZ1JmOm6eweNq0s2R3h8JcDBBMAgwenuj5P5TpGHXpbtjCNp1CxpJgAmbGSJ+4WvT7Gqd3SzBrWPIh2UOcC4CGuIgwdpNiTpMHDYM9RxJ1JcepMk+8r1z+3KIwxpEuc9v6C4EEkEFplsgRA14Iy5dQprdrCxVMUaoayoKhaWkOaIAfMhup0K9HT7WbVytFZ9Ih9w8NewgSWkOF+UE3leZxXadXEOYxxDiDlaYa1xLjYZhHHkvRYfsMuI71uV8E5S0NzOzXDoPiJHiBFrOEcVlNSb9E/o52j2g85Q0d6bk5Q5hBFgTc5RebzptCB2PicQKjnxaSx7ny4U4JMAZgTGY+slO9sU6TGMc0QXAtIZo9pbZwbIGYWvw12jMwnadXD0BT7um68sOdry2bkPYx0g8Jj2Wcm50vY/bmHp0agreCsKk5mOAF7HM22lomN95Whg+y6XcGIDyc2ZoyuBuRdpG+2ll5bs+hTcR3pNMZvFAmQZuI0i0zxXsuyW03BwbUNRrSIkwcpaLnQ6l1+Sj5P4wY9vK9v1XvolgogMpuhz2Nc4EgWcah0zZgYN+a8g9swNPoV9B7ZwNXLUpUHVXS+XNB8OQsBhziRcQBGpBC8BXGUgi95+i6vhu4y+SdmcDhTaSCQZi8Dn1TlR+oG3yFnt7QgyAOfNNUsQIm5c68DWNunmjKX2qwuPkApOsYIB3lEo4oEmxt5qa7wQSCPabc9AgUG5HD/I8NI4EnQJ9U/KO7M/aBz36iUOrgwY2cfIc7fZOVMSGtk+3zRCrPDgIdF7W26KJaqyEauHyzBJ2I0jmk8OPFeZ0n7clq4ioRuepA35Jak3ePa56lazLrtncZvoUU7cPnFUNM/z/Cba2yhzFHJpxY1ZK1mbrSxFJI12nZbY1z5Rn12SFnPC1qx1WdVut8KwzhUhQpeFC02h7NrgPn2TFN8xG8+0WSlAHcmeQjjp5StCiL2XnV6OPZiiw7e6eY635tugUgnKYWFroxxFa1CrYXMQSTA2EQeqOz5ojsUb0rW2cMIG+595S7qG4M8iRrNtVsuppLGULQBfa0jzVzJGWH4yq5JPhPUffkfwiYfxDTkZ3VH4c0xmgRuDAI2+aq86GZBFom/vzF1p9Mv+kcrQ8mDlBFrweInmmsbD3ZqTC1hygNkuOaIgTe5XOwZJMkCHEQQbxqSeOqa7MrtbUAqtloBBIzeHMIziCDIBPDUqrl9xEx/VR2bVfUbTcxrHZcoz/wDGIaCS5xg5j+qT04KalaozwVC4hswMxe3/AOmiYgjdLNqBtU5bNa92QmQMuYwMp2g6cytHDYp1Z2QOID5aQ1sgtgkzTbqBHoLSUsrRIHRxDXQW5QWiPC0MtzAAnqjGoTvKT7TwVTDVIMXuHNIe13PS2osb3TXZ7S/xVKrKbbCcmZzjqfCzYAiXKbJrc8PG3xeOGvNGptIu0wRebtiLm6Sxb396abSyzsoLDOaYyxJ3kWAla9LCUnUhmpk1mHu6jWuuYbJLzJAg73iTIiQpvXqvfE43tU1Cxrqhcf0PbSbEtJhxc5k3MCzW35TI812zgclZ7GkkNgSQWnQG4PULX7LxtNtIsdDHh2bvAHGpEiYLYk5S4ZSQJhI/3kuqHujlLnOa57n52CLZjMPMCepNyIC0x3L0zs3O2IykA6HTPACbxab6TCIyoQMoO/ASRvdM46oxwzN/U0gztE6Tuoblyl0AzqCBaSCAHRyGnRact9pmP4VqA2An/W1obrP19EWjTkkxJ1IJAAHC8yVWkb6TJ/ZaRomxGUTvGb34JZZaPHHalJmaCRaBAv7yufhjYtygjW1j+Ey5wj1sJ06pcue6wLQD5kcDzWe2tkhNrcz9p1N7BvCeeqfLb9VOHDRIEAjWI2tKNEIuR44hNYhVjCaKWxCUVfGdiKoWdi3aQiYxha6Njuk3PXRjHJnaridFlVnrSqOss6qFtgwzKucVCvE7j2C5bbQ9P2eSTJ6AbATPqtahry91g4fEkayOg1HOQtLCYwE2BjjsTv8AZcGcrv8AjyjbYY14T5bFGp1pvcDn8sk6Va1o8+CirJBEtAMjSNfON1z6dPL8a1OsDYEXBIOoMc94sj0S4gh0BwO1wfLb5dZNEloaR/ib8MseKBPn5LZpVJ/bS6jKaVjdiMH4ud1Y0N/JRQsU0wfPpZTtWmYOzwDOp4kyfKdPZDfhIOa5ImGn/aLe8ei1y1VLE5lU8IwqGEMeI9d77yVTFYLNF4jgPTdbdShyWdinjSCTwuOG32KvHK2ouM0yq+EqbieEFLspvpOBdYayNiNNNF6JtO351HXmh5Q6ZiA7KNCCYn7+y0/yfSL8bIxNfMD4pGsF5cesHRKOxZAjQD6xBPmNlp1uzmEnLYi9pI8x5eyBVwLhqA8DgQCRvAO6qZYs8scvVcPijUY9j3S0jM1ohs1JhsAQDrJBBs20GCmaNFzAW1MzCRBk5LbBwOo5GQg4eiwR+proFnRMg66S3a19NUQso2ETECznHy1hGV+jxxBxdRsyHAO1MBribeyWr+IC7nEkRmNrmP06D3Ra2HkWZqYEmADsL6lQygQMpidtTF+acsiMthPYM12nxR4RYSNRudQUSiySLFpttYdBNkWhgnOiByMb3uDH1WnR7NDTuTsdhH0291OWcjTHC0nUpNF8rZ2BjTkqNDn/AKDB3kCRwEcOafdgnE/qgbAAE6bki26MKcGAAOFrADayz5NOBR+HMWdfoI/Kg4U2Mi3K38J009NVctS5K4Qi2nyFuVgeSktTLks+0o2NaDcAkq7r6HrsmHVJS9QK4ik8W2QsTFtiCPNb9XRYXacg8it/jv05/l8IvfxStZyJWNvk+iRJuunCOSoqtuuUOfzXLQmzhH5v8f40WjTIAABn8deiy8A/KyR9R830Tr6ILj0A9bef7rky9dWPjVa4tAJgAbz6Wi3qncNoCZnbzE/ZI02SxocdInUTaPwmqdUQI8URfXkNB8hY10Y9NATFvTj1XYbF5YbAykkBxcPCNIPQwq03TbyO6YwtFoaW7X1jc38r6LK6bat8adM7/JGpRqVbxEQbAGTMX2BjWxSTKkD6beSZoOWdjQ+CrQhNdAlEa6VCg61JxFoB55tN4Ii+iWr4MOhpa+3+YLAR7z6BaTSuLU5km4sxnZ4bH6jlmJcbzxGnBZzezXNcZzOBgZ2gZtrOk3Fxf8L0ZaqEGNADz/AVTOpuEYzMPDS4ufaYlpBA3lo1Q3MktJbmMCDBtI3JbbdbRE8r7hcaZlPmODy+IwDzc34jQgQYiddkzRwMCcpDv+wDo/8AUL0D6cjh6fdDa2b26jfnqn/kutJnxSVjtwBLjmu0+LcHNAm08p9UwcLJMi2xP44futAt4/PNUy6ypuVqphCbabgIAbG9tQiQevzkjlqqWpbPiHKqSiFVcg9BlyFUqrqjkFyqQkvqJWvVlXqlLkq5E0pVcDoTr+0ITahtN9jpI/Mo74H1SlapC1jCrVKoWdjiHCD5fZErO9Eqasz/ACrxjPK/TExLIlKufe60cS4XWRV1+QuvDtyZRJdK5Ac7ouWidNFuJa6wIBAAEAgEcTa61uzq+aJdueO3XquXLLPCabY3tpvcIERFhl43AaJ4JmhU21+9hf30UrlzXGadG+z1BxsYieloRq2KLbASYJ5WuuXLDXbbd4pwrCYqPJc7YXDWi4J111WxhxHnf6KVyzyrTHoy2qNAb/lHDgNFy5RppFw6yK165coNIcFwcpXICoAFwNdY35n0UkKVyAqoIXLkBVzUPL881y5VAoQD7qjyuXIIB7+PRVcfwuXKgE5iA8rlycItWN0u4wuXLSIyLVCkMWyQZ9rHyK5ctMWGUZoqlocHEkA6mSdBFvRJVq5j7RbquXLojmyZ2Lekaj1y5dGHjGhVDBuuXLlRv//Z"/>
          <p:cNvSpPr>
            <a:spLocks noChangeAspect="1" noChangeArrowheads="1"/>
          </p:cNvSpPr>
          <p:nvPr/>
        </p:nvSpPr>
        <p:spPr bwMode="auto">
          <a:xfrm>
            <a:off x="155575" y="-1812925"/>
            <a:ext cx="57150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12" name="Rettangolo 24"/>
          <p:cNvSpPr>
            <a:spLocks noChangeArrowheads="1"/>
          </p:cNvSpPr>
          <p:nvPr/>
        </p:nvSpPr>
        <p:spPr bwMode="auto">
          <a:xfrm>
            <a:off x="1546225" y="2361074"/>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smtClean="0">
                <a:solidFill>
                  <a:schemeClr val="bg1"/>
                </a:solidFill>
              </a:rPr>
              <a:t>The “</a:t>
            </a:r>
            <a:r>
              <a:rPr lang="it-IT" altLang="it-IT" sz="2000" dirty="0" err="1" smtClean="0">
                <a:solidFill>
                  <a:schemeClr val="bg1"/>
                </a:solidFill>
              </a:rPr>
              <a:t>choosy</a:t>
            </a:r>
            <a:r>
              <a:rPr lang="it-IT" altLang="it-IT" sz="2000" dirty="0" smtClean="0">
                <a:solidFill>
                  <a:schemeClr val="bg1"/>
                </a:solidFill>
              </a:rPr>
              <a:t> sex” </a:t>
            </a:r>
            <a:r>
              <a:rPr lang="it-IT" altLang="it-IT" sz="2000" dirty="0" err="1" smtClean="0">
                <a:solidFill>
                  <a:schemeClr val="bg1"/>
                </a:solidFill>
              </a:rPr>
              <a:t>is</a:t>
            </a:r>
            <a:r>
              <a:rPr lang="it-IT" altLang="it-IT" sz="2000" dirty="0" smtClean="0">
                <a:solidFill>
                  <a:schemeClr val="bg1"/>
                </a:solidFill>
              </a:rPr>
              <a:t> </a:t>
            </a:r>
            <a:r>
              <a:rPr lang="it-IT" altLang="it-IT" sz="2000" dirty="0" err="1" smtClean="0">
                <a:solidFill>
                  <a:schemeClr val="bg1"/>
                </a:solidFill>
              </a:rPr>
              <a:t>determined</a:t>
            </a:r>
            <a:r>
              <a:rPr lang="it-IT" altLang="it-IT" sz="2000" dirty="0" smtClean="0">
                <a:solidFill>
                  <a:schemeClr val="bg1"/>
                </a:solidFill>
              </a:rPr>
              <a:t> </a:t>
            </a:r>
            <a:r>
              <a:rPr lang="it-IT" altLang="it-IT" sz="2000" dirty="0" err="1" smtClean="0">
                <a:solidFill>
                  <a:schemeClr val="bg1"/>
                </a:solidFill>
              </a:rPr>
              <a:t>mainly</a:t>
            </a:r>
            <a:r>
              <a:rPr lang="it-IT" altLang="it-IT" sz="2000" dirty="0" smtClean="0">
                <a:solidFill>
                  <a:schemeClr val="bg1"/>
                </a:solidFill>
              </a:rPr>
              <a:t> by the </a:t>
            </a:r>
            <a:r>
              <a:rPr lang="it-IT" altLang="it-IT" sz="2000" dirty="0" err="1" smtClean="0">
                <a:solidFill>
                  <a:schemeClr val="bg1"/>
                </a:solidFill>
              </a:rPr>
              <a:t>costs</a:t>
            </a:r>
            <a:r>
              <a:rPr lang="it-IT" altLang="it-IT" sz="2000" dirty="0" smtClean="0">
                <a:solidFill>
                  <a:schemeClr val="bg1"/>
                </a:solidFill>
              </a:rPr>
              <a:t> </a:t>
            </a:r>
            <a:r>
              <a:rPr lang="it-IT" altLang="it-IT" sz="2000" dirty="0" err="1" smtClean="0">
                <a:solidFill>
                  <a:schemeClr val="bg1"/>
                </a:solidFill>
              </a:rPr>
              <a:t>associated</a:t>
            </a:r>
            <a:r>
              <a:rPr lang="it-IT" altLang="it-IT" sz="2000" dirty="0" smtClean="0">
                <a:solidFill>
                  <a:schemeClr val="bg1"/>
                </a:solidFill>
              </a:rPr>
              <a:t> to </a:t>
            </a:r>
            <a:r>
              <a:rPr lang="it-IT" altLang="it-IT" sz="2000" dirty="0" err="1" smtClean="0">
                <a:solidFill>
                  <a:schemeClr val="bg1"/>
                </a:solidFill>
              </a:rPr>
              <a:t>parental</a:t>
            </a:r>
            <a:r>
              <a:rPr lang="it-IT" altLang="it-IT" sz="2000" dirty="0" smtClean="0">
                <a:solidFill>
                  <a:schemeClr val="bg1"/>
                </a:solidFill>
              </a:rPr>
              <a:t> </a:t>
            </a:r>
            <a:r>
              <a:rPr lang="it-IT" altLang="it-IT" sz="2000" dirty="0" err="1" smtClean="0">
                <a:solidFill>
                  <a:schemeClr val="bg1"/>
                </a:solidFill>
              </a:rPr>
              <a:t>cares</a:t>
            </a:r>
            <a:r>
              <a:rPr lang="it-IT" altLang="it-IT" sz="2000" dirty="0" smtClean="0">
                <a:solidFill>
                  <a:schemeClr val="bg1"/>
                </a:solidFill>
              </a:rPr>
              <a:t>.</a:t>
            </a:r>
          </a:p>
        </p:txBody>
      </p:sp>
      <p:sp>
        <p:nvSpPr>
          <p:cNvPr id="13" name="Rettangolo 24"/>
          <p:cNvSpPr>
            <a:spLocks noChangeArrowheads="1"/>
          </p:cNvSpPr>
          <p:nvPr/>
        </p:nvSpPr>
        <p:spPr bwMode="auto">
          <a:xfrm>
            <a:off x="1546225" y="3860800"/>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rPr>
              <a:t>As</a:t>
            </a:r>
            <a:r>
              <a:rPr lang="it-IT" altLang="it-IT" sz="2000" dirty="0" smtClean="0">
                <a:solidFill>
                  <a:schemeClr val="bg1"/>
                </a:solidFill>
              </a:rPr>
              <a:t> </a:t>
            </a:r>
            <a:r>
              <a:rPr lang="it-IT" altLang="it-IT" sz="2000" dirty="0" err="1" smtClean="0">
                <a:solidFill>
                  <a:schemeClr val="bg1"/>
                </a:solidFill>
              </a:rPr>
              <a:t>females</a:t>
            </a:r>
            <a:r>
              <a:rPr lang="it-IT" altLang="it-IT" sz="2000" dirty="0" smtClean="0">
                <a:solidFill>
                  <a:schemeClr val="bg1"/>
                </a:solidFill>
              </a:rPr>
              <a:t> in nature </a:t>
            </a:r>
            <a:r>
              <a:rPr lang="it-IT" altLang="it-IT" sz="2000" dirty="0" err="1" smtClean="0">
                <a:solidFill>
                  <a:schemeClr val="bg1"/>
                </a:solidFill>
              </a:rPr>
              <a:t>have</a:t>
            </a:r>
            <a:r>
              <a:rPr lang="it-IT" altLang="it-IT" sz="2000" dirty="0" smtClean="0">
                <a:solidFill>
                  <a:schemeClr val="bg1"/>
                </a:solidFill>
              </a:rPr>
              <a:t> more </a:t>
            </a:r>
            <a:r>
              <a:rPr lang="it-IT" altLang="it-IT" sz="2000" dirty="0" err="1" smtClean="0">
                <a:solidFill>
                  <a:schemeClr val="bg1"/>
                </a:solidFill>
              </a:rPr>
              <a:t>parental</a:t>
            </a:r>
            <a:r>
              <a:rPr lang="it-IT" altLang="it-IT" sz="2000" dirty="0" smtClean="0">
                <a:solidFill>
                  <a:schemeClr val="bg1"/>
                </a:solidFill>
              </a:rPr>
              <a:t> </a:t>
            </a:r>
            <a:r>
              <a:rPr lang="it-IT" altLang="it-IT" sz="2000" dirty="0" err="1" smtClean="0">
                <a:solidFill>
                  <a:schemeClr val="bg1"/>
                </a:solidFill>
              </a:rPr>
              <a:t>cares</a:t>
            </a:r>
            <a:r>
              <a:rPr lang="it-IT" altLang="it-IT" sz="2000" dirty="0" smtClean="0">
                <a:solidFill>
                  <a:schemeClr val="bg1"/>
                </a:solidFill>
              </a:rPr>
              <a:t>, </a:t>
            </a:r>
            <a:r>
              <a:rPr lang="it-IT" altLang="it-IT" sz="2000" dirty="0" err="1" smtClean="0">
                <a:solidFill>
                  <a:schemeClr val="bg1"/>
                </a:solidFill>
              </a:rPr>
              <a:t>female</a:t>
            </a:r>
            <a:r>
              <a:rPr lang="it-IT" altLang="it-IT" sz="2000" dirty="0" smtClean="0">
                <a:solidFill>
                  <a:schemeClr val="bg1"/>
                </a:solidFill>
              </a:rPr>
              <a:t> </a:t>
            </a:r>
            <a:r>
              <a:rPr lang="it-IT" altLang="it-IT" sz="2000" dirty="0" err="1" smtClean="0">
                <a:solidFill>
                  <a:schemeClr val="bg1"/>
                </a:solidFill>
              </a:rPr>
              <a:t>is</a:t>
            </a:r>
            <a:r>
              <a:rPr lang="it-IT" altLang="it-IT" sz="2000" dirty="0" smtClean="0">
                <a:solidFill>
                  <a:schemeClr val="bg1"/>
                </a:solidFill>
              </a:rPr>
              <a:t> </a:t>
            </a:r>
            <a:r>
              <a:rPr lang="it-IT" altLang="it-IT" sz="2000" dirty="0" err="1" smtClean="0">
                <a:solidFill>
                  <a:schemeClr val="bg1"/>
                </a:solidFill>
              </a:rPr>
              <a:t>often</a:t>
            </a:r>
            <a:r>
              <a:rPr lang="it-IT" altLang="it-IT" sz="2000" dirty="0" smtClean="0">
                <a:solidFill>
                  <a:schemeClr val="bg1"/>
                </a:solidFill>
              </a:rPr>
              <a:t> the “</a:t>
            </a:r>
            <a:r>
              <a:rPr lang="it-IT" altLang="it-IT" sz="2000" dirty="0" err="1" smtClean="0">
                <a:solidFill>
                  <a:schemeClr val="bg1"/>
                </a:solidFill>
              </a:rPr>
              <a:t>choosing</a:t>
            </a:r>
            <a:r>
              <a:rPr lang="it-IT" altLang="it-IT" sz="2000" dirty="0" smtClean="0">
                <a:solidFill>
                  <a:schemeClr val="bg1"/>
                </a:solidFill>
              </a:rPr>
              <a:t>” sex.</a:t>
            </a:r>
          </a:p>
        </p:txBody>
      </p:sp>
      <p:sp>
        <p:nvSpPr>
          <p:cNvPr id="14" name="Rettangolo 24"/>
          <p:cNvSpPr>
            <a:spLocks noChangeArrowheads="1"/>
          </p:cNvSpPr>
          <p:nvPr/>
        </p:nvSpPr>
        <p:spPr bwMode="auto">
          <a:xfrm>
            <a:off x="1546225" y="5516563"/>
            <a:ext cx="76327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2000" dirty="0" err="1" smtClean="0">
                <a:solidFill>
                  <a:schemeClr val="bg1"/>
                </a:solidFill>
              </a:rPr>
              <a:t>As</a:t>
            </a:r>
            <a:r>
              <a:rPr lang="it-IT" altLang="it-IT" sz="2000" dirty="0" smtClean="0">
                <a:solidFill>
                  <a:schemeClr val="bg1"/>
                </a:solidFill>
              </a:rPr>
              <a:t> a </a:t>
            </a:r>
            <a:r>
              <a:rPr lang="it-IT" altLang="it-IT" sz="2000" dirty="0" err="1" smtClean="0">
                <a:solidFill>
                  <a:schemeClr val="bg1"/>
                </a:solidFill>
              </a:rPr>
              <a:t>consequence</a:t>
            </a:r>
            <a:r>
              <a:rPr lang="it-IT" altLang="it-IT" sz="2000" dirty="0" smtClean="0">
                <a:solidFill>
                  <a:schemeClr val="bg1"/>
                </a:solidFill>
              </a:rPr>
              <a:t>, in the </a:t>
            </a:r>
            <a:r>
              <a:rPr lang="it-IT" altLang="it-IT" sz="2000" dirty="0" err="1" smtClean="0">
                <a:solidFill>
                  <a:schemeClr val="bg1"/>
                </a:solidFill>
              </a:rPr>
              <a:t>other</a:t>
            </a:r>
            <a:r>
              <a:rPr lang="it-IT" altLang="it-IT" sz="2000" dirty="0" smtClean="0">
                <a:solidFill>
                  <a:schemeClr val="bg1"/>
                </a:solidFill>
              </a:rPr>
              <a:t> sex </a:t>
            </a:r>
            <a:r>
              <a:rPr lang="it-IT" altLang="it-IT" sz="2000" dirty="0" err="1" smtClean="0">
                <a:solidFill>
                  <a:schemeClr val="bg1"/>
                </a:solidFill>
              </a:rPr>
              <a:t>ornamental</a:t>
            </a:r>
            <a:r>
              <a:rPr lang="it-IT" altLang="it-IT" sz="2000" dirty="0" smtClean="0">
                <a:solidFill>
                  <a:schemeClr val="bg1"/>
                </a:solidFill>
              </a:rPr>
              <a:t> traits are </a:t>
            </a:r>
            <a:r>
              <a:rPr lang="it-IT" altLang="it-IT" sz="2000" dirty="0" err="1" smtClean="0">
                <a:solidFill>
                  <a:schemeClr val="bg1"/>
                </a:solidFill>
              </a:rPr>
              <a:t>reported</a:t>
            </a:r>
            <a:r>
              <a:rPr lang="it-IT" altLang="it-IT" sz="2000" dirty="0" smtClean="0">
                <a:solidFill>
                  <a:schemeClr val="bg1"/>
                </a:solidFill>
              </a:rPr>
              <a:t>, and more aggressive </a:t>
            </a:r>
            <a:r>
              <a:rPr lang="it-IT" altLang="it-IT" sz="2000" dirty="0" err="1" smtClean="0">
                <a:solidFill>
                  <a:schemeClr val="bg1"/>
                </a:solidFill>
              </a:rPr>
              <a:t>interaction</a:t>
            </a:r>
            <a:r>
              <a:rPr lang="it-IT" altLang="it-IT" sz="2000" dirty="0" smtClean="0">
                <a:solidFill>
                  <a:schemeClr val="bg1"/>
                </a:solidFill>
              </a:rPr>
              <a:t> </a:t>
            </a:r>
            <a:r>
              <a:rPr lang="it-IT" altLang="it-IT" sz="2000" dirty="0" err="1" smtClean="0">
                <a:solidFill>
                  <a:schemeClr val="bg1"/>
                </a:solidFill>
              </a:rPr>
              <a:t>is</a:t>
            </a:r>
            <a:r>
              <a:rPr lang="it-IT" altLang="it-IT" sz="2000" dirty="0" smtClean="0">
                <a:solidFill>
                  <a:schemeClr val="bg1"/>
                </a:solidFill>
              </a:rPr>
              <a:t> </a:t>
            </a:r>
            <a:r>
              <a:rPr lang="it-IT" altLang="it-IT" sz="2000" dirty="0" err="1" smtClean="0">
                <a:solidFill>
                  <a:schemeClr val="bg1"/>
                </a:solidFill>
              </a:rPr>
              <a:t>observed</a:t>
            </a:r>
            <a:r>
              <a:rPr lang="it-IT" altLang="it-IT" sz="2000" dirty="0" smtClean="0">
                <a:solidFill>
                  <a:schemeClr val="bg1"/>
                </a:solidFill>
              </a:rPr>
              <a:t>.</a:t>
            </a:r>
          </a:p>
        </p:txBody>
      </p:sp>
      <p:pic>
        <p:nvPicPr>
          <p:cNvPr id="91145" name="Picture 2"/>
          <p:cNvPicPr>
            <a:picLocks noChangeAspect="1" noChangeArrowheads="1"/>
          </p:cNvPicPr>
          <p:nvPr/>
        </p:nvPicPr>
        <p:blipFill>
          <a:blip r:embed="rId3">
            <a:extLst>
              <a:ext uri="{28A0092B-C50C-407E-A947-70E740481C1C}">
                <a14:useLocalDpi xmlns:a14="http://schemas.microsoft.com/office/drawing/2010/main" val="0"/>
              </a:ext>
            </a:extLst>
          </a:blip>
          <a:srcRect l="31303" t="9450" r="23219" b="33852"/>
          <a:stretch>
            <a:fillRect/>
          </a:stretch>
        </p:blipFill>
        <p:spPr bwMode="auto">
          <a:xfrm>
            <a:off x="180975" y="765175"/>
            <a:ext cx="12954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2" descr="http://static.pourfemme.it/625X0/coppia/pourfemme/it/img/corteggiamento-flop.jpg"/>
          <p:cNvPicPr>
            <a:picLocks noChangeAspect="1" noChangeArrowheads="1"/>
          </p:cNvPicPr>
          <p:nvPr/>
        </p:nvPicPr>
        <p:blipFill>
          <a:blip r:embed="rId4">
            <a:extLst>
              <a:ext uri="{28A0092B-C50C-407E-A947-70E740481C1C}">
                <a14:useLocalDpi xmlns:a14="http://schemas.microsoft.com/office/drawing/2010/main" val="0"/>
              </a:ext>
            </a:extLst>
          </a:blip>
          <a:srcRect l="42511" t="11586" r="10240" b="21794"/>
          <a:stretch>
            <a:fillRect/>
          </a:stretch>
        </p:blipFill>
        <p:spPr bwMode="auto">
          <a:xfrm>
            <a:off x="250825" y="3716338"/>
            <a:ext cx="117475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4" descr="http://www.ragusanews.com/immagini_articoli/02-11-2014/1414953920-0-una-ris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45125"/>
            <a:ext cx="1439863"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8" descr="http://www.parrocchiasantamariafabriago.it/indicare_col_dit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276475"/>
            <a:ext cx="110331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81928"/>
                                        </p:tgtEl>
                                        <p:attrNameLst>
                                          <p:attrName>style.visibility</p:attrName>
                                        </p:attrNameLst>
                                      </p:cBhvr>
                                      <p:to>
                                        <p:strVal val="visible"/>
                                      </p:to>
                                    </p:set>
                                    <p:animEffect transition="in" filter="fade">
                                      <p:cBhvr>
                                        <p:cTn id="10" dur="500"/>
                                        <p:tgtEl>
                                          <p:spTgt spid="819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81922"/>
                                        </p:tgtEl>
                                        <p:attrNameLst>
                                          <p:attrName>style.visibility</p:attrName>
                                        </p:attrNameLst>
                                      </p:cBhvr>
                                      <p:to>
                                        <p:strVal val="visible"/>
                                      </p:to>
                                    </p:set>
                                    <p:animEffect transition="in" filter="fade">
                                      <p:cBhvr>
                                        <p:cTn id="18" dur="500"/>
                                        <p:tgtEl>
                                          <p:spTgt spid="819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81924"/>
                                        </p:tgtEl>
                                        <p:attrNameLst>
                                          <p:attrName>style.visibility</p:attrName>
                                        </p:attrNameLst>
                                      </p:cBhvr>
                                      <p:to>
                                        <p:strVal val="visible"/>
                                      </p:to>
                                    </p:set>
                                    <p:animEffect transition="in" filter="fade">
                                      <p:cBhvr>
                                        <p:cTn id="26"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23554"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Two types of reproduction</a:t>
            </a:r>
            <a:endParaRPr lang="it-IT" altLang="it-IT" sz="1800"/>
          </a:p>
        </p:txBody>
      </p:sp>
      <p:sp>
        <p:nvSpPr>
          <p:cNvPr id="23555" name="Rettangolo 16"/>
          <p:cNvSpPr>
            <a:spLocks noChangeArrowheads="1"/>
          </p:cNvSpPr>
          <p:nvPr/>
        </p:nvSpPr>
        <p:spPr bwMode="auto">
          <a:xfrm>
            <a:off x="2268538" y="3284538"/>
            <a:ext cx="4572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b="1">
                <a:solidFill>
                  <a:schemeClr val="bg1"/>
                </a:solidFill>
              </a:rPr>
              <a:t>2) Sexual</a:t>
            </a:r>
          </a:p>
        </p:txBody>
      </p:sp>
      <p:sp>
        <p:nvSpPr>
          <p:cNvPr id="23556" name="Rettangolo 5"/>
          <p:cNvSpPr>
            <a:spLocks noChangeArrowheads="1"/>
          </p:cNvSpPr>
          <p:nvPr/>
        </p:nvSpPr>
        <p:spPr bwMode="auto">
          <a:xfrm>
            <a:off x="2268538" y="206057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it-IT" altLang="it-IT" sz="2400" b="1">
                <a:solidFill>
                  <a:schemeClr val="bg1"/>
                </a:solidFill>
              </a:rPr>
              <a:t>1) Asexual</a:t>
            </a:r>
          </a:p>
        </p:txBody>
      </p:sp>
      <p:sp>
        <p:nvSpPr>
          <p:cNvPr id="23557"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extLst>
              <a:ext uri="{28A0092B-C50C-407E-A947-70E740481C1C}">
                <a14:useLocalDpi xmlns:a14="http://schemas.microsoft.com/office/drawing/2010/main" val="0"/>
              </a:ext>
            </a:extLst>
          </a:blip>
          <a:srcRect l="31303" t="9450" r="23219" b="33852"/>
          <a:stretch>
            <a:fillRect/>
          </a:stretch>
        </p:blipFill>
        <p:spPr bwMode="auto">
          <a:xfrm>
            <a:off x="3563938" y="1989138"/>
            <a:ext cx="52673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CasellaDiTesto 8"/>
          <p:cNvSpPr txBox="1">
            <a:spLocks noChangeArrowheads="1"/>
          </p:cNvSpPr>
          <p:nvPr/>
        </p:nvSpPr>
        <p:spPr bwMode="auto">
          <a:xfrm>
            <a:off x="0" y="2420938"/>
            <a:ext cx="3492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600" b="1">
                <a:solidFill>
                  <a:schemeClr val="bg1"/>
                </a:solidFill>
              </a:rPr>
              <a:t>CONS</a:t>
            </a:r>
          </a:p>
        </p:txBody>
      </p:sp>
      <p:pic>
        <p:nvPicPr>
          <p:cNvPr id="8" name="Picture 2" descr="http://salute24.ilsole24ore.com/images/cache/115803/thumb/proteina_attivazione_sperma.jpg"/>
          <p:cNvPicPr>
            <a:picLocks noChangeAspect="1" noChangeArrowheads="1"/>
          </p:cNvPicPr>
          <p:nvPr/>
        </p:nvPicPr>
        <p:blipFill>
          <a:blip r:embed="rId4" cstate="print"/>
          <a:srcRect/>
          <a:stretch>
            <a:fillRect/>
          </a:stretch>
        </p:blipFill>
        <p:spPr bwMode="auto">
          <a:xfrm>
            <a:off x="891340" y="1844824"/>
            <a:ext cx="1160380" cy="1521744"/>
          </a:xfrm>
          <a:prstGeom prst="rect">
            <a:avLst/>
          </a:prstGeom>
          <a:ln>
            <a:noFill/>
          </a:ln>
          <a:effectLst>
            <a:softEdge rad="112500"/>
          </a:effectLst>
        </p:spPr>
      </p:pic>
      <p:sp>
        <p:nvSpPr>
          <p:cNvPr id="9" name="Rettangolo 8"/>
          <p:cNvSpPr>
            <a:spLocks noChangeArrowheads="1"/>
          </p:cNvSpPr>
          <p:nvPr/>
        </p:nvSpPr>
        <p:spPr bwMode="auto">
          <a:xfrm>
            <a:off x="0" y="3559175"/>
            <a:ext cx="3276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a:solidFill>
                  <a:srgbClr val="FFFFFF"/>
                </a:solidFill>
              </a:rPr>
              <a:t>You need to find a partner </a:t>
            </a:r>
          </a:p>
        </p:txBody>
      </p:sp>
      <p:sp>
        <p:nvSpPr>
          <p:cNvPr id="10" name="Rettangolo 9"/>
          <p:cNvSpPr>
            <a:spLocks noChangeArrowheads="1"/>
          </p:cNvSpPr>
          <p:nvPr/>
        </p:nvSpPr>
        <p:spPr bwMode="auto">
          <a:xfrm>
            <a:off x="0" y="4122738"/>
            <a:ext cx="3076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a:solidFill>
                  <a:srgbClr val="FFFFFF"/>
                </a:solidFill>
              </a:rPr>
              <a:t>You can get sexual diseases</a:t>
            </a:r>
          </a:p>
        </p:txBody>
      </p:sp>
      <p:sp>
        <p:nvSpPr>
          <p:cNvPr id="11" name="Rettangolo 10"/>
          <p:cNvSpPr>
            <a:spLocks noChangeArrowheads="1"/>
          </p:cNvSpPr>
          <p:nvPr/>
        </p:nvSpPr>
        <p:spPr bwMode="auto">
          <a:xfrm>
            <a:off x="0" y="4670425"/>
            <a:ext cx="2851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a:solidFill>
                  <a:srgbClr val="FFFFFF"/>
                </a:solidFill>
              </a:rPr>
              <a:t>You may attract predator</a:t>
            </a:r>
          </a:p>
        </p:txBody>
      </p:sp>
      <p:sp>
        <p:nvSpPr>
          <p:cNvPr id="12" name="Rettangolo 11"/>
          <p:cNvSpPr>
            <a:spLocks noChangeArrowheads="1"/>
          </p:cNvSpPr>
          <p:nvPr/>
        </p:nvSpPr>
        <p:spPr bwMode="auto">
          <a:xfrm>
            <a:off x="0" y="5219700"/>
            <a:ext cx="3294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pPr>
            <a:r>
              <a:rPr lang="it-IT" altLang="it-IT" sz="1600">
                <a:solidFill>
                  <a:srgbClr val="FFFFFF"/>
                </a:solidFill>
              </a:rPr>
              <a:t>New individual may not survive</a:t>
            </a:r>
          </a:p>
        </p:txBody>
      </p:sp>
      <p:sp>
        <p:nvSpPr>
          <p:cNvPr id="33800" name="Rettangolo 17"/>
          <p:cNvSpPr>
            <a:spLocks noChangeArrowheads="1"/>
          </p:cNvSpPr>
          <p:nvPr/>
        </p:nvSpPr>
        <p:spPr bwMode="auto">
          <a:xfrm>
            <a:off x="22685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chemeClr val="bg1"/>
                </a:solidFill>
              </a:rPr>
              <a:t>Pros and Cons</a:t>
            </a:r>
          </a:p>
        </p:txBody>
      </p:sp>
      <p:sp>
        <p:nvSpPr>
          <p:cNvPr id="33801"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3802"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 vs. Asexual</a:t>
            </a:r>
            <a:endParaRPr lang="it-IT" altLang="it-IT" sz="1800"/>
          </a:p>
        </p:txBody>
      </p:sp>
      <p:sp>
        <p:nvSpPr>
          <p:cNvPr id="33803"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2" name="Figura a mano libera 1"/>
          <p:cNvSpPr/>
          <p:nvPr/>
        </p:nvSpPr>
        <p:spPr>
          <a:xfrm>
            <a:off x="57150" y="1157288"/>
            <a:ext cx="4114800" cy="1400175"/>
          </a:xfrm>
          <a:custGeom>
            <a:avLst/>
            <a:gdLst>
              <a:gd name="connsiteX0" fmla="*/ 3086100 w 4114800"/>
              <a:gd name="connsiteY0" fmla="*/ 0 h 1400175"/>
              <a:gd name="connsiteX1" fmla="*/ 0 w 4114800"/>
              <a:gd name="connsiteY1" fmla="*/ 1371600 h 1400175"/>
              <a:gd name="connsiteX2" fmla="*/ 585788 w 4114800"/>
              <a:gd name="connsiteY2" fmla="*/ 1400175 h 1400175"/>
              <a:gd name="connsiteX3" fmla="*/ 4114800 w 4114800"/>
              <a:gd name="connsiteY3" fmla="*/ 0 h 1400175"/>
              <a:gd name="connsiteX4" fmla="*/ 3086100 w 4114800"/>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1400175">
                <a:moveTo>
                  <a:pt x="3086100" y="0"/>
                </a:moveTo>
                <a:lnTo>
                  <a:pt x="0" y="1371600"/>
                </a:lnTo>
                <a:lnTo>
                  <a:pt x="585788" y="1400175"/>
                </a:lnTo>
                <a:lnTo>
                  <a:pt x="4114800" y="0"/>
                </a:lnTo>
                <a:lnTo>
                  <a:pt x="3086100" y="0"/>
                </a:lnTo>
                <a:close/>
              </a:path>
            </a:pathLst>
          </a:cu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noChangeArrowheads="1"/>
          </p:cNvPicPr>
          <p:nvPr/>
        </p:nvPicPr>
        <p:blipFill>
          <a:blip r:embed="rId3">
            <a:extLst>
              <a:ext uri="{28A0092B-C50C-407E-A947-70E740481C1C}">
                <a14:useLocalDpi xmlns:a14="http://schemas.microsoft.com/office/drawing/2010/main" val="0"/>
              </a:ext>
            </a:extLst>
          </a:blip>
          <a:srcRect l="31303" t="9450" r="23219" b="33852"/>
          <a:stretch>
            <a:fillRect/>
          </a:stretch>
        </p:blipFill>
        <p:spPr bwMode="auto">
          <a:xfrm>
            <a:off x="3563938" y="1989138"/>
            <a:ext cx="526732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CasellaDiTesto 8"/>
          <p:cNvSpPr txBox="1">
            <a:spLocks noChangeArrowheads="1"/>
          </p:cNvSpPr>
          <p:nvPr/>
        </p:nvSpPr>
        <p:spPr bwMode="auto">
          <a:xfrm>
            <a:off x="0" y="2478087"/>
            <a:ext cx="332263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it-IT" altLang="it-IT" sz="1600" b="1" dirty="0">
                <a:solidFill>
                  <a:schemeClr val="bg1"/>
                </a:solidFill>
              </a:rPr>
              <a:t>PROS  </a:t>
            </a:r>
          </a:p>
          <a:p>
            <a:pPr algn="just" eaLnBrk="1" hangingPunct="1">
              <a:spcBef>
                <a:spcPct val="0"/>
              </a:spcBef>
              <a:buFontTx/>
              <a:buNone/>
            </a:pPr>
            <a:endParaRPr lang="it-IT" altLang="it-IT" sz="1600" dirty="0">
              <a:solidFill>
                <a:schemeClr val="bg1"/>
              </a:solidFill>
            </a:endParaRPr>
          </a:p>
          <a:p>
            <a:pPr algn="just" eaLnBrk="1" hangingPunct="1">
              <a:spcBef>
                <a:spcPct val="0"/>
              </a:spcBef>
              <a:buFontTx/>
              <a:buNone/>
            </a:pPr>
            <a:endParaRPr lang="it-IT" altLang="it-IT" sz="1600" dirty="0">
              <a:solidFill>
                <a:schemeClr val="bg1"/>
              </a:solidFill>
            </a:endParaRPr>
          </a:p>
          <a:p>
            <a:pPr algn="just" eaLnBrk="1" hangingPunct="1">
              <a:spcBef>
                <a:spcPct val="0"/>
              </a:spcBef>
              <a:buFontTx/>
              <a:buNone/>
            </a:pPr>
            <a:endParaRPr lang="it-IT" altLang="it-IT" sz="1600" dirty="0">
              <a:solidFill>
                <a:schemeClr val="bg1"/>
              </a:solidFill>
            </a:endParaRPr>
          </a:p>
          <a:p>
            <a:pPr algn="just" eaLnBrk="1" hangingPunct="1">
              <a:spcBef>
                <a:spcPct val="0"/>
              </a:spcBef>
              <a:buFontTx/>
              <a:buNone/>
            </a:pPr>
            <a:r>
              <a:rPr lang="it-IT" altLang="it-IT" sz="1600" dirty="0">
                <a:solidFill>
                  <a:schemeClr val="bg1"/>
                </a:solidFill>
              </a:rPr>
              <a:t>New </a:t>
            </a:r>
            <a:r>
              <a:rPr lang="it-IT" altLang="it-IT" sz="1600" dirty="0" err="1">
                <a:solidFill>
                  <a:schemeClr val="bg1"/>
                </a:solidFill>
              </a:rPr>
              <a:t>individuals</a:t>
            </a:r>
            <a:r>
              <a:rPr lang="it-IT" altLang="it-IT" sz="1600" dirty="0">
                <a:solidFill>
                  <a:schemeClr val="bg1"/>
                </a:solidFill>
              </a:rPr>
              <a:t> are </a:t>
            </a:r>
            <a:r>
              <a:rPr lang="it-IT" altLang="it-IT" sz="1600" dirty="0" err="1">
                <a:solidFill>
                  <a:schemeClr val="bg1"/>
                </a:solidFill>
              </a:rPr>
              <a:t>unique</a:t>
            </a:r>
            <a:r>
              <a:rPr lang="it-IT" altLang="it-IT" sz="1600" dirty="0">
                <a:solidFill>
                  <a:schemeClr val="bg1"/>
                </a:solidFill>
              </a:rPr>
              <a:t> and </a:t>
            </a:r>
            <a:r>
              <a:rPr lang="it-IT" altLang="it-IT" sz="1600" dirty="0" err="1">
                <a:solidFill>
                  <a:schemeClr val="bg1"/>
                </a:solidFill>
              </a:rPr>
              <a:t>have</a:t>
            </a:r>
            <a:r>
              <a:rPr lang="it-IT" altLang="it-IT" sz="1600" dirty="0">
                <a:solidFill>
                  <a:schemeClr val="bg1"/>
                </a:solidFill>
              </a:rPr>
              <a:t> </a:t>
            </a:r>
            <a:r>
              <a:rPr lang="it-IT" altLang="it-IT" sz="1600" dirty="0" err="1">
                <a:solidFill>
                  <a:schemeClr val="bg1"/>
                </a:solidFill>
              </a:rPr>
              <a:t>different</a:t>
            </a:r>
            <a:r>
              <a:rPr lang="it-IT" altLang="it-IT" sz="1600" dirty="0">
                <a:solidFill>
                  <a:schemeClr val="bg1"/>
                </a:solidFill>
              </a:rPr>
              <a:t> </a:t>
            </a:r>
            <a:r>
              <a:rPr lang="it-IT" altLang="it-IT" sz="1600" dirty="0" err="1">
                <a:solidFill>
                  <a:schemeClr val="bg1"/>
                </a:solidFill>
              </a:rPr>
              <a:t>features</a:t>
            </a:r>
            <a:r>
              <a:rPr lang="it-IT" altLang="it-IT" sz="1600" dirty="0">
                <a:solidFill>
                  <a:schemeClr val="bg1"/>
                </a:solidFill>
              </a:rPr>
              <a:t> (body, </a:t>
            </a:r>
            <a:r>
              <a:rPr lang="it-IT" altLang="it-IT" sz="1600" dirty="0" err="1">
                <a:solidFill>
                  <a:schemeClr val="bg1"/>
                </a:solidFill>
              </a:rPr>
              <a:t>personality</a:t>
            </a:r>
            <a:r>
              <a:rPr lang="it-IT" altLang="it-IT" sz="1600" dirty="0">
                <a:solidFill>
                  <a:schemeClr val="bg1"/>
                </a:solidFill>
              </a:rPr>
              <a:t> </a:t>
            </a:r>
            <a:r>
              <a:rPr lang="it-IT" altLang="it-IT" sz="1600" dirty="0" err="1">
                <a:solidFill>
                  <a:schemeClr val="bg1"/>
                </a:solidFill>
              </a:rPr>
              <a:t>etc</a:t>
            </a:r>
            <a:r>
              <a:rPr lang="it-IT" altLang="it-IT" sz="1600" dirty="0">
                <a:solidFill>
                  <a:schemeClr val="bg1"/>
                </a:solidFill>
              </a:rPr>
              <a:t>)</a:t>
            </a:r>
          </a:p>
          <a:p>
            <a:pPr algn="just" eaLnBrk="1" hangingPunct="1">
              <a:spcBef>
                <a:spcPct val="0"/>
              </a:spcBef>
              <a:buFontTx/>
              <a:buNone/>
            </a:pPr>
            <a:r>
              <a:rPr lang="it-IT" altLang="it-IT" sz="1600" dirty="0" err="1">
                <a:solidFill>
                  <a:schemeClr val="bg1"/>
                </a:solidFill>
              </a:rPr>
              <a:t>This</a:t>
            </a:r>
            <a:r>
              <a:rPr lang="it-IT" altLang="it-IT" sz="1600" dirty="0">
                <a:solidFill>
                  <a:schemeClr val="bg1"/>
                </a:solidFill>
              </a:rPr>
              <a:t> </a:t>
            </a:r>
            <a:r>
              <a:rPr lang="it-IT" altLang="it-IT" sz="1600" dirty="0" err="1">
                <a:solidFill>
                  <a:schemeClr val="bg1"/>
                </a:solidFill>
              </a:rPr>
              <a:t>enhances</a:t>
            </a:r>
            <a:r>
              <a:rPr lang="it-IT" altLang="it-IT" sz="1600" dirty="0">
                <a:solidFill>
                  <a:schemeClr val="bg1"/>
                </a:solidFill>
              </a:rPr>
              <a:t> the </a:t>
            </a:r>
            <a:r>
              <a:rPr lang="it-IT" altLang="it-IT" sz="1600" dirty="0" err="1">
                <a:solidFill>
                  <a:schemeClr val="bg1"/>
                </a:solidFill>
              </a:rPr>
              <a:t>probability</a:t>
            </a:r>
            <a:r>
              <a:rPr lang="it-IT" altLang="it-IT" sz="1600" dirty="0">
                <a:solidFill>
                  <a:schemeClr val="bg1"/>
                </a:solidFill>
              </a:rPr>
              <a:t> </a:t>
            </a:r>
            <a:r>
              <a:rPr lang="it-IT" altLang="it-IT" sz="1600" dirty="0" err="1">
                <a:solidFill>
                  <a:schemeClr val="bg1"/>
                </a:solidFill>
              </a:rPr>
              <a:t>that</a:t>
            </a:r>
            <a:r>
              <a:rPr lang="it-IT" altLang="it-IT" sz="1600" dirty="0">
                <a:solidFill>
                  <a:schemeClr val="bg1"/>
                </a:solidFill>
              </a:rPr>
              <a:t>, </a:t>
            </a:r>
            <a:r>
              <a:rPr lang="it-IT" altLang="it-IT" sz="1600" dirty="0" err="1">
                <a:solidFill>
                  <a:schemeClr val="bg1"/>
                </a:solidFill>
              </a:rPr>
              <a:t>if</a:t>
            </a:r>
            <a:r>
              <a:rPr lang="it-IT" altLang="it-IT" sz="1600" dirty="0">
                <a:solidFill>
                  <a:schemeClr val="bg1"/>
                </a:solidFill>
              </a:rPr>
              <a:t> </a:t>
            </a:r>
            <a:r>
              <a:rPr lang="it-IT" altLang="it-IT" sz="1600" dirty="0" err="1">
                <a:solidFill>
                  <a:schemeClr val="bg1"/>
                </a:solidFill>
              </a:rPr>
              <a:t>there</a:t>
            </a:r>
            <a:r>
              <a:rPr lang="it-IT" altLang="it-IT" sz="1600" dirty="0">
                <a:solidFill>
                  <a:schemeClr val="bg1"/>
                </a:solidFill>
              </a:rPr>
              <a:t> </a:t>
            </a:r>
            <a:r>
              <a:rPr lang="it-IT" altLang="it-IT" sz="1600" dirty="0" err="1">
                <a:solidFill>
                  <a:schemeClr val="bg1"/>
                </a:solidFill>
              </a:rPr>
              <a:t>is</a:t>
            </a:r>
            <a:r>
              <a:rPr lang="it-IT" altLang="it-IT" sz="1600" dirty="0">
                <a:solidFill>
                  <a:schemeClr val="bg1"/>
                </a:solidFill>
              </a:rPr>
              <a:t> a </a:t>
            </a:r>
            <a:r>
              <a:rPr lang="it-IT" altLang="it-IT" sz="1600" dirty="0" err="1">
                <a:solidFill>
                  <a:schemeClr val="bg1"/>
                </a:solidFill>
              </a:rPr>
              <a:t>sudden</a:t>
            </a:r>
            <a:r>
              <a:rPr lang="it-IT" altLang="it-IT" sz="1600" dirty="0">
                <a:solidFill>
                  <a:schemeClr val="bg1"/>
                </a:solidFill>
              </a:rPr>
              <a:t> </a:t>
            </a:r>
            <a:r>
              <a:rPr lang="it-IT" altLang="it-IT" sz="1600" dirty="0" err="1">
                <a:solidFill>
                  <a:schemeClr val="bg1"/>
                </a:solidFill>
              </a:rPr>
              <a:t>environmental</a:t>
            </a:r>
            <a:r>
              <a:rPr lang="it-IT" altLang="it-IT" sz="1600" dirty="0">
                <a:solidFill>
                  <a:schemeClr val="bg1"/>
                </a:solidFill>
              </a:rPr>
              <a:t> </a:t>
            </a:r>
            <a:r>
              <a:rPr lang="it-IT" altLang="it-IT" sz="1600" dirty="0" err="1">
                <a:solidFill>
                  <a:schemeClr val="bg1"/>
                </a:solidFill>
              </a:rPr>
              <a:t>change</a:t>
            </a:r>
            <a:r>
              <a:rPr lang="it-IT" altLang="it-IT" sz="1600" dirty="0">
                <a:solidFill>
                  <a:schemeClr val="bg1"/>
                </a:solidFill>
              </a:rPr>
              <a:t>, </a:t>
            </a:r>
            <a:r>
              <a:rPr lang="it-IT" altLang="it-IT" sz="1600" dirty="0" err="1">
                <a:solidFill>
                  <a:schemeClr val="bg1"/>
                </a:solidFill>
              </a:rPr>
              <a:t>at</a:t>
            </a:r>
            <a:r>
              <a:rPr lang="it-IT" altLang="it-IT" sz="1600" dirty="0">
                <a:solidFill>
                  <a:schemeClr val="bg1"/>
                </a:solidFill>
              </a:rPr>
              <a:t> </a:t>
            </a:r>
            <a:r>
              <a:rPr lang="it-IT" altLang="it-IT" sz="1600" dirty="0" err="1">
                <a:solidFill>
                  <a:schemeClr val="bg1"/>
                </a:solidFill>
              </a:rPr>
              <a:t>least</a:t>
            </a:r>
            <a:r>
              <a:rPr lang="it-IT" altLang="it-IT" sz="1600" dirty="0">
                <a:solidFill>
                  <a:schemeClr val="bg1"/>
                </a:solidFill>
              </a:rPr>
              <a:t> some </a:t>
            </a:r>
            <a:r>
              <a:rPr lang="it-IT" altLang="it-IT" sz="1600" dirty="0" err="1">
                <a:solidFill>
                  <a:schemeClr val="bg1"/>
                </a:solidFill>
              </a:rPr>
              <a:t>individuals</a:t>
            </a:r>
            <a:r>
              <a:rPr lang="it-IT" altLang="it-IT" sz="1600" dirty="0">
                <a:solidFill>
                  <a:schemeClr val="bg1"/>
                </a:solidFill>
              </a:rPr>
              <a:t> can </a:t>
            </a:r>
            <a:r>
              <a:rPr lang="it-IT" altLang="it-IT" sz="1600" dirty="0" err="1">
                <a:solidFill>
                  <a:schemeClr val="bg1"/>
                </a:solidFill>
              </a:rPr>
              <a:t>survive</a:t>
            </a:r>
            <a:r>
              <a:rPr lang="it-IT" altLang="it-IT" sz="1600" dirty="0">
                <a:solidFill>
                  <a:schemeClr val="bg1"/>
                </a:solidFill>
              </a:rPr>
              <a:t>.</a:t>
            </a:r>
          </a:p>
          <a:p>
            <a:pPr algn="just" eaLnBrk="1" hangingPunct="1">
              <a:spcBef>
                <a:spcPct val="0"/>
              </a:spcBef>
              <a:buFontTx/>
              <a:buNone/>
            </a:pPr>
            <a:endParaRPr lang="it-IT" altLang="it-IT" sz="1600" dirty="0">
              <a:solidFill>
                <a:schemeClr val="bg1"/>
              </a:solidFill>
            </a:endParaRPr>
          </a:p>
        </p:txBody>
      </p:sp>
      <p:pic>
        <p:nvPicPr>
          <p:cNvPr id="177155" name="Picture 3"/>
          <p:cNvPicPr>
            <a:picLocks noChangeAspect="1" noChangeArrowheads="1"/>
          </p:cNvPicPr>
          <p:nvPr/>
        </p:nvPicPr>
        <p:blipFill>
          <a:blip r:embed="rId4">
            <a:extLst>
              <a:ext uri="{28A0092B-C50C-407E-A947-70E740481C1C}">
                <a14:useLocalDpi xmlns:a14="http://schemas.microsoft.com/office/drawing/2010/main" val="0"/>
              </a:ext>
            </a:extLst>
          </a:blip>
          <a:srcRect l="31593" t="25156" r="6982" b="23814"/>
          <a:stretch>
            <a:fillRect/>
          </a:stretch>
        </p:blipFill>
        <p:spPr bwMode="auto">
          <a:xfrm>
            <a:off x="3419475" y="2565400"/>
            <a:ext cx="5653088"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7" name="Picture 5" descr="http://savingotters.wildlifedirect.org/files/2010/08/To-Karanambu-Jun-16-2010-11-7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475" y="1916113"/>
            <a:ext cx="565308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alute24.ilsole24ore.com/images/cache/115803/thumb/proteina_attivazione_sperma.jpg"/>
          <p:cNvPicPr>
            <a:picLocks noChangeAspect="1" noChangeArrowheads="1"/>
          </p:cNvPicPr>
          <p:nvPr/>
        </p:nvPicPr>
        <p:blipFill>
          <a:blip r:embed="rId6" cstate="print"/>
          <a:srcRect/>
          <a:stretch>
            <a:fillRect/>
          </a:stretch>
        </p:blipFill>
        <p:spPr bwMode="auto">
          <a:xfrm>
            <a:off x="899592" y="1916832"/>
            <a:ext cx="1160380" cy="1521744"/>
          </a:xfrm>
          <a:prstGeom prst="rect">
            <a:avLst/>
          </a:prstGeom>
          <a:ln>
            <a:noFill/>
          </a:ln>
          <a:effectLst>
            <a:softEdge rad="112500"/>
          </a:effectLst>
        </p:spPr>
      </p:pic>
      <p:sp>
        <p:nvSpPr>
          <p:cNvPr id="35846" name="Rettangolo 17"/>
          <p:cNvSpPr>
            <a:spLocks noChangeArrowheads="1"/>
          </p:cNvSpPr>
          <p:nvPr/>
        </p:nvSpPr>
        <p:spPr bwMode="auto">
          <a:xfrm>
            <a:off x="2268538" y="1341438"/>
            <a:ext cx="4572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chemeClr val="bg1"/>
                </a:solidFill>
              </a:rPr>
              <a:t>Pros and Cons</a:t>
            </a:r>
          </a:p>
        </p:txBody>
      </p:sp>
      <p:sp>
        <p:nvSpPr>
          <p:cNvPr id="35847" name="Rectangle 13"/>
          <p:cNvSpPr>
            <a:spLocks noChangeArrowheads="1"/>
          </p:cNvSpPr>
          <p:nvPr/>
        </p:nvSpPr>
        <p:spPr bwMode="auto">
          <a:xfrm>
            <a:off x="0" y="0"/>
            <a:ext cx="9144000" cy="465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it-IT" altLang="it-IT" sz="1800"/>
          </a:p>
        </p:txBody>
      </p:sp>
      <p:sp>
        <p:nvSpPr>
          <p:cNvPr id="35848" name="CasellaDiTesto 49"/>
          <p:cNvSpPr txBox="1">
            <a:spLocks noChangeArrowheads="1"/>
          </p:cNvSpPr>
          <p:nvPr/>
        </p:nvSpPr>
        <p:spPr bwMode="auto">
          <a:xfrm>
            <a:off x="539750" y="806450"/>
            <a:ext cx="8064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it-IT" altLang="it-IT" sz="2400" b="1">
                <a:solidFill>
                  <a:srgbClr val="FFFF00"/>
                </a:solidFill>
                <a:latin typeface="Tahoma" charset="0"/>
                <a:ea typeface="Tahoma" charset="0"/>
                <a:cs typeface="Tahoma" charset="0"/>
              </a:rPr>
              <a:t>Sexual vs. Asexual</a:t>
            </a:r>
            <a:endParaRPr lang="it-IT" altLang="it-IT" sz="1800"/>
          </a:p>
        </p:txBody>
      </p:sp>
      <p:sp>
        <p:nvSpPr>
          <p:cNvPr id="35849" name="Text Box 14"/>
          <p:cNvSpPr txBox="1">
            <a:spLocks noChangeArrowheads="1"/>
          </p:cNvSpPr>
          <p:nvPr/>
        </p:nvSpPr>
        <p:spPr bwMode="auto">
          <a:xfrm>
            <a:off x="239713" y="15875"/>
            <a:ext cx="8689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it-IT" altLang="it-IT" b="1">
                <a:solidFill>
                  <a:srgbClr val="4D4D4D"/>
                </a:solidFill>
                <a:latin typeface="Tahoma" charset="0"/>
              </a:rPr>
              <a:t>SEXUAL BEHAVIOUR</a:t>
            </a:r>
          </a:p>
        </p:txBody>
      </p:sp>
      <p:sp>
        <p:nvSpPr>
          <p:cNvPr id="11" name="Figura a mano libera 10"/>
          <p:cNvSpPr/>
          <p:nvPr/>
        </p:nvSpPr>
        <p:spPr>
          <a:xfrm>
            <a:off x="57150" y="1157288"/>
            <a:ext cx="4114800" cy="1400175"/>
          </a:xfrm>
          <a:custGeom>
            <a:avLst/>
            <a:gdLst>
              <a:gd name="connsiteX0" fmla="*/ 3086100 w 4114800"/>
              <a:gd name="connsiteY0" fmla="*/ 0 h 1400175"/>
              <a:gd name="connsiteX1" fmla="*/ 0 w 4114800"/>
              <a:gd name="connsiteY1" fmla="*/ 1371600 h 1400175"/>
              <a:gd name="connsiteX2" fmla="*/ 585788 w 4114800"/>
              <a:gd name="connsiteY2" fmla="*/ 1400175 h 1400175"/>
              <a:gd name="connsiteX3" fmla="*/ 4114800 w 4114800"/>
              <a:gd name="connsiteY3" fmla="*/ 0 h 1400175"/>
              <a:gd name="connsiteX4" fmla="*/ 3086100 w 4114800"/>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1400175">
                <a:moveTo>
                  <a:pt x="3086100" y="0"/>
                </a:moveTo>
                <a:lnTo>
                  <a:pt x="0" y="1371600"/>
                </a:lnTo>
                <a:lnTo>
                  <a:pt x="585788" y="1400175"/>
                </a:lnTo>
                <a:lnTo>
                  <a:pt x="4114800" y="0"/>
                </a:lnTo>
                <a:lnTo>
                  <a:pt x="3086100" y="0"/>
                </a:lnTo>
                <a:close/>
              </a:path>
            </a:pathLst>
          </a:cu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7155"/>
                                        </p:tgtEl>
                                        <p:attrNameLst>
                                          <p:attrName>style.visibility</p:attrName>
                                        </p:attrNameLst>
                                      </p:cBhvr>
                                      <p:to>
                                        <p:strVal val="visible"/>
                                      </p:to>
                                    </p:set>
                                    <p:animEffect transition="in" filter="fade">
                                      <p:cBhvr>
                                        <p:cTn id="7" dur="500"/>
                                        <p:tgtEl>
                                          <p:spTgt spid="177155"/>
                                        </p:tgtEl>
                                      </p:cBhvr>
                                    </p:animEffect>
                                  </p:childTnLst>
                                </p:cTn>
                              </p:par>
                              <p:par>
                                <p:cTn id="8" presetID="9" presetClass="emph" presetSubtype="0" nodeType="withEffect">
                                  <p:stCondLst>
                                    <p:cond delay="0"/>
                                  </p:stCondLst>
                                  <p:childTnLst>
                                    <p:set>
                                      <p:cBhvr rctx="PPT">
                                        <p:cTn id="9" dur="indefinite"/>
                                        <p:tgtEl>
                                          <p:spTgt spid="175106"/>
                                        </p:tgtEl>
                                        <p:attrNameLst>
                                          <p:attrName>style.opacity</p:attrName>
                                        </p:attrNameLst>
                                      </p:cBhvr>
                                      <p:to>
                                        <p:strVal val="0.25"/>
                                      </p:to>
                                    </p:set>
                                    <p:animEffect filter="image" prLst="opacity: 0.25">
                                      <p:cBhvr rctx="IE">
                                        <p:cTn id="10" dur="indefinite"/>
                                        <p:tgtEl>
                                          <p:spTgt spid="1751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77157"/>
                                        </p:tgtEl>
                                        <p:attrNameLst>
                                          <p:attrName>style.visibility</p:attrName>
                                        </p:attrNameLst>
                                      </p:cBhvr>
                                      <p:to>
                                        <p:strVal val="visible"/>
                                      </p:to>
                                    </p:set>
                                    <p:animEffect transition="in" filter="fade">
                                      <p:cBhvr>
                                        <p:cTn id="15" dur="500"/>
                                        <p:tgtEl>
                                          <p:spTgt spid="177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1100</TotalTime>
  <Words>3504</Words>
  <Application>Microsoft Macintosh PowerPoint</Application>
  <PresentationFormat>Presentazione su schermo (4:3)</PresentationFormat>
  <Paragraphs>489</Paragraphs>
  <Slides>63</Slides>
  <Notes>44</Notes>
  <HiddenSlides>0</HiddenSlides>
  <MMClips>1</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63</vt:i4>
      </vt:variant>
    </vt:vector>
  </HeadingPairs>
  <TitlesOfParts>
    <vt:vector size="75" baseType="lpstr">
      <vt:lpstr>Andale Mono</vt:lpstr>
      <vt:lpstr>Arial</vt:lpstr>
      <vt:lpstr>ArialMT</vt:lpstr>
      <vt:lpstr>Comic Sans MS</vt:lpstr>
      <vt:lpstr>MinionPro</vt:lpstr>
      <vt:lpstr>Modern No. 20</vt:lpstr>
      <vt:lpstr>ＭＳ Ｐゴシック</vt:lpstr>
      <vt:lpstr>PCMyungjo</vt:lpstr>
      <vt:lpstr>Tahoma</vt:lpstr>
      <vt:lpstr>Times New Roman</vt:lpstr>
      <vt:lpstr>Default Design</vt:lpstr>
      <vt:lpstr>Immagine bitmap</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Utente di Microsoft Office</cp:lastModifiedBy>
  <cp:revision>96</cp:revision>
  <dcterms:created xsi:type="dcterms:W3CDTF">2016-02-23T15:39:41Z</dcterms:created>
  <dcterms:modified xsi:type="dcterms:W3CDTF">2021-03-29T20:12:32Z</dcterms:modified>
</cp:coreProperties>
</file>