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087" r:id="rId2"/>
    <p:sldId id="1088" r:id="rId3"/>
    <p:sldId id="1067" r:id="rId4"/>
    <p:sldId id="1068" r:id="rId5"/>
    <p:sldId id="1070" r:id="rId6"/>
    <p:sldId id="1069" r:id="rId7"/>
    <p:sldId id="1090" r:id="rId8"/>
    <p:sldId id="1072" r:id="rId9"/>
    <p:sldId id="1076" r:id="rId10"/>
    <p:sldId id="1091" r:id="rId11"/>
    <p:sldId id="1085" r:id="rId12"/>
    <p:sldId id="1098" r:id="rId13"/>
    <p:sldId id="1077" r:id="rId14"/>
    <p:sldId id="1097" r:id="rId15"/>
    <p:sldId id="1086" r:id="rId16"/>
    <p:sldId id="1089" r:id="rId17"/>
    <p:sldId id="1084" r:id="rId18"/>
    <p:sldId id="1092" r:id="rId19"/>
    <p:sldId id="1079" r:id="rId20"/>
    <p:sldId id="1081" r:id="rId21"/>
    <p:sldId id="1093" r:id="rId22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 autoAdjust="0"/>
    <p:restoredTop sz="93592" autoAdjust="0"/>
  </p:normalViewPr>
  <p:slideViewPr>
    <p:cSldViewPr>
      <p:cViewPr>
        <p:scale>
          <a:sx n="82" d="100"/>
          <a:sy n="82" d="100"/>
        </p:scale>
        <p:origin x="2400" y="648"/>
      </p:cViewPr>
      <p:guideLst>
        <p:guide orient="horz" pos="17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5" Type="http://schemas.openxmlformats.org/officeDocument/2006/relationships/image" Target="../media/image3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239713" y="2489200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bg1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chemeClr val="bg1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chemeClr val="bg1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chemeClr val="bg1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115616" y="5802896"/>
            <a:ext cx="2873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Dr 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Germano </a:t>
            </a:r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Gallicchio </a:t>
            </a:r>
          </a:p>
          <a:p>
            <a:pPr algn="ctr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(Bangor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University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122" y="3002602"/>
            <a:ext cx="5043978" cy="2832504"/>
          </a:xfrm>
          <a:prstGeom prst="rect">
            <a:avLst/>
          </a:prstGeom>
        </p:spPr>
      </p:pic>
      <p:pic>
        <p:nvPicPr>
          <p:cNvPr id="1026" name="Picture 2" descr="ttps://research.bangor.ac.uk/portal/files/34697413/gallicch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70" y="3002602"/>
            <a:ext cx="2873815" cy="28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tps://mr.comingsoon.it/img/ComingSoon.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74" y="1912110"/>
            <a:ext cx="3386224" cy="12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239713" y="2336306"/>
            <a:ext cx="8634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receive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input from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hence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way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identify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source of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Input.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l="3932"/>
          <a:stretch/>
        </p:blipFill>
        <p:spPr>
          <a:xfrm flipH="1">
            <a:off x="216279" y="2055150"/>
            <a:ext cx="8784468" cy="4217143"/>
          </a:xfrm>
          <a:prstGeom prst="rect">
            <a:avLst/>
          </a:prstGeom>
        </p:spPr>
      </p:pic>
      <p:pic>
        <p:nvPicPr>
          <p:cNvPr id="11" name="Picture 6" descr="C02F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914" r="74178" b="14808"/>
          <a:stretch/>
        </p:blipFill>
        <p:spPr bwMode="auto">
          <a:xfrm>
            <a:off x="431540" y="6216458"/>
            <a:ext cx="3024336" cy="61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02F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2" t="81115" b="14494"/>
          <a:stretch/>
        </p:blipFill>
        <p:spPr bwMode="auto">
          <a:xfrm>
            <a:off x="5652120" y="6216458"/>
            <a:ext cx="2993231" cy="6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268760"/>
            <a:ext cx="9144000" cy="5589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" y="1239957"/>
            <a:ext cx="7093992" cy="56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3" name="Rettangolo 2"/>
          <p:cNvSpPr/>
          <p:nvPr/>
        </p:nvSpPr>
        <p:spPr>
          <a:xfrm>
            <a:off x="-29722" y="2079279"/>
            <a:ext cx="9173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prepares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body for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fighting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fleeing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shutting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down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low-priority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putting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oxygen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necessary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body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2267744" y="3304002"/>
            <a:ext cx="6661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Salivation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digestion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put on standby.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If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you're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facing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hungry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Serengeti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plain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don't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worry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digesting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lunch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unless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survive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encounter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Your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heart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lungs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operate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extra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oxygen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large-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groups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67744" y="5157192"/>
            <a:ext cx="6661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vessels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skin's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surface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constricted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large-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groups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Aside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giving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pale look,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enjoy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benefit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bleeding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badly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should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3074" name="Picture 2" descr="ttps://images-na.ssl-images-amazon.com/images/I/51Kaq5mFpIL._AC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" y="3279608"/>
            <a:ext cx="2193126" cy="1614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tps://settimaarte.com/wp-content/uploads/2019/05/edward-mani-di-forbice-560x3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85184"/>
            <a:ext cx="2253427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239713" y="2336306"/>
            <a:ext cx="8634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receive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input from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hence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way to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identify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source of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Input.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1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28439"/>
          <a:stretch/>
        </p:blipFill>
        <p:spPr>
          <a:xfrm>
            <a:off x="0" y="2204864"/>
            <a:ext cx="9144000" cy="442950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55576" y="6381328"/>
            <a:ext cx="792088" cy="25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2204864"/>
            <a:ext cx="75557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99157" y="3734594"/>
            <a:ext cx="755576" cy="198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0" y="5377465"/>
            <a:ext cx="755576" cy="233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48072" y="5977256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Preganglionic</a:t>
            </a:r>
            <a:r>
              <a:rPr lang="it-IT" sz="1200" dirty="0" smtClean="0"/>
              <a:t> </a:t>
            </a:r>
            <a:r>
              <a:rPr lang="it-IT" sz="1200" dirty="0" err="1" smtClean="0"/>
              <a:t>neuron</a:t>
            </a:r>
            <a:endParaRPr lang="it-IT" sz="1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707904" y="6065286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Postganglionic</a:t>
            </a:r>
            <a:r>
              <a:rPr lang="it-IT" sz="1200" dirty="0" smtClean="0"/>
              <a:t> </a:t>
            </a:r>
            <a:r>
              <a:rPr lang="it-IT" sz="1200" dirty="0" err="1" smtClean="0"/>
              <a:t>neuron</a:t>
            </a:r>
            <a:endParaRPr lang="it-IT" sz="12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656184" y="4324119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Preganglionic</a:t>
            </a:r>
            <a:r>
              <a:rPr lang="it-IT" sz="1200" dirty="0" smtClean="0"/>
              <a:t> </a:t>
            </a:r>
            <a:r>
              <a:rPr lang="it-IT" sz="1200" dirty="0" err="1" smtClean="0"/>
              <a:t>neuron</a:t>
            </a:r>
            <a:endParaRPr lang="it-IT" sz="12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112060" y="3656056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Postganglionic</a:t>
            </a:r>
            <a:r>
              <a:rPr lang="it-IT" sz="1200" dirty="0" smtClean="0"/>
              <a:t> </a:t>
            </a:r>
            <a:r>
              <a:rPr lang="it-IT" sz="1200" dirty="0" err="1" smtClean="0"/>
              <a:t>neuron</a:t>
            </a:r>
            <a:endParaRPr lang="it-IT" sz="1200" dirty="0"/>
          </a:p>
        </p:txBody>
      </p:sp>
      <p:cxnSp>
        <p:nvCxnSpPr>
          <p:cNvPr id="9" name="Connettore 2 8"/>
          <p:cNvCxnSpPr/>
          <p:nvPr/>
        </p:nvCxnSpPr>
        <p:spPr>
          <a:xfrm flipH="1">
            <a:off x="5364088" y="3933055"/>
            <a:ext cx="360040" cy="34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1726779" y="2039357"/>
            <a:ext cx="72029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thoracic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lumbar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communicate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series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ganglia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just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chain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chain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communicate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target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reach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chain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equal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length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arrive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time. </a:t>
            </a:r>
            <a:endParaRPr lang="it-IT" sz="2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t="48860" r="23226" b="28439"/>
          <a:stretch/>
        </p:blipFill>
        <p:spPr>
          <a:xfrm>
            <a:off x="0" y="5489831"/>
            <a:ext cx="6522636" cy="1305560"/>
          </a:xfrm>
          <a:prstGeom prst="rect">
            <a:avLst/>
          </a:prstGeom>
        </p:spPr>
      </p:pic>
      <p:pic>
        <p:nvPicPr>
          <p:cNvPr id="1026" name="Picture 2" descr="ttps://media.cheggcdn.com/study/565/565cd489-b1ff-43a4-82ab-48623af1b901/im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24429" r="24908" b="4292"/>
          <a:stretch/>
        </p:blipFill>
        <p:spPr bwMode="auto">
          <a:xfrm>
            <a:off x="0" y="2154229"/>
            <a:ext cx="1757546" cy="33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4572000" y="2983389"/>
            <a:ext cx="44644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Consequently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input from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chain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arrives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target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simultaneously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2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2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coordinated</a:t>
            </a:r>
            <a:r>
              <a:rPr lang="it-IT" sz="2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sz="2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essential</a:t>
            </a:r>
            <a:r>
              <a:rPr lang="it-IT" sz="22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survival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" y="2781300"/>
            <a:ext cx="4210385" cy="22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561956" y="3054381"/>
            <a:ext cx="53677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above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below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regions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associate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sympatetic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brain and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sacral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divisions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specifically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(“para” =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around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</a:t>
            </a:r>
          </a:p>
        </p:txBody>
      </p:sp>
      <p:pic>
        <p:nvPicPr>
          <p:cNvPr id="1028" name="Picture 4" descr="ttps://thumbor.kenhub.com/KIU-qvG6f3oXxzxQ-FbDVIFEtMQ=/fit-in/800x1600/filters:watermark(/images/logo_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2108032"/>
            <a:ext cx="3563888" cy="35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22984" y="5709037"/>
            <a:ext cx="895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timing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coordination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chain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necessary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1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ermit The Frog Drinking Tea - Everything is chaos outside but your name i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8"/>
            <a:ext cx="5715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ob:https://www.kapwing.com/49af60de-6463-db49-a0c2-e1a45793ad04"/>
          <p:cNvSpPr>
            <a:spLocks noChangeAspect="1" noChangeArrowheads="1"/>
          </p:cNvSpPr>
          <p:nvPr/>
        </p:nvSpPr>
        <p:spPr bwMode="auto">
          <a:xfrm>
            <a:off x="0" y="0"/>
            <a:ext cx="109823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" y="692696"/>
            <a:ext cx="9144000" cy="5035594"/>
          </a:xfrm>
          <a:prstGeom prst="rect">
            <a:avLst/>
          </a:prstGeom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1089594" y="5185036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dirty="0" err="1">
                <a:solidFill>
                  <a:schemeClr val="bg1"/>
                </a:solidFill>
                <a:latin typeface="Tahoma" charset="0"/>
              </a:rPr>
              <a:t>P</a:t>
            </a:r>
            <a:r>
              <a:rPr lang="it-IT" altLang="it-IT" smtClean="0">
                <a:solidFill>
                  <a:schemeClr val="bg1"/>
                </a:solidFill>
                <a:latin typeface="Tahoma" charset="0"/>
              </a:rPr>
              <a:t>eripheral</a:t>
            </a:r>
            <a:endParaRPr lang="it-IT" altLang="it-IT" dirty="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4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tonomic N 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76" y="2025352"/>
            <a:ext cx="8128000" cy="4572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779912" y="1123723"/>
            <a:ext cx="4835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visual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summary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6" descr="C02F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1" y="1947727"/>
            <a:ext cx="3625334" cy="4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1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95795" y="609764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Enteric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3920288" y="702038"/>
            <a:ext cx="1371792" cy="1686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35" y="1889448"/>
            <a:ext cx="7971130" cy="4968552"/>
          </a:xfrm>
          <a:prstGeom prst="rect">
            <a:avLst/>
          </a:prstGeom>
        </p:spPr>
      </p:pic>
      <p:sp>
        <p:nvSpPr>
          <p:cNvPr id="9" name="Figura a mano libera 8"/>
          <p:cNvSpPr/>
          <p:nvPr/>
        </p:nvSpPr>
        <p:spPr>
          <a:xfrm>
            <a:off x="4883085" y="2790334"/>
            <a:ext cx="3365369" cy="612742"/>
          </a:xfrm>
          <a:custGeom>
            <a:avLst/>
            <a:gdLst>
              <a:gd name="connsiteX0" fmla="*/ 452486 w 3365369"/>
              <a:gd name="connsiteY0" fmla="*/ 37707 h 612742"/>
              <a:gd name="connsiteX1" fmla="*/ 443059 w 3365369"/>
              <a:gd name="connsiteY1" fmla="*/ 188536 h 612742"/>
              <a:gd name="connsiteX2" fmla="*/ 0 w 3365369"/>
              <a:gd name="connsiteY2" fmla="*/ 197963 h 612742"/>
              <a:gd name="connsiteX3" fmla="*/ 18853 w 3365369"/>
              <a:gd name="connsiteY3" fmla="*/ 612742 h 612742"/>
              <a:gd name="connsiteX4" fmla="*/ 386499 w 3365369"/>
              <a:gd name="connsiteY4" fmla="*/ 537328 h 612742"/>
              <a:gd name="connsiteX5" fmla="*/ 386499 w 3365369"/>
              <a:gd name="connsiteY5" fmla="*/ 367645 h 612742"/>
              <a:gd name="connsiteX6" fmla="*/ 3365369 w 3365369"/>
              <a:gd name="connsiteY6" fmla="*/ 358219 h 612742"/>
              <a:gd name="connsiteX7" fmla="*/ 3355942 w 3365369"/>
              <a:gd name="connsiteY7" fmla="*/ 0 h 612742"/>
              <a:gd name="connsiteX8" fmla="*/ 452486 w 3365369"/>
              <a:gd name="connsiteY8" fmla="*/ 37707 h 61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5369" h="612742">
                <a:moveTo>
                  <a:pt x="452486" y="37707"/>
                </a:moveTo>
                <a:lnTo>
                  <a:pt x="443059" y="188536"/>
                </a:lnTo>
                <a:lnTo>
                  <a:pt x="0" y="197963"/>
                </a:lnTo>
                <a:lnTo>
                  <a:pt x="18853" y="612742"/>
                </a:lnTo>
                <a:lnTo>
                  <a:pt x="386499" y="537328"/>
                </a:lnTo>
                <a:lnTo>
                  <a:pt x="386499" y="367645"/>
                </a:lnTo>
                <a:lnTo>
                  <a:pt x="3365369" y="358219"/>
                </a:lnTo>
                <a:lnTo>
                  <a:pt x="3355942" y="0"/>
                </a:lnTo>
                <a:lnTo>
                  <a:pt x="452486" y="37707"/>
                </a:ln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4901938" y="4760536"/>
            <a:ext cx="3318235" cy="688157"/>
          </a:xfrm>
          <a:custGeom>
            <a:avLst/>
            <a:gdLst>
              <a:gd name="connsiteX0" fmla="*/ 725864 w 3318235"/>
              <a:gd name="connsiteY0" fmla="*/ 9427 h 688157"/>
              <a:gd name="connsiteX1" fmla="*/ 3271101 w 3318235"/>
              <a:gd name="connsiteY1" fmla="*/ 0 h 688157"/>
              <a:gd name="connsiteX2" fmla="*/ 3318235 w 3318235"/>
              <a:gd name="connsiteY2" fmla="*/ 565608 h 688157"/>
              <a:gd name="connsiteX3" fmla="*/ 688157 w 3318235"/>
              <a:gd name="connsiteY3" fmla="*/ 546755 h 688157"/>
              <a:gd name="connsiteX4" fmla="*/ 688157 w 3318235"/>
              <a:gd name="connsiteY4" fmla="*/ 688157 h 688157"/>
              <a:gd name="connsiteX5" fmla="*/ 0 w 3318235"/>
              <a:gd name="connsiteY5" fmla="*/ 669303 h 688157"/>
              <a:gd name="connsiteX6" fmla="*/ 0 w 3318235"/>
              <a:gd name="connsiteY6" fmla="*/ 141402 h 688157"/>
              <a:gd name="connsiteX7" fmla="*/ 754144 w 3318235"/>
              <a:gd name="connsiteY7" fmla="*/ 141402 h 688157"/>
              <a:gd name="connsiteX8" fmla="*/ 725864 w 3318235"/>
              <a:gd name="connsiteY8" fmla="*/ 9427 h 68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235" h="688157">
                <a:moveTo>
                  <a:pt x="725864" y="9427"/>
                </a:moveTo>
                <a:lnTo>
                  <a:pt x="3271101" y="0"/>
                </a:lnTo>
                <a:lnTo>
                  <a:pt x="3318235" y="565608"/>
                </a:lnTo>
                <a:lnTo>
                  <a:pt x="688157" y="546755"/>
                </a:lnTo>
                <a:lnTo>
                  <a:pt x="688157" y="688157"/>
                </a:lnTo>
                <a:lnTo>
                  <a:pt x="0" y="669303"/>
                </a:lnTo>
                <a:lnTo>
                  <a:pt x="0" y="141402"/>
                </a:lnTo>
                <a:lnTo>
                  <a:pt x="754144" y="141402"/>
                </a:lnTo>
                <a:lnTo>
                  <a:pt x="725864" y="9427"/>
                </a:ln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5" descr="http://cdn2.stbm.it/zingarate/gallery/foto/oggetti-che-sembrano-avere-una-terrificante-espressione/il-rubinetto-terrorizzato.jpeg?-3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83987"/>
            <a:ext cx="1944688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23"/>
          <p:cNvSpPr txBox="1">
            <a:spLocks noChangeArrowheads="1"/>
          </p:cNvSpPr>
          <p:nvPr/>
        </p:nvSpPr>
        <p:spPr bwMode="auto">
          <a:xfrm>
            <a:off x="-90591" y="2143889"/>
            <a:ext cx="2087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 err="1" smtClean="0">
                <a:solidFill>
                  <a:schemeClr val="bg1"/>
                </a:solidFill>
              </a:rPr>
              <a:t>Mr</a:t>
            </a:r>
            <a:r>
              <a:rPr lang="it-IT" altLang="it-IT" sz="1200" dirty="0" smtClean="0">
                <a:solidFill>
                  <a:schemeClr val="bg1"/>
                </a:solidFill>
              </a:rPr>
              <a:t> </a:t>
            </a:r>
            <a:r>
              <a:rPr lang="it-IT" altLang="it-IT" sz="1200" dirty="0" err="1" smtClean="0">
                <a:solidFill>
                  <a:schemeClr val="bg1"/>
                </a:solidFill>
              </a:rPr>
              <a:t>Sad</a:t>
            </a:r>
            <a:r>
              <a:rPr lang="it-IT" altLang="it-IT" sz="1200" dirty="0" smtClean="0">
                <a:solidFill>
                  <a:schemeClr val="bg1"/>
                </a:solidFill>
              </a:rPr>
              <a:t> </a:t>
            </a:r>
            <a:r>
              <a:rPr lang="it-IT" altLang="it-IT" sz="1200" dirty="0" err="1" smtClean="0">
                <a:solidFill>
                  <a:schemeClr val="bg1"/>
                </a:solidFill>
              </a:rPr>
              <a:t>Sink</a:t>
            </a:r>
            <a:endParaRPr lang="it-IT" altLang="it-IT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5" name="Picture 6" descr="C02F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0"/>
          <a:stretch/>
        </p:blipFill>
        <p:spPr bwMode="auto">
          <a:xfrm>
            <a:off x="18768" y="429404"/>
            <a:ext cx="4028077" cy="63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767037" y="4554537"/>
            <a:ext cx="25722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 smtClean="0">
                <a:latin typeface="Tahoma" charset="0"/>
                <a:ea typeface="Tahoma" charset="0"/>
                <a:cs typeface="Tahoma" charset="0"/>
              </a:rPr>
              <a:t>Enteric</a:t>
            </a:r>
            <a:r>
              <a:rPr lang="it-IT" sz="15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1500" dirty="0" smtClean="0">
                <a:latin typeface="Tahoma" charset="0"/>
                <a:ea typeface="Tahoma" charset="0"/>
                <a:cs typeface="Tahoma" charset="0"/>
              </a:rPr>
              <a:t> System </a:t>
            </a:r>
            <a:endParaRPr lang="it-IT" sz="1500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3547160" y="2466305"/>
            <a:ext cx="0" cy="208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644008" y="94649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SOMATIC NERVOUS SYSTEM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brings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input to the brain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returns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commands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093012" y="2708920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Cranial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80967" y="2708920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>
            <a:stCxn id="8" idx="2"/>
            <a:endCxn id="10" idx="0"/>
          </p:cNvCxnSpPr>
          <p:nvPr/>
        </p:nvCxnSpPr>
        <p:spPr>
          <a:xfrm flipH="1">
            <a:off x="5278789" y="2146825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6696236" y="2146824"/>
            <a:ext cx="1231944" cy="5620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572000" y="379595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controls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smooth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glands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021004" y="5359248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808959" y="5359248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5206781" y="4797153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6624228" y="4797152"/>
            <a:ext cx="1231944" cy="5620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440807" y="6172908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Enteric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6624228" y="4812762"/>
            <a:ext cx="1" cy="13855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4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10" name="Picture 6" descr="C02F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69" y="493735"/>
            <a:ext cx="4774315" cy="63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Cranial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igura a mano libera 4"/>
          <p:cNvSpPr/>
          <p:nvPr/>
        </p:nvSpPr>
        <p:spPr>
          <a:xfrm>
            <a:off x="4364966" y="603849"/>
            <a:ext cx="1121434" cy="1794294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 17"/>
          <p:cNvSpPr/>
          <p:nvPr/>
        </p:nvSpPr>
        <p:spPr>
          <a:xfrm>
            <a:off x="5486400" y="563280"/>
            <a:ext cx="1470714" cy="1794294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 18"/>
          <p:cNvSpPr/>
          <p:nvPr/>
        </p:nvSpPr>
        <p:spPr>
          <a:xfrm>
            <a:off x="6667631" y="493735"/>
            <a:ext cx="1470714" cy="1794294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 19"/>
          <p:cNvSpPr/>
          <p:nvPr/>
        </p:nvSpPr>
        <p:spPr>
          <a:xfrm>
            <a:off x="7631069" y="699320"/>
            <a:ext cx="1486837" cy="2081979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  <a:gd name="connsiteX0" fmla="*/ 17253 w 1133728"/>
              <a:gd name="connsiteY0" fmla="*/ 17253 h 1794294"/>
              <a:gd name="connsiteX1" fmla="*/ 0 w 1133728"/>
              <a:gd name="connsiteY1" fmla="*/ 1794294 h 1794294"/>
              <a:gd name="connsiteX2" fmla="*/ 1121434 w 1133728"/>
              <a:gd name="connsiteY2" fmla="*/ 1725283 h 1794294"/>
              <a:gd name="connsiteX3" fmla="*/ 1127314 w 1133728"/>
              <a:gd name="connsiteY3" fmla="*/ 557082 h 1794294"/>
              <a:gd name="connsiteX4" fmla="*/ 1017917 w 1133728"/>
              <a:gd name="connsiteY4" fmla="*/ 0 h 1794294"/>
              <a:gd name="connsiteX5" fmla="*/ 17253 w 1133728"/>
              <a:gd name="connsiteY5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728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cubicBezTo>
                  <a:pt x="1097083" y="1370577"/>
                  <a:pt x="1151665" y="911788"/>
                  <a:pt x="1127314" y="557082"/>
                </a:cubicBez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igura a mano libera 20"/>
          <p:cNvSpPr/>
          <p:nvPr/>
        </p:nvSpPr>
        <p:spPr>
          <a:xfrm rot="249479">
            <a:off x="7861957" y="2677335"/>
            <a:ext cx="1298241" cy="1641894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 21"/>
          <p:cNvSpPr/>
          <p:nvPr/>
        </p:nvSpPr>
        <p:spPr>
          <a:xfrm rot="249479">
            <a:off x="7956590" y="4269479"/>
            <a:ext cx="1207716" cy="1525340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 22"/>
          <p:cNvSpPr/>
          <p:nvPr/>
        </p:nvSpPr>
        <p:spPr>
          <a:xfrm rot="249479">
            <a:off x="6669995" y="5113998"/>
            <a:ext cx="1797005" cy="1780589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igura a mano libera 23"/>
          <p:cNvSpPr/>
          <p:nvPr/>
        </p:nvSpPr>
        <p:spPr>
          <a:xfrm>
            <a:off x="4358238" y="4725144"/>
            <a:ext cx="2046756" cy="2016224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34" h="1794294">
                <a:moveTo>
                  <a:pt x="17253" y="17253"/>
                </a:moveTo>
                <a:lnTo>
                  <a:pt x="0" y="1794294"/>
                </a:lnTo>
                <a:lnTo>
                  <a:pt x="1121434" y="1725283"/>
                </a:lnTo>
                <a:lnTo>
                  <a:pt x="1017917" y="0"/>
                </a:lnTo>
                <a:lnTo>
                  <a:pt x="17253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 24"/>
          <p:cNvSpPr/>
          <p:nvPr/>
        </p:nvSpPr>
        <p:spPr>
          <a:xfrm>
            <a:off x="4359628" y="2429730"/>
            <a:ext cx="1595134" cy="2154246"/>
          </a:xfrm>
          <a:custGeom>
            <a:avLst/>
            <a:gdLst>
              <a:gd name="connsiteX0" fmla="*/ 17253 w 1121434"/>
              <a:gd name="connsiteY0" fmla="*/ 17253 h 1794294"/>
              <a:gd name="connsiteX1" fmla="*/ 0 w 1121434"/>
              <a:gd name="connsiteY1" fmla="*/ 1794294 h 1794294"/>
              <a:gd name="connsiteX2" fmla="*/ 1121434 w 1121434"/>
              <a:gd name="connsiteY2" fmla="*/ 1725283 h 1794294"/>
              <a:gd name="connsiteX3" fmla="*/ 1017917 w 1121434"/>
              <a:gd name="connsiteY3" fmla="*/ 0 h 1794294"/>
              <a:gd name="connsiteX4" fmla="*/ 17253 w 1121434"/>
              <a:gd name="connsiteY4" fmla="*/ 17253 h 1794294"/>
              <a:gd name="connsiteX0" fmla="*/ 17253 w 1218949"/>
              <a:gd name="connsiteY0" fmla="*/ 17253 h 1794294"/>
              <a:gd name="connsiteX1" fmla="*/ 0 w 1218949"/>
              <a:gd name="connsiteY1" fmla="*/ 1794294 h 1794294"/>
              <a:gd name="connsiteX2" fmla="*/ 1121434 w 1218949"/>
              <a:gd name="connsiteY2" fmla="*/ 1725283 h 1794294"/>
              <a:gd name="connsiteX3" fmla="*/ 1214891 w 1218949"/>
              <a:gd name="connsiteY3" fmla="*/ 171489 h 1794294"/>
              <a:gd name="connsiteX4" fmla="*/ 1017917 w 1218949"/>
              <a:gd name="connsiteY4" fmla="*/ 0 h 1794294"/>
              <a:gd name="connsiteX5" fmla="*/ 17253 w 1218949"/>
              <a:gd name="connsiteY5" fmla="*/ 17253 h 1794294"/>
              <a:gd name="connsiteX0" fmla="*/ 17253 w 1243362"/>
              <a:gd name="connsiteY0" fmla="*/ 109376 h 1886417"/>
              <a:gd name="connsiteX1" fmla="*/ 0 w 1243362"/>
              <a:gd name="connsiteY1" fmla="*/ 1886417 h 1886417"/>
              <a:gd name="connsiteX2" fmla="*/ 1121434 w 1243362"/>
              <a:gd name="connsiteY2" fmla="*/ 1817406 h 1886417"/>
              <a:gd name="connsiteX3" fmla="*/ 1214891 w 1243362"/>
              <a:gd name="connsiteY3" fmla="*/ 263612 h 1886417"/>
              <a:gd name="connsiteX4" fmla="*/ 1243362 w 1243362"/>
              <a:gd name="connsiteY4" fmla="*/ 0 h 1886417"/>
              <a:gd name="connsiteX5" fmla="*/ 17253 w 1243362"/>
              <a:gd name="connsiteY5" fmla="*/ 109376 h 1886417"/>
              <a:gd name="connsiteX0" fmla="*/ 0 w 1226109"/>
              <a:gd name="connsiteY0" fmla="*/ 109376 h 1917124"/>
              <a:gd name="connsiteX1" fmla="*/ 9270 w 1226109"/>
              <a:gd name="connsiteY1" fmla="*/ 1917124 h 1917124"/>
              <a:gd name="connsiteX2" fmla="*/ 1104181 w 1226109"/>
              <a:gd name="connsiteY2" fmla="*/ 1817406 h 1917124"/>
              <a:gd name="connsiteX3" fmla="*/ 1197638 w 1226109"/>
              <a:gd name="connsiteY3" fmla="*/ 263612 h 1917124"/>
              <a:gd name="connsiteX4" fmla="*/ 1226109 w 1226109"/>
              <a:gd name="connsiteY4" fmla="*/ 0 h 1917124"/>
              <a:gd name="connsiteX5" fmla="*/ 0 w 1226109"/>
              <a:gd name="connsiteY5" fmla="*/ 109376 h 191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109" h="1917124">
                <a:moveTo>
                  <a:pt x="0" y="109376"/>
                </a:moveTo>
                <a:lnTo>
                  <a:pt x="9270" y="1917124"/>
                </a:lnTo>
                <a:lnTo>
                  <a:pt x="1104181" y="1817406"/>
                </a:lnTo>
                <a:cubicBezTo>
                  <a:pt x="1073446" y="1427423"/>
                  <a:pt x="1228373" y="653595"/>
                  <a:pt x="1197638" y="263612"/>
                </a:cubicBezTo>
                <a:lnTo>
                  <a:pt x="1226109" y="0"/>
                </a:lnTo>
                <a:lnTo>
                  <a:pt x="0" y="109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9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10" name="Picture 6" descr="C02F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69" y="493735"/>
            <a:ext cx="4774315" cy="63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422" y="2488630"/>
            <a:ext cx="4344169" cy="3713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 of the cranial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 carry </a:t>
            </a:r>
            <a:r>
              <a:rPr lang="en-US" altLang="it-IT" sz="1600" u="sng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 sensory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information: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1 (olfactory nerve), 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2 (optic nerve),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8 (auditory nerve). </a:t>
            </a:r>
          </a:p>
          <a:p>
            <a:pPr algn="just" eaLnBrk="1" hangingPunct="1"/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5 of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nerves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carry </a:t>
            </a:r>
            <a:r>
              <a:rPr lang="en-US" altLang="it-IT" sz="1600" u="sng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 motor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information: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3 (oculomotor nerve)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4 (Trochlear nerve) 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6 (</a:t>
            </a:r>
            <a:r>
              <a:rPr lang="en-US" altLang="it-IT" sz="1600" kern="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abducens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nerve) </a:t>
            </a:r>
          </a:p>
          <a:p>
            <a:pPr algn="just" eaLnBrk="1" hangingPunct="1"/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11 (accessory nerve) – neck</a:t>
            </a: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12 (hypoglossal nerve) - tongue</a:t>
            </a:r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Cranial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entesi graffa chiusa 2"/>
          <p:cNvSpPr/>
          <p:nvPr/>
        </p:nvSpPr>
        <p:spPr>
          <a:xfrm>
            <a:off x="2267744" y="4293096"/>
            <a:ext cx="216024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483768" y="4486392"/>
            <a:ext cx="731925" cy="59879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it-IT" sz="1600" kern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Eye</a:t>
            </a:r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10" name="Picture 6" descr="C02F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69" y="493735"/>
            <a:ext cx="4774315" cy="63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422" y="2077994"/>
            <a:ext cx="4344169" cy="44188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en-US" altLang="it-IT" sz="16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remaining 4 </a:t>
            </a:r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 have mixed </a:t>
            </a:r>
            <a:r>
              <a:rPr lang="en-US" altLang="it-IT" sz="16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 and </a:t>
            </a:r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 functions. </a:t>
            </a:r>
            <a:endParaRPr lang="en-US" altLang="it-IT" sz="1600" b="1" kern="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5: The </a:t>
            </a:r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trigeminal </a:t>
            </a:r>
            <a:r>
              <a:rPr lang="en-US" altLang="it-IT" sz="16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controls chewing movements and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 provides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some feedback regarding facial expression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 eaLnBrk="1" hangingPunct="1"/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N. 7: The </a:t>
            </a:r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facial </a:t>
            </a:r>
            <a:r>
              <a:rPr lang="en-US" altLang="it-IT" sz="16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nerve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produces facial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expressions and carries the sensation of taste. </a:t>
            </a:r>
            <a:endParaRPr lang="en-US" altLang="it-IT" sz="1600" kern="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endParaRPr lang="en-US" altLang="it-IT" sz="1600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9: The </a:t>
            </a:r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glossopharyngeal </a:t>
            </a:r>
            <a:r>
              <a:rPr lang="en-US" altLang="it-IT" sz="16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performs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 sensory and motor functions for the throat. </a:t>
            </a:r>
            <a:endParaRPr lang="en-US" altLang="it-IT" sz="1600" kern="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endParaRPr lang="en-US" altLang="it-IT" sz="1600" kern="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 eaLnBrk="1" hangingPunct="1"/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N. 10: the </a:t>
            </a:r>
            <a:r>
              <a:rPr lang="en-US" altLang="it-IT" sz="1600" b="1" kern="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vagus</a:t>
            </a:r>
            <a:r>
              <a:rPr lang="en-US" altLang="it-IT" sz="16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it-IT" sz="1600" b="1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altLang="it-IT" sz="1600" kern="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vagus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comes from the same Latin root as vagabond) </a:t>
            </a:r>
            <a:r>
              <a:rPr lang="en-US" altLang="it-IT" sz="16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 input </a:t>
            </a:r>
            <a:r>
              <a:rPr lang="en-US" altLang="it-IT" sz="1600" kern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receive sensation from the heart, liver, and digestive tract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Cranial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Cranial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tps://upload.medbullets.com/topic/113044/images/cranialnerves_il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4403"/>
            <a:ext cx="5985365" cy="48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-29722" y="2471455"/>
            <a:ext cx="5321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 31 </a:t>
            </a:r>
            <a:r>
              <a:rPr lang="it-IT" dirty="0" err="1">
                <a:solidFill>
                  <a:schemeClr val="bg1"/>
                </a:solidFill>
              </a:rPr>
              <a:t>pairs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spinal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nerves</a:t>
            </a:r>
            <a:r>
              <a:rPr lang="it-IT" dirty="0">
                <a:solidFill>
                  <a:schemeClr val="bg1"/>
                </a:solidFill>
              </a:rPr>
              <a:t> exit the </a:t>
            </a:r>
            <a:r>
              <a:rPr lang="it-IT" dirty="0" err="1">
                <a:solidFill>
                  <a:schemeClr val="bg1"/>
                </a:solidFill>
              </a:rPr>
              <a:t>spinal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cord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provide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sensory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motor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pathways</a:t>
            </a:r>
            <a:r>
              <a:rPr lang="it-IT" dirty="0">
                <a:solidFill>
                  <a:schemeClr val="bg1"/>
                </a:solidFill>
              </a:rPr>
              <a:t> to the torso, </a:t>
            </a:r>
            <a:r>
              <a:rPr lang="it-IT" dirty="0" err="1">
                <a:solidFill>
                  <a:schemeClr val="bg1"/>
                </a:solidFill>
              </a:rPr>
              <a:t>arms</a:t>
            </a:r>
            <a:r>
              <a:rPr lang="it-IT" dirty="0">
                <a:solidFill>
                  <a:schemeClr val="bg1"/>
                </a:solidFill>
              </a:rPr>
              <a:t>, and </a:t>
            </a:r>
            <a:r>
              <a:rPr lang="it-IT" dirty="0" err="1">
                <a:solidFill>
                  <a:schemeClr val="bg1"/>
                </a:solidFill>
              </a:rPr>
              <a:t>legs</a:t>
            </a:r>
            <a:r>
              <a:rPr lang="it-IT" dirty="0">
                <a:solidFill>
                  <a:schemeClr val="bg1"/>
                </a:solidFill>
              </a:rPr>
              <a:t>. </a:t>
            </a:r>
            <a:endParaRPr lang="it-IT" dirty="0" smtClean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</a:rPr>
              <a:t>Each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spinal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nerve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also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known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a </a:t>
            </a:r>
            <a:r>
              <a:rPr lang="it-IT" dirty="0" err="1" smtClean="0">
                <a:solidFill>
                  <a:schemeClr val="bg1"/>
                </a:solidFill>
              </a:rPr>
              <a:t>mixed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nerve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because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contains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sensory</a:t>
            </a:r>
            <a:r>
              <a:rPr lang="it-IT" dirty="0">
                <a:solidFill>
                  <a:schemeClr val="bg1"/>
                </a:solidFill>
              </a:rPr>
              <a:t>, or </a:t>
            </a:r>
            <a:r>
              <a:rPr lang="it-IT" dirty="0" err="1">
                <a:solidFill>
                  <a:schemeClr val="bg1"/>
                </a:solidFill>
              </a:rPr>
              <a:t>afferent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nerve</a:t>
            </a:r>
            <a:r>
              <a:rPr lang="it-IT" dirty="0">
                <a:solidFill>
                  <a:schemeClr val="bg1"/>
                </a:solidFill>
              </a:rPr>
              <a:t> (the "a" </a:t>
            </a:r>
            <a:r>
              <a:rPr lang="it-IT" dirty="0" err="1">
                <a:solidFill>
                  <a:schemeClr val="bg1"/>
                </a:solidFill>
              </a:rPr>
              <a:t>means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toward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>
                <a:solidFill>
                  <a:schemeClr val="bg1"/>
                </a:solidFill>
              </a:rPr>
              <a:t>CNS in </a:t>
            </a:r>
            <a:r>
              <a:rPr lang="it-IT" dirty="0" err="1">
                <a:solidFill>
                  <a:schemeClr val="bg1"/>
                </a:solidFill>
              </a:rPr>
              <a:t>this</a:t>
            </a:r>
            <a:r>
              <a:rPr lang="it-IT" dirty="0">
                <a:solidFill>
                  <a:schemeClr val="bg1"/>
                </a:solidFill>
              </a:rPr>
              <a:t> case,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>
                <a:solidFill>
                  <a:schemeClr val="bg1"/>
                </a:solidFill>
              </a:rPr>
              <a:t>access</a:t>
            </a:r>
            <a:r>
              <a:rPr lang="it-IT" dirty="0">
                <a:solidFill>
                  <a:schemeClr val="bg1"/>
                </a:solidFill>
              </a:rPr>
              <a:t>) and a </a:t>
            </a:r>
            <a:r>
              <a:rPr lang="it-IT" dirty="0" err="1">
                <a:solidFill>
                  <a:schemeClr val="bg1"/>
                </a:solidFill>
              </a:rPr>
              <a:t>motor</a:t>
            </a:r>
            <a:r>
              <a:rPr lang="it-IT" dirty="0">
                <a:solidFill>
                  <a:schemeClr val="bg1"/>
                </a:solidFill>
              </a:rPr>
              <a:t>, or </a:t>
            </a:r>
            <a:r>
              <a:rPr lang="it-IT" dirty="0" err="1">
                <a:solidFill>
                  <a:schemeClr val="bg1"/>
                </a:solidFill>
              </a:rPr>
              <a:t>efferent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nerve</a:t>
            </a:r>
            <a:r>
              <a:rPr lang="it-IT" dirty="0">
                <a:solidFill>
                  <a:schemeClr val="bg1"/>
                </a:solidFill>
              </a:rPr>
              <a:t> (the "e" </a:t>
            </a:r>
            <a:r>
              <a:rPr lang="it-IT" dirty="0" err="1">
                <a:solidFill>
                  <a:schemeClr val="bg1"/>
                </a:solidFill>
              </a:rPr>
              <a:t>means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away</a:t>
            </a:r>
            <a:r>
              <a:rPr lang="it-IT" dirty="0" smtClean="0">
                <a:solidFill>
                  <a:schemeClr val="bg1"/>
                </a:solidFill>
              </a:rPr>
              <a:t> from </a:t>
            </a:r>
            <a:r>
              <a:rPr lang="it-IT" dirty="0">
                <a:solidFill>
                  <a:schemeClr val="bg1"/>
                </a:solidFill>
              </a:rPr>
              <a:t>the CNS,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in exit).</a:t>
            </a:r>
          </a:p>
        </p:txBody>
      </p:sp>
      <p:pic>
        <p:nvPicPr>
          <p:cNvPr id="9" name="Picture 6" descr="C02F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5"/>
          <a:stretch/>
        </p:blipFill>
        <p:spPr bwMode="auto">
          <a:xfrm>
            <a:off x="5473726" y="699321"/>
            <a:ext cx="3670274" cy="61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peripheral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nervous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system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51465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 NERVOUS SYSTEM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0447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6" name="Connettore 2 15"/>
          <p:cNvCxnSpPr>
            <a:endCxn id="15" idx="0"/>
          </p:cNvCxnSpPr>
          <p:nvPr/>
        </p:nvCxnSpPr>
        <p:spPr>
          <a:xfrm>
            <a:off x="1904063" y="906831"/>
            <a:ext cx="1482161" cy="586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-29722" y="2079279"/>
            <a:ext cx="91737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sort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"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cruise control”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manages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vital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conscious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effort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awareness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wouldn’t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social life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if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consciously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command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lungs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inhale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exhale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heart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beat.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doesn't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mean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incapable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taking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voluntary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control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autonomic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2" name="Rettangolo 1"/>
          <p:cNvSpPr/>
          <p:nvPr/>
        </p:nvSpPr>
        <p:spPr>
          <a:xfrm>
            <a:off x="206577" y="4927183"/>
            <a:ext cx="4221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Biofeedback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set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techniques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enable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people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control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unconscious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involuntary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blood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pressure.</a:t>
            </a:r>
          </a:p>
        </p:txBody>
      </p:sp>
      <p:pic>
        <p:nvPicPr>
          <p:cNvPr id="2050" name="Picture 2" descr="ttps://i.pinimg.com/600x315/a3/ab/5c/a3ab5c91cab37deb4be9e0b2897c0a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42" y="5373216"/>
            <a:ext cx="2558904" cy="14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tps://img.fifa.com/image/upload/t_l4/rwuwmyrv8vjc1w1ov5f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76" y="4437111"/>
            <a:ext cx="2816314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-319325" y="1493055"/>
            <a:ext cx="237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Sympathetic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86615" y="906831"/>
            <a:ext cx="1417447" cy="562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897</Words>
  <Application>Microsoft Macintosh PowerPoint</Application>
  <PresentationFormat>Presentazione su schermo (4:3)</PresentationFormat>
  <Paragraphs>117</Paragraphs>
  <Slides>21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4" baseType="lpstr">
      <vt:lpstr>Arial</vt:lpstr>
      <vt:lpstr>Tahoma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245</cp:revision>
  <dcterms:created xsi:type="dcterms:W3CDTF">2016-02-23T15:39:41Z</dcterms:created>
  <dcterms:modified xsi:type="dcterms:W3CDTF">2021-03-11T19:15:17Z</dcterms:modified>
</cp:coreProperties>
</file>