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1079" r:id="rId2"/>
    <p:sldId id="1080" r:id="rId3"/>
    <p:sldId id="1081" r:id="rId4"/>
    <p:sldId id="1082" r:id="rId5"/>
    <p:sldId id="1083" r:id="rId6"/>
    <p:sldId id="1084" r:id="rId7"/>
    <p:sldId id="1085" r:id="rId8"/>
    <p:sldId id="1086" r:id="rId9"/>
    <p:sldId id="1087" r:id="rId10"/>
    <p:sldId id="1088" r:id="rId11"/>
    <p:sldId id="1089" r:id="rId12"/>
    <p:sldId id="1091" r:id="rId13"/>
    <p:sldId id="1090" r:id="rId14"/>
    <p:sldId id="1092" r:id="rId15"/>
    <p:sldId id="1093" r:id="rId16"/>
    <p:sldId id="1098" r:id="rId17"/>
    <p:sldId id="1099" r:id="rId18"/>
    <p:sldId id="1094" r:id="rId19"/>
    <p:sldId id="1095" r:id="rId20"/>
    <p:sldId id="1100" r:id="rId21"/>
    <p:sldId id="1115" r:id="rId22"/>
    <p:sldId id="1116" r:id="rId23"/>
    <p:sldId id="1097" r:id="rId24"/>
    <p:sldId id="1096" r:id="rId25"/>
    <p:sldId id="1104" r:id="rId26"/>
    <p:sldId id="1101" r:id="rId27"/>
    <p:sldId id="1103" r:id="rId28"/>
    <p:sldId id="1102" r:id="rId29"/>
    <p:sldId id="1106" r:id="rId30"/>
    <p:sldId id="1113" r:id="rId31"/>
    <p:sldId id="1107" r:id="rId32"/>
    <p:sldId id="1108" r:id="rId33"/>
    <p:sldId id="1109" r:id="rId34"/>
    <p:sldId id="1110" r:id="rId35"/>
    <p:sldId id="1111" r:id="rId36"/>
    <p:sldId id="1112" r:id="rId37"/>
    <p:sldId id="1114" r:id="rId38"/>
  </p:sldIdLst>
  <p:sldSz cx="9144000" cy="6858000" type="screen4x3"/>
  <p:notesSz cx="6662738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33"/>
    <a:srgbClr val="3366FF"/>
    <a:srgbClr val="6699FF"/>
    <a:srgbClr val="CCFF33"/>
    <a:srgbClr val="FFFFFF"/>
    <a:srgbClr val="4D4D4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9" autoAdjust="0"/>
    <p:restoredTop sz="93659" autoAdjust="0"/>
  </p:normalViewPr>
  <p:slideViewPr>
    <p:cSldViewPr>
      <p:cViewPr>
        <p:scale>
          <a:sx n="91" d="100"/>
          <a:sy n="91" d="100"/>
        </p:scale>
        <p:origin x="75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2923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76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F05778-6F76-1145-997B-DAA894B98B9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717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E729C-BD08-9349-A115-3A6F1F003BE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570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6C897-F178-424E-9499-6211678054B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453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1EBB0-97ED-4242-AB89-6E7A5D0454D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968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79F44-2290-0F46-ABE1-72C03624059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071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43296-6C0E-0B40-B5A9-EC7075FC93F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76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FA35-597A-CF48-B550-A778CA7D0D8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057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BFF44-6E5E-204D-869E-56E13E408D6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31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51F5B-EAEB-C549-B2CF-F9B37BC8171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51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15728-32F4-A44D-9CC6-1471389E978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965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F67B1-9A51-B447-B0CB-F68222D6B0C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939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A64F1-04C8-9E46-882F-FA3D67CE401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014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6531-5BBA-214B-B381-E68885ECFA5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229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D5D5D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B7DC254-0507-FE4F-9677-265D067AACA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amazon.it/History-Brain-surgery-neuroscience-English-ebook/dp/B00Q8U49ZS&amp;psig=AOvVaw21z9EFrjuQ_72ccWOeI_9E&amp;ust=1610181205755000&amp;source=images&amp;cd=vfe&amp;ved=0CAIQjRxqFwoTCOiHjs32i-4CFQAAAAAdAAAAABAI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medicalnewstoday.com/articles/305075&amp;psig=AOvVaw2GbclFDwY1N3w4qPg0U2IU&amp;ust=1614446337294000&amp;source=images&amp;cd=vfe&amp;ved=0CAIQjRxqFwoTCIDyoLqHiO8CFQAAAAAdAAAAABAE" TargetMode="External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amazon.it/Frankenstein-Prometheus-Mary-Wollstonecraft-Shelley/dp/0451532244&amp;psig=AOvVaw1oTD50Pg9P0FDH0Nkhxaka&amp;ust=1610185580485000&amp;source=images&amp;cd=vfe&amp;ved=0CAIQjRxqFwoTCPDw_O6GjO4CFQAAAAAdAAAAABAG" TargetMode="External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tiff"/><Relationship Id="rId5" Type="http://schemas.openxmlformats.org/officeDocument/2006/relationships/image" Target="../media/image1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Relationship Id="rId3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i0.wp.com/blog.eyewire.org/wp-content/uploads/2019/10/ramonycajalcells.jpg?ssl=1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Relationship Id="rId3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tps://psychology.iresearchnet.com/wp-content/uploads/2015/04/Biological-Psychology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647" y="446627"/>
            <a:ext cx="9325634" cy="641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86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4" name="Picture 2" descr=" History of the Brain: From Stone Age surgery to modern neurosci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888">
            <a:off x="431687" y="1645415"/>
            <a:ext cx="3371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tps://brainworldmagazine.com/wp-content/uploads/2009/07/vitruvian-m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0639">
            <a:off x="5409158" y="1764857"/>
            <a:ext cx="2913112" cy="409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86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Picture 6" descr="C01P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60" y="1327165"/>
            <a:ext cx="5822280" cy="3987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48818" y="5226784"/>
            <a:ext cx="86621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Archaeological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evidence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brain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surgery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suggests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long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7,000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years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ago,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people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tried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cure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drilling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holes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skull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process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trephining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trepanation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Regrowth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around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some of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holes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indicates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least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some of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patients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survived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procedure.</a:t>
            </a:r>
          </a:p>
        </p:txBody>
      </p:sp>
      <p:sp>
        <p:nvSpPr>
          <p:cNvPr id="6" name="Rettangolo 5"/>
          <p:cNvSpPr/>
          <p:nvPr/>
        </p:nvSpPr>
        <p:spPr>
          <a:xfrm rot="21407955">
            <a:off x="1872927" y="1562048"/>
            <a:ext cx="5357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release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demons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relieve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feelings of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pressure ?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Trepanning in the histo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4538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4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68773" y="5622919"/>
            <a:ext cx="8662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Oldest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medical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writing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history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063857" y="1562048"/>
            <a:ext cx="70370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Edwin Smith </a:t>
            </a:r>
            <a:r>
              <a:rPr lang="it-IT" sz="3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Surgical</a:t>
            </a:r>
            <a:r>
              <a:rPr lang="it-IT" sz="3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Papyrus</a:t>
            </a:r>
            <a:r>
              <a:rPr lang="it-IT" sz="3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(1600 BC)</a:t>
            </a:r>
            <a:endParaRPr lang="it-IT" sz="3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33038" y="6105490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author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understood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paralysis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lack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sensation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body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resulted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damage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122" name="Picture 2" descr="ttps://images.fineartamerica.com/images-medium-large-5/1-edwin-smith-papyrus-national-library-of-medic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898" y="2206023"/>
            <a:ext cx="4416204" cy="3531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7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10824" y="2192671"/>
            <a:ext cx="8662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Building on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knowledge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taken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ancient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Egypt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Greek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scholars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fourth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century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BCE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proposed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brain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was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organ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sensation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203848" y="1562048"/>
            <a:ext cx="27383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Ancient </a:t>
            </a:r>
            <a:r>
              <a:rPr lang="it-IT" sz="3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Greece</a:t>
            </a:r>
            <a:endParaRPr lang="it-IT" sz="3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261176" y="4201877"/>
            <a:ext cx="46685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Hippocrates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(460-379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BC)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correctly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identified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epilepsy</a:t>
            </a:r>
            <a:r>
              <a:rPr lang="it-IT" sz="22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originating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2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brain</a:t>
            </a:r>
            <a:endParaRPr lang="it-IT" sz="2200" u="sng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170" name="Picture 2" descr="ttps://www.ordinemedct.it/wp-content/uploads/2015/02/ippocrat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6" y="2900557"/>
            <a:ext cx="3923928" cy="3923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64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10824" y="2192671"/>
            <a:ext cx="8662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Building on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knowledge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taken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ancient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Egypt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Greek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scholars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fourth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century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BCE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proposed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brain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was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organ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sensation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203848" y="1562048"/>
            <a:ext cx="27383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Ancient </a:t>
            </a:r>
            <a:r>
              <a:rPr lang="it-IT" sz="3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Greece</a:t>
            </a:r>
            <a:endParaRPr lang="it-IT" sz="3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962425" y="3933056"/>
            <a:ext cx="58952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Galen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(130-200 AD)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made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careful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dissections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animals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</a:p>
          <a:p>
            <a:pPr algn="just"/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1) a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spirits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called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natural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spirits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were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produced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liver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after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consumption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food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8194" name="Picture 2" descr="ttps://lamedicinaestetica.files.wordpress.com/2019/09/medicina-online-galeno-di-pergam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r="20806"/>
          <a:stretch/>
        </p:blipFill>
        <p:spPr bwMode="auto">
          <a:xfrm>
            <a:off x="-61912" y="3692108"/>
            <a:ext cx="3024337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2962425" y="3415109"/>
            <a:ext cx="6181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Animal</a:t>
            </a:r>
            <a:r>
              <a:rPr lang="it-IT" sz="24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spirit</a:t>
            </a:r>
            <a:r>
              <a:rPr lang="it-IT" sz="24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hypothesis</a:t>
            </a:r>
            <a:endParaRPr lang="it-IT" sz="24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28" name="Picture 4" descr="he liver: Structure, function, and diseas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602187"/>
            <a:ext cx="809837" cy="46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10824" y="2192671"/>
            <a:ext cx="8662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Building on the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knowledge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taken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ancient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Egypt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the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Greek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scholars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fourth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century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BCE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proposed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the brain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was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organ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sensation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203848" y="1562048"/>
            <a:ext cx="27383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Ancient </a:t>
            </a:r>
            <a:r>
              <a:rPr lang="it-IT" sz="3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Greece</a:t>
            </a:r>
            <a:endParaRPr lang="it-IT" sz="3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962425" y="3807038"/>
            <a:ext cx="58952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Galen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(130-200 AD) 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made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careful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dissections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animals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 </a:t>
            </a:r>
          </a:p>
          <a:p>
            <a:pPr algn="just"/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2) Natural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spirits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were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heart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where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were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converted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000" dirty="0" err="1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vital</a:t>
            </a:r>
            <a:r>
              <a:rPr lang="it-IT" sz="20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spirits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20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Vital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spirits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were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carried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carotid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arteries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the brain to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either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ventricles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to a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complex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arteries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base of the brain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Galen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called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rete mirabile</a:t>
            </a:r>
            <a:endParaRPr lang="it-IT" sz="2000" i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194" name="Picture 2" descr="ttps://lamedicinaestetica.files.wordpress.com/2019/09/medicina-online-galeno-di-pergam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r="20806"/>
          <a:stretch/>
        </p:blipFill>
        <p:spPr bwMode="auto">
          <a:xfrm>
            <a:off x="-61912" y="3692108"/>
            <a:ext cx="3024337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2962425" y="3415109"/>
            <a:ext cx="6181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Animal</a:t>
            </a:r>
            <a:r>
              <a:rPr lang="it-IT" sz="24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spirit</a:t>
            </a:r>
            <a:r>
              <a:rPr lang="it-IT" sz="24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hypothesis</a:t>
            </a:r>
            <a:endParaRPr lang="it-IT" sz="24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2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10824" y="2192671"/>
            <a:ext cx="8662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Building on the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knowledge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taken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ancient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Egypt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the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Greek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scholars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fourth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century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BCE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proposed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the brain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was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organ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sensation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203848" y="1562048"/>
            <a:ext cx="27383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Ancient </a:t>
            </a:r>
            <a:r>
              <a:rPr lang="it-IT" sz="3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Greece</a:t>
            </a:r>
            <a:endParaRPr lang="it-IT" sz="3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962425" y="3933056"/>
            <a:ext cx="5895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Galen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(130-200 AD) 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made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careful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dissections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animals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 </a:t>
            </a:r>
          </a:p>
          <a:p>
            <a:pPr algn="just"/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3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locations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vital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spirits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were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converted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000" dirty="0" err="1">
                <a:solidFill>
                  <a:srgbClr val="00B050"/>
                </a:solidFill>
                <a:latin typeface="Tahoma" charset="0"/>
                <a:ea typeface="Tahoma" charset="0"/>
                <a:cs typeface="Tahoma" charset="0"/>
              </a:rPr>
              <a:t>animal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spirits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---the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highest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spirits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animal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spirits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were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stored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ventricles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194" name="Picture 2" descr="ttps://lamedicinaestetica.files.wordpress.com/2019/09/medicina-online-galeno-di-pergam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r="20806"/>
          <a:stretch/>
        </p:blipFill>
        <p:spPr bwMode="auto">
          <a:xfrm>
            <a:off x="-61912" y="3692108"/>
            <a:ext cx="3024337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2962425" y="3415109"/>
            <a:ext cx="6181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Animal</a:t>
            </a:r>
            <a:r>
              <a:rPr lang="it-IT" sz="24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spirit</a:t>
            </a:r>
            <a:r>
              <a:rPr lang="it-IT" sz="24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hypothesis</a:t>
            </a:r>
            <a:endParaRPr lang="it-IT" sz="24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51520" y="5661248"/>
            <a:ext cx="8618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BODY AND MIND ARE SEPARATE ENTITIES.</a:t>
            </a:r>
          </a:p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mind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neither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physical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accessible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study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through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natural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science</a:t>
            </a:r>
            <a:endParaRPr lang="it-IT" sz="24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25100" y="1562048"/>
            <a:ext cx="77008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CARTESIO (1596-1650) AND THE DUALISM </a:t>
            </a:r>
            <a:endParaRPr lang="it-IT" sz="3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224" name="Picture 8" descr="ttps://images.corriereobjects.it/Media/Foto/2012/05/07/hals-cartes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2418019"/>
            <a:ext cx="23812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5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993714" y="2199557"/>
            <a:ext cx="66886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Work by Luigi Galvani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(1737-1798)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established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electricity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mode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communication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used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62941"/>
            <a:ext cx="1688914" cy="2389634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218736" y="4277995"/>
            <a:ext cx="51193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</a:rPr>
              <a:t>He </a:t>
            </a:r>
            <a:r>
              <a:rPr lang="it-IT" dirty="0" err="1">
                <a:solidFill>
                  <a:schemeClr val="bg1"/>
                </a:solidFill>
              </a:rPr>
              <a:t>placed</a:t>
            </a:r>
            <a:r>
              <a:rPr lang="it-IT" dirty="0">
                <a:solidFill>
                  <a:schemeClr val="bg1"/>
                </a:solidFill>
              </a:rPr>
              <a:t> a </a:t>
            </a:r>
            <a:r>
              <a:rPr lang="it-IT" dirty="0" err="1">
                <a:solidFill>
                  <a:schemeClr val="bg1"/>
                </a:solidFill>
              </a:rPr>
              <a:t>dissected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frog</a:t>
            </a:r>
            <a:r>
              <a:rPr lang="it-IT" dirty="0">
                <a:solidFill>
                  <a:schemeClr val="bg1"/>
                </a:solidFill>
              </a:rPr>
              <a:t> on a </a:t>
            </a:r>
            <a:r>
              <a:rPr lang="it-IT" dirty="0" err="1">
                <a:solidFill>
                  <a:schemeClr val="bg1"/>
                </a:solidFill>
              </a:rPr>
              <a:t>table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next</a:t>
            </a:r>
            <a:r>
              <a:rPr lang="it-IT" dirty="0">
                <a:solidFill>
                  <a:schemeClr val="bg1"/>
                </a:solidFill>
              </a:rPr>
              <a:t> to an </a:t>
            </a:r>
            <a:r>
              <a:rPr lang="it-IT" dirty="0" err="1">
                <a:solidFill>
                  <a:schemeClr val="bg1"/>
                </a:solidFill>
              </a:rPr>
              <a:t>electrical</a:t>
            </a:r>
            <a:r>
              <a:rPr lang="it-IT" dirty="0">
                <a:solidFill>
                  <a:schemeClr val="bg1"/>
                </a:solidFill>
              </a:rPr>
              <a:t> machine, and </a:t>
            </a:r>
            <a:r>
              <a:rPr lang="it-IT" dirty="0" err="1">
                <a:solidFill>
                  <a:schemeClr val="bg1"/>
                </a:solidFill>
              </a:rPr>
              <a:t>when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one</a:t>
            </a:r>
            <a:r>
              <a:rPr lang="it-IT" dirty="0">
                <a:solidFill>
                  <a:schemeClr val="bg1"/>
                </a:solidFill>
              </a:rPr>
              <a:t> of </a:t>
            </a:r>
            <a:r>
              <a:rPr lang="it-IT" dirty="0" err="1">
                <a:solidFill>
                  <a:schemeClr val="bg1"/>
                </a:solidFill>
              </a:rPr>
              <a:t>his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assistants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touched</a:t>
            </a:r>
            <a:r>
              <a:rPr lang="it-IT" dirty="0">
                <a:solidFill>
                  <a:schemeClr val="bg1"/>
                </a:solidFill>
              </a:rPr>
              <a:t> the </a:t>
            </a:r>
            <a:r>
              <a:rPr lang="it-IT" dirty="0" err="1">
                <a:solidFill>
                  <a:schemeClr val="bg1"/>
                </a:solidFill>
              </a:rPr>
              <a:t>frog's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nerves</a:t>
            </a:r>
            <a:r>
              <a:rPr lang="it-IT" dirty="0">
                <a:solidFill>
                  <a:schemeClr val="bg1"/>
                </a:solidFill>
              </a:rPr>
              <a:t> with a metal </a:t>
            </a:r>
            <a:r>
              <a:rPr lang="it-IT" dirty="0" err="1">
                <a:solidFill>
                  <a:schemeClr val="bg1"/>
                </a:solidFill>
              </a:rPr>
              <a:t>scalpel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the </a:t>
            </a:r>
            <a:r>
              <a:rPr lang="it-IT" dirty="0" err="1">
                <a:solidFill>
                  <a:schemeClr val="bg1"/>
                </a:solidFill>
              </a:rPr>
              <a:t>same</a:t>
            </a:r>
            <a:r>
              <a:rPr lang="it-IT" dirty="0">
                <a:solidFill>
                  <a:schemeClr val="bg1"/>
                </a:solidFill>
              </a:rPr>
              <a:t> time </a:t>
            </a:r>
            <a:r>
              <a:rPr lang="it-IT" dirty="0" err="1">
                <a:solidFill>
                  <a:schemeClr val="bg1"/>
                </a:solidFill>
              </a:rPr>
              <a:t>as</a:t>
            </a:r>
            <a:r>
              <a:rPr lang="it-IT" dirty="0">
                <a:solidFill>
                  <a:schemeClr val="bg1"/>
                </a:solidFill>
              </a:rPr>
              <a:t> the </a:t>
            </a:r>
            <a:r>
              <a:rPr lang="it-IT" dirty="0" err="1">
                <a:solidFill>
                  <a:schemeClr val="bg1"/>
                </a:solidFill>
              </a:rPr>
              <a:t>electrical</a:t>
            </a:r>
            <a:r>
              <a:rPr lang="it-IT" dirty="0">
                <a:solidFill>
                  <a:schemeClr val="bg1"/>
                </a:solidFill>
              </a:rPr>
              <a:t> machine </a:t>
            </a:r>
            <a:r>
              <a:rPr lang="it-IT" dirty="0" err="1">
                <a:solidFill>
                  <a:schemeClr val="bg1"/>
                </a:solidFill>
              </a:rPr>
              <a:t>emitted</a:t>
            </a:r>
            <a:r>
              <a:rPr lang="it-IT" dirty="0">
                <a:solidFill>
                  <a:schemeClr val="bg1"/>
                </a:solidFill>
              </a:rPr>
              <a:t> a </a:t>
            </a:r>
            <a:r>
              <a:rPr lang="it-IT" dirty="0" err="1">
                <a:solidFill>
                  <a:schemeClr val="bg1"/>
                </a:solidFill>
              </a:rPr>
              <a:t>spark</a:t>
            </a:r>
            <a:r>
              <a:rPr lang="it-IT" dirty="0">
                <a:solidFill>
                  <a:schemeClr val="bg1"/>
                </a:solidFill>
              </a:rPr>
              <a:t>, the </a:t>
            </a:r>
            <a:r>
              <a:rPr lang="it-IT" dirty="0" err="1">
                <a:solidFill>
                  <a:schemeClr val="bg1"/>
                </a:solidFill>
              </a:rPr>
              <a:t>frog's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leg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muscle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contracted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causing</a:t>
            </a:r>
            <a:r>
              <a:rPr lang="it-IT" dirty="0">
                <a:solidFill>
                  <a:schemeClr val="bg1"/>
                </a:solidFill>
              </a:rPr>
              <a:t> a convulsive </a:t>
            </a:r>
            <a:r>
              <a:rPr lang="it-IT" dirty="0" err="1">
                <a:solidFill>
                  <a:schemeClr val="bg1"/>
                </a:solidFill>
              </a:rPr>
              <a:t>movement</a:t>
            </a:r>
            <a:r>
              <a:rPr lang="it-IT" dirty="0">
                <a:solidFill>
                  <a:schemeClr val="bg1"/>
                </a:solidFill>
              </a:rPr>
              <a:t> of the </a:t>
            </a:r>
            <a:r>
              <a:rPr lang="it-IT" dirty="0" err="1">
                <a:solidFill>
                  <a:schemeClr val="bg1"/>
                </a:solidFill>
              </a:rPr>
              <a:t>limb</a:t>
            </a:r>
            <a:r>
              <a:rPr lang="it-IT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057" y="3952575"/>
            <a:ext cx="3376290" cy="253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76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DEFINITION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505046" y="2955199"/>
            <a:ext cx="8164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Neuroscience</a:t>
            </a:r>
            <a:r>
              <a:rPr lang="it-IT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8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scientific</a:t>
            </a:r>
            <a:r>
              <a:rPr lang="it-IT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study</a:t>
            </a:r>
            <a:r>
              <a:rPr lang="it-IT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sz="28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sz="2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in </a:t>
            </a:r>
            <a:r>
              <a:rPr lang="it-IT" sz="28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health</a:t>
            </a:r>
            <a:r>
              <a:rPr lang="it-IT" sz="28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en-US" sz="28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disease</a:t>
            </a:r>
            <a:endParaRPr lang="it-IT" sz="28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14018" y="235484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993714" y="2199557"/>
            <a:ext cx="66886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Work by Luigi Galvani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(1737-1798)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established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electricity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mode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communication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used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62941"/>
            <a:ext cx="1688914" cy="2389634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218736" y="4797152"/>
            <a:ext cx="68015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inspired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Mary Shelley to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write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Frankenstein !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6386" name="Picture 2" descr="mazon.it: Frankenstein: Or, the Modern Prometheus - Shelley, Mary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816" y="3189842"/>
            <a:ext cx="2164139" cy="35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45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 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(0.58 -)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17" y="539745"/>
            <a:ext cx="759047" cy="1073971"/>
          </a:xfrm>
          <a:prstGeom prst="rect">
            <a:avLst/>
          </a:prstGeom>
        </p:spPr>
      </p:pic>
      <p:pic>
        <p:nvPicPr>
          <p:cNvPr id="12" name="galvani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16881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0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 </a:t>
            </a: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7" y="539745"/>
            <a:ext cx="759047" cy="1073971"/>
          </a:xfrm>
          <a:prstGeom prst="rect">
            <a:avLst/>
          </a:prstGeom>
        </p:spPr>
      </p:pic>
      <p:pic>
        <p:nvPicPr>
          <p:cNvPr id="2050" name="Picture 2" descr="ttps://backyardbrains.com/experiments/img/GalvaniversusVolta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24" y="1437436"/>
            <a:ext cx="5840488" cy="4405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808" y="5895454"/>
            <a:ext cx="84436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Volta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believed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“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animal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electricity</a:t>
            </a:r>
            <a:r>
              <a:rPr lang="it-IT" sz="1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” (</a:t>
            </a:r>
            <a:r>
              <a:rPr lang="it-IT" sz="1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advanced</a:t>
            </a:r>
            <a:r>
              <a:rPr lang="it-IT" sz="1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Galvani) 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the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electricity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electrostatic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generators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were</a:t>
            </a:r>
            <a:r>
              <a:rPr lang="it-IT" sz="1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same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rationale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led Volta to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believe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reason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Galvani’s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frog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legs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kicked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was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result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metals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used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not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animal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tissue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37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57200" y="5445224"/>
            <a:ext cx="8195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Charles Bell (1774-1842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 and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Francois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Magendie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(1783-1855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demonstrated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information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traveled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direction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not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two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within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sensory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motor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(‘Bell–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Magendie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law’)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AutoShape 2" descr="ttps://upload.wikimedia.org/wikipedia/commons/thumb/d/dc/Medulla_spinalis_-_Section_-_English.svg/220px-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 descr="ttps://web.bvu.edu/faculty/ferguson/Course_Material/BioPsych/Images1/Fig4.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7" y="1368524"/>
            <a:ext cx="5610225" cy="407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79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" y="1332572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CAMILLO GOLGI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1843-1926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595855" y="1364510"/>
            <a:ext cx="4548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RAMON Y CAYAL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1852-1934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266" name="Picture 2" descr="ttps://lh3.googleusercontent.com/proxy/GRq48E5xV4anPNKwa2n71Y6vpFInlSuQBEm7ZuXHAAuauz6GXz3l8FLM3QhaEd98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0" y="2328546"/>
            <a:ext cx="3771528" cy="282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708" y="2328546"/>
            <a:ext cx="3514437" cy="280422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57200" y="5672861"/>
            <a:ext cx="83632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They</a:t>
            </a:r>
            <a:r>
              <a:rPr lang="it-IT" sz="2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shared</a:t>
            </a:r>
            <a:r>
              <a:rPr lang="it-IT" sz="2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6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Nobel </a:t>
            </a:r>
            <a:r>
              <a:rPr lang="it-IT" sz="26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Prize</a:t>
            </a:r>
            <a:r>
              <a:rPr lang="it-IT" sz="26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sz="26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their</a:t>
            </a:r>
            <a:r>
              <a:rPr lang="it-IT" sz="26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work in 1906.</a:t>
            </a:r>
          </a:p>
        </p:txBody>
      </p:sp>
    </p:spTree>
    <p:extLst>
      <p:ext uri="{BB962C8B-B14F-4D97-AF65-F5344CB8AC3E}">
        <p14:creationId xmlns:p14="http://schemas.microsoft.com/office/powerpoint/2010/main" val="43922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" y="1332572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CAMILLO GOLGI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1843-1926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595855" y="1364510"/>
            <a:ext cx="4548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RAMON Y CAYAL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1852-1934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57200" y="5672861"/>
            <a:ext cx="83632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Friends? </a:t>
            </a:r>
          </a:p>
          <a:p>
            <a:pPr algn="ctr"/>
            <a:r>
              <a:rPr lang="it-IT" sz="2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QUITE THE OPPOSITE!!</a:t>
            </a:r>
            <a:endParaRPr lang="it-IT" sz="26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0482" name="Picture 2" descr="ttps://www.minimaetmoralia.it/wp/wp-content/uploads/2016/12/ibra-jose-p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20" y="1988840"/>
            <a:ext cx="5715000" cy="3686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40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" y="1332572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CAMILLO GOLGI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1843-1926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595855" y="1364510"/>
            <a:ext cx="4548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RAMON Y CAYAL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1852-1934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25051" y="5847169"/>
            <a:ext cx="43749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RETICULAR THEORY: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single,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vast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continuous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network.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5" name="Picture 2" descr="ttps://i.pinimg.com/originals/04/e4/5a/04e45a066e2607c73220a62775f52d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30" y="2072395"/>
            <a:ext cx="2151488" cy="38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ttps://lh3.googleusercontent.com/proxy/-uwQl6In-z_CNH8USMmgxlMprAgOnHCtgplCJRrvHiKrUHMXRVlEJH3HJXxe5JS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626" y="2537339"/>
            <a:ext cx="4348322" cy="254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4714626" y="5116016"/>
            <a:ext cx="43932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 DOCTRINE: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was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composed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 array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separate, </a:t>
            </a:r>
            <a:r>
              <a:rPr lang="it-IT" sz="22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independent</a:t>
            </a:r>
            <a:r>
              <a:rPr lang="it-IT" sz="22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sz="22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it’s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not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continuous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network)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6" name="Picture 2" descr="ttps://www.nobelprize.org/uploads/2018/06/black-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026">
            <a:off x="2427375" y="1984450"/>
            <a:ext cx="1571570" cy="12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 rot="20824580">
            <a:off x="1926230" y="3107233"/>
            <a:ext cx="349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Black </a:t>
            </a:r>
            <a:r>
              <a:rPr lang="it-IT" dirty="0" err="1" smtClean="0"/>
              <a:t>reaction</a:t>
            </a:r>
            <a:r>
              <a:rPr lang="it-IT" dirty="0" smtClean="0"/>
              <a:t> </a:t>
            </a:r>
            <a:r>
              <a:rPr lang="it-IT" dirty="0" err="1" smtClean="0">
                <a:solidFill>
                  <a:schemeClr val="bg1"/>
                </a:solidFill>
              </a:rPr>
              <a:t>technique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9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" y="1332572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CAMILLO GOLGI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1843-1926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595855" y="1364510"/>
            <a:ext cx="4548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RAMON Y CAYAL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1852-1934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9458" name="Picture 2" descr="amon y cajal, neurons, science, draw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759" y="2072396"/>
            <a:ext cx="3200681" cy="47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ttps://i.pinimg.com/originals/54/b6/40/54b640ae0b3350c5ace968a70c89467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7892"/>
            <a:ext cx="4565715" cy="24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81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" y="1332572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CAMILLO GOLGI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1843-1926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595855" y="1364510"/>
            <a:ext cx="4548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RAMON Y CAYAL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1852-1934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25051" y="6075546"/>
            <a:ext cx="8804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history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showed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Ramón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Cajal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was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more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correct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Golgi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created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proper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method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see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conclusions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were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wrong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8434" name="Picture 2" descr="ttps://i1.wp.com/blog.eyewire.org/wp-content/uploads/2019/12/golgi-v-ramon-y-cajal.jpg?w=1320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780" y="2063844"/>
            <a:ext cx="3885436" cy="388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04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" y="1332572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CAMILLO GOLGI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1843-1926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595855" y="1364510"/>
            <a:ext cx="45481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RAMON Y CAYAL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1852-1934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2530" name="Picture 2" descr="ttps://www.nobelprize.org/images/52993-landscape-full-width-2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5" y="2033477"/>
            <a:ext cx="8533323" cy="4797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4667863" y="4299085"/>
            <a:ext cx="3864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Golgi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criticized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colleague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even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Nobel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lecture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day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!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DEFINITION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721148" y="6043354"/>
            <a:ext cx="64228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molecular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neuroscientist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explores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level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serve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building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blocks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15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40" y="1303913"/>
            <a:ext cx="2750389" cy="558924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0153" y="1327021"/>
            <a:ext cx="2676489" cy="455025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1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3923928" y="43281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6" name="Picture 2" descr="ttps://i.imgflip.com/4t6oz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91378"/>
            <a:ext cx="5639172" cy="53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07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287003" y="1332572"/>
            <a:ext cx="457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PHRENOLOGY</a:t>
            </a:r>
            <a:endParaRPr lang="it-IT" sz="30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5051" y="6021288"/>
            <a:ext cx="88046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Franz Josef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Gall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(1758-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1828) and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then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Johann G.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Spurzheim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(1776-1832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).</a:t>
            </a:r>
          </a:p>
        </p:txBody>
      </p:sp>
      <p:sp>
        <p:nvSpPr>
          <p:cNvPr id="2" name="Rettangolo 1"/>
          <p:cNvSpPr/>
          <p:nvPr/>
        </p:nvSpPr>
        <p:spPr>
          <a:xfrm>
            <a:off x="3131840" y="2372687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structure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people's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skulls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could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correlated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their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individual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personality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characteristics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abilities</a:t>
            </a:r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3554" name="Picture 2" descr="ttps://cdn.britannica.com/37/152937-050-F26B2458/phrenology-chart-skull-divis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9" y="2059859"/>
            <a:ext cx="2652221" cy="3856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3131840" y="4100879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Bumps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skull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were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believed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indicate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underlying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trait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been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"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exercised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”.</a:t>
            </a:r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59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287003" y="1332572"/>
            <a:ext cx="457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PHRENOLOGY</a:t>
            </a:r>
            <a:endParaRPr lang="it-IT" sz="30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5051" y="6021288"/>
            <a:ext cx="88046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Franz Josef </a:t>
            </a:r>
            <a:r>
              <a:rPr lang="it-IT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Gall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(1758- 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1828) and </a:t>
            </a:r>
            <a:r>
              <a:rPr lang="it-IT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then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Johann G. </a:t>
            </a:r>
            <a:r>
              <a:rPr lang="it-IT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Spurzheim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(1776-1832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).</a:t>
            </a:r>
          </a:p>
        </p:txBody>
      </p:sp>
      <p:pic>
        <p:nvPicPr>
          <p:cNvPr id="23554" name="Picture 2" descr="ttps://cdn.britannica.com/37/152937-050-F26B2458/phrenology-chart-skull-divis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9" y="2059859"/>
            <a:ext cx="2652221" cy="3856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3131840" y="3284984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however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basis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modern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neuroscience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localize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cognitive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functions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different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parts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brain)</a:t>
            </a:r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6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76809" y="1332572"/>
            <a:ext cx="84436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30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beginning</a:t>
            </a:r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modern</a:t>
            </a:r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neuropsychology</a:t>
            </a:r>
            <a:endParaRPr lang="it-IT" sz="30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664644" y="3212976"/>
            <a:ext cx="6083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Paul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Broca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1800)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correlated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damages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observed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patients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their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behavior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concluded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language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functions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were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localized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brain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249140"/>
            <a:ext cx="2197100" cy="334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087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76809" y="1332572"/>
            <a:ext cx="84436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30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beginning</a:t>
            </a:r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modern</a:t>
            </a:r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neuropsychology</a:t>
            </a:r>
            <a:endParaRPr lang="it-IT" sz="30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467544" y="4941168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Theodor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Fritsch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(1838-1927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 and Eduard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Hitzig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(1838-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1907)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described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how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electrically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stimulating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cortex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a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rabbit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a dog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produced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movement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on 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opposite 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side of the body</a:t>
            </a:r>
          </a:p>
        </p:txBody>
      </p:sp>
      <p:sp>
        <p:nvSpPr>
          <p:cNvPr id="12" name="Figura a mano libera 11"/>
          <p:cNvSpPr/>
          <p:nvPr/>
        </p:nvSpPr>
        <p:spPr>
          <a:xfrm>
            <a:off x="638355" y="4347713"/>
            <a:ext cx="2104845" cy="724619"/>
          </a:xfrm>
          <a:custGeom>
            <a:avLst/>
            <a:gdLst>
              <a:gd name="connsiteX0" fmla="*/ 0 w 2104845"/>
              <a:gd name="connsiteY0" fmla="*/ 51759 h 724619"/>
              <a:gd name="connsiteX1" fmla="*/ 1259456 w 2104845"/>
              <a:gd name="connsiteY1" fmla="*/ 724619 h 724619"/>
              <a:gd name="connsiteX2" fmla="*/ 2104845 w 2104845"/>
              <a:gd name="connsiteY2" fmla="*/ 707366 h 724619"/>
              <a:gd name="connsiteX3" fmla="*/ 1759788 w 2104845"/>
              <a:gd name="connsiteY3" fmla="*/ 0 h 724619"/>
              <a:gd name="connsiteX4" fmla="*/ 0 w 2104845"/>
              <a:gd name="connsiteY4" fmla="*/ 51759 h 72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845" h="724619">
                <a:moveTo>
                  <a:pt x="0" y="51759"/>
                </a:moveTo>
                <a:lnTo>
                  <a:pt x="1259456" y="724619"/>
                </a:lnTo>
                <a:lnTo>
                  <a:pt x="2104845" y="707366"/>
                </a:lnTo>
                <a:lnTo>
                  <a:pt x="1759788" y="0"/>
                </a:lnTo>
                <a:lnTo>
                  <a:pt x="0" y="51759"/>
                </a:lnTo>
                <a:close/>
              </a:path>
            </a:pathLst>
          </a:cu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626" name="Picture 2" descr="ttps://www.dhm.de/fileadmin/medien/lemo/images/frits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28" y="1991416"/>
            <a:ext cx="1784732" cy="239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14047" y="1936893"/>
            <a:ext cx="1996689" cy="2444726"/>
          </a:xfrm>
          <a:prstGeom prst="rect">
            <a:avLst/>
          </a:prstGeom>
        </p:spPr>
      </p:pic>
      <p:sp>
        <p:nvSpPr>
          <p:cNvPr id="13" name="Figura a mano libera 12"/>
          <p:cNvSpPr/>
          <p:nvPr/>
        </p:nvSpPr>
        <p:spPr>
          <a:xfrm>
            <a:off x="6521570" y="4382219"/>
            <a:ext cx="1932317" cy="741872"/>
          </a:xfrm>
          <a:custGeom>
            <a:avLst/>
            <a:gdLst>
              <a:gd name="connsiteX0" fmla="*/ 172528 w 1932317"/>
              <a:gd name="connsiteY0" fmla="*/ 724619 h 741872"/>
              <a:gd name="connsiteX1" fmla="*/ 845388 w 1932317"/>
              <a:gd name="connsiteY1" fmla="*/ 741872 h 741872"/>
              <a:gd name="connsiteX2" fmla="*/ 1932317 w 1932317"/>
              <a:gd name="connsiteY2" fmla="*/ 0 h 741872"/>
              <a:gd name="connsiteX3" fmla="*/ 0 w 1932317"/>
              <a:gd name="connsiteY3" fmla="*/ 0 h 741872"/>
              <a:gd name="connsiteX4" fmla="*/ 172528 w 1932317"/>
              <a:gd name="connsiteY4" fmla="*/ 724619 h 741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2317" h="741872">
                <a:moveTo>
                  <a:pt x="172528" y="724619"/>
                </a:moveTo>
                <a:lnTo>
                  <a:pt x="845388" y="741872"/>
                </a:lnTo>
                <a:lnTo>
                  <a:pt x="1932317" y="0"/>
                </a:lnTo>
                <a:lnTo>
                  <a:pt x="0" y="0"/>
                </a:lnTo>
                <a:lnTo>
                  <a:pt x="172528" y="724619"/>
                </a:lnTo>
                <a:close/>
              </a:path>
            </a:pathLst>
          </a:custGeom>
          <a:solidFill>
            <a:srgbClr val="FFFF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428" y="1946021"/>
            <a:ext cx="1359143" cy="29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6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76809" y="1332572"/>
            <a:ext cx="84436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30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beginning</a:t>
            </a:r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modern</a:t>
            </a:r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neuropsychology</a:t>
            </a:r>
            <a:endParaRPr lang="it-IT" sz="30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843808" y="2983592"/>
            <a:ext cx="59766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John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Hughlings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Jackson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(1835-1911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).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proposed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was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organized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hierarchy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with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simpler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processing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carried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out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by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lower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levels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more sophisticated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processing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carried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 by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higher</a:t>
            </a:r>
            <a:r>
              <a:rPr lang="it-IT" sz="2400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levels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such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cerebral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cortex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</a:p>
        </p:txBody>
      </p:sp>
      <p:pic>
        <p:nvPicPr>
          <p:cNvPr id="27650" name="Picture 2" descr="ttps://www.researchgate.net/profile/Emmanouil_Magiorkinis/publication/221918087/figure/fig3/AS:3051235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" y="2838802"/>
            <a:ext cx="2862795" cy="2966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0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76809" y="1332572"/>
            <a:ext cx="84436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30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beginning</a:t>
            </a:r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30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modern</a:t>
            </a:r>
            <a:r>
              <a:rPr lang="it-IT" sz="30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neuropsychology</a:t>
            </a:r>
            <a:endParaRPr lang="it-IT" sz="30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3424274" y="2924944"/>
            <a:ext cx="55054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</a:t>
            </a:r>
            <a:r>
              <a:rPr lang="it-IT" sz="240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normally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inhibit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aggressive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behaviors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associated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activity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lower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levels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brain, by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engaging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higher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cortical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executive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functions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E.g.,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hen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person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consumes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alcohol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cortical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inhibition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might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fail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..</a:t>
            </a:r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8674" name="Picture 2" descr="ttps://www.collegebingedrinking.net/wp-content/uploads/2014/09/College-Men-Blame-Alcohol-for-Sexual-Agg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2996952"/>
            <a:ext cx="3460786" cy="2308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tps://www.researchgate.net/profile/Emmanouil_Magiorkinis/publication/221918087/figure/fig3/AS:3051235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048" flipH="1">
            <a:off x="56104" y="2018736"/>
            <a:ext cx="1106991" cy="1147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34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HISTORY OF NEUROSCIENCE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AutoShape 2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4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6" descr="ttps://www.bresciaoggi.it/image/policy:1.5480409:1486604763/image.jpg?f=16x9&amp;h=334&amp;w=597&amp;$p$f$h$w=ee8218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630664" y="1910412"/>
            <a:ext cx="7469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1932: Charles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Sherrington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coins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term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synapse</a:t>
            </a:r>
            <a:endParaRPr lang="it-IT" sz="2400" u="sng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30664" y="3334327"/>
            <a:ext cx="7469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1970: Bernard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Katz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work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transmission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synapse</a:t>
            </a:r>
            <a:endParaRPr lang="it-IT" sz="2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30664" y="5127575"/>
            <a:ext cx="7469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2000: Eric Kandel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received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Nobel for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study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on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neurobiology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learning</a:t>
            </a:r>
            <a:r>
              <a:rPr lang="it-IT" sz="2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endParaRPr lang="it-IT" sz="2400" u="sng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7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721148" y="4869160"/>
            <a:ext cx="64228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structure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physiological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properties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functions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single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found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within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endParaRPr lang="it-IT" sz="15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40" y="1303913"/>
            <a:ext cx="2750389" cy="558924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DEFINITION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153" y="1327021"/>
            <a:ext cx="2676489" cy="339812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82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773723" y="3786936"/>
            <a:ext cx="642285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isolated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would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be of no use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unless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they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could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forge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connections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they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do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junctions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call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Synaptic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neuroscience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examines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strength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flexibility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neural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connections</a:t>
            </a:r>
            <a:endParaRPr lang="it-IT" sz="15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40" y="1303913"/>
            <a:ext cx="2750389" cy="558924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DEFINITION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153" y="1327021"/>
            <a:ext cx="2676489" cy="224599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348894" y="3288793"/>
            <a:ext cx="1355002" cy="143635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63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DEFINITION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773723" y="2607470"/>
            <a:ext cx="62471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Beyond the single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synapse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find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interconnected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pathways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networks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40" y="1303913"/>
            <a:ext cx="2750389" cy="558924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0153" y="1327021"/>
            <a:ext cx="2329599" cy="1093867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348894" y="3573017"/>
            <a:ext cx="1355002" cy="115212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9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DEFINIION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773723" y="1483046"/>
            <a:ext cx="624711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Behavioral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neuroscientists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psychobiologists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 use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previous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levels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analysis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from the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molecular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up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through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network, in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their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efforts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understand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biological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correlates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behavior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40" y="1303913"/>
            <a:ext cx="2750389" cy="558924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692358" y="3085660"/>
            <a:ext cx="435178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BEHAVIOUR</a:t>
            </a:r>
            <a:endParaRPr lang="it-IT" sz="35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723662" y="5284263"/>
            <a:ext cx="435178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BRAIN</a:t>
            </a:r>
            <a:endParaRPr lang="it-IT" sz="35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Freccia circolare a destra 6"/>
          <p:cNvSpPr/>
          <p:nvPr/>
        </p:nvSpPr>
        <p:spPr>
          <a:xfrm rot="10800000">
            <a:off x="7266542" y="3047411"/>
            <a:ext cx="1198056" cy="27200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Freccia circolare a destra 10"/>
          <p:cNvSpPr/>
          <p:nvPr/>
        </p:nvSpPr>
        <p:spPr>
          <a:xfrm>
            <a:off x="3347864" y="3229277"/>
            <a:ext cx="1198056" cy="27200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348894" y="3573016"/>
            <a:ext cx="1355002" cy="115212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3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DEFINITION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773723" y="3547050"/>
            <a:ext cx="624711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Computational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neuroscience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runs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parallel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the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neuroscience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described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so 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far,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draws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computer science,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electrical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engineering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mathematics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physics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produce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models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nervous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the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molecular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up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through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behavioral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levels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analysis</a:t>
            </a:r>
            <a:endParaRPr lang="it-IT" sz="15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40" y="1303913"/>
            <a:ext cx="2750389" cy="5589240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-13354" y="1327021"/>
            <a:ext cx="1355002" cy="553097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ttps://medicine.musc.edu/-/sm/medicine/departments/neurology/research/bonilha-lab/i/computational-neu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4253">
            <a:off x="4315376" y="4791142"/>
            <a:ext cx="2766708" cy="184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9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What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is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behavioural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 </a:t>
            </a: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neuroscience</a:t>
            </a:r>
            <a:r>
              <a:rPr lang="it-IT" altLang="it-IT" b="1" dirty="0" smtClean="0">
                <a:solidFill>
                  <a:srgbClr val="4D4D4D"/>
                </a:solidFill>
                <a:latin typeface="Tahoma" charset="0"/>
              </a:rPr>
              <a:t>?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DEFINITION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773723" y="3478649"/>
            <a:ext cx="624711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Because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diversity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skills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needed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pursue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each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approaches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neuroscience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essentially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interdisciplinary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field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study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reaching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across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traditional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academic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departments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biology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chemistry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psychology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15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medicine, </a:t>
            </a:r>
            <a:r>
              <a:rPr lang="it-IT" sz="15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mathematics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physics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15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engineering</a:t>
            </a:r>
            <a:r>
              <a:rPr lang="it-IT" sz="15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computer science.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40" y="1303913"/>
            <a:ext cx="2750389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</TotalTime>
  <Words>1494</Words>
  <Application>Microsoft Macintosh PowerPoint</Application>
  <PresentationFormat>Presentazione su schermo (4:3)</PresentationFormat>
  <Paragraphs>173</Paragraphs>
  <Slides>37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0" baseType="lpstr">
      <vt:lpstr>Tahoma</vt:lpstr>
      <vt:lpstr>Arial</vt:lpstr>
      <vt:lpstr>Default Design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236</cp:revision>
  <dcterms:created xsi:type="dcterms:W3CDTF">2016-02-23T15:39:41Z</dcterms:created>
  <dcterms:modified xsi:type="dcterms:W3CDTF">2021-03-01T15:30:16Z</dcterms:modified>
</cp:coreProperties>
</file>