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62"/>
  </p:notesMasterIdLst>
  <p:handoutMasterIdLst>
    <p:handoutMasterId r:id="rId63"/>
  </p:handoutMasterIdLst>
  <p:sldIdLst>
    <p:sldId id="402" r:id="rId2"/>
    <p:sldId id="345" r:id="rId3"/>
    <p:sldId id="320" r:id="rId4"/>
    <p:sldId id="403" r:id="rId5"/>
    <p:sldId id="404" r:id="rId6"/>
    <p:sldId id="405" r:id="rId7"/>
    <p:sldId id="406" r:id="rId8"/>
    <p:sldId id="407" r:id="rId9"/>
    <p:sldId id="408" r:id="rId10"/>
    <p:sldId id="617" r:id="rId11"/>
    <p:sldId id="618" r:id="rId12"/>
    <p:sldId id="532" r:id="rId13"/>
    <p:sldId id="409" r:id="rId14"/>
    <p:sldId id="410" r:id="rId15"/>
    <p:sldId id="412" r:id="rId16"/>
    <p:sldId id="411" r:id="rId17"/>
    <p:sldId id="533" r:id="rId18"/>
    <p:sldId id="413" r:id="rId19"/>
    <p:sldId id="414" r:id="rId20"/>
    <p:sldId id="438" r:id="rId21"/>
    <p:sldId id="416" r:id="rId22"/>
    <p:sldId id="817" r:id="rId23"/>
    <p:sldId id="985" r:id="rId24"/>
    <p:sldId id="417" r:id="rId25"/>
    <p:sldId id="744" r:id="rId26"/>
    <p:sldId id="415" r:id="rId27"/>
    <p:sldId id="534" r:id="rId28"/>
    <p:sldId id="764" r:id="rId29"/>
    <p:sldId id="765" r:id="rId30"/>
    <p:sldId id="766" r:id="rId31"/>
    <p:sldId id="418" r:id="rId32"/>
    <p:sldId id="420" r:id="rId33"/>
    <p:sldId id="538" r:id="rId34"/>
    <p:sldId id="539" r:id="rId35"/>
    <p:sldId id="540" r:id="rId36"/>
    <p:sldId id="958" r:id="rId37"/>
    <p:sldId id="541" r:id="rId38"/>
    <p:sldId id="542" r:id="rId39"/>
    <p:sldId id="360" r:id="rId40"/>
    <p:sldId id="543" r:id="rId41"/>
    <p:sldId id="918" r:id="rId42"/>
    <p:sldId id="919" r:id="rId43"/>
    <p:sldId id="544" r:id="rId44"/>
    <p:sldId id="426" r:id="rId45"/>
    <p:sldId id="545" r:id="rId46"/>
    <p:sldId id="546" r:id="rId47"/>
    <p:sldId id="570" r:id="rId48"/>
    <p:sldId id="574" r:id="rId49"/>
    <p:sldId id="573" r:id="rId50"/>
    <p:sldId id="431" r:id="rId51"/>
    <p:sldId id="433" r:id="rId52"/>
    <p:sldId id="434" r:id="rId53"/>
    <p:sldId id="571" r:id="rId54"/>
    <p:sldId id="596" r:id="rId55"/>
    <p:sldId id="597" r:id="rId56"/>
    <p:sldId id="600" r:id="rId57"/>
    <p:sldId id="598" r:id="rId58"/>
    <p:sldId id="599" r:id="rId59"/>
    <p:sldId id="601" r:id="rId60"/>
    <p:sldId id="602" r:id="rId61"/>
  </p:sldIdLst>
  <p:sldSz cx="9144000" cy="6858000" type="screen4x3"/>
  <p:notesSz cx="6662738" cy="9926638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045" autoAdjust="0"/>
    <p:restoredTop sz="92964" autoAdjust="0"/>
  </p:normalViewPr>
  <p:slideViewPr>
    <p:cSldViewPr snapToGrid="0" snapToObjects="1" showGuides="1">
      <p:cViewPr>
        <p:scale>
          <a:sx n="87" d="100"/>
          <a:sy n="87" d="100"/>
        </p:scale>
        <p:origin x="1688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5F7F2-62E5-194E-8998-410EE830CF75}" type="datetimeFigureOut">
              <a:rPr lang="it-IT" smtClean="0"/>
              <a:pPr/>
              <a:t>16/11/18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A18A5-5ADA-1A4C-BDB5-2606C1B095A3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55397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4C945-7991-244C-91FC-3B6F660D2B31}" type="datetimeFigureOut">
              <a:rPr lang="it-IT" smtClean="0"/>
              <a:pPr/>
              <a:t>16/11/18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274" y="4715153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815EE-6375-7146-9D8B-3E16578F7066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704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35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26A58-DBEF-45FF-8967-1700C72E6972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14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293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35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26A58-DBEF-45FF-8967-1700C72E6972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901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681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543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624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311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678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8551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fld id="{E6FB23B5-9D8E-8D41-A548-AAE2E2ADB498}" type="slidenum">
              <a:rPr lang="it-IT" sz="1200"/>
              <a:pPr/>
              <a:t>2</a:t>
            </a:fld>
            <a:endParaRPr lang="it-IT" sz="12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82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313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8692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6692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727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41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866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3241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3875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7679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567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241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458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375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928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7546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03707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1251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6446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3962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fld id="{7C18F894-D9EC-D243-8864-AFFBFA143FDA}" type="slidenum">
              <a:rPr lang="it-IT" sz="1200"/>
              <a:pPr/>
              <a:t>39</a:t>
            </a:fld>
            <a:endParaRPr lang="it-IT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6466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fld id="{7C18F894-D9EC-D243-8864-AFFBFA143FDA}" type="slidenum">
              <a:rPr lang="it-IT" sz="1200"/>
              <a:pPr/>
              <a:t>40</a:t>
            </a:fld>
            <a:endParaRPr lang="it-IT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61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26A58-DBEF-45FF-8967-1700C72E6972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386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fld id="{7C18F894-D9EC-D243-8864-AFFBFA143FDA}" type="slidenum">
              <a:rPr lang="it-IT" sz="1200"/>
              <a:pPr/>
              <a:t>41</a:t>
            </a:fld>
            <a:endParaRPr lang="it-IT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fld id="{7C18F894-D9EC-D243-8864-AFFBFA143FDA}" type="slidenum">
              <a:rPr lang="it-IT" sz="1200"/>
              <a:pPr/>
              <a:t>42</a:t>
            </a:fld>
            <a:endParaRPr lang="it-IT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638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fld id="{7C18F894-D9EC-D243-8864-AFFBFA143FDA}" type="slidenum">
              <a:rPr lang="it-IT" sz="1200"/>
              <a:pPr/>
              <a:t>43</a:t>
            </a:fld>
            <a:endParaRPr lang="it-IT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466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fld id="{7C18F894-D9EC-D243-8864-AFFBFA143FDA}" type="slidenum">
              <a:rPr lang="it-IT" sz="1200"/>
              <a:pPr/>
              <a:t>44</a:t>
            </a:fld>
            <a:endParaRPr lang="it-IT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780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fld id="{7C18F894-D9EC-D243-8864-AFFBFA143FDA}" type="slidenum">
              <a:rPr lang="it-IT" sz="1200"/>
              <a:pPr/>
              <a:t>45</a:t>
            </a:fld>
            <a:endParaRPr lang="it-IT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151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fld id="{7C18F894-D9EC-D243-8864-AFFBFA143FDA}" type="slidenum">
              <a:rPr lang="it-IT" sz="1200"/>
              <a:pPr/>
              <a:t>46</a:t>
            </a:fld>
            <a:endParaRPr lang="it-IT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544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2218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7743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6285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466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26A58-DBEF-45FF-8967-1700C72E6972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5529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3156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15EE-6375-7146-9D8B-3E16578F7066}" type="slidenum">
              <a:rPr lang="it-IT" smtClean="0"/>
              <a:pPr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557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26A58-DBEF-45FF-8967-1700C72E6972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945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26A58-DBEF-45FF-8967-1700C72E6972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328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26A58-DBEF-45FF-8967-1700C72E6972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232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26A58-DBEF-45FF-8967-1700C72E6972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452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DE38D861-A1CC-694A-A414-885918C3136F}" type="datetime1">
              <a:rPr lang="it-IT" smtClean="0"/>
              <a:pPr/>
              <a:t>16/11/18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it-IT" smtClean="0"/>
              <a:t>Mondini 2014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11EFBF-F417-2A4E-BDA6-6946DA183319}" type="slidenum">
              <a:rPr lang="it-IT" smtClean="0"/>
              <a:pPr/>
              <a:t>‹n.›</a:t>
            </a:fld>
            <a:endParaRPr lang="it-IT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625C-721D-914E-8E96-9F898FD2A5C0}" type="datetime1">
              <a:rPr lang="it-IT" smtClean="0"/>
              <a:pPr/>
              <a:t>16/11/18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Mondini 2014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EFBF-F417-2A4E-BDA6-6946DA18331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8684-DD60-8D49-8CF3-55860B3A82FB}" type="datetime1">
              <a:rPr lang="it-IT" smtClean="0"/>
              <a:pPr/>
              <a:t>16/11/18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Mondini 2014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EFBF-F417-2A4E-BDA6-6946DA18331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1150-D83F-5E48-8A01-D82E6D16C994}" type="datetime1">
              <a:rPr lang="it-IT" smtClean="0"/>
              <a:pPr/>
              <a:t>16/11/18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Mondini 2014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EFBF-F417-2A4E-BDA6-6946DA18331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D246-E08D-454B-ABE6-CF0752FF84AB}" type="datetime1">
              <a:rPr lang="it-IT" smtClean="0"/>
              <a:pPr/>
              <a:t>16/11/18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Mondini 2014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EFBF-F417-2A4E-BDA6-6946DA18331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9E3-BBE0-3A46-83A9-E886C2493746}" type="datetime1">
              <a:rPr lang="it-IT" smtClean="0"/>
              <a:pPr/>
              <a:t>16/11/18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Mondini 2014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EFBF-F417-2A4E-BDA6-6946DA183319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FBBE-CC29-F944-9698-E029B3445FBC}" type="datetime1">
              <a:rPr lang="it-IT" smtClean="0"/>
              <a:pPr/>
              <a:t>16/11/18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Mondini 2014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EFBF-F417-2A4E-BDA6-6946DA183319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B766-F860-984D-ABE9-02B983E7AACC}" type="datetime1">
              <a:rPr lang="it-IT" smtClean="0"/>
              <a:pPr/>
              <a:t>16/11/18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Mondini 2014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EFBF-F417-2A4E-BDA6-6946DA18331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E91E-D094-C446-B09E-FA8CE27A0F9D}" type="datetime1">
              <a:rPr lang="it-IT" smtClean="0"/>
              <a:pPr/>
              <a:t>16/11/18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Mondini 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EFBF-F417-2A4E-BDA6-6946DA18331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323F-15C4-8E49-99B2-AED35440FA67}" type="datetime1">
              <a:rPr lang="it-IT" smtClean="0"/>
              <a:pPr/>
              <a:t>16/11/18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Mondini 2014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EFBF-F417-2A4E-BDA6-6946DA18331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43210-C2A3-374E-A38B-E675E9FBC4A7}" type="datetime1">
              <a:rPr lang="it-IT" smtClean="0"/>
              <a:pPr/>
              <a:t>16/11/18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Mondini 2014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EFBF-F417-2A4E-BDA6-6946DA18331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2A09E395-9B63-E041-9DBD-2D4D605F6F76}" type="datetime1">
              <a:rPr lang="it-IT" smtClean="0"/>
              <a:pPr/>
              <a:t>16/11/18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r>
              <a:rPr lang="it-IT" smtClean="0"/>
              <a:t>Mondini 2014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2611EFBF-F417-2A4E-BDA6-6946DA183319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6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9" Type="http://schemas.openxmlformats.org/officeDocument/2006/relationships/image" Target="../media/image20.png"/><Relationship Id="rId10" Type="http://schemas.openxmlformats.org/officeDocument/2006/relationships/image" Target="../media/image40.jpeg"/><Relationship Id="rId11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5" Type="http://schemas.openxmlformats.org/officeDocument/2006/relationships/image" Target="../media/image5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5" Type="http://schemas.openxmlformats.org/officeDocument/2006/relationships/image" Target="../media/image50.tiff"/><Relationship Id="rId6" Type="http://schemas.openxmlformats.org/officeDocument/2006/relationships/image" Target="../media/image5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53.jpeg"/><Relationship Id="rId5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6" Type="http://schemas.openxmlformats.org/officeDocument/2006/relationships/image" Target="../media/image5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5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5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6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4" Type="http://schemas.openxmlformats.org/officeDocument/2006/relationships/image" Target="../media/image6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4" Type="http://schemas.openxmlformats.org/officeDocument/2006/relationships/image" Target="../media/image7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4" Type="http://schemas.openxmlformats.org/officeDocument/2006/relationships/image" Target="../media/image72.jpeg"/><Relationship Id="rId5" Type="http://schemas.openxmlformats.org/officeDocument/2006/relationships/image" Target="../media/image73.tiff"/><Relationship Id="rId6" Type="http://schemas.openxmlformats.org/officeDocument/2006/relationships/image" Target="../media/image7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1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8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4" Type="http://schemas.openxmlformats.org/officeDocument/2006/relationships/image" Target="../media/image76.pn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4" Type="http://schemas.openxmlformats.org/officeDocument/2006/relationships/image" Target="../media/image76.pn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5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tiff"/><Relationship Id="rId3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tiff"/><Relationship Id="rId3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tiff"/><Relationship Id="rId3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tiff"/><Relationship Id="rId3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tiff"/><Relationship Id="rId3" Type="http://schemas.openxmlformats.org/officeDocument/2006/relationships/image" Target="../media/image8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tiff"/><Relationship Id="rId3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gif"/><Relationship Id="rId3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6"/>
          <p:cNvSpPr txBox="1">
            <a:spLocks noChangeArrowheads="1"/>
          </p:cNvSpPr>
          <p:nvPr/>
        </p:nvSpPr>
        <p:spPr bwMode="auto">
          <a:xfrm>
            <a:off x="268288" y="3019037"/>
            <a:ext cx="8391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 smtClean="0">
                <a:solidFill>
                  <a:schemeClr val="bg1"/>
                </a:solidFill>
                <a:latin typeface="+mj-lt"/>
              </a:rPr>
              <a:t>SLEEP THROUGHOUT THE LIFE SPAN</a:t>
            </a:r>
            <a:endParaRPr lang="it-IT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703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862" y="492681"/>
            <a:ext cx="8897937" cy="5872638"/>
          </a:xfrm>
          <a:prstGeom prst="rect">
            <a:avLst/>
          </a:prstGeom>
          <a:noFill/>
        </p:spPr>
      </p:pic>
      <p:sp>
        <p:nvSpPr>
          <p:cNvPr id="100354" name="AutoShape 2" descr="https://edc2.healthtap.com/ht-staging/user_answer/reference_image/6568/large/baby.jpeg?1386670343"/>
          <p:cNvSpPr>
            <a:spLocks noChangeAspect="1" noChangeArrowheads="1"/>
          </p:cNvSpPr>
          <p:nvPr/>
        </p:nvSpPr>
        <p:spPr bwMode="auto">
          <a:xfrm>
            <a:off x="155575" y="-1851025"/>
            <a:ext cx="2533650" cy="3857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3" name="Connettore 2 2"/>
          <p:cNvCxnSpPr/>
          <p:nvPr/>
        </p:nvCxnSpPr>
        <p:spPr>
          <a:xfrm>
            <a:off x="932329" y="896471"/>
            <a:ext cx="7655859" cy="2545976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 rot="1180094">
            <a:off x="2205320" y="1366441"/>
            <a:ext cx="295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chemeClr val="bg1"/>
                </a:solidFill>
              </a:rPr>
              <a:t>We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sleep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less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Figura a mano libera 5"/>
          <p:cNvSpPr/>
          <p:nvPr/>
        </p:nvSpPr>
        <p:spPr>
          <a:xfrm>
            <a:off x="484094" y="1201271"/>
            <a:ext cx="8086165" cy="3065929"/>
          </a:xfrm>
          <a:custGeom>
            <a:avLst/>
            <a:gdLst>
              <a:gd name="connsiteX0" fmla="*/ 107577 w 8086165"/>
              <a:gd name="connsiteY0" fmla="*/ 0 h 3065929"/>
              <a:gd name="connsiteX1" fmla="*/ 645459 w 8086165"/>
              <a:gd name="connsiteY1" fmla="*/ 537882 h 3065929"/>
              <a:gd name="connsiteX2" fmla="*/ 2528047 w 8086165"/>
              <a:gd name="connsiteY2" fmla="*/ 1452282 h 3065929"/>
              <a:gd name="connsiteX3" fmla="*/ 3048000 w 8086165"/>
              <a:gd name="connsiteY3" fmla="*/ 1649505 h 3065929"/>
              <a:gd name="connsiteX4" fmla="*/ 3316941 w 8086165"/>
              <a:gd name="connsiteY4" fmla="*/ 1954305 h 3065929"/>
              <a:gd name="connsiteX5" fmla="*/ 8086165 w 8086165"/>
              <a:gd name="connsiteY5" fmla="*/ 2743200 h 3065929"/>
              <a:gd name="connsiteX6" fmla="*/ 8050306 w 8086165"/>
              <a:gd name="connsiteY6" fmla="*/ 3065929 h 3065929"/>
              <a:gd name="connsiteX7" fmla="*/ 7727577 w 8086165"/>
              <a:gd name="connsiteY7" fmla="*/ 2976282 h 3065929"/>
              <a:gd name="connsiteX8" fmla="*/ 5002306 w 8086165"/>
              <a:gd name="connsiteY8" fmla="*/ 2653553 h 3065929"/>
              <a:gd name="connsiteX9" fmla="*/ 3263153 w 8086165"/>
              <a:gd name="connsiteY9" fmla="*/ 2366682 h 3065929"/>
              <a:gd name="connsiteX10" fmla="*/ 3083859 w 8086165"/>
              <a:gd name="connsiteY10" fmla="*/ 2241176 h 3065929"/>
              <a:gd name="connsiteX11" fmla="*/ 2743200 w 8086165"/>
              <a:gd name="connsiteY11" fmla="*/ 1864658 h 3065929"/>
              <a:gd name="connsiteX12" fmla="*/ 1649506 w 8086165"/>
              <a:gd name="connsiteY12" fmla="*/ 1775011 h 3065929"/>
              <a:gd name="connsiteX13" fmla="*/ 1165412 w 8086165"/>
              <a:gd name="connsiteY13" fmla="*/ 1649505 h 3065929"/>
              <a:gd name="connsiteX14" fmla="*/ 448235 w 8086165"/>
              <a:gd name="connsiteY14" fmla="*/ 1972235 h 3065929"/>
              <a:gd name="connsiteX15" fmla="*/ 53788 w 8086165"/>
              <a:gd name="connsiteY15" fmla="*/ 2061882 h 3065929"/>
              <a:gd name="connsiteX16" fmla="*/ 0 w 8086165"/>
              <a:gd name="connsiteY16" fmla="*/ 53788 h 3065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86165" h="3065929">
                <a:moveTo>
                  <a:pt x="107577" y="0"/>
                </a:moveTo>
                <a:lnTo>
                  <a:pt x="645459" y="537882"/>
                </a:lnTo>
                <a:lnTo>
                  <a:pt x="2528047" y="1452282"/>
                </a:lnTo>
                <a:lnTo>
                  <a:pt x="3048000" y="1649505"/>
                </a:lnTo>
                <a:lnTo>
                  <a:pt x="3316941" y="1954305"/>
                </a:lnTo>
                <a:lnTo>
                  <a:pt x="8086165" y="2743200"/>
                </a:lnTo>
                <a:lnTo>
                  <a:pt x="8050306" y="3065929"/>
                </a:lnTo>
                <a:lnTo>
                  <a:pt x="7727577" y="2976282"/>
                </a:lnTo>
                <a:lnTo>
                  <a:pt x="5002306" y="2653553"/>
                </a:lnTo>
                <a:lnTo>
                  <a:pt x="3263153" y="2366682"/>
                </a:lnTo>
                <a:lnTo>
                  <a:pt x="3083859" y="2241176"/>
                </a:lnTo>
                <a:lnTo>
                  <a:pt x="2743200" y="1864658"/>
                </a:lnTo>
                <a:lnTo>
                  <a:pt x="1649506" y="1775011"/>
                </a:lnTo>
                <a:lnTo>
                  <a:pt x="1165412" y="1649505"/>
                </a:lnTo>
                <a:lnTo>
                  <a:pt x="448235" y="1972235"/>
                </a:lnTo>
                <a:lnTo>
                  <a:pt x="53788" y="2061882"/>
                </a:lnTo>
                <a:lnTo>
                  <a:pt x="0" y="53788"/>
                </a:lnTo>
              </a:path>
            </a:pathLst>
          </a:custGeom>
          <a:solidFill>
            <a:schemeClr val="bg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 rot="1180094">
            <a:off x="1216454" y="2566495"/>
            <a:ext cx="295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chemeClr val="bg1"/>
                </a:solidFill>
              </a:rPr>
              <a:t>We</a:t>
            </a:r>
            <a:r>
              <a:rPr lang="it-IT" dirty="0" smtClean="0">
                <a:solidFill>
                  <a:schemeClr val="bg1"/>
                </a:solidFill>
              </a:rPr>
              <a:t>  </a:t>
            </a:r>
            <a:r>
              <a:rPr lang="it-IT" dirty="0" err="1" smtClean="0">
                <a:solidFill>
                  <a:schemeClr val="bg1"/>
                </a:solidFill>
              </a:rPr>
              <a:t>lose</a:t>
            </a:r>
            <a:r>
              <a:rPr lang="it-IT" dirty="0" smtClean="0">
                <a:solidFill>
                  <a:schemeClr val="bg1"/>
                </a:solidFill>
              </a:rPr>
              <a:t> REM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 rot="513990">
            <a:off x="5473204" y="4306840"/>
            <a:ext cx="3086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chemeClr val="bg1"/>
                </a:solidFill>
              </a:rPr>
              <a:t>We</a:t>
            </a:r>
            <a:r>
              <a:rPr lang="it-IT" dirty="0" smtClean="0">
                <a:solidFill>
                  <a:schemeClr val="bg1"/>
                </a:solidFill>
              </a:rPr>
              <a:t>  </a:t>
            </a:r>
            <a:r>
              <a:rPr lang="it-IT" dirty="0" err="1" smtClean="0">
                <a:solidFill>
                  <a:schemeClr val="bg1"/>
                </a:solidFill>
              </a:rPr>
              <a:t>lose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deep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stages</a:t>
            </a:r>
            <a:r>
              <a:rPr lang="it-IT" dirty="0" smtClean="0">
                <a:solidFill>
                  <a:schemeClr val="bg1"/>
                </a:solidFill>
              </a:rPr>
              <a:t> of NREM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724"/>
            <a:ext cx="9144000" cy="6668552"/>
          </a:xfrm>
          <a:prstGeom prst="rect">
            <a:avLst/>
          </a:prstGeom>
        </p:spPr>
      </p:pic>
      <p:pic>
        <p:nvPicPr>
          <p:cNvPr id="13" name="Picture 5" descr="http://cdn2.stbm.it/zingarate/gallery/foto/oggetti-che-sembrano-avere-una-terrificante-espressione/il-rubinetto-terrorizzato.jpeg?-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5112" y="23813"/>
            <a:ext cx="12588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umetto 3 13"/>
          <p:cNvSpPr/>
          <p:nvPr/>
        </p:nvSpPr>
        <p:spPr>
          <a:xfrm>
            <a:off x="5365353" y="94724"/>
            <a:ext cx="2519759" cy="637878"/>
          </a:xfrm>
          <a:prstGeom prst="wedgeEllipseCallout">
            <a:avLst>
              <a:gd name="adj1" fmla="val 68905"/>
              <a:gd name="adj2" fmla="val 40514"/>
            </a:avLst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400" b="1" dirty="0" err="1" smtClean="0">
                <a:solidFill>
                  <a:schemeClr val="tx1"/>
                </a:solidFill>
              </a:rPr>
              <a:t>You</a:t>
            </a:r>
            <a:r>
              <a:rPr lang="it-IT" sz="1400" b="1" dirty="0" smtClean="0">
                <a:solidFill>
                  <a:schemeClr val="tx1"/>
                </a:solidFill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</a:rPr>
              <a:t>cannot</a:t>
            </a:r>
            <a:r>
              <a:rPr lang="it-IT" sz="1400" b="1" dirty="0" smtClean="0">
                <a:solidFill>
                  <a:schemeClr val="tx1"/>
                </a:solidFill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</a:rPr>
              <a:t>read</a:t>
            </a:r>
            <a:r>
              <a:rPr lang="it-IT" sz="1400" b="1" dirty="0" smtClean="0">
                <a:solidFill>
                  <a:schemeClr val="tx1"/>
                </a:solidFill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</a:rPr>
              <a:t>all</a:t>
            </a:r>
            <a:r>
              <a:rPr lang="it-IT" sz="1400" b="1" dirty="0" smtClean="0">
                <a:solidFill>
                  <a:schemeClr val="tx1"/>
                </a:solidFill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</a:rPr>
              <a:t>this</a:t>
            </a:r>
            <a:r>
              <a:rPr lang="it-IT" sz="1400" b="1" dirty="0" smtClean="0">
                <a:solidFill>
                  <a:schemeClr val="tx1"/>
                </a:solidFill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</a:rPr>
              <a:t>stuff</a:t>
            </a:r>
            <a:r>
              <a:rPr lang="it-IT" sz="1400" b="1" dirty="0" smtClean="0">
                <a:solidFill>
                  <a:schemeClr val="tx1"/>
                </a:solidFill>
              </a:rPr>
              <a:t>..</a:t>
            </a:r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807622" y="781304"/>
            <a:ext cx="13053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chemeClr val="bg1"/>
                </a:solidFill>
              </a:rPr>
              <a:t>Mr. </a:t>
            </a:r>
            <a:r>
              <a:rPr lang="it-IT" sz="1000" dirty="0" err="1" smtClean="0">
                <a:solidFill>
                  <a:schemeClr val="bg1"/>
                </a:solidFill>
              </a:rPr>
              <a:t>Sad</a:t>
            </a:r>
            <a:r>
              <a:rPr lang="it-IT" sz="1000" dirty="0" smtClean="0">
                <a:solidFill>
                  <a:schemeClr val="bg1"/>
                </a:solidFill>
              </a:rPr>
              <a:t> </a:t>
            </a:r>
            <a:r>
              <a:rPr lang="it-IT" sz="1000" dirty="0" err="1" smtClean="0">
                <a:solidFill>
                  <a:schemeClr val="bg1"/>
                </a:solidFill>
              </a:rPr>
              <a:t>Sink</a:t>
            </a:r>
            <a:endParaRPr lang="it-I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3"/>
          <p:cNvSpPr txBox="1">
            <a:spLocks noChangeArrowheads="1"/>
          </p:cNvSpPr>
          <p:nvPr/>
        </p:nvSpPr>
        <p:spPr bwMode="auto">
          <a:xfrm>
            <a:off x="0" y="720666"/>
            <a:ext cx="90752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4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PLAN OF THE LESSON</a:t>
            </a:r>
            <a:endParaRPr lang="it-IT" sz="4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532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68728" y="46990"/>
            <a:ext cx="90752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SLEEP AND WAKING</a:t>
            </a:r>
            <a:endParaRPr lang="it-IT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CasellaDiTesto 3"/>
          <p:cNvSpPr txBox="1">
            <a:spLocks noChangeArrowheads="1"/>
          </p:cNvSpPr>
          <p:nvPr/>
        </p:nvSpPr>
        <p:spPr bwMode="auto">
          <a:xfrm>
            <a:off x="498750" y="2110466"/>
            <a:ext cx="4127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it-IT" sz="28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Circadian</a:t>
            </a:r>
            <a:r>
              <a:rPr lang="it-IT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8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Rhythms</a:t>
            </a:r>
            <a:endParaRPr lang="it-IT" sz="2800" b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0" name="Picture 2" descr="http://media.giphy.com/media/OzJQu5BSqk2sM/gip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4212" y="2510437"/>
            <a:ext cx="4597810" cy="2298905"/>
          </a:xfrm>
          <a:prstGeom prst="rect">
            <a:avLst/>
          </a:prstGeom>
          <a:noFill/>
        </p:spPr>
      </p:pic>
      <p:sp>
        <p:nvSpPr>
          <p:cNvPr id="12" name="CasellaDiTesto 3"/>
          <p:cNvSpPr txBox="1">
            <a:spLocks noChangeArrowheads="1"/>
          </p:cNvSpPr>
          <p:nvPr/>
        </p:nvSpPr>
        <p:spPr bwMode="auto">
          <a:xfrm>
            <a:off x="498750" y="2801810"/>
            <a:ext cx="4127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it-IT" sz="28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Sleep</a:t>
            </a:r>
            <a:r>
              <a:rPr lang="it-IT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EEG</a:t>
            </a:r>
            <a:endParaRPr lang="it-IT" sz="2800" b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CasellaDiTesto 3"/>
          <p:cNvSpPr txBox="1">
            <a:spLocks noChangeArrowheads="1"/>
          </p:cNvSpPr>
          <p:nvPr/>
        </p:nvSpPr>
        <p:spPr bwMode="auto">
          <a:xfrm>
            <a:off x="498750" y="3493154"/>
            <a:ext cx="4127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it-IT" sz="2800" b="0" dirty="0" err="1" smtClean="0">
                <a:solidFill>
                  <a:schemeClr val="bg1"/>
                </a:solidFill>
                <a:latin typeface="+mj-lt"/>
              </a:rPr>
              <a:t>Dreams</a:t>
            </a:r>
            <a:endParaRPr lang="it-IT" sz="28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CasellaDiTesto 3"/>
          <p:cNvSpPr txBox="1">
            <a:spLocks noChangeArrowheads="1"/>
          </p:cNvSpPr>
          <p:nvPr/>
        </p:nvSpPr>
        <p:spPr bwMode="auto">
          <a:xfrm>
            <a:off x="498750" y="4184498"/>
            <a:ext cx="52062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it-IT" sz="28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Neurobiology</a:t>
            </a:r>
            <a:r>
              <a:rPr lang="it-IT" sz="2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of </a:t>
            </a:r>
            <a:r>
              <a:rPr lang="it-IT" sz="28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sleep</a:t>
            </a:r>
            <a:endParaRPr lang="it-IT" sz="2800" b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6" name="CasellaDiTesto 3"/>
          <p:cNvSpPr txBox="1">
            <a:spLocks noChangeArrowheads="1"/>
          </p:cNvSpPr>
          <p:nvPr/>
        </p:nvSpPr>
        <p:spPr bwMode="auto">
          <a:xfrm>
            <a:off x="498750" y="4875842"/>
            <a:ext cx="52062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it-IT" sz="28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Sleep</a:t>
            </a:r>
            <a:r>
              <a:rPr lang="it-IT" sz="2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it-IT" sz="28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disorders</a:t>
            </a:r>
            <a:endParaRPr lang="it-IT" sz="2800" b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713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http://images.sodahead.com/polls/002273775/3543796907_sleeping_teen_iStock_000009983078XSmall_web_answer_3_x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4625" y="4868956"/>
            <a:ext cx="2619375" cy="1962150"/>
          </a:xfrm>
          <a:prstGeom prst="rect">
            <a:avLst/>
          </a:prstGeom>
          <a:noFill/>
        </p:spPr>
      </p:pic>
      <p:sp>
        <p:nvSpPr>
          <p:cNvPr id="5" name="Figura a mano libera 4"/>
          <p:cNvSpPr/>
          <p:nvPr/>
        </p:nvSpPr>
        <p:spPr>
          <a:xfrm>
            <a:off x="121024" y="4195481"/>
            <a:ext cx="8928847" cy="1425389"/>
          </a:xfrm>
          <a:custGeom>
            <a:avLst/>
            <a:gdLst>
              <a:gd name="connsiteX0" fmla="*/ 6347011 w 9009529"/>
              <a:gd name="connsiteY0" fmla="*/ 2649071 h 2649071"/>
              <a:gd name="connsiteX1" fmla="*/ 0 w 9009529"/>
              <a:gd name="connsiteY1" fmla="*/ 53789 h 2649071"/>
              <a:gd name="connsiteX2" fmla="*/ 8928847 w 9009529"/>
              <a:gd name="connsiteY2" fmla="*/ 0 h 2649071"/>
              <a:gd name="connsiteX3" fmla="*/ 9009529 w 9009529"/>
              <a:gd name="connsiteY3" fmla="*/ 672353 h 2649071"/>
              <a:gd name="connsiteX4" fmla="*/ 6441141 w 9009529"/>
              <a:gd name="connsiteY4" fmla="*/ 712694 h 2649071"/>
              <a:gd name="connsiteX5" fmla="*/ 6400800 w 9009529"/>
              <a:gd name="connsiteY5" fmla="*/ 2608730 h 2649071"/>
              <a:gd name="connsiteX6" fmla="*/ 6400800 w 9009529"/>
              <a:gd name="connsiteY6" fmla="*/ 2608730 h 2649071"/>
              <a:gd name="connsiteX0" fmla="*/ 6347011 w 9009529"/>
              <a:gd name="connsiteY0" fmla="*/ 2649071 h 2649071"/>
              <a:gd name="connsiteX1" fmla="*/ 0 w 9009529"/>
              <a:gd name="connsiteY1" fmla="*/ 53789 h 2649071"/>
              <a:gd name="connsiteX2" fmla="*/ 8928847 w 9009529"/>
              <a:gd name="connsiteY2" fmla="*/ 0 h 2649071"/>
              <a:gd name="connsiteX3" fmla="*/ 9009529 w 9009529"/>
              <a:gd name="connsiteY3" fmla="*/ 672353 h 2649071"/>
              <a:gd name="connsiteX4" fmla="*/ 6441141 w 9009529"/>
              <a:gd name="connsiteY4" fmla="*/ 712694 h 2649071"/>
              <a:gd name="connsiteX5" fmla="*/ 6400800 w 9009529"/>
              <a:gd name="connsiteY5" fmla="*/ 2608730 h 2649071"/>
              <a:gd name="connsiteX6" fmla="*/ 7204822 w 9009529"/>
              <a:gd name="connsiteY6" fmla="*/ 1290918 h 2649071"/>
              <a:gd name="connsiteX0" fmla="*/ 7097245 w 9009529"/>
              <a:gd name="connsiteY0" fmla="*/ 1371600 h 2608730"/>
              <a:gd name="connsiteX1" fmla="*/ 0 w 9009529"/>
              <a:gd name="connsiteY1" fmla="*/ 53789 h 2608730"/>
              <a:gd name="connsiteX2" fmla="*/ 8928847 w 9009529"/>
              <a:gd name="connsiteY2" fmla="*/ 0 h 2608730"/>
              <a:gd name="connsiteX3" fmla="*/ 9009529 w 9009529"/>
              <a:gd name="connsiteY3" fmla="*/ 672353 h 2608730"/>
              <a:gd name="connsiteX4" fmla="*/ 6441141 w 9009529"/>
              <a:gd name="connsiteY4" fmla="*/ 712694 h 2608730"/>
              <a:gd name="connsiteX5" fmla="*/ 6400800 w 9009529"/>
              <a:gd name="connsiteY5" fmla="*/ 2608730 h 2608730"/>
              <a:gd name="connsiteX6" fmla="*/ 7204822 w 9009529"/>
              <a:gd name="connsiteY6" fmla="*/ 1290918 h 2608730"/>
              <a:gd name="connsiteX0" fmla="*/ 7097245 w 9009529"/>
              <a:gd name="connsiteY0" fmla="*/ 1371600 h 2608730"/>
              <a:gd name="connsiteX1" fmla="*/ 0 w 9009529"/>
              <a:gd name="connsiteY1" fmla="*/ 53789 h 2608730"/>
              <a:gd name="connsiteX2" fmla="*/ 8928847 w 9009529"/>
              <a:gd name="connsiteY2" fmla="*/ 0 h 2608730"/>
              <a:gd name="connsiteX3" fmla="*/ 9009529 w 9009529"/>
              <a:gd name="connsiteY3" fmla="*/ 672353 h 2608730"/>
              <a:gd name="connsiteX4" fmla="*/ 7298951 w 9009529"/>
              <a:gd name="connsiteY4" fmla="*/ 1034303 h 2608730"/>
              <a:gd name="connsiteX5" fmla="*/ 6400800 w 9009529"/>
              <a:gd name="connsiteY5" fmla="*/ 2608730 h 2608730"/>
              <a:gd name="connsiteX6" fmla="*/ 7204822 w 9009529"/>
              <a:gd name="connsiteY6" fmla="*/ 1290918 h 2608730"/>
              <a:gd name="connsiteX0" fmla="*/ 7097245 w 9009529"/>
              <a:gd name="connsiteY0" fmla="*/ 1371600 h 2608730"/>
              <a:gd name="connsiteX1" fmla="*/ 0 w 9009529"/>
              <a:gd name="connsiteY1" fmla="*/ 53789 h 2608730"/>
              <a:gd name="connsiteX2" fmla="*/ 8928847 w 9009529"/>
              <a:gd name="connsiteY2" fmla="*/ 0 h 2608730"/>
              <a:gd name="connsiteX3" fmla="*/ 9009529 w 9009529"/>
              <a:gd name="connsiteY3" fmla="*/ 672353 h 2608730"/>
              <a:gd name="connsiteX4" fmla="*/ 7298951 w 9009529"/>
              <a:gd name="connsiteY4" fmla="*/ 1034303 h 2608730"/>
              <a:gd name="connsiteX5" fmla="*/ 6400800 w 9009529"/>
              <a:gd name="connsiteY5" fmla="*/ 2608730 h 2608730"/>
              <a:gd name="connsiteX6" fmla="*/ 7204822 w 9009529"/>
              <a:gd name="connsiteY6" fmla="*/ 1290918 h 2608730"/>
              <a:gd name="connsiteX0" fmla="*/ 7097245 w 9009529"/>
              <a:gd name="connsiteY0" fmla="*/ 1371600 h 2608730"/>
              <a:gd name="connsiteX1" fmla="*/ 0 w 9009529"/>
              <a:gd name="connsiteY1" fmla="*/ 53789 h 2608730"/>
              <a:gd name="connsiteX2" fmla="*/ 8928847 w 9009529"/>
              <a:gd name="connsiteY2" fmla="*/ 0 h 2608730"/>
              <a:gd name="connsiteX3" fmla="*/ 9009529 w 9009529"/>
              <a:gd name="connsiteY3" fmla="*/ 672353 h 2608730"/>
              <a:gd name="connsiteX4" fmla="*/ 8216152 w 9009529"/>
              <a:gd name="connsiteY4" fmla="*/ 673474 h 2608730"/>
              <a:gd name="connsiteX5" fmla="*/ 7298951 w 9009529"/>
              <a:gd name="connsiteY5" fmla="*/ 1034303 h 2608730"/>
              <a:gd name="connsiteX6" fmla="*/ 6400800 w 9009529"/>
              <a:gd name="connsiteY6" fmla="*/ 2608730 h 2608730"/>
              <a:gd name="connsiteX7" fmla="*/ 7204822 w 9009529"/>
              <a:gd name="connsiteY7" fmla="*/ 1290918 h 2608730"/>
              <a:gd name="connsiteX0" fmla="*/ 7097245 w 9009529"/>
              <a:gd name="connsiteY0" fmla="*/ 1371600 h 2608730"/>
              <a:gd name="connsiteX1" fmla="*/ 0 w 9009529"/>
              <a:gd name="connsiteY1" fmla="*/ 53789 h 2608730"/>
              <a:gd name="connsiteX2" fmla="*/ 8928847 w 9009529"/>
              <a:gd name="connsiteY2" fmla="*/ 0 h 2608730"/>
              <a:gd name="connsiteX3" fmla="*/ 9009529 w 9009529"/>
              <a:gd name="connsiteY3" fmla="*/ 672353 h 2608730"/>
              <a:gd name="connsiteX4" fmla="*/ 8216152 w 9009529"/>
              <a:gd name="connsiteY4" fmla="*/ 673474 h 2608730"/>
              <a:gd name="connsiteX5" fmla="*/ 7298951 w 9009529"/>
              <a:gd name="connsiteY5" fmla="*/ 1034303 h 2608730"/>
              <a:gd name="connsiteX6" fmla="*/ 6400800 w 9009529"/>
              <a:gd name="connsiteY6" fmla="*/ 2608730 h 2608730"/>
              <a:gd name="connsiteX7" fmla="*/ 7204822 w 9009529"/>
              <a:gd name="connsiteY7" fmla="*/ 1290918 h 2608730"/>
              <a:gd name="connsiteX0" fmla="*/ 7097245 w 8928847"/>
              <a:gd name="connsiteY0" fmla="*/ 1371600 h 2608730"/>
              <a:gd name="connsiteX1" fmla="*/ 0 w 8928847"/>
              <a:gd name="connsiteY1" fmla="*/ 53789 h 2608730"/>
              <a:gd name="connsiteX2" fmla="*/ 8928847 w 8928847"/>
              <a:gd name="connsiteY2" fmla="*/ 0 h 2608730"/>
              <a:gd name="connsiteX3" fmla="*/ 8834717 w 8928847"/>
              <a:gd name="connsiteY3" fmla="*/ 1061197 h 2608730"/>
              <a:gd name="connsiteX4" fmla="*/ 8216152 w 8928847"/>
              <a:gd name="connsiteY4" fmla="*/ 673474 h 2608730"/>
              <a:gd name="connsiteX5" fmla="*/ 7298951 w 8928847"/>
              <a:gd name="connsiteY5" fmla="*/ 1034303 h 2608730"/>
              <a:gd name="connsiteX6" fmla="*/ 6400800 w 8928847"/>
              <a:gd name="connsiteY6" fmla="*/ 2608730 h 2608730"/>
              <a:gd name="connsiteX7" fmla="*/ 7204822 w 8928847"/>
              <a:gd name="connsiteY7" fmla="*/ 1290918 h 2608730"/>
              <a:gd name="connsiteX0" fmla="*/ 7097245 w 8928847"/>
              <a:gd name="connsiteY0" fmla="*/ 1371600 h 1425389"/>
              <a:gd name="connsiteX1" fmla="*/ 0 w 8928847"/>
              <a:gd name="connsiteY1" fmla="*/ 53789 h 1425389"/>
              <a:gd name="connsiteX2" fmla="*/ 8928847 w 8928847"/>
              <a:gd name="connsiteY2" fmla="*/ 0 h 1425389"/>
              <a:gd name="connsiteX3" fmla="*/ 8834717 w 8928847"/>
              <a:gd name="connsiteY3" fmla="*/ 1061197 h 1425389"/>
              <a:gd name="connsiteX4" fmla="*/ 8216152 w 8928847"/>
              <a:gd name="connsiteY4" fmla="*/ 673474 h 1425389"/>
              <a:gd name="connsiteX5" fmla="*/ 7298951 w 8928847"/>
              <a:gd name="connsiteY5" fmla="*/ 1034303 h 1425389"/>
              <a:gd name="connsiteX6" fmla="*/ 7110693 w 8928847"/>
              <a:gd name="connsiteY6" fmla="*/ 1425389 h 1425389"/>
              <a:gd name="connsiteX7" fmla="*/ 7204822 w 8928847"/>
              <a:gd name="connsiteY7" fmla="*/ 1290918 h 1425389"/>
              <a:gd name="connsiteX0" fmla="*/ 7097245 w 8928847"/>
              <a:gd name="connsiteY0" fmla="*/ 1371600 h 1425389"/>
              <a:gd name="connsiteX1" fmla="*/ 0 w 8928847"/>
              <a:gd name="connsiteY1" fmla="*/ 53789 h 1425389"/>
              <a:gd name="connsiteX2" fmla="*/ 8928847 w 8928847"/>
              <a:gd name="connsiteY2" fmla="*/ 0 h 1425389"/>
              <a:gd name="connsiteX3" fmla="*/ 8834717 w 8928847"/>
              <a:gd name="connsiteY3" fmla="*/ 1061197 h 1425389"/>
              <a:gd name="connsiteX4" fmla="*/ 8189258 w 8928847"/>
              <a:gd name="connsiteY4" fmla="*/ 673475 h 1425389"/>
              <a:gd name="connsiteX5" fmla="*/ 7298951 w 8928847"/>
              <a:gd name="connsiteY5" fmla="*/ 1034303 h 1425389"/>
              <a:gd name="connsiteX6" fmla="*/ 7110693 w 8928847"/>
              <a:gd name="connsiteY6" fmla="*/ 1425389 h 1425389"/>
              <a:gd name="connsiteX7" fmla="*/ 7204822 w 8928847"/>
              <a:gd name="connsiteY7" fmla="*/ 1290918 h 142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28847" h="1425389">
                <a:moveTo>
                  <a:pt x="7097245" y="1371600"/>
                </a:moveTo>
                <a:lnTo>
                  <a:pt x="0" y="53789"/>
                </a:lnTo>
                <a:lnTo>
                  <a:pt x="8928847" y="0"/>
                </a:lnTo>
                <a:lnTo>
                  <a:pt x="8834717" y="1061197"/>
                </a:lnTo>
                <a:cubicBezTo>
                  <a:pt x="8727141" y="1186703"/>
                  <a:pt x="8581930" y="948206"/>
                  <a:pt x="8189258" y="673475"/>
                </a:cubicBezTo>
                <a:cubicBezTo>
                  <a:pt x="7904162" y="733800"/>
                  <a:pt x="7612716" y="725021"/>
                  <a:pt x="7298951" y="1034303"/>
                </a:cubicBezTo>
                <a:lnTo>
                  <a:pt x="7110693" y="1425389"/>
                </a:lnTo>
                <a:lnTo>
                  <a:pt x="7204822" y="1290918"/>
                </a:lnTo>
              </a:path>
            </a:pathLst>
          </a:custGeom>
          <a:solidFill>
            <a:schemeClr val="bg2">
              <a:lumMod val="5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4"/>
          <a:srcRect l="3767" t="30818" r="31932" b="31947"/>
          <a:stretch>
            <a:fillRect/>
          </a:stretch>
        </p:blipFill>
        <p:spPr bwMode="auto">
          <a:xfrm>
            <a:off x="3953" y="1021978"/>
            <a:ext cx="9140048" cy="3307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12357" y="1945441"/>
            <a:ext cx="32990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REM:</a:t>
            </a:r>
          </a:p>
          <a:p>
            <a:r>
              <a:rPr lang="it-IT" sz="2400" dirty="0" err="1" smtClean="0">
                <a:solidFill>
                  <a:schemeClr val="bg1"/>
                </a:solidFill>
              </a:rPr>
              <a:t>Lengthy</a:t>
            </a:r>
            <a:r>
              <a:rPr lang="it-IT" sz="2400" dirty="0">
                <a:solidFill>
                  <a:schemeClr val="bg1"/>
                </a:solidFill>
              </a:rPr>
              <a:t>, </a:t>
            </a:r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err="1">
                <a:solidFill>
                  <a:schemeClr val="bg1"/>
                </a:solidFill>
              </a:rPr>
              <a:t>C</a:t>
            </a:r>
            <a:r>
              <a:rPr lang="it-IT" sz="2400" dirty="0" err="1" smtClean="0">
                <a:solidFill>
                  <a:schemeClr val="bg1"/>
                </a:solidFill>
              </a:rPr>
              <a:t>omplicated</a:t>
            </a:r>
            <a:r>
              <a:rPr lang="it-IT" sz="2400" dirty="0">
                <a:solidFill>
                  <a:schemeClr val="bg1"/>
                </a:solidFill>
              </a:rPr>
              <a:t>, </a:t>
            </a:r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err="1" smtClean="0">
                <a:solidFill>
                  <a:schemeClr val="bg1"/>
                </a:solidFill>
              </a:rPr>
              <a:t>Vivid</a:t>
            </a:r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err="1">
                <a:solidFill>
                  <a:schemeClr val="bg1"/>
                </a:solidFill>
              </a:rPr>
              <a:t>S</a:t>
            </a:r>
            <a:r>
              <a:rPr lang="it-IT" sz="2400" dirty="0" err="1" smtClean="0">
                <a:solidFill>
                  <a:schemeClr val="bg1"/>
                </a:solidFill>
              </a:rPr>
              <a:t>torylike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13467" y="1952178"/>
            <a:ext cx="3847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NREM</a:t>
            </a:r>
          </a:p>
          <a:p>
            <a:pPr algn="just"/>
            <a:r>
              <a:rPr lang="it-IT" sz="2400" dirty="0" smtClean="0">
                <a:solidFill>
                  <a:schemeClr val="bg1"/>
                </a:solidFill>
              </a:rPr>
              <a:t>Short </a:t>
            </a:r>
            <a:r>
              <a:rPr lang="it-IT" sz="2400" dirty="0" err="1">
                <a:solidFill>
                  <a:schemeClr val="bg1"/>
                </a:solidFill>
              </a:rPr>
              <a:t>episodes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endParaRPr lang="it-IT" sz="2400" dirty="0" smtClean="0">
              <a:solidFill>
                <a:schemeClr val="bg1"/>
              </a:solidFill>
            </a:endParaRPr>
          </a:p>
          <a:p>
            <a:pPr algn="just"/>
            <a:r>
              <a:rPr lang="it-IT" sz="2400" dirty="0">
                <a:solidFill>
                  <a:schemeClr val="bg1"/>
                </a:solidFill>
              </a:rPr>
              <a:t>S</a:t>
            </a:r>
            <a:r>
              <a:rPr lang="it-IT" sz="2400" dirty="0" smtClean="0">
                <a:solidFill>
                  <a:schemeClr val="bg1"/>
                </a:solidFill>
              </a:rPr>
              <a:t>ingle </a:t>
            </a:r>
            <a:r>
              <a:rPr lang="it-IT" sz="2400" dirty="0">
                <a:solidFill>
                  <a:schemeClr val="bg1"/>
                </a:solidFill>
              </a:rPr>
              <a:t>images </a:t>
            </a:r>
            <a:r>
              <a:rPr lang="it-IT" sz="1400" dirty="0" smtClean="0">
                <a:solidFill>
                  <a:schemeClr val="bg1"/>
                </a:solidFill>
              </a:rPr>
              <a:t>(in a </a:t>
            </a:r>
            <a:r>
              <a:rPr lang="it-IT" sz="1400" dirty="0" err="1" smtClean="0">
                <a:solidFill>
                  <a:schemeClr val="bg1"/>
                </a:solidFill>
              </a:rPr>
              <a:t>logical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sequence</a:t>
            </a:r>
            <a:r>
              <a:rPr lang="it-IT" sz="1400" dirty="0" smtClean="0">
                <a:solidFill>
                  <a:schemeClr val="bg1"/>
                </a:solidFill>
              </a:rPr>
              <a:t>)</a:t>
            </a:r>
          </a:p>
          <a:p>
            <a:pPr algn="just"/>
            <a:r>
              <a:rPr lang="it-IT" sz="2400" dirty="0" err="1">
                <a:solidFill>
                  <a:schemeClr val="bg1"/>
                </a:solidFill>
              </a:rPr>
              <a:t>L</a:t>
            </a:r>
            <a:r>
              <a:rPr lang="it-IT" sz="2400" dirty="0" err="1" smtClean="0">
                <a:solidFill>
                  <a:schemeClr val="bg1"/>
                </a:solidFill>
              </a:rPr>
              <a:t>ack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>
                <a:solidFill>
                  <a:schemeClr val="bg1"/>
                </a:solidFill>
              </a:rPr>
              <a:t>of </a:t>
            </a:r>
            <a:r>
              <a:rPr lang="it-IT" sz="2400" dirty="0" err="1">
                <a:solidFill>
                  <a:schemeClr val="bg1"/>
                </a:solidFill>
              </a:rPr>
              <a:t>emotion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64756" y="938190"/>
            <a:ext cx="829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chemeClr val="bg1"/>
                </a:solidFill>
              </a:rPr>
              <a:t>Dreaming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behavior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occurs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during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both</a:t>
            </a:r>
            <a:r>
              <a:rPr lang="it-IT" sz="2400" dirty="0">
                <a:solidFill>
                  <a:schemeClr val="bg1"/>
                </a:solidFill>
              </a:rPr>
              <a:t> REM </a:t>
            </a:r>
            <a:r>
              <a:rPr lang="it-IT" sz="2400" dirty="0" err="1">
                <a:solidFill>
                  <a:schemeClr val="bg1"/>
                </a:solidFill>
              </a:rPr>
              <a:t>sleep</a:t>
            </a:r>
            <a:r>
              <a:rPr lang="it-IT" sz="2400" dirty="0">
                <a:solidFill>
                  <a:schemeClr val="bg1"/>
                </a:solidFill>
              </a:rPr>
              <a:t> and NREM</a:t>
            </a:r>
          </a:p>
        </p:txBody>
      </p:sp>
      <p:pic>
        <p:nvPicPr>
          <p:cNvPr id="208898" name="Picture 2" descr="http://www.combatreform.org/jamesbond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357" y="4067424"/>
            <a:ext cx="3070431" cy="2302823"/>
          </a:xfrm>
          <a:prstGeom prst="rect">
            <a:avLst/>
          </a:prstGeom>
          <a:noFill/>
        </p:spPr>
      </p:pic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4"/>
          <a:srcRect l="26364" t="52909" r="61932" b="27601"/>
          <a:stretch>
            <a:fillRect/>
          </a:stretch>
        </p:blipFill>
        <p:spPr bwMode="auto">
          <a:xfrm>
            <a:off x="5013467" y="4067424"/>
            <a:ext cx="2212736" cy="230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/>
          <a:srcRect l="24558" t="34286" r="51816" b="58415"/>
          <a:stretch/>
        </p:blipFill>
        <p:spPr bwMode="auto">
          <a:xfrm>
            <a:off x="301651" y="68408"/>
            <a:ext cx="3358342" cy="64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7352" y="639354"/>
            <a:ext cx="8556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Dude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did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you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dream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something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?</a:t>
            </a:r>
          </a:p>
        </p:txBody>
      </p:sp>
      <p:pic>
        <p:nvPicPr>
          <p:cNvPr id="161794" name="Picture 2" descr="http://media.giphy.com/media/OzJQu5BSqk2sM/gip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3557" y="1356090"/>
            <a:ext cx="4762500" cy="238125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12357" y="5254279"/>
            <a:ext cx="3793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REM:</a:t>
            </a:r>
          </a:p>
          <a:p>
            <a:r>
              <a:rPr lang="it-IT" sz="2400" dirty="0" smtClean="0">
                <a:solidFill>
                  <a:schemeClr val="bg1"/>
                </a:solidFill>
              </a:rPr>
              <a:t>&gt; </a:t>
            </a:r>
            <a:r>
              <a:rPr lang="it-IT" sz="2400" dirty="0" err="1" smtClean="0">
                <a:solidFill>
                  <a:schemeClr val="bg1"/>
                </a:solidFill>
              </a:rPr>
              <a:t>Probability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that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people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remember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dream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13468" y="5261016"/>
            <a:ext cx="3579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NREM:</a:t>
            </a:r>
          </a:p>
          <a:p>
            <a:pPr algn="just"/>
            <a:r>
              <a:rPr lang="it-IT" sz="2400" dirty="0" smtClean="0">
                <a:solidFill>
                  <a:schemeClr val="bg1"/>
                </a:solidFill>
              </a:rPr>
              <a:t>&lt; </a:t>
            </a:r>
            <a:r>
              <a:rPr lang="it-IT" sz="2400" dirty="0" err="1" smtClean="0">
                <a:solidFill>
                  <a:schemeClr val="bg1"/>
                </a:solidFill>
              </a:rPr>
              <a:t>Probability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210946" name="Picture 2" descr="http://cdn.marketplaceimages.windowsphone.com/v8/images/2949fa96-9326-4631-9e2e-915a7fd0bc56?imageType=ws_icon_lar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358" y="4019005"/>
            <a:ext cx="1201290" cy="1201291"/>
          </a:xfrm>
          <a:prstGeom prst="rect">
            <a:avLst/>
          </a:prstGeom>
          <a:noFill/>
        </p:spPr>
      </p:pic>
      <p:sp>
        <p:nvSpPr>
          <p:cNvPr id="8" name="Fumetto 3 7"/>
          <p:cNvSpPr/>
          <p:nvPr/>
        </p:nvSpPr>
        <p:spPr>
          <a:xfrm>
            <a:off x="1613648" y="3821935"/>
            <a:ext cx="2097740" cy="830747"/>
          </a:xfrm>
          <a:prstGeom prst="wedgeEllipseCallout">
            <a:avLst>
              <a:gd name="adj1" fmla="val -64423"/>
              <a:gd name="adj2" fmla="val 5926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bg1"/>
                </a:solidFill>
                <a:latin typeface="Comic Sans MS" pitchFamily="66" charset="0"/>
              </a:rPr>
              <a:t>Let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 me </a:t>
            </a:r>
            <a:r>
              <a:rPr lang="it-IT" dirty="0" err="1" smtClean="0">
                <a:solidFill>
                  <a:schemeClr val="bg1"/>
                </a:solidFill>
                <a:latin typeface="Comic Sans MS" pitchFamily="66" charset="0"/>
              </a:rPr>
              <a:t>tell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 ..</a:t>
            </a:r>
            <a:endParaRPr lang="it-IT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10948" name="Picture 4" descr="http://ilcorrieredelmarcio.info/wp-content/uploads/2014/06/mr-bean_rowan_atckinson_incident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0723" y="3954643"/>
            <a:ext cx="1171277" cy="1299636"/>
          </a:xfrm>
          <a:prstGeom prst="rect">
            <a:avLst/>
          </a:prstGeom>
          <a:noFill/>
        </p:spPr>
      </p:pic>
      <p:sp>
        <p:nvSpPr>
          <p:cNvPr id="9" name="Fumetto 3 8"/>
          <p:cNvSpPr/>
          <p:nvPr/>
        </p:nvSpPr>
        <p:spPr>
          <a:xfrm>
            <a:off x="6616003" y="3974335"/>
            <a:ext cx="2097740" cy="830747"/>
          </a:xfrm>
          <a:prstGeom prst="wedgeEllipseCallout">
            <a:avLst>
              <a:gd name="adj1" fmla="val -64423"/>
              <a:gd name="adj2" fmla="val 5926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bg1"/>
                </a:solidFill>
                <a:latin typeface="Comic Sans MS" pitchFamily="66" charset="0"/>
              </a:rPr>
              <a:t>Umh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… </a:t>
            </a:r>
            <a:r>
              <a:rPr lang="it-IT" dirty="0" err="1" smtClean="0">
                <a:solidFill>
                  <a:schemeClr val="bg1"/>
                </a:solidFill>
                <a:latin typeface="Comic Sans MS" pitchFamily="66" charset="0"/>
              </a:rPr>
              <a:t>don’t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itchFamily="66" charset="0"/>
              </a:rPr>
              <a:t>remember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it-IT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/>
          <a:srcRect l="24558" t="34286" r="51816" b="58415"/>
          <a:stretch/>
        </p:blipFill>
        <p:spPr bwMode="auto">
          <a:xfrm>
            <a:off x="301651" y="68408"/>
            <a:ext cx="3358342" cy="64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583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67352" y="1308155"/>
            <a:ext cx="855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Hall (1951) </a:t>
            </a:r>
            <a:r>
              <a:rPr lang="it-IT" sz="2400" dirty="0" err="1" smtClean="0">
                <a:solidFill>
                  <a:schemeClr val="bg1"/>
                </a:solidFill>
              </a:rPr>
              <a:t>reviewed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content</a:t>
            </a:r>
            <a:r>
              <a:rPr lang="it-IT" sz="2400" dirty="0" smtClean="0">
                <a:solidFill>
                  <a:schemeClr val="bg1"/>
                </a:solidFill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</a:rPr>
              <a:t>thousands</a:t>
            </a:r>
            <a:r>
              <a:rPr lang="it-IT" sz="2400" dirty="0" smtClean="0">
                <a:solidFill>
                  <a:schemeClr val="bg1"/>
                </a:solidFill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</a:rPr>
              <a:t>dreams</a:t>
            </a:r>
            <a:r>
              <a:rPr lang="it-IT" sz="2400" dirty="0" smtClean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/>
          <a:srcRect l="24558" t="34286" r="51816" b="58415"/>
          <a:stretch/>
        </p:blipFill>
        <p:spPr bwMode="auto">
          <a:xfrm>
            <a:off x="301651" y="68408"/>
            <a:ext cx="3358342" cy="64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asellaDiTesto 20"/>
          <p:cNvSpPr txBox="1"/>
          <p:nvPr/>
        </p:nvSpPr>
        <p:spPr>
          <a:xfrm>
            <a:off x="367352" y="639354"/>
            <a:ext cx="8556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What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do </a:t>
            </a:r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dream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?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01651" y="2550748"/>
            <a:ext cx="3671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solidFill>
                  <a:schemeClr val="bg1"/>
                </a:solidFill>
              </a:rPr>
              <a:t>Adventurous</a:t>
            </a:r>
            <a:r>
              <a:rPr lang="it-IT" sz="3200" dirty="0" smtClean="0">
                <a:solidFill>
                  <a:schemeClr val="bg1"/>
                </a:solidFill>
              </a:rPr>
              <a:t> life?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2836716" y="4536539"/>
            <a:ext cx="3671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solidFill>
                  <a:schemeClr val="bg1"/>
                </a:solidFill>
              </a:rPr>
              <a:t>Erotic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dreams</a:t>
            </a:r>
            <a:r>
              <a:rPr lang="it-IT" sz="3200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4394283" y="5534684"/>
            <a:ext cx="3671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</a:rPr>
              <a:t>Horror stories?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738" y="1896366"/>
            <a:ext cx="3980600" cy="210175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955" y="4519035"/>
            <a:ext cx="1494330" cy="233862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8123"/>
            <a:ext cx="3288376" cy="169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67352" y="1308155"/>
            <a:ext cx="855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Hall (1951) </a:t>
            </a:r>
            <a:r>
              <a:rPr lang="it-IT" sz="2400" dirty="0" err="1" smtClean="0">
                <a:solidFill>
                  <a:schemeClr val="bg1"/>
                </a:solidFill>
              </a:rPr>
              <a:t>reviewed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content</a:t>
            </a:r>
            <a:r>
              <a:rPr lang="it-IT" sz="2400" dirty="0" smtClean="0">
                <a:solidFill>
                  <a:schemeClr val="bg1"/>
                </a:solidFill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</a:rPr>
              <a:t>thousands</a:t>
            </a:r>
            <a:r>
              <a:rPr lang="it-IT" sz="2400" dirty="0" smtClean="0">
                <a:solidFill>
                  <a:schemeClr val="bg1"/>
                </a:solidFill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</a:rPr>
              <a:t>dreams</a:t>
            </a:r>
            <a:r>
              <a:rPr lang="it-IT" sz="2400" smtClean="0">
                <a:solidFill>
                  <a:schemeClr val="bg1"/>
                </a:solidFill>
              </a:rPr>
              <a:t>…</a:t>
            </a:r>
            <a:endParaRPr lang="it-IT" sz="2400" dirty="0" smtClean="0">
              <a:solidFill>
                <a:schemeClr val="bg1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439071" y="2024848"/>
            <a:ext cx="6168118" cy="1109383"/>
            <a:chOff x="439071" y="2024848"/>
            <a:chExt cx="6168118" cy="1109383"/>
          </a:xfrm>
        </p:grpSpPr>
        <p:sp>
          <p:nvSpPr>
            <p:cNvPr id="4" name="CasellaDiTesto 3"/>
            <p:cNvSpPr txBox="1"/>
            <p:nvPr/>
          </p:nvSpPr>
          <p:spPr>
            <a:xfrm>
              <a:off x="439071" y="2404729"/>
              <a:ext cx="2559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err="1" smtClean="0">
                  <a:solidFill>
                    <a:schemeClr val="bg1"/>
                  </a:solidFill>
                </a:rPr>
                <a:t>Familiar</a:t>
              </a:r>
              <a:r>
                <a:rPr lang="it-IT" sz="2000" dirty="0" smtClean="0">
                  <a:solidFill>
                    <a:schemeClr val="bg1"/>
                  </a:solidFill>
                </a:rPr>
                <a:t> </a:t>
              </a:r>
              <a:r>
                <a:rPr lang="it-IT" sz="2000" dirty="0" err="1" smtClean="0">
                  <a:solidFill>
                    <a:schemeClr val="bg1"/>
                  </a:solidFill>
                </a:rPr>
                <a:t>place</a:t>
              </a:r>
              <a:endParaRPr lang="it-IT" sz="20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54274" name="Picture 2" descr="http://www.joh.cam.ac.uk/sites/default/files/images/gallery_images/student-room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68388" y="2024848"/>
              <a:ext cx="1479177" cy="1109383"/>
            </a:xfrm>
            <a:prstGeom prst="rect">
              <a:avLst/>
            </a:prstGeom>
            <a:noFill/>
          </p:spPr>
        </p:pic>
        <p:sp>
          <p:nvSpPr>
            <p:cNvPr id="9" name="CasellaDiTesto 8"/>
            <p:cNvSpPr txBox="1"/>
            <p:nvPr/>
          </p:nvSpPr>
          <p:spPr>
            <a:xfrm>
              <a:off x="4047565" y="2418176"/>
              <a:ext cx="2559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smtClean="0">
                  <a:solidFill>
                    <a:schemeClr val="bg1"/>
                  </a:solidFill>
                </a:rPr>
                <a:t>I </a:t>
              </a:r>
              <a:r>
                <a:rPr lang="it-IT" i="1" dirty="0" err="1" smtClean="0">
                  <a:solidFill>
                    <a:schemeClr val="bg1"/>
                  </a:solidFill>
                </a:rPr>
                <a:t>was</a:t>
              </a:r>
              <a:r>
                <a:rPr lang="it-IT" i="1" dirty="0" smtClean="0">
                  <a:solidFill>
                    <a:schemeClr val="bg1"/>
                  </a:solidFill>
                </a:rPr>
                <a:t> in </a:t>
              </a:r>
              <a:r>
                <a:rPr lang="it-IT" i="1" dirty="0" err="1" smtClean="0">
                  <a:solidFill>
                    <a:schemeClr val="bg1"/>
                  </a:solidFill>
                </a:rPr>
                <a:t>my</a:t>
              </a:r>
              <a:r>
                <a:rPr lang="it-IT" i="1" dirty="0" smtClean="0">
                  <a:solidFill>
                    <a:schemeClr val="bg1"/>
                  </a:solidFill>
                </a:rPr>
                <a:t> room..</a:t>
              </a: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439071" y="3188019"/>
            <a:ext cx="8332507" cy="931013"/>
            <a:chOff x="439071" y="3188019"/>
            <a:chExt cx="8332507" cy="931013"/>
          </a:xfrm>
        </p:grpSpPr>
        <p:sp>
          <p:nvSpPr>
            <p:cNvPr id="5" name="CasellaDiTesto 4"/>
            <p:cNvSpPr txBox="1"/>
            <p:nvPr/>
          </p:nvSpPr>
          <p:spPr>
            <a:xfrm>
              <a:off x="439071" y="3480164"/>
              <a:ext cx="2559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chemeClr val="bg1"/>
                  </a:solidFill>
                </a:rPr>
                <a:t>Routine </a:t>
              </a:r>
              <a:r>
                <a:rPr lang="it-IT" sz="2000" dirty="0" err="1" smtClean="0">
                  <a:solidFill>
                    <a:schemeClr val="bg1"/>
                  </a:solidFill>
                </a:rPr>
                <a:t>activities</a:t>
              </a:r>
              <a:endParaRPr lang="it-IT" sz="20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54276" name="Picture 4" descr="http://www.inquirelive.co.uk/wp-content/uploads/2013/03/student_room.jpg"/>
            <p:cNvPicPr>
              <a:picLocks noChangeAspect="1" noChangeArrowheads="1"/>
            </p:cNvPicPr>
            <p:nvPr/>
          </p:nvPicPr>
          <p:blipFill>
            <a:blip r:embed="rId4"/>
            <a:srcRect l="28786" t="33462"/>
            <a:stretch>
              <a:fillRect/>
            </a:stretch>
          </p:blipFill>
          <p:spPr bwMode="auto">
            <a:xfrm>
              <a:off x="2555352" y="3188019"/>
              <a:ext cx="1492213" cy="931013"/>
            </a:xfrm>
            <a:prstGeom prst="rect">
              <a:avLst/>
            </a:prstGeom>
            <a:noFill/>
          </p:spPr>
        </p:pic>
        <p:sp>
          <p:nvSpPr>
            <p:cNvPr id="11" name="CasellaDiTesto 10"/>
            <p:cNvSpPr txBox="1"/>
            <p:nvPr/>
          </p:nvSpPr>
          <p:spPr>
            <a:xfrm>
              <a:off x="4047565" y="3307003"/>
              <a:ext cx="47240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smtClean="0">
                  <a:solidFill>
                    <a:schemeClr val="bg1"/>
                  </a:solidFill>
                </a:rPr>
                <a:t>I </a:t>
              </a:r>
              <a:r>
                <a:rPr lang="it-IT" i="1" dirty="0" err="1" smtClean="0">
                  <a:solidFill>
                    <a:schemeClr val="bg1"/>
                  </a:solidFill>
                </a:rPr>
                <a:t>was</a:t>
              </a:r>
              <a:r>
                <a:rPr lang="it-IT" i="1" dirty="0" smtClean="0">
                  <a:solidFill>
                    <a:schemeClr val="bg1"/>
                  </a:solidFill>
                </a:rPr>
                <a:t> </a:t>
              </a:r>
              <a:r>
                <a:rPr lang="it-IT" i="1" dirty="0" err="1" smtClean="0">
                  <a:solidFill>
                    <a:schemeClr val="bg1"/>
                  </a:solidFill>
                </a:rPr>
                <a:t>studying</a:t>
              </a:r>
              <a:r>
                <a:rPr lang="it-IT" i="1" dirty="0" smtClean="0">
                  <a:solidFill>
                    <a:schemeClr val="bg1"/>
                  </a:solidFill>
                </a:rPr>
                <a:t> for the best </a:t>
              </a:r>
              <a:r>
                <a:rPr lang="it-IT" i="1" dirty="0" err="1" smtClean="0">
                  <a:solidFill>
                    <a:schemeClr val="bg1"/>
                  </a:solidFill>
                </a:rPr>
                <a:t>course</a:t>
              </a:r>
              <a:r>
                <a:rPr lang="it-IT" i="1" dirty="0" smtClean="0">
                  <a:solidFill>
                    <a:schemeClr val="bg1"/>
                  </a:solidFill>
                </a:rPr>
                <a:t> </a:t>
              </a:r>
              <a:r>
                <a:rPr lang="it-IT" i="1" dirty="0" err="1" smtClean="0">
                  <a:solidFill>
                    <a:schemeClr val="bg1"/>
                  </a:solidFill>
                </a:rPr>
                <a:t>even</a:t>
              </a:r>
              <a:r>
                <a:rPr lang="it-IT" i="1" dirty="0" smtClean="0">
                  <a:solidFill>
                    <a:schemeClr val="bg1"/>
                  </a:solidFill>
                </a:rPr>
                <a:t> </a:t>
              </a:r>
              <a:r>
                <a:rPr lang="it-IT" i="1" dirty="0" err="1" smtClean="0">
                  <a:solidFill>
                    <a:schemeClr val="bg1"/>
                  </a:solidFill>
                </a:rPr>
                <a:t>done</a:t>
              </a:r>
              <a:r>
                <a:rPr lang="it-IT" i="1" dirty="0" smtClean="0">
                  <a:solidFill>
                    <a:schemeClr val="bg1"/>
                  </a:solidFill>
                </a:rPr>
                <a:t> (</a:t>
              </a:r>
              <a:r>
                <a:rPr lang="it-IT" i="1" dirty="0" err="1" smtClean="0">
                  <a:solidFill>
                    <a:schemeClr val="bg1"/>
                  </a:solidFill>
                </a:rPr>
                <a:t>Mondini</a:t>
              </a:r>
              <a:r>
                <a:rPr lang="it-IT" i="1" dirty="0" smtClean="0">
                  <a:solidFill>
                    <a:schemeClr val="bg1"/>
                  </a:solidFill>
                </a:rPr>
                <a:t>-Agrillo, of </a:t>
              </a:r>
              <a:r>
                <a:rPr lang="it-IT" i="1" dirty="0" err="1" smtClean="0">
                  <a:solidFill>
                    <a:schemeClr val="bg1"/>
                  </a:solidFill>
                </a:rPr>
                <a:t>course</a:t>
              </a:r>
              <a:r>
                <a:rPr lang="it-IT" i="1" dirty="0" smtClean="0">
                  <a:solidFill>
                    <a:schemeClr val="bg1"/>
                  </a:solidFill>
                </a:rPr>
                <a:t>)</a:t>
              </a: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439071" y="4474917"/>
            <a:ext cx="8530124" cy="931013"/>
            <a:chOff x="439071" y="4474917"/>
            <a:chExt cx="8530124" cy="931013"/>
          </a:xfrm>
        </p:grpSpPr>
        <p:sp>
          <p:nvSpPr>
            <p:cNvPr id="6" name="CasellaDiTesto 5"/>
            <p:cNvSpPr txBox="1"/>
            <p:nvPr/>
          </p:nvSpPr>
          <p:spPr>
            <a:xfrm>
              <a:off x="439071" y="4555599"/>
              <a:ext cx="42763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chemeClr val="bg1"/>
                  </a:solidFill>
                </a:rPr>
                <a:t>15% </a:t>
              </a:r>
              <a:r>
                <a:rPr lang="it-IT" sz="2000" dirty="0" err="1" smtClean="0">
                  <a:solidFill>
                    <a:schemeClr val="bg1"/>
                  </a:solidFill>
                </a:rPr>
                <a:t>characters</a:t>
              </a:r>
              <a:r>
                <a:rPr lang="it-IT" sz="2000" dirty="0" smtClean="0">
                  <a:solidFill>
                    <a:schemeClr val="bg1"/>
                  </a:solidFill>
                </a:rPr>
                <a:t> in the </a:t>
              </a:r>
              <a:r>
                <a:rPr lang="it-IT" sz="2000" dirty="0" err="1" smtClean="0">
                  <a:solidFill>
                    <a:schemeClr val="bg1"/>
                  </a:solidFill>
                </a:rPr>
                <a:t>dream</a:t>
              </a:r>
              <a:endParaRPr lang="it-IT" sz="2000" dirty="0" smtClean="0">
                <a:solidFill>
                  <a:schemeClr val="bg1"/>
                </a:solidFill>
              </a:endParaRPr>
            </a:p>
            <a:p>
              <a:r>
                <a:rPr lang="it-IT" sz="1600" dirty="0" smtClean="0">
                  <a:solidFill>
                    <a:schemeClr val="bg1"/>
                  </a:solidFill>
                </a:rPr>
                <a:t>(</a:t>
              </a:r>
              <a:r>
                <a:rPr lang="it-IT" sz="1600" dirty="0" err="1" smtClean="0">
                  <a:solidFill>
                    <a:schemeClr val="bg1"/>
                  </a:solidFill>
                </a:rPr>
                <a:t>often</a:t>
              </a:r>
              <a:r>
                <a:rPr lang="it-IT" sz="1600" dirty="0" smtClean="0">
                  <a:solidFill>
                    <a:schemeClr val="bg1"/>
                  </a:solidFill>
                </a:rPr>
                <a:t> </a:t>
              </a:r>
              <a:r>
                <a:rPr lang="it-IT" sz="1600" dirty="0" err="1" smtClean="0">
                  <a:solidFill>
                    <a:schemeClr val="bg1"/>
                  </a:solidFill>
                </a:rPr>
                <a:t>as</a:t>
              </a:r>
              <a:r>
                <a:rPr lang="it-IT" sz="1600" dirty="0" smtClean="0">
                  <a:solidFill>
                    <a:schemeClr val="bg1"/>
                  </a:solidFill>
                </a:rPr>
                <a:t> “</a:t>
              </a:r>
              <a:r>
                <a:rPr lang="it-IT" sz="1600" dirty="0" err="1" smtClean="0">
                  <a:solidFill>
                    <a:schemeClr val="bg1"/>
                  </a:solidFill>
                </a:rPr>
                <a:t>director</a:t>
              </a:r>
              <a:r>
                <a:rPr lang="it-IT" sz="1600" dirty="0" smtClean="0">
                  <a:solidFill>
                    <a:schemeClr val="bg1"/>
                  </a:solidFill>
                </a:rPr>
                <a:t>” of the movie)</a:t>
              </a:r>
            </a:p>
          </p:txBody>
        </p:sp>
        <p:pic>
          <p:nvPicPr>
            <p:cNvPr id="12" name="Picture 4" descr="http://www.inquirelive.co.uk/wp-content/uploads/2013/03/student_room.jpg"/>
            <p:cNvPicPr>
              <a:picLocks noChangeAspect="1" noChangeArrowheads="1"/>
            </p:cNvPicPr>
            <p:nvPr/>
          </p:nvPicPr>
          <p:blipFill>
            <a:blip r:embed="rId4"/>
            <a:srcRect l="28786" t="33462"/>
            <a:stretch>
              <a:fillRect/>
            </a:stretch>
          </p:blipFill>
          <p:spPr bwMode="auto">
            <a:xfrm>
              <a:off x="4159624" y="4474917"/>
              <a:ext cx="1492213" cy="931013"/>
            </a:xfrm>
            <a:prstGeom prst="rect">
              <a:avLst/>
            </a:prstGeom>
            <a:noFill/>
          </p:spPr>
        </p:pic>
        <p:sp>
          <p:nvSpPr>
            <p:cNvPr id="13" name="CasellaDiTesto 12"/>
            <p:cNvSpPr txBox="1"/>
            <p:nvPr/>
          </p:nvSpPr>
          <p:spPr>
            <a:xfrm>
              <a:off x="5692178" y="4569046"/>
              <a:ext cx="3277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smtClean="0">
                  <a:solidFill>
                    <a:schemeClr val="bg1"/>
                  </a:solidFill>
                </a:rPr>
                <a:t>I </a:t>
              </a:r>
              <a:r>
                <a:rPr lang="it-IT" i="1" dirty="0" err="1" smtClean="0">
                  <a:solidFill>
                    <a:schemeClr val="bg1"/>
                  </a:solidFill>
                </a:rPr>
                <a:t>was</a:t>
              </a:r>
              <a:r>
                <a:rPr lang="it-IT" i="1" dirty="0" smtClean="0">
                  <a:solidFill>
                    <a:schemeClr val="bg1"/>
                  </a:solidFill>
                </a:rPr>
                <a:t> </a:t>
              </a:r>
              <a:r>
                <a:rPr lang="it-IT" i="1" dirty="0" err="1" smtClean="0">
                  <a:solidFill>
                    <a:schemeClr val="bg1"/>
                  </a:solidFill>
                </a:rPr>
                <a:t>seen</a:t>
              </a:r>
              <a:r>
                <a:rPr lang="it-IT" i="1" dirty="0" smtClean="0">
                  <a:solidFill>
                    <a:schemeClr val="bg1"/>
                  </a:solidFill>
                </a:rPr>
                <a:t> the </a:t>
              </a:r>
              <a:r>
                <a:rPr lang="it-IT" i="1" dirty="0" err="1" smtClean="0">
                  <a:solidFill>
                    <a:schemeClr val="bg1"/>
                  </a:solidFill>
                </a:rPr>
                <a:t>event</a:t>
              </a:r>
              <a:r>
                <a:rPr lang="it-IT" i="1" dirty="0" smtClean="0">
                  <a:solidFill>
                    <a:schemeClr val="bg1"/>
                  </a:solidFill>
                </a:rPr>
                <a:t> from the </a:t>
              </a:r>
              <a:r>
                <a:rPr lang="it-IT" i="1" dirty="0" err="1" smtClean="0">
                  <a:solidFill>
                    <a:schemeClr val="bg1"/>
                  </a:solidFill>
                </a:rPr>
                <a:t>outside</a:t>
              </a:r>
              <a:r>
                <a:rPr lang="it-IT" i="1" dirty="0" smtClean="0">
                  <a:solidFill>
                    <a:schemeClr val="bg1"/>
                  </a:solidFill>
                </a:rPr>
                <a:t>..</a:t>
              </a: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439071" y="5569214"/>
            <a:ext cx="7979206" cy="966788"/>
            <a:chOff x="439071" y="5569214"/>
            <a:chExt cx="7979206" cy="966788"/>
          </a:xfrm>
        </p:grpSpPr>
        <p:sp>
          <p:nvSpPr>
            <p:cNvPr id="7" name="CasellaDiTesto 6"/>
            <p:cNvSpPr txBox="1"/>
            <p:nvPr/>
          </p:nvSpPr>
          <p:spPr>
            <a:xfrm>
              <a:off x="439071" y="5877254"/>
              <a:ext cx="42763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err="1" smtClean="0">
                  <a:solidFill>
                    <a:schemeClr val="bg1"/>
                  </a:solidFill>
                </a:rPr>
                <a:t>Imaginary</a:t>
              </a:r>
              <a:r>
                <a:rPr lang="it-IT" sz="2000" dirty="0" smtClean="0">
                  <a:solidFill>
                    <a:schemeClr val="bg1"/>
                  </a:solidFill>
                </a:rPr>
                <a:t> </a:t>
              </a:r>
              <a:r>
                <a:rPr lang="it-IT" sz="2000" dirty="0" err="1" smtClean="0">
                  <a:solidFill>
                    <a:schemeClr val="bg1"/>
                  </a:solidFill>
                </a:rPr>
                <a:t>strangers</a:t>
              </a:r>
              <a:endParaRPr lang="it-IT" sz="16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54278" name="Picture 6" descr="http://cdn-1.vivalascuola.it/o/orig/come-diventare-uno-studente-modello_e98651340df84ff1f508e12aa4ca85b9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93460" y="5569214"/>
              <a:ext cx="1447800" cy="966788"/>
            </a:xfrm>
            <a:prstGeom prst="rect">
              <a:avLst/>
            </a:prstGeom>
            <a:noFill/>
          </p:spPr>
        </p:pic>
        <p:sp>
          <p:nvSpPr>
            <p:cNvPr id="15" name="CasellaDiTesto 14"/>
            <p:cNvSpPr txBox="1"/>
            <p:nvPr/>
          </p:nvSpPr>
          <p:spPr>
            <a:xfrm>
              <a:off x="5141260" y="5738609"/>
              <a:ext cx="3277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err="1" smtClean="0">
                  <a:solidFill>
                    <a:schemeClr val="bg1"/>
                  </a:solidFill>
                </a:rPr>
                <a:t>Then</a:t>
              </a:r>
              <a:r>
                <a:rPr lang="it-IT" i="1" dirty="0" smtClean="0">
                  <a:solidFill>
                    <a:schemeClr val="bg1"/>
                  </a:solidFill>
                </a:rPr>
                <a:t> some </a:t>
              </a:r>
              <a:r>
                <a:rPr lang="it-IT" i="1" dirty="0" err="1" smtClean="0">
                  <a:solidFill>
                    <a:schemeClr val="bg1"/>
                  </a:solidFill>
                </a:rPr>
                <a:t>other</a:t>
              </a:r>
              <a:r>
                <a:rPr lang="it-IT" i="1" dirty="0" smtClean="0">
                  <a:solidFill>
                    <a:schemeClr val="bg1"/>
                  </a:solidFill>
                </a:rPr>
                <a:t> </a:t>
              </a:r>
              <a:r>
                <a:rPr lang="it-IT" i="1" dirty="0" err="1" smtClean="0">
                  <a:solidFill>
                    <a:schemeClr val="bg1"/>
                  </a:solidFill>
                </a:rPr>
                <a:t>students</a:t>
              </a:r>
              <a:r>
                <a:rPr lang="it-IT" i="1" dirty="0" smtClean="0">
                  <a:solidFill>
                    <a:schemeClr val="bg1"/>
                  </a:solidFill>
                </a:rPr>
                <a:t> </a:t>
              </a:r>
              <a:r>
                <a:rPr lang="it-IT" i="1" dirty="0" err="1" smtClean="0">
                  <a:solidFill>
                    <a:schemeClr val="bg1"/>
                  </a:solidFill>
                </a:rPr>
                <a:t>knock</a:t>
              </a:r>
              <a:r>
                <a:rPr lang="it-IT" i="1" dirty="0" smtClean="0">
                  <a:solidFill>
                    <a:schemeClr val="bg1"/>
                  </a:solidFill>
                </a:rPr>
                <a:t> </a:t>
              </a:r>
              <a:r>
                <a:rPr lang="it-IT" i="1" dirty="0" err="1" smtClean="0">
                  <a:solidFill>
                    <a:schemeClr val="bg1"/>
                  </a:solidFill>
                </a:rPr>
                <a:t>at</a:t>
              </a:r>
              <a:r>
                <a:rPr lang="it-IT" i="1" dirty="0" smtClean="0">
                  <a:solidFill>
                    <a:schemeClr val="bg1"/>
                  </a:solidFill>
                </a:rPr>
                <a:t> </a:t>
              </a:r>
              <a:r>
                <a:rPr lang="it-IT" i="1" dirty="0" err="1" smtClean="0">
                  <a:solidFill>
                    <a:schemeClr val="bg1"/>
                  </a:solidFill>
                </a:rPr>
                <a:t>my</a:t>
              </a:r>
              <a:r>
                <a:rPr lang="it-IT" i="1" dirty="0" smtClean="0">
                  <a:solidFill>
                    <a:schemeClr val="bg1"/>
                  </a:solidFill>
                </a:rPr>
                <a:t> door..</a:t>
              </a: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/>
          <a:srcRect l="24558" t="34286" r="51816" b="58415"/>
          <a:stretch/>
        </p:blipFill>
        <p:spPr bwMode="auto">
          <a:xfrm>
            <a:off x="301651" y="68408"/>
            <a:ext cx="3358342" cy="64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asellaDiTesto 20"/>
          <p:cNvSpPr txBox="1"/>
          <p:nvPr/>
        </p:nvSpPr>
        <p:spPr>
          <a:xfrm>
            <a:off x="367352" y="639354"/>
            <a:ext cx="8556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What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do </a:t>
            </a:r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dream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809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52117" y="1408795"/>
            <a:ext cx="5437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 smtClean="0">
                <a:solidFill>
                  <a:schemeClr val="bg1"/>
                </a:solidFill>
              </a:rPr>
              <a:t>Sweet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dreams</a:t>
            </a:r>
            <a:r>
              <a:rPr lang="it-IT" sz="3200" dirty="0" smtClean="0">
                <a:solidFill>
                  <a:schemeClr val="bg1"/>
                </a:solidFill>
              </a:rPr>
              <a:t> ? </a:t>
            </a:r>
            <a:r>
              <a:rPr lang="it-IT" sz="3200" dirty="0" err="1" smtClean="0">
                <a:solidFill>
                  <a:schemeClr val="bg1"/>
                </a:solidFill>
              </a:rPr>
              <a:t>Not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really</a:t>
            </a:r>
            <a:r>
              <a:rPr lang="it-IT" sz="3200" dirty="0" smtClean="0">
                <a:solidFill>
                  <a:schemeClr val="bg1"/>
                </a:solidFill>
              </a:rPr>
              <a:t>..</a:t>
            </a:r>
          </a:p>
        </p:txBody>
      </p:sp>
      <p:pic>
        <p:nvPicPr>
          <p:cNvPr id="210946" name="Picture 2" descr="http://centopercentomamma.it/wp-content/uploads/2011/11/babylamp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071" y="1408795"/>
            <a:ext cx="2493841" cy="249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asellaDiTesto 20"/>
          <p:cNvSpPr txBox="1"/>
          <p:nvPr/>
        </p:nvSpPr>
        <p:spPr>
          <a:xfrm>
            <a:off x="2852117" y="2113312"/>
            <a:ext cx="575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70 % </a:t>
            </a:r>
            <a:r>
              <a:rPr lang="it-IT" sz="2000" dirty="0">
                <a:solidFill>
                  <a:schemeClr val="bg1"/>
                </a:solidFill>
              </a:rPr>
              <a:t>of </a:t>
            </a:r>
            <a:r>
              <a:rPr lang="it-IT" sz="2000" dirty="0" err="1">
                <a:solidFill>
                  <a:schemeClr val="bg1"/>
                </a:solidFill>
              </a:rPr>
              <a:t>our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dreams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have</a:t>
            </a:r>
            <a:r>
              <a:rPr lang="it-IT" sz="2000" dirty="0">
                <a:solidFill>
                  <a:schemeClr val="bg1"/>
                </a:solidFill>
              </a:rPr>
              <a:t> negative </a:t>
            </a:r>
            <a:r>
              <a:rPr lang="it-IT" sz="2000" dirty="0" err="1">
                <a:solidFill>
                  <a:schemeClr val="bg1"/>
                </a:solidFill>
              </a:rPr>
              <a:t>emotional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content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pic>
        <p:nvPicPr>
          <p:cNvPr id="210948" name="Picture 4" descr="Brutto sog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4834" y="2525139"/>
            <a:ext cx="2857500" cy="196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CasellaDiTesto 22"/>
          <p:cNvSpPr txBox="1"/>
          <p:nvPr/>
        </p:nvSpPr>
        <p:spPr>
          <a:xfrm>
            <a:off x="400601" y="3851778"/>
            <a:ext cx="85233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>
                <a:solidFill>
                  <a:schemeClr val="bg1"/>
                </a:solidFill>
              </a:rPr>
              <a:t>College </a:t>
            </a:r>
            <a:r>
              <a:rPr lang="it-IT" sz="2400" b="1" dirty="0" err="1">
                <a:solidFill>
                  <a:schemeClr val="bg1"/>
                </a:solidFill>
              </a:rPr>
              <a:t>students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nightmares</a:t>
            </a:r>
            <a:r>
              <a:rPr lang="it-IT" sz="2400" b="1" dirty="0" smtClean="0">
                <a:solidFill>
                  <a:schemeClr val="bg1"/>
                </a:solidFill>
              </a:rPr>
              <a:t>: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t-IT" sz="2000" dirty="0" err="1" smtClean="0">
                <a:solidFill>
                  <a:schemeClr val="bg1"/>
                </a:solidFill>
              </a:rPr>
              <a:t>being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chased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endParaRPr lang="it-IT" sz="20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it-IT" sz="2000" dirty="0" err="1" smtClean="0">
                <a:solidFill>
                  <a:schemeClr val="bg1"/>
                </a:solidFill>
              </a:rPr>
              <a:t>falling</a:t>
            </a:r>
            <a:r>
              <a:rPr lang="it-IT" sz="2000" dirty="0" smtClean="0">
                <a:solidFill>
                  <a:schemeClr val="bg1"/>
                </a:solidFill>
              </a:rPr>
              <a:t>,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t-IT" sz="2000" dirty="0" err="1" smtClean="0">
                <a:solidFill>
                  <a:schemeClr val="bg1"/>
                </a:solidFill>
              </a:rPr>
              <a:t>flying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endParaRPr lang="it-IT" sz="20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it-IT" sz="2000" dirty="0" err="1" smtClean="0">
                <a:solidFill>
                  <a:schemeClr val="bg1"/>
                </a:solidFill>
              </a:rPr>
              <a:t>appearing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naked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endParaRPr lang="it-IT" sz="20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it-IT" sz="2000" dirty="0" err="1" smtClean="0">
                <a:solidFill>
                  <a:schemeClr val="bg1"/>
                </a:solidFill>
              </a:rPr>
              <a:t>being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unable</a:t>
            </a:r>
            <a:r>
              <a:rPr lang="it-IT" sz="2000" dirty="0">
                <a:solidFill>
                  <a:schemeClr val="bg1"/>
                </a:solidFill>
              </a:rPr>
              <a:t> to </a:t>
            </a:r>
            <a:r>
              <a:rPr lang="it-IT" sz="2000" dirty="0" err="1">
                <a:solidFill>
                  <a:schemeClr val="bg1"/>
                </a:solidFill>
              </a:rPr>
              <a:t>find</a:t>
            </a:r>
            <a:r>
              <a:rPr lang="it-IT" sz="2000" dirty="0">
                <a:solidFill>
                  <a:schemeClr val="bg1"/>
                </a:solidFill>
              </a:rPr>
              <a:t> a </a:t>
            </a:r>
            <a:r>
              <a:rPr lang="it-IT" sz="2000" dirty="0" err="1">
                <a:solidFill>
                  <a:schemeClr val="bg1"/>
                </a:solidFill>
              </a:rPr>
              <a:t>restroom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endParaRPr lang="it-IT" sz="20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it-IT" sz="2000" dirty="0" err="1" smtClean="0">
                <a:solidFill>
                  <a:schemeClr val="bg1"/>
                </a:solidFill>
              </a:rPr>
              <a:t>being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frozen</a:t>
            </a:r>
            <a:r>
              <a:rPr lang="it-IT" sz="2000" dirty="0">
                <a:solidFill>
                  <a:schemeClr val="bg1"/>
                </a:solidFill>
              </a:rPr>
              <a:t> with </a:t>
            </a:r>
            <a:r>
              <a:rPr lang="it-IT" sz="2000" dirty="0" err="1">
                <a:solidFill>
                  <a:schemeClr val="bg1"/>
                </a:solidFill>
              </a:rPr>
              <a:t>fright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endParaRPr lang="it-IT" sz="20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it-IT" sz="2000" dirty="0" err="1" smtClean="0">
                <a:solidFill>
                  <a:schemeClr val="bg1"/>
                </a:solidFill>
              </a:rPr>
              <a:t>taking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exams</a:t>
            </a:r>
            <a:r>
              <a:rPr lang="it-IT" sz="2000" dirty="0">
                <a:solidFill>
                  <a:schemeClr val="bg1"/>
                </a:solidFill>
              </a:rPr>
              <a:t> for </a:t>
            </a:r>
            <a:r>
              <a:rPr lang="it-IT" sz="2000" dirty="0" err="1">
                <a:solidFill>
                  <a:schemeClr val="bg1"/>
                </a:solidFill>
              </a:rPr>
              <a:t>which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one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unprepared</a:t>
            </a:r>
            <a:r>
              <a:rPr lang="it-IT" sz="2000" dirty="0" smtClean="0">
                <a:solidFill>
                  <a:schemeClr val="bg1"/>
                </a:solidFill>
              </a:rPr>
              <a:t> (</a:t>
            </a:r>
            <a:r>
              <a:rPr lang="it-IT" sz="2000" dirty="0" err="1" smtClean="0">
                <a:solidFill>
                  <a:schemeClr val="bg1"/>
                </a:solidFill>
              </a:rPr>
              <a:t>never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happen</a:t>
            </a:r>
            <a:r>
              <a:rPr lang="it-IT" sz="2000" dirty="0" smtClean="0">
                <a:solidFill>
                  <a:schemeClr val="bg1"/>
                </a:solidFill>
              </a:rPr>
              <a:t> with “Brain and </a:t>
            </a:r>
            <a:r>
              <a:rPr lang="it-IT" sz="2000" dirty="0" err="1" smtClean="0">
                <a:solidFill>
                  <a:schemeClr val="bg1"/>
                </a:solidFill>
              </a:rPr>
              <a:t>Behaviour</a:t>
            </a:r>
            <a:r>
              <a:rPr lang="it-IT" sz="2000" dirty="0" smtClean="0">
                <a:solidFill>
                  <a:schemeClr val="bg1"/>
                </a:solidFill>
              </a:rPr>
              <a:t>”)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/>
          <a:srcRect l="24558" t="34286" r="51816" b="58415"/>
          <a:stretch/>
        </p:blipFill>
        <p:spPr bwMode="auto">
          <a:xfrm>
            <a:off x="301651" y="68408"/>
            <a:ext cx="3358342" cy="64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sellaDiTesto 10"/>
          <p:cNvSpPr txBox="1"/>
          <p:nvPr/>
        </p:nvSpPr>
        <p:spPr>
          <a:xfrm>
            <a:off x="367352" y="639354"/>
            <a:ext cx="8556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What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do </a:t>
            </a:r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dream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3760" y="2857500"/>
            <a:ext cx="5990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000" dirty="0" err="1">
                <a:solidFill>
                  <a:schemeClr val="bg1"/>
                </a:solidFill>
              </a:rPr>
              <a:t>Viewing</a:t>
            </a:r>
            <a:r>
              <a:rPr lang="it-IT" sz="3000" dirty="0">
                <a:solidFill>
                  <a:schemeClr val="bg1"/>
                </a:solidFill>
              </a:rPr>
              <a:t> </a:t>
            </a:r>
            <a:r>
              <a:rPr lang="it-IT" sz="3000" dirty="0" err="1">
                <a:solidFill>
                  <a:schemeClr val="bg1"/>
                </a:solidFill>
              </a:rPr>
              <a:t>upsetting</a:t>
            </a:r>
            <a:r>
              <a:rPr lang="it-IT" sz="3000" dirty="0">
                <a:solidFill>
                  <a:schemeClr val="bg1"/>
                </a:solidFill>
              </a:rPr>
              <a:t> </a:t>
            </a:r>
            <a:r>
              <a:rPr lang="it-IT" sz="3000" dirty="0" smtClean="0">
                <a:solidFill>
                  <a:schemeClr val="bg1"/>
                </a:solidFill>
              </a:rPr>
              <a:t>entertainment (horror </a:t>
            </a:r>
            <a:r>
              <a:rPr lang="it-IT" sz="3000" dirty="0" err="1" smtClean="0">
                <a:solidFill>
                  <a:schemeClr val="bg1"/>
                </a:solidFill>
              </a:rPr>
              <a:t>movies</a:t>
            </a:r>
            <a:r>
              <a:rPr lang="it-IT" sz="3000" dirty="0" smtClean="0">
                <a:solidFill>
                  <a:schemeClr val="bg1"/>
                </a:solidFill>
              </a:rPr>
              <a:t>) </a:t>
            </a:r>
            <a:r>
              <a:rPr lang="it-IT" sz="3000" dirty="0">
                <a:solidFill>
                  <a:schemeClr val="bg1"/>
                </a:solidFill>
              </a:rPr>
              <a:t>or reports of </a:t>
            </a:r>
            <a:r>
              <a:rPr lang="it-IT" sz="3000" dirty="0" err="1">
                <a:solidFill>
                  <a:schemeClr val="bg1"/>
                </a:solidFill>
              </a:rPr>
              <a:t>natural</a:t>
            </a:r>
            <a:r>
              <a:rPr lang="it-IT" sz="3000" dirty="0">
                <a:solidFill>
                  <a:schemeClr val="bg1"/>
                </a:solidFill>
              </a:rPr>
              <a:t> </a:t>
            </a:r>
            <a:r>
              <a:rPr lang="it-IT" sz="3000" dirty="0" err="1">
                <a:solidFill>
                  <a:schemeClr val="bg1"/>
                </a:solidFill>
              </a:rPr>
              <a:t>disaster</a:t>
            </a:r>
            <a:r>
              <a:rPr lang="it-IT" sz="3000" dirty="0">
                <a:solidFill>
                  <a:schemeClr val="bg1"/>
                </a:solidFill>
              </a:rPr>
              <a:t> </a:t>
            </a:r>
            <a:r>
              <a:rPr lang="it-IT" sz="3000" dirty="0" err="1">
                <a:solidFill>
                  <a:schemeClr val="bg1"/>
                </a:solidFill>
              </a:rPr>
              <a:t>increases</a:t>
            </a:r>
            <a:r>
              <a:rPr lang="it-IT" sz="3000" dirty="0">
                <a:solidFill>
                  <a:schemeClr val="bg1"/>
                </a:solidFill>
              </a:rPr>
              <a:t> the </a:t>
            </a:r>
            <a:r>
              <a:rPr lang="it-IT" sz="3000" dirty="0" err="1">
                <a:solidFill>
                  <a:schemeClr val="bg1"/>
                </a:solidFill>
              </a:rPr>
              <a:t>likelihood</a:t>
            </a:r>
            <a:r>
              <a:rPr lang="it-IT" sz="3000" dirty="0">
                <a:solidFill>
                  <a:schemeClr val="bg1"/>
                </a:solidFill>
              </a:rPr>
              <a:t> of negative </a:t>
            </a:r>
            <a:r>
              <a:rPr lang="it-IT" sz="3000" dirty="0" err="1">
                <a:solidFill>
                  <a:schemeClr val="bg1"/>
                </a:solidFill>
              </a:rPr>
              <a:t>dreams</a:t>
            </a:r>
            <a:r>
              <a:rPr lang="it-IT" sz="3000" dirty="0">
                <a:solidFill>
                  <a:schemeClr val="bg1"/>
                </a:solidFill>
              </a:rPr>
              <a:t>.</a:t>
            </a:r>
            <a:endParaRPr lang="it-IT" sz="3000" dirty="0" smtClean="0">
              <a:solidFill>
                <a:schemeClr val="bg1"/>
              </a:solidFill>
            </a:endParaRPr>
          </a:p>
        </p:txBody>
      </p:sp>
      <p:pic>
        <p:nvPicPr>
          <p:cNvPr id="212994" name="Picture 2" descr="http://images.movieplayer.it/images/2003/03/22/la-locandina-di-the-blair-witch-project-il-mistero-della-strega-di-blair-8132.jpg"/>
          <p:cNvPicPr>
            <a:picLocks noChangeAspect="1" noChangeArrowheads="1"/>
          </p:cNvPicPr>
          <p:nvPr/>
        </p:nvPicPr>
        <p:blipFill>
          <a:blip r:embed="rId3"/>
          <a:srcRect t="10715"/>
          <a:stretch>
            <a:fillRect/>
          </a:stretch>
        </p:blipFill>
        <p:spPr bwMode="auto">
          <a:xfrm>
            <a:off x="135895" y="1467814"/>
            <a:ext cx="2985207" cy="475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/>
          <a:srcRect l="24558" t="34286" r="51816" b="58415"/>
          <a:stretch/>
        </p:blipFill>
        <p:spPr bwMode="auto">
          <a:xfrm>
            <a:off x="301651" y="68408"/>
            <a:ext cx="3358342" cy="64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sellaDiTesto 5"/>
          <p:cNvSpPr txBox="1"/>
          <p:nvPr/>
        </p:nvSpPr>
        <p:spPr>
          <a:xfrm>
            <a:off x="367352" y="639354"/>
            <a:ext cx="8556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What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do </a:t>
            </a:r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4400" dirty="0" err="1" smtClean="0">
                <a:solidFill>
                  <a:schemeClr val="bg2">
                    <a:lumMod val="50000"/>
                  </a:schemeClr>
                </a:solidFill>
              </a:rPr>
              <a:t>dream</a:t>
            </a: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65125" y="1721139"/>
            <a:ext cx="8550275" cy="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it-IT" sz="2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Nightly</a:t>
            </a:r>
            <a:r>
              <a:rPr lang="it-IT" sz="2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2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sleep</a:t>
            </a:r>
            <a:r>
              <a:rPr lang="it-IT" sz="2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2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patterns</a:t>
            </a:r>
            <a:r>
              <a:rPr lang="it-IT" sz="2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2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change</a:t>
            </a:r>
            <a:r>
              <a:rPr lang="it-IT" sz="2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2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as</a:t>
            </a:r>
            <a:r>
              <a:rPr lang="it-IT" sz="2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a </a:t>
            </a:r>
            <a:r>
              <a:rPr lang="it-IT" sz="2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function</a:t>
            </a:r>
            <a:r>
              <a:rPr lang="it-IT" sz="2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of </a:t>
            </a:r>
            <a:r>
              <a:rPr lang="it-IT" sz="280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age</a:t>
            </a:r>
            <a:r>
              <a:rPr lang="it-IT"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85333" y="3311756"/>
            <a:ext cx="3156381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it-IT" dirty="0" smtClean="0">
                <a:solidFill>
                  <a:schemeClr val="bg1"/>
                </a:solidFill>
                <a:latin typeface="+mj-lt"/>
              </a:rPr>
              <a:t>QUANTITY</a:t>
            </a:r>
          </a:p>
          <a:p>
            <a:pPr algn="ctr">
              <a:lnSpc>
                <a:spcPct val="130000"/>
              </a:lnSpc>
            </a:pPr>
            <a:r>
              <a:rPr lang="it-IT" b="0" dirty="0" smtClean="0">
                <a:solidFill>
                  <a:schemeClr val="bg1"/>
                </a:solidFill>
                <a:latin typeface="+mj-lt"/>
              </a:rPr>
              <a:t>(more / </a:t>
            </a:r>
            <a:r>
              <a:rPr lang="it-IT" b="0" dirty="0" err="1" smtClean="0">
                <a:solidFill>
                  <a:schemeClr val="bg1"/>
                </a:solidFill>
                <a:latin typeface="+mj-lt"/>
              </a:rPr>
              <a:t>less</a:t>
            </a:r>
            <a:r>
              <a:rPr lang="it-IT" b="0" dirty="0" smtClean="0">
                <a:solidFill>
                  <a:schemeClr val="bg1"/>
                </a:solidFill>
                <a:latin typeface="+mj-lt"/>
              </a:rPr>
              <a:t> hours)</a:t>
            </a:r>
            <a:endParaRPr lang="it-IT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159115" y="3311756"/>
            <a:ext cx="3156381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it-IT" dirty="0" smtClean="0">
                <a:solidFill>
                  <a:schemeClr val="bg1"/>
                </a:solidFill>
                <a:latin typeface="+mj-lt"/>
              </a:rPr>
              <a:t>QUALITY</a:t>
            </a:r>
          </a:p>
          <a:p>
            <a:pPr algn="ctr">
              <a:lnSpc>
                <a:spcPct val="130000"/>
              </a:lnSpc>
            </a:pPr>
            <a:r>
              <a:rPr lang="it-IT" b="0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it-IT" b="0" dirty="0" err="1" smtClean="0">
                <a:solidFill>
                  <a:schemeClr val="bg1"/>
                </a:solidFill>
                <a:latin typeface="+mj-lt"/>
              </a:rPr>
              <a:t>sleep</a:t>
            </a:r>
            <a:r>
              <a:rPr lang="it-IT" b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 smtClean="0">
                <a:solidFill>
                  <a:schemeClr val="bg1"/>
                </a:solidFill>
                <a:latin typeface="+mj-lt"/>
              </a:rPr>
              <a:t>phases</a:t>
            </a:r>
            <a:r>
              <a:rPr lang="it-IT" b="0" dirty="0" smtClean="0">
                <a:solidFill>
                  <a:schemeClr val="bg1"/>
                </a:solidFill>
                <a:latin typeface="+mj-lt"/>
              </a:rPr>
              <a:t>)</a:t>
            </a:r>
            <a:endParaRPr lang="it-IT" b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" name="Connettore 2 2"/>
          <p:cNvCxnSpPr>
            <a:stCxn id="10242" idx="2"/>
          </p:cNvCxnSpPr>
          <p:nvPr/>
        </p:nvCxnSpPr>
        <p:spPr>
          <a:xfrm>
            <a:off x="4640263" y="2416714"/>
            <a:ext cx="1926792" cy="89504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H="1">
            <a:off x="1995056" y="2416714"/>
            <a:ext cx="2011679" cy="89504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38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-16750" y="4049448"/>
            <a:ext cx="319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Entrance</a:t>
            </a:r>
            <a:r>
              <a:rPr lang="it-IT" dirty="0" smtClean="0">
                <a:solidFill>
                  <a:schemeClr val="bg1"/>
                </a:solidFill>
              </a:rPr>
              <a:t> with </a:t>
            </a:r>
            <a:r>
              <a:rPr lang="it-IT" dirty="0" err="1" smtClean="0">
                <a:solidFill>
                  <a:schemeClr val="bg1"/>
                </a:solidFill>
              </a:rPr>
              <a:t>old</a:t>
            </a:r>
            <a:r>
              <a:rPr lang="it-IT" dirty="0" smtClean="0">
                <a:solidFill>
                  <a:schemeClr val="bg1"/>
                </a:solidFill>
              </a:rPr>
              <a:t>-fashion gate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75362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solidFill>
                  <a:schemeClr val="bg1"/>
                </a:solidFill>
                <a:latin typeface="Comic Sans MS" pitchFamily="66" charset="0"/>
              </a:rPr>
              <a:t>THAT’S TRUE, TRUST ME !</a:t>
            </a:r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82" y="1947232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Gruppo 12"/>
          <p:cNvGrpSpPr/>
          <p:nvPr/>
        </p:nvGrpSpPr>
        <p:grpSpPr>
          <a:xfrm>
            <a:off x="1954530" y="3097843"/>
            <a:ext cx="2799152" cy="1906441"/>
            <a:chOff x="1932868" y="3097843"/>
            <a:chExt cx="2799152" cy="1906441"/>
          </a:xfrm>
        </p:grpSpPr>
        <p:pic>
          <p:nvPicPr>
            <p:cNvPr id="230403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32868" y="3097843"/>
              <a:ext cx="2799152" cy="1577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CasellaDiTesto 6"/>
            <p:cNvSpPr txBox="1"/>
            <p:nvPr/>
          </p:nvSpPr>
          <p:spPr>
            <a:xfrm>
              <a:off x="2478399" y="4634952"/>
              <a:ext cx="1520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solidFill>
                    <a:schemeClr val="bg1"/>
                  </a:solidFill>
                </a:rPr>
                <a:t>Old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cemetery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3089142" y="3717712"/>
              <a:ext cx="12078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smtClean="0"/>
                <a:t>House</a:t>
              </a:r>
              <a:endParaRPr lang="it-IT" sz="1600" dirty="0"/>
            </a:p>
          </p:txBody>
        </p:sp>
      </p:grpSp>
      <p:pic>
        <p:nvPicPr>
          <p:cNvPr id="230408" name="Picture 8" descr="http://www.bestmovie.it/wp-content/gallery/poster-horror-2013/sinister-movie-post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20090">
            <a:off x="6860709" y="4776092"/>
            <a:ext cx="1264804" cy="1876358"/>
          </a:xfrm>
          <a:prstGeom prst="rect">
            <a:avLst/>
          </a:prstGeom>
          <a:noFill/>
        </p:spPr>
      </p:pic>
      <p:pic>
        <p:nvPicPr>
          <p:cNvPr id="230406" name="Picture 6" descr="http://archivio.gonews.it/foto/Esp-2-fenomeni-paranormali-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89042">
            <a:off x="7664007" y="4116310"/>
            <a:ext cx="1288217" cy="1837069"/>
          </a:xfrm>
          <a:prstGeom prst="rect">
            <a:avLst/>
          </a:prstGeom>
          <a:noFill/>
        </p:spPr>
      </p:pic>
      <p:pic>
        <p:nvPicPr>
          <p:cNvPr id="12" name="Picture 2" descr="http://www.ipadevice.com/wp-content/uploads/2012/08/20120716-183416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9E9E9E"/>
              </a:clrFrom>
              <a:clrTo>
                <a:srgbClr val="9E9E9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4272" y="5453825"/>
            <a:ext cx="1029728" cy="140417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76139" y="3736393"/>
            <a:ext cx="1690521" cy="126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/>
          <a:srcRect l="24558" t="34286" r="51816" b="58415"/>
          <a:stretch/>
        </p:blipFill>
        <p:spPr bwMode="auto">
          <a:xfrm>
            <a:off x="301651" y="68408"/>
            <a:ext cx="3358342" cy="64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/>
          <a:srcRect l="28337" t="43951" r="58330" b="32693"/>
          <a:stretch/>
        </p:blipFill>
        <p:spPr bwMode="auto">
          <a:xfrm>
            <a:off x="7576594" y="133201"/>
            <a:ext cx="1463041" cy="192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igura a mano libera 2"/>
          <p:cNvSpPr/>
          <p:nvPr/>
        </p:nvSpPr>
        <p:spPr>
          <a:xfrm>
            <a:off x="914400" y="149629"/>
            <a:ext cx="6716684" cy="3092335"/>
          </a:xfrm>
          <a:custGeom>
            <a:avLst/>
            <a:gdLst>
              <a:gd name="connsiteX0" fmla="*/ 0 w 6716684"/>
              <a:gd name="connsiteY0" fmla="*/ 2709949 h 3092335"/>
              <a:gd name="connsiteX1" fmla="*/ 6716684 w 6716684"/>
              <a:gd name="connsiteY1" fmla="*/ 0 h 3092335"/>
              <a:gd name="connsiteX2" fmla="*/ 6683433 w 6716684"/>
              <a:gd name="connsiteY2" fmla="*/ 1928553 h 3092335"/>
              <a:gd name="connsiteX3" fmla="*/ 266007 w 6716684"/>
              <a:gd name="connsiteY3" fmla="*/ 3092335 h 3092335"/>
              <a:gd name="connsiteX4" fmla="*/ 249382 w 6716684"/>
              <a:gd name="connsiteY4" fmla="*/ 2709949 h 3092335"/>
              <a:gd name="connsiteX5" fmla="*/ 0 w 6716684"/>
              <a:gd name="connsiteY5" fmla="*/ 2709949 h 309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16684" h="3092335">
                <a:moveTo>
                  <a:pt x="0" y="2709949"/>
                </a:moveTo>
                <a:lnTo>
                  <a:pt x="6716684" y="0"/>
                </a:lnTo>
                <a:lnTo>
                  <a:pt x="6683433" y="1928553"/>
                </a:lnTo>
                <a:lnTo>
                  <a:pt x="266007" y="3092335"/>
                </a:lnTo>
                <a:lnTo>
                  <a:pt x="249382" y="2709949"/>
                </a:lnTo>
                <a:lnTo>
                  <a:pt x="0" y="2709949"/>
                </a:lnTo>
                <a:close/>
              </a:path>
            </a:pathLst>
          </a:custGeom>
          <a:solidFill>
            <a:schemeClr val="bg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3854568" y="4978624"/>
            <a:ext cx="2230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</a:rPr>
              <a:t>Falling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tree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after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storms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prevents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us</a:t>
            </a:r>
            <a:r>
              <a:rPr lang="it-IT" dirty="0" smtClean="0">
                <a:solidFill>
                  <a:schemeClr val="bg1"/>
                </a:solidFill>
              </a:rPr>
              <a:t> to </a:t>
            </a:r>
            <a:r>
              <a:rPr lang="it-IT" dirty="0" err="1" smtClean="0">
                <a:solidFill>
                  <a:schemeClr val="bg1"/>
                </a:solidFill>
              </a:rPr>
              <a:t>leave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house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quite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often</a:t>
            </a:r>
            <a:r>
              <a:rPr lang="it-IT" dirty="0" smtClean="0">
                <a:solidFill>
                  <a:schemeClr val="bg1"/>
                </a:solidFill>
              </a:rPr>
              <a:t>..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21400" y="4436028"/>
            <a:ext cx="1932257" cy="144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0410" name="Picture 10" descr="http://www.defectivegeeks.com/wp-content/uploads/2013/08/halloween-horror-nights-2013-cabin-in-the-woods-oi.jpg"/>
          <p:cNvPicPr>
            <a:picLocks noChangeAspect="1" noChangeArrowheads="1"/>
          </p:cNvPicPr>
          <p:nvPr/>
        </p:nvPicPr>
        <p:blipFill>
          <a:blip r:embed="rId11"/>
          <a:srcRect r="2569" b="20753"/>
          <a:stretch>
            <a:fillRect/>
          </a:stretch>
        </p:blipFill>
        <p:spPr bwMode="auto">
          <a:xfrm rot="21278594">
            <a:off x="251014" y="2252689"/>
            <a:ext cx="8596378" cy="4051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0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0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226988" y="2387654"/>
            <a:ext cx="1401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2">
                    <a:lumMod val="50000"/>
                  </a:schemeClr>
                </a:solidFill>
              </a:rPr>
              <a:t>REM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584372" y="2387654"/>
            <a:ext cx="32603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2">
                    <a:lumMod val="50000"/>
                  </a:schemeClr>
                </a:solidFill>
              </a:rPr>
              <a:t>NREM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67352" y="910326"/>
            <a:ext cx="83521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000" dirty="0" err="1" smtClean="0">
                <a:solidFill>
                  <a:schemeClr val="bg1"/>
                </a:solidFill>
              </a:rPr>
              <a:t>If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particularly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bad</a:t>
            </a:r>
            <a:endParaRPr lang="it-IT" sz="3000" dirty="0" smtClean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65018" y="2941652"/>
            <a:ext cx="26434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smtClean="0">
                <a:solidFill>
                  <a:schemeClr val="bg1"/>
                </a:solidFill>
              </a:rPr>
              <a:t>NIGHTMARES</a:t>
            </a:r>
            <a:endParaRPr lang="it-IT" sz="2600" dirty="0" smtClean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143516" y="2941652"/>
            <a:ext cx="38632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 smtClean="0">
                <a:solidFill>
                  <a:schemeClr val="bg1"/>
                </a:solidFill>
              </a:rPr>
              <a:t>NIGHT TERRORS</a:t>
            </a:r>
          </a:p>
        </p:txBody>
      </p:sp>
      <p:cxnSp>
        <p:nvCxnSpPr>
          <p:cNvPr id="10" name="Connettore 2 9"/>
          <p:cNvCxnSpPr>
            <a:stCxn id="6" idx="2"/>
          </p:cNvCxnSpPr>
          <p:nvPr/>
        </p:nvCxnSpPr>
        <p:spPr>
          <a:xfrm flipH="1">
            <a:off x="2286000" y="1464324"/>
            <a:ext cx="2257405" cy="1148247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4543405" y="1464324"/>
            <a:ext cx="1596138" cy="1148247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449611" y="3957623"/>
            <a:ext cx="1761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</a:rPr>
              <a:t>Time of night</a:t>
            </a:r>
          </a:p>
        </p:txBody>
      </p:sp>
      <p:cxnSp>
        <p:nvCxnSpPr>
          <p:cNvPr id="17" name="Connettore 1 16"/>
          <p:cNvCxnSpPr/>
          <p:nvPr/>
        </p:nvCxnSpPr>
        <p:spPr>
          <a:xfrm>
            <a:off x="-1701" y="4348095"/>
            <a:ext cx="9144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-1701" y="3863494"/>
            <a:ext cx="9144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-1701" y="4832696"/>
            <a:ext cx="9144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-1701" y="5317297"/>
            <a:ext cx="9144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>
            <a:off x="-1701" y="5801898"/>
            <a:ext cx="9144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-1701" y="6286500"/>
            <a:ext cx="9144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>
            <a:off x="3576916" y="3863494"/>
            <a:ext cx="0" cy="242300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>
            <a:off x="5056094" y="3863494"/>
            <a:ext cx="0" cy="242300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0" y="3967232"/>
            <a:ext cx="298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Late in </a:t>
            </a:r>
            <a:r>
              <a:rPr lang="it-IT" sz="1200" dirty="0" err="1" smtClean="0">
                <a:solidFill>
                  <a:schemeClr val="bg1"/>
                </a:solidFill>
              </a:rPr>
              <a:t>sleep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cycle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523128" y="4395987"/>
            <a:ext cx="1546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</a:rPr>
              <a:t>State on </a:t>
            </a:r>
            <a:r>
              <a:rPr lang="it-IT" sz="1200" b="1" dirty="0" err="1" smtClean="0">
                <a:solidFill>
                  <a:schemeClr val="bg1"/>
                </a:solidFill>
              </a:rPr>
              <a:t>waking</a:t>
            </a:r>
            <a:endParaRPr lang="it-IT" sz="1200" b="1" dirty="0" smtClean="0">
              <a:solidFill>
                <a:schemeClr val="bg1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509681" y="4835240"/>
            <a:ext cx="1620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 smtClean="0">
                <a:solidFill>
                  <a:schemeClr val="bg1"/>
                </a:solidFill>
              </a:rPr>
              <a:t>Response</a:t>
            </a:r>
            <a:r>
              <a:rPr lang="it-IT" sz="1200" b="1" dirty="0" smtClean="0">
                <a:solidFill>
                  <a:schemeClr val="bg1"/>
                </a:solidFill>
              </a:rPr>
              <a:t> to </a:t>
            </a:r>
            <a:r>
              <a:rPr lang="it-IT" sz="1200" b="1" dirty="0" err="1" smtClean="0">
                <a:solidFill>
                  <a:schemeClr val="bg1"/>
                </a:solidFill>
              </a:rPr>
              <a:t>caregivers</a:t>
            </a:r>
            <a:endParaRPr lang="it-IT" sz="1200" b="1" dirty="0" smtClean="0">
              <a:solidFill>
                <a:schemeClr val="bg1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3509681" y="5327032"/>
            <a:ext cx="1620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</a:rPr>
              <a:t>Memory of </a:t>
            </a:r>
            <a:r>
              <a:rPr lang="it-IT" sz="1200" b="1" dirty="0" err="1" smtClean="0">
                <a:solidFill>
                  <a:schemeClr val="bg1"/>
                </a:solidFill>
              </a:rPr>
              <a:t>events</a:t>
            </a:r>
            <a:endParaRPr lang="it-IT" sz="1200" b="1" dirty="0" smtClean="0">
              <a:solidFill>
                <a:schemeClr val="bg1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3449611" y="5811388"/>
            <a:ext cx="1761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</a:rPr>
              <a:t>Return to </a:t>
            </a:r>
            <a:r>
              <a:rPr lang="it-IT" sz="1200" b="1" dirty="0" err="1" smtClean="0">
                <a:solidFill>
                  <a:schemeClr val="bg1"/>
                </a:solidFill>
              </a:rPr>
              <a:t>sleep</a:t>
            </a:r>
            <a:endParaRPr lang="it-IT" sz="1200" b="1" dirty="0" smtClean="0">
              <a:solidFill>
                <a:schemeClr val="bg1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5056094" y="3957623"/>
            <a:ext cx="298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chemeClr val="bg1"/>
                </a:solidFill>
              </a:rPr>
              <a:t>Within</a:t>
            </a:r>
            <a:r>
              <a:rPr lang="it-IT" sz="1200" dirty="0" smtClean="0">
                <a:solidFill>
                  <a:schemeClr val="bg1"/>
                </a:solidFill>
              </a:rPr>
              <a:t> 4 hours of </a:t>
            </a:r>
            <a:r>
              <a:rPr lang="it-IT" sz="1200" dirty="0" err="1" smtClean="0">
                <a:solidFill>
                  <a:schemeClr val="bg1"/>
                </a:solidFill>
              </a:rPr>
              <a:t>bedtime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0" y="4474437"/>
            <a:ext cx="298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chemeClr val="bg1"/>
                </a:solidFill>
              </a:rPr>
              <a:t>Upset</a:t>
            </a:r>
            <a:r>
              <a:rPr lang="it-IT" sz="1200" dirty="0" smtClean="0">
                <a:solidFill>
                  <a:schemeClr val="bg1"/>
                </a:solidFill>
              </a:rPr>
              <a:t>, </a:t>
            </a:r>
            <a:r>
              <a:rPr lang="it-IT" sz="1200" dirty="0" err="1" smtClean="0">
                <a:solidFill>
                  <a:schemeClr val="bg1"/>
                </a:solidFill>
              </a:rPr>
              <a:t>scared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5056094" y="4424426"/>
            <a:ext cx="298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chemeClr val="bg1"/>
                </a:solidFill>
              </a:rPr>
              <a:t>Disoriented</a:t>
            </a:r>
            <a:r>
              <a:rPr lang="it-IT" sz="1200" dirty="0" smtClean="0">
                <a:solidFill>
                  <a:schemeClr val="bg1"/>
                </a:solidFill>
              </a:rPr>
              <a:t>, </a:t>
            </a:r>
            <a:r>
              <a:rPr lang="it-IT" sz="1200" dirty="0" err="1" smtClean="0">
                <a:solidFill>
                  <a:schemeClr val="bg1"/>
                </a:solidFill>
              </a:rPr>
              <a:t>confused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0" y="4981642"/>
            <a:ext cx="298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chemeClr val="bg1"/>
                </a:solidFill>
              </a:rPr>
              <a:t>Comforted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5056094" y="4891229"/>
            <a:ext cx="3950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chemeClr val="bg1"/>
                </a:solidFill>
              </a:rPr>
              <a:t>Unaware</a:t>
            </a:r>
            <a:r>
              <a:rPr lang="it-IT" sz="1200" dirty="0" smtClean="0">
                <a:solidFill>
                  <a:schemeClr val="bg1"/>
                </a:solidFill>
              </a:rPr>
              <a:t> of </a:t>
            </a:r>
            <a:r>
              <a:rPr lang="it-IT" sz="1200" dirty="0" err="1" smtClean="0">
                <a:solidFill>
                  <a:schemeClr val="bg1"/>
                </a:solidFill>
              </a:rPr>
              <a:t>presence</a:t>
            </a:r>
            <a:r>
              <a:rPr lang="it-IT" sz="1200" dirty="0" smtClean="0">
                <a:solidFill>
                  <a:schemeClr val="bg1"/>
                </a:solidFill>
              </a:rPr>
              <a:t>, </a:t>
            </a:r>
            <a:r>
              <a:rPr lang="it-IT" sz="1200" dirty="0" err="1" smtClean="0">
                <a:solidFill>
                  <a:schemeClr val="bg1"/>
                </a:solidFill>
              </a:rPr>
              <a:t>not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consolable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0" y="5488847"/>
            <a:ext cx="298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chemeClr val="bg1"/>
                </a:solidFill>
              </a:rPr>
              <a:t>Vivid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recall</a:t>
            </a:r>
            <a:r>
              <a:rPr lang="it-IT" sz="1200" dirty="0" smtClean="0">
                <a:solidFill>
                  <a:schemeClr val="bg1"/>
                </a:solidFill>
              </a:rPr>
              <a:t> of </a:t>
            </a:r>
            <a:r>
              <a:rPr lang="it-IT" sz="1200" dirty="0" err="1" smtClean="0">
                <a:solidFill>
                  <a:schemeClr val="bg1"/>
                </a:solidFill>
              </a:rPr>
              <a:t>dream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5056094" y="5358032"/>
            <a:ext cx="3998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None </a:t>
            </a:r>
            <a:r>
              <a:rPr lang="it-IT" sz="1200" dirty="0" err="1" smtClean="0">
                <a:solidFill>
                  <a:schemeClr val="bg1"/>
                </a:solidFill>
              </a:rPr>
              <a:t>unless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fully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awakened</a:t>
            </a:r>
            <a:r>
              <a:rPr lang="it-IT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it-IT" sz="1200" dirty="0" smtClean="0">
                <a:solidFill>
                  <a:schemeClr val="bg1"/>
                </a:solidFill>
              </a:rPr>
              <a:t>Feeling of </a:t>
            </a:r>
            <a:r>
              <a:rPr lang="it-IT" sz="1200" dirty="0" err="1" smtClean="0">
                <a:solidFill>
                  <a:schemeClr val="bg1"/>
                </a:solidFill>
              </a:rPr>
              <a:t>oppression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0" y="5996054"/>
            <a:ext cx="298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chemeClr val="bg1"/>
                </a:solidFill>
              </a:rPr>
              <a:t>Often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delayed</a:t>
            </a:r>
            <a:r>
              <a:rPr lang="it-IT" sz="1200" dirty="0" smtClean="0">
                <a:solidFill>
                  <a:schemeClr val="bg1"/>
                </a:solidFill>
              </a:rPr>
              <a:t> by </a:t>
            </a:r>
            <a:r>
              <a:rPr lang="it-IT" sz="1200" dirty="0" err="1" smtClean="0">
                <a:solidFill>
                  <a:schemeClr val="bg1"/>
                </a:solidFill>
              </a:rPr>
              <a:t>fear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5056094" y="5850235"/>
            <a:ext cx="4074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bg1"/>
                </a:solidFill>
              </a:rPr>
              <a:t>Usually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rapid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unless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fully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awakened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215044" name="AutoShape 4" descr="data:image/jpeg;base64,/9j/4AAQSkZJRgABAQAAAQABAAD/2wCEAAkGBxQTEhUUExIUFRUXGBUWGBUVFRQXFxgYFRcWFxYVFBcYHCggGBwlHBUUITEhJSkrLi4uFx8zODMsNygtLisBCgoKDg0OFxAQFywcHBwsLCwsLCwsLCwsLCwsLCwsLCwsLCwsLCw1LCwsLCwsLCwrLDc3LCw3LDcsLCsrKyssK//AABEIALEA3AMBIgACEQEDEQH/xAAbAAABBQEBAAAAAAAAAAAAAAAFAQIDBAYAB//EAEAQAAEDAgQDBQUGBAYBBQAAAAEAAhEDIQQSMUEFUWEGInGBoRMykbHBQlJy0eHwFCPC8QcVM2KCshYkQ1OSov/EABgBAAMBAQAAAAAAAAAAAAAAAAABAgME/8QAIBEBAQACAwEBAQADAAAAAAAAAAECEQMSITFBUQQTIv/aAAwDAQACEQMRAD8A8bPgE0IhUoi+mnJVDTKYRELiVIN0whAciXZyPbsHOR6FDVb4WYqMI2IKV+HPotxqWuad7fndO4pdjXjTQ+BS9oiYaTF+WltIVPCvLmVGHYAhRJ5K337YMcMxIewA6ixUtV8bAg72We4Ziix3jC0boI0sfQrPOarfiy3DhVtoPIBOcAR+/gqbQWmD5dV38VlcBtH7KjVX2k+rbqYjQW03UJZe8eQT6WLa7f4qQtB/RHp+X4oYiiI0B8kMxFEch8EbqMVCvTutcMmHLiD1KQ5BQlnh6ImKZJMNzAa/mpmcLdLhlkgxqNfHyWu3N1AXDp6KNGsVwdwkQQYBg7zogz2oTZY5KHfuE1KAgk2Fol7iGtkwTAgaeKRjhpsYvZdh4vIBsd48COfgkj4oBvkF09PkleLCEjUA9h6D0RvgTu47T3z/ANWoFARvgIOR34z/ANWoJVLocYtICqPfpF46KQ1DMqEgq9GiK6OikLF0DeUaBmX5SiuDwZptFZ0ZRUDBocxy5jB0sI+KoM1EI5iqjDQyNILWOplt4zFzSapHXT0U04v8TwwfSLyXEROawI5TtGizuDdkqAnwPKCFu6NY1qTm0g7IMsgZZLRINok7+Fli+LtmobC4FgZiBEeizxv2NMvyqeKpZXEdbIzwzHSyHHTUc+SFVu+AdwAD5KGi+FeU3PRjnZfBx1eTBtOihrOixCqCrLTKWhXzDK432P0UdF99/U3tzNlewmLggHQ80MaLwU9oIhGWPgxyso/UgyAZQvEyDewVqjUht+fqqdczff8ATdRI1zu4mwmAqPlzWucBGbKJIAvNuV0RwmCaWS6Ya4gVOfiDZ1o+Kh7OOmsBmcBaQCbjrC2OL4Uym3MzuNuSMoqQLFxa12h8FnycsxutjDDfoL/AkMpuo1vah3vNDmPLWD3QBAy3JBCwPE2gVHRa5nx3C9FxLQ4j2TmguM1HMp+zpzIFN5Ny0EZp5rz7iTIe4H3ph3IEEzHTqtOK2s+aagcQlI5J5auaF0acy3w4e93WulpEHXxCgpt1B1CsYOpGihrO75PVIzhT25+hCgAjrsiTaOa2nVR/w09CLOHXmkLFItRngY7jvxH/AKtQqo2Ci3Bh3D+L+lqZBRTS62gT3KNxVn+EUgF1G1Oa+5QNEcZ1RDh1cZm55LRNhrG6Gkp7Kl0rNk2WJxDcO+lUouYWVmBxY0mWGbtffW8yrrsJSqUXOdlLHB73PptDqrXx3WuYbgE7hYr+KsAAAJmIR3gNKk4g/wAQaTnObTDcmYEu+8J93S6xyx160nrNtJHTmmPG62vaXgtJtB1SmW5mnLVABPeZ9pl+6DayxOdXjexXwrahSOdKYYXSqqVtmIkX1G/TqpKdfY/RUQU5rlKpRmnU7p3/AHoo6zjf6KnQxB02U07qdL7L3CMTkrA6QevjZekOrF1Le4kRtzXlLXfHbdehcLx4dRaRBdZoHXqOS5f8nH5Y34bPYD4fEUw3K8ZiQbZnwNLHL73nZZPiDW53ZQAMxgAzbxW2/wAua17nOIdc2uG+mqHYilSJa0safAR8IV8ecnxPJjb4xbh1TWko1xDgrhmdT7wnSe8B4IKF1Y5S/HNcbPqTORbZNN0xxulzJ6SNcOq92TqFJjzID26xDo35FCcHiMpjQH9hEWunnEQVOvVb8VKrAdNOpHqi3BqXcNvtf0tQ97QIj9jqjHB3DI78X9LU7Es3VKiT3qNWcOBO+6RupSkapxpw0nTkhSvKe0puVcyyW0reHolx7onfVXaFIj+YyRBF4JyuGmb7vMFDqdQ7JzcW9hJY5zZEGCbjrzSsNpMTxsPw9Sk54k3kn3jzO7nGTqskU7W6QhTJoWkTguhcE9kckXBIUjpzXK1SFv1VRiIUNAEU56jfKLcF4iaZIAF7X21/NUHU+ajII0UWb8qpdUfxPGCdT8LfBVqNUl+aDOkboRSeSZPRFqDt9VFxmLWZW0ZolrmuJPu3nUjUrF8UpgVHRoTI80Wx9YtGUHW56DZBcU6XE/uyrimkcqs4riE4pFswKFfw+IMRPgqEJ7HX0TkC29yL8Fd3D+I/JqBuM6IvwVxyH8X0aigHqWKihWcXRc0SQqpKYPA1UuKcIGX9VAEueEl34Y9IAmlyUFJJzTCRxSZUkIBWuupMwOuqYykUe4T2edUgu7o//R/JK2Q9Apb+/wBVLh8BUqHuMceoFvjovRMLwShTb/pgn/dDj8U8VGjcDoIELO5Hpj8L2Yqn3iG+sDcmLK5S7MMvL3R/xH0R+riAbAjxAJ23Kp1arjZrXeOV35I3T8Un8Aw7Iku/+x/JDMbh2tIye7ESZmUdGDqOsKbydfdKe3sxVqagjoIP9kelLpli/n6qN5lbOn2GP2y9s6E5SPi0RfkiOG/w6pES6tWAtOUNIHjYkeYTHZ53SZfxRXDUnTBEEc+q2dX/AA8ogS3E1R+IMPoAEtPsO0mW4hwtq5jfKAHAqMpavHKMHjKD8xkaxB26XQevQc03Gq9bb2Kqh1q9JzTq4h152LVO7shhxTDK1MVHG+YEtdJ1ykaAWTw3+lnp4xl6eaevUH/4eUi2Wiu3WHOLYPkRcLDdpuz9XB1Ax8ODrsqNByujboRyW8ZA6RqQFcEwlY6PBHODAZHfi/pagMaIzwYHIfxH5NUgPxVTl8NiqZCu4ujldH76FEeH9lcVXZ7SjQfUbcEtLLFsSCJB3Rs9AYCY8rVM7B483OGczq91Nv8AUu/8Exk95jGjmajSPKJSuUNkwLqWlSnRbPCdgKn/ALlRjdLN7xujeA7J0aQDjNR1iC6PPu89FNzh6YPCcCq1DZhjmbD1WiwvYxoE1Hk9G6LYOLWmwtsIF+cdfBRPxbOrSOYP0+oS7bIFp8GpM9xoB5nX4lN9sGmyuYzGNiYPiUErYyfBTTE2YgvsO6NzsB+wtlwDs5TLBUIkEAiRJM8+XgF5q7EGIm371RLhXaSpSAaHSBsZ+eyJRXq5wbQCC0Zf3opKeBY6e8W9JEnqDb4LE4TtmHC5DT1uD/yGnmiLe1jd9f8AiR5EFX2idNOOGNzQ4Ne213AFzZ6TcfJWafBQ09wmI2IWZp9r2Wlx8gQfkpP/AC6mRllwd94iAUdoNDz6VsrrzafoYQvEUMhlriTu0agjVzSemo0KCYntVTn3wTexuPCEEx/aifdmdRINp5R+aXc+tarGYuk5sGN4cJHxCDYbGhjyJDpgDmJ6LBcUxrnHM83NhzPkPqpeFY2HC5gETa/iEpls+r1TDcRpEe825IbEy6LEhvKbSiNSjmbOWXN5EbXPnAKw3BKntHUm7htNvkHPzG3XL8QvVaOBYWNMf7uttlW00J4XiaVQCTBMjKWj4g7bLO9q+DsxDHUqg0GZpGrSBZzT+5RbFUy0wZ3IjSEJ4njcjQXGcrgDzAN5JGw+qjvoSbeKcW4PUoOhwkbOGjh0/JUmU17BxLAU6oqMqCQCIixAOa7TtcFefcb7N1KHeH8ynzGovbO36iyucksPqBuEItwU9w/i+jUKHj8EW4OO678X9LUyVsXTc4Uy0HN7kRJlsRbeQfRdTxVSi4inVey4JLHFs6QSAUpkaGCIcCDcEW1HmlxGHMNggw2JmNXOiCUtz9UOYHt9i2jK9zKrdO+3vEH/AHBaPhfahlaxcKbvu1JDCd+829M9dCsNU4TOUscIda8yDuJ38VPQ4O8H3h4yfyWeXW/F6r0N2bMQ5hjkZc2QdWlneb4gQVJTw7XaGqzqwsr058AM7fMLKcKxWKo+7VaW/deM7fKbt8itNh+0P/yUGHqxwPo+I+KnxJmI4aXTlfTeORL6Tvg4xKpPwOWc7K4ABjV4naYkx4I4ONUHasI8Wj+yQcUoj3Wu8iW/VaSJrIYyiz9Mzx/2YENdTE2J8hPyXoP+atJ/0nR1f+ifT4hTn/Sd1y1I+gTTthaHBarxIpvDfvOim34vifVFqfZUlv8AMc4N5MhgdH3qj7R4LTe3BHcIon7wDXv8i8GEH4hiKtOrHt3vs1wc4N9oQdhaIBHqoyul43fimeztEWYys42vSp13Ezr/ADH5W+ib/wCMPbdz/Yt2Nd1AEz0DpPwTX8QNVhDnOc5tpa+pmc0kkEd6BBsVRpNDOv3XxedIJO5WV5PPjX/WfU4KJhlem8m4Ia9jSNyHPsR4BQ0uDkiS86iA0Zpm4OqMGjmDsoJLDJYD3qQ0lv3m6ybqgXEAQCe7M7ZtDmm4tC57y2unDjx0ZS4aBYPmPezNacvnNt0//LbTmIGukAi93Ebcm7qwymQ1vdJmXHN9qbjysVbxLs1SXTlc4HnIBtp5CFlebLfirjj8UTwii1veZmc7MAXSXBjB3njqSQPE9FZwfZVlRmamW06gIEZXGdjBzXbNieqgxGMz1Tyb7OiLGLOl8eZ9FqeFVwGMcHfzDmAmzQJJhwjoL9Qt+HLLfrLkwkxZcMfharfaN0Bux2YFs3yuG4heq9m+K2ax+rgHB4918z3hyJEGOqyvGGiu0gi4uXDY8vUpOy1UtBpOPeoiaZ+9R3A/CfOCu6OIc7RVcrar4jK1xQDD1hUzOsJNxaDNrhaPibQ+i9jt2PB82kj5eiw/ZimHM9o73jAMA6xefmuXm3tvx4yxDxb/ANO9sTkObIDJ93WmT4kEeJUmAxTX6GYFidCTrrorPapubDvIElnfGUSRscoHRY1mLymQe9la47CTaBZTrc8X4u9qOyuaauHZfV9Jos7m9g2OpIWe4QO4fxfRq3eE4o4MJc06AiYvOhjUCQUD41QotrONN0Zoc4AWzuAzRy2WvFyX5kz5MP4zDagbcNkgbm0wdQE6mZaBuCLWFgSbk6/qmOBTGldFjKUVwrnnKMwaBN4tG46q++oC45MxZMNLrOPXZAqNW+sQNZ35rqmJPMn/AJLG4bdEz8HWn/cR5+ikNct+1bqAf1WdbUkDU6zLiVOx4Gx+MKOmlblGjxCImImJG1puFaHEIEkgdRceY1CzOPxLS0NbEhxJIvtGvmqwxzgIm/SFrjPGGc98a93F4tIPUaemikocYbIzQNfBYl9dxMk36AD5JrXPOhPxVJmO3oH+eUwJDiPVZri3HvaVQ6+UDIfAnVBxh3H7XqfVQVqLhq36qdbaTDLH1qH4rIQ4HTXUgt1ho5uGp2UrKrHtzMOZptldeByMbidVmcHjo7rjIGk7ea4Viwy0x5lRlx7ipnq7aXD40sLcwJAsHtMPaPxDUfOFZbxFpiMRDr2qUnRfmWNIKA0uJB/vgF3OzT5xYq1TcyO7VYOlQOF+ctkLG8U161mY5U4oSNGvIjvNzhms3LgOWgUFfHmmw1HGHGzG7yNXRsLiEKfxJjPte0cDb7oi0wheJxZquzEyI/cdFOPDP4LmKcOr2ZOpqFxP78kb4fxkgG92g5b89QemizWCdAYeUn47If7cjRbY4e+Fy5f8yPS8NxmWiNQBN7ze6fwTH/zXm/df7zYJbLLwNHNIBka2svPcNxJzRv5GJ8VouwmMJxDgT90+MZgfmPitLuRza9eh8axwGGrOiCKdQzczIIaWu038liuz1an7Iukl+VthyIa0w4uDZF5ESjna/K3C1nGdGAwSJzPGwPivPOF13HIM5bLgDcAbCYd3So5Me0aYXTVdoazhRFNrrk3IudDYkIBTpsNMDVwP2ovm6dLqzUexzntqV3y0wHZCXOAMQIs2OnNUsfjGNIGTLBIIBLpjl4rPDGyaXsUNfM6GiRYAdNJQ5lF2Z5cJJcT6AR6Kjg+KuFWRYEG3ynrMIvhKxdmIJjNy6An1JW2GPVnndstm0THnRSkbqIrdgZKje4qxCjcwo0qVEHeKt0KptGoI8rhV4UrXQ2Bc6fqldLhcRVGd0DulxgchJUN+XguelAPNENIx1w0anfXXbopTUAcG6tHvdYTcKMoc47WHimARtPipX8i6K8XMOHMWPwU7Hh+mvI6oZlcdgE9lM7ypuLTHms+n4vBg3Ag8ufh1Q+bbouScp7xdEG/MXEFVMYwTbfvDzuQnLU5yZexVFToU5rvEpjmEGCnspc5V3TPRYJ0Hl1VhzYBHRPpbcht15ykdooaSeLeeG+DfUhCJPyRHEOtG5j4BUIRhE8l3owP/AHstD2HM4oDmx3xkLOgX0RjspWyYph0mW+Z09Qqy+VnPr1HtFhfa4WuwXIYHDqWHNHoV5Xg8rpkmwlobvuvX8C8OJB3I+DrH5leNPBpvc0GC0vZ8HEfRZYXcV8XqUkZi+DNxbzKH8QqS7e06+KlZVJABvE/E8yq1eXGTyVyFaia6+q0vAy/2dtMx26Dms2aaP8If/LjkY35BVU7CctkwgJ7ky6pm5K1s2hMupqLrEzyHhOp+CDiFzRI2VmtSAAAM7qENnT0XB7gI/ulY0xqGN4T30xYf3JKVg+AsnPqRJtPySVHVqwHdANtfFR/xA6+igJdzSOPNPRbWRihyPol/im/dPxCph3gklGoNilE5wcrCYBcb3hovZQB0hubcETy8PiFHhnGHAHUR+Y81zDLT0IPzB+iS5Uz2Tb7Q9eqRtIxM2+SRr5EHyPJODTu8AchclKmeLWHnyTTr0CUkaAW57lV3v23Ro7UdWqSTdMCVcrjG0rSpKbiDIMfvVMn9hcEWE9Y7OcQ9sxrpuRld0eLwsR20oBmNrWgOIe3weJ+cpeyvFXUKujnNeRLW3MiILRuTorXb8PNanUfT9lmp91hMvDWOgGpGhOb0XPjjccq0vs2zNN17pXv5WUYKQFbM0gfKNcJAyH8X0agAcjfCD3D+L6BGhQ12ijLlLEjX1UZbe7gPNWzNmVIJgxzCSBaSAlLWj7TZ5SkZWj+yRzSbBTU6YNpHz+KsDB9fghQa63ly5qu50IpUobeirOw7eXqg9qOdJKu/wwn9VzcKJ+O6DUmpryiP8MOQStwW+W0JbhyKFN5E+HzTqT4KvMwrdwPipv4UR+lkXKKkQsYHDu68jCaaJGgU3sN1KGDf1Kja4ompCralGhhx90eH5p5w40gfFHcriApxRhmHHIGJ+a5+GaZ08LJ90XCghIUjFfdhWk2HqE/B4dgeM8FvV2UDxMI7l0av/DbhLXuqVntzCllawGYzuBMxvFgPFC/8Q8Xnxbmgy2k1tMcp953qY8kaw3HaGFw4FJzHPEvaxsODqr7Zqk7MAEc50WFqguJc4lxJJJO5JkkrPGbyuS7jrxAD4pjT0VttHeU4UQd1rtGlRt0f4J7h/F9GoR7Ec7ItwpwDXX+1z/2tRsqKbLguXK2RQucuXJGs0dU2okXIUmduo9ki5OAyjqubqfNKuSUlcuZouXKacR7KxS0HmkXI/FQxLuuXKAs0tPNNOq5chdRnfx+qSrqfBcuTiULEh0XLkypztvL5FQ7JVyWIvwg0TguXKipGK5gNHfi+jVy5NNf/2Q=="/>
          <p:cNvSpPr>
            <a:spLocks noChangeAspect="1" noChangeArrowheads="1"/>
          </p:cNvSpPr>
          <p:nvPr/>
        </p:nvSpPr>
        <p:spPr bwMode="auto">
          <a:xfrm>
            <a:off x="155575" y="-1012825"/>
            <a:ext cx="2619375" cy="21145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43" name="Gruppo 42"/>
          <p:cNvGrpSpPr/>
          <p:nvPr/>
        </p:nvGrpSpPr>
        <p:grpSpPr>
          <a:xfrm>
            <a:off x="1469082" y="3570269"/>
            <a:ext cx="5654504" cy="2858603"/>
            <a:chOff x="1472437" y="3563471"/>
            <a:chExt cx="5654504" cy="2858603"/>
          </a:xfrm>
        </p:grpSpPr>
        <p:pic>
          <p:nvPicPr>
            <p:cNvPr id="215045" name="Picture 5"/>
            <p:cNvPicPr>
              <a:picLocks noChangeAspect="1" noChangeArrowheads="1"/>
            </p:cNvPicPr>
            <p:nvPr/>
          </p:nvPicPr>
          <p:blipFill>
            <a:blip r:embed="rId3"/>
            <a:srcRect l="36455" t="47049" r="42368" b="26222"/>
            <a:stretch>
              <a:fillRect/>
            </a:stretch>
          </p:blipFill>
          <p:spPr bwMode="auto">
            <a:xfrm>
              <a:off x="1472437" y="3594998"/>
              <a:ext cx="3583657" cy="2827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Figura a mano libera 41"/>
            <p:cNvSpPr/>
            <p:nvPr/>
          </p:nvSpPr>
          <p:spPr>
            <a:xfrm>
              <a:off x="5029200" y="3563471"/>
              <a:ext cx="2097741" cy="2850776"/>
            </a:xfrm>
            <a:custGeom>
              <a:avLst/>
              <a:gdLst>
                <a:gd name="connsiteX0" fmla="*/ 2097741 w 2097741"/>
                <a:gd name="connsiteY0" fmla="*/ 2232211 h 2850776"/>
                <a:gd name="connsiteX1" fmla="*/ 2084294 w 2097741"/>
                <a:gd name="connsiteY1" fmla="*/ 2043953 h 2850776"/>
                <a:gd name="connsiteX2" fmla="*/ 80682 w 2097741"/>
                <a:gd name="connsiteY2" fmla="*/ 2017058 h 2850776"/>
                <a:gd name="connsiteX3" fmla="*/ 13447 w 2097741"/>
                <a:gd name="connsiteY3" fmla="*/ 0 h 2850776"/>
                <a:gd name="connsiteX4" fmla="*/ 0 w 2097741"/>
                <a:gd name="connsiteY4" fmla="*/ 2850776 h 2850776"/>
                <a:gd name="connsiteX5" fmla="*/ 2097741 w 2097741"/>
                <a:gd name="connsiteY5" fmla="*/ 2232211 h 2850776"/>
                <a:gd name="connsiteX0" fmla="*/ 2097741 w 2097741"/>
                <a:gd name="connsiteY0" fmla="*/ 2232211 h 2850776"/>
                <a:gd name="connsiteX1" fmla="*/ 2084294 w 2097741"/>
                <a:gd name="connsiteY1" fmla="*/ 2043953 h 2850776"/>
                <a:gd name="connsiteX2" fmla="*/ 80682 w 2097741"/>
                <a:gd name="connsiteY2" fmla="*/ 2017058 h 2850776"/>
                <a:gd name="connsiteX3" fmla="*/ 13447 w 2097741"/>
                <a:gd name="connsiteY3" fmla="*/ 0 h 2850776"/>
                <a:gd name="connsiteX4" fmla="*/ 0 w 2097741"/>
                <a:gd name="connsiteY4" fmla="*/ 2850776 h 2850776"/>
                <a:gd name="connsiteX5" fmla="*/ 181551 w 2097741"/>
                <a:gd name="connsiteY5" fmla="*/ 2202375 h 2850776"/>
                <a:gd name="connsiteX6" fmla="*/ 2097741 w 2097741"/>
                <a:gd name="connsiteY6" fmla="*/ 2232211 h 285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7741" h="2850776">
                  <a:moveTo>
                    <a:pt x="2097741" y="2232211"/>
                  </a:moveTo>
                  <a:lnTo>
                    <a:pt x="2084294" y="2043953"/>
                  </a:lnTo>
                  <a:lnTo>
                    <a:pt x="80682" y="2017058"/>
                  </a:lnTo>
                  <a:lnTo>
                    <a:pt x="13447" y="0"/>
                  </a:lnTo>
                  <a:cubicBezTo>
                    <a:pt x="8965" y="950259"/>
                    <a:pt x="4482" y="1900517"/>
                    <a:pt x="0" y="2850776"/>
                  </a:cubicBezTo>
                  <a:lnTo>
                    <a:pt x="181551" y="2202375"/>
                  </a:lnTo>
                  <a:lnTo>
                    <a:pt x="2097741" y="2232211"/>
                  </a:lnTo>
                  <a:close/>
                </a:path>
              </a:pathLst>
            </a:custGeom>
            <a:solidFill>
              <a:schemeClr val="bg2">
                <a:lumMod val="5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/>
          <a:srcRect l="24558" t="34286" r="51816" b="58415"/>
          <a:stretch/>
        </p:blipFill>
        <p:spPr bwMode="auto">
          <a:xfrm>
            <a:off x="301651" y="68408"/>
            <a:ext cx="3358342" cy="64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226988" y="2387654"/>
            <a:ext cx="1401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2">
                    <a:lumMod val="50000"/>
                  </a:schemeClr>
                </a:solidFill>
              </a:rPr>
              <a:t>REM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584372" y="2387654"/>
            <a:ext cx="32603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2">
                    <a:lumMod val="50000"/>
                  </a:schemeClr>
                </a:solidFill>
              </a:rPr>
              <a:t>NREM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67352" y="910326"/>
            <a:ext cx="83521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000" dirty="0" err="1" smtClean="0">
                <a:solidFill>
                  <a:schemeClr val="bg1"/>
                </a:solidFill>
              </a:rPr>
              <a:t>If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particularly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bad</a:t>
            </a:r>
            <a:endParaRPr lang="it-IT" sz="3000" dirty="0" smtClean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65018" y="2941652"/>
            <a:ext cx="26434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smtClean="0">
                <a:solidFill>
                  <a:schemeClr val="bg1"/>
                </a:solidFill>
              </a:rPr>
              <a:t>NIGHTMARES</a:t>
            </a:r>
            <a:endParaRPr lang="it-IT" sz="2600" dirty="0" smtClean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143516" y="2941652"/>
            <a:ext cx="38632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 smtClean="0">
                <a:solidFill>
                  <a:schemeClr val="bg1"/>
                </a:solidFill>
              </a:rPr>
              <a:t>NIGHT TERRORS</a:t>
            </a:r>
          </a:p>
        </p:txBody>
      </p:sp>
      <p:cxnSp>
        <p:nvCxnSpPr>
          <p:cNvPr id="10" name="Connettore 2 9"/>
          <p:cNvCxnSpPr>
            <a:stCxn id="6" idx="2"/>
          </p:cNvCxnSpPr>
          <p:nvPr/>
        </p:nvCxnSpPr>
        <p:spPr>
          <a:xfrm flipH="1">
            <a:off x="2286000" y="1464324"/>
            <a:ext cx="2257405" cy="1148247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4543405" y="1464324"/>
            <a:ext cx="1596138" cy="1148247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449611" y="3957623"/>
            <a:ext cx="1761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</a:rPr>
              <a:t>Time of night</a:t>
            </a:r>
          </a:p>
        </p:txBody>
      </p:sp>
      <p:cxnSp>
        <p:nvCxnSpPr>
          <p:cNvPr id="17" name="Connettore 1 16"/>
          <p:cNvCxnSpPr/>
          <p:nvPr/>
        </p:nvCxnSpPr>
        <p:spPr>
          <a:xfrm>
            <a:off x="-1701" y="4348095"/>
            <a:ext cx="9144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-1701" y="3863494"/>
            <a:ext cx="9144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-1701" y="4832696"/>
            <a:ext cx="9144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-1701" y="5317297"/>
            <a:ext cx="9144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>
            <a:off x="-1701" y="5801898"/>
            <a:ext cx="9144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-1701" y="6286500"/>
            <a:ext cx="9144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>
            <a:off x="3576916" y="3863494"/>
            <a:ext cx="0" cy="242300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>
            <a:off x="5056094" y="3863494"/>
            <a:ext cx="0" cy="242300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0" y="3967232"/>
            <a:ext cx="298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Late in </a:t>
            </a:r>
            <a:r>
              <a:rPr lang="it-IT" sz="1200" dirty="0" err="1" smtClean="0">
                <a:solidFill>
                  <a:schemeClr val="bg1"/>
                </a:solidFill>
              </a:rPr>
              <a:t>sleep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cycle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523128" y="4395987"/>
            <a:ext cx="1546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</a:rPr>
              <a:t>State on </a:t>
            </a:r>
            <a:r>
              <a:rPr lang="it-IT" sz="1200" b="1" dirty="0" err="1" smtClean="0">
                <a:solidFill>
                  <a:schemeClr val="bg1"/>
                </a:solidFill>
              </a:rPr>
              <a:t>waking</a:t>
            </a:r>
            <a:endParaRPr lang="it-IT" sz="1200" b="1" dirty="0" smtClean="0">
              <a:solidFill>
                <a:schemeClr val="bg1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509681" y="4835240"/>
            <a:ext cx="1620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 smtClean="0">
                <a:solidFill>
                  <a:schemeClr val="bg1"/>
                </a:solidFill>
              </a:rPr>
              <a:t>Response</a:t>
            </a:r>
            <a:r>
              <a:rPr lang="it-IT" sz="1200" b="1" dirty="0" smtClean="0">
                <a:solidFill>
                  <a:schemeClr val="bg1"/>
                </a:solidFill>
              </a:rPr>
              <a:t> to </a:t>
            </a:r>
            <a:r>
              <a:rPr lang="it-IT" sz="1200" b="1" dirty="0" err="1" smtClean="0">
                <a:solidFill>
                  <a:schemeClr val="bg1"/>
                </a:solidFill>
              </a:rPr>
              <a:t>caregivers</a:t>
            </a:r>
            <a:endParaRPr lang="it-IT" sz="1200" b="1" dirty="0" smtClean="0">
              <a:solidFill>
                <a:schemeClr val="bg1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3509681" y="5327032"/>
            <a:ext cx="1620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</a:rPr>
              <a:t>Memory of </a:t>
            </a:r>
            <a:r>
              <a:rPr lang="it-IT" sz="1200" b="1" dirty="0" err="1" smtClean="0">
                <a:solidFill>
                  <a:schemeClr val="bg1"/>
                </a:solidFill>
              </a:rPr>
              <a:t>events</a:t>
            </a:r>
            <a:endParaRPr lang="it-IT" sz="1200" b="1" dirty="0" smtClean="0">
              <a:solidFill>
                <a:schemeClr val="bg1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3449611" y="5811388"/>
            <a:ext cx="1761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</a:rPr>
              <a:t>Return to </a:t>
            </a:r>
            <a:r>
              <a:rPr lang="it-IT" sz="1200" b="1" dirty="0" err="1" smtClean="0">
                <a:solidFill>
                  <a:schemeClr val="bg1"/>
                </a:solidFill>
              </a:rPr>
              <a:t>sleep</a:t>
            </a:r>
            <a:endParaRPr lang="it-IT" sz="1200" b="1" dirty="0" smtClean="0">
              <a:solidFill>
                <a:schemeClr val="bg1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5056094" y="3957623"/>
            <a:ext cx="298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chemeClr val="bg1"/>
                </a:solidFill>
              </a:rPr>
              <a:t>Within</a:t>
            </a:r>
            <a:r>
              <a:rPr lang="it-IT" sz="1200" dirty="0" smtClean="0">
                <a:solidFill>
                  <a:schemeClr val="bg1"/>
                </a:solidFill>
              </a:rPr>
              <a:t> 4 hours of </a:t>
            </a:r>
            <a:r>
              <a:rPr lang="it-IT" sz="1200" dirty="0" err="1" smtClean="0">
                <a:solidFill>
                  <a:schemeClr val="bg1"/>
                </a:solidFill>
              </a:rPr>
              <a:t>bedtime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0" y="4474437"/>
            <a:ext cx="298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chemeClr val="bg1"/>
                </a:solidFill>
              </a:rPr>
              <a:t>Upset</a:t>
            </a:r>
            <a:r>
              <a:rPr lang="it-IT" sz="1200" dirty="0" smtClean="0">
                <a:solidFill>
                  <a:schemeClr val="bg1"/>
                </a:solidFill>
              </a:rPr>
              <a:t>, </a:t>
            </a:r>
            <a:r>
              <a:rPr lang="it-IT" sz="1200" dirty="0" err="1" smtClean="0">
                <a:solidFill>
                  <a:schemeClr val="bg1"/>
                </a:solidFill>
              </a:rPr>
              <a:t>scared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5056094" y="4424426"/>
            <a:ext cx="298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chemeClr val="bg1"/>
                </a:solidFill>
              </a:rPr>
              <a:t>Disoriented</a:t>
            </a:r>
            <a:r>
              <a:rPr lang="it-IT" sz="1200" dirty="0" smtClean="0">
                <a:solidFill>
                  <a:schemeClr val="bg1"/>
                </a:solidFill>
              </a:rPr>
              <a:t>, </a:t>
            </a:r>
            <a:r>
              <a:rPr lang="it-IT" sz="1200" dirty="0" err="1" smtClean="0">
                <a:solidFill>
                  <a:schemeClr val="bg1"/>
                </a:solidFill>
              </a:rPr>
              <a:t>confused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0" y="4981642"/>
            <a:ext cx="298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chemeClr val="bg1"/>
                </a:solidFill>
              </a:rPr>
              <a:t>Comforted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5056094" y="4891229"/>
            <a:ext cx="3950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chemeClr val="bg1"/>
                </a:solidFill>
              </a:rPr>
              <a:t>Unaware</a:t>
            </a:r>
            <a:r>
              <a:rPr lang="it-IT" sz="1200" dirty="0" smtClean="0">
                <a:solidFill>
                  <a:schemeClr val="bg1"/>
                </a:solidFill>
              </a:rPr>
              <a:t> of </a:t>
            </a:r>
            <a:r>
              <a:rPr lang="it-IT" sz="1200" dirty="0" err="1" smtClean="0">
                <a:solidFill>
                  <a:schemeClr val="bg1"/>
                </a:solidFill>
              </a:rPr>
              <a:t>presence</a:t>
            </a:r>
            <a:r>
              <a:rPr lang="it-IT" sz="1200" dirty="0" smtClean="0">
                <a:solidFill>
                  <a:schemeClr val="bg1"/>
                </a:solidFill>
              </a:rPr>
              <a:t>, </a:t>
            </a:r>
            <a:r>
              <a:rPr lang="it-IT" sz="1200" dirty="0" err="1" smtClean="0">
                <a:solidFill>
                  <a:schemeClr val="bg1"/>
                </a:solidFill>
              </a:rPr>
              <a:t>not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consolable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0" y="5488847"/>
            <a:ext cx="298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chemeClr val="bg1"/>
                </a:solidFill>
              </a:rPr>
              <a:t>Vivid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recall</a:t>
            </a:r>
            <a:r>
              <a:rPr lang="it-IT" sz="1200" dirty="0" smtClean="0">
                <a:solidFill>
                  <a:schemeClr val="bg1"/>
                </a:solidFill>
              </a:rPr>
              <a:t> of </a:t>
            </a:r>
            <a:r>
              <a:rPr lang="it-IT" sz="1200" dirty="0" err="1" smtClean="0">
                <a:solidFill>
                  <a:schemeClr val="bg1"/>
                </a:solidFill>
              </a:rPr>
              <a:t>dream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5056094" y="5358032"/>
            <a:ext cx="3998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None </a:t>
            </a:r>
            <a:r>
              <a:rPr lang="it-IT" sz="1200" dirty="0" err="1" smtClean="0">
                <a:solidFill>
                  <a:schemeClr val="bg1"/>
                </a:solidFill>
              </a:rPr>
              <a:t>unless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fully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awakened</a:t>
            </a:r>
            <a:r>
              <a:rPr lang="it-IT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it-IT" sz="1200" dirty="0" smtClean="0">
                <a:solidFill>
                  <a:schemeClr val="bg1"/>
                </a:solidFill>
              </a:rPr>
              <a:t>Feeling of </a:t>
            </a:r>
            <a:r>
              <a:rPr lang="it-IT" sz="1200" dirty="0" err="1" smtClean="0">
                <a:solidFill>
                  <a:schemeClr val="bg1"/>
                </a:solidFill>
              </a:rPr>
              <a:t>oppression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0" y="5996054"/>
            <a:ext cx="298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chemeClr val="bg1"/>
                </a:solidFill>
              </a:rPr>
              <a:t>Often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delayed</a:t>
            </a:r>
            <a:r>
              <a:rPr lang="it-IT" sz="1200" dirty="0" smtClean="0">
                <a:solidFill>
                  <a:schemeClr val="bg1"/>
                </a:solidFill>
              </a:rPr>
              <a:t> by </a:t>
            </a:r>
            <a:r>
              <a:rPr lang="it-IT" sz="1200" dirty="0" err="1" smtClean="0">
                <a:solidFill>
                  <a:schemeClr val="bg1"/>
                </a:solidFill>
              </a:rPr>
              <a:t>fear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5056094" y="5850235"/>
            <a:ext cx="4074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bg1"/>
                </a:solidFill>
              </a:rPr>
              <a:t>Usually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rapid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unless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fully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awakened</a:t>
            </a:r>
            <a:endParaRPr lang="it-IT" sz="1200" dirty="0" smtClean="0">
              <a:solidFill>
                <a:schemeClr val="bg1"/>
              </a:solidFill>
            </a:endParaRPr>
          </a:p>
        </p:txBody>
      </p:sp>
      <p:sp>
        <p:nvSpPr>
          <p:cNvPr id="215044" name="AutoShape 4" descr="data:image/jpeg;base64,/9j/4AAQSkZJRgABAQAAAQABAAD/2wCEAAkGBxQTEhUUExIUFRUXGBUWGBUVFRQXFxgYFRcWFxYVFBcYHCggGBwlHBUUITEhJSkrLi4uFx8zODMsNygtLisBCgoKDg0OFxAQFywcHBwsLCwsLCwsLCwsLCwsLCwsLCwsLCwsLCw1LCwsLCwsLCwrLDc3LCw3LDcsLCsrKyssK//AABEIALEA3AMBIgACEQEDEQH/xAAbAAABBQEBAAAAAAAAAAAAAAAFAQIDBAYAB//EAEAQAAEDAgQDBQUGBAYBBQAAAAEAAhEDIQQSMUEFUWEGInGBoRMykbHBQlJy0eHwFCPC8QcVM2KCshYkQ1OSov/EABgBAAMBAQAAAAAAAAAAAAAAAAABAgME/8QAIBEBAQACAwEBAQADAAAAAAAAAAECEQMSITFBUQQTIv/aAAwDAQACEQMRAD8A8bPgE0IhUoi+mnJVDTKYRELiVIN0whAciXZyPbsHOR6FDVb4WYqMI2IKV+HPotxqWuad7fndO4pdjXjTQ+BS9oiYaTF+WltIVPCvLmVGHYAhRJ5K337YMcMxIewA6ixUtV8bAg72We4Ziix3jC0boI0sfQrPOarfiy3DhVtoPIBOcAR+/gqbQWmD5dV38VlcBtH7KjVX2k+rbqYjQW03UJZe8eQT6WLa7f4qQtB/RHp+X4oYiiI0B8kMxFEch8EbqMVCvTutcMmHLiD1KQ5BQlnh6ImKZJMNzAa/mpmcLdLhlkgxqNfHyWu3N1AXDp6KNGsVwdwkQQYBg7zogz2oTZY5KHfuE1KAgk2Fol7iGtkwTAgaeKRjhpsYvZdh4vIBsd48COfgkj4oBvkF09PkleLCEjUA9h6D0RvgTu47T3z/ANWoFARvgIOR34z/ANWoJVLocYtICqPfpF46KQ1DMqEgq9GiK6OikLF0DeUaBmX5SiuDwZptFZ0ZRUDBocxy5jB0sI+KoM1EI5iqjDQyNILWOplt4zFzSapHXT0U04v8TwwfSLyXEROawI5TtGizuDdkqAnwPKCFu6NY1qTm0g7IMsgZZLRINok7+Fli+LtmobC4FgZiBEeizxv2NMvyqeKpZXEdbIzwzHSyHHTUc+SFVu+AdwAD5KGi+FeU3PRjnZfBx1eTBtOihrOixCqCrLTKWhXzDK432P0UdF99/U3tzNlewmLggHQ80MaLwU9oIhGWPgxyso/UgyAZQvEyDewVqjUht+fqqdczff8ATdRI1zu4mwmAqPlzWucBGbKJIAvNuV0RwmCaWS6Ya4gVOfiDZ1o+Kh7OOmsBmcBaQCbjrC2OL4Uym3MzuNuSMoqQLFxa12h8FnycsxutjDDfoL/AkMpuo1vah3vNDmPLWD3QBAy3JBCwPE2gVHRa5nx3C9FxLQ4j2TmguM1HMp+zpzIFN5Ny0EZp5rz7iTIe4H3ph3IEEzHTqtOK2s+aagcQlI5J5auaF0acy3w4e93WulpEHXxCgpt1B1CsYOpGihrO75PVIzhT25+hCgAjrsiTaOa2nVR/w09CLOHXmkLFItRngY7jvxH/AKtQqo2Ci3Bh3D+L+lqZBRTS62gT3KNxVn+EUgF1G1Oa+5QNEcZ1RDh1cZm55LRNhrG6Gkp7Kl0rNk2WJxDcO+lUouYWVmBxY0mWGbtffW8yrrsJSqUXOdlLHB73PptDqrXx3WuYbgE7hYr+KsAAAJmIR3gNKk4g/wAQaTnObTDcmYEu+8J93S6xyx160nrNtJHTmmPG62vaXgtJtB1SmW5mnLVABPeZ9pl+6DayxOdXjexXwrahSOdKYYXSqqVtmIkX1G/TqpKdfY/RUQU5rlKpRmnU7p3/AHoo6zjf6KnQxB02U07qdL7L3CMTkrA6QevjZekOrF1Le4kRtzXlLXfHbdehcLx4dRaRBdZoHXqOS5f8nH5Y34bPYD4fEUw3K8ZiQbZnwNLHL73nZZPiDW53ZQAMxgAzbxW2/wAua17nOIdc2uG+mqHYilSJa0safAR8IV8ecnxPJjb4xbh1TWko1xDgrhmdT7wnSe8B4IKF1Y5S/HNcbPqTORbZNN0xxulzJ6SNcOq92TqFJjzID26xDo35FCcHiMpjQH9hEWunnEQVOvVb8VKrAdNOpHqi3BqXcNvtf0tQ97QIj9jqjHB3DI78X9LU7Es3VKiT3qNWcOBO+6RupSkapxpw0nTkhSvKe0puVcyyW0reHolx7onfVXaFIj+YyRBF4JyuGmb7vMFDqdQ7JzcW9hJY5zZEGCbjrzSsNpMTxsPw9Sk54k3kn3jzO7nGTqskU7W6QhTJoWkTguhcE9kckXBIUjpzXK1SFv1VRiIUNAEU56jfKLcF4iaZIAF7X21/NUHU+ajII0UWb8qpdUfxPGCdT8LfBVqNUl+aDOkboRSeSZPRFqDt9VFxmLWZW0ZolrmuJPu3nUjUrF8UpgVHRoTI80Wx9YtGUHW56DZBcU6XE/uyrimkcqs4riE4pFswKFfw+IMRPgqEJ7HX0TkC29yL8Fd3D+I/JqBuM6IvwVxyH8X0aigHqWKihWcXRc0SQqpKYPA1UuKcIGX9VAEueEl34Y9IAmlyUFJJzTCRxSZUkIBWuupMwOuqYykUe4T2edUgu7o//R/JK2Q9Apb+/wBVLh8BUqHuMceoFvjovRMLwShTb/pgn/dDj8U8VGjcDoIELO5Hpj8L2Yqn3iG+sDcmLK5S7MMvL3R/xH0R+riAbAjxAJ23Kp1arjZrXeOV35I3T8Un8Aw7Iku/+x/JDMbh2tIye7ESZmUdGDqOsKbydfdKe3sxVqagjoIP9kelLpli/n6qN5lbOn2GP2y9s6E5SPi0RfkiOG/w6pES6tWAtOUNIHjYkeYTHZ53SZfxRXDUnTBEEc+q2dX/AA8ogS3E1R+IMPoAEtPsO0mW4hwtq5jfKAHAqMpavHKMHjKD8xkaxB26XQevQc03Gq9bb2Kqh1q9JzTq4h152LVO7shhxTDK1MVHG+YEtdJ1ykaAWTw3+lnp4xl6eaevUH/4eUi2Wiu3WHOLYPkRcLDdpuz9XB1Ax8ODrsqNByujboRyW8ZA6RqQFcEwlY6PBHODAZHfi/pagMaIzwYHIfxH5NUgPxVTl8NiqZCu4ujldH76FEeH9lcVXZ7SjQfUbcEtLLFsSCJB3Rs9AYCY8rVM7B483OGczq91Nv8AUu/8Exk95jGjmajSPKJSuUNkwLqWlSnRbPCdgKn/ALlRjdLN7xujeA7J0aQDjNR1iC6PPu89FNzh6YPCcCq1DZhjmbD1WiwvYxoE1Hk9G6LYOLWmwtsIF+cdfBRPxbOrSOYP0+oS7bIFp8GpM9xoB5nX4lN9sGmyuYzGNiYPiUErYyfBTTE2YgvsO6NzsB+wtlwDs5TLBUIkEAiRJM8+XgF5q7EGIm371RLhXaSpSAaHSBsZ+eyJRXq5wbQCC0Zf3opKeBY6e8W9JEnqDb4LE4TtmHC5DT1uD/yGnmiLe1jd9f8AiR5EFX2idNOOGNzQ4Ne213AFzZ6TcfJWafBQ09wmI2IWZp9r2Wlx8gQfkpP/AC6mRllwd94iAUdoNDz6VsrrzafoYQvEUMhlriTu0agjVzSemo0KCYntVTn3wTexuPCEEx/aifdmdRINp5R+aXc+tarGYuk5sGN4cJHxCDYbGhjyJDpgDmJ6LBcUxrnHM83NhzPkPqpeFY2HC5gETa/iEpls+r1TDcRpEe825IbEy6LEhvKbSiNSjmbOWXN5EbXPnAKw3BKntHUm7htNvkHPzG3XL8QvVaOBYWNMf7uttlW00J4XiaVQCTBMjKWj4g7bLO9q+DsxDHUqg0GZpGrSBZzT+5RbFUy0wZ3IjSEJ4njcjQXGcrgDzAN5JGw+qjvoSbeKcW4PUoOhwkbOGjh0/JUmU17BxLAU6oqMqCQCIixAOa7TtcFefcb7N1KHeH8ynzGovbO36iyucksPqBuEItwU9w/i+jUKHj8EW4OO678X9LUyVsXTc4Uy0HN7kRJlsRbeQfRdTxVSi4inVey4JLHFs6QSAUpkaGCIcCDcEW1HmlxGHMNggw2JmNXOiCUtz9UOYHt9i2jK9zKrdO+3vEH/AHBaPhfahlaxcKbvu1JDCd+829M9dCsNU4TOUscIda8yDuJ38VPQ4O8H3h4yfyWeXW/F6r0N2bMQ5hjkZc2QdWlneb4gQVJTw7XaGqzqwsr058AM7fMLKcKxWKo+7VaW/deM7fKbt8itNh+0P/yUGHqxwPo+I+KnxJmI4aXTlfTeORL6Tvg4xKpPwOWc7K4ABjV4naYkx4I4ONUHasI8Wj+yQcUoj3Wu8iW/VaSJrIYyiz9Mzx/2YENdTE2J8hPyXoP+atJ/0nR1f+ifT4hTn/Sd1y1I+gTTthaHBarxIpvDfvOim34vifVFqfZUlv8AMc4N5MhgdH3qj7R4LTe3BHcIon7wDXv8i8GEH4hiKtOrHt3vs1wc4N9oQdhaIBHqoyul43fimeztEWYys42vSp13Ezr/ADH5W+ib/wCMPbdz/Yt2Nd1AEz0DpPwTX8QNVhDnOc5tpa+pmc0kkEd6BBsVRpNDOv3XxedIJO5WV5PPjX/WfU4KJhlem8m4Ia9jSNyHPsR4BQ0uDkiS86iA0Zpm4OqMGjmDsoJLDJYD3qQ0lv3m6ybqgXEAQCe7M7ZtDmm4tC57y2unDjx0ZS4aBYPmPezNacvnNt0//LbTmIGukAi93Ebcm7qwymQ1vdJmXHN9qbjysVbxLs1SXTlc4HnIBtp5CFlebLfirjj8UTwii1veZmc7MAXSXBjB3njqSQPE9FZwfZVlRmamW06gIEZXGdjBzXbNieqgxGMz1Tyb7OiLGLOl8eZ9FqeFVwGMcHfzDmAmzQJJhwjoL9Qt+HLLfrLkwkxZcMfharfaN0Bux2YFs3yuG4heq9m+K2ax+rgHB4918z3hyJEGOqyvGGiu0gi4uXDY8vUpOy1UtBpOPeoiaZ+9R3A/CfOCu6OIc7RVcrar4jK1xQDD1hUzOsJNxaDNrhaPibQ+i9jt2PB82kj5eiw/ZimHM9o73jAMA6xefmuXm3tvx4yxDxb/ANO9sTkObIDJ93WmT4kEeJUmAxTX6GYFidCTrrorPapubDvIElnfGUSRscoHRY1mLymQe9la47CTaBZTrc8X4u9qOyuaauHZfV9Jos7m9g2OpIWe4QO4fxfRq3eE4o4MJc06AiYvOhjUCQUD41QotrONN0Zoc4AWzuAzRy2WvFyX5kz5MP4zDagbcNkgbm0wdQE6mZaBuCLWFgSbk6/qmOBTGldFjKUVwrnnKMwaBN4tG46q++oC45MxZMNLrOPXZAqNW+sQNZ35rqmJPMn/AJLG4bdEz8HWn/cR5+ikNct+1bqAf1WdbUkDU6zLiVOx4Gx+MKOmlblGjxCImImJG1puFaHEIEkgdRceY1CzOPxLS0NbEhxJIvtGvmqwxzgIm/SFrjPGGc98a93F4tIPUaemikocYbIzQNfBYl9dxMk36AD5JrXPOhPxVJmO3oH+eUwJDiPVZri3HvaVQ6+UDIfAnVBxh3H7XqfVQVqLhq36qdbaTDLH1qH4rIQ4HTXUgt1ho5uGp2UrKrHtzMOZptldeByMbidVmcHjo7rjIGk7ea4Viwy0x5lRlx7ipnq7aXD40sLcwJAsHtMPaPxDUfOFZbxFpiMRDr2qUnRfmWNIKA0uJB/vgF3OzT5xYq1TcyO7VYOlQOF+ctkLG8U161mY5U4oSNGvIjvNzhms3LgOWgUFfHmmw1HGHGzG7yNXRsLiEKfxJjPte0cDb7oi0wheJxZquzEyI/cdFOPDP4LmKcOr2ZOpqFxP78kb4fxkgG92g5b89QemizWCdAYeUn47If7cjRbY4e+Fy5f8yPS8NxmWiNQBN7ze6fwTH/zXm/df7zYJbLLwNHNIBka2svPcNxJzRv5GJ8VouwmMJxDgT90+MZgfmPitLuRza9eh8axwGGrOiCKdQzczIIaWu038liuz1an7Iukl+VthyIa0w4uDZF5ESjna/K3C1nGdGAwSJzPGwPivPOF13HIM5bLgDcAbCYd3So5Me0aYXTVdoazhRFNrrk3IudDYkIBTpsNMDVwP2ovm6dLqzUexzntqV3y0wHZCXOAMQIs2OnNUsfjGNIGTLBIIBLpjl4rPDGyaXsUNfM6GiRYAdNJQ5lF2Z5cJJcT6AR6Kjg+KuFWRYEG3ynrMIvhKxdmIJjNy6An1JW2GPVnndstm0THnRSkbqIrdgZKje4qxCjcwo0qVEHeKt0KptGoI8rhV4UrXQ2Bc6fqldLhcRVGd0DulxgchJUN+XguelAPNENIx1w0anfXXbopTUAcG6tHvdYTcKMoc47WHimARtPipX8i6K8XMOHMWPwU7Hh+mvI6oZlcdgE9lM7ypuLTHms+n4vBg3Ag8ufh1Q+bbouScp7xdEG/MXEFVMYwTbfvDzuQnLU5yZexVFToU5rvEpjmEGCnspc5V3TPRYJ0Hl1VhzYBHRPpbcht15ykdooaSeLeeG+DfUhCJPyRHEOtG5j4BUIRhE8l3owP/AHstD2HM4oDmx3xkLOgX0RjspWyYph0mW+Z09Qqy+VnPr1HtFhfa4WuwXIYHDqWHNHoV5Xg8rpkmwlobvuvX8C8OJB3I+DrH5leNPBpvc0GC0vZ8HEfRZYXcV8XqUkZi+DNxbzKH8QqS7e06+KlZVJABvE/E8yq1eXGTyVyFaia6+q0vAy/2dtMx26Dms2aaP8If/LjkY35BVU7CctkwgJ7ky6pm5K1s2hMupqLrEzyHhOp+CDiFzRI2VmtSAAAM7qENnT0XB7gI/ulY0xqGN4T30xYf3JKVg+AsnPqRJtPySVHVqwHdANtfFR/xA6+igJdzSOPNPRbWRihyPol/im/dPxCph3gklGoNilE5wcrCYBcb3hovZQB0hubcETy8PiFHhnGHAHUR+Y81zDLT0IPzB+iS5Uz2Tb7Q9eqRtIxM2+SRr5EHyPJODTu8AchclKmeLWHnyTTr0CUkaAW57lV3v23Ro7UdWqSTdMCVcrjG0rSpKbiDIMfvVMn9hcEWE9Y7OcQ9sxrpuRld0eLwsR20oBmNrWgOIe3weJ+cpeyvFXUKujnNeRLW3MiILRuTorXb8PNanUfT9lmp91hMvDWOgGpGhOb0XPjjccq0vs2zNN17pXv5WUYKQFbM0gfKNcJAyH8X0agAcjfCD3D+L6BGhQ12ijLlLEjX1UZbe7gPNWzNmVIJgxzCSBaSAlLWj7TZ5SkZWj+yRzSbBTU6YNpHz+KsDB9fghQa63ly5qu50IpUobeirOw7eXqg9qOdJKu/wwn9VzcKJ+O6DUmpryiP8MOQStwW+W0JbhyKFN5E+HzTqT4KvMwrdwPipv4UR+lkXKKkQsYHDu68jCaaJGgU3sN1KGDf1Kja4ompCralGhhx90eH5p5w40gfFHcriApxRhmHHIGJ+a5+GaZ08LJ90XCghIUjFfdhWk2HqE/B4dgeM8FvV2UDxMI7l0av/DbhLXuqVntzCllawGYzuBMxvFgPFC/8Q8Xnxbmgy2k1tMcp953qY8kaw3HaGFw4FJzHPEvaxsODqr7Zqk7MAEc50WFqguJc4lxJJJO5JkkrPGbyuS7jrxAD4pjT0VttHeU4UQd1rtGlRt0f4J7h/F9GoR7Ec7ItwpwDXX+1z/2tRsqKbLguXK2RQucuXJGs0dU2okXIUmduo9ki5OAyjqubqfNKuSUlcuZouXKacR7KxS0HmkXI/FQxLuuXKAs0tPNNOq5chdRnfx+qSrqfBcuTiULEh0XLkypztvL5FQ7JVyWIvwg0TguXKipGK5gNHfi+jVy5NNf/2Q=="/>
          <p:cNvSpPr>
            <a:spLocks noChangeAspect="1" noChangeArrowheads="1"/>
          </p:cNvSpPr>
          <p:nvPr/>
        </p:nvSpPr>
        <p:spPr bwMode="auto">
          <a:xfrm>
            <a:off x="155575" y="-1012825"/>
            <a:ext cx="2619375" cy="21145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/>
          <a:srcRect l="24558" t="34286" r="51816" b="58415"/>
          <a:stretch/>
        </p:blipFill>
        <p:spPr bwMode="auto">
          <a:xfrm>
            <a:off x="301651" y="68408"/>
            <a:ext cx="3358342" cy="64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98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8441"/>
            <a:ext cx="9144000" cy="305131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26988" y="2387654"/>
            <a:ext cx="1401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2">
                    <a:lumMod val="50000"/>
                  </a:schemeClr>
                </a:solidFill>
              </a:rPr>
              <a:t>REM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584372" y="2387654"/>
            <a:ext cx="32603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2">
                    <a:lumMod val="50000"/>
                  </a:schemeClr>
                </a:solidFill>
              </a:rPr>
              <a:t>NREM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7352" y="910326"/>
            <a:ext cx="83521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000" dirty="0" err="1" smtClean="0">
                <a:solidFill>
                  <a:schemeClr val="bg1"/>
                </a:solidFill>
              </a:rPr>
              <a:t>If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particularly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bad</a:t>
            </a:r>
            <a:endParaRPr lang="it-IT" sz="3000" dirty="0" smtClean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65018" y="2941652"/>
            <a:ext cx="26434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smtClean="0">
                <a:solidFill>
                  <a:schemeClr val="bg1"/>
                </a:solidFill>
              </a:rPr>
              <a:t>NIGHTMARES</a:t>
            </a:r>
            <a:endParaRPr lang="it-IT" sz="2600" dirty="0" smtClean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143516" y="2941652"/>
            <a:ext cx="38632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 smtClean="0">
                <a:solidFill>
                  <a:schemeClr val="bg1"/>
                </a:solidFill>
              </a:rPr>
              <a:t>NIGHT TERRORS</a:t>
            </a:r>
          </a:p>
        </p:txBody>
      </p:sp>
      <p:cxnSp>
        <p:nvCxnSpPr>
          <p:cNvPr id="10" name="Connettore 2 9"/>
          <p:cNvCxnSpPr>
            <a:stCxn id="9" idx="2"/>
          </p:cNvCxnSpPr>
          <p:nvPr/>
        </p:nvCxnSpPr>
        <p:spPr>
          <a:xfrm flipH="1">
            <a:off x="2286000" y="1464324"/>
            <a:ext cx="2257405" cy="1148247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4543405" y="1464324"/>
            <a:ext cx="1596138" cy="1148247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/>
          <a:srcRect l="24558" t="34286" r="51816" b="58415"/>
          <a:stretch/>
        </p:blipFill>
        <p:spPr bwMode="auto">
          <a:xfrm>
            <a:off x="301651" y="68408"/>
            <a:ext cx="3358342" cy="64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07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67352" y="910326"/>
            <a:ext cx="83521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000" b="1" dirty="0" err="1" smtClean="0">
                <a:solidFill>
                  <a:schemeClr val="bg1"/>
                </a:solidFill>
              </a:rPr>
              <a:t>Lucid</a:t>
            </a:r>
            <a:r>
              <a:rPr lang="it-IT" sz="3000" b="1" dirty="0" smtClean="0">
                <a:solidFill>
                  <a:schemeClr val="bg1"/>
                </a:solidFill>
              </a:rPr>
              <a:t> </a:t>
            </a:r>
            <a:r>
              <a:rPr lang="it-IT" sz="3000" b="1" dirty="0" err="1" smtClean="0">
                <a:solidFill>
                  <a:schemeClr val="bg1"/>
                </a:solidFill>
              </a:rPr>
              <a:t>dreaming</a:t>
            </a:r>
            <a:endParaRPr lang="it-IT" sz="3000" b="1" dirty="0" smtClean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67351" y="1464324"/>
            <a:ext cx="8352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 err="1" smtClean="0">
                <a:solidFill>
                  <a:schemeClr val="bg1"/>
                </a:solidFill>
              </a:rPr>
              <a:t>Dreamer</a:t>
            </a:r>
            <a:r>
              <a:rPr lang="it-IT" sz="2200" dirty="0" smtClean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is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aware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that</a:t>
            </a:r>
            <a:r>
              <a:rPr lang="it-IT" sz="2200" dirty="0">
                <a:solidFill>
                  <a:schemeClr val="bg1"/>
                </a:solidFill>
              </a:rPr>
              <a:t> he or </a:t>
            </a:r>
            <a:r>
              <a:rPr lang="it-IT" sz="2200" dirty="0" err="1">
                <a:solidFill>
                  <a:schemeClr val="bg1"/>
                </a:solidFill>
              </a:rPr>
              <a:t>she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is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dreaming</a:t>
            </a:r>
            <a:r>
              <a:rPr lang="it-IT" sz="2200" dirty="0">
                <a:solidFill>
                  <a:schemeClr val="bg1"/>
                </a:solidFill>
              </a:rPr>
              <a:t> and </a:t>
            </a:r>
            <a:r>
              <a:rPr lang="it-IT" sz="2200" dirty="0" err="1">
                <a:solidFill>
                  <a:schemeClr val="bg1"/>
                </a:solidFill>
              </a:rPr>
              <a:t>uses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this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awareness</a:t>
            </a:r>
            <a:r>
              <a:rPr lang="it-IT" sz="2200" dirty="0">
                <a:solidFill>
                  <a:schemeClr val="bg1"/>
                </a:solidFill>
              </a:rPr>
              <a:t> to control or </a:t>
            </a:r>
            <a:r>
              <a:rPr lang="it-IT" sz="2200" dirty="0" err="1">
                <a:solidFill>
                  <a:schemeClr val="bg1"/>
                </a:solidFill>
              </a:rPr>
              <a:t>direct</a:t>
            </a:r>
            <a:r>
              <a:rPr lang="it-IT" sz="2200" dirty="0">
                <a:solidFill>
                  <a:schemeClr val="bg1"/>
                </a:solidFill>
              </a:rPr>
              <a:t> the </a:t>
            </a:r>
            <a:r>
              <a:rPr lang="it-IT" sz="2200" dirty="0" err="1">
                <a:solidFill>
                  <a:schemeClr val="bg1"/>
                </a:solidFill>
              </a:rPr>
              <a:t>content</a:t>
            </a:r>
            <a:r>
              <a:rPr lang="it-IT" sz="2200" dirty="0">
                <a:solidFill>
                  <a:schemeClr val="bg1"/>
                </a:solidFill>
              </a:rPr>
              <a:t> of the </a:t>
            </a:r>
            <a:r>
              <a:rPr lang="it-IT" sz="2200" dirty="0" err="1">
                <a:solidFill>
                  <a:schemeClr val="bg1"/>
                </a:solidFill>
              </a:rPr>
              <a:t>dream</a:t>
            </a:r>
            <a:endParaRPr lang="it-IT" sz="2200" dirty="0" smtClean="0">
              <a:solidFill>
                <a:schemeClr val="bg1"/>
              </a:solidFill>
            </a:endParaRPr>
          </a:p>
        </p:txBody>
      </p:sp>
      <p:pic>
        <p:nvPicPr>
          <p:cNvPr id="219138" name="Picture 2" descr="http://sourcefed.com/wp-content/uploads/2013/10/incep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13212"/>
            <a:ext cx="4104602" cy="2563906"/>
          </a:xfrm>
          <a:prstGeom prst="rect">
            <a:avLst/>
          </a:prstGeom>
          <a:noFill/>
        </p:spPr>
      </p:pic>
      <p:pic>
        <p:nvPicPr>
          <p:cNvPr id="219140" name="Picture 4" descr="http://upload.wikimedia.org/wikipedia/it/b/ba/Inception_Paris_sce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8992" y="3419474"/>
            <a:ext cx="4230464" cy="1757644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/>
          <a:srcRect l="24558" t="34286" r="51816" b="58415"/>
          <a:stretch/>
        </p:blipFill>
        <p:spPr bwMode="auto">
          <a:xfrm>
            <a:off x="301651" y="68408"/>
            <a:ext cx="3358342" cy="64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67352" y="910326"/>
            <a:ext cx="83521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000" b="1" dirty="0" err="1" smtClean="0">
                <a:solidFill>
                  <a:schemeClr val="bg1"/>
                </a:solidFill>
              </a:rPr>
              <a:t>Lucid</a:t>
            </a:r>
            <a:r>
              <a:rPr lang="it-IT" sz="3000" b="1" dirty="0" smtClean="0">
                <a:solidFill>
                  <a:schemeClr val="bg1"/>
                </a:solidFill>
              </a:rPr>
              <a:t> </a:t>
            </a:r>
            <a:r>
              <a:rPr lang="it-IT" sz="3000" b="1" dirty="0" err="1" smtClean="0">
                <a:solidFill>
                  <a:schemeClr val="bg1"/>
                </a:solidFill>
              </a:rPr>
              <a:t>dreaming</a:t>
            </a:r>
            <a:endParaRPr lang="it-IT" sz="3000" b="1" dirty="0" smtClean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67351" y="1464324"/>
            <a:ext cx="8352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 smtClean="0">
                <a:solidFill>
                  <a:schemeClr val="bg1"/>
                </a:solidFill>
              </a:rPr>
              <a:t>TEMPORAL ESTIMATION OF EVENTS OCCURRING DURING DREAMS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/>
          <a:srcRect l="24558" t="34286" r="51816" b="58415"/>
          <a:stretch/>
        </p:blipFill>
        <p:spPr bwMode="auto">
          <a:xfrm>
            <a:off x="301651" y="68408"/>
            <a:ext cx="3358342" cy="64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3121572" y="2630108"/>
            <a:ext cx="53602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it-IT" sz="2000" dirty="0" err="1" smtClean="0">
                <a:solidFill>
                  <a:schemeClr val="bg1"/>
                </a:solidFill>
                <a:latin typeface="Times-Roman" charset="0"/>
              </a:rPr>
              <a:t>Please</a:t>
            </a:r>
            <a:r>
              <a:rPr lang="it-IT" sz="2000" dirty="0" smtClean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2000" u="sng" dirty="0" err="1">
                <a:solidFill>
                  <a:schemeClr val="bg1"/>
                </a:solidFill>
                <a:latin typeface="Times-Roman" charset="0"/>
              </a:rPr>
              <a:t>signal</a:t>
            </a:r>
            <a:r>
              <a:rPr lang="it-IT" sz="2000" u="sng" dirty="0">
                <a:solidFill>
                  <a:schemeClr val="bg1"/>
                </a:solidFill>
                <a:latin typeface="Times-Roman" charset="0"/>
              </a:rPr>
              <a:t> the </a:t>
            </a:r>
            <a:r>
              <a:rPr lang="it-IT" sz="2000" u="sng" dirty="0" err="1">
                <a:solidFill>
                  <a:schemeClr val="bg1"/>
                </a:solidFill>
                <a:latin typeface="Times-Roman" charset="0"/>
              </a:rPr>
              <a:t>onset</a:t>
            </a:r>
            <a:r>
              <a:rPr lang="it-IT" sz="2000" u="sng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of </a:t>
            </a:r>
            <a:r>
              <a:rPr lang="it-IT" sz="2000" dirty="0" err="1" smtClean="0">
                <a:solidFill>
                  <a:schemeClr val="bg1"/>
                </a:solidFill>
                <a:latin typeface="Times-Roman" charset="0"/>
              </a:rPr>
              <a:t>one</a:t>
            </a:r>
            <a:r>
              <a:rPr lang="it-IT" sz="2000" dirty="0" smtClean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imes-Roman" charset="0"/>
              </a:rPr>
              <a:t>activity</a:t>
            </a:r>
            <a:r>
              <a:rPr lang="it-IT" sz="2000" dirty="0" smtClean="0">
                <a:solidFill>
                  <a:schemeClr val="bg1"/>
                </a:solidFill>
                <a:latin typeface="Times-Roman" charset="0"/>
              </a:rPr>
              <a:t> (</a:t>
            </a:r>
            <a:r>
              <a:rPr lang="it-IT" sz="2000" dirty="0" err="1" smtClean="0">
                <a:solidFill>
                  <a:schemeClr val="bg1"/>
                </a:solidFill>
                <a:latin typeface="Times-Roman" charset="0"/>
              </a:rPr>
              <a:t>running</a:t>
            </a:r>
            <a:r>
              <a:rPr lang="it-IT" sz="2000" dirty="0" smtClean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imes-Roman" charset="0"/>
              </a:rPr>
              <a:t>around</a:t>
            </a:r>
            <a:r>
              <a:rPr lang="it-IT" sz="2000" dirty="0" smtClean="0">
                <a:solidFill>
                  <a:schemeClr val="bg1"/>
                </a:solidFill>
                <a:latin typeface="Times-Roman" charset="0"/>
              </a:rPr>
              <a:t> a building) with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specific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dream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actions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that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would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be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observable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on a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polygraph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(i.e.,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eye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movements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and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fist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imes-Roman" charset="0"/>
              </a:rPr>
              <a:t>clenches</a:t>
            </a:r>
            <a:r>
              <a:rPr lang="it-IT" sz="2000" dirty="0" smtClean="0">
                <a:solidFill>
                  <a:schemeClr val="bg1"/>
                </a:solidFill>
                <a:latin typeface="Times-Roman" charset="0"/>
              </a:rPr>
              <a:t>)</a:t>
            </a:r>
          </a:p>
          <a:p>
            <a:pPr algn="just"/>
            <a:endParaRPr lang="it-IT" sz="2000" dirty="0">
              <a:solidFill>
                <a:schemeClr val="bg1"/>
              </a:solidFill>
              <a:latin typeface="Times-Roman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41040" y="5149860"/>
            <a:ext cx="82047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200" dirty="0" smtClean="0">
              <a:solidFill>
                <a:schemeClr val="bg1"/>
              </a:solidFill>
            </a:endParaRPr>
          </a:p>
          <a:p>
            <a:pPr algn="ctr"/>
            <a:r>
              <a:rPr lang="it-IT" sz="2200" b="1" dirty="0" smtClean="0">
                <a:solidFill>
                  <a:schemeClr val="bg2">
                    <a:lumMod val="50000"/>
                  </a:schemeClr>
                </a:solidFill>
              </a:rPr>
              <a:t>THE SAME DURATION COMPARED TO A REAL EVENT !</a:t>
            </a:r>
            <a:r>
              <a:rPr lang="it-IT" sz="2400" dirty="0">
                <a:solidFill>
                  <a:schemeClr val="bg1"/>
                </a:solidFill>
                <a:latin typeface="Times-Roman" charset="0"/>
              </a:rPr>
              <a:t> </a:t>
            </a:r>
            <a:endParaRPr lang="it-IT" sz="22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86" y="3000565"/>
            <a:ext cx="2475186" cy="163362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121572" y="4341354"/>
            <a:ext cx="5360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Please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do the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same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at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the end of the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activity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(so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we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record the time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spent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to do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it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during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 a </a:t>
            </a:r>
            <a:r>
              <a:rPr lang="it-IT" sz="2000" dirty="0" err="1">
                <a:solidFill>
                  <a:schemeClr val="bg1"/>
                </a:solidFill>
                <a:latin typeface="Times-Roman" charset="0"/>
              </a:rPr>
              <a:t>dream</a:t>
            </a:r>
            <a:r>
              <a:rPr lang="it-IT" sz="2000" dirty="0">
                <a:solidFill>
                  <a:schemeClr val="bg1"/>
                </a:solidFill>
                <a:latin typeface="Times-Roman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788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5980" y="0"/>
            <a:ext cx="8737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WHY DO WE DREAM ?</a:t>
            </a:r>
          </a:p>
        </p:txBody>
      </p:sp>
      <p:pic>
        <p:nvPicPr>
          <p:cNvPr id="217090" name="Picture 2" descr="http://www.photobooth.net/movies_tv/img/bean_01.jpg"/>
          <p:cNvPicPr>
            <a:picLocks noChangeAspect="1" noChangeArrowheads="1"/>
          </p:cNvPicPr>
          <p:nvPr/>
        </p:nvPicPr>
        <p:blipFill>
          <a:blip r:embed="rId3"/>
          <a:srcRect l="10692" r="14473"/>
          <a:stretch>
            <a:fillRect/>
          </a:stretch>
        </p:blipFill>
        <p:spPr bwMode="auto">
          <a:xfrm>
            <a:off x="367352" y="823229"/>
            <a:ext cx="2487706" cy="1819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sellaDiTesto 5"/>
          <p:cNvSpPr txBox="1"/>
          <p:nvPr/>
        </p:nvSpPr>
        <p:spPr>
          <a:xfrm>
            <a:off x="2855058" y="1416594"/>
            <a:ext cx="5804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</a:rPr>
              <a:t>As</a:t>
            </a:r>
            <a:r>
              <a:rPr lang="it-IT" dirty="0" smtClean="0">
                <a:solidFill>
                  <a:schemeClr val="bg1"/>
                </a:solidFill>
              </a:rPr>
              <a:t> in </a:t>
            </a:r>
            <a:r>
              <a:rPr lang="it-IT" dirty="0" err="1" smtClean="0">
                <a:solidFill>
                  <a:schemeClr val="bg1"/>
                </a:solidFill>
              </a:rPr>
              <a:t>other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research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fields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dirty="0" err="1" smtClean="0">
                <a:solidFill>
                  <a:schemeClr val="bg1"/>
                </a:solidFill>
              </a:rPr>
              <a:t>we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have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recently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collected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several</a:t>
            </a:r>
            <a:r>
              <a:rPr lang="it-IT" dirty="0" smtClean="0">
                <a:solidFill>
                  <a:schemeClr val="bg1"/>
                </a:solidFill>
              </a:rPr>
              <a:t> information </a:t>
            </a:r>
            <a:r>
              <a:rPr lang="it-IT" dirty="0" err="1" smtClean="0">
                <a:solidFill>
                  <a:schemeClr val="bg1"/>
                </a:solidFill>
              </a:rPr>
              <a:t>that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helped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us</a:t>
            </a:r>
            <a:r>
              <a:rPr lang="it-IT" dirty="0" smtClean="0">
                <a:solidFill>
                  <a:schemeClr val="bg1"/>
                </a:solidFill>
              </a:rPr>
              <a:t> to </a:t>
            </a:r>
            <a:r>
              <a:rPr lang="it-IT" dirty="0" err="1" smtClean="0">
                <a:solidFill>
                  <a:schemeClr val="bg1"/>
                </a:solidFill>
              </a:rPr>
              <a:t>understand</a:t>
            </a:r>
            <a:r>
              <a:rPr lang="it-IT" dirty="0" smtClean="0">
                <a:solidFill>
                  <a:schemeClr val="bg1"/>
                </a:solidFill>
              </a:rPr>
              <a:t> “</a:t>
            </a:r>
            <a:r>
              <a:rPr lang="it-IT" dirty="0" err="1" smtClean="0">
                <a:solidFill>
                  <a:schemeClr val="bg1"/>
                </a:solidFill>
              </a:rPr>
              <a:t>how</a:t>
            </a:r>
            <a:r>
              <a:rPr lang="it-IT" dirty="0" smtClean="0">
                <a:solidFill>
                  <a:schemeClr val="bg1"/>
                </a:solidFill>
              </a:rPr>
              <a:t>” </a:t>
            </a:r>
            <a:r>
              <a:rPr lang="it-IT" dirty="0" err="1" smtClean="0">
                <a:solidFill>
                  <a:schemeClr val="bg1"/>
                </a:solidFill>
              </a:rPr>
              <a:t>it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happens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(the </a:t>
            </a:r>
            <a:r>
              <a:rPr lang="it-IT" dirty="0" err="1" smtClean="0">
                <a:solidFill>
                  <a:schemeClr val="bg1"/>
                </a:solidFill>
              </a:rPr>
              <a:t>description</a:t>
            </a:r>
            <a:r>
              <a:rPr lang="it-IT" dirty="0" smtClean="0">
                <a:solidFill>
                  <a:schemeClr val="bg1"/>
                </a:solidFill>
              </a:rPr>
              <a:t> of the </a:t>
            </a:r>
            <a:r>
              <a:rPr lang="it-IT" dirty="0" err="1" smtClean="0">
                <a:solidFill>
                  <a:schemeClr val="bg1"/>
                </a:solidFill>
              </a:rPr>
              <a:t>event</a:t>
            </a:r>
            <a:r>
              <a:rPr lang="it-IT" dirty="0" smtClean="0">
                <a:solidFill>
                  <a:schemeClr val="bg1"/>
                </a:solidFill>
              </a:rPr>
              <a:t>)..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.. </a:t>
            </a:r>
            <a:r>
              <a:rPr lang="it-IT" dirty="0" err="1" smtClean="0">
                <a:solidFill>
                  <a:schemeClr val="bg1"/>
                </a:solidFill>
              </a:rPr>
              <a:t>Another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aspect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is</a:t>
            </a:r>
            <a:r>
              <a:rPr lang="it-IT" dirty="0" smtClean="0">
                <a:solidFill>
                  <a:schemeClr val="bg1"/>
                </a:solidFill>
              </a:rPr>
              <a:t> to </a:t>
            </a:r>
            <a:r>
              <a:rPr lang="it-IT" dirty="0" err="1" smtClean="0">
                <a:solidFill>
                  <a:schemeClr val="bg1"/>
                </a:solidFill>
              </a:rPr>
              <a:t>understand</a:t>
            </a:r>
            <a:r>
              <a:rPr lang="it-IT" dirty="0" smtClean="0">
                <a:solidFill>
                  <a:schemeClr val="bg1"/>
                </a:solidFill>
              </a:rPr>
              <a:t> “</a:t>
            </a:r>
            <a:r>
              <a:rPr lang="it-IT" dirty="0" err="1" smtClean="0">
                <a:solidFill>
                  <a:schemeClr val="bg1"/>
                </a:solidFill>
              </a:rPr>
              <a:t>why</a:t>
            </a:r>
            <a:r>
              <a:rPr lang="it-IT" dirty="0" smtClean="0">
                <a:solidFill>
                  <a:schemeClr val="bg1"/>
                </a:solidFill>
              </a:rPr>
              <a:t>”..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Fumetto 3 6"/>
          <p:cNvSpPr/>
          <p:nvPr/>
        </p:nvSpPr>
        <p:spPr>
          <a:xfrm>
            <a:off x="2855058" y="702207"/>
            <a:ext cx="1945542" cy="605894"/>
          </a:xfrm>
          <a:prstGeom prst="wedgeEllipseCallout">
            <a:avLst>
              <a:gd name="adj1" fmla="val -106770"/>
              <a:gd name="adj2" fmla="val 151493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atin typeface="Comic Sans MS" pitchFamily="66" charset="0"/>
              </a:rPr>
              <a:t>Uhm, </a:t>
            </a:r>
            <a:r>
              <a:rPr lang="it-IT" dirty="0" err="1" smtClean="0">
                <a:latin typeface="Comic Sans MS" pitchFamily="66" charset="0"/>
              </a:rPr>
              <a:t>why</a:t>
            </a:r>
            <a:r>
              <a:rPr lang="it-IT" dirty="0" smtClean="0">
                <a:latin typeface="Comic Sans MS" pitchFamily="66" charset="0"/>
              </a:rPr>
              <a:t>…</a:t>
            </a:r>
            <a:endParaRPr lang="it-IT" dirty="0">
              <a:latin typeface="Comic Sans MS" pitchFamily="66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58568" y="2727654"/>
            <a:ext cx="8731644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5980" y="0"/>
            <a:ext cx="8737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WHY DO WE DREAM ?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164426" y="1153638"/>
            <a:ext cx="3187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</a:rPr>
              <a:t>Hobson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 &amp;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</a:rPr>
              <a:t>McCarley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, 1977)</a:t>
            </a:r>
            <a:endParaRPr lang="it-IT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25056" y="1490248"/>
            <a:ext cx="8388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Content of </a:t>
            </a:r>
            <a:r>
              <a:rPr lang="it-IT" sz="2400" dirty="0" err="1" smtClean="0">
                <a:solidFill>
                  <a:schemeClr val="bg1"/>
                </a:solidFill>
              </a:rPr>
              <a:t>dreams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reflects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ongoing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neural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activity</a:t>
            </a:r>
            <a:r>
              <a:rPr lang="it-IT" sz="2400" dirty="0" smtClean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12356" y="1126744"/>
            <a:ext cx="4399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1) </a:t>
            </a: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Activation-synthesis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theory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66799" y="2520320"/>
            <a:ext cx="79079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bg1"/>
                </a:solidFill>
              </a:rPr>
              <a:t>When</a:t>
            </a:r>
            <a:r>
              <a:rPr lang="it-IT" sz="2000" dirty="0">
                <a:solidFill>
                  <a:schemeClr val="bg1"/>
                </a:solidFill>
              </a:rPr>
              <a:t> sleeping </a:t>
            </a:r>
            <a:r>
              <a:rPr lang="it-IT" sz="2000" dirty="0" err="1">
                <a:solidFill>
                  <a:schemeClr val="bg1"/>
                </a:solidFill>
              </a:rPr>
              <a:t>volunteers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were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sprinkled</a:t>
            </a:r>
            <a:r>
              <a:rPr lang="it-IT" sz="2000" dirty="0">
                <a:solidFill>
                  <a:schemeClr val="bg1"/>
                </a:solidFill>
              </a:rPr>
              <a:t> with water, </a:t>
            </a:r>
            <a:r>
              <a:rPr lang="it-IT" sz="2000" dirty="0" err="1">
                <a:solidFill>
                  <a:schemeClr val="bg1"/>
                </a:solidFill>
              </a:rPr>
              <a:t>they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reported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dreams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rain</a:t>
            </a:r>
            <a:r>
              <a:rPr lang="it-IT" sz="2000" dirty="0">
                <a:solidFill>
                  <a:schemeClr val="bg1"/>
                </a:solidFill>
              </a:rPr>
              <a:t> and </a:t>
            </a:r>
            <a:r>
              <a:rPr lang="it-IT" sz="2000" dirty="0" err="1">
                <a:solidFill>
                  <a:schemeClr val="bg1"/>
                </a:solidFill>
              </a:rPr>
              <a:t>other</a:t>
            </a:r>
            <a:r>
              <a:rPr lang="it-IT" sz="2000" dirty="0">
                <a:solidFill>
                  <a:schemeClr val="bg1"/>
                </a:solidFill>
              </a:rPr>
              <a:t> water-</a:t>
            </a:r>
            <a:r>
              <a:rPr lang="it-IT" sz="2000" dirty="0" err="1">
                <a:solidFill>
                  <a:schemeClr val="bg1"/>
                </a:solidFill>
              </a:rPr>
              <a:t>related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themes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</a:p>
          <a:p>
            <a:pPr algn="just"/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2587804"/>
            <a:ext cx="1013736" cy="675284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58568" y="2086565"/>
            <a:ext cx="8731644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2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5980" y="0"/>
            <a:ext cx="8737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WHY DO WE DREAM ?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164426" y="1153638"/>
            <a:ext cx="3187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</a:rPr>
              <a:t>Hobson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 &amp;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</a:rPr>
              <a:t>McCarley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, 1977)</a:t>
            </a:r>
            <a:endParaRPr lang="it-IT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25056" y="1490248"/>
            <a:ext cx="8388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Content of </a:t>
            </a:r>
            <a:r>
              <a:rPr lang="it-IT" sz="2400" dirty="0" err="1" smtClean="0">
                <a:solidFill>
                  <a:schemeClr val="bg1"/>
                </a:solidFill>
              </a:rPr>
              <a:t>dreams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reflects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ongoing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neural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activity</a:t>
            </a:r>
            <a:r>
              <a:rPr lang="it-IT" sz="2400" dirty="0" smtClean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12356" y="1126744"/>
            <a:ext cx="4399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1) </a:t>
            </a: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Activation-synthesis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theory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66799" y="2520320"/>
            <a:ext cx="79079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When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sleeping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volunteers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were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sprinkled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with water,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they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reported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dreams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rain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other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water-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related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themes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  <a:p>
            <a:pPr algn="just"/>
            <a:endParaRPr lang="it-IT" sz="2000" dirty="0">
              <a:solidFill>
                <a:schemeClr val="bg1"/>
              </a:solidFill>
            </a:endParaRPr>
          </a:p>
          <a:p>
            <a:pPr algn="just"/>
            <a:r>
              <a:rPr lang="it-IT" sz="2000" dirty="0" err="1">
                <a:solidFill>
                  <a:schemeClr val="bg1"/>
                </a:solidFill>
              </a:rPr>
              <a:t>Dreams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being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unable</a:t>
            </a:r>
            <a:r>
              <a:rPr lang="it-IT" sz="2000" dirty="0">
                <a:solidFill>
                  <a:schemeClr val="bg1"/>
                </a:solidFill>
              </a:rPr>
              <a:t> to </a:t>
            </a:r>
            <a:r>
              <a:rPr lang="it-IT" sz="2000" dirty="0" err="1">
                <a:solidFill>
                  <a:schemeClr val="bg1"/>
                </a:solidFill>
              </a:rPr>
              <a:t>move</a:t>
            </a:r>
            <a:r>
              <a:rPr lang="it-IT" sz="2000" dirty="0">
                <a:solidFill>
                  <a:schemeClr val="bg1"/>
                </a:solidFill>
              </a:rPr>
              <a:t> in a </a:t>
            </a:r>
            <a:r>
              <a:rPr lang="it-IT" sz="2000" dirty="0" err="1">
                <a:solidFill>
                  <a:schemeClr val="bg1"/>
                </a:solidFill>
              </a:rPr>
              <a:t>dangerous</a:t>
            </a:r>
            <a:r>
              <a:rPr lang="it-IT" sz="2000" dirty="0">
                <a:solidFill>
                  <a:schemeClr val="bg1"/>
                </a:solidFill>
              </a:rPr>
              <a:t> situation </a:t>
            </a:r>
            <a:r>
              <a:rPr lang="it-IT" sz="2000" dirty="0" err="1">
                <a:solidFill>
                  <a:schemeClr val="bg1"/>
                </a:solidFill>
              </a:rPr>
              <a:t>accurately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mirror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muscle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paralysis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present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during</a:t>
            </a:r>
            <a:r>
              <a:rPr lang="it-IT" sz="2000" dirty="0">
                <a:solidFill>
                  <a:schemeClr val="bg1"/>
                </a:solidFill>
              </a:rPr>
              <a:t> the REM state. </a:t>
            </a:r>
          </a:p>
          <a:p>
            <a:pPr algn="just"/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2587804"/>
            <a:ext cx="1013736" cy="6752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7" y="3499282"/>
            <a:ext cx="1059200" cy="6620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58568" y="2086565"/>
            <a:ext cx="8731644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3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5980" y="0"/>
            <a:ext cx="8737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WHY DO WE DREAM ?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164426" y="1153638"/>
            <a:ext cx="3187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</a:rPr>
              <a:t>Hobson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 &amp;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</a:rPr>
              <a:t>McCarley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, 1977)</a:t>
            </a:r>
            <a:endParaRPr lang="it-IT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25056" y="1490248"/>
            <a:ext cx="8388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Content of </a:t>
            </a:r>
            <a:r>
              <a:rPr lang="it-IT" sz="2400" dirty="0" err="1" smtClean="0">
                <a:solidFill>
                  <a:schemeClr val="bg1"/>
                </a:solidFill>
              </a:rPr>
              <a:t>dreams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reflects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ongoing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neural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activity</a:t>
            </a:r>
            <a:r>
              <a:rPr lang="it-IT" sz="2400" dirty="0" smtClean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12356" y="1126744"/>
            <a:ext cx="4399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1) </a:t>
            </a: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Activation-synthesis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theory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66799" y="2520320"/>
            <a:ext cx="79079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When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sleeping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volunteers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were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sprinkled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with water,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they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reported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dreams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rain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other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water-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related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themes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  <a:p>
            <a:pPr algn="just"/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Dreams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being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unable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move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dangerous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situation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accurately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mirror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muscle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paralysis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during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 REM state. </a:t>
            </a:r>
          </a:p>
          <a:p>
            <a:pPr algn="just"/>
            <a:endParaRPr lang="it-IT" sz="2000" dirty="0">
              <a:solidFill>
                <a:schemeClr val="bg1"/>
              </a:solidFill>
            </a:endParaRP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Common </a:t>
            </a:r>
            <a:r>
              <a:rPr lang="it-IT" sz="2000" dirty="0" err="1">
                <a:solidFill>
                  <a:schemeClr val="bg1"/>
                </a:solidFill>
              </a:rPr>
              <a:t>dreams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flying</a:t>
            </a:r>
            <a:r>
              <a:rPr lang="it-IT" sz="2000" dirty="0">
                <a:solidFill>
                  <a:schemeClr val="bg1"/>
                </a:solidFill>
              </a:rPr>
              <a:t> or </a:t>
            </a:r>
            <a:r>
              <a:rPr lang="it-IT" sz="2000" dirty="0" err="1">
                <a:solidFill>
                  <a:schemeClr val="bg1"/>
                </a:solidFill>
              </a:rPr>
              <a:t>falling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could</a:t>
            </a:r>
            <a:r>
              <a:rPr lang="it-IT" sz="2000" dirty="0">
                <a:solidFill>
                  <a:schemeClr val="bg1"/>
                </a:solidFill>
              </a:rPr>
              <a:t> be </a:t>
            </a:r>
            <a:r>
              <a:rPr lang="it-IT" sz="2000" dirty="0" err="1">
                <a:solidFill>
                  <a:schemeClr val="bg1"/>
                </a:solidFill>
              </a:rPr>
              <a:t>caused</a:t>
            </a:r>
            <a:r>
              <a:rPr lang="it-IT" sz="2000" dirty="0">
                <a:solidFill>
                  <a:schemeClr val="bg1"/>
                </a:solidFill>
              </a:rPr>
              <a:t> by the </a:t>
            </a:r>
            <a:r>
              <a:rPr lang="it-IT" sz="2000" dirty="0" err="1">
                <a:solidFill>
                  <a:schemeClr val="bg1"/>
                </a:solidFill>
              </a:rPr>
              <a:t>unusual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activation</a:t>
            </a:r>
            <a:r>
              <a:rPr lang="it-IT" sz="2000" dirty="0">
                <a:solidFill>
                  <a:schemeClr val="bg1"/>
                </a:solidFill>
              </a:rPr>
              <a:t> of the </a:t>
            </a:r>
            <a:r>
              <a:rPr lang="it-IT" sz="2000" dirty="0" err="1">
                <a:solidFill>
                  <a:schemeClr val="bg1"/>
                </a:solidFill>
              </a:rPr>
              <a:t>vestibular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system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during</a:t>
            </a:r>
            <a:r>
              <a:rPr lang="it-IT" sz="2000" dirty="0">
                <a:solidFill>
                  <a:schemeClr val="bg1"/>
                </a:solidFill>
              </a:rPr>
              <a:t> REM </a:t>
            </a:r>
            <a:r>
              <a:rPr lang="it-IT" sz="2000" dirty="0" err="1">
                <a:solidFill>
                  <a:schemeClr val="bg1"/>
                </a:solidFill>
              </a:rPr>
              <a:t>sleep</a:t>
            </a:r>
            <a:endParaRPr lang="it-IT" sz="2000" dirty="0">
              <a:solidFill>
                <a:schemeClr val="bg1"/>
              </a:solidFill>
            </a:endParaRPr>
          </a:p>
          <a:p>
            <a:pPr algn="just"/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2587804"/>
            <a:ext cx="1013736" cy="6752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7" y="3499282"/>
            <a:ext cx="1059200" cy="662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4305120"/>
            <a:ext cx="1013736" cy="874536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58568" y="2086565"/>
            <a:ext cx="8731644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1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50" y="509665"/>
            <a:ext cx="8897937" cy="5872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061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5980" y="0"/>
            <a:ext cx="8737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WHY DO WE DREAM ?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164426" y="1153638"/>
            <a:ext cx="3187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</a:rPr>
              <a:t>Hobson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 &amp;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</a:rPr>
              <a:t>McCarley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, 1977)</a:t>
            </a:r>
            <a:endParaRPr lang="it-IT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25056" y="1490248"/>
            <a:ext cx="8388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Content of </a:t>
            </a:r>
            <a:r>
              <a:rPr lang="it-IT" sz="2400" dirty="0" err="1" smtClean="0">
                <a:solidFill>
                  <a:schemeClr val="bg1"/>
                </a:solidFill>
              </a:rPr>
              <a:t>dreams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reflects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ongoing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neural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activity</a:t>
            </a:r>
            <a:r>
              <a:rPr lang="it-IT" sz="2400" dirty="0" smtClean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12356" y="1126744"/>
            <a:ext cx="4399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1) </a:t>
            </a: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Activation-synthesis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theory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66799" y="2520320"/>
            <a:ext cx="790797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When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sleeping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volunteers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were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sprinkled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with water,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they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reported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dreams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rain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other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water-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related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themes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  <a:p>
            <a:pPr algn="just"/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Dreams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being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unable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move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dangerous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situation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accurately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mirror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muscle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paralysis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during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 REM state. </a:t>
            </a:r>
          </a:p>
          <a:p>
            <a:pPr algn="just"/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Common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dreams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flying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or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falling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could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be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caused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by the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unusual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activation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the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vestibular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system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during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REM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sleep</a:t>
            </a:r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endParaRPr lang="it-IT" sz="2000" dirty="0">
              <a:solidFill>
                <a:schemeClr val="bg1"/>
              </a:solidFill>
            </a:endParaRPr>
          </a:p>
          <a:p>
            <a:pPr algn="just"/>
            <a:r>
              <a:rPr lang="it-IT" sz="2000" dirty="0" err="1">
                <a:solidFill>
                  <a:schemeClr val="bg1"/>
                </a:solidFill>
              </a:rPr>
              <a:t>Dreams</a:t>
            </a:r>
            <a:r>
              <a:rPr lang="it-IT" sz="2000" dirty="0">
                <a:solidFill>
                  <a:schemeClr val="bg1"/>
                </a:solidFill>
              </a:rPr>
              <a:t> with </a:t>
            </a:r>
            <a:r>
              <a:rPr lang="it-IT" sz="2000" dirty="0" err="1">
                <a:solidFill>
                  <a:schemeClr val="bg1"/>
                </a:solidFill>
              </a:rPr>
              <a:t>sexual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content</a:t>
            </a:r>
            <a:r>
              <a:rPr lang="it-IT" sz="2000" dirty="0">
                <a:solidFill>
                  <a:schemeClr val="bg1"/>
                </a:solidFill>
              </a:rPr>
              <a:t> are </a:t>
            </a:r>
            <a:r>
              <a:rPr lang="it-IT" sz="2000" dirty="0" err="1">
                <a:solidFill>
                  <a:schemeClr val="bg1"/>
                </a:solidFill>
              </a:rPr>
              <a:t>consistent</a:t>
            </a:r>
            <a:r>
              <a:rPr lang="it-IT" sz="2000" dirty="0">
                <a:solidFill>
                  <a:schemeClr val="bg1"/>
                </a:solidFill>
              </a:rPr>
              <a:t> with the </a:t>
            </a:r>
            <a:r>
              <a:rPr lang="it-IT" sz="2000" dirty="0" err="1">
                <a:solidFill>
                  <a:schemeClr val="bg1"/>
                </a:solidFill>
              </a:rPr>
              <a:t>physical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sexual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arousal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that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occurs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during</a:t>
            </a:r>
            <a:r>
              <a:rPr lang="it-IT" sz="2000" dirty="0">
                <a:solidFill>
                  <a:schemeClr val="bg1"/>
                </a:solidFill>
              </a:rPr>
              <a:t> REM </a:t>
            </a:r>
            <a:r>
              <a:rPr lang="it-IT" sz="2000" dirty="0" err="1">
                <a:solidFill>
                  <a:schemeClr val="bg1"/>
                </a:solidFill>
              </a:rPr>
              <a:t>sleep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2587804"/>
            <a:ext cx="1013736" cy="6752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7" y="3499282"/>
            <a:ext cx="1059200" cy="662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4305120"/>
            <a:ext cx="1013736" cy="87453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7" y="5343014"/>
            <a:ext cx="987326" cy="638686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58568" y="2086565"/>
            <a:ext cx="8731644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9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164426" y="1808515"/>
            <a:ext cx="2995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(Crick &amp;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</a:rPr>
              <a:t>Mitchison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, 1983)</a:t>
            </a:r>
            <a:endParaRPr lang="it-IT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12356" y="1377628"/>
            <a:ext cx="7346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2) </a:t>
            </a: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Forget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bg2">
                    <a:lumMod val="50000"/>
                  </a:schemeClr>
                </a:solidFill>
              </a:rPr>
              <a:t>irrelevant</a:t>
            </a:r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unnecessary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information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5338482" y="1903556"/>
            <a:ext cx="3321424" cy="3429000"/>
            <a:chOff x="5338482" y="3065929"/>
            <a:chExt cx="3321424" cy="3429000"/>
          </a:xfrm>
        </p:grpSpPr>
        <p:pic>
          <p:nvPicPr>
            <p:cNvPr id="221186" name="Picture 2" descr="James Watson and Francis Crick with their DNA mode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6278656" y="3687231"/>
              <a:ext cx="2381250" cy="2762251"/>
            </a:xfrm>
            <a:prstGeom prst="rect">
              <a:avLst/>
            </a:prstGeom>
            <a:noFill/>
          </p:spPr>
        </p:pic>
        <p:sp>
          <p:nvSpPr>
            <p:cNvPr id="13" name="Figura a mano libera 12"/>
            <p:cNvSpPr/>
            <p:nvPr/>
          </p:nvSpPr>
          <p:spPr>
            <a:xfrm>
              <a:off x="5338482" y="3065929"/>
              <a:ext cx="1976718" cy="3429000"/>
            </a:xfrm>
            <a:custGeom>
              <a:avLst/>
              <a:gdLst>
                <a:gd name="connsiteX0" fmla="*/ 40342 w 1976718"/>
                <a:gd name="connsiteY0" fmla="*/ 228600 h 3429000"/>
                <a:gd name="connsiteX1" fmla="*/ 954742 w 1976718"/>
                <a:gd name="connsiteY1" fmla="*/ 3429000 h 3429000"/>
                <a:gd name="connsiteX2" fmla="*/ 1586753 w 1976718"/>
                <a:gd name="connsiteY2" fmla="*/ 3388659 h 3429000"/>
                <a:gd name="connsiteX3" fmla="*/ 1721224 w 1976718"/>
                <a:gd name="connsiteY3" fmla="*/ 2891118 h 3429000"/>
                <a:gd name="connsiteX4" fmla="*/ 1815353 w 1976718"/>
                <a:gd name="connsiteY4" fmla="*/ 2891118 h 3429000"/>
                <a:gd name="connsiteX5" fmla="*/ 1653989 w 1976718"/>
                <a:gd name="connsiteY5" fmla="*/ 2017059 h 3429000"/>
                <a:gd name="connsiteX6" fmla="*/ 1936377 w 1976718"/>
                <a:gd name="connsiteY6" fmla="*/ 1949824 h 3429000"/>
                <a:gd name="connsiteX7" fmla="*/ 1976718 w 1976718"/>
                <a:gd name="connsiteY7" fmla="*/ 1707777 h 3429000"/>
                <a:gd name="connsiteX8" fmla="*/ 1936377 w 1976718"/>
                <a:gd name="connsiteY8" fmla="*/ 1438836 h 3429000"/>
                <a:gd name="connsiteX9" fmla="*/ 1842247 w 1976718"/>
                <a:gd name="connsiteY9" fmla="*/ 1667436 h 3429000"/>
                <a:gd name="connsiteX10" fmla="*/ 1775012 w 1976718"/>
                <a:gd name="connsiteY10" fmla="*/ 1828800 h 3429000"/>
                <a:gd name="connsiteX11" fmla="*/ 1640542 w 1976718"/>
                <a:gd name="connsiteY11" fmla="*/ 1748118 h 3429000"/>
                <a:gd name="connsiteX12" fmla="*/ 1465730 w 1976718"/>
                <a:gd name="connsiteY12" fmla="*/ 1667436 h 3429000"/>
                <a:gd name="connsiteX13" fmla="*/ 1371600 w 1976718"/>
                <a:gd name="connsiteY13" fmla="*/ 1653989 h 3429000"/>
                <a:gd name="connsiteX14" fmla="*/ 1546412 w 1976718"/>
                <a:gd name="connsiteY14" fmla="*/ 1519518 h 3429000"/>
                <a:gd name="connsiteX15" fmla="*/ 1559859 w 1976718"/>
                <a:gd name="connsiteY15" fmla="*/ 1317812 h 3429000"/>
                <a:gd name="connsiteX16" fmla="*/ 1506071 w 1976718"/>
                <a:gd name="connsiteY16" fmla="*/ 1250577 h 3429000"/>
                <a:gd name="connsiteX17" fmla="*/ 1385047 w 1976718"/>
                <a:gd name="connsiteY17" fmla="*/ 1237130 h 3429000"/>
                <a:gd name="connsiteX18" fmla="*/ 1277471 w 1976718"/>
                <a:gd name="connsiteY18" fmla="*/ 1331259 h 3429000"/>
                <a:gd name="connsiteX19" fmla="*/ 1237130 w 1976718"/>
                <a:gd name="connsiteY19" fmla="*/ 1452283 h 3429000"/>
                <a:gd name="connsiteX20" fmla="*/ 1237130 w 1976718"/>
                <a:gd name="connsiteY20" fmla="*/ 1546412 h 3429000"/>
                <a:gd name="connsiteX21" fmla="*/ 1196789 w 1976718"/>
                <a:gd name="connsiteY21" fmla="*/ 1586753 h 3429000"/>
                <a:gd name="connsiteX22" fmla="*/ 941294 w 1976718"/>
                <a:gd name="connsiteY22" fmla="*/ 1627095 h 3429000"/>
                <a:gd name="connsiteX23" fmla="*/ 564777 w 1976718"/>
                <a:gd name="connsiteY23" fmla="*/ 174812 h 3429000"/>
                <a:gd name="connsiteX24" fmla="*/ 551330 w 1976718"/>
                <a:gd name="connsiteY24" fmla="*/ 13447 h 3429000"/>
                <a:gd name="connsiteX25" fmla="*/ 0 w 1976718"/>
                <a:gd name="connsiteY25" fmla="*/ 0 h 3429000"/>
                <a:gd name="connsiteX26" fmla="*/ 13447 w 1976718"/>
                <a:gd name="connsiteY26" fmla="*/ 147918 h 3429000"/>
                <a:gd name="connsiteX27" fmla="*/ 40342 w 1976718"/>
                <a:gd name="connsiteY27" fmla="*/ 2286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76718" h="3429000">
                  <a:moveTo>
                    <a:pt x="40342" y="228600"/>
                  </a:moveTo>
                  <a:lnTo>
                    <a:pt x="954742" y="3429000"/>
                  </a:lnTo>
                  <a:lnTo>
                    <a:pt x="1586753" y="3388659"/>
                  </a:lnTo>
                  <a:lnTo>
                    <a:pt x="1721224" y="2891118"/>
                  </a:lnTo>
                  <a:lnTo>
                    <a:pt x="1815353" y="2891118"/>
                  </a:lnTo>
                  <a:lnTo>
                    <a:pt x="1653989" y="2017059"/>
                  </a:lnTo>
                  <a:lnTo>
                    <a:pt x="1936377" y="1949824"/>
                  </a:lnTo>
                  <a:lnTo>
                    <a:pt x="1976718" y="1707777"/>
                  </a:lnTo>
                  <a:lnTo>
                    <a:pt x="1936377" y="1438836"/>
                  </a:lnTo>
                  <a:lnTo>
                    <a:pt x="1842247" y="1667436"/>
                  </a:lnTo>
                  <a:lnTo>
                    <a:pt x="1775012" y="1828800"/>
                  </a:lnTo>
                  <a:lnTo>
                    <a:pt x="1640542" y="1748118"/>
                  </a:lnTo>
                  <a:lnTo>
                    <a:pt x="1465730" y="1667436"/>
                  </a:lnTo>
                  <a:lnTo>
                    <a:pt x="1371600" y="1653989"/>
                  </a:lnTo>
                  <a:lnTo>
                    <a:pt x="1546412" y="1519518"/>
                  </a:lnTo>
                  <a:lnTo>
                    <a:pt x="1559859" y="1317812"/>
                  </a:lnTo>
                  <a:lnTo>
                    <a:pt x="1506071" y="1250577"/>
                  </a:lnTo>
                  <a:lnTo>
                    <a:pt x="1385047" y="1237130"/>
                  </a:lnTo>
                  <a:lnTo>
                    <a:pt x="1277471" y="1331259"/>
                  </a:lnTo>
                  <a:lnTo>
                    <a:pt x="1237130" y="1452283"/>
                  </a:lnTo>
                  <a:lnTo>
                    <a:pt x="1237130" y="1546412"/>
                  </a:lnTo>
                  <a:lnTo>
                    <a:pt x="1196789" y="1586753"/>
                  </a:lnTo>
                  <a:lnTo>
                    <a:pt x="941294" y="1627095"/>
                  </a:lnTo>
                  <a:lnTo>
                    <a:pt x="564777" y="174812"/>
                  </a:lnTo>
                  <a:lnTo>
                    <a:pt x="551330" y="13447"/>
                  </a:lnTo>
                  <a:lnTo>
                    <a:pt x="0" y="0"/>
                  </a:lnTo>
                  <a:lnTo>
                    <a:pt x="13447" y="147918"/>
                  </a:lnTo>
                  <a:lnTo>
                    <a:pt x="40342" y="228600"/>
                  </a:lnTo>
                  <a:close/>
                </a:path>
              </a:pathLst>
            </a:custGeom>
            <a:solidFill>
              <a:schemeClr val="bg2">
                <a:lumMod val="50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185980" y="0"/>
            <a:ext cx="8737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WHY DO WE DREAM ?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12356" y="5396819"/>
            <a:ext cx="822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) </a:t>
            </a: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Dreams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as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 a way to </a:t>
            </a: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practice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as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 game)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12356" y="5842986"/>
            <a:ext cx="8180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err="1" smtClean="0">
                <a:solidFill>
                  <a:schemeClr val="bg1"/>
                </a:solidFill>
              </a:rPr>
              <a:t>Dreaming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viewed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as</a:t>
            </a:r>
            <a:r>
              <a:rPr lang="it-IT" sz="2000" dirty="0">
                <a:solidFill>
                  <a:schemeClr val="bg1"/>
                </a:solidFill>
              </a:rPr>
              <a:t> a way to simulate </a:t>
            </a:r>
            <a:r>
              <a:rPr lang="it-IT" sz="2000" dirty="0" err="1">
                <a:solidFill>
                  <a:schemeClr val="bg1"/>
                </a:solidFill>
              </a:rPr>
              <a:t>escape</a:t>
            </a:r>
            <a:r>
              <a:rPr lang="it-IT" sz="2000" dirty="0">
                <a:solidFill>
                  <a:schemeClr val="bg1"/>
                </a:solidFill>
              </a:rPr>
              <a:t> from </a:t>
            </a:r>
            <a:r>
              <a:rPr lang="it-IT" sz="2000" dirty="0" err="1">
                <a:solidFill>
                  <a:schemeClr val="bg1"/>
                </a:solidFill>
              </a:rPr>
              <a:t>threatening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situations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1400" dirty="0" smtClean="0">
                <a:solidFill>
                  <a:schemeClr val="bg1"/>
                </a:solidFill>
              </a:rPr>
              <a:t>(</a:t>
            </a:r>
            <a:r>
              <a:rPr lang="it-IT" sz="1400" dirty="0" err="1" smtClean="0">
                <a:solidFill>
                  <a:schemeClr val="bg1"/>
                </a:solidFill>
              </a:rPr>
              <a:t>cats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often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dream</a:t>
            </a:r>
            <a:r>
              <a:rPr lang="it-IT" sz="1400" dirty="0" smtClean="0">
                <a:solidFill>
                  <a:schemeClr val="bg1"/>
                </a:solidFill>
              </a:rPr>
              <a:t> to </a:t>
            </a:r>
            <a:r>
              <a:rPr lang="it-IT" sz="1400" dirty="0" err="1" smtClean="0">
                <a:solidFill>
                  <a:schemeClr val="bg1"/>
                </a:solidFill>
              </a:rPr>
              <a:t>hunt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something</a:t>
            </a:r>
            <a:r>
              <a:rPr lang="it-IT" sz="1400" dirty="0" smtClean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7352" y="0"/>
            <a:ext cx="8556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And </a:t>
            </a:r>
            <a:r>
              <a:rPr lang="it-IT" sz="4400" dirty="0" err="1" smtClean="0">
                <a:solidFill>
                  <a:schemeClr val="bg1"/>
                </a:solidFill>
              </a:rPr>
              <a:t>why</a:t>
            </a:r>
            <a:r>
              <a:rPr lang="it-IT" sz="4400" dirty="0" smtClean="0">
                <a:solidFill>
                  <a:schemeClr val="bg1"/>
                </a:solidFill>
              </a:rPr>
              <a:t> do </a:t>
            </a:r>
            <a:r>
              <a:rPr lang="it-IT" sz="4400" dirty="0" err="1" smtClean="0">
                <a:solidFill>
                  <a:schemeClr val="bg1"/>
                </a:solidFill>
              </a:rPr>
              <a:t>we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sleep</a:t>
            </a:r>
            <a:r>
              <a:rPr lang="it-IT" sz="4400" dirty="0" smtClean="0">
                <a:solidFill>
                  <a:schemeClr val="bg1"/>
                </a:solidFill>
              </a:rPr>
              <a:t> ? </a:t>
            </a:r>
          </a:p>
        </p:txBody>
      </p:sp>
      <p:pic>
        <p:nvPicPr>
          <p:cNvPr id="217090" name="Picture 2" descr="http://www.photobooth.net/movies_tv/img/bean_01.jpg"/>
          <p:cNvPicPr>
            <a:picLocks noChangeAspect="1" noChangeArrowheads="1"/>
          </p:cNvPicPr>
          <p:nvPr/>
        </p:nvPicPr>
        <p:blipFill>
          <a:blip r:embed="rId3"/>
          <a:srcRect l="10692" r="14473"/>
          <a:stretch>
            <a:fillRect/>
          </a:stretch>
        </p:blipFill>
        <p:spPr bwMode="auto">
          <a:xfrm>
            <a:off x="2991203" y="850123"/>
            <a:ext cx="2487706" cy="1819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umetto 3 6"/>
          <p:cNvSpPr/>
          <p:nvPr/>
        </p:nvSpPr>
        <p:spPr>
          <a:xfrm>
            <a:off x="5478909" y="729100"/>
            <a:ext cx="1945542" cy="863601"/>
          </a:xfrm>
          <a:prstGeom prst="wedgeEllipseCallout">
            <a:avLst>
              <a:gd name="adj1" fmla="val -110687"/>
              <a:gd name="adj2" fmla="val 103283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atin typeface="Comic Sans MS" pitchFamily="66" charset="0"/>
              </a:rPr>
              <a:t>Ehm, </a:t>
            </a:r>
            <a:r>
              <a:rPr lang="it-IT" dirty="0" err="1" smtClean="0">
                <a:latin typeface="Comic Sans MS" pitchFamily="66" charset="0"/>
              </a:rPr>
              <a:t>why</a:t>
            </a:r>
            <a:r>
              <a:rPr lang="it-IT" dirty="0" smtClean="0">
                <a:latin typeface="Comic Sans MS" pitchFamily="66" charset="0"/>
              </a:rPr>
              <a:t>..</a:t>
            </a:r>
            <a:endParaRPr lang="it-IT" dirty="0"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2970888"/>
            <a:ext cx="9090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bg2">
                    <a:lumMod val="50000"/>
                  </a:schemeClr>
                </a:solidFill>
              </a:rPr>
              <a:t>3 </a:t>
            </a:r>
            <a:r>
              <a:rPr lang="it-IT" sz="4000" dirty="0" err="1" smtClean="0">
                <a:solidFill>
                  <a:schemeClr val="bg2">
                    <a:lumMod val="50000"/>
                  </a:schemeClr>
                </a:solidFill>
              </a:rPr>
              <a:t>main</a:t>
            </a:r>
            <a:r>
              <a:rPr lang="it-IT" sz="4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4000" dirty="0" err="1" smtClean="0">
                <a:solidFill>
                  <a:schemeClr val="bg2">
                    <a:lumMod val="50000"/>
                  </a:schemeClr>
                </a:solidFill>
              </a:rPr>
              <a:t>functions</a:t>
            </a:r>
            <a:endParaRPr lang="it-IT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58568" y="2646539"/>
            <a:ext cx="8731644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3234" name="Picture 2" descr="http://www.qelsi.it/wp-content/uploads/2015/03/giudi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462" y="615788"/>
            <a:ext cx="2578847" cy="1972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796988" y="3771108"/>
            <a:ext cx="3639565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>
              <a:lnSpc>
                <a:spcPct val="210000"/>
              </a:lnSpc>
              <a:buFont typeface="+mj-lt"/>
              <a:buAutoNum type="arabicPeriod"/>
            </a:pPr>
            <a:r>
              <a:rPr lang="it-IT" b="0" dirty="0" smtClean="0">
                <a:solidFill>
                  <a:schemeClr val="bg1"/>
                </a:solidFill>
                <a:latin typeface="+mj-lt"/>
              </a:rPr>
              <a:t>To </a:t>
            </a:r>
            <a:r>
              <a:rPr lang="it-IT" b="0" dirty="0" err="1" smtClean="0">
                <a:solidFill>
                  <a:schemeClr val="bg1"/>
                </a:solidFill>
                <a:latin typeface="+mj-lt"/>
              </a:rPr>
              <a:t>keep</a:t>
            </a:r>
            <a:r>
              <a:rPr lang="it-IT" b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 smtClean="0">
                <a:solidFill>
                  <a:schemeClr val="bg1"/>
                </a:solidFill>
                <a:latin typeface="+mj-lt"/>
              </a:rPr>
              <a:t>us</a:t>
            </a:r>
            <a:r>
              <a:rPr lang="it-IT" b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 smtClean="0">
                <a:solidFill>
                  <a:schemeClr val="bg1"/>
                </a:solidFill>
                <a:latin typeface="+mj-lt"/>
              </a:rPr>
              <a:t>safe</a:t>
            </a:r>
            <a:endParaRPr lang="it-IT" b="0" dirty="0" smtClean="0">
              <a:solidFill>
                <a:schemeClr val="bg1"/>
              </a:solidFill>
              <a:latin typeface="+mj-lt"/>
            </a:endParaRPr>
          </a:p>
          <a:p>
            <a:pPr marL="457200" indent="-457200">
              <a:lnSpc>
                <a:spcPct val="210000"/>
              </a:lnSpc>
              <a:buFont typeface="+mj-lt"/>
              <a:buAutoNum type="arabicPeriod"/>
            </a:pPr>
            <a:r>
              <a:rPr lang="it-IT" b="0" dirty="0" smtClean="0">
                <a:solidFill>
                  <a:schemeClr val="bg1"/>
                </a:solidFill>
                <a:latin typeface="+mj-lt"/>
              </a:rPr>
              <a:t>To </a:t>
            </a:r>
            <a:r>
              <a:rPr lang="it-IT" b="0" dirty="0" err="1" smtClean="0">
                <a:solidFill>
                  <a:schemeClr val="bg1"/>
                </a:solidFill>
                <a:latin typeface="+mj-lt"/>
              </a:rPr>
              <a:t>restore</a:t>
            </a:r>
            <a:r>
              <a:rPr lang="it-IT" b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 smtClean="0">
                <a:solidFill>
                  <a:schemeClr val="bg1"/>
                </a:solidFill>
                <a:latin typeface="+mj-lt"/>
              </a:rPr>
              <a:t>our</a:t>
            </a:r>
            <a:r>
              <a:rPr lang="it-IT" b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 smtClean="0">
                <a:solidFill>
                  <a:schemeClr val="bg1"/>
                </a:solidFill>
                <a:latin typeface="+mj-lt"/>
              </a:rPr>
              <a:t>bodies</a:t>
            </a:r>
            <a:endParaRPr lang="it-IT" b="0" dirty="0" smtClean="0">
              <a:solidFill>
                <a:schemeClr val="bg1"/>
              </a:solidFill>
              <a:latin typeface="+mj-lt"/>
            </a:endParaRPr>
          </a:p>
          <a:p>
            <a:pPr marL="457200" indent="-457200">
              <a:lnSpc>
                <a:spcPct val="210000"/>
              </a:lnSpc>
              <a:buFont typeface="+mj-lt"/>
              <a:buAutoNum type="arabicPeriod"/>
            </a:pPr>
            <a:r>
              <a:rPr lang="it-IT" b="0" dirty="0" smtClean="0">
                <a:solidFill>
                  <a:schemeClr val="bg1"/>
                </a:solidFill>
                <a:latin typeface="+mj-lt"/>
              </a:rPr>
              <a:t>To help </a:t>
            </a:r>
            <a:r>
              <a:rPr lang="it-IT" b="0" dirty="0" err="1" smtClean="0">
                <a:solidFill>
                  <a:schemeClr val="bg1"/>
                </a:solidFill>
                <a:latin typeface="+mj-lt"/>
              </a:rPr>
              <a:t>us</a:t>
            </a:r>
            <a:r>
              <a:rPr lang="it-IT" b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 smtClean="0">
                <a:solidFill>
                  <a:schemeClr val="bg1"/>
                </a:solidFill>
                <a:latin typeface="+mj-lt"/>
              </a:rPr>
              <a:t>remember</a:t>
            </a:r>
            <a:endParaRPr lang="it-IT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353" y="5412903"/>
            <a:ext cx="1813767" cy="777329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360612" y="5852367"/>
            <a:ext cx="3639565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210000"/>
              </a:lnSpc>
            </a:pPr>
            <a:r>
              <a:rPr lang="it-IT" sz="1800" b="0" dirty="0" smtClean="0">
                <a:solidFill>
                  <a:schemeClr val="bg1"/>
                </a:solidFill>
                <a:latin typeface="+mj-lt"/>
              </a:rPr>
              <a:t>Dr.  </a:t>
            </a:r>
            <a:r>
              <a:rPr lang="it-IT" sz="1800" b="0" i="1" dirty="0" smtClean="0">
                <a:solidFill>
                  <a:schemeClr val="bg1"/>
                </a:solidFill>
                <a:latin typeface="+mj-lt"/>
              </a:rPr>
              <a:t>Nicola </a:t>
            </a:r>
            <a:r>
              <a:rPr lang="it-IT" sz="1800" b="0" i="1" dirty="0" err="1" smtClean="0">
                <a:solidFill>
                  <a:schemeClr val="bg1"/>
                </a:solidFill>
                <a:latin typeface="+mj-lt"/>
              </a:rPr>
              <a:t>Cellini</a:t>
            </a:r>
            <a:endParaRPr lang="it-IT" sz="1800" b="0" i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948255" y="173393"/>
            <a:ext cx="2989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1) TO KEEP US SAFE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23434" y="574403"/>
            <a:ext cx="8566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24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Sleep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prevents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animals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from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being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active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when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they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are NOT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safe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from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predation</a:t>
            </a:r>
            <a:endParaRPr lang="it-IT" sz="2400" dirty="0" smtClean="0">
              <a:solidFill>
                <a:schemeClr val="bg1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 rot="21403769">
            <a:off x="378856" y="2642633"/>
            <a:ext cx="9499599" cy="2214197"/>
            <a:chOff x="326268" y="2073007"/>
            <a:chExt cx="9499599" cy="2214197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3"/>
            <a:srcRect r="12000"/>
            <a:stretch/>
          </p:blipFill>
          <p:spPr>
            <a:xfrm>
              <a:off x="338967" y="2144247"/>
              <a:ext cx="1397000" cy="9679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" name="Gruppo 1"/>
            <p:cNvGrpSpPr/>
            <p:nvPr/>
          </p:nvGrpSpPr>
          <p:grpSpPr>
            <a:xfrm>
              <a:off x="326268" y="2073007"/>
              <a:ext cx="9499599" cy="2214197"/>
              <a:chOff x="326268" y="2073007"/>
              <a:chExt cx="9499599" cy="2214197"/>
            </a:xfrm>
          </p:grpSpPr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2739266" y="2073007"/>
                <a:ext cx="7086601" cy="1938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rgbClr val="000099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rgbClr val="000099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rgbClr val="000099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rgbClr val="000099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rgbClr val="000099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99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99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99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99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endParaRPr lang="it-IT" altLang="ja-JP" b="0" dirty="0">
                  <a:solidFill>
                    <a:schemeClr val="bg1"/>
                  </a:solidFill>
                  <a:latin typeface="+mn-lt"/>
                </a:endParaRPr>
              </a:p>
              <a:p>
                <a:r>
                  <a:rPr lang="it-IT" b="0" dirty="0" smtClean="0">
                    <a:solidFill>
                      <a:schemeClr val="bg1"/>
                    </a:solidFill>
                    <a:latin typeface="+mn-lt"/>
                  </a:rPr>
                  <a:t>Active </a:t>
                </a:r>
                <a:r>
                  <a:rPr lang="it-IT" b="0" dirty="0" err="1" smtClean="0">
                    <a:solidFill>
                      <a:schemeClr val="bg1"/>
                    </a:solidFill>
                    <a:latin typeface="+mn-lt"/>
                  </a:rPr>
                  <a:t>during</a:t>
                </a:r>
                <a:r>
                  <a:rPr lang="it-IT" b="0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it-IT" b="0" dirty="0" err="1" smtClean="0">
                    <a:solidFill>
                      <a:schemeClr val="bg1"/>
                    </a:solidFill>
                    <a:latin typeface="+mn-lt"/>
                  </a:rPr>
                  <a:t>day</a:t>
                </a:r>
                <a:r>
                  <a:rPr lang="it-IT" b="0" dirty="0" smtClean="0">
                    <a:solidFill>
                      <a:schemeClr val="bg1"/>
                    </a:solidFill>
                    <a:latin typeface="+mn-lt"/>
                  </a:rPr>
                  <a:t>: </a:t>
                </a:r>
                <a:r>
                  <a:rPr lang="it-IT" b="0" dirty="0" err="1" smtClean="0">
                    <a:solidFill>
                      <a:schemeClr val="bg1"/>
                    </a:solidFill>
                    <a:latin typeface="+mn-lt"/>
                  </a:rPr>
                  <a:t>diurnal</a:t>
                </a:r>
                <a:r>
                  <a:rPr lang="it-IT" b="0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it-IT" b="0" dirty="0" err="1" smtClean="0">
                    <a:solidFill>
                      <a:schemeClr val="bg1"/>
                    </a:solidFill>
                    <a:latin typeface="+mn-lt"/>
                  </a:rPr>
                  <a:t>species</a:t>
                </a:r>
                <a:r>
                  <a:rPr lang="it-IT" b="0" dirty="0" smtClean="0">
                    <a:solidFill>
                      <a:schemeClr val="bg1"/>
                    </a:solidFill>
                    <a:latin typeface="+mn-lt"/>
                  </a:rPr>
                  <a:t> (</a:t>
                </a:r>
                <a:r>
                  <a:rPr lang="it-IT" b="0" dirty="0" err="1" smtClean="0">
                    <a:solidFill>
                      <a:schemeClr val="bg1"/>
                    </a:solidFill>
                    <a:latin typeface="+mn-lt"/>
                  </a:rPr>
                  <a:t>Humans</a:t>
                </a:r>
                <a:r>
                  <a:rPr lang="it-IT" altLang="ja-JP" b="0" dirty="0" smtClean="0">
                    <a:solidFill>
                      <a:schemeClr val="bg1"/>
                    </a:solidFill>
                    <a:latin typeface="+mn-lt"/>
                  </a:rPr>
                  <a:t>)</a:t>
                </a:r>
              </a:p>
              <a:p>
                <a:endParaRPr lang="it-IT" altLang="ja-JP" b="0" dirty="0" smtClean="0">
                  <a:solidFill>
                    <a:schemeClr val="bg1"/>
                  </a:solidFill>
                  <a:latin typeface="+mn-lt"/>
                </a:endParaRPr>
              </a:p>
              <a:p>
                <a:endParaRPr lang="it-IT" altLang="ja-JP" b="0" dirty="0">
                  <a:solidFill>
                    <a:schemeClr val="bg1"/>
                  </a:solidFill>
                  <a:latin typeface="+mn-lt"/>
                </a:endParaRPr>
              </a:p>
              <a:p>
                <a:r>
                  <a:rPr lang="it-IT" b="0" dirty="0" smtClean="0">
                    <a:solidFill>
                      <a:schemeClr val="bg1"/>
                    </a:solidFill>
                    <a:latin typeface="+mn-lt"/>
                  </a:rPr>
                  <a:t>Active </a:t>
                </a:r>
                <a:r>
                  <a:rPr lang="it-IT" b="0" dirty="0" err="1" smtClean="0">
                    <a:solidFill>
                      <a:schemeClr val="bg1"/>
                    </a:solidFill>
                    <a:latin typeface="+mn-lt"/>
                  </a:rPr>
                  <a:t>during</a:t>
                </a:r>
                <a:r>
                  <a:rPr lang="it-IT" b="0" dirty="0" smtClean="0">
                    <a:solidFill>
                      <a:schemeClr val="bg1"/>
                    </a:solidFill>
                    <a:latin typeface="+mn-lt"/>
                  </a:rPr>
                  <a:t> night</a:t>
                </a:r>
                <a:r>
                  <a:rPr lang="it-IT" altLang="ja-JP" b="0" dirty="0" smtClean="0">
                    <a:solidFill>
                      <a:schemeClr val="bg1"/>
                    </a:solidFill>
                    <a:latin typeface="+mn-lt"/>
                  </a:rPr>
                  <a:t>: </a:t>
                </a:r>
                <a:r>
                  <a:rPr lang="it-IT" altLang="ja-JP" b="0" dirty="0" err="1" smtClean="0">
                    <a:solidFill>
                      <a:schemeClr val="bg1"/>
                    </a:solidFill>
                    <a:latin typeface="+mn-lt"/>
                  </a:rPr>
                  <a:t>nocturnal</a:t>
                </a:r>
                <a:r>
                  <a:rPr lang="it-IT" altLang="ja-JP" b="0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it-IT" altLang="ja-JP" b="0" dirty="0" err="1" smtClean="0">
                    <a:solidFill>
                      <a:schemeClr val="bg1"/>
                    </a:solidFill>
                    <a:latin typeface="+mn-lt"/>
                  </a:rPr>
                  <a:t>species</a:t>
                </a:r>
                <a:r>
                  <a:rPr lang="it-IT" altLang="ja-JP" b="0" dirty="0" smtClean="0">
                    <a:solidFill>
                      <a:schemeClr val="bg1"/>
                    </a:solidFill>
                    <a:latin typeface="+mn-lt"/>
                  </a:rPr>
                  <a:t> (</a:t>
                </a:r>
                <a:r>
                  <a:rPr lang="it-IT" altLang="ja-JP" b="0" dirty="0" err="1" smtClean="0">
                    <a:solidFill>
                      <a:schemeClr val="bg1"/>
                    </a:solidFill>
                    <a:latin typeface="+mn-lt"/>
                  </a:rPr>
                  <a:t>Owls</a:t>
                </a:r>
                <a:r>
                  <a:rPr lang="it-IT" altLang="ja-JP" b="0" dirty="0" smtClean="0">
                    <a:solidFill>
                      <a:schemeClr val="bg1"/>
                    </a:solidFill>
                    <a:latin typeface="+mn-lt"/>
                  </a:rPr>
                  <a:t>)</a:t>
                </a:r>
                <a:endParaRPr lang="it-IT" sz="18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10" name="Picture 2" descr="http://us.cdn4.123rf.com/168nwm/veyronik/veyronik0904/veyronik090400009/4730230-brainy-black-silhouette-gufo-cartoon.jpg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00000"/>
              </a:blip>
              <a:srcRect/>
              <a:stretch>
                <a:fillRect/>
              </a:stretch>
            </p:blipFill>
            <p:spPr bwMode="auto">
              <a:xfrm>
                <a:off x="1743628" y="3308605"/>
                <a:ext cx="1094243" cy="820682"/>
              </a:xfrm>
              <a:prstGeom prst="rect">
                <a:avLst/>
              </a:prstGeom>
              <a:noFill/>
            </p:spPr>
          </p:pic>
          <p:pic>
            <p:nvPicPr>
              <p:cNvPr id="11" name="Picture 6" descr="http://www.edilio.it/media/edilio/software/downloadimg/1Silhouette_Man_Standing.gif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00000"/>
              </a:blip>
              <a:srcRect l="33333" r="30302"/>
              <a:stretch>
                <a:fillRect/>
              </a:stretch>
            </p:blipFill>
            <p:spPr bwMode="auto">
              <a:xfrm flipH="1">
                <a:off x="2013527" y="2174227"/>
                <a:ext cx="430441" cy="8869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Immagine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268" y="3152626"/>
                <a:ext cx="1445554" cy="113457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14" name="CasellaDiTesto 13"/>
          <p:cNvSpPr txBox="1"/>
          <p:nvPr/>
        </p:nvSpPr>
        <p:spPr>
          <a:xfrm rot="21090297">
            <a:off x="-517483" y="144368"/>
            <a:ext cx="3455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And </a:t>
            </a:r>
            <a:r>
              <a:rPr lang="it-IT" sz="2000" dirty="0" err="1" smtClean="0">
                <a:solidFill>
                  <a:schemeClr val="bg1"/>
                </a:solidFill>
              </a:rPr>
              <a:t>why</a:t>
            </a:r>
            <a:r>
              <a:rPr lang="it-IT" sz="2000" dirty="0" smtClean="0">
                <a:solidFill>
                  <a:schemeClr val="bg1"/>
                </a:solidFill>
              </a:rPr>
              <a:t> do </a:t>
            </a:r>
            <a:r>
              <a:rPr lang="it-IT" sz="2000" dirty="0" err="1" smtClean="0">
                <a:solidFill>
                  <a:schemeClr val="bg1"/>
                </a:solidFill>
              </a:rPr>
              <a:t>we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sleep</a:t>
            </a:r>
            <a:r>
              <a:rPr lang="it-IT" sz="2000" dirty="0" smtClean="0">
                <a:solidFill>
                  <a:schemeClr val="bg1"/>
                </a:solidFill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559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323434" y="544423"/>
            <a:ext cx="8566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24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We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can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predict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the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amount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of time an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animal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will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sleep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on the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basis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of </a:t>
            </a:r>
            <a:r>
              <a:rPr lang="it-IT" sz="2400" u="sng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its</a:t>
            </a:r>
            <a:r>
              <a:rPr lang="it-IT" sz="2400" u="sng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risk</a:t>
            </a:r>
            <a:r>
              <a:rPr lang="it-IT" sz="2400" u="sng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of </a:t>
            </a:r>
            <a:r>
              <a:rPr lang="it-IT" sz="2400" u="sng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predation</a:t>
            </a:r>
            <a:r>
              <a:rPr lang="it-IT" sz="2400" u="sng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and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whether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it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has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a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safe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place</a:t>
            </a:r>
            <a:endParaRPr lang="it-IT" sz="2400" dirty="0" smtClean="0">
              <a:solidFill>
                <a:schemeClr val="bg1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990" y="1522750"/>
            <a:ext cx="8382000" cy="5168900"/>
          </a:xfrm>
          <a:prstGeom prst="rect">
            <a:avLst/>
          </a:prstGeom>
          <a:noFill/>
        </p:spPr>
      </p:pic>
      <p:sp>
        <p:nvSpPr>
          <p:cNvPr id="15" name="CasellaDiTesto 14"/>
          <p:cNvSpPr txBox="1"/>
          <p:nvPr/>
        </p:nvSpPr>
        <p:spPr>
          <a:xfrm>
            <a:off x="7575747" y="4559781"/>
            <a:ext cx="156825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Predators</a:t>
            </a:r>
            <a:r>
              <a:rPr lang="it-IT" sz="1200" dirty="0" smtClean="0"/>
              <a:t> can </a:t>
            </a:r>
            <a:r>
              <a:rPr lang="it-IT" sz="1200" dirty="0" err="1" smtClean="0"/>
              <a:t>sleep</a:t>
            </a:r>
            <a:r>
              <a:rPr lang="it-IT" sz="1200" dirty="0" smtClean="0"/>
              <a:t> </a:t>
            </a:r>
            <a:r>
              <a:rPr lang="it-IT" sz="1200" dirty="0" err="1" smtClean="0"/>
              <a:t>longer</a:t>
            </a:r>
            <a:r>
              <a:rPr lang="it-IT" sz="1200" dirty="0" smtClean="0"/>
              <a:t>..</a:t>
            </a:r>
            <a:endParaRPr lang="it-IT" sz="1200" dirty="0"/>
          </a:p>
        </p:txBody>
      </p:sp>
      <p:pic>
        <p:nvPicPr>
          <p:cNvPr id="16" name="Picture 2" descr="http://image.nanopress.it/628X0/donna/tuttogratis/it/wp-content/uploads/2010/11/Alimentazione-gat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5746" y="3594702"/>
            <a:ext cx="1568253" cy="965079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3312969" y="16750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 smtClean="0">
                <a:latin typeface="MinionPro" charset="0"/>
              </a:rPr>
              <a:t>Horses</a:t>
            </a:r>
            <a:r>
              <a:rPr lang="it-IT" dirty="0" smtClean="0">
                <a:latin typeface="MinionPro" charset="0"/>
              </a:rPr>
              <a:t> are </a:t>
            </a:r>
            <a:r>
              <a:rPr lang="it-IT" dirty="0" err="1">
                <a:latin typeface="MinionPro" charset="0"/>
              </a:rPr>
              <a:t>heavily</a:t>
            </a:r>
            <a:r>
              <a:rPr lang="it-IT" dirty="0">
                <a:latin typeface="MinionPro" charset="0"/>
              </a:rPr>
              <a:t> </a:t>
            </a:r>
            <a:r>
              <a:rPr lang="it-IT" dirty="0" err="1">
                <a:latin typeface="MinionPro" charset="0"/>
              </a:rPr>
              <a:t>preyed</a:t>
            </a:r>
            <a:r>
              <a:rPr lang="it-IT" dirty="0">
                <a:latin typeface="MinionPro" charset="0"/>
              </a:rPr>
              <a:t> </a:t>
            </a:r>
            <a:r>
              <a:rPr lang="it-IT" dirty="0" smtClean="0">
                <a:latin typeface="MinionPro" charset="0"/>
              </a:rPr>
              <a:t>in </a:t>
            </a:r>
            <a:r>
              <a:rPr lang="it-IT" dirty="0">
                <a:latin typeface="MinionPro" charset="0"/>
              </a:rPr>
              <a:t>the </a:t>
            </a:r>
            <a:r>
              <a:rPr lang="it-IT" dirty="0" smtClean="0">
                <a:latin typeface="MinionPro" charset="0"/>
              </a:rPr>
              <a:t>wild..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948255" y="173393"/>
            <a:ext cx="2989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1) TO KEEP US SAFE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 rot="21090297">
            <a:off x="-517483" y="144368"/>
            <a:ext cx="3455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And </a:t>
            </a:r>
            <a:r>
              <a:rPr lang="it-IT" sz="2000" dirty="0" err="1" smtClean="0">
                <a:solidFill>
                  <a:schemeClr val="bg1"/>
                </a:solidFill>
              </a:rPr>
              <a:t>why</a:t>
            </a:r>
            <a:r>
              <a:rPr lang="it-IT" sz="2000" dirty="0" smtClean="0">
                <a:solidFill>
                  <a:schemeClr val="bg1"/>
                </a:solidFill>
              </a:rPr>
              <a:t> do </a:t>
            </a:r>
            <a:r>
              <a:rPr lang="it-IT" sz="2000" dirty="0" err="1" smtClean="0">
                <a:solidFill>
                  <a:schemeClr val="bg1"/>
                </a:solidFill>
              </a:rPr>
              <a:t>we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sleep</a:t>
            </a:r>
            <a:r>
              <a:rPr lang="it-IT" sz="2000" dirty="0" smtClean="0">
                <a:solidFill>
                  <a:schemeClr val="bg1"/>
                </a:solidFill>
              </a:rPr>
              <a:t> ?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266" y="3594701"/>
            <a:ext cx="3363475" cy="309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6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12763" y="860971"/>
            <a:ext cx="8291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</a:rPr>
              <a:t>Sleep</a:t>
            </a:r>
            <a:r>
              <a:rPr lang="it-IT" sz="2400" dirty="0" smtClean="0">
                <a:solidFill>
                  <a:schemeClr val="bg1"/>
                </a:solidFill>
              </a:rPr>
              <a:t> (</a:t>
            </a:r>
            <a:r>
              <a:rPr lang="it-IT" sz="2400" dirty="0" err="1" smtClean="0">
                <a:solidFill>
                  <a:schemeClr val="bg1"/>
                </a:solidFill>
              </a:rPr>
              <a:t>particularly</a:t>
            </a:r>
            <a:r>
              <a:rPr lang="it-IT" sz="2400" dirty="0" smtClean="0">
                <a:solidFill>
                  <a:schemeClr val="bg1"/>
                </a:solidFill>
              </a:rPr>
              <a:t> NREM) </a:t>
            </a:r>
            <a:r>
              <a:rPr lang="it-IT" sz="2400" dirty="0" err="1">
                <a:solidFill>
                  <a:schemeClr val="bg1"/>
                </a:solidFill>
              </a:rPr>
              <a:t>helps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us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restore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our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bodies</a:t>
            </a:r>
            <a:r>
              <a:rPr lang="it-IT" sz="2400" dirty="0">
                <a:solidFill>
                  <a:schemeClr val="bg1"/>
                </a:solidFill>
              </a:rPr>
              <a:t> and conserve </a:t>
            </a:r>
            <a:r>
              <a:rPr lang="it-IT" sz="2400" dirty="0" err="1">
                <a:solidFill>
                  <a:schemeClr val="bg1"/>
                </a:solidFill>
              </a:rPr>
              <a:t>energy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153975" y="2095884"/>
            <a:ext cx="498318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900" dirty="0" err="1">
                <a:solidFill>
                  <a:schemeClr val="bg1"/>
                </a:solidFill>
              </a:rPr>
              <a:t>Metabolism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rates</a:t>
            </a:r>
            <a:r>
              <a:rPr lang="it-IT" sz="1900" dirty="0">
                <a:solidFill>
                  <a:schemeClr val="bg1"/>
                </a:solidFill>
              </a:rPr>
              <a:t> are </a:t>
            </a:r>
            <a:r>
              <a:rPr lang="it-IT" sz="1900" dirty="0" err="1">
                <a:solidFill>
                  <a:schemeClr val="bg1"/>
                </a:solidFill>
              </a:rPr>
              <a:t>positively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correlated</a:t>
            </a:r>
            <a:r>
              <a:rPr lang="it-IT" sz="1900" dirty="0">
                <a:solidFill>
                  <a:schemeClr val="bg1"/>
                </a:solidFill>
              </a:rPr>
              <a:t> with the production of free </a:t>
            </a:r>
            <a:r>
              <a:rPr lang="it-IT" sz="1900" dirty="0" err="1">
                <a:solidFill>
                  <a:schemeClr val="bg1"/>
                </a:solidFill>
              </a:rPr>
              <a:t>radicals</a:t>
            </a:r>
            <a:r>
              <a:rPr lang="it-IT" sz="1900" dirty="0">
                <a:solidFill>
                  <a:schemeClr val="bg1"/>
                </a:solidFill>
              </a:rPr>
              <a:t>, </a:t>
            </a:r>
            <a:r>
              <a:rPr lang="it-IT" sz="1900" dirty="0" err="1">
                <a:solidFill>
                  <a:schemeClr val="bg1"/>
                </a:solidFill>
              </a:rPr>
              <a:t>which</a:t>
            </a:r>
            <a:r>
              <a:rPr lang="it-IT" sz="1900" dirty="0">
                <a:solidFill>
                  <a:schemeClr val="bg1"/>
                </a:solidFill>
              </a:rPr>
              <a:t> can be </a:t>
            </a:r>
            <a:r>
              <a:rPr lang="it-IT" sz="1900" dirty="0" err="1">
                <a:solidFill>
                  <a:schemeClr val="bg1"/>
                </a:solidFill>
              </a:rPr>
              <a:t>harmful</a:t>
            </a:r>
            <a:r>
              <a:rPr lang="it-IT" sz="1900" dirty="0">
                <a:solidFill>
                  <a:schemeClr val="bg1"/>
                </a:solidFill>
              </a:rPr>
              <a:t> to </a:t>
            </a:r>
            <a:r>
              <a:rPr lang="it-IT" sz="1900" dirty="0" err="1">
                <a:solidFill>
                  <a:schemeClr val="bg1"/>
                </a:solidFill>
              </a:rPr>
              <a:t>many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tissues</a:t>
            </a:r>
            <a:r>
              <a:rPr lang="it-IT" sz="19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35842" name="Picture 2" descr="http://cdns2.freepik.com/foto-gratuito/_23-2147493570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lum bright="100000"/>
          </a:blip>
          <a:srcRect l="6549" t="21036" b="20872"/>
          <a:stretch/>
        </p:blipFill>
        <p:spPr bwMode="auto">
          <a:xfrm>
            <a:off x="41856" y="2159149"/>
            <a:ext cx="1337281" cy="831309"/>
          </a:xfrm>
          <a:prstGeom prst="rect">
            <a:avLst/>
          </a:prstGeom>
          <a:noFill/>
        </p:spPr>
      </p:pic>
      <p:pic>
        <p:nvPicPr>
          <p:cNvPr id="35844" name="Picture 4" descr="http://www.crearelogo.it/wp-content/uploads/elefante-300x13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6981235" y="2001690"/>
            <a:ext cx="2135871" cy="939784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194793" y="2900375"/>
            <a:ext cx="200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 smtClean="0">
                <a:solidFill>
                  <a:schemeClr val="bg1"/>
                </a:solidFill>
              </a:rPr>
              <a:t>Small </a:t>
            </a:r>
            <a:r>
              <a:rPr lang="it-IT" sz="1200" dirty="0" err="1" smtClean="0">
                <a:solidFill>
                  <a:schemeClr val="bg1"/>
                </a:solidFill>
              </a:rPr>
              <a:t>animals</a:t>
            </a:r>
            <a:endParaRPr lang="it-IT" sz="1200" dirty="0" smtClean="0">
              <a:solidFill>
                <a:schemeClr val="bg1"/>
              </a:solidFill>
            </a:endParaRPr>
          </a:p>
          <a:p>
            <a:pPr algn="just"/>
            <a:r>
              <a:rPr lang="it-IT" sz="1200" dirty="0" smtClean="0">
                <a:solidFill>
                  <a:schemeClr val="bg1"/>
                </a:solidFill>
              </a:rPr>
              <a:t>&gt; </a:t>
            </a:r>
            <a:r>
              <a:rPr lang="it-IT" sz="1200" dirty="0" err="1" smtClean="0">
                <a:solidFill>
                  <a:schemeClr val="bg1"/>
                </a:solidFill>
              </a:rPr>
              <a:t>Metabolic</a:t>
            </a:r>
            <a:r>
              <a:rPr lang="it-IT" sz="1200" dirty="0" smtClean="0">
                <a:solidFill>
                  <a:schemeClr val="bg1"/>
                </a:solidFill>
              </a:rPr>
              <a:t> rate (15 </a:t>
            </a:r>
            <a:r>
              <a:rPr lang="it-IT" sz="1200" dirty="0" err="1" smtClean="0">
                <a:solidFill>
                  <a:schemeClr val="bg1"/>
                </a:solidFill>
              </a:rPr>
              <a:t>years</a:t>
            </a:r>
            <a:r>
              <a:rPr lang="it-IT" sz="1200" dirty="0" smtClean="0">
                <a:solidFill>
                  <a:schemeClr val="bg1"/>
                </a:solidFill>
              </a:rPr>
              <a:t>)</a:t>
            </a:r>
          </a:p>
          <a:p>
            <a:pPr algn="just"/>
            <a:r>
              <a:rPr lang="it-IT" sz="1200" dirty="0" smtClean="0">
                <a:solidFill>
                  <a:schemeClr val="bg1"/>
                </a:solidFill>
              </a:rPr>
              <a:t>&gt; </a:t>
            </a:r>
            <a:r>
              <a:rPr lang="it-IT" sz="1200" dirty="0" err="1" smtClean="0">
                <a:solidFill>
                  <a:schemeClr val="bg1"/>
                </a:solidFill>
              </a:rPr>
              <a:t>Sleep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137159" y="2941474"/>
            <a:ext cx="200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Large </a:t>
            </a:r>
            <a:r>
              <a:rPr lang="it-IT" sz="1200" dirty="0" err="1" smtClean="0">
                <a:solidFill>
                  <a:schemeClr val="bg1"/>
                </a:solidFill>
              </a:rPr>
              <a:t>animals</a:t>
            </a:r>
            <a:endParaRPr lang="it-IT" sz="1200" dirty="0" smtClean="0">
              <a:solidFill>
                <a:schemeClr val="bg1"/>
              </a:solidFill>
            </a:endParaRPr>
          </a:p>
          <a:p>
            <a:r>
              <a:rPr lang="it-IT" sz="1200" dirty="0" smtClean="0">
                <a:solidFill>
                  <a:schemeClr val="bg1"/>
                </a:solidFill>
              </a:rPr>
              <a:t>&lt; </a:t>
            </a:r>
            <a:r>
              <a:rPr lang="it-IT" sz="1200" dirty="0" err="1" smtClean="0">
                <a:solidFill>
                  <a:schemeClr val="bg1"/>
                </a:solidFill>
              </a:rPr>
              <a:t>Metabolic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rates</a:t>
            </a:r>
            <a:r>
              <a:rPr lang="it-IT" sz="1200" dirty="0" smtClean="0">
                <a:solidFill>
                  <a:schemeClr val="bg1"/>
                </a:solidFill>
              </a:rPr>
              <a:t> (50 </a:t>
            </a:r>
            <a:r>
              <a:rPr lang="it-IT" sz="1200" dirty="0" err="1" smtClean="0">
                <a:solidFill>
                  <a:schemeClr val="bg1"/>
                </a:solidFill>
              </a:rPr>
              <a:t>years</a:t>
            </a:r>
            <a:r>
              <a:rPr lang="it-IT" sz="1200" dirty="0" smtClean="0">
                <a:solidFill>
                  <a:schemeClr val="bg1"/>
                </a:solidFill>
              </a:rPr>
              <a:t>)</a:t>
            </a:r>
          </a:p>
          <a:p>
            <a:r>
              <a:rPr lang="it-IT" sz="1200" dirty="0" smtClean="0">
                <a:solidFill>
                  <a:schemeClr val="bg1"/>
                </a:solidFill>
              </a:rPr>
              <a:t>&lt; </a:t>
            </a:r>
            <a:r>
              <a:rPr lang="it-IT" sz="1200" dirty="0" err="1" smtClean="0">
                <a:solidFill>
                  <a:schemeClr val="bg1"/>
                </a:solidFill>
              </a:rPr>
              <a:t>Sleep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948255" y="173393"/>
            <a:ext cx="418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2) TO RESTORE OUR BODIES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 rot="21090297">
            <a:off x="-517483" y="144368"/>
            <a:ext cx="3455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And </a:t>
            </a:r>
            <a:r>
              <a:rPr lang="it-IT" sz="2000" dirty="0" err="1" smtClean="0">
                <a:solidFill>
                  <a:schemeClr val="bg1"/>
                </a:solidFill>
              </a:rPr>
              <a:t>why</a:t>
            </a:r>
            <a:r>
              <a:rPr lang="it-IT" sz="2000" dirty="0" smtClean="0">
                <a:solidFill>
                  <a:schemeClr val="bg1"/>
                </a:solidFill>
              </a:rPr>
              <a:t> do </a:t>
            </a:r>
            <a:r>
              <a:rPr lang="it-IT" sz="2000" dirty="0" err="1" smtClean="0">
                <a:solidFill>
                  <a:schemeClr val="bg1"/>
                </a:solidFill>
              </a:rPr>
              <a:t>we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sleep</a:t>
            </a:r>
            <a:r>
              <a:rPr lang="it-IT" sz="2000" dirty="0" smtClean="0">
                <a:solidFill>
                  <a:schemeClr val="bg1"/>
                </a:solidFill>
              </a:rPr>
              <a:t> ? 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3289463" y="4607626"/>
            <a:ext cx="26125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V="1">
            <a:off x="3289463" y="3140521"/>
            <a:ext cx="0" cy="14789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V="1">
            <a:off x="3289463" y="3263462"/>
            <a:ext cx="2338827" cy="134416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4768875" y="4612963"/>
            <a:ext cx="1805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 smtClean="0">
                <a:solidFill>
                  <a:schemeClr val="bg1"/>
                </a:solidFill>
              </a:rPr>
              <a:t>Metabolic</a:t>
            </a:r>
            <a:r>
              <a:rPr lang="it-IT" sz="1600" dirty="0" smtClean="0">
                <a:solidFill>
                  <a:schemeClr val="bg1"/>
                </a:solidFill>
              </a:rPr>
              <a:t> rate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 rot="16200000">
            <a:off x="2151361" y="3483547"/>
            <a:ext cx="1805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chemeClr val="bg1"/>
                </a:solidFill>
              </a:rPr>
              <a:t>Free </a:t>
            </a:r>
            <a:r>
              <a:rPr lang="it-IT" sz="1600" dirty="0" err="1" smtClean="0">
                <a:solidFill>
                  <a:schemeClr val="bg1"/>
                </a:solidFill>
              </a:rPr>
              <a:t>radicals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955197" y="5270532"/>
            <a:ext cx="58936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1" dirty="0">
                <a:solidFill>
                  <a:schemeClr val="bg1"/>
                </a:solidFill>
                <a:latin typeface="Times-Roman" charset="0"/>
              </a:rPr>
              <a:t>Free </a:t>
            </a:r>
            <a:r>
              <a:rPr lang="it-IT" sz="1400" b="1" dirty="0" err="1">
                <a:solidFill>
                  <a:schemeClr val="bg1"/>
                </a:solidFill>
                <a:latin typeface="Times-Roman" charset="0"/>
              </a:rPr>
              <a:t>radicals</a:t>
            </a:r>
            <a:r>
              <a:rPr lang="it-IT" sz="1400" b="1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are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highly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reactive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and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unstable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molecules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,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usually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oxygen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  <a:latin typeface="Times-Roman" charset="0"/>
              </a:rPr>
              <a:t>molecules</a:t>
            </a:r>
            <a:r>
              <a:rPr lang="it-IT" sz="1400" dirty="0" smtClean="0">
                <a:solidFill>
                  <a:schemeClr val="bg1"/>
                </a:solidFill>
                <a:latin typeface="Times-Roman" charset="0"/>
              </a:rPr>
              <a:t>. </a:t>
            </a:r>
          </a:p>
          <a:p>
            <a:pPr algn="just"/>
            <a:r>
              <a:rPr lang="it-IT" sz="1400" dirty="0" err="1" smtClean="0">
                <a:solidFill>
                  <a:schemeClr val="bg1"/>
                </a:solidFill>
                <a:latin typeface="Times-Roman" charset="0"/>
              </a:rPr>
              <a:t>Their</a:t>
            </a:r>
            <a:r>
              <a:rPr lang="it-IT" sz="1400" dirty="0" smtClean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unstable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nature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is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caused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by 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having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an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unpaired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electron.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As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a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result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of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this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unpaired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electron, free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radicals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seek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out and take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electrons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from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other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molecules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, </a:t>
            </a:r>
            <a:r>
              <a:rPr lang="it-IT" sz="1400" dirty="0" err="1" smtClean="0">
                <a:solidFill>
                  <a:schemeClr val="bg1"/>
                </a:solidFill>
                <a:latin typeface="Times-Roman" charset="0"/>
              </a:rPr>
              <a:t>which</a:t>
            </a:r>
            <a:r>
              <a:rPr lang="it-IT" sz="1400" dirty="0" smtClean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  <a:latin typeface="Times-Roman" charset="0"/>
              </a:rPr>
              <a:t>oftentimes</a:t>
            </a:r>
            <a:r>
              <a:rPr lang="it-IT" sz="1400" dirty="0" smtClean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causes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damage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to the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second</a:t>
            </a:r>
            <a:r>
              <a:rPr lang="it-IT" sz="1400" dirty="0">
                <a:solidFill>
                  <a:schemeClr val="bg1"/>
                </a:solidFill>
                <a:latin typeface="Times-Roman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mes-Roman" charset="0"/>
              </a:rPr>
              <a:t>molecule</a:t>
            </a:r>
            <a:r>
              <a:rPr lang="it-IT" sz="1400" dirty="0" smtClean="0">
                <a:solidFill>
                  <a:schemeClr val="bg1"/>
                </a:solidFill>
                <a:latin typeface="Times-Roman" charset="0"/>
              </a:rPr>
              <a:t>. </a:t>
            </a:r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5" y="4951517"/>
            <a:ext cx="2851368" cy="1649848"/>
          </a:xfrm>
          <a:prstGeom prst="rect">
            <a:avLst/>
          </a:prstGeom>
        </p:spPr>
      </p:pic>
      <p:sp>
        <p:nvSpPr>
          <p:cNvPr id="9" name="Figura a mano libera 8"/>
          <p:cNvSpPr/>
          <p:nvPr/>
        </p:nvSpPr>
        <p:spPr>
          <a:xfrm>
            <a:off x="2964426" y="4454013"/>
            <a:ext cx="1061884" cy="988142"/>
          </a:xfrm>
          <a:custGeom>
            <a:avLst/>
            <a:gdLst>
              <a:gd name="connsiteX0" fmla="*/ 0 w 1061884"/>
              <a:gd name="connsiteY0" fmla="*/ 0 h 988142"/>
              <a:gd name="connsiteX1" fmla="*/ 88490 w 1061884"/>
              <a:gd name="connsiteY1" fmla="*/ 929148 h 988142"/>
              <a:gd name="connsiteX2" fmla="*/ 1061884 w 1061884"/>
              <a:gd name="connsiteY2" fmla="*/ 988142 h 988142"/>
              <a:gd name="connsiteX3" fmla="*/ 147484 w 1061884"/>
              <a:gd name="connsiteY3" fmla="*/ 0 h 988142"/>
              <a:gd name="connsiteX4" fmla="*/ 0 w 1061884"/>
              <a:gd name="connsiteY4" fmla="*/ 0 h 98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1884" h="988142">
                <a:moveTo>
                  <a:pt x="0" y="0"/>
                </a:moveTo>
                <a:lnTo>
                  <a:pt x="88490" y="929148"/>
                </a:lnTo>
                <a:lnTo>
                  <a:pt x="1061884" y="988142"/>
                </a:lnTo>
                <a:lnTo>
                  <a:pt x="1474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3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12763" y="860971"/>
            <a:ext cx="8291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</a:rPr>
              <a:t>Sleep</a:t>
            </a:r>
            <a:r>
              <a:rPr lang="it-IT" sz="2400" dirty="0" smtClean="0">
                <a:solidFill>
                  <a:schemeClr val="bg1"/>
                </a:solidFill>
              </a:rPr>
              <a:t> (</a:t>
            </a:r>
            <a:r>
              <a:rPr lang="it-IT" sz="2400" dirty="0" err="1" smtClean="0">
                <a:solidFill>
                  <a:schemeClr val="bg1"/>
                </a:solidFill>
              </a:rPr>
              <a:t>particularly</a:t>
            </a:r>
            <a:r>
              <a:rPr lang="it-IT" sz="2400" dirty="0" smtClean="0">
                <a:solidFill>
                  <a:schemeClr val="bg1"/>
                </a:solidFill>
              </a:rPr>
              <a:t> NREM) </a:t>
            </a:r>
            <a:r>
              <a:rPr lang="it-IT" sz="2400" dirty="0" err="1">
                <a:solidFill>
                  <a:schemeClr val="bg1"/>
                </a:solidFill>
              </a:rPr>
              <a:t>helps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us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restore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our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bodies</a:t>
            </a:r>
            <a:r>
              <a:rPr lang="it-IT" sz="2400" dirty="0">
                <a:solidFill>
                  <a:schemeClr val="bg1"/>
                </a:solidFill>
              </a:rPr>
              <a:t> and conserve </a:t>
            </a:r>
            <a:r>
              <a:rPr lang="it-IT" sz="2400" dirty="0" err="1">
                <a:solidFill>
                  <a:schemeClr val="bg1"/>
                </a:solidFill>
              </a:rPr>
              <a:t>energy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153975" y="2095884"/>
            <a:ext cx="498318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900" dirty="0" err="1">
                <a:solidFill>
                  <a:schemeClr val="bg1"/>
                </a:solidFill>
              </a:rPr>
              <a:t>Metabolism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rates</a:t>
            </a:r>
            <a:r>
              <a:rPr lang="it-IT" sz="1900" dirty="0">
                <a:solidFill>
                  <a:schemeClr val="bg1"/>
                </a:solidFill>
              </a:rPr>
              <a:t> are </a:t>
            </a:r>
            <a:r>
              <a:rPr lang="it-IT" sz="1900" dirty="0" err="1">
                <a:solidFill>
                  <a:schemeClr val="bg1"/>
                </a:solidFill>
              </a:rPr>
              <a:t>positively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correlated</a:t>
            </a:r>
            <a:r>
              <a:rPr lang="it-IT" sz="1900" dirty="0">
                <a:solidFill>
                  <a:schemeClr val="bg1"/>
                </a:solidFill>
              </a:rPr>
              <a:t> with the production of free </a:t>
            </a:r>
            <a:r>
              <a:rPr lang="it-IT" sz="1900" dirty="0" err="1">
                <a:solidFill>
                  <a:schemeClr val="bg1"/>
                </a:solidFill>
              </a:rPr>
              <a:t>radicals</a:t>
            </a:r>
            <a:r>
              <a:rPr lang="it-IT" sz="1900" dirty="0">
                <a:solidFill>
                  <a:schemeClr val="bg1"/>
                </a:solidFill>
              </a:rPr>
              <a:t>, </a:t>
            </a:r>
            <a:r>
              <a:rPr lang="it-IT" sz="1900" dirty="0" err="1">
                <a:solidFill>
                  <a:schemeClr val="bg1"/>
                </a:solidFill>
              </a:rPr>
              <a:t>which</a:t>
            </a:r>
            <a:r>
              <a:rPr lang="it-IT" sz="1900" dirty="0">
                <a:solidFill>
                  <a:schemeClr val="bg1"/>
                </a:solidFill>
              </a:rPr>
              <a:t> can be </a:t>
            </a:r>
            <a:r>
              <a:rPr lang="it-IT" sz="1900" dirty="0" err="1">
                <a:solidFill>
                  <a:schemeClr val="bg1"/>
                </a:solidFill>
              </a:rPr>
              <a:t>harmful</a:t>
            </a:r>
            <a:r>
              <a:rPr lang="it-IT" sz="1900" dirty="0">
                <a:solidFill>
                  <a:schemeClr val="bg1"/>
                </a:solidFill>
              </a:rPr>
              <a:t> to </a:t>
            </a:r>
            <a:r>
              <a:rPr lang="it-IT" sz="1900" dirty="0" err="1">
                <a:solidFill>
                  <a:schemeClr val="bg1"/>
                </a:solidFill>
              </a:rPr>
              <a:t>many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tissues</a:t>
            </a:r>
            <a:r>
              <a:rPr lang="it-IT" sz="19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35842" name="Picture 2" descr="http://cdns2.freepik.com/foto-gratuito/_23-2147493570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lum bright="100000"/>
          </a:blip>
          <a:srcRect l="6549" t="21036" b="20872"/>
          <a:stretch/>
        </p:blipFill>
        <p:spPr bwMode="auto">
          <a:xfrm>
            <a:off x="41856" y="2159149"/>
            <a:ext cx="1337281" cy="831309"/>
          </a:xfrm>
          <a:prstGeom prst="rect">
            <a:avLst/>
          </a:prstGeom>
          <a:noFill/>
        </p:spPr>
      </p:pic>
      <p:pic>
        <p:nvPicPr>
          <p:cNvPr id="35844" name="Picture 4" descr="http://www.crearelogo.it/wp-content/uploads/elefante-300x13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6981235" y="2001690"/>
            <a:ext cx="2135871" cy="939784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194793" y="2900375"/>
            <a:ext cx="200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 smtClean="0">
                <a:solidFill>
                  <a:schemeClr val="bg1"/>
                </a:solidFill>
              </a:rPr>
              <a:t>Small </a:t>
            </a:r>
            <a:r>
              <a:rPr lang="it-IT" sz="1200" dirty="0" err="1" smtClean="0">
                <a:solidFill>
                  <a:schemeClr val="bg1"/>
                </a:solidFill>
              </a:rPr>
              <a:t>animals</a:t>
            </a:r>
            <a:endParaRPr lang="it-IT" sz="1200" dirty="0" smtClean="0">
              <a:solidFill>
                <a:schemeClr val="bg1"/>
              </a:solidFill>
            </a:endParaRPr>
          </a:p>
          <a:p>
            <a:pPr algn="just"/>
            <a:r>
              <a:rPr lang="it-IT" sz="1200" dirty="0" smtClean="0">
                <a:solidFill>
                  <a:schemeClr val="bg1"/>
                </a:solidFill>
              </a:rPr>
              <a:t>&gt; </a:t>
            </a:r>
            <a:r>
              <a:rPr lang="it-IT" sz="1200" dirty="0" err="1" smtClean="0">
                <a:solidFill>
                  <a:schemeClr val="bg1"/>
                </a:solidFill>
              </a:rPr>
              <a:t>Metabolic</a:t>
            </a:r>
            <a:r>
              <a:rPr lang="it-IT" sz="1200" dirty="0" smtClean="0">
                <a:solidFill>
                  <a:schemeClr val="bg1"/>
                </a:solidFill>
              </a:rPr>
              <a:t> rate (15 </a:t>
            </a:r>
            <a:r>
              <a:rPr lang="it-IT" sz="1200" dirty="0" err="1" smtClean="0">
                <a:solidFill>
                  <a:schemeClr val="bg1"/>
                </a:solidFill>
              </a:rPr>
              <a:t>years</a:t>
            </a:r>
            <a:r>
              <a:rPr lang="it-IT" sz="1200" dirty="0" smtClean="0">
                <a:solidFill>
                  <a:schemeClr val="bg1"/>
                </a:solidFill>
              </a:rPr>
              <a:t>)</a:t>
            </a:r>
          </a:p>
          <a:p>
            <a:pPr algn="just"/>
            <a:r>
              <a:rPr lang="it-IT" sz="1200" dirty="0" smtClean="0">
                <a:solidFill>
                  <a:schemeClr val="bg1"/>
                </a:solidFill>
              </a:rPr>
              <a:t>&gt; </a:t>
            </a:r>
            <a:r>
              <a:rPr lang="it-IT" sz="1200" dirty="0" err="1" smtClean="0">
                <a:solidFill>
                  <a:schemeClr val="bg1"/>
                </a:solidFill>
              </a:rPr>
              <a:t>Sleep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137159" y="2941474"/>
            <a:ext cx="200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Large </a:t>
            </a:r>
            <a:r>
              <a:rPr lang="it-IT" sz="1200" dirty="0" err="1" smtClean="0">
                <a:solidFill>
                  <a:schemeClr val="bg1"/>
                </a:solidFill>
              </a:rPr>
              <a:t>animals</a:t>
            </a:r>
            <a:endParaRPr lang="it-IT" sz="1200" dirty="0" smtClean="0">
              <a:solidFill>
                <a:schemeClr val="bg1"/>
              </a:solidFill>
            </a:endParaRPr>
          </a:p>
          <a:p>
            <a:r>
              <a:rPr lang="it-IT" sz="1200" dirty="0" smtClean="0">
                <a:solidFill>
                  <a:schemeClr val="bg1"/>
                </a:solidFill>
              </a:rPr>
              <a:t>&lt; </a:t>
            </a:r>
            <a:r>
              <a:rPr lang="it-IT" sz="1200" dirty="0" err="1" smtClean="0">
                <a:solidFill>
                  <a:schemeClr val="bg1"/>
                </a:solidFill>
              </a:rPr>
              <a:t>Metabolic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rates</a:t>
            </a:r>
            <a:r>
              <a:rPr lang="it-IT" sz="1200" dirty="0" smtClean="0">
                <a:solidFill>
                  <a:schemeClr val="bg1"/>
                </a:solidFill>
              </a:rPr>
              <a:t> (50 </a:t>
            </a:r>
            <a:r>
              <a:rPr lang="it-IT" sz="1200" dirty="0" err="1" smtClean="0">
                <a:solidFill>
                  <a:schemeClr val="bg1"/>
                </a:solidFill>
              </a:rPr>
              <a:t>years</a:t>
            </a:r>
            <a:r>
              <a:rPr lang="it-IT" sz="1200" dirty="0" smtClean="0">
                <a:solidFill>
                  <a:schemeClr val="bg1"/>
                </a:solidFill>
              </a:rPr>
              <a:t>)</a:t>
            </a:r>
          </a:p>
          <a:p>
            <a:r>
              <a:rPr lang="it-IT" sz="1200" dirty="0" smtClean="0">
                <a:solidFill>
                  <a:schemeClr val="bg1"/>
                </a:solidFill>
              </a:rPr>
              <a:t>&lt; </a:t>
            </a:r>
            <a:r>
              <a:rPr lang="it-IT" sz="1200" dirty="0" err="1" smtClean="0">
                <a:solidFill>
                  <a:schemeClr val="bg1"/>
                </a:solidFill>
              </a:rPr>
              <a:t>Sleep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948255" y="173393"/>
            <a:ext cx="418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2) TO RESTORE OUR BODIES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 rot="21090297">
            <a:off x="-517483" y="144368"/>
            <a:ext cx="3455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And </a:t>
            </a:r>
            <a:r>
              <a:rPr lang="it-IT" sz="2000" dirty="0" err="1" smtClean="0">
                <a:solidFill>
                  <a:schemeClr val="bg1"/>
                </a:solidFill>
              </a:rPr>
              <a:t>why</a:t>
            </a:r>
            <a:r>
              <a:rPr lang="it-IT" sz="2000" dirty="0" smtClean="0">
                <a:solidFill>
                  <a:schemeClr val="bg1"/>
                </a:solidFill>
              </a:rPr>
              <a:t> do </a:t>
            </a:r>
            <a:r>
              <a:rPr lang="it-IT" sz="2000" dirty="0" err="1" smtClean="0">
                <a:solidFill>
                  <a:schemeClr val="bg1"/>
                </a:solidFill>
              </a:rPr>
              <a:t>we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sleep</a:t>
            </a:r>
            <a:r>
              <a:rPr lang="it-IT" sz="2000" dirty="0" smtClean="0">
                <a:solidFill>
                  <a:schemeClr val="bg1"/>
                </a:solidFill>
              </a:rPr>
              <a:t> ? </a:t>
            </a:r>
          </a:p>
        </p:txBody>
      </p:sp>
      <p:sp>
        <p:nvSpPr>
          <p:cNvPr id="2" name="Rettangolo 1"/>
          <p:cNvSpPr/>
          <p:nvPr/>
        </p:nvSpPr>
        <p:spPr>
          <a:xfrm>
            <a:off x="348388" y="5719572"/>
            <a:ext cx="851060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900" dirty="0" err="1">
                <a:solidFill>
                  <a:schemeClr val="bg1"/>
                </a:solidFill>
              </a:rPr>
              <a:t>During</a:t>
            </a:r>
            <a:r>
              <a:rPr lang="it-IT" sz="1900" dirty="0">
                <a:solidFill>
                  <a:schemeClr val="bg1"/>
                </a:solidFill>
              </a:rPr>
              <a:t> NREM </a:t>
            </a:r>
            <a:r>
              <a:rPr lang="it-IT" sz="1900" dirty="0" err="1">
                <a:solidFill>
                  <a:schemeClr val="bg1"/>
                </a:solidFill>
              </a:rPr>
              <a:t>sleep</a:t>
            </a:r>
            <a:r>
              <a:rPr lang="it-IT" sz="1900" dirty="0">
                <a:solidFill>
                  <a:schemeClr val="bg1"/>
                </a:solidFill>
              </a:rPr>
              <a:t>, </a:t>
            </a:r>
            <a:r>
              <a:rPr lang="it-IT" sz="1900" dirty="0" err="1">
                <a:solidFill>
                  <a:schemeClr val="bg1"/>
                </a:solidFill>
              </a:rPr>
              <a:t>lower</a:t>
            </a:r>
            <a:r>
              <a:rPr lang="it-IT" sz="1900" dirty="0">
                <a:solidFill>
                  <a:schemeClr val="bg1"/>
                </a:solidFill>
              </a:rPr>
              <a:t> body </a:t>
            </a:r>
            <a:r>
              <a:rPr lang="it-IT" sz="1900" dirty="0" err="1">
                <a:solidFill>
                  <a:schemeClr val="bg1"/>
                </a:solidFill>
              </a:rPr>
              <a:t>temperatures</a:t>
            </a:r>
            <a:r>
              <a:rPr lang="it-IT" sz="1900" dirty="0">
                <a:solidFill>
                  <a:schemeClr val="bg1"/>
                </a:solidFill>
              </a:rPr>
              <a:t> and </a:t>
            </a:r>
            <a:r>
              <a:rPr lang="it-IT" sz="1900" dirty="0" err="1">
                <a:solidFill>
                  <a:schemeClr val="bg1"/>
                </a:solidFill>
              </a:rPr>
              <a:t>rates</a:t>
            </a:r>
            <a:r>
              <a:rPr lang="it-IT" sz="1900" dirty="0">
                <a:solidFill>
                  <a:schemeClr val="bg1"/>
                </a:solidFill>
              </a:rPr>
              <a:t> of </a:t>
            </a:r>
            <a:r>
              <a:rPr lang="it-IT" sz="1900" dirty="0" err="1">
                <a:solidFill>
                  <a:schemeClr val="bg1"/>
                </a:solidFill>
              </a:rPr>
              <a:t>metabolism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might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provide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u="sng" dirty="0">
                <a:solidFill>
                  <a:schemeClr val="bg1"/>
                </a:solidFill>
              </a:rPr>
              <a:t>an </a:t>
            </a:r>
            <a:r>
              <a:rPr lang="it-IT" sz="1900" u="sng" dirty="0" err="1">
                <a:solidFill>
                  <a:schemeClr val="bg1"/>
                </a:solidFill>
              </a:rPr>
              <a:t>ideal</a:t>
            </a:r>
            <a:r>
              <a:rPr lang="it-IT" sz="1900" u="sng" dirty="0">
                <a:solidFill>
                  <a:schemeClr val="bg1"/>
                </a:solidFill>
              </a:rPr>
              <a:t> </a:t>
            </a:r>
            <a:r>
              <a:rPr lang="it-IT" sz="1900" u="sng" dirty="0" err="1">
                <a:solidFill>
                  <a:schemeClr val="bg1"/>
                </a:solidFill>
              </a:rPr>
              <a:t>environment</a:t>
            </a:r>
            <a:r>
              <a:rPr lang="it-IT" sz="1900" u="sng" dirty="0">
                <a:solidFill>
                  <a:schemeClr val="bg1"/>
                </a:solidFill>
              </a:rPr>
              <a:t> for </a:t>
            </a:r>
            <a:r>
              <a:rPr lang="it-IT" sz="1900" u="sng" dirty="0" err="1">
                <a:solidFill>
                  <a:schemeClr val="bg1"/>
                </a:solidFill>
              </a:rPr>
              <a:t>repairing</a:t>
            </a:r>
            <a:r>
              <a:rPr lang="it-IT" sz="1900" u="sng" dirty="0">
                <a:solidFill>
                  <a:schemeClr val="bg1"/>
                </a:solidFill>
              </a:rPr>
              <a:t> the </a:t>
            </a:r>
            <a:r>
              <a:rPr lang="it-IT" sz="1900" u="sng" dirty="0" err="1">
                <a:solidFill>
                  <a:schemeClr val="bg1"/>
                </a:solidFill>
              </a:rPr>
              <a:t>damage</a:t>
            </a:r>
            <a:r>
              <a:rPr lang="it-IT" sz="1900" u="sng" dirty="0">
                <a:solidFill>
                  <a:schemeClr val="bg1"/>
                </a:solidFill>
              </a:rPr>
              <a:t> </a:t>
            </a:r>
            <a:r>
              <a:rPr lang="it-IT" sz="1900" u="sng" dirty="0" err="1">
                <a:solidFill>
                  <a:schemeClr val="bg1"/>
                </a:solidFill>
              </a:rPr>
              <a:t>produced</a:t>
            </a:r>
            <a:r>
              <a:rPr lang="it-IT" sz="1900" u="sng" dirty="0">
                <a:solidFill>
                  <a:schemeClr val="bg1"/>
                </a:solidFill>
              </a:rPr>
              <a:t> by free </a:t>
            </a:r>
            <a:r>
              <a:rPr lang="it-IT" sz="1900" u="sng" dirty="0" err="1">
                <a:solidFill>
                  <a:schemeClr val="bg1"/>
                </a:solidFill>
              </a:rPr>
              <a:t>radicals</a:t>
            </a:r>
            <a:r>
              <a:rPr lang="it-IT" sz="1900" u="sng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during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wakefulness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Freccia giù 2"/>
          <p:cNvSpPr/>
          <p:nvPr/>
        </p:nvSpPr>
        <p:spPr>
          <a:xfrm>
            <a:off x="4453245" y="4755113"/>
            <a:ext cx="285008" cy="964459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1 4"/>
          <p:cNvCxnSpPr/>
          <p:nvPr/>
        </p:nvCxnSpPr>
        <p:spPr>
          <a:xfrm>
            <a:off x="3289463" y="4607626"/>
            <a:ext cx="26125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V="1">
            <a:off x="3289463" y="3140521"/>
            <a:ext cx="0" cy="14789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V="1">
            <a:off x="3289463" y="3263462"/>
            <a:ext cx="2338827" cy="134416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4768875" y="4612963"/>
            <a:ext cx="1805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 smtClean="0">
                <a:solidFill>
                  <a:schemeClr val="bg1"/>
                </a:solidFill>
              </a:rPr>
              <a:t>Metabolic</a:t>
            </a:r>
            <a:r>
              <a:rPr lang="it-IT" sz="1600" dirty="0" smtClean="0">
                <a:solidFill>
                  <a:schemeClr val="bg1"/>
                </a:solidFill>
              </a:rPr>
              <a:t> rate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 rot="16200000">
            <a:off x="2151361" y="3483547"/>
            <a:ext cx="1805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chemeClr val="bg1"/>
                </a:solidFill>
              </a:rPr>
              <a:t>Free </a:t>
            </a:r>
            <a:r>
              <a:rPr lang="it-IT" sz="1600" dirty="0" err="1" smtClean="0">
                <a:solidFill>
                  <a:schemeClr val="bg1"/>
                </a:solidFill>
              </a:rPr>
              <a:t>radicals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12763" y="860971"/>
            <a:ext cx="8291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</a:rPr>
              <a:t>Sleep</a:t>
            </a:r>
            <a:r>
              <a:rPr lang="it-IT" sz="2400" dirty="0" smtClean="0">
                <a:solidFill>
                  <a:schemeClr val="bg1"/>
                </a:solidFill>
              </a:rPr>
              <a:t> (</a:t>
            </a:r>
            <a:r>
              <a:rPr lang="it-IT" sz="2400" dirty="0" err="1" smtClean="0">
                <a:solidFill>
                  <a:schemeClr val="bg1"/>
                </a:solidFill>
              </a:rPr>
              <a:t>particularly</a:t>
            </a:r>
            <a:r>
              <a:rPr lang="it-IT" sz="2400" dirty="0" smtClean="0">
                <a:solidFill>
                  <a:schemeClr val="bg1"/>
                </a:solidFill>
              </a:rPr>
              <a:t> NREM) </a:t>
            </a:r>
            <a:r>
              <a:rPr lang="it-IT" sz="2400" dirty="0" err="1">
                <a:solidFill>
                  <a:schemeClr val="bg1"/>
                </a:solidFill>
              </a:rPr>
              <a:t>helps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us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restore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our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bodies</a:t>
            </a:r>
            <a:r>
              <a:rPr lang="it-IT" sz="2400" dirty="0">
                <a:solidFill>
                  <a:schemeClr val="bg1"/>
                </a:solidFill>
              </a:rPr>
              <a:t> and conserve </a:t>
            </a:r>
            <a:r>
              <a:rPr lang="it-IT" sz="2400" dirty="0" err="1">
                <a:solidFill>
                  <a:schemeClr val="bg1"/>
                </a:solidFill>
              </a:rPr>
              <a:t>energy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948255" y="173393"/>
            <a:ext cx="418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2) TO RESTORE OUR BODIES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 rot="21090297">
            <a:off x="-517483" y="144368"/>
            <a:ext cx="3455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And </a:t>
            </a:r>
            <a:r>
              <a:rPr lang="it-IT" sz="2000" dirty="0" err="1" smtClean="0">
                <a:solidFill>
                  <a:schemeClr val="bg1"/>
                </a:solidFill>
              </a:rPr>
              <a:t>why</a:t>
            </a:r>
            <a:r>
              <a:rPr lang="it-IT" sz="2000" dirty="0" smtClean="0">
                <a:solidFill>
                  <a:schemeClr val="bg1"/>
                </a:solidFill>
              </a:rPr>
              <a:t> do </a:t>
            </a:r>
            <a:r>
              <a:rPr lang="it-IT" sz="2000" dirty="0" err="1" smtClean="0">
                <a:solidFill>
                  <a:schemeClr val="bg1"/>
                </a:solidFill>
              </a:rPr>
              <a:t>we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sleep</a:t>
            </a:r>
            <a:r>
              <a:rPr lang="it-IT" sz="2000" dirty="0" smtClean="0">
                <a:solidFill>
                  <a:schemeClr val="bg1"/>
                </a:solidFill>
              </a:rPr>
              <a:t> ? </a:t>
            </a:r>
          </a:p>
        </p:txBody>
      </p:sp>
      <p:sp>
        <p:nvSpPr>
          <p:cNvPr id="2" name="Rettangolo 1"/>
          <p:cNvSpPr/>
          <p:nvPr/>
        </p:nvSpPr>
        <p:spPr>
          <a:xfrm>
            <a:off x="4297844" y="2323011"/>
            <a:ext cx="456114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err="1">
                <a:solidFill>
                  <a:schemeClr val="bg1"/>
                </a:solidFill>
              </a:rPr>
              <a:t>Most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growth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hormone</a:t>
            </a:r>
            <a:r>
              <a:rPr lang="it-IT" sz="2200" dirty="0">
                <a:solidFill>
                  <a:schemeClr val="bg1"/>
                </a:solidFill>
              </a:rPr>
              <a:t> (GH) </a:t>
            </a:r>
            <a:r>
              <a:rPr lang="it-IT" sz="2200" dirty="0" err="1">
                <a:solidFill>
                  <a:schemeClr val="bg1"/>
                </a:solidFill>
              </a:rPr>
              <a:t>is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released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during</a:t>
            </a:r>
            <a:r>
              <a:rPr lang="it-IT" sz="2200" dirty="0">
                <a:solidFill>
                  <a:schemeClr val="bg1"/>
                </a:solidFill>
              </a:rPr>
              <a:t> Stage 3 and Stage 4 </a:t>
            </a:r>
            <a:r>
              <a:rPr lang="it-IT" sz="2200" dirty="0" smtClean="0">
                <a:solidFill>
                  <a:schemeClr val="bg1"/>
                </a:solidFill>
              </a:rPr>
              <a:t>NREM. </a:t>
            </a:r>
          </a:p>
          <a:p>
            <a:pPr algn="just"/>
            <a:endParaRPr lang="it-IT" sz="2200" dirty="0" smtClean="0">
              <a:solidFill>
                <a:schemeClr val="bg1"/>
              </a:solidFill>
            </a:endParaRPr>
          </a:p>
          <a:p>
            <a:pPr algn="just"/>
            <a:endParaRPr lang="it-IT" sz="2200" dirty="0" smtClean="0">
              <a:solidFill>
                <a:schemeClr val="bg1"/>
              </a:solidFill>
            </a:endParaRPr>
          </a:p>
          <a:p>
            <a:pPr algn="just"/>
            <a:r>
              <a:rPr lang="it-IT" sz="2200" dirty="0" smtClean="0">
                <a:solidFill>
                  <a:schemeClr val="bg1"/>
                </a:solidFill>
              </a:rPr>
              <a:t>In </a:t>
            </a:r>
            <a:r>
              <a:rPr lang="it-IT" sz="2200" dirty="0" err="1">
                <a:solidFill>
                  <a:schemeClr val="bg1"/>
                </a:solidFill>
              </a:rPr>
              <a:t>childhood</a:t>
            </a:r>
            <a:r>
              <a:rPr lang="it-IT" sz="2200" dirty="0">
                <a:solidFill>
                  <a:schemeClr val="bg1"/>
                </a:solidFill>
              </a:rPr>
              <a:t>, GH </a:t>
            </a:r>
            <a:r>
              <a:rPr lang="it-IT" sz="2200" dirty="0" err="1">
                <a:solidFill>
                  <a:schemeClr val="bg1"/>
                </a:solidFill>
              </a:rPr>
              <a:t>is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primarily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responsible</a:t>
            </a:r>
            <a:r>
              <a:rPr lang="it-IT" sz="2200" dirty="0">
                <a:solidFill>
                  <a:schemeClr val="bg1"/>
                </a:solidFill>
              </a:rPr>
              <a:t> for </a:t>
            </a:r>
            <a:r>
              <a:rPr lang="it-IT" sz="2200" u="sng" dirty="0" err="1">
                <a:solidFill>
                  <a:schemeClr val="bg1"/>
                </a:solidFill>
              </a:rPr>
              <a:t>physical</a:t>
            </a:r>
            <a:r>
              <a:rPr lang="it-IT" sz="2200" u="sng" dirty="0">
                <a:solidFill>
                  <a:schemeClr val="bg1"/>
                </a:solidFill>
              </a:rPr>
              <a:t> </a:t>
            </a:r>
            <a:r>
              <a:rPr lang="it-IT" sz="2200" u="sng" dirty="0" err="1" smtClean="0">
                <a:solidFill>
                  <a:schemeClr val="bg1"/>
                </a:solidFill>
              </a:rPr>
              <a:t>growth</a:t>
            </a:r>
            <a:r>
              <a:rPr lang="it-IT" sz="2200" u="sng" dirty="0">
                <a:solidFill>
                  <a:schemeClr val="bg1"/>
                </a:solidFill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</a:rPr>
              <a:t>but</a:t>
            </a:r>
            <a:r>
              <a:rPr lang="it-IT" sz="2200" dirty="0" smtClean="0">
                <a:solidFill>
                  <a:schemeClr val="bg1"/>
                </a:solidFill>
              </a:rPr>
              <a:t>, </a:t>
            </a:r>
            <a:r>
              <a:rPr lang="it-IT" sz="2200" dirty="0" err="1">
                <a:solidFill>
                  <a:schemeClr val="bg1"/>
                </a:solidFill>
              </a:rPr>
              <a:t>throughout</a:t>
            </a:r>
            <a:r>
              <a:rPr lang="it-IT" sz="2200" dirty="0">
                <a:solidFill>
                  <a:schemeClr val="bg1"/>
                </a:solidFill>
              </a:rPr>
              <a:t> life, </a:t>
            </a:r>
            <a:r>
              <a:rPr lang="it-IT" sz="2200" dirty="0" err="1">
                <a:solidFill>
                  <a:schemeClr val="bg1"/>
                </a:solidFill>
              </a:rPr>
              <a:t>it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contributes</a:t>
            </a:r>
            <a:r>
              <a:rPr lang="it-IT" sz="2200" dirty="0">
                <a:solidFill>
                  <a:schemeClr val="bg1"/>
                </a:solidFill>
              </a:rPr>
              <a:t> to building </a:t>
            </a:r>
            <a:r>
              <a:rPr lang="it-IT" sz="2200" dirty="0" err="1">
                <a:solidFill>
                  <a:schemeClr val="bg1"/>
                </a:solidFill>
              </a:rPr>
              <a:t>muscle</a:t>
            </a:r>
            <a:r>
              <a:rPr lang="it-IT" sz="2200" dirty="0">
                <a:solidFill>
                  <a:schemeClr val="bg1"/>
                </a:solidFill>
              </a:rPr>
              <a:t> and bone mass and </a:t>
            </a:r>
            <a:r>
              <a:rPr lang="it-IT" sz="2200" dirty="0" err="1" smtClean="0">
                <a:solidFill>
                  <a:schemeClr val="bg1"/>
                </a:solidFill>
              </a:rPr>
              <a:t>maintaining</a:t>
            </a:r>
            <a:r>
              <a:rPr lang="it-IT" sz="2200" dirty="0" smtClean="0">
                <a:solidFill>
                  <a:schemeClr val="bg1"/>
                </a:solidFill>
              </a:rPr>
              <a:t> </a:t>
            </a:r>
            <a:r>
              <a:rPr lang="it-IT" sz="2200" u="sng" dirty="0">
                <a:solidFill>
                  <a:schemeClr val="bg1"/>
                </a:solidFill>
              </a:rPr>
              <a:t>immune </a:t>
            </a:r>
            <a:r>
              <a:rPr lang="it-IT" sz="2200" u="sng" dirty="0" err="1">
                <a:solidFill>
                  <a:schemeClr val="bg1"/>
                </a:solidFill>
              </a:rPr>
              <a:t>system</a:t>
            </a:r>
            <a:r>
              <a:rPr lang="it-IT" sz="2200" u="sng" dirty="0">
                <a:solidFill>
                  <a:schemeClr val="bg1"/>
                </a:solidFill>
              </a:rPr>
              <a:t> </a:t>
            </a:r>
            <a:r>
              <a:rPr lang="it-IT" sz="2200" u="sng" dirty="0" err="1">
                <a:solidFill>
                  <a:schemeClr val="bg1"/>
                </a:solidFill>
              </a:rPr>
              <a:t>function</a:t>
            </a:r>
            <a:r>
              <a:rPr lang="it-IT" sz="2200" u="sng" dirty="0">
                <a:solidFill>
                  <a:schemeClr val="bg1"/>
                </a:solidFill>
              </a:rPr>
              <a:t>. </a:t>
            </a:r>
            <a:endParaRPr lang="it-IT" sz="2200" u="sng" dirty="0" smtClean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4179">
            <a:off x="150090" y="1892619"/>
            <a:ext cx="4013922" cy="488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3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12763" y="860971"/>
            <a:ext cx="8291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</a:rPr>
              <a:t>Sleep</a:t>
            </a:r>
            <a:r>
              <a:rPr lang="it-IT" sz="2400" dirty="0" smtClean="0">
                <a:solidFill>
                  <a:schemeClr val="bg1"/>
                </a:solidFill>
              </a:rPr>
              <a:t> (</a:t>
            </a:r>
            <a:r>
              <a:rPr lang="it-IT" sz="2400" dirty="0" err="1" smtClean="0">
                <a:solidFill>
                  <a:schemeClr val="bg1"/>
                </a:solidFill>
              </a:rPr>
              <a:t>particularly</a:t>
            </a:r>
            <a:r>
              <a:rPr lang="it-IT" sz="2400" dirty="0" smtClean="0">
                <a:solidFill>
                  <a:schemeClr val="bg1"/>
                </a:solidFill>
              </a:rPr>
              <a:t> NREM) </a:t>
            </a:r>
            <a:r>
              <a:rPr lang="it-IT" sz="2400" dirty="0" err="1">
                <a:solidFill>
                  <a:schemeClr val="bg1"/>
                </a:solidFill>
              </a:rPr>
              <a:t>helps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us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restore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our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bodies</a:t>
            </a:r>
            <a:r>
              <a:rPr lang="it-IT" sz="2400" dirty="0">
                <a:solidFill>
                  <a:schemeClr val="bg1"/>
                </a:solidFill>
              </a:rPr>
              <a:t> and conserve </a:t>
            </a:r>
            <a:r>
              <a:rPr lang="it-IT" sz="2400" dirty="0" err="1">
                <a:solidFill>
                  <a:schemeClr val="bg1"/>
                </a:solidFill>
              </a:rPr>
              <a:t>energy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948255" y="173393"/>
            <a:ext cx="418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2) TO RESTORE OUR BODIES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 rot="21090297">
            <a:off x="-517483" y="144368"/>
            <a:ext cx="3455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And </a:t>
            </a:r>
            <a:r>
              <a:rPr lang="it-IT" sz="2000" dirty="0" err="1" smtClean="0">
                <a:solidFill>
                  <a:schemeClr val="bg1"/>
                </a:solidFill>
              </a:rPr>
              <a:t>why</a:t>
            </a:r>
            <a:r>
              <a:rPr lang="it-IT" sz="2000" dirty="0" smtClean="0">
                <a:solidFill>
                  <a:schemeClr val="bg1"/>
                </a:solidFill>
              </a:rPr>
              <a:t> do </a:t>
            </a:r>
            <a:r>
              <a:rPr lang="it-IT" sz="2000" dirty="0" err="1" smtClean="0">
                <a:solidFill>
                  <a:schemeClr val="bg1"/>
                </a:solidFill>
              </a:rPr>
              <a:t>we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sleep</a:t>
            </a:r>
            <a:r>
              <a:rPr lang="it-IT" sz="2000" dirty="0" smtClean="0">
                <a:solidFill>
                  <a:schemeClr val="bg1"/>
                </a:solidFill>
              </a:rPr>
              <a:t> ? </a:t>
            </a:r>
          </a:p>
        </p:txBody>
      </p:sp>
      <p:sp>
        <p:nvSpPr>
          <p:cNvPr id="2" name="Rettangolo 1"/>
          <p:cNvSpPr/>
          <p:nvPr/>
        </p:nvSpPr>
        <p:spPr>
          <a:xfrm>
            <a:off x="4297844" y="2685617"/>
            <a:ext cx="456114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2200" dirty="0" smtClean="0">
              <a:solidFill>
                <a:schemeClr val="bg1"/>
              </a:solidFill>
            </a:endParaRPr>
          </a:p>
          <a:p>
            <a:pPr algn="just"/>
            <a:endParaRPr lang="it-IT" sz="2200" dirty="0" smtClean="0">
              <a:solidFill>
                <a:schemeClr val="bg1"/>
              </a:solidFill>
            </a:endParaRPr>
          </a:p>
          <a:p>
            <a:pPr algn="just"/>
            <a:r>
              <a:rPr lang="it-IT" sz="2200" u="sng" dirty="0" err="1" smtClean="0">
                <a:solidFill>
                  <a:schemeClr val="bg1"/>
                </a:solidFill>
              </a:rPr>
              <a:t>Sleep</a:t>
            </a:r>
            <a:r>
              <a:rPr lang="it-IT" sz="2200" u="sng" dirty="0" smtClean="0">
                <a:solidFill>
                  <a:schemeClr val="bg1"/>
                </a:solidFill>
              </a:rPr>
              <a:t> </a:t>
            </a:r>
            <a:r>
              <a:rPr lang="it-IT" sz="2200" u="sng" dirty="0" err="1" smtClean="0">
                <a:solidFill>
                  <a:schemeClr val="bg1"/>
                </a:solidFill>
              </a:rPr>
              <a:t>is</a:t>
            </a:r>
            <a:r>
              <a:rPr lang="it-IT" sz="2200" u="sng" dirty="0" smtClean="0">
                <a:solidFill>
                  <a:schemeClr val="bg1"/>
                </a:solidFill>
              </a:rPr>
              <a:t> </a:t>
            </a:r>
            <a:r>
              <a:rPr lang="it-IT" sz="2200" u="sng" dirty="0" err="1" smtClean="0">
                <a:solidFill>
                  <a:schemeClr val="bg1"/>
                </a:solidFill>
              </a:rPr>
              <a:t>important</a:t>
            </a:r>
            <a:r>
              <a:rPr lang="it-IT" sz="2200" u="sng" dirty="0" smtClean="0">
                <a:solidFill>
                  <a:schemeClr val="bg1"/>
                </a:solidFill>
              </a:rPr>
              <a:t> </a:t>
            </a:r>
            <a:r>
              <a:rPr lang="it-IT" sz="2200" u="sng" dirty="0" err="1" smtClean="0">
                <a:solidFill>
                  <a:schemeClr val="bg1"/>
                </a:solidFill>
              </a:rPr>
              <a:t>because</a:t>
            </a:r>
            <a:r>
              <a:rPr lang="it-IT" sz="2200" u="sng" dirty="0" smtClean="0">
                <a:solidFill>
                  <a:schemeClr val="bg1"/>
                </a:solidFill>
              </a:rPr>
              <a:t> of the production of </a:t>
            </a:r>
            <a:r>
              <a:rPr lang="it-IT" sz="2200" u="sng" dirty="0" err="1" smtClean="0">
                <a:solidFill>
                  <a:schemeClr val="bg1"/>
                </a:solidFill>
              </a:rPr>
              <a:t>this</a:t>
            </a:r>
            <a:r>
              <a:rPr lang="it-IT" sz="2200" u="sng" dirty="0" smtClean="0">
                <a:solidFill>
                  <a:schemeClr val="bg1"/>
                </a:solidFill>
              </a:rPr>
              <a:t> </a:t>
            </a:r>
            <a:r>
              <a:rPr lang="it-IT" sz="2200" u="sng" dirty="0" err="1" smtClean="0">
                <a:solidFill>
                  <a:schemeClr val="bg1"/>
                </a:solidFill>
              </a:rPr>
              <a:t>hormone</a:t>
            </a:r>
            <a:r>
              <a:rPr lang="it-IT" sz="2200" u="sng" dirty="0" smtClean="0">
                <a:solidFill>
                  <a:schemeClr val="bg1"/>
                </a:solidFill>
              </a:rPr>
              <a:t>,</a:t>
            </a:r>
          </a:p>
          <a:p>
            <a:pPr algn="just"/>
            <a:endParaRPr lang="it-IT" sz="2200" u="sng" dirty="0">
              <a:solidFill>
                <a:schemeClr val="bg1"/>
              </a:solidFill>
            </a:endParaRPr>
          </a:p>
          <a:p>
            <a:pPr algn="just"/>
            <a:r>
              <a:rPr lang="it-IT" sz="2200" u="sng" dirty="0" err="1" smtClean="0">
                <a:solidFill>
                  <a:schemeClr val="bg1"/>
                </a:solidFill>
              </a:rPr>
              <a:t>Growth</a:t>
            </a:r>
            <a:r>
              <a:rPr lang="it-IT" sz="2200" u="sng" dirty="0" smtClean="0">
                <a:solidFill>
                  <a:schemeClr val="bg1"/>
                </a:solidFill>
              </a:rPr>
              <a:t> </a:t>
            </a:r>
            <a:r>
              <a:rPr lang="it-IT" sz="2200" u="sng" dirty="0" err="1">
                <a:solidFill>
                  <a:schemeClr val="bg1"/>
                </a:solidFill>
              </a:rPr>
              <a:t>hormone</a:t>
            </a:r>
            <a:r>
              <a:rPr lang="it-IT" sz="2200" u="sng" dirty="0">
                <a:solidFill>
                  <a:schemeClr val="bg1"/>
                </a:solidFill>
              </a:rPr>
              <a:t> </a:t>
            </a:r>
            <a:r>
              <a:rPr lang="it-IT" sz="2200" u="sng" dirty="0" err="1">
                <a:solidFill>
                  <a:schemeClr val="bg1"/>
                </a:solidFill>
              </a:rPr>
              <a:t>levels</a:t>
            </a:r>
            <a:r>
              <a:rPr lang="it-IT" sz="2200" u="sng" dirty="0">
                <a:solidFill>
                  <a:schemeClr val="bg1"/>
                </a:solidFill>
              </a:rPr>
              <a:t> </a:t>
            </a:r>
            <a:r>
              <a:rPr lang="it-IT" sz="2200" u="sng" dirty="0" smtClean="0">
                <a:solidFill>
                  <a:schemeClr val="bg1"/>
                </a:solidFill>
              </a:rPr>
              <a:t>are </a:t>
            </a:r>
            <a:r>
              <a:rPr lang="it-IT" sz="2200" u="sng" dirty="0" err="1">
                <a:solidFill>
                  <a:schemeClr val="bg1"/>
                </a:solidFill>
              </a:rPr>
              <a:t>reduced</a:t>
            </a:r>
            <a:r>
              <a:rPr lang="it-IT" sz="2200" u="sng" dirty="0">
                <a:solidFill>
                  <a:schemeClr val="bg1"/>
                </a:solidFill>
              </a:rPr>
              <a:t> by </a:t>
            </a:r>
            <a:r>
              <a:rPr lang="it-IT" sz="2200" u="sng" dirty="0" err="1">
                <a:solidFill>
                  <a:schemeClr val="bg1"/>
                </a:solidFill>
              </a:rPr>
              <a:t>sleep</a:t>
            </a:r>
            <a:r>
              <a:rPr lang="it-IT" sz="2200" u="sng" dirty="0">
                <a:solidFill>
                  <a:schemeClr val="bg1"/>
                </a:solidFill>
              </a:rPr>
              <a:t> </a:t>
            </a:r>
            <a:r>
              <a:rPr lang="it-IT" sz="2200" u="sng" dirty="0" err="1">
                <a:solidFill>
                  <a:schemeClr val="bg1"/>
                </a:solidFill>
              </a:rPr>
              <a:t>deprivation</a:t>
            </a:r>
            <a:endParaRPr lang="it-IT" sz="2200" u="sng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4179">
            <a:off x="150090" y="1892619"/>
            <a:ext cx="4013922" cy="488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0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30916" y="1557901"/>
            <a:ext cx="867660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b="0" dirty="0" err="1" smtClean="0">
                <a:solidFill>
                  <a:schemeClr val="bg1"/>
                </a:solidFill>
                <a:latin typeface="+mj-lt"/>
              </a:rPr>
              <a:t>Originally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,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many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psychologists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believed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that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the positive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role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of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sleep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in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memory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formation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resulted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from a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lack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of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interference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. In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other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words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,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you</a:t>
            </a:r>
            <a:r>
              <a:rPr lang="it-IT" b="0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were</a:t>
            </a:r>
            <a:r>
              <a:rPr lang="it-IT" b="0" u="sng" dirty="0">
                <a:solidFill>
                  <a:schemeClr val="bg1"/>
                </a:solidFill>
                <a:latin typeface="+mj-lt"/>
              </a:rPr>
              <a:t> more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likely</a:t>
            </a:r>
            <a:r>
              <a:rPr lang="it-IT" b="0" u="sng" dirty="0">
                <a:solidFill>
                  <a:schemeClr val="bg1"/>
                </a:solidFill>
                <a:latin typeface="+mj-lt"/>
              </a:rPr>
              <a:t> to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remember</a:t>
            </a:r>
            <a:r>
              <a:rPr lang="it-IT" b="0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things</a:t>
            </a:r>
            <a:r>
              <a:rPr lang="it-IT" b="0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you</a:t>
            </a:r>
            <a:r>
              <a:rPr lang="it-IT" b="0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learned</a:t>
            </a:r>
            <a:r>
              <a:rPr lang="it-IT" b="0" u="sng" dirty="0">
                <a:solidFill>
                  <a:schemeClr val="bg1"/>
                </a:solidFill>
                <a:latin typeface="+mj-lt"/>
              </a:rPr>
              <a:t> right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before</a:t>
            </a:r>
            <a:r>
              <a:rPr lang="it-IT" b="0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sleep</a:t>
            </a:r>
            <a:r>
              <a:rPr lang="it-IT" b="0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because</a:t>
            </a:r>
            <a:r>
              <a:rPr lang="it-IT" b="0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sleep</a:t>
            </a:r>
            <a:r>
              <a:rPr lang="it-IT" b="0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limited</a:t>
            </a:r>
            <a:r>
              <a:rPr lang="it-IT" b="0" u="sng" dirty="0">
                <a:solidFill>
                  <a:schemeClr val="bg1"/>
                </a:solidFill>
                <a:latin typeface="+mj-lt"/>
              </a:rPr>
              <a:t> the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amount</a:t>
            </a:r>
            <a:r>
              <a:rPr lang="it-IT" b="0" u="sng" dirty="0">
                <a:solidFill>
                  <a:schemeClr val="bg1"/>
                </a:solidFill>
                <a:latin typeface="+mj-lt"/>
              </a:rPr>
              <a:t> of new data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entering</a:t>
            </a:r>
            <a:r>
              <a:rPr lang="it-IT" b="0" u="sng" dirty="0">
                <a:solidFill>
                  <a:schemeClr val="bg1"/>
                </a:solidFill>
                <a:latin typeface="+mj-lt"/>
              </a:rPr>
              <a:t> the </a:t>
            </a:r>
            <a:r>
              <a:rPr lang="it-IT" b="0" u="sng" dirty="0" err="1">
                <a:solidFill>
                  <a:schemeClr val="bg1"/>
                </a:solidFill>
                <a:latin typeface="+mj-lt"/>
              </a:rPr>
              <a:t>system</a:t>
            </a:r>
            <a:r>
              <a:rPr lang="it-IT" b="0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algn="just"/>
            <a:endParaRPr lang="it-IT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48255" y="173393"/>
            <a:ext cx="3952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) TO HELP US REMEMBER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 rot="21090297">
            <a:off x="-517483" y="144368"/>
            <a:ext cx="3455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And </a:t>
            </a:r>
            <a:r>
              <a:rPr lang="it-IT" sz="2000" dirty="0" err="1" smtClean="0">
                <a:solidFill>
                  <a:schemeClr val="bg1"/>
                </a:solidFill>
              </a:rPr>
              <a:t>why</a:t>
            </a:r>
            <a:r>
              <a:rPr lang="it-IT" sz="2000" dirty="0" smtClean="0">
                <a:solidFill>
                  <a:schemeClr val="bg1"/>
                </a:solidFill>
              </a:rPr>
              <a:t> do </a:t>
            </a:r>
            <a:r>
              <a:rPr lang="it-IT" sz="2000" dirty="0" err="1" smtClean="0">
                <a:solidFill>
                  <a:schemeClr val="bg1"/>
                </a:solidFill>
              </a:rPr>
              <a:t>we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sleep</a:t>
            </a:r>
            <a:r>
              <a:rPr lang="it-IT" sz="2000" dirty="0" smtClean="0">
                <a:solidFill>
                  <a:schemeClr val="bg1"/>
                </a:solidFill>
              </a:rPr>
              <a:t> ?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30916" y="4218606"/>
            <a:ext cx="867660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it-IT" sz="2400" dirty="0" err="1">
                <a:solidFill>
                  <a:schemeClr val="bg1"/>
                </a:solidFill>
                <a:latin typeface="+mj-lt"/>
              </a:rPr>
              <a:t>Maybe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there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something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more…</a:t>
            </a:r>
          </a:p>
          <a:p>
            <a:pPr algn="just"/>
            <a:endParaRPr lang="it-IT" sz="2400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it-IT" sz="2400" dirty="0" err="1">
                <a:solidFill>
                  <a:schemeClr val="bg1"/>
                </a:solidFill>
                <a:latin typeface="+mj-lt"/>
              </a:rPr>
              <a:t>Sleep-related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memory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processes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might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involve the </a:t>
            </a:r>
            <a:r>
              <a:rPr lang="it-IT" sz="2400" u="sng" dirty="0" err="1">
                <a:solidFill>
                  <a:schemeClr val="bg1"/>
                </a:solidFill>
                <a:latin typeface="+mj-lt"/>
              </a:rPr>
              <a:t>reorganization</a:t>
            </a:r>
            <a:r>
              <a:rPr lang="it-IT" sz="2400" u="sng" dirty="0">
                <a:solidFill>
                  <a:schemeClr val="bg1"/>
                </a:solidFill>
                <a:latin typeface="+mj-lt"/>
              </a:rPr>
              <a:t> of </a:t>
            </a:r>
            <a:r>
              <a:rPr lang="it-IT" sz="2400" u="sng" dirty="0" err="1">
                <a:solidFill>
                  <a:schemeClr val="bg1"/>
                </a:solidFill>
                <a:latin typeface="+mj-lt"/>
              </a:rPr>
              <a:t>existing</a:t>
            </a:r>
            <a:r>
              <a:rPr lang="it-IT" sz="2400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+mj-lt"/>
              </a:rPr>
              <a:t>memory</a:t>
            </a:r>
            <a:r>
              <a:rPr lang="it-IT" sz="2400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systems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accommodate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new information</a:t>
            </a:r>
          </a:p>
        </p:txBody>
      </p:sp>
    </p:spTree>
    <p:extLst>
      <p:ext uri="{BB962C8B-B14F-4D97-AF65-F5344CB8AC3E}">
        <p14:creationId xmlns:p14="http://schemas.microsoft.com/office/powerpoint/2010/main" val="175281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862" y="492681"/>
            <a:ext cx="8897937" cy="5872638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683567" y="457240"/>
            <a:ext cx="8353231" cy="496855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3012" name="Picture 4" descr="http://shotshurtlessblog.squarespace.com/storage/infantsleeping.jpg?__SQUARESPACE_CACHEVERSION=13599416790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183250"/>
            <a:ext cx="1512168" cy="1093622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2195736" y="119675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14-16 hours sleeping</a:t>
            </a:r>
          </a:p>
          <a:p>
            <a:r>
              <a:rPr lang="it-IT" dirty="0" smtClean="0"/>
              <a:t>50% REM, 50% non-REM</a:t>
            </a:r>
            <a:endParaRPr lang="it-IT" dirty="0"/>
          </a:p>
        </p:txBody>
      </p:sp>
      <p:sp>
        <p:nvSpPr>
          <p:cNvPr id="8" name="Ovale 7"/>
          <p:cNvSpPr/>
          <p:nvPr/>
        </p:nvSpPr>
        <p:spPr>
          <a:xfrm>
            <a:off x="306903" y="5339966"/>
            <a:ext cx="504056" cy="720080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948255" y="173393"/>
            <a:ext cx="3952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) TO HELP US REMEMBER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 rot="21090297">
            <a:off x="-517483" y="144368"/>
            <a:ext cx="3455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And </a:t>
            </a:r>
            <a:r>
              <a:rPr lang="it-IT" sz="2000" dirty="0" err="1" smtClean="0">
                <a:solidFill>
                  <a:schemeClr val="bg1"/>
                </a:solidFill>
              </a:rPr>
              <a:t>why</a:t>
            </a:r>
            <a:r>
              <a:rPr lang="it-IT" sz="2000" dirty="0" smtClean="0">
                <a:solidFill>
                  <a:schemeClr val="bg1"/>
                </a:solidFill>
              </a:rPr>
              <a:t> do </a:t>
            </a:r>
            <a:r>
              <a:rPr lang="it-IT" sz="2000" dirty="0" err="1" smtClean="0">
                <a:solidFill>
                  <a:schemeClr val="bg1"/>
                </a:solidFill>
              </a:rPr>
              <a:t>we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sleep</a:t>
            </a:r>
            <a:r>
              <a:rPr lang="it-IT" sz="2000" dirty="0" smtClean="0">
                <a:solidFill>
                  <a:schemeClr val="bg1"/>
                </a:solidFill>
              </a:rPr>
              <a:t> ?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0916" y="1506746"/>
            <a:ext cx="64221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b="0" dirty="0" err="1">
                <a:solidFill>
                  <a:schemeClr val="bg1"/>
                </a:solidFill>
                <a:latin typeface="+mj-lt"/>
              </a:rPr>
              <a:t>Staying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up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all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night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resulted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in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poor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memory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retention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for a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visual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task, and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two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additional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nights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of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sleep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did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not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compensate for the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initial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deprivation</a:t>
            </a:r>
            <a:endParaRPr lang="it-IT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348" y="1452959"/>
            <a:ext cx="2459651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368458" y="2988893"/>
            <a:ext cx="45128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chemeClr val="bg1"/>
                </a:solidFill>
                <a:latin typeface="Comic Sans MS" pitchFamily="66" charset="0"/>
              </a:rPr>
              <a:t>Night </a:t>
            </a:r>
            <a:r>
              <a:rPr lang="it-IT" sz="2400" dirty="0" err="1" smtClean="0">
                <a:solidFill>
                  <a:schemeClr val="bg1"/>
                </a:solidFill>
                <a:latin typeface="Comic Sans MS" pitchFamily="66" charset="0"/>
              </a:rPr>
              <a:t>before</a:t>
            </a:r>
            <a:r>
              <a:rPr lang="it-IT" sz="2400" dirty="0" smtClean="0">
                <a:solidFill>
                  <a:schemeClr val="bg1"/>
                </a:solidFill>
                <a:latin typeface="Comic Sans MS" pitchFamily="66" charset="0"/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  <a:latin typeface="Comic Sans MS" pitchFamily="66" charset="0"/>
              </a:rPr>
              <a:t>exams</a:t>
            </a:r>
            <a:r>
              <a:rPr lang="it-IT" sz="2400" dirty="0" smtClean="0">
                <a:solidFill>
                  <a:schemeClr val="bg1"/>
                </a:solidFill>
                <a:latin typeface="Comic Sans MS" pitchFamily="66" charset="0"/>
              </a:rPr>
              <a:t> ?</a:t>
            </a:r>
          </a:p>
          <a:p>
            <a:pPr algn="just"/>
            <a:endParaRPr lang="it-IT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algn="just"/>
            <a:r>
              <a:rPr lang="it-IT" sz="2400" dirty="0" smtClean="0">
                <a:solidFill>
                  <a:schemeClr val="bg1"/>
                </a:solidFill>
                <a:latin typeface="Comic Sans MS" pitchFamily="66" charset="0"/>
              </a:rPr>
              <a:t>Go to bed, </a:t>
            </a:r>
            <a:r>
              <a:rPr lang="it-IT" sz="2400" dirty="0" err="1" smtClean="0">
                <a:solidFill>
                  <a:schemeClr val="bg1"/>
                </a:solidFill>
                <a:latin typeface="Comic Sans MS" pitchFamily="66" charset="0"/>
              </a:rPr>
              <a:t>sleep</a:t>
            </a:r>
            <a:r>
              <a:rPr lang="it-IT" sz="2400" dirty="0" smtClean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it-IT" sz="2400" dirty="0" err="1" smtClean="0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it-IT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Comic Sans MS" pitchFamily="66" charset="0"/>
              </a:rPr>
              <a:t>will</a:t>
            </a:r>
            <a:r>
              <a:rPr lang="it-IT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Comic Sans MS" pitchFamily="66" charset="0"/>
              </a:rPr>
              <a:t>optimize</a:t>
            </a:r>
            <a:r>
              <a:rPr lang="it-IT" sz="2400" dirty="0" smtClean="0">
                <a:solidFill>
                  <a:schemeClr val="bg1"/>
                </a:solidFill>
                <a:latin typeface="Comic Sans MS" pitchFamily="66" charset="0"/>
              </a:rPr>
              <a:t> the chance of </a:t>
            </a:r>
            <a:r>
              <a:rPr lang="it-IT" sz="2400" dirty="0" err="1" smtClean="0">
                <a:solidFill>
                  <a:schemeClr val="bg1"/>
                </a:solidFill>
                <a:latin typeface="Comic Sans MS" pitchFamily="66" charset="0"/>
              </a:rPr>
              <a:t>remembering</a:t>
            </a:r>
            <a:r>
              <a:rPr lang="it-IT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Comic Sans MS" pitchFamily="66" charset="0"/>
              </a:rPr>
              <a:t>what</a:t>
            </a:r>
            <a:r>
              <a:rPr lang="it-IT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it-IT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Comic Sans MS" pitchFamily="66" charset="0"/>
              </a:rPr>
              <a:t>have</a:t>
            </a:r>
            <a:r>
              <a:rPr lang="it-IT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Comic Sans MS" pitchFamily="66" charset="0"/>
              </a:rPr>
              <a:t>studied</a:t>
            </a:r>
            <a:r>
              <a:rPr lang="it-IT" sz="2400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231426" name="Picture 2" descr="http://pad.mymovies.it/filmclub/2007/01/070/locandi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283" y="410178"/>
            <a:ext cx="4262717" cy="607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90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121755" y="4556631"/>
            <a:ext cx="66797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b="0" dirty="0" err="1">
                <a:solidFill>
                  <a:schemeClr val="bg1"/>
                </a:solidFill>
                <a:latin typeface="+mn-lt"/>
              </a:rPr>
              <a:t>Memories</a:t>
            </a:r>
            <a:r>
              <a:rPr lang="it-IT" b="0" dirty="0">
                <a:solidFill>
                  <a:schemeClr val="bg1"/>
                </a:solidFill>
                <a:latin typeface="+mn-lt"/>
              </a:rPr>
              <a:t> for word </a:t>
            </a:r>
            <a:r>
              <a:rPr lang="it-IT" b="0" dirty="0" err="1">
                <a:solidFill>
                  <a:schemeClr val="bg1"/>
                </a:solidFill>
                <a:latin typeface="+mn-lt"/>
              </a:rPr>
              <a:t>pairs</a:t>
            </a:r>
            <a:r>
              <a:rPr lang="it-IT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n-lt"/>
              </a:rPr>
              <a:t>were</a:t>
            </a:r>
            <a:r>
              <a:rPr lang="it-IT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n-lt"/>
              </a:rPr>
              <a:t>stronger</a:t>
            </a:r>
            <a:r>
              <a:rPr lang="it-IT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n-lt"/>
              </a:rPr>
              <a:t>following</a:t>
            </a:r>
            <a:r>
              <a:rPr lang="it-IT" b="0" dirty="0">
                <a:solidFill>
                  <a:schemeClr val="bg1"/>
                </a:solidFill>
                <a:latin typeface="+mn-lt"/>
              </a:rPr>
              <a:t> a </a:t>
            </a:r>
            <a:r>
              <a:rPr lang="it-IT" b="0" dirty="0" err="1">
                <a:solidFill>
                  <a:schemeClr val="bg1"/>
                </a:solidFill>
                <a:latin typeface="+mn-lt"/>
              </a:rPr>
              <a:t>period</a:t>
            </a:r>
            <a:r>
              <a:rPr lang="it-IT" b="0" dirty="0">
                <a:solidFill>
                  <a:schemeClr val="bg1"/>
                </a:solidFill>
                <a:latin typeface="+mn-lt"/>
              </a:rPr>
              <a:t> of NREM </a:t>
            </a:r>
            <a:r>
              <a:rPr lang="it-IT" b="0" dirty="0" err="1">
                <a:solidFill>
                  <a:schemeClr val="bg1"/>
                </a:solidFill>
                <a:latin typeface="+mn-lt"/>
              </a:rPr>
              <a:t>than</a:t>
            </a:r>
            <a:r>
              <a:rPr lang="it-IT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n-lt"/>
              </a:rPr>
              <a:t>following</a:t>
            </a:r>
            <a:r>
              <a:rPr lang="it-IT" b="0" dirty="0">
                <a:solidFill>
                  <a:schemeClr val="bg1"/>
                </a:solidFill>
                <a:latin typeface="+mn-lt"/>
              </a:rPr>
              <a:t> a </a:t>
            </a:r>
            <a:r>
              <a:rPr lang="it-IT" b="0" dirty="0" err="1">
                <a:solidFill>
                  <a:schemeClr val="bg1"/>
                </a:solidFill>
                <a:latin typeface="+mn-lt"/>
              </a:rPr>
              <a:t>period</a:t>
            </a:r>
            <a:r>
              <a:rPr lang="it-IT" b="0" dirty="0">
                <a:solidFill>
                  <a:schemeClr val="bg1"/>
                </a:solidFill>
                <a:latin typeface="+mn-lt"/>
              </a:rPr>
              <a:t> of </a:t>
            </a:r>
            <a:r>
              <a:rPr lang="it-IT" b="0" dirty="0" err="1">
                <a:solidFill>
                  <a:schemeClr val="bg1"/>
                </a:solidFill>
                <a:latin typeface="+mn-lt"/>
              </a:rPr>
              <a:t>wakefulness</a:t>
            </a:r>
            <a:r>
              <a:rPr lang="it-IT" b="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948255" y="173393"/>
            <a:ext cx="3952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) TO HELP US REMEMBER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 rot="21090297">
            <a:off x="-517483" y="144368"/>
            <a:ext cx="3455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And </a:t>
            </a:r>
            <a:r>
              <a:rPr lang="it-IT" sz="2000" dirty="0" err="1" smtClean="0">
                <a:solidFill>
                  <a:schemeClr val="bg1"/>
                </a:solidFill>
              </a:rPr>
              <a:t>why</a:t>
            </a:r>
            <a:r>
              <a:rPr lang="it-IT" sz="2000" dirty="0" smtClean="0">
                <a:solidFill>
                  <a:schemeClr val="bg1"/>
                </a:solidFill>
              </a:rPr>
              <a:t> do </a:t>
            </a:r>
            <a:r>
              <a:rPr lang="it-IT" sz="2000" dirty="0" err="1" smtClean="0">
                <a:solidFill>
                  <a:schemeClr val="bg1"/>
                </a:solidFill>
              </a:rPr>
              <a:t>we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sleep</a:t>
            </a:r>
            <a:r>
              <a:rPr lang="it-IT" sz="2000" dirty="0" smtClean="0">
                <a:solidFill>
                  <a:schemeClr val="bg1"/>
                </a:solidFill>
              </a:rPr>
              <a:t> ?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0916" y="1506746"/>
            <a:ext cx="64221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b="0" dirty="0" err="1">
                <a:solidFill>
                  <a:schemeClr val="bg1"/>
                </a:solidFill>
                <a:latin typeface="+mj-lt"/>
              </a:rPr>
              <a:t>Staying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up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all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night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resulted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in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poor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memory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retention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for a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visual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task, and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two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additional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nights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of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sleep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did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not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compensate for the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initial</a:t>
            </a:r>
            <a:r>
              <a:rPr lang="it-IT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+mj-lt"/>
              </a:rPr>
              <a:t>deprivation</a:t>
            </a:r>
            <a:endParaRPr lang="it-IT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348" y="1452959"/>
            <a:ext cx="2459651" cy="15696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r="60486"/>
          <a:stretch/>
        </p:blipFill>
        <p:spPr>
          <a:xfrm>
            <a:off x="349626" y="3585882"/>
            <a:ext cx="1736270" cy="31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948255" y="173393"/>
            <a:ext cx="3952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) TO HELP US REMEMBER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 rot="21090297">
            <a:off x="-517483" y="144368"/>
            <a:ext cx="3455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And </a:t>
            </a:r>
            <a:r>
              <a:rPr lang="it-IT" sz="2000" dirty="0" err="1" smtClean="0">
                <a:solidFill>
                  <a:schemeClr val="bg1"/>
                </a:solidFill>
              </a:rPr>
              <a:t>why</a:t>
            </a:r>
            <a:r>
              <a:rPr lang="it-IT" sz="2000" dirty="0" smtClean="0">
                <a:solidFill>
                  <a:schemeClr val="bg1"/>
                </a:solidFill>
              </a:rPr>
              <a:t> do </a:t>
            </a:r>
            <a:r>
              <a:rPr lang="it-IT" sz="2000" dirty="0" err="1" smtClean="0">
                <a:solidFill>
                  <a:schemeClr val="bg1"/>
                </a:solidFill>
              </a:rPr>
              <a:t>we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sleep</a:t>
            </a:r>
            <a:r>
              <a:rPr lang="it-IT" sz="2000" dirty="0" smtClean="0">
                <a:solidFill>
                  <a:schemeClr val="bg1"/>
                </a:solidFill>
              </a:rPr>
              <a:t> ? </a:t>
            </a:r>
          </a:p>
        </p:txBody>
      </p:sp>
      <p:sp>
        <p:nvSpPr>
          <p:cNvPr id="2" name="Rettangolo 1"/>
          <p:cNvSpPr/>
          <p:nvPr/>
        </p:nvSpPr>
        <p:spPr>
          <a:xfrm>
            <a:off x="415960" y="2007288"/>
            <a:ext cx="5267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chemeClr val="bg1"/>
                </a:solidFill>
              </a:rPr>
              <a:t>REM </a:t>
            </a:r>
            <a:r>
              <a:rPr lang="it-IT" sz="2400" dirty="0" err="1">
                <a:solidFill>
                  <a:schemeClr val="bg1"/>
                </a:solidFill>
              </a:rPr>
              <a:t>sleep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improves</a:t>
            </a:r>
            <a:r>
              <a:rPr lang="it-IT" sz="2400" dirty="0">
                <a:solidFill>
                  <a:schemeClr val="bg1"/>
                </a:solidFill>
              </a:rPr>
              <a:t> the </a:t>
            </a:r>
            <a:r>
              <a:rPr lang="it-IT" sz="2400" dirty="0" err="1">
                <a:solidFill>
                  <a:schemeClr val="bg1"/>
                </a:solidFill>
              </a:rPr>
              <a:t>retention</a:t>
            </a:r>
            <a:r>
              <a:rPr lang="it-IT" sz="2400" dirty="0">
                <a:solidFill>
                  <a:schemeClr val="bg1"/>
                </a:solidFill>
              </a:rPr>
              <a:t> of </a:t>
            </a:r>
            <a:r>
              <a:rPr lang="it-IT" sz="2400" dirty="0" err="1">
                <a:solidFill>
                  <a:schemeClr val="bg1"/>
                </a:solidFill>
              </a:rPr>
              <a:t>highly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emotional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material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842752" y="4635694"/>
            <a:ext cx="6922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solidFill>
                  <a:schemeClr val="bg1"/>
                </a:solidFill>
              </a:rPr>
              <a:t>Memories</a:t>
            </a:r>
            <a:r>
              <a:rPr lang="it-IT" sz="2400" dirty="0">
                <a:solidFill>
                  <a:schemeClr val="bg1"/>
                </a:solidFill>
              </a:rPr>
              <a:t> for </a:t>
            </a:r>
            <a:r>
              <a:rPr lang="it-IT" sz="2400" dirty="0" err="1">
                <a:solidFill>
                  <a:schemeClr val="bg1"/>
                </a:solidFill>
              </a:rPr>
              <a:t>procedures</a:t>
            </a:r>
            <a:r>
              <a:rPr lang="it-IT" sz="2400" dirty="0">
                <a:solidFill>
                  <a:schemeClr val="bg1"/>
                </a:solidFill>
              </a:rPr>
              <a:t>, </a:t>
            </a:r>
            <a:r>
              <a:rPr lang="it-IT" sz="2400" dirty="0" err="1">
                <a:solidFill>
                  <a:schemeClr val="bg1"/>
                </a:solidFill>
              </a:rPr>
              <a:t>such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as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how</a:t>
            </a:r>
            <a:r>
              <a:rPr lang="it-IT" sz="2400" dirty="0">
                <a:solidFill>
                  <a:schemeClr val="bg1"/>
                </a:solidFill>
              </a:rPr>
              <a:t> to solve a puzzle or ride a </a:t>
            </a:r>
            <a:r>
              <a:rPr lang="it-IT" sz="2400" dirty="0" err="1">
                <a:solidFill>
                  <a:schemeClr val="bg1"/>
                </a:solidFill>
              </a:rPr>
              <a:t>bicycle</a:t>
            </a:r>
            <a:r>
              <a:rPr lang="it-IT" sz="2400" dirty="0">
                <a:solidFill>
                  <a:schemeClr val="bg1"/>
                </a:solidFill>
              </a:rPr>
              <a:t>, are </a:t>
            </a:r>
            <a:r>
              <a:rPr lang="it-IT" sz="2400" dirty="0" err="1">
                <a:solidFill>
                  <a:schemeClr val="bg1"/>
                </a:solidFill>
              </a:rPr>
              <a:t>enhanced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following</a:t>
            </a:r>
            <a:r>
              <a:rPr lang="it-IT" sz="2400" dirty="0">
                <a:solidFill>
                  <a:schemeClr val="bg1"/>
                </a:solidFill>
              </a:rPr>
              <a:t> Stage 2 NREM </a:t>
            </a:r>
            <a:r>
              <a:rPr lang="it-IT" sz="2400" dirty="0" err="1">
                <a:solidFill>
                  <a:schemeClr val="bg1"/>
                </a:solidFill>
              </a:rPr>
              <a:t>sleep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83" y="1400250"/>
            <a:ext cx="2726765" cy="204507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29412" r="28627"/>
          <a:stretch/>
        </p:blipFill>
        <p:spPr>
          <a:xfrm>
            <a:off x="415960" y="4048086"/>
            <a:ext cx="1426792" cy="226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5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17339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2">
                    <a:lumMod val="50000"/>
                  </a:schemeClr>
                </a:solidFill>
              </a:rPr>
              <a:t>BENEFITS OF NREM SLEEP</a:t>
            </a:r>
            <a:endParaRPr lang="it-IT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4225">
            <a:off x="-63061" y="1813034"/>
            <a:ext cx="3720672" cy="2721633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943429" y="3795486"/>
            <a:ext cx="1473200" cy="348343"/>
          </a:xfrm>
          <a:custGeom>
            <a:avLst/>
            <a:gdLst>
              <a:gd name="connsiteX0" fmla="*/ 36285 w 1473200"/>
              <a:gd name="connsiteY0" fmla="*/ 0 h 348343"/>
              <a:gd name="connsiteX1" fmla="*/ 0 w 1473200"/>
              <a:gd name="connsiteY1" fmla="*/ 166914 h 348343"/>
              <a:gd name="connsiteX2" fmla="*/ 1465942 w 1473200"/>
              <a:gd name="connsiteY2" fmla="*/ 348343 h 348343"/>
              <a:gd name="connsiteX3" fmla="*/ 1473200 w 1473200"/>
              <a:gd name="connsiteY3" fmla="*/ 181428 h 348343"/>
              <a:gd name="connsiteX4" fmla="*/ 36285 w 1473200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3200" h="348343">
                <a:moveTo>
                  <a:pt x="36285" y="0"/>
                </a:moveTo>
                <a:lnTo>
                  <a:pt x="0" y="166914"/>
                </a:lnTo>
                <a:lnTo>
                  <a:pt x="1465942" y="348343"/>
                </a:lnTo>
                <a:lnTo>
                  <a:pt x="1473200" y="181428"/>
                </a:lnTo>
                <a:lnTo>
                  <a:pt x="36285" y="0"/>
                </a:lnTo>
                <a:close/>
              </a:path>
            </a:pathLst>
          </a:custGeom>
          <a:solidFill>
            <a:schemeClr val="bg2">
              <a:lumMod val="5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6115222" y="1141880"/>
            <a:ext cx="2774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MinionPro" charset="0"/>
              </a:rPr>
              <a:t>After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 a night of </a:t>
            </a:r>
            <a:r>
              <a:rPr lang="it-IT" dirty="0" err="1" smtClean="0">
                <a:solidFill>
                  <a:schemeClr val="bg1"/>
                </a:solidFill>
                <a:latin typeface="MinionPro" charset="0"/>
              </a:rPr>
              <a:t>deprivation</a:t>
            </a:r>
            <a:r>
              <a:rPr lang="it-IT" dirty="0" smtClean="0">
                <a:solidFill>
                  <a:schemeClr val="bg1"/>
                </a:solidFill>
                <a:latin typeface="MinionPro" charset="0"/>
              </a:rPr>
              <a:t> of 3-4 </a:t>
            </a:r>
            <a:r>
              <a:rPr lang="it-IT" dirty="0" err="1" smtClean="0">
                <a:solidFill>
                  <a:schemeClr val="bg1"/>
                </a:solidFill>
                <a:latin typeface="MinionPro" charset="0"/>
              </a:rPr>
              <a:t>stages</a:t>
            </a:r>
            <a:r>
              <a:rPr lang="it-IT" dirty="0" smtClean="0">
                <a:solidFill>
                  <a:schemeClr val="bg1"/>
                </a:solidFill>
                <a:latin typeface="MinionPro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MinionPro" charset="0"/>
              </a:rPr>
              <a:t>volunteers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MinionPro" charset="0"/>
              </a:rPr>
              <a:t>typically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MinionPro" charset="0"/>
              </a:rPr>
              <a:t>complain</a:t>
            </a:r>
            <a:r>
              <a:rPr lang="it-IT" dirty="0" smtClean="0">
                <a:solidFill>
                  <a:schemeClr val="bg1"/>
                </a:solidFill>
                <a:latin typeface="MinionPro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of </a:t>
            </a:r>
            <a:r>
              <a:rPr lang="it-IT" dirty="0" err="1">
                <a:solidFill>
                  <a:schemeClr val="bg1"/>
                </a:solidFill>
                <a:latin typeface="MinionPro" charset="0"/>
              </a:rPr>
              <a:t>muscle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 and joint </a:t>
            </a:r>
            <a:r>
              <a:rPr lang="it-IT" dirty="0" err="1">
                <a:solidFill>
                  <a:schemeClr val="bg1"/>
                </a:solidFill>
                <a:latin typeface="MinionPro" charset="0"/>
              </a:rPr>
              <a:t>pain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0" name="Picture 2" descr="http://www.nientemale.it/cont/pubblico-enciclopedia-del-dolore/0810/2803/dolore-dolore-nell-anziano.asp185imhp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0007" y="2877373"/>
            <a:ext cx="1491428" cy="1491428"/>
          </a:xfrm>
          <a:prstGeom prst="rect">
            <a:avLst/>
          </a:prstGeom>
          <a:noFill/>
        </p:spPr>
      </p:pic>
      <p:sp>
        <p:nvSpPr>
          <p:cNvPr id="12" name="Rettangolo 11"/>
          <p:cNvSpPr/>
          <p:nvPr/>
        </p:nvSpPr>
        <p:spPr>
          <a:xfrm>
            <a:off x="6169428" y="2988957"/>
            <a:ext cx="2568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err="1" smtClean="0">
                <a:solidFill>
                  <a:schemeClr val="bg1"/>
                </a:solidFill>
                <a:latin typeface="MinionPro" charset="0"/>
              </a:rPr>
              <a:t>Elderly</a:t>
            </a:r>
            <a:r>
              <a:rPr lang="it-IT" b="1" dirty="0" smtClean="0">
                <a:solidFill>
                  <a:schemeClr val="bg1"/>
                </a:solidFill>
                <a:latin typeface="MinionPro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MinionPro" charset="0"/>
              </a:rPr>
              <a:t>people</a:t>
            </a:r>
            <a:r>
              <a:rPr lang="it-IT" b="1" dirty="0" smtClean="0">
                <a:solidFill>
                  <a:schemeClr val="bg1"/>
                </a:solidFill>
                <a:latin typeface="MinionPro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MinionPro" charset="0"/>
              </a:rPr>
              <a:t>has</a:t>
            </a:r>
            <a:r>
              <a:rPr lang="it-IT" b="1" dirty="0" smtClean="0">
                <a:solidFill>
                  <a:schemeClr val="bg1"/>
                </a:solidFill>
                <a:latin typeface="MinionPro" charset="0"/>
              </a:rPr>
              <a:t>:</a:t>
            </a:r>
          </a:p>
          <a:p>
            <a:pPr algn="just"/>
            <a:endParaRPr lang="it-IT" dirty="0" smtClean="0">
              <a:solidFill>
                <a:schemeClr val="bg1"/>
              </a:solidFill>
              <a:latin typeface="MinionPro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MinionPro" charset="0"/>
              </a:rPr>
              <a:t>&lt; Stage 3-4 NREM </a:t>
            </a:r>
            <a:r>
              <a:rPr lang="it-IT" dirty="0" err="1" smtClean="0">
                <a:solidFill>
                  <a:schemeClr val="bg1"/>
                </a:solidFill>
                <a:latin typeface="MinionPro" charset="0"/>
              </a:rPr>
              <a:t>sleep</a:t>
            </a:r>
            <a:endParaRPr lang="it-IT" dirty="0" smtClean="0">
              <a:solidFill>
                <a:schemeClr val="bg1"/>
              </a:solidFill>
              <a:latin typeface="MinionPro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MinionPro" charset="0"/>
              </a:rPr>
              <a:t>&gt; </a:t>
            </a:r>
            <a:r>
              <a:rPr lang="it-IT" dirty="0" err="1" smtClean="0">
                <a:solidFill>
                  <a:schemeClr val="bg1"/>
                </a:solidFill>
                <a:latin typeface="MinionPro" charset="0"/>
              </a:rPr>
              <a:t>Muscle</a:t>
            </a:r>
            <a:r>
              <a:rPr lang="it-IT" dirty="0" smtClean="0">
                <a:solidFill>
                  <a:schemeClr val="bg1"/>
                </a:solidFill>
                <a:latin typeface="MinionPro" charset="0"/>
              </a:rPr>
              <a:t> and joint </a:t>
            </a:r>
            <a:r>
              <a:rPr lang="it-IT" dirty="0" err="1" smtClean="0">
                <a:solidFill>
                  <a:schemeClr val="bg1"/>
                </a:solidFill>
                <a:latin typeface="MinionPro" charset="0"/>
              </a:rPr>
              <a:t>pain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629237" y="4975984"/>
            <a:ext cx="33348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MinionPro" charset="0"/>
              </a:rPr>
              <a:t>Runners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MinionPro" charset="0"/>
              </a:rPr>
              <a:t>competing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 in </a:t>
            </a:r>
            <a:r>
              <a:rPr lang="it-IT" u="sng" dirty="0" err="1">
                <a:solidFill>
                  <a:schemeClr val="bg1"/>
                </a:solidFill>
                <a:latin typeface="MinionPro" charset="0"/>
              </a:rPr>
              <a:t>ultramarathons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MinionPro" charset="0"/>
              </a:rPr>
              <a:t>(</a:t>
            </a:r>
            <a:r>
              <a:rPr lang="it-IT" dirty="0" err="1" smtClean="0">
                <a:solidFill>
                  <a:schemeClr val="bg1"/>
                </a:solidFill>
                <a:latin typeface="MinionPro" charset="0"/>
              </a:rPr>
              <a:t>twice</a:t>
            </a:r>
            <a:r>
              <a:rPr lang="it-IT" dirty="0" smtClean="0">
                <a:solidFill>
                  <a:schemeClr val="bg1"/>
                </a:solidFill>
                <a:latin typeface="MinionPro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MinionPro" charset="0"/>
              </a:rPr>
              <a:t>length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 of a </a:t>
            </a:r>
            <a:r>
              <a:rPr lang="it-IT" dirty="0" err="1">
                <a:solidFill>
                  <a:schemeClr val="bg1"/>
                </a:solidFill>
                <a:latin typeface="MinionPro" charset="0"/>
              </a:rPr>
              <a:t>marathon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) </a:t>
            </a:r>
            <a:r>
              <a:rPr lang="it-IT" dirty="0" err="1">
                <a:solidFill>
                  <a:schemeClr val="bg1"/>
                </a:solidFill>
                <a:latin typeface="MinionPro" charset="0"/>
              </a:rPr>
              <a:t>add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MinionPro" charset="0"/>
              </a:rPr>
              <a:t>20-30 minutes of </a:t>
            </a:r>
            <a:r>
              <a:rPr lang="it-IT" dirty="0" err="1" smtClean="0">
                <a:solidFill>
                  <a:schemeClr val="bg1"/>
                </a:solidFill>
                <a:latin typeface="MinionPro" charset="0"/>
              </a:rPr>
              <a:t>sleep</a:t>
            </a:r>
            <a:r>
              <a:rPr lang="it-IT" dirty="0" smtClean="0">
                <a:solidFill>
                  <a:schemeClr val="bg1"/>
                </a:solidFill>
                <a:latin typeface="MinionPro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MinionPro" charset="0"/>
              </a:rPr>
              <a:t>following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 night. </a:t>
            </a:r>
            <a:endParaRPr lang="it-IT" dirty="0" smtClean="0">
              <a:solidFill>
                <a:schemeClr val="bg1"/>
              </a:solidFill>
              <a:latin typeface="MinionPro" charset="0"/>
            </a:endParaRPr>
          </a:p>
          <a:p>
            <a:pPr algn="just"/>
            <a:r>
              <a:rPr lang="it-IT" u="sng" dirty="0" err="1" smtClean="0">
                <a:solidFill>
                  <a:schemeClr val="bg1"/>
                </a:solidFill>
                <a:latin typeface="MinionPro" charset="0"/>
              </a:rPr>
              <a:t>Most</a:t>
            </a:r>
            <a:r>
              <a:rPr lang="it-IT" u="sng" dirty="0" smtClean="0">
                <a:solidFill>
                  <a:schemeClr val="bg1"/>
                </a:solidFill>
                <a:latin typeface="MinionPro" charset="0"/>
              </a:rPr>
              <a:t> </a:t>
            </a:r>
            <a:r>
              <a:rPr lang="it-IT" u="sng" dirty="0">
                <a:solidFill>
                  <a:schemeClr val="bg1"/>
                </a:solidFill>
                <a:latin typeface="MinionPro" charset="0"/>
              </a:rPr>
              <a:t>of </a:t>
            </a:r>
            <a:r>
              <a:rPr lang="it-IT" u="sng" dirty="0" err="1">
                <a:solidFill>
                  <a:schemeClr val="bg1"/>
                </a:solidFill>
                <a:latin typeface="MinionPro" charset="0"/>
              </a:rPr>
              <a:t>this</a:t>
            </a:r>
            <a:r>
              <a:rPr lang="it-IT" u="sng" dirty="0">
                <a:solidFill>
                  <a:schemeClr val="bg1"/>
                </a:solidFill>
                <a:latin typeface="MinionPro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MinionPro" charset="0"/>
              </a:rPr>
              <a:t>increase</a:t>
            </a:r>
            <a:r>
              <a:rPr lang="it-IT" u="sng" dirty="0">
                <a:solidFill>
                  <a:schemeClr val="bg1"/>
                </a:solidFill>
                <a:latin typeface="MinionPro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MinionPro" charset="0"/>
              </a:rPr>
              <a:t>is</a:t>
            </a:r>
            <a:r>
              <a:rPr lang="it-IT" u="sng" dirty="0">
                <a:solidFill>
                  <a:schemeClr val="bg1"/>
                </a:solidFill>
                <a:latin typeface="MinionPro" charset="0"/>
              </a:rPr>
              <a:t> </a:t>
            </a:r>
            <a:r>
              <a:rPr lang="it-IT" u="sng" dirty="0" smtClean="0">
                <a:solidFill>
                  <a:schemeClr val="bg1"/>
                </a:solidFill>
                <a:latin typeface="MinionPro" charset="0"/>
              </a:rPr>
              <a:t>NREM</a:t>
            </a:r>
            <a:r>
              <a:rPr lang="it-IT" dirty="0">
                <a:solidFill>
                  <a:schemeClr val="bg1"/>
                </a:solidFill>
                <a:latin typeface="MinionPro" charset="0"/>
              </a:rPr>
              <a:t>. 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2416629" y="1841500"/>
            <a:ext cx="2045385" cy="220980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endCxn id="10" idx="1"/>
          </p:cNvCxnSpPr>
          <p:nvPr/>
        </p:nvCxnSpPr>
        <p:spPr>
          <a:xfrm flipV="1">
            <a:off x="2416629" y="3623087"/>
            <a:ext cx="2153378" cy="428213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2416629" y="4052520"/>
            <a:ext cx="2300810" cy="1143667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827" y="1243434"/>
            <a:ext cx="1577788" cy="102675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/>
          <a:srcRect l="37835" t="21699" r="37051"/>
          <a:stretch/>
        </p:blipFill>
        <p:spPr>
          <a:xfrm>
            <a:off x="4728775" y="4797014"/>
            <a:ext cx="880822" cy="206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1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17339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2">
                    <a:lumMod val="50000"/>
                  </a:schemeClr>
                </a:solidFill>
              </a:rPr>
              <a:t>BENEFITS OF REM SLEEP</a:t>
            </a:r>
            <a:endParaRPr lang="it-IT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4225">
            <a:off x="-63061" y="1813034"/>
            <a:ext cx="3720672" cy="2721633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943429" y="4129940"/>
            <a:ext cx="1473200" cy="348343"/>
          </a:xfrm>
          <a:custGeom>
            <a:avLst/>
            <a:gdLst>
              <a:gd name="connsiteX0" fmla="*/ 36285 w 1473200"/>
              <a:gd name="connsiteY0" fmla="*/ 0 h 348343"/>
              <a:gd name="connsiteX1" fmla="*/ 0 w 1473200"/>
              <a:gd name="connsiteY1" fmla="*/ 166914 h 348343"/>
              <a:gd name="connsiteX2" fmla="*/ 1465942 w 1473200"/>
              <a:gd name="connsiteY2" fmla="*/ 348343 h 348343"/>
              <a:gd name="connsiteX3" fmla="*/ 1473200 w 1473200"/>
              <a:gd name="connsiteY3" fmla="*/ 181428 h 348343"/>
              <a:gd name="connsiteX4" fmla="*/ 36285 w 1473200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3200" h="348343">
                <a:moveTo>
                  <a:pt x="36285" y="0"/>
                </a:moveTo>
                <a:lnTo>
                  <a:pt x="0" y="166914"/>
                </a:lnTo>
                <a:lnTo>
                  <a:pt x="1465942" y="348343"/>
                </a:lnTo>
                <a:lnTo>
                  <a:pt x="1473200" y="181428"/>
                </a:lnTo>
                <a:lnTo>
                  <a:pt x="36285" y="0"/>
                </a:lnTo>
                <a:close/>
              </a:path>
            </a:pathLst>
          </a:custGeom>
          <a:solidFill>
            <a:schemeClr val="bg2">
              <a:lumMod val="5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4717439" y="2182854"/>
            <a:ext cx="4426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REM </a:t>
            </a:r>
            <a:r>
              <a:rPr lang="it-IT" dirty="0" err="1">
                <a:solidFill>
                  <a:schemeClr val="bg1"/>
                </a:solidFill>
              </a:rPr>
              <a:t>sleep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increases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after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having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learned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something</a:t>
            </a:r>
            <a:r>
              <a:rPr lang="it-IT" dirty="0" smtClean="0">
                <a:solidFill>
                  <a:schemeClr val="bg1"/>
                </a:solidFill>
              </a:rPr>
              <a:t>..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17" name="Connettore 2 16"/>
          <p:cNvCxnSpPr>
            <a:endCxn id="5" idx="1"/>
          </p:cNvCxnSpPr>
          <p:nvPr/>
        </p:nvCxnSpPr>
        <p:spPr>
          <a:xfrm flipV="1">
            <a:off x="2416629" y="2506020"/>
            <a:ext cx="2300810" cy="1809406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254000" y="685955"/>
            <a:ext cx="863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Only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birds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and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mammals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show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true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REM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sleep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. </a:t>
            </a:r>
          </a:p>
          <a:p>
            <a:pPr algn="just"/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Identifying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a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function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for REM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sleep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challenging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317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17339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2">
                    <a:lumMod val="50000"/>
                  </a:schemeClr>
                </a:solidFill>
              </a:rPr>
              <a:t>BENEFITS OF REM SLEEP</a:t>
            </a:r>
            <a:endParaRPr lang="it-IT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4225">
            <a:off x="-63061" y="1813034"/>
            <a:ext cx="3720672" cy="2721633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943429" y="3792855"/>
            <a:ext cx="1473200" cy="348343"/>
          </a:xfrm>
          <a:custGeom>
            <a:avLst/>
            <a:gdLst>
              <a:gd name="connsiteX0" fmla="*/ 36285 w 1473200"/>
              <a:gd name="connsiteY0" fmla="*/ 0 h 348343"/>
              <a:gd name="connsiteX1" fmla="*/ 0 w 1473200"/>
              <a:gd name="connsiteY1" fmla="*/ 166914 h 348343"/>
              <a:gd name="connsiteX2" fmla="*/ 1465942 w 1473200"/>
              <a:gd name="connsiteY2" fmla="*/ 348343 h 348343"/>
              <a:gd name="connsiteX3" fmla="*/ 1473200 w 1473200"/>
              <a:gd name="connsiteY3" fmla="*/ 181428 h 348343"/>
              <a:gd name="connsiteX4" fmla="*/ 36285 w 1473200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3200" h="348343">
                <a:moveTo>
                  <a:pt x="36285" y="0"/>
                </a:moveTo>
                <a:lnTo>
                  <a:pt x="0" y="166914"/>
                </a:lnTo>
                <a:lnTo>
                  <a:pt x="1465942" y="348343"/>
                </a:lnTo>
                <a:lnTo>
                  <a:pt x="1473200" y="181428"/>
                </a:lnTo>
                <a:lnTo>
                  <a:pt x="36285" y="0"/>
                </a:lnTo>
                <a:close/>
              </a:path>
            </a:pathLst>
          </a:custGeom>
          <a:solidFill>
            <a:schemeClr val="bg2">
              <a:lumMod val="5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/>
          <p:cNvCxnSpPr/>
          <p:nvPr/>
        </p:nvCxnSpPr>
        <p:spPr>
          <a:xfrm flipV="1">
            <a:off x="2416629" y="3792855"/>
            <a:ext cx="969760" cy="18500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254000" y="685955"/>
            <a:ext cx="863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Only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birds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and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mammals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show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true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REM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sleep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. </a:t>
            </a:r>
          </a:p>
          <a:p>
            <a:pPr algn="just"/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Identifying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a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function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for REM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sleep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challenging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.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340100" y="3609631"/>
            <a:ext cx="5723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</a:rPr>
              <a:t>Brain </a:t>
            </a:r>
            <a:r>
              <a:rPr lang="it-IT" b="1" dirty="0" err="1" smtClean="0">
                <a:solidFill>
                  <a:schemeClr val="bg1"/>
                </a:solidFill>
              </a:rPr>
              <a:t>development</a:t>
            </a:r>
            <a:endParaRPr lang="it-IT" b="1" dirty="0" smtClean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The large </a:t>
            </a:r>
            <a:r>
              <a:rPr lang="it-IT" dirty="0" err="1">
                <a:solidFill>
                  <a:schemeClr val="bg1"/>
                </a:solidFill>
              </a:rPr>
              <a:t>proportion</a:t>
            </a:r>
            <a:r>
              <a:rPr lang="it-IT" dirty="0">
                <a:solidFill>
                  <a:schemeClr val="bg1"/>
                </a:solidFill>
              </a:rPr>
              <a:t> of REM </a:t>
            </a:r>
            <a:r>
              <a:rPr lang="it-IT" dirty="0" err="1">
                <a:solidFill>
                  <a:schemeClr val="bg1"/>
                </a:solidFill>
              </a:rPr>
              <a:t>sleep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observed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in </a:t>
            </a:r>
            <a:r>
              <a:rPr lang="it-IT" dirty="0" err="1">
                <a:solidFill>
                  <a:schemeClr val="bg1"/>
                </a:solidFill>
              </a:rPr>
              <a:t>young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children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correlates</a:t>
            </a:r>
            <a:r>
              <a:rPr lang="it-IT" dirty="0">
                <a:solidFill>
                  <a:schemeClr val="bg1"/>
                </a:solidFill>
              </a:rPr>
              <a:t> with </a:t>
            </a:r>
            <a:r>
              <a:rPr lang="it-IT" dirty="0" err="1">
                <a:solidFill>
                  <a:schemeClr val="bg1"/>
                </a:solidFill>
              </a:rPr>
              <a:t>periods</a:t>
            </a:r>
            <a:r>
              <a:rPr lang="it-IT" dirty="0">
                <a:solidFill>
                  <a:schemeClr val="bg1"/>
                </a:solidFill>
              </a:rPr>
              <a:t> of time in </a:t>
            </a:r>
            <a:r>
              <a:rPr lang="it-IT" dirty="0" err="1">
                <a:solidFill>
                  <a:schemeClr val="bg1"/>
                </a:solidFill>
              </a:rPr>
              <a:t>which</a:t>
            </a:r>
            <a:r>
              <a:rPr lang="it-IT" dirty="0">
                <a:solidFill>
                  <a:schemeClr val="bg1"/>
                </a:solidFill>
              </a:rPr>
              <a:t> the brain </a:t>
            </a:r>
            <a:r>
              <a:rPr lang="it-IT" dirty="0" err="1">
                <a:solidFill>
                  <a:schemeClr val="bg1"/>
                </a:solidFill>
              </a:rPr>
              <a:t>is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undergoing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great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changes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386389" y="4955173"/>
            <a:ext cx="5613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chemeClr val="bg1"/>
                </a:solidFill>
                <a:latin typeface="+mj-lt"/>
              </a:rPr>
              <a:t>REM </a:t>
            </a:r>
            <a:r>
              <a:rPr lang="it-IT" b="1" dirty="0" err="1" smtClean="0">
                <a:solidFill>
                  <a:schemeClr val="bg1"/>
                </a:solidFill>
                <a:latin typeface="+mj-lt"/>
              </a:rPr>
              <a:t>rebound</a:t>
            </a:r>
            <a:endParaRPr lang="it-IT" b="1" dirty="0" smtClean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+mj-lt"/>
              </a:rPr>
              <a:t>After</a:t>
            </a:r>
            <a:r>
              <a:rPr lang="it-I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+mj-lt"/>
              </a:rPr>
              <a:t>days</a:t>
            </a:r>
            <a:r>
              <a:rPr lang="it-IT" dirty="0" smtClean="0">
                <a:solidFill>
                  <a:schemeClr val="bg1"/>
                </a:solidFill>
                <a:latin typeface="+mj-lt"/>
              </a:rPr>
              <a:t> of </a:t>
            </a:r>
            <a:r>
              <a:rPr lang="it-IT" dirty="0" err="1" smtClean="0">
                <a:solidFill>
                  <a:schemeClr val="bg1"/>
                </a:solidFill>
                <a:latin typeface="+mj-lt"/>
              </a:rPr>
              <a:t>deprivation</a:t>
            </a:r>
            <a:r>
              <a:rPr lang="it-IT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latin typeface="+mj-lt"/>
              </a:rPr>
              <a:t>we</a:t>
            </a:r>
            <a:r>
              <a:rPr lang="it-I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+mj-lt"/>
              </a:rPr>
              <a:t>spend</a:t>
            </a:r>
            <a:r>
              <a:rPr lang="it-I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an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unusually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large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amount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their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sleep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time in REM. </a:t>
            </a:r>
            <a:endParaRPr lang="it-IT" dirty="0" smtClean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+mj-lt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fact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that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we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try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make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up for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lost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REM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sleep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suggests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that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REM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sleep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+mj-lt"/>
              </a:rPr>
              <a:t>may</a:t>
            </a:r>
            <a:r>
              <a:rPr lang="it-IT" dirty="0" smtClean="0">
                <a:solidFill>
                  <a:schemeClr val="bg1"/>
                </a:solidFill>
                <a:latin typeface="+mj-lt"/>
              </a:rPr>
              <a:t> be </a:t>
            </a:r>
            <a:r>
              <a:rPr lang="it-IT" dirty="0" err="1" smtClean="0">
                <a:solidFill>
                  <a:schemeClr val="bg1"/>
                </a:solidFill>
                <a:latin typeface="+mj-lt"/>
              </a:rPr>
              <a:t>crucial</a:t>
            </a:r>
            <a:r>
              <a:rPr lang="it-IT" dirty="0" smtClean="0">
                <a:solidFill>
                  <a:schemeClr val="bg1"/>
                </a:solidFill>
                <a:latin typeface="+mj-lt"/>
              </a:rPr>
              <a:t> for brain </a:t>
            </a:r>
            <a:r>
              <a:rPr lang="it-IT" dirty="0" err="1" smtClean="0">
                <a:solidFill>
                  <a:schemeClr val="bg1"/>
                </a:solidFill>
                <a:latin typeface="+mj-lt"/>
              </a:rPr>
              <a:t>survival</a:t>
            </a:r>
            <a:r>
              <a:rPr lang="it-IT" dirty="0" smtClean="0">
                <a:solidFill>
                  <a:schemeClr val="bg1"/>
                </a:solidFill>
                <a:latin typeface="+mj-lt"/>
              </a:rPr>
              <a:t>.</a:t>
            </a:r>
            <a:endParaRPr lang="it-IT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54324">
            <a:off x="6578721" y="2175373"/>
            <a:ext cx="2452756" cy="16188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227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3"/>
          <p:cNvSpPr txBox="1">
            <a:spLocks noChangeArrowheads="1"/>
          </p:cNvSpPr>
          <p:nvPr/>
        </p:nvSpPr>
        <p:spPr bwMode="auto">
          <a:xfrm>
            <a:off x="0" y="720666"/>
            <a:ext cx="90752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4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PLAN OF THE LESSON</a:t>
            </a:r>
            <a:endParaRPr lang="it-IT" sz="4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532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68728" y="46990"/>
            <a:ext cx="90752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SLEEP AND WAKING</a:t>
            </a:r>
            <a:endParaRPr lang="it-IT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CasellaDiTesto 3"/>
          <p:cNvSpPr txBox="1">
            <a:spLocks noChangeArrowheads="1"/>
          </p:cNvSpPr>
          <p:nvPr/>
        </p:nvSpPr>
        <p:spPr bwMode="auto">
          <a:xfrm>
            <a:off x="498750" y="2110466"/>
            <a:ext cx="4127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it-IT" sz="28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Circadian</a:t>
            </a:r>
            <a:r>
              <a:rPr lang="it-IT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8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Rhythms</a:t>
            </a:r>
            <a:endParaRPr lang="it-IT" sz="2800" b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0" name="Picture 2" descr="http://media.giphy.com/media/OzJQu5BSqk2sM/gip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4212" y="2510437"/>
            <a:ext cx="4597810" cy="2298905"/>
          </a:xfrm>
          <a:prstGeom prst="rect">
            <a:avLst/>
          </a:prstGeom>
          <a:noFill/>
        </p:spPr>
      </p:pic>
      <p:sp>
        <p:nvSpPr>
          <p:cNvPr id="12" name="CasellaDiTesto 3"/>
          <p:cNvSpPr txBox="1">
            <a:spLocks noChangeArrowheads="1"/>
          </p:cNvSpPr>
          <p:nvPr/>
        </p:nvSpPr>
        <p:spPr bwMode="auto">
          <a:xfrm>
            <a:off x="498750" y="2801810"/>
            <a:ext cx="4127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it-IT" sz="28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Sleep</a:t>
            </a:r>
            <a:r>
              <a:rPr lang="it-IT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EEG</a:t>
            </a:r>
            <a:endParaRPr lang="it-IT" sz="2800" b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CasellaDiTesto 3"/>
          <p:cNvSpPr txBox="1">
            <a:spLocks noChangeArrowheads="1"/>
          </p:cNvSpPr>
          <p:nvPr/>
        </p:nvSpPr>
        <p:spPr bwMode="auto">
          <a:xfrm>
            <a:off x="498750" y="3493154"/>
            <a:ext cx="4127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it-IT" sz="28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Dreams</a:t>
            </a:r>
            <a:endParaRPr lang="it-IT" sz="2800" b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4" name="CasellaDiTesto 3"/>
          <p:cNvSpPr txBox="1">
            <a:spLocks noChangeArrowheads="1"/>
          </p:cNvSpPr>
          <p:nvPr/>
        </p:nvSpPr>
        <p:spPr bwMode="auto">
          <a:xfrm>
            <a:off x="498750" y="4184498"/>
            <a:ext cx="52062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it-IT" sz="2800" b="0" dirty="0" err="1" smtClean="0">
                <a:solidFill>
                  <a:schemeClr val="bg1"/>
                </a:solidFill>
                <a:latin typeface="+mj-lt"/>
              </a:rPr>
              <a:t>Neurobiology</a:t>
            </a:r>
            <a:r>
              <a:rPr lang="it-IT" sz="2800" b="0" dirty="0" smtClean="0">
                <a:solidFill>
                  <a:schemeClr val="bg1"/>
                </a:solidFill>
                <a:latin typeface="+mj-lt"/>
              </a:rPr>
              <a:t> of </a:t>
            </a:r>
            <a:r>
              <a:rPr lang="it-IT" sz="2800" b="0" dirty="0" err="1" smtClean="0">
                <a:solidFill>
                  <a:schemeClr val="bg1"/>
                </a:solidFill>
                <a:latin typeface="+mj-lt"/>
              </a:rPr>
              <a:t>sleep</a:t>
            </a:r>
            <a:endParaRPr lang="it-IT" sz="28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asellaDiTesto 3"/>
          <p:cNvSpPr txBox="1">
            <a:spLocks noChangeArrowheads="1"/>
          </p:cNvSpPr>
          <p:nvPr/>
        </p:nvSpPr>
        <p:spPr bwMode="auto">
          <a:xfrm>
            <a:off x="498750" y="4875842"/>
            <a:ext cx="52062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it-IT" sz="28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Sleep</a:t>
            </a:r>
            <a:r>
              <a:rPr lang="it-IT" sz="2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it-IT" sz="28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disorders</a:t>
            </a:r>
            <a:endParaRPr lang="it-IT" sz="2800" b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929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68458" y="3172875"/>
            <a:ext cx="8331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THE CONTROL OF WAKEFULNESS</a:t>
            </a:r>
            <a:endParaRPr lang="it-IT" sz="3200" b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919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uic.edu/depts/mcne/founders/brem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379" y="2611781"/>
            <a:ext cx="2100986" cy="2983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sellaDiTesto 8"/>
          <p:cNvSpPr txBox="1"/>
          <p:nvPr/>
        </p:nvSpPr>
        <p:spPr>
          <a:xfrm>
            <a:off x="346380" y="5595183"/>
            <a:ext cx="2100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Frederic Bremer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82313" y="0"/>
            <a:ext cx="8331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THE CONTROL OF WAKEFULNESS</a:t>
            </a:r>
            <a:endParaRPr lang="it-IT" sz="3200" b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17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862" y="492681"/>
            <a:ext cx="8897937" cy="5872638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1896487" y="476672"/>
            <a:ext cx="7140312" cy="496855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187223" y="2132856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 </a:t>
            </a:r>
            <a:r>
              <a:rPr lang="it-IT" dirty="0" err="1" smtClean="0"/>
              <a:t>Year</a:t>
            </a:r>
            <a:r>
              <a:rPr lang="it-IT" dirty="0" smtClean="0"/>
              <a:t>:</a:t>
            </a:r>
          </a:p>
          <a:p>
            <a:r>
              <a:rPr lang="it-IT" dirty="0" smtClean="0"/>
              <a:t>13 hours sleeping</a:t>
            </a:r>
          </a:p>
          <a:p>
            <a:r>
              <a:rPr lang="it-IT" dirty="0" smtClean="0"/>
              <a:t>&lt; % REM</a:t>
            </a:r>
          </a:p>
          <a:p>
            <a:r>
              <a:rPr lang="it-IT" dirty="0" err="1" smtClean="0"/>
              <a:t>Irregular</a:t>
            </a:r>
            <a:r>
              <a:rPr lang="it-IT" dirty="0" smtClean="0"/>
              <a:t> </a:t>
            </a:r>
            <a:r>
              <a:rPr lang="it-IT" dirty="0" err="1" smtClean="0"/>
              <a:t>sleep</a:t>
            </a:r>
            <a:endParaRPr lang="it-IT" dirty="0"/>
          </a:p>
        </p:txBody>
      </p:sp>
      <p:sp>
        <p:nvSpPr>
          <p:cNvPr id="8" name="Ovale 7"/>
          <p:cNvSpPr/>
          <p:nvPr/>
        </p:nvSpPr>
        <p:spPr>
          <a:xfrm>
            <a:off x="1464438" y="5306716"/>
            <a:ext cx="432048" cy="720080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354" name="AutoShape 2" descr="https://edc2.healthtap.com/ht-staging/user_answer/reference_image/6568/large/baby.jpeg?1386670343"/>
          <p:cNvSpPr>
            <a:spLocks noChangeAspect="1" noChangeArrowheads="1"/>
          </p:cNvSpPr>
          <p:nvPr/>
        </p:nvSpPr>
        <p:spPr bwMode="auto">
          <a:xfrm>
            <a:off x="155575" y="-1851025"/>
            <a:ext cx="2533650" cy="3857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0356" name="Picture 4" descr="http://www.angelabernardphotography.com/wp-content/uploads/2013/09/ANB_4739_edited-1BLOG-copy_edited-1%28pp_w600_h900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853" y="2132856"/>
            <a:ext cx="1083585" cy="1625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uic.edu/depts/mcne/founders/brem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379" y="2611781"/>
            <a:ext cx="2100986" cy="2983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sellaDiTesto 8"/>
          <p:cNvSpPr txBox="1"/>
          <p:nvPr/>
        </p:nvSpPr>
        <p:spPr>
          <a:xfrm>
            <a:off x="346380" y="5595183"/>
            <a:ext cx="2100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Frederic Bremer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433482" y="5707781"/>
            <a:ext cx="53743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The </a:t>
            </a:r>
            <a:r>
              <a:rPr lang="it-IT" sz="2000" dirty="0" err="1">
                <a:solidFill>
                  <a:schemeClr val="bg1"/>
                </a:solidFill>
              </a:rPr>
              <a:t>cat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showed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permanent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synchronized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smtClean="0">
                <a:solidFill>
                  <a:schemeClr val="bg1"/>
                </a:solidFill>
              </a:rPr>
              <a:t>EEG 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(</a:t>
            </a:r>
            <a:r>
              <a:rPr lang="it-IT" dirty="0" err="1" smtClean="0">
                <a:solidFill>
                  <a:schemeClr val="bg1"/>
                </a:solidFill>
              </a:rPr>
              <a:t>always</a:t>
            </a:r>
            <a:r>
              <a:rPr lang="it-IT" dirty="0" smtClean="0">
                <a:solidFill>
                  <a:schemeClr val="bg1"/>
                </a:solidFill>
              </a:rPr>
              <a:t> SLEEP)</a:t>
            </a:r>
            <a:endParaRPr lang="it-IT" b="1" i="1" dirty="0">
              <a:solidFill>
                <a:schemeClr val="bg1"/>
              </a:solidFill>
            </a:endParaRPr>
          </a:p>
        </p:txBody>
      </p:sp>
      <p:pic>
        <p:nvPicPr>
          <p:cNvPr id="11" name="Picture 5" descr="1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"/>
          <a:stretch>
            <a:fillRect/>
          </a:stretch>
        </p:blipFill>
        <p:spPr bwMode="auto">
          <a:xfrm>
            <a:off x="3585231" y="488078"/>
            <a:ext cx="5182531" cy="52093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igura a mano libera 7"/>
          <p:cNvSpPr/>
          <p:nvPr/>
        </p:nvSpPr>
        <p:spPr>
          <a:xfrm>
            <a:off x="6615953" y="2926171"/>
            <a:ext cx="2191871" cy="1479176"/>
          </a:xfrm>
          <a:custGeom>
            <a:avLst/>
            <a:gdLst>
              <a:gd name="connsiteX0" fmla="*/ 174812 w 2191871"/>
              <a:gd name="connsiteY0" fmla="*/ 874058 h 1479176"/>
              <a:gd name="connsiteX1" fmla="*/ 174812 w 2191871"/>
              <a:gd name="connsiteY1" fmla="*/ 1479176 h 1479176"/>
              <a:gd name="connsiteX2" fmla="*/ 2191871 w 2191871"/>
              <a:gd name="connsiteY2" fmla="*/ 1479176 h 1479176"/>
              <a:gd name="connsiteX3" fmla="*/ 2138082 w 2191871"/>
              <a:gd name="connsiteY3" fmla="*/ 900953 h 1479176"/>
              <a:gd name="connsiteX4" fmla="*/ 578223 w 2191871"/>
              <a:gd name="connsiteY4" fmla="*/ 806823 h 1479176"/>
              <a:gd name="connsiteX5" fmla="*/ 215153 w 2191871"/>
              <a:gd name="connsiteY5" fmla="*/ 430305 h 1479176"/>
              <a:gd name="connsiteX6" fmla="*/ 67235 w 2191871"/>
              <a:gd name="connsiteY6" fmla="*/ 349623 h 1479176"/>
              <a:gd name="connsiteX7" fmla="*/ 282388 w 2191871"/>
              <a:gd name="connsiteY7" fmla="*/ 0 h 1479176"/>
              <a:gd name="connsiteX8" fmla="*/ 242047 w 2191871"/>
              <a:gd name="connsiteY8" fmla="*/ 0 h 1479176"/>
              <a:gd name="connsiteX9" fmla="*/ 0 w 2191871"/>
              <a:gd name="connsiteY9" fmla="*/ 349623 h 1479176"/>
              <a:gd name="connsiteX10" fmla="*/ 510988 w 2191871"/>
              <a:gd name="connsiteY10" fmla="*/ 900953 h 1479176"/>
              <a:gd name="connsiteX11" fmla="*/ 174812 w 2191871"/>
              <a:gd name="connsiteY11" fmla="*/ 874058 h 147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1871" h="1479176">
                <a:moveTo>
                  <a:pt x="174812" y="874058"/>
                </a:moveTo>
                <a:lnTo>
                  <a:pt x="174812" y="1479176"/>
                </a:lnTo>
                <a:lnTo>
                  <a:pt x="2191871" y="1479176"/>
                </a:lnTo>
                <a:lnTo>
                  <a:pt x="2138082" y="900953"/>
                </a:lnTo>
                <a:lnTo>
                  <a:pt x="578223" y="806823"/>
                </a:lnTo>
                <a:lnTo>
                  <a:pt x="215153" y="430305"/>
                </a:lnTo>
                <a:lnTo>
                  <a:pt x="67235" y="349623"/>
                </a:lnTo>
                <a:lnTo>
                  <a:pt x="282388" y="0"/>
                </a:lnTo>
                <a:lnTo>
                  <a:pt x="242047" y="0"/>
                </a:lnTo>
                <a:lnTo>
                  <a:pt x="0" y="349623"/>
                </a:lnTo>
                <a:lnTo>
                  <a:pt x="510988" y="900953"/>
                </a:lnTo>
                <a:lnTo>
                  <a:pt x="174812" y="874058"/>
                </a:ln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5298142" y="4324665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1200" b="1" i="1" dirty="0" err="1" smtClean="0"/>
              <a:t>Cerveau</a:t>
            </a:r>
            <a:r>
              <a:rPr lang="it-IT" sz="1200" b="1" i="1" dirty="0" smtClean="0"/>
              <a:t> </a:t>
            </a:r>
            <a:r>
              <a:rPr lang="it-IT" sz="1200" b="1" i="1" dirty="0" err="1" smtClean="0"/>
              <a:t>isolè</a:t>
            </a:r>
            <a:endParaRPr lang="it-IT" sz="1200" b="1" dirty="0" smtClean="0"/>
          </a:p>
          <a:p>
            <a:pPr lvl="0" algn="just"/>
            <a:r>
              <a:rPr lang="it-IT" sz="1200" dirty="0" err="1"/>
              <a:t>transection</a:t>
            </a:r>
            <a:r>
              <a:rPr lang="it-IT" sz="1200" dirty="0"/>
              <a:t> </a:t>
            </a:r>
            <a:r>
              <a:rPr lang="it-IT" sz="1200" dirty="0" err="1"/>
              <a:t>through</a:t>
            </a:r>
            <a:r>
              <a:rPr lang="it-IT" sz="1200" dirty="0"/>
              <a:t> the </a:t>
            </a:r>
            <a:r>
              <a:rPr lang="it-IT" sz="1200" dirty="0" err="1"/>
              <a:t>brainstem</a:t>
            </a:r>
            <a:r>
              <a:rPr lang="it-IT" sz="1200" dirty="0"/>
              <a:t> </a:t>
            </a:r>
            <a:r>
              <a:rPr lang="it-IT" sz="1200" dirty="0" err="1"/>
              <a:t>between</a:t>
            </a:r>
            <a:r>
              <a:rPr lang="it-IT" sz="1200" dirty="0"/>
              <a:t> the </a:t>
            </a:r>
            <a:r>
              <a:rPr lang="it-IT" sz="1200" dirty="0" err="1"/>
              <a:t>superior</a:t>
            </a:r>
            <a:r>
              <a:rPr lang="it-IT" sz="1200" dirty="0"/>
              <a:t> and </a:t>
            </a:r>
            <a:r>
              <a:rPr lang="it-IT" sz="1200" dirty="0" err="1"/>
              <a:t>inferior</a:t>
            </a:r>
            <a:r>
              <a:rPr lang="it-IT" sz="1200" dirty="0"/>
              <a:t> </a:t>
            </a:r>
            <a:r>
              <a:rPr lang="it-IT" sz="1200" dirty="0" err="1"/>
              <a:t>colliculi</a:t>
            </a:r>
            <a:r>
              <a:rPr lang="it-IT" sz="1200" dirty="0"/>
              <a:t>.</a:t>
            </a:r>
            <a:endParaRPr lang="it-IT" sz="1200" dirty="0" smtClean="0"/>
          </a:p>
        </p:txBody>
      </p:sp>
      <p:grpSp>
        <p:nvGrpSpPr>
          <p:cNvPr id="15" name="Gruppo 14"/>
          <p:cNvGrpSpPr/>
          <p:nvPr/>
        </p:nvGrpSpPr>
        <p:grpSpPr>
          <a:xfrm>
            <a:off x="997527" y="1304349"/>
            <a:ext cx="4439611" cy="1201564"/>
            <a:chOff x="997527" y="1027249"/>
            <a:chExt cx="4439611" cy="1201564"/>
          </a:xfrm>
        </p:grpSpPr>
        <p:pic>
          <p:nvPicPr>
            <p:cNvPr id="247810" name="Picture 2" descr="http://www.neurosupply.com/images/dispEEG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0067802">
              <a:off x="3762419" y="1027249"/>
              <a:ext cx="1674719" cy="1201564"/>
            </a:xfrm>
            <a:prstGeom prst="rect">
              <a:avLst/>
            </a:prstGeom>
            <a:noFill/>
          </p:spPr>
        </p:pic>
        <p:sp>
          <p:nvSpPr>
            <p:cNvPr id="14" name="Rettangolo 13"/>
            <p:cNvSpPr/>
            <p:nvPr/>
          </p:nvSpPr>
          <p:spPr>
            <a:xfrm>
              <a:off x="997527" y="1169894"/>
              <a:ext cx="258770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it-IT" sz="1600" dirty="0" smtClean="0">
                  <a:solidFill>
                    <a:schemeClr val="bg1"/>
                  </a:solidFill>
                </a:rPr>
                <a:t>He </a:t>
              </a:r>
              <a:r>
                <a:rPr lang="it-IT" sz="1600" dirty="0" err="1" smtClean="0">
                  <a:solidFill>
                    <a:schemeClr val="bg1"/>
                  </a:solidFill>
                </a:rPr>
                <a:t>recorded</a:t>
              </a:r>
              <a:r>
                <a:rPr lang="it-IT" sz="1600" dirty="0" smtClean="0">
                  <a:solidFill>
                    <a:schemeClr val="bg1"/>
                  </a:solidFill>
                </a:rPr>
                <a:t> brain </a:t>
              </a:r>
              <a:r>
                <a:rPr lang="it-IT" sz="1600" dirty="0" err="1" smtClean="0">
                  <a:solidFill>
                    <a:schemeClr val="bg1"/>
                  </a:solidFill>
                </a:rPr>
                <a:t>activity</a:t>
              </a:r>
              <a:r>
                <a:rPr lang="it-IT" sz="1200" dirty="0" smtClean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82313" y="0"/>
            <a:ext cx="8331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THE CONTROL OF WAKEFULNESS</a:t>
            </a:r>
            <a:endParaRPr lang="it-IT" sz="3200" b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132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uic.edu/depts/mcne/founders/brem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379" y="2611781"/>
            <a:ext cx="2100986" cy="2983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sellaDiTesto 8"/>
          <p:cNvSpPr txBox="1"/>
          <p:nvPr/>
        </p:nvSpPr>
        <p:spPr>
          <a:xfrm>
            <a:off x="346380" y="5595183"/>
            <a:ext cx="2100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Frederic Bremer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5" descr="1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"/>
          <a:stretch>
            <a:fillRect/>
          </a:stretch>
        </p:blipFill>
        <p:spPr bwMode="auto">
          <a:xfrm>
            <a:off x="3585231" y="488078"/>
            <a:ext cx="5182531" cy="52093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4"/>
          <p:cNvGrpSpPr/>
          <p:nvPr/>
        </p:nvGrpSpPr>
        <p:grpSpPr>
          <a:xfrm>
            <a:off x="1299230" y="1027249"/>
            <a:ext cx="4137908" cy="1201564"/>
            <a:chOff x="1299230" y="1027249"/>
            <a:chExt cx="4137908" cy="1201564"/>
          </a:xfrm>
        </p:grpSpPr>
        <p:pic>
          <p:nvPicPr>
            <p:cNvPr id="247810" name="Picture 2" descr="http://www.neurosupply.com/images/dispEEG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0067802">
              <a:off x="3762419" y="1027249"/>
              <a:ext cx="1674719" cy="1201564"/>
            </a:xfrm>
            <a:prstGeom prst="rect">
              <a:avLst/>
            </a:prstGeom>
            <a:noFill/>
          </p:spPr>
        </p:pic>
        <p:sp>
          <p:nvSpPr>
            <p:cNvPr id="14" name="Rettangolo 13"/>
            <p:cNvSpPr/>
            <p:nvPr/>
          </p:nvSpPr>
          <p:spPr>
            <a:xfrm>
              <a:off x="1299230" y="1169894"/>
              <a:ext cx="2286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/>
              <a:endParaRPr lang="it-IT" sz="12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2" name="Figura a mano libera 11"/>
          <p:cNvSpPr/>
          <p:nvPr/>
        </p:nvSpPr>
        <p:spPr>
          <a:xfrm>
            <a:off x="5225143" y="2661071"/>
            <a:ext cx="1518557" cy="1747158"/>
          </a:xfrm>
          <a:custGeom>
            <a:avLst/>
            <a:gdLst>
              <a:gd name="connsiteX0" fmla="*/ 0 w 1518557"/>
              <a:gd name="connsiteY0" fmla="*/ 1126672 h 1747158"/>
              <a:gd name="connsiteX1" fmla="*/ 0 w 1518557"/>
              <a:gd name="connsiteY1" fmla="*/ 1747158 h 1747158"/>
              <a:gd name="connsiteX2" fmla="*/ 1518557 w 1518557"/>
              <a:gd name="connsiteY2" fmla="*/ 1730829 h 1747158"/>
              <a:gd name="connsiteX3" fmla="*/ 1502228 w 1518557"/>
              <a:gd name="connsiteY3" fmla="*/ 1175658 h 1747158"/>
              <a:gd name="connsiteX4" fmla="*/ 734786 w 1518557"/>
              <a:gd name="connsiteY4" fmla="*/ 1159329 h 1747158"/>
              <a:gd name="connsiteX5" fmla="*/ 979714 w 1518557"/>
              <a:gd name="connsiteY5" fmla="*/ 457200 h 1747158"/>
              <a:gd name="connsiteX6" fmla="*/ 1191986 w 1518557"/>
              <a:gd name="connsiteY6" fmla="*/ 0 h 1747158"/>
              <a:gd name="connsiteX7" fmla="*/ 914400 w 1518557"/>
              <a:gd name="connsiteY7" fmla="*/ 424543 h 1747158"/>
              <a:gd name="connsiteX8" fmla="*/ 555171 w 1518557"/>
              <a:gd name="connsiteY8" fmla="*/ 1191986 h 1747158"/>
              <a:gd name="connsiteX9" fmla="*/ 0 w 1518557"/>
              <a:gd name="connsiteY9" fmla="*/ 1126672 h 174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8557" h="1747158">
                <a:moveTo>
                  <a:pt x="0" y="1126672"/>
                </a:moveTo>
                <a:lnTo>
                  <a:pt x="0" y="1747158"/>
                </a:lnTo>
                <a:lnTo>
                  <a:pt x="1518557" y="1730829"/>
                </a:lnTo>
                <a:lnTo>
                  <a:pt x="1502228" y="1175658"/>
                </a:lnTo>
                <a:lnTo>
                  <a:pt x="734786" y="1159329"/>
                </a:lnTo>
                <a:lnTo>
                  <a:pt x="979714" y="457200"/>
                </a:lnTo>
                <a:lnTo>
                  <a:pt x="1191986" y="0"/>
                </a:lnTo>
                <a:lnTo>
                  <a:pt x="914400" y="424543"/>
                </a:lnTo>
                <a:lnTo>
                  <a:pt x="555171" y="1191986"/>
                </a:lnTo>
                <a:lnTo>
                  <a:pt x="0" y="1126672"/>
                </a:ln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6508720" y="4324665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1200" b="1" i="1" dirty="0" err="1" smtClean="0"/>
              <a:t>Encephale</a:t>
            </a:r>
            <a:r>
              <a:rPr lang="it-IT" sz="1200" b="1" i="1" dirty="0" smtClean="0"/>
              <a:t> </a:t>
            </a:r>
            <a:r>
              <a:rPr lang="it-IT" sz="1200" b="1" i="1" dirty="0" err="1" smtClean="0"/>
              <a:t>isolè</a:t>
            </a:r>
            <a:endParaRPr lang="it-IT" sz="1200" b="1" dirty="0" smtClean="0"/>
          </a:p>
          <a:p>
            <a:pPr lvl="0" algn="just"/>
            <a:r>
              <a:rPr lang="it-IT" sz="1200" dirty="0" err="1"/>
              <a:t>transection</a:t>
            </a:r>
            <a:r>
              <a:rPr lang="it-IT" sz="1200" dirty="0"/>
              <a:t> </a:t>
            </a:r>
            <a:r>
              <a:rPr lang="it-IT" sz="1200" dirty="0" err="1"/>
              <a:t>at</a:t>
            </a:r>
            <a:r>
              <a:rPr lang="it-IT" sz="1200" dirty="0"/>
              <a:t> the </a:t>
            </a:r>
            <a:r>
              <a:rPr lang="it-IT" sz="1200" dirty="0" err="1"/>
              <a:t>caudal</a:t>
            </a:r>
            <a:r>
              <a:rPr lang="it-IT" sz="1200" dirty="0"/>
              <a:t> end of the </a:t>
            </a:r>
            <a:r>
              <a:rPr lang="it-IT" sz="1200" dirty="0" smtClean="0"/>
              <a:t>medulla</a:t>
            </a:r>
            <a:r>
              <a:rPr lang="it-IT" sz="1200" dirty="0"/>
              <a:t>, just </a:t>
            </a:r>
            <a:r>
              <a:rPr lang="it-IT" sz="1200" dirty="0" err="1"/>
              <a:t>above</a:t>
            </a:r>
            <a:r>
              <a:rPr lang="it-IT" sz="1200" dirty="0"/>
              <a:t> the </a:t>
            </a:r>
            <a:r>
              <a:rPr lang="it-IT" sz="1200" dirty="0" err="1"/>
              <a:t>spinal</a:t>
            </a:r>
            <a:r>
              <a:rPr lang="it-IT" sz="1200" dirty="0"/>
              <a:t> </a:t>
            </a:r>
            <a:r>
              <a:rPr lang="it-IT" sz="1200" dirty="0" err="1"/>
              <a:t>cord</a:t>
            </a:r>
            <a:r>
              <a:rPr lang="it-IT" sz="1200" dirty="0"/>
              <a:t>. </a:t>
            </a:r>
            <a:endParaRPr lang="it-IT" sz="1200" dirty="0" smtClean="0"/>
          </a:p>
        </p:txBody>
      </p:sp>
      <p:sp>
        <p:nvSpPr>
          <p:cNvPr id="18" name="Rettangolo 17"/>
          <p:cNvSpPr/>
          <p:nvPr/>
        </p:nvSpPr>
        <p:spPr>
          <a:xfrm>
            <a:off x="997527" y="1446994"/>
            <a:ext cx="2587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it-IT" sz="1600" dirty="0" smtClean="0">
                <a:solidFill>
                  <a:schemeClr val="bg1"/>
                </a:solidFill>
              </a:rPr>
              <a:t>He </a:t>
            </a:r>
            <a:r>
              <a:rPr lang="it-IT" sz="1600" dirty="0" err="1" smtClean="0">
                <a:solidFill>
                  <a:schemeClr val="bg1"/>
                </a:solidFill>
              </a:rPr>
              <a:t>recorded</a:t>
            </a:r>
            <a:r>
              <a:rPr lang="it-IT" sz="1600" dirty="0" smtClean="0">
                <a:solidFill>
                  <a:schemeClr val="bg1"/>
                </a:solidFill>
              </a:rPr>
              <a:t> brain </a:t>
            </a:r>
            <a:r>
              <a:rPr lang="it-IT" sz="1600" dirty="0" err="1" smtClean="0">
                <a:solidFill>
                  <a:schemeClr val="bg1"/>
                </a:solidFill>
              </a:rPr>
              <a:t>activity</a:t>
            </a:r>
            <a:r>
              <a:rPr lang="it-IT" sz="1200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3496643" y="5697472"/>
            <a:ext cx="5325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dirty="0">
                <a:solidFill>
                  <a:schemeClr val="bg1"/>
                </a:solidFill>
              </a:rPr>
              <a:t>The </a:t>
            </a:r>
            <a:r>
              <a:rPr lang="it-IT" dirty="0" err="1">
                <a:solidFill>
                  <a:schemeClr val="bg1"/>
                </a:solidFill>
              </a:rPr>
              <a:t>cat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showed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normal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sleep</a:t>
            </a:r>
            <a:r>
              <a:rPr lang="it-IT" dirty="0">
                <a:solidFill>
                  <a:schemeClr val="bg1"/>
                </a:solidFill>
              </a:rPr>
              <a:t> and </a:t>
            </a:r>
            <a:r>
              <a:rPr lang="it-IT" dirty="0" err="1">
                <a:solidFill>
                  <a:schemeClr val="bg1"/>
                </a:solidFill>
              </a:rPr>
              <a:t>waking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cycles</a:t>
            </a:r>
            <a:r>
              <a:rPr lang="it-IT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82313" y="0"/>
            <a:ext cx="8331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THE CONTROL OF WAKEFULNESS</a:t>
            </a:r>
            <a:endParaRPr lang="it-IT" sz="3200" b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132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uic.edu/depts/mcne/founders/brem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379" y="2611781"/>
            <a:ext cx="2100986" cy="2983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sellaDiTesto 8"/>
          <p:cNvSpPr txBox="1"/>
          <p:nvPr/>
        </p:nvSpPr>
        <p:spPr>
          <a:xfrm>
            <a:off x="346380" y="5595183"/>
            <a:ext cx="2100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Frederic Bremer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46379" y="843081"/>
            <a:ext cx="8421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</a:rPr>
              <a:t>2 </a:t>
            </a:r>
            <a:r>
              <a:rPr lang="it-IT" sz="3200" dirty="0" err="1" smtClean="0">
                <a:solidFill>
                  <a:schemeClr val="bg2">
                    <a:lumMod val="50000"/>
                  </a:schemeClr>
                </a:solidFill>
              </a:rPr>
              <a:t>Main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3200" dirty="0" err="1" smtClean="0">
                <a:solidFill>
                  <a:schemeClr val="bg2">
                    <a:lumMod val="50000"/>
                  </a:schemeClr>
                </a:solidFill>
              </a:rPr>
              <a:t>Conclusions</a:t>
            </a:r>
            <a:endParaRPr lang="it-IT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447366" y="2611781"/>
            <a:ext cx="64727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arenR"/>
            </a:pPr>
            <a:r>
              <a:rPr lang="it-IT" sz="2400" dirty="0" err="1" smtClean="0">
                <a:solidFill>
                  <a:schemeClr val="bg1"/>
                </a:solidFill>
              </a:rPr>
              <a:t>Sleep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does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not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primarily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depends</a:t>
            </a:r>
            <a:r>
              <a:rPr lang="it-IT" sz="2400" dirty="0" smtClean="0">
                <a:solidFill>
                  <a:schemeClr val="bg1"/>
                </a:solidFill>
              </a:rPr>
              <a:t> on </a:t>
            </a:r>
            <a:r>
              <a:rPr lang="it-IT" sz="2400" dirty="0" err="1" smtClean="0">
                <a:solidFill>
                  <a:schemeClr val="bg1"/>
                </a:solidFill>
              </a:rPr>
              <a:t>spinal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cord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endParaRPr lang="it-IT" sz="2400" dirty="0" smtClean="0">
              <a:solidFill>
                <a:schemeClr val="bg1"/>
              </a:solidFill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(</a:t>
            </a:r>
            <a:r>
              <a:rPr lang="it-IT" dirty="0" err="1" smtClean="0">
                <a:solidFill>
                  <a:schemeClr val="bg1"/>
                </a:solidFill>
              </a:rPr>
              <a:t>they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could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sleep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even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without</a:t>
            </a:r>
            <a:r>
              <a:rPr lang="it-IT" dirty="0" smtClean="0">
                <a:solidFill>
                  <a:schemeClr val="bg1"/>
                </a:solidFill>
              </a:rPr>
              <a:t> input from </a:t>
            </a:r>
            <a:r>
              <a:rPr lang="it-IT" dirty="0" err="1" smtClean="0">
                <a:solidFill>
                  <a:schemeClr val="bg1"/>
                </a:solidFill>
              </a:rPr>
              <a:t>spinal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cord</a:t>
            </a:r>
            <a:r>
              <a:rPr lang="it-IT" dirty="0" smtClean="0">
                <a:solidFill>
                  <a:schemeClr val="bg1"/>
                </a:solidFill>
              </a:rPr>
              <a:t>)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518121" y="4345867"/>
            <a:ext cx="6472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chemeClr val="bg1"/>
                </a:solidFill>
              </a:rPr>
              <a:t>2) The center of </a:t>
            </a:r>
            <a:r>
              <a:rPr lang="it-IT" sz="2400" dirty="0" err="1" smtClean="0">
                <a:solidFill>
                  <a:schemeClr val="bg1"/>
                </a:solidFill>
              </a:rPr>
              <a:t>wakefulness</a:t>
            </a:r>
            <a:r>
              <a:rPr lang="it-IT" sz="2400" dirty="0" smtClean="0">
                <a:solidFill>
                  <a:schemeClr val="bg1"/>
                </a:solidFill>
              </a:rPr>
              <a:t> must be in the </a:t>
            </a:r>
            <a:r>
              <a:rPr lang="it-IT" sz="2400" dirty="0" err="1" smtClean="0">
                <a:solidFill>
                  <a:schemeClr val="bg1"/>
                </a:solidFill>
              </a:rPr>
              <a:t>reticular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formation</a:t>
            </a:r>
            <a:r>
              <a:rPr lang="it-IT" sz="24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82313" y="0"/>
            <a:ext cx="8331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THE CONTROL OF WAKEFULNESS</a:t>
            </a:r>
            <a:endParaRPr lang="it-IT" sz="3200" b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132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111" y="584775"/>
            <a:ext cx="4932475" cy="6090663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96985" y="2732370"/>
            <a:ext cx="40171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No </a:t>
            </a:r>
            <a:r>
              <a:rPr lang="it-IT" sz="2000" dirty="0" err="1">
                <a:solidFill>
                  <a:schemeClr val="bg1"/>
                </a:solidFill>
              </a:rPr>
              <a:t>one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structure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uniquely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responsible</a:t>
            </a:r>
            <a:r>
              <a:rPr lang="it-IT" sz="2000" dirty="0">
                <a:solidFill>
                  <a:schemeClr val="bg1"/>
                </a:solidFill>
              </a:rPr>
              <a:t> for </a:t>
            </a:r>
            <a:r>
              <a:rPr lang="it-IT" sz="2000" dirty="0" err="1" smtClean="0">
                <a:solidFill>
                  <a:schemeClr val="bg1"/>
                </a:solidFill>
              </a:rPr>
              <a:t>wakefulness</a:t>
            </a:r>
            <a:r>
              <a:rPr lang="it-IT" sz="20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2313" y="0"/>
            <a:ext cx="8331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THE CONTROL OF WAKEFULNESS</a:t>
            </a:r>
            <a:endParaRPr lang="it-IT" sz="3200" b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982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2313" y="0"/>
            <a:ext cx="8331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THE CONTROL OF WAKEFULNESS</a:t>
            </a:r>
            <a:endParaRPr lang="it-IT" sz="3200" b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r="49830"/>
          <a:stretch/>
        </p:blipFill>
        <p:spPr>
          <a:xfrm>
            <a:off x="0" y="1850641"/>
            <a:ext cx="4587498" cy="3156718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111" y="584775"/>
            <a:ext cx="4932475" cy="6090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436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2313" y="0"/>
            <a:ext cx="8331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THE CONTROL OF NREM</a:t>
            </a:r>
            <a:endParaRPr lang="it-IT" sz="3200" b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r="74746"/>
          <a:stretch/>
        </p:blipFill>
        <p:spPr>
          <a:xfrm>
            <a:off x="0" y="1850641"/>
            <a:ext cx="2309247" cy="315671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l="50368" t="-1172" r="25932" b="-982"/>
          <a:stretch/>
        </p:blipFill>
        <p:spPr>
          <a:xfrm>
            <a:off x="2309247" y="1816659"/>
            <a:ext cx="2167179" cy="3224682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111" y="584775"/>
            <a:ext cx="4932475" cy="6090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15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2313" y="0"/>
            <a:ext cx="8331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THE CONTROL OF REM</a:t>
            </a:r>
            <a:endParaRPr lang="it-IT" sz="3200" b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r="74746"/>
          <a:stretch/>
        </p:blipFill>
        <p:spPr>
          <a:xfrm>
            <a:off x="0" y="1850641"/>
            <a:ext cx="2309247" cy="315671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l="74605" t="-1172" r="650" b="-982"/>
          <a:stretch/>
        </p:blipFill>
        <p:spPr>
          <a:xfrm>
            <a:off x="2285454" y="1816659"/>
            <a:ext cx="2262753" cy="3224682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111" y="584775"/>
            <a:ext cx="4932475" cy="6090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719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2313" y="0"/>
            <a:ext cx="8331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SO, TAKEN TOGETHER…</a:t>
            </a:r>
            <a:endParaRPr lang="it-IT" sz="3200" b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" r="168"/>
          <a:stretch/>
        </p:blipFill>
        <p:spPr>
          <a:xfrm>
            <a:off x="0" y="1850641"/>
            <a:ext cx="9128502" cy="3156718"/>
          </a:xfrm>
          <a:prstGeom prst="rect">
            <a:avLst/>
          </a:prstGeom>
        </p:spPr>
      </p:pic>
      <p:pic>
        <p:nvPicPr>
          <p:cNvPr id="7" name="Picture 5" descr="http://cdn2.stbm.it/zingarate/gallery/foto/oggetti-che-sembrano-avere-una-terrificante-espressione/il-rubinetto-terrorizzato.jpeg?-36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32116"/>
            <a:ext cx="1224366" cy="91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6974238" y="2851689"/>
            <a:ext cx="588936" cy="20147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accent1">
                <a:shade val="50000"/>
                <a:shade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731072" y="1965702"/>
            <a:ext cx="588936" cy="20147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accent1">
                <a:shade val="50000"/>
                <a:shade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 flipV="1">
            <a:off x="4762611" y="4494508"/>
            <a:ext cx="537808" cy="185981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solidFill>
              <a:schemeClr val="accent1">
                <a:shade val="50000"/>
                <a:shade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5501897" y="1950204"/>
            <a:ext cx="511445" cy="201478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solidFill>
              <a:schemeClr val="accent1">
                <a:shade val="50000"/>
                <a:shade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2502975" y="2851689"/>
            <a:ext cx="697424" cy="201478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accent1">
                <a:shade val="50000"/>
                <a:shade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2953719" y="1950204"/>
            <a:ext cx="1091339" cy="201478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accent1">
                <a:shade val="50000"/>
                <a:shade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42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r="74746"/>
          <a:stretch/>
        </p:blipFill>
        <p:spPr>
          <a:xfrm>
            <a:off x="1" y="3245488"/>
            <a:ext cx="1285032" cy="17566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74605" t="-1172" r="650" b="-982"/>
          <a:stretch/>
        </p:blipFill>
        <p:spPr>
          <a:xfrm>
            <a:off x="1285033" y="3227004"/>
            <a:ext cx="1259159" cy="1794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9224" y="764744"/>
            <a:ext cx="5016500" cy="5229225"/>
          </a:xfrm>
          <a:prstGeom prst="rect">
            <a:avLst/>
          </a:prstGeom>
          <a:noFill/>
        </p:spPr>
      </p:pic>
      <p:sp>
        <p:nvSpPr>
          <p:cNvPr id="2" name="Figura a mano libera 1"/>
          <p:cNvSpPr/>
          <p:nvPr/>
        </p:nvSpPr>
        <p:spPr>
          <a:xfrm>
            <a:off x="1384300" y="774700"/>
            <a:ext cx="2451100" cy="5245100"/>
          </a:xfrm>
          <a:custGeom>
            <a:avLst/>
            <a:gdLst>
              <a:gd name="connsiteX0" fmla="*/ 292100 w 2451100"/>
              <a:gd name="connsiteY0" fmla="*/ 3086100 h 5245100"/>
              <a:gd name="connsiteX1" fmla="*/ 2438400 w 2451100"/>
              <a:gd name="connsiteY1" fmla="*/ 0 h 5245100"/>
              <a:gd name="connsiteX2" fmla="*/ 2451100 w 2451100"/>
              <a:gd name="connsiteY2" fmla="*/ 5245100 h 5245100"/>
              <a:gd name="connsiteX3" fmla="*/ 304800 w 2451100"/>
              <a:gd name="connsiteY3" fmla="*/ 3136900 h 5245100"/>
              <a:gd name="connsiteX4" fmla="*/ 0 w 2451100"/>
              <a:gd name="connsiteY4" fmla="*/ 3136900 h 5245100"/>
              <a:gd name="connsiteX5" fmla="*/ 0 w 2451100"/>
              <a:gd name="connsiteY5" fmla="*/ 3136900 h 5245100"/>
              <a:gd name="connsiteX6" fmla="*/ 0 w 2451100"/>
              <a:gd name="connsiteY6" fmla="*/ 3136900 h 5245100"/>
              <a:gd name="connsiteX7" fmla="*/ 0 w 2451100"/>
              <a:gd name="connsiteY7" fmla="*/ 3022600 h 5245100"/>
              <a:gd name="connsiteX8" fmla="*/ 330200 w 2451100"/>
              <a:gd name="connsiteY8" fmla="*/ 3035300 h 524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1100" h="5245100">
                <a:moveTo>
                  <a:pt x="292100" y="3086100"/>
                </a:moveTo>
                <a:lnTo>
                  <a:pt x="2438400" y="0"/>
                </a:lnTo>
                <a:cubicBezTo>
                  <a:pt x="2442633" y="1748367"/>
                  <a:pt x="2446867" y="3496733"/>
                  <a:pt x="2451100" y="5245100"/>
                </a:cubicBezTo>
                <a:lnTo>
                  <a:pt x="304800" y="3136900"/>
                </a:lnTo>
                <a:lnTo>
                  <a:pt x="0" y="3136900"/>
                </a:lnTo>
                <a:lnTo>
                  <a:pt x="0" y="3136900"/>
                </a:lnTo>
                <a:lnTo>
                  <a:pt x="0" y="3136900"/>
                </a:lnTo>
                <a:lnTo>
                  <a:pt x="0" y="3022600"/>
                </a:lnTo>
                <a:lnTo>
                  <a:pt x="330200" y="3035300"/>
                </a:lnTo>
              </a:path>
            </a:pathLst>
          </a:custGeom>
          <a:solidFill>
            <a:srgbClr val="FFFF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2313" y="0"/>
            <a:ext cx="8331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Pons-</a:t>
            </a:r>
            <a:r>
              <a:rPr lang="it-IT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Geniculate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- </a:t>
            </a:r>
            <a:r>
              <a:rPr lang="it-IT" sz="320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Occipital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Spikes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(PGO)</a:t>
            </a:r>
            <a:endParaRPr lang="it-IT" sz="3200" b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01600" y="850951"/>
            <a:ext cx="367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smtClean="0">
                <a:solidFill>
                  <a:schemeClr val="bg1"/>
                </a:solidFill>
              </a:rPr>
              <a:t>An </a:t>
            </a:r>
            <a:r>
              <a:rPr lang="it-IT" sz="2200" dirty="0" err="1" smtClean="0">
                <a:solidFill>
                  <a:schemeClr val="bg1"/>
                </a:solidFill>
              </a:rPr>
              <a:t>electrical</a:t>
            </a:r>
            <a:r>
              <a:rPr lang="it-IT" sz="2200" dirty="0" smtClean="0">
                <a:solidFill>
                  <a:schemeClr val="bg1"/>
                </a:solidFill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</a:rPr>
              <a:t>waveform</a:t>
            </a:r>
            <a:r>
              <a:rPr lang="it-IT" sz="2200" dirty="0" smtClean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observed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during</a:t>
            </a:r>
            <a:r>
              <a:rPr lang="it-IT" sz="2200" dirty="0">
                <a:solidFill>
                  <a:schemeClr val="bg1"/>
                </a:solidFill>
              </a:rPr>
              <a:t> REM </a:t>
            </a:r>
            <a:r>
              <a:rPr lang="it-IT" sz="2200" dirty="0" err="1" smtClean="0">
                <a:solidFill>
                  <a:schemeClr val="bg1"/>
                </a:solidFill>
              </a:rPr>
              <a:t>sleep</a:t>
            </a:r>
            <a:r>
              <a:rPr lang="it-IT" sz="2200" dirty="0" smtClean="0">
                <a:solidFill>
                  <a:schemeClr val="bg1"/>
                </a:solidFill>
              </a:rPr>
              <a:t> </a:t>
            </a:r>
          </a:p>
          <a:p>
            <a:pPr algn="just"/>
            <a:endParaRPr lang="it-IT" dirty="0">
              <a:solidFill>
                <a:schemeClr val="bg1"/>
              </a:solidFill>
              <a:latin typeface="MinionPro" charset="0"/>
            </a:endParaRPr>
          </a:p>
          <a:p>
            <a:pPr algn="just"/>
            <a:r>
              <a:rPr lang="it-IT" dirty="0">
                <a:solidFill>
                  <a:schemeClr val="bg1"/>
                </a:solidFill>
                <a:latin typeface="MinionPro" charset="0"/>
              </a:rPr>
              <a:t>P</a:t>
            </a:r>
            <a:r>
              <a:rPr lang="it-IT" dirty="0" smtClean="0">
                <a:solidFill>
                  <a:schemeClr val="bg1"/>
                </a:solidFill>
                <a:latin typeface="MinionPro" charset="0"/>
              </a:rPr>
              <a:t>ons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599531" y="2655220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  <a:latin typeface="MinionPro" charset="0"/>
              </a:rPr>
              <a:t>Occipital</a:t>
            </a:r>
            <a:r>
              <a:rPr lang="it-IT" dirty="0" smtClean="0">
                <a:solidFill>
                  <a:schemeClr val="bg1"/>
                </a:solidFill>
                <a:latin typeface="MinionPro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MinionPro" charset="0"/>
              </a:rPr>
              <a:t>cortex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>
          <a:xfrm>
            <a:off x="642517" y="2044040"/>
            <a:ext cx="1416659" cy="79584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780416" y="2242751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  <a:latin typeface="MinionPro" charset="0"/>
              </a:rPr>
              <a:t>Thalamus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r="74746"/>
          <a:stretch/>
        </p:blipFill>
        <p:spPr>
          <a:xfrm>
            <a:off x="1" y="3245488"/>
            <a:ext cx="1285032" cy="17566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74605" t="-1172" r="650" b="-982"/>
          <a:stretch/>
        </p:blipFill>
        <p:spPr>
          <a:xfrm>
            <a:off x="1285033" y="3227004"/>
            <a:ext cx="1259159" cy="1794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9224" y="764744"/>
            <a:ext cx="5016500" cy="5229225"/>
          </a:xfrm>
          <a:prstGeom prst="rect">
            <a:avLst/>
          </a:prstGeom>
          <a:noFill/>
        </p:spPr>
      </p:pic>
      <p:sp>
        <p:nvSpPr>
          <p:cNvPr id="2" name="Figura a mano libera 1"/>
          <p:cNvSpPr/>
          <p:nvPr/>
        </p:nvSpPr>
        <p:spPr>
          <a:xfrm>
            <a:off x="1384300" y="774700"/>
            <a:ext cx="2451100" cy="5245100"/>
          </a:xfrm>
          <a:custGeom>
            <a:avLst/>
            <a:gdLst>
              <a:gd name="connsiteX0" fmla="*/ 292100 w 2451100"/>
              <a:gd name="connsiteY0" fmla="*/ 3086100 h 5245100"/>
              <a:gd name="connsiteX1" fmla="*/ 2438400 w 2451100"/>
              <a:gd name="connsiteY1" fmla="*/ 0 h 5245100"/>
              <a:gd name="connsiteX2" fmla="*/ 2451100 w 2451100"/>
              <a:gd name="connsiteY2" fmla="*/ 5245100 h 5245100"/>
              <a:gd name="connsiteX3" fmla="*/ 304800 w 2451100"/>
              <a:gd name="connsiteY3" fmla="*/ 3136900 h 5245100"/>
              <a:gd name="connsiteX4" fmla="*/ 0 w 2451100"/>
              <a:gd name="connsiteY4" fmla="*/ 3136900 h 5245100"/>
              <a:gd name="connsiteX5" fmla="*/ 0 w 2451100"/>
              <a:gd name="connsiteY5" fmla="*/ 3136900 h 5245100"/>
              <a:gd name="connsiteX6" fmla="*/ 0 w 2451100"/>
              <a:gd name="connsiteY6" fmla="*/ 3136900 h 5245100"/>
              <a:gd name="connsiteX7" fmla="*/ 0 w 2451100"/>
              <a:gd name="connsiteY7" fmla="*/ 3022600 h 5245100"/>
              <a:gd name="connsiteX8" fmla="*/ 330200 w 2451100"/>
              <a:gd name="connsiteY8" fmla="*/ 3035300 h 524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1100" h="5245100">
                <a:moveTo>
                  <a:pt x="292100" y="3086100"/>
                </a:moveTo>
                <a:lnTo>
                  <a:pt x="2438400" y="0"/>
                </a:lnTo>
                <a:cubicBezTo>
                  <a:pt x="2442633" y="1748367"/>
                  <a:pt x="2446867" y="3496733"/>
                  <a:pt x="2451100" y="5245100"/>
                </a:cubicBezTo>
                <a:lnTo>
                  <a:pt x="304800" y="3136900"/>
                </a:lnTo>
                <a:lnTo>
                  <a:pt x="0" y="3136900"/>
                </a:lnTo>
                <a:lnTo>
                  <a:pt x="0" y="3136900"/>
                </a:lnTo>
                <a:lnTo>
                  <a:pt x="0" y="3136900"/>
                </a:lnTo>
                <a:lnTo>
                  <a:pt x="0" y="3022600"/>
                </a:lnTo>
                <a:lnTo>
                  <a:pt x="330200" y="3035300"/>
                </a:lnTo>
              </a:path>
            </a:pathLst>
          </a:custGeom>
          <a:solidFill>
            <a:srgbClr val="FFFF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2313" y="0"/>
            <a:ext cx="8331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Pons-</a:t>
            </a:r>
            <a:r>
              <a:rPr lang="it-IT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Geniculate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- </a:t>
            </a:r>
            <a:r>
              <a:rPr lang="it-IT" sz="320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Occipital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Spikes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(PGO)</a:t>
            </a:r>
            <a:endParaRPr lang="it-IT" sz="3200" b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01600" y="850951"/>
            <a:ext cx="367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 </a:t>
            </a:r>
            <a:r>
              <a:rPr lang="it-IT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electrical</a:t>
            </a:r>
            <a:r>
              <a:rPr lang="it-IT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waveform</a:t>
            </a:r>
            <a:r>
              <a:rPr lang="it-IT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observed</a:t>
            </a:r>
            <a:r>
              <a:rPr lang="it-IT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during</a:t>
            </a:r>
            <a:r>
              <a:rPr lang="it-IT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REM </a:t>
            </a:r>
            <a:r>
              <a:rPr lang="it-IT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sleep</a:t>
            </a:r>
            <a:r>
              <a:rPr lang="it-IT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just"/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MinionPro" charset="0"/>
            </a:endParaRPr>
          </a:p>
          <a:p>
            <a:pPr algn="just"/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MinionPro" charset="0"/>
              </a:rPr>
              <a:t>P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nionPro" charset="0"/>
              </a:rPr>
              <a:t>ons 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599531" y="2655220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inionPro" charset="0"/>
              </a:rPr>
              <a:t>Occipital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nionPro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inionPro" charset="0"/>
              </a:rPr>
              <a:t>cortex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>
          <a:xfrm>
            <a:off x="642517" y="2044040"/>
            <a:ext cx="1416659" cy="79584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780416" y="2242751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inionPro" charset="0"/>
              </a:rPr>
              <a:t>Thalamus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23987" r="42265" b="53670"/>
          <a:stretch/>
        </p:blipFill>
        <p:spPr>
          <a:xfrm>
            <a:off x="5249722" y="629416"/>
            <a:ext cx="3596002" cy="3596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800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862" y="492681"/>
            <a:ext cx="8897937" cy="5872638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3131839" y="476672"/>
            <a:ext cx="5904959" cy="496855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248472" y="2786436"/>
            <a:ext cx="4860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1-5 </a:t>
            </a:r>
            <a:r>
              <a:rPr lang="it-IT" dirty="0" err="1" smtClean="0"/>
              <a:t>Years</a:t>
            </a:r>
            <a:r>
              <a:rPr lang="it-IT" dirty="0" smtClean="0"/>
              <a:t>:</a:t>
            </a:r>
          </a:p>
          <a:p>
            <a:r>
              <a:rPr lang="it-IT" dirty="0" smtClean="0"/>
              <a:t>8.7 hours sleeping</a:t>
            </a:r>
          </a:p>
          <a:p>
            <a:r>
              <a:rPr lang="it-IT" dirty="0" smtClean="0"/>
              <a:t>High % of non-REM </a:t>
            </a:r>
            <a:r>
              <a:rPr lang="it-IT" dirty="0" err="1" smtClean="0"/>
              <a:t>sleep</a:t>
            </a:r>
            <a:r>
              <a:rPr lang="it-IT" dirty="0" smtClean="0"/>
              <a:t> (stage 3 e 4)</a:t>
            </a:r>
            <a:endParaRPr lang="it-IT" dirty="0"/>
          </a:p>
        </p:txBody>
      </p:sp>
      <p:sp>
        <p:nvSpPr>
          <p:cNvPr id="8" name="Ovale 7"/>
          <p:cNvSpPr/>
          <p:nvPr/>
        </p:nvSpPr>
        <p:spPr>
          <a:xfrm>
            <a:off x="1961803" y="5267958"/>
            <a:ext cx="1290535" cy="720080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354" name="AutoShape 2" descr="https://edc2.healthtap.com/ht-staging/user_answer/reference_image/6568/large/baby.jpeg?1386670343"/>
          <p:cNvSpPr>
            <a:spLocks noChangeAspect="1" noChangeArrowheads="1"/>
          </p:cNvSpPr>
          <p:nvPr/>
        </p:nvSpPr>
        <p:spPr bwMode="auto">
          <a:xfrm>
            <a:off x="155575" y="-1851025"/>
            <a:ext cx="2533650" cy="3857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402" name="Picture 2" descr="http://www.italiantrendy.com/baby%20grembiuli/grembiule%20bambino%20pollicino%200230%20azzurro%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8131" y="2636912"/>
            <a:ext cx="1070341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2313" y="0"/>
            <a:ext cx="8331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Pons-</a:t>
            </a:r>
            <a:r>
              <a:rPr lang="it-IT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Geniculate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- </a:t>
            </a:r>
            <a:r>
              <a:rPr lang="it-IT" sz="320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Occipital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320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Spikes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(PGO)</a:t>
            </a:r>
            <a:endParaRPr lang="it-IT" sz="3200" b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965200" y="850951"/>
            <a:ext cx="750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smtClean="0">
                <a:solidFill>
                  <a:schemeClr val="bg1"/>
                </a:solidFill>
              </a:rPr>
              <a:t>Each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>
                <a:solidFill>
                  <a:schemeClr val="bg1"/>
                </a:solidFill>
              </a:rPr>
              <a:t>PGO </a:t>
            </a:r>
            <a:r>
              <a:rPr lang="it-IT" sz="2400" dirty="0" err="1">
                <a:solidFill>
                  <a:schemeClr val="bg1"/>
                </a:solidFill>
              </a:rPr>
              <a:t>wave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is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associated</a:t>
            </a:r>
            <a:r>
              <a:rPr lang="it-IT" sz="2400" dirty="0">
                <a:solidFill>
                  <a:schemeClr val="bg1"/>
                </a:solidFill>
              </a:rPr>
              <a:t> with an </a:t>
            </a:r>
            <a:r>
              <a:rPr lang="it-IT" sz="2400" dirty="0" err="1">
                <a:solidFill>
                  <a:schemeClr val="bg1"/>
                </a:solidFill>
              </a:rPr>
              <a:t>eye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movement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" y="4187165"/>
            <a:ext cx="4522372" cy="2543835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1562" r="6909" b="1796"/>
          <a:stretch/>
        </p:blipFill>
        <p:spPr>
          <a:xfrm>
            <a:off x="4305301" y="1520176"/>
            <a:ext cx="4597400" cy="2194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igura a mano libera 6"/>
          <p:cNvSpPr/>
          <p:nvPr/>
        </p:nvSpPr>
        <p:spPr>
          <a:xfrm>
            <a:off x="2349500" y="1778000"/>
            <a:ext cx="3441700" cy="3048000"/>
          </a:xfrm>
          <a:custGeom>
            <a:avLst/>
            <a:gdLst>
              <a:gd name="connsiteX0" fmla="*/ 2971800 w 3441700"/>
              <a:gd name="connsiteY0" fmla="*/ 749300 h 3048000"/>
              <a:gd name="connsiteX1" fmla="*/ 0 w 3441700"/>
              <a:gd name="connsiteY1" fmla="*/ 3048000 h 3048000"/>
              <a:gd name="connsiteX2" fmla="*/ 177800 w 3441700"/>
              <a:gd name="connsiteY2" fmla="*/ 2959100 h 3048000"/>
              <a:gd name="connsiteX3" fmla="*/ 381000 w 3441700"/>
              <a:gd name="connsiteY3" fmla="*/ 2895600 h 3048000"/>
              <a:gd name="connsiteX4" fmla="*/ 508000 w 3441700"/>
              <a:gd name="connsiteY4" fmla="*/ 2895600 h 3048000"/>
              <a:gd name="connsiteX5" fmla="*/ 508000 w 3441700"/>
              <a:gd name="connsiteY5" fmla="*/ 2895600 h 3048000"/>
              <a:gd name="connsiteX6" fmla="*/ 647700 w 3441700"/>
              <a:gd name="connsiteY6" fmla="*/ 3009900 h 3048000"/>
              <a:gd name="connsiteX7" fmla="*/ 3200400 w 3441700"/>
              <a:gd name="connsiteY7" fmla="*/ 1041400 h 3048000"/>
              <a:gd name="connsiteX8" fmla="*/ 3403600 w 3441700"/>
              <a:gd name="connsiteY8" fmla="*/ 596900 h 3048000"/>
              <a:gd name="connsiteX9" fmla="*/ 3441700 w 3441700"/>
              <a:gd name="connsiteY9" fmla="*/ 0 h 3048000"/>
              <a:gd name="connsiteX10" fmla="*/ 3022600 w 3441700"/>
              <a:gd name="connsiteY10" fmla="*/ 38100 h 3048000"/>
              <a:gd name="connsiteX11" fmla="*/ 2946400 w 3441700"/>
              <a:gd name="connsiteY11" fmla="*/ 279400 h 3048000"/>
              <a:gd name="connsiteX12" fmla="*/ 2971800 w 3441700"/>
              <a:gd name="connsiteY12" fmla="*/ 7493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41700" h="3048000">
                <a:moveTo>
                  <a:pt x="2971800" y="749300"/>
                </a:moveTo>
                <a:lnTo>
                  <a:pt x="0" y="3048000"/>
                </a:lnTo>
                <a:lnTo>
                  <a:pt x="177800" y="2959100"/>
                </a:lnTo>
                <a:lnTo>
                  <a:pt x="381000" y="2895600"/>
                </a:lnTo>
                <a:lnTo>
                  <a:pt x="508000" y="2895600"/>
                </a:lnTo>
                <a:lnTo>
                  <a:pt x="508000" y="2895600"/>
                </a:lnTo>
                <a:lnTo>
                  <a:pt x="647700" y="3009900"/>
                </a:lnTo>
                <a:lnTo>
                  <a:pt x="3200400" y="1041400"/>
                </a:lnTo>
                <a:lnTo>
                  <a:pt x="3403600" y="596900"/>
                </a:lnTo>
                <a:lnTo>
                  <a:pt x="3441700" y="0"/>
                </a:lnTo>
                <a:lnTo>
                  <a:pt x="3022600" y="38100"/>
                </a:lnTo>
                <a:lnTo>
                  <a:pt x="2946400" y="279400"/>
                </a:lnTo>
                <a:lnTo>
                  <a:pt x="2971800" y="749300"/>
                </a:lnTo>
                <a:close/>
              </a:path>
            </a:pathLst>
          </a:cu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40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862" y="492681"/>
            <a:ext cx="8897937" cy="5872638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3779912" y="476672"/>
            <a:ext cx="4968552" cy="496855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148064" y="3068960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/>
              <a:t>Puberty</a:t>
            </a:r>
            <a:r>
              <a:rPr lang="it-IT" sz="1600" dirty="0" smtClean="0"/>
              <a:t>: </a:t>
            </a:r>
          </a:p>
          <a:p>
            <a:r>
              <a:rPr lang="it-IT" sz="1600" dirty="0" err="1"/>
              <a:t>D</a:t>
            </a:r>
            <a:r>
              <a:rPr lang="it-IT" sz="1600" dirty="0" err="1" smtClean="0"/>
              <a:t>ecrease</a:t>
            </a:r>
            <a:r>
              <a:rPr lang="it-IT" sz="1600" dirty="0" smtClean="0"/>
              <a:t> </a:t>
            </a:r>
            <a:r>
              <a:rPr lang="it-IT" sz="1600" dirty="0"/>
              <a:t>in REM </a:t>
            </a:r>
            <a:r>
              <a:rPr lang="it-IT" sz="1600" dirty="0" smtClean="0"/>
              <a:t>and a </a:t>
            </a:r>
            <a:r>
              <a:rPr lang="it-IT" sz="1600" dirty="0" err="1"/>
              <a:t>substantial</a:t>
            </a:r>
            <a:r>
              <a:rPr lang="it-IT" sz="1600" dirty="0"/>
              <a:t> </a:t>
            </a:r>
            <a:r>
              <a:rPr lang="it-IT" sz="1600" dirty="0" err="1"/>
              <a:t>decrease</a:t>
            </a:r>
            <a:r>
              <a:rPr lang="it-IT" sz="1600" dirty="0"/>
              <a:t> in </a:t>
            </a:r>
            <a:r>
              <a:rPr lang="it-IT" sz="1600" dirty="0" err="1"/>
              <a:t>Stages</a:t>
            </a:r>
            <a:r>
              <a:rPr lang="it-IT" sz="1600" dirty="0"/>
              <a:t> 3 and 4 </a:t>
            </a:r>
            <a:r>
              <a:rPr lang="it-IT" sz="1600" dirty="0" err="1"/>
              <a:t>sleep</a:t>
            </a:r>
            <a:r>
              <a:rPr lang="it-IT" sz="1600" dirty="0"/>
              <a:t> </a:t>
            </a:r>
          </a:p>
        </p:txBody>
      </p:sp>
      <p:sp>
        <p:nvSpPr>
          <p:cNvPr id="8" name="Ovale 7"/>
          <p:cNvSpPr/>
          <p:nvPr/>
        </p:nvSpPr>
        <p:spPr>
          <a:xfrm>
            <a:off x="3347863" y="5301208"/>
            <a:ext cx="775249" cy="720080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354" name="AutoShape 2" descr="https://edc2.healthtap.com/ht-staging/user_answer/reference_image/6568/large/baby.jpeg?1386670343"/>
          <p:cNvSpPr>
            <a:spLocks noChangeAspect="1" noChangeArrowheads="1"/>
          </p:cNvSpPr>
          <p:nvPr/>
        </p:nvSpPr>
        <p:spPr bwMode="auto">
          <a:xfrm>
            <a:off x="155575" y="-1851025"/>
            <a:ext cx="2533650" cy="3857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4450" name="Picture 2" descr="http://cdn1.stbm.it/studenti/gallery/foto/superiori/come-scegliere-la-scuola-superiore/studenti-al-liceo.jpeg?-3600"/>
          <p:cNvPicPr>
            <a:picLocks noChangeAspect="1" noChangeArrowheads="1"/>
          </p:cNvPicPr>
          <p:nvPr/>
        </p:nvPicPr>
        <p:blipFill>
          <a:blip r:embed="rId4" cstate="print"/>
          <a:srcRect l="49941"/>
          <a:stretch>
            <a:fillRect/>
          </a:stretch>
        </p:blipFill>
        <p:spPr bwMode="auto">
          <a:xfrm>
            <a:off x="3851920" y="3068960"/>
            <a:ext cx="1243592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862" y="492681"/>
            <a:ext cx="8897937" cy="5872638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4716015" y="476672"/>
            <a:ext cx="4320783" cy="496855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769098" y="3896091"/>
            <a:ext cx="34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25-35 </a:t>
            </a:r>
            <a:r>
              <a:rPr lang="it-IT" sz="1600" dirty="0" err="1" smtClean="0"/>
              <a:t>years</a:t>
            </a:r>
            <a:r>
              <a:rPr lang="it-IT" sz="1600" dirty="0" smtClean="0"/>
              <a:t>:</a:t>
            </a:r>
          </a:p>
          <a:p>
            <a:r>
              <a:rPr lang="it-IT" sz="1600" dirty="0" err="1" smtClean="0"/>
              <a:t>Further</a:t>
            </a:r>
            <a:r>
              <a:rPr lang="it-IT" sz="1600" dirty="0" smtClean="0"/>
              <a:t> </a:t>
            </a:r>
            <a:r>
              <a:rPr lang="it-IT" sz="1600" dirty="0" err="1" smtClean="0"/>
              <a:t>decline</a:t>
            </a:r>
            <a:r>
              <a:rPr lang="it-IT" sz="1600" dirty="0" smtClean="0"/>
              <a:t> of stage 3-4 </a:t>
            </a:r>
          </a:p>
          <a:p>
            <a:r>
              <a:rPr lang="it-IT" sz="1600" dirty="0" smtClean="0"/>
              <a:t>(from 20% to 5%)</a:t>
            </a:r>
            <a:endParaRPr lang="it-IT" sz="1600" dirty="0"/>
          </a:p>
        </p:txBody>
      </p:sp>
      <p:sp>
        <p:nvSpPr>
          <p:cNvPr id="8" name="Ovale 7"/>
          <p:cNvSpPr/>
          <p:nvPr/>
        </p:nvSpPr>
        <p:spPr>
          <a:xfrm>
            <a:off x="4644008" y="5301208"/>
            <a:ext cx="1080120" cy="720080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354" name="AutoShape 2" descr="https://edc2.healthtap.com/ht-staging/user_answer/reference_image/6568/large/baby.jpeg?1386670343"/>
          <p:cNvSpPr>
            <a:spLocks noChangeAspect="1" noChangeArrowheads="1"/>
          </p:cNvSpPr>
          <p:nvPr/>
        </p:nvSpPr>
        <p:spPr bwMode="auto">
          <a:xfrm>
            <a:off x="155575" y="-1851025"/>
            <a:ext cx="2533650" cy="3857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8546" name="Picture 2" descr="http://cefaleias.com.br/wp-content/uploads/2009/07/t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8958" y="3896091"/>
            <a:ext cx="1134666" cy="685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862" y="492681"/>
            <a:ext cx="8897937" cy="5872638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554792" y="476672"/>
            <a:ext cx="6912768" cy="496855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980902" y="3905761"/>
            <a:ext cx="5426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/>
              <a:t>50 </a:t>
            </a:r>
            <a:r>
              <a:rPr lang="it-IT" sz="1600" dirty="0" err="1" smtClean="0"/>
              <a:t>Years</a:t>
            </a:r>
            <a:r>
              <a:rPr lang="it-IT" sz="1600" dirty="0" smtClean="0"/>
              <a:t> - </a:t>
            </a:r>
          </a:p>
          <a:p>
            <a:pPr algn="r"/>
            <a:r>
              <a:rPr lang="it-IT" sz="1600" dirty="0" smtClean="0"/>
              <a:t>Total </a:t>
            </a:r>
            <a:r>
              <a:rPr lang="it-IT" sz="1600" dirty="0" err="1"/>
              <a:t>sleep</a:t>
            </a:r>
            <a:r>
              <a:rPr lang="it-IT" sz="1600" dirty="0"/>
              <a:t> time </a:t>
            </a:r>
            <a:r>
              <a:rPr lang="it-IT" sz="1600" dirty="0" err="1" smtClean="0"/>
              <a:t>decreases</a:t>
            </a:r>
            <a:r>
              <a:rPr lang="it-IT" sz="1600" dirty="0" smtClean="0"/>
              <a:t> </a:t>
            </a:r>
            <a:r>
              <a:rPr lang="it-IT" sz="1600" dirty="0"/>
              <a:t>by </a:t>
            </a:r>
            <a:r>
              <a:rPr lang="it-IT" sz="1600" dirty="0" err="1"/>
              <a:t>about</a:t>
            </a:r>
            <a:r>
              <a:rPr lang="it-IT" sz="1600" dirty="0"/>
              <a:t> 27 minutes per decade;</a:t>
            </a:r>
            <a:endParaRPr lang="it-IT" sz="1600" dirty="0" smtClean="0"/>
          </a:p>
          <a:p>
            <a:pPr algn="r"/>
            <a:r>
              <a:rPr lang="it-IT" sz="1600" dirty="0" err="1"/>
              <a:t>R</a:t>
            </a:r>
            <a:r>
              <a:rPr lang="it-IT" sz="1600" dirty="0" err="1" smtClean="0"/>
              <a:t>eduction</a:t>
            </a:r>
            <a:r>
              <a:rPr lang="it-IT" sz="1600" dirty="0" smtClean="0"/>
              <a:t> </a:t>
            </a:r>
            <a:r>
              <a:rPr lang="it-IT" sz="1600" dirty="0"/>
              <a:t>in </a:t>
            </a:r>
            <a:r>
              <a:rPr lang="it-IT" sz="1600" dirty="0" err="1"/>
              <a:t>sleep</a:t>
            </a:r>
            <a:r>
              <a:rPr lang="it-IT" sz="1600" dirty="0"/>
              <a:t> </a:t>
            </a:r>
            <a:r>
              <a:rPr lang="it-IT" sz="1600" dirty="0" err="1"/>
              <a:t>spindles</a:t>
            </a:r>
            <a:r>
              <a:rPr lang="it-IT" sz="1600" dirty="0"/>
              <a:t> </a:t>
            </a:r>
            <a:r>
              <a:rPr lang="it-IT" sz="1600" dirty="0" smtClean="0"/>
              <a:t>(</a:t>
            </a:r>
            <a:r>
              <a:rPr lang="it-IT" sz="1600" dirty="0" err="1" smtClean="0"/>
              <a:t>useful</a:t>
            </a:r>
            <a:r>
              <a:rPr lang="it-IT" sz="1600" dirty="0" smtClean="0"/>
              <a:t> to </a:t>
            </a:r>
            <a:r>
              <a:rPr lang="it-IT" sz="1600" dirty="0" err="1" smtClean="0"/>
              <a:t>keep</a:t>
            </a:r>
            <a:r>
              <a:rPr lang="it-IT" sz="1600" dirty="0" smtClean="0"/>
              <a:t> sleeping)</a:t>
            </a:r>
          </a:p>
          <a:p>
            <a:pPr algn="r"/>
            <a:r>
              <a:rPr lang="it-IT" sz="1600" dirty="0" smtClean="0"/>
              <a:t>NO DEEP SLEEP, </a:t>
            </a:r>
            <a:r>
              <a:rPr lang="it-IT" sz="1600" dirty="0" err="1" smtClean="0"/>
              <a:t>as</a:t>
            </a:r>
            <a:r>
              <a:rPr lang="it-IT" sz="1600" dirty="0" smtClean="0"/>
              <a:t> </a:t>
            </a:r>
            <a:r>
              <a:rPr lang="it-IT" sz="1600" dirty="0" err="1" smtClean="0"/>
              <a:t>few</a:t>
            </a:r>
            <a:r>
              <a:rPr lang="it-IT" sz="1600" dirty="0" smtClean="0"/>
              <a:t> 3-4 </a:t>
            </a:r>
            <a:r>
              <a:rPr lang="it-IT" sz="1600" dirty="0" err="1" smtClean="0"/>
              <a:t>stages</a:t>
            </a:r>
            <a:endParaRPr lang="it-IT" sz="1600" dirty="0"/>
          </a:p>
          <a:p>
            <a:pPr algn="r"/>
            <a:endParaRPr lang="it-IT" sz="1600" dirty="0" smtClean="0"/>
          </a:p>
          <a:p>
            <a:pPr algn="r"/>
            <a:endParaRPr lang="it-IT" sz="1600" dirty="0"/>
          </a:p>
        </p:txBody>
      </p:sp>
      <p:sp>
        <p:nvSpPr>
          <p:cNvPr id="8" name="Ovale 7"/>
          <p:cNvSpPr/>
          <p:nvPr/>
        </p:nvSpPr>
        <p:spPr>
          <a:xfrm>
            <a:off x="7020272" y="5373216"/>
            <a:ext cx="1944216" cy="720080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354" name="AutoShape 2" descr="https://edc2.healthtap.com/ht-staging/user_answer/reference_image/6568/large/baby.jpeg?1386670343"/>
          <p:cNvSpPr>
            <a:spLocks noChangeAspect="1" noChangeArrowheads="1"/>
          </p:cNvSpPr>
          <p:nvPr/>
        </p:nvSpPr>
        <p:spPr bwMode="auto">
          <a:xfrm>
            <a:off x="155575" y="-1851025"/>
            <a:ext cx="2533650" cy="3857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0594" name="Picture 2" descr="http://www.thefoundist.com/wp-content/uploads/2011/11/hugh-grant-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833753"/>
            <a:ext cx="977624" cy="1290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sicobio 14">
  <a:themeElements>
    <a:clrScheme name="Album da disegno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Album da disegno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lbum da disegn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Psicobio 14.thmx</Template>
  <TotalTime>7947</TotalTime>
  <Words>2209</Words>
  <Application>Microsoft Macintosh PowerPoint</Application>
  <PresentationFormat>Presentazione su schermo (4:3)</PresentationFormat>
  <Paragraphs>386</Paragraphs>
  <Slides>60</Slides>
  <Notes>51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71" baseType="lpstr">
      <vt:lpstr>Bradley Hand ITC TT-Bold</vt:lpstr>
      <vt:lpstr>Calibri</vt:lpstr>
      <vt:lpstr>Cambria</vt:lpstr>
      <vt:lpstr>Comic Sans MS</vt:lpstr>
      <vt:lpstr>MinionPro</vt:lpstr>
      <vt:lpstr>ＭＳ Ｐゴシック</vt:lpstr>
      <vt:lpstr>Rage Italic</vt:lpstr>
      <vt:lpstr>Times</vt:lpstr>
      <vt:lpstr>Times-Roman</vt:lpstr>
      <vt:lpstr>Arial</vt:lpstr>
      <vt:lpstr>Psicobio 14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Dipartimento di Psicologia Generale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veglia e sonno</dc:title>
  <dc:creator>Sara Mondini</dc:creator>
  <cp:lastModifiedBy>Utente di Microsoft Office</cp:lastModifiedBy>
  <cp:revision>502</cp:revision>
  <dcterms:created xsi:type="dcterms:W3CDTF">2014-03-25T21:28:14Z</dcterms:created>
  <dcterms:modified xsi:type="dcterms:W3CDTF">2018-11-16T10:50:35Z</dcterms:modified>
</cp:coreProperties>
</file>