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2"/>
  </p:notesMasterIdLst>
  <p:sldIdLst>
    <p:sldId id="1152" r:id="rId2"/>
    <p:sldId id="845" r:id="rId3"/>
    <p:sldId id="1073" r:id="rId4"/>
    <p:sldId id="818" r:id="rId5"/>
    <p:sldId id="807" r:id="rId6"/>
    <p:sldId id="808" r:id="rId7"/>
    <p:sldId id="810" r:id="rId8"/>
    <p:sldId id="811" r:id="rId9"/>
    <p:sldId id="812" r:id="rId10"/>
    <p:sldId id="814" r:id="rId11"/>
    <p:sldId id="813" r:id="rId12"/>
    <p:sldId id="956" r:id="rId13"/>
    <p:sldId id="1110" r:id="rId14"/>
    <p:sldId id="816" r:id="rId15"/>
    <p:sldId id="817" r:id="rId16"/>
    <p:sldId id="1115" r:id="rId17"/>
    <p:sldId id="806" r:id="rId18"/>
    <p:sldId id="1066" r:id="rId19"/>
    <p:sldId id="1074" r:id="rId20"/>
    <p:sldId id="1080" r:id="rId21"/>
    <p:sldId id="1081" r:id="rId22"/>
    <p:sldId id="1079" r:id="rId23"/>
    <p:sldId id="974" r:id="rId24"/>
    <p:sldId id="957" r:id="rId25"/>
    <p:sldId id="819" r:id="rId26"/>
    <p:sldId id="821" r:id="rId27"/>
    <p:sldId id="822" r:id="rId28"/>
    <p:sldId id="823" r:id="rId29"/>
    <p:sldId id="824" r:id="rId30"/>
    <p:sldId id="992" r:id="rId31"/>
    <p:sldId id="825" r:id="rId32"/>
    <p:sldId id="826" r:id="rId33"/>
    <p:sldId id="827" r:id="rId34"/>
    <p:sldId id="828" r:id="rId35"/>
    <p:sldId id="829" r:id="rId36"/>
    <p:sldId id="846" r:id="rId37"/>
    <p:sldId id="975" r:id="rId38"/>
    <p:sldId id="993" r:id="rId39"/>
    <p:sldId id="994" r:id="rId40"/>
    <p:sldId id="958" r:id="rId41"/>
    <p:sldId id="832" r:id="rId42"/>
    <p:sldId id="833" r:id="rId43"/>
    <p:sldId id="834" r:id="rId44"/>
    <p:sldId id="922" r:id="rId45"/>
    <p:sldId id="923" r:id="rId46"/>
    <p:sldId id="924" r:id="rId47"/>
    <p:sldId id="925" r:id="rId48"/>
    <p:sldId id="926" r:id="rId49"/>
    <p:sldId id="927" r:id="rId50"/>
    <p:sldId id="928" r:id="rId51"/>
    <p:sldId id="929" r:id="rId52"/>
    <p:sldId id="930" r:id="rId53"/>
    <p:sldId id="932" r:id="rId54"/>
    <p:sldId id="960" r:id="rId55"/>
    <p:sldId id="933" r:id="rId56"/>
    <p:sldId id="934" r:id="rId57"/>
    <p:sldId id="962" r:id="rId58"/>
    <p:sldId id="963" r:id="rId59"/>
    <p:sldId id="990" r:id="rId60"/>
    <p:sldId id="995" r:id="rId61"/>
    <p:sldId id="964" r:id="rId62"/>
    <p:sldId id="965" r:id="rId63"/>
    <p:sldId id="936" r:id="rId64"/>
    <p:sldId id="991" r:id="rId65"/>
    <p:sldId id="976" r:id="rId66"/>
    <p:sldId id="966" r:id="rId67"/>
    <p:sldId id="967" r:id="rId68"/>
    <p:sldId id="969" r:id="rId69"/>
    <p:sldId id="835" r:id="rId70"/>
    <p:sldId id="843" r:id="rId71"/>
    <p:sldId id="1102" r:id="rId72"/>
    <p:sldId id="1103" r:id="rId73"/>
    <p:sldId id="1104" r:id="rId74"/>
    <p:sldId id="1109" r:id="rId75"/>
    <p:sldId id="1107" r:id="rId76"/>
    <p:sldId id="1108" r:id="rId77"/>
    <p:sldId id="844" r:id="rId78"/>
    <p:sldId id="854" r:id="rId79"/>
    <p:sldId id="855" r:id="rId80"/>
    <p:sldId id="861" r:id="rId81"/>
    <p:sldId id="858" r:id="rId82"/>
    <p:sldId id="859" r:id="rId83"/>
    <p:sldId id="860" r:id="rId84"/>
    <p:sldId id="862" r:id="rId85"/>
    <p:sldId id="863" r:id="rId86"/>
    <p:sldId id="1000" r:id="rId87"/>
    <p:sldId id="1111" r:id="rId88"/>
    <p:sldId id="1112" r:id="rId89"/>
    <p:sldId id="865" r:id="rId90"/>
    <p:sldId id="1001" r:id="rId91"/>
    <p:sldId id="1002" r:id="rId92"/>
    <p:sldId id="1003" r:id="rId93"/>
    <p:sldId id="1004" r:id="rId94"/>
    <p:sldId id="1005" r:id="rId95"/>
    <p:sldId id="1006" r:id="rId96"/>
    <p:sldId id="1007" r:id="rId97"/>
    <p:sldId id="1008" r:id="rId98"/>
    <p:sldId id="1009" r:id="rId99"/>
    <p:sldId id="1010" r:id="rId100"/>
    <p:sldId id="1011" r:id="rId101"/>
    <p:sldId id="1012" r:id="rId102"/>
    <p:sldId id="1068" r:id="rId103"/>
    <p:sldId id="1067" r:id="rId104"/>
    <p:sldId id="1013" r:id="rId105"/>
    <p:sldId id="1014" r:id="rId106"/>
    <p:sldId id="1015" r:id="rId107"/>
    <p:sldId id="1016" r:id="rId108"/>
    <p:sldId id="1017" r:id="rId109"/>
    <p:sldId id="1018" r:id="rId110"/>
    <p:sldId id="1019" r:id="rId111"/>
    <p:sldId id="1020" r:id="rId112"/>
    <p:sldId id="1021" r:id="rId113"/>
    <p:sldId id="1022" r:id="rId114"/>
    <p:sldId id="1023" r:id="rId115"/>
    <p:sldId id="1113" r:id="rId116"/>
    <p:sldId id="1025" r:id="rId117"/>
    <p:sldId id="1026" r:id="rId118"/>
    <p:sldId id="1027" r:id="rId119"/>
    <p:sldId id="1028" r:id="rId120"/>
    <p:sldId id="1029" r:id="rId121"/>
    <p:sldId id="1030" r:id="rId122"/>
    <p:sldId id="1031" r:id="rId123"/>
    <p:sldId id="1032" r:id="rId124"/>
    <p:sldId id="1033" r:id="rId125"/>
    <p:sldId id="1034" r:id="rId126"/>
    <p:sldId id="1035" r:id="rId127"/>
    <p:sldId id="1173" r:id="rId128"/>
    <p:sldId id="1036" r:id="rId129"/>
    <p:sldId id="1037" r:id="rId130"/>
    <p:sldId id="1038" r:id="rId131"/>
    <p:sldId id="1040" r:id="rId132"/>
    <p:sldId id="1041" r:id="rId133"/>
    <p:sldId id="1174" r:id="rId134"/>
    <p:sldId id="1042" r:id="rId135"/>
    <p:sldId id="1043" r:id="rId136"/>
    <p:sldId id="1044" r:id="rId137"/>
    <p:sldId id="1045" r:id="rId138"/>
    <p:sldId id="1175" r:id="rId139"/>
    <p:sldId id="1046" r:id="rId140"/>
    <p:sldId id="1047" r:id="rId141"/>
    <p:sldId id="1048" r:id="rId142"/>
    <p:sldId id="1049" r:id="rId143"/>
    <p:sldId id="1050" r:id="rId144"/>
    <p:sldId id="1051" r:id="rId145"/>
    <p:sldId id="1052" r:id="rId146"/>
    <p:sldId id="1053" r:id="rId147"/>
    <p:sldId id="1176" r:id="rId148"/>
    <p:sldId id="1054" r:id="rId149"/>
    <p:sldId id="1055" r:id="rId150"/>
    <p:sldId id="1177" r:id="rId151"/>
    <p:sldId id="1056" r:id="rId152"/>
    <p:sldId id="1057" r:id="rId153"/>
    <p:sldId id="1058" r:id="rId154"/>
    <p:sldId id="1059" r:id="rId155"/>
    <p:sldId id="1060" r:id="rId156"/>
    <p:sldId id="1061" r:id="rId157"/>
    <p:sldId id="1062" r:id="rId158"/>
    <p:sldId id="1180" r:id="rId159"/>
    <p:sldId id="1063" r:id="rId160"/>
    <p:sldId id="1064" r:id="rId161"/>
  </p:sldIdLst>
  <p:sldSz cx="9144000" cy="6858000" type="screen4x3"/>
  <p:notesSz cx="6797675" cy="9926638"/>
  <p:defaultTextStyle>
    <a:defPPr>
      <a:defRPr lang="it-IT"/>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6699FF"/>
    <a:srgbClr val="3366FF"/>
    <a:srgbClr val="CCFF33"/>
    <a:srgbClr val="FFFFFF"/>
    <a:srgbClr val="4D4D4D"/>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65" autoAdjust="0"/>
    <p:restoredTop sz="97183" autoAdjust="0"/>
  </p:normalViewPr>
  <p:slideViewPr>
    <p:cSldViewPr>
      <p:cViewPr>
        <p:scale>
          <a:sx n="79" d="100"/>
          <a:sy n="79" d="100"/>
        </p:scale>
        <p:origin x="196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928"/>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presProps" Target="presProps.xml"/><Relationship Id="rId164" Type="http://schemas.openxmlformats.org/officeDocument/2006/relationships/viewProps" Target="viewProps.xml"/><Relationship Id="rId165" Type="http://schemas.openxmlformats.org/officeDocument/2006/relationships/theme" Target="theme/theme1.xml"/><Relationship Id="rId16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it-IT"/>
          </a:p>
        </p:txBody>
      </p:sp>
      <p:sp>
        <p:nvSpPr>
          <p:cNvPr id="5123"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it-IT"/>
          </a:p>
        </p:txBody>
      </p:sp>
      <p:sp>
        <p:nvSpPr>
          <p:cNvPr id="205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Click to edit Master text styles</a:t>
            </a:r>
          </a:p>
          <a:p>
            <a:pPr lvl="1"/>
            <a:r>
              <a:rPr lang="it-IT" noProof="0" smtClean="0"/>
              <a:t>Second level</a:t>
            </a:r>
          </a:p>
          <a:p>
            <a:pPr lvl="2"/>
            <a:r>
              <a:rPr lang="it-IT" noProof="0" smtClean="0"/>
              <a:t>Third level</a:t>
            </a:r>
          </a:p>
          <a:p>
            <a:pPr lvl="3"/>
            <a:r>
              <a:rPr lang="it-IT" noProof="0" smtClean="0"/>
              <a:t>Fourth level</a:t>
            </a:r>
          </a:p>
          <a:p>
            <a:pPr lvl="4"/>
            <a:r>
              <a:rPr lang="it-IT" noProof="0" smtClean="0"/>
              <a:t>Fifth level</a:t>
            </a:r>
          </a:p>
        </p:txBody>
      </p:sp>
      <p:sp>
        <p:nvSpPr>
          <p:cNvPr id="5126"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it-IT"/>
          </a:p>
        </p:txBody>
      </p:sp>
      <p:sp>
        <p:nvSpPr>
          <p:cNvPr id="5127"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A7AB3DE-9872-C448-8AE5-374C5B1A0BC5}" type="slidenum">
              <a:rPr lang="it-IT" altLang="it-IT"/>
              <a:pPr>
                <a:defRPr/>
              </a:pPr>
              <a:t>‹n.›</a:t>
            </a:fld>
            <a:endParaRPr lang="it-IT" altLang="it-IT"/>
          </a:p>
        </p:txBody>
      </p:sp>
    </p:spTree>
    <p:extLst>
      <p:ext uri="{BB962C8B-B14F-4D97-AF65-F5344CB8AC3E}">
        <p14:creationId xmlns:p14="http://schemas.microsoft.com/office/powerpoint/2010/main" val="10880745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egnaposto immagine diapositiva 1"/>
          <p:cNvSpPr>
            <a:spLocks noGrp="1" noRot="1" noChangeAspect="1" noTextEdit="1"/>
          </p:cNvSpPr>
          <p:nvPr>
            <p:ph type="sldImg"/>
          </p:nvPr>
        </p:nvSpPr>
        <p:spPr>
          <a:ln/>
        </p:spPr>
      </p:sp>
      <p:sp>
        <p:nvSpPr>
          <p:cNvPr id="10342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charset="0"/>
            </a:endParaRPr>
          </a:p>
        </p:txBody>
      </p:sp>
      <p:sp>
        <p:nvSpPr>
          <p:cNvPr id="10342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9BAEA2-08F1-8B49-AE71-1B6E8A8524E0}" type="slidenum">
              <a:rPr lang="it-IT" altLang="it-IT"/>
              <a:pPr eaLnBrk="1" hangingPunct="1"/>
              <a:t>1</a:t>
            </a:fld>
            <a:endParaRPr lang="it-IT" altLang="it-IT"/>
          </a:p>
        </p:txBody>
      </p:sp>
    </p:spTree>
    <p:extLst>
      <p:ext uri="{BB962C8B-B14F-4D97-AF65-F5344CB8AC3E}">
        <p14:creationId xmlns:p14="http://schemas.microsoft.com/office/powerpoint/2010/main" val="502463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F036FF0-5F81-844E-A840-C69633A54D86}" type="slidenum">
              <a:rPr lang="it-IT" altLang="it-IT">
                <a:ea typeface="ＭＳ Ｐゴシック" charset="-128"/>
                <a:cs typeface="ＭＳ Ｐゴシック" charset="-128"/>
              </a:rPr>
              <a:pPr algn="r" eaLnBrk="1" hangingPunct="1">
                <a:spcBef>
                  <a:spcPct val="0"/>
                </a:spcBef>
              </a:pPr>
              <a:t>10</a:t>
            </a:fld>
            <a:endParaRPr lang="it-IT" altLang="it-IT">
              <a:ea typeface="ＭＳ Ｐゴシック" charset="-128"/>
              <a:cs typeface="ＭＳ Ｐゴシック" charset="-128"/>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it-IT">
              <a:latin typeface="Arial" charset="0"/>
            </a:endParaRPr>
          </a:p>
        </p:txBody>
      </p:sp>
    </p:spTree>
    <p:extLst>
      <p:ext uri="{BB962C8B-B14F-4D97-AF65-F5344CB8AC3E}">
        <p14:creationId xmlns:p14="http://schemas.microsoft.com/office/powerpoint/2010/main" val="8587280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egnaposto immagine diapositiva 1"/>
          <p:cNvSpPr>
            <a:spLocks noGrp="1" noRot="1" noChangeAspect="1" noTextEdit="1"/>
          </p:cNvSpPr>
          <p:nvPr>
            <p:ph type="sldImg"/>
          </p:nvPr>
        </p:nvSpPr>
        <p:spPr>
          <a:ln/>
        </p:spPr>
      </p:sp>
      <p:sp>
        <p:nvSpPr>
          <p:cNvPr id="24371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4371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E243A50-51A1-7C4A-943E-0E7059FDF687}" type="slidenum">
              <a:rPr lang="it-IT" altLang="it-IT"/>
              <a:pPr>
                <a:spcBef>
                  <a:spcPct val="0"/>
                </a:spcBef>
              </a:pPr>
              <a:t>103</a:t>
            </a:fld>
            <a:endParaRPr lang="it-IT" altLang="it-IT"/>
          </a:p>
        </p:txBody>
      </p:sp>
    </p:spTree>
    <p:extLst>
      <p:ext uri="{BB962C8B-B14F-4D97-AF65-F5344CB8AC3E}">
        <p14:creationId xmlns:p14="http://schemas.microsoft.com/office/powerpoint/2010/main" val="14831740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egnaposto immagine diapositiva 1"/>
          <p:cNvSpPr>
            <a:spLocks noGrp="1" noRot="1" noChangeAspect="1" noTextEdit="1"/>
          </p:cNvSpPr>
          <p:nvPr>
            <p:ph type="sldImg"/>
          </p:nvPr>
        </p:nvSpPr>
        <p:spPr>
          <a:ln/>
        </p:spPr>
      </p:sp>
      <p:sp>
        <p:nvSpPr>
          <p:cNvPr id="24576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4576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19094DA-03F5-C54F-B059-E6FAA197051B}" type="slidenum">
              <a:rPr lang="it-IT" altLang="it-IT"/>
              <a:pPr>
                <a:spcBef>
                  <a:spcPct val="0"/>
                </a:spcBef>
              </a:pPr>
              <a:t>104</a:t>
            </a:fld>
            <a:endParaRPr lang="it-IT" altLang="it-IT"/>
          </a:p>
        </p:txBody>
      </p:sp>
    </p:spTree>
    <p:extLst>
      <p:ext uri="{BB962C8B-B14F-4D97-AF65-F5344CB8AC3E}">
        <p14:creationId xmlns:p14="http://schemas.microsoft.com/office/powerpoint/2010/main" val="18641894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egnaposto immagine diapositiva 1"/>
          <p:cNvSpPr>
            <a:spLocks noGrp="1" noRot="1" noChangeAspect="1" noTextEdit="1"/>
          </p:cNvSpPr>
          <p:nvPr>
            <p:ph type="sldImg"/>
          </p:nvPr>
        </p:nvSpPr>
        <p:spPr>
          <a:ln/>
        </p:spPr>
      </p:sp>
      <p:sp>
        <p:nvSpPr>
          <p:cNvPr id="24781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4781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290AF85-E379-2F4D-BF18-4361BDEB2A96}" type="slidenum">
              <a:rPr lang="it-IT" altLang="it-IT"/>
              <a:pPr>
                <a:spcBef>
                  <a:spcPct val="0"/>
                </a:spcBef>
              </a:pPr>
              <a:t>105</a:t>
            </a:fld>
            <a:endParaRPr lang="it-IT" altLang="it-IT"/>
          </a:p>
        </p:txBody>
      </p:sp>
    </p:spTree>
    <p:extLst>
      <p:ext uri="{BB962C8B-B14F-4D97-AF65-F5344CB8AC3E}">
        <p14:creationId xmlns:p14="http://schemas.microsoft.com/office/powerpoint/2010/main" val="17936642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egnaposto immagine diapositiva 1"/>
          <p:cNvSpPr>
            <a:spLocks noGrp="1" noRot="1" noChangeAspect="1" noTextEdit="1"/>
          </p:cNvSpPr>
          <p:nvPr>
            <p:ph type="sldImg"/>
          </p:nvPr>
        </p:nvSpPr>
        <p:spPr>
          <a:ln/>
        </p:spPr>
      </p:sp>
      <p:sp>
        <p:nvSpPr>
          <p:cNvPr id="24985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4985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18CF683-C165-C34B-BFBF-30A7792E8035}" type="slidenum">
              <a:rPr lang="it-IT" altLang="it-IT"/>
              <a:pPr>
                <a:spcBef>
                  <a:spcPct val="0"/>
                </a:spcBef>
              </a:pPr>
              <a:t>106</a:t>
            </a:fld>
            <a:endParaRPr lang="it-IT" altLang="it-IT"/>
          </a:p>
        </p:txBody>
      </p:sp>
    </p:spTree>
    <p:extLst>
      <p:ext uri="{BB962C8B-B14F-4D97-AF65-F5344CB8AC3E}">
        <p14:creationId xmlns:p14="http://schemas.microsoft.com/office/powerpoint/2010/main" val="18875506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egnaposto immagine diapositiva 1"/>
          <p:cNvSpPr>
            <a:spLocks noGrp="1" noRot="1" noChangeAspect="1" noTextEdit="1"/>
          </p:cNvSpPr>
          <p:nvPr>
            <p:ph type="sldImg"/>
          </p:nvPr>
        </p:nvSpPr>
        <p:spPr>
          <a:ln/>
        </p:spPr>
      </p:sp>
      <p:sp>
        <p:nvSpPr>
          <p:cNvPr id="25190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5190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B165D9B-AE0E-8846-BFA2-1936F1DE1F58}" type="slidenum">
              <a:rPr lang="it-IT" altLang="it-IT"/>
              <a:pPr>
                <a:spcBef>
                  <a:spcPct val="0"/>
                </a:spcBef>
              </a:pPr>
              <a:t>107</a:t>
            </a:fld>
            <a:endParaRPr lang="it-IT" altLang="it-IT"/>
          </a:p>
        </p:txBody>
      </p:sp>
    </p:spTree>
    <p:extLst>
      <p:ext uri="{BB962C8B-B14F-4D97-AF65-F5344CB8AC3E}">
        <p14:creationId xmlns:p14="http://schemas.microsoft.com/office/powerpoint/2010/main" val="14345007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egnaposto immagine diapositiva 1"/>
          <p:cNvSpPr>
            <a:spLocks noGrp="1" noRot="1" noChangeAspect="1" noTextEdit="1"/>
          </p:cNvSpPr>
          <p:nvPr>
            <p:ph type="sldImg"/>
          </p:nvPr>
        </p:nvSpPr>
        <p:spPr>
          <a:ln/>
        </p:spPr>
      </p:sp>
      <p:sp>
        <p:nvSpPr>
          <p:cNvPr id="25395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5395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BB6EC9A-D030-FC4F-85AF-FD479A389369}" type="slidenum">
              <a:rPr lang="it-IT" altLang="it-IT"/>
              <a:pPr>
                <a:spcBef>
                  <a:spcPct val="0"/>
                </a:spcBef>
              </a:pPr>
              <a:t>108</a:t>
            </a:fld>
            <a:endParaRPr lang="it-IT" altLang="it-IT"/>
          </a:p>
        </p:txBody>
      </p:sp>
    </p:spTree>
    <p:extLst>
      <p:ext uri="{BB962C8B-B14F-4D97-AF65-F5344CB8AC3E}">
        <p14:creationId xmlns:p14="http://schemas.microsoft.com/office/powerpoint/2010/main" val="20021125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egnaposto immagine diapositiva 1"/>
          <p:cNvSpPr>
            <a:spLocks noGrp="1" noRot="1" noChangeAspect="1" noTextEdit="1"/>
          </p:cNvSpPr>
          <p:nvPr>
            <p:ph type="sldImg"/>
          </p:nvPr>
        </p:nvSpPr>
        <p:spPr>
          <a:ln/>
        </p:spPr>
      </p:sp>
      <p:sp>
        <p:nvSpPr>
          <p:cNvPr id="25600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5600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BFD086E-6796-514E-8F3C-730591BA8C4A}" type="slidenum">
              <a:rPr lang="it-IT" altLang="it-IT"/>
              <a:pPr>
                <a:spcBef>
                  <a:spcPct val="0"/>
                </a:spcBef>
              </a:pPr>
              <a:t>109</a:t>
            </a:fld>
            <a:endParaRPr lang="it-IT" altLang="it-IT"/>
          </a:p>
        </p:txBody>
      </p:sp>
    </p:spTree>
    <p:extLst>
      <p:ext uri="{BB962C8B-B14F-4D97-AF65-F5344CB8AC3E}">
        <p14:creationId xmlns:p14="http://schemas.microsoft.com/office/powerpoint/2010/main" val="5850352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egnaposto immagine diapositiva 1"/>
          <p:cNvSpPr>
            <a:spLocks noGrp="1" noRot="1" noChangeAspect="1" noTextEdit="1"/>
          </p:cNvSpPr>
          <p:nvPr>
            <p:ph type="sldImg"/>
          </p:nvPr>
        </p:nvSpPr>
        <p:spPr>
          <a:ln/>
        </p:spPr>
      </p:sp>
      <p:sp>
        <p:nvSpPr>
          <p:cNvPr id="25805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5805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B081E3D-C158-BF4A-82F4-DCCCBCBA04B1}" type="slidenum">
              <a:rPr lang="it-IT" altLang="it-IT"/>
              <a:pPr>
                <a:spcBef>
                  <a:spcPct val="0"/>
                </a:spcBef>
              </a:pPr>
              <a:t>110</a:t>
            </a:fld>
            <a:endParaRPr lang="it-IT" altLang="it-IT"/>
          </a:p>
        </p:txBody>
      </p:sp>
    </p:spTree>
    <p:extLst>
      <p:ext uri="{BB962C8B-B14F-4D97-AF65-F5344CB8AC3E}">
        <p14:creationId xmlns:p14="http://schemas.microsoft.com/office/powerpoint/2010/main" val="150793264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egnaposto immagine diapositiva 1"/>
          <p:cNvSpPr>
            <a:spLocks noGrp="1" noRot="1" noChangeAspect="1" noTextEdit="1"/>
          </p:cNvSpPr>
          <p:nvPr>
            <p:ph type="sldImg"/>
          </p:nvPr>
        </p:nvSpPr>
        <p:spPr>
          <a:ln/>
        </p:spPr>
      </p:sp>
      <p:sp>
        <p:nvSpPr>
          <p:cNvPr id="26009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6009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5DB2830-6EAC-744A-9FDC-EA9102B489B3}" type="slidenum">
              <a:rPr lang="it-IT" altLang="it-IT"/>
              <a:pPr>
                <a:spcBef>
                  <a:spcPct val="0"/>
                </a:spcBef>
              </a:pPr>
              <a:t>111</a:t>
            </a:fld>
            <a:endParaRPr lang="it-IT" altLang="it-IT"/>
          </a:p>
        </p:txBody>
      </p:sp>
    </p:spTree>
    <p:extLst>
      <p:ext uri="{BB962C8B-B14F-4D97-AF65-F5344CB8AC3E}">
        <p14:creationId xmlns:p14="http://schemas.microsoft.com/office/powerpoint/2010/main" val="13694126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egnaposto immagine diapositiva 1"/>
          <p:cNvSpPr>
            <a:spLocks noGrp="1" noRot="1" noChangeAspect="1" noTextEdit="1"/>
          </p:cNvSpPr>
          <p:nvPr>
            <p:ph type="sldImg"/>
          </p:nvPr>
        </p:nvSpPr>
        <p:spPr>
          <a:ln/>
        </p:spPr>
      </p:sp>
      <p:sp>
        <p:nvSpPr>
          <p:cNvPr id="26214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62147" name="Segnaposto numero diapositiva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66B76ED-5095-BE4C-8654-00969EB426C1}" type="slidenum">
              <a:rPr lang="it-IT" altLang="it-IT"/>
              <a:pPr algn="r" eaLnBrk="1" hangingPunct="1">
                <a:spcBef>
                  <a:spcPct val="0"/>
                </a:spcBef>
              </a:pPr>
              <a:t>112</a:t>
            </a:fld>
            <a:endParaRPr lang="it-IT" altLang="it-IT"/>
          </a:p>
        </p:txBody>
      </p:sp>
    </p:spTree>
    <p:extLst>
      <p:ext uri="{BB962C8B-B14F-4D97-AF65-F5344CB8AC3E}">
        <p14:creationId xmlns:p14="http://schemas.microsoft.com/office/powerpoint/2010/main" val="1136230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2405D8B-1162-4840-9A0C-E9EEE4D82BB1}" type="slidenum">
              <a:rPr lang="it-IT" altLang="it-IT">
                <a:ea typeface="ＭＳ Ｐゴシック" charset="-128"/>
                <a:cs typeface="ＭＳ Ｐゴシック" charset="-128"/>
              </a:rPr>
              <a:pPr algn="r" eaLnBrk="1" hangingPunct="1">
                <a:spcBef>
                  <a:spcPct val="0"/>
                </a:spcBef>
              </a:pPr>
              <a:t>11</a:t>
            </a:fld>
            <a:endParaRPr lang="it-IT" altLang="it-IT">
              <a:ea typeface="ＭＳ Ｐゴシック" charset="-128"/>
              <a:cs typeface="ＭＳ Ｐゴシック" charset="-128"/>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it-IT">
              <a:latin typeface="Arial" charset="0"/>
            </a:endParaRPr>
          </a:p>
        </p:txBody>
      </p:sp>
    </p:spTree>
    <p:extLst>
      <p:ext uri="{BB962C8B-B14F-4D97-AF65-F5344CB8AC3E}">
        <p14:creationId xmlns:p14="http://schemas.microsoft.com/office/powerpoint/2010/main" val="15525310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egnaposto immagine diapositiva 1"/>
          <p:cNvSpPr>
            <a:spLocks noGrp="1" noRot="1" noChangeAspect="1" noTextEdit="1"/>
          </p:cNvSpPr>
          <p:nvPr>
            <p:ph type="sldImg"/>
          </p:nvPr>
        </p:nvSpPr>
        <p:spPr>
          <a:ln/>
        </p:spPr>
      </p:sp>
      <p:sp>
        <p:nvSpPr>
          <p:cNvPr id="26419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6419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67A33AB-F496-2246-B24D-6F84A5B67193}" type="slidenum">
              <a:rPr lang="it-IT" altLang="it-IT"/>
              <a:pPr>
                <a:spcBef>
                  <a:spcPct val="0"/>
                </a:spcBef>
              </a:pPr>
              <a:t>113</a:t>
            </a:fld>
            <a:endParaRPr lang="it-IT" altLang="it-IT"/>
          </a:p>
        </p:txBody>
      </p:sp>
    </p:spTree>
    <p:extLst>
      <p:ext uri="{BB962C8B-B14F-4D97-AF65-F5344CB8AC3E}">
        <p14:creationId xmlns:p14="http://schemas.microsoft.com/office/powerpoint/2010/main" val="12077942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egnaposto immagine diapositiva 1"/>
          <p:cNvSpPr>
            <a:spLocks noGrp="1" noRot="1" noChangeAspect="1" noTextEdit="1"/>
          </p:cNvSpPr>
          <p:nvPr>
            <p:ph type="sldImg"/>
          </p:nvPr>
        </p:nvSpPr>
        <p:spPr>
          <a:ln/>
        </p:spPr>
      </p:sp>
      <p:sp>
        <p:nvSpPr>
          <p:cNvPr id="26624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6624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9FE3DC6-51BA-2848-8BFA-9ECC29C3BE94}" type="slidenum">
              <a:rPr lang="it-IT" altLang="it-IT"/>
              <a:pPr>
                <a:spcBef>
                  <a:spcPct val="0"/>
                </a:spcBef>
              </a:pPr>
              <a:t>114</a:t>
            </a:fld>
            <a:endParaRPr lang="it-IT" altLang="it-IT"/>
          </a:p>
        </p:txBody>
      </p:sp>
    </p:spTree>
    <p:extLst>
      <p:ext uri="{BB962C8B-B14F-4D97-AF65-F5344CB8AC3E}">
        <p14:creationId xmlns:p14="http://schemas.microsoft.com/office/powerpoint/2010/main" val="13821753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egnaposto immagine diapositiva 1"/>
          <p:cNvSpPr>
            <a:spLocks noGrp="1" noRot="1" noChangeAspect="1" noTextEdit="1"/>
          </p:cNvSpPr>
          <p:nvPr>
            <p:ph type="sldImg"/>
          </p:nvPr>
        </p:nvSpPr>
        <p:spPr>
          <a:ln/>
        </p:spPr>
      </p:sp>
      <p:sp>
        <p:nvSpPr>
          <p:cNvPr id="35328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5328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8D32AD8-494D-6C45-A107-6BF39A23DF11}" type="slidenum">
              <a:rPr lang="it-IT" altLang="it-IT"/>
              <a:pPr>
                <a:spcBef>
                  <a:spcPct val="0"/>
                </a:spcBef>
              </a:pPr>
              <a:t>115</a:t>
            </a:fld>
            <a:endParaRPr lang="it-IT" altLang="it-IT"/>
          </a:p>
        </p:txBody>
      </p:sp>
    </p:spTree>
    <p:extLst>
      <p:ext uri="{BB962C8B-B14F-4D97-AF65-F5344CB8AC3E}">
        <p14:creationId xmlns:p14="http://schemas.microsoft.com/office/powerpoint/2010/main" val="4093640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egnaposto immagine diapositiva 1"/>
          <p:cNvSpPr>
            <a:spLocks noGrp="1" noRot="1" noChangeAspect="1" noTextEdit="1"/>
          </p:cNvSpPr>
          <p:nvPr>
            <p:ph type="sldImg"/>
          </p:nvPr>
        </p:nvSpPr>
        <p:spPr>
          <a:ln/>
        </p:spPr>
      </p:sp>
      <p:sp>
        <p:nvSpPr>
          <p:cNvPr id="27033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7033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10E717-78A5-9E4B-870C-C1CBC25A6DE1}" type="slidenum">
              <a:rPr lang="it-IT" altLang="it-IT"/>
              <a:pPr>
                <a:spcBef>
                  <a:spcPct val="0"/>
                </a:spcBef>
              </a:pPr>
              <a:t>116</a:t>
            </a:fld>
            <a:endParaRPr lang="it-IT" altLang="it-IT"/>
          </a:p>
        </p:txBody>
      </p:sp>
    </p:spTree>
    <p:extLst>
      <p:ext uri="{BB962C8B-B14F-4D97-AF65-F5344CB8AC3E}">
        <p14:creationId xmlns:p14="http://schemas.microsoft.com/office/powerpoint/2010/main" val="11786394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egnaposto immagine diapositiva 1"/>
          <p:cNvSpPr>
            <a:spLocks noGrp="1" noRot="1" noChangeAspect="1" noTextEdit="1"/>
          </p:cNvSpPr>
          <p:nvPr>
            <p:ph type="sldImg"/>
          </p:nvPr>
        </p:nvSpPr>
        <p:spPr>
          <a:ln/>
        </p:spPr>
      </p:sp>
      <p:sp>
        <p:nvSpPr>
          <p:cNvPr id="27238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7238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0BB41D6-FD87-7141-B5E5-D3A6839B1452}" type="slidenum">
              <a:rPr lang="it-IT" altLang="it-IT"/>
              <a:pPr>
                <a:spcBef>
                  <a:spcPct val="0"/>
                </a:spcBef>
              </a:pPr>
              <a:t>117</a:t>
            </a:fld>
            <a:endParaRPr lang="it-IT" altLang="it-IT"/>
          </a:p>
        </p:txBody>
      </p:sp>
    </p:spTree>
    <p:extLst>
      <p:ext uri="{BB962C8B-B14F-4D97-AF65-F5344CB8AC3E}">
        <p14:creationId xmlns:p14="http://schemas.microsoft.com/office/powerpoint/2010/main" val="10033703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egnaposto immagine diapositiva 1"/>
          <p:cNvSpPr>
            <a:spLocks noGrp="1" noRot="1" noChangeAspect="1" noTextEdit="1"/>
          </p:cNvSpPr>
          <p:nvPr>
            <p:ph type="sldImg"/>
          </p:nvPr>
        </p:nvSpPr>
        <p:spPr>
          <a:ln/>
        </p:spPr>
      </p:sp>
      <p:sp>
        <p:nvSpPr>
          <p:cNvPr id="2744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7443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8A14B4D-9A16-BF41-BC64-B91640D35469}" type="slidenum">
              <a:rPr lang="it-IT" altLang="it-IT"/>
              <a:pPr>
                <a:spcBef>
                  <a:spcPct val="0"/>
                </a:spcBef>
              </a:pPr>
              <a:t>118</a:t>
            </a:fld>
            <a:endParaRPr lang="it-IT" altLang="it-IT"/>
          </a:p>
        </p:txBody>
      </p:sp>
    </p:spTree>
    <p:extLst>
      <p:ext uri="{BB962C8B-B14F-4D97-AF65-F5344CB8AC3E}">
        <p14:creationId xmlns:p14="http://schemas.microsoft.com/office/powerpoint/2010/main" val="160350645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egnaposto immagine diapositiva 1"/>
          <p:cNvSpPr>
            <a:spLocks noGrp="1" noRot="1" noChangeAspect="1" noTextEdit="1"/>
          </p:cNvSpPr>
          <p:nvPr>
            <p:ph type="sldImg"/>
          </p:nvPr>
        </p:nvSpPr>
        <p:spPr>
          <a:ln/>
        </p:spPr>
      </p:sp>
      <p:sp>
        <p:nvSpPr>
          <p:cNvPr id="27648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7648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9C9B57B-FD85-7B4F-A9AB-C12EA199D907}" type="slidenum">
              <a:rPr lang="it-IT" altLang="it-IT"/>
              <a:pPr>
                <a:spcBef>
                  <a:spcPct val="0"/>
                </a:spcBef>
              </a:pPr>
              <a:t>119</a:t>
            </a:fld>
            <a:endParaRPr lang="it-IT" altLang="it-IT"/>
          </a:p>
        </p:txBody>
      </p:sp>
    </p:spTree>
    <p:extLst>
      <p:ext uri="{BB962C8B-B14F-4D97-AF65-F5344CB8AC3E}">
        <p14:creationId xmlns:p14="http://schemas.microsoft.com/office/powerpoint/2010/main" val="13606525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egnaposto immagine diapositiva 1"/>
          <p:cNvSpPr>
            <a:spLocks noGrp="1" noRot="1" noChangeAspect="1" noTextEdit="1"/>
          </p:cNvSpPr>
          <p:nvPr>
            <p:ph type="sldImg"/>
          </p:nvPr>
        </p:nvSpPr>
        <p:spPr>
          <a:ln/>
        </p:spPr>
      </p:sp>
      <p:sp>
        <p:nvSpPr>
          <p:cNvPr id="27853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7853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ACCA56B-3CCE-8349-AFA3-9476360C9F6A}" type="slidenum">
              <a:rPr lang="it-IT" altLang="it-IT"/>
              <a:pPr>
                <a:spcBef>
                  <a:spcPct val="0"/>
                </a:spcBef>
              </a:pPr>
              <a:t>120</a:t>
            </a:fld>
            <a:endParaRPr lang="it-IT" altLang="it-IT"/>
          </a:p>
        </p:txBody>
      </p:sp>
    </p:spTree>
    <p:extLst>
      <p:ext uri="{BB962C8B-B14F-4D97-AF65-F5344CB8AC3E}">
        <p14:creationId xmlns:p14="http://schemas.microsoft.com/office/powerpoint/2010/main" val="20817194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egnaposto immagine diapositiva 1"/>
          <p:cNvSpPr>
            <a:spLocks noGrp="1" noRot="1" noChangeAspect="1" noTextEdit="1"/>
          </p:cNvSpPr>
          <p:nvPr>
            <p:ph type="sldImg"/>
          </p:nvPr>
        </p:nvSpPr>
        <p:spPr>
          <a:ln/>
        </p:spPr>
      </p:sp>
      <p:sp>
        <p:nvSpPr>
          <p:cNvPr id="28057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8057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D89CE51-F319-BE40-AE12-63451A749CC4}" type="slidenum">
              <a:rPr lang="it-IT" altLang="it-IT"/>
              <a:pPr>
                <a:spcBef>
                  <a:spcPct val="0"/>
                </a:spcBef>
              </a:pPr>
              <a:t>121</a:t>
            </a:fld>
            <a:endParaRPr lang="it-IT" altLang="it-IT"/>
          </a:p>
        </p:txBody>
      </p:sp>
    </p:spTree>
    <p:extLst>
      <p:ext uri="{BB962C8B-B14F-4D97-AF65-F5344CB8AC3E}">
        <p14:creationId xmlns:p14="http://schemas.microsoft.com/office/powerpoint/2010/main" val="6555721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egnaposto immagine diapositiva 1"/>
          <p:cNvSpPr>
            <a:spLocks noGrp="1" noRot="1" noChangeAspect="1" noTextEdit="1"/>
          </p:cNvSpPr>
          <p:nvPr>
            <p:ph type="sldImg"/>
          </p:nvPr>
        </p:nvSpPr>
        <p:spPr>
          <a:ln/>
        </p:spPr>
      </p:sp>
      <p:sp>
        <p:nvSpPr>
          <p:cNvPr id="28262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8262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22E7ED4-4661-EA49-A7DD-AB4083B0540D}" type="slidenum">
              <a:rPr lang="it-IT" altLang="it-IT"/>
              <a:pPr>
                <a:spcBef>
                  <a:spcPct val="0"/>
                </a:spcBef>
              </a:pPr>
              <a:t>122</a:t>
            </a:fld>
            <a:endParaRPr lang="it-IT" altLang="it-IT"/>
          </a:p>
        </p:txBody>
      </p:sp>
    </p:spTree>
    <p:extLst>
      <p:ext uri="{BB962C8B-B14F-4D97-AF65-F5344CB8AC3E}">
        <p14:creationId xmlns:p14="http://schemas.microsoft.com/office/powerpoint/2010/main" val="1610402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1F362E8-F3D7-6C4C-9DFD-6D901B772DF3}" type="slidenum">
              <a:rPr lang="it-IT" altLang="it-IT">
                <a:ea typeface="ＭＳ Ｐゴシック" charset="-128"/>
                <a:cs typeface="ＭＳ Ｐゴシック" charset="-128"/>
              </a:rPr>
              <a:pPr algn="r" eaLnBrk="1" hangingPunct="1">
                <a:spcBef>
                  <a:spcPct val="0"/>
                </a:spcBef>
              </a:pPr>
              <a:t>12</a:t>
            </a:fld>
            <a:endParaRPr lang="it-IT" altLang="it-IT">
              <a:ea typeface="ＭＳ Ｐゴシック" charset="-128"/>
              <a:cs typeface="ＭＳ Ｐゴシック" charset="-128"/>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it-IT">
              <a:latin typeface="Arial" charset="0"/>
            </a:endParaRPr>
          </a:p>
        </p:txBody>
      </p:sp>
    </p:spTree>
    <p:extLst>
      <p:ext uri="{BB962C8B-B14F-4D97-AF65-F5344CB8AC3E}">
        <p14:creationId xmlns:p14="http://schemas.microsoft.com/office/powerpoint/2010/main" val="14628110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Segnaposto immagine diapositiva 1"/>
          <p:cNvSpPr>
            <a:spLocks noGrp="1" noRot="1" noChangeAspect="1" noTextEdit="1"/>
          </p:cNvSpPr>
          <p:nvPr>
            <p:ph type="sldImg"/>
          </p:nvPr>
        </p:nvSpPr>
        <p:spPr>
          <a:ln/>
        </p:spPr>
      </p:sp>
      <p:sp>
        <p:nvSpPr>
          <p:cNvPr id="28467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8467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407AEE2-F8EA-9042-8251-413D8BD35E1A}" type="slidenum">
              <a:rPr lang="it-IT" altLang="it-IT"/>
              <a:pPr>
                <a:spcBef>
                  <a:spcPct val="0"/>
                </a:spcBef>
              </a:pPr>
              <a:t>123</a:t>
            </a:fld>
            <a:endParaRPr lang="it-IT" altLang="it-IT"/>
          </a:p>
        </p:txBody>
      </p:sp>
    </p:spTree>
    <p:extLst>
      <p:ext uri="{BB962C8B-B14F-4D97-AF65-F5344CB8AC3E}">
        <p14:creationId xmlns:p14="http://schemas.microsoft.com/office/powerpoint/2010/main" val="129843116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Segnaposto immagine diapositiva 1"/>
          <p:cNvSpPr>
            <a:spLocks noGrp="1" noRot="1" noChangeAspect="1" noTextEdit="1"/>
          </p:cNvSpPr>
          <p:nvPr>
            <p:ph type="sldImg"/>
          </p:nvPr>
        </p:nvSpPr>
        <p:spPr>
          <a:ln/>
        </p:spPr>
      </p:sp>
      <p:sp>
        <p:nvSpPr>
          <p:cNvPr id="28672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8672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5BD73AA-6027-9A4C-83B4-D4C543BFDC54}" type="slidenum">
              <a:rPr lang="it-IT" altLang="it-IT"/>
              <a:pPr>
                <a:spcBef>
                  <a:spcPct val="0"/>
                </a:spcBef>
              </a:pPr>
              <a:t>124</a:t>
            </a:fld>
            <a:endParaRPr lang="it-IT" altLang="it-IT"/>
          </a:p>
        </p:txBody>
      </p:sp>
    </p:spTree>
    <p:extLst>
      <p:ext uri="{BB962C8B-B14F-4D97-AF65-F5344CB8AC3E}">
        <p14:creationId xmlns:p14="http://schemas.microsoft.com/office/powerpoint/2010/main" val="378614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egnaposto immagine diapositiva 1"/>
          <p:cNvSpPr>
            <a:spLocks noGrp="1" noRot="1" noChangeAspect="1" noTextEdit="1"/>
          </p:cNvSpPr>
          <p:nvPr>
            <p:ph type="sldImg"/>
          </p:nvPr>
        </p:nvSpPr>
        <p:spPr>
          <a:ln/>
        </p:spPr>
      </p:sp>
      <p:sp>
        <p:nvSpPr>
          <p:cNvPr id="28877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8877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BE5483D-03D9-EF4C-A70B-BBF3D5E0B4CC}" type="slidenum">
              <a:rPr lang="it-IT" altLang="it-IT"/>
              <a:pPr>
                <a:spcBef>
                  <a:spcPct val="0"/>
                </a:spcBef>
              </a:pPr>
              <a:t>125</a:t>
            </a:fld>
            <a:endParaRPr lang="it-IT" altLang="it-IT"/>
          </a:p>
        </p:txBody>
      </p:sp>
    </p:spTree>
    <p:extLst>
      <p:ext uri="{BB962C8B-B14F-4D97-AF65-F5344CB8AC3E}">
        <p14:creationId xmlns:p14="http://schemas.microsoft.com/office/powerpoint/2010/main" val="135676367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egnaposto immagine diapositiva 1"/>
          <p:cNvSpPr>
            <a:spLocks noGrp="1" noRot="1" noChangeAspect="1" noTextEdit="1"/>
          </p:cNvSpPr>
          <p:nvPr>
            <p:ph type="sldImg"/>
          </p:nvPr>
        </p:nvSpPr>
        <p:spPr>
          <a:ln/>
        </p:spPr>
      </p:sp>
      <p:sp>
        <p:nvSpPr>
          <p:cNvPr id="29081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9081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16CCDE5-BA8B-DC48-B1C2-5CCC7AEB7ADD}" type="slidenum">
              <a:rPr lang="it-IT" altLang="it-IT"/>
              <a:pPr>
                <a:spcBef>
                  <a:spcPct val="0"/>
                </a:spcBef>
              </a:pPr>
              <a:t>126</a:t>
            </a:fld>
            <a:endParaRPr lang="it-IT" altLang="it-IT"/>
          </a:p>
        </p:txBody>
      </p:sp>
    </p:spTree>
    <p:extLst>
      <p:ext uri="{BB962C8B-B14F-4D97-AF65-F5344CB8AC3E}">
        <p14:creationId xmlns:p14="http://schemas.microsoft.com/office/powerpoint/2010/main" val="114568826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egnaposto immagine diapositiva 1"/>
          <p:cNvSpPr>
            <a:spLocks noGrp="1" noRot="1" noChangeAspect="1" noTextEdit="1"/>
          </p:cNvSpPr>
          <p:nvPr>
            <p:ph type="sldImg"/>
          </p:nvPr>
        </p:nvSpPr>
        <p:spPr>
          <a:ln/>
        </p:spPr>
      </p:sp>
      <p:sp>
        <p:nvSpPr>
          <p:cNvPr id="28262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8262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22E7ED4-4661-EA49-A7DD-AB4083B0540D}" type="slidenum">
              <a:rPr lang="it-IT" altLang="it-IT"/>
              <a:pPr>
                <a:spcBef>
                  <a:spcPct val="0"/>
                </a:spcBef>
              </a:pPr>
              <a:t>127</a:t>
            </a:fld>
            <a:endParaRPr lang="it-IT" altLang="it-IT"/>
          </a:p>
        </p:txBody>
      </p:sp>
    </p:spTree>
    <p:extLst>
      <p:ext uri="{BB962C8B-B14F-4D97-AF65-F5344CB8AC3E}">
        <p14:creationId xmlns:p14="http://schemas.microsoft.com/office/powerpoint/2010/main" val="162476809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egnaposto immagine diapositiva 1"/>
          <p:cNvSpPr>
            <a:spLocks noGrp="1" noRot="1" noChangeAspect="1" noTextEdit="1"/>
          </p:cNvSpPr>
          <p:nvPr>
            <p:ph type="sldImg"/>
          </p:nvPr>
        </p:nvSpPr>
        <p:spPr>
          <a:ln/>
        </p:spPr>
      </p:sp>
      <p:sp>
        <p:nvSpPr>
          <p:cNvPr id="29286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9286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7FE9C1F-845D-9048-89F4-491D42911591}" type="slidenum">
              <a:rPr lang="it-IT" altLang="it-IT"/>
              <a:pPr>
                <a:spcBef>
                  <a:spcPct val="0"/>
                </a:spcBef>
              </a:pPr>
              <a:t>128</a:t>
            </a:fld>
            <a:endParaRPr lang="it-IT" altLang="it-IT"/>
          </a:p>
        </p:txBody>
      </p:sp>
    </p:spTree>
    <p:extLst>
      <p:ext uri="{BB962C8B-B14F-4D97-AF65-F5344CB8AC3E}">
        <p14:creationId xmlns:p14="http://schemas.microsoft.com/office/powerpoint/2010/main" val="124429085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egnaposto immagine diapositiva 1"/>
          <p:cNvSpPr>
            <a:spLocks noGrp="1" noRot="1" noChangeAspect="1" noTextEdit="1"/>
          </p:cNvSpPr>
          <p:nvPr>
            <p:ph type="sldImg"/>
          </p:nvPr>
        </p:nvSpPr>
        <p:spPr>
          <a:ln/>
        </p:spPr>
      </p:sp>
      <p:sp>
        <p:nvSpPr>
          <p:cNvPr id="29491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9491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21B2E0E-7AB6-434A-ABF8-C82DB5011D84}" type="slidenum">
              <a:rPr lang="it-IT" altLang="it-IT"/>
              <a:pPr>
                <a:spcBef>
                  <a:spcPct val="0"/>
                </a:spcBef>
              </a:pPr>
              <a:t>129</a:t>
            </a:fld>
            <a:endParaRPr lang="it-IT" altLang="it-IT"/>
          </a:p>
        </p:txBody>
      </p:sp>
    </p:spTree>
    <p:extLst>
      <p:ext uri="{BB962C8B-B14F-4D97-AF65-F5344CB8AC3E}">
        <p14:creationId xmlns:p14="http://schemas.microsoft.com/office/powerpoint/2010/main" val="60061188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egnaposto immagine diapositiva 1"/>
          <p:cNvSpPr>
            <a:spLocks noGrp="1" noRot="1" noChangeAspect="1" noTextEdit="1"/>
          </p:cNvSpPr>
          <p:nvPr>
            <p:ph type="sldImg"/>
          </p:nvPr>
        </p:nvSpPr>
        <p:spPr>
          <a:ln/>
        </p:spPr>
      </p:sp>
      <p:sp>
        <p:nvSpPr>
          <p:cNvPr id="29696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9696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93EE7C0-D33C-2C48-BC6A-8405E2055EE7}" type="slidenum">
              <a:rPr lang="it-IT" altLang="it-IT"/>
              <a:pPr>
                <a:spcBef>
                  <a:spcPct val="0"/>
                </a:spcBef>
              </a:pPr>
              <a:t>130</a:t>
            </a:fld>
            <a:endParaRPr lang="it-IT" altLang="it-IT"/>
          </a:p>
        </p:txBody>
      </p:sp>
    </p:spTree>
    <p:extLst>
      <p:ext uri="{BB962C8B-B14F-4D97-AF65-F5344CB8AC3E}">
        <p14:creationId xmlns:p14="http://schemas.microsoft.com/office/powerpoint/2010/main" val="131081029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egnaposto immagine diapositiva 1"/>
          <p:cNvSpPr>
            <a:spLocks noGrp="1" noRot="1" noChangeAspect="1" noTextEdit="1"/>
          </p:cNvSpPr>
          <p:nvPr>
            <p:ph type="sldImg"/>
          </p:nvPr>
        </p:nvSpPr>
        <p:spPr>
          <a:ln/>
        </p:spPr>
      </p:sp>
      <p:sp>
        <p:nvSpPr>
          <p:cNvPr id="30105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0105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9E016A4-42CA-214C-B13B-7EAC3BC6CFB8}" type="slidenum">
              <a:rPr lang="it-IT" altLang="it-IT"/>
              <a:pPr>
                <a:spcBef>
                  <a:spcPct val="0"/>
                </a:spcBef>
              </a:pPr>
              <a:t>131</a:t>
            </a:fld>
            <a:endParaRPr lang="it-IT" altLang="it-IT"/>
          </a:p>
        </p:txBody>
      </p:sp>
    </p:spTree>
    <p:extLst>
      <p:ext uri="{BB962C8B-B14F-4D97-AF65-F5344CB8AC3E}">
        <p14:creationId xmlns:p14="http://schemas.microsoft.com/office/powerpoint/2010/main" val="188890781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Segnaposto immagine diapositiva 1"/>
          <p:cNvSpPr>
            <a:spLocks noGrp="1" noRot="1" noChangeAspect="1" noTextEdit="1"/>
          </p:cNvSpPr>
          <p:nvPr>
            <p:ph type="sldImg"/>
          </p:nvPr>
        </p:nvSpPr>
        <p:spPr>
          <a:ln/>
        </p:spPr>
      </p:sp>
      <p:sp>
        <p:nvSpPr>
          <p:cNvPr id="30310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0310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87E70E0-55E5-E44E-B2D4-1E8DD1F488DD}" type="slidenum">
              <a:rPr lang="it-IT" altLang="it-IT"/>
              <a:pPr>
                <a:spcBef>
                  <a:spcPct val="0"/>
                </a:spcBef>
              </a:pPr>
              <a:t>132</a:t>
            </a:fld>
            <a:endParaRPr lang="it-IT" altLang="it-IT"/>
          </a:p>
        </p:txBody>
      </p:sp>
    </p:spTree>
    <p:extLst>
      <p:ext uri="{BB962C8B-B14F-4D97-AF65-F5344CB8AC3E}">
        <p14:creationId xmlns:p14="http://schemas.microsoft.com/office/powerpoint/2010/main" val="622859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22E1486-CE56-2B42-A6C5-53BCBBC6533D}" type="slidenum">
              <a:rPr lang="it-IT" altLang="it-IT">
                <a:ea typeface="ＭＳ Ｐゴシック" charset="-128"/>
                <a:cs typeface="ＭＳ Ｐゴシック" charset="-128"/>
              </a:rPr>
              <a:pPr algn="r" eaLnBrk="1" hangingPunct="1">
                <a:spcBef>
                  <a:spcPct val="0"/>
                </a:spcBef>
              </a:pPr>
              <a:t>13</a:t>
            </a:fld>
            <a:endParaRPr lang="it-IT" altLang="it-IT">
              <a:ea typeface="ＭＳ Ｐゴシック" charset="-128"/>
              <a:cs typeface="ＭＳ Ｐゴシック" charset="-128"/>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it-IT">
              <a:latin typeface="Arial" charset="0"/>
            </a:endParaRPr>
          </a:p>
        </p:txBody>
      </p:sp>
    </p:spTree>
    <p:extLst>
      <p:ext uri="{BB962C8B-B14F-4D97-AF65-F5344CB8AC3E}">
        <p14:creationId xmlns:p14="http://schemas.microsoft.com/office/powerpoint/2010/main" val="10717197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egnaposto immagine diapositiva 1"/>
          <p:cNvSpPr>
            <a:spLocks noGrp="1" noRot="1" noChangeAspect="1" noTextEdit="1"/>
          </p:cNvSpPr>
          <p:nvPr>
            <p:ph type="sldImg"/>
          </p:nvPr>
        </p:nvSpPr>
        <p:spPr>
          <a:ln/>
        </p:spPr>
      </p:sp>
      <p:sp>
        <p:nvSpPr>
          <p:cNvPr id="28262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8262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22E7ED4-4661-EA49-A7DD-AB4083B0540D}" type="slidenum">
              <a:rPr lang="it-IT" altLang="it-IT"/>
              <a:pPr>
                <a:spcBef>
                  <a:spcPct val="0"/>
                </a:spcBef>
              </a:pPr>
              <a:t>133</a:t>
            </a:fld>
            <a:endParaRPr lang="it-IT" altLang="it-IT"/>
          </a:p>
        </p:txBody>
      </p:sp>
    </p:spTree>
    <p:extLst>
      <p:ext uri="{BB962C8B-B14F-4D97-AF65-F5344CB8AC3E}">
        <p14:creationId xmlns:p14="http://schemas.microsoft.com/office/powerpoint/2010/main" val="4777629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egnaposto immagine diapositiva 1"/>
          <p:cNvSpPr>
            <a:spLocks noGrp="1" noRot="1" noChangeAspect="1" noTextEdit="1"/>
          </p:cNvSpPr>
          <p:nvPr>
            <p:ph type="sldImg"/>
          </p:nvPr>
        </p:nvSpPr>
        <p:spPr>
          <a:ln/>
        </p:spPr>
      </p:sp>
      <p:sp>
        <p:nvSpPr>
          <p:cNvPr id="30515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0515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5146009-BF63-C148-940B-0DB10D97135D}" type="slidenum">
              <a:rPr lang="it-IT" altLang="it-IT"/>
              <a:pPr>
                <a:spcBef>
                  <a:spcPct val="0"/>
                </a:spcBef>
              </a:pPr>
              <a:t>134</a:t>
            </a:fld>
            <a:endParaRPr lang="it-IT" altLang="it-IT"/>
          </a:p>
        </p:txBody>
      </p:sp>
    </p:spTree>
    <p:extLst>
      <p:ext uri="{BB962C8B-B14F-4D97-AF65-F5344CB8AC3E}">
        <p14:creationId xmlns:p14="http://schemas.microsoft.com/office/powerpoint/2010/main" val="156415295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egnaposto immagine diapositiva 1"/>
          <p:cNvSpPr>
            <a:spLocks noGrp="1" noRot="1" noChangeAspect="1" noTextEdit="1"/>
          </p:cNvSpPr>
          <p:nvPr>
            <p:ph type="sldImg"/>
          </p:nvPr>
        </p:nvSpPr>
        <p:spPr>
          <a:ln/>
        </p:spPr>
      </p:sp>
      <p:sp>
        <p:nvSpPr>
          <p:cNvPr id="30720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0720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A43FEFB-4D7B-D043-9852-3078D56A4F3E}" type="slidenum">
              <a:rPr lang="it-IT" altLang="it-IT"/>
              <a:pPr>
                <a:spcBef>
                  <a:spcPct val="0"/>
                </a:spcBef>
              </a:pPr>
              <a:t>135</a:t>
            </a:fld>
            <a:endParaRPr lang="it-IT" altLang="it-IT"/>
          </a:p>
        </p:txBody>
      </p:sp>
    </p:spTree>
    <p:extLst>
      <p:ext uri="{BB962C8B-B14F-4D97-AF65-F5344CB8AC3E}">
        <p14:creationId xmlns:p14="http://schemas.microsoft.com/office/powerpoint/2010/main" val="137134133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egnaposto immagine diapositiva 1"/>
          <p:cNvSpPr>
            <a:spLocks noGrp="1" noRot="1" noChangeAspect="1" noTextEdit="1"/>
          </p:cNvSpPr>
          <p:nvPr>
            <p:ph type="sldImg"/>
          </p:nvPr>
        </p:nvSpPr>
        <p:spPr>
          <a:ln/>
        </p:spPr>
      </p:sp>
      <p:sp>
        <p:nvSpPr>
          <p:cNvPr id="30925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0925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9AA32F8-4E5D-014B-862B-B860DD264431}" type="slidenum">
              <a:rPr lang="it-IT" altLang="it-IT"/>
              <a:pPr>
                <a:spcBef>
                  <a:spcPct val="0"/>
                </a:spcBef>
              </a:pPr>
              <a:t>136</a:t>
            </a:fld>
            <a:endParaRPr lang="it-IT" altLang="it-IT"/>
          </a:p>
        </p:txBody>
      </p:sp>
    </p:spTree>
    <p:extLst>
      <p:ext uri="{BB962C8B-B14F-4D97-AF65-F5344CB8AC3E}">
        <p14:creationId xmlns:p14="http://schemas.microsoft.com/office/powerpoint/2010/main" val="133935135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egnaposto immagine diapositiva 1"/>
          <p:cNvSpPr>
            <a:spLocks noGrp="1" noRot="1" noChangeAspect="1" noTextEdit="1"/>
          </p:cNvSpPr>
          <p:nvPr>
            <p:ph type="sldImg"/>
          </p:nvPr>
        </p:nvSpPr>
        <p:spPr>
          <a:ln/>
        </p:spPr>
      </p:sp>
      <p:sp>
        <p:nvSpPr>
          <p:cNvPr id="31129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1129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3C1FD22-6F4A-644E-A99B-7E64CD427E8B}" type="slidenum">
              <a:rPr lang="it-IT" altLang="it-IT"/>
              <a:pPr>
                <a:spcBef>
                  <a:spcPct val="0"/>
                </a:spcBef>
              </a:pPr>
              <a:t>137</a:t>
            </a:fld>
            <a:endParaRPr lang="it-IT" altLang="it-IT"/>
          </a:p>
        </p:txBody>
      </p:sp>
    </p:spTree>
    <p:extLst>
      <p:ext uri="{BB962C8B-B14F-4D97-AF65-F5344CB8AC3E}">
        <p14:creationId xmlns:p14="http://schemas.microsoft.com/office/powerpoint/2010/main" val="55463563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egnaposto immagine diapositiva 1"/>
          <p:cNvSpPr>
            <a:spLocks noGrp="1" noRot="1" noChangeAspect="1" noTextEdit="1"/>
          </p:cNvSpPr>
          <p:nvPr>
            <p:ph type="sldImg"/>
          </p:nvPr>
        </p:nvSpPr>
        <p:spPr>
          <a:ln/>
        </p:spPr>
      </p:sp>
      <p:sp>
        <p:nvSpPr>
          <p:cNvPr id="28262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8262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22E7ED4-4661-EA49-A7DD-AB4083B0540D}" type="slidenum">
              <a:rPr lang="it-IT" altLang="it-IT"/>
              <a:pPr>
                <a:spcBef>
                  <a:spcPct val="0"/>
                </a:spcBef>
              </a:pPr>
              <a:t>138</a:t>
            </a:fld>
            <a:endParaRPr lang="it-IT" altLang="it-IT"/>
          </a:p>
        </p:txBody>
      </p:sp>
    </p:spTree>
    <p:extLst>
      <p:ext uri="{BB962C8B-B14F-4D97-AF65-F5344CB8AC3E}">
        <p14:creationId xmlns:p14="http://schemas.microsoft.com/office/powerpoint/2010/main" val="213461384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egnaposto immagine diapositiva 1"/>
          <p:cNvSpPr>
            <a:spLocks noGrp="1" noRot="1" noChangeAspect="1" noTextEdit="1"/>
          </p:cNvSpPr>
          <p:nvPr>
            <p:ph type="sldImg"/>
          </p:nvPr>
        </p:nvSpPr>
        <p:spPr>
          <a:ln/>
        </p:spPr>
      </p:sp>
      <p:sp>
        <p:nvSpPr>
          <p:cNvPr id="31334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1334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93CFC1B-998A-D945-BE71-9D9BAAA0C94F}" type="slidenum">
              <a:rPr lang="it-IT" altLang="it-IT"/>
              <a:pPr>
                <a:spcBef>
                  <a:spcPct val="0"/>
                </a:spcBef>
              </a:pPr>
              <a:t>139</a:t>
            </a:fld>
            <a:endParaRPr lang="it-IT" altLang="it-IT"/>
          </a:p>
        </p:txBody>
      </p:sp>
    </p:spTree>
    <p:extLst>
      <p:ext uri="{BB962C8B-B14F-4D97-AF65-F5344CB8AC3E}">
        <p14:creationId xmlns:p14="http://schemas.microsoft.com/office/powerpoint/2010/main" val="168202223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egnaposto immagine diapositiva 1"/>
          <p:cNvSpPr>
            <a:spLocks noGrp="1" noRot="1" noChangeAspect="1" noTextEdit="1"/>
          </p:cNvSpPr>
          <p:nvPr>
            <p:ph type="sldImg"/>
          </p:nvPr>
        </p:nvSpPr>
        <p:spPr>
          <a:ln/>
        </p:spPr>
      </p:sp>
      <p:sp>
        <p:nvSpPr>
          <p:cNvPr id="31539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1539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F22C2E6-0437-844B-B2C2-2FC661C89004}" type="slidenum">
              <a:rPr lang="it-IT" altLang="it-IT"/>
              <a:pPr>
                <a:spcBef>
                  <a:spcPct val="0"/>
                </a:spcBef>
              </a:pPr>
              <a:t>140</a:t>
            </a:fld>
            <a:endParaRPr lang="it-IT" altLang="it-IT"/>
          </a:p>
        </p:txBody>
      </p:sp>
    </p:spTree>
    <p:extLst>
      <p:ext uri="{BB962C8B-B14F-4D97-AF65-F5344CB8AC3E}">
        <p14:creationId xmlns:p14="http://schemas.microsoft.com/office/powerpoint/2010/main" val="27300815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egnaposto immagine diapositiva 1"/>
          <p:cNvSpPr>
            <a:spLocks noGrp="1" noRot="1" noChangeAspect="1" noTextEdit="1"/>
          </p:cNvSpPr>
          <p:nvPr>
            <p:ph type="sldImg"/>
          </p:nvPr>
        </p:nvSpPr>
        <p:spPr>
          <a:ln/>
        </p:spPr>
      </p:sp>
      <p:sp>
        <p:nvSpPr>
          <p:cNvPr id="31744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1744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25C8D38-B11C-9A41-8559-6C29C767DE01}" type="slidenum">
              <a:rPr lang="it-IT" altLang="it-IT"/>
              <a:pPr>
                <a:spcBef>
                  <a:spcPct val="0"/>
                </a:spcBef>
              </a:pPr>
              <a:t>141</a:t>
            </a:fld>
            <a:endParaRPr lang="it-IT" altLang="it-IT"/>
          </a:p>
        </p:txBody>
      </p:sp>
    </p:spTree>
    <p:extLst>
      <p:ext uri="{BB962C8B-B14F-4D97-AF65-F5344CB8AC3E}">
        <p14:creationId xmlns:p14="http://schemas.microsoft.com/office/powerpoint/2010/main" val="142292386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egnaposto immagine diapositiva 1"/>
          <p:cNvSpPr>
            <a:spLocks noGrp="1" noRot="1" noChangeAspect="1" noTextEdit="1"/>
          </p:cNvSpPr>
          <p:nvPr>
            <p:ph type="sldImg"/>
          </p:nvPr>
        </p:nvSpPr>
        <p:spPr>
          <a:ln/>
        </p:spPr>
      </p:sp>
      <p:sp>
        <p:nvSpPr>
          <p:cNvPr id="31949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1949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503906D-8AC2-2944-80ED-BC3BE3E6F80D}" type="slidenum">
              <a:rPr lang="it-IT" altLang="it-IT"/>
              <a:pPr>
                <a:spcBef>
                  <a:spcPct val="0"/>
                </a:spcBef>
              </a:pPr>
              <a:t>142</a:t>
            </a:fld>
            <a:endParaRPr lang="it-IT" altLang="it-IT"/>
          </a:p>
        </p:txBody>
      </p:sp>
    </p:spTree>
    <p:extLst>
      <p:ext uri="{BB962C8B-B14F-4D97-AF65-F5344CB8AC3E}">
        <p14:creationId xmlns:p14="http://schemas.microsoft.com/office/powerpoint/2010/main" val="703506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6716FF6-A1FD-844E-86E2-FCD429CEECE6}" type="slidenum">
              <a:rPr lang="it-IT" altLang="it-IT">
                <a:ea typeface="ＭＳ Ｐゴシック" charset="-128"/>
                <a:cs typeface="ＭＳ Ｐゴシック" charset="-128"/>
              </a:rPr>
              <a:pPr algn="r" eaLnBrk="1" hangingPunct="1">
                <a:spcBef>
                  <a:spcPct val="0"/>
                </a:spcBef>
              </a:pPr>
              <a:t>14</a:t>
            </a:fld>
            <a:endParaRPr lang="it-IT" altLang="it-IT">
              <a:ea typeface="ＭＳ Ｐゴシック" charset="-128"/>
              <a:cs typeface="ＭＳ Ｐゴシック" charset="-128"/>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it-IT">
              <a:latin typeface="Arial" charset="0"/>
            </a:endParaRPr>
          </a:p>
        </p:txBody>
      </p:sp>
    </p:spTree>
    <p:extLst>
      <p:ext uri="{BB962C8B-B14F-4D97-AF65-F5344CB8AC3E}">
        <p14:creationId xmlns:p14="http://schemas.microsoft.com/office/powerpoint/2010/main" val="144862531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Segnaposto immagine diapositiva 1"/>
          <p:cNvSpPr>
            <a:spLocks noGrp="1" noRot="1" noChangeAspect="1" noTextEdit="1"/>
          </p:cNvSpPr>
          <p:nvPr>
            <p:ph type="sldImg"/>
          </p:nvPr>
        </p:nvSpPr>
        <p:spPr>
          <a:ln/>
        </p:spPr>
      </p:sp>
      <p:sp>
        <p:nvSpPr>
          <p:cNvPr id="32153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2153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814591C-B129-084C-A5CD-DBA82090D74E}" type="slidenum">
              <a:rPr lang="it-IT" altLang="it-IT"/>
              <a:pPr>
                <a:spcBef>
                  <a:spcPct val="0"/>
                </a:spcBef>
              </a:pPr>
              <a:t>143</a:t>
            </a:fld>
            <a:endParaRPr lang="it-IT" altLang="it-IT"/>
          </a:p>
        </p:txBody>
      </p:sp>
    </p:spTree>
    <p:extLst>
      <p:ext uri="{BB962C8B-B14F-4D97-AF65-F5344CB8AC3E}">
        <p14:creationId xmlns:p14="http://schemas.microsoft.com/office/powerpoint/2010/main" val="192892410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egnaposto immagine diapositiva 1"/>
          <p:cNvSpPr>
            <a:spLocks noGrp="1" noRot="1" noChangeAspect="1" noTextEdit="1"/>
          </p:cNvSpPr>
          <p:nvPr>
            <p:ph type="sldImg"/>
          </p:nvPr>
        </p:nvSpPr>
        <p:spPr>
          <a:ln/>
        </p:spPr>
      </p:sp>
      <p:sp>
        <p:nvSpPr>
          <p:cNvPr id="32358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2358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B00D49B-2562-BC4E-AC60-39A302980C17}" type="slidenum">
              <a:rPr lang="it-IT" altLang="it-IT"/>
              <a:pPr>
                <a:spcBef>
                  <a:spcPct val="0"/>
                </a:spcBef>
              </a:pPr>
              <a:t>144</a:t>
            </a:fld>
            <a:endParaRPr lang="it-IT" altLang="it-IT"/>
          </a:p>
        </p:txBody>
      </p:sp>
    </p:spTree>
    <p:extLst>
      <p:ext uri="{BB962C8B-B14F-4D97-AF65-F5344CB8AC3E}">
        <p14:creationId xmlns:p14="http://schemas.microsoft.com/office/powerpoint/2010/main" val="101431443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egnaposto immagine diapositiva 1"/>
          <p:cNvSpPr>
            <a:spLocks noGrp="1" noRot="1" noChangeAspect="1" noTextEdit="1"/>
          </p:cNvSpPr>
          <p:nvPr>
            <p:ph type="sldImg"/>
          </p:nvPr>
        </p:nvSpPr>
        <p:spPr>
          <a:ln/>
        </p:spPr>
      </p:sp>
      <p:sp>
        <p:nvSpPr>
          <p:cNvPr id="3256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2563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71C9654-F29C-4443-A457-B6B0D20FB940}" type="slidenum">
              <a:rPr lang="it-IT" altLang="it-IT"/>
              <a:pPr>
                <a:spcBef>
                  <a:spcPct val="0"/>
                </a:spcBef>
              </a:pPr>
              <a:t>145</a:t>
            </a:fld>
            <a:endParaRPr lang="it-IT" altLang="it-IT"/>
          </a:p>
        </p:txBody>
      </p:sp>
    </p:spTree>
    <p:extLst>
      <p:ext uri="{BB962C8B-B14F-4D97-AF65-F5344CB8AC3E}">
        <p14:creationId xmlns:p14="http://schemas.microsoft.com/office/powerpoint/2010/main" val="85743512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Segnaposto immagine diapositiva 1"/>
          <p:cNvSpPr>
            <a:spLocks noGrp="1" noRot="1" noChangeAspect="1" noTextEdit="1"/>
          </p:cNvSpPr>
          <p:nvPr>
            <p:ph type="sldImg"/>
          </p:nvPr>
        </p:nvSpPr>
        <p:spPr>
          <a:ln/>
        </p:spPr>
      </p:sp>
      <p:sp>
        <p:nvSpPr>
          <p:cNvPr id="32768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2768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8B9909F-3EA9-8145-B121-9340C3183CCF}" type="slidenum">
              <a:rPr lang="it-IT" altLang="it-IT"/>
              <a:pPr>
                <a:spcBef>
                  <a:spcPct val="0"/>
                </a:spcBef>
              </a:pPr>
              <a:t>146</a:t>
            </a:fld>
            <a:endParaRPr lang="it-IT" altLang="it-IT"/>
          </a:p>
        </p:txBody>
      </p:sp>
    </p:spTree>
    <p:extLst>
      <p:ext uri="{BB962C8B-B14F-4D97-AF65-F5344CB8AC3E}">
        <p14:creationId xmlns:p14="http://schemas.microsoft.com/office/powerpoint/2010/main" val="129685769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egnaposto immagine diapositiva 1"/>
          <p:cNvSpPr>
            <a:spLocks noGrp="1" noRot="1" noChangeAspect="1" noTextEdit="1"/>
          </p:cNvSpPr>
          <p:nvPr>
            <p:ph type="sldImg"/>
          </p:nvPr>
        </p:nvSpPr>
        <p:spPr>
          <a:ln/>
        </p:spPr>
      </p:sp>
      <p:sp>
        <p:nvSpPr>
          <p:cNvPr id="28262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8262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22E7ED4-4661-EA49-A7DD-AB4083B0540D}" type="slidenum">
              <a:rPr lang="it-IT" altLang="it-IT"/>
              <a:pPr>
                <a:spcBef>
                  <a:spcPct val="0"/>
                </a:spcBef>
              </a:pPr>
              <a:t>147</a:t>
            </a:fld>
            <a:endParaRPr lang="it-IT" altLang="it-IT"/>
          </a:p>
        </p:txBody>
      </p:sp>
    </p:spTree>
    <p:extLst>
      <p:ext uri="{BB962C8B-B14F-4D97-AF65-F5344CB8AC3E}">
        <p14:creationId xmlns:p14="http://schemas.microsoft.com/office/powerpoint/2010/main" val="27588618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egnaposto immagine diapositiva 1"/>
          <p:cNvSpPr>
            <a:spLocks noGrp="1" noRot="1" noChangeAspect="1" noTextEdit="1"/>
          </p:cNvSpPr>
          <p:nvPr>
            <p:ph type="sldImg"/>
          </p:nvPr>
        </p:nvSpPr>
        <p:spPr>
          <a:ln/>
        </p:spPr>
      </p:sp>
      <p:sp>
        <p:nvSpPr>
          <p:cNvPr id="32973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2973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F5AB6F4-8676-5C48-B7CF-52493BD283B3}" type="slidenum">
              <a:rPr lang="it-IT" altLang="it-IT"/>
              <a:pPr>
                <a:spcBef>
                  <a:spcPct val="0"/>
                </a:spcBef>
              </a:pPr>
              <a:t>148</a:t>
            </a:fld>
            <a:endParaRPr lang="it-IT" altLang="it-IT"/>
          </a:p>
        </p:txBody>
      </p:sp>
    </p:spTree>
    <p:extLst>
      <p:ext uri="{BB962C8B-B14F-4D97-AF65-F5344CB8AC3E}">
        <p14:creationId xmlns:p14="http://schemas.microsoft.com/office/powerpoint/2010/main" val="147579688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egnaposto immagine diapositiva 1"/>
          <p:cNvSpPr>
            <a:spLocks noGrp="1" noRot="1" noChangeAspect="1" noTextEdit="1"/>
          </p:cNvSpPr>
          <p:nvPr>
            <p:ph type="sldImg"/>
          </p:nvPr>
        </p:nvSpPr>
        <p:spPr>
          <a:ln/>
        </p:spPr>
      </p:sp>
      <p:sp>
        <p:nvSpPr>
          <p:cNvPr id="33177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3177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C93002A-7F37-494D-87B5-6140A4455853}" type="slidenum">
              <a:rPr lang="it-IT" altLang="it-IT"/>
              <a:pPr>
                <a:spcBef>
                  <a:spcPct val="0"/>
                </a:spcBef>
              </a:pPr>
              <a:t>149</a:t>
            </a:fld>
            <a:endParaRPr lang="it-IT" altLang="it-IT"/>
          </a:p>
        </p:txBody>
      </p:sp>
    </p:spTree>
    <p:extLst>
      <p:ext uri="{BB962C8B-B14F-4D97-AF65-F5344CB8AC3E}">
        <p14:creationId xmlns:p14="http://schemas.microsoft.com/office/powerpoint/2010/main" val="28208973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egnaposto immagine diapositiva 1"/>
          <p:cNvSpPr>
            <a:spLocks noGrp="1" noRot="1" noChangeAspect="1" noTextEdit="1"/>
          </p:cNvSpPr>
          <p:nvPr>
            <p:ph type="sldImg"/>
          </p:nvPr>
        </p:nvSpPr>
        <p:spPr>
          <a:ln/>
        </p:spPr>
      </p:sp>
      <p:sp>
        <p:nvSpPr>
          <p:cNvPr id="28262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8262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22E7ED4-4661-EA49-A7DD-AB4083B0540D}" type="slidenum">
              <a:rPr lang="it-IT" altLang="it-IT"/>
              <a:pPr>
                <a:spcBef>
                  <a:spcPct val="0"/>
                </a:spcBef>
              </a:pPr>
              <a:t>150</a:t>
            </a:fld>
            <a:endParaRPr lang="it-IT" altLang="it-IT"/>
          </a:p>
        </p:txBody>
      </p:sp>
    </p:spTree>
    <p:extLst>
      <p:ext uri="{BB962C8B-B14F-4D97-AF65-F5344CB8AC3E}">
        <p14:creationId xmlns:p14="http://schemas.microsoft.com/office/powerpoint/2010/main" val="138130364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egnaposto immagine diapositiva 1"/>
          <p:cNvSpPr>
            <a:spLocks noGrp="1" noRot="1" noChangeAspect="1" noTextEdit="1"/>
          </p:cNvSpPr>
          <p:nvPr>
            <p:ph type="sldImg"/>
          </p:nvPr>
        </p:nvSpPr>
        <p:spPr>
          <a:ln/>
        </p:spPr>
      </p:sp>
      <p:sp>
        <p:nvSpPr>
          <p:cNvPr id="33382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3382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3FCA197-E690-6F42-AFDC-5EAD2E37646B}" type="slidenum">
              <a:rPr lang="it-IT" altLang="it-IT"/>
              <a:pPr>
                <a:spcBef>
                  <a:spcPct val="0"/>
                </a:spcBef>
              </a:pPr>
              <a:t>151</a:t>
            </a:fld>
            <a:endParaRPr lang="it-IT" altLang="it-IT"/>
          </a:p>
        </p:txBody>
      </p:sp>
    </p:spTree>
    <p:extLst>
      <p:ext uri="{BB962C8B-B14F-4D97-AF65-F5344CB8AC3E}">
        <p14:creationId xmlns:p14="http://schemas.microsoft.com/office/powerpoint/2010/main" val="158569998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egnaposto immagine diapositiva 1"/>
          <p:cNvSpPr>
            <a:spLocks noGrp="1" noRot="1" noChangeAspect="1" noTextEdit="1"/>
          </p:cNvSpPr>
          <p:nvPr>
            <p:ph type="sldImg"/>
          </p:nvPr>
        </p:nvSpPr>
        <p:spPr>
          <a:ln/>
        </p:spPr>
      </p:sp>
      <p:sp>
        <p:nvSpPr>
          <p:cNvPr id="33587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3587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7E504F8-2BBD-D540-B9B6-72D1EBF63674}" type="slidenum">
              <a:rPr lang="it-IT" altLang="it-IT"/>
              <a:pPr>
                <a:spcBef>
                  <a:spcPct val="0"/>
                </a:spcBef>
              </a:pPr>
              <a:t>152</a:t>
            </a:fld>
            <a:endParaRPr lang="it-IT" altLang="it-IT"/>
          </a:p>
        </p:txBody>
      </p:sp>
    </p:spTree>
    <p:extLst>
      <p:ext uri="{BB962C8B-B14F-4D97-AF65-F5344CB8AC3E}">
        <p14:creationId xmlns:p14="http://schemas.microsoft.com/office/powerpoint/2010/main" val="587639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9C4BDE6-B6B7-544E-8D4A-E4405EA6BB28}" type="slidenum">
              <a:rPr lang="it-IT" altLang="it-IT">
                <a:ea typeface="ＭＳ Ｐゴシック" charset="-128"/>
                <a:cs typeface="ＭＳ Ｐゴシック" charset="-128"/>
              </a:rPr>
              <a:pPr algn="r" eaLnBrk="1" hangingPunct="1">
                <a:spcBef>
                  <a:spcPct val="0"/>
                </a:spcBef>
              </a:pPr>
              <a:t>15</a:t>
            </a:fld>
            <a:endParaRPr lang="it-IT" altLang="it-IT">
              <a:ea typeface="ＭＳ Ｐゴシック" charset="-128"/>
              <a:cs typeface="ＭＳ Ｐゴシック" charset="-128"/>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it-IT">
              <a:latin typeface="Arial" charset="0"/>
            </a:endParaRPr>
          </a:p>
        </p:txBody>
      </p:sp>
    </p:spTree>
    <p:extLst>
      <p:ext uri="{BB962C8B-B14F-4D97-AF65-F5344CB8AC3E}">
        <p14:creationId xmlns:p14="http://schemas.microsoft.com/office/powerpoint/2010/main" val="102359678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egnaposto immagine diapositiva 1"/>
          <p:cNvSpPr>
            <a:spLocks noGrp="1" noRot="1" noChangeAspect="1" noTextEdit="1"/>
          </p:cNvSpPr>
          <p:nvPr>
            <p:ph type="sldImg"/>
          </p:nvPr>
        </p:nvSpPr>
        <p:spPr>
          <a:ln/>
        </p:spPr>
      </p:sp>
      <p:sp>
        <p:nvSpPr>
          <p:cNvPr id="33792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3792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75E59A3-C945-3F4B-891A-1D2554CD267A}" type="slidenum">
              <a:rPr lang="it-IT" altLang="it-IT"/>
              <a:pPr>
                <a:spcBef>
                  <a:spcPct val="0"/>
                </a:spcBef>
              </a:pPr>
              <a:t>153</a:t>
            </a:fld>
            <a:endParaRPr lang="it-IT" altLang="it-IT"/>
          </a:p>
        </p:txBody>
      </p:sp>
    </p:spTree>
    <p:extLst>
      <p:ext uri="{BB962C8B-B14F-4D97-AF65-F5344CB8AC3E}">
        <p14:creationId xmlns:p14="http://schemas.microsoft.com/office/powerpoint/2010/main" val="17215356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Segnaposto immagine diapositiva 1"/>
          <p:cNvSpPr>
            <a:spLocks noGrp="1" noRot="1" noChangeAspect="1" noTextEdit="1"/>
          </p:cNvSpPr>
          <p:nvPr>
            <p:ph type="sldImg"/>
          </p:nvPr>
        </p:nvSpPr>
        <p:spPr>
          <a:ln/>
        </p:spPr>
      </p:sp>
      <p:sp>
        <p:nvSpPr>
          <p:cNvPr id="33997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3997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6218B43-0EE7-FD43-82A5-F8084230950D}" type="slidenum">
              <a:rPr lang="it-IT" altLang="it-IT"/>
              <a:pPr>
                <a:spcBef>
                  <a:spcPct val="0"/>
                </a:spcBef>
              </a:pPr>
              <a:t>154</a:t>
            </a:fld>
            <a:endParaRPr lang="it-IT" altLang="it-IT"/>
          </a:p>
        </p:txBody>
      </p:sp>
    </p:spTree>
    <p:extLst>
      <p:ext uri="{BB962C8B-B14F-4D97-AF65-F5344CB8AC3E}">
        <p14:creationId xmlns:p14="http://schemas.microsoft.com/office/powerpoint/2010/main" val="72456167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egnaposto immagine diapositiva 1"/>
          <p:cNvSpPr>
            <a:spLocks noGrp="1" noRot="1" noChangeAspect="1" noTextEdit="1"/>
          </p:cNvSpPr>
          <p:nvPr>
            <p:ph type="sldImg"/>
          </p:nvPr>
        </p:nvSpPr>
        <p:spPr>
          <a:ln/>
        </p:spPr>
      </p:sp>
      <p:sp>
        <p:nvSpPr>
          <p:cNvPr id="34201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4201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6C6B9DD-5EB0-254E-AC69-5042910925E3}" type="slidenum">
              <a:rPr lang="it-IT" altLang="it-IT"/>
              <a:pPr>
                <a:spcBef>
                  <a:spcPct val="0"/>
                </a:spcBef>
              </a:pPr>
              <a:t>155</a:t>
            </a:fld>
            <a:endParaRPr lang="it-IT" altLang="it-IT"/>
          </a:p>
        </p:txBody>
      </p:sp>
    </p:spTree>
    <p:extLst>
      <p:ext uri="{BB962C8B-B14F-4D97-AF65-F5344CB8AC3E}">
        <p14:creationId xmlns:p14="http://schemas.microsoft.com/office/powerpoint/2010/main" val="147577642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egnaposto immagine diapositiva 1"/>
          <p:cNvSpPr>
            <a:spLocks noGrp="1" noRot="1" noChangeAspect="1" noTextEdit="1"/>
          </p:cNvSpPr>
          <p:nvPr>
            <p:ph type="sldImg"/>
          </p:nvPr>
        </p:nvSpPr>
        <p:spPr>
          <a:ln/>
        </p:spPr>
      </p:sp>
      <p:sp>
        <p:nvSpPr>
          <p:cNvPr id="34406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4406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F8000B1-E6CE-764F-908B-17256E9B4E22}" type="slidenum">
              <a:rPr lang="it-IT" altLang="it-IT"/>
              <a:pPr>
                <a:spcBef>
                  <a:spcPct val="0"/>
                </a:spcBef>
              </a:pPr>
              <a:t>156</a:t>
            </a:fld>
            <a:endParaRPr lang="it-IT" altLang="it-IT"/>
          </a:p>
        </p:txBody>
      </p:sp>
    </p:spTree>
    <p:extLst>
      <p:ext uri="{BB962C8B-B14F-4D97-AF65-F5344CB8AC3E}">
        <p14:creationId xmlns:p14="http://schemas.microsoft.com/office/powerpoint/2010/main" val="208578619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egnaposto immagine diapositiva 1"/>
          <p:cNvSpPr>
            <a:spLocks noGrp="1" noRot="1" noChangeAspect="1" noTextEdit="1"/>
          </p:cNvSpPr>
          <p:nvPr>
            <p:ph type="sldImg"/>
          </p:nvPr>
        </p:nvSpPr>
        <p:spPr>
          <a:ln/>
        </p:spPr>
      </p:sp>
      <p:sp>
        <p:nvSpPr>
          <p:cNvPr id="34611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4611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6B7B517-E7F5-C54C-BB7A-AF2F4F0251A4}" type="slidenum">
              <a:rPr lang="it-IT" altLang="it-IT"/>
              <a:pPr>
                <a:spcBef>
                  <a:spcPct val="0"/>
                </a:spcBef>
              </a:pPr>
              <a:t>157</a:t>
            </a:fld>
            <a:endParaRPr lang="it-IT" altLang="it-IT"/>
          </a:p>
        </p:txBody>
      </p:sp>
    </p:spTree>
    <p:extLst>
      <p:ext uri="{BB962C8B-B14F-4D97-AF65-F5344CB8AC3E}">
        <p14:creationId xmlns:p14="http://schemas.microsoft.com/office/powerpoint/2010/main" val="28549212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egnaposto immagine diapositiva 1"/>
          <p:cNvSpPr>
            <a:spLocks noGrp="1" noRot="1" noChangeAspect="1" noTextEdit="1"/>
          </p:cNvSpPr>
          <p:nvPr>
            <p:ph type="sldImg"/>
          </p:nvPr>
        </p:nvSpPr>
        <p:spPr>
          <a:ln/>
        </p:spPr>
      </p:sp>
      <p:sp>
        <p:nvSpPr>
          <p:cNvPr id="34611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4611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6B7B517-E7F5-C54C-BB7A-AF2F4F0251A4}" type="slidenum">
              <a:rPr lang="it-IT" altLang="it-IT"/>
              <a:pPr>
                <a:spcBef>
                  <a:spcPct val="0"/>
                </a:spcBef>
              </a:pPr>
              <a:t>158</a:t>
            </a:fld>
            <a:endParaRPr lang="it-IT" altLang="it-IT"/>
          </a:p>
        </p:txBody>
      </p:sp>
    </p:spTree>
    <p:extLst>
      <p:ext uri="{BB962C8B-B14F-4D97-AF65-F5344CB8AC3E}">
        <p14:creationId xmlns:p14="http://schemas.microsoft.com/office/powerpoint/2010/main" val="211084437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egnaposto immagine diapositiva 1"/>
          <p:cNvSpPr>
            <a:spLocks noGrp="1" noRot="1" noChangeAspect="1" noTextEdit="1"/>
          </p:cNvSpPr>
          <p:nvPr>
            <p:ph type="sldImg"/>
          </p:nvPr>
        </p:nvSpPr>
        <p:spPr>
          <a:ln/>
        </p:spPr>
      </p:sp>
      <p:sp>
        <p:nvSpPr>
          <p:cNvPr id="34816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4816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F4ECE2F-982C-2541-85BA-41C1ACA37403}" type="slidenum">
              <a:rPr lang="it-IT" altLang="it-IT"/>
              <a:pPr>
                <a:spcBef>
                  <a:spcPct val="0"/>
                </a:spcBef>
              </a:pPr>
              <a:t>159</a:t>
            </a:fld>
            <a:endParaRPr lang="it-IT" altLang="it-IT"/>
          </a:p>
        </p:txBody>
      </p:sp>
    </p:spTree>
    <p:extLst>
      <p:ext uri="{BB962C8B-B14F-4D97-AF65-F5344CB8AC3E}">
        <p14:creationId xmlns:p14="http://schemas.microsoft.com/office/powerpoint/2010/main" val="78764386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Segnaposto immagine diapositiva 1"/>
          <p:cNvSpPr>
            <a:spLocks noGrp="1" noRot="1" noChangeAspect="1" noTextEdit="1"/>
          </p:cNvSpPr>
          <p:nvPr>
            <p:ph type="sldImg"/>
          </p:nvPr>
        </p:nvSpPr>
        <p:spPr>
          <a:ln/>
        </p:spPr>
      </p:sp>
      <p:sp>
        <p:nvSpPr>
          <p:cNvPr id="35021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35021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E5CADDE-5219-494F-8FFE-8CED489D609A}" type="slidenum">
              <a:rPr lang="it-IT" altLang="it-IT"/>
              <a:pPr>
                <a:spcBef>
                  <a:spcPct val="0"/>
                </a:spcBef>
              </a:pPr>
              <a:t>160</a:t>
            </a:fld>
            <a:endParaRPr lang="it-IT" altLang="it-IT"/>
          </a:p>
        </p:txBody>
      </p:sp>
    </p:spTree>
    <p:extLst>
      <p:ext uri="{BB962C8B-B14F-4D97-AF65-F5344CB8AC3E}">
        <p14:creationId xmlns:p14="http://schemas.microsoft.com/office/powerpoint/2010/main" val="841205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9C4BDE6-B6B7-544E-8D4A-E4405EA6BB28}" type="slidenum">
              <a:rPr lang="it-IT" altLang="it-IT">
                <a:ea typeface="ＭＳ Ｐゴシック" charset="-128"/>
                <a:cs typeface="ＭＳ Ｐゴシック" charset="-128"/>
              </a:rPr>
              <a:pPr algn="r" eaLnBrk="1" hangingPunct="1">
                <a:spcBef>
                  <a:spcPct val="0"/>
                </a:spcBef>
              </a:pPr>
              <a:t>16</a:t>
            </a:fld>
            <a:endParaRPr lang="it-IT" altLang="it-IT">
              <a:ea typeface="ＭＳ Ｐゴシック" charset="-128"/>
              <a:cs typeface="ＭＳ Ｐゴシック" charset="-128"/>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it-IT">
              <a:latin typeface="Arial" charset="0"/>
            </a:endParaRPr>
          </a:p>
        </p:txBody>
      </p:sp>
    </p:spTree>
    <p:extLst>
      <p:ext uri="{BB962C8B-B14F-4D97-AF65-F5344CB8AC3E}">
        <p14:creationId xmlns:p14="http://schemas.microsoft.com/office/powerpoint/2010/main" val="1725694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egnaposto immagine diapositiva 1"/>
          <p:cNvSpPr>
            <a:spLocks noGrp="1" noRot="1" noChangeAspect="1" noTextEdit="1"/>
          </p:cNvSpPr>
          <p:nvPr>
            <p:ph type="sldImg"/>
          </p:nvPr>
        </p:nvSpPr>
        <p:spPr>
          <a:ln/>
        </p:spPr>
      </p:sp>
      <p:sp>
        <p:nvSpPr>
          <p:cNvPr id="4301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4301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B1BD47B-2B39-D244-B700-06033670D252}" type="slidenum">
              <a:rPr lang="it-IT" altLang="it-IT"/>
              <a:pPr>
                <a:spcBef>
                  <a:spcPct val="0"/>
                </a:spcBef>
              </a:pPr>
              <a:t>17</a:t>
            </a:fld>
            <a:endParaRPr lang="it-IT" altLang="it-IT"/>
          </a:p>
        </p:txBody>
      </p:sp>
    </p:spTree>
    <p:extLst>
      <p:ext uri="{BB962C8B-B14F-4D97-AF65-F5344CB8AC3E}">
        <p14:creationId xmlns:p14="http://schemas.microsoft.com/office/powerpoint/2010/main" val="99585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egnaposto immagine diapositiva 1"/>
          <p:cNvSpPr>
            <a:spLocks noGrp="1" noRot="1" noChangeAspect="1" noTextEdit="1"/>
          </p:cNvSpPr>
          <p:nvPr>
            <p:ph type="sldImg"/>
          </p:nvPr>
        </p:nvSpPr>
        <p:spPr>
          <a:ln/>
        </p:spPr>
      </p:sp>
      <p:sp>
        <p:nvSpPr>
          <p:cNvPr id="4505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4505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FF17A0F-E895-C746-A985-B8AC2DD7555B}" type="slidenum">
              <a:rPr lang="it-IT" altLang="it-IT"/>
              <a:pPr>
                <a:spcBef>
                  <a:spcPct val="0"/>
                </a:spcBef>
              </a:pPr>
              <a:t>18</a:t>
            </a:fld>
            <a:endParaRPr lang="it-IT" altLang="it-IT"/>
          </a:p>
        </p:txBody>
      </p:sp>
    </p:spTree>
    <p:extLst>
      <p:ext uri="{BB962C8B-B14F-4D97-AF65-F5344CB8AC3E}">
        <p14:creationId xmlns:p14="http://schemas.microsoft.com/office/powerpoint/2010/main" val="841098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egnaposto immagine diapositiva 1"/>
          <p:cNvSpPr>
            <a:spLocks noGrp="1" noRot="1" noChangeAspect="1" noTextEdit="1"/>
          </p:cNvSpPr>
          <p:nvPr>
            <p:ph type="sldImg"/>
          </p:nvPr>
        </p:nvSpPr>
        <p:spPr>
          <a:ln/>
        </p:spPr>
      </p:sp>
      <p:sp>
        <p:nvSpPr>
          <p:cNvPr id="5427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5427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4C9052A-FEAC-0046-95DD-E44DE6466F74}" type="slidenum">
              <a:rPr lang="it-IT" altLang="it-IT"/>
              <a:pPr>
                <a:spcBef>
                  <a:spcPct val="0"/>
                </a:spcBef>
              </a:pPr>
              <a:t>22</a:t>
            </a:fld>
            <a:endParaRPr lang="it-IT" altLang="it-IT"/>
          </a:p>
        </p:txBody>
      </p:sp>
    </p:spTree>
    <p:extLst>
      <p:ext uri="{BB962C8B-B14F-4D97-AF65-F5344CB8AC3E}">
        <p14:creationId xmlns:p14="http://schemas.microsoft.com/office/powerpoint/2010/main" val="1609965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egnaposto immagine diapositiva 1"/>
          <p:cNvSpPr>
            <a:spLocks noGrp="1" noRot="1" noChangeAspect="1" noTextEdit="1"/>
          </p:cNvSpPr>
          <p:nvPr>
            <p:ph type="sldImg"/>
          </p:nvPr>
        </p:nvSpPr>
        <p:spPr>
          <a:ln/>
        </p:spPr>
      </p:sp>
      <p:sp>
        <p:nvSpPr>
          <p:cNvPr id="1433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433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8D6F55E-4A69-614C-A6BB-FA467B7D5854}" type="slidenum">
              <a:rPr lang="it-IT" altLang="it-IT"/>
              <a:pPr>
                <a:spcBef>
                  <a:spcPct val="0"/>
                </a:spcBef>
              </a:pPr>
              <a:t>2</a:t>
            </a:fld>
            <a:endParaRPr lang="it-IT" altLang="it-IT"/>
          </a:p>
        </p:txBody>
      </p:sp>
    </p:spTree>
    <p:extLst>
      <p:ext uri="{BB962C8B-B14F-4D97-AF65-F5344CB8AC3E}">
        <p14:creationId xmlns:p14="http://schemas.microsoft.com/office/powerpoint/2010/main" val="361559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egnaposto immagine diapositiva 1"/>
          <p:cNvSpPr>
            <a:spLocks noGrp="1" noRot="1" noChangeAspect="1" noTextEdit="1"/>
          </p:cNvSpPr>
          <p:nvPr>
            <p:ph type="sldImg"/>
          </p:nvPr>
        </p:nvSpPr>
        <p:spPr>
          <a:ln/>
        </p:spPr>
      </p:sp>
      <p:sp>
        <p:nvSpPr>
          <p:cNvPr id="5632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5632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8DEF435-CCDE-EB48-9200-FE5755B57B1C}" type="slidenum">
              <a:rPr lang="it-IT" altLang="it-IT"/>
              <a:pPr>
                <a:spcBef>
                  <a:spcPct val="0"/>
                </a:spcBef>
              </a:pPr>
              <a:t>23</a:t>
            </a:fld>
            <a:endParaRPr lang="it-IT" altLang="it-IT"/>
          </a:p>
        </p:txBody>
      </p:sp>
    </p:spTree>
    <p:extLst>
      <p:ext uri="{BB962C8B-B14F-4D97-AF65-F5344CB8AC3E}">
        <p14:creationId xmlns:p14="http://schemas.microsoft.com/office/powerpoint/2010/main" val="393886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egnaposto immagine diapositiva 1"/>
          <p:cNvSpPr>
            <a:spLocks noGrp="1" noRot="1" noChangeAspect="1" noTextEdit="1"/>
          </p:cNvSpPr>
          <p:nvPr>
            <p:ph type="sldImg"/>
          </p:nvPr>
        </p:nvSpPr>
        <p:spPr>
          <a:ln/>
        </p:spPr>
      </p:sp>
      <p:sp>
        <p:nvSpPr>
          <p:cNvPr id="5837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5837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0FD67B9-BD91-E84B-BF7F-7DEF1087EFFA}" type="slidenum">
              <a:rPr lang="it-IT" altLang="it-IT"/>
              <a:pPr>
                <a:spcBef>
                  <a:spcPct val="0"/>
                </a:spcBef>
              </a:pPr>
              <a:t>24</a:t>
            </a:fld>
            <a:endParaRPr lang="it-IT" altLang="it-IT"/>
          </a:p>
        </p:txBody>
      </p:sp>
    </p:spTree>
    <p:extLst>
      <p:ext uri="{BB962C8B-B14F-4D97-AF65-F5344CB8AC3E}">
        <p14:creationId xmlns:p14="http://schemas.microsoft.com/office/powerpoint/2010/main" val="1513099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egnaposto immagine diapositiva 1"/>
          <p:cNvSpPr>
            <a:spLocks noGrp="1" noRot="1" noChangeAspect="1" noTextEdit="1"/>
          </p:cNvSpPr>
          <p:nvPr>
            <p:ph type="sldImg"/>
          </p:nvPr>
        </p:nvSpPr>
        <p:spPr>
          <a:ln/>
        </p:spPr>
      </p:sp>
      <p:sp>
        <p:nvSpPr>
          <p:cNvPr id="6041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6041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912513B-A180-C448-AB13-8CD34CBE636D}" type="slidenum">
              <a:rPr lang="it-IT" altLang="it-IT"/>
              <a:pPr>
                <a:spcBef>
                  <a:spcPct val="0"/>
                </a:spcBef>
              </a:pPr>
              <a:t>25</a:t>
            </a:fld>
            <a:endParaRPr lang="it-IT" altLang="it-IT"/>
          </a:p>
        </p:txBody>
      </p:sp>
    </p:spTree>
    <p:extLst>
      <p:ext uri="{BB962C8B-B14F-4D97-AF65-F5344CB8AC3E}">
        <p14:creationId xmlns:p14="http://schemas.microsoft.com/office/powerpoint/2010/main" val="165041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p:cNvSpPr>
            <a:spLocks noGrp="1" noRot="1" noChangeAspect="1" noTextEdit="1"/>
          </p:cNvSpPr>
          <p:nvPr>
            <p:ph type="sldImg"/>
          </p:nvPr>
        </p:nvSpPr>
        <p:spPr>
          <a:ln/>
        </p:spPr>
      </p:sp>
      <p:sp>
        <p:nvSpPr>
          <p:cNvPr id="6246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6246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CCADFE5-1225-1045-9B3A-974539AF9750}" type="slidenum">
              <a:rPr lang="it-IT" altLang="it-IT"/>
              <a:pPr>
                <a:spcBef>
                  <a:spcPct val="0"/>
                </a:spcBef>
              </a:pPr>
              <a:t>26</a:t>
            </a:fld>
            <a:endParaRPr lang="it-IT" altLang="it-IT"/>
          </a:p>
        </p:txBody>
      </p:sp>
    </p:spTree>
    <p:extLst>
      <p:ext uri="{BB962C8B-B14F-4D97-AF65-F5344CB8AC3E}">
        <p14:creationId xmlns:p14="http://schemas.microsoft.com/office/powerpoint/2010/main" val="1446295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egnaposto immagine diapositiva 1"/>
          <p:cNvSpPr>
            <a:spLocks noGrp="1" noRot="1" noChangeAspect="1" noTextEdit="1"/>
          </p:cNvSpPr>
          <p:nvPr>
            <p:ph type="sldImg"/>
          </p:nvPr>
        </p:nvSpPr>
        <p:spPr>
          <a:ln/>
        </p:spPr>
      </p:sp>
      <p:sp>
        <p:nvSpPr>
          <p:cNvPr id="6451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6451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C1B1866-57C1-3742-86F3-E0D652D5386B}" type="slidenum">
              <a:rPr lang="it-IT" altLang="it-IT"/>
              <a:pPr>
                <a:spcBef>
                  <a:spcPct val="0"/>
                </a:spcBef>
              </a:pPr>
              <a:t>27</a:t>
            </a:fld>
            <a:endParaRPr lang="it-IT" altLang="it-IT"/>
          </a:p>
        </p:txBody>
      </p:sp>
    </p:spTree>
    <p:extLst>
      <p:ext uri="{BB962C8B-B14F-4D97-AF65-F5344CB8AC3E}">
        <p14:creationId xmlns:p14="http://schemas.microsoft.com/office/powerpoint/2010/main" val="519740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egnaposto immagine diapositiva 1"/>
          <p:cNvSpPr>
            <a:spLocks noGrp="1" noRot="1" noChangeAspect="1" noTextEdit="1"/>
          </p:cNvSpPr>
          <p:nvPr>
            <p:ph type="sldImg"/>
          </p:nvPr>
        </p:nvSpPr>
        <p:spPr>
          <a:ln/>
        </p:spPr>
      </p:sp>
      <p:sp>
        <p:nvSpPr>
          <p:cNvPr id="6656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6656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CF1F4C8-18B5-494B-81B9-6A763DF82500}" type="slidenum">
              <a:rPr lang="it-IT" altLang="it-IT"/>
              <a:pPr>
                <a:spcBef>
                  <a:spcPct val="0"/>
                </a:spcBef>
              </a:pPr>
              <a:t>28</a:t>
            </a:fld>
            <a:endParaRPr lang="it-IT" altLang="it-IT"/>
          </a:p>
        </p:txBody>
      </p:sp>
    </p:spTree>
    <p:extLst>
      <p:ext uri="{BB962C8B-B14F-4D97-AF65-F5344CB8AC3E}">
        <p14:creationId xmlns:p14="http://schemas.microsoft.com/office/powerpoint/2010/main" val="1460137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egnaposto immagine diapositiva 1"/>
          <p:cNvSpPr>
            <a:spLocks noGrp="1" noRot="1" noChangeAspect="1" noTextEdit="1"/>
          </p:cNvSpPr>
          <p:nvPr>
            <p:ph type="sldImg"/>
          </p:nvPr>
        </p:nvSpPr>
        <p:spPr>
          <a:ln/>
        </p:spPr>
      </p:sp>
      <p:sp>
        <p:nvSpPr>
          <p:cNvPr id="6861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6861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2E06AA5-2E85-2B49-9953-E7ACA0B39460}" type="slidenum">
              <a:rPr lang="it-IT" altLang="it-IT"/>
              <a:pPr>
                <a:spcBef>
                  <a:spcPct val="0"/>
                </a:spcBef>
              </a:pPr>
              <a:t>29</a:t>
            </a:fld>
            <a:endParaRPr lang="it-IT" altLang="it-IT"/>
          </a:p>
        </p:txBody>
      </p:sp>
    </p:spTree>
    <p:extLst>
      <p:ext uri="{BB962C8B-B14F-4D97-AF65-F5344CB8AC3E}">
        <p14:creationId xmlns:p14="http://schemas.microsoft.com/office/powerpoint/2010/main" val="1232454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egnaposto immagine diapositiva 1"/>
          <p:cNvSpPr>
            <a:spLocks noGrp="1" noRot="1" noChangeAspect="1" noTextEdit="1"/>
          </p:cNvSpPr>
          <p:nvPr>
            <p:ph type="sldImg"/>
          </p:nvPr>
        </p:nvSpPr>
        <p:spPr>
          <a:ln/>
        </p:spPr>
      </p:sp>
      <p:sp>
        <p:nvSpPr>
          <p:cNvPr id="7065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7065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A05D526-FA29-244F-85E1-FC8F71D7CCEF}" type="slidenum">
              <a:rPr lang="it-IT" altLang="it-IT"/>
              <a:pPr>
                <a:spcBef>
                  <a:spcPct val="0"/>
                </a:spcBef>
              </a:pPr>
              <a:t>30</a:t>
            </a:fld>
            <a:endParaRPr lang="it-IT" altLang="it-IT"/>
          </a:p>
        </p:txBody>
      </p:sp>
    </p:spTree>
    <p:extLst>
      <p:ext uri="{BB962C8B-B14F-4D97-AF65-F5344CB8AC3E}">
        <p14:creationId xmlns:p14="http://schemas.microsoft.com/office/powerpoint/2010/main" val="1378535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egnaposto immagine diapositiva 1"/>
          <p:cNvSpPr>
            <a:spLocks noGrp="1" noRot="1" noChangeAspect="1" noTextEdit="1"/>
          </p:cNvSpPr>
          <p:nvPr>
            <p:ph type="sldImg"/>
          </p:nvPr>
        </p:nvSpPr>
        <p:spPr>
          <a:ln/>
        </p:spPr>
      </p:sp>
      <p:sp>
        <p:nvSpPr>
          <p:cNvPr id="7270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7270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FAEC038-55D6-9A45-9A3F-CC0F0839A1DE}" type="slidenum">
              <a:rPr lang="it-IT" altLang="it-IT"/>
              <a:pPr>
                <a:spcBef>
                  <a:spcPct val="0"/>
                </a:spcBef>
              </a:pPr>
              <a:t>31</a:t>
            </a:fld>
            <a:endParaRPr lang="it-IT" altLang="it-IT"/>
          </a:p>
        </p:txBody>
      </p:sp>
    </p:spTree>
    <p:extLst>
      <p:ext uri="{BB962C8B-B14F-4D97-AF65-F5344CB8AC3E}">
        <p14:creationId xmlns:p14="http://schemas.microsoft.com/office/powerpoint/2010/main" val="1992951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egnaposto immagine diapositiva 1"/>
          <p:cNvSpPr>
            <a:spLocks noGrp="1" noRot="1" noChangeAspect="1" noTextEdit="1"/>
          </p:cNvSpPr>
          <p:nvPr>
            <p:ph type="sldImg"/>
          </p:nvPr>
        </p:nvSpPr>
        <p:spPr>
          <a:ln/>
        </p:spPr>
      </p:sp>
      <p:sp>
        <p:nvSpPr>
          <p:cNvPr id="7475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7475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3A35B19-BDDD-2C40-A32E-6A0AB112CFF8}" type="slidenum">
              <a:rPr lang="it-IT" altLang="it-IT"/>
              <a:pPr>
                <a:spcBef>
                  <a:spcPct val="0"/>
                </a:spcBef>
              </a:pPr>
              <a:t>32</a:t>
            </a:fld>
            <a:endParaRPr lang="it-IT" altLang="it-IT"/>
          </a:p>
        </p:txBody>
      </p:sp>
    </p:spTree>
    <p:extLst>
      <p:ext uri="{BB962C8B-B14F-4D97-AF65-F5344CB8AC3E}">
        <p14:creationId xmlns:p14="http://schemas.microsoft.com/office/powerpoint/2010/main" val="122879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egnaposto immagine diapositiva 1"/>
          <p:cNvSpPr>
            <a:spLocks noGrp="1" noRot="1" noChangeAspect="1" noTextEdit="1"/>
          </p:cNvSpPr>
          <p:nvPr>
            <p:ph type="sldImg"/>
          </p:nvPr>
        </p:nvSpPr>
        <p:spPr>
          <a:ln/>
        </p:spPr>
      </p:sp>
      <p:sp>
        <p:nvSpPr>
          <p:cNvPr id="1638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638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07690D1-B03C-AD48-966E-881DC05D3E2D}" type="slidenum">
              <a:rPr lang="it-IT" altLang="it-IT"/>
              <a:pPr>
                <a:spcBef>
                  <a:spcPct val="0"/>
                </a:spcBef>
              </a:pPr>
              <a:t>3</a:t>
            </a:fld>
            <a:endParaRPr lang="it-IT" altLang="it-IT"/>
          </a:p>
        </p:txBody>
      </p:sp>
    </p:spTree>
    <p:extLst>
      <p:ext uri="{BB962C8B-B14F-4D97-AF65-F5344CB8AC3E}">
        <p14:creationId xmlns:p14="http://schemas.microsoft.com/office/powerpoint/2010/main" val="1502220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egnaposto immagine diapositiva 1"/>
          <p:cNvSpPr>
            <a:spLocks noGrp="1" noRot="1" noChangeAspect="1" noTextEdit="1"/>
          </p:cNvSpPr>
          <p:nvPr>
            <p:ph type="sldImg"/>
          </p:nvPr>
        </p:nvSpPr>
        <p:spPr>
          <a:ln/>
        </p:spPr>
      </p:sp>
      <p:sp>
        <p:nvSpPr>
          <p:cNvPr id="7680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7680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99F62E2-FDD3-CA47-9FD0-C32F9B123BAD}" type="slidenum">
              <a:rPr lang="it-IT" altLang="it-IT"/>
              <a:pPr>
                <a:spcBef>
                  <a:spcPct val="0"/>
                </a:spcBef>
              </a:pPr>
              <a:t>33</a:t>
            </a:fld>
            <a:endParaRPr lang="it-IT" altLang="it-IT"/>
          </a:p>
        </p:txBody>
      </p:sp>
    </p:spTree>
    <p:extLst>
      <p:ext uri="{BB962C8B-B14F-4D97-AF65-F5344CB8AC3E}">
        <p14:creationId xmlns:p14="http://schemas.microsoft.com/office/powerpoint/2010/main" val="29449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egnaposto immagine diapositiva 1"/>
          <p:cNvSpPr>
            <a:spLocks noGrp="1" noRot="1" noChangeAspect="1" noTextEdit="1"/>
          </p:cNvSpPr>
          <p:nvPr>
            <p:ph type="sldImg"/>
          </p:nvPr>
        </p:nvSpPr>
        <p:spPr>
          <a:ln/>
        </p:spPr>
      </p:sp>
      <p:sp>
        <p:nvSpPr>
          <p:cNvPr id="7885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7885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865027D-9185-3544-A7FD-EAE9AC59D405}" type="slidenum">
              <a:rPr lang="it-IT" altLang="it-IT"/>
              <a:pPr>
                <a:spcBef>
                  <a:spcPct val="0"/>
                </a:spcBef>
              </a:pPr>
              <a:t>34</a:t>
            </a:fld>
            <a:endParaRPr lang="it-IT" altLang="it-IT"/>
          </a:p>
        </p:txBody>
      </p:sp>
    </p:spTree>
    <p:extLst>
      <p:ext uri="{BB962C8B-B14F-4D97-AF65-F5344CB8AC3E}">
        <p14:creationId xmlns:p14="http://schemas.microsoft.com/office/powerpoint/2010/main" val="1041768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egnaposto immagine diapositiva 1"/>
          <p:cNvSpPr>
            <a:spLocks noGrp="1" noRot="1" noChangeAspect="1" noTextEdit="1"/>
          </p:cNvSpPr>
          <p:nvPr>
            <p:ph type="sldImg"/>
          </p:nvPr>
        </p:nvSpPr>
        <p:spPr>
          <a:ln/>
        </p:spPr>
      </p:sp>
      <p:sp>
        <p:nvSpPr>
          <p:cNvPr id="8089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8089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79E1F98-E391-EE49-A0AF-44418DA70933}" type="slidenum">
              <a:rPr lang="it-IT" altLang="it-IT"/>
              <a:pPr>
                <a:spcBef>
                  <a:spcPct val="0"/>
                </a:spcBef>
              </a:pPr>
              <a:t>35</a:t>
            </a:fld>
            <a:endParaRPr lang="it-IT" altLang="it-IT"/>
          </a:p>
        </p:txBody>
      </p:sp>
    </p:spTree>
    <p:extLst>
      <p:ext uri="{BB962C8B-B14F-4D97-AF65-F5344CB8AC3E}">
        <p14:creationId xmlns:p14="http://schemas.microsoft.com/office/powerpoint/2010/main" val="565324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egnaposto immagine diapositiva 1"/>
          <p:cNvSpPr>
            <a:spLocks noGrp="1" noRot="1" noChangeAspect="1" noTextEdit="1"/>
          </p:cNvSpPr>
          <p:nvPr>
            <p:ph type="sldImg"/>
          </p:nvPr>
        </p:nvSpPr>
        <p:spPr>
          <a:ln/>
        </p:spPr>
      </p:sp>
      <p:sp>
        <p:nvSpPr>
          <p:cNvPr id="8294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8294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A8B77CC-76B3-4B42-9BE2-182A633CE02F}" type="slidenum">
              <a:rPr lang="it-IT" altLang="it-IT"/>
              <a:pPr>
                <a:spcBef>
                  <a:spcPct val="0"/>
                </a:spcBef>
              </a:pPr>
              <a:t>36</a:t>
            </a:fld>
            <a:endParaRPr lang="it-IT" altLang="it-IT"/>
          </a:p>
        </p:txBody>
      </p:sp>
    </p:spTree>
    <p:extLst>
      <p:ext uri="{BB962C8B-B14F-4D97-AF65-F5344CB8AC3E}">
        <p14:creationId xmlns:p14="http://schemas.microsoft.com/office/powerpoint/2010/main" val="945855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egnaposto immagine diapositiva 1"/>
          <p:cNvSpPr>
            <a:spLocks noGrp="1" noRot="1" noChangeAspect="1" noTextEdit="1"/>
          </p:cNvSpPr>
          <p:nvPr>
            <p:ph type="sldImg"/>
          </p:nvPr>
        </p:nvSpPr>
        <p:spPr>
          <a:ln/>
        </p:spPr>
      </p:sp>
      <p:sp>
        <p:nvSpPr>
          <p:cNvPr id="8499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So during these 2 lessons we will talk about GENETICS and Behaviour (in particular…)</a:t>
            </a:r>
          </a:p>
          <a:p>
            <a:r>
              <a:rPr lang="it-IT" altLang="it-IT">
                <a:latin typeface="Arial" charset="0"/>
              </a:rPr>
              <a:t>In the second part we will talk about the development of neural system</a:t>
            </a:r>
          </a:p>
          <a:p>
            <a:endParaRPr lang="it-IT" altLang="it-IT">
              <a:latin typeface="Arial" charset="0"/>
            </a:endParaRPr>
          </a:p>
        </p:txBody>
      </p:sp>
      <p:sp>
        <p:nvSpPr>
          <p:cNvPr id="8499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4EAFDAA-5B8E-B34F-915E-6A628B9A4C68}" type="slidenum">
              <a:rPr lang="it-IT" altLang="it-IT"/>
              <a:pPr>
                <a:spcBef>
                  <a:spcPct val="0"/>
                </a:spcBef>
              </a:pPr>
              <a:t>37</a:t>
            </a:fld>
            <a:endParaRPr lang="it-IT" altLang="it-IT"/>
          </a:p>
        </p:txBody>
      </p:sp>
    </p:spTree>
    <p:extLst>
      <p:ext uri="{BB962C8B-B14F-4D97-AF65-F5344CB8AC3E}">
        <p14:creationId xmlns:p14="http://schemas.microsoft.com/office/powerpoint/2010/main" val="1326223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egnaposto immagine diapositiva 1"/>
          <p:cNvSpPr>
            <a:spLocks noGrp="1" noRot="1" noChangeAspect="1" noTextEdit="1"/>
          </p:cNvSpPr>
          <p:nvPr>
            <p:ph type="sldImg"/>
          </p:nvPr>
        </p:nvSpPr>
        <p:spPr>
          <a:ln/>
        </p:spPr>
      </p:sp>
      <p:sp>
        <p:nvSpPr>
          <p:cNvPr id="8704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8704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71142CE-3530-964F-A018-DB82CFA8B53C}" type="slidenum">
              <a:rPr lang="it-IT" altLang="it-IT"/>
              <a:pPr>
                <a:spcBef>
                  <a:spcPct val="0"/>
                </a:spcBef>
              </a:pPr>
              <a:t>38</a:t>
            </a:fld>
            <a:endParaRPr lang="it-IT" altLang="it-IT"/>
          </a:p>
        </p:txBody>
      </p:sp>
    </p:spTree>
    <p:extLst>
      <p:ext uri="{BB962C8B-B14F-4D97-AF65-F5344CB8AC3E}">
        <p14:creationId xmlns:p14="http://schemas.microsoft.com/office/powerpoint/2010/main" val="1104483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egnaposto immagine diapositiva 1"/>
          <p:cNvSpPr>
            <a:spLocks noGrp="1" noRot="1" noChangeAspect="1" noTextEdit="1"/>
          </p:cNvSpPr>
          <p:nvPr>
            <p:ph type="sldImg"/>
          </p:nvPr>
        </p:nvSpPr>
        <p:spPr>
          <a:ln/>
        </p:spPr>
      </p:sp>
      <p:sp>
        <p:nvSpPr>
          <p:cNvPr id="8909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8909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E2B3AAD-D766-3145-A0C0-DACE92747B22}" type="slidenum">
              <a:rPr lang="it-IT" altLang="it-IT"/>
              <a:pPr>
                <a:spcBef>
                  <a:spcPct val="0"/>
                </a:spcBef>
              </a:pPr>
              <a:t>39</a:t>
            </a:fld>
            <a:endParaRPr lang="it-IT" altLang="it-IT"/>
          </a:p>
        </p:txBody>
      </p:sp>
    </p:spTree>
    <p:extLst>
      <p:ext uri="{BB962C8B-B14F-4D97-AF65-F5344CB8AC3E}">
        <p14:creationId xmlns:p14="http://schemas.microsoft.com/office/powerpoint/2010/main" val="197556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egnaposto immagine diapositiva 1"/>
          <p:cNvSpPr>
            <a:spLocks noGrp="1" noRot="1" noChangeAspect="1" noTextEdit="1"/>
          </p:cNvSpPr>
          <p:nvPr>
            <p:ph type="sldImg"/>
          </p:nvPr>
        </p:nvSpPr>
        <p:spPr>
          <a:ln/>
        </p:spPr>
      </p:sp>
      <p:sp>
        <p:nvSpPr>
          <p:cNvPr id="9216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9216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F72E1F2-E3CF-8144-B06A-07EC146EB525}" type="slidenum">
              <a:rPr lang="it-IT" altLang="it-IT"/>
              <a:pPr>
                <a:spcBef>
                  <a:spcPct val="0"/>
                </a:spcBef>
              </a:pPr>
              <a:t>40</a:t>
            </a:fld>
            <a:endParaRPr lang="it-IT" altLang="it-IT"/>
          </a:p>
        </p:txBody>
      </p:sp>
    </p:spTree>
    <p:extLst>
      <p:ext uri="{BB962C8B-B14F-4D97-AF65-F5344CB8AC3E}">
        <p14:creationId xmlns:p14="http://schemas.microsoft.com/office/powerpoint/2010/main" val="322494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egnaposto immagine diapositiva 1"/>
          <p:cNvSpPr>
            <a:spLocks noGrp="1" noRot="1" noChangeAspect="1" noTextEdit="1"/>
          </p:cNvSpPr>
          <p:nvPr>
            <p:ph type="sldImg"/>
          </p:nvPr>
        </p:nvSpPr>
        <p:spPr>
          <a:ln/>
        </p:spPr>
      </p:sp>
      <p:sp>
        <p:nvSpPr>
          <p:cNvPr id="9421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9421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227D801-D206-8D4D-B88D-19F142EF272F}" type="slidenum">
              <a:rPr lang="it-IT" altLang="it-IT"/>
              <a:pPr>
                <a:spcBef>
                  <a:spcPct val="0"/>
                </a:spcBef>
              </a:pPr>
              <a:t>41</a:t>
            </a:fld>
            <a:endParaRPr lang="it-IT" altLang="it-IT"/>
          </a:p>
        </p:txBody>
      </p:sp>
    </p:spTree>
    <p:extLst>
      <p:ext uri="{BB962C8B-B14F-4D97-AF65-F5344CB8AC3E}">
        <p14:creationId xmlns:p14="http://schemas.microsoft.com/office/powerpoint/2010/main" val="2070324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egnaposto immagine diapositiva 1"/>
          <p:cNvSpPr>
            <a:spLocks noGrp="1" noRot="1" noChangeAspect="1" noTextEdit="1"/>
          </p:cNvSpPr>
          <p:nvPr>
            <p:ph type="sldImg"/>
          </p:nvPr>
        </p:nvSpPr>
        <p:spPr>
          <a:ln/>
        </p:spPr>
      </p:sp>
      <p:sp>
        <p:nvSpPr>
          <p:cNvPr id="9625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9625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C556299-81A4-2642-A546-F835CFABD765}" type="slidenum">
              <a:rPr lang="it-IT" altLang="it-IT"/>
              <a:pPr>
                <a:spcBef>
                  <a:spcPct val="0"/>
                </a:spcBef>
              </a:pPr>
              <a:t>42</a:t>
            </a:fld>
            <a:endParaRPr lang="it-IT" altLang="it-IT"/>
          </a:p>
        </p:txBody>
      </p:sp>
    </p:spTree>
    <p:extLst>
      <p:ext uri="{BB962C8B-B14F-4D97-AF65-F5344CB8AC3E}">
        <p14:creationId xmlns:p14="http://schemas.microsoft.com/office/powerpoint/2010/main" val="265129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p:cNvSpPr>
            <a:spLocks noGrp="1" noRot="1" noChangeAspect="1" noTextEdit="1"/>
          </p:cNvSpPr>
          <p:nvPr>
            <p:ph type="sldImg"/>
          </p:nvPr>
        </p:nvSpPr>
        <p:spPr>
          <a:ln/>
        </p:spPr>
      </p:sp>
      <p:sp>
        <p:nvSpPr>
          <p:cNvPr id="184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843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AAF5361-0F2C-1B4F-AE88-811C765416C3}" type="slidenum">
              <a:rPr lang="it-IT" altLang="it-IT"/>
              <a:pPr>
                <a:spcBef>
                  <a:spcPct val="0"/>
                </a:spcBef>
              </a:pPr>
              <a:t>4</a:t>
            </a:fld>
            <a:endParaRPr lang="it-IT" altLang="it-IT"/>
          </a:p>
        </p:txBody>
      </p:sp>
    </p:spTree>
    <p:extLst>
      <p:ext uri="{BB962C8B-B14F-4D97-AF65-F5344CB8AC3E}">
        <p14:creationId xmlns:p14="http://schemas.microsoft.com/office/powerpoint/2010/main" val="1999870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egnaposto immagine diapositiva 1"/>
          <p:cNvSpPr>
            <a:spLocks noGrp="1" noRot="1" noChangeAspect="1" noTextEdit="1"/>
          </p:cNvSpPr>
          <p:nvPr>
            <p:ph type="sldImg"/>
          </p:nvPr>
        </p:nvSpPr>
        <p:spPr>
          <a:ln/>
        </p:spPr>
      </p:sp>
      <p:sp>
        <p:nvSpPr>
          <p:cNvPr id="9830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9830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0C95708-7855-3244-9E56-91D9A62C3155}" type="slidenum">
              <a:rPr lang="it-IT" altLang="it-IT"/>
              <a:pPr>
                <a:spcBef>
                  <a:spcPct val="0"/>
                </a:spcBef>
              </a:pPr>
              <a:t>43</a:t>
            </a:fld>
            <a:endParaRPr lang="it-IT" altLang="it-IT"/>
          </a:p>
        </p:txBody>
      </p:sp>
    </p:spTree>
    <p:extLst>
      <p:ext uri="{BB962C8B-B14F-4D97-AF65-F5344CB8AC3E}">
        <p14:creationId xmlns:p14="http://schemas.microsoft.com/office/powerpoint/2010/main" val="2142943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egnaposto immagine diapositiva 1"/>
          <p:cNvSpPr>
            <a:spLocks noGrp="1" noRot="1" noChangeAspect="1" noTextEdit="1"/>
          </p:cNvSpPr>
          <p:nvPr>
            <p:ph type="sldImg"/>
          </p:nvPr>
        </p:nvSpPr>
        <p:spPr>
          <a:ln/>
        </p:spPr>
      </p:sp>
      <p:sp>
        <p:nvSpPr>
          <p:cNvPr id="10035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0035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DB030BA-9EC3-1946-907E-FEE682196932}" type="slidenum">
              <a:rPr lang="it-IT" altLang="it-IT"/>
              <a:pPr>
                <a:spcBef>
                  <a:spcPct val="0"/>
                </a:spcBef>
              </a:pPr>
              <a:t>44</a:t>
            </a:fld>
            <a:endParaRPr lang="it-IT" altLang="it-IT"/>
          </a:p>
        </p:txBody>
      </p:sp>
    </p:spTree>
    <p:extLst>
      <p:ext uri="{BB962C8B-B14F-4D97-AF65-F5344CB8AC3E}">
        <p14:creationId xmlns:p14="http://schemas.microsoft.com/office/powerpoint/2010/main" val="1003278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egnaposto immagine diapositiva 1"/>
          <p:cNvSpPr>
            <a:spLocks noGrp="1" noRot="1" noChangeAspect="1" noTextEdit="1"/>
          </p:cNvSpPr>
          <p:nvPr>
            <p:ph type="sldImg"/>
          </p:nvPr>
        </p:nvSpPr>
        <p:spPr>
          <a:ln/>
        </p:spPr>
      </p:sp>
      <p:sp>
        <p:nvSpPr>
          <p:cNvPr id="10240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0240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401C13F-ED7A-4546-B05C-24DEB109F40A}" type="slidenum">
              <a:rPr lang="it-IT" altLang="it-IT"/>
              <a:pPr>
                <a:spcBef>
                  <a:spcPct val="0"/>
                </a:spcBef>
              </a:pPr>
              <a:t>45</a:t>
            </a:fld>
            <a:endParaRPr lang="it-IT" altLang="it-IT"/>
          </a:p>
        </p:txBody>
      </p:sp>
    </p:spTree>
    <p:extLst>
      <p:ext uri="{BB962C8B-B14F-4D97-AF65-F5344CB8AC3E}">
        <p14:creationId xmlns:p14="http://schemas.microsoft.com/office/powerpoint/2010/main" val="56993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egnaposto immagine diapositiva 1"/>
          <p:cNvSpPr>
            <a:spLocks noGrp="1" noRot="1" noChangeAspect="1" noTextEdit="1"/>
          </p:cNvSpPr>
          <p:nvPr>
            <p:ph type="sldImg"/>
          </p:nvPr>
        </p:nvSpPr>
        <p:spPr>
          <a:ln/>
        </p:spPr>
      </p:sp>
      <p:sp>
        <p:nvSpPr>
          <p:cNvPr id="10445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0445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F8E7FFE-E5E7-0047-8A64-86820CD78189}" type="slidenum">
              <a:rPr lang="it-IT" altLang="it-IT"/>
              <a:pPr>
                <a:spcBef>
                  <a:spcPct val="0"/>
                </a:spcBef>
              </a:pPr>
              <a:t>46</a:t>
            </a:fld>
            <a:endParaRPr lang="it-IT" altLang="it-IT"/>
          </a:p>
        </p:txBody>
      </p:sp>
    </p:spTree>
    <p:extLst>
      <p:ext uri="{BB962C8B-B14F-4D97-AF65-F5344CB8AC3E}">
        <p14:creationId xmlns:p14="http://schemas.microsoft.com/office/powerpoint/2010/main" val="112720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egnaposto immagine diapositiva 1"/>
          <p:cNvSpPr>
            <a:spLocks noGrp="1" noRot="1" noChangeAspect="1" noTextEdit="1"/>
          </p:cNvSpPr>
          <p:nvPr>
            <p:ph type="sldImg"/>
          </p:nvPr>
        </p:nvSpPr>
        <p:spPr>
          <a:ln/>
        </p:spPr>
      </p:sp>
      <p:sp>
        <p:nvSpPr>
          <p:cNvPr id="10649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0649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A40C983-64A0-E24B-99CC-CCEFD167BE2A}" type="slidenum">
              <a:rPr lang="it-IT" altLang="it-IT"/>
              <a:pPr>
                <a:spcBef>
                  <a:spcPct val="0"/>
                </a:spcBef>
              </a:pPr>
              <a:t>47</a:t>
            </a:fld>
            <a:endParaRPr lang="it-IT" altLang="it-IT"/>
          </a:p>
        </p:txBody>
      </p:sp>
    </p:spTree>
    <p:extLst>
      <p:ext uri="{BB962C8B-B14F-4D97-AF65-F5344CB8AC3E}">
        <p14:creationId xmlns:p14="http://schemas.microsoft.com/office/powerpoint/2010/main" val="4081272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egnaposto immagine diapositiva 1"/>
          <p:cNvSpPr>
            <a:spLocks noGrp="1" noRot="1" noChangeAspect="1" noTextEdit="1"/>
          </p:cNvSpPr>
          <p:nvPr>
            <p:ph type="sldImg"/>
          </p:nvPr>
        </p:nvSpPr>
        <p:spPr>
          <a:ln/>
        </p:spPr>
      </p:sp>
      <p:sp>
        <p:nvSpPr>
          <p:cNvPr id="10854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0854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3305EED-954A-9044-9C9D-47938A759451}" type="slidenum">
              <a:rPr lang="it-IT" altLang="it-IT"/>
              <a:pPr>
                <a:spcBef>
                  <a:spcPct val="0"/>
                </a:spcBef>
              </a:pPr>
              <a:t>48</a:t>
            </a:fld>
            <a:endParaRPr lang="it-IT" altLang="it-IT"/>
          </a:p>
        </p:txBody>
      </p:sp>
    </p:spTree>
    <p:extLst>
      <p:ext uri="{BB962C8B-B14F-4D97-AF65-F5344CB8AC3E}">
        <p14:creationId xmlns:p14="http://schemas.microsoft.com/office/powerpoint/2010/main" val="3322919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egnaposto immagine diapositiva 1"/>
          <p:cNvSpPr>
            <a:spLocks noGrp="1" noRot="1" noChangeAspect="1" noTextEdit="1"/>
          </p:cNvSpPr>
          <p:nvPr>
            <p:ph type="sldImg"/>
          </p:nvPr>
        </p:nvSpPr>
        <p:spPr>
          <a:ln/>
        </p:spPr>
      </p:sp>
      <p:sp>
        <p:nvSpPr>
          <p:cNvPr id="11059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1059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E867D10-4276-FB46-9260-4C22467CB7C1}" type="slidenum">
              <a:rPr lang="it-IT" altLang="it-IT"/>
              <a:pPr>
                <a:spcBef>
                  <a:spcPct val="0"/>
                </a:spcBef>
              </a:pPr>
              <a:t>49</a:t>
            </a:fld>
            <a:endParaRPr lang="it-IT" altLang="it-IT"/>
          </a:p>
        </p:txBody>
      </p:sp>
    </p:spTree>
    <p:extLst>
      <p:ext uri="{BB962C8B-B14F-4D97-AF65-F5344CB8AC3E}">
        <p14:creationId xmlns:p14="http://schemas.microsoft.com/office/powerpoint/2010/main" val="1373926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egnaposto immagine diapositiva 1"/>
          <p:cNvSpPr>
            <a:spLocks noGrp="1" noRot="1" noChangeAspect="1" noTextEdit="1"/>
          </p:cNvSpPr>
          <p:nvPr>
            <p:ph type="sldImg"/>
          </p:nvPr>
        </p:nvSpPr>
        <p:spPr>
          <a:ln/>
        </p:spPr>
      </p:sp>
      <p:sp>
        <p:nvSpPr>
          <p:cNvPr id="11264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1264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CD1FB11-8579-A84D-92E0-00BD6273F659}" type="slidenum">
              <a:rPr lang="it-IT" altLang="it-IT"/>
              <a:pPr>
                <a:spcBef>
                  <a:spcPct val="0"/>
                </a:spcBef>
              </a:pPr>
              <a:t>50</a:t>
            </a:fld>
            <a:endParaRPr lang="it-IT" altLang="it-IT"/>
          </a:p>
        </p:txBody>
      </p:sp>
    </p:spTree>
    <p:extLst>
      <p:ext uri="{BB962C8B-B14F-4D97-AF65-F5344CB8AC3E}">
        <p14:creationId xmlns:p14="http://schemas.microsoft.com/office/powerpoint/2010/main" val="18385465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egnaposto immagine diapositiva 1"/>
          <p:cNvSpPr>
            <a:spLocks noGrp="1" noRot="1" noChangeAspect="1" noTextEdit="1"/>
          </p:cNvSpPr>
          <p:nvPr>
            <p:ph type="sldImg"/>
          </p:nvPr>
        </p:nvSpPr>
        <p:spPr>
          <a:ln/>
        </p:spPr>
      </p:sp>
      <p:sp>
        <p:nvSpPr>
          <p:cNvPr id="11469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1469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0BCB162-1223-1F48-A91F-F27590F36934}" type="slidenum">
              <a:rPr lang="it-IT" altLang="it-IT"/>
              <a:pPr>
                <a:spcBef>
                  <a:spcPct val="0"/>
                </a:spcBef>
              </a:pPr>
              <a:t>51</a:t>
            </a:fld>
            <a:endParaRPr lang="it-IT" altLang="it-IT"/>
          </a:p>
        </p:txBody>
      </p:sp>
    </p:spTree>
    <p:extLst>
      <p:ext uri="{BB962C8B-B14F-4D97-AF65-F5344CB8AC3E}">
        <p14:creationId xmlns:p14="http://schemas.microsoft.com/office/powerpoint/2010/main" val="310005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egnaposto immagine diapositiva 1"/>
          <p:cNvSpPr>
            <a:spLocks noGrp="1" noRot="1" noChangeAspect="1" noTextEdit="1"/>
          </p:cNvSpPr>
          <p:nvPr>
            <p:ph type="sldImg"/>
          </p:nvPr>
        </p:nvSpPr>
        <p:spPr>
          <a:ln/>
        </p:spPr>
      </p:sp>
      <p:sp>
        <p:nvSpPr>
          <p:cNvPr id="11673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1673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7D1B7C8-50EA-DA4C-98D7-2607D299C5CC}" type="slidenum">
              <a:rPr lang="it-IT" altLang="it-IT"/>
              <a:pPr>
                <a:spcBef>
                  <a:spcPct val="0"/>
                </a:spcBef>
              </a:pPr>
              <a:t>52</a:t>
            </a:fld>
            <a:endParaRPr lang="it-IT" altLang="it-IT"/>
          </a:p>
        </p:txBody>
      </p:sp>
    </p:spTree>
    <p:extLst>
      <p:ext uri="{BB962C8B-B14F-4D97-AF65-F5344CB8AC3E}">
        <p14:creationId xmlns:p14="http://schemas.microsoft.com/office/powerpoint/2010/main" val="46386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2969CA6-154F-464B-BCB0-DBBA41E10218}" type="slidenum">
              <a:rPr lang="it-IT" altLang="it-IT">
                <a:ea typeface="ＭＳ Ｐゴシック" charset="-128"/>
                <a:cs typeface="ＭＳ Ｐゴシック" charset="-128"/>
              </a:rPr>
              <a:pPr algn="r" eaLnBrk="1" hangingPunct="1">
                <a:spcBef>
                  <a:spcPct val="0"/>
                </a:spcBef>
              </a:pPr>
              <a:t>5</a:t>
            </a:fld>
            <a:endParaRPr lang="it-IT" altLang="it-IT">
              <a:ea typeface="ＭＳ Ｐゴシック" charset="-128"/>
              <a:cs typeface="ＭＳ Ｐゴシック" charset="-128"/>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it-IT">
              <a:latin typeface="Arial" charset="0"/>
            </a:endParaRPr>
          </a:p>
        </p:txBody>
      </p:sp>
    </p:spTree>
    <p:extLst>
      <p:ext uri="{BB962C8B-B14F-4D97-AF65-F5344CB8AC3E}">
        <p14:creationId xmlns:p14="http://schemas.microsoft.com/office/powerpoint/2010/main" val="15485644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egnaposto immagine diapositiva 1"/>
          <p:cNvSpPr>
            <a:spLocks noGrp="1" noRot="1" noChangeAspect="1" noTextEdit="1"/>
          </p:cNvSpPr>
          <p:nvPr>
            <p:ph type="sldImg"/>
          </p:nvPr>
        </p:nvSpPr>
        <p:spPr>
          <a:ln/>
        </p:spPr>
      </p:sp>
      <p:sp>
        <p:nvSpPr>
          <p:cNvPr id="11878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1878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E9F7C35-571B-5543-A92C-872CF5D2E220}" type="slidenum">
              <a:rPr lang="it-IT" altLang="it-IT"/>
              <a:pPr>
                <a:spcBef>
                  <a:spcPct val="0"/>
                </a:spcBef>
              </a:pPr>
              <a:t>53</a:t>
            </a:fld>
            <a:endParaRPr lang="it-IT" altLang="it-IT"/>
          </a:p>
        </p:txBody>
      </p:sp>
    </p:spTree>
    <p:extLst>
      <p:ext uri="{BB962C8B-B14F-4D97-AF65-F5344CB8AC3E}">
        <p14:creationId xmlns:p14="http://schemas.microsoft.com/office/powerpoint/2010/main" val="849164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immagine diapositiva 1"/>
          <p:cNvSpPr>
            <a:spLocks noGrp="1" noRot="1" noChangeAspect="1" noTextEdit="1"/>
          </p:cNvSpPr>
          <p:nvPr>
            <p:ph type="sldImg"/>
          </p:nvPr>
        </p:nvSpPr>
        <p:spPr>
          <a:ln/>
        </p:spPr>
      </p:sp>
      <p:sp>
        <p:nvSpPr>
          <p:cNvPr id="1208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2083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B0D5CED-280E-9048-8EE5-AACF0C3B4704}" type="slidenum">
              <a:rPr lang="it-IT" altLang="it-IT"/>
              <a:pPr>
                <a:spcBef>
                  <a:spcPct val="0"/>
                </a:spcBef>
              </a:pPr>
              <a:t>54</a:t>
            </a:fld>
            <a:endParaRPr lang="it-IT" altLang="it-IT"/>
          </a:p>
        </p:txBody>
      </p:sp>
    </p:spTree>
    <p:extLst>
      <p:ext uri="{BB962C8B-B14F-4D97-AF65-F5344CB8AC3E}">
        <p14:creationId xmlns:p14="http://schemas.microsoft.com/office/powerpoint/2010/main" val="18852870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egnaposto immagine diapositiva 1"/>
          <p:cNvSpPr>
            <a:spLocks noGrp="1" noRot="1" noChangeAspect="1" noTextEdit="1"/>
          </p:cNvSpPr>
          <p:nvPr>
            <p:ph type="sldImg"/>
          </p:nvPr>
        </p:nvSpPr>
        <p:spPr>
          <a:ln/>
        </p:spPr>
      </p:sp>
      <p:sp>
        <p:nvSpPr>
          <p:cNvPr id="12288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2288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F75B4FB-C32F-B944-9664-B9BD30772EDF}" type="slidenum">
              <a:rPr lang="it-IT" altLang="it-IT"/>
              <a:pPr>
                <a:spcBef>
                  <a:spcPct val="0"/>
                </a:spcBef>
              </a:pPr>
              <a:t>55</a:t>
            </a:fld>
            <a:endParaRPr lang="it-IT" altLang="it-IT"/>
          </a:p>
        </p:txBody>
      </p:sp>
    </p:spTree>
    <p:extLst>
      <p:ext uri="{BB962C8B-B14F-4D97-AF65-F5344CB8AC3E}">
        <p14:creationId xmlns:p14="http://schemas.microsoft.com/office/powerpoint/2010/main" val="20455198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egnaposto immagine diapositiva 1"/>
          <p:cNvSpPr>
            <a:spLocks noGrp="1" noRot="1" noChangeAspect="1" noTextEdit="1"/>
          </p:cNvSpPr>
          <p:nvPr>
            <p:ph type="sldImg"/>
          </p:nvPr>
        </p:nvSpPr>
        <p:spPr>
          <a:ln/>
        </p:spPr>
      </p:sp>
      <p:sp>
        <p:nvSpPr>
          <p:cNvPr id="12493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2493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C40D01B-29EA-4643-A412-9BC47AECA89B}" type="slidenum">
              <a:rPr lang="it-IT" altLang="it-IT"/>
              <a:pPr>
                <a:spcBef>
                  <a:spcPct val="0"/>
                </a:spcBef>
              </a:pPr>
              <a:t>56</a:t>
            </a:fld>
            <a:endParaRPr lang="it-IT" altLang="it-IT"/>
          </a:p>
        </p:txBody>
      </p:sp>
    </p:spTree>
    <p:extLst>
      <p:ext uri="{BB962C8B-B14F-4D97-AF65-F5344CB8AC3E}">
        <p14:creationId xmlns:p14="http://schemas.microsoft.com/office/powerpoint/2010/main" val="21335280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egnaposto immagine diapositiva 1"/>
          <p:cNvSpPr>
            <a:spLocks noGrp="1" noRot="1" noChangeAspect="1" noTextEdit="1"/>
          </p:cNvSpPr>
          <p:nvPr>
            <p:ph type="sldImg"/>
          </p:nvPr>
        </p:nvSpPr>
        <p:spPr>
          <a:ln/>
        </p:spPr>
      </p:sp>
      <p:sp>
        <p:nvSpPr>
          <p:cNvPr id="12697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2697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12F4F50-E6FD-B141-90E6-37A91BAD521B}" type="slidenum">
              <a:rPr lang="it-IT" altLang="it-IT"/>
              <a:pPr>
                <a:spcBef>
                  <a:spcPct val="0"/>
                </a:spcBef>
              </a:pPr>
              <a:t>57</a:t>
            </a:fld>
            <a:endParaRPr lang="it-IT" altLang="it-IT"/>
          </a:p>
        </p:txBody>
      </p:sp>
    </p:spTree>
    <p:extLst>
      <p:ext uri="{BB962C8B-B14F-4D97-AF65-F5344CB8AC3E}">
        <p14:creationId xmlns:p14="http://schemas.microsoft.com/office/powerpoint/2010/main" val="16709781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egnaposto immagine diapositiva 1"/>
          <p:cNvSpPr>
            <a:spLocks noGrp="1" noRot="1" noChangeAspect="1" noTextEdit="1"/>
          </p:cNvSpPr>
          <p:nvPr>
            <p:ph type="sldImg"/>
          </p:nvPr>
        </p:nvSpPr>
        <p:spPr>
          <a:ln/>
        </p:spPr>
      </p:sp>
      <p:sp>
        <p:nvSpPr>
          <p:cNvPr id="13107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3107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1B67E01-1427-F640-8D45-EA99E9413C4D}" type="slidenum">
              <a:rPr lang="it-IT" altLang="it-IT"/>
              <a:pPr>
                <a:spcBef>
                  <a:spcPct val="0"/>
                </a:spcBef>
              </a:pPr>
              <a:t>58</a:t>
            </a:fld>
            <a:endParaRPr lang="it-IT" altLang="it-IT"/>
          </a:p>
        </p:txBody>
      </p:sp>
    </p:spTree>
    <p:extLst>
      <p:ext uri="{BB962C8B-B14F-4D97-AF65-F5344CB8AC3E}">
        <p14:creationId xmlns:p14="http://schemas.microsoft.com/office/powerpoint/2010/main" val="20706709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egnaposto immagine diapositiva 1"/>
          <p:cNvSpPr>
            <a:spLocks noGrp="1" noRot="1" noChangeAspect="1" noTextEdit="1"/>
          </p:cNvSpPr>
          <p:nvPr>
            <p:ph type="sldImg"/>
          </p:nvPr>
        </p:nvSpPr>
        <p:spPr>
          <a:ln/>
        </p:spPr>
      </p:sp>
      <p:sp>
        <p:nvSpPr>
          <p:cNvPr id="13312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3312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1FE5673-7403-664C-AC03-F195425F9F08}" type="slidenum">
              <a:rPr lang="it-IT" altLang="it-IT"/>
              <a:pPr>
                <a:spcBef>
                  <a:spcPct val="0"/>
                </a:spcBef>
              </a:pPr>
              <a:t>59</a:t>
            </a:fld>
            <a:endParaRPr lang="it-IT" altLang="it-IT"/>
          </a:p>
        </p:txBody>
      </p:sp>
    </p:spTree>
    <p:extLst>
      <p:ext uri="{BB962C8B-B14F-4D97-AF65-F5344CB8AC3E}">
        <p14:creationId xmlns:p14="http://schemas.microsoft.com/office/powerpoint/2010/main" val="17939553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egnaposto immagine diapositiva 1"/>
          <p:cNvSpPr>
            <a:spLocks noGrp="1" noRot="1" noChangeAspect="1" noTextEdit="1"/>
          </p:cNvSpPr>
          <p:nvPr>
            <p:ph type="sldImg"/>
          </p:nvPr>
        </p:nvSpPr>
        <p:spPr>
          <a:ln/>
        </p:spPr>
      </p:sp>
      <p:sp>
        <p:nvSpPr>
          <p:cNvPr id="13517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3517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00B913B-EA30-2543-9EB1-EC85808CADA9}" type="slidenum">
              <a:rPr lang="it-IT" altLang="it-IT"/>
              <a:pPr>
                <a:spcBef>
                  <a:spcPct val="0"/>
                </a:spcBef>
              </a:pPr>
              <a:t>60</a:t>
            </a:fld>
            <a:endParaRPr lang="it-IT" altLang="it-IT"/>
          </a:p>
        </p:txBody>
      </p:sp>
    </p:spTree>
    <p:extLst>
      <p:ext uri="{BB962C8B-B14F-4D97-AF65-F5344CB8AC3E}">
        <p14:creationId xmlns:p14="http://schemas.microsoft.com/office/powerpoint/2010/main" val="3368442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egnaposto immagine diapositiva 1"/>
          <p:cNvSpPr>
            <a:spLocks noGrp="1" noRot="1" noChangeAspect="1" noTextEdit="1"/>
          </p:cNvSpPr>
          <p:nvPr>
            <p:ph type="sldImg"/>
          </p:nvPr>
        </p:nvSpPr>
        <p:spPr>
          <a:ln/>
        </p:spPr>
      </p:sp>
      <p:sp>
        <p:nvSpPr>
          <p:cNvPr id="13721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3721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69DD2E2-99C7-2E4A-90FD-DC7636E4D317}" type="slidenum">
              <a:rPr lang="it-IT" altLang="it-IT"/>
              <a:pPr>
                <a:spcBef>
                  <a:spcPct val="0"/>
                </a:spcBef>
              </a:pPr>
              <a:t>61</a:t>
            </a:fld>
            <a:endParaRPr lang="it-IT" altLang="it-IT"/>
          </a:p>
        </p:txBody>
      </p:sp>
    </p:spTree>
    <p:extLst>
      <p:ext uri="{BB962C8B-B14F-4D97-AF65-F5344CB8AC3E}">
        <p14:creationId xmlns:p14="http://schemas.microsoft.com/office/powerpoint/2010/main" val="5741977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egnaposto immagine diapositiva 1"/>
          <p:cNvSpPr>
            <a:spLocks noGrp="1" noRot="1" noChangeAspect="1" noTextEdit="1"/>
          </p:cNvSpPr>
          <p:nvPr>
            <p:ph type="sldImg"/>
          </p:nvPr>
        </p:nvSpPr>
        <p:spPr>
          <a:ln/>
        </p:spPr>
      </p:sp>
      <p:sp>
        <p:nvSpPr>
          <p:cNvPr id="13926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3926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975874B-5B54-7542-BFA0-9D7DE37EEC2B}" type="slidenum">
              <a:rPr lang="it-IT" altLang="it-IT"/>
              <a:pPr>
                <a:spcBef>
                  <a:spcPct val="0"/>
                </a:spcBef>
              </a:pPr>
              <a:t>62</a:t>
            </a:fld>
            <a:endParaRPr lang="it-IT" altLang="it-IT"/>
          </a:p>
        </p:txBody>
      </p:sp>
    </p:spTree>
    <p:extLst>
      <p:ext uri="{BB962C8B-B14F-4D97-AF65-F5344CB8AC3E}">
        <p14:creationId xmlns:p14="http://schemas.microsoft.com/office/powerpoint/2010/main" val="1897843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8488154-5E02-FD4B-A2E0-FB64C3B1F4BC}" type="slidenum">
              <a:rPr lang="it-IT" altLang="it-IT">
                <a:ea typeface="ＭＳ Ｐゴシック" charset="-128"/>
                <a:cs typeface="ＭＳ Ｐゴシック" charset="-128"/>
              </a:rPr>
              <a:pPr algn="r" eaLnBrk="1" hangingPunct="1">
                <a:spcBef>
                  <a:spcPct val="0"/>
                </a:spcBef>
              </a:pPr>
              <a:t>6</a:t>
            </a:fld>
            <a:endParaRPr lang="it-IT" altLang="it-IT">
              <a:ea typeface="ＭＳ Ｐゴシック" charset="-128"/>
              <a:cs typeface="ＭＳ Ｐゴシック" charset="-128"/>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it-IT">
              <a:latin typeface="Arial" charset="0"/>
            </a:endParaRPr>
          </a:p>
        </p:txBody>
      </p:sp>
    </p:spTree>
    <p:extLst>
      <p:ext uri="{BB962C8B-B14F-4D97-AF65-F5344CB8AC3E}">
        <p14:creationId xmlns:p14="http://schemas.microsoft.com/office/powerpoint/2010/main" val="13678385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egnaposto immagine diapositiva 1"/>
          <p:cNvSpPr>
            <a:spLocks noGrp="1" noRot="1" noChangeAspect="1" noTextEdit="1"/>
          </p:cNvSpPr>
          <p:nvPr>
            <p:ph type="sldImg"/>
          </p:nvPr>
        </p:nvSpPr>
        <p:spPr>
          <a:ln/>
        </p:spPr>
      </p:sp>
      <p:sp>
        <p:nvSpPr>
          <p:cNvPr id="12902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2902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BDAB2A6-E9EC-064C-AAF4-CE519EEA701A}" type="slidenum">
              <a:rPr lang="it-IT" altLang="it-IT"/>
              <a:pPr>
                <a:spcBef>
                  <a:spcPct val="0"/>
                </a:spcBef>
              </a:pPr>
              <a:t>63</a:t>
            </a:fld>
            <a:endParaRPr lang="it-IT" altLang="it-IT"/>
          </a:p>
        </p:txBody>
      </p:sp>
    </p:spTree>
    <p:extLst>
      <p:ext uri="{BB962C8B-B14F-4D97-AF65-F5344CB8AC3E}">
        <p14:creationId xmlns:p14="http://schemas.microsoft.com/office/powerpoint/2010/main" val="14866362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egnaposto immagine diapositiva 1"/>
          <p:cNvSpPr>
            <a:spLocks noGrp="1" noRot="1" noChangeAspect="1" noTextEdit="1"/>
          </p:cNvSpPr>
          <p:nvPr>
            <p:ph type="sldImg"/>
          </p:nvPr>
        </p:nvSpPr>
        <p:spPr>
          <a:ln/>
        </p:spPr>
      </p:sp>
      <p:sp>
        <p:nvSpPr>
          <p:cNvPr id="14131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4131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A6754B9-8A97-B44C-B90D-44291D2B9C08}" type="slidenum">
              <a:rPr lang="it-IT" altLang="it-IT"/>
              <a:pPr>
                <a:spcBef>
                  <a:spcPct val="0"/>
                </a:spcBef>
              </a:pPr>
              <a:t>64</a:t>
            </a:fld>
            <a:endParaRPr lang="it-IT" altLang="it-IT"/>
          </a:p>
        </p:txBody>
      </p:sp>
    </p:spTree>
    <p:extLst>
      <p:ext uri="{BB962C8B-B14F-4D97-AF65-F5344CB8AC3E}">
        <p14:creationId xmlns:p14="http://schemas.microsoft.com/office/powerpoint/2010/main" val="4894654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egnaposto immagine diapositiva 1"/>
          <p:cNvSpPr>
            <a:spLocks noGrp="1" noRot="1" noChangeAspect="1" noTextEdit="1"/>
          </p:cNvSpPr>
          <p:nvPr>
            <p:ph type="sldImg"/>
          </p:nvPr>
        </p:nvSpPr>
        <p:spPr>
          <a:ln/>
        </p:spPr>
      </p:sp>
      <p:sp>
        <p:nvSpPr>
          <p:cNvPr id="16589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So during these 2 lessons we will talk about GENETICS and Behaviour (in particular…)</a:t>
            </a:r>
          </a:p>
          <a:p>
            <a:r>
              <a:rPr lang="it-IT" altLang="it-IT">
                <a:latin typeface="Arial" charset="0"/>
              </a:rPr>
              <a:t>In the second part we will talk about the development of neural system</a:t>
            </a:r>
          </a:p>
          <a:p>
            <a:endParaRPr lang="it-IT" altLang="it-IT">
              <a:latin typeface="Arial" charset="0"/>
            </a:endParaRPr>
          </a:p>
        </p:txBody>
      </p:sp>
      <p:sp>
        <p:nvSpPr>
          <p:cNvPr id="16589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3D4F54D-DE66-864F-AC08-C60651589AC6}" type="slidenum">
              <a:rPr lang="it-IT" altLang="it-IT"/>
              <a:pPr>
                <a:spcBef>
                  <a:spcPct val="0"/>
                </a:spcBef>
              </a:pPr>
              <a:t>65</a:t>
            </a:fld>
            <a:endParaRPr lang="it-IT" altLang="it-IT"/>
          </a:p>
        </p:txBody>
      </p:sp>
    </p:spTree>
    <p:extLst>
      <p:ext uri="{BB962C8B-B14F-4D97-AF65-F5344CB8AC3E}">
        <p14:creationId xmlns:p14="http://schemas.microsoft.com/office/powerpoint/2010/main" val="14288186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egnaposto immagine diapositiva 1"/>
          <p:cNvSpPr>
            <a:spLocks noGrp="1" noRot="1" noChangeAspect="1" noTextEdit="1"/>
          </p:cNvSpPr>
          <p:nvPr>
            <p:ph type="sldImg"/>
          </p:nvPr>
        </p:nvSpPr>
        <p:spPr>
          <a:ln/>
        </p:spPr>
      </p:sp>
      <p:sp>
        <p:nvSpPr>
          <p:cNvPr id="16793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6793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81D6825-AB2D-1E46-A0A4-94733C765D0F}" type="slidenum">
              <a:rPr lang="it-IT" altLang="it-IT"/>
              <a:pPr>
                <a:spcBef>
                  <a:spcPct val="0"/>
                </a:spcBef>
              </a:pPr>
              <a:t>66</a:t>
            </a:fld>
            <a:endParaRPr lang="it-IT" altLang="it-IT"/>
          </a:p>
        </p:txBody>
      </p:sp>
    </p:spTree>
    <p:extLst>
      <p:ext uri="{BB962C8B-B14F-4D97-AF65-F5344CB8AC3E}">
        <p14:creationId xmlns:p14="http://schemas.microsoft.com/office/powerpoint/2010/main" val="9937165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egnaposto immagine diapositiva 1"/>
          <p:cNvSpPr>
            <a:spLocks noGrp="1" noRot="1" noChangeAspect="1" noTextEdit="1"/>
          </p:cNvSpPr>
          <p:nvPr>
            <p:ph type="sldImg"/>
          </p:nvPr>
        </p:nvSpPr>
        <p:spPr>
          <a:ln/>
        </p:spPr>
      </p:sp>
      <p:sp>
        <p:nvSpPr>
          <p:cNvPr id="16998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6998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AD93A05-00EF-2F41-95A4-CDBC6816A402}" type="slidenum">
              <a:rPr lang="it-IT" altLang="it-IT"/>
              <a:pPr>
                <a:spcBef>
                  <a:spcPct val="0"/>
                </a:spcBef>
              </a:pPr>
              <a:t>67</a:t>
            </a:fld>
            <a:endParaRPr lang="it-IT" altLang="it-IT"/>
          </a:p>
        </p:txBody>
      </p:sp>
    </p:spTree>
    <p:extLst>
      <p:ext uri="{BB962C8B-B14F-4D97-AF65-F5344CB8AC3E}">
        <p14:creationId xmlns:p14="http://schemas.microsoft.com/office/powerpoint/2010/main" val="4134306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egnaposto immagine diapositiva 1"/>
          <p:cNvSpPr>
            <a:spLocks noGrp="1" noRot="1" noChangeAspect="1" noTextEdit="1"/>
          </p:cNvSpPr>
          <p:nvPr>
            <p:ph type="sldImg"/>
          </p:nvPr>
        </p:nvSpPr>
        <p:spPr>
          <a:ln/>
        </p:spPr>
      </p:sp>
      <p:sp>
        <p:nvSpPr>
          <p:cNvPr id="1720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7203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2769439-3FEE-6841-A766-3DF401FAAE5E}" type="slidenum">
              <a:rPr lang="it-IT" altLang="it-IT"/>
              <a:pPr>
                <a:spcBef>
                  <a:spcPct val="0"/>
                </a:spcBef>
              </a:pPr>
              <a:t>68</a:t>
            </a:fld>
            <a:endParaRPr lang="it-IT" altLang="it-IT"/>
          </a:p>
        </p:txBody>
      </p:sp>
    </p:spTree>
    <p:extLst>
      <p:ext uri="{BB962C8B-B14F-4D97-AF65-F5344CB8AC3E}">
        <p14:creationId xmlns:p14="http://schemas.microsoft.com/office/powerpoint/2010/main" val="14185801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egnaposto immagine diapositiva 1"/>
          <p:cNvSpPr>
            <a:spLocks noGrp="1" noRot="1" noChangeAspect="1" noTextEdit="1"/>
          </p:cNvSpPr>
          <p:nvPr>
            <p:ph type="sldImg"/>
          </p:nvPr>
        </p:nvSpPr>
        <p:spPr>
          <a:ln/>
        </p:spPr>
      </p:sp>
      <p:sp>
        <p:nvSpPr>
          <p:cNvPr id="17408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7408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00D2E42-0080-2749-8EA3-214CB28D1218}" type="slidenum">
              <a:rPr lang="it-IT" altLang="it-IT"/>
              <a:pPr>
                <a:spcBef>
                  <a:spcPct val="0"/>
                </a:spcBef>
              </a:pPr>
              <a:t>69</a:t>
            </a:fld>
            <a:endParaRPr lang="it-IT" altLang="it-IT"/>
          </a:p>
        </p:txBody>
      </p:sp>
    </p:spTree>
    <p:extLst>
      <p:ext uri="{BB962C8B-B14F-4D97-AF65-F5344CB8AC3E}">
        <p14:creationId xmlns:p14="http://schemas.microsoft.com/office/powerpoint/2010/main" val="7138043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egnaposto immagine diapositiva 1"/>
          <p:cNvSpPr>
            <a:spLocks noGrp="1" noRot="1" noChangeAspect="1" noTextEdit="1"/>
          </p:cNvSpPr>
          <p:nvPr>
            <p:ph type="sldImg"/>
          </p:nvPr>
        </p:nvSpPr>
        <p:spPr>
          <a:ln/>
        </p:spPr>
      </p:sp>
      <p:sp>
        <p:nvSpPr>
          <p:cNvPr id="17613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7613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F35D057-908F-8F4C-9F19-838D54E02342}" type="slidenum">
              <a:rPr lang="it-IT" altLang="it-IT"/>
              <a:pPr>
                <a:spcBef>
                  <a:spcPct val="0"/>
                </a:spcBef>
              </a:pPr>
              <a:t>70</a:t>
            </a:fld>
            <a:endParaRPr lang="it-IT" altLang="it-IT"/>
          </a:p>
        </p:txBody>
      </p:sp>
    </p:spTree>
    <p:extLst>
      <p:ext uri="{BB962C8B-B14F-4D97-AF65-F5344CB8AC3E}">
        <p14:creationId xmlns:p14="http://schemas.microsoft.com/office/powerpoint/2010/main" val="10658230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egnaposto immagine diapositiva 1"/>
          <p:cNvSpPr>
            <a:spLocks noGrp="1" noRot="1" noChangeAspect="1" noTextEdit="1"/>
          </p:cNvSpPr>
          <p:nvPr>
            <p:ph type="sldImg"/>
          </p:nvPr>
        </p:nvSpPr>
        <p:spPr>
          <a:ln/>
        </p:spPr>
      </p:sp>
      <p:sp>
        <p:nvSpPr>
          <p:cNvPr id="17817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Several studies showed that humans have both verbal and pre-verbal numerical systems.</a:t>
            </a:r>
          </a:p>
          <a:p>
            <a:endParaRPr lang="it-IT" altLang="it-IT">
              <a:latin typeface="Arial" charset="0"/>
            </a:endParaRPr>
          </a:p>
          <a:p>
            <a:r>
              <a:rPr lang="it-IT" altLang="it-IT">
                <a:latin typeface="Arial" charset="0"/>
              </a:rPr>
              <a:t>Verbal systems are stricly related to language and are fundamental for our mathematical skills.</a:t>
            </a:r>
          </a:p>
          <a:p>
            <a:endParaRPr lang="it-IT" altLang="it-IT">
              <a:latin typeface="Arial" charset="0"/>
            </a:endParaRPr>
          </a:p>
          <a:p>
            <a:r>
              <a:rPr lang="it-IT" altLang="it-IT">
                <a:latin typeface="Arial" charset="0"/>
              </a:rPr>
              <a:t>However, we also have pre-verbal numerical systems, such as the ability to quickly estimate which group is larger. These are very ancient systems that permited us to discriminate between quantities in nature, during human evolution. However we still use pre-verbal numerical systems, even today, for instance when we have to select which queue is shorter at the airport.</a:t>
            </a:r>
          </a:p>
          <a:p>
            <a:endParaRPr lang="it-IT" altLang="it-IT">
              <a:latin typeface="Arial" charset="0"/>
            </a:endParaRPr>
          </a:p>
          <a:p>
            <a:r>
              <a:rPr lang="it-IT" altLang="it-IT">
                <a:latin typeface="Arial" charset="0"/>
              </a:rPr>
              <a:t> </a:t>
            </a:r>
          </a:p>
        </p:txBody>
      </p:sp>
      <p:sp>
        <p:nvSpPr>
          <p:cNvPr id="17817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33758C3-FEC6-A242-8983-894DBEA99492}" type="slidenum">
              <a:rPr lang="it-IT" altLang="it-IT"/>
              <a:pPr>
                <a:spcBef>
                  <a:spcPct val="0"/>
                </a:spcBef>
              </a:pPr>
              <a:t>71</a:t>
            </a:fld>
            <a:endParaRPr lang="it-IT" altLang="it-IT"/>
          </a:p>
        </p:txBody>
      </p:sp>
    </p:spTree>
    <p:extLst>
      <p:ext uri="{BB962C8B-B14F-4D97-AF65-F5344CB8AC3E}">
        <p14:creationId xmlns:p14="http://schemas.microsoft.com/office/powerpoint/2010/main" val="11262294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egnaposto immagine diapositiva 1"/>
          <p:cNvSpPr>
            <a:spLocks noGrp="1" noRot="1" noChangeAspect="1" noTextEdit="1"/>
          </p:cNvSpPr>
          <p:nvPr>
            <p:ph type="sldImg"/>
          </p:nvPr>
        </p:nvSpPr>
        <p:spPr>
          <a:ln/>
        </p:spPr>
      </p:sp>
      <p:sp>
        <p:nvSpPr>
          <p:cNvPr id="18022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Several studies showed that humans have both verbal and pre-verbal numerical systems.</a:t>
            </a:r>
          </a:p>
          <a:p>
            <a:endParaRPr lang="it-IT" altLang="it-IT">
              <a:latin typeface="Arial" charset="0"/>
            </a:endParaRPr>
          </a:p>
          <a:p>
            <a:r>
              <a:rPr lang="it-IT" altLang="it-IT">
                <a:latin typeface="Arial" charset="0"/>
              </a:rPr>
              <a:t>Verbal systems are stricly related to language and are fundamental for our mathematical skills.</a:t>
            </a:r>
          </a:p>
          <a:p>
            <a:endParaRPr lang="it-IT" altLang="it-IT">
              <a:latin typeface="Arial" charset="0"/>
            </a:endParaRPr>
          </a:p>
          <a:p>
            <a:r>
              <a:rPr lang="it-IT" altLang="it-IT">
                <a:latin typeface="Arial" charset="0"/>
              </a:rPr>
              <a:t>However, we also have pre-verbal numerical systems, such as the ability to quickly estimate which group is larger. These are very ancient systems that permited us to discriminate between quantities in nature, during human evolution. However we still use pre-verbal numerical systems, even today, for instance when we have to select which queue is shorter at the airport.</a:t>
            </a:r>
          </a:p>
          <a:p>
            <a:endParaRPr lang="it-IT" altLang="it-IT">
              <a:latin typeface="Arial" charset="0"/>
            </a:endParaRPr>
          </a:p>
          <a:p>
            <a:r>
              <a:rPr lang="it-IT" altLang="it-IT">
                <a:latin typeface="Arial" charset="0"/>
              </a:rPr>
              <a:t> </a:t>
            </a:r>
          </a:p>
        </p:txBody>
      </p:sp>
      <p:sp>
        <p:nvSpPr>
          <p:cNvPr id="18022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CC81D52-85CC-6849-8228-6604BAD137DE}" type="slidenum">
              <a:rPr lang="it-IT" altLang="it-IT"/>
              <a:pPr>
                <a:spcBef>
                  <a:spcPct val="0"/>
                </a:spcBef>
              </a:pPr>
              <a:t>72</a:t>
            </a:fld>
            <a:endParaRPr lang="it-IT" altLang="it-IT"/>
          </a:p>
        </p:txBody>
      </p:sp>
    </p:spTree>
    <p:extLst>
      <p:ext uri="{BB962C8B-B14F-4D97-AF65-F5344CB8AC3E}">
        <p14:creationId xmlns:p14="http://schemas.microsoft.com/office/powerpoint/2010/main" val="617383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D142905-15CA-4140-BFCB-0D9E51F6AD78}" type="slidenum">
              <a:rPr lang="it-IT" altLang="it-IT">
                <a:ea typeface="ＭＳ Ｐゴシック" charset="-128"/>
                <a:cs typeface="ＭＳ Ｐゴシック" charset="-128"/>
              </a:rPr>
              <a:pPr algn="r" eaLnBrk="1" hangingPunct="1">
                <a:spcBef>
                  <a:spcPct val="0"/>
                </a:spcBef>
              </a:pPr>
              <a:t>7</a:t>
            </a:fld>
            <a:endParaRPr lang="it-IT" altLang="it-IT">
              <a:ea typeface="ＭＳ Ｐゴシック" charset="-128"/>
              <a:cs typeface="ＭＳ Ｐゴシック" charset="-128"/>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it-IT">
              <a:latin typeface="Arial" charset="0"/>
            </a:endParaRPr>
          </a:p>
        </p:txBody>
      </p:sp>
    </p:spTree>
    <p:extLst>
      <p:ext uri="{BB962C8B-B14F-4D97-AF65-F5344CB8AC3E}">
        <p14:creationId xmlns:p14="http://schemas.microsoft.com/office/powerpoint/2010/main" val="449665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egnaposto immagine diapositiva 1"/>
          <p:cNvSpPr>
            <a:spLocks noGrp="1" noRot="1" noChangeAspect="1" noTextEdit="1"/>
          </p:cNvSpPr>
          <p:nvPr>
            <p:ph type="sldImg"/>
          </p:nvPr>
        </p:nvSpPr>
        <p:spPr>
          <a:ln/>
        </p:spPr>
      </p:sp>
      <p:sp>
        <p:nvSpPr>
          <p:cNvPr id="18227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Several studies showed that humans have both verbal and pre-verbal numerical systems.</a:t>
            </a:r>
          </a:p>
          <a:p>
            <a:endParaRPr lang="it-IT" altLang="it-IT">
              <a:latin typeface="Arial" charset="0"/>
            </a:endParaRPr>
          </a:p>
          <a:p>
            <a:r>
              <a:rPr lang="it-IT" altLang="it-IT">
                <a:latin typeface="Arial" charset="0"/>
              </a:rPr>
              <a:t>Verbal systems are stricly related to language and are fundamental for our mathematical skills.</a:t>
            </a:r>
          </a:p>
          <a:p>
            <a:endParaRPr lang="it-IT" altLang="it-IT">
              <a:latin typeface="Arial" charset="0"/>
            </a:endParaRPr>
          </a:p>
          <a:p>
            <a:r>
              <a:rPr lang="it-IT" altLang="it-IT">
                <a:latin typeface="Arial" charset="0"/>
              </a:rPr>
              <a:t>However, we also have pre-verbal numerical systems, such as the ability to quickly estimate which group is larger. These are very ancient systems that permited us to discriminate between quantities in nature, during human evolution. However we still use pre-verbal numerical systems, even today, for instance when we have to select which queue is shorter at the airport.</a:t>
            </a:r>
          </a:p>
          <a:p>
            <a:endParaRPr lang="it-IT" altLang="it-IT">
              <a:latin typeface="Arial" charset="0"/>
            </a:endParaRPr>
          </a:p>
          <a:p>
            <a:r>
              <a:rPr lang="it-IT" altLang="it-IT">
                <a:latin typeface="Arial" charset="0"/>
              </a:rPr>
              <a:t> </a:t>
            </a:r>
          </a:p>
        </p:txBody>
      </p:sp>
      <p:sp>
        <p:nvSpPr>
          <p:cNvPr id="18227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E0D247D-4709-7049-B93E-E946A35E5414}" type="slidenum">
              <a:rPr lang="it-IT" altLang="it-IT"/>
              <a:pPr>
                <a:spcBef>
                  <a:spcPct val="0"/>
                </a:spcBef>
              </a:pPr>
              <a:t>73</a:t>
            </a:fld>
            <a:endParaRPr lang="it-IT" altLang="it-IT"/>
          </a:p>
        </p:txBody>
      </p:sp>
    </p:spTree>
    <p:extLst>
      <p:ext uri="{BB962C8B-B14F-4D97-AF65-F5344CB8AC3E}">
        <p14:creationId xmlns:p14="http://schemas.microsoft.com/office/powerpoint/2010/main" val="18767506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egnaposto immagine diapositiva 1"/>
          <p:cNvSpPr>
            <a:spLocks noGrp="1" noRot="1" noChangeAspect="1" noTextEdit="1"/>
          </p:cNvSpPr>
          <p:nvPr>
            <p:ph type="sldImg"/>
          </p:nvPr>
        </p:nvSpPr>
        <p:spPr>
          <a:ln/>
        </p:spPr>
      </p:sp>
      <p:sp>
        <p:nvSpPr>
          <p:cNvPr id="18432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Several studies showed that humans have both verbal and pre-verbal numerical systems.</a:t>
            </a:r>
          </a:p>
          <a:p>
            <a:endParaRPr lang="it-IT" altLang="it-IT">
              <a:latin typeface="Arial" charset="0"/>
            </a:endParaRPr>
          </a:p>
          <a:p>
            <a:r>
              <a:rPr lang="it-IT" altLang="it-IT">
                <a:latin typeface="Arial" charset="0"/>
              </a:rPr>
              <a:t>Verbal systems are stricly related to language and are fundamental for our mathematical skills.</a:t>
            </a:r>
          </a:p>
          <a:p>
            <a:endParaRPr lang="it-IT" altLang="it-IT">
              <a:latin typeface="Arial" charset="0"/>
            </a:endParaRPr>
          </a:p>
          <a:p>
            <a:r>
              <a:rPr lang="it-IT" altLang="it-IT">
                <a:latin typeface="Arial" charset="0"/>
              </a:rPr>
              <a:t>However, we also have pre-verbal numerical systems, such as the ability to quickly estimate which group is larger. These are very ancient systems that permited us to discriminate between quantities in nature, during human evolution. However we still use pre-verbal numerical systems, even today, for instance when we have to select which queue is shorter at the airport.</a:t>
            </a:r>
          </a:p>
          <a:p>
            <a:endParaRPr lang="it-IT" altLang="it-IT">
              <a:latin typeface="Arial" charset="0"/>
            </a:endParaRPr>
          </a:p>
          <a:p>
            <a:r>
              <a:rPr lang="it-IT" altLang="it-IT">
                <a:latin typeface="Arial" charset="0"/>
              </a:rPr>
              <a:t> </a:t>
            </a:r>
          </a:p>
        </p:txBody>
      </p:sp>
      <p:sp>
        <p:nvSpPr>
          <p:cNvPr id="18432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64B2E8A-BCD5-B748-A360-8108A6205648}" type="slidenum">
              <a:rPr lang="it-IT" altLang="it-IT"/>
              <a:pPr>
                <a:spcBef>
                  <a:spcPct val="0"/>
                </a:spcBef>
              </a:pPr>
              <a:t>74</a:t>
            </a:fld>
            <a:endParaRPr lang="it-IT" altLang="it-IT"/>
          </a:p>
        </p:txBody>
      </p:sp>
    </p:spTree>
    <p:extLst>
      <p:ext uri="{BB962C8B-B14F-4D97-AF65-F5344CB8AC3E}">
        <p14:creationId xmlns:p14="http://schemas.microsoft.com/office/powerpoint/2010/main" val="3082665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egnaposto immagine diapositiva 1"/>
          <p:cNvSpPr>
            <a:spLocks noGrp="1" noRot="1" noChangeAspect="1" noTextEdit="1"/>
          </p:cNvSpPr>
          <p:nvPr>
            <p:ph type="sldImg"/>
          </p:nvPr>
        </p:nvSpPr>
        <p:spPr>
          <a:ln/>
        </p:spPr>
      </p:sp>
      <p:sp>
        <p:nvSpPr>
          <p:cNvPr id="18841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Several studies showed that humans have both verbal and pre-verbal numerical systems.</a:t>
            </a:r>
          </a:p>
          <a:p>
            <a:endParaRPr lang="it-IT" altLang="it-IT">
              <a:latin typeface="Arial" charset="0"/>
            </a:endParaRPr>
          </a:p>
          <a:p>
            <a:r>
              <a:rPr lang="it-IT" altLang="it-IT">
                <a:latin typeface="Arial" charset="0"/>
              </a:rPr>
              <a:t>Verbal systems are stricly related to language and are fundamental for our mathematical skills.</a:t>
            </a:r>
          </a:p>
          <a:p>
            <a:endParaRPr lang="it-IT" altLang="it-IT">
              <a:latin typeface="Arial" charset="0"/>
            </a:endParaRPr>
          </a:p>
          <a:p>
            <a:r>
              <a:rPr lang="it-IT" altLang="it-IT">
                <a:latin typeface="Arial" charset="0"/>
              </a:rPr>
              <a:t>However, we also have pre-verbal numerical systems, such as the ability to quickly estimate which group is larger. These are very ancient systems that permited us to discriminate between quantities in nature, during human evolution. However we still use pre-verbal numerical systems, even today, for instance when we have to select which queue is shorter at the airport.</a:t>
            </a:r>
          </a:p>
          <a:p>
            <a:endParaRPr lang="it-IT" altLang="it-IT">
              <a:latin typeface="Arial" charset="0"/>
            </a:endParaRPr>
          </a:p>
          <a:p>
            <a:r>
              <a:rPr lang="it-IT" altLang="it-IT">
                <a:latin typeface="Arial" charset="0"/>
              </a:rPr>
              <a:t> </a:t>
            </a:r>
          </a:p>
        </p:txBody>
      </p:sp>
      <p:sp>
        <p:nvSpPr>
          <p:cNvPr id="18841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9D8C7B3-5148-0244-BA62-C9321B65132C}" type="slidenum">
              <a:rPr lang="it-IT" altLang="it-IT"/>
              <a:pPr>
                <a:spcBef>
                  <a:spcPct val="0"/>
                </a:spcBef>
              </a:pPr>
              <a:t>75</a:t>
            </a:fld>
            <a:endParaRPr lang="it-IT" altLang="it-IT"/>
          </a:p>
        </p:txBody>
      </p:sp>
    </p:spTree>
    <p:extLst>
      <p:ext uri="{BB962C8B-B14F-4D97-AF65-F5344CB8AC3E}">
        <p14:creationId xmlns:p14="http://schemas.microsoft.com/office/powerpoint/2010/main" val="845165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egnaposto immagine diapositiva 1"/>
          <p:cNvSpPr>
            <a:spLocks noGrp="1" noRot="1" noChangeAspect="1" noTextEdit="1"/>
          </p:cNvSpPr>
          <p:nvPr>
            <p:ph type="sldImg"/>
          </p:nvPr>
        </p:nvSpPr>
        <p:spPr>
          <a:ln/>
        </p:spPr>
      </p:sp>
      <p:sp>
        <p:nvSpPr>
          <p:cNvPr id="19046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Several studies showed that humans have both verbal and pre-verbal numerical systems.</a:t>
            </a:r>
          </a:p>
          <a:p>
            <a:endParaRPr lang="it-IT" altLang="it-IT">
              <a:latin typeface="Arial" charset="0"/>
            </a:endParaRPr>
          </a:p>
          <a:p>
            <a:r>
              <a:rPr lang="it-IT" altLang="it-IT">
                <a:latin typeface="Arial" charset="0"/>
              </a:rPr>
              <a:t>Verbal systems are stricly related to language and are fundamental for our mathematical skills.</a:t>
            </a:r>
          </a:p>
          <a:p>
            <a:endParaRPr lang="it-IT" altLang="it-IT">
              <a:latin typeface="Arial" charset="0"/>
            </a:endParaRPr>
          </a:p>
          <a:p>
            <a:r>
              <a:rPr lang="it-IT" altLang="it-IT">
                <a:latin typeface="Arial" charset="0"/>
              </a:rPr>
              <a:t>However, we also have pre-verbal numerical systems, such as the ability to quickly estimate which group is larger. These are very ancient systems that permited us to discriminate between quantities in nature, during human evolution. However we still use pre-verbal numerical systems, even today, for instance when we have to select which queue is shorter at the airport.</a:t>
            </a:r>
          </a:p>
          <a:p>
            <a:endParaRPr lang="it-IT" altLang="it-IT">
              <a:latin typeface="Arial" charset="0"/>
            </a:endParaRPr>
          </a:p>
          <a:p>
            <a:r>
              <a:rPr lang="it-IT" altLang="it-IT">
                <a:latin typeface="Arial" charset="0"/>
              </a:rPr>
              <a:t> </a:t>
            </a:r>
          </a:p>
        </p:txBody>
      </p:sp>
      <p:sp>
        <p:nvSpPr>
          <p:cNvPr id="19046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DD9E578-2023-A14A-9EA4-AA649A941062}" type="slidenum">
              <a:rPr lang="it-IT" altLang="it-IT"/>
              <a:pPr>
                <a:spcBef>
                  <a:spcPct val="0"/>
                </a:spcBef>
              </a:pPr>
              <a:t>76</a:t>
            </a:fld>
            <a:endParaRPr lang="it-IT" altLang="it-IT"/>
          </a:p>
        </p:txBody>
      </p:sp>
    </p:spTree>
    <p:extLst>
      <p:ext uri="{BB962C8B-B14F-4D97-AF65-F5344CB8AC3E}">
        <p14:creationId xmlns:p14="http://schemas.microsoft.com/office/powerpoint/2010/main" val="9835870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egnaposto immagine diapositiva 1"/>
          <p:cNvSpPr>
            <a:spLocks noGrp="1" noRot="1" noChangeAspect="1" noTextEdit="1"/>
          </p:cNvSpPr>
          <p:nvPr>
            <p:ph type="sldImg"/>
          </p:nvPr>
        </p:nvSpPr>
        <p:spPr>
          <a:ln/>
        </p:spPr>
      </p:sp>
      <p:sp>
        <p:nvSpPr>
          <p:cNvPr id="19251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9251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0BCCC38-1E0A-E145-8376-AD9BBE5289B3}" type="slidenum">
              <a:rPr lang="it-IT" altLang="it-IT"/>
              <a:pPr>
                <a:spcBef>
                  <a:spcPct val="0"/>
                </a:spcBef>
              </a:pPr>
              <a:t>77</a:t>
            </a:fld>
            <a:endParaRPr lang="it-IT" altLang="it-IT"/>
          </a:p>
        </p:txBody>
      </p:sp>
    </p:spTree>
    <p:extLst>
      <p:ext uri="{BB962C8B-B14F-4D97-AF65-F5344CB8AC3E}">
        <p14:creationId xmlns:p14="http://schemas.microsoft.com/office/powerpoint/2010/main" val="19657839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egnaposto immagine diapositiva 1"/>
          <p:cNvSpPr>
            <a:spLocks noGrp="1" noRot="1" noChangeAspect="1" noTextEdit="1"/>
          </p:cNvSpPr>
          <p:nvPr>
            <p:ph type="sldImg"/>
          </p:nvPr>
        </p:nvSpPr>
        <p:spPr>
          <a:ln/>
        </p:spPr>
      </p:sp>
      <p:sp>
        <p:nvSpPr>
          <p:cNvPr id="19456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charset="0"/>
            </a:endParaRPr>
          </a:p>
          <a:p>
            <a:r>
              <a:rPr lang="it-IT" altLang="it-IT">
                <a:latin typeface="Arial" charset="0"/>
              </a:rPr>
              <a:t> </a:t>
            </a:r>
          </a:p>
        </p:txBody>
      </p:sp>
      <p:sp>
        <p:nvSpPr>
          <p:cNvPr id="19456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E4DB8EF-5AC1-844A-B466-7A91D089FEA8}" type="slidenum">
              <a:rPr lang="it-IT" altLang="it-IT"/>
              <a:pPr>
                <a:spcBef>
                  <a:spcPct val="0"/>
                </a:spcBef>
              </a:pPr>
              <a:t>78</a:t>
            </a:fld>
            <a:endParaRPr lang="it-IT" altLang="it-IT"/>
          </a:p>
        </p:txBody>
      </p:sp>
    </p:spTree>
    <p:extLst>
      <p:ext uri="{BB962C8B-B14F-4D97-AF65-F5344CB8AC3E}">
        <p14:creationId xmlns:p14="http://schemas.microsoft.com/office/powerpoint/2010/main" val="20421700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egnaposto immagine diapositiva 1"/>
          <p:cNvSpPr>
            <a:spLocks noGrp="1" noRot="1" noChangeAspect="1" noTextEdit="1"/>
          </p:cNvSpPr>
          <p:nvPr>
            <p:ph type="sldImg"/>
          </p:nvPr>
        </p:nvSpPr>
        <p:spPr>
          <a:ln/>
        </p:spPr>
      </p:sp>
      <p:sp>
        <p:nvSpPr>
          <p:cNvPr id="19661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Several studies showed that humans have both verbal and pre-verbal numerical systems.</a:t>
            </a:r>
          </a:p>
          <a:p>
            <a:endParaRPr lang="it-IT" altLang="it-IT">
              <a:latin typeface="Arial" charset="0"/>
            </a:endParaRPr>
          </a:p>
          <a:p>
            <a:r>
              <a:rPr lang="it-IT" altLang="it-IT">
                <a:latin typeface="Arial" charset="0"/>
              </a:rPr>
              <a:t>Verbal systems are stricly related to language and are fundamental for our mathematical skills.</a:t>
            </a:r>
          </a:p>
          <a:p>
            <a:endParaRPr lang="it-IT" altLang="it-IT">
              <a:latin typeface="Arial" charset="0"/>
            </a:endParaRPr>
          </a:p>
          <a:p>
            <a:r>
              <a:rPr lang="it-IT" altLang="it-IT">
                <a:latin typeface="Arial" charset="0"/>
              </a:rPr>
              <a:t>However, we also have pre-verbal numerical systems, such as the ability to quickly estimate which group is larger. These are very ancient systems that permited us to discriminate between quantities in nature, during human evolution. However we still use pre-verbal numerical systems, even today, for instance when we have to select which queue is shorter at the airport.</a:t>
            </a:r>
          </a:p>
          <a:p>
            <a:endParaRPr lang="it-IT" altLang="it-IT">
              <a:latin typeface="Arial" charset="0"/>
            </a:endParaRPr>
          </a:p>
          <a:p>
            <a:r>
              <a:rPr lang="it-IT" altLang="it-IT">
                <a:latin typeface="Arial" charset="0"/>
              </a:rPr>
              <a:t> </a:t>
            </a:r>
          </a:p>
        </p:txBody>
      </p:sp>
      <p:sp>
        <p:nvSpPr>
          <p:cNvPr id="19661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72B6CA1-41E1-CB4B-AFC0-042769FEB528}" type="slidenum">
              <a:rPr lang="it-IT" altLang="it-IT"/>
              <a:pPr>
                <a:spcBef>
                  <a:spcPct val="0"/>
                </a:spcBef>
              </a:pPr>
              <a:t>79</a:t>
            </a:fld>
            <a:endParaRPr lang="it-IT" altLang="it-IT"/>
          </a:p>
        </p:txBody>
      </p:sp>
    </p:spTree>
    <p:extLst>
      <p:ext uri="{BB962C8B-B14F-4D97-AF65-F5344CB8AC3E}">
        <p14:creationId xmlns:p14="http://schemas.microsoft.com/office/powerpoint/2010/main" val="16691739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egnaposto immagine diapositiva 1"/>
          <p:cNvSpPr>
            <a:spLocks noGrp="1" noRot="1" noChangeAspect="1" noTextEdit="1"/>
          </p:cNvSpPr>
          <p:nvPr>
            <p:ph type="sldImg"/>
          </p:nvPr>
        </p:nvSpPr>
        <p:spPr>
          <a:ln/>
        </p:spPr>
      </p:sp>
      <p:sp>
        <p:nvSpPr>
          <p:cNvPr id="19865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9865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F4847C5-4C98-9C4D-A1D0-4CBD0F917AAE}" type="slidenum">
              <a:rPr lang="it-IT" altLang="it-IT"/>
              <a:pPr>
                <a:spcBef>
                  <a:spcPct val="0"/>
                </a:spcBef>
              </a:pPr>
              <a:t>80</a:t>
            </a:fld>
            <a:endParaRPr lang="it-IT" altLang="it-IT"/>
          </a:p>
        </p:txBody>
      </p:sp>
    </p:spTree>
    <p:extLst>
      <p:ext uri="{BB962C8B-B14F-4D97-AF65-F5344CB8AC3E}">
        <p14:creationId xmlns:p14="http://schemas.microsoft.com/office/powerpoint/2010/main" val="12272767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egnaposto immagine diapositiva 1"/>
          <p:cNvSpPr>
            <a:spLocks noGrp="1" noRot="1" noChangeAspect="1" noTextEdit="1"/>
          </p:cNvSpPr>
          <p:nvPr>
            <p:ph type="sldImg"/>
          </p:nvPr>
        </p:nvSpPr>
        <p:spPr>
          <a:ln/>
        </p:spPr>
      </p:sp>
      <p:sp>
        <p:nvSpPr>
          <p:cNvPr id="20070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charset="0"/>
            </a:endParaRPr>
          </a:p>
          <a:p>
            <a:r>
              <a:rPr lang="it-IT" altLang="it-IT">
                <a:latin typeface="Arial" charset="0"/>
              </a:rPr>
              <a:t> </a:t>
            </a:r>
          </a:p>
        </p:txBody>
      </p:sp>
      <p:sp>
        <p:nvSpPr>
          <p:cNvPr id="20070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8A9A0F4-3ECE-EB4A-B67A-9A869B139A1D}" type="slidenum">
              <a:rPr lang="it-IT" altLang="it-IT"/>
              <a:pPr>
                <a:spcBef>
                  <a:spcPct val="0"/>
                </a:spcBef>
              </a:pPr>
              <a:t>81</a:t>
            </a:fld>
            <a:endParaRPr lang="it-IT" altLang="it-IT"/>
          </a:p>
        </p:txBody>
      </p:sp>
    </p:spTree>
    <p:extLst>
      <p:ext uri="{BB962C8B-B14F-4D97-AF65-F5344CB8AC3E}">
        <p14:creationId xmlns:p14="http://schemas.microsoft.com/office/powerpoint/2010/main" val="2593027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egnaposto immagine diapositiva 1"/>
          <p:cNvSpPr>
            <a:spLocks noGrp="1" noRot="1" noChangeAspect="1" noTextEdit="1"/>
          </p:cNvSpPr>
          <p:nvPr>
            <p:ph type="sldImg"/>
          </p:nvPr>
        </p:nvSpPr>
        <p:spPr>
          <a:ln/>
        </p:spPr>
      </p:sp>
      <p:sp>
        <p:nvSpPr>
          <p:cNvPr id="20275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charset="0"/>
            </a:endParaRPr>
          </a:p>
          <a:p>
            <a:r>
              <a:rPr lang="it-IT" altLang="it-IT">
                <a:latin typeface="Arial" charset="0"/>
              </a:rPr>
              <a:t> </a:t>
            </a:r>
          </a:p>
        </p:txBody>
      </p:sp>
      <p:sp>
        <p:nvSpPr>
          <p:cNvPr id="20275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7DBB2B0-8687-B547-957A-B4BC9A5926B6}" type="slidenum">
              <a:rPr lang="it-IT" altLang="it-IT"/>
              <a:pPr>
                <a:spcBef>
                  <a:spcPct val="0"/>
                </a:spcBef>
              </a:pPr>
              <a:t>82</a:t>
            </a:fld>
            <a:endParaRPr lang="it-IT" altLang="it-IT"/>
          </a:p>
        </p:txBody>
      </p:sp>
    </p:spTree>
    <p:extLst>
      <p:ext uri="{BB962C8B-B14F-4D97-AF65-F5344CB8AC3E}">
        <p14:creationId xmlns:p14="http://schemas.microsoft.com/office/powerpoint/2010/main" val="857217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C3D1DD5-5D3C-A34F-BB22-C3A3D4E5C7B2}" type="slidenum">
              <a:rPr lang="it-IT" altLang="it-IT">
                <a:ea typeface="ＭＳ Ｐゴシック" charset="-128"/>
                <a:cs typeface="ＭＳ Ｐゴシック" charset="-128"/>
              </a:rPr>
              <a:pPr algn="r" eaLnBrk="1" hangingPunct="1">
                <a:spcBef>
                  <a:spcPct val="0"/>
                </a:spcBef>
              </a:pPr>
              <a:t>8</a:t>
            </a:fld>
            <a:endParaRPr lang="it-IT" altLang="it-IT">
              <a:ea typeface="ＭＳ Ｐゴシック" charset="-128"/>
              <a:cs typeface="ＭＳ Ｐゴシック" charset="-128"/>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it-IT">
              <a:latin typeface="Arial" charset="0"/>
            </a:endParaRPr>
          </a:p>
        </p:txBody>
      </p:sp>
    </p:spTree>
    <p:extLst>
      <p:ext uri="{BB962C8B-B14F-4D97-AF65-F5344CB8AC3E}">
        <p14:creationId xmlns:p14="http://schemas.microsoft.com/office/powerpoint/2010/main" val="5305332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egnaposto immagine diapositiva 1"/>
          <p:cNvSpPr>
            <a:spLocks noGrp="1" noRot="1" noChangeAspect="1" noTextEdit="1"/>
          </p:cNvSpPr>
          <p:nvPr>
            <p:ph type="sldImg"/>
          </p:nvPr>
        </p:nvSpPr>
        <p:spPr>
          <a:ln/>
        </p:spPr>
      </p:sp>
      <p:sp>
        <p:nvSpPr>
          <p:cNvPr id="20480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Several studies showed that humans have both verbal and pre-verbal numerical systems.</a:t>
            </a:r>
          </a:p>
          <a:p>
            <a:endParaRPr lang="it-IT" altLang="it-IT">
              <a:latin typeface="Arial" charset="0"/>
            </a:endParaRPr>
          </a:p>
          <a:p>
            <a:r>
              <a:rPr lang="it-IT" altLang="it-IT">
                <a:latin typeface="Arial" charset="0"/>
              </a:rPr>
              <a:t>Verbal systems are stricly related to language and are fundamental for our mathematical skills.</a:t>
            </a:r>
          </a:p>
          <a:p>
            <a:endParaRPr lang="it-IT" altLang="it-IT">
              <a:latin typeface="Arial" charset="0"/>
            </a:endParaRPr>
          </a:p>
          <a:p>
            <a:r>
              <a:rPr lang="it-IT" altLang="it-IT">
                <a:latin typeface="Arial" charset="0"/>
              </a:rPr>
              <a:t>However, we also have pre-verbal numerical systems, such as the ability to quickly estimate which group is larger. These are very ancient systems that permited us to discriminate between quantities in nature, during human evolution. However we still use pre-verbal numerical systems, even today, for instance when we have to select which queue is shorter at the airport.</a:t>
            </a:r>
          </a:p>
          <a:p>
            <a:endParaRPr lang="it-IT" altLang="it-IT">
              <a:latin typeface="Arial" charset="0"/>
            </a:endParaRPr>
          </a:p>
          <a:p>
            <a:r>
              <a:rPr lang="it-IT" altLang="it-IT">
                <a:latin typeface="Arial" charset="0"/>
              </a:rPr>
              <a:t> </a:t>
            </a:r>
          </a:p>
        </p:txBody>
      </p:sp>
      <p:sp>
        <p:nvSpPr>
          <p:cNvPr id="20480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C358093-3C4A-5F4F-953F-677AACA25D35}" type="slidenum">
              <a:rPr lang="it-IT" altLang="it-IT"/>
              <a:pPr>
                <a:spcBef>
                  <a:spcPct val="0"/>
                </a:spcBef>
              </a:pPr>
              <a:t>83</a:t>
            </a:fld>
            <a:endParaRPr lang="it-IT" altLang="it-IT"/>
          </a:p>
        </p:txBody>
      </p:sp>
    </p:spTree>
    <p:extLst>
      <p:ext uri="{BB962C8B-B14F-4D97-AF65-F5344CB8AC3E}">
        <p14:creationId xmlns:p14="http://schemas.microsoft.com/office/powerpoint/2010/main" val="19422521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egnaposto immagine diapositiva 1"/>
          <p:cNvSpPr>
            <a:spLocks noGrp="1" noRot="1" noChangeAspect="1" noTextEdit="1"/>
          </p:cNvSpPr>
          <p:nvPr>
            <p:ph type="sldImg"/>
          </p:nvPr>
        </p:nvSpPr>
        <p:spPr>
          <a:ln/>
        </p:spPr>
      </p:sp>
      <p:sp>
        <p:nvSpPr>
          <p:cNvPr id="20685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0685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A9F6A09-6D73-AA40-8B75-309756096714}" type="slidenum">
              <a:rPr lang="it-IT" altLang="it-IT"/>
              <a:pPr>
                <a:spcBef>
                  <a:spcPct val="0"/>
                </a:spcBef>
              </a:pPr>
              <a:t>84</a:t>
            </a:fld>
            <a:endParaRPr lang="it-IT" altLang="it-IT"/>
          </a:p>
        </p:txBody>
      </p:sp>
    </p:spTree>
    <p:extLst>
      <p:ext uri="{BB962C8B-B14F-4D97-AF65-F5344CB8AC3E}">
        <p14:creationId xmlns:p14="http://schemas.microsoft.com/office/powerpoint/2010/main" val="16807867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egnaposto immagine diapositiva 1"/>
          <p:cNvSpPr>
            <a:spLocks noGrp="1" noRot="1" noChangeAspect="1" noTextEdit="1"/>
          </p:cNvSpPr>
          <p:nvPr>
            <p:ph type="sldImg"/>
          </p:nvPr>
        </p:nvSpPr>
        <p:spPr>
          <a:ln/>
        </p:spPr>
      </p:sp>
      <p:sp>
        <p:nvSpPr>
          <p:cNvPr id="20889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0889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5608665-9263-AB49-AF19-8A9D94F80671}" type="slidenum">
              <a:rPr lang="it-IT" altLang="it-IT"/>
              <a:pPr>
                <a:spcBef>
                  <a:spcPct val="0"/>
                </a:spcBef>
              </a:pPr>
              <a:t>85</a:t>
            </a:fld>
            <a:endParaRPr lang="it-IT" altLang="it-IT"/>
          </a:p>
        </p:txBody>
      </p:sp>
    </p:spTree>
    <p:extLst>
      <p:ext uri="{BB962C8B-B14F-4D97-AF65-F5344CB8AC3E}">
        <p14:creationId xmlns:p14="http://schemas.microsoft.com/office/powerpoint/2010/main" val="9836868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egnaposto immagine diapositiva 1"/>
          <p:cNvSpPr>
            <a:spLocks noGrp="1" noRot="1" noChangeAspect="1" noTextEdit="1"/>
          </p:cNvSpPr>
          <p:nvPr>
            <p:ph type="sldImg"/>
          </p:nvPr>
        </p:nvSpPr>
        <p:spPr>
          <a:ln/>
        </p:spPr>
      </p:sp>
      <p:sp>
        <p:nvSpPr>
          <p:cNvPr id="21094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1094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B59CF5A-C624-F043-A7A4-E79B8310F2D7}" type="slidenum">
              <a:rPr lang="it-IT" altLang="it-IT"/>
              <a:pPr>
                <a:spcBef>
                  <a:spcPct val="0"/>
                </a:spcBef>
              </a:pPr>
              <a:t>86</a:t>
            </a:fld>
            <a:endParaRPr lang="it-IT" altLang="it-IT"/>
          </a:p>
        </p:txBody>
      </p:sp>
    </p:spTree>
    <p:extLst>
      <p:ext uri="{BB962C8B-B14F-4D97-AF65-F5344CB8AC3E}">
        <p14:creationId xmlns:p14="http://schemas.microsoft.com/office/powerpoint/2010/main" val="14964792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egnaposto immagine diapositiva 1"/>
          <p:cNvSpPr>
            <a:spLocks noGrp="1" noRot="1" noChangeAspect="1" noTextEdit="1"/>
          </p:cNvSpPr>
          <p:nvPr>
            <p:ph type="sldImg"/>
          </p:nvPr>
        </p:nvSpPr>
        <p:spPr>
          <a:ln/>
        </p:spPr>
      </p:sp>
      <p:sp>
        <p:nvSpPr>
          <p:cNvPr id="21094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1094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B59CF5A-C624-F043-A7A4-E79B8310F2D7}" type="slidenum">
              <a:rPr lang="it-IT" altLang="it-IT"/>
              <a:pPr>
                <a:spcBef>
                  <a:spcPct val="0"/>
                </a:spcBef>
              </a:pPr>
              <a:t>87</a:t>
            </a:fld>
            <a:endParaRPr lang="it-IT" altLang="it-IT"/>
          </a:p>
        </p:txBody>
      </p:sp>
    </p:spTree>
    <p:extLst>
      <p:ext uri="{BB962C8B-B14F-4D97-AF65-F5344CB8AC3E}">
        <p14:creationId xmlns:p14="http://schemas.microsoft.com/office/powerpoint/2010/main" val="8495731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egnaposto immagine diapositiva 1"/>
          <p:cNvSpPr>
            <a:spLocks noGrp="1" noRot="1" noChangeAspect="1" noTextEdit="1"/>
          </p:cNvSpPr>
          <p:nvPr>
            <p:ph type="sldImg"/>
          </p:nvPr>
        </p:nvSpPr>
        <p:spPr>
          <a:ln/>
        </p:spPr>
      </p:sp>
      <p:sp>
        <p:nvSpPr>
          <p:cNvPr id="21094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1094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B59CF5A-C624-F043-A7A4-E79B8310F2D7}" type="slidenum">
              <a:rPr lang="it-IT" altLang="it-IT"/>
              <a:pPr>
                <a:spcBef>
                  <a:spcPct val="0"/>
                </a:spcBef>
              </a:pPr>
              <a:t>88</a:t>
            </a:fld>
            <a:endParaRPr lang="it-IT" altLang="it-IT"/>
          </a:p>
        </p:txBody>
      </p:sp>
    </p:spTree>
    <p:extLst>
      <p:ext uri="{BB962C8B-B14F-4D97-AF65-F5344CB8AC3E}">
        <p14:creationId xmlns:p14="http://schemas.microsoft.com/office/powerpoint/2010/main" val="20095956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egnaposto immagine diapositiva 1"/>
          <p:cNvSpPr>
            <a:spLocks noGrp="1" noRot="1" noChangeAspect="1" noTextEdit="1"/>
          </p:cNvSpPr>
          <p:nvPr>
            <p:ph type="sldImg"/>
          </p:nvPr>
        </p:nvSpPr>
        <p:spPr>
          <a:ln/>
        </p:spPr>
      </p:sp>
      <p:sp>
        <p:nvSpPr>
          <p:cNvPr id="21504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1504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3533C4D-8193-884A-A837-ABD32F96A91C}" type="slidenum">
              <a:rPr lang="it-IT" altLang="it-IT"/>
              <a:pPr>
                <a:spcBef>
                  <a:spcPct val="0"/>
                </a:spcBef>
              </a:pPr>
              <a:t>89</a:t>
            </a:fld>
            <a:endParaRPr lang="it-IT" altLang="it-IT"/>
          </a:p>
        </p:txBody>
      </p:sp>
    </p:spTree>
    <p:extLst>
      <p:ext uri="{BB962C8B-B14F-4D97-AF65-F5344CB8AC3E}">
        <p14:creationId xmlns:p14="http://schemas.microsoft.com/office/powerpoint/2010/main" val="20802477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egnaposto immagine diapositiva 1"/>
          <p:cNvSpPr>
            <a:spLocks noGrp="1" noRot="1" noChangeAspect="1" noTextEdit="1"/>
          </p:cNvSpPr>
          <p:nvPr>
            <p:ph type="sldImg"/>
          </p:nvPr>
        </p:nvSpPr>
        <p:spPr>
          <a:ln/>
        </p:spPr>
      </p:sp>
      <p:sp>
        <p:nvSpPr>
          <p:cNvPr id="21709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1709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CF53C44-F04C-454C-A1C0-E06A3FBFF4AC}" type="slidenum">
              <a:rPr lang="it-IT" altLang="it-IT"/>
              <a:pPr>
                <a:spcBef>
                  <a:spcPct val="0"/>
                </a:spcBef>
              </a:pPr>
              <a:t>90</a:t>
            </a:fld>
            <a:endParaRPr lang="it-IT" altLang="it-IT"/>
          </a:p>
        </p:txBody>
      </p:sp>
    </p:spTree>
    <p:extLst>
      <p:ext uri="{BB962C8B-B14F-4D97-AF65-F5344CB8AC3E}">
        <p14:creationId xmlns:p14="http://schemas.microsoft.com/office/powerpoint/2010/main" val="16904300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egnaposto immagine diapositiva 1"/>
          <p:cNvSpPr>
            <a:spLocks noGrp="1" noRot="1" noChangeAspect="1" noTextEdit="1"/>
          </p:cNvSpPr>
          <p:nvPr>
            <p:ph type="sldImg"/>
          </p:nvPr>
        </p:nvSpPr>
        <p:spPr>
          <a:ln/>
        </p:spPr>
      </p:sp>
      <p:sp>
        <p:nvSpPr>
          <p:cNvPr id="21913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1913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1AFCC78-89DD-CC49-B07E-4FB4E223691E}" type="slidenum">
              <a:rPr lang="it-IT" altLang="it-IT"/>
              <a:pPr>
                <a:spcBef>
                  <a:spcPct val="0"/>
                </a:spcBef>
              </a:pPr>
              <a:t>91</a:t>
            </a:fld>
            <a:endParaRPr lang="it-IT" altLang="it-IT"/>
          </a:p>
        </p:txBody>
      </p:sp>
    </p:spTree>
    <p:extLst>
      <p:ext uri="{BB962C8B-B14F-4D97-AF65-F5344CB8AC3E}">
        <p14:creationId xmlns:p14="http://schemas.microsoft.com/office/powerpoint/2010/main" val="19958774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egnaposto immagine diapositiva 1"/>
          <p:cNvSpPr>
            <a:spLocks noGrp="1" noRot="1" noChangeAspect="1" noTextEdit="1"/>
          </p:cNvSpPr>
          <p:nvPr>
            <p:ph type="sldImg"/>
          </p:nvPr>
        </p:nvSpPr>
        <p:spPr>
          <a:ln/>
        </p:spPr>
      </p:sp>
      <p:sp>
        <p:nvSpPr>
          <p:cNvPr id="22118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2118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68A7BD6-9774-5540-9980-B83744932929}" type="slidenum">
              <a:rPr lang="it-IT" altLang="it-IT"/>
              <a:pPr>
                <a:spcBef>
                  <a:spcPct val="0"/>
                </a:spcBef>
              </a:pPr>
              <a:t>92</a:t>
            </a:fld>
            <a:endParaRPr lang="it-IT" altLang="it-IT"/>
          </a:p>
        </p:txBody>
      </p:sp>
    </p:spTree>
    <p:extLst>
      <p:ext uri="{BB962C8B-B14F-4D97-AF65-F5344CB8AC3E}">
        <p14:creationId xmlns:p14="http://schemas.microsoft.com/office/powerpoint/2010/main" val="1017752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C488A2D-FC68-BE45-A9A7-08EA492FF6F4}" type="slidenum">
              <a:rPr lang="it-IT" altLang="it-IT">
                <a:ea typeface="ＭＳ Ｐゴシック" charset="-128"/>
                <a:cs typeface="ＭＳ Ｐゴシック" charset="-128"/>
              </a:rPr>
              <a:pPr algn="r" eaLnBrk="1" hangingPunct="1">
                <a:spcBef>
                  <a:spcPct val="0"/>
                </a:spcBef>
              </a:pPr>
              <a:t>9</a:t>
            </a:fld>
            <a:endParaRPr lang="it-IT" altLang="it-IT">
              <a:ea typeface="ＭＳ Ｐゴシック" charset="-128"/>
              <a:cs typeface="ＭＳ Ｐゴシック" charset="-128"/>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it-IT">
              <a:latin typeface="Arial" charset="0"/>
            </a:endParaRPr>
          </a:p>
        </p:txBody>
      </p:sp>
    </p:spTree>
    <p:extLst>
      <p:ext uri="{BB962C8B-B14F-4D97-AF65-F5344CB8AC3E}">
        <p14:creationId xmlns:p14="http://schemas.microsoft.com/office/powerpoint/2010/main" val="3199951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egnaposto immagine diapositiva 1"/>
          <p:cNvSpPr>
            <a:spLocks noGrp="1" noRot="1" noChangeAspect="1" noTextEdit="1"/>
          </p:cNvSpPr>
          <p:nvPr>
            <p:ph type="sldImg"/>
          </p:nvPr>
        </p:nvSpPr>
        <p:spPr>
          <a:ln/>
        </p:spPr>
      </p:sp>
      <p:sp>
        <p:nvSpPr>
          <p:cNvPr id="2232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2323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C76733F-329C-0542-8F4D-ABD054984B52}" type="slidenum">
              <a:rPr lang="it-IT" altLang="it-IT"/>
              <a:pPr>
                <a:spcBef>
                  <a:spcPct val="0"/>
                </a:spcBef>
              </a:pPr>
              <a:t>93</a:t>
            </a:fld>
            <a:endParaRPr lang="it-IT" altLang="it-IT"/>
          </a:p>
        </p:txBody>
      </p:sp>
    </p:spTree>
    <p:extLst>
      <p:ext uri="{BB962C8B-B14F-4D97-AF65-F5344CB8AC3E}">
        <p14:creationId xmlns:p14="http://schemas.microsoft.com/office/powerpoint/2010/main" val="6643469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egnaposto immagine diapositiva 1"/>
          <p:cNvSpPr>
            <a:spLocks noGrp="1" noRot="1" noChangeAspect="1" noTextEdit="1"/>
          </p:cNvSpPr>
          <p:nvPr>
            <p:ph type="sldImg"/>
          </p:nvPr>
        </p:nvSpPr>
        <p:spPr>
          <a:ln/>
        </p:spPr>
      </p:sp>
      <p:sp>
        <p:nvSpPr>
          <p:cNvPr id="22528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2528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26D3784-C7E9-134E-8CBD-ED4AB8B4A088}" type="slidenum">
              <a:rPr lang="it-IT" altLang="it-IT"/>
              <a:pPr>
                <a:spcBef>
                  <a:spcPct val="0"/>
                </a:spcBef>
              </a:pPr>
              <a:t>94</a:t>
            </a:fld>
            <a:endParaRPr lang="it-IT" altLang="it-IT"/>
          </a:p>
        </p:txBody>
      </p:sp>
    </p:spTree>
    <p:extLst>
      <p:ext uri="{BB962C8B-B14F-4D97-AF65-F5344CB8AC3E}">
        <p14:creationId xmlns:p14="http://schemas.microsoft.com/office/powerpoint/2010/main" val="9119431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egnaposto immagine diapositiva 1"/>
          <p:cNvSpPr>
            <a:spLocks noGrp="1" noRot="1" noChangeAspect="1" noTextEdit="1"/>
          </p:cNvSpPr>
          <p:nvPr>
            <p:ph type="sldImg"/>
          </p:nvPr>
        </p:nvSpPr>
        <p:spPr>
          <a:ln/>
        </p:spPr>
      </p:sp>
      <p:sp>
        <p:nvSpPr>
          <p:cNvPr id="22733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2733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CC67557-A116-734E-8097-FBEA1492E736}" type="slidenum">
              <a:rPr lang="it-IT" altLang="it-IT"/>
              <a:pPr>
                <a:spcBef>
                  <a:spcPct val="0"/>
                </a:spcBef>
              </a:pPr>
              <a:t>95</a:t>
            </a:fld>
            <a:endParaRPr lang="it-IT" altLang="it-IT"/>
          </a:p>
        </p:txBody>
      </p:sp>
    </p:spTree>
    <p:extLst>
      <p:ext uri="{BB962C8B-B14F-4D97-AF65-F5344CB8AC3E}">
        <p14:creationId xmlns:p14="http://schemas.microsoft.com/office/powerpoint/2010/main" val="4384897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egnaposto immagine diapositiva 1"/>
          <p:cNvSpPr>
            <a:spLocks noGrp="1" noRot="1" noChangeAspect="1" noTextEdit="1"/>
          </p:cNvSpPr>
          <p:nvPr>
            <p:ph type="sldImg"/>
          </p:nvPr>
        </p:nvSpPr>
        <p:spPr>
          <a:ln/>
        </p:spPr>
      </p:sp>
      <p:sp>
        <p:nvSpPr>
          <p:cNvPr id="22937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2937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A0743FB-4F34-EC46-904E-52A63B58A1C0}" type="slidenum">
              <a:rPr lang="it-IT" altLang="it-IT"/>
              <a:pPr>
                <a:spcBef>
                  <a:spcPct val="0"/>
                </a:spcBef>
              </a:pPr>
              <a:t>96</a:t>
            </a:fld>
            <a:endParaRPr lang="it-IT" altLang="it-IT"/>
          </a:p>
        </p:txBody>
      </p:sp>
    </p:spTree>
    <p:extLst>
      <p:ext uri="{BB962C8B-B14F-4D97-AF65-F5344CB8AC3E}">
        <p14:creationId xmlns:p14="http://schemas.microsoft.com/office/powerpoint/2010/main" val="16804320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egnaposto immagine diapositiva 1"/>
          <p:cNvSpPr>
            <a:spLocks noGrp="1" noRot="1" noChangeAspect="1" noTextEdit="1"/>
          </p:cNvSpPr>
          <p:nvPr>
            <p:ph type="sldImg"/>
          </p:nvPr>
        </p:nvSpPr>
        <p:spPr>
          <a:ln/>
        </p:spPr>
      </p:sp>
      <p:sp>
        <p:nvSpPr>
          <p:cNvPr id="23142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3142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973E05D-C814-EF4A-9B9E-E51760C4D9C3}" type="slidenum">
              <a:rPr lang="it-IT" altLang="it-IT"/>
              <a:pPr>
                <a:spcBef>
                  <a:spcPct val="0"/>
                </a:spcBef>
              </a:pPr>
              <a:t>97</a:t>
            </a:fld>
            <a:endParaRPr lang="it-IT" altLang="it-IT"/>
          </a:p>
        </p:txBody>
      </p:sp>
    </p:spTree>
    <p:extLst>
      <p:ext uri="{BB962C8B-B14F-4D97-AF65-F5344CB8AC3E}">
        <p14:creationId xmlns:p14="http://schemas.microsoft.com/office/powerpoint/2010/main" val="14636024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egnaposto immagine diapositiva 1"/>
          <p:cNvSpPr>
            <a:spLocks noGrp="1" noRot="1" noChangeAspect="1" noTextEdit="1"/>
          </p:cNvSpPr>
          <p:nvPr>
            <p:ph type="sldImg"/>
          </p:nvPr>
        </p:nvSpPr>
        <p:spPr>
          <a:ln/>
        </p:spPr>
      </p:sp>
      <p:sp>
        <p:nvSpPr>
          <p:cNvPr id="23347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3347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F2E15B3-C918-C24A-9CF8-77814407ADA7}" type="slidenum">
              <a:rPr lang="it-IT" altLang="it-IT"/>
              <a:pPr>
                <a:spcBef>
                  <a:spcPct val="0"/>
                </a:spcBef>
              </a:pPr>
              <a:t>98</a:t>
            </a:fld>
            <a:endParaRPr lang="it-IT" altLang="it-IT"/>
          </a:p>
        </p:txBody>
      </p:sp>
    </p:spTree>
    <p:extLst>
      <p:ext uri="{BB962C8B-B14F-4D97-AF65-F5344CB8AC3E}">
        <p14:creationId xmlns:p14="http://schemas.microsoft.com/office/powerpoint/2010/main" val="14891550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egnaposto immagine diapositiva 1"/>
          <p:cNvSpPr>
            <a:spLocks noGrp="1" noRot="1" noChangeAspect="1" noTextEdit="1"/>
          </p:cNvSpPr>
          <p:nvPr>
            <p:ph type="sldImg"/>
          </p:nvPr>
        </p:nvSpPr>
        <p:spPr>
          <a:ln/>
        </p:spPr>
      </p:sp>
      <p:sp>
        <p:nvSpPr>
          <p:cNvPr id="23552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3552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955997C-3DDE-8346-8F13-E8968DFA1E75}" type="slidenum">
              <a:rPr lang="it-IT" altLang="it-IT"/>
              <a:pPr>
                <a:spcBef>
                  <a:spcPct val="0"/>
                </a:spcBef>
              </a:pPr>
              <a:t>99</a:t>
            </a:fld>
            <a:endParaRPr lang="it-IT" altLang="it-IT"/>
          </a:p>
        </p:txBody>
      </p:sp>
    </p:spTree>
    <p:extLst>
      <p:ext uri="{BB962C8B-B14F-4D97-AF65-F5344CB8AC3E}">
        <p14:creationId xmlns:p14="http://schemas.microsoft.com/office/powerpoint/2010/main" val="14537973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egnaposto immagine diapositiva 1"/>
          <p:cNvSpPr>
            <a:spLocks noGrp="1" noRot="1" noChangeAspect="1" noTextEdit="1"/>
          </p:cNvSpPr>
          <p:nvPr>
            <p:ph type="sldImg"/>
          </p:nvPr>
        </p:nvSpPr>
        <p:spPr>
          <a:ln/>
        </p:spPr>
      </p:sp>
      <p:sp>
        <p:nvSpPr>
          <p:cNvPr id="23757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3757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57BB6EE-7206-6A4C-A851-0E9DA4C541AF}" type="slidenum">
              <a:rPr lang="it-IT" altLang="it-IT"/>
              <a:pPr>
                <a:spcBef>
                  <a:spcPct val="0"/>
                </a:spcBef>
              </a:pPr>
              <a:t>100</a:t>
            </a:fld>
            <a:endParaRPr lang="it-IT" altLang="it-IT"/>
          </a:p>
        </p:txBody>
      </p:sp>
    </p:spTree>
    <p:extLst>
      <p:ext uri="{BB962C8B-B14F-4D97-AF65-F5344CB8AC3E}">
        <p14:creationId xmlns:p14="http://schemas.microsoft.com/office/powerpoint/2010/main" val="20500717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egnaposto immagine diapositiva 1"/>
          <p:cNvSpPr>
            <a:spLocks noGrp="1" noRot="1" noChangeAspect="1" noTextEdit="1"/>
          </p:cNvSpPr>
          <p:nvPr>
            <p:ph type="sldImg"/>
          </p:nvPr>
        </p:nvSpPr>
        <p:spPr>
          <a:ln/>
        </p:spPr>
      </p:sp>
      <p:sp>
        <p:nvSpPr>
          <p:cNvPr id="23961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3961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55BB094-5C92-E240-B89E-61BE64C28DE3}" type="slidenum">
              <a:rPr lang="it-IT" altLang="it-IT"/>
              <a:pPr>
                <a:spcBef>
                  <a:spcPct val="0"/>
                </a:spcBef>
              </a:pPr>
              <a:t>101</a:t>
            </a:fld>
            <a:endParaRPr lang="it-IT" altLang="it-IT"/>
          </a:p>
        </p:txBody>
      </p:sp>
    </p:spTree>
    <p:extLst>
      <p:ext uri="{BB962C8B-B14F-4D97-AF65-F5344CB8AC3E}">
        <p14:creationId xmlns:p14="http://schemas.microsoft.com/office/powerpoint/2010/main" val="13275470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egnaposto immagine diapositiva 1"/>
          <p:cNvSpPr>
            <a:spLocks noGrp="1" noRot="1" noChangeAspect="1" noTextEdit="1"/>
          </p:cNvSpPr>
          <p:nvPr>
            <p:ph type="sldImg"/>
          </p:nvPr>
        </p:nvSpPr>
        <p:spPr>
          <a:ln/>
        </p:spPr>
      </p:sp>
      <p:sp>
        <p:nvSpPr>
          <p:cNvPr id="24166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24166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1CA2A72-F608-E04C-AC39-44E0D86C2173}" type="slidenum">
              <a:rPr lang="it-IT" altLang="it-IT"/>
              <a:pPr>
                <a:spcBef>
                  <a:spcPct val="0"/>
                </a:spcBef>
              </a:pPr>
              <a:t>102</a:t>
            </a:fld>
            <a:endParaRPr lang="it-IT" altLang="it-IT"/>
          </a:p>
        </p:txBody>
      </p:sp>
    </p:spTree>
    <p:extLst>
      <p:ext uri="{BB962C8B-B14F-4D97-AF65-F5344CB8AC3E}">
        <p14:creationId xmlns:p14="http://schemas.microsoft.com/office/powerpoint/2010/main" val="1876181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50CDFDB-0327-2D46-8E9A-9B43F61FEDA5}" type="slidenum">
              <a:rPr lang="it-IT" altLang="it-IT"/>
              <a:pPr>
                <a:defRPr/>
              </a:pPr>
              <a:t>‹n.›</a:t>
            </a:fld>
            <a:endParaRPr lang="it-IT" altLang="it-IT"/>
          </a:p>
        </p:txBody>
      </p:sp>
    </p:spTree>
    <p:extLst>
      <p:ext uri="{BB962C8B-B14F-4D97-AF65-F5344CB8AC3E}">
        <p14:creationId xmlns:p14="http://schemas.microsoft.com/office/powerpoint/2010/main" val="1883462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BEBF15A-5A86-0C4B-98B3-140FF95DA69D}" type="slidenum">
              <a:rPr lang="it-IT" altLang="it-IT"/>
              <a:pPr>
                <a:defRPr/>
              </a:pPr>
              <a:t>‹n.›</a:t>
            </a:fld>
            <a:endParaRPr lang="it-IT" altLang="it-IT"/>
          </a:p>
        </p:txBody>
      </p:sp>
    </p:spTree>
    <p:extLst>
      <p:ext uri="{BB962C8B-B14F-4D97-AF65-F5344CB8AC3E}">
        <p14:creationId xmlns:p14="http://schemas.microsoft.com/office/powerpoint/2010/main" val="1720239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DF8D12D-8CDA-0A40-9C11-6C9CD13C57F1}" type="slidenum">
              <a:rPr lang="it-IT" altLang="it-IT"/>
              <a:pPr>
                <a:defRPr/>
              </a:pPr>
              <a:t>‹n.›</a:t>
            </a:fld>
            <a:endParaRPr lang="it-IT" altLang="it-IT"/>
          </a:p>
        </p:txBody>
      </p:sp>
    </p:spTree>
    <p:extLst>
      <p:ext uri="{BB962C8B-B14F-4D97-AF65-F5344CB8AC3E}">
        <p14:creationId xmlns:p14="http://schemas.microsoft.com/office/powerpoint/2010/main" val="496231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193FC67-11FE-DB46-B077-035180356F5D}" type="slidenum">
              <a:rPr lang="it-IT" altLang="it-IT"/>
              <a:pPr>
                <a:defRPr/>
              </a:pPr>
              <a:t>‹n.›</a:t>
            </a:fld>
            <a:endParaRPr lang="it-IT" altLang="it-IT"/>
          </a:p>
        </p:txBody>
      </p:sp>
    </p:spTree>
    <p:extLst>
      <p:ext uri="{BB962C8B-B14F-4D97-AF65-F5344CB8AC3E}">
        <p14:creationId xmlns:p14="http://schemas.microsoft.com/office/powerpoint/2010/main" val="147728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06BFC85-EE36-394A-B10E-83F15D0B9245}" type="slidenum">
              <a:rPr lang="it-IT" altLang="it-IT"/>
              <a:pPr>
                <a:defRPr/>
              </a:pPr>
              <a:t>‹n.›</a:t>
            </a:fld>
            <a:endParaRPr lang="it-IT" altLang="it-IT"/>
          </a:p>
        </p:txBody>
      </p:sp>
    </p:spTree>
    <p:extLst>
      <p:ext uri="{BB962C8B-B14F-4D97-AF65-F5344CB8AC3E}">
        <p14:creationId xmlns:p14="http://schemas.microsoft.com/office/powerpoint/2010/main" val="1446642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427E59E-ECC9-1D4A-90CA-21E9925CE29F}" type="slidenum">
              <a:rPr lang="it-IT" altLang="it-IT"/>
              <a:pPr>
                <a:defRPr/>
              </a:pPr>
              <a:t>‹n.›</a:t>
            </a:fld>
            <a:endParaRPr lang="it-IT" altLang="it-IT"/>
          </a:p>
        </p:txBody>
      </p:sp>
    </p:spTree>
    <p:extLst>
      <p:ext uri="{BB962C8B-B14F-4D97-AF65-F5344CB8AC3E}">
        <p14:creationId xmlns:p14="http://schemas.microsoft.com/office/powerpoint/2010/main" val="205118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04F8BDE-3F82-C146-928F-8C60686E5A11}" type="slidenum">
              <a:rPr lang="it-IT" altLang="it-IT"/>
              <a:pPr>
                <a:defRPr/>
              </a:pPr>
              <a:t>‹n.›</a:t>
            </a:fld>
            <a:endParaRPr lang="it-IT" altLang="it-IT"/>
          </a:p>
        </p:txBody>
      </p:sp>
    </p:spTree>
    <p:extLst>
      <p:ext uri="{BB962C8B-B14F-4D97-AF65-F5344CB8AC3E}">
        <p14:creationId xmlns:p14="http://schemas.microsoft.com/office/powerpoint/2010/main" val="770503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F83D08F8-799E-A74A-974D-7C92162B2A6F}" type="slidenum">
              <a:rPr lang="it-IT" altLang="it-IT"/>
              <a:pPr>
                <a:defRPr/>
              </a:pPr>
              <a:t>‹n.›</a:t>
            </a:fld>
            <a:endParaRPr lang="it-IT" altLang="it-IT"/>
          </a:p>
        </p:txBody>
      </p:sp>
    </p:spTree>
    <p:extLst>
      <p:ext uri="{BB962C8B-B14F-4D97-AF65-F5344CB8AC3E}">
        <p14:creationId xmlns:p14="http://schemas.microsoft.com/office/powerpoint/2010/main" val="533714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B5F3B3C-D5D7-1A44-BFEA-352D413BF346}" type="slidenum">
              <a:rPr lang="it-IT" altLang="it-IT"/>
              <a:pPr>
                <a:defRPr/>
              </a:pPr>
              <a:t>‹n.›</a:t>
            </a:fld>
            <a:endParaRPr lang="it-IT" altLang="it-IT"/>
          </a:p>
        </p:txBody>
      </p:sp>
    </p:spTree>
    <p:extLst>
      <p:ext uri="{BB962C8B-B14F-4D97-AF65-F5344CB8AC3E}">
        <p14:creationId xmlns:p14="http://schemas.microsoft.com/office/powerpoint/2010/main" val="104290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2565F731-C7FC-594B-AB62-3053612AE77E}" type="slidenum">
              <a:rPr lang="it-IT" altLang="it-IT"/>
              <a:pPr>
                <a:defRPr/>
              </a:pPr>
              <a:t>‹n.›</a:t>
            </a:fld>
            <a:endParaRPr lang="it-IT" altLang="it-IT"/>
          </a:p>
        </p:txBody>
      </p:sp>
    </p:spTree>
    <p:extLst>
      <p:ext uri="{BB962C8B-B14F-4D97-AF65-F5344CB8AC3E}">
        <p14:creationId xmlns:p14="http://schemas.microsoft.com/office/powerpoint/2010/main" val="46206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DD639B0-82F1-894D-BEB0-662B86852C7D}" type="slidenum">
              <a:rPr lang="it-IT" altLang="it-IT"/>
              <a:pPr>
                <a:defRPr/>
              </a:pPr>
              <a:t>‹n.›</a:t>
            </a:fld>
            <a:endParaRPr lang="it-IT" altLang="it-IT"/>
          </a:p>
        </p:txBody>
      </p:sp>
    </p:spTree>
    <p:extLst>
      <p:ext uri="{BB962C8B-B14F-4D97-AF65-F5344CB8AC3E}">
        <p14:creationId xmlns:p14="http://schemas.microsoft.com/office/powerpoint/2010/main" val="595906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BB98B9D-7AAA-CD40-85F7-B5ACBA4BACFC}" type="slidenum">
              <a:rPr lang="it-IT" altLang="it-IT"/>
              <a:pPr>
                <a:defRPr/>
              </a:pPr>
              <a:t>‹n.›</a:t>
            </a:fld>
            <a:endParaRPr lang="it-IT" altLang="it-IT"/>
          </a:p>
        </p:txBody>
      </p:sp>
    </p:spTree>
    <p:extLst>
      <p:ext uri="{BB962C8B-B14F-4D97-AF65-F5344CB8AC3E}">
        <p14:creationId xmlns:p14="http://schemas.microsoft.com/office/powerpoint/2010/main" val="16807028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5D5D"/>
            </a:gs>
            <a:gs pos="100000">
              <a:schemeClr val="tx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Click to edit Master text styles</a:t>
            </a:r>
          </a:p>
          <a:p>
            <a:pPr lvl="1"/>
            <a:r>
              <a:rPr lang="it-IT" altLang="it-IT"/>
              <a:t>Second level</a:t>
            </a:r>
          </a:p>
          <a:p>
            <a:pPr lvl="2"/>
            <a:r>
              <a:rPr lang="it-IT" altLang="it-IT"/>
              <a:t>Third level</a:t>
            </a:r>
          </a:p>
          <a:p>
            <a:pPr lvl="3"/>
            <a:r>
              <a:rPr lang="it-IT" altLang="it-IT"/>
              <a:t>Fourth level</a:t>
            </a:r>
          </a:p>
          <a:p>
            <a:pPr lvl="4"/>
            <a:r>
              <a:rPr lang="it-IT" altLang="it-IT"/>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72DAB31-23E5-2D47-90BF-5D45B833C916}"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19.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9.xml"/><Relationship Id="rId5" Type="http://schemas.openxmlformats.org/officeDocument/2006/relationships/image" Target="../media/image123.png"/><Relationship Id="rId1" Type="http://schemas.microsoft.com/office/2007/relationships/media" Target="file://localhost/Users/christianagrillo/Desktop/Brain%20and%20Behaviour%202017/Chapter%205,%20B&amp;B2017/6,%20colorblindness%20Test.mp4" TargetMode="External"/><Relationship Id="rId2" Type="http://schemas.openxmlformats.org/officeDocument/2006/relationships/video" Target="file://localhost/Users/christianagrillo/Desktop/Brain%20and%20Behaviour%202017/Chapter%205,%20B&amp;B2017/6,%20colorblindness%20Test.mp4" TargetMode="Externa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0.xml"/><Relationship Id="rId5" Type="http://schemas.openxmlformats.org/officeDocument/2006/relationships/image" Target="../media/image124.png"/><Relationship Id="rId1" Type="http://schemas.microsoft.com/office/2007/relationships/media" Target="file://localhost/Users/christianagrillo/Desktop/Brain%20and%20Behaviour%202017/Chapter%205,%20B&amp;B2017/7,%20What%20It's%20Like%20To%20Be%20Color%20Blind.mp4" TargetMode="External"/><Relationship Id="rId2" Type="http://schemas.openxmlformats.org/officeDocument/2006/relationships/video" Target="file://localhost/Users/christianagrillo/Desktop/Brain%20and%20Behaviour%202017/Chapter%205,%20B&amp;B2017/7,%20What%20It's%20Like%20To%20Be%20Color%20Blind.mp4"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125.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3.xml"/><Relationship Id="rId5" Type="http://schemas.openxmlformats.org/officeDocument/2006/relationships/image" Target="../media/image126.png"/><Relationship Id="rId1" Type="http://schemas.microsoft.com/office/2007/relationships/media" Target="file://localhost/Users/christianagrillo/Desktop/Brain%20and%20Behaviour%202017/Chapter%205,%20B&amp;B2017/8,%20X%20inactivation.mp4" TargetMode="External"/><Relationship Id="rId2" Type="http://schemas.openxmlformats.org/officeDocument/2006/relationships/video" Target="file://localhost/Users/christianagrillo/Desktop/Brain%20and%20Behaviour%202017/Chapter%205,%20B&amp;B2017/8,%20X%20inactivation.mp4"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jpeg"/><Relationship Id="rId7" Type="http://schemas.openxmlformats.org/officeDocument/2006/relationships/image" Target="../media/image131.png"/><Relationship Id="rId8" Type="http://schemas.openxmlformats.org/officeDocument/2006/relationships/image" Target="../media/image132.jpeg"/><Relationship Id="rId9" Type="http://schemas.openxmlformats.org/officeDocument/2006/relationships/image" Target="../media/image133.gif"/><Relationship Id="rId1" Type="http://schemas.openxmlformats.org/officeDocument/2006/relationships/slideLayout" Target="../slideLayouts/slideLayout7.xml"/><Relationship Id="rId2" Type="http://schemas.openxmlformats.org/officeDocument/2006/relationships/notesSlide" Target="../notesSlides/notesSlide10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134.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34.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134.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134.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134.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134.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35.jpeg"/></Relationships>
</file>

<file path=ppt/slides/_rels/slide1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png"/><Relationship Id="rId5" Type="http://schemas.openxmlformats.org/officeDocument/2006/relationships/image" Target="../media/image138.jpeg"/><Relationship Id="rId6"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1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9.jpeg"/><Relationship Id="rId5" Type="http://schemas.openxmlformats.org/officeDocument/2006/relationships/image" Target="../media/image140.png"/><Relationship Id="rId1" Type="http://schemas.openxmlformats.org/officeDocument/2006/relationships/slideLayout" Target="../slideLayouts/slideLayout7.xml"/><Relationship Id="rId2" Type="http://schemas.openxmlformats.org/officeDocument/2006/relationships/notesSlide" Target="../notesSlides/notesSlide114.xml"/></Relationships>
</file>

<file path=ppt/slides/_rels/slide118.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41.jpeg"/><Relationship Id="rId5" Type="http://schemas.openxmlformats.org/officeDocument/2006/relationships/image" Target="../media/image139.jpeg"/><Relationship Id="rId1" Type="http://schemas.openxmlformats.org/officeDocument/2006/relationships/slideLayout" Target="../slideLayouts/slideLayout7.xml"/><Relationship Id="rId2" Type="http://schemas.openxmlformats.org/officeDocument/2006/relationships/notesSlide" Target="../notesSlides/notesSlide115.xml"/></Relationships>
</file>

<file path=ppt/slides/_rels/slide119.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42.jpeg"/><Relationship Id="rId1" Type="http://schemas.openxmlformats.org/officeDocument/2006/relationships/slideLayout" Target="../slideLayouts/slideLayout7.xml"/><Relationship Id="rId2" Type="http://schemas.openxmlformats.org/officeDocument/2006/relationships/notesSlide" Target="../notesSlides/notesSlide11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41.jpeg"/><Relationship Id="rId1" Type="http://schemas.openxmlformats.org/officeDocument/2006/relationships/slideLayout" Target="../slideLayouts/slideLayout7.xml"/><Relationship Id="rId2" Type="http://schemas.openxmlformats.org/officeDocument/2006/relationships/notesSlide" Target="../notesSlides/notesSlide11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41.jpeg"/><Relationship Id="rId5" Type="http://schemas.openxmlformats.org/officeDocument/2006/relationships/image" Target="../media/image143.png"/><Relationship Id="rId6" Type="http://schemas.openxmlformats.org/officeDocument/2006/relationships/image" Target="../media/image144.jpeg"/><Relationship Id="rId1" Type="http://schemas.openxmlformats.org/officeDocument/2006/relationships/slideLayout" Target="../slideLayouts/slideLayout7.xml"/><Relationship Id="rId2" Type="http://schemas.openxmlformats.org/officeDocument/2006/relationships/notesSlide" Target="../notesSlides/notesSlide1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 Id="rId3" Type="http://schemas.openxmlformats.org/officeDocument/2006/relationships/image" Target="../media/image145.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2.xml"/><Relationship Id="rId3" Type="http://schemas.openxmlformats.org/officeDocument/2006/relationships/image" Target="../media/image145.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145.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s>
</file>

<file path=ppt/slides/_rels/slide128.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38.jpeg"/><Relationship Id="rId5" Type="http://schemas.openxmlformats.org/officeDocument/2006/relationships/image" Target="../media/image147.png"/><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129.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38.jpeg"/><Relationship Id="rId1" Type="http://schemas.openxmlformats.org/officeDocument/2006/relationships/slideLayout" Target="../slideLayouts/slideLayout7.xml"/><Relationship Id="rId2" Type="http://schemas.openxmlformats.org/officeDocument/2006/relationships/notesSlide" Target="../notesSlides/notesSlide12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48.jpeg"/><Relationship Id="rId1" Type="http://schemas.openxmlformats.org/officeDocument/2006/relationships/slideLayout" Target="../slideLayouts/slideLayout7.xml"/><Relationship Id="rId2" Type="http://schemas.openxmlformats.org/officeDocument/2006/relationships/notesSlide" Target="../notesSlides/notesSlide12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48.jpeg"/><Relationship Id="rId1" Type="http://schemas.openxmlformats.org/officeDocument/2006/relationships/slideLayout" Target="../slideLayouts/slideLayout7.xml"/><Relationship Id="rId2" Type="http://schemas.openxmlformats.org/officeDocument/2006/relationships/notesSlide" Target="../notesSlides/notesSlide128.xml"/></Relationships>
</file>

<file path=ppt/slides/_rels/slide132.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49.jpeg"/><Relationship Id="rId1" Type="http://schemas.openxmlformats.org/officeDocument/2006/relationships/slideLayout" Target="../slideLayouts/slideLayout7.xml"/><Relationship Id="rId2" Type="http://schemas.openxmlformats.org/officeDocument/2006/relationships/notesSlide" Target="../notesSlides/notesSlide12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1.xml"/></Relationships>
</file>

<file path=ppt/slides/_rels/slide135.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50.png"/><Relationship Id="rId1" Type="http://schemas.openxmlformats.org/officeDocument/2006/relationships/slideLayout" Target="../slideLayouts/slideLayout7.xml"/><Relationship Id="rId2" Type="http://schemas.openxmlformats.org/officeDocument/2006/relationships/notesSlide" Target="../notesSlides/notesSlide13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 Id="rId3" Type="http://schemas.openxmlformats.org/officeDocument/2006/relationships/image" Target="../media/image145.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145.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6.xml"/><Relationship Id="rId3" Type="http://schemas.openxmlformats.org/officeDocument/2006/relationships/image" Target="../media/image15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40.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2.png"/><Relationship Id="rId1" Type="http://schemas.openxmlformats.org/officeDocument/2006/relationships/slideLayout" Target="../slideLayouts/slideLayout7.xml"/><Relationship Id="rId2" Type="http://schemas.openxmlformats.org/officeDocument/2006/relationships/notesSlide" Target="../notesSlides/notesSlide13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3.png"/><Relationship Id="rId5" Type="http://schemas.openxmlformats.org/officeDocument/2006/relationships/image" Target="../media/image154.jpeg"/><Relationship Id="rId1" Type="http://schemas.openxmlformats.org/officeDocument/2006/relationships/slideLayout" Target="../slideLayouts/slideLayout7.xml"/><Relationship Id="rId2" Type="http://schemas.openxmlformats.org/officeDocument/2006/relationships/notesSlide" Target="../notesSlides/notesSlide13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9.xml"/><Relationship Id="rId3" Type="http://schemas.openxmlformats.org/officeDocument/2006/relationships/image" Target="../media/image155.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0.xml"/><Relationship Id="rId3" Type="http://schemas.openxmlformats.org/officeDocument/2006/relationships/image" Target="../media/image155.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1.xml"/><Relationship Id="rId3" Type="http://schemas.openxmlformats.org/officeDocument/2006/relationships/image" Target="../media/image155.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2.xml"/><Relationship Id="rId3" Type="http://schemas.openxmlformats.org/officeDocument/2006/relationships/image" Target="../media/image155.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3.xml"/><Relationship Id="rId3" Type="http://schemas.openxmlformats.org/officeDocument/2006/relationships/image" Target="../media/image154.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 Id="rId3" Type="http://schemas.openxmlformats.org/officeDocument/2006/relationships/image" Target="../media/image156.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 Id="rId3" Type="http://schemas.openxmlformats.org/officeDocument/2006/relationships/image" Target="../media/image157.jpeg"/></Relationships>
</file>

<file path=ppt/slides/_rels/slide152.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jpeg"/><Relationship Id="rId1" Type="http://schemas.openxmlformats.org/officeDocument/2006/relationships/slideLayout" Target="../slideLayouts/slideLayout7.xml"/><Relationship Id="rId2" Type="http://schemas.openxmlformats.org/officeDocument/2006/relationships/notesSlide" Target="../notesSlides/notesSlide149.xml"/></Relationships>
</file>

<file path=ppt/slides/_rels/slide153.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jpeg"/><Relationship Id="rId5" Type="http://schemas.openxmlformats.org/officeDocument/2006/relationships/image" Target="../media/image164.jpeg"/><Relationship Id="rId6" Type="http://schemas.openxmlformats.org/officeDocument/2006/relationships/image" Target="../media/image165.jpeg"/><Relationship Id="rId1" Type="http://schemas.openxmlformats.org/officeDocument/2006/relationships/slideLayout" Target="../slideLayouts/slideLayout7.xml"/><Relationship Id="rId2" Type="http://schemas.openxmlformats.org/officeDocument/2006/relationships/notesSlide" Target="../notesSlides/notesSlide150.xml"/></Relationships>
</file>

<file path=ppt/slides/_rels/slide154.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image" Target="../media/image163.jpeg"/><Relationship Id="rId5" Type="http://schemas.openxmlformats.org/officeDocument/2006/relationships/image" Target="../media/image167.jpeg"/><Relationship Id="rId1" Type="http://schemas.openxmlformats.org/officeDocument/2006/relationships/slideLayout" Target="../slideLayouts/slideLayout7.xml"/><Relationship Id="rId2" Type="http://schemas.openxmlformats.org/officeDocument/2006/relationships/notesSlide" Target="../notesSlides/notesSlide151.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52.xml"/><Relationship Id="rId5" Type="http://schemas.openxmlformats.org/officeDocument/2006/relationships/image" Target="../media/image168.png"/><Relationship Id="rId1" Type="http://schemas.microsoft.com/office/2007/relationships/media" Target="../media/media1.mp4"/><Relationship Id="rId2" Type="http://schemas.openxmlformats.org/officeDocument/2006/relationships/video" Target="../media/media1.mp4"/></Relationships>
</file>

<file path=ppt/slides/_rels/slide156.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jpeg"/><Relationship Id="rId5" Type="http://schemas.openxmlformats.org/officeDocument/2006/relationships/image" Target="../media/image171.jpeg"/><Relationship Id="rId1" Type="http://schemas.openxmlformats.org/officeDocument/2006/relationships/slideLayout" Target="../slideLayouts/slideLayout7.xml"/><Relationship Id="rId2" Type="http://schemas.openxmlformats.org/officeDocument/2006/relationships/notesSlide" Target="../notesSlides/notesSlide153.xml"/></Relationships>
</file>

<file path=ppt/slides/_rels/slide157.xml.rels><?xml version="1.0" encoding="UTF-8" standalone="yes"?>
<Relationships xmlns="http://schemas.openxmlformats.org/package/2006/relationships"><Relationship Id="rId3" Type="http://schemas.openxmlformats.org/officeDocument/2006/relationships/image" Target="../media/image172.jpeg"/><Relationship Id="rId4" Type="http://schemas.openxmlformats.org/officeDocument/2006/relationships/image" Target="../media/image173.gif"/><Relationship Id="rId1" Type="http://schemas.openxmlformats.org/officeDocument/2006/relationships/slideLayout" Target="../slideLayouts/slideLayout7.xml"/><Relationship Id="rId2" Type="http://schemas.openxmlformats.org/officeDocument/2006/relationships/notesSlide" Target="../notesSlides/notesSlide15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5.xml"/><Relationship Id="rId3" Type="http://schemas.openxmlformats.org/officeDocument/2006/relationships/image" Target="../media/image172.jpeg"/></Relationships>
</file>

<file path=ppt/slides/_rels/slide159.xml.rels><?xml version="1.0" encoding="UTF-8" standalone="yes"?>
<Relationships xmlns="http://schemas.openxmlformats.org/package/2006/relationships"><Relationship Id="rId3" Type="http://schemas.openxmlformats.org/officeDocument/2006/relationships/image" Target="../media/image172.jpeg"/><Relationship Id="rId4" Type="http://schemas.openxmlformats.org/officeDocument/2006/relationships/image" Target="../media/image145.jpeg"/><Relationship Id="rId1" Type="http://schemas.openxmlformats.org/officeDocument/2006/relationships/slideLayout" Target="../slideLayouts/slideLayout7.xml"/><Relationship Id="rId2" Type="http://schemas.openxmlformats.org/officeDocument/2006/relationships/notesSlide" Target="../notesSlides/notesSlide156.xml"/></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3" Type="http://schemas.openxmlformats.org/officeDocument/2006/relationships/image" Target="../media/image172.jpeg"/><Relationship Id="rId4" Type="http://schemas.openxmlformats.org/officeDocument/2006/relationships/image" Target="../media/image174.png"/><Relationship Id="rId5" Type="http://schemas.openxmlformats.org/officeDocument/2006/relationships/image" Target="../media/image175.jpeg"/><Relationship Id="rId1" Type="http://schemas.openxmlformats.org/officeDocument/2006/relationships/slideLayout" Target="../slideLayouts/slideLayout7.xml"/><Relationship Id="rId2" Type="http://schemas.openxmlformats.org/officeDocument/2006/relationships/notesSlide" Target="../notesSlides/notesSlide15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gif"/><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8.xml"/><Relationship Id="rId5" Type="http://schemas.openxmlformats.org/officeDocument/2006/relationships/image" Target="../media/image30.png"/><Relationship Id="rId1" Type="http://schemas.microsoft.com/office/2007/relationships/media" Target="file://localhost//Users/christianagrillo/Desktop/Brain%20and%20Behaviour%202017/Chapter%205,%20B&amp;B2017/1,%20Structure%20of%20DNA.mp4" TargetMode="External"/><Relationship Id="rId2" Type="http://schemas.openxmlformats.org/officeDocument/2006/relationships/video" Target="file://localhost//Users/christianagrillo/Desktop/Brain%20and%20Behaviour%202017/Chapter%205,%20B&amp;B2017/1,%20Structure%20of%20DNA.mp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9.xml"/><Relationship Id="rId5" Type="http://schemas.openxmlformats.org/officeDocument/2006/relationships/image" Target="../media/image32.png"/><Relationship Id="rId1" Type="http://schemas.microsoft.com/office/2007/relationships/media" Target="file://localhost/Users/christianagrillo/Desktop/Brain%20and%20Behaviour%202017/Chapter%205,%20B&amp;B2017/How%20DNA%20is%20Packaged.mp4" TargetMode="External"/><Relationship Id="rId2" Type="http://schemas.openxmlformats.org/officeDocument/2006/relationships/video" Target="file://localhost/Users/christianagrillo/Desktop/Brain%20and%20Behaviour%202017/Chapter%205,%20B&amp;B2017/How%20DNA%20is%20Packaged.mp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3.xml"/><Relationship Id="rId5" Type="http://schemas.openxmlformats.org/officeDocument/2006/relationships/image" Target="../media/image52.png"/><Relationship Id="rId1" Type="http://schemas.microsoft.com/office/2007/relationships/media" Target="file://localhost//Users/christianagrillo/Desktop/Brain%20and%20Behaviour%202017/Chapter%205,%20B&amp;B2017/2,%20Traduction%20and%20Traslation.mp4" TargetMode="External"/><Relationship Id="rId2" Type="http://schemas.openxmlformats.org/officeDocument/2006/relationships/video" Target="file://localhost//Users/christianagrillo/Desktop/Brain%20and%20Behaviour%202017/Chapter%205,%20B&amp;B2017/2,%20Traduction%20and%20Traslation.mp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3.png"/><Relationship Id="rId5"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6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6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6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5" Type="http://schemas.openxmlformats.org/officeDocument/2006/relationships/image" Target="../media/image68.jpeg"/><Relationship Id="rId6"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gif"/></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jpeg"/><Relationship Id="rId5"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8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88.jpeg"/></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92.jpeg"/><Relationship Id="rId5"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9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97.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98.jpeg"/></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98.jpe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jpeg"/><Relationship Id="rId6" Type="http://schemas.openxmlformats.org/officeDocument/2006/relationships/image" Target="../media/image98.jpe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102.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5.xml"/><Relationship Id="rId5" Type="http://schemas.openxmlformats.org/officeDocument/2006/relationships/image" Target="../media/image103.png"/><Relationship Id="rId1" Type="http://schemas.microsoft.com/office/2007/relationships/media" Target="file://localhost//Users/christianagrillo/Desktop/Brain%20and%20Behaviour%202017/Chapter%205,%20B&amp;B2017/4,%20Stages%20of%20Meiosis%20%5BHD%20Animation%5D.mp4" TargetMode="External"/><Relationship Id="rId2" Type="http://schemas.openxmlformats.org/officeDocument/2006/relationships/video" Target="file://localhost//Users/christianagrillo/Desktop/Brain%20and%20Behaviour%202017/Chapter%205,%20B&amp;B2017/4,%20Stages%20of%20Meiosis%20%5BHD%20Animation%5D.mp4"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0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jpeg"/><Relationship Id="rId5" Type="http://schemas.openxmlformats.org/officeDocument/2006/relationships/image" Target="../media/image108.jpe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3.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11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1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11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11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117.png"/></Relationships>
</file>

<file path=ppt/slides/_rels/slide92.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3.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94.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5.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18.jpeg"/><Relationship Id="rId5"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6.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18.jpeg"/><Relationship Id="rId5"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97.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8.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png"/><Relationship Id="rId5" Type="http://schemas.openxmlformats.org/officeDocument/2006/relationships/image" Target="../media/image122.png"/><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9.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a:srcRect l="13636" t="508" r="34942" b="-508"/>
          <a:stretch/>
        </p:blipFill>
        <p:spPr>
          <a:xfrm rot="16200000">
            <a:off x="-1290091" y="1239188"/>
            <a:ext cx="6971781" cy="4320604"/>
          </a:xfrm>
          <a:prstGeom prst="rect">
            <a:avLst/>
          </a:prstGeom>
        </p:spPr>
      </p:pic>
      <p:sp>
        <p:nvSpPr>
          <p:cNvPr id="2050" name="Text Box 14"/>
          <p:cNvSpPr txBox="1">
            <a:spLocks noChangeArrowheads="1"/>
          </p:cNvSpPr>
          <p:nvPr/>
        </p:nvSpPr>
        <p:spPr bwMode="auto">
          <a:xfrm>
            <a:off x="0" y="6309320"/>
            <a:ext cx="43561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altLang="it-IT" sz="2200">
                <a:solidFill>
                  <a:schemeClr val="bg1"/>
                </a:solidFill>
                <a:latin typeface="Tahoma" charset="0"/>
              </a:rPr>
              <a:t>Christian Agrillo</a:t>
            </a:r>
          </a:p>
        </p:txBody>
      </p:sp>
      <p:pic>
        <p:nvPicPr>
          <p:cNvPr id="2051" name="Picture 7"/>
          <p:cNvPicPr>
            <a:picLocks noChangeAspect="1" noChangeArrowheads="1"/>
          </p:cNvPicPr>
          <p:nvPr/>
        </p:nvPicPr>
        <p:blipFill>
          <a:blip r:embed="rId4">
            <a:extLst>
              <a:ext uri="{28A0092B-C50C-407E-A947-70E740481C1C}">
                <a14:useLocalDpi xmlns:a14="http://schemas.microsoft.com/office/drawing/2010/main" val="0"/>
              </a:ext>
            </a:extLst>
          </a:blip>
          <a:srcRect l="31003" t="2525" r="31197"/>
          <a:stretch>
            <a:fillRect/>
          </a:stretch>
        </p:blipFill>
        <p:spPr bwMode="auto">
          <a:xfrm>
            <a:off x="4356100" y="12700"/>
            <a:ext cx="47879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20"/>
          <p:cNvSpPr>
            <a:spLocks noChangeArrowheads="1"/>
          </p:cNvSpPr>
          <p:nvPr/>
        </p:nvSpPr>
        <p:spPr bwMode="auto">
          <a:xfrm>
            <a:off x="179635" y="2708920"/>
            <a:ext cx="40325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dirty="0" smtClean="0">
                <a:solidFill>
                  <a:srgbClr val="FFFF00"/>
                </a:solidFill>
                <a:latin typeface="Tahoma" charset="0"/>
                <a:ea typeface="Tahoma" charset="0"/>
                <a:cs typeface="Tahoma" charset="0"/>
              </a:rPr>
              <a:t>GENETICS </a:t>
            </a:r>
            <a:endParaRPr lang="it-IT" altLang="it-IT" sz="2800" dirty="0"/>
          </a:p>
        </p:txBody>
      </p:sp>
      <p:sp>
        <p:nvSpPr>
          <p:cNvPr id="6" name="Rettangolo 1"/>
          <p:cNvSpPr>
            <a:spLocks noChangeArrowheads="1"/>
          </p:cNvSpPr>
          <p:nvPr/>
        </p:nvSpPr>
        <p:spPr bwMode="auto">
          <a:xfrm>
            <a:off x="35496" y="3068960"/>
            <a:ext cx="43206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800" b="1" dirty="0">
                <a:solidFill>
                  <a:srgbClr val="FFFF00"/>
                </a:solidFill>
                <a:latin typeface="Tahoma" charset="0"/>
                <a:ea typeface="Tahoma" charset="0"/>
                <a:cs typeface="Tahoma" charset="0"/>
              </a:rPr>
              <a:t>&amp; THE DEVELOPMENT OF THE HUMAN BRAIN</a:t>
            </a:r>
            <a:endParaRPr lang="it-IT" altLang="it-IT" sz="2800" dirty="0"/>
          </a:p>
        </p:txBody>
      </p:sp>
    </p:spTree>
    <p:extLst>
      <p:ext uri="{BB962C8B-B14F-4D97-AF65-F5344CB8AC3E}">
        <p14:creationId xmlns:p14="http://schemas.microsoft.com/office/powerpoint/2010/main" val="14326226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2" name="Text Box 2"/>
          <p:cNvSpPr txBox="1">
            <a:spLocks noChangeArrowheads="1"/>
          </p:cNvSpPr>
          <p:nvPr/>
        </p:nvSpPr>
        <p:spPr bwMode="auto">
          <a:xfrm>
            <a:off x="457200" y="685800"/>
            <a:ext cx="8116888" cy="584200"/>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bg1">
                    <a:lumMod val="50000"/>
                  </a:schemeClr>
                </a:solidFill>
              </a:rPr>
              <a:t>DNA</a:t>
            </a:r>
            <a:r>
              <a:rPr lang="en-US" sz="3200" dirty="0">
                <a:solidFill>
                  <a:schemeClr val="bg1">
                    <a:lumMod val="50000"/>
                  </a:schemeClr>
                </a:solidFill>
              </a:rPr>
              <a:t> stands for </a:t>
            </a:r>
            <a:r>
              <a:rPr lang="en-US" sz="3200" b="1" dirty="0" err="1">
                <a:solidFill>
                  <a:schemeClr val="bg1">
                    <a:lumMod val="50000"/>
                  </a:schemeClr>
                </a:solidFill>
              </a:rPr>
              <a:t>Deoxyribose</a:t>
            </a:r>
            <a:r>
              <a:rPr lang="en-US" sz="3200" b="1" dirty="0">
                <a:solidFill>
                  <a:schemeClr val="bg1">
                    <a:lumMod val="50000"/>
                  </a:schemeClr>
                </a:solidFill>
              </a:rPr>
              <a:t> Nucleic Acid</a:t>
            </a:r>
          </a:p>
        </p:txBody>
      </p:sp>
      <p:sp>
        <p:nvSpPr>
          <p:cNvPr id="13" name="Text Box 3"/>
          <p:cNvSpPr txBox="1">
            <a:spLocks noChangeArrowheads="1"/>
          </p:cNvSpPr>
          <p:nvPr/>
        </p:nvSpPr>
        <p:spPr bwMode="auto">
          <a:xfrm>
            <a:off x="179388" y="1484313"/>
            <a:ext cx="8785225" cy="708025"/>
          </a:xfrm>
          <a:prstGeom prst="rect">
            <a:avLst/>
          </a:prstGeom>
          <a:noFill/>
          <a:ln w="9525">
            <a:noFill/>
            <a:miter lim="800000"/>
            <a:headEnd/>
            <a:tailEnd/>
          </a:ln>
          <a:effectLst/>
        </p:spPr>
        <p:txBody>
          <a:bodyPr>
            <a:spAutoFit/>
          </a:bodyPr>
          <a:lstStyle/>
          <a:p>
            <a:pPr algn="just" eaLnBrk="1" hangingPunct="1">
              <a:defRPr/>
            </a:pPr>
            <a:r>
              <a:rPr lang="en-US" sz="2000" b="1" dirty="0">
                <a:solidFill>
                  <a:schemeClr val="bg1">
                    <a:lumMod val="50000"/>
                  </a:schemeClr>
                </a:solidFill>
              </a:rPr>
              <a:t>DNA</a:t>
            </a:r>
            <a:r>
              <a:rPr lang="en-US" sz="2000" dirty="0">
                <a:solidFill>
                  <a:schemeClr val="bg1">
                    <a:lumMod val="50000"/>
                  </a:schemeClr>
                </a:solidFill>
              </a:rPr>
              <a:t>  is a very large molecule made up of a long chain of sub-units, called Nucleotides</a:t>
            </a:r>
          </a:p>
        </p:txBody>
      </p:sp>
      <p:sp>
        <p:nvSpPr>
          <p:cNvPr id="15" name="Text Box 5"/>
          <p:cNvSpPr txBox="1">
            <a:spLocks noChangeArrowheads="1"/>
          </p:cNvSpPr>
          <p:nvPr/>
        </p:nvSpPr>
        <p:spPr bwMode="auto">
          <a:xfrm>
            <a:off x="107950" y="2924175"/>
            <a:ext cx="3759200" cy="401638"/>
          </a:xfrm>
          <a:prstGeom prst="rect">
            <a:avLst/>
          </a:prstGeom>
          <a:noFill/>
          <a:ln w="9525">
            <a:noFill/>
            <a:miter lim="800000"/>
            <a:headEnd/>
            <a:tailEnd/>
          </a:ln>
          <a:effectLst/>
        </p:spPr>
        <p:txBody>
          <a:bodyPr wrap="none">
            <a:spAutoFit/>
          </a:bodyPr>
          <a:lstStyle/>
          <a:p>
            <a:pPr eaLnBrk="1" hangingPunct="1">
              <a:defRPr/>
            </a:pPr>
            <a:r>
              <a:rPr lang="en-GB" sz="2000" dirty="0">
                <a:solidFill>
                  <a:schemeClr val="bg1">
                    <a:lumMod val="50000"/>
                  </a:schemeClr>
                </a:solidFill>
              </a:rPr>
              <a:t>Each nucleotide is made up of: </a:t>
            </a:r>
            <a:endParaRPr lang="en-US" sz="2000" dirty="0">
              <a:solidFill>
                <a:schemeClr val="bg1">
                  <a:lumMod val="50000"/>
                </a:schemeClr>
              </a:solidFill>
            </a:endParaRPr>
          </a:p>
        </p:txBody>
      </p:sp>
      <p:sp>
        <p:nvSpPr>
          <p:cNvPr id="21" name="Text Box 6"/>
          <p:cNvSpPr txBox="1">
            <a:spLocks noChangeArrowheads="1"/>
          </p:cNvSpPr>
          <p:nvPr/>
        </p:nvSpPr>
        <p:spPr bwMode="auto">
          <a:xfrm>
            <a:off x="134938" y="3686175"/>
            <a:ext cx="3313112" cy="369888"/>
          </a:xfrm>
          <a:prstGeom prst="rect">
            <a:avLst/>
          </a:prstGeom>
          <a:noFill/>
          <a:ln w="9525">
            <a:noFill/>
            <a:miter lim="800000"/>
            <a:headEnd/>
            <a:tailEnd/>
          </a:ln>
          <a:effectLst/>
        </p:spPr>
        <p:txBody>
          <a:bodyPr wrap="none">
            <a:spAutoFit/>
          </a:bodyPr>
          <a:lstStyle/>
          <a:p>
            <a:pPr eaLnBrk="1" hangingPunct="1">
              <a:defRPr/>
            </a:pPr>
            <a:r>
              <a:rPr lang="en-GB" dirty="0">
                <a:solidFill>
                  <a:schemeClr val="tx1">
                    <a:lumMod val="65000"/>
                    <a:lumOff val="35000"/>
                  </a:schemeClr>
                </a:solidFill>
              </a:rPr>
              <a:t>1) A sugar called </a:t>
            </a:r>
            <a:r>
              <a:rPr lang="en-GB" dirty="0" err="1">
                <a:solidFill>
                  <a:schemeClr val="tx1">
                    <a:lumMod val="65000"/>
                    <a:lumOff val="35000"/>
                  </a:schemeClr>
                </a:solidFill>
              </a:rPr>
              <a:t>deoxyribose</a:t>
            </a:r>
            <a:endParaRPr lang="en-US" dirty="0">
              <a:solidFill>
                <a:schemeClr val="tx1">
                  <a:lumMod val="65000"/>
                  <a:lumOff val="35000"/>
                </a:schemeClr>
              </a:solidFill>
            </a:endParaRPr>
          </a:p>
        </p:txBody>
      </p:sp>
      <p:sp>
        <p:nvSpPr>
          <p:cNvPr id="22" name="Text Box 7"/>
          <p:cNvSpPr txBox="1">
            <a:spLocks noChangeArrowheads="1"/>
          </p:cNvSpPr>
          <p:nvPr/>
        </p:nvSpPr>
        <p:spPr bwMode="auto">
          <a:xfrm>
            <a:off x="134938" y="4221163"/>
            <a:ext cx="2517775" cy="369887"/>
          </a:xfrm>
          <a:prstGeom prst="rect">
            <a:avLst/>
          </a:prstGeom>
          <a:noFill/>
          <a:ln w="9525">
            <a:noFill/>
            <a:miter lim="800000"/>
            <a:headEnd/>
            <a:tailEnd/>
          </a:ln>
          <a:effectLst/>
        </p:spPr>
        <p:txBody>
          <a:bodyPr wrap="none">
            <a:spAutoFit/>
          </a:bodyPr>
          <a:lstStyle/>
          <a:p>
            <a:pPr eaLnBrk="1" hangingPunct="1">
              <a:defRPr/>
            </a:pPr>
            <a:r>
              <a:rPr lang="en-GB" dirty="0">
                <a:solidFill>
                  <a:schemeClr val="tx1">
                    <a:lumMod val="65000"/>
                    <a:lumOff val="35000"/>
                  </a:schemeClr>
                </a:solidFill>
              </a:rPr>
              <a:t>2) a phosphate group </a:t>
            </a:r>
            <a:endParaRPr lang="en-US" dirty="0">
              <a:solidFill>
                <a:schemeClr val="tx1">
                  <a:lumMod val="65000"/>
                  <a:lumOff val="35000"/>
                </a:schemeClr>
              </a:solidFill>
            </a:endParaRPr>
          </a:p>
        </p:txBody>
      </p:sp>
      <p:sp>
        <p:nvSpPr>
          <p:cNvPr id="29703" name="Text Box 8"/>
          <p:cNvSpPr txBox="1">
            <a:spLocks noChangeArrowheads="1"/>
          </p:cNvSpPr>
          <p:nvPr/>
        </p:nvSpPr>
        <p:spPr bwMode="auto">
          <a:xfrm>
            <a:off x="134938" y="4724400"/>
            <a:ext cx="209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3) an organic base</a:t>
            </a:r>
            <a:endParaRPr lang="en-US" altLang="it-IT" sz="1800">
              <a:solidFill>
                <a:schemeClr val="bg1"/>
              </a:solidFill>
            </a:endParaRPr>
          </a:p>
        </p:txBody>
      </p:sp>
      <p:sp>
        <p:nvSpPr>
          <p:cNvPr id="29704" name="AutoShape 6" descr="https://karimedalla.files.wordpress.com/2012/11/nucleotid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9705" name="Text Box 7"/>
          <p:cNvSpPr txBox="1">
            <a:spLocks noChangeArrowheads="1"/>
          </p:cNvSpPr>
          <p:nvPr/>
        </p:nvSpPr>
        <p:spPr bwMode="auto">
          <a:xfrm>
            <a:off x="3563938" y="3860800"/>
            <a:ext cx="5545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1800">
                <a:solidFill>
                  <a:schemeClr val="bg1"/>
                </a:solidFill>
              </a:rPr>
              <a:t>They are 4 different organic bases</a:t>
            </a:r>
          </a:p>
        </p:txBody>
      </p:sp>
      <p:cxnSp>
        <p:nvCxnSpPr>
          <p:cNvPr id="29" name="Connettore 1 28"/>
          <p:cNvCxnSpPr/>
          <p:nvPr/>
        </p:nvCxnSpPr>
        <p:spPr>
          <a:xfrm flipH="1">
            <a:off x="2555875" y="3141663"/>
            <a:ext cx="1511300" cy="2232025"/>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pic>
        <p:nvPicPr>
          <p:cNvPr id="297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4537075"/>
            <a:ext cx="10874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4895850"/>
            <a:ext cx="1025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5329238"/>
            <a:ext cx="88741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9225" y="5661025"/>
            <a:ext cx="108743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1"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http://colourblindnesss.weebly.com/uploads/1/9/3/6/19366239/6574602_orig.jpg"/>
          <p:cNvPicPr>
            <a:picLocks noChangeAspect="1" noChangeArrowheads="1"/>
          </p:cNvPicPr>
          <p:nvPr/>
        </p:nvPicPr>
        <p:blipFill>
          <a:blip r:embed="rId3">
            <a:extLst>
              <a:ext uri="{28A0092B-C50C-407E-A947-70E740481C1C}">
                <a14:useLocalDpi xmlns:a14="http://schemas.microsoft.com/office/drawing/2010/main" val="0"/>
              </a:ext>
            </a:extLst>
          </a:blip>
          <a:srcRect r="47823"/>
          <a:stretch>
            <a:fillRect/>
          </a:stretch>
        </p:blipFill>
        <p:spPr bwMode="auto">
          <a:xfrm>
            <a:off x="2555875" y="1341438"/>
            <a:ext cx="43926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6"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36547"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36548"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pic>
        <p:nvPicPr>
          <p:cNvPr id="236549" name="Picture 3"/>
          <p:cNvPicPr>
            <a:picLocks noChangeAspect="1" noChangeArrowheads="1"/>
          </p:cNvPicPr>
          <p:nvPr/>
        </p:nvPicPr>
        <p:blipFill>
          <a:blip r:embed="rId4">
            <a:extLst>
              <a:ext uri="{28A0092B-C50C-407E-A947-70E740481C1C}">
                <a14:useLocalDpi xmlns:a14="http://schemas.microsoft.com/office/drawing/2010/main" val="0"/>
              </a:ext>
            </a:extLst>
          </a:blip>
          <a:srcRect l="38683" t="40550" r="44781" b="31100"/>
          <a:stretch>
            <a:fillRect/>
          </a:stretch>
        </p:blipFill>
        <p:spPr bwMode="auto">
          <a:xfrm>
            <a:off x="71438" y="1341438"/>
            <a:ext cx="248443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0" name="CasellaDiTesto 6"/>
          <p:cNvSpPr txBox="1">
            <a:spLocks noChangeArrowheads="1"/>
          </p:cNvSpPr>
          <p:nvPr/>
        </p:nvSpPr>
        <p:spPr bwMode="auto">
          <a:xfrm>
            <a:off x="34925" y="3716338"/>
            <a:ext cx="252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i="1">
                <a:solidFill>
                  <a:schemeClr val="bg1"/>
                </a:solidFill>
              </a:rPr>
              <a:t>E.g.: color blindess</a:t>
            </a:r>
          </a:p>
        </p:txBody>
      </p:sp>
      <p:sp>
        <p:nvSpPr>
          <p:cNvPr id="8" name="Figura a mano libera 7"/>
          <p:cNvSpPr/>
          <p:nvPr/>
        </p:nvSpPr>
        <p:spPr>
          <a:xfrm>
            <a:off x="3200400" y="2981325"/>
            <a:ext cx="3051175" cy="865188"/>
          </a:xfrm>
          <a:custGeom>
            <a:avLst/>
            <a:gdLst>
              <a:gd name="connsiteX0" fmla="*/ 894522 w 3051313"/>
              <a:gd name="connsiteY0" fmla="*/ 0 h 864704"/>
              <a:gd name="connsiteX1" fmla="*/ 2325757 w 3051313"/>
              <a:gd name="connsiteY1" fmla="*/ 19878 h 864704"/>
              <a:gd name="connsiteX2" fmla="*/ 3051313 w 3051313"/>
              <a:gd name="connsiteY2" fmla="*/ 815009 h 864704"/>
              <a:gd name="connsiteX3" fmla="*/ 2524539 w 3051313"/>
              <a:gd name="connsiteY3" fmla="*/ 854765 h 864704"/>
              <a:gd name="connsiteX4" fmla="*/ 2017643 w 3051313"/>
              <a:gd name="connsiteY4" fmla="*/ 864704 h 864704"/>
              <a:gd name="connsiteX5" fmla="*/ 1868557 w 3051313"/>
              <a:gd name="connsiteY5" fmla="*/ 795131 h 864704"/>
              <a:gd name="connsiteX6" fmla="*/ 0 w 3051313"/>
              <a:gd name="connsiteY6" fmla="*/ 785191 h 864704"/>
              <a:gd name="connsiteX7" fmla="*/ 298174 w 3051313"/>
              <a:gd name="connsiteY7" fmla="*/ 407504 h 864704"/>
              <a:gd name="connsiteX8" fmla="*/ 894522 w 3051313"/>
              <a:gd name="connsiteY8" fmla="*/ 0 h 86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313" h="864704">
                <a:moveTo>
                  <a:pt x="894522" y="0"/>
                </a:moveTo>
                <a:lnTo>
                  <a:pt x="2325757" y="19878"/>
                </a:lnTo>
                <a:lnTo>
                  <a:pt x="3051313" y="815009"/>
                </a:lnTo>
                <a:lnTo>
                  <a:pt x="2524539" y="854765"/>
                </a:lnTo>
                <a:lnTo>
                  <a:pt x="2017643" y="864704"/>
                </a:lnTo>
                <a:lnTo>
                  <a:pt x="1868557" y="795131"/>
                </a:lnTo>
                <a:lnTo>
                  <a:pt x="0" y="785191"/>
                </a:lnTo>
                <a:lnTo>
                  <a:pt x="298174" y="407504"/>
                </a:lnTo>
                <a:lnTo>
                  <a:pt x="89452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9" name="Rettangolo 8"/>
          <p:cNvSpPr/>
          <p:nvPr/>
        </p:nvSpPr>
        <p:spPr>
          <a:xfrm>
            <a:off x="2598738" y="3716338"/>
            <a:ext cx="4319587" cy="302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36553" name="CasellaDiTesto 9"/>
          <p:cNvSpPr txBox="1">
            <a:spLocks noChangeArrowheads="1"/>
          </p:cNvSpPr>
          <p:nvPr/>
        </p:nvSpPr>
        <p:spPr bwMode="auto">
          <a:xfrm>
            <a:off x="4427538" y="1700213"/>
            <a:ext cx="13668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800"/>
              <a:t>Colorblindess gene</a:t>
            </a:r>
          </a:p>
        </p:txBody>
      </p:sp>
      <p:cxnSp>
        <p:nvCxnSpPr>
          <p:cNvPr id="12" name="Connettore 2 11"/>
          <p:cNvCxnSpPr/>
          <p:nvPr/>
        </p:nvCxnSpPr>
        <p:spPr>
          <a:xfrm flipH="1" flipV="1">
            <a:off x="4572000" y="1916113"/>
            <a:ext cx="468313" cy="15557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36555" name="Picture 2" descr="http://colourblindnesss.weebly.com/uploads/1/9/3/6/19366239/6574602_orig.jpg"/>
          <p:cNvPicPr>
            <a:picLocks noChangeAspect="1" noChangeArrowheads="1"/>
          </p:cNvPicPr>
          <p:nvPr/>
        </p:nvPicPr>
        <p:blipFill>
          <a:blip r:embed="rId3">
            <a:extLst>
              <a:ext uri="{28A0092B-C50C-407E-A947-70E740481C1C}">
                <a14:useLocalDpi xmlns:a14="http://schemas.microsoft.com/office/drawing/2010/main" val="0"/>
              </a:ext>
            </a:extLst>
          </a:blip>
          <a:srcRect l="20528" t="13217" r="76906" b="70923"/>
          <a:stretch>
            <a:fillRect/>
          </a:stretch>
        </p:blipFill>
        <p:spPr bwMode="auto">
          <a:xfrm>
            <a:off x="4932363" y="2071688"/>
            <a:ext cx="215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6" name="Picture 2" descr="http://colourblindnesss.weebly.com/uploads/1/9/3/6/19366239/6574602_orig.jpg"/>
          <p:cNvPicPr>
            <a:picLocks noChangeAspect="1" noChangeArrowheads="1"/>
          </p:cNvPicPr>
          <p:nvPr/>
        </p:nvPicPr>
        <p:blipFill>
          <a:blip r:embed="rId3">
            <a:extLst>
              <a:ext uri="{28A0092B-C50C-407E-A947-70E740481C1C}">
                <a14:useLocalDpi xmlns:a14="http://schemas.microsoft.com/office/drawing/2010/main" val="0"/>
              </a:ext>
            </a:extLst>
          </a:blip>
          <a:srcRect l="38390" t="59476" r="52202" b="7484"/>
          <a:stretch>
            <a:fillRect/>
          </a:stretch>
        </p:blipFill>
        <p:spPr bwMode="auto">
          <a:xfrm>
            <a:off x="5508625" y="1484313"/>
            <a:ext cx="7921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14"/>
          <p:cNvSpPr/>
          <p:nvPr/>
        </p:nvSpPr>
        <p:spPr>
          <a:xfrm>
            <a:off x="2987675" y="1341438"/>
            <a:ext cx="3671888"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9" name="CasellaDiTesto 18"/>
          <p:cNvSpPr txBox="1">
            <a:spLocks noChangeArrowheads="1"/>
          </p:cNvSpPr>
          <p:nvPr/>
        </p:nvSpPr>
        <p:spPr bwMode="auto">
          <a:xfrm>
            <a:off x="3132138" y="4005263"/>
            <a:ext cx="29527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400" b="1"/>
              <a:t>DAUGHTERS</a:t>
            </a:r>
          </a:p>
          <a:p>
            <a:pPr eaLnBrk="1" hangingPunct="1">
              <a:spcBef>
                <a:spcPct val="0"/>
              </a:spcBef>
              <a:buFontTx/>
              <a:buNone/>
            </a:pPr>
            <a:r>
              <a:rPr lang="it-IT" altLang="it-IT" sz="2400"/>
              <a:t>50% Carrier</a:t>
            </a:r>
          </a:p>
          <a:p>
            <a:pPr eaLnBrk="1" hangingPunct="1">
              <a:spcBef>
                <a:spcPct val="0"/>
              </a:spcBef>
              <a:buFontTx/>
              <a:buNone/>
            </a:pPr>
            <a:r>
              <a:rPr lang="it-IT" altLang="it-IT" sz="2400"/>
              <a:t>50% Colorblind</a:t>
            </a:r>
          </a:p>
          <a:p>
            <a:pPr eaLnBrk="1" hangingPunct="1">
              <a:spcBef>
                <a:spcPct val="0"/>
              </a:spcBef>
              <a:buFontTx/>
              <a:buNone/>
            </a:pPr>
            <a:endParaRPr lang="it-IT" altLang="it-IT" sz="2400" b="1"/>
          </a:p>
          <a:p>
            <a:pPr eaLnBrk="1" hangingPunct="1">
              <a:spcBef>
                <a:spcPct val="0"/>
              </a:spcBef>
              <a:buFontTx/>
              <a:buNone/>
            </a:pPr>
            <a:r>
              <a:rPr lang="it-IT" altLang="it-IT" sz="2400" b="1"/>
              <a:t>SONS</a:t>
            </a:r>
          </a:p>
          <a:p>
            <a:pPr eaLnBrk="1" hangingPunct="1">
              <a:spcBef>
                <a:spcPct val="0"/>
              </a:spcBef>
              <a:buFontTx/>
              <a:buNone/>
            </a:pPr>
            <a:r>
              <a:rPr lang="it-IT" altLang="it-IT" sz="2400"/>
              <a:t>50% Normal</a:t>
            </a:r>
          </a:p>
          <a:p>
            <a:pPr eaLnBrk="1" hangingPunct="1">
              <a:spcBef>
                <a:spcPct val="0"/>
              </a:spcBef>
              <a:buFontTx/>
              <a:buNone/>
            </a:pPr>
            <a:r>
              <a:rPr lang="it-IT" altLang="it-IT" sz="2400"/>
              <a:t>50 % Colorblind</a:t>
            </a:r>
          </a:p>
        </p:txBody>
      </p:sp>
      <p:sp>
        <p:nvSpPr>
          <p:cNvPr id="16" name="CasellaDiTesto 20"/>
          <p:cNvSpPr txBox="1">
            <a:spLocks noChangeArrowheads="1"/>
          </p:cNvSpPr>
          <p:nvPr/>
        </p:nvSpPr>
        <p:spPr bwMode="auto">
          <a:xfrm>
            <a:off x="3203575" y="3212976"/>
            <a:ext cx="29527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b="1" dirty="0" err="1" smtClean="0"/>
              <a:t>What</a:t>
            </a:r>
            <a:r>
              <a:rPr lang="it-IT" altLang="it-IT" sz="2000" b="1" dirty="0" smtClean="0"/>
              <a:t> </a:t>
            </a:r>
            <a:r>
              <a:rPr lang="it-IT" altLang="it-IT" sz="2000" b="1" dirty="0" err="1" smtClean="0"/>
              <a:t>about</a:t>
            </a:r>
            <a:r>
              <a:rPr lang="it-IT" altLang="it-IT" sz="2000" b="1" dirty="0" smtClean="0"/>
              <a:t> </a:t>
            </a:r>
            <a:r>
              <a:rPr lang="it-IT" altLang="it-IT" sz="2000" b="1" dirty="0" err="1" smtClean="0"/>
              <a:t>sons</a:t>
            </a:r>
            <a:r>
              <a:rPr lang="it-IT" altLang="it-IT" sz="2000" b="1" dirty="0" smtClean="0"/>
              <a:t> and </a:t>
            </a:r>
            <a:r>
              <a:rPr lang="it-IT" altLang="it-IT" sz="2000" b="1" dirty="0" err="1" smtClean="0"/>
              <a:t>daughters</a:t>
            </a:r>
            <a:r>
              <a:rPr lang="it-IT" altLang="it-IT" sz="2000" b="1" dirty="0" smtClean="0"/>
              <a:t>? </a:t>
            </a:r>
            <a:endParaRPr lang="it-IT" altLang="it-IT" sz="20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38594"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38595"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pic>
        <p:nvPicPr>
          <p:cNvPr id="238596" name="Picture 3"/>
          <p:cNvPicPr>
            <a:picLocks noChangeAspect="1" noChangeArrowheads="1"/>
          </p:cNvPicPr>
          <p:nvPr/>
        </p:nvPicPr>
        <p:blipFill>
          <a:blip r:embed="rId3">
            <a:extLst>
              <a:ext uri="{28A0092B-C50C-407E-A947-70E740481C1C}">
                <a14:useLocalDpi xmlns:a14="http://schemas.microsoft.com/office/drawing/2010/main" val="0"/>
              </a:ext>
            </a:extLst>
          </a:blip>
          <a:srcRect l="38683" t="40550" r="44781" b="31100"/>
          <a:stretch>
            <a:fillRect/>
          </a:stretch>
        </p:blipFill>
        <p:spPr bwMode="auto">
          <a:xfrm>
            <a:off x="71438" y="1341438"/>
            <a:ext cx="248443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7" name="CasellaDiTesto 6"/>
          <p:cNvSpPr txBox="1">
            <a:spLocks noChangeArrowheads="1"/>
          </p:cNvSpPr>
          <p:nvPr/>
        </p:nvSpPr>
        <p:spPr bwMode="auto">
          <a:xfrm>
            <a:off x="34925" y="3716338"/>
            <a:ext cx="252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i="1">
                <a:solidFill>
                  <a:schemeClr val="bg1"/>
                </a:solidFill>
              </a:rPr>
              <a:t>E.g.: color blindess</a:t>
            </a:r>
          </a:p>
        </p:txBody>
      </p:sp>
      <p:sp>
        <p:nvSpPr>
          <p:cNvPr id="238598" name="CasellaDiTesto 7"/>
          <p:cNvSpPr txBox="1">
            <a:spLocks noChangeArrowheads="1"/>
          </p:cNvSpPr>
          <p:nvPr/>
        </p:nvSpPr>
        <p:spPr bwMode="auto">
          <a:xfrm>
            <a:off x="2555875" y="1357313"/>
            <a:ext cx="658812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800">
                <a:solidFill>
                  <a:srgbClr val="FFFF00"/>
                </a:solidFill>
              </a:rPr>
              <a:t>A curiosity:</a:t>
            </a:r>
          </a:p>
          <a:p>
            <a:pPr algn="just" eaLnBrk="1" hangingPunct="1">
              <a:spcBef>
                <a:spcPct val="0"/>
              </a:spcBef>
              <a:buFontTx/>
              <a:buNone/>
            </a:pPr>
            <a:endParaRPr lang="it-IT" altLang="it-IT" sz="2800">
              <a:solidFill>
                <a:srgbClr val="FFFF00"/>
              </a:solidFill>
            </a:endParaRPr>
          </a:p>
          <a:p>
            <a:pPr algn="just" eaLnBrk="1" hangingPunct="1">
              <a:spcBef>
                <a:spcPct val="0"/>
              </a:spcBef>
              <a:buFontTx/>
              <a:buNone/>
            </a:pPr>
            <a:r>
              <a:rPr lang="it-IT" altLang="it-IT" sz="2400">
                <a:solidFill>
                  <a:schemeClr val="bg1"/>
                </a:solidFill>
              </a:rPr>
              <a:t>Most of color blinders see several colors; they simply see a different colored world !</a:t>
            </a:r>
          </a:p>
          <a:p>
            <a:pPr algn="just" eaLnBrk="1" hangingPunct="1">
              <a:spcBef>
                <a:spcPct val="0"/>
              </a:spcBef>
              <a:buFontTx/>
              <a:buNone/>
            </a:pPr>
            <a:r>
              <a:rPr lang="it-IT" altLang="it-IT" sz="2400">
                <a:solidFill>
                  <a:schemeClr val="bg1"/>
                </a:solidFill>
              </a:rPr>
              <a:t>For this reason they are often unaware of their peculiar world until they do “Ishihara” test.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4064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40643"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sp>
        <p:nvSpPr>
          <p:cNvPr id="240644" name="CasellaDiTesto 6"/>
          <p:cNvSpPr txBox="1">
            <a:spLocks noChangeArrowheads="1"/>
          </p:cNvSpPr>
          <p:nvPr/>
        </p:nvSpPr>
        <p:spPr bwMode="auto">
          <a:xfrm>
            <a:off x="179388" y="1216025"/>
            <a:ext cx="3312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i="1" dirty="0">
                <a:solidFill>
                  <a:schemeClr val="bg1"/>
                </a:solidFill>
              </a:rPr>
              <a:t>Color </a:t>
            </a:r>
            <a:r>
              <a:rPr lang="it-IT" altLang="it-IT" sz="1800" i="1" dirty="0" err="1">
                <a:solidFill>
                  <a:schemeClr val="bg1"/>
                </a:solidFill>
              </a:rPr>
              <a:t>blind</a:t>
            </a:r>
            <a:r>
              <a:rPr lang="it-IT" altLang="it-IT" sz="1800" i="1" dirty="0">
                <a:solidFill>
                  <a:schemeClr val="bg1"/>
                </a:solidFill>
              </a:rPr>
              <a:t> </a:t>
            </a:r>
            <a:r>
              <a:rPr lang="it-IT" altLang="it-IT" sz="1800" i="1" dirty="0" smtClean="0">
                <a:solidFill>
                  <a:schemeClr val="bg1"/>
                </a:solidFill>
              </a:rPr>
              <a:t>test  (0:00-1:25)</a:t>
            </a:r>
            <a:endParaRPr lang="it-IT" altLang="it-IT" sz="1800" i="1" dirty="0">
              <a:solidFill>
                <a:schemeClr val="bg1"/>
              </a:solidFill>
            </a:endParaRPr>
          </a:p>
        </p:txBody>
      </p:sp>
      <p:pic>
        <p:nvPicPr>
          <p:cNvPr id="2" name="6, colorblindness Test.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08000" y="1741488"/>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4269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42691"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sp>
        <p:nvSpPr>
          <p:cNvPr id="242692" name="CasellaDiTesto 6"/>
          <p:cNvSpPr txBox="1">
            <a:spLocks noChangeArrowheads="1"/>
          </p:cNvSpPr>
          <p:nvPr/>
        </p:nvSpPr>
        <p:spPr bwMode="auto">
          <a:xfrm>
            <a:off x="179388" y="1216025"/>
            <a:ext cx="626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i="1">
                <a:solidFill>
                  <a:schemeClr val="bg1"/>
                </a:solidFill>
              </a:rPr>
              <a:t>What is like to be color blind ?</a:t>
            </a:r>
          </a:p>
        </p:txBody>
      </p:sp>
      <p:pic>
        <p:nvPicPr>
          <p:cNvPr id="2" name="7, What It's Like To Be Color Blind.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20700" y="1739900"/>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44738"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44739"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sp>
        <p:nvSpPr>
          <p:cNvPr id="96261" name="CasellaDiTesto 7"/>
          <p:cNvSpPr txBox="1">
            <a:spLocks noChangeArrowheads="1"/>
          </p:cNvSpPr>
          <p:nvPr/>
        </p:nvSpPr>
        <p:spPr bwMode="auto">
          <a:xfrm>
            <a:off x="468313" y="2003425"/>
            <a:ext cx="8135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The lack of matching pairs for most genes in sex chromosomes appears to have led to a phenomenon known as “</a:t>
            </a:r>
            <a:r>
              <a:rPr lang="it-IT" altLang="it-IT" sz="2400" u="sng">
                <a:solidFill>
                  <a:schemeClr val="bg1"/>
                </a:solidFill>
              </a:rPr>
              <a:t>X chromosome inactivation”</a:t>
            </a:r>
            <a:r>
              <a:rPr lang="it-IT" altLang="it-IT" sz="2400">
                <a:solidFill>
                  <a:schemeClr val="bg1"/>
                </a:solidFill>
              </a:rPr>
              <a:t>.</a:t>
            </a:r>
          </a:p>
        </p:txBody>
      </p:sp>
      <p:sp>
        <p:nvSpPr>
          <p:cNvPr id="96262" name="CasellaDiTesto 7"/>
          <p:cNvSpPr txBox="1">
            <a:spLocks noChangeArrowheads="1"/>
          </p:cNvSpPr>
          <p:nvPr/>
        </p:nvSpPr>
        <p:spPr bwMode="auto">
          <a:xfrm>
            <a:off x="468313" y="3803650"/>
            <a:ext cx="81359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Because many genes on the X chromosome are not duplicated in the Y chromosome, females could potentially produce double the amounts of some proteins compared to males….</a:t>
            </a:r>
          </a:p>
        </p:txBody>
      </p:sp>
      <p:sp>
        <p:nvSpPr>
          <p:cNvPr id="244742" name="CasellaDiTesto 12"/>
          <p:cNvSpPr txBox="1">
            <a:spLocks noChangeArrowheads="1"/>
          </p:cNvSpPr>
          <p:nvPr/>
        </p:nvSpPr>
        <p:spPr bwMode="auto">
          <a:xfrm>
            <a:off x="468313" y="1239838"/>
            <a:ext cx="8135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X chromosome inactivation</a:t>
            </a:r>
            <a:endParaRPr lang="it-IT" altLang="it-IT" sz="24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261"/>
                                        </p:tgtEl>
                                        <p:attrNameLst>
                                          <p:attrName>style.visibility</p:attrName>
                                        </p:attrNameLst>
                                      </p:cBhvr>
                                      <p:to>
                                        <p:strVal val="visible"/>
                                      </p:to>
                                    </p:set>
                                    <p:animEffect transition="in" filter="fade">
                                      <p:cBhvr>
                                        <p:cTn id="7" dur="500"/>
                                        <p:tgtEl>
                                          <p:spTgt spid="962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6262"/>
                                        </p:tgtEl>
                                        <p:attrNameLst>
                                          <p:attrName>style.visibility</p:attrName>
                                        </p:attrNameLst>
                                      </p:cBhvr>
                                      <p:to>
                                        <p:strVal val="visible"/>
                                      </p:to>
                                    </p:set>
                                    <p:animEffect transition="in" filter="fade">
                                      <p:cBhvr>
                                        <p:cTn id="12" dur="500"/>
                                        <p:tgtEl>
                                          <p:spTgt spid="96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1" grpId="0"/>
      <p:bldP spid="9626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4678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46787"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sp>
        <p:nvSpPr>
          <p:cNvPr id="246788" name="CasellaDiTesto 7"/>
          <p:cNvSpPr txBox="1">
            <a:spLocks noChangeArrowheads="1"/>
          </p:cNvSpPr>
          <p:nvPr/>
        </p:nvSpPr>
        <p:spPr bwMode="auto">
          <a:xfrm>
            <a:off x="3492500" y="2219325"/>
            <a:ext cx="51117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To compensate it, most genes on one X chromosome in female cells are randomly silenced during development.</a:t>
            </a:r>
          </a:p>
        </p:txBody>
      </p:sp>
      <p:sp>
        <p:nvSpPr>
          <p:cNvPr id="246789" name="CasellaDiTesto 7"/>
          <p:cNvSpPr txBox="1">
            <a:spLocks noChangeArrowheads="1"/>
          </p:cNvSpPr>
          <p:nvPr/>
        </p:nvSpPr>
        <p:spPr bwMode="auto">
          <a:xfrm>
            <a:off x="468313" y="4676775"/>
            <a:ext cx="8135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Some genes of the inactivated chromosome are still working, however, otherwise it will be a sort of “Turner syndrome” (X0).</a:t>
            </a:r>
          </a:p>
        </p:txBody>
      </p:sp>
      <p:pic>
        <p:nvPicPr>
          <p:cNvPr id="134146" name="Picture 2"/>
          <p:cNvPicPr>
            <a:picLocks noChangeAspect="1" noChangeArrowheads="1"/>
          </p:cNvPicPr>
          <p:nvPr/>
        </p:nvPicPr>
        <p:blipFill>
          <a:blip r:embed="rId3" cstate="print"/>
          <a:srcRect l="29822" t="6951" r="39466" b="47900"/>
          <a:stretch>
            <a:fillRect/>
          </a:stretch>
        </p:blipFill>
        <p:spPr bwMode="auto">
          <a:xfrm>
            <a:off x="323528" y="1732658"/>
            <a:ext cx="3096344" cy="2560438"/>
          </a:xfrm>
          <a:prstGeom prst="rect">
            <a:avLst/>
          </a:prstGeom>
          <a:ln>
            <a:noFill/>
          </a:ln>
          <a:effectLst>
            <a:softEdge rad="112500"/>
          </a:effectLst>
        </p:spPr>
      </p:pic>
      <p:sp>
        <p:nvSpPr>
          <p:cNvPr id="246791" name="CasellaDiTesto 17"/>
          <p:cNvSpPr txBox="1">
            <a:spLocks noChangeArrowheads="1"/>
          </p:cNvSpPr>
          <p:nvPr/>
        </p:nvSpPr>
        <p:spPr bwMode="auto">
          <a:xfrm>
            <a:off x="468313" y="1239838"/>
            <a:ext cx="8135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X chromosome inactivation</a:t>
            </a:r>
            <a:endParaRPr lang="it-IT" altLang="it-IT" sz="2400">
              <a:solidFill>
                <a:schemeClr val="bg1"/>
              </a:solidFill>
            </a:endParaRPr>
          </a:p>
        </p:txBody>
      </p:sp>
      <p:sp>
        <p:nvSpPr>
          <p:cNvPr id="246792" name="CasellaDiTesto 7"/>
          <p:cNvSpPr txBox="1">
            <a:spLocks noChangeArrowheads="1"/>
          </p:cNvSpPr>
          <p:nvPr/>
        </p:nvSpPr>
        <p:spPr bwMode="auto">
          <a:xfrm>
            <a:off x="2195513" y="3916363"/>
            <a:ext cx="1512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400">
                <a:solidFill>
                  <a:schemeClr val="bg1"/>
                </a:solidFill>
              </a:rPr>
              <a:t>Somatic cells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48834"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48835"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sp>
        <p:nvSpPr>
          <p:cNvPr id="248836" name="CasellaDiTesto 7"/>
          <p:cNvSpPr txBox="1">
            <a:spLocks noChangeArrowheads="1"/>
          </p:cNvSpPr>
          <p:nvPr/>
        </p:nvSpPr>
        <p:spPr bwMode="auto">
          <a:xfrm>
            <a:off x="468313" y="1557338"/>
            <a:ext cx="8135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X chromosome inactivation</a:t>
            </a:r>
            <a:endParaRPr lang="it-IT" altLang="it-IT" sz="2400">
              <a:solidFill>
                <a:schemeClr val="bg1"/>
              </a:solidFill>
            </a:endParaRPr>
          </a:p>
        </p:txBody>
      </p:sp>
      <p:pic>
        <p:nvPicPr>
          <p:cNvPr id="2" name="8, X inactivation.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435100" y="2017713"/>
            <a:ext cx="629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5088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50883"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sp>
        <p:nvSpPr>
          <p:cNvPr id="250884" name="CasellaDiTesto 7"/>
          <p:cNvSpPr txBox="1">
            <a:spLocks noChangeArrowheads="1"/>
          </p:cNvSpPr>
          <p:nvPr/>
        </p:nvSpPr>
        <p:spPr bwMode="auto">
          <a:xfrm>
            <a:off x="468313" y="1557338"/>
            <a:ext cx="8135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X chromosome inactivation</a:t>
            </a:r>
            <a:endParaRPr lang="it-IT" altLang="it-IT" sz="2400">
              <a:solidFill>
                <a:schemeClr val="bg1"/>
              </a:solidFill>
            </a:endParaRPr>
          </a:p>
        </p:txBody>
      </p:sp>
      <p:sp>
        <p:nvSpPr>
          <p:cNvPr id="250885" name="AutoShape 2" descr="https://upload.wikimedia.org/wikipedia/commons/b/ba/Calico_cat_-_Phoebe.jpg"/>
          <p:cNvSpPr>
            <a:spLocks noChangeAspect="1" noChangeArrowheads="1"/>
          </p:cNvSpPr>
          <p:nvPr/>
        </p:nvSpPr>
        <p:spPr bwMode="auto">
          <a:xfrm>
            <a:off x="155575" y="-1790700"/>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137219" name="Picture 3"/>
          <p:cNvPicPr>
            <a:picLocks noChangeAspect="1" noChangeArrowheads="1"/>
          </p:cNvPicPr>
          <p:nvPr/>
        </p:nvPicPr>
        <p:blipFill>
          <a:blip r:embed="rId3" cstate="print"/>
          <a:srcRect l="13875" t="40550" r="48325" b="10101"/>
          <a:stretch>
            <a:fillRect/>
          </a:stretch>
        </p:blipFill>
        <p:spPr bwMode="auto">
          <a:xfrm>
            <a:off x="251520" y="2564904"/>
            <a:ext cx="2952328" cy="2168116"/>
          </a:xfrm>
          <a:prstGeom prst="rect">
            <a:avLst/>
          </a:prstGeom>
          <a:ln>
            <a:noFill/>
          </a:ln>
          <a:effectLst>
            <a:softEdge rad="112500"/>
          </a:effectLst>
        </p:spPr>
      </p:pic>
      <p:sp>
        <p:nvSpPr>
          <p:cNvPr id="250887" name="CasellaDiTesto 7"/>
          <p:cNvSpPr txBox="1">
            <a:spLocks noChangeArrowheads="1"/>
          </p:cNvSpPr>
          <p:nvPr/>
        </p:nvSpPr>
        <p:spPr bwMode="auto">
          <a:xfrm>
            <a:off x="3203575" y="2420938"/>
            <a:ext cx="5616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The genes for black and orange in cats exist in the same location of the X chromosome..</a:t>
            </a:r>
          </a:p>
        </p:txBody>
      </p:sp>
      <p:sp>
        <p:nvSpPr>
          <p:cNvPr id="250888" name="CasellaDiTesto 7"/>
          <p:cNvSpPr txBox="1">
            <a:spLocks noChangeArrowheads="1"/>
          </p:cNvSpPr>
          <p:nvPr/>
        </p:nvSpPr>
        <p:spPr bwMode="auto">
          <a:xfrm>
            <a:off x="250825" y="4589463"/>
            <a:ext cx="2881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a:solidFill>
                  <a:schemeClr val="bg1"/>
                </a:solidFill>
              </a:rPr>
              <a:t>Calico cat</a:t>
            </a:r>
          </a:p>
        </p:txBody>
      </p:sp>
      <p:sp>
        <p:nvSpPr>
          <p:cNvPr id="99338" name="CasellaDiTesto 7"/>
          <p:cNvSpPr txBox="1">
            <a:spLocks noChangeArrowheads="1"/>
          </p:cNvSpPr>
          <p:nvPr/>
        </p:nvSpPr>
        <p:spPr bwMode="auto">
          <a:xfrm>
            <a:off x="2411413" y="5165725"/>
            <a:ext cx="3240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Either black or orange</a:t>
            </a:r>
          </a:p>
        </p:txBody>
      </p:sp>
      <p:cxnSp>
        <p:nvCxnSpPr>
          <p:cNvPr id="13" name="Connettore 2 12"/>
          <p:cNvCxnSpPr/>
          <p:nvPr/>
        </p:nvCxnSpPr>
        <p:spPr>
          <a:xfrm flipH="1">
            <a:off x="4356100" y="3995738"/>
            <a:ext cx="936625" cy="512762"/>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7308850" y="3995738"/>
            <a:ext cx="719138" cy="512762"/>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0892" name="AutoShape 5" descr="https://upload.wikimedia.org/wikipedia/commons/thumb/b/b7/Mars_symbol.svg/2000px-Mars_symbol.svg.png"/>
          <p:cNvSpPr>
            <a:spLocks noChangeAspect="1" noChangeArrowheads="1"/>
          </p:cNvSpPr>
          <p:nvPr/>
        </p:nvSpPr>
        <p:spPr bwMode="auto">
          <a:xfrm>
            <a:off x="155575" y="-1790700"/>
            <a:ext cx="3743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99342" name="Picture 6"/>
          <p:cNvPicPr>
            <a:picLocks noChangeAspect="1" noChangeArrowheads="1"/>
          </p:cNvPicPr>
          <p:nvPr/>
        </p:nvPicPr>
        <p:blipFill>
          <a:blip r:embed="rId4">
            <a:extLst>
              <a:ext uri="{28A0092B-C50C-407E-A947-70E740481C1C}">
                <a14:useLocalDpi xmlns:a14="http://schemas.microsoft.com/office/drawing/2010/main" val="0"/>
              </a:ext>
            </a:extLst>
          </a:blip>
          <a:srcRect l="33955" t="25850" r="31197" b="10101"/>
          <a:stretch>
            <a:fillRect/>
          </a:stretch>
        </p:blipFill>
        <p:spPr bwMode="auto">
          <a:xfrm>
            <a:off x="3779838" y="4508500"/>
            <a:ext cx="62706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Picture 7"/>
          <p:cNvPicPr>
            <a:picLocks noChangeAspect="1" noChangeArrowheads="1"/>
          </p:cNvPicPr>
          <p:nvPr/>
        </p:nvPicPr>
        <p:blipFill>
          <a:blip r:embed="rId5" cstate="print"/>
          <a:srcRect l="979" t="34250" r="67719" b="9051"/>
          <a:stretch>
            <a:fillRect/>
          </a:stretch>
        </p:blipFill>
        <p:spPr bwMode="auto">
          <a:xfrm>
            <a:off x="4427984" y="5468340"/>
            <a:ext cx="1201467" cy="1224136"/>
          </a:xfrm>
          <a:prstGeom prst="rect">
            <a:avLst/>
          </a:prstGeom>
          <a:ln>
            <a:noFill/>
          </a:ln>
          <a:effectLst>
            <a:softEdge rad="112500"/>
          </a:effectLst>
        </p:spPr>
      </p:pic>
      <p:pic>
        <p:nvPicPr>
          <p:cNvPr id="137225" name="Picture 9" descr="http://38.media.tumblr.com/7ed6b74da4f3d1580253e820b547e7bd/tumblr_inline_mwedre0yQH1rb28my.jpg"/>
          <p:cNvPicPr>
            <a:picLocks noChangeAspect="1" noChangeArrowheads="1"/>
          </p:cNvPicPr>
          <p:nvPr/>
        </p:nvPicPr>
        <p:blipFill>
          <a:blip r:embed="rId6" cstate="print"/>
          <a:srcRect r="1721" b="1721"/>
          <a:stretch>
            <a:fillRect/>
          </a:stretch>
        </p:blipFill>
        <p:spPr bwMode="auto">
          <a:xfrm>
            <a:off x="3059832" y="5517232"/>
            <a:ext cx="1152128" cy="1152128"/>
          </a:xfrm>
          <a:prstGeom prst="rect">
            <a:avLst/>
          </a:prstGeom>
          <a:ln>
            <a:noFill/>
          </a:ln>
          <a:effectLst>
            <a:softEdge rad="112500"/>
          </a:effectLst>
        </p:spPr>
      </p:pic>
      <p:pic>
        <p:nvPicPr>
          <p:cNvPr id="99345" name="Picture 10"/>
          <p:cNvPicPr>
            <a:picLocks noChangeAspect="1" noChangeArrowheads="1"/>
          </p:cNvPicPr>
          <p:nvPr/>
        </p:nvPicPr>
        <p:blipFill>
          <a:blip r:embed="rId7">
            <a:extLst>
              <a:ext uri="{28A0092B-C50C-407E-A947-70E740481C1C}">
                <a14:useLocalDpi xmlns:a14="http://schemas.microsoft.com/office/drawing/2010/main" val="0"/>
              </a:ext>
            </a:extLst>
          </a:blip>
          <a:srcRect l="29919" t="19550" r="30510" b="6950"/>
          <a:stretch>
            <a:fillRect/>
          </a:stretch>
        </p:blipFill>
        <p:spPr bwMode="auto">
          <a:xfrm>
            <a:off x="8056563" y="4508500"/>
            <a:ext cx="6191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Picture 12" descr="http://cf.ltkcdn.net/cats/images/std/64293-400x300-Acalico.jpg"/>
          <p:cNvPicPr>
            <a:picLocks noChangeAspect="1" noChangeArrowheads="1"/>
          </p:cNvPicPr>
          <p:nvPr/>
        </p:nvPicPr>
        <p:blipFill>
          <a:blip r:embed="rId8" cstate="print"/>
          <a:srcRect/>
          <a:stretch>
            <a:fillRect/>
          </a:stretch>
        </p:blipFill>
        <p:spPr bwMode="auto">
          <a:xfrm>
            <a:off x="7668344" y="5517232"/>
            <a:ext cx="1440160" cy="1080120"/>
          </a:xfrm>
          <a:prstGeom prst="rect">
            <a:avLst/>
          </a:prstGeom>
          <a:ln>
            <a:noFill/>
          </a:ln>
          <a:effectLst>
            <a:softEdge rad="112500"/>
          </a:effectLst>
        </p:spPr>
      </p:pic>
      <p:sp>
        <p:nvSpPr>
          <p:cNvPr id="99347" name="CasellaDiTesto 7"/>
          <p:cNvSpPr txBox="1">
            <a:spLocks noChangeArrowheads="1"/>
          </p:cNvSpPr>
          <p:nvPr/>
        </p:nvSpPr>
        <p:spPr bwMode="auto">
          <a:xfrm>
            <a:off x="7380288" y="5084763"/>
            <a:ext cx="2016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chemeClr val="bg1"/>
                </a:solidFill>
              </a:rPr>
              <a:t>Calico cat</a:t>
            </a:r>
          </a:p>
        </p:txBody>
      </p:sp>
      <p:sp>
        <p:nvSpPr>
          <p:cNvPr id="99348" name="CasellaDiTesto 7"/>
          <p:cNvSpPr txBox="1">
            <a:spLocks noChangeArrowheads="1"/>
          </p:cNvSpPr>
          <p:nvPr/>
        </p:nvSpPr>
        <p:spPr bwMode="auto">
          <a:xfrm>
            <a:off x="5637213" y="5502275"/>
            <a:ext cx="21955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600">
                <a:solidFill>
                  <a:schemeClr val="bg1"/>
                </a:solidFill>
              </a:rPr>
              <a:t>A black gene in one chromosome X and an orange one for the other chromosome X</a:t>
            </a:r>
          </a:p>
        </p:txBody>
      </p:sp>
      <p:sp>
        <p:nvSpPr>
          <p:cNvPr id="250900" name="AutoShape 24" descr="https://media.giphy.com/media/fAT2Db0j0Mblu/giphy.gi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99354" name="Picture 26" descr="F:\Chapter 5\cats.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292725" y="3429000"/>
            <a:ext cx="20161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umetto 3 29"/>
          <p:cNvSpPr/>
          <p:nvPr/>
        </p:nvSpPr>
        <p:spPr>
          <a:xfrm>
            <a:off x="6948488" y="3284538"/>
            <a:ext cx="2195512" cy="649287"/>
          </a:xfrm>
          <a:prstGeom prst="wedgeEllipseCallout">
            <a:avLst>
              <a:gd name="adj1" fmla="val -48117"/>
              <a:gd name="adj2" fmla="val 57635"/>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600" dirty="0" err="1">
                <a:solidFill>
                  <a:schemeClr val="tx1"/>
                </a:solidFill>
                <a:latin typeface="Comic Sans MS" pitchFamily="66" charset="0"/>
              </a:rPr>
              <a:t>Which</a:t>
            </a:r>
            <a:r>
              <a:rPr lang="it-IT" sz="1600" dirty="0">
                <a:solidFill>
                  <a:schemeClr val="tx1"/>
                </a:solidFill>
                <a:latin typeface="Comic Sans MS" pitchFamily="66" charset="0"/>
              </a:rPr>
              <a:t> </a:t>
            </a:r>
            <a:r>
              <a:rPr lang="it-IT" sz="1600" dirty="0" err="1">
                <a:solidFill>
                  <a:schemeClr val="tx1"/>
                </a:solidFill>
                <a:latin typeface="Comic Sans MS" pitchFamily="66" charset="0"/>
              </a:rPr>
              <a:t>is</a:t>
            </a:r>
            <a:r>
              <a:rPr lang="it-IT" sz="1600" dirty="0">
                <a:solidFill>
                  <a:schemeClr val="tx1"/>
                </a:solidFill>
                <a:latin typeface="Comic Sans MS" pitchFamily="66" charset="0"/>
              </a:rPr>
              <a:t> </a:t>
            </a:r>
            <a:r>
              <a:rPr lang="it-IT" sz="1600" dirty="0" err="1">
                <a:solidFill>
                  <a:schemeClr val="tx1"/>
                </a:solidFill>
                <a:latin typeface="Comic Sans MS" pitchFamily="66" charset="0"/>
              </a:rPr>
              <a:t>my</a:t>
            </a:r>
            <a:r>
              <a:rPr lang="it-IT" sz="1600" dirty="0">
                <a:solidFill>
                  <a:schemeClr val="tx1"/>
                </a:solidFill>
                <a:latin typeface="Comic Sans MS" pitchFamily="66" charset="0"/>
              </a:rPr>
              <a:t> </a:t>
            </a:r>
            <a:r>
              <a:rPr lang="it-IT" sz="1600" dirty="0" err="1">
                <a:solidFill>
                  <a:schemeClr val="tx1"/>
                </a:solidFill>
                <a:latin typeface="Comic Sans MS" pitchFamily="66" charset="0"/>
              </a:rPr>
              <a:t>kitty</a:t>
            </a:r>
            <a:r>
              <a:rPr lang="it-IT" sz="1600" dirty="0">
                <a:solidFill>
                  <a:schemeClr val="tx1"/>
                </a:solidFill>
                <a:latin typeface="Comic Sans MS" pitchFamily="66"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342"/>
                                        </p:tgtEl>
                                        <p:attrNameLst>
                                          <p:attrName>style.visibility</p:attrName>
                                        </p:attrNameLst>
                                      </p:cBhvr>
                                      <p:to>
                                        <p:strVal val="visible"/>
                                      </p:to>
                                    </p:set>
                                    <p:animEffect transition="in" filter="fade">
                                      <p:cBhvr>
                                        <p:cTn id="7" dur="500"/>
                                        <p:tgtEl>
                                          <p:spTgt spid="993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9338"/>
                                        </p:tgtEl>
                                        <p:attrNameLst>
                                          <p:attrName>style.visibility</p:attrName>
                                        </p:attrNameLst>
                                      </p:cBhvr>
                                      <p:to>
                                        <p:strVal val="visible"/>
                                      </p:to>
                                    </p:set>
                                    <p:animEffect transition="in" filter="fade">
                                      <p:cBhvr>
                                        <p:cTn id="10" dur="500"/>
                                        <p:tgtEl>
                                          <p:spTgt spid="99338"/>
                                        </p:tgtEl>
                                      </p:cBhvr>
                                    </p:animEffect>
                                  </p:childTnLst>
                                </p:cTn>
                              </p:par>
                              <p:par>
                                <p:cTn id="11" presetID="10" presetClass="entr" presetSubtype="0" fill="hold" nodeType="withEffect">
                                  <p:stCondLst>
                                    <p:cond delay="0"/>
                                  </p:stCondLst>
                                  <p:childTnLst>
                                    <p:set>
                                      <p:cBhvr>
                                        <p:cTn id="12" dur="1" fill="hold">
                                          <p:stCondLst>
                                            <p:cond delay="0"/>
                                          </p:stCondLst>
                                        </p:cTn>
                                        <p:tgtEl>
                                          <p:spTgt spid="137225"/>
                                        </p:tgtEl>
                                        <p:attrNameLst>
                                          <p:attrName>style.visibility</p:attrName>
                                        </p:attrNameLst>
                                      </p:cBhvr>
                                      <p:to>
                                        <p:strVal val="visible"/>
                                      </p:to>
                                    </p:set>
                                    <p:animEffect transition="in" filter="fade">
                                      <p:cBhvr>
                                        <p:cTn id="13" dur="500"/>
                                        <p:tgtEl>
                                          <p:spTgt spid="137225"/>
                                        </p:tgtEl>
                                      </p:cBhvr>
                                    </p:animEffect>
                                  </p:childTnLst>
                                </p:cTn>
                              </p:par>
                              <p:par>
                                <p:cTn id="14" presetID="10" presetClass="entr" presetSubtype="0" fill="hold" nodeType="withEffect">
                                  <p:stCondLst>
                                    <p:cond delay="0"/>
                                  </p:stCondLst>
                                  <p:childTnLst>
                                    <p:set>
                                      <p:cBhvr>
                                        <p:cTn id="15" dur="1" fill="hold">
                                          <p:stCondLst>
                                            <p:cond delay="0"/>
                                          </p:stCondLst>
                                        </p:cTn>
                                        <p:tgtEl>
                                          <p:spTgt spid="137223"/>
                                        </p:tgtEl>
                                        <p:attrNameLst>
                                          <p:attrName>style.visibility</p:attrName>
                                        </p:attrNameLst>
                                      </p:cBhvr>
                                      <p:to>
                                        <p:strVal val="visible"/>
                                      </p:to>
                                    </p:set>
                                    <p:animEffect transition="in" filter="fade">
                                      <p:cBhvr>
                                        <p:cTn id="16" dur="500"/>
                                        <p:tgtEl>
                                          <p:spTgt spid="137223"/>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37228"/>
                                        </p:tgtEl>
                                        <p:attrNameLst>
                                          <p:attrName>style.visibility</p:attrName>
                                        </p:attrNameLst>
                                      </p:cBhvr>
                                      <p:to>
                                        <p:strVal val="visible"/>
                                      </p:to>
                                    </p:set>
                                    <p:animEffect transition="in" filter="fade">
                                      <p:cBhvr>
                                        <p:cTn id="24" dur="500"/>
                                        <p:tgtEl>
                                          <p:spTgt spid="1372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9348"/>
                                        </p:tgtEl>
                                        <p:attrNameLst>
                                          <p:attrName>style.visibility</p:attrName>
                                        </p:attrNameLst>
                                      </p:cBhvr>
                                      <p:to>
                                        <p:strVal val="visible"/>
                                      </p:to>
                                    </p:set>
                                    <p:animEffect transition="in" filter="fade">
                                      <p:cBhvr>
                                        <p:cTn id="27" dur="500"/>
                                        <p:tgtEl>
                                          <p:spTgt spid="99348"/>
                                        </p:tgtEl>
                                      </p:cBhvr>
                                    </p:animEffect>
                                  </p:childTnLst>
                                </p:cTn>
                              </p:par>
                              <p:par>
                                <p:cTn id="28" presetID="10" presetClass="entr" presetSubtype="0" fill="hold" nodeType="withEffect">
                                  <p:stCondLst>
                                    <p:cond delay="0"/>
                                  </p:stCondLst>
                                  <p:childTnLst>
                                    <p:set>
                                      <p:cBhvr>
                                        <p:cTn id="29" dur="1" fill="hold">
                                          <p:stCondLst>
                                            <p:cond delay="0"/>
                                          </p:stCondLst>
                                        </p:cTn>
                                        <p:tgtEl>
                                          <p:spTgt spid="99345"/>
                                        </p:tgtEl>
                                        <p:attrNameLst>
                                          <p:attrName>style.visibility</p:attrName>
                                        </p:attrNameLst>
                                      </p:cBhvr>
                                      <p:to>
                                        <p:strVal val="visible"/>
                                      </p:to>
                                    </p:set>
                                    <p:animEffect transition="in" filter="fade">
                                      <p:cBhvr>
                                        <p:cTn id="30" dur="500"/>
                                        <p:tgtEl>
                                          <p:spTgt spid="9934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9347"/>
                                        </p:tgtEl>
                                        <p:attrNameLst>
                                          <p:attrName>style.visibility</p:attrName>
                                        </p:attrNameLst>
                                      </p:cBhvr>
                                      <p:to>
                                        <p:strVal val="visible"/>
                                      </p:to>
                                    </p:set>
                                    <p:animEffect transition="in" filter="fade">
                                      <p:cBhvr>
                                        <p:cTn id="33" dur="500"/>
                                        <p:tgtEl>
                                          <p:spTgt spid="99347"/>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99354"/>
                                        </p:tgtEl>
                                        <p:attrNameLst>
                                          <p:attrName>style.visibility</p:attrName>
                                        </p:attrNameLst>
                                      </p:cBhvr>
                                      <p:to>
                                        <p:strVal val="visible"/>
                                      </p:to>
                                    </p:set>
                                    <p:animEffect transition="in" filter="fade">
                                      <p:cBhvr>
                                        <p:cTn id="39" dur="500"/>
                                        <p:tgtEl>
                                          <p:spTgt spid="9935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8" grpId="0"/>
      <p:bldP spid="99347" grpId="0"/>
      <p:bldP spid="99348" grpId="0"/>
      <p:bldP spid="30"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1989138"/>
            <a:ext cx="9144000" cy="486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252930" name="Picture 2" descr="http://www.bio.miami.edu/dana/pix/calico_ov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060575"/>
            <a:ext cx="4446587"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5293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52933"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sp>
        <p:nvSpPr>
          <p:cNvPr id="252934" name="CasellaDiTesto 7"/>
          <p:cNvSpPr txBox="1">
            <a:spLocks noChangeArrowheads="1"/>
          </p:cNvSpPr>
          <p:nvPr/>
        </p:nvSpPr>
        <p:spPr bwMode="auto">
          <a:xfrm>
            <a:off x="468313" y="1557338"/>
            <a:ext cx="8135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X chromosome inactivation</a:t>
            </a:r>
            <a:endParaRPr lang="it-IT" altLang="it-IT" sz="2400">
              <a:solidFill>
                <a:schemeClr val="bg1"/>
              </a:solidFill>
            </a:endParaRPr>
          </a:p>
        </p:txBody>
      </p:sp>
      <p:sp>
        <p:nvSpPr>
          <p:cNvPr id="252935" name="AutoShape 24" descr="https://media.giphy.com/media/fAT2Db0j0Mblu/giphy.gi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 name="Rettangolo 7"/>
          <p:cNvSpPr/>
          <p:nvPr/>
        </p:nvSpPr>
        <p:spPr>
          <a:xfrm>
            <a:off x="2916238" y="2276475"/>
            <a:ext cx="3816350" cy="4581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1989138"/>
            <a:ext cx="9144000" cy="486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254978" name="Picture 2" descr="http://www.bio.miami.edu/dana/pix/calico_ov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060575"/>
            <a:ext cx="4446587"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5498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54981"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sp>
        <p:nvSpPr>
          <p:cNvPr id="254982" name="CasellaDiTesto 7"/>
          <p:cNvSpPr txBox="1">
            <a:spLocks noChangeArrowheads="1"/>
          </p:cNvSpPr>
          <p:nvPr/>
        </p:nvSpPr>
        <p:spPr bwMode="auto">
          <a:xfrm>
            <a:off x="468313" y="1557338"/>
            <a:ext cx="8135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X chromosome inactivation</a:t>
            </a:r>
            <a:endParaRPr lang="it-IT" altLang="it-IT" sz="2400">
              <a:solidFill>
                <a:schemeClr val="bg1"/>
              </a:solidFill>
            </a:endParaRPr>
          </a:p>
        </p:txBody>
      </p:sp>
      <p:sp>
        <p:nvSpPr>
          <p:cNvPr id="254983" name="AutoShape 24" descr="https://media.giphy.com/media/fAT2Db0j0Mblu/giphy.gi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 name="Rettangolo 7"/>
          <p:cNvSpPr/>
          <p:nvPr/>
        </p:nvSpPr>
        <p:spPr>
          <a:xfrm>
            <a:off x="3779838" y="2276475"/>
            <a:ext cx="2952750" cy="4581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0" name="Rettangolo 9"/>
          <p:cNvSpPr/>
          <p:nvPr/>
        </p:nvSpPr>
        <p:spPr>
          <a:xfrm>
            <a:off x="1273175" y="2276475"/>
            <a:ext cx="1655763" cy="458152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2" name="Text Box 2"/>
          <p:cNvSpPr txBox="1">
            <a:spLocks noChangeArrowheads="1"/>
          </p:cNvSpPr>
          <p:nvPr/>
        </p:nvSpPr>
        <p:spPr bwMode="auto">
          <a:xfrm>
            <a:off x="457200" y="685800"/>
            <a:ext cx="8116888" cy="584200"/>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bg1">
                    <a:lumMod val="50000"/>
                  </a:schemeClr>
                </a:solidFill>
              </a:rPr>
              <a:t>DNA</a:t>
            </a:r>
            <a:r>
              <a:rPr lang="en-US" sz="3200" dirty="0">
                <a:solidFill>
                  <a:schemeClr val="bg1">
                    <a:lumMod val="50000"/>
                  </a:schemeClr>
                </a:solidFill>
              </a:rPr>
              <a:t> stands for </a:t>
            </a:r>
            <a:r>
              <a:rPr lang="en-US" sz="3200" b="1" dirty="0" err="1">
                <a:solidFill>
                  <a:schemeClr val="bg1">
                    <a:lumMod val="50000"/>
                  </a:schemeClr>
                </a:solidFill>
              </a:rPr>
              <a:t>Deoxyribose</a:t>
            </a:r>
            <a:r>
              <a:rPr lang="en-US" sz="3200" b="1" dirty="0">
                <a:solidFill>
                  <a:schemeClr val="bg1">
                    <a:lumMod val="50000"/>
                  </a:schemeClr>
                </a:solidFill>
              </a:rPr>
              <a:t> Nucleic Acid</a:t>
            </a:r>
          </a:p>
        </p:txBody>
      </p:sp>
      <p:sp>
        <p:nvSpPr>
          <p:cNvPr id="13" name="Text Box 3"/>
          <p:cNvSpPr txBox="1">
            <a:spLocks noChangeArrowheads="1"/>
          </p:cNvSpPr>
          <p:nvPr/>
        </p:nvSpPr>
        <p:spPr bwMode="auto">
          <a:xfrm>
            <a:off x="179388" y="1484313"/>
            <a:ext cx="8785225" cy="708025"/>
          </a:xfrm>
          <a:prstGeom prst="rect">
            <a:avLst/>
          </a:prstGeom>
          <a:noFill/>
          <a:ln w="9525">
            <a:noFill/>
            <a:miter lim="800000"/>
            <a:headEnd/>
            <a:tailEnd/>
          </a:ln>
          <a:effectLst/>
        </p:spPr>
        <p:txBody>
          <a:bodyPr>
            <a:spAutoFit/>
          </a:bodyPr>
          <a:lstStyle/>
          <a:p>
            <a:pPr algn="just" eaLnBrk="1" hangingPunct="1">
              <a:defRPr/>
            </a:pPr>
            <a:r>
              <a:rPr lang="en-US" sz="2000" b="1" dirty="0">
                <a:solidFill>
                  <a:schemeClr val="bg1">
                    <a:lumMod val="50000"/>
                  </a:schemeClr>
                </a:solidFill>
              </a:rPr>
              <a:t>DNA</a:t>
            </a:r>
            <a:r>
              <a:rPr lang="en-US" sz="2000" dirty="0">
                <a:solidFill>
                  <a:schemeClr val="bg1">
                    <a:lumMod val="50000"/>
                  </a:schemeClr>
                </a:solidFill>
              </a:rPr>
              <a:t>  is a very large molecule made up of a long chain of sub-units, called Nucleotides</a:t>
            </a:r>
          </a:p>
        </p:txBody>
      </p:sp>
      <p:sp>
        <p:nvSpPr>
          <p:cNvPr id="15" name="Text Box 5"/>
          <p:cNvSpPr txBox="1">
            <a:spLocks noChangeArrowheads="1"/>
          </p:cNvSpPr>
          <p:nvPr/>
        </p:nvSpPr>
        <p:spPr bwMode="auto">
          <a:xfrm>
            <a:off x="107950" y="2924175"/>
            <a:ext cx="3759200" cy="401638"/>
          </a:xfrm>
          <a:prstGeom prst="rect">
            <a:avLst/>
          </a:prstGeom>
          <a:noFill/>
          <a:ln w="9525">
            <a:noFill/>
            <a:miter lim="800000"/>
            <a:headEnd/>
            <a:tailEnd/>
          </a:ln>
          <a:effectLst/>
        </p:spPr>
        <p:txBody>
          <a:bodyPr wrap="none">
            <a:spAutoFit/>
          </a:bodyPr>
          <a:lstStyle/>
          <a:p>
            <a:pPr eaLnBrk="1" hangingPunct="1">
              <a:defRPr/>
            </a:pPr>
            <a:r>
              <a:rPr lang="en-GB" sz="2000" dirty="0">
                <a:solidFill>
                  <a:schemeClr val="bg1">
                    <a:lumMod val="50000"/>
                  </a:schemeClr>
                </a:solidFill>
              </a:rPr>
              <a:t>Each nucleotide is made up of: </a:t>
            </a:r>
            <a:endParaRPr lang="en-US" sz="2000" dirty="0">
              <a:solidFill>
                <a:schemeClr val="bg1">
                  <a:lumMod val="50000"/>
                </a:schemeClr>
              </a:solidFill>
            </a:endParaRPr>
          </a:p>
        </p:txBody>
      </p:sp>
      <p:sp>
        <p:nvSpPr>
          <p:cNvPr id="21" name="Text Box 6"/>
          <p:cNvSpPr txBox="1">
            <a:spLocks noChangeArrowheads="1"/>
          </p:cNvSpPr>
          <p:nvPr/>
        </p:nvSpPr>
        <p:spPr bwMode="auto">
          <a:xfrm>
            <a:off x="134938" y="3686175"/>
            <a:ext cx="3313112" cy="369888"/>
          </a:xfrm>
          <a:prstGeom prst="rect">
            <a:avLst/>
          </a:prstGeom>
          <a:noFill/>
          <a:ln w="9525">
            <a:noFill/>
            <a:miter lim="800000"/>
            <a:headEnd/>
            <a:tailEnd/>
          </a:ln>
          <a:effectLst/>
        </p:spPr>
        <p:txBody>
          <a:bodyPr wrap="none">
            <a:spAutoFit/>
          </a:bodyPr>
          <a:lstStyle/>
          <a:p>
            <a:pPr eaLnBrk="1" hangingPunct="1">
              <a:defRPr/>
            </a:pPr>
            <a:r>
              <a:rPr lang="en-GB" dirty="0">
                <a:solidFill>
                  <a:schemeClr val="tx1">
                    <a:lumMod val="65000"/>
                    <a:lumOff val="35000"/>
                  </a:schemeClr>
                </a:solidFill>
              </a:rPr>
              <a:t>1) A sugar called </a:t>
            </a:r>
            <a:r>
              <a:rPr lang="en-GB" dirty="0" err="1">
                <a:solidFill>
                  <a:schemeClr val="tx1">
                    <a:lumMod val="65000"/>
                    <a:lumOff val="35000"/>
                  </a:schemeClr>
                </a:solidFill>
              </a:rPr>
              <a:t>deoxyribose</a:t>
            </a:r>
            <a:endParaRPr lang="en-US" dirty="0">
              <a:solidFill>
                <a:schemeClr val="tx1">
                  <a:lumMod val="65000"/>
                  <a:lumOff val="35000"/>
                </a:schemeClr>
              </a:solidFill>
            </a:endParaRPr>
          </a:p>
        </p:txBody>
      </p:sp>
      <p:sp>
        <p:nvSpPr>
          <p:cNvPr id="22" name="Text Box 7"/>
          <p:cNvSpPr txBox="1">
            <a:spLocks noChangeArrowheads="1"/>
          </p:cNvSpPr>
          <p:nvPr/>
        </p:nvSpPr>
        <p:spPr bwMode="auto">
          <a:xfrm>
            <a:off x="134938" y="4221163"/>
            <a:ext cx="2517775" cy="369887"/>
          </a:xfrm>
          <a:prstGeom prst="rect">
            <a:avLst/>
          </a:prstGeom>
          <a:noFill/>
          <a:ln w="9525">
            <a:noFill/>
            <a:miter lim="800000"/>
            <a:headEnd/>
            <a:tailEnd/>
          </a:ln>
          <a:effectLst/>
        </p:spPr>
        <p:txBody>
          <a:bodyPr wrap="none">
            <a:spAutoFit/>
          </a:bodyPr>
          <a:lstStyle/>
          <a:p>
            <a:pPr eaLnBrk="1" hangingPunct="1">
              <a:defRPr/>
            </a:pPr>
            <a:r>
              <a:rPr lang="en-GB" dirty="0">
                <a:solidFill>
                  <a:schemeClr val="tx1">
                    <a:lumMod val="65000"/>
                    <a:lumOff val="35000"/>
                  </a:schemeClr>
                </a:solidFill>
              </a:rPr>
              <a:t>2) a phosphate group </a:t>
            </a:r>
            <a:endParaRPr lang="en-US" dirty="0">
              <a:solidFill>
                <a:schemeClr val="tx1">
                  <a:lumMod val="65000"/>
                  <a:lumOff val="35000"/>
                </a:schemeClr>
              </a:solidFill>
            </a:endParaRPr>
          </a:p>
        </p:txBody>
      </p:sp>
      <p:sp>
        <p:nvSpPr>
          <p:cNvPr id="31751" name="Text Box 8"/>
          <p:cNvSpPr txBox="1">
            <a:spLocks noChangeArrowheads="1"/>
          </p:cNvSpPr>
          <p:nvPr/>
        </p:nvSpPr>
        <p:spPr bwMode="auto">
          <a:xfrm>
            <a:off x="134938" y="4724400"/>
            <a:ext cx="209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3) an organic base</a:t>
            </a:r>
            <a:endParaRPr lang="en-US" altLang="it-IT" sz="1800">
              <a:solidFill>
                <a:schemeClr val="bg1"/>
              </a:solidFill>
            </a:endParaRPr>
          </a:p>
        </p:txBody>
      </p:sp>
      <p:sp>
        <p:nvSpPr>
          <p:cNvPr id="31752" name="AutoShape 4" descr="https://karimedalla.files.wordpress.com/2012/11/nucleotide.jpg"/>
          <p:cNvSpPr>
            <a:spLocks noChangeAspect="1" noChangeArrowheads="1"/>
          </p:cNvSpPr>
          <p:nvPr/>
        </p:nvSpPr>
        <p:spPr bwMode="auto">
          <a:xfrm>
            <a:off x="155575" y="-1112838"/>
            <a:ext cx="2857500" cy="232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753" name="AutoShape 6" descr="https://karimedalla.files.wordpress.com/2012/11/nucleotid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grpSp>
        <p:nvGrpSpPr>
          <p:cNvPr id="31754" name="Group 21"/>
          <p:cNvGrpSpPr>
            <a:grpSpLocks/>
          </p:cNvGrpSpPr>
          <p:nvPr/>
        </p:nvGrpSpPr>
        <p:grpSpPr bwMode="auto">
          <a:xfrm>
            <a:off x="4354513" y="1916113"/>
            <a:ext cx="4268787" cy="1109662"/>
            <a:chOff x="576" y="780"/>
            <a:chExt cx="3591" cy="933"/>
          </a:xfrm>
        </p:grpSpPr>
        <p:sp>
          <p:nvSpPr>
            <p:cNvPr id="31765" name="Text Box 3"/>
            <p:cNvSpPr txBox="1">
              <a:spLocks noChangeArrowheads="1"/>
            </p:cNvSpPr>
            <p:nvPr/>
          </p:nvSpPr>
          <p:spPr bwMode="auto">
            <a:xfrm>
              <a:off x="576" y="1056"/>
              <a:ext cx="111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Adenine (A)</a:t>
              </a:r>
              <a:endParaRPr lang="en-US" altLang="it-IT" sz="1800">
                <a:solidFill>
                  <a:schemeClr val="bg1"/>
                </a:solidFill>
              </a:endParaRPr>
            </a:p>
          </p:txBody>
        </p:sp>
        <p:sp>
          <p:nvSpPr>
            <p:cNvPr id="31766" name="Picture 6" descr="DNA adenine"/>
            <p:cNvSpPr>
              <a:spLocks noChangeAspect="1" noChangeArrowheads="1"/>
            </p:cNvSpPr>
            <p:nvPr/>
          </p:nvSpPr>
          <p:spPr bwMode="auto">
            <a:xfrm>
              <a:off x="1959" y="780"/>
              <a:ext cx="2208"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grpSp>
        <p:nvGrpSpPr>
          <p:cNvPr id="31755" name="Group 22"/>
          <p:cNvGrpSpPr>
            <a:grpSpLocks/>
          </p:cNvGrpSpPr>
          <p:nvPr/>
        </p:nvGrpSpPr>
        <p:grpSpPr bwMode="auto">
          <a:xfrm>
            <a:off x="4362450" y="3359150"/>
            <a:ext cx="4302125" cy="923925"/>
            <a:chOff x="576" y="1728"/>
            <a:chExt cx="3619" cy="777"/>
          </a:xfrm>
        </p:grpSpPr>
        <p:sp>
          <p:nvSpPr>
            <p:cNvPr id="31763" name="Text Box 11"/>
            <p:cNvSpPr txBox="1">
              <a:spLocks noChangeArrowheads="1"/>
            </p:cNvSpPr>
            <p:nvPr/>
          </p:nvSpPr>
          <p:spPr bwMode="auto">
            <a:xfrm>
              <a:off x="576" y="1928"/>
              <a:ext cx="10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Thymine (T)</a:t>
              </a:r>
              <a:endParaRPr lang="en-US" altLang="it-IT" sz="1800">
                <a:solidFill>
                  <a:schemeClr val="bg1"/>
                </a:solidFill>
              </a:endParaRPr>
            </a:p>
          </p:txBody>
        </p:sp>
        <p:pic>
          <p:nvPicPr>
            <p:cNvPr id="31764" name="Picture 13" descr="DNA Thymine"/>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1987" y="1728"/>
              <a:ext cx="2208" cy="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756" name="Group 23"/>
          <p:cNvGrpSpPr>
            <a:grpSpLocks/>
          </p:cNvGrpSpPr>
          <p:nvPr/>
        </p:nvGrpSpPr>
        <p:grpSpPr bwMode="auto">
          <a:xfrm>
            <a:off x="4356100" y="4591050"/>
            <a:ext cx="4319588" cy="962025"/>
            <a:chOff x="565" y="2496"/>
            <a:chExt cx="3634" cy="809"/>
          </a:xfrm>
        </p:grpSpPr>
        <p:sp>
          <p:nvSpPr>
            <p:cNvPr id="31761" name="Text Box 7"/>
            <p:cNvSpPr txBox="1">
              <a:spLocks noChangeArrowheads="1"/>
            </p:cNvSpPr>
            <p:nvPr/>
          </p:nvSpPr>
          <p:spPr bwMode="auto">
            <a:xfrm>
              <a:off x="565" y="2628"/>
              <a:ext cx="1031"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Cytosine (C)</a:t>
              </a:r>
              <a:endParaRPr lang="en-US" altLang="it-IT" sz="1800">
                <a:solidFill>
                  <a:schemeClr val="bg1"/>
                </a:solidFill>
              </a:endParaRPr>
            </a:p>
          </p:txBody>
        </p:sp>
        <p:pic>
          <p:nvPicPr>
            <p:cNvPr id="31762" name="Picture 9" descr="DNA Cytosine"/>
            <p:cNvPicPr>
              <a:picLocks noChangeAspect="1" noChangeArrowheads="1"/>
            </p:cNvPicPr>
            <p:nvPr/>
          </p:nvPicPr>
          <p:blipFill>
            <a:blip r:embed="rId4">
              <a:lum contrast="20000"/>
              <a:extLst>
                <a:ext uri="{28A0092B-C50C-407E-A947-70E740481C1C}">
                  <a14:useLocalDpi xmlns:a14="http://schemas.microsoft.com/office/drawing/2010/main" val="0"/>
                </a:ext>
              </a:extLst>
            </a:blip>
            <a:srcRect r="3983"/>
            <a:stretch>
              <a:fillRect/>
            </a:stretch>
          </p:blipFill>
          <p:spPr bwMode="auto">
            <a:xfrm>
              <a:off x="1987" y="2496"/>
              <a:ext cx="2212" cy="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757" name="Group 24"/>
          <p:cNvGrpSpPr>
            <a:grpSpLocks/>
          </p:cNvGrpSpPr>
          <p:nvPr/>
        </p:nvGrpSpPr>
        <p:grpSpPr bwMode="auto">
          <a:xfrm>
            <a:off x="4356100" y="5991225"/>
            <a:ext cx="4319588" cy="817563"/>
            <a:chOff x="544" y="3408"/>
            <a:chExt cx="3635" cy="688"/>
          </a:xfrm>
        </p:grpSpPr>
        <p:sp>
          <p:nvSpPr>
            <p:cNvPr id="31759" name="Text Box 14"/>
            <p:cNvSpPr txBox="1">
              <a:spLocks noChangeArrowheads="1"/>
            </p:cNvSpPr>
            <p:nvPr/>
          </p:nvSpPr>
          <p:spPr bwMode="auto">
            <a:xfrm>
              <a:off x="544" y="3513"/>
              <a:ext cx="962"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Guanine (G)</a:t>
              </a:r>
              <a:endParaRPr lang="en-US" altLang="it-IT" sz="1800">
                <a:solidFill>
                  <a:schemeClr val="bg1"/>
                </a:solidFill>
              </a:endParaRPr>
            </a:p>
          </p:txBody>
        </p:sp>
        <p:pic>
          <p:nvPicPr>
            <p:cNvPr id="31760" name="Picture 16" descr="DNA Guanine"/>
            <p:cNvPicPr>
              <a:picLocks noChangeAspect="1" noChangeArrowheads="1"/>
            </p:cNvPicPr>
            <p:nvPr/>
          </p:nvPicPr>
          <p:blipFill>
            <a:blip r:embed="rId5">
              <a:lum contrast="20000"/>
              <a:extLst>
                <a:ext uri="{28A0092B-C50C-407E-A947-70E740481C1C}">
                  <a14:useLocalDpi xmlns:a14="http://schemas.microsoft.com/office/drawing/2010/main" val="0"/>
                </a:ext>
              </a:extLst>
            </a:blip>
            <a:srcRect r="1237"/>
            <a:stretch>
              <a:fillRect/>
            </a:stretch>
          </p:blipFill>
          <p:spPr bwMode="auto">
            <a:xfrm>
              <a:off x="1998" y="3408"/>
              <a:ext cx="2181"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58"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24" name="Picture 6" descr="DNA adenine"/>
          <p:cNvPicPr>
            <a:picLocks noChangeAspect="1" noChangeArrowheads="1"/>
          </p:cNvPicPr>
          <p:nvPr/>
        </p:nvPicPr>
        <p:blipFill>
          <a:blip r:embed="rId6">
            <a:clrChange>
              <a:clrFrom>
                <a:srgbClr val="F3F0EB"/>
              </a:clrFrom>
              <a:clrTo>
                <a:srgbClr val="F3F0EB">
                  <a:alpha val="0"/>
                </a:srgbClr>
              </a:clrTo>
            </a:clrChange>
            <a:lum contrast="20000"/>
            <a:extLst>
              <a:ext uri="{28A0092B-C50C-407E-A947-70E740481C1C}">
                <a14:useLocalDpi xmlns:a14="http://schemas.microsoft.com/office/drawing/2010/main" val="0"/>
              </a:ext>
            </a:extLst>
          </a:blip>
          <a:srcRect/>
          <a:stretch>
            <a:fillRect/>
          </a:stretch>
        </p:blipFill>
        <p:spPr bwMode="auto">
          <a:xfrm>
            <a:off x="5997575" y="1945482"/>
            <a:ext cx="262572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1989138"/>
            <a:ext cx="9144000" cy="486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257026" name="Picture 2" descr="http://www.bio.miami.edu/dana/pix/calico_ov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060575"/>
            <a:ext cx="4446587"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57028"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57029"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sp>
        <p:nvSpPr>
          <p:cNvPr id="257030" name="CasellaDiTesto 7"/>
          <p:cNvSpPr txBox="1">
            <a:spLocks noChangeArrowheads="1"/>
          </p:cNvSpPr>
          <p:nvPr/>
        </p:nvSpPr>
        <p:spPr bwMode="auto">
          <a:xfrm>
            <a:off x="468313" y="1557338"/>
            <a:ext cx="8135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X chromosome inactivation</a:t>
            </a:r>
            <a:endParaRPr lang="it-IT" altLang="it-IT" sz="2400">
              <a:solidFill>
                <a:schemeClr val="bg1"/>
              </a:solidFill>
            </a:endParaRPr>
          </a:p>
        </p:txBody>
      </p:sp>
      <p:sp>
        <p:nvSpPr>
          <p:cNvPr id="257031" name="AutoShape 24" descr="https://media.giphy.com/media/fAT2Db0j0Mblu/giphy.gi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 name="Rettangolo 7"/>
          <p:cNvSpPr/>
          <p:nvPr/>
        </p:nvSpPr>
        <p:spPr>
          <a:xfrm>
            <a:off x="4572000" y="2276475"/>
            <a:ext cx="2160588" cy="4581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0" name="Rettangolo 9"/>
          <p:cNvSpPr/>
          <p:nvPr/>
        </p:nvSpPr>
        <p:spPr>
          <a:xfrm>
            <a:off x="1298575" y="2060575"/>
            <a:ext cx="2435225" cy="479742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1989138"/>
            <a:ext cx="9144000" cy="486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259074" name="Picture 2" descr="http://www.bio.miami.edu/dana/pix/calico_ov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060575"/>
            <a:ext cx="4446587"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5907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59077"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sp>
        <p:nvSpPr>
          <p:cNvPr id="259078" name="CasellaDiTesto 7"/>
          <p:cNvSpPr txBox="1">
            <a:spLocks noChangeArrowheads="1"/>
          </p:cNvSpPr>
          <p:nvPr/>
        </p:nvSpPr>
        <p:spPr bwMode="auto">
          <a:xfrm>
            <a:off x="468313" y="1557338"/>
            <a:ext cx="8135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X chromosome inactivation</a:t>
            </a:r>
            <a:endParaRPr lang="it-IT" altLang="it-IT" sz="2400">
              <a:solidFill>
                <a:schemeClr val="bg1"/>
              </a:solidFill>
            </a:endParaRPr>
          </a:p>
        </p:txBody>
      </p:sp>
      <p:sp>
        <p:nvSpPr>
          <p:cNvPr id="259079" name="AutoShape 24" descr="https://media.giphy.com/media/fAT2Db0j0Mblu/giphy.gi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 name="Rettangolo 7"/>
          <p:cNvSpPr/>
          <p:nvPr/>
        </p:nvSpPr>
        <p:spPr>
          <a:xfrm>
            <a:off x="5278438" y="2276475"/>
            <a:ext cx="1441450" cy="4581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0" name="Rettangolo 9"/>
          <p:cNvSpPr/>
          <p:nvPr/>
        </p:nvSpPr>
        <p:spPr>
          <a:xfrm>
            <a:off x="1298575" y="2349500"/>
            <a:ext cx="3273425" cy="45085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1" name="Rettangolo 10"/>
          <p:cNvSpPr/>
          <p:nvPr/>
        </p:nvSpPr>
        <p:spPr>
          <a:xfrm>
            <a:off x="1325563" y="2008188"/>
            <a:ext cx="3055937" cy="36036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1989138"/>
            <a:ext cx="9144000" cy="486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261122" name="Picture 2" descr="http://www.bio.miami.edu/dana/pix/calico_ov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060575"/>
            <a:ext cx="4446587"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61124"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61125"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sp>
        <p:nvSpPr>
          <p:cNvPr id="261126" name="CasellaDiTesto 7"/>
          <p:cNvSpPr txBox="1">
            <a:spLocks noChangeArrowheads="1"/>
          </p:cNvSpPr>
          <p:nvPr/>
        </p:nvSpPr>
        <p:spPr bwMode="auto">
          <a:xfrm>
            <a:off x="468313" y="1557338"/>
            <a:ext cx="8135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X chromosome inactivation</a:t>
            </a:r>
            <a:endParaRPr lang="it-IT" altLang="it-IT" sz="2400">
              <a:solidFill>
                <a:schemeClr val="bg1"/>
              </a:solidFill>
            </a:endParaRPr>
          </a:p>
        </p:txBody>
      </p:sp>
      <p:sp>
        <p:nvSpPr>
          <p:cNvPr id="261127" name="AutoShape 24" descr="https://media.giphy.com/media/fAT2Db0j0Mblu/giphy.gi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0" name="Rettangolo 9"/>
          <p:cNvSpPr/>
          <p:nvPr/>
        </p:nvSpPr>
        <p:spPr>
          <a:xfrm>
            <a:off x="1325563" y="2276475"/>
            <a:ext cx="3921125" cy="458152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1" name="Rettangolo 10"/>
          <p:cNvSpPr/>
          <p:nvPr/>
        </p:nvSpPr>
        <p:spPr>
          <a:xfrm>
            <a:off x="1325563" y="2008188"/>
            <a:ext cx="3055937" cy="36036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 name="Rettangolo 9"/>
          <p:cNvSpPr>
            <a:spLocks noChangeArrowheads="1"/>
          </p:cNvSpPr>
          <p:nvPr/>
        </p:nvSpPr>
        <p:spPr bwMode="auto">
          <a:xfrm>
            <a:off x="5292725" y="5229225"/>
            <a:ext cx="1584325" cy="1628775"/>
          </a:xfrm>
          <a:prstGeom prst="rect">
            <a:avLst/>
          </a:prstGeom>
          <a:solidFill>
            <a:schemeClr val="bg1"/>
          </a:solidFill>
          <a:ln w="25400" algn="ctr">
            <a:noFill/>
            <a:miter lim="800000"/>
            <a:headEnd/>
            <a:tailEnd/>
          </a:ln>
        </p:spPr>
        <p:txBody>
          <a:bodyPr anchor="ctr"/>
          <a:lstStyle/>
          <a:p>
            <a:pPr algn="ctr" eaLnBrk="1" hangingPunct="1">
              <a:defRPr/>
            </a:pPr>
            <a:endParaRPr lang="it-IT">
              <a:solidFill>
                <a:schemeClr val="lt1"/>
              </a:solidFill>
              <a:latin typeface="+mn-lt"/>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1989138"/>
            <a:ext cx="9144000" cy="486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263170" name="Picture 2" descr="http://www.bio.miami.edu/dana/pix/calico_ov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060575"/>
            <a:ext cx="4446587"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6317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63173"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sp>
        <p:nvSpPr>
          <p:cNvPr id="263174" name="CasellaDiTesto 7"/>
          <p:cNvSpPr txBox="1">
            <a:spLocks noChangeArrowheads="1"/>
          </p:cNvSpPr>
          <p:nvPr/>
        </p:nvSpPr>
        <p:spPr bwMode="auto">
          <a:xfrm>
            <a:off x="468313" y="1557338"/>
            <a:ext cx="8135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X chromosome inactivation</a:t>
            </a:r>
            <a:endParaRPr lang="it-IT" altLang="it-IT" sz="2400">
              <a:solidFill>
                <a:schemeClr val="bg1"/>
              </a:solidFill>
            </a:endParaRPr>
          </a:p>
        </p:txBody>
      </p:sp>
      <p:sp>
        <p:nvSpPr>
          <p:cNvPr id="263175" name="AutoShape 24" descr="https://media.giphy.com/media/fAT2Db0j0Mblu/giphy.gi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0" name="Rettangolo 9"/>
          <p:cNvSpPr/>
          <p:nvPr/>
        </p:nvSpPr>
        <p:spPr>
          <a:xfrm>
            <a:off x="1325563" y="2276475"/>
            <a:ext cx="3921125" cy="458152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1" name="Rettangolo 10"/>
          <p:cNvSpPr/>
          <p:nvPr/>
        </p:nvSpPr>
        <p:spPr>
          <a:xfrm>
            <a:off x="1325563" y="2008188"/>
            <a:ext cx="3055937" cy="36036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5" descr="0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133600"/>
            <a:ext cx="6102350"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65219"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65220"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sp>
        <p:nvSpPr>
          <p:cNvPr id="265221" name="CasellaDiTesto 7"/>
          <p:cNvSpPr txBox="1">
            <a:spLocks noChangeArrowheads="1"/>
          </p:cNvSpPr>
          <p:nvPr/>
        </p:nvSpPr>
        <p:spPr bwMode="auto">
          <a:xfrm>
            <a:off x="468313" y="1557338"/>
            <a:ext cx="8135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X chromosome inactivation</a:t>
            </a:r>
            <a:endParaRPr lang="it-IT" altLang="it-IT" sz="2400">
              <a:solidFill>
                <a:schemeClr val="bg1"/>
              </a:solidFill>
            </a:endParaRPr>
          </a:p>
        </p:txBody>
      </p:sp>
      <p:sp>
        <p:nvSpPr>
          <p:cNvPr id="265222" name="AutoShape 24" descr="https://media.giphy.com/media/fAT2Db0j0Mblu/giphy.gif"/>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52258"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52259"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52260"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52261" name="Rettangolo 17"/>
          <p:cNvSpPr>
            <a:spLocks noChangeArrowheads="1"/>
          </p:cNvSpPr>
          <p:nvPr/>
        </p:nvSpPr>
        <p:spPr bwMode="auto">
          <a:xfrm>
            <a:off x="2268538" y="746125"/>
            <a:ext cx="6588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rgbClr val="FFFF00"/>
                </a:solidFill>
              </a:rPr>
              <a:t>We are going to talk about..</a:t>
            </a:r>
            <a:endParaRPr lang="it-IT" altLang="it-IT" sz="2800">
              <a:solidFill>
                <a:srgbClr val="FFFF00"/>
              </a:solidFill>
            </a:endParaRPr>
          </a:p>
        </p:txBody>
      </p:sp>
      <p:sp>
        <p:nvSpPr>
          <p:cNvPr id="3080" name="Rettangolo 15"/>
          <p:cNvSpPr>
            <a:spLocks noChangeArrowheads="1"/>
          </p:cNvSpPr>
          <p:nvPr/>
        </p:nvSpPr>
        <p:spPr bwMode="auto">
          <a:xfrm>
            <a:off x="2051050" y="3087688"/>
            <a:ext cx="6805613"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altLang="it-IT" sz="2400" dirty="0">
                <a:solidFill>
                  <a:schemeClr val="bg1"/>
                </a:solidFill>
              </a:rPr>
              <a:t>2) Development of neural </a:t>
            </a:r>
            <a:r>
              <a:rPr lang="en-US" altLang="it-IT" sz="2400" dirty="0" smtClean="0">
                <a:solidFill>
                  <a:schemeClr val="bg1"/>
                </a:solidFill>
              </a:rPr>
              <a:t>system</a:t>
            </a:r>
            <a:endParaRPr lang="en-US" altLang="it-IT" sz="2400" dirty="0">
              <a:solidFill>
                <a:schemeClr val="bg1"/>
              </a:solidFill>
            </a:endParaRPr>
          </a:p>
          <a:p>
            <a:pPr algn="just" eaLnBrk="1" hangingPunct="1">
              <a:defRPr/>
            </a:pPr>
            <a:r>
              <a:rPr lang="en-US" altLang="it-IT" sz="2400" dirty="0" smtClean="0">
                <a:solidFill>
                  <a:schemeClr val="tx1">
                    <a:lumMod val="65000"/>
                    <a:lumOff val="35000"/>
                  </a:schemeClr>
                </a:solidFill>
              </a:rPr>
              <a:t>    </a:t>
            </a:r>
            <a:r>
              <a:rPr lang="en-US" altLang="it-IT" sz="2000" dirty="0" smtClean="0">
                <a:solidFill>
                  <a:schemeClr val="bg1"/>
                </a:solidFill>
              </a:rPr>
              <a:t>Growth and differentiation of the nervous system</a:t>
            </a:r>
          </a:p>
          <a:p>
            <a:pPr algn="just" eaLnBrk="1" hangingPunct="1">
              <a:defRPr/>
            </a:pPr>
            <a:r>
              <a:rPr lang="en-US" altLang="it-IT" sz="2000" dirty="0" smtClean="0">
                <a:solidFill>
                  <a:schemeClr val="tx1">
                    <a:lumMod val="65000"/>
                    <a:lumOff val="35000"/>
                  </a:schemeClr>
                </a:solidFill>
              </a:rPr>
              <a:t>     Effect of experience on development</a:t>
            </a:r>
          </a:p>
          <a:p>
            <a:pPr algn="just" eaLnBrk="1" hangingPunct="1">
              <a:defRPr/>
            </a:pPr>
            <a:r>
              <a:rPr lang="en-US" altLang="it-IT" sz="2000" dirty="0">
                <a:solidFill>
                  <a:schemeClr val="tx1">
                    <a:lumMod val="65000"/>
                    <a:lumOff val="35000"/>
                  </a:schemeClr>
                </a:solidFill>
              </a:rPr>
              <a:t> </a:t>
            </a:r>
            <a:r>
              <a:rPr lang="en-US" altLang="it-IT" sz="2000" dirty="0" smtClean="0">
                <a:solidFill>
                  <a:schemeClr val="tx1">
                    <a:lumMod val="65000"/>
                    <a:lumOff val="35000"/>
                  </a:schemeClr>
                </a:solidFill>
              </a:rPr>
              <a:t>    Disorders of brain development</a:t>
            </a:r>
          </a:p>
          <a:p>
            <a:pPr algn="just" eaLnBrk="1" hangingPunct="1">
              <a:defRPr/>
            </a:pPr>
            <a:r>
              <a:rPr lang="en-US" altLang="it-IT" sz="2000" dirty="0" smtClean="0">
                <a:solidFill>
                  <a:schemeClr val="tx1">
                    <a:lumMod val="65000"/>
                    <a:lumOff val="35000"/>
                  </a:schemeClr>
                </a:solidFill>
              </a:rPr>
              <a:t>     Redevelopment in response to damage</a:t>
            </a:r>
          </a:p>
          <a:p>
            <a:pPr algn="just" eaLnBrk="1" hangingPunct="1">
              <a:defRPr/>
            </a:pPr>
            <a:r>
              <a:rPr lang="en-US" altLang="it-IT" sz="2000" dirty="0">
                <a:solidFill>
                  <a:schemeClr val="tx1">
                    <a:lumMod val="65000"/>
                    <a:lumOff val="35000"/>
                  </a:schemeClr>
                </a:solidFill>
              </a:rPr>
              <a:t> </a:t>
            </a:r>
            <a:r>
              <a:rPr lang="en-US" altLang="it-IT" sz="2000" dirty="0" smtClean="0">
                <a:solidFill>
                  <a:schemeClr val="tx1">
                    <a:lumMod val="65000"/>
                    <a:lumOff val="35000"/>
                  </a:schemeClr>
                </a:solidFill>
              </a:rPr>
              <a:t>    The adult nervous system</a:t>
            </a:r>
          </a:p>
        </p:txBody>
      </p:sp>
      <p:pic>
        <p:nvPicPr>
          <p:cNvPr id="83972" name="Picture 4" descr="http://i.ytimg.com/vi/MKwl4GyGOic/hqdefault.jpg"/>
          <p:cNvPicPr>
            <a:picLocks noChangeAspect="1" noChangeArrowheads="1"/>
          </p:cNvPicPr>
          <p:nvPr/>
        </p:nvPicPr>
        <p:blipFill>
          <a:blip r:embed="rId3" cstate="print"/>
          <a:srcRect/>
          <a:stretch>
            <a:fillRect/>
          </a:stretch>
        </p:blipFill>
        <p:spPr bwMode="auto">
          <a:xfrm>
            <a:off x="1" y="476672"/>
            <a:ext cx="2304256" cy="1728192"/>
          </a:xfrm>
          <a:prstGeom prst="rect">
            <a:avLst/>
          </a:prstGeom>
          <a:ln>
            <a:noFill/>
          </a:ln>
          <a:effectLst>
            <a:softEdge rad="112500"/>
          </a:effectLst>
        </p:spPr>
      </p:pic>
      <p:pic>
        <p:nvPicPr>
          <p:cNvPr id="83970" name="Picture 2" descr="http://i.ytimg.com/vi/ghIoTW10qwc/hqdefault.jpg"/>
          <p:cNvPicPr>
            <a:picLocks noChangeAspect="1" noChangeArrowheads="1"/>
          </p:cNvPicPr>
          <p:nvPr/>
        </p:nvPicPr>
        <p:blipFill>
          <a:blip r:embed="rId4" cstate="print"/>
          <a:srcRect/>
          <a:stretch>
            <a:fillRect/>
          </a:stretch>
        </p:blipFill>
        <p:spPr bwMode="auto">
          <a:xfrm>
            <a:off x="1427652" y="1340768"/>
            <a:ext cx="2064228" cy="1548172"/>
          </a:xfrm>
          <a:prstGeom prst="rect">
            <a:avLst/>
          </a:prstGeom>
          <a:ln>
            <a:noFill/>
          </a:ln>
          <a:effectLst>
            <a:softEdge rad="112500"/>
          </a:effectLst>
        </p:spPr>
      </p:pic>
      <p:pic>
        <p:nvPicPr>
          <p:cNvPr id="83974" name="Picture 6" descr="https://i.ytimg.com/vi/BX2lRw40ox0/hqdefault.jpg"/>
          <p:cNvPicPr>
            <a:picLocks noChangeAspect="1" noChangeArrowheads="1"/>
          </p:cNvPicPr>
          <p:nvPr/>
        </p:nvPicPr>
        <p:blipFill>
          <a:blip r:embed="rId5" cstate="print"/>
          <a:srcRect/>
          <a:stretch>
            <a:fillRect/>
          </a:stretch>
        </p:blipFill>
        <p:spPr bwMode="auto">
          <a:xfrm>
            <a:off x="5016" y="2030368"/>
            <a:ext cx="2088232" cy="1566174"/>
          </a:xfrm>
          <a:prstGeom prst="rect">
            <a:avLst/>
          </a:prstGeom>
          <a:ln>
            <a:noFill/>
          </a:ln>
          <a:effectLst>
            <a:softEdge rad="112500"/>
          </a:effectLst>
        </p:spPr>
      </p:pic>
    </p:spTree>
    <p:extLst>
      <p:ext uri="{BB962C8B-B14F-4D97-AF65-F5344CB8AC3E}">
        <p14:creationId xmlns:p14="http://schemas.microsoft.com/office/powerpoint/2010/main" val="190537784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69314"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69315"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69316"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69317" name="Rettangolo 17"/>
          <p:cNvSpPr>
            <a:spLocks noChangeArrowheads="1"/>
          </p:cNvSpPr>
          <p:nvPr/>
        </p:nvSpPr>
        <p:spPr bwMode="auto">
          <a:xfrm>
            <a:off x="2268538" y="746125"/>
            <a:ext cx="6588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269318" name="AutoShape 2" descr="https://edc2.healthtap.com/ht-staging/user_answer/reference_image/8093/large/Zygote.jpeg?1386670086"/>
          <p:cNvSpPr>
            <a:spLocks noChangeAspect="1" noChangeArrowheads="1"/>
          </p:cNvSpPr>
          <p:nvPr/>
        </p:nvSpPr>
        <p:spPr bwMode="auto">
          <a:xfrm>
            <a:off x="155575" y="-1790700"/>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69319" name="Rettangolo 15"/>
          <p:cNvSpPr>
            <a:spLocks noChangeArrowheads="1"/>
          </p:cNvSpPr>
          <p:nvPr/>
        </p:nvSpPr>
        <p:spPr bwMode="auto">
          <a:xfrm>
            <a:off x="3708400" y="2411413"/>
            <a:ext cx="16684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a:solidFill>
                  <a:srgbClr val="FFFFFF"/>
                </a:solidFill>
              </a:rPr>
              <a:t>WEEKS</a:t>
            </a:r>
            <a:endParaRPr lang="it-IT" altLang="it-IT">
              <a:solidFill>
                <a:srgbClr val="FFFFFF"/>
              </a:solidFill>
            </a:endParaRPr>
          </a:p>
        </p:txBody>
      </p:sp>
      <p:cxnSp>
        <p:nvCxnSpPr>
          <p:cNvPr id="18" name="Connettore 2 17"/>
          <p:cNvCxnSpPr/>
          <p:nvPr/>
        </p:nvCxnSpPr>
        <p:spPr>
          <a:xfrm>
            <a:off x="215900" y="3429000"/>
            <a:ext cx="8820150"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69321" name="Rettangolo 18"/>
          <p:cNvSpPr>
            <a:spLocks noChangeArrowheads="1"/>
          </p:cNvSpPr>
          <p:nvPr/>
        </p:nvSpPr>
        <p:spPr bwMode="auto">
          <a:xfrm>
            <a:off x="2051050" y="3040063"/>
            <a:ext cx="357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2</a:t>
            </a:r>
            <a:endParaRPr lang="it-IT" altLang="it-IT" sz="2400">
              <a:solidFill>
                <a:srgbClr val="FFFF00"/>
              </a:solidFill>
            </a:endParaRPr>
          </a:p>
        </p:txBody>
      </p:sp>
      <p:sp>
        <p:nvSpPr>
          <p:cNvPr id="269322" name="Rettangolo 19"/>
          <p:cNvSpPr>
            <a:spLocks noChangeArrowheads="1"/>
          </p:cNvSpPr>
          <p:nvPr/>
        </p:nvSpPr>
        <p:spPr bwMode="auto">
          <a:xfrm>
            <a:off x="5656263" y="3040063"/>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8</a:t>
            </a:r>
            <a:endParaRPr lang="it-IT" altLang="it-IT" sz="2400">
              <a:solidFill>
                <a:srgbClr val="FFFF00"/>
              </a:solidFill>
            </a:endParaRPr>
          </a:p>
        </p:txBody>
      </p:sp>
      <p:grpSp>
        <p:nvGrpSpPr>
          <p:cNvPr id="2" name="Gruppo 28"/>
          <p:cNvGrpSpPr>
            <a:grpSpLocks/>
          </p:cNvGrpSpPr>
          <p:nvPr/>
        </p:nvGrpSpPr>
        <p:grpSpPr bwMode="auto">
          <a:xfrm>
            <a:off x="2195513" y="3500438"/>
            <a:ext cx="3600450" cy="2190750"/>
            <a:chOff x="2195736" y="3501008"/>
            <a:chExt cx="3600400" cy="2189857"/>
          </a:xfrm>
        </p:grpSpPr>
        <p:sp>
          <p:nvSpPr>
            <p:cNvPr id="269334" name="Rettangolo 15"/>
            <p:cNvSpPr>
              <a:spLocks noChangeArrowheads="1"/>
            </p:cNvSpPr>
            <p:nvPr/>
          </p:nvSpPr>
          <p:spPr bwMode="auto">
            <a:xfrm>
              <a:off x="3059832" y="5229200"/>
              <a:ext cx="1944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a:solidFill>
                    <a:schemeClr val="bg1"/>
                  </a:solidFill>
                </a:rPr>
                <a:t>Embryo</a:t>
              </a:r>
            </a:p>
          </p:txBody>
        </p:sp>
        <p:pic>
          <p:nvPicPr>
            <p:cNvPr id="182277" name="Picture 5" descr="http://www.babygaga.com/images/pregnancy/pregnancy-images-big/week08.jpg"/>
            <p:cNvPicPr>
              <a:picLocks noChangeAspect="1" noChangeArrowheads="1"/>
            </p:cNvPicPr>
            <p:nvPr/>
          </p:nvPicPr>
          <p:blipFill>
            <a:blip r:embed="rId3" cstate="print"/>
            <a:srcRect r="18838" b="9524"/>
            <a:stretch>
              <a:fillRect/>
            </a:stretch>
          </p:blipFill>
          <p:spPr bwMode="auto">
            <a:xfrm>
              <a:off x="2915816" y="3861048"/>
              <a:ext cx="2209142" cy="1368152"/>
            </a:xfrm>
            <a:prstGeom prst="rect">
              <a:avLst/>
            </a:prstGeom>
            <a:ln>
              <a:noFill/>
            </a:ln>
            <a:effectLst>
              <a:softEdge rad="112500"/>
            </a:effectLst>
          </p:spPr>
        </p:pic>
        <p:sp>
          <p:nvSpPr>
            <p:cNvPr id="21" name="Parentesi graffa chiusa 20"/>
            <p:cNvSpPr/>
            <p:nvPr/>
          </p:nvSpPr>
          <p:spPr>
            <a:xfrm rot="5400000">
              <a:off x="3851532" y="1845212"/>
              <a:ext cx="288807" cy="3600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grpSp>
      <p:sp>
        <p:nvSpPr>
          <p:cNvPr id="269324" name="Rettangolo 21"/>
          <p:cNvSpPr>
            <a:spLocks noChangeArrowheads="1"/>
          </p:cNvSpPr>
          <p:nvPr/>
        </p:nvSpPr>
        <p:spPr bwMode="auto">
          <a:xfrm>
            <a:off x="107950" y="3040063"/>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0</a:t>
            </a:r>
            <a:endParaRPr lang="it-IT" altLang="it-IT" sz="2400">
              <a:solidFill>
                <a:srgbClr val="FFFF00"/>
              </a:solidFill>
            </a:endParaRPr>
          </a:p>
        </p:txBody>
      </p:sp>
      <p:grpSp>
        <p:nvGrpSpPr>
          <p:cNvPr id="3" name="Gruppo 27"/>
          <p:cNvGrpSpPr>
            <a:grpSpLocks/>
          </p:cNvGrpSpPr>
          <p:nvPr/>
        </p:nvGrpSpPr>
        <p:grpSpPr bwMode="auto">
          <a:xfrm>
            <a:off x="206375" y="3500438"/>
            <a:ext cx="2062163" cy="2190750"/>
            <a:chOff x="206171" y="3501008"/>
            <a:chExt cx="2061573" cy="2189857"/>
          </a:xfrm>
        </p:grpSpPr>
        <p:sp>
          <p:nvSpPr>
            <p:cNvPr id="269331" name="Rettangolo 15"/>
            <p:cNvSpPr>
              <a:spLocks noChangeArrowheads="1"/>
            </p:cNvSpPr>
            <p:nvPr/>
          </p:nvSpPr>
          <p:spPr bwMode="auto">
            <a:xfrm>
              <a:off x="601707" y="5230490"/>
              <a:ext cx="1296814"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a:solidFill>
                    <a:schemeClr val="bg1"/>
                  </a:solidFill>
                </a:rPr>
                <a:t>Zygote</a:t>
              </a:r>
              <a:endParaRPr lang="it-IT" altLang="it-IT" sz="2400">
                <a:solidFill>
                  <a:schemeClr val="bg1"/>
                </a:solidFill>
              </a:endParaRPr>
            </a:p>
          </p:txBody>
        </p:sp>
        <p:pic>
          <p:nvPicPr>
            <p:cNvPr id="182275" name="Picture 3"/>
            <p:cNvPicPr>
              <a:picLocks noChangeAspect="1" noChangeArrowheads="1"/>
            </p:cNvPicPr>
            <p:nvPr/>
          </p:nvPicPr>
          <p:blipFill>
            <a:blip r:embed="rId4" cstate="print"/>
            <a:srcRect l="12104" t="38450" r="47143" b="14301"/>
            <a:stretch>
              <a:fillRect/>
            </a:stretch>
          </p:blipFill>
          <p:spPr bwMode="auto">
            <a:xfrm>
              <a:off x="206171" y="3861048"/>
              <a:ext cx="2061573" cy="1344504"/>
            </a:xfrm>
            <a:prstGeom prst="rect">
              <a:avLst/>
            </a:prstGeom>
            <a:ln>
              <a:noFill/>
            </a:ln>
            <a:effectLst>
              <a:softEdge rad="112500"/>
            </a:effectLst>
          </p:spPr>
        </p:pic>
        <p:sp>
          <p:nvSpPr>
            <p:cNvPr id="23" name="Parentesi graffa chiusa 22"/>
            <p:cNvSpPr/>
            <p:nvPr/>
          </p:nvSpPr>
          <p:spPr>
            <a:xfrm rot="5400000">
              <a:off x="1079858" y="2673346"/>
              <a:ext cx="288807" cy="1944131"/>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grpSp>
      <p:grpSp>
        <p:nvGrpSpPr>
          <p:cNvPr id="4" name="Gruppo 29"/>
          <p:cNvGrpSpPr>
            <a:grpSpLocks/>
          </p:cNvGrpSpPr>
          <p:nvPr/>
        </p:nvGrpSpPr>
        <p:grpSpPr bwMode="auto">
          <a:xfrm>
            <a:off x="5795963" y="3500438"/>
            <a:ext cx="3097212" cy="2478087"/>
            <a:chOff x="5796136" y="3501008"/>
            <a:chExt cx="3096344" cy="2477889"/>
          </a:xfrm>
        </p:grpSpPr>
        <p:pic>
          <p:nvPicPr>
            <p:cNvPr id="182279" name="Picture 7" descr="http://preview.turbosquid.com/Preview/2014/07/03__22_46_41/baby_1.jpg11fd37f1-8949-4de7-9e51-584a92c0e7a3Original.jpg"/>
            <p:cNvPicPr>
              <a:picLocks noChangeAspect="1" noChangeArrowheads="1"/>
            </p:cNvPicPr>
            <p:nvPr/>
          </p:nvPicPr>
          <p:blipFill>
            <a:blip r:embed="rId5" cstate="print"/>
            <a:srcRect b="4300"/>
            <a:stretch>
              <a:fillRect/>
            </a:stretch>
          </p:blipFill>
          <p:spPr bwMode="auto">
            <a:xfrm>
              <a:off x="6485736" y="3861048"/>
              <a:ext cx="1728192" cy="1653882"/>
            </a:xfrm>
            <a:prstGeom prst="rect">
              <a:avLst/>
            </a:prstGeom>
            <a:ln>
              <a:noFill/>
            </a:ln>
            <a:effectLst>
              <a:softEdge rad="112500"/>
            </a:effectLst>
          </p:spPr>
        </p:pic>
        <p:sp>
          <p:nvSpPr>
            <p:cNvPr id="25" name="Parentesi graffa chiusa 24"/>
            <p:cNvSpPr/>
            <p:nvPr/>
          </p:nvSpPr>
          <p:spPr>
            <a:xfrm rot="5400000">
              <a:off x="7200650" y="2096494"/>
              <a:ext cx="287314" cy="3096344"/>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269330" name="Rettangolo 15"/>
            <p:cNvSpPr>
              <a:spLocks noChangeArrowheads="1"/>
            </p:cNvSpPr>
            <p:nvPr/>
          </p:nvSpPr>
          <p:spPr bwMode="auto">
            <a:xfrm>
              <a:off x="6372200" y="5517232"/>
              <a:ext cx="1944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a:solidFill>
                    <a:schemeClr val="bg1"/>
                  </a:solidFill>
                </a:rPr>
                <a:t>Fetus</a:t>
              </a:r>
            </a:p>
          </p:txBody>
        </p:sp>
      </p:grpSp>
      <p:pic>
        <p:nvPicPr>
          <p:cNvPr id="269327" name="Picture 4" descr="http://stlukescatholic.com/pictures/Web%20Extras/dictionary-da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84200"/>
            <a:ext cx="14398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1362"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71363"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1364"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1365" name="Rettangolo 17"/>
          <p:cNvSpPr>
            <a:spLocks noChangeArrowheads="1"/>
          </p:cNvSpPr>
          <p:nvPr/>
        </p:nvSpPr>
        <p:spPr bwMode="auto">
          <a:xfrm>
            <a:off x="2268538" y="746125"/>
            <a:ext cx="6588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cxnSp>
        <p:nvCxnSpPr>
          <p:cNvPr id="18" name="Connettore 2 17"/>
          <p:cNvCxnSpPr/>
          <p:nvPr/>
        </p:nvCxnSpPr>
        <p:spPr>
          <a:xfrm>
            <a:off x="215900" y="3429000"/>
            <a:ext cx="2339975"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1367" name="Rettangolo 18"/>
          <p:cNvSpPr>
            <a:spLocks noChangeArrowheads="1"/>
          </p:cNvSpPr>
          <p:nvPr/>
        </p:nvSpPr>
        <p:spPr bwMode="auto">
          <a:xfrm>
            <a:off x="2051050" y="3040063"/>
            <a:ext cx="357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2</a:t>
            </a:r>
            <a:endParaRPr lang="it-IT" altLang="it-IT" sz="2400">
              <a:solidFill>
                <a:srgbClr val="FFFF00"/>
              </a:solidFill>
            </a:endParaRPr>
          </a:p>
        </p:txBody>
      </p:sp>
      <p:sp>
        <p:nvSpPr>
          <p:cNvPr id="271368" name="Rettangolo 21"/>
          <p:cNvSpPr>
            <a:spLocks noChangeArrowheads="1"/>
          </p:cNvSpPr>
          <p:nvPr/>
        </p:nvSpPr>
        <p:spPr bwMode="auto">
          <a:xfrm>
            <a:off x="107950" y="3040063"/>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0</a:t>
            </a:r>
            <a:endParaRPr lang="it-IT" altLang="it-IT" sz="2400">
              <a:solidFill>
                <a:srgbClr val="FFFF00"/>
              </a:solidFill>
            </a:endParaRPr>
          </a:p>
        </p:txBody>
      </p:sp>
      <p:grpSp>
        <p:nvGrpSpPr>
          <p:cNvPr id="271369" name="Gruppo 27"/>
          <p:cNvGrpSpPr>
            <a:grpSpLocks/>
          </p:cNvGrpSpPr>
          <p:nvPr/>
        </p:nvGrpSpPr>
        <p:grpSpPr bwMode="auto">
          <a:xfrm>
            <a:off x="206375" y="3500438"/>
            <a:ext cx="2062163" cy="2190750"/>
            <a:chOff x="206171" y="3501008"/>
            <a:chExt cx="2061573" cy="2189857"/>
          </a:xfrm>
        </p:grpSpPr>
        <p:sp>
          <p:nvSpPr>
            <p:cNvPr id="271376" name="Rettangolo 15"/>
            <p:cNvSpPr>
              <a:spLocks noChangeArrowheads="1"/>
            </p:cNvSpPr>
            <p:nvPr/>
          </p:nvSpPr>
          <p:spPr bwMode="auto">
            <a:xfrm>
              <a:off x="601707" y="5230490"/>
              <a:ext cx="1296814"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a:solidFill>
                    <a:schemeClr val="bg1"/>
                  </a:solidFill>
                </a:rPr>
                <a:t>Zygote</a:t>
              </a:r>
              <a:endParaRPr lang="it-IT" altLang="it-IT" sz="2400">
                <a:solidFill>
                  <a:schemeClr val="bg1"/>
                </a:solidFill>
              </a:endParaRPr>
            </a:p>
          </p:txBody>
        </p:sp>
        <p:pic>
          <p:nvPicPr>
            <p:cNvPr id="182275" name="Picture 3"/>
            <p:cNvPicPr>
              <a:picLocks noChangeAspect="1" noChangeArrowheads="1"/>
            </p:cNvPicPr>
            <p:nvPr/>
          </p:nvPicPr>
          <p:blipFill>
            <a:blip r:embed="rId3" cstate="print"/>
            <a:srcRect l="12104" t="38450" r="47143" b="14301"/>
            <a:stretch>
              <a:fillRect/>
            </a:stretch>
          </p:blipFill>
          <p:spPr bwMode="auto">
            <a:xfrm>
              <a:off x="206171" y="3861048"/>
              <a:ext cx="2061573" cy="1344504"/>
            </a:xfrm>
            <a:prstGeom prst="rect">
              <a:avLst/>
            </a:prstGeom>
            <a:ln>
              <a:noFill/>
            </a:ln>
            <a:effectLst>
              <a:softEdge rad="112500"/>
            </a:effectLst>
          </p:spPr>
        </p:pic>
        <p:sp>
          <p:nvSpPr>
            <p:cNvPr id="23" name="Parentesi graffa chiusa 22"/>
            <p:cNvSpPr/>
            <p:nvPr/>
          </p:nvSpPr>
          <p:spPr>
            <a:xfrm rot="5400000">
              <a:off x="1079858" y="2673346"/>
              <a:ext cx="288807" cy="1944131"/>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grpSp>
      <p:pic>
        <p:nvPicPr>
          <p:cNvPr id="271370" name="Picture 2" descr="http://www.buzzle.com/img/articleImages/605807-1241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25" y="1720850"/>
            <a:ext cx="4249738"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71" name="CasellaDiTesto 27"/>
          <p:cNvSpPr txBox="1">
            <a:spLocks noChangeArrowheads="1"/>
          </p:cNvSpPr>
          <p:nvPr/>
        </p:nvSpPr>
        <p:spPr bwMode="auto">
          <a:xfrm>
            <a:off x="4572000" y="1931988"/>
            <a:ext cx="1568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200"/>
              <a:t>Nervous system</a:t>
            </a:r>
          </a:p>
          <a:p>
            <a:pPr eaLnBrk="1" hangingPunct="1">
              <a:spcBef>
                <a:spcPct val="0"/>
              </a:spcBef>
              <a:buFontTx/>
              <a:buNone/>
            </a:pPr>
            <a:r>
              <a:rPr lang="it-IT" altLang="it-IT" sz="1200"/>
              <a:t>Skin</a:t>
            </a:r>
          </a:p>
          <a:p>
            <a:pPr eaLnBrk="1" hangingPunct="1">
              <a:spcBef>
                <a:spcPct val="0"/>
              </a:spcBef>
              <a:buFontTx/>
              <a:buNone/>
            </a:pPr>
            <a:r>
              <a:rPr lang="it-IT" altLang="it-IT" sz="1200"/>
              <a:t>hair</a:t>
            </a:r>
          </a:p>
        </p:txBody>
      </p:sp>
      <p:sp>
        <p:nvSpPr>
          <p:cNvPr id="29" name="Figura a mano libera 28"/>
          <p:cNvSpPr/>
          <p:nvPr/>
        </p:nvSpPr>
        <p:spPr>
          <a:xfrm>
            <a:off x="1493838" y="2574925"/>
            <a:ext cx="4678362" cy="3048000"/>
          </a:xfrm>
          <a:custGeom>
            <a:avLst/>
            <a:gdLst>
              <a:gd name="connsiteX0" fmla="*/ 0 w 4678680"/>
              <a:gd name="connsiteY0" fmla="*/ 1417320 h 3048000"/>
              <a:gd name="connsiteX1" fmla="*/ 4556760 w 4678680"/>
              <a:gd name="connsiteY1" fmla="*/ 0 h 3048000"/>
              <a:gd name="connsiteX2" fmla="*/ 3840480 w 4678680"/>
              <a:gd name="connsiteY2" fmla="*/ 259080 h 3048000"/>
              <a:gd name="connsiteX3" fmla="*/ 3535680 w 4678680"/>
              <a:gd name="connsiteY3" fmla="*/ 518160 h 3048000"/>
              <a:gd name="connsiteX4" fmla="*/ 3169920 w 4678680"/>
              <a:gd name="connsiteY4" fmla="*/ 1097280 h 3048000"/>
              <a:gd name="connsiteX5" fmla="*/ 3108960 w 4678680"/>
              <a:gd name="connsiteY5" fmla="*/ 1676400 h 3048000"/>
              <a:gd name="connsiteX6" fmla="*/ 3291840 w 4678680"/>
              <a:gd name="connsiteY6" fmla="*/ 2194560 h 3048000"/>
              <a:gd name="connsiteX7" fmla="*/ 3672840 w 4678680"/>
              <a:gd name="connsiteY7" fmla="*/ 2773680 h 3048000"/>
              <a:gd name="connsiteX8" fmla="*/ 4099560 w 4678680"/>
              <a:gd name="connsiteY8" fmla="*/ 2971800 h 3048000"/>
              <a:gd name="connsiteX9" fmla="*/ 4678680 w 4678680"/>
              <a:gd name="connsiteY9" fmla="*/ 3048000 h 3048000"/>
              <a:gd name="connsiteX10" fmla="*/ 426720 w 4678680"/>
              <a:gd name="connsiteY10" fmla="*/ 2438400 h 3048000"/>
              <a:gd name="connsiteX11" fmla="*/ 609600 w 4678680"/>
              <a:gd name="connsiteY11" fmla="*/ 2331720 h 3048000"/>
              <a:gd name="connsiteX12" fmla="*/ 716280 w 4678680"/>
              <a:gd name="connsiteY12" fmla="*/ 2057400 h 3048000"/>
              <a:gd name="connsiteX13" fmla="*/ 701040 w 4678680"/>
              <a:gd name="connsiteY13" fmla="*/ 1783080 h 3048000"/>
              <a:gd name="connsiteX14" fmla="*/ 609600 w 4678680"/>
              <a:gd name="connsiteY14" fmla="*/ 1615440 h 3048000"/>
              <a:gd name="connsiteX15" fmla="*/ 441960 w 4678680"/>
              <a:gd name="connsiteY15" fmla="*/ 1478280 h 3048000"/>
              <a:gd name="connsiteX16" fmla="*/ 259080 w 4678680"/>
              <a:gd name="connsiteY16" fmla="*/ 1402080 h 3048000"/>
              <a:gd name="connsiteX17" fmla="*/ 106680 w 4678680"/>
              <a:gd name="connsiteY17" fmla="*/ 1371600 h 3048000"/>
              <a:gd name="connsiteX18" fmla="*/ 0 w 4678680"/>
              <a:gd name="connsiteY18" fmla="*/ 141732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78680" h="3048000">
                <a:moveTo>
                  <a:pt x="0" y="1417320"/>
                </a:moveTo>
                <a:lnTo>
                  <a:pt x="4556760" y="0"/>
                </a:lnTo>
                <a:lnTo>
                  <a:pt x="3840480" y="259080"/>
                </a:lnTo>
                <a:lnTo>
                  <a:pt x="3535680" y="518160"/>
                </a:lnTo>
                <a:lnTo>
                  <a:pt x="3169920" y="1097280"/>
                </a:lnTo>
                <a:lnTo>
                  <a:pt x="3108960" y="1676400"/>
                </a:lnTo>
                <a:lnTo>
                  <a:pt x="3291840" y="2194560"/>
                </a:lnTo>
                <a:lnTo>
                  <a:pt x="3672840" y="2773680"/>
                </a:lnTo>
                <a:lnTo>
                  <a:pt x="4099560" y="2971800"/>
                </a:lnTo>
                <a:lnTo>
                  <a:pt x="4678680" y="3048000"/>
                </a:lnTo>
                <a:lnTo>
                  <a:pt x="426720" y="2438400"/>
                </a:lnTo>
                <a:lnTo>
                  <a:pt x="609600" y="2331720"/>
                </a:lnTo>
                <a:lnTo>
                  <a:pt x="716280" y="2057400"/>
                </a:lnTo>
                <a:lnTo>
                  <a:pt x="701040" y="1783080"/>
                </a:lnTo>
                <a:lnTo>
                  <a:pt x="609600" y="1615440"/>
                </a:lnTo>
                <a:lnTo>
                  <a:pt x="441960" y="1478280"/>
                </a:lnTo>
                <a:lnTo>
                  <a:pt x="259080" y="1402080"/>
                </a:lnTo>
                <a:lnTo>
                  <a:pt x="106680" y="1371600"/>
                </a:lnTo>
                <a:lnTo>
                  <a:pt x="0" y="1417320"/>
                </a:lnTo>
                <a:close/>
              </a:path>
            </a:pathLst>
          </a:cu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71373" name="CasellaDiTesto 31"/>
          <p:cNvSpPr txBox="1">
            <a:spLocks noChangeArrowheads="1"/>
          </p:cNvSpPr>
          <p:nvPr/>
        </p:nvSpPr>
        <p:spPr bwMode="auto">
          <a:xfrm>
            <a:off x="7380288" y="3068638"/>
            <a:ext cx="15128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1200"/>
              <a:t>Connective tissue</a:t>
            </a:r>
          </a:p>
          <a:p>
            <a:pPr algn="r" eaLnBrk="1" hangingPunct="1">
              <a:spcBef>
                <a:spcPct val="0"/>
              </a:spcBef>
              <a:buFontTx/>
              <a:buNone/>
            </a:pPr>
            <a:r>
              <a:rPr lang="it-IT" altLang="it-IT" sz="1200"/>
              <a:t>Muscles</a:t>
            </a:r>
          </a:p>
          <a:p>
            <a:pPr algn="r" eaLnBrk="1" hangingPunct="1">
              <a:spcBef>
                <a:spcPct val="0"/>
              </a:spcBef>
              <a:buFontTx/>
              <a:buNone/>
            </a:pPr>
            <a:r>
              <a:rPr lang="it-IT" altLang="it-IT" sz="1200"/>
              <a:t>Blood vessels</a:t>
            </a:r>
          </a:p>
          <a:p>
            <a:pPr algn="r" eaLnBrk="1" hangingPunct="1">
              <a:spcBef>
                <a:spcPct val="0"/>
              </a:spcBef>
              <a:buFontTx/>
              <a:buNone/>
            </a:pPr>
            <a:r>
              <a:rPr lang="it-IT" altLang="it-IT" sz="1200"/>
              <a:t>Bone</a:t>
            </a:r>
          </a:p>
          <a:p>
            <a:pPr algn="r" eaLnBrk="1" hangingPunct="1">
              <a:spcBef>
                <a:spcPct val="0"/>
              </a:spcBef>
              <a:buFontTx/>
              <a:buNone/>
            </a:pPr>
            <a:r>
              <a:rPr lang="it-IT" altLang="it-IT" sz="1200"/>
              <a:t>Urogenital system</a:t>
            </a:r>
          </a:p>
        </p:txBody>
      </p:sp>
      <p:sp>
        <p:nvSpPr>
          <p:cNvPr id="271374" name="CasellaDiTesto 32"/>
          <p:cNvSpPr txBox="1">
            <a:spLocks noChangeArrowheads="1"/>
          </p:cNvSpPr>
          <p:nvPr/>
        </p:nvSpPr>
        <p:spPr bwMode="auto">
          <a:xfrm>
            <a:off x="5276850" y="5561013"/>
            <a:ext cx="1512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1200"/>
              <a:t>Internal organs, as stomach</a:t>
            </a:r>
          </a:p>
          <a:p>
            <a:pPr algn="r" eaLnBrk="1" hangingPunct="1">
              <a:spcBef>
                <a:spcPct val="0"/>
              </a:spcBef>
              <a:buFontTx/>
              <a:buNone/>
            </a:pPr>
            <a:r>
              <a:rPr lang="it-IT" altLang="it-IT" sz="1200"/>
              <a:t>intestines</a:t>
            </a:r>
          </a:p>
        </p:txBody>
      </p:sp>
      <p:pic>
        <p:nvPicPr>
          <p:cNvPr id="271375" name="Picture 22" descr="http://klinikong.com/stemcelltherapy/images/germlayer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7238" y="1725613"/>
            <a:ext cx="2112962"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3410"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73411"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3412"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3413" name="Rettangolo 17"/>
          <p:cNvSpPr>
            <a:spLocks noChangeArrowheads="1"/>
          </p:cNvSpPr>
          <p:nvPr/>
        </p:nvSpPr>
        <p:spPr bwMode="auto">
          <a:xfrm>
            <a:off x="2268538" y="746125"/>
            <a:ext cx="6588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cxnSp>
        <p:nvCxnSpPr>
          <p:cNvPr id="18" name="Connettore 2 17"/>
          <p:cNvCxnSpPr/>
          <p:nvPr/>
        </p:nvCxnSpPr>
        <p:spPr>
          <a:xfrm>
            <a:off x="215900" y="3429000"/>
            <a:ext cx="2339975"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3415" name="Rettangolo 18"/>
          <p:cNvSpPr>
            <a:spLocks noChangeArrowheads="1"/>
          </p:cNvSpPr>
          <p:nvPr/>
        </p:nvSpPr>
        <p:spPr bwMode="auto">
          <a:xfrm>
            <a:off x="2051050" y="3040063"/>
            <a:ext cx="357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8</a:t>
            </a:r>
            <a:endParaRPr lang="it-IT" altLang="it-IT" sz="2400">
              <a:solidFill>
                <a:srgbClr val="FFFF00"/>
              </a:solidFill>
            </a:endParaRPr>
          </a:p>
        </p:txBody>
      </p:sp>
      <p:sp>
        <p:nvSpPr>
          <p:cNvPr id="273416" name="Rettangolo 21"/>
          <p:cNvSpPr>
            <a:spLocks noChangeArrowheads="1"/>
          </p:cNvSpPr>
          <p:nvPr/>
        </p:nvSpPr>
        <p:spPr bwMode="auto">
          <a:xfrm>
            <a:off x="107950" y="3040063"/>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2</a:t>
            </a:r>
            <a:endParaRPr lang="it-IT" altLang="it-IT" sz="2400">
              <a:solidFill>
                <a:srgbClr val="FFFF00"/>
              </a:solidFill>
            </a:endParaRPr>
          </a:p>
        </p:txBody>
      </p:sp>
      <p:sp>
        <p:nvSpPr>
          <p:cNvPr id="273417" name="Rettangolo 15"/>
          <p:cNvSpPr>
            <a:spLocks noChangeArrowheads="1"/>
          </p:cNvSpPr>
          <p:nvPr/>
        </p:nvSpPr>
        <p:spPr bwMode="auto">
          <a:xfrm>
            <a:off x="307975" y="5229225"/>
            <a:ext cx="1944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a:solidFill>
                  <a:schemeClr val="bg1"/>
                </a:solidFill>
              </a:rPr>
              <a:t>Embryo</a:t>
            </a:r>
          </a:p>
        </p:txBody>
      </p:sp>
      <p:sp>
        <p:nvSpPr>
          <p:cNvPr id="25" name="Parentesi graffa chiusa 24"/>
          <p:cNvSpPr/>
          <p:nvPr/>
        </p:nvSpPr>
        <p:spPr>
          <a:xfrm rot="5400000">
            <a:off x="1042988" y="2636838"/>
            <a:ext cx="433387" cy="21605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pic>
        <p:nvPicPr>
          <p:cNvPr id="26" name="Picture 5" descr="http://www.babygaga.com/images/pregnancy/pregnancy-images-big/week08.jpg"/>
          <p:cNvPicPr>
            <a:picLocks noChangeAspect="1" noChangeArrowheads="1"/>
          </p:cNvPicPr>
          <p:nvPr/>
        </p:nvPicPr>
        <p:blipFill>
          <a:blip r:embed="rId3" cstate="print"/>
          <a:srcRect r="18838" b="9524"/>
          <a:stretch>
            <a:fillRect/>
          </a:stretch>
        </p:blipFill>
        <p:spPr bwMode="auto">
          <a:xfrm>
            <a:off x="164272" y="3861048"/>
            <a:ext cx="2209142" cy="1368152"/>
          </a:xfrm>
          <a:prstGeom prst="rect">
            <a:avLst/>
          </a:prstGeom>
          <a:ln>
            <a:noFill/>
          </a:ln>
          <a:effectLst>
            <a:softEdge rad="112500"/>
          </a:effectLst>
        </p:spPr>
      </p:pic>
      <p:pic>
        <p:nvPicPr>
          <p:cNvPr id="273420" name="Picture 7" descr="C05F009"/>
          <p:cNvPicPr>
            <a:picLocks noChangeAspect="1" noChangeArrowheads="1"/>
          </p:cNvPicPr>
          <p:nvPr/>
        </p:nvPicPr>
        <p:blipFill>
          <a:blip r:embed="rId4">
            <a:extLst>
              <a:ext uri="{28A0092B-C50C-407E-A947-70E740481C1C}">
                <a14:useLocalDpi xmlns:a14="http://schemas.microsoft.com/office/drawing/2010/main" val="0"/>
              </a:ext>
            </a:extLst>
          </a:blip>
          <a:srcRect r="65549" b="1926"/>
          <a:stretch>
            <a:fillRect/>
          </a:stretch>
        </p:blipFill>
        <p:spPr bwMode="auto">
          <a:xfrm>
            <a:off x="5867400" y="1382713"/>
            <a:ext cx="3097213"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21" name="Picture 2" descr="http://www.buzzle.com/img/articleImages/605807-1241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5087938"/>
            <a:ext cx="169227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ccia a inversione 19"/>
          <p:cNvSpPr/>
          <p:nvPr/>
        </p:nvSpPr>
        <p:spPr>
          <a:xfrm>
            <a:off x="3132138" y="4365625"/>
            <a:ext cx="3240087" cy="1079500"/>
          </a:xfrm>
          <a:prstGeom prst="uturnArrow">
            <a:avLst>
              <a:gd name="adj1" fmla="val 25000"/>
              <a:gd name="adj2" fmla="val 15829"/>
              <a:gd name="adj3" fmla="val 39110"/>
              <a:gd name="adj4" fmla="val 31657"/>
              <a:gd name="adj5" fmla="val 70767"/>
            </a:avLst>
          </a:prstGeom>
          <a:solidFill>
            <a:srgbClr val="FFFF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solidFill>
            </a:endParaRPr>
          </a:p>
        </p:txBody>
      </p:sp>
      <p:grpSp>
        <p:nvGrpSpPr>
          <p:cNvPr id="273423" name="Gruppo 28"/>
          <p:cNvGrpSpPr>
            <a:grpSpLocks/>
          </p:cNvGrpSpPr>
          <p:nvPr/>
        </p:nvGrpSpPr>
        <p:grpSpPr bwMode="auto">
          <a:xfrm>
            <a:off x="5795963" y="3830638"/>
            <a:ext cx="1512887" cy="1398587"/>
            <a:chOff x="5508104" y="3831431"/>
            <a:chExt cx="1512168" cy="1397769"/>
          </a:xfrm>
        </p:grpSpPr>
        <p:sp>
          <p:nvSpPr>
            <p:cNvPr id="273425" name="Rettangolo 15"/>
            <p:cNvSpPr>
              <a:spLocks noChangeArrowheads="1"/>
            </p:cNvSpPr>
            <p:nvPr/>
          </p:nvSpPr>
          <p:spPr bwMode="auto">
            <a:xfrm>
              <a:off x="5508104" y="3831431"/>
              <a:ext cx="1152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200"/>
                <a:t>This will become skin</a:t>
              </a:r>
            </a:p>
          </p:txBody>
        </p:sp>
        <p:cxnSp>
          <p:nvCxnSpPr>
            <p:cNvPr id="28" name="Connettore 2 27"/>
            <p:cNvCxnSpPr/>
            <p:nvPr/>
          </p:nvCxnSpPr>
          <p:spPr>
            <a:xfrm>
              <a:off x="6299890" y="4293123"/>
              <a:ext cx="720382" cy="93607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73424" name="Rettangolo 15"/>
          <p:cNvSpPr>
            <a:spLocks noChangeArrowheads="1"/>
          </p:cNvSpPr>
          <p:nvPr/>
        </p:nvSpPr>
        <p:spPr bwMode="auto">
          <a:xfrm>
            <a:off x="2124075" y="1346200"/>
            <a:ext cx="37433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i="1" dirty="0">
                <a:solidFill>
                  <a:schemeClr val="bg1"/>
                </a:solidFill>
              </a:rPr>
              <a:t>Genes + inducing factors determine the development of the Neural Plate.</a:t>
            </a:r>
          </a:p>
          <a:p>
            <a:pPr algn="just" eaLnBrk="1" hangingPunct="1">
              <a:spcBef>
                <a:spcPct val="0"/>
              </a:spcBef>
              <a:buFontTx/>
              <a:buNone/>
            </a:pPr>
            <a:r>
              <a:rPr lang="en-US" altLang="it-IT" sz="2000" dirty="0">
                <a:solidFill>
                  <a:schemeClr val="bg1"/>
                </a:solidFill>
              </a:rPr>
              <a:t>This originates in the so-called “Organizer region of the mesoderm”</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5458"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75459"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5460"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5461" name="Rettangolo 17"/>
          <p:cNvSpPr>
            <a:spLocks noChangeArrowheads="1"/>
          </p:cNvSpPr>
          <p:nvPr/>
        </p:nvSpPr>
        <p:spPr bwMode="auto">
          <a:xfrm>
            <a:off x="2268538" y="746125"/>
            <a:ext cx="6588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cxnSp>
        <p:nvCxnSpPr>
          <p:cNvPr id="18" name="Connettore 2 17"/>
          <p:cNvCxnSpPr/>
          <p:nvPr/>
        </p:nvCxnSpPr>
        <p:spPr>
          <a:xfrm>
            <a:off x="215900" y="3429000"/>
            <a:ext cx="2339975"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5463" name="Rettangolo 18"/>
          <p:cNvSpPr>
            <a:spLocks noChangeArrowheads="1"/>
          </p:cNvSpPr>
          <p:nvPr/>
        </p:nvSpPr>
        <p:spPr bwMode="auto">
          <a:xfrm>
            <a:off x="2051050" y="3040063"/>
            <a:ext cx="357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8</a:t>
            </a:r>
            <a:endParaRPr lang="it-IT" altLang="it-IT" sz="2400">
              <a:solidFill>
                <a:srgbClr val="FFFF00"/>
              </a:solidFill>
            </a:endParaRPr>
          </a:p>
        </p:txBody>
      </p:sp>
      <p:sp>
        <p:nvSpPr>
          <p:cNvPr id="275464" name="Rettangolo 21"/>
          <p:cNvSpPr>
            <a:spLocks noChangeArrowheads="1"/>
          </p:cNvSpPr>
          <p:nvPr/>
        </p:nvSpPr>
        <p:spPr bwMode="auto">
          <a:xfrm>
            <a:off x="107950" y="3040063"/>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2</a:t>
            </a:r>
            <a:endParaRPr lang="it-IT" altLang="it-IT" sz="2400">
              <a:solidFill>
                <a:srgbClr val="FFFF00"/>
              </a:solidFill>
            </a:endParaRPr>
          </a:p>
        </p:txBody>
      </p:sp>
      <p:sp>
        <p:nvSpPr>
          <p:cNvPr id="275465" name="Rettangolo 15"/>
          <p:cNvSpPr>
            <a:spLocks noChangeArrowheads="1"/>
          </p:cNvSpPr>
          <p:nvPr/>
        </p:nvSpPr>
        <p:spPr bwMode="auto">
          <a:xfrm>
            <a:off x="307975" y="5229225"/>
            <a:ext cx="1944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a:solidFill>
                  <a:schemeClr val="bg1"/>
                </a:solidFill>
              </a:rPr>
              <a:t>Embryo</a:t>
            </a:r>
          </a:p>
        </p:txBody>
      </p:sp>
      <p:sp>
        <p:nvSpPr>
          <p:cNvPr id="25" name="Parentesi graffa chiusa 24"/>
          <p:cNvSpPr/>
          <p:nvPr/>
        </p:nvSpPr>
        <p:spPr>
          <a:xfrm rot="5400000">
            <a:off x="1042988" y="2636838"/>
            <a:ext cx="433387" cy="21605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pic>
        <p:nvPicPr>
          <p:cNvPr id="26" name="Picture 5" descr="http://www.babygaga.com/images/pregnancy/pregnancy-images-big/week08.jpg"/>
          <p:cNvPicPr>
            <a:picLocks noChangeAspect="1" noChangeArrowheads="1"/>
          </p:cNvPicPr>
          <p:nvPr/>
        </p:nvPicPr>
        <p:blipFill>
          <a:blip r:embed="rId3" cstate="print"/>
          <a:srcRect r="18838" b="9524"/>
          <a:stretch>
            <a:fillRect/>
          </a:stretch>
        </p:blipFill>
        <p:spPr bwMode="auto">
          <a:xfrm>
            <a:off x="164272" y="3861048"/>
            <a:ext cx="2209142" cy="1368152"/>
          </a:xfrm>
          <a:prstGeom prst="rect">
            <a:avLst/>
          </a:prstGeom>
          <a:ln>
            <a:noFill/>
          </a:ln>
          <a:effectLst>
            <a:softEdge rad="112500"/>
          </a:effectLst>
        </p:spPr>
      </p:pic>
      <p:sp>
        <p:nvSpPr>
          <p:cNvPr id="275468" name="Rettangolo 15"/>
          <p:cNvSpPr>
            <a:spLocks noChangeArrowheads="1"/>
          </p:cNvSpPr>
          <p:nvPr/>
        </p:nvSpPr>
        <p:spPr bwMode="auto">
          <a:xfrm>
            <a:off x="3635375" y="1817688"/>
            <a:ext cx="5508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By transplanting cells from the organizer region of one amphibian embryo near the ectoderm of a second host, complete duplicate nervous system can be formed.</a:t>
            </a:r>
          </a:p>
        </p:txBody>
      </p:sp>
      <p:pic>
        <p:nvPicPr>
          <p:cNvPr id="275469" name="Picture 2" descr="http://www.hhmi.ucla.edu/derobertis/EDR_MS/chd_page/Kuroda_AnnRev_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5225" y="3114675"/>
            <a:ext cx="54387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2" name="Text Box 2"/>
          <p:cNvSpPr txBox="1">
            <a:spLocks noChangeArrowheads="1"/>
          </p:cNvSpPr>
          <p:nvPr/>
        </p:nvSpPr>
        <p:spPr bwMode="auto">
          <a:xfrm>
            <a:off x="457200" y="685800"/>
            <a:ext cx="8116888" cy="584200"/>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bg1">
                    <a:lumMod val="50000"/>
                  </a:schemeClr>
                </a:solidFill>
              </a:rPr>
              <a:t>DNA</a:t>
            </a:r>
            <a:r>
              <a:rPr lang="en-US" sz="3200" dirty="0">
                <a:solidFill>
                  <a:schemeClr val="bg1">
                    <a:lumMod val="50000"/>
                  </a:schemeClr>
                </a:solidFill>
              </a:rPr>
              <a:t> stands for </a:t>
            </a:r>
            <a:r>
              <a:rPr lang="en-US" sz="3200" b="1" dirty="0" err="1">
                <a:solidFill>
                  <a:schemeClr val="bg1">
                    <a:lumMod val="50000"/>
                  </a:schemeClr>
                </a:solidFill>
              </a:rPr>
              <a:t>Deoxyribose</a:t>
            </a:r>
            <a:r>
              <a:rPr lang="en-US" sz="3200" b="1" dirty="0">
                <a:solidFill>
                  <a:schemeClr val="bg1">
                    <a:lumMod val="50000"/>
                  </a:schemeClr>
                </a:solidFill>
              </a:rPr>
              <a:t> Nucleic Acid</a:t>
            </a:r>
          </a:p>
        </p:txBody>
      </p:sp>
      <p:sp>
        <p:nvSpPr>
          <p:cNvPr id="13" name="Text Box 3"/>
          <p:cNvSpPr txBox="1">
            <a:spLocks noChangeArrowheads="1"/>
          </p:cNvSpPr>
          <p:nvPr/>
        </p:nvSpPr>
        <p:spPr bwMode="auto">
          <a:xfrm>
            <a:off x="179388" y="1484313"/>
            <a:ext cx="8785225" cy="708025"/>
          </a:xfrm>
          <a:prstGeom prst="rect">
            <a:avLst/>
          </a:prstGeom>
          <a:noFill/>
          <a:ln w="9525">
            <a:noFill/>
            <a:miter lim="800000"/>
            <a:headEnd/>
            <a:tailEnd/>
          </a:ln>
          <a:effectLst/>
        </p:spPr>
        <p:txBody>
          <a:bodyPr>
            <a:spAutoFit/>
          </a:bodyPr>
          <a:lstStyle/>
          <a:p>
            <a:pPr algn="just" eaLnBrk="1" hangingPunct="1">
              <a:defRPr/>
            </a:pPr>
            <a:r>
              <a:rPr lang="en-US" sz="2000" b="1" dirty="0">
                <a:solidFill>
                  <a:schemeClr val="bg1">
                    <a:lumMod val="50000"/>
                  </a:schemeClr>
                </a:solidFill>
              </a:rPr>
              <a:t>DNA</a:t>
            </a:r>
            <a:r>
              <a:rPr lang="en-US" sz="2000" dirty="0">
                <a:solidFill>
                  <a:schemeClr val="bg1">
                    <a:lumMod val="50000"/>
                  </a:schemeClr>
                </a:solidFill>
              </a:rPr>
              <a:t>  is a very large molecule made up of a long chain of sub-units, called Nucleotides</a:t>
            </a:r>
          </a:p>
        </p:txBody>
      </p:sp>
      <p:sp>
        <p:nvSpPr>
          <p:cNvPr id="33796" name="AutoShape 4" descr="https://karimedalla.files.wordpress.com/2012/11/nucleotide.jpg"/>
          <p:cNvSpPr>
            <a:spLocks noChangeAspect="1" noChangeArrowheads="1"/>
          </p:cNvSpPr>
          <p:nvPr/>
        </p:nvSpPr>
        <p:spPr bwMode="auto">
          <a:xfrm>
            <a:off x="155575" y="-1112838"/>
            <a:ext cx="2857500" cy="232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797" name="AutoShape 6" descr="https://karimedalla.files.wordpress.com/2012/11/nucleotid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798" name="Text Box 3"/>
          <p:cNvSpPr txBox="1">
            <a:spLocks noChangeArrowheads="1"/>
          </p:cNvSpPr>
          <p:nvPr/>
        </p:nvSpPr>
        <p:spPr bwMode="auto">
          <a:xfrm>
            <a:off x="179388" y="2244725"/>
            <a:ext cx="1323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Adenine (A)</a:t>
            </a:r>
            <a:endParaRPr lang="en-US" altLang="it-IT" sz="1800">
              <a:solidFill>
                <a:schemeClr val="bg1"/>
              </a:solidFill>
            </a:endParaRPr>
          </a:p>
        </p:txBody>
      </p:sp>
      <p:pic>
        <p:nvPicPr>
          <p:cNvPr id="33799" name="Picture 6" descr="DNA adenine"/>
          <p:cNvPicPr>
            <a:picLocks noChangeAspect="1" noChangeArrowheads="1"/>
          </p:cNvPicPr>
          <p:nvPr/>
        </p:nvPicPr>
        <p:blipFill>
          <a:blip r:embed="rId3">
            <a:clrChange>
              <a:clrFrom>
                <a:srgbClr val="F3F0EB"/>
              </a:clrFrom>
              <a:clrTo>
                <a:srgbClr val="F3F0EB">
                  <a:alpha val="0"/>
                </a:srgbClr>
              </a:clrTo>
            </a:clrChange>
            <a:lum contrast="20000"/>
            <a:extLst>
              <a:ext uri="{28A0092B-C50C-407E-A947-70E740481C1C}">
                <a14:useLocalDpi xmlns:a14="http://schemas.microsoft.com/office/drawing/2010/main" val="0"/>
              </a:ext>
            </a:extLst>
          </a:blip>
          <a:srcRect/>
          <a:stretch>
            <a:fillRect/>
          </a:stretch>
        </p:blipFill>
        <p:spPr bwMode="auto">
          <a:xfrm>
            <a:off x="1822450" y="1916113"/>
            <a:ext cx="262572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 Box 11"/>
          <p:cNvSpPr txBox="1">
            <a:spLocks noChangeArrowheads="1"/>
          </p:cNvSpPr>
          <p:nvPr/>
        </p:nvSpPr>
        <p:spPr bwMode="auto">
          <a:xfrm>
            <a:off x="187325" y="3597275"/>
            <a:ext cx="1287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Thymine (T)</a:t>
            </a:r>
            <a:endParaRPr lang="en-US" altLang="it-IT" sz="1800">
              <a:solidFill>
                <a:schemeClr val="bg1"/>
              </a:solidFill>
            </a:endParaRPr>
          </a:p>
        </p:txBody>
      </p:sp>
      <p:pic>
        <p:nvPicPr>
          <p:cNvPr id="15381" name="Picture 13" descr="DNA Thymine"/>
          <p:cNvPicPr>
            <a:picLocks noChangeAspect="1" noChangeArrowheads="1"/>
          </p:cNvPicPr>
          <p:nvPr/>
        </p:nvPicPr>
        <p:blipFill>
          <a:blip r:embed="rId4">
            <a:clrChange>
              <a:clrFrom>
                <a:srgbClr val="F3F0EB"/>
              </a:clrFrom>
              <a:clrTo>
                <a:srgbClr val="F3F0EB">
                  <a:alpha val="0"/>
                </a:srgbClr>
              </a:clrTo>
            </a:clrChange>
            <a:lum contrast="20000"/>
            <a:extLst>
              <a:ext uri="{28A0092B-C50C-407E-A947-70E740481C1C}">
                <a14:useLocalDpi xmlns:a14="http://schemas.microsoft.com/office/drawing/2010/main" val="0"/>
              </a:ext>
            </a:extLst>
          </a:blip>
          <a:srcRect/>
          <a:stretch>
            <a:fillRect/>
          </a:stretch>
        </p:blipFill>
        <p:spPr bwMode="auto">
          <a:xfrm>
            <a:off x="1863725" y="3359150"/>
            <a:ext cx="2625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 Box 7"/>
          <p:cNvSpPr txBox="1">
            <a:spLocks noChangeArrowheads="1"/>
          </p:cNvSpPr>
          <p:nvPr/>
        </p:nvSpPr>
        <p:spPr bwMode="auto">
          <a:xfrm>
            <a:off x="180975" y="4810125"/>
            <a:ext cx="1225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Cytosine (C)</a:t>
            </a:r>
            <a:endParaRPr lang="en-US" altLang="it-IT" sz="1800">
              <a:solidFill>
                <a:schemeClr val="bg1"/>
              </a:solidFill>
            </a:endParaRPr>
          </a:p>
        </p:txBody>
      </p:sp>
      <p:pic>
        <p:nvPicPr>
          <p:cNvPr id="33803" name="Picture 9" descr="DNA Cytosine"/>
          <p:cNvPicPr>
            <a:picLocks noChangeAspect="1" noChangeArrowheads="1"/>
          </p:cNvPicPr>
          <p:nvPr/>
        </p:nvPicPr>
        <p:blipFill>
          <a:blip r:embed="rId5">
            <a:clrChange>
              <a:clrFrom>
                <a:srgbClr val="F4F1EA"/>
              </a:clrFrom>
              <a:clrTo>
                <a:srgbClr val="F4F1EA">
                  <a:alpha val="0"/>
                </a:srgbClr>
              </a:clrTo>
            </a:clrChange>
            <a:lum contrast="20000"/>
            <a:extLst>
              <a:ext uri="{28A0092B-C50C-407E-A947-70E740481C1C}">
                <a14:useLocalDpi xmlns:a14="http://schemas.microsoft.com/office/drawing/2010/main" val="0"/>
              </a:ext>
            </a:extLst>
          </a:blip>
          <a:srcRect r="3983"/>
          <a:stretch>
            <a:fillRect/>
          </a:stretch>
        </p:blipFill>
        <p:spPr bwMode="auto">
          <a:xfrm>
            <a:off x="1870075" y="4652963"/>
            <a:ext cx="2630488"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Text Box 14"/>
          <p:cNvSpPr txBox="1">
            <a:spLocks noChangeArrowheads="1"/>
          </p:cNvSpPr>
          <p:nvPr/>
        </p:nvSpPr>
        <p:spPr bwMode="auto">
          <a:xfrm>
            <a:off x="180975" y="6116638"/>
            <a:ext cx="114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Guanine (G)</a:t>
            </a:r>
            <a:endParaRPr lang="en-US" altLang="it-IT" sz="1800">
              <a:solidFill>
                <a:schemeClr val="bg1"/>
              </a:solidFill>
            </a:endParaRPr>
          </a:p>
        </p:txBody>
      </p:sp>
      <p:pic>
        <p:nvPicPr>
          <p:cNvPr id="15377" name="Picture 16" descr="DNA Guanine"/>
          <p:cNvPicPr>
            <a:picLocks noChangeAspect="1" noChangeArrowheads="1"/>
          </p:cNvPicPr>
          <p:nvPr/>
        </p:nvPicPr>
        <p:blipFill>
          <a:blip r:embed="rId6">
            <a:clrChange>
              <a:clrFrom>
                <a:srgbClr val="F4F1EA"/>
              </a:clrFrom>
              <a:clrTo>
                <a:srgbClr val="F4F1EA">
                  <a:alpha val="0"/>
                </a:srgbClr>
              </a:clrTo>
            </a:clrChange>
            <a:lum contrast="20000"/>
            <a:extLst>
              <a:ext uri="{28A0092B-C50C-407E-A947-70E740481C1C}">
                <a14:useLocalDpi xmlns:a14="http://schemas.microsoft.com/office/drawing/2010/main" val="0"/>
              </a:ext>
            </a:extLst>
          </a:blip>
          <a:srcRect r="1237"/>
          <a:stretch>
            <a:fillRect/>
          </a:stretch>
        </p:blipFill>
        <p:spPr bwMode="auto">
          <a:xfrm>
            <a:off x="1908175" y="5991225"/>
            <a:ext cx="2592388"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path" presetSubtype="0" accel="50000" decel="50000" fill="hold" nodeType="clickEffect">
                                  <p:stCondLst>
                                    <p:cond delay="0"/>
                                  </p:stCondLst>
                                  <p:childTnLst>
                                    <p:animMotion origin="layout" path="M 4.16667E-6 4.07407E-6 L 0.20781 -0.18311 " pathEditMode="relative" rAng="0" ptsTypes="AA">
                                      <p:cBhvr>
                                        <p:cTn id="6" dur="2000" fill="hold"/>
                                        <p:tgtEl>
                                          <p:spTgt spid="15381"/>
                                        </p:tgtEl>
                                        <p:attrNameLst>
                                          <p:attrName>ppt_x</p:attrName>
                                          <p:attrName>ppt_y</p:attrName>
                                        </p:attrNameLst>
                                      </p:cBhvr>
                                      <p:rCtr x="10382" y="-9167"/>
                                    </p:animMotion>
                                  </p:childTnLst>
                                </p:cTn>
                              </p:par>
                            </p:childTnLst>
                          </p:cTn>
                        </p:par>
                        <p:par>
                          <p:cTn id="7" fill="hold" nodeType="afterGroup">
                            <p:stCondLst>
                              <p:cond delay="2000"/>
                            </p:stCondLst>
                            <p:childTnLst>
                              <p:par>
                                <p:cTn id="8" presetID="8" presetClass="emph" presetSubtype="0" fill="hold" nodeType="afterEffect">
                                  <p:stCondLst>
                                    <p:cond delay="0"/>
                                  </p:stCondLst>
                                  <p:childTnLst>
                                    <p:animRot by="10800000">
                                      <p:cBhvr>
                                        <p:cTn id="9" dur="1000" fill="hold"/>
                                        <p:tgtEl>
                                          <p:spTgt spid="15381"/>
                                        </p:tgtEl>
                                        <p:attrNameLst>
                                          <p:attrName>r</p:attrName>
                                        </p:attrNameLst>
                                      </p:cBhvr>
                                    </p:animRot>
                                  </p:childTnLst>
                                </p:cTn>
                              </p:par>
                            </p:childTnLst>
                          </p:cTn>
                        </p:par>
                      </p:childTnLst>
                    </p:cTn>
                  </p:par>
                  <p:par>
                    <p:cTn id="10" fill="hold" nodeType="clickPar">
                      <p:stCondLst>
                        <p:cond delay="indefinite"/>
                      </p:stCondLst>
                      <p:childTnLst>
                        <p:par>
                          <p:cTn id="11" fill="hold" nodeType="withGroup">
                            <p:stCondLst>
                              <p:cond delay="0"/>
                            </p:stCondLst>
                            <p:childTnLst>
                              <p:par>
                                <p:cTn id="12" presetID="56" presetClass="path" presetSubtype="0" accel="50000" decel="50000" fill="hold" nodeType="clickEffect">
                                  <p:stCondLst>
                                    <p:cond delay="0"/>
                                  </p:stCondLst>
                                  <p:childTnLst>
                                    <p:animMotion origin="layout" path="M 2.77778E-6 -1.85185E-6 L 0.21267 -0.18102 " pathEditMode="relative" rAng="0" ptsTypes="AA">
                                      <p:cBhvr>
                                        <p:cTn id="13" dur="2000" fill="hold"/>
                                        <p:tgtEl>
                                          <p:spTgt spid="15377"/>
                                        </p:tgtEl>
                                        <p:attrNameLst>
                                          <p:attrName>ppt_x</p:attrName>
                                          <p:attrName>ppt_y</p:attrName>
                                        </p:attrNameLst>
                                      </p:cBhvr>
                                      <p:rCtr x="10625" y="-9051"/>
                                    </p:animMotion>
                                  </p:childTnLst>
                                </p:cTn>
                              </p:par>
                            </p:childTnLst>
                          </p:cTn>
                        </p:par>
                        <p:par>
                          <p:cTn id="14" fill="hold" nodeType="afterGroup">
                            <p:stCondLst>
                              <p:cond delay="2000"/>
                            </p:stCondLst>
                            <p:childTnLst>
                              <p:par>
                                <p:cTn id="15" presetID="8" presetClass="emph" presetSubtype="0" fill="hold" nodeType="afterEffect">
                                  <p:stCondLst>
                                    <p:cond delay="0"/>
                                  </p:stCondLst>
                                  <p:childTnLst>
                                    <p:animRot by="10800000">
                                      <p:cBhvr>
                                        <p:cTn id="16" dur="1000" fill="hold"/>
                                        <p:tgtEl>
                                          <p:spTgt spid="153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7506"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77507"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7508"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7509" name="Rettangolo 17"/>
          <p:cNvSpPr>
            <a:spLocks noChangeArrowheads="1"/>
          </p:cNvSpPr>
          <p:nvPr/>
        </p:nvSpPr>
        <p:spPr bwMode="auto">
          <a:xfrm>
            <a:off x="2268538" y="746125"/>
            <a:ext cx="6588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cxnSp>
        <p:nvCxnSpPr>
          <p:cNvPr id="18" name="Connettore 2 17"/>
          <p:cNvCxnSpPr/>
          <p:nvPr/>
        </p:nvCxnSpPr>
        <p:spPr>
          <a:xfrm>
            <a:off x="215900" y="3429000"/>
            <a:ext cx="2339975"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7511" name="Rettangolo 18"/>
          <p:cNvSpPr>
            <a:spLocks noChangeArrowheads="1"/>
          </p:cNvSpPr>
          <p:nvPr/>
        </p:nvSpPr>
        <p:spPr bwMode="auto">
          <a:xfrm>
            <a:off x="2051050" y="3040063"/>
            <a:ext cx="357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8</a:t>
            </a:r>
            <a:endParaRPr lang="it-IT" altLang="it-IT" sz="2400">
              <a:solidFill>
                <a:srgbClr val="FFFF00"/>
              </a:solidFill>
            </a:endParaRPr>
          </a:p>
        </p:txBody>
      </p:sp>
      <p:sp>
        <p:nvSpPr>
          <p:cNvPr id="277512" name="Rettangolo 21"/>
          <p:cNvSpPr>
            <a:spLocks noChangeArrowheads="1"/>
          </p:cNvSpPr>
          <p:nvPr/>
        </p:nvSpPr>
        <p:spPr bwMode="auto">
          <a:xfrm>
            <a:off x="107950" y="3040063"/>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2</a:t>
            </a:r>
            <a:endParaRPr lang="it-IT" altLang="it-IT" sz="2400">
              <a:solidFill>
                <a:srgbClr val="FFFF00"/>
              </a:solidFill>
            </a:endParaRPr>
          </a:p>
        </p:txBody>
      </p:sp>
      <p:sp>
        <p:nvSpPr>
          <p:cNvPr id="277513" name="Rettangolo 15"/>
          <p:cNvSpPr>
            <a:spLocks noChangeArrowheads="1"/>
          </p:cNvSpPr>
          <p:nvPr/>
        </p:nvSpPr>
        <p:spPr bwMode="auto">
          <a:xfrm>
            <a:off x="307975" y="5229225"/>
            <a:ext cx="1944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a:solidFill>
                  <a:schemeClr val="bg1"/>
                </a:solidFill>
              </a:rPr>
              <a:t>Embryo</a:t>
            </a:r>
          </a:p>
        </p:txBody>
      </p:sp>
      <p:sp>
        <p:nvSpPr>
          <p:cNvPr id="25" name="Parentesi graffa chiusa 24"/>
          <p:cNvSpPr/>
          <p:nvPr/>
        </p:nvSpPr>
        <p:spPr>
          <a:xfrm rot="5400000">
            <a:off x="1042988" y="2636838"/>
            <a:ext cx="433387" cy="21605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pic>
        <p:nvPicPr>
          <p:cNvPr id="26" name="Picture 5" descr="http://www.babygaga.com/images/pregnancy/pregnancy-images-big/week08.jpg"/>
          <p:cNvPicPr>
            <a:picLocks noChangeAspect="1" noChangeArrowheads="1"/>
          </p:cNvPicPr>
          <p:nvPr/>
        </p:nvPicPr>
        <p:blipFill>
          <a:blip r:embed="rId3" cstate="print"/>
          <a:srcRect r="18838" b="9524"/>
          <a:stretch>
            <a:fillRect/>
          </a:stretch>
        </p:blipFill>
        <p:spPr bwMode="auto">
          <a:xfrm>
            <a:off x="164272" y="3861048"/>
            <a:ext cx="2209142" cy="1368152"/>
          </a:xfrm>
          <a:prstGeom prst="rect">
            <a:avLst/>
          </a:prstGeom>
          <a:ln>
            <a:noFill/>
          </a:ln>
          <a:effectLst>
            <a:softEdge rad="112500"/>
          </a:effectLst>
        </p:spPr>
      </p:pic>
      <p:pic>
        <p:nvPicPr>
          <p:cNvPr id="75789" name="Picture 7" descr="C05F009"/>
          <p:cNvPicPr>
            <a:picLocks noChangeAspect="1" noChangeArrowheads="1"/>
          </p:cNvPicPr>
          <p:nvPr/>
        </p:nvPicPr>
        <p:blipFill>
          <a:blip r:embed="rId4">
            <a:extLst>
              <a:ext uri="{28A0092B-C50C-407E-A947-70E740481C1C}">
                <a14:useLocalDpi xmlns:a14="http://schemas.microsoft.com/office/drawing/2010/main" val="0"/>
              </a:ext>
            </a:extLst>
          </a:blip>
          <a:srcRect r="65395"/>
          <a:stretch>
            <a:fillRect/>
          </a:stretch>
        </p:blipFill>
        <p:spPr bwMode="auto">
          <a:xfrm>
            <a:off x="2555875" y="1700213"/>
            <a:ext cx="22320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C05F009"/>
          <p:cNvPicPr>
            <a:picLocks noChangeAspect="1" noChangeArrowheads="1"/>
          </p:cNvPicPr>
          <p:nvPr/>
        </p:nvPicPr>
        <p:blipFill>
          <a:blip r:embed="rId4">
            <a:extLst>
              <a:ext uri="{28A0092B-C50C-407E-A947-70E740481C1C}">
                <a14:useLocalDpi xmlns:a14="http://schemas.microsoft.com/office/drawing/2010/main" val="0"/>
              </a:ext>
            </a:extLst>
          </a:blip>
          <a:srcRect l="33359" r="43198"/>
          <a:stretch>
            <a:fillRect/>
          </a:stretch>
        </p:blipFill>
        <p:spPr bwMode="auto">
          <a:xfrm>
            <a:off x="4787900" y="1700213"/>
            <a:ext cx="151288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C05F009"/>
          <p:cNvPicPr>
            <a:picLocks noChangeAspect="1" noChangeArrowheads="1"/>
          </p:cNvPicPr>
          <p:nvPr/>
        </p:nvPicPr>
        <p:blipFill>
          <a:blip r:embed="rId4">
            <a:extLst>
              <a:ext uri="{28A0092B-C50C-407E-A947-70E740481C1C}">
                <a14:useLocalDpi xmlns:a14="http://schemas.microsoft.com/office/drawing/2010/main" val="0"/>
              </a:ext>
            </a:extLst>
          </a:blip>
          <a:srcRect l="56673" r="22118"/>
          <a:stretch>
            <a:fillRect/>
          </a:stretch>
        </p:blipFill>
        <p:spPr bwMode="auto">
          <a:xfrm>
            <a:off x="6300788" y="1700213"/>
            <a:ext cx="13668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C05F009"/>
          <p:cNvPicPr>
            <a:picLocks noChangeAspect="1" noChangeArrowheads="1"/>
          </p:cNvPicPr>
          <p:nvPr/>
        </p:nvPicPr>
        <p:blipFill>
          <a:blip r:embed="rId4">
            <a:extLst>
              <a:ext uri="{28A0092B-C50C-407E-A947-70E740481C1C}">
                <a14:useLocalDpi xmlns:a14="http://schemas.microsoft.com/office/drawing/2010/main" val="0"/>
              </a:ext>
            </a:extLst>
          </a:blip>
          <a:srcRect l="77122"/>
          <a:stretch>
            <a:fillRect/>
          </a:stretch>
        </p:blipFill>
        <p:spPr bwMode="auto">
          <a:xfrm>
            <a:off x="7596188" y="1700213"/>
            <a:ext cx="14763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20" name="Rettangolo 15"/>
          <p:cNvSpPr>
            <a:spLocks noChangeArrowheads="1"/>
          </p:cNvSpPr>
          <p:nvPr/>
        </p:nvSpPr>
        <p:spPr bwMode="auto">
          <a:xfrm>
            <a:off x="250825" y="5889625"/>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From day 18 to 23, the developing ectoderm begins to fold and form the neural tube…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9" presetClass="emph" presetSubtype="0" nodeType="withEffect">
                                  <p:stCondLst>
                                    <p:cond delay="0"/>
                                  </p:stCondLst>
                                  <p:childTnLst>
                                    <p:set>
                                      <p:cBhvr rctx="PPT">
                                        <p:cTn id="9" dur="indefinite"/>
                                        <p:tgtEl>
                                          <p:spTgt spid="75789"/>
                                        </p:tgtEl>
                                        <p:attrNameLst>
                                          <p:attrName>style.opacity</p:attrName>
                                        </p:attrNameLst>
                                      </p:cBhvr>
                                      <p:to>
                                        <p:strVal val="0.25"/>
                                      </p:to>
                                    </p:set>
                                    <p:animEffect filter="image" prLst="opacity: 0.25">
                                      <p:cBhvr rctx="IE">
                                        <p:cTn id="10" dur="indefinite"/>
                                        <p:tgtEl>
                                          <p:spTgt spid="757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9" presetClass="emph" presetSubtype="0" nodeType="withEffect">
                                  <p:stCondLst>
                                    <p:cond delay="0"/>
                                  </p:stCondLst>
                                  <p:childTnLst>
                                    <p:set>
                                      <p:cBhvr rctx="PPT">
                                        <p:cTn id="17" dur="indefinite"/>
                                        <p:tgtEl>
                                          <p:spTgt spid="15"/>
                                        </p:tgtEl>
                                        <p:attrNameLst>
                                          <p:attrName>style.opacity</p:attrName>
                                        </p:attrNameLst>
                                      </p:cBhvr>
                                      <p:to>
                                        <p:strVal val="0.25"/>
                                      </p:to>
                                    </p:set>
                                    <p:animEffect filter="image" prLst="opacity: 0.25">
                                      <p:cBhvr rctx="IE">
                                        <p:cTn id="18" dur="indefinite"/>
                                        <p:tgtEl>
                                          <p:spTgt spid="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9" presetClass="emph" presetSubtype="0" nodeType="withEffect">
                                  <p:stCondLst>
                                    <p:cond delay="0"/>
                                  </p:stCondLst>
                                  <p:childTnLst>
                                    <p:set>
                                      <p:cBhvr rctx="PPT">
                                        <p:cTn id="25" dur="indefinite"/>
                                        <p:tgtEl>
                                          <p:spTgt spid="16"/>
                                        </p:tgtEl>
                                        <p:attrNameLst>
                                          <p:attrName>style.opacity</p:attrName>
                                        </p:attrNameLst>
                                      </p:cBhvr>
                                      <p:to>
                                        <p:strVal val="0.25"/>
                                      </p:to>
                                    </p:set>
                                    <p:animEffect filter="image" prLst="opacity: 0.25">
                                      <p:cBhvr rctx="IE">
                                        <p:cTn id="26"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9554"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79555"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9556"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9557" name="Rettangolo 17"/>
          <p:cNvSpPr>
            <a:spLocks noChangeArrowheads="1"/>
          </p:cNvSpPr>
          <p:nvPr/>
        </p:nvSpPr>
        <p:spPr bwMode="auto">
          <a:xfrm>
            <a:off x="2268538" y="746125"/>
            <a:ext cx="6588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cxnSp>
        <p:nvCxnSpPr>
          <p:cNvPr id="18" name="Connettore 2 17"/>
          <p:cNvCxnSpPr/>
          <p:nvPr/>
        </p:nvCxnSpPr>
        <p:spPr>
          <a:xfrm>
            <a:off x="215900" y="3429000"/>
            <a:ext cx="2339975"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9559" name="Rettangolo 18"/>
          <p:cNvSpPr>
            <a:spLocks noChangeArrowheads="1"/>
          </p:cNvSpPr>
          <p:nvPr/>
        </p:nvSpPr>
        <p:spPr bwMode="auto">
          <a:xfrm>
            <a:off x="2051050" y="3040063"/>
            <a:ext cx="357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8</a:t>
            </a:r>
            <a:endParaRPr lang="it-IT" altLang="it-IT" sz="2400">
              <a:solidFill>
                <a:srgbClr val="FFFF00"/>
              </a:solidFill>
            </a:endParaRPr>
          </a:p>
        </p:txBody>
      </p:sp>
      <p:sp>
        <p:nvSpPr>
          <p:cNvPr id="279560" name="Rettangolo 21"/>
          <p:cNvSpPr>
            <a:spLocks noChangeArrowheads="1"/>
          </p:cNvSpPr>
          <p:nvPr/>
        </p:nvSpPr>
        <p:spPr bwMode="auto">
          <a:xfrm>
            <a:off x="107950" y="3040063"/>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2</a:t>
            </a:r>
            <a:endParaRPr lang="it-IT" altLang="it-IT" sz="2400">
              <a:solidFill>
                <a:srgbClr val="FFFF00"/>
              </a:solidFill>
            </a:endParaRPr>
          </a:p>
        </p:txBody>
      </p:sp>
      <p:sp>
        <p:nvSpPr>
          <p:cNvPr id="279561" name="Rettangolo 15"/>
          <p:cNvSpPr>
            <a:spLocks noChangeArrowheads="1"/>
          </p:cNvSpPr>
          <p:nvPr/>
        </p:nvSpPr>
        <p:spPr bwMode="auto">
          <a:xfrm>
            <a:off x="307975" y="5229225"/>
            <a:ext cx="1944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a:solidFill>
                  <a:schemeClr val="bg1"/>
                </a:solidFill>
              </a:rPr>
              <a:t>Embryo</a:t>
            </a:r>
          </a:p>
        </p:txBody>
      </p:sp>
      <p:sp>
        <p:nvSpPr>
          <p:cNvPr id="25" name="Parentesi graffa chiusa 24"/>
          <p:cNvSpPr/>
          <p:nvPr/>
        </p:nvSpPr>
        <p:spPr>
          <a:xfrm rot="5400000">
            <a:off x="1042988" y="2636838"/>
            <a:ext cx="433387" cy="21605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pic>
        <p:nvPicPr>
          <p:cNvPr id="26" name="Picture 5" descr="http://www.babygaga.com/images/pregnancy/pregnancy-images-big/week08.jpg"/>
          <p:cNvPicPr>
            <a:picLocks noChangeAspect="1" noChangeArrowheads="1"/>
          </p:cNvPicPr>
          <p:nvPr/>
        </p:nvPicPr>
        <p:blipFill>
          <a:blip r:embed="rId3" cstate="print"/>
          <a:srcRect r="18838" b="9524"/>
          <a:stretch>
            <a:fillRect/>
          </a:stretch>
        </p:blipFill>
        <p:spPr bwMode="auto">
          <a:xfrm>
            <a:off x="164272" y="3861048"/>
            <a:ext cx="2209142" cy="1368152"/>
          </a:xfrm>
          <a:prstGeom prst="rect">
            <a:avLst/>
          </a:prstGeom>
          <a:ln>
            <a:noFill/>
          </a:ln>
          <a:effectLst>
            <a:softEdge rad="112500"/>
          </a:effectLst>
        </p:spPr>
      </p:pic>
      <p:pic>
        <p:nvPicPr>
          <p:cNvPr id="279564" name="Picture 7" descr="C05F009"/>
          <p:cNvPicPr>
            <a:picLocks noChangeAspect="1" noChangeArrowheads="1"/>
          </p:cNvPicPr>
          <p:nvPr/>
        </p:nvPicPr>
        <p:blipFill>
          <a:blip r:embed="rId4">
            <a:extLst>
              <a:ext uri="{28A0092B-C50C-407E-A947-70E740481C1C}">
                <a14:useLocalDpi xmlns:a14="http://schemas.microsoft.com/office/drawing/2010/main" val="0"/>
              </a:ext>
            </a:extLst>
          </a:blip>
          <a:srcRect l="80353" t="65517" b="6276"/>
          <a:stretch>
            <a:fillRect/>
          </a:stretch>
        </p:blipFill>
        <p:spPr bwMode="auto">
          <a:xfrm>
            <a:off x="179388" y="1196975"/>
            <a:ext cx="22034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ttangolo 15"/>
          <p:cNvSpPr>
            <a:spLocks noChangeArrowheads="1"/>
          </p:cNvSpPr>
          <p:nvPr/>
        </p:nvSpPr>
        <p:spPr bwMode="auto">
          <a:xfrm>
            <a:off x="250825" y="5889625"/>
            <a:ext cx="8569325" cy="708025"/>
          </a:xfrm>
          <a:prstGeom prst="rect">
            <a:avLst/>
          </a:prstGeom>
          <a:noFill/>
          <a:ln w="9525">
            <a:noFill/>
            <a:miter lim="800000"/>
            <a:headEnd/>
            <a:tailEnd/>
          </a:ln>
        </p:spPr>
        <p:txBody>
          <a:bodyPr>
            <a:spAutoFit/>
          </a:bodyPr>
          <a:lstStyle/>
          <a:p>
            <a:pPr algn="just" eaLnBrk="1" hangingPunct="1">
              <a:defRPr/>
            </a:pPr>
            <a:r>
              <a:rPr lang="en-US" sz="2000" dirty="0">
                <a:solidFill>
                  <a:schemeClr val="tx1">
                    <a:lumMod val="65000"/>
                    <a:lumOff val="35000"/>
                  </a:schemeClr>
                </a:solidFill>
              </a:rPr>
              <a:t>From day 18 to 23, the developing ectoderm begins to fold and form the neural tube…</a:t>
            </a:r>
          </a:p>
        </p:txBody>
      </p:sp>
      <p:sp>
        <p:nvSpPr>
          <p:cNvPr id="279566" name="Rettangolo 15"/>
          <p:cNvSpPr>
            <a:spLocks noChangeArrowheads="1"/>
          </p:cNvSpPr>
          <p:nvPr/>
        </p:nvSpPr>
        <p:spPr bwMode="auto">
          <a:xfrm>
            <a:off x="3779838" y="1700213"/>
            <a:ext cx="33131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Neural tube will become :</a:t>
            </a:r>
          </a:p>
          <a:p>
            <a:pPr algn="just" eaLnBrk="1" hangingPunct="1">
              <a:spcBef>
                <a:spcPct val="0"/>
              </a:spcBef>
            </a:pPr>
            <a:r>
              <a:rPr lang="en-US" altLang="it-IT" sz="2000">
                <a:solidFill>
                  <a:schemeClr val="bg1"/>
                </a:solidFill>
              </a:rPr>
              <a:t>Ventricules</a:t>
            </a:r>
          </a:p>
        </p:txBody>
      </p:sp>
      <p:pic>
        <p:nvPicPr>
          <p:cNvPr id="279567" name="Picture 2" descr="http://www.chicagonow.com/nancys-world/files/2012/12/brain-ventricle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1268413"/>
            <a:ext cx="2078037"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ttangolo 20"/>
          <p:cNvSpPr>
            <a:spLocks noChangeArrowheads="1"/>
          </p:cNvSpPr>
          <p:nvPr/>
        </p:nvSpPr>
        <p:spPr bwMode="auto">
          <a:xfrm>
            <a:off x="3132138" y="4149725"/>
            <a:ext cx="44640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rgbClr val="FFFFFF"/>
                </a:solidFill>
              </a:rPr>
              <a:t>The surrounding tissue will become: </a:t>
            </a:r>
          </a:p>
          <a:p>
            <a:pPr algn="just" eaLnBrk="1" hangingPunct="1">
              <a:spcBef>
                <a:spcPct val="0"/>
              </a:spcBef>
            </a:pPr>
            <a:r>
              <a:rPr lang="en-US" altLang="it-IT" sz="2000">
                <a:solidFill>
                  <a:srgbClr val="FFFFFF"/>
                </a:solidFill>
              </a:rPr>
              <a:t>brain </a:t>
            </a:r>
          </a:p>
          <a:p>
            <a:pPr algn="just" eaLnBrk="1" hangingPunct="1">
              <a:spcBef>
                <a:spcPct val="0"/>
              </a:spcBef>
            </a:pPr>
            <a:r>
              <a:rPr lang="en-US" altLang="it-IT" sz="2000">
                <a:solidFill>
                  <a:srgbClr val="FFFFFF"/>
                </a:solidFill>
              </a:rPr>
              <a:t>spinal cord</a:t>
            </a:r>
          </a:p>
        </p:txBody>
      </p:sp>
      <p:pic>
        <p:nvPicPr>
          <p:cNvPr id="184324" name="Picture 4" descr="http://www.daviddarling.info/images/spinal_cor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3313" y="3213100"/>
            <a:ext cx="12954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84324"/>
                                        </p:tgtEl>
                                        <p:attrNameLst>
                                          <p:attrName>style.visibility</p:attrName>
                                        </p:attrNameLst>
                                      </p:cBhvr>
                                      <p:to>
                                        <p:strVal val="visible"/>
                                      </p:to>
                                    </p:set>
                                    <p:animEffect transition="in" filter="fade">
                                      <p:cBhvr>
                                        <p:cTn id="10" dur="500"/>
                                        <p:tgtEl>
                                          <p:spTgt spid="18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2"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81603"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4"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5"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281606" name="Rettangolo 15"/>
          <p:cNvSpPr>
            <a:spLocks noChangeArrowheads="1"/>
          </p:cNvSpPr>
          <p:nvPr/>
        </p:nvSpPr>
        <p:spPr bwMode="auto">
          <a:xfrm>
            <a:off x="250825" y="1341438"/>
            <a:ext cx="8569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bg1"/>
                </a:solidFill>
              </a:rPr>
              <a:t>Once the neural tube has been formed, development of mature nervous system proceeds in 6 stages:</a:t>
            </a:r>
          </a:p>
        </p:txBody>
      </p:sp>
      <p:sp>
        <p:nvSpPr>
          <p:cNvPr id="281607" name="Rettangolo 15"/>
          <p:cNvSpPr>
            <a:spLocks noChangeArrowheads="1"/>
          </p:cNvSpPr>
          <p:nvPr/>
        </p:nvSpPr>
        <p:spPr bwMode="auto">
          <a:xfrm>
            <a:off x="323850" y="246538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1) The formation of neurons and glia</a:t>
            </a:r>
          </a:p>
        </p:txBody>
      </p:sp>
      <p:sp>
        <p:nvSpPr>
          <p:cNvPr id="281608" name="Rettangolo 15"/>
          <p:cNvSpPr>
            <a:spLocks noChangeArrowheads="1"/>
          </p:cNvSpPr>
          <p:nvPr/>
        </p:nvSpPr>
        <p:spPr bwMode="auto">
          <a:xfrm>
            <a:off x="323850" y="319722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2) Cell migration</a:t>
            </a:r>
          </a:p>
        </p:txBody>
      </p:sp>
      <p:sp>
        <p:nvSpPr>
          <p:cNvPr id="281609" name="Rettangolo 15"/>
          <p:cNvSpPr>
            <a:spLocks noChangeArrowheads="1"/>
          </p:cNvSpPr>
          <p:nvPr/>
        </p:nvSpPr>
        <p:spPr bwMode="auto">
          <a:xfrm>
            <a:off x="323850" y="3929063"/>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3) Differentiation</a:t>
            </a:r>
          </a:p>
        </p:txBody>
      </p:sp>
      <p:sp>
        <p:nvSpPr>
          <p:cNvPr id="281610" name="Rettangolo 15"/>
          <p:cNvSpPr>
            <a:spLocks noChangeArrowheads="1"/>
          </p:cNvSpPr>
          <p:nvPr/>
        </p:nvSpPr>
        <p:spPr bwMode="auto">
          <a:xfrm>
            <a:off x="323850" y="466090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4) Growth of axons and dendrites</a:t>
            </a:r>
          </a:p>
        </p:txBody>
      </p:sp>
      <p:sp>
        <p:nvSpPr>
          <p:cNvPr id="281611" name="Rettangolo 15"/>
          <p:cNvSpPr>
            <a:spLocks noChangeArrowheads="1"/>
          </p:cNvSpPr>
          <p:nvPr/>
        </p:nvSpPr>
        <p:spPr bwMode="auto">
          <a:xfrm>
            <a:off x="323850" y="539273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5) Formation of synapses</a:t>
            </a:r>
          </a:p>
        </p:txBody>
      </p:sp>
      <p:sp>
        <p:nvSpPr>
          <p:cNvPr id="281612" name="Rettangolo 15"/>
          <p:cNvSpPr>
            <a:spLocks noChangeArrowheads="1"/>
          </p:cNvSpPr>
          <p:nvPr/>
        </p:nvSpPr>
        <p:spPr bwMode="auto">
          <a:xfrm>
            <a:off x="323850" y="612457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6) Cell death</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3650"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83651"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3652"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3653"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283654" name="Rettangolo 15"/>
          <p:cNvSpPr>
            <a:spLocks noChangeArrowheads="1"/>
          </p:cNvSpPr>
          <p:nvPr/>
        </p:nvSpPr>
        <p:spPr bwMode="auto">
          <a:xfrm>
            <a:off x="250825" y="1341438"/>
            <a:ext cx="8569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bg1"/>
                </a:solidFill>
              </a:rPr>
              <a:t>Once the neural tube has been formed, development of mature nervous system proceeds in 6 stages:</a:t>
            </a:r>
          </a:p>
        </p:txBody>
      </p:sp>
      <p:sp>
        <p:nvSpPr>
          <p:cNvPr id="283655" name="Rettangolo 15"/>
          <p:cNvSpPr>
            <a:spLocks noChangeArrowheads="1"/>
          </p:cNvSpPr>
          <p:nvPr/>
        </p:nvSpPr>
        <p:spPr bwMode="auto">
          <a:xfrm>
            <a:off x="323850" y="246538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1) The formation of neurons and glia</a:t>
            </a:r>
          </a:p>
        </p:txBody>
      </p:sp>
      <p:sp>
        <p:nvSpPr>
          <p:cNvPr id="23" name="Rettangolo 15"/>
          <p:cNvSpPr>
            <a:spLocks noChangeArrowheads="1"/>
          </p:cNvSpPr>
          <p:nvPr/>
        </p:nvSpPr>
        <p:spPr bwMode="auto">
          <a:xfrm>
            <a:off x="323850" y="3197225"/>
            <a:ext cx="8569325" cy="400050"/>
          </a:xfrm>
          <a:prstGeom prst="rect">
            <a:avLst/>
          </a:prstGeom>
          <a:noFill/>
          <a:ln w="9525">
            <a:noFill/>
            <a:miter lim="800000"/>
            <a:headEnd/>
            <a:tailEnd/>
          </a:ln>
        </p:spPr>
        <p:txBody>
          <a:bodyPr>
            <a:spAutoFit/>
          </a:bodyPr>
          <a:lstStyle/>
          <a:p>
            <a:pPr algn="just" eaLnBrk="1" hangingPunct="1">
              <a:defRPr/>
            </a:pPr>
            <a:r>
              <a:rPr lang="en-US" sz="2000" dirty="0">
                <a:solidFill>
                  <a:schemeClr val="tx1">
                    <a:lumMod val="65000"/>
                    <a:lumOff val="35000"/>
                  </a:schemeClr>
                </a:solidFill>
              </a:rPr>
              <a:t>2) Cell migration</a:t>
            </a:r>
          </a:p>
        </p:txBody>
      </p:sp>
      <p:sp>
        <p:nvSpPr>
          <p:cNvPr id="24" name="Rettangolo 15"/>
          <p:cNvSpPr>
            <a:spLocks noChangeArrowheads="1"/>
          </p:cNvSpPr>
          <p:nvPr/>
        </p:nvSpPr>
        <p:spPr bwMode="auto">
          <a:xfrm>
            <a:off x="323850" y="3929063"/>
            <a:ext cx="8569325" cy="400050"/>
          </a:xfrm>
          <a:prstGeom prst="rect">
            <a:avLst/>
          </a:prstGeom>
          <a:noFill/>
          <a:ln w="9525">
            <a:noFill/>
            <a:miter lim="800000"/>
            <a:headEnd/>
            <a:tailEnd/>
          </a:ln>
        </p:spPr>
        <p:txBody>
          <a:bodyPr>
            <a:spAutoFit/>
          </a:bodyPr>
          <a:lstStyle/>
          <a:p>
            <a:pPr algn="just" eaLnBrk="1" hangingPunct="1">
              <a:defRPr/>
            </a:pPr>
            <a:r>
              <a:rPr lang="en-US" sz="2000" dirty="0">
                <a:solidFill>
                  <a:schemeClr val="tx1">
                    <a:lumMod val="65000"/>
                    <a:lumOff val="35000"/>
                  </a:schemeClr>
                </a:solidFill>
              </a:rPr>
              <a:t>3) Differentiation</a:t>
            </a:r>
          </a:p>
        </p:txBody>
      </p:sp>
      <p:sp>
        <p:nvSpPr>
          <p:cNvPr id="27" name="Rettangolo 15"/>
          <p:cNvSpPr>
            <a:spLocks noChangeArrowheads="1"/>
          </p:cNvSpPr>
          <p:nvPr/>
        </p:nvSpPr>
        <p:spPr bwMode="auto">
          <a:xfrm>
            <a:off x="323850" y="4660900"/>
            <a:ext cx="8569325" cy="400050"/>
          </a:xfrm>
          <a:prstGeom prst="rect">
            <a:avLst/>
          </a:prstGeom>
          <a:noFill/>
          <a:ln w="9525">
            <a:noFill/>
            <a:miter lim="800000"/>
            <a:headEnd/>
            <a:tailEnd/>
          </a:ln>
        </p:spPr>
        <p:txBody>
          <a:bodyPr>
            <a:spAutoFit/>
          </a:bodyPr>
          <a:lstStyle/>
          <a:p>
            <a:pPr algn="just" eaLnBrk="1" hangingPunct="1">
              <a:defRPr/>
            </a:pPr>
            <a:r>
              <a:rPr lang="en-US" sz="2000" dirty="0">
                <a:solidFill>
                  <a:schemeClr val="tx1">
                    <a:lumMod val="65000"/>
                    <a:lumOff val="35000"/>
                  </a:schemeClr>
                </a:solidFill>
              </a:rPr>
              <a:t>4) Growth of axons and dendrites</a:t>
            </a:r>
          </a:p>
        </p:txBody>
      </p:sp>
      <p:sp>
        <p:nvSpPr>
          <p:cNvPr id="28" name="Rettangolo 15"/>
          <p:cNvSpPr>
            <a:spLocks noChangeArrowheads="1"/>
          </p:cNvSpPr>
          <p:nvPr/>
        </p:nvSpPr>
        <p:spPr bwMode="auto">
          <a:xfrm>
            <a:off x="323850" y="5392738"/>
            <a:ext cx="8569325" cy="400050"/>
          </a:xfrm>
          <a:prstGeom prst="rect">
            <a:avLst/>
          </a:prstGeom>
          <a:noFill/>
          <a:ln w="9525">
            <a:noFill/>
            <a:miter lim="800000"/>
            <a:headEnd/>
            <a:tailEnd/>
          </a:ln>
        </p:spPr>
        <p:txBody>
          <a:bodyPr>
            <a:spAutoFit/>
          </a:bodyPr>
          <a:lstStyle/>
          <a:p>
            <a:pPr algn="just" eaLnBrk="1" hangingPunct="1">
              <a:defRPr/>
            </a:pPr>
            <a:r>
              <a:rPr lang="en-US" sz="2000" dirty="0">
                <a:solidFill>
                  <a:schemeClr val="tx1">
                    <a:lumMod val="65000"/>
                    <a:lumOff val="35000"/>
                  </a:schemeClr>
                </a:solidFill>
              </a:rPr>
              <a:t>5) Formation of synapses</a:t>
            </a:r>
          </a:p>
        </p:txBody>
      </p:sp>
      <p:sp>
        <p:nvSpPr>
          <p:cNvPr id="29" name="Rettangolo 15"/>
          <p:cNvSpPr>
            <a:spLocks noChangeArrowheads="1"/>
          </p:cNvSpPr>
          <p:nvPr/>
        </p:nvSpPr>
        <p:spPr bwMode="auto">
          <a:xfrm>
            <a:off x="323850" y="6124575"/>
            <a:ext cx="8569325" cy="400050"/>
          </a:xfrm>
          <a:prstGeom prst="rect">
            <a:avLst/>
          </a:prstGeom>
          <a:noFill/>
          <a:ln w="9525">
            <a:noFill/>
            <a:miter lim="800000"/>
            <a:headEnd/>
            <a:tailEnd/>
          </a:ln>
        </p:spPr>
        <p:txBody>
          <a:bodyPr>
            <a:spAutoFit/>
          </a:bodyPr>
          <a:lstStyle/>
          <a:p>
            <a:pPr algn="just" eaLnBrk="1" hangingPunct="1">
              <a:defRPr/>
            </a:pPr>
            <a:r>
              <a:rPr lang="en-US" sz="2000" dirty="0">
                <a:solidFill>
                  <a:schemeClr val="tx1">
                    <a:lumMod val="65000"/>
                    <a:lumOff val="35000"/>
                  </a:schemeClr>
                </a:solidFill>
              </a:rPr>
              <a:t>6) Cell death</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24"/>
          <p:cNvSpPr/>
          <p:nvPr/>
        </p:nvSpPr>
        <p:spPr>
          <a:xfrm>
            <a:off x="1476375" y="4292600"/>
            <a:ext cx="6480175" cy="2376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8569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5699"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85700"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5701"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5702"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285703" name="Rettangolo 15"/>
          <p:cNvSpPr>
            <a:spLocks noChangeArrowheads="1"/>
          </p:cNvSpPr>
          <p:nvPr/>
        </p:nvSpPr>
        <p:spPr bwMode="auto">
          <a:xfrm>
            <a:off x="323850" y="134143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1) The formation of neurons and glia</a:t>
            </a:r>
          </a:p>
        </p:txBody>
      </p:sp>
      <p:pic>
        <p:nvPicPr>
          <p:cNvPr id="285704" name="Picture 7" descr="C05F010"/>
          <p:cNvPicPr>
            <a:picLocks noChangeAspect="1" noChangeArrowheads="1"/>
          </p:cNvPicPr>
          <p:nvPr/>
        </p:nvPicPr>
        <p:blipFill>
          <a:blip r:embed="rId3">
            <a:extLst>
              <a:ext uri="{28A0092B-C50C-407E-A947-70E740481C1C}">
                <a14:useLocalDpi xmlns:a14="http://schemas.microsoft.com/office/drawing/2010/main" val="0"/>
              </a:ext>
            </a:extLst>
          </a:blip>
          <a:srcRect l="-554" b="48593"/>
          <a:stretch>
            <a:fillRect/>
          </a:stretch>
        </p:blipFill>
        <p:spPr bwMode="auto">
          <a:xfrm>
            <a:off x="1331913" y="1733550"/>
            <a:ext cx="6624637"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15"/>
          <p:cNvSpPr>
            <a:spLocks noChangeArrowheads="1"/>
          </p:cNvSpPr>
          <p:nvPr/>
        </p:nvSpPr>
        <p:spPr bwMode="auto">
          <a:xfrm>
            <a:off x="4679950" y="3284538"/>
            <a:ext cx="3276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400"/>
              <a:t>Daughter cells in the ventricular zone divide along lines that are perpendicular to the zone, producing additional progenitor cells.</a:t>
            </a:r>
          </a:p>
        </p:txBody>
      </p:sp>
      <p:pic>
        <p:nvPicPr>
          <p:cNvPr id="285706" name="Picture 7" descr="C05F010"/>
          <p:cNvPicPr>
            <a:picLocks noChangeAspect="1" noChangeArrowheads="1"/>
          </p:cNvPicPr>
          <p:nvPr/>
        </p:nvPicPr>
        <p:blipFill>
          <a:blip r:embed="rId3">
            <a:extLst>
              <a:ext uri="{28A0092B-C50C-407E-A947-70E740481C1C}">
                <a14:useLocalDpi xmlns:a14="http://schemas.microsoft.com/office/drawing/2010/main" val="0"/>
              </a:ext>
            </a:extLst>
          </a:blip>
          <a:srcRect l="-549" t="49837" r="51366" b="2884"/>
          <a:stretch>
            <a:fillRect/>
          </a:stretch>
        </p:blipFill>
        <p:spPr bwMode="auto">
          <a:xfrm>
            <a:off x="1331913" y="4291013"/>
            <a:ext cx="3240087"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C05F010"/>
          <p:cNvPicPr>
            <a:picLocks noChangeAspect="1" noChangeArrowheads="1"/>
          </p:cNvPicPr>
          <p:nvPr/>
        </p:nvPicPr>
        <p:blipFill>
          <a:blip r:embed="rId3" cstate="print"/>
          <a:srcRect l="48635" t="49837" r="18474" b="2884"/>
          <a:stretch>
            <a:fillRect/>
          </a:stretch>
        </p:blipFill>
        <p:spPr bwMode="auto">
          <a:xfrm>
            <a:off x="4565296" y="4288882"/>
            <a:ext cx="2166944" cy="2420888"/>
          </a:xfrm>
          <a:prstGeom prst="rect">
            <a:avLst/>
          </a:prstGeom>
          <a:ln>
            <a:noFill/>
          </a:ln>
          <a:effectLst>
            <a:softEdge rad="112500"/>
          </a:effectLst>
        </p:spPr>
      </p:pic>
      <p:sp>
        <p:nvSpPr>
          <p:cNvPr id="285708" name="Rettangolo 25"/>
          <p:cNvSpPr>
            <a:spLocks noChangeArrowheads="1"/>
          </p:cNvSpPr>
          <p:nvPr/>
        </p:nvSpPr>
        <p:spPr bwMode="auto">
          <a:xfrm>
            <a:off x="4716463" y="1773238"/>
            <a:ext cx="32750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400"/>
              <a:t>Neurons and glia originate from cells in the ventricular zone, in the inner face of the neural tube.</a:t>
            </a:r>
          </a:p>
          <a:p>
            <a:pPr algn="just" eaLnBrk="1" hangingPunct="1">
              <a:spcBef>
                <a:spcPct val="0"/>
              </a:spcBef>
              <a:buFontTx/>
              <a:buNone/>
            </a:pPr>
            <a:r>
              <a:rPr lang="en-US" altLang="it-IT" sz="1400"/>
              <a:t>By mitosis, they duplicate each other…</a:t>
            </a:r>
          </a:p>
        </p:txBody>
      </p:sp>
      <p:grpSp>
        <p:nvGrpSpPr>
          <p:cNvPr id="2" name="Gruppo 39"/>
          <p:cNvGrpSpPr>
            <a:grpSpLocks/>
          </p:cNvGrpSpPr>
          <p:nvPr/>
        </p:nvGrpSpPr>
        <p:grpSpPr bwMode="auto">
          <a:xfrm>
            <a:off x="4643438" y="4595813"/>
            <a:ext cx="1944687" cy="1785937"/>
            <a:chOff x="4644008" y="4596118"/>
            <a:chExt cx="1944216" cy="1785210"/>
          </a:xfrm>
        </p:grpSpPr>
        <p:cxnSp>
          <p:nvCxnSpPr>
            <p:cNvPr id="31" name="Connettore 1 30"/>
            <p:cNvCxnSpPr/>
            <p:nvPr/>
          </p:nvCxnSpPr>
          <p:spPr>
            <a:xfrm>
              <a:off x="5075703" y="4710371"/>
              <a:ext cx="288855" cy="15122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5507399" y="4596118"/>
              <a:ext cx="288855" cy="15122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flipV="1">
              <a:off x="4644008" y="5949704"/>
              <a:ext cx="1944216" cy="4316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24"/>
          <p:cNvSpPr/>
          <p:nvPr/>
        </p:nvSpPr>
        <p:spPr>
          <a:xfrm>
            <a:off x="1476375" y="4292600"/>
            <a:ext cx="6480175" cy="2376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87746"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7747"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87748"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7749"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7750"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287751" name="Rettangolo 15"/>
          <p:cNvSpPr>
            <a:spLocks noChangeArrowheads="1"/>
          </p:cNvSpPr>
          <p:nvPr/>
        </p:nvSpPr>
        <p:spPr bwMode="auto">
          <a:xfrm>
            <a:off x="323850" y="134143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1) The formation of neurons and glia</a:t>
            </a:r>
          </a:p>
        </p:txBody>
      </p:sp>
      <p:pic>
        <p:nvPicPr>
          <p:cNvPr id="287752" name="Picture 7" descr="C05F010"/>
          <p:cNvPicPr>
            <a:picLocks noChangeAspect="1" noChangeArrowheads="1"/>
          </p:cNvPicPr>
          <p:nvPr/>
        </p:nvPicPr>
        <p:blipFill>
          <a:blip r:embed="rId3">
            <a:extLst>
              <a:ext uri="{28A0092B-C50C-407E-A947-70E740481C1C}">
                <a14:useLocalDpi xmlns:a14="http://schemas.microsoft.com/office/drawing/2010/main" val="0"/>
              </a:ext>
            </a:extLst>
          </a:blip>
          <a:srcRect l="-554" b="48593"/>
          <a:stretch>
            <a:fillRect/>
          </a:stretch>
        </p:blipFill>
        <p:spPr bwMode="auto">
          <a:xfrm>
            <a:off x="1331913" y="1733550"/>
            <a:ext cx="6624637"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53" name="Rettangolo 15"/>
          <p:cNvSpPr>
            <a:spLocks noChangeArrowheads="1"/>
          </p:cNvSpPr>
          <p:nvPr/>
        </p:nvSpPr>
        <p:spPr bwMode="auto">
          <a:xfrm>
            <a:off x="4679950" y="3284538"/>
            <a:ext cx="3276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400"/>
              <a:t>Subsequently some daughter cells divide along lines that are parallel to the ventricular zone, forming cells that will migrate away.</a:t>
            </a:r>
          </a:p>
        </p:txBody>
      </p:sp>
      <p:pic>
        <p:nvPicPr>
          <p:cNvPr id="287754" name="Picture 7" descr="C05F010"/>
          <p:cNvPicPr>
            <a:picLocks noChangeAspect="1" noChangeArrowheads="1"/>
          </p:cNvPicPr>
          <p:nvPr/>
        </p:nvPicPr>
        <p:blipFill>
          <a:blip r:embed="rId3">
            <a:extLst>
              <a:ext uri="{28A0092B-C50C-407E-A947-70E740481C1C}">
                <a14:useLocalDpi xmlns:a14="http://schemas.microsoft.com/office/drawing/2010/main" val="0"/>
              </a:ext>
            </a:extLst>
          </a:blip>
          <a:srcRect l="-549" t="49837" r="51366" b="2884"/>
          <a:stretch>
            <a:fillRect/>
          </a:stretch>
        </p:blipFill>
        <p:spPr bwMode="auto">
          <a:xfrm>
            <a:off x="1331913" y="4291013"/>
            <a:ext cx="3240087"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5" name="Picture 7" descr="C05F010"/>
          <p:cNvPicPr>
            <a:picLocks noChangeAspect="1" noChangeArrowheads="1"/>
          </p:cNvPicPr>
          <p:nvPr/>
        </p:nvPicPr>
        <p:blipFill>
          <a:blip r:embed="rId3">
            <a:extLst>
              <a:ext uri="{28A0092B-C50C-407E-A947-70E740481C1C}">
                <a14:useLocalDpi xmlns:a14="http://schemas.microsoft.com/office/drawing/2010/main" val="0"/>
              </a:ext>
            </a:extLst>
          </a:blip>
          <a:srcRect l="80305" t="49837" r="-1073" b="3575"/>
          <a:stretch>
            <a:fillRect/>
          </a:stretch>
        </p:blipFill>
        <p:spPr bwMode="auto">
          <a:xfrm>
            <a:off x="6648450" y="4283075"/>
            <a:ext cx="1368425"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C05F010"/>
          <p:cNvPicPr>
            <a:picLocks noChangeAspect="1" noChangeArrowheads="1"/>
          </p:cNvPicPr>
          <p:nvPr/>
        </p:nvPicPr>
        <p:blipFill>
          <a:blip r:embed="rId3" cstate="print"/>
          <a:srcRect l="48635" t="49837" r="18474" b="2884"/>
          <a:stretch>
            <a:fillRect/>
          </a:stretch>
        </p:blipFill>
        <p:spPr bwMode="auto">
          <a:xfrm>
            <a:off x="4565296" y="4288882"/>
            <a:ext cx="2166944" cy="2420888"/>
          </a:xfrm>
          <a:prstGeom prst="rect">
            <a:avLst/>
          </a:prstGeom>
          <a:ln>
            <a:noFill/>
          </a:ln>
          <a:effectLst>
            <a:softEdge rad="112500"/>
          </a:effectLst>
        </p:spPr>
      </p:pic>
      <p:sp>
        <p:nvSpPr>
          <p:cNvPr id="23" name="Rettangolo 22"/>
          <p:cNvSpPr/>
          <p:nvPr/>
        </p:nvSpPr>
        <p:spPr>
          <a:xfrm>
            <a:off x="4716463" y="1773238"/>
            <a:ext cx="3275012" cy="954087"/>
          </a:xfrm>
          <a:prstGeom prst="rect">
            <a:avLst/>
          </a:prstGeom>
        </p:spPr>
        <p:txBody>
          <a:bodyPr>
            <a:spAutoFit/>
          </a:bodyPr>
          <a:lstStyle/>
          <a:p>
            <a:pPr algn="just" eaLnBrk="1" hangingPunct="1">
              <a:defRPr/>
            </a:pPr>
            <a:r>
              <a:rPr lang="en-US" sz="1400" dirty="0">
                <a:solidFill>
                  <a:schemeClr val="bg1">
                    <a:lumMod val="75000"/>
                  </a:schemeClr>
                </a:solidFill>
              </a:rPr>
              <a:t>Neurons and </a:t>
            </a:r>
            <a:r>
              <a:rPr lang="en-US" sz="1400" dirty="0" err="1">
                <a:solidFill>
                  <a:schemeClr val="bg1">
                    <a:lumMod val="75000"/>
                  </a:schemeClr>
                </a:solidFill>
              </a:rPr>
              <a:t>glia</a:t>
            </a:r>
            <a:r>
              <a:rPr lang="en-US" sz="1400" dirty="0">
                <a:solidFill>
                  <a:schemeClr val="bg1">
                    <a:lumMod val="75000"/>
                  </a:schemeClr>
                </a:solidFill>
              </a:rPr>
              <a:t> originate from cells in the ventricular </a:t>
            </a:r>
            <a:r>
              <a:rPr lang="en-US" sz="1400" dirty="0" err="1">
                <a:solidFill>
                  <a:schemeClr val="bg1">
                    <a:lumMod val="75000"/>
                  </a:schemeClr>
                </a:solidFill>
              </a:rPr>
              <a:t>zona</a:t>
            </a:r>
            <a:r>
              <a:rPr lang="en-US" sz="1400" dirty="0">
                <a:solidFill>
                  <a:schemeClr val="bg1">
                    <a:lumMod val="75000"/>
                  </a:schemeClr>
                </a:solidFill>
              </a:rPr>
              <a:t>, in the inner face of the neural tube.</a:t>
            </a:r>
          </a:p>
          <a:p>
            <a:pPr algn="just" eaLnBrk="1" hangingPunct="1">
              <a:defRPr/>
            </a:pPr>
            <a:r>
              <a:rPr lang="en-US" sz="1400" dirty="0">
                <a:solidFill>
                  <a:schemeClr val="bg1">
                    <a:lumMod val="75000"/>
                  </a:schemeClr>
                </a:solidFill>
              </a:rPr>
              <a:t>By mitosis, they duplicate each other…</a:t>
            </a:r>
          </a:p>
        </p:txBody>
      </p:sp>
      <p:grpSp>
        <p:nvGrpSpPr>
          <p:cNvPr id="287758" name="Gruppo 32"/>
          <p:cNvGrpSpPr>
            <a:grpSpLocks/>
          </p:cNvGrpSpPr>
          <p:nvPr/>
        </p:nvGrpSpPr>
        <p:grpSpPr bwMode="auto">
          <a:xfrm>
            <a:off x="6300788" y="5157788"/>
            <a:ext cx="1727200" cy="1295400"/>
            <a:chOff x="6300192" y="5157192"/>
            <a:chExt cx="1728192" cy="1296144"/>
          </a:xfrm>
        </p:grpSpPr>
        <p:cxnSp>
          <p:nvCxnSpPr>
            <p:cNvPr id="28" name="Connettore 1 27"/>
            <p:cNvCxnSpPr/>
            <p:nvPr/>
          </p:nvCxnSpPr>
          <p:spPr>
            <a:xfrm>
              <a:off x="6300192" y="5660718"/>
              <a:ext cx="1728192" cy="5051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6300192" y="5949809"/>
              <a:ext cx="1728192" cy="5035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a:off x="6300192" y="5157192"/>
              <a:ext cx="1728192" cy="5035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7"/>
                                        </p:tgtEl>
                                        <p:attrNameLst>
                                          <p:attrName>style.opacity</p:attrName>
                                        </p:attrNameLst>
                                      </p:cBhvr>
                                      <p:to>
                                        <p:strVal val="0.25"/>
                                      </p:to>
                                    </p:set>
                                    <p:animEffect filter="image" prLst="opacity: 0.25">
                                      <p:cBhvr rctx="IE">
                                        <p:cTn id="7" dur="indefinite"/>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9794"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89795"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9796"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9797"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289798" name="Rettangolo 15"/>
          <p:cNvSpPr>
            <a:spLocks noChangeArrowheads="1"/>
          </p:cNvSpPr>
          <p:nvPr/>
        </p:nvSpPr>
        <p:spPr bwMode="auto">
          <a:xfrm>
            <a:off x="323850" y="134143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1) The formation of neurons and glia</a:t>
            </a:r>
          </a:p>
        </p:txBody>
      </p:sp>
      <p:pic>
        <p:nvPicPr>
          <p:cNvPr id="289799" name="Picture 7" descr="C05F010"/>
          <p:cNvPicPr>
            <a:picLocks noChangeAspect="1" noChangeArrowheads="1"/>
          </p:cNvPicPr>
          <p:nvPr/>
        </p:nvPicPr>
        <p:blipFill>
          <a:blip r:embed="rId3">
            <a:extLst>
              <a:ext uri="{28A0092B-C50C-407E-A947-70E740481C1C}">
                <a14:useLocalDpi xmlns:a14="http://schemas.microsoft.com/office/drawing/2010/main" val="0"/>
              </a:ext>
            </a:extLst>
          </a:blip>
          <a:srcRect l="-554" b="3590"/>
          <a:stretch>
            <a:fillRect/>
          </a:stretch>
        </p:blipFill>
        <p:spPr bwMode="auto">
          <a:xfrm>
            <a:off x="1331913" y="1733550"/>
            <a:ext cx="6624637"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00" name="Rettangolo 15"/>
          <p:cNvSpPr>
            <a:spLocks noChangeArrowheads="1"/>
          </p:cNvSpPr>
          <p:nvPr/>
        </p:nvSpPr>
        <p:spPr bwMode="auto">
          <a:xfrm>
            <a:off x="4679950" y="2708275"/>
            <a:ext cx="3276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400"/>
              <a:t>At the peak of this process, up to 250000 new neural cells / minute can be generated !</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2"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81603"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4"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5"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281606" name="Rettangolo 15"/>
          <p:cNvSpPr>
            <a:spLocks noChangeArrowheads="1"/>
          </p:cNvSpPr>
          <p:nvPr/>
        </p:nvSpPr>
        <p:spPr bwMode="auto">
          <a:xfrm>
            <a:off x="250825" y="1341438"/>
            <a:ext cx="8569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tx1">
                    <a:lumMod val="50000"/>
                    <a:lumOff val="50000"/>
                  </a:schemeClr>
                </a:solidFill>
              </a:rPr>
              <a:t>Once the neural tube has been formed, development of mature nervous system proceeds in 6 stages:</a:t>
            </a:r>
          </a:p>
        </p:txBody>
      </p:sp>
      <p:sp>
        <p:nvSpPr>
          <p:cNvPr id="281607" name="Rettangolo 15"/>
          <p:cNvSpPr>
            <a:spLocks noChangeArrowheads="1"/>
          </p:cNvSpPr>
          <p:nvPr/>
        </p:nvSpPr>
        <p:spPr bwMode="auto">
          <a:xfrm>
            <a:off x="323850" y="246538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tx1">
                    <a:lumMod val="50000"/>
                    <a:lumOff val="50000"/>
                  </a:schemeClr>
                </a:solidFill>
              </a:rPr>
              <a:t>1) The formation of neurons and glia</a:t>
            </a:r>
          </a:p>
        </p:txBody>
      </p:sp>
      <p:sp>
        <p:nvSpPr>
          <p:cNvPr id="281608" name="Rettangolo 15"/>
          <p:cNvSpPr>
            <a:spLocks noChangeArrowheads="1"/>
          </p:cNvSpPr>
          <p:nvPr/>
        </p:nvSpPr>
        <p:spPr bwMode="auto">
          <a:xfrm>
            <a:off x="323850" y="319722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2) Cell migration</a:t>
            </a:r>
          </a:p>
        </p:txBody>
      </p:sp>
      <p:sp>
        <p:nvSpPr>
          <p:cNvPr id="281609" name="Rettangolo 15"/>
          <p:cNvSpPr>
            <a:spLocks noChangeArrowheads="1"/>
          </p:cNvSpPr>
          <p:nvPr/>
        </p:nvSpPr>
        <p:spPr bwMode="auto">
          <a:xfrm>
            <a:off x="323850" y="3929063"/>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tx1">
                    <a:lumMod val="65000"/>
                    <a:lumOff val="35000"/>
                  </a:schemeClr>
                </a:solidFill>
              </a:rPr>
              <a:t>3) Differentiation</a:t>
            </a:r>
          </a:p>
        </p:txBody>
      </p:sp>
      <p:sp>
        <p:nvSpPr>
          <p:cNvPr id="281610" name="Rettangolo 15"/>
          <p:cNvSpPr>
            <a:spLocks noChangeArrowheads="1"/>
          </p:cNvSpPr>
          <p:nvPr/>
        </p:nvSpPr>
        <p:spPr bwMode="auto">
          <a:xfrm>
            <a:off x="323850" y="466090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tx1">
                    <a:lumMod val="65000"/>
                    <a:lumOff val="35000"/>
                  </a:schemeClr>
                </a:solidFill>
              </a:rPr>
              <a:t>4) Growth of axons and dendrites</a:t>
            </a:r>
          </a:p>
        </p:txBody>
      </p:sp>
      <p:sp>
        <p:nvSpPr>
          <p:cNvPr id="281611" name="Rettangolo 15"/>
          <p:cNvSpPr>
            <a:spLocks noChangeArrowheads="1"/>
          </p:cNvSpPr>
          <p:nvPr/>
        </p:nvSpPr>
        <p:spPr bwMode="auto">
          <a:xfrm>
            <a:off x="323850" y="539273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tx1">
                    <a:lumMod val="65000"/>
                    <a:lumOff val="35000"/>
                  </a:schemeClr>
                </a:solidFill>
              </a:rPr>
              <a:t>5) Formation of synapses</a:t>
            </a:r>
          </a:p>
        </p:txBody>
      </p:sp>
      <p:sp>
        <p:nvSpPr>
          <p:cNvPr id="281612" name="Rettangolo 15"/>
          <p:cNvSpPr>
            <a:spLocks noChangeArrowheads="1"/>
          </p:cNvSpPr>
          <p:nvPr/>
        </p:nvSpPr>
        <p:spPr bwMode="auto">
          <a:xfrm>
            <a:off x="323850" y="612457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tx1">
                    <a:lumMod val="65000"/>
                    <a:lumOff val="35000"/>
                  </a:schemeClr>
                </a:solidFill>
              </a:rPr>
              <a:t>6) Cell death</a:t>
            </a:r>
          </a:p>
        </p:txBody>
      </p:sp>
    </p:spTree>
    <p:extLst>
      <p:ext uri="{BB962C8B-B14F-4D97-AF65-F5344CB8AC3E}">
        <p14:creationId xmlns:p14="http://schemas.microsoft.com/office/powerpoint/2010/main" val="207934944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91842"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91843"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91844"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91845"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291846" name="Rettangolo 15"/>
          <p:cNvSpPr>
            <a:spLocks noChangeArrowheads="1"/>
          </p:cNvSpPr>
          <p:nvPr/>
        </p:nvSpPr>
        <p:spPr bwMode="auto">
          <a:xfrm>
            <a:off x="323850" y="134143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2) Cell migration</a:t>
            </a:r>
          </a:p>
        </p:txBody>
      </p:sp>
      <p:sp>
        <p:nvSpPr>
          <p:cNvPr id="291847" name="Rettangolo 15"/>
          <p:cNvSpPr>
            <a:spLocks noChangeArrowheads="1"/>
          </p:cNvSpPr>
          <p:nvPr/>
        </p:nvSpPr>
        <p:spPr bwMode="auto">
          <a:xfrm>
            <a:off x="395288" y="1836738"/>
            <a:ext cx="6913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Migration is guided by progenitor cells called “radial glia”. These glia grow out from the ventricular layer of the outer margins of the nervous system (like the spokes of a wheel!)</a:t>
            </a:r>
          </a:p>
        </p:txBody>
      </p:sp>
      <p:pic>
        <p:nvPicPr>
          <p:cNvPr id="291848" name="Picture 7" descr="C05F011"/>
          <p:cNvPicPr>
            <a:picLocks noChangeAspect="1" noChangeArrowheads="1"/>
          </p:cNvPicPr>
          <p:nvPr/>
        </p:nvPicPr>
        <p:blipFill>
          <a:blip r:embed="rId3">
            <a:extLst>
              <a:ext uri="{28A0092B-C50C-407E-A947-70E740481C1C}">
                <a14:useLocalDpi xmlns:a14="http://schemas.microsoft.com/office/drawing/2010/main" val="0"/>
              </a:ext>
            </a:extLst>
          </a:blip>
          <a:srcRect r="49911" b="2081"/>
          <a:stretch>
            <a:fillRect/>
          </a:stretch>
        </p:blipFill>
        <p:spPr bwMode="auto">
          <a:xfrm>
            <a:off x="4427538" y="2903538"/>
            <a:ext cx="2500312"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Connettore 2 12"/>
          <p:cNvCxnSpPr/>
          <p:nvPr/>
        </p:nvCxnSpPr>
        <p:spPr>
          <a:xfrm>
            <a:off x="215900" y="3429000"/>
            <a:ext cx="2339975"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Parentesi graffa chiusa 16"/>
          <p:cNvSpPr/>
          <p:nvPr/>
        </p:nvSpPr>
        <p:spPr>
          <a:xfrm rot="5400000">
            <a:off x="1042988" y="2636838"/>
            <a:ext cx="433387" cy="21605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291851" name="Rettangolo 18"/>
          <p:cNvSpPr>
            <a:spLocks noChangeArrowheads="1"/>
          </p:cNvSpPr>
          <p:nvPr/>
        </p:nvSpPr>
        <p:spPr bwMode="auto">
          <a:xfrm>
            <a:off x="34925" y="2997200"/>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8</a:t>
            </a:r>
            <a:endParaRPr lang="it-IT" altLang="it-IT" sz="2400">
              <a:solidFill>
                <a:srgbClr val="FFFF00"/>
              </a:solidFill>
            </a:endParaRPr>
          </a:p>
        </p:txBody>
      </p:sp>
      <p:pic>
        <p:nvPicPr>
          <p:cNvPr id="21" name="Picture 7" descr="http://preview.turbosquid.com/Preview/2014/07/03__22_46_41/baby_1.jpg11fd37f1-8949-4de7-9e51-584a92c0e7a3Original.jpg"/>
          <p:cNvPicPr>
            <a:picLocks noChangeAspect="1" noChangeArrowheads="1"/>
          </p:cNvPicPr>
          <p:nvPr/>
        </p:nvPicPr>
        <p:blipFill>
          <a:blip r:embed="rId4" cstate="print"/>
          <a:srcRect b="4300"/>
          <a:stretch>
            <a:fillRect/>
          </a:stretch>
        </p:blipFill>
        <p:spPr bwMode="auto">
          <a:xfrm>
            <a:off x="391581" y="4047092"/>
            <a:ext cx="1728676" cy="1654014"/>
          </a:xfrm>
          <a:prstGeom prst="rect">
            <a:avLst/>
          </a:prstGeom>
          <a:ln>
            <a:noFill/>
          </a:ln>
          <a:effectLst>
            <a:softEdge rad="112500"/>
          </a:effectLst>
        </p:spPr>
      </p:pic>
      <p:sp>
        <p:nvSpPr>
          <p:cNvPr id="291853" name="Rettangolo 15"/>
          <p:cNvSpPr>
            <a:spLocks noChangeArrowheads="1"/>
          </p:cNvSpPr>
          <p:nvPr/>
        </p:nvSpPr>
        <p:spPr bwMode="auto">
          <a:xfrm>
            <a:off x="277813" y="5703888"/>
            <a:ext cx="1944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a:solidFill>
                  <a:schemeClr val="bg1"/>
                </a:solidFill>
              </a:rPr>
              <a:t>Fetus</a:t>
            </a:r>
          </a:p>
        </p:txBody>
      </p:sp>
      <p:sp>
        <p:nvSpPr>
          <p:cNvPr id="16" name="Figura a mano libera 15"/>
          <p:cNvSpPr/>
          <p:nvPr/>
        </p:nvSpPr>
        <p:spPr>
          <a:xfrm>
            <a:off x="5170488" y="2522538"/>
            <a:ext cx="3910012" cy="3609975"/>
          </a:xfrm>
          <a:custGeom>
            <a:avLst/>
            <a:gdLst>
              <a:gd name="connsiteX0" fmla="*/ 3909848 w 3909848"/>
              <a:gd name="connsiteY0" fmla="*/ 0 h 3610303"/>
              <a:gd name="connsiteX1" fmla="*/ 867103 w 3909848"/>
              <a:gd name="connsiteY1" fmla="*/ 3610303 h 3610303"/>
              <a:gd name="connsiteX2" fmla="*/ 867103 w 3909848"/>
              <a:gd name="connsiteY2" fmla="*/ 3610303 h 3610303"/>
              <a:gd name="connsiteX3" fmla="*/ 930165 w 3909848"/>
              <a:gd name="connsiteY3" fmla="*/ 3436883 h 3610303"/>
              <a:gd name="connsiteX4" fmla="*/ 425669 w 3909848"/>
              <a:gd name="connsiteY4" fmla="*/ 3405351 h 3610303"/>
              <a:gd name="connsiteX5" fmla="*/ 189186 w 3909848"/>
              <a:gd name="connsiteY5" fmla="*/ 3421117 h 3610303"/>
              <a:gd name="connsiteX6" fmla="*/ 63062 w 3909848"/>
              <a:gd name="connsiteY6" fmla="*/ 3468414 h 3610303"/>
              <a:gd name="connsiteX7" fmla="*/ 0 w 3909848"/>
              <a:gd name="connsiteY7" fmla="*/ 3563007 h 3610303"/>
              <a:gd name="connsiteX8" fmla="*/ 2207172 w 3909848"/>
              <a:gd name="connsiteY8" fmla="*/ 63062 h 3610303"/>
              <a:gd name="connsiteX9" fmla="*/ 2648607 w 3909848"/>
              <a:gd name="connsiteY9" fmla="*/ 536027 h 3610303"/>
              <a:gd name="connsiteX10" fmla="*/ 3026979 w 3909848"/>
              <a:gd name="connsiteY10" fmla="*/ 614855 h 3610303"/>
              <a:gd name="connsiteX11" fmla="*/ 3342289 w 3909848"/>
              <a:gd name="connsiteY11" fmla="*/ 614855 h 3610303"/>
              <a:gd name="connsiteX12" fmla="*/ 3578772 w 3909848"/>
              <a:gd name="connsiteY12" fmla="*/ 425669 h 3610303"/>
              <a:gd name="connsiteX13" fmla="*/ 3846786 w 3909848"/>
              <a:gd name="connsiteY13" fmla="*/ 94593 h 361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09848" h="3610303">
                <a:moveTo>
                  <a:pt x="3909848" y="0"/>
                </a:moveTo>
                <a:lnTo>
                  <a:pt x="867103" y="3610303"/>
                </a:lnTo>
                <a:lnTo>
                  <a:pt x="867103" y="3610303"/>
                </a:lnTo>
                <a:lnTo>
                  <a:pt x="930165" y="3436883"/>
                </a:lnTo>
                <a:lnTo>
                  <a:pt x="425669" y="3405351"/>
                </a:lnTo>
                <a:lnTo>
                  <a:pt x="189186" y="3421117"/>
                </a:lnTo>
                <a:lnTo>
                  <a:pt x="63062" y="3468414"/>
                </a:lnTo>
                <a:lnTo>
                  <a:pt x="0" y="3563007"/>
                </a:lnTo>
                <a:lnTo>
                  <a:pt x="2207172" y="63062"/>
                </a:lnTo>
                <a:lnTo>
                  <a:pt x="2648607" y="536027"/>
                </a:lnTo>
                <a:lnTo>
                  <a:pt x="3026979" y="614855"/>
                </a:lnTo>
                <a:lnTo>
                  <a:pt x="3342289" y="614855"/>
                </a:lnTo>
                <a:lnTo>
                  <a:pt x="3578772" y="425669"/>
                </a:lnTo>
                <a:lnTo>
                  <a:pt x="3846786" y="94593"/>
                </a:lnTo>
              </a:path>
            </a:pathLst>
          </a:custGeom>
          <a:solidFill>
            <a:srgbClr val="FFFF00">
              <a:alpha val="37000"/>
            </a:srgb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pic>
        <p:nvPicPr>
          <p:cNvPr id="291855" name="Picture 4" descr="http://images.clipartpanda.com/wheel-clipart-wheel.gif"/>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72338" y="1412875"/>
            <a:ext cx="18716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93890"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93891"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93892"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2" name="Rettangolo 15"/>
          <p:cNvSpPr>
            <a:spLocks noChangeArrowheads="1"/>
          </p:cNvSpPr>
          <p:nvPr/>
        </p:nvSpPr>
        <p:spPr bwMode="auto">
          <a:xfrm>
            <a:off x="323850" y="1341438"/>
            <a:ext cx="8569325" cy="400050"/>
          </a:xfrm>
          <a:prstGeom prst="rect">
            <a:avLst/>
          </a:prstGeom>
          <a:noFill/>
          <a:ln w="9525">
            <a:noFill/>
            <a:miter lim="800000"/>
            <a:headEnd/>
            <a:tailEnd/>
          </a:ln>
        </p:spPr>
        <p:txBody>
          <a:bodyPr>
            <a:spAutoFit/>
          </a:bodyPr>
          <a:lstStyle/>
          <a:p>
            <a:pPr algn="just" eaLnBrk="1" hangingPunct="1">
              <a:defRPr/>
            </a:pPr>
            <a:r>
              <a:rPr lang="en-US" sz="2000" dirty="0">
                <a:solidFill>
                  <a:schemeClr val="bg1">
                    <a:lumMod val="50000"/>
                  </a:schemeClr>
                </a:solidFill>
              </a:rPr>
              <a:t>2) Cell migration</a:t>
            </a:r>
          </a:p>
        </p:txBody>
      </p:sp>
      <p:pic>
        <p:nvPicPr>
          <p:cNvPr id="293894" name="Picture 7" descr="C05F011"/>
          <p:cNvPicPr>
            <a:picLocks noChangeAspect="1" noChangeArrowheads="1"/>
          </p:cNvPicPr>
          <p:nvPr/>
        </p:nvPicPr>
        <p:blipFill>
          <a:blip r:embed="rId3">
            <a:extLst>
              <a:ext uri="{28A0092B-C50C-407E-A947-70E740481C1C}">
                <a14:useLocalDpi xmlns:a14="http://schemas.microsoft.com/office/drawing/2010/main" val="0"/>
              </a:ext>
            </a:extLst>
          </a:blip>
          <a:srcRect t="51070" r="49911" b="2081"/>
          <a:stretch>
            <a:fillRect/>
          </a:stretch>
        </p:blipFill>
        <p:spPr bwMode="auto">
          <a:xfrm>
            <a:off x="2822575" y="4292600"/>
            <a:ext cx="2643188"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Connettore 2 12"/>
          <p:cNvCxnSpPr/>
          <p:nvPr/>
        </p:nvCxnSpPr>
        <p:spPr>
          <a:xfrm>
            <a:off x="215900" y="3429000"/>
            <a:ext cx="2339975"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Parentesi graffa chiusa 16"/>
          <p:cNvSpPr/>
          <p:nvPr/>
        </p:nvSpPr>
        <p:spPr>
          <a:xfrm rot="5400000">
            <a:off x="1042988" y="2636838"/>
            <a:ext cx="433387" cy="21605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293897" name="Rettangolo 18"/>
          <p:cNvSpPr>
            <a:spLocks noChangeArrowheads="1"/>
          </p:cNvSpPr>
          <p:nvPr/>
        </p:nvSpPr>
        <p:spPr bwMode="auto">
          <a:xfrm>
            <a:off x="34925" y="2997200"/>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8</a:t>
            </a:r>
            <a:endParaRPr lang="it-IT" altLang="it-IT" sz="2400">
              <a:solidFill>
                <a:srgbClr val="FFFF00"/>
              </a:solidFill>
            </a:endParaRPr>
          </a:p>
        </p:txBody>
      </p:sp>
      <p:pic>
        <p:nvPicPr>
          <p:cNvPr id="21" name="Picture 7" descr="http://preview.turbosquid.com/Preview/2014/07/03__22_46_41/baby_1.jpg11fd37f1-8949-4de7-9e51-584a92c0e7a3Original.jpg"/>
          <p:cNvPicPr>
            <a:picLocks noChangeAspect="1" noChangeArrowheads="1"/>
          </p:cNvPicPr>
          <p:nvPr/>
        </p:nvPicPr>
        <p:blipFill>
          <a:blip r:embed="rId4" cstate="print"/>
          <a:srcRect b="4300"/>
          <a:stretch>
            <a:fillRect/>
          </a:stretch>
        </p:blipFill>
        <p:spPr bwMode="auto">
          <a:xfrm>
            <a:off x="391581" y="4047092"/>
            <a:ext cx="1728676" cy="1654014"/>
          </a:xfrm>
          <a:prstGeom prst="rect">
            <a:avLst/>
          </a:prstGeom>
          <a:ln>
            <a:noFill/>
          </a:ln>
          <a:effectLst>
            <a:softEdge rad="112500"/>
          </a:effectLst>
        </p:spPr>
      </p:pic>
      <p:sp>
        <p:nvSpPr>
          <p:cNvPr id="293899" name="Rettangolo 15"/>
          <p:cNvSpPr>
            <a:spLocks noChangeArrowheads="1"/>
          </p:cNvSpPr>
          <p:nvPr/>
        </p:nvSpPr>
        <p:spPr bwMode="auto">
          <a:xfrm>
            <a:off x="277813" y="5703888"/>
            <a:ext cx="1944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a:solidFill>
                  <a:schemeClr val="bg1"/>
                </a:solidFill>
              </a:rPr>
              <a:t>Fetus</a:t>
            </a:r>
          </a:p>
        </p:txBody>
      </p:sp>
      <p:pic>
        <p:nvPicPr>
          <p:cNvPr id="293900" name="Picture 7" descr="C05F011"/>
          <p:cNvPicPr>
            <a:picLocks noChangeAspect="1" noChangeArrowheads="1"/>
          </p:cNvPicPr>
          <p:nvPr/>
        </p:nvPicPr>
        <p:blipFill>
          <a:blip r:embed="rId3">
            <a:extLst>
              <a:ext uri="{28A0092B-C50C-407E-A947-70E740481C1C}">
                <a14:useLocalDpi xmlns:a14="http://schemas.microsoft.com/office/drawing/2010/main" val="0"/>
              </a:ext>
            </a:extLst>
          </a:blip>
          <a:srcRect l="48357" t="9" r="-742" b="2081"/>
          <a:stretch>
            <a:fillRect/>
          </a:stretch>
        </p:blipFill>
        <p:spPr bwMode="auto">
          <a:xfrm>
            <a:off x="5364163" y="1152525"/>
            <a:ext cx="374491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901"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293902" name="Rettangolo 15"/>
          <p:cNvSpPr>
            <a:spLocks noChangeArrowheads="1"/>
          </p:cNvSpPr>
          <p:nvPr/>
        </p:nvSpPr>
        <p:spPr bwMode="auto">
          <a:xfrm>
            <a:off x="323850" y="1981200"/>
            <a:ext cx="48244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pPr>
            <a:r>
              <a:rPr lang="en-US" altLang="it-IT" sz="2000">
                <a:solidFill>
                  <a:schemeClr val="bg1"/>
                </a:solidFill>
              </a:rPr>
              <a:t>2/3 new cells migrate along radial glia</a:t>
            </a:r>
          </a:p>
          <a:p>
            <a:pPr algn="just" eaLnBrk="1" hangingPunct="1">
              <a:spcBef>
                <a:spcPct val="0"/>
              </a:spcBef>
            </a:pPr>
            <a:r>
              <a:rPr lang="en-US" altLang="it-IT" sz="2000">
                <a:solidFill>
                  <a:schemeClr val="bg1"/>
                </a:solidFill>
              </a:rPr>
              <a:t>1/3 new cells migrate horizontally (no need for radial glia)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2" name="Text Box 2"/>
          <p:cNvSpPr txBox="1">
            <a:spLocks noChangeArrowheads="1"/>
          </p:cNvSpPr>
          <p:nvPr/>
        </p:nvSpPr>
        <p:spPr bwMode="auto">
          <a:xfrm>
            <a:off x="457200" y="685800"/>
            <a:ext cx="8116888" cy="584200"/>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bg1">
                    <a:lumMod val="50000"/>
                  </a:schemeClr>
                </a:solidFill>
              </a:rPr>
              <a:t>DNA</a:t>
            </a:r>
            <a:r>
              <a:rPr lang="en-US" sz="3200" dirty="0">
                <a:solidFill>
                  <a:schemeClr val="bg1">
                    <a:lumMod val="50000"/>
                  </a:schemeClr>
                </a:solidFill>
              </a:rPr>
              <a:t> stands for </a:t>
            </a:r>
            <a:r>
              <a:rPr lang="en-US" sz="3200" b="1" dirty="0" err="1">
                <a:solidFill>
                  <a:schemeClr val="bg1">
                    <a:lumMod val="50000"/>
                  </a:schemeClr>
                </a:solidFill>
              </a:rPr>
              <a:t>Deoxyribose</a:t>
            </a:r>
            <a:r>
              <a:rPr lang="en-US" sz="3200" b="1" dirty="0">
                <a:solidFill>
                  <a:schemeClr val="bg1">
                    <a:lumMod val="50000"/>
                  </a:schemeClr>
                </a:solidFill>
              </a:rPr>
              <a:t> Nucleic Acid</a:t>
            </a:r>
          </a:p>
        </p:txBody>
      </p:sp>
      <p:sp>
        <p:nvSpPr>
          <p:cNvPr id="13" name="Text Box 3"/>
          <p:cNvSpPr txBox="1">
            <a:spLocks noChangeArrowheads="1"/>
          </p:cNvSpPr>
          <p:nvPr/>
        </p:nvSpPr>
        <p:spPr bwMode="auto">
          <a:xfrm>
            <a:off x="179388" y="1484313"/>
            <a:ext cx="8785225" cy="708025"/>
          </a:xfrm>
          <a:prstGeom prst="rect">
            <a:avLst/>
          </a:prstGeom>
          <a:noFill/>
          <a:ln w="9525">
            <a:noFill/>
            <a:miter lim="800000"/>
            <a:headEnd/>
            <a:tailEnd/>
          </a:ln>
          <a:effectLst/>
        </p:spPr>
        <p:txBody>
          <a:bodyPr>
            <a:spAutoFit/>
          </a:bodyPr>
          <a:lstStyle/>
          <a:p>
            <a:pPr algn="just" eaLnBrk="1" hangingPunct="1">
              <a:defRPr/>
            </a:pPr>
            <a:r>
              <a:rPr lang="en-US" sz="2000" b="1" dirty="0">
                <a:solidFill>
                  <a:schemeClr val="bg1">
                    <a:lumMod val="50000"/>
                  </a:schemeClr>
                </a:solidFill>
              </a:rPr>
              <a:t>DNA</a:t>
            </a:r>
            <a:r>
              <a:rPr lang="en-US" sz="2000" dirty="0">
                <a:solidFill>
                  <a:schemeClr val="bg1">
                    <a:lumMod val="50000"/>
                  </a:schemeClr>
                </a:solidFill>
              </a:rPr>
              <a:t>  is a very large molecule made up of a long chain of sub-units, called Nucleotides</a:t>
            </a:r>
          </a:p>
        </p:txBody>
      </p:sp>
      <p:sp>
        <p:nvSpPr>
          <p:cNvPr id="35844" name="AutoShape 4" descr="https://karimedalla.files.wordpress.com/2012/11/nucleotide.jpg"/>
          <p:cNvSpPr>
            <a:spLocks noChangeAspect="1" noChangeArrowheads="1"/>
          </p:cNvSpPr>
          <p:nvPr/>
        </p:nvSpPr>
        <p:spPr bwMode="auto">
          <a:xfrm>
            <a:off x="155575" y="-1112838"/>
            <a:ext cx="2857500" cy="232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5845" name="AutoShape 6" descr="https://karimedalla.files.wordpress.com/2012/11/nucleotid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5846" name="Text Box 3"/>
          <p:cNvSpPr txBox="1">
            <a:spLocks noChangeArrowheads="1"/>
          </p:cNvSpPr>
          <p:nvPr/>
        </p:nvSpPr>
        <p:spPr bwMode="auto">
          <a:xfrm>
            <a:off x="0" y="206057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it-IT" sz="2800" b="1">
                <a:solidFill>
                  <a:srgbClr val="FFFF00"/>
                </a:solidFill>
              </a:rPr>
              <a:t>A VISUAL STRATEGY</a:t>
            </a:r>
          </a:p>
        </p:txBody>
      </p:sp>
      <p:sp>
        <p:nvSpPr>
          <p:cNvPr id="35847"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35848"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2565400"/>
            <a:ext cx="25146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Rettangolo 2"/>
          <p:cNvSpPr>
            <a:spLocks noChangeArrowheads="1"/>
          </p:cNvSpPr>
          <p:nvPr/>
        </p:nvSpPr>
        <p:spPr bwMode="auto">
          <a:xfrm>
            <a:off x="307975" y="3238500"/>
            <a:ext cx="584358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it-IT" sz="4000">
                <a:solidFill>
                  <a:srgbClr val="FFFF00"/>
                </a:solidFill>
              </a:rPr>
              <a:t>A</a:t>
            </a:r>
            <a:r>
              <a:rPr lang="en-GB" altLang="it-IT" sz="4000">
                <a:solidFill>
                  <a:schemeClr val="bg1"/>
                </a:solidFill>
              </a:rPr>
              <a:t>pple in the </a:t>
            </a:r>
            <a:r>
              <a:rPr lang="en-GB" altLang="it-IT" sz="4000">
                <a:solidFill>
                  <a:srgbClr val="FFFF00"/>
                </a:solidFill>
              </a:rPr>
              <a:t>T</a:t>
            </a:r>
            <a:r>
              <a:rPr lang="en-GB" altLang="it-IT" sz="4000">
                <a:solidFill>
                  <a:schemeClr val="bg1"/>
                </a:solidFill>
              </a:rPr>
              <a:t>ree</a:t>
            </a:r>
          </a:p>
          <a:p>
            <a:pPr eaLnBrk="1" hangingPunct="1"/>
            <a:r>
              <a:rPr lang="en-GB" altLang="it-IT">
                <a:solidFill>
                  <a:schemeClr val="bg1"/>
                </a:solidFill>
              </a:rPr>
              <a:t>(Adenine – Thymine)</a:t>
            </a:r>
            <a:endParaRPr lang="en-US" altLang="it-IT">
              <a:solidFill>
                <a:schemeClr val="bg1"/>
              </a:solidFill>
            </a:endParaRP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1450" y="4946650"/>
            <a:ext cx="320357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ttangolo 18"/>
          <p:cNvSpPr>
            <a:spLocks noChangeArrowheads="1"/>
          </p:cNvSpPr>
          <p:nvPr/>
        </p:nvSpPr>
        <p:spPr bwMode="auto">
          <a:xfrm>
            <a:off x="307975" y="5373688"/>
            <a:ext cx="584358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it-IT" sz="4000">
                <a:solidFill>
                  <a:srgbClr val="FFFF00"/>
                </a:solidFill>
              </a:rPr>
              <a:t>C</a:t>
            </a:r>
            <a:r>
              <a:rPr lang="en-GB" altLang="it-IT" sz="4000">
                <a:solidFill>
                  <a:schemeClr val="bg1"/>
                </a:solidFill>
              </a:rPr>
              <a:t>ar in the </a:t>
            </a:r>
            <a:r>
              <a:rPr lang="en-GB" altLang="it-IT" sz="4000">
                <a:solidFill>
                  <a:srgbClr val="FFFF00"/>
                </a:solidFill>
              </a:rPr>
              <a:t>G</a:t>
            </a:r>
            <a:r>
              <a:rPr lang="en-GB" altLang="it-IT" sz="4000">
                <a:solidFill>
                  <a:schemeClr val="bg1"/>
                </a:solidFill>
              </a:rPr>
              <a:t>arage</a:t>
            </a:r>
          </a:p>
          <a:p>
            <a:pPr eaLnBrk="1" hangingPunct="1"/>
            <a:r>
              <a:rPr lang="en-GB" altLang="it-IT">
                <a:solidFill>
                  <a:schemeClr val="bg1"/>
                </a:solidFill>
              </a:rPr>
              <a:t>(Cytosine - Guanine)</a:t>
            </a:r>
            <a:endParaRPr lang="en-US" altLang="it-IT">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95938"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95939"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95940"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2" name="Rettangolo 15"/>
          <p:cNvSpPr>
            <a:spLocks noChangeArrowheads="1"/>
          </p:cNvSpPr>
          <p:nvPr/>
        </p:nvSpPr>
        <p:spPr bwMode="auto">
          <a:xfrm>
            <a:off x="323850" y="1341438"/>
            <a:ext cx="8569325" cy="400050"/>
          </a:xfrm>
          <a:prstGeom prst="rect">
            <a:avLst/>
          </a:prstGeom>
          <a:noFill/>
          <a:ln w="9525">
            <a:noFill/>
            <a:miter lim="800000"/>
            <a:headEnd/>
            <a:tailEnd/>
          </a:ln>
        </p:spPr>
        <p:txBody>
          <a:bodyPr>
            <a:spAutoFit/>
          </a:bodyPr>
          <a:lstStyle/>
          <a:p>
            <a:pPr algn="just" eaLnBrk="1" hangingPunct="1">
              <a:defRPr/>
            </a:pPr>
            <a:r>
              <a:rPr lang="en-US" sz="2000" dirty="0">
                <a:solidFill>
                  <a:schemeClr val="bg1">
                    <a:lumMod val="50000"/>
                  </a:schemeClr>
                </a:solidFill>
              </a:rPr>
              <a:t>2) Cell migration</a:t>
            </a:r>
          </a:p>
        </p:txBody>
      </p:sp>
      <p:cxnSp>
        <p:nvCxnSpPr>
          <p:cNvPr id="13" name="Connettore 2 12"/>
          <p:cNvCxnSpPr/>
          <p:nvPr/>
        </p:nvCxnSpPr>
        <p:spPr>
          <a:xfrm>
            <a:off x="215900" y="3429000"/>
            <a:ext cx="2339975"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Parentesi graffa chiusa 16"/>
          <p:cNvSpPr/>
          <p:nvPr/>
        </p:nvSpPr>
        <p:spPr>
          <a:xfrm rot="5400000">
            <a:off x="1042988" y="2636838"/>
            <a:ext cx="433387" cy="21605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295944" name="Rettangolo 18"/>
          <p:cNvSpPr>
            <a:spLocks noChangeArrowheads="1"/>
          </p:cNvSpPr>
          <p:nvPr/>
        </p:nvSpPr>
        <p:spPr bwMode="auto">
          <a:xfrm>
            <a:off x="34925" y="2997200"/>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8</a:t>
            </a:r>
            <a:endParaRPr lang="it-IT" altLang="it-IT" sz="2400">
              <a:solidFill>
                <a:srgbClr val="FFFF00"/>
              </a:solidFill>
            </a:endParaRPr>
          </a:p>
        </p:txBody>
      </p:sp>
      <p:pic>
        <p:nvPicPr>
          <p:cNvPr id="21" name="Picture 7" descr="http://preview.turbosquid.com/Preview/2014/07/03__22_46_41/baby_1.jpg11fd37f1-8949-4de7-9e51-584a92c0e7a3Original.jpg"/>
          <p:cNvPicPr>
            <a:picLocks noChangeAspect="1" noChangeArrowheads="1"/>
          </p:cNvPicPr>
          <p:nvPr/>
        </p:nvPicPr>
        <p:blipFill>
          <a:blip r:embed="rId3" cstate="print"/>
          <a:srcRect b="4300"/>
          <a:stretch>
            <a:fillRect/>
          </a:stretch>
        </p:blipFill>
        <p:spPr bwMode="auto">
          <a:xfrm>
            <a:off x="391581" y="4047092"/>
            <a:ext cx="1728676" cy="1654014"/>
          </a:xfrm>
          <a:prstGeom prst="rect">
            <a:avLst/>
          </a:prstGeom>
          <a:ln>
            <a:noFill/>
          </a:ln>
          <a:effectLst>
            <a:softEdge rad="112500"/>
          </a:effectLst>
        </p:spPr>
      </p:pic>
      <p:sp>
        <p:nvSpPr>
          <p:cNvPr id="295946" name="Rettangolo 15"/>
          <p:cNvSpPr>
            <a:spLocks noChangeArrowheads="1"/>
          </p:cNvSpPr>
          <p:nvPr/>
        </p:nvSpPr>
        <p:spPr bwMode="auto">
          <a:xfrm>
            <a:off x="277813" y="5703888"/>
            <a:ext cx="1944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a:solidFill>
                  <a:schemeClr val="bg1"/>
                </a:solidFill>
              </a:rPr>
              <a:t>Fetus</a:t>
            </a:r>
          </a:p>
        </p:txBody>
      </p:sp>
      <p:sp>
        <p:nvSpPr>
          <p:cNvPr id="295947"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295948" name="Rettangolo 15"/>
          <p:cNvSpPr>
            <a:spLocks noChangeArrowheads="1"/>
          </p:cNvSpPr>
          <p:nvPr/>
        </p:nvSpPr>
        <p:spPr bwMode="auto">
          <a:xfrm>
            <a:off x="323850" y="1981200"/>
            <a:ext cx="4824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Another schematic representation</a:t>
            </a:r>
          </a:p>
        </p:txBody>
      </p:sp>
      <p:pic>
        <p:nvPicPr>
          <p:cNvPr id="212994" name="Picture 2" descr="http://thebrain.mcgill.ca/flash/a/a_09/a_09_cl/a_09_cl_dev/a_09_cl_dev_1c.jpg"/>
          <p:cNvPicPr>
            <a:picLocks noChangeAspect="1" noChangeArrowheads="1"/>
          </p:cNvPicPr>
          <p:nvPr/>
        </p:nvPicPr>
        <p:blipFill>
          <a:blip r:embed="rId4" cstate="print"/>
          <a:srcRect/>
          <a:stretch>
            <a:fillRect/>
          </a:stretch>
        </p:blipFill>
        <p:spPr bwMode="auto">
          <a:xfrm>
            <a:off x="5076057" y="1234124"/>
            <a:ext cx="4067944" cy="535489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00034"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00035"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00036"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2" name="Rettangolo 15"/>
          <p:cNvSpPr>
            <a:spLocks noChangeArrowheads="1"/>
          </p:cNvSpPr>
          <p:nvPr/>
        </p:nvSpPr>
        <p:spPr bwMode="auto">
          <a:xfrm>
            <a:off x="323850" y="1341438"/>
            <a:ext cx="8569325" cy="400050"/>
          </a:xfrm>
          <a:prstGeom prst="rect">
            <a:avLst/>
          </a:prstGeom>
          <a:noFill/>
          <a:ln w="9525">
            <a:noFill/>
            <a:miter lim="800000"/>
            <a:headEnd/>
            <a:tailEnd/>
          </a:ln>
        </p:spPr>
        <p:txBody>
          <a:bodyPr>
            <a:spAutoFit/>
          </a:bodyPr>
          <a:lstStyle/>
          <a:p>
            <a:pPr algn="just" eaLnBrk="1" hangingPunct="1">
              <a:defRPr/>
            </a:pPr>
            <a:r>
              <a:rPr lang="en-US" sz="2000" dirty="0">
                <a:solidFill>
                  <a:schemeClr val="bg1">
                    <a:lumMod val="50000"/>
                  </a:schemeClr>
                </a:solidFill>
              </a:rPr>
              <a:t>2) Cell migration</a:t>
            </a:r>
          </a:p>
        </p:txBody>
      </p:sp>
      <p:cxnSp>
        <p:nvCxnSpPr>
          <p:cNvPr id="13" name="Connettore 2 12"/>
          <p:cNvCxnSpPr/>
          <p:nvPr/>
        </p:nvCxnSpPr>
        <p:spPr>
          <a:xfrm>
            <a:off x="215900" y="3429000"/>
            <a:ext cx="2339975"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Parentesi graffa chiusa 16"/>
          <p:cNvSpPr/>
          <p:nvPr/>
        </p:nvSpPr>
        <p:spPr>
          <a:xfrm rot="5400000">
            <a:off x="1042988" y="2636838"/>
            <a:ext cx="433387" cy="21605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300040" name="Rettangolo 18"/>
          <p:cNvSpPr>
            <a:spLocks noChangeArrowheads="1"/>
          </p:cNvSpPr>
          <p:nvPr/>
        </p:nvSpPr>
        <p:spPr bwMode="auto">
          <a:xfrm>
            <a:off x="34925" y="2997200"/>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8</a:t>
            </a:r>
            <a:endParaRPr lang="it-IT" altLang="it-IT" sz="2400">
              <a:solidFill>
                <a:srgbClr val="FFFF00"/>
              </a:solidFill>
            </a:endParaRPr>
          </a:p>
        </p:txBody>
      </p:sp>
      <p:pic>
        <p:nvPicPr>
          <p:cNvPr id="21" name="Picture 7" descr="http://preview.turbosquid.com/Preview/2014/07/03__22_46_41/baby_1.jpg11fd37f1-8949-4de7-9e51-584a92c0e7a3Original.jpg"/>
          <p:cNvPicPr>
            <a:picLocks noChangeAspect="1" noChangeArrowheads="1"/>
          </p:cNvPicPr>
          <p:nvPr/>
        </p:nvPicPr>
        <p:blipFill>
          <a:blip r:embed="rId3" cstate="print"/>
          <a:srcRect b="4300"/>
          <a:stretch>
            <a:fillRect/>
          </a:stretch>
        </p:blipFill>
        <p:spPr bwMode="auto">
          <a:xfrm>
            <a:off x="391581" y="4047092"/>
            <a:ext cx="1728676" cy="1654014"/>
          </a:xfrm>
          <a:prstGeom prst="rect">
            <a:avLst/>
          </a:prstGeom>
          <a:ln>
            <a:noFill/>
          </a:ln>
          <a:effectLst>
            <a:softEdge rad="112500"/>
          </a:effectLst>
        </p:spPr>
      </p:pic>
      <p:sp>
        <p:nvSpPr>
          <p:cNvPr id="300042" name="Rettangolo 15"/>
          <p:cNvSpPr>
            <a:spLocks noChangeArrowheads="1"/>
          </p:cNvSpPr>
          <p:nvPr/>
        </p:nvSpPr>
        <p:spPr bwMode="auto">
          <a:xfrm>
            <a:off x="277813" y="5703888"/>
            <a:ext cx="1944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a:solidFill>
                  <a:schemeClr val="bg1"/>
                </a:solidFill>
              </a:rPr>
              <a:t>Fetus</a:t>
            </a:r>
          </a:p>
        </p:txBody>
      </p:sp>
      <p:sp>
        <p:nvSpPr>
          <p:cNvPr id="300043"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00044" name="Rettangolo 15"/>
          <p:cNvSpPr>
            <a:spLocks noChangeArrowheads="1"/>
          </p:cNvSpPr>
          <p:nvPr/>
        </p:nvSpPr>
        <p:spPr bwMode="auto">
          <a:xfrm>
            <a:off x="323850" y="1981200"/>
            <a:ext cx="5400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Migrate cells form the cerebral cortex in an inside-out fashion.</a:t>
            </a:r>
          </a:p>
        </p:txBody>
      </p:sp>
      <p:pic>
        <p:nvPicPr>
          <p:cNvPr id="18" name="Picture 2" descr="http://thebrain.mcgill.ca/flash/a/a_09/a_09_cl/a_09_cl_dev/a_09_cl_dev_1c.jpg"/>
          <p:cNvPicPr>
            <a:picLocks noChangeAspect="1" noChangeArrowheads="1"/>
          </p:cNvPicPr>
          <p:nvPr/>
        </p:nvPicPr>
        <p:blipFill>
          <a:blip r:embed="rId4" cstate="print"/>
          <a:srcRect l="-1770" r="30965"/>
          <a:stretch>
            <a:fillRect/>
          </a:stretch>
        </p:blipFill>
        <p:spPr bwMode="auto">
          <a:xfrm>
            <a:off x="6651000" y="1988840"/>
            <a:ext cx="2492999" cy="4634815"/>
          </a:xfrm>
          <a:prstGeom prst="rect">
            <a:avLst/>
          </a:prstGeom>
          <a:ln>
            <a:noFill/>
          </a:ln>
          <a:effectLst>
            <a:softEdge rad="112500"/>
          </a:effectLst>
        </p:spPr>
      </p:pic>
      <p:sp>
        <p:nvSpPr>
          <p:cNvPr id="300046" name="CasellaDiTesto 25"/>
          <p:cNvSpPr txBox="1">
            <a:spLocks noChangeArrowheads="1"/>
          </p:cNvSpPr>
          <p:nvPr/>
        </p:nvSpPr>
        <p:spPr bwMode="auto">
          <a:xfrm>
            <a:off x="5508625" y="5929313"/>
            <a:ext cx="1223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1400">
                <a:solidFill>
                  <a:schemeClr val="bg1"/>
                </a:solidFill>
              </a:rPr>
              <a:t>Layer 6</a:t>
            </a:r>
          </a:p>
        </p:txBody>
      </p:sp>
      <p:sp>
        <p:nvSpPr>
          <p:cNvPr id="300047" name="CasellaDiTesto 26"/>
          <p:cNvSpPr txBox="1">
            <a:spLocks noChangeArrowheads="1"/>
          </p:cNvSpPr>
          <p:nvPr/>
        </p:nvSpPr>
        <p:spPr bwMode="auto">
          <a:xfrm>
            <a:off x="5508625" y="5270500"/>
            <a:ext cx="1223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1400">
                <a:solidFill>
                  <a:schemeClr val="bg1"/>
                </a:solidFill>
              </a:rPr>
              <a:t>Layer 5</a:t>
            </a:r>
          </a:p>
        </p:txBody>
      </p:sp>
      <p:sp>
        <p:nvSpPr>
          <p:cNvPr id="300048" name="CasellaDiTesto 27"/>
          <p:cNvSpPr txBox="1">
            <a:spLocks noChangeArrowheads="1"/>
          </p:cNvSpPr>
          <p:nvPr/>
        </p:nvSpPr>
        <p:spPr bwMode="auto">
          <a:xfrm>
            <a:off x="5508625" y="4613275"/>
            <a:ext cx="12239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1400">
                <a:solidFill>
                  <a:schemeClr val="bg1"/>
                </a:solidFill>
              </a:rPr>
              <a:t>Layer 4</a:t>
            </a:r>
          </a:p>
        </p:txBody>
      </p:sp>
      <p:sp>
        <p:nvSpPr>
          <p:cNvPr id="300049" name="CasellaDiTesto 28"/>
          <p:cNvSpPr txBox="1">
            <a:spLocks noChangeArrowheads="1"/>
          </p:cNvSpPr>
          <p:nvPr/>
        </p:nvSpPr>
        <p:spPr bwMode="auto">
          <a:xfrm>
            <a:off x="5508625" y="3954463"/>
            <a:ext cx="1223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1400">
                <a:solidFill>
                  <a:schemeClr val="bg1"/>
                </a:solidFill>
              </a:rPr>
              <a:t>Layer 3</a:t>
            </a:r>
          </a:p>
        </p:txBody>
      </p:sp>
      <p:sp>
        <p:nvSpPr>
          <p:cNvPr id="300050" name="CasellaDiTesto 29"/>
          <p:cNvSpPr txBox="1">
            <a:spLocks noChangeArrowheads="1"/>
          </p:cNvSpPr>
          <p:nvPr/>
        </p:nvSpPr>
        <p:spPr bwMode="auto">
          <a:xfrm>
            <a:off x="5508625" y="3295650"/>
            <a:ext cx="1223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1400">
                <a:solidFill>
                  <a:schemeClr val="bg1"/>
                </a:solidFill>
              </a:rPr>
              <a:t>Layer 2</a:t>
            </a:r>
          </a:p>
        </p:txBody>
      </p:sp>
      <p:sp>
        <p:nvSpPr>
          <p:cNvPr id="300051" name="CasellaDiTesto 30"/>
          <p:cNvSpPr txBox="1">
            <a:spLocks noChangeArrowheads="1"/>
          </p:cNvSpPr>
          <p:nvPr/>
        </p:nvSpPr>
        <p:spPr bwMode="auto">
          <a:xfrm>
            <a:off x="5508625" y="2636838"/>
            <a:ext cx="1223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1400">
                <a:solidFill>
                  <a:schemeClr val="bg1"/>
                </a:solidFill>
              </a:rPr>
              <a:t>Layer 1</a:t>
            </a:r>
          </a:p>
        </p:txBody>
      </p:sp>
      <p:sp>
        <p:nvSpPr>
          <p:cNvPr id="300052" name="Rettangolo 15"/>
          <p:cNvSpPr>
            <a:spLocks noChangeArrowheads="1"/>
          </p:cNvSpPr>
          <p:nvPr/>
        </p:nvSpPr>
        <p:spPr bwMode="auto">
          <a:xfrm>
            <a:off x="2339975" y="4149725"/>
            <a:ext cx="36004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A cell migrating to Layer 4 has to bypass Layer 6 and 5 before..</a:t>
            </a:r>
          </a:p>
        </p:txBody>
      </p:sp>
      <p:cxnSp>
        <p:nvCxnSpPr>
          <p:cNvPr id="34" name="Connettore 2 33"/>
          <p:cNvCxnSpPr/>
          <p:nvPr/>
        </p:nvCxnSpPr>
        <p:spPr>
          <a:xfrm flipV="1">
            <a:off x="6732588" y="2492375"/>
            <a:ext cx="0" cy="374491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02082"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02083"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02084"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2" name="Rettangolo 15"/>
          <p:cNvSpPr>
            <a:spLocks noChangeArrowheads="1"/>
          </p:cNvSpPr>
          <p:nvPr/>
        </p:nvSpPr>
        <p:spPr bwMode="auto">
          <a:xfrm>
            <a:off x="323850" y="1341438"/>
            <a:ext cx="8569325" cy="400050"/>
          </a:xfrm>
          <a:prstGeom prst="rect">
            <a:avLst/>
          </a:prstGeom>
          <a:noFill/>
          <a:ln w="9525">
            <a:noFill/>
            <a:miter lim="800000"/>
            <a:headEnd/>
            <a:tailEnd/>
          </a:ln>
        </p:spPr>
        <p:txBody>
          <a:bodyPr>
            <a:spAutoFit/>
          </a:bodyPr>
          <a:lstStyle/>
          <a:p>
            <a:pPr algn="just" eaLnBrk="1" hangingPunct="1">
              <a:defRPr/>
            </a:pPr>
            <a:r>
              <a:rPr lang="en-US" sz="2000" dirty="0">
                <a:solidFill>
                  <a:schemeClr val="bg1">
                    <a:lumMod val="50000"/>
                  </a:schemeClr>
                </a:solidFill>
              </a:rPr>
              <a:t>2) Cell migration</a:t>
            </a:r>
          </a:p>
        </p:txBody>
      </p:sp>
      <p:cxnSp>
        <p:nvCxnSpPr>
          <p:cNvPr id="13" name="Connettore 2 12"/>
          <p:cNvCxnSpPr/>
          <p:nvPr/>
        </p:nvCxnSpPr>
        <p:spPr>
          <a:xfrm>
            <a:off x="215900" y="3429000"/>
            <a:ext cx="2339975"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Parentesi graffa chiusa 16"/>
          <p:cNvSpPr/>
          <p:nvPr/>
        </p:nvSpPr>
        <p:spPr>
          <a:xfrm rot="5400000">
            <a:off x="1042988" y="2636838"/>
            <a:ext cx="433387" cy="21605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19" name="Rettangolo 18"/>
          <p:cNvSpPr>
            <a:spLocks noChangeArrowheads="1"/>
          </p:cNvSpPr>
          <p:nvPr/>
        </p:nvSpPr>
        <p:spPr bwMode="auto">
          <a:xfrm>
            <a:off x="34925" y="2997200"/>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rgbClr val="FFFF00"/>
                </a:solidFill>
              </a:rPr>
              <a:t>8</a:t>
            </a:r>
            <a:endParaRPr lang="it-IT" altLang="it-IT" sz="2400">
              <a:solidFill>
                <a:srgbClr val="FFFF00"/>
              </a:solidFill>
            </a:endParaRPr>
          </a:p>
        </p:txBody>
      </p:sp>
      <p:pic>
        <p:nvPicPr>
          <p:cNvPr id="21" name="Picture 7" descr="http://preview.turbosquid.com/Preview/2014/07/03__22_46_41/baby_1.jpg11fd37f1-8949-4de7-9e51-584a92c0e7a3Original.jpg"/>
          <p:cNvPicPr>
            <a:picLocks noChangeAspect="1" noChangeArrowheads="1"/>
          </p:cNvPicPr>
          <p:nvPr/>
        </p:nvPicPr>
        <p:blipFill>
          <a:blip r:embed="rId3" cstate="print"/>
          <a:srcRect b="4300"/>
          <a:stretch>
            <a:fillRect/>
          </a:stretch>
        </p:blipFill>
        <p:spPr bwMode="auto">
          <a:xfrm>
            <a:off x="391581" y="4047092"/>
            <a:ext cx="1728676" cy="1654014"/>
          </a:xfrm>
          <a:prstGeom prst="rect">
            <a:avLst/>
          </a:prstGeom>
          <a:ln>
            <a:noFill/>
          </a:ln>
          <a:effectLst>
            <a:softEdge rad="112500"/>
          </a:effectLst>
        </p:spPr>
      </p:pic>
      <p:sp>
        <p:nvSpPr>
          <p:cNvPr id="24" name="Rettangolo 15"/>
          <p:cNvSpPr>
            <a:spLocks noChangeArrowheads="1"/>
          </p:cNvSpPr>
          <p:nvPr/>
        </p:nvSpPr>
        <p:spPr bwMode="auto">
          <a:xfrm>
            <a:off x="277813" y="5703888"/>
            <a:ext cx="1944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a:solidFill>
                  <a:schemeClr val="bg1"/>
                </a:solidFill>
              </a:rPr>
              <a:t>Fetus</a:t>
            </a:r>
          </a:p>
        </p:txBody>
      </p:sp>
      <p:sp>
        <p:nvSpPr>
          <p:cNvPr id="302091"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02092" name="Rettangolo 15"/>
          <p:cNvSpPr>
            <a:spLocks noChangeArrowheads="1"/>
          </p:cNvSpPr>
          <p:nvPr/>
        </p:nvSpPr>
        <p:spPr bwMode="auto">
          <a:xfrm>
            <a:off x="323850" y="1981200"/>
            <a:ext cx="8208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Once migration is complete, most radial glia pulls back their branches (but some remain in place throughout adulthood)</a:t>
            </a:r>
          </a:p>
        </p:txBody>
      </p:sp>
      <p:pic>
        <p:nvPicPr>
          <p:cNvPr id="302093" name="Picture 2" descr="http://thumbs.dreamstime.com/z/hub-e-raggi-rotti-36081810.jpg"/>
          <p:cNvPicPr>
            <a:picLocks noChangeAspect="1" noChangeArrowheads="1"/>
          </p:cNvPicPr>
          <p:nvPr/>
        </p:nvPicPr>
        <p:blipFill>
          <a:blip r:embed="rId4">
            <a:extLst>
              <a:ext uri="{28A0092B-C50C-407E-A947-70E740481C1C}">
                <a14:useLocalDpi xmlns:a14="http://schemas.microsoft.com/office/drawing/2010/main" val="0"/>
              </a:ext>
            </a:extLst>
          </a:blip>
          <a:srcRect b="11449"/>
          <a:stretch>
            <a:fillRect/>
          </a:stretch>
        </p:blipFill>
        <p:spPr bwMode="auto">
          <a:xfrm>
            <a:off x="3698875" y="2997200"/>
            <a:ext cx="4905375"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3"/>
                                        </p:tgtEl>
                                        <p:attrNameLst>
                                          <p:attrName>style.opacity</p:attrName>
                                        </p:attrNameLst>
                                      </p:cBhvr>
                                      <p:to>
                                        <p:strVal val="0.25"/>
                                      </p:to>
                                    </p:set>
                                    <p:animEffect filter="image" prLst="opacity: 0.25">
                                      <p:cBhvr rctx="IE">
                                        <p:cTn id="7" dur="indefinite"/>
                                        <p:tgtEl>
                                          <p:spTgt spid="13"/>
                                        </p:tgtEl>
                                      </p:cBhvr>
                                    </p:animEffect>
                                  </p:childTnLst>
                                </p:cTn>
                              </p:par>
                              <p:par>
                                <p:cTn id="8" presetID="9" presetClass="emph" presetSubtype="0" grpId="0" nodeType="withEffect">
                                  <p:stCondLst>
                                    <p:cond delay="0"/>
                                  </p:stCondLst>
                                  <p:childTnLst>
                                    <p:set>
                                      <p:cBhvr rctx="PPT">
                                        <p:cTn id="9" dur="indefinite"/>
                                        <p:tgtEl>
                                          <p:spTgt spid="17"/>
                                        </p:tgtEl>
                                        <p:attrNameLst>
                                          <p:attrName>style.opacity</p:attrName>
                                        </p:attrNameLst>
                                      </p:cBhvr>
                                      <p:to>
                                        <p:strVal val="0.25"/>
                                      </p:to>
                                    </p:set>
                                    <p:animEffect filter="image" prLst="opacity: 0.25">
                                      <p:cBhvr rctx="IE">
                                        <p:cTn id="10" dur="indefinite"/>
                                        <p:tgtEl>
                                          <p:spTgt spid="17"/>
                                        </p:tgtEl>
                                      </p:cBhvr>
                                    </p:animEffect>
                                  </p:childTnLst>
                                </p:cTn>
                              </p:par>
                              <p:par>
                                <p:cTn id="11" presetID="9" presetClass="emph" presetSubtype="0" grpId="0" nodeType="withEffect">
                                  <p:stCondLst>
                                    <p:cond delay="0"/>
                                  </p:stCondLst>
                                  <p:childTnLst>
                                    <p:set>
                                      <p:cBhvr rctx="PPT">
                                        <p:cTn id="12" dur="indefinite"/>
                                        <p:tgtEl>
                                          <p:spTgt spid="19"/>
                                        </p:tgtEl>
                                        <p:attrNameLst>
                                          <p:attrName>style.opacity</p:attrName>
                                        </p:attrNameLst>
                                      </p:cBhvr>
                                      <p:to>
                                        <p:strVal val="0.25"/>
                                      </p:to>
                                    </p:set>
                                    <p:animEffect filter="image" prLst="opacity: 0.25">
                                      <p:cBhvr rctx="IE">
                                        <p:cTn id="13" dur="indefinite"/>
                                        <p:tgtEl>
                                          <p:spTgt spid="19"/>
                                        </p:tgtEl>
                                      </p:cBhvr>
                                    </p:animEffect>
                                  </p:childTnLst>
                                </p:cTn>
                              </p:par>
                              <p:par>
                                <p:cTn id="14" presetID="9" presetClass="emph" presetSubtype="0" nodeType="withEffect">
                                  <p:stCondLst>
                                    <p:cond delay="0"/>
                                  </p:stCondLst>
                                  <p:childTnLst>
                                    <p:set>
                                      <p:cBhvr rctx="PPT">
                                        <p:cTn id="15" dur="indefinite"/>
                                        <p:tgtEl>
                                          <p:spTgt spid="21"/>
                                        </p:tgtEl>
                                        <p:attrNameLst>
                                          <p:attrName>style.opacity</p:attrName>
                                        </p:attrNameLst>
                                      </p:cBhvr>
                                      <p:to>
                                        <p:strVal val="0.25"/>
                                      </p:to>
                                    </p:set>
                                    <p:animEffect filter="image" prLst="opacity: 0.25">
                                      <p:cBhvr rctx="IE">
                                        <p:cTn id="16" dur="indefinite"/>
                                        <p:tgtEl>
                                          <p:spTgt spid="21"/>
                                        </p:tgtEl>
                                      </p:cBhvr>
                                    </p:animEffect>
                                  </p:childTnLst>
                                </p:cTn>
                              </p:par>
                              <p:par>
                                <p:cTn id="17" presetID="9" presetClass="emph" presetSubtype="0" grpId="0" nodeType="withEffect">
                                  <p:stCondLst>
                                    <p:cond delay="0"/>
                                  </p:stCondLst>
                                  <p:childTnLst>
                                    <p:set>
                                      <p:cBhvr rctx="PPT">
                                        <p:cTn id="18" dur="indefinite"/>
                                        <p:tgtEl>
                                          <p:spTgt spid="24"/>
                                        </p:tgtEl>
                                        <p:attrNameLst>
                                          <p:attrName>style.opacity</p:attrName>
                                        </p:attrNameLst>
                                      </p:cBhvr>
                                      <p:to>
                                        <p:strVal val="0.25"/>
                                      </p:to>
                                    </p:set>
                                    <p:animEffect filter="image" prLst="opacity: 0.25">
                                      <p:cBhvr rctx="IE">
                                        <p:cTn id="19"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2"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81603"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4"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5"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281606" name="Rettangolo 15"/>
          <p:cNvSpPr>
            <a:spLocks noChangeArrowheads="1"/>
          </p:cNvSpPr>
          <p:nvPr/>
        </p:nvSpPr>
        <p:spPr bwMode="auto">
          <a:xfrm>
            <a:off x="250825" y="1341438"/>
            <a:ext cx="8569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tx1">
                    <a:lumMod val="50000"/>
                    <a:lumOff val="50000"/>
                  </a:schemeClr>
                </a:solidFill>
              </a:rPr>
              <a:t>Once the neural tube has been formed, development of mature nervous system proceeds in 6 stages:</a:t>
            </a:r>
          </a:p>
        </p:txBody>
      </p:sp>
      <p:sp>
        <p:nvSpPr>
          <p:cNvPr id="281607" name="Rettangolo 15"/>
          <p:cNvSpPr>
            <a:spLocks noChangeArrowheads="1"/>
          </p:cNvSpPr>
          <p:nvPr/>
        </p:nvSpPr>
        <p:spPr bwMode="auto">
          <a:xfrm>
            <a:off x="323850" y="246538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tx1">
                    <a:lumMod val="50000"/>
                    <a:lumOff val="50000"/>
                  </a:schemeClr>
                </a:solidFill>
              </a:rPr>
              <a:t>1) The formation of neurons and glia</a:t>
            </a:r>
          </a:p>
        </p:txBody>
      </p:sp>
      <p:sp>
        <p:nvSpPr>
          <p:cNvPr id="281608" name="Rettangolo 15"/>
          <p:cNvSpPr>
            <a:spLocks noChangeArrowheads="1"/>
          </p:cNvSpPr>
          <p:nvPr/>
        </p:nvSpPr>
        <p:spPr bwMode="auto">
          <a:xfrm>
            <a:off x="323850" y="319722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tx1">
                    <a:lumMod val="50000"/>
                    <a:lumOff val="50000"/>
                  </a:schemeClr>
                </a:solidFill>
              </a:rPr>
              <a:t>2) Cell migration</a:t>
            </a:r>
          </a:p>
        </p:txBody>
      </p:sp>
      <p:sp>
        <p:nvSpPr>
          <p:cNvPr id="281609" name="Rettangolo 15"/>
          <p:cNvSpPr>
            <a:spLocks noChangeArrowheads="1"/>
          </p:cNvSpPr>
          <p:nvPr/>
        </p:nvSpPr>
        <p:spPr bwMode="auto">
          <a:xfrm>
            <a:off x="323850" y="3929063"/>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bg1"/>
                </a:solidFill>
              </a:rPr>
              <a:t>3) Differentiation</a:t>
            </a:r>
          </a:p>
        </p:txBody>
      </p:sp>
      <p:sp>
        <p:nvSpPr>
          <p:cNvPr id="281610" name="Rettangolo 15"/>
          <p:cNvSpPr>
            <a:spLocks noChangeArrowheads="1"/>
          </p:cNvSpPr>
          <p:nvPr/>
        </p:nvSpPr>
        <p:spPr bwMode="auto">
          <a:xfrm>
            <a:off x="323850" y="466090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tx1">
                    <a:lumMod val="65000"/>
                    <a:lumOff val="35000"/>
                  </a:schemeClr>
                </a:solidFill>
              </a:rPr>
              <a:t>4) Growth of axons and dendrites</a:t>
            </a:r>
          </a:p>
        </p:txBody>
      </p:sp>
      <p:sp>
        <p:nvSpPr>
          <p:cNvPr id="281611" name="Rettangolo 15"/>
          <p:cNvSpPr>
            <a:spLocks noChangeArrowheads="1"/>
          </p:cNvSpPr>
          <p:nvPr/>
        </p:nvSpPr>
        <p:spPr bwMode="auto">
          <a:xfrm>
            <a:off x="323850" y="539273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tx1">
                    <a:lumMod val="65000"/>
                    <a:lumOff val="35000"/>
                  </a:schemeClr>
                </a:solidFill>
              </a:rPr>
              <a:t>5) Formation of synapses</a:t>
            </a:r>
          </a:p>
        </p:txBody>
      </p:sp>
      <p:sp>
        <p:nvSpPr>
          <p:cNvPr id="281612" name="Rettangolo 15"/>
          <p:cNvSpPr>
            <a:spLocks noChangeArrowheads="1"/>
          </p:cNvSpPr>
          <p:nvPr/>
        </p:nvSpPr>
        <p:spPr bwMode="auto">
          <a:xfrm>
            <a:off x="323850" y="612457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tx1">
                    <a:lumMod val="65000"/>
                    <a:lumOff val="35000"/>
                  </a:schemeClr>
                </a:solidFill>
              </a:rPr>
              <a:t>6) Cell death</a:t>
            </a:r>
          </a:p>
        </p:txBody>
      </p:sp>
    </p:spTree>
    <p:extLst>
      <p:ext uri="{BB962C8B-B14F-4D97-AF65-F5344CB8AC3E}">
        <p14:creationId xmlns:p14="http://schemas.microsoft.com/office/powerpoint/2010/main" val="161467237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04130"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04131"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04132"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04133"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3) Differentiation</a:t>
            </a:r>
          </a:p>
          <a:p>
            <a:pPr algn="just" eaLnBrk="1" hangingPunct="1">
              <a:spcBef>
                <a:spcPct val="0"/>
              </a:spcBef>
              <a:buFontTx/>
              <a:buNone/>
            </a:pPr>
            <a:r>
              <a:rPr lang="en-US" altLang="it-IT" sz="2000">
                <a:solidFill>
                  <a:schemeClr val="bg1"/>
                </a:solidFill>
              </a:rPr>
              <a:t>(different types of neurons are necessary)</a:t>
            </a:r>
          </a:p>
        </p:txBody>
      </p:sp>
      <p:sp>
        <p:nvSpPr>
          <p:cNvPr id="304134"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04135" name="Rettangolo 15"/>
          <p:cNvSpPr>
            <a:spLocks noChangeArrowheads="1"/>
          </p:cNvSpPr>
          <p:nvPr/>
        </p:nvSpPr>
        <p:spPr bwMode="auto">
          <a:xfrm>
            <a:off x="468313" y="2924175"/>
            <a:ext cx="8207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chemeClr val="bg1"/>
                </a:solidFill>
              </a:rPr>
              <a:t>2 different processes:</a:t>
            </a:r>
          </a:p>
        </p:txBody>
      </p:sp>
      <p:sp>
        <p:nvSpPr>
          <p:cNvPr id="304136" name="Rettangolo 15"/>
          <p:cNvSpPr>
            <a:spLocks noChangeArrowheads="1"/>
          </p:cNvSpPr>
          <p:nvPr/>
        </p:nvSpPr>
        <p:spPr bwMode="auto">
          <a:xfrm>
            <a:off x="1042988" y="3500438"/>
            <a:ext cx="6913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eaLnBrk="1" hangingPunct="1">
              <a:spcBef>
                <a:spcPct val="0"/>
              </a:spcBef>
              <a:buFontTx/>
              <a:buNone/>
            </a:pPr>
            <a:r>
              <a:rPr lang="en-US" altLang="it-IT" sz="1800" b="1">
                <a:solidFill>
                  <a:schemeClr val="bg1"/>
                </a:solidFill>
                <a:ea typeface="Times New Roman" charset="0"/>
                <a:cs typeface="Times New Roman" charset="0"/>
              </a:rPr>
              <a:t>2a) Differentiation of the dorsal and ventral halves of neural tube</a:t>
            </a:r>
          </a:p>
        </p:txBody>
      </p:sp>
      <p:sp>
        <p:nvSpPr>
          <p:cNvPr id="11" name="Rettangolo 10"/>
          <p:cNvSpPr>
            <a:spLocks noChangeArrowheads="1"/>
          </p:cNvSpPr>
          <p:nvPr/>
        </p:nvSpPr>
        <p:spPr bwMode="auto">
          <a:xfrm>
            <a:off x="1057275" y="4205288"/>
            <a:ext cx="6899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algn="just" eaLnBrk="1" hangingPunct="1">
              <a:spcBef>
                <a:spcPct val="0"/>
              </a:spcBef>
              <a:buFontTx/>
              <a:buNone/>
            </a:pPr>
            <a:r>
              <a:rPr lang="en-US" altLang="it-IT" sz="1800" u="sng" dirty="0">
                <a:solidFill>
                  <a:srgbClr val="FFFFFF"/>
                </a:solidFill>
                <a:ea typeface="Times New Roman" charset="0"/>
                <a:cs typeface="Times New Roman" charset="0"/>
              </a:rPr>
              <a:t>Neurons in the ventral half develop into motor </a:t>
            </a:r>
            <a:r>
              <a:rPr lang="en-US" altLang="it-IT" sz="1800" u="sng" dirty="0" smtClean="0">
                <a:solidFill>
                  <a:srgbClr val="FFFFFF"/>
                </a:solidFill>
                <a:ea typeface="Times New Roman" charset="0"/>
                <a:cs typeface="Times New Roman" charset="0"/>
              </a:rPr>
              <a:t>neurons</a:t>
            </a:r>
            <a:endParaRPr lang="en-US" altLang="it-IT" sz="1800" u="sng" dirty="0">
              <a:solidFill>
                <a:srgbClr val="FFFFFF"/>
              </a:solidFill>
              <a:ea typeface="Times New Roman" charset="0"/>
              <a:cs typeface="Times New Roman" charset="0"/>
            </a:endParaRPr>
          </a:p>
        </p:txBody>
      </p:sp>
      <p:sp>
        <p:nvSpPr>
          <p:cNvPr id="12" name="Rettangolo 11"/>
          <p:cNvSpPr>
            <a:spLocks noChangeArrowheads="1"/>
          </p:cNvSpPr>
          <p:nvPr/>
        </p:nvSpPr>
        <p:spPr bwMode="auto">
          <a:xfrm>
            <a:off x="1042988" y="5085184"/>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eaLnBrk="1" hangingPunct="1">
              <a:spcBef>
                <a:spcPct val="0"/>
              </a:spcBef>
              <a:buFontTx/>
              <a:buNone/>
            </a:pPr>
            <a:r>
              <a:rPr lang="en-US" altLang="it-IT" sz="1800" u="sng" dirty="0">
                <a:solidFill>
                  <a:srgbClr val="FFFFFF"/>
                </a:solidFill>
                <a:ea typeface="Times New Roman" charset="0"/>
                <a:cs typeface="Times New Roman" charset="0"/>
              </a:rPr>
              <a:t>Neurons in the dorsal half develop into sensory </a:t>
            </a:r>
            <a:r>
              <a:rPr lang="en-US" altLang="it-IT" sz="1800" u="sng" dirty="0" smtClean="0">
                <a:solidFill>
                  <a:srgbClr val="FFFFFF"/>
                </a:solidFill>
                <a:ea typeface="Times New Roman" charset="0"/>
                <a:cs typeface="Times New Roman" charset="0"/>
              </a:rPr>
              <a:t>neurons</a:t>
            </a:r>
            <a:endParaRPr lang="en-US" altLang="it-IT" sz="1800" u="sng" dirty="0">
              <a:solidFill>
                <a:srgbClr val="FFFFFF"/>
              </a:solidFill>
              <a:ea typeface="Times New Roman"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06178"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06179"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06180"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06181"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3) Differentiation</a:t>
            </a:r>
          </a:p>
          <a:p>
            <a:pPr algn="just" eaLnBrk="1" hangingPunct="1">
              <a:spcBef>
                <a:spcPct val="0"/>
              </a:spcBef>
              <a:buFontTx/>
              <a:buNone/>
            </a:pPr>
            <a:r>
              <a:rPr lang="en-US" altLang="it-IT" sz="2000">
                <a:solidFill>
                  <a:schemeClr val="bg1"/>
                </a:solidFill>
              </a:rPr>
              <a:t>(different types of neurons are necessary)</a:t>
            </a:r>
          </a:p>
        </p:txBody>
      </p:sp>
      <p:sp>
        <p:nvSpPr>
          <p:cNvPr id="306182"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06183" name="Rettangolo 15"/>
          <p:cNvSpPr>
            <a:spLocks noChangeArrowheads="1"/>
          </p:cNvSpPr>
          <p:nvPr/>
        </p:nvSpPr>
        <p:spPr bwMode="auto">
          <a:xfrm>
            <a:off x="468313" y="2924175"/>
            <a:ext cx="8207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chemeClr val="bg1"/>
                </a:solidFill>
              </a:rPr>
              <a:t>2 different processes:</a:t>
            </a:r>
          </a:p>
        </p:txBody>
      </p:sp>
      <p:sp>
        <p:nvSpPr>
          <p:cNvPr id="306184" name="Rettangolo 14"/>
          <p:cNvSpPr>
            <a:spLocks noChangeArrowheads="1"/>
          </p:cNvSpPr>
          <p:nvPr/>
        </p:nvSpPr>
        <p:spPr bwMode="auto">
          <a:xfrm>
            <a:off x="1042988" y="3419475"/>
            <a:ext cx="7308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eaLnBrk="1" hangingPunct="1">
              <a:spcBef>
                <a:spcPct val="0"/>
              </a:spcBef>
              <a:buFontTx/>
              <a:buNone/>
            </a:pPr>
            <a:r>
              <a:rPr lang="en-US" altLang="it-IT" sz="1800" b="1">
                <a:solidFill>
                  <a:schemeClr val="bg1"/>
                </a:solidFill>
                <a:ea typeface="Times New Roman" charset="0"/>
                <a:cs typeface="Times New Roman" charset="0"/>
              </a:rPr>
              <a:t>2b) Differentiation of the neural tube along the rostral-caudal axis</a:t>
            </a:r>
          </a:p>
        </p:txBody>
      </p:sp>
      <p:pic>
        <p:nvPicPr>
          <p:cNvPr id="306185" name="Picture 7" descr="C05F010"/>
          <p:cNvPicPr>
            <a:picLocks noChangeAspect="1" noChangeArrowheads="1"/>
          </p:cNvPicPr>
          <p:nvPr/>
        </p:nvPicPr>
        <p:blipFill>
          <a:blip r:embed="rId3">
            <a:extLst>
              <a:ext uri="{28A0092B-C50C-407E-A947-70E740481C1C}">
                <a14:useLocalDpi xmlns:a14="http://schemas.microsoft.com/office/drawing/2010/main" val="0"/>
              </a:ext>
            </a:extLst>
          </a:blip>
          <a:srcRect l="-554" t="4999" r="57928" b="54218"/>
          <a:stretch>
            <a:fillRect/>
          </a:stretch>
        </p:blipFill>
        <p:spPr bwMode="auto">
          <a:xfrm>
            <a:off x="6335713" y="3789363"/>
            <a:ext cx="280828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6" name="Rettangolo 12"/>
          <p:cNvSpPr>
            <a:spLocks noChangeArrowheads="1"/>
          </p:cNvSpPr>
          <p:nvPr/>
        </p:nvSpPr>
        <p:spPr bwMode="auto">
          <a:xfrm>
            <a:off x="250825" y="4629150"/>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eaLnBrk="1" hangingPunct="1">
              <a:spcBef>
                <a:spcPct val="0"/>
              </a:spcBef>
              <a:buFontTx/>
              <a:buNone/>
            </a:pPr>
            <a:r>
              <a:rPr lang="en-US" altLang="it-IT" sz="1800">
                <a:solidFill>
                  <a:schemeClr val="bg1"/>
                </a:solidFill>
                <a:ea typeface="Times New Roman" charset="0"/>
                <a:cs typeface="Times New Roman" charset="0"/>
              </a:rPr>
              <a:t>This process will generate the division of nervous system</a:t>
            </a:r>
          </a:p>
        </p:txBody>
      </p:sp>
      <p:sp>
        <p:nvSpPr>
          <p:cNvPr id="14" name="Parentesi graffa aperta 13"/>
          <p:cNvSpPr/>
          <p:nvPr/>
        </p:nvSpPr>
        <p:spPr>
          <a:xfrm>
            <a:off x="6156325" y="3860800"/>
            <a:ext cx="215900" cy="1944688"/>
          </a:xfrm>
          <a:prstGeom prst="lef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306188" name="AutoShape 2" descr="https://wfpsychbrainwiki.wikispaces.com/file/view/hindbrain.jpg/260769628/hindbrain.jpg"/>
          <p:cNvSpPr>
            <a:spLocks noChangeAspect="1" noChangeArrowheads="1"/>
          </p:cNvSpPr>
          <p:nvPr/>
        </p:nvSpPr>
        <p:spPr bwMode="auto">
          <a:xfrm>
            <a:off x="155575" y="-1790700"/>
            <a:ext cx="4229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306189" name="Picture 5" descr="https://lh5.googleusercontent.com/-jIyi-98QPJM/Vad2QEQq_tI/AAAAAAAAUoU/BOLvHE14cwo/w800-h800/a_midbrain.png"/>
          <p:cNvPicPr>
            <a:picLocks noChangeAspect="1" noChangeArrowheads="1"/>
          </p:cNvPicPr>
          <p:nvPr/>
        </p:nvPicPr>
        <p:blipFill>
          <a:blip r:embed="rId4">
            <a:extLst>
              <a:ext uri="{28A0092B-C50C-407E-A947-70E740481C1C}">
                <a14:useLocalDpi xmlns:a14="http://schemas.microsoft.com/office/drawing/2010/main" val="0"/>
              </a:ext>
            </a:extLst>
          </a:blip>
          <a:srcRect b="19820"/>
          <a:stretch>
            <a:fillRect/>
          </a:stretch>
        </p:blipFill>
        <p:spPr bwMode="auto">
          <a:xfrm>
            <a:off x="323850" y="4999038"/>
            <a:ext cx="3017838"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08226"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08227"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08228"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08229"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3) Differentiation</a:t>
            </a:r>
          </a:p>
          <a:p>
            <a:pPr algn="just" eaLnBrk="1" hangingPunct="1">
              <a:spcBef>
                <a:spcPct val="0"/>
              </a:spcBef>
              <a:buFontTx/>
              <a:buNone/>
            </a:pPr>
            <a:r>
              <a:rPr lang="en-US" altLang="it-IT" sz="2000">
                <a:solidFill>
                  <a:schemeClr val="bg1"/>
                </a:solidFill>
              </a:rPr>
              <a:t>(different types of neurons are necessary)</a:t>
            </a:r>
          </a:p>
        </p:txBody>
      </p:sp>
      <p:sp>
        <p:nvSpPr>
          <p:cNvPr id="308230"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08231" name="Rettangolo 15"/>
          <p:cNvSpPr>
            <a:spLocks noChangeArrowheads="1"/>
          </p:cNvSpPr>
          <p:nvPr/>
        </p:nvSpPr>
        <p:spPr bwMode="auto">
          <a:xfrm>
            <a:off x="468313" y="2924175"/>
            <a:ext cx="8207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chemeClr val="bg1"/>
                </a:solidFill>
              </a:rPr>
              <a:t>2 different processes:</a:t>
            </a:r>
          </a:p>
        </p:txBody>
      </p:sp>
      <p:sp>
        <p:nvSpPr>
          <p:cNvPr id="308232" name="Rettangolo 14"/>
          <p:cNvSpPr>
            <a:spLocks noChangeArrowheads="1"/>
          </p:cNvSpPr>
          <p:nvPr/>
        </p:nvSpPr>
        <p:spPr bwMode="auto">
          <a:xfrm>
            <a:off x="1042988" y="3419475"/>
            <a:ext cx="7308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eaLnBrk="1" hangingPunct="1">
              <a:spcBef>
                <a:spcPct val="0"/>
              </a:spcBef>
              <a:buFontTx/>
              <a:buNone/>
            </a:pPr>
            <a:r>
              <a:rPr lang="en-US" altLang="it-IT" sz="1800" b="1">
                <a:solidFill>
                  <a:schemeClr val="bg1"/>
                </a:solidFill>
                <a:ea typeface="Times New Roman" charset="0"/>
                <a:cs typeface="Times New Roman" charset="0"/>
              </a:rPr>
              <a:t>2b) Differentiation of the neural tube along the rostral-caudal axis</a:t>
            </a:r>
          </a:p>
        </p:txBody>
      </p:sp>
      <p:sp>
        <p:nvSpPr>
          <p:cNvPr id="308233" name="Rettangolo 12"/>
          <p:cNvSpPr>
            <a:spLocks noChangeArrowheads="1"/>
          </p:cNvSpPr>
          <p:nvPr/>
        </p:nvSpPr>
        <p:spPr bwMode="auto">
          <a:xfrm>
            <a:off x="250825" y="6083300"/>
            <a:ext cx="612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eaLnBrk="1" hangingPunct="1">
              <a:spcBef>
                <a:spcPct val="0"/>
              </a:spcBef>
              <a:buFontTx/>
              <a:buNone/>
            </a:pPr>
            <a:r>
              <a:rPr lang="en-US" altLang="it-IT" sz="1800">
                <a:solidFill>
                  <a:schemeClr val="bg1"/>
                </a:solidFill>
                <a:ea typeface="Times New Roman" charset="0"/>
                <a:cs typeface="Times New Roman" charset="0"/>
              </a:rPr>
              <a:t>Hox genes encode for a protein that control  differentiation</a:t>
            </a:r>
          </a:p>
        </p:txBody>
      </p:sp>
      <p:sp>
        <p:nvSpPr>
          <p:cNvPr id="308234" name="AutoShape 2" descr="https://wfpsychbrainwiki.wikispaces.com/file/view/hindbrain.jpg/260769628/hindbrain.jpg"/>
          <p:cNvSpPr>
            <a:spLocks noChangeAspect="1" noChangeArrowheads="1"/>
          </p:cNvSpPr>
          <p:nvPr/>
        </p:nvSpPr>
        <p:spPr bwMode="auto">
          <a:xfrm>
            <a:off x="155575" y="-1790700"/>
            <a:ext cx="4229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308235" name="Picture 7" descr="C05F010"/>
          <p:cNvPicPr>
            <a:picLocks noChangeAspect="1" noChangeArrowheads="1"/>
          </p:cNvPicPr>
          <p:nvPr/>
        </p:nvPicPr>
        <p:blipFill>
          <a:blip r:embed="rId3">
            <a:extLst>
              <a:ext uri="{28A0092B-C50C-407E-A947-70E740481C1C}">
                <a14:useLocalDpi xmlns:a14="http://schemas.microsoft.com/office/drawing/2010/main" val="0"/>
              </a:ext>
            </a:extLst>
          </a:blip>
          <a:srcRect l="-554" t="4999" r="57928" b="54218"/>
          <a:stretch>
            <a:fillRect/>
          </a:stretch>
        </p:blipFill>
        <p:spPr bwMode="auto">
          <a:xfrm>
            <a:off x="6335713" y="3789363"/>
            <a:ext cx="280828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igura a mano libera 15"/>
          <p:cNvSpPr/>
          <p:nvPr/>
        </p:nvSpPr>
        <p:spPr>
          <a:xfrm>
            <a:off x="404813" y="5051425"/>
            <a:ext cx="6765925" cy="1169988"/>
          </a:xfrm>
          <a:custGeom>
            <a:avLst/>
            <a:gdLst>
              <a:gd name="connsiteX0" fmla="*/ 0 w 6011056"/>
              <a:gd name="connsiteY0" fmla="*/ 1139253 h 1169233"/>
              <a:gd name="connsiteX1" fmla="*/ 6011056 w 6011056"/>
              <a:gd name="connsiteY1" fmla="*/ 0 h 1169233"/>
              <a:gd name="connsiteX2" fmla="*/ 5996066 w 6011056"/>
              <a:gd name="connsiteY2" fmla="*/ 164892 h 1169233"/>
              <a:gd name="connsiteX3" fmla="*/ 5756223 w 6011056"/>
              <a:gd name="connsiteY3" fmla="*/ 1169233 h 1169233"/>
              <a:gd name="connsiteX4" fmla="*/ 59961 w 6011056"/>
              <a:gd name="connsiteY4" fmla="*/ 1154243 h 1169233"/>
              <a:gd name="connsiteX5" fmla="*/ 119922 w 6011056"/>
              <a:gd name="connsiteY5" fmla="*/ 1139253 h 1169233"/>
              <a:gd name="connsiteX0" fmla="*/ 0 w 6039474"/>
              <a:gd name="connsiteY0" fmla="*/ 1139253 h 1169233"/>
              <a:gd name="connsiteX1" fmla="*/ 6011056 w 6039474"/>
              <a:gd name="connsiteY1" fmla="*/ 0 h 1169233"/>
              <a:gd name="connsiteX2" fmla="*/ 6039474 w 6039474"/>
              <a:gd name="connsiteY2" fmla="*/ 177515 h 1169233"/>
              <a:gd name="connsiteX3" fmla="*/ 5756223 w 6039474"/>
              <a:gd name="connsiteY3" fmla="*/ 1169233 h 1169233"/>
              <a:gd name="connsiteX4" fmla="*/ 59961 w 6039474"/>
              <a:gd name="connsiteY4" fmla="*/ 1154243 h 1169233"/>
              <a:gd name="connsiteX5" fmla="*/ 119922 w 6039474"/>
              <a:gd name="connsiteY5" fmla="*/ 1139253 h 1169233"/>
              <a:gd name="connsiteX0" fmla="*/ 0 w 6687546"/>
              <a:gd name="connsiteY0" fmla="*/ 1139253 h 1169233"/>
              <a:gd name="connsiteX1" fmla="*/ 6011056 w 6687546"/>
              <a:gd name="connsiteY1" fmla="*/ 0 h 1169233"/>
              <a:gd name="connsiteX2" fmla="*/ 6687546 w 6687546"/>
              <a:gd name="connsiteY2" fmla="*/ 33499 h 1169233"/>
              <a:gd name="connsiteX3" fmla="*/ 5756223 w 6687546"/>
              <a:gd name="connsiteY3" fmla="*/ 1169233 h 1169233"/>
              <a:gd name="connsiteX4" fmla="*/ 59961 w 6687546"/>
              <a:gd name="connsiteY4" fmla="*/ 1154243 h 1169233"/>
              <a:gd name="connsiteX5" fmla="*/ 119922 w 6687546"/>
              <a:gd name="connsiteY5" fmla="*/ 1139253 h 1169233"/>
              <a:gd name="connsiteX0" fmla="*/ 0 w 6687546"/>
              <a:gd name="connsiteY0" fmla="*/ 1139253 h 1169233"/>
              <a:gd name="connsiteX1" fmla="*/ 6011056 w 6687546"/>
              <a:gd name="connsiteY1" fmla="*/ 0 h 1169233"/>
              <a:gd name="connsiteX2" fmla="*/ 6687546 w 6687546"/>
              <a:gd name="connsiteY2" fmla="*/ 33499 h 1169233"/>
              <a:gd name="connsiteX3" fmla="*/ 5967466 w 6687546"/>
              <a:gd name="connsiteY3" fmla="*/ 321531 h 1169233"/>
              <a:gd name="connsiteX4" fmla="*/ 5756223 w 6687546"/>
              <a:gd name="connsiteY4" fmla="*/ 1169233 h 1169233"/>
              <a:gd name="connsiteX5" fmla="*/ 59961 w 6687546"/>
              <a:gd name="connsiteY5" fmla="*/ 1154243 h 1169233"/>
              <a:gd name="connsiteX6" fmla="*/ 119922 w 6687546"/>
              <a:gd name="connsiteY6" fmla="*/ 1139253 h 1169233"/>
              <a:gd name="connsiteX0" fmla="*/ 0 w 6687546"/>
              <a:gd name="connsiteY0" fmla="*/ 1139253 h 1169233"/>
              <a:gd name="connsiteX1" fmla="*/ 6011056 w 6687546"/>
              <a:gd name="connsiteY1" fmla="*/ 0 h 1169233"/>
              <a:gd name="connsiteX2" fmla="*/ 6687546 w 6687546"/>
              <a:gd name="connsiteY2" fmla="*/ 33499 h 1169233"/>
              <a:gd name="connsiteX3" fmla="*/ 5967466 w 6687546"/>
              <a:gd name="connsiteY3" fmla="*/ 321531 h 1169233"/>
              <a:gd name="connsiteX4" fmla="*/ 5756223 w 6687546"/>
              <a:gd name="connsiteY4" fmla="*/ 1169233 h 1169233"/>
              <a:gd name="connsiteX5" fmla="*/ 59961 w 6687546"/>
              <a:gd name="connsiteY5" fmla="*/ 1154243 h 1169233"/>
              <a:gd name="connsiteX6" fmla="*/ 119922 w 6687546"/>
              <a:gd name="connsiteY6" fmla="*/ 1139253 h 1169233"/>
              <a:gd name="connsiteX0" fmla="*/ 0 w 6807559"/>
              <a:gd name="connsiteY0" fmla="*/ 1139253 h 1169233"/>
              <a:gd name="connsiteX1" fmla="*/ 6011056 w 6807559"/>
              <a:gd name="connsiteY1" fmla="*/ 0 h 1169233"/>
              <a:gd name="connsiteX2" fmla="*/ 6687546 w 6807559"/>
              <a:gd name="connsiteY2" fmla="*/ 33499 h 1169233"/>
              <a:gd name="connsiteX3" fmla="*/ 6687546 w 6807559"/>
              <a:gd name="connsiteY3" fmla="*/ 177515 h 1169233"/>
              <a:gd name="connsiteX4" fmla="*/ 5967466 w 6807559"/>
              <a:gd name="connsiteY4" fmla="*/ 321531 h 1169233"/>
              <a:gd name="connsiteX5" fmla="*/ 5756223 w 6807559"/>
              <a:gd name="connsiteY5" fmla="*/ 1169233 h 1169233"/>
              <a:gd name="connsiteX6" fmla="*/ 59961 w 6807559"/>
              <a:gd name="connsiteY6" fmla="*/ 1154243 h 1169233"/>
              <a:gd name="connsiteX7" fmla="*/ 119922 w 6807559"/>
              <a:gd name="connsiteY7" fmla="*/ 1139253 h 1169233"/>
              <a:gd name="connsiteX0" fmla="*/ 0 w 6765434"/>
              <a:gd name="connsiteY0" fmla="*/ 1139253 h 1169233"/>
              <a:gd name="connsiteX1" fmla="*/ 6011056 w 6765434"/>
              <a:gd name="connsiteY1" fmla="*/ 0 h 1169233"/>
              <a:gd name="connsiteX2" fmla="*/ 6687546 w 6765434"/>
              <a:gd name="connsiteY2" fmla="*/ 33499 h 1169233"/>
              <a:gd name="connsiteX3" fmla="*/ 6687546 w 6765434"/>
              <a:gd name="connsiteY3" fmla="*/ 177515 h 1169233"/>
              <a:gd name="connsiteX4" fmla="*/ 5967466 w 6765434"/>
              <a:gd name="connsiteY4" fmla="*/ 321531 h 1169233"/>
              <a:gd name="connsiteX5" fmla="*/ 5756223 w 6765434"/>
              <a:gd name="connsiteY5" fmla="*/ 1169233 h 1169233"/>
              <a:gd name="connsiteX6" fmla="*/ 59961 w 6765434"/>
              <a:gd name="connsiteY6" fmla="*/ 1154243 h 1169233"/>
              <a:gd name="connsiteX7" fmla="*/ 119922 w 6765434"/>
              <a:gd name="connsiteY7" fmla="*/ 1139253 h 1169233"/>
              <a:gd name="connsiteX0" fmla="*/ 0 w 6765434"/>
              <a:gd name="connsiteY0" fmla="*/ 1139253 h 1169233"/>
              <a:gd name="connsiteX1" fmla="*/ 6011056 w 6765434"/>
              <a:gd name="connsiteY1" fmla="*/ 0 h 1169233"/>
              <a:gd name="connsiteX2" fmla="*/ 6687546 w 6765434"/>
              <a:gd name="connsiteY2" fmla="*/ 33499 h 1169233"/>
              <a:gd name="connsiteX3" fmla="*/ 6687546 w 6765434"/>
              <a:gd name="connsiteY3" fmla="*/ 177515 h 1169233"/>
              <a:gd name="connsiteX4" fmla="*/ 5967466 w 6765434"/>
              <a:gd name="connsiteY4" fmla="*/ 249523 h 1169233"/>
              <a:gd name="connsiteX5" fmla="*/ 5967466 w 6765434"/>
              <a:gd name="connsiteY5" fmla="*/ 321531 h 1169233"/>
              <a:gd name="connsiteX6" fmla="*/ 5756223 w 6765434"/>
              <a:gd name="connsiteY6" fmla="*/ 1169233 h 1169233"/>
              <a:gd name="connsiteX7" fmla="*/ 59961 w 6765434"/>
              <a:gd name="connsiteY7" fmla="*/ 1154243 h 1169233"/>
              <a:gd name="connsiteX8" fmla="*/ 119922 w 6765434"/>
              <a:gd name="connsiteY8" fmla="*/ 1139253 h 11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5434" h="1169233">
                <a:moveTo>
                  <a:pt x="0" y="1139253"/>
                </a:moveTo>
                <a:lnTo>
                  <a:pt x="6011056" y="0"/>
                </a:lnTo>
                <a:lnTo>
                  <a:pt x="6687546" y="33499"/>
                </a:lnTo>
                <a:cubicBezTo>
                  <a:pt x="6765434" y="60734"/>
                  <a:pt x="6685496" y="127122"/>
                  <a:pt x="6687546" y="177515"/>
                </a:cubicBezTo>
                <a:cubicBezTo>
                  <a:pt x="6587372" y="212565"/>
                  <a:pt x="6087479" y="225520"/>
                  <a:pt x="5967466" y="249523"/>
                </a:cubicBezTo>
                <a:cubicBezTo>
                  <a:pt x="5847453" y="273526"/>
                  <a:pt x="6022512" y="167292"/>
                  <a:pt x="5967466" y="321531"/>
                </a:cubicBezTo>
                <a:lnTo>
                  <a:pt x="5756223" y="1169233"/>
                </a:lnTo>
                <a:lnTo>
                  <a:pt x="59961" y="1154243"/>
                </a:lnTo>
                <a:lnTo>
                  <a:pt x="119922" y="1139253"/>
                </a:lnTo>
              </a:path>
            </a:pathLst>
          </a:custGeom>
          <a:solidFill>
            <a:srgbClr val="FFFF00">
              <a:alpha val="23000"/>
            </a:srgbClr>
          </a:solidFill>
          <a:ln w="0">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0274"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10275"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0276"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0277"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3) Differentiation</a:t>
            </a:r>
          </a:p>
          <a:p>
            <a:pPr algn="just" eaLnBrk="1" hangingPunct="1">
              <a:spcBef>
                <a:spcPct val="0"/>
              </a:spcBef>
              <a:buFontTx/>
              <a:buNone/>
            </a:pPr>
            <a:r>
              <a:rPr lang="en-US" altLang="it-IT" sz="2000">
                <a:solidFill>
                  <a:schemeClr val="bg1"/>
                </a:solidFill>
              </a:rPr>
              <a:t>(different types of neurons are necessary)</a:t>
            </a:r>
          </a:p>
        </p:txBody>
      </p:sp>
      <p:sp>
        <p:nvSpPr>
          <p:cNvPr id="310278"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10279" name="Rettangolo 15"/>
          <p:cNvSpPr>
            <a:spLocks noChangeArrowheads="1"/>
          </p:cNvSpPr>
          <p:nvPr/>
        </p:nvSpPr>
        <p:spPr bwMode="auto">
          <a:xfrm>
            <a:off x="468313" y="2924175"/>
            <a:ext cx="8207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chemeClr val="bg1"/>
                </a:solidFill>
              </a:rPr>
              <a:t>2 different processes:</a:t>
            </a:r>
          </a:p>
        </p:txBody>
      </p:sp>
      <p:sp>
        <p:nvSpPr>
          <p:cNvPr id="310280" name="Rettangolo 14"/>
          <p:cNvSpPr>
            <a:spLocks noChangeArrowheads="1"/>
          </p:cNvSpPr>
          <p:nvPr/>
        </p:nvSpPr>
        <p:spPr bwMode="auto">
          <a:xfrm>
            <a:off x="1042988" y="3419475"/>
            <a:ext cx="7308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eaLnBrk="1" hangingPunct="1">
              <a:spcBef>
                <a:spcPct val="0"/>
              </a:spcBef>
              <a:buFontTx/>
              <a:buNone/>
            </a:pPr>
            <a:r>
              <a:rPr lang="en-US" altLang="it-IT" sz="1800" b="1">
                <a:solidFill>
                  <a:schemeClr val="bg1"/>
                </a:solidFill>
                <a:ea typeface="Times New Roman" charset="0"/>
                <a:cs typeface="Times New Roman" charset="0"/>
              </a:rPr>
              <a:t>2b) Differentiation of the neural tube along the rostral-caudal axis</a:t>
            </a:r>
          </a:p>
        </p:txBody>
      </p:sp>
      <p:sp>
        <p:nvSpPr>
          <p:cNvPr id="310281" name="Rettangolo 12"/>
          <p:cNvSpPr>
            <a:spLocks noChangeArrowheads="1"/>
          </p:cNvSpPr>
          <p:nvPr/>
        </p:nvSpPr>
        <p:spPr bwMode="auto">
          <a:xfrm>
            <a:off x="250825" y="6083300"/>
            <a:ext cx="648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eaLnBrk="1" hangingPunct="1">
              <a:spcBef>
                <a:spcPct val="0"/>
              </a:spcBef>
              <a:buFontTx/>
              <a:buNone/>
            </a:pPr>
            <a:r>
              <a:rPr lang="en-US" altLang="it-IT" sz="1800">
                <a:solidFill>
                  <a:schemeClr val="bg1"/>
                </a:solidFill>
                <a:ea typeface="Times New Roman" charset="0"/>
                <a:cs typeface="Times New Roman" charset="0"/>
              </a:rPr>
              <a:t>Hox genes does not have this effect</a:t>
            </a:r>
          </a:p>
        </p:txBody>
      </p:sp>
      <p:sp>
        <p:nvSpPr>
          <p:cNvPr id="310282" name="AutoShape 2" descr="https://wfpsychbrainwiki.wikispaces.com/file/view/hindbrain.jpg/260769628/hindbrain.jpg"/>
          <p:cNvSpPr>
            <a:spLocks noChangeAspect="1" noChangeArrowheads="1"/>
          </p:cNvSpPr>
          <p:nvPr/>
        </p:nvSpPr>
        <p:spPr bwMode="auto">
          <a:xfrm>
            <a:off x="155575" y="-1790700"/>
            <a:ext cx="4229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310283" name="Picture 7" descr="C05F010"/>
          <p:cNvPicPr>
            <a:picLocks noChangeAspect="1" noChangeArrowheads="1"/>
          </p:cNvPicPr>
          <p:nvPr/>
        </p:nvPicPr>
        <p:blipFill>
          <a:blip r:embed="rId3">
            <a:extLst>
              <a:ext uri="{28A0092B-C50C-407E-A947-70E740481C1C}">
                <a14:useLocalDpi xmlns:a14="http://schemas.microsoft.com/office/drawing/2010/main" val="0"/>
              </a:ext>
            </a:extLst>
          </a:blip>
          <a:srcRect l="-554" t="4999" r="57928" b="54218"/>
          <a:stretch>
            <a:fillRect/>
          </a:stretch>
        </p:blipFill>
        <p:spPr bwMode="auto">
          <a:xfrm>
            <a:off x="6335713" y="3789363"/>
            <a:ext cx="280828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igura a mano libera 15"/>
          <p:cNvSpPr/>
          <p:nvPr/>
        </p:nvSpPr>
        <p:spPr>
          <a:xfrm>
            <a:off x="404813" y="3517900"/>
            <a:ext cx="7042150" cy="2703513"/>
          </a:xfrm>
          <a:custGeom>
            <a:avLst/>
            <a:gdLst>
              <a:gd name="connsiteX0" fmla="*/ 0 w 6011056"/>
              <a:gd name="connsiteY0" fmla="*/ 1139253 h 1169233"/>
              <a:gd name="connsiteX1" fmla="*/ 6011056 w 6011056"/>
              <a:gd name="connsiteY1" fmla="*/ 0 h 1169233"/>
              <a:gd name="connsiteX2" fmla="*/ 5996066 w 6011056"/>
              <a:gd name="connsiteY2" fmla="*/ 164892 h 1169233"/>
              <a:gd name="connsiteX3" fmla="*/ 5756223 w 6011056"/>
              <a:gd name="connsiteY3" fmla="*/ 1169233 h 1169233"/>
              <a:gd name="connsiteX4" fmla="*/ 59961 w 6011056"/>
              <a:gd name="connsiteY4" fmla="*/ 1154243 h 1169233"/>
              <a:gd name="connsiteX5" fmla="*/ 119922 w 6011056"/>
              <a:gd name="connsiteY5" fmla="*/ 1139253 h 1169233"/>
              <a:gd name="connsiteX0" fmla="*/ 0 w 6039474"/>
              <a:gd name="connsiteY0" fmla="*/ 1139253 h 1169233"/>
              <a:gd name="connsiteX1" fmla="*/ 6011056 w 6039474"/>
              <a:gd name="connsiteY1" fmla="*/ 0 h 1169233"/>
              <a:gd name="connsiteX2" fmla="*/ 6039474 w 6039474"/>
              <a:gd name="connsiteY2" fmla="*/ 177515 h 1169233"/>
              <a:gd name="connsiteX3" fmla="*/ 5756223 w 6039474"/>
              <a:gd name="connsiteY3" fmla="*/ 1169233 h 1169233"/>
              <a:gd name="connsiteX4" fmla="*/ 59961 w 6039474"/>
              <a:gd name="connsiteY4" fmla="*/ 1154243 h 1169233"/>
              <a:gd name="connsiteX5" fmla="*/ 119922 w 6039474"/>
              <a:gd name="connsiteY5" fmla="*/ 1139253 h 1169233"/>
              <a:gd name="connsiteX0" fmla="*/ 0 w 6687546"/>
              <a:gd name="connsiteY0" fmla="*/ 1139253 h 1169233"/>
              <a:gd name="connsiteX1" fmla="*/ 6011056 w 6687546"/>
              <a:gd name="connsiteY1" fmla="*/ 0 h 1169233"/>
              <a:gd name="connsiteX2" fmla="*/ 6687546 w 6687546"/>
              <a:gd name="connsiteY2" fmla="*/ 33499 h 1169233"/>
              <a:gd name="connsiteX3" fmla="*/ 5756223 w 6687546"/>
              <a:gd name="connsiteY3" fmla="*/ 1169233 h 1169233"/>
              <a:gd name="connsiteX4" fmla="*/ 59961 w 6687546"/>
              <a:gd name="connsiteY4" fmla="*/ 1154243 h 1169233"/>
              <a:gd name="connsiteX5" fmla="*/ 119922 w 6687546"/>
              <a:gd name="connsiteY5" fmla="*/ 1139253 h 1169233"/>
              <a:gd name="connsiteX0" fmla="*/ 0 w 6687546"/>
              <a:gd name="connsiteY0" fmla="*/ 1139253 h 1169233"/>
              <a:gd name="connsiteX1" fmla="*/ 6011056 w 6687546"/>
              <a:gd name="connsiteY1" fmla="*/ 0 h 1169233"/>
              <a:gd name="connsiteX2" fmla="*/ 6687546 w 6687546"/>
              <a:gd name="connsiteY2" fmla="*/ 33499 h 1169233"/>
              <a:gd name="connsiteX3" fmla="*/ 5967466 w 6687546"/>
              <a:gd name="connsiteY3" fmla="*/ 321531 h 1169233"/>
              <a:gd name="connsiteX4" fmla="*/ 5756223 w 6687546"/>
              <a:gd name="connsiteY4" fmla="*/ 1169233 h 1169233"/>
              <a:gd name="connsiteX5" fmla="*/ 59961 w 6687546"/>
              <a:gd name="connsiteY5" fmla="*/ 1154243 h 1169233"/>
              <a:gd name="connsiteX6" fmla="*/ 119922 w 6687546"/>
              <a:gd name="connsiteY6" fmla="*/ 1139253 h 1169233"/>
              <a:gd name="connsiteX0" fmla="*/ 0 w 6687546"/>
              <a:gd name="connsiteY0" fmla="*/ 1139253 h 1169233"/>
              <a:gd name="connsiteX1" fmla="*/ 6011056 w 6687546"/>
              <a:gd name="connsiteY1" fmla="*/ 0 h 1169233"/>
              <a:gd name="connsiteX2" fmla="*/ 6687546 w 6687546"/>
              <a:gd name="connsiteY2" fmla="*/ 33499 h 1169233"/>
              <a:gd name="connsiteX3" fmla="*/ 5967466 w 6687546"/>
              <a:gd name="connsiteY3" fmla="*/ 321531 h 1169233"/>
              <a:gd name="connsiteX4" fmla="*/ 5756223 w 6687546"/>
              <a:gd name="connsiteY4" fmla="*/ 1169233 h 1169233"/>
              <a:gd name="connsiteX5" fmla="*/ 59961 w 6687546"/>
              <a:gd name="connsiteY5" fmla="*/ 1154243 h 1169233"/>
              <a:gd name="connsiteX6" fmla="*/ 119922 w 6687546"/>
              <a:gd name="connsiteY6" fmla="*/ 1139253 h 1169233"/>
              <a:gd name="connsiteX0" fmla="*/ 0 w 6807559"/>
              <a:gd name="connsiteY0" fmla="*/ 1139253 h 1169233"/>
              <a:gd name="connsiteX1" fmla="*/ 6011056 w 6807559"/>
              <a:gd name="connsiteY1" fmla="*/ 0 h 1169233"/>
              <a:gd name="connsiteX2" fmla="*/ 6687546 w 6807559"/>
              <a:gd name="connsiteY2" fmla="*/ 33499 h 1169233"/>
              <a:gd name="connsiteX3" fmla="*/ 6687546 w 6807559"/>
              <a:gd name="connsiteY3" fmla="*/ 177515 h 1169233"/>
              <a:gd name="connsiteX4" fmla="*/ 5967466 w 6807559"/>
              <a:gd name="connsiteY4" fmla="*/ 321531 h 1169233"/>
              <a:gd name="connsiteX5" fmla="*/ 5756223 w 6807559"/>
              <a:gd name="connsiteY5" fmla="*/ 1169233 h 1169233"/>
              <a:gd name="connsiteX6" fmla="*/ 59961 w 6807559"/>
              <a:gd name="connsiteY6" fmla="*/ 1154243 h 1169233"/>
              <a:gd name="connsiteX7" fmla="*/ 119922 w 6807559"/>
              <a:gd name="connsiteY7" fmla="*/ 1139253 h 1169233"/>
              <a:gd name="connsiteX0" fmla="*/ 0 w 6765434"/>
              <a:gd name="connsiteY0" fmla="*/ 1139253 h 1169233"/>
              <a:gd name="connsiteX1" fmla="*/ 6011056 w 6765434"/>
              <a:gd name="connsiteY1" fmla="*/ 0 h 1169233"/>
              <a:gd name="connsiteX2" fmla="*/ 6687546 w 6765434"/>
              <a:gd name="connsiteY2" fmla="*/ 33499 h 1169233"/>
              <a:gd name="connsiteX3" fmla="*/ 6687546 w 6765434"/>
              <a:gd name="connsiteY3" fmla="*/ 177515 h 1169233"/>
              <a:gd name="connsiteX4" fmla="*/ 5967466 w 6765434"/>
              <a:gd name="connsiteY4" fmla="*/ 321531 h 1169233"/>
              <a:gd name="connsiteX5" fmla="*/ 5756223 w 6765434"/>
              <a:gd name="connsiteY5" fmla="*/ 1169233 h 1169233"/>
              <a:gd name="connsiteX6" fmla="*/ 59961 w 6765434"/>
              <a:gd name="connsiteY6" fmla="*/ 1154243 h 1169233"/>
              <a:gd name="connsiteX7" fmla="*/ 119922 w 6765434"/>
              <a:gd name="connsiteY7" fmla="*/ 1139253 h 1169233"/>
              <a:gd name="connsiteX0" fmla="*/ 0 w 6765434"/>
              <a:gd name="connsiteY0" fmla="*/ 1139253 h 1169233"/>
              <a:gd name="connsiteX1" fmla="*/ 6011056 w 6765434"/>
              <a:gd name="connsiteY1" fmla="*/ 0 h 1169233"/>
              <a:gd name="connsiteX2" fmla="*/ 6687546 w 6765434"/>
              <a:gd name="connsiteY2" fmla="*/ 33499 h 1169233"/>
              <a:gd name="connsiteX3" fmla="*/ 6687546 w 6765434"/>
              <a:gd name="connsiteY3" fmla="*/ 177515 h 1169233"/>
              <a:gd name="connsiteX4" fmla="*/ 5967466 w 6765434"/>
              <a:gd name="connsiteY4" fmla="*/ 249523 h 1169233"/>
              <a:gd name="connsiteX5" fmla="*/ 5967466 w 6765434"/>
              <a:gd name="connsiteY5" fmla="*/ 321531 h 1169233"/>
              <a:gd name="connsiteX6" fmla="*/ 5756223 w 6765434"/>
              <a:gd name="connsiteY6" fmla="*/ 1169233 h 1169233"/>
              <a:gd name="connsiteX7" fmla="*/ 59961 w 6765434"/>
              <a:gd name="connsiteY7" fmla="*/ 1154243 h 1169233"/>
              <a:gd name="connsiteX8" fmla="*/ 119922 w 6765434"/>
              <a:gd name="connsiteY8" fmla="*/ 1139253 h 1169233"/>
              <a:gd name="connsiteX0" fmla="*/ 0 w 6765434"/>
              <a:gd name="connsiteY0" fmla="*/ 2257882 h 2287862"/>
              <a:gd name="connsiteX1" fmla="*/ 5967466 w 6765434"/>
              <a:gd name="connsiteY1" fmla="*/ 0 h 2287862"/>
              <a:gd name="connsiteX2" fmla="*/ 6687546 w 6765434"/>
              <a:gd name="connsiteY2" fmla="*/ 1152128 h 2287862"/>
              <a:gd name="connsiteX3" fmla="*/ 6687546 w 6765434"/>
              <a:gd name="connsiteY3" fmla="*/ 1296144 h 2287862"/>
              <a:gd name="connsiteX4" fmla="*/ 5967466 w 6765434"/>
              <a:gd name="connsiteY4" fmla="*/ 1368152 h 2287862"/>
              <a:gd name="connsiteX5" fmla="*/ 5967466 w 6765434"/>
              <a:gd name="connsiteY5" fmla="*/ 1440160 h 2287862"/>
              <a:gd name="connsiteX6" fmla="*/ 5756223 w 6765434"/>
              <a:gd name="connsiteY6" fmla="*/ 2287862 h 2287862"/>
              <a:gd name="connsiteX7" fmla="*/ 59961 w 6765434"/>
              <a:gd name="connsiteY7" fmla="*/ 2272872 h 2287862"/>
              <a:gd name="connsiteX8" fmla="*/ 119922 w 6765434"/>
              <a:gd name="connsiteY8" fmla="*/ 2257882 h 2287862"/>
              <a:gd name="connsiteX0" fmla="*/ 0 w 6765434"/>
              <a:gd name="connsiteY0" fmla="*/ 2283557 h 2313537"/>
              <a:gd name="connsiteX1" fmla="*/ 5967466 w 6765434"/>
              <a:gd name="connsiteY1" fmla="*/ 25675 h 2313537"/>
              <a:gd name="connsiteX2" fmla="*/ 6687546 w 6765434"/>
              <a:gd name="connsiteY2" fmla="*/ 1177803 h 2313537"/>
              <a:gd name="connsiteX3" fmla="*/ 6687546 w 6765434"/>
              <a:gd name="connsiteY3" fmla="*/ 1321819 h 2313537"/>
              <a:gd name="connsiteX4" fmla="*/ 5967466 w 6765434"/>
              <a:gd name="connsiteY4" fmla="*/ 1393827 h 2313537"/>
              <a:gd name="connsiteX5" fmla="*/ 5967466 w 6765434"/>
              <a:gd name="connsiteY5" fmla="*/ 1465835 h 2313537"/>
              <a:gd name="connsiteX6" fmla="*/ 5756223 w 6765434"/>
              <a:gd name="connsiteY6" fmla="*/ 2313537 h 2313537"/>
              <a:gd name="connsiteX7" fmla="*/ 59961 w 6765434"/>
              <a:gd name="connsiteY7" fmla="*/ 2298547 h 2313537"/>
              <a:gd name="connsiteX8" fmla="*/ 119922 w 6765434"/>
              <a:gd name="connsiteY8" fmla="*/ 2283557 h 2313537"/>
              <a:gd name="connsiteX0" fmla="*/ 0 w 6765434"/>
              <a:gd name="connsiteY0" fmla="*/ 2355564 h 2385544"/>
              <a:gd name="connsiteX1" fmla="*/ 5967466 w 6765434"/>
              <a:gd name="connsiteY1" fmla="*/ 25675 h 2385544"/>
              <a:gd name="connsiteX2" fmla="*/ 6687546 w 6765434"/>
              <a:gd name="connsiteY2" fmla="*/ 1249810 h 2385544"/>
              <a:gd name="connsiteX3" fmla="*/ 6687546 w 6765434"/>
              <a:gd name="connsiteY3" fmla="*/ 1393826 h 2385544"/>
              <a:gd name="connsiteX4" fmla="*/ 5967466 w 6765434"/>
              <a:gd name="connsiteY4" fmla="*/ 1465834 h 2385544"/>
              <a:gd name="connsiteX5" fmla="*/ 5967466 w 6765434"/>
              <a:gd name="connsiteY5" fmla="*/ 1537842 h 2385544"/>
              <a:gd name="connsiteX6" fmla="*/ 5756223 w 6765434"/>
              <a:gd name="connsiteY6" fmla="*/ 2385544 h 2385544"/>
              <a:gd name="connsiteX7" fmla="*/ 59961 w 6765434"/>
              <a:gd name="connsiteY7" fmla="*/ 2370554 h 2385544"/>
              <a:gd name="connsiteX8" fmla="*/ 119922 w 6765434"/>
              <a:gd name="connsiteY8" fmla="*/ 2355564 h 2385544"/>
              <a:gd name="connsiteX0" fmla="*/ 0 w 6765434"/>
              <a:gd name="connsiteY0" fmla="*/ 2329889 h 2359869"/>
              <a:gd name="connsiteX1" fmla="*/ 5967466 w 6765434"/>
              <a:gd name="connsiteY1" fmla="*/ 0 h 2359869"/>
              <a:gd name="connsiteX2" fmla="*/ 6687546 w 6765434"/>
              <a:gd name="connsiteY2" fmla="*/ 1224135 h 2359869"/>
              <a:gd name="connsiteX3" fmla="*/ 6687546 w 6765434"/>
              <a:gd name="connsiteY3" fmla="*/ 1368151 h 2359869"/>
              <a:gd name="connsiteX4" fmla="*/ 5967466 w 6765434"/>
              <a:gd name="connsiteY4" fmla="*/ 1440159 h 2359869"/>
              <a:gd name="connsiteX5" fmla="*/ 5967466 w 6765434"/>
              <a:gd name="connsiteY5" fmla="*/ 1512167 h 2359869"/>
              <a:gd name="connsiteX6" fmla="*/ 5756223 w 6765434"/>
              <a:gd name="connsiteY6" fmla="*/ 2359869 h 2359869"/>
              <a:gd name="connsiteX7" fmla="*/ 59961 w 6765434"/>
              <a:gd name="connsiteY7" fmla="*/ 2344879 h 2359869"/>
              <a:gd name="connsiteX8" fmla="*/ 119922 w 6765434"/>
              <a:gd name="connsiteY8" fmla="*/ 2329889 h 2359869"/>
              <a:gd name="connsiteX0" fmla="*/ 0 w 7042070"/>
              <a:gd name="connsiteY0" fmla="*/ 2673090 h 2703070"/>
              <a:gd name="connsiteX1" fmla="*/ 5967466 w 7042070"/>
              <a:gd name="connsiteY1" fmla="*/ 343201 h 2703070"/>
              <a:gd name="connsiteX2" fmla="*/ 6831562 w 7042070"/>
              <a:gd name="connsiteY2" fmla="*/ 631233 h 2703070"/>
              <a:gd name="connsiteX3" fmla="*/ 6687546 w 7042070"/>
              <a:gd name="connsiteY3" fmla="*/ 1567336 h 2703070"/>
              <a:gd name="connsiteX4" fmla="*/ 6687546 w 7042070"/>
              <a:gd name="connsiteY4" fmla="*/ 1711352 h 2703070"/>
              <a:gd name="connsiteX5" fmla="*/ 5967466 w 7042070"/>
              <a:gd name="connsiteY5" fmla="*/ 1783360 h 2703070"/>
              <a:gd name="connsiteX6" fmla="*/ 5967466 w 7042070"/>
              <a:gd name="connsiteY6" fmla="*/ 1855368 h 2703070"/>
              <a:gd name="connsiteX7" fmla="*/ 5756223 w 7042070"/>
              <a:gd name="connsiteY7" fmla="*/ 2703070 h 2703070"/>
              <a:gd name="connsiteX8" fmla="*/ 59961 w 7042070"/>
              <a:gd name="connsiteY8" fmla="*/ 2688080 h 2703070"/>
              <a:gd name="connsiteX9" fmla="*/ 119922 w 7042070"/>
              <a:gd name="connsiteY9" fmla="*/ 2673090 h 2703070"/>
              <a:gd name="connsiteX0" fmla="*/ 0 w 7042070"/>
              <a:gd name="connsiteY0" fmla="*/ 2673090 h 2703070"/>
              <a:gd name="connsiteX1" fmla="*/ 5967466 w 7042070"/>
              <a:gd name="connsiteY1" fmla="*/ 343201 h 2703070"/>
              <a:gd name="connsiteX2" fmla="*/ 6687546 w 7042070"/>
              <a:gd name="connsiteY2" fmla="*/ 847257 h 2703070"/>
              <a:gd name="connsiteX3" fmla="*/ 6687546 w 7042070"/>
              <a:gd name="connsiteY3" fmla="*/ 1567336 h 2703070"/>
              <a:gd name="connsiteX4" fmla="*/ 6687546 w 7042070"/>
              <a:gd name="connsiteY4" fmla="*/ 1711352 h 2703070"/>
              <a:gd name="connsiteX5" fmla="*/ 5967466 w 7042070"/>
              <a:gd name="connsiteY5" fmla="*/ 1783360 h 2703070"/>
              <a:gd name="connsiteX6" fmla="*/ 5967466 w 7042070"/>
              <a:gd name="connsiteY6" fmla="*/ 1855368 h 2703070"/>
              <a:gd name="connsiteX7" fmla="*/ 5756223 w 7042070"/>
              <a:gd name="connsiteY7" fmla="*/ 2703070 h 2703070"/>
              <a:gd name="connsiteX8" fmla="*/ 59961 w 7042070"/>
              <a:gd name="connsiteY8" fmla="*/ 2688080 h 2703070"/>
              <a:gd name="connsiteX9" fmla="*/ 119922 w 7042070"/>
              <a:gd name="connsiteY9" fmla="*/ 2673090 h 2703070"/>
              <a:gd name="connsiteX0" fmla="*/ 0 w 7042070"/>
              <a:gd name="connsiteY0" fmla="*/ 2673090 h 2703070"/>
              <a:gd name="connsiteX1" fmla="*/ 5967466 w 7042070"/>
              <a:gd name="connsiteY1" fmla="*/ 343201 h 2703070"/>
              <a:gd name="connsiteX2" fmla="*/ 6687546 w 7042070"/>
              <a:gd name="connsiteY2" fmla="*/ 847257 h 2703070"/>
              <a:gd name="connsiteX3" fmla="*/ 6687546 w 7042070"/>
              <a:gd name="connsiteY3" fmla="*/ 1567336 h 2703070"/>
              <a:gd name="connsiteX4" fmla="*/ 6687546 w 7042070"/>
              <a:gd name="connsiteY4" fmla="*/ 1711352 h 2703070"/>
              <a:gd name="connsiteX5" fmla="*/ 5967466 w 7042070"/>
              <a:gd name="connsiteY5" fmla="*/ 1783360 h 2703070"/>
              <a:gd name="connsiteX6" fmla="*/ 5895458 w 7042070"/>
              <a:gd name="connsiteY6" fmla="*/ 1351313 h 2703070"/>
              <a:gd name="connsiteX7" fmla="*/ 5756223 w 7042070"/>
              <a:gd name="connsiteY7" fmla="*/ 2703070 h 2703070"/>
              <a:gd name="connsiteX8" fmla="*/ 59961 w 7042070"/>
              <a:gd name="connsiteY8" fmla="*/ 2688080 h 2703070"/>
              <a:gd name="connsiteX9" fmla="*/ 119922 w 7042070"/>
              <a:gd name="connsiteY9" fmla="*/ 2673090 h 2703070"/>
              <a:gd name="connsiteX0" fmla="*/ 0 w 7042070"/>
              <a:gd name="connsiteY0" fmla="*/ 2673090 h 2703070"/>
              <a:gd name="connsiteX1" fmla="*/ 5967466 w 7042070"/>
              <a:gd name="connsiteY1" fmla="*/ 343201 h 2703070"/>
              <a:gd name="connsiteX2" fmla="*/ 6687546 w 7042070"/>
              <a:gd name="connsiteY2" fmla="*/ 847257 h 2703070"/>
              <a:gd name="connsiteX3" fmla="*/ 6687546 w 7042070"/>
              <a:gd name="connsiteY3" fmla="*/ 1567336 h 2703070"/>
              <a:gd name="connsiteX4" fmla="*/ 6687546 w 7042070"/>
              <a:gd name="connsiteY4" fmla="*/ 1711352 h 2703070"/>
              <a:gd name="connsiteX5" fmla="*/ 6039474 w 7042070"/>
              <a:gd name="connsiteY5" fmla="*/ 1423321 h 2703070"/>
              <a:gd name="connsiteX6" fmla="*/ 5895458 w 7042070"/>
              <a:gd name="connsiteY6" fmla="*/ 1351313 h 2703070"/>
              <a:gd name="connsiteX7" fmla="*/ 5756223 w 7042070"/>
              <a:gd name="connsiteY7" fmla="*/ 2703070 h 2703070"/>
              <a:gd name="connsiteX8" fmla="*/ 59961 w 7042070"/>
              <a:gd name="connsiteY8" fmla="*/ 2688080 h 2703070"/>
              <a:gd name="connsiteX9" fmla="*/ 119922 w 7042070"/>
              <a:gd name="connsiteY9" fmla="*/ 2673090 h 2703070"/>
              <a:gd name="connsiteX0" fmla="*/ 0 w 7042070"/>
              <a:gd name="connsiteY0" fmla="*/ 2673090 h 2703070"/>
              <a:gd name="connsiteX1" fmla="*/ 5967466 w 7042070"/>
              <a:gd name="connsiteY1" fmla="*/ 343201 h 2703070"/>
              <a:gd name="connsiteX2" fmla="*/ 6687546 w 7042070"/>
              <a:gd name="connsiteY2" fmla="*/ 847257 h 2703070"/>
              <a:gd name="connsiteX3" fmla="*/ 6687546 w 7042070"/>
              <a:gd name="connsiteY3" fmla="*/ 1567336 h 2703070"/>
              <a:gd name="connsiteX4" fmla="*/ 6687546 w 7042070"/>
              <a:gd name="connsiteY4" fmla="*/ 1711352 h 2703070"/>
              <a:gd name="connsiteX5" fmla="*/ 6039474 w 7042070"/>
              <a:gd name="connsiteY5" fmla="*/ 1423321 h 2703070"/>
              <a:gd name="connsiteX6" fmla="*/ 5895458 w 7042070"/>
              <a:gd name="connsiteY6" fmla="*/ 1351313 h 2703070"/>
              <a:gd name="connsiteX7" fmla="*/ 5756223 w 7042070"/>
              <a:gd name="connsiteY7" fmla="*/ 2703070 h 2703070"/>
              <a:gd name="connsiteX8" fmla="*/ 59961 w 7042070"/>
              <a:gd name="connsiteY8" fmla="*/ 2688080 h 2703070"/>
              <a:gd name="connsiteX9" fmla="*/ 119922 w 7042070"/>
              <a:gd name="connsiteY9" fmla="*/ 2673090 h 2703070"/>
              <a:gd name="connsiteX0" fmla="*/ 0 w 7042070"/>
              <a:gd name="connsiteY0" fmla="*/ 2673090 h 2703070"/>
              <a:gd name="connsiteX1" fmla="*/ 5967466 w 7042070"/>
              <a:gd name="connsiteY1" fmla="*/ 343201 h 2703070"/>
              <a:gd name="connsiteX2" fmla="*/ 6687546 w 7042070"/>
              <a:gd name="connsiteY2" fmla="*/ 847257 h 2703070"/>
              <a:gd name="connsiteX3" fmla="*/ 6687546 w 7042070"/>
              <a:gd name="connsiteY3" fmla="*/ 1567336 h 2703070"/>
              <a:gd name="connsiteX4" fmla="*/ 6615538 w 7042070"/>
              <a:gd name="connsiteY4" fmla="*/ 1207297 h 2703070"/>
              <a:gd name="connsiteX5" fmla="*/ 6039474 w 7042070"/>
              <a:gd name="connsiteY5" fmla="*/ 1423321 h 2703070"/>
              <a:gd name="connsiteX6" fmla="*/ 5895458 w 7042070"/>
              <a:gd name="connsiteY6" fmla="*/ 1351313 h 2703070"/>
              <a:gd name="connsiteX7" fmla="*/ 5756223 w 7042070"/>
              <a:gd name="connsiteY7" fmla="*/ 2703070 h 2703070"/>
              <a:gd name="connsiteX8" fmla="*/ 59961 w 7042070"/>
              <a:gd name="connsiteY8" fmla="*/ 2688080 h 2703070"/>
              <a:gd name="connsiteX9" fmla="*/ 119922 w 7042070"/>
              <a:gd name="connsiteY9" fmla="*/ 2673090 h 2703070"/>
              <a:gd name="connsiteX0" fmla="*/ 0 w 7042070"/>
              <a:gd name="connsiteY0" fmla="*/ 2673090 h 2703070"/>
              <a:gd name="connsiteX1" fmla="*/ 5967466 w 7042070"/>
              <a:gd name="connsiteY1" fmla="*/ 343201 h 2703070"/>
              <a:gd name="connsiteX2" fmla="*/ 6687546 w 7042070"/>
              <a:gd name="connsiteY2" fmla="*/ 847257 h 2703070"/>
              <a:gd name="connsiteX3" fmla="*/ 6687546 w 7042070"/>
              <a:gd name="connsiteY3" fmla="*/ 1135289 h 2703070"/>
              <a:gd name="connsiteX4" fmla="*/ 6615538 w 7042070"/>
              <a:gd name="connsiteY4" fmla="*/ 1207297 h 2703070"/>
              <a:gd name="connsiteX5" fmla="*/ 6039474 w 7042070"/>
              <a:gd name="connsiteY5" fmla="*/ 1423321 h 2703070"/>
              <a:gd name="connsiteX6" fmla="*/ 5895458 w 7042070"/>
              <a:gd name="connsiteY6" fmla="*/ 1351313 h 2703070"/>
              <a:gd name="connsiteX7" fmla="*/ 5756223 w 7042070"/>
              <a:gd name="connsiteY7" fmla="*/ 2703070 h 2703070"/>
              <a:gd name="connsiteX8" fmla="*/ 59961 w 7042070"/>
              <a:gd name="connsiteY8" fmla="*/ 2688080 h 2703070"/>
              <a:gd name="connsiteX9" fmla="*/ 119922 w 7042070"/>
              <a:gd name="connsiteY9" fmla="*/ 2673090 h 2703070"/>
              <a:gd name="connsiteX0" fmla="*/ 0 w 7042070"/>
              <a:gd name="connsiteY0" fmla="*/ 2673090 h 2703070"/>
              <a:gd name="connsiteX1" fmla="*/ 5967466 w 7042070"/>
              <a:gd name="connsiteY1" fmla="*/ 343201 h 2703070"/>
              <a:gd name="connsiteX2" fmla="*/ 6687546 w 7042070"/>
              <a:gd name="connsiteY2" fmla="*/ 847257 h 2703070"/>
              <a:gd name="connsiteX3" fmla="*/ 6687546 w 7042070"/>
              <a:gd name="connsiteY3" fmla="*/ 1135289 h 2703070"/>
              <a:gd name="connsiteX4" fmla="*/ 6615538 w 7042070"/>
              <a:gd name="connsiteY4" fmla="*/ 1207297 h 2703070"/>
              <a:gd name="connsiteX5" fmla="*/ 6111482 w 7042070"/>
              <a:gd name="connsiteY5" fmla="*/ 1207297 h 2703070"/>
              <a:gd name="connsiteX6" fmla="*/ 5895458 w 7042070"/>
              <a:gd name="connsiteY6" fmla="*/ 1351313 h 2703070"/>
              <a:gd name="connsiteX7" fmla="*/ 5756223 w 7042070"/>
              <a:gd name="connsiteY7" fmla="*/ 2703070 h 2703070"/>
              <a:gd name="connsiteX8" fmla="*/ 59961 w 7042070"/>
              <a:gd name="connsiteY8" fmla="*/ 2688080 h 2703070"/>
              <a:gd name="connsiteX9" fmla="*/ 119922 w 7042070"/>
              <a:gd name="connsiteY9" fmla="*/ 2673090 h 2703070"/>
              <a:gd name="connsiteX0" fmla="*/ 0 w 7042070"/>
              <a:gd name="connsiteY0" fmla="*/ 2673090 h 2703070"/>
              <a:gd name="connsiteX1" fmla="*/ 5967466 w 7042070"/>
              <a:gd name="connsiteY1" fmla="*/ 343201 h 2703070"/>
              <a:gd name="connsiteX2" fmla="*/ 6687546 w 7042070"/>
              <a:gd name="connsiteY2" fmla="*/ 847257 h 2703070"/>
              <a:gd name="connsiteX3" fmla="*/ 6687546 w 7042070"/>
              <a:gd name="connsiteY3" fmla="*/ 1135289 h 2703070"/>
              <a:gd name="connsiteX4" fmla="*/ 6615538 w 7042070"/>
              <a:gd name="connsiteY4" fmla="*/ 1207297 h 2703070"/>
              <a:gd name="connsiteX5" fmla="*/ 6111482 w 7042070"/>
              <a:gd name="connsiteY5" fmla="*/ 1207297 h 2703070"/>
              <a:gd name="connsiteX6" fmla="*/ 5895458 w 7042070"/>
              <a:gd name="connsiteY6" fmla="*/ 1351313 h 2703070"/>
              <a:gd name="connsiteX7" fmla="*/ 5756223 w 7042070"/>
              <a:gd name="connsiteY7" fmla="*/ 2703070 h 2703070"/>
              <a:gd name="connsiteX8" fmla="*/ 59961 w 7042070"/>
              <a:gd name="connsiteY8" fmla="*/ 2688080 h 2703070"/>
              <a:gd name="connsiteX9" fmla="*/ 119922 w 7042070"/>
              <a:gd name="connsiteY9" fmla="*/ 2673090 h 270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2070" h="2703070">
                <a:moveTo>
                  <a:pt x="0" y="2673090"/>
                </a:moveTo>
                <a:lnTo>
                  <a:pt x="5967466" y="343201"/>
                </a:lnTo>
                <a:cubicBezTo>
                  <a:pt x="7042070" y="0"/>
                  <a:pt x="6567533" y="715243"/>
                  <a:pt x="6687546" y="847257"/>
                </a:cubicBezTo>
                <a:cubicBezTo>
                  <a:pt x="6807559" y="979271"/>
                  <a:pt x="6647559" y="952378"/>
                  <a:pt x="6687546" y="1135289"/>
                </a:cubicBezTo>
                <a:cubicBezTo>
                  <a:pt x="6765434" y="1162524"/>
                  <a:pt x="6613488" y="1156904"/>
                  <a:pt x="6615538" y="1207297"/>
                </a:cubicBezTo>
                <a:cubicBezTo>
                  <a:pt x="6515364" y="1242347"/>
                  <a:pt x="6655801" y="1189532"/>
                  <a:pt x="6111482" y="1207297"/>
                </a:cubicBezTo>
                <a:cubicBezTo>
                  <a:pt x="5979467" y="1147291"/>
                  <a:pt x="5950504" y="1197074"/>
                  <a:pt x="5895458" y="1351313"/>
                </a:cubicBezTo>
                <a:lnTo>
                  <a:pt x="5756223" y="2703070"/>
                </a:lnTo>
                <a:lnTo>
                  <a:pt x="59961" y="2688080"/>
                </a:lnTo>
                <a:lnTo>
                  <a:pt x="119922" y="2673090"/>
                </a:lnTo>
              </a:path>
            </a:pathLst>
          </a:custGeom>
          <a:solidFill>
            <a:srgbClr val="FFFF00">
              <a:alpha val="23000"/>
            </a:srgbClr>
          </a:solidFill>
          <a:ln w="0">
            <a:no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2"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81603"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4"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5"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281606" name="Rettangolo 15"/>
          <p:cNvSpPr>
            <a:spLocks noChangeArrowheads="1"/>
          </p:cNvSpPr>
          <p:nvPr/>
        </p:nvSpPr>
        <p:spPr bwMode="auto">
          <a:xfrm>
            <a:off x="250825" y="1341438"/>
            <a:ext cx="8569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tx1">
                    <a:lumMod val="50000"/>
                    <a:lumOff val="50000"/>
                  </a:schemeClr>
                </a:solidFill>
              </a:rPr>
              <a:t>Once the neural tube has been formed, development of mature nervous system proceeds in 6 stages:</a:t>
            </a:r>
          </a:p>
        </p:txBody>
      </p:sp>
      <p:sp>
        <p:nvSpPr>
          <p:cNvPr id="281607" name="Rettangolo 15"/>
          <p:cNvSpPr>
            <a:spLocks noChangeArrowheads="1"/>
          </p:cNvSpPr>
          <p:nvPr/>
        </p:nvSpPr>
        <p:spPr bwMode="auto">
          <a:xfrm>
            <a:off x="323850" y="246538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tx1">
                    <a:lumMod val="50000"/>
                    <a:lumOff val="50000"/>
                  </a:schemeClr>
                </a:solidFill>
              </a:rPr>
              <a:t>1) The formation of neurons and glia</a:t>
            </a:r>
          </a:p>
        </p:txBody>
      </p:sp>
      <p:sp>
        <p:nvSpPr>
          <p:cNvPr id="281608" name="Rettangolo 15"/>
          <p:cNvSpPr>
            <a:spLocks noChangeArrowheads="1"/>
          </p:cNvSpPr>
          <p:nvPr/>
        </p:nvSpPr>
        <p:spPr bwMode="auto">
          <a:xfrm>
            <a:off x="323850" y="319722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tx1">
                    <a:lumMod val="50000"/>
                    <a:lumOff val="50000"/>
                  </a:schemeClr>
                </a:solidFill>
              </a:rPr>
              <a:t>2) Cell migration</a:t>
            </a:r>
          </a:p>
        </p:txBody>
      </p:sp>
      <p:sp>
        <p:nvSpPr>
          <p:cNvPr id="281609" name="Rettangolo 15"/>
          <p:cNvSpPr>
            <a:spLocks noChangeArrowheads="1"/>
          </p:cNvSpPr>
          <p:nvPr/>
        </p:nvSpPr>
        <p:spPr bwMode="auto">
          <a:xfrm>
            <a:off x="323850" y="3929063"/>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tx1">
                    <a:lumMod val="65000"/>
                    <a:lumOff val="35000"/>
                  </a:schemeClr>
                </a:solidFill>
              </a:rPr>
              <a:t>3) Differentiation</a:t>
            </a:r>
          </a:p>
        </p:txBody>
      </p:sp>
      <p:sp>
        <p:nvSpPr>
          <p:cNvPr id="281610" name="Rettangolo 15"/>
          <p:cNvSpPr>
            <a:spLocks noChangeArrowheads="1"/>
          </p:cNvSpPr>
          <p:nvPr/>
        </p:nvSpPr>
        <p:spPr bwMode="auto">
          <a:xfrm>
            <a:off x="323850" y="466090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bg1"/>
                </a:solidFill>
              </a:rPr>
              <a:t>4) Growth of axons and dendrites</a:t>
            </a:r>
          </a:p>
        </p:txBody>
      </p:sp>
      <p:sp>
        <p:nvSpPr>
          <p:cNvPr id="281611" name="Rettangolo 15"/>
          <p:cNvSpPr>
            <a:spLocks noChangeArrowheads="1"/>
          </p:cNvSpPr>
          <p:nvPr/>
        </p:nvSpPr>
        <p:spPr bwMode="auto">
          <a:xfrm>
            <a:off x="323850" y="539273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tx1">
                    <a:lumMod val="65000"/>
                    <a:lumOff val="35000"/>
                  </a:schemeClr>
                </a:solidFill>
              </a:rPr>
              <a:t>5) Formation of synapses</a:t>
            </a:r>
          </a:p>
        </p:txBody>
      </p:sp>
      <p:sp>
        <p:nvSpPr>
          <p:cNvPr id="281612" name="Rettangolo 15"/>
          <p:cNvSpPr>
            <a:spLocks noChangeArrowheads="1"/>
          </p:cNvSpPr>
          <p:nvPr/>
        </p:nvSpPr>
        <p:spPr bwMode="auto">
          <a:xfrm>
            <a:off x="323850" y="612457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tx1">
                    <a:lumMod val="65000"/>
                    <a:lumOff val="35000"/>
                  </a:schemeClr>
                </a:solidFill>
              </a:rPr>
              <a:t>6) Cell death</a:t>
            </a:r>
          </a:p>
        </p:txBody>
      </p:sp>
    </p:spTree>
    <p:extLst>
      <p:ext uri="{BB962C8B-B14F-4D97-AF65-F5344CB8AC3E}">
        <p14:creationId xmlns:p14="http://schemas.microsoft.com/office/powerpoint/2010/main" val="77519904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2322"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12323"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2324"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2325" name="Rettangolo 15"/>
          <p:cNvSpPr>
            <a:spLocks noChangeArrowheads="1"/>
          </p:cNvSpPr>
          <p:nvPr/>
        </p:nvSpPr>
        <p:spPr bwMode="auto">
          <a:xfrm>
            <a:off x="323850" y="1196975"/>
            <a:ext cx="85693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dirty="0">
                <a:solidFill>
                  <a:schemeClr val="bg1"/>
                </a:solidFill>
              </a:rPr>
              <a:t>4) Growth of axons and dendrites</a:t>
            </a:r>
          </a:p>
          <a:p>
            <a:pPr algn="just" eaLnBrk="1" hangingPunct="1">
              <a:spcBef>
                <a:spcPct val="0"/>
              </a:spcBef>
              <a:buFontTx/>
              <a:buNone/>
            </a:pPr>
            <a:endParaRPr lang="en-US" altLang="it-IT" sz="2000" dirty="0">
              <a:solidFill>
                <a:schemeClr val="bg1"/>
              </a:solidFill>
            </a:endParaRPr>
          </a:p>
          <a:p>
            <a:pPr algn="just" eaLnBrk="1" hangingPunct="1">
              <a:spcBef>
                <a:spcPct val="0"/>
              </a:spcBef>
            </a:pPr>
            <a:r>
              <a:rPr lang="en-US" altLang="it-IT" sz="2000" dirty="0">
                <a:solidFill>
                  <a:schemeClr val="bg1"/>
                </a:solidFill>
              </a:rPr>
              <a:t>Once different neurons are in the correct place, they need to growth in order to form synapses</a:t>
            </a:r>
          </a:p>
          <a:p>
            <a:pPr algn="just" eaLnBrk="1" hangingPunct="1">
              <a:spcBef>
                <a:spcPct val="0"/>
              </a:spcBef>
              <a:buNone/>
            </a:pPr>
            <a:endParaRPr lang="en-US" altLang="it-IT" sz="2000" dirty="0">
              <a:solidFill>
                <a:schemeClr val="bg1"/>
              </a:solidFill>
            </a:endParaRPr>
          </a:p>
        </p:txBody>
      </p:sp>
      <p:sp>
        <p:nvSpPr>
          <p:cNvPr id="312326"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12327" name="AutoShape 2" descr="https://wfpsychbrainwiki.wikispaces.com/file/view/hindbrain.jpg/260769628/hindbrain.jpg"/>
          <p:cNvSpPr>
            <a:spLocks noChangeAspect="1" noChangeArrowheads="1"/>
          </p:cNvSpPr>
          <p:nvPr/>
        </p:nvSpPr>
        <p:spPr bwMode="auto">
          <a:xfrm>
            <a:off x="155575" y="-1790700"/>
            <a:ext cx="4229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14" name="Picture 6" descr="C05P006"/>
          <p:cNvPicPr>
            <a:picLocks noChangeAspect="1" noChangeArrowheads="1"/>
          </p:cNvPicPr>
          <p:nvPr/>
        </p:nvPicPr>
        <p:blipFill>
          <a:blip r:embed="rId3" cstate="print"/>
          <a:srcRect t="5853" r="7450" b="3428"/>
          <a:stretch>
            <a:fillRect/>
          </a:stretch>
        </p:blipFill>
        <p:spPr bwMode="auto">
          <a:xfrm>
            <a:off x="323528" y="3600400"/>
            <a:ext cx="3118931" cy="3140968"/>
          </a:xfrm>
          <a:prstGeom prst="rect">
            <a:avLst/>
          </a:prstGeom>
          <a:ln>
            <a:noFill/>
          </a:ln>
          <a:effectLst>
            <a:softEdge rad="112500"/>
          </a:effectLst>
        </p:spPr>
      </p:pic>
      <p:sp>
        <p:nvSpPr>
          <p:cNvPr id="312329" name="Rettangolo 15"/>
          <p:cNvSpPr>
            <a:spLocks noChangeArrowheads="1"/>
          </p:cNvSpPr>
          <p:nvPr/>
        </p:nvSpPr>
        <p:spPr bwMode="auto">
          <a:xfrm>
            <a:off x="3492500" y="4365104"/>
            <a:ext cx="54006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smtClean="0">
                <a:solidFill>
                  <a:schemeClr val="bg1"/>
                </a:solidFill>
              </a:rPr>
              <a:t>Developing </a:t>
            </a:r>
            <a:r>
              <a:rPr lang="en-US" altLang="it-IT" sz="2000" dirty="0">
                <a:solidFill>
                  <a:schemeClr val="bg1"/>
                </a:solidFill>
              </a:rPr>
              <a:t>axons and dendrites end in growth cones. </a:t>
            </a:r>
            <a:endParaRPr lang="en-US" altLang="it-IT" sz="2000" dirty="0" smtClean="0">
              <a:solidFill>
                <a:schemeClr val="bg1"/>
              </a:solidFill>
            </a:endParaRPr>
          </a:p>
          <a:p>
            <a:pPr algn="just" eaLnBrk="1" hangingPunct="1">
              <a:spcBef>
                <a:spcPct val="0"/>
              </a:spcBef>
              <a:buFontTx/>
              <a:buNone/>
            </a:pPr>
            <a:r>
              <a:rPr lang="en-US" altLang="it-IT" sz="2000" dirty="0" smtClean="0">
                <a:solidFill>
                  <a:schemeClr val="bg1"/>
                </a:solidFill>
              </a:rPr>
              <a:t>They interact </a:t>
            </a:r>
            <a:r>
              <a:rPr lang="en-US" altLang="it-IT" sz="2000" dirty="0">
                <a:solidFill>
                  <a:schemeClr val="bg1"/>
                </a:solidFill>
              </a:rPr>
              <a:t>with extracellular environment, guiding the nerve fiber to the target cell</a:t>
            </a:r>
          </a:p>
        </p:txBody>
      </p:sp>
      <p:sp>
        <p:nvSpPr>
          <p:cNvPr id="2" name="Rettangolo 1"/>
          <p:cNvSpPr/>
          <p:nvPr/>
        </p:nvSpPr>
        <p:spPr>
          <a:xfrm>
            <a:off x="326165" y="2721694"/>
            <a:ext cx="8530498" cy="1015663"/>
          </a:xfrm>
          <a:prstGeom prst="rect">
            <a:avLst/>
          </a:prstGeom>
        </p:spPr>
        <p:txBody>
          <a:bodyPr wrap="square">
            <a:spAutoFit/>
          </a:bodyPr>
          <a:lstStyle/>
          <a:p>
            <a:pPr algn="just" eaLnBrk="1" hangingPunct="1"/>
            <a:r>
              <a:rPr lang="en-US" altLang="it-IT" sz="2000" dirty="0" smtClean="0">
                <a:solidFill>
                  <a:schemeClr val="bg1"/>
                </a:solidFill>
              </a:rPr>
              <a:t>Growing </a:t>
            </a:r>
            <a:r>
              <a:rPr lang="en-US" altLang="it-IT" sz="2000" dirty="0">
                <a:solidFill>
                  <a:schemeClr val="bg1"/>
                </a:solidFill>
              </a:rPr>
              <a:t>axons make their journey in a series of </a:t>
            </a:r>
            <a:r>
              <a:rPr lang="en-US" altLang="it-IT" sz="2000" dirty="0" smtClean="0">
                <a:solidFill>
                  <a:schemeClr val="bg1"/>
                </a:solidFill>
              </a:rPr>
              <a:t>steps;</a:t>
            </a:r>
          </a:p>
          <a:p>
            <a:pPr algn="just" eaLnBrk="1" hangingPunct="1"/>
            <a:r>
              <a:rPr lang="en-US" altLang="it-IT" sz="2000" dirty="0" smtClean="0">
                <a:solidFill>
                  <a:schemeClr val="bg1"/>
                </a:solidFill>
              </a:rPr>
              <a:t>later-developing </a:t>
            </a:r>
            <a:r>
              <a:rPr lang="en-US" altLang="it-IT" sz="2000" dirty="0">
                <a:solidFill>
                  <a:schemeClr val="bg1"/>
                </a:solidFill>
              </a:rPr>
              <a:t>axons can follow the pathways of the earlier-maturing axons</a:t>
            </a:r>
            <a:endParaRPr lang="it-IT"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2329"/>
                                        </p:tgtEl>
                                        <p:attrNameLst>
                                          <p:attrName>style.visibility</p:attrName>
                                        </p:attrNameLst>
                                      </p:cBhvr>
                                      <p:to>
                                        <p:strVal val="visible"/>
                                      </p:to>
                                    </p:set>
                                    <p:animEffect transition="in" filter="fade">
                                      <p:cBhvr>
                                        <p:cTn id="13" dur="500"/>
                                        <p:tgtEl>
                                          <p:spTgt spid="312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7890" name="AutoShape 4" descr="https://karimedalla.files.wordpress.com/2012/11/nucleotide.jpg"/>
          <p:cNvSpPr>
            <a:spLocks noChangeAspect="1" noChangeArrowheads="1"/>
          </p:cNvSpPr>
          <p:nvPr/>
        </p:nvSpPr>
        <p:spPr bwMode="auto">
          <a:xfrm>
            <a:off x="155575" y="-1112838"/>
            <a:ext cx="2857500" cy="232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7891" name="AutoShape 6" descr="https://karimedalla.files.wordpress.com/2012/11/nucleotid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4" name="Text Box 51"/>
          <p:cNvSpPr txBox="1">
            <a:spLocks noChangeArrowheads="1"/>
          </p:cNvSpPr>
          <p:nvPr/>
        </p:nvSpPr>
        <p:spPr bwMode="auto">
          <a:xfrm>
            <a:off x="4787900" y="2492375"/>
            <a:ext cx="4356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GB" altLang="it-IT" sz="2400">
                <a:solidFill>
                  <a:schemeClr val="bg1"/>
                </a:solidFill>
              </a:rPr>
              <a:t>A molecule of DNA is formed by millions of nucleotides joined together in a long chain</a:t>
            </a:r>
            <a:endParaRPr lang="en-US" altLang="it-IT" sz="2400">
              <a:solidFill>
                <a:schemeClr val="bg1"/>
              </a:solidFill>
            </a:endParaRPr>
          </a:p>
        </p:txBody>
      </p:sp>
      <p:pic>
        <p:nvPicPr>
          <p:cNvPr id="378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7288"/>
            <a:ext cx="4643438"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a:spLocks noChangeArrowheads="1"/>
          </p:cNvSpPr>
          <p:nvPr/>
        </p:nvSpPr>
        <p:spPr bwMode="auto">
          <a:xfrm>
            <a:off x="4716463" y="4365625"/>
            <a:ext cx="44275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bg1"/>
                </a:solidFill>
              </a:rPr>
              <a:t>However, DNA consists of a double  strand of nucleotides !</a:t>
            </a:r>
          </a:p>
        </p:txBody>
      </p:sp>
      <p:sp>
        <p:nvSpPr>
          <p:cNvPr id="37895"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9" presetClass="emph" presetSubtype="0" grpId="0" nodeType="withEffect">
                                  <p:stCondLst>
                                    <p:cond delay="0"/>
                                  </p:stCondLst>
                                  <p:childTnLst>
                                    <p:set>
                                      <p:cBhvr rctx="PPT">
                                        <p:cTn id="9" dur="indefinite"/>
                                        <p:tgtEl>
                                          <p:spTgt spid="24"/>
                                        </p:tgtEl>
                                        <p:attrNameLst>
                                          <p:attrName>style.opacity</p:attrName>
                                        </p:attrNameLst>
                                      </p:cBhvr>
                                      <p:to>
                                        <p:strVal val="0.25"/>
                                      </p:to>
                                    </p:set>
                                    <p:animEffect filter="image" prLst="opacity: 0.25">
                                      <p:cBhvr rctx="IE">
                                        <p:cTn id="10"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4370"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14371"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4372"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4373"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4) Growth of axons and dendrites</a:t>
            </a:r>
          </a:p>
          <a:p>
            <a:pPr algn="just" eaLnBrk="1" hangingPunct="1">
              <a:spcBef>
                <a:spcPct val="0"/>
              </a:spcBef>
              <a:buFontTx/>
              <a:buNone/>
            </a:pPr>
            <a:endParaRPr lang="en-US" altLang="it-IT" sz="2000">
              <a:solidFill>
                <a:schemeClr val="bg1"/>
              </a:solidFill>
            </a:endParaRPr>
          </a:p>
        </p:txBody>
      </p:sp>
      <p:sp>
        <p:nvSpPr>
          <p:cNvPr id="314374"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pic>
        <p:nvPicPr>
          <p:cNvPr id="14" name="Picture 6" descr="C05P006"/>
          <p:cNvPicPr>
            <a:picLocks noChangeAspect="1" noChangeArrowheads="1"/>
          </p:cNvPicPr>
          <p:nvPr/>
        </p:nvPicPr>
        <p:blipFill>
          <a:blip r:embed="rId3" cstate="print"/>
          <a:srcRect t="5853" r="7450" b="3428"/>
          <a:stretch>
            <a:fillRect/>
          </a:stretch>
        </p:blipFill>
        <p:spPr bwMode="auto">
          <a:xfrm>
            <a:off x="241563" y="1772816"/>
            <a:ext cx="4906501" cy="4941168"/>
          </a:xfrm>
          <a:prstGeom prst="rect">
            <a:avLst/>
          </a:prstGeom>
          <a:ln>
            <a:noFill/>
          </a:ln>
          <a:effectLst>
            <a:softEdge rad="112500"/>
          </a:effectLst>
        </p:spPr>
      </p:pic>
      <p:sp>
        <p:nvSpPr>
          <p:cNvPr id="96265" name="Rettangolo 15"/>
          <p:cNvSpPr>
            <a:spLocks noChangeArrowheads="1"/>
          </p:cNvSpPr>
          <p:nvPr/>
        </p:nvSpPr>
        <p:spPr bwMode="auto">
          <a:xfrm>
            <a:off x="2484438" y="5842000"/>
            <a:ext cx="25193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400" b="1">
                <a:solidFill>
                  <a:schemeClr val="bg1"/>
                </a:solidFill>
              </a:rPr>
              <a:t>Main body </a:t>
            </a:r>
            <a:r>
              <a:rPr lang="en-US" altLang="it-IT" sz="1400">
                <a:solidFill>
                  <a:schemeClr val="bg1"/>
                </a:solidFill>
              </a:rPr>
              <a:t>containing mitochondria, microtubules and other organelles</a:t>
            </a:r>
          </a:p>
        </p:txBody>
      </p:sp>
      <p:cxnSp>
        <p:nvCxnSpPr>
          <p:cNvPr id="12" name="Connettore 2 11"/>
          <p:cNvCxnSpPr>
            <a:stCxn id="96265" idx="0"/>
          </p:cNvCxnSpPr>
          <p:nvPr/>
        </p:nvCxnSpPr>
        <p:spPr>
          <a:xfrm flipH="1" flipV="1">
            <a:off x="2771775" y="4581525"/>
            <a:ext cx="971550" cy="126047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14378" name="AutoShape 2" descr="https://upload.wikimedia.org/wikipedia/en/thumb/f/fa/GrowthCones.jpg/500px-GrowthCones.jpg"/>
          <p:cNvSpPr>
            <a:spLocks noChangeAspect="1" noChangeArrowheads="1"/>
          </p:cNvSpPr>
          <p:nvPr/>
        </p:nvSpPr>
        <p:spPr bwMode="auto">
          <a:xfrm>
            <a:off x="155575" y="-1150938"/>
            <a:ext cx="4762500" cy="24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227331" name="Picture 3"/>
          <p:cNvPicPr>
            <a:picLocks noChangeAspect="1" noChangeArrowheads="1"/>
          </p:cNvPicPr>
          <p:nvPr/>
        </p:nvPicPr>
        <p:blipFill>
          <a:blip r:embed="rId4" cstate="print"/>
          <a:srcRect l="12993" t="44750" r="48916" b="18500"/>
          <a:stretch>
            <a:fillRect/>
          </a:stretch>
        </p:blipFill>
        <p:spPr bwMode="auto">
          <a:xfrm>
            <a:off x="4499992" y="1268760"/>
            <a:ext cx="4644008" cy="2520280"/>
          </a:xfrm>
          <a:prstGeom prst="rect">
            <a:avLst/>
          </a:prstGeom>
          <a:ln>
            <a:noFill/>
          </a:ln>
          <a:effectLst>
            <a:softEdge rad="112500"/>
          </a:effectLst>
        </p:spPr>
      </p:pic>
      <p:sp>
        <p:nvSpPr>
          <p:cNvPr id="96269" name="Rettangolo 15"/>
          <p:cNvSpPr>
            <a:spLocks noChangeArrowheads="1"/>
          </p:cNvSpPr>
          <p:nvPr/>
        </p:nvSpPr>
        <p:spPr bwMode="auto">
          <a:xfrm>
            <a:off x="5219700" y="5373688"/>
            <a:ext cx="36734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400" b="1">
                <a:solidFill>
                  <a:schemeClr val="bg1"/>
                </a:solidFill>
              </a:rPr>
              <a:t>Lamellipodia</a:t>
            </a:r>
            <a:r>
              <a:rPr lang="en-US" altLang="it-IT" sz="1400">
                <a:solidFill>
                  <a:schemeClr val="bg1"/>
                </a:solidFill>
              </a:rPr>
              <a:t>:  additional flat, sheetlike extension from the core</a:t>
            </a:r>
          </a:p>
        </p:txBody>
      </p:sp>
      <p:sp>
        <p:nvSpPr>
          <p:cNvPr id="314381" name="Rettangolo 15"/>
          <p:cNvSpPr>
            <a:spLocks noChangeArrowheads="1"/>
          </p:cNvSpPr>
          <p:nvPr/>
        </p:nvSpPr>
        <p:spPr bwMode="auto">
          <a:xfrm>
            <a:off x="468313" y="1844675"/>
            <a:ext cx="4356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400" dirty="0" smtClean="0">
                <a:solidFill>
                  <a:schemeClr val="bg1"/>
                </a:solidFill>
              </a:rPr>
              <a:t>They </a:t>
            </a:r>
            <a:r>
              <a:rPr lang="en-US" altLang="it-IT" sz="1400" dirty="0">
                <a:solidFill>
                  <a:schemeClr val="bg1"/>
                </a:solidFill>
              </a:rPr>
              <a:t>have both motor and sensory abilities  that help the developing branch to find the correct pathway.</a:t>
            </a:r>
          </a:p>
        </p:txBody>
      </p:sp>
      <p:sp>
        <p:nvSpPr>
          <p:cNvPr id="16" name="Rettangolo 15"/>
          <p:cNvSpPr>
            <a:spLocks noChangeArrowheads="1"/>
          </p:cNvSpPr>
          <p:nvPr/>
        </p:nvSpPr>
        <p:spPr bwMode="auto">
          <a:xfrm>
            <a:off x="5219700" y="4508500"/>
            <a:ext cx="367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400" b="1">
                <a:solidFill>
                  <a:srgbClr val="FFFFFF"/>
                </a:solidFill>
              </a:rPr>
              <a:t>Filopodia</a:t>
            </a:r>
            <a:r>
              <a:rPr lang="en-US" altLang="it-IT" sz="1400">
                <a:solidFill>
                  <a:srgbClr val="FFFFFF"/>
                </a:solidFill>
              </a:rPr>
              <a:t>: long, fingerlike extensions from the core</a:t>
            </a:r>
          </a:p>
        </p:txBody>
      </p:sp>
      <p:cxnSp>
        <p:nvCxnSpPr>
          <p:cNvPr id="17" name="Connettore 2 16"/>
          <p:cNvCxnSpPr/>
          <p:nvPr/>
        </p:nvCxnSpPr>
        <p:spPr>
          <a:xfrm flipH="1" flipV="1">
            <a:off x="3924300" y="3789363"/>
            <a:ext cx="1331913" cy="82867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flipH="1" flipV="1">
            <a:off x="3203575" y="4868863"/>
            <a:ext cx="2052638" cy="75723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265"/>
                                        </p:tgtEl>
                                        <p:attrNameLst>
                                          <p:attrName>style.visibility</p:attrName>
                                        </p:attrNameLst>
                                      </p:cBhvr>
                                      <p:to>
                                        <p:strVal val="visible"/>
                                      </p:to>
                                    </p:set>
                                    <p:animEffect transition="in" filter="fade">
                                      <p:cBhvr>
                                        <p:cTn id="7" dur="500"/>
                                        <p:tgtEl>
                                          <p:spTgt spid="9626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6269"/>
                                        </p:tgtEl>
                                        <p:attrNameLst>
                                          <p:attrName>style.visibility</p:attrName>
                                        </p:attrNameLst>
                                      </p:cBhvr>
                                      <p:to>
                                        <p:strVal val="visible"/>
                                      </p:to>
                                    </p:set>
                                    <p:animEffect transition="in" filter="fade">
                                      <p:cBhvr>
                                        <p:cTn id="26" dur="500"/>
                                        <p:tgtEl>
                                          <p:spTgt spid="9626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227331"/>
                                        </p:tgtEl>
                                        <p:attrNameLst>
                                          <p:attrName>style.visibility</p:attrName>
                                        </p:attrNameLst>
                                      </p:cBhvr>
                                      <p:to>
                                        <p:strVal val="visible"/>
                                      </p:to>
                                    </p:set>
                                    <p:animEffect transition="in" filter="fade">
                                      <p:cBhvr>
                                        <p:cTn id="31" dur="500"/>
                                        <p:tgtEl>
                                          <p:spTgt spid="227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5" grpId="0"/>
      <p:bldP spid="96269" grpId="0"/>
      <p:bldP spid="1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6418"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16419"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6420"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6421"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4) Growth of axons and dendrites</a:t>
            </a:r>
          </a:p>
          <a:p>
            <a:pPr algn="just" eaLnBrk="1" hangingPunct="1">
              <a:spcBef>
                <a:spcPct val="0"/>
              </a:spcBef>
              <a:buFontTx/>
              <a:buNone/>
            </a:pPr>
            <a:endParaRPr lang="en-US" altLang="it-IT" sz="2000">
              <a:solidFill>
                <a:schemeClr val="bg1"/>
              </a:solidFill>
            </a:endParaRPr>
          </a:p>
        </p:txBody>
      </p:sp>
      <p:sp>
        <p:nvSpPr>
          <p:cNvPr id="316422"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pic>
        <p:nvPicPr>
          <p:cNvPr id="14" name="Picture 6" descr="C05P006"/>
          <p:cNvPicPr>
            <a:picLocks noChangeAspect="1" noChangeArrowheads="1"/>
          </p:cNvPicPr>
          <p:nvPr/>
        </p:nvPicPr>
        <p:blipFill>
          <a:blip r:embed="rId3" cstate="print"/>
          <a:srcRect t="5853" r="7450" b="3428"/>
          <a:stretch>
            <a:fillRect/>
          </a:stretch>
        </p:blipFill>
        <p:spPr bwMode="auto">
          <a:xfrm>
            <a:off x="241563" y="1772816"/>
            <a:ext cx="4906501" cy="4941168"/>
          </a:xfrm>
          <a:prstGeom prst="rect">
            <a:avLst/>
          </a:prstGeom>
          <a:ln>
            <a:noFill/>
          </a:ln>
          <a:effectLst>
            <a:softEdge rad="112500"/>
          </a:effectLst>
        </p:spPr>
      </p:pic>
      <p:sp>
        <p:nvSpPr>
          <p:cNvPr id="316424" name="AutoShape 2" descr="https://upload.wikimedia.org/wikipedia/en/thumb/f/fa/GrowthCones.jpg/500px-GrowthCones.jpg"/>
          <p:cNvSpPr>
            <a:spLocks noChangeAspect="1" noChangeArrowheads="1"/>
          </p:cNvSpPr>
          <p:nvPr/>
        </p:nvSpPr>
        <p:spPr bwMode="auto">
          <a:xfrm>
            <a:off x="155575" y="-1150938"/>
            <a:ext cx="4762500" cy="24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5" name="Rettangolo 15"/>
          <p:cNvSpPr>
            <a:spLocks noChangeArrowheads="1"/>
          </p:cNvSpPr>
          <p:nvPr/>
        </p:nvSpPr>
        <p:spPr bwMode="auto">
          <a:xfrm>
            <a:off x="468313" y="1844675"/>
            <a:ext cx="4356100" cy="954088"/>
          </a:xfrm>
          <a:prstGeom prst="rect">
            <a:avLst/>
          </a:prstGeom>
          <a:noFill/>
          <a:ln w="9525">
            <a:noFill/>
            <a:miter lim="800000"/>
            <a:headEnd/>
            <a:tailEnd/>
          </a:ln>
        </p:spPr>
        <p:txBody>
          <a:bodyPr>
            <a:spAutoFit/>
          </a:bodyPr>
          <a:lstStyle/>
          <a:p>
            <a:pPr algn="just" eaLnBrk="1" hangingPunct="1">
              <a:defRPr/>
            </a:pPr>
            <a:r>
              <a:rPr lang="en-US" sz="1400" dirty="0">
                <a:solidFill>
                  <a:schemeClr val="tx1">
                    <a:lumMod val="75000"/>
                    <a:lumOff val="25000"/>
                  </a:schemeClr>
                </a:solidFill>
              </a:rPr>
              <a:t>Developing axons and dendrites end in growth cones. They have both motor and sensory abilities  that help the developing branch to find the correct pathway.</a:t>
            </a:r>
          </a:p>
        </p:txBody>
      </p:sp>
      <p:grpSp>
        <p:nvGrpSpPr>
          <p:cNvPr id="2" name="Gruppo 29"/>
          <p:cNvGrpSpPr>
            <a:grpSpLocks/>
          </p:cNvGrpSpPr>
          <p:nvPr/>
        </p:nvGrpSpPr>
        <p:grpSpPr bwMode="auto">
          <a:xfrm>
            <a:off x="323850" y="3933825"/>
            <a:ext cx="2592388" cy="2808288"/>
            <a:chOff x="323528" y="3934837"/>
            <a:chExt cx="2592224" cy="2806531"/>
          </a:xfrm>
        </p:grpSpPr>
        <p:sp>
          <p:nvSpPr>
            <p:cNvPr id="316439" name="Rettangolo 15"/>
            <p:cNvSpPr>
              <a:spLocks noChangeArrowheads="1"/>
            </p:cNvSpPr>
            <p:nvPr/>
          </p:nvSpPr>
          <p:spPr bwMode="auto">
            <a:xfrm>
              <a:off x="323528" y="5541039"/>
              <a:ext cx="172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200">
                  <a:solidFill>
                    <a:schemeClr val="bg1"/>
                  </a:solidFill>
                </a:rPr>
                <a:t>Microtubules from the main body of the cone move forward as the cone extends, forming a new segment of axon/dendrite</a:t>
              </a:r>
            </a:p>
          </p:txBody>
        </p:sp>
        <p:cxnSp>
          <p:nvCxnSpPr>
            <p:cNvPr id="23" name="Connettore 2 22"/>
            <p:cNvCxnSpPr/>
            <p:nvPr/>
          </p:nvCxnSpPr>
          <p:spPr>
            <a:xfrm flipV="1">
              <a:off x="2483979" y="3934837"/>
              <a:ext cx="431773" cy="1224783"/>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16441" name="Picture 2" descr="http://www.indiana.edu/%7Eiubmtc/Biology/tubulin.gif"/>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4062" b="63451"/>
            <a:stretch>
              <a:fillRect/>
            </a:stretch>
          </p:blipFill>
          <p:spPr bwMode="auto">
            <a:xfrm rot="6489030">
              <a:off x="2212817" y="4741619"/>
              <a:ext cx="775052" cy="29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Rettangolo 15"/>
          <p:cNvSpPr>
            <a:spLocks noChangeArrowheads="1"/>
          </p:cNvSpPr>
          <p:nvPr/>
        </p:nvSpPr>
        <p:spPr bwMode="auto">
          <a:xfrm>
            <a:off x="2700338" y="5540375"/>
            <a:ext cx="23034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200">
                <a:solidFill>
                  <a:schemeClr val="bg1"/>
                </a:solidFill>
              </a:rPr>
              <a:t>Filopodia and lamellopodia are capable of movement, and they have the ability to stick to elements of the extracellular environment</a:t>
            </a:r>
          </a:p>
        </p:txBody>
      </p:sp>
      <p:grpSp>
        <p:nvGrpSpPr>
          <p:cNvPr id="3" name="Gruppo 50"/>
          <p:cNvGrpSpPr>
            <a:grpSpLocks/>
          </p:cNvGrpSpPr>
          <p:nvPr/>
        </p:nvGrpSpPr>
        <p:grpSpPr bwMode="auto">
          <a:xfrm>
            <a:off x="1785938" y="2832100"/>
            <a:ext cx="1955800" cy="1847850"/>
            <a:chOff x="1785542" y="2831612"/>
            <a:chExt cx="1955453" cy="1847949"/>
          </a:xfrm>
        </p:grpSpPr>
        <p:sp>
          <p:nvSpPr>
            <p:cNvPr id="34" name="Luna 33"/>
            <p:cNvSpPr/>
            <p:nvPr/>
          </p:nvSpPr>
          <p:spPr>
            <a:xfrm rot="5841412">
              <a:off x="1839294" y="2777860"/>
              <a:ext cx="1847949" cy="1955453"/>
            </a:xfrm>
            <a:prstGeom prst="moon">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cxnSp>
          <p:nvCxnSpPr>
            <p:cNvPr id="36" name="Connettore 2 35"/>
            <p:cNvCxnSpPr/>
            <p:nvPr/>
          </p:nvCxnSpPr>
          <p:spPr>
            <a:xfrm flipV="1">
              <a:off x="2796600" y="2925280"/>
              <a:ext cx="190466" cy="827131"/>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flipV="1">
              <a:off x="2771204" y="3141192"/>
              <a:ext cx="576161" cy="611220"/>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ttore 2 39"/>
            <p:cNvCxnSpPr/>
            <p:nvPr/>
          </p:nvCxnSpPr>
          <p:spPr>
            <a:xfrm flipV="1">
              <a:off x="2844216" y="3573015"/>
              <a:ext cx="719010" cy="107956"/>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ttore 2 41"/>
            <p:cNvCxnSpPr/>
            <p:nvPr/>
          </p:nvCxnSpPr>
          <p:spPr>
            <a:xfrm>
              <a:off x="2817234" y="3739711"/>
              <a:ext cx="792021" cy="252427"/>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Connettore 2 43"/>
            <p:cNvCxnSpPr/>
            <p:nvPr/>
          </p:nvCxnSpPr>
          <p:spPr>
            <a:xfrm flipH="1" flipV="1">
              <a:off x="2555342" y="2996721"/>
              <a:ext cx="250780" cy="765216"/>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Connettore 2 46"/>
            <p:cNvCxnSpPr/>
            <p:nvPr/>
          </p:nvCxnSpPr>
          <p:spPr>
            <a:xfrm flipH="1" flipV="1">
              <a:off x="2123619" y="3285661"/>
              <a:ext cx="647585" cy="395309"/>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ttore 2 48"/>
            <p:cNvCxnSpPr/>
            <p:nvPr/>
          </p:nvCxnSpPr>
          <p:spPr>
            <a:xfrm flipH="1">
              <a:off x="1849031" y="3717484"/>
              <a:ext cx="936459" cy="34927"/>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52" name="Rettangolo 15"/>
          <p:cNvSpPr>
            <a:spLocks noChangeArrowheads="1"/>
          </p:cNvSpPr>
          <p:nvPr/>
        </p:nvSpPr>
        <p:spPr bwMode="auto">
          <a:xfrm>
            <a:off x="5076825" y="2420938"/>
            <a:ext cx="3816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600">
                <a:solidFill>
                  <a:schemeClr val="bg1"/>
                </a:solidFill>
              </a:rPr>
              <a:t>“Guidepost cells” along the route release chemicals that either attract or repel the growing cell.</a:t>
            </a:r>
          </a:p>
        </p:txBody>
      </p:sp>
      <p:pic>
        <p:nvPicPr>
          <p:cNvPr id="221188" name="Picture 4" descr="http://www.frontiersin.org/files/Articles/78814/fncel-08-00078-HTML/image_m/fncel-08-00078-g001.jpg"/>
          <p:cNvPicPr>
            <a:picLocks noChangeAspect="1" noChangeArrowheads="1"/>
          </p:cNvPicPr>
          <p:nvPr/>
        </p:nvPicPr>
        <p:blipFill>
          <a:blip r:embed="rId5">
            <a:extLst>
              <a:ext uri="{28A0092B-C50C-407E-A947-70E740481C1C}">
                <a14:useLocalDpi xmlns:a14="http://schemas.microsoft.com/office/drawing/2010/main" val="0"/>
              </a:ext>
            </a:extLst>
          </a:blip>
          <a:srcRect r="50488" b="17580"/>
          <a:stretch>
            <a:fillRect/>
          </a:stretch>
        </p:blipFill>
        <p:spPr bwMode="auto">
          <a:xfrm>
            <a:off x="5508625" y="3303588"/>
            <a:ext cx="2951163"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2"/>
                                        </p:tgtEl>
                                        <p:attrNameLst>
                                          <p:attrName>style.opacity</p:attrName>
                                        </p:attrNameLst>
                                      </p:cBhvr>
                                      <p:to>
                                        <p:strVal val="0.25"/>
                                      </p:to>
                                    </p:set>
                                    <p:animEffect filter="image" prLst="opacity: 0.25">
                                      <p:cBhvr rctx="IE">
                                        <p:cTn id="7" dur="indefinite"/>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mph" presetSubtype="0" nodeType="clickEffect">
                                  <p:stCondLst>
                                    <p:cond delay="0"/>
                                  </p:stCondLst>
                                  <p:childTnLst>
                                    <p:set>
                                      <p:cBhvr rctx="PPT">
                                        <p:cTn id="17" dur="indefinite"/>
                                        <p:tgtEl>
                                          <p:spTgt spid="3"/>
                                        </p:tgtEl>
                                        <p:attrNameLst>
                                          <p:attrName>style.opacity</p:attrName>
                                        </p:attrNameLst>
                                      </p:cBhvr>
                                      <p:to>
                                        <p:strVal val="0.25"/>
                                      </p:to>
                                    </p:set>
                                    <p:animEffect filter="image" prLst="opacity: 0.25">
                                      <p:cBhvr rctx="IE">
                                        <p:cTn id="18" dur="indefinite"/>
                                        <p:tgtEl>
                                          <p:spTgt spid="3"/>
                                        </p:tgtEl>
                                      </p:cBhvr>
                                    </p:animEffect>
                                  </p:childTnLst>
                                </p:cTn>
                              </p:par>
                              <p:par>
                                <p:cTn id="19" presetID="9" presetClass="emph" presetSubtype="0" grpId="1" nodeType="withEffect">
                                  <p:stCondLst>
                                    <p:cond delay="0"/>
                                  </p:stCondLst>
                                  <p:childTnLst>
                                    <p:set>
                                      <p:cBhvr rctx="PPT">
                                        <p:cTn id="20" dur="indefinite"/>
                                        <p:tgtEl>
                                          <p:spTgt spid="29"/>
                                        </p:tgtEl>
                                        <p:attrNameLst>
                                          <p:attrName>style.opacity</p:attrName>
                                        </p:attrNameLst>
                                      </p:cBhvr>
                                      <p:to>
                                        <p:strVal val="0.25"/>
                                      </p:to>
                                    </p:set>
                                    <p:animEffect filter="image" prLst="opacity: 0.25">
                                      <p:cBhvr rctx="IE">
                                        <p:cTn id="21" dur="indefinite"/>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par>
                                <p:cTn id="25" presetID="10" presetClass="entr" presetSubtype="0" fill="hold" nodeType="withEffect">
                                  <p:stCondLst>
                                    <p:cond delay="0"/>
                                  </p:stCondLst>
                                  <p:childTnLst>
                                    <p:set>
                                      <p:cBhvr>
                                        <p:cTn id="26" dur="1" fill="hold">
                                          <p:stCondLst>
                                            <p:cond delay="0"/>
                                          </p:stCondLst>
                                        </p:cTn>
                                        <p:tgtEl>
                                          <p:spTgt spid="221188"/>
                                        </p:tgtEl>
                                        <p:attrNameLst>
                                          <p:attrName>style.visibility</p:attrName>
                                        </p:attrNameLst>
                                      </p:cBhvr>
                                      <p:to>
                                        <p:strVal val="visible"/>
                                      </p:to>
                                    </p:set>
                                    <p:animEffect transition="in" filter="fade">
                                      <p:cBhvr>
                                        <p:cTn id="27" dur="500"/>
                                        <p:tgtEl>
                                          <p:spTgt spid="221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5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8466"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18467"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8468"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8469"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4) Growth of axons and dendrites</a:t>
            </a:r>
          </a:p>
          <a:p>
            <a:pPr algn="just" eaLnBrk="1" hangingPunct="1">
              <a:spcBef>
                <a:spcPct val="0"/>
              </a:spcBef>
              <a:buFontTx/>
              <a:buNone/>
            </a:pPr>
            <a:endParaRPr lang="en-US" altLang="it-IT" sz="2000">
              <a:solidFill>
                <a:schemeClr val="bg1"/>
              </a:solidFill>
            </a:endParaRPr>
          </a:p>
        </p:txBody>
      </p:sp>
      <p:sp>
        <p:nvSpPr>
          <p:cNvPr id="318470"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18471" name="AutoShape 2" descr="https://upload.wikimedia.org/wikipedia/en/thumb/f/fa/GrowthCones.jpg/500px-GrowthCones.jpg"/>
          <p:cNvSpPr>
            <a:spLocks noChangeAspect="1" noChangeArrowheads="1"/>
          </p:cNvSpPr>
          <p:nvPr/>
        </p:nvSpPr>
        <p:spPr bwMode="auto">
          <a:xfrm>
            <a:off x="155575" y="-1150938"/>
            <a:ext cx="4762500" cy="24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18472" name="Rettangolo 15"/>
          <p:cNvSpPr>
            <a:spLocks noChangeArrowheads="1"/>
          </p:cNvSpPr>
          <p:nvPr/>
        </p:nvSpPr>
        <p:spPr bwMode="auto">
          <a:xfrm>
            <a:off x="323850" y="1700213"/>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Filopodia can signal the growth cone to move forward, backward or turn in another direction</a:t>
            </a:r>
          </a:p>
        </p:txBody>
      </p:sp>
      <p:pic>
        <p:nvPicPr>
          <p:cNvPr id="27" name="Picture 7" descr="C05F012"/>
          <p:cNvPicPr>
            <a:picLocks noChangeAspect="1" noChangeArrowheads="1"/>
          </p:cNvPicPr>
          <p:nvPr/>
        </p:nvPicPr>
        <p:blipFill>
          <a:blip r:embed="rId3" cstate="print"/>
          <a:srcRect r="50212" b="55361"/>
          <a:stretch>
            <a:fillRect/>
          </a:stretch>
        </p:blipFill>
        <p:spPr bwMode="auto">
          <a:xfrm>
            <a:off x="2051720" y="2564904"/>
            <a:ext cx="4896544" cy="3162352"/>
          </a:xfrm>
          <a:prstGeom prst="rect">
            <a:avLst/>
          </a:prstGeom>
          <a:ln>
            <a:noFill/>
          </a:ln>
          <a:effectLst>
            <a:softEdge rad="112500"/>
          </a:effectLst>
        </p:spPr>
      </p:pic>
      <p:sp>
        <p:nvSpPr>
          <p:cNvPr id="318474" name="Rettangolo 15"/>
          <p:cNvSpPr>
            <a:spLocks noChangeArrowheads="1"/>
          </p:cNvSpPr>
          <p:nvPr/>
        </p:nvSpPr>
        <p:spPr bwMode="auto">
          <a:xfrm>
            <a:off x="107950" y="5673725"/>
            <a:ext cx="8856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000">
                <a:solidFill>
                  <a:schemeClr val="bg1"/>
                </a:solidFill>
              </a:rPr>
              <a:t>Growth cones respond to extracellular environment</a:t>
            </a:r>
          </a:p>
          <a:p>
            <a:pPr algn="ctr" eaLnBrk="1" hangingPunct="1">
              <a:spcBef>
                <a:spcPct val="0"/>
              </a:spcBef>
              <a:buFontTx/>
              <a:buNone/>
            </a:pPr>
            <a:r>
              <a:rPr lang="en-US" altLang="it-IT" sz="2000">
                <a:solidFill>
                  <a:schemeClr val="bg1"/>
                </a:solidFill>
              </a:rPr>
              <a:t>.. by sticking to the surface of other cells</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0514"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20515"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0516"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0517"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4) Growth of axons and dendrites</a:t>
            </a:r>
          </a:p>
          <a:p>
            <a:pPr algn="just" eaLnBrk="1" hangingPunct="1">
              <a:spcBef>
                <a:spcPct val="0"/>
              </a:spcBef>
              <a:buFontTx/>
              <a:buNone/>
            </a:pPr>
            <a:endParaRPr lang="en-US" altLang="it-IT" sz="2000">
              <a:solidFill>
                <a:schemeClr val="bg1"/>
              </a:solidFill>
            </a:endParaRPr>
          </a:p>
        </p:txBody>
      </p:sp>
      <p:sp>
        <p:nvSpPr>
          <p:cNvPr id="320518"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20519" name="AutoShape 2" descr="https://upload.wikimedia.org/wikipedia/en/thumb/f/fa/GrowthCones.jpg/500px-GrowthCones.jpg"/>
          <p:cNvSpPr>
            <a:spLocks noChangeAspect="1" noChangeArrowheads="1"/>
          </p:cNvSpPr>
          <p:nvPr/>
        </p:nvSpPr>
        <p:spPr bwMode="auto">
          <a:xfrm>
            <a:off x="155575" y="-1150938"/>
            <a:ext cx="4762500" cy="24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0520" name="Rettangolo 15"/>
          <p:cNvSpPr>
            <a:spLocks noChangeArrowheads="1"/>
          </p:cNvSpPr>
          <p:nvPr/>
        </p:nvSpPr>
        <p:spPr bwMode="auto">
          <a:xfrm>
            <a:off x="323850" y="1700213"/>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Filopodia can signal the growth cone to move forward, backward or turn in another direction</a:t>
            </a:r>
          </a:p>
        </p:txBody>
      </p:sp>
      <p:sp>
        <p:nvSpPr>
          <p:cNvPr id="112650" name="Rettangolo 15"/>
          <p:cNvSpPr>
            <a:spLocks noChangeArrowheads="1"/>
          </p:cNvSpPr>
          <p:nvPr/>
        </p:nvSpPr>
        <p:spPr bwMode="auto">
          <a:xfrm>
            <a:off x="107950" y="5673725"/>
            <a:ext cx="8856663" cy="708025"/>
          </a:xfrm>
          <a:prstGeom prst="rect">
            <a:avLst/>
          </a:prstGeom>
          <a:noFill/>
          <a:ln>
            <a:noFill/>
          </a:ln>
          <a:extLst/>
        </p:spPr>
        <p:txBody>
          <a:bodyPr>
            <a:spAutoFit/>
          </a:bodyPr>
          <a:lstStyle/>
          <a:p>
            <a:pPr algn="ctr" eaLnBrk="1" hangingPunct="1">
              <a:defRPr/>
            </a:pPr>
            <a:r>
              <a:rPr lang="en-US" sz="2000" dirty="0">
                <a:solidFill>
                  <a:schemeClr val="tx1">
                    <a:lumMod val="50000"/>
                    <a:lumOff val="50000"/>
                  </a:schemeClr>
                </a:solidFill>
              </a:rPr>
              <a:t>Growth cones respond to extracellular environment</a:t>
            </a:r>
          </a:p>
          <a:p>
            <a:pPr algn="ctr" eaLnBrk="1" hangingPunct="1">
              <a:defRPr/>
            </a:pPr>
            <a:r>
              <a:rPr lang="en-US" sz="2000" dirty="0">
                <a:solidFill>
                  <a:schemeClr val="bg1"/>
                </a:solidFill>
              </a:rPr>
              <a:t>.. by sticking to other axons travelling in the same direction</a:t>
            </a:r>
          </a:p>
        </p:txBody>
      </p:sp>
      <p:pic>
        <p:nvPicPr>
          <p:cNvPr id="12" name="Picture 7" descr="C05F012"/>
          <p:cNvPicPr>
            <a:picLocks noChangeAspect="1" noChangeArrowheads="1"/>
          </p:cNvPicPr>
          <p:nvPr/>
        </p:nvPicPr>
        <p:blipFill>
          <a:blip r:embed="rId3" cstate="print"/>
          <a:srcRect l="50544" b="55361"/>
          <a:stretch>
            <a:fillRect/>
          </a:stretch>
        </p:blipFill>
        <p:spPr bwMode="auto">
          <a:xfrm>
            <a:off x="2166366" y="2664968"/>
            <a:ext cx="4709890" cy="30622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2562"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22563"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2564"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2565"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4) Growth of axons and dendrites</a:t>
            </a:r>
          </a:p>
          <a:p>
            <a:pPr algn="just" eaLnBrk="1" hangingPunct="1">
              <a:spcBef>
                <a:spcPct val="0"/>
              </a:spcBef>
              <a:buFontTx/>
              <a:buNone/>
            </a:pPr>
            <a:endParaRPr lang="en-US" altLang="it-IT" sz="2000">
              <a:solidFill>
                <a:schemeClr val="bg1"/>
              </a:solidFill>
            </a:endParaRPr>
          </a:p>
        </p:txBody>
      </p:sp>
      <p:sp>
        <p:nvSpPr>
          <p:cNvPr id="322566"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22567" name="AutoShape 2" descr="https://upload.wikimedia.org/wikipedia/en/thumb/f/fa/GrowthCones.jpg/500px-GrowthCones.jpg"/>
          <p:cNvSpPr>
            <a:spLocks noChangeAspect="1" noChangeArrowheads="1"/>
          </p:cNvSpPr>
          <p:nvPr/>
        </p:nvSpPr>
        <p:spPr bwMode="auto">
          <a:xfrm>
            <a:off x="155575" y="-1150938"/>
            <a:ext cx="4762500" cy="24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2568" name="Rettangolo 15"/>
          <p:cNvSpPr>
            <a:spLocks noChangeArrowheads="1"/>
          </p:cNvSpPr>
          <p:nvPr/>
        </p:nvSpPr>
        <p:spPr bwMode="auto">
          <a:xfrm>
            <a:off x="323850" y="1700213"/>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Filopodia can signal the growth cone to move forward, backward or turn in another direction</a:t>
            </a:r>
          </a:p>
        </p:txBody>
      </p:sp>
      <p:pic>
        <p:nvPicPr>
          <p:cNvPr id="103434" name="Picture 7" descr="C05F012"/>
          <p:cNvPicPr>
            <a:picLocks noChangeAspect="1" noChangeArrowheads="1"/>
          </p:cNvPicPr>
          <p:nvPr/>
        </p:nvPicPr>
        <p:blipFill>
          <a:blip r:embed="rId3" cstate="print"/>
          <a:srcRect l="-662" t="49608" r="50018" b="5754"/>
          <a:stretch>
            <a:fillRect/>
          </a:stretch>
        </p:blipFill>
        <p:spPr bwMode="auto">
          <a:xfrm>
            <a:off x="1979712" y="2348880"/>
            <a:ext cx="5184576" cy="3291794"/>
          </a:xfrm>
          <a:prstGeom prst="rect">
            <a:avLst/>
          </a:prstGeom>
          <a:ln>
            <a:noFill/>
          </a:ln>
          <a:effectLst>
            <a:softEdge rad="112500"/>
          </a:effectLst>
        </p:spPr>
      </p:pic>
      <p:sp>
        <p:nvSpPr>
          <p:cNvPr id="113675" name="Rettangolo 15"/>
          <p:cNvSpPr>
            <a:spLocks noChangeArrowheads="1"/>
          </p:cNvSpPr>
          <p:nvPr/>
        </p:nvSpPr>
        <p:spPr bwMode="auto">
          <a:xfrm>
            <a:off x="107950" y="5673725"/>
            <a:ext cx="8856663" cy="708025"/>
          </a:xfrm>
          <a:prstGeom prst="rect">
            <a:avLst/>
          </a:prstGeom>
          <a:noFill/>
          <a:ln>
            <a:noFill/>
          </a:ln>
          <a:extLst/>
        </p:spPr>
        <p:txBody>
          <a:bodyPr>
            <a:spAutoFit/>
          </a:bodyPr>
          <a:lstStyle/>
          <a:p>
            <a:pPr algn="ctr" eaLnBrk="1" hangingPunct="1">
              <a:defRPr/>
            </a:pPr>
            <a:r>
              <a:rPr lang="en-US" sz="2000" dirty="0">
                <a:solidFill>
                  <a:schemeClr val="tx1">
                    <a:lumMod val="50000"/>
                    <a:lumOff val="50000"/>
                  </a:schemeClr>
                </a:solidFill>
              </a:rPr>
              <a:t>Growth cones respond to extracellular environment</a:t>
            </a:r>
          </a:p>
          <a:p>
            <a:pPr algn="ctr" eaLnBrk="1" hangingPunct="1">
              <a:defRPr/>
            </a:pPr>
            <a:r>
              <a:rPr lang="en-US" sz="2000" dirty="0">
                <a:solidFill>
                  <a:schemeClr val="bg1"/>
                </a:solidFill>
              </a:rPr>
              <a:t>.. by growing toward chemical attractants</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4610"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24611"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4612"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4613"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4) Growth of axons and dendrites</a:t>
            </a:r>
          </a:p>
          <a:p>
            <a:pPr algn="just" eaLnBrk="1" hangingPunct="1">
              <a:spcBef>
                <a:spcPct val="0"/>
              </a:spcBef>
              <a:buFontTx/>
              <a:buNone/>
            </a:pPr>
            <a:endParaRPr lang="en-US" altLang="it-IT" sz="2000">
              <a:solidFill>
                <a:schemeClr val="bg1"/>
              </a:solidFill>
            </a:endParaRPr>
          </a:p>
        </p:txBody>
      </p:sp>
      <p:sp>
        <p:nvSpPr>
          <p:cNvPr id="324614"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24615" name="AutoShape 2" descr="https://upload.wikimedia.org/wikipedia/en/thumb/f/fa/GrowthCones.jpg/500px-GrowthCones.jpg"/>
          <p:cNvSpPr>
            <a:spLocks noChangeAspect="1" noChangeArrowheads="1"/>
          </p:cNvSpPr>
          <p:nvPr/>
        </p:nvSpPr>
        <p:spPr bwMode="auto">
          <a:xfrm>
            <a:off x="155575" y="-1150938"/>
            <a:ext cx="4762500" cy="24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4616" name="Rettangolo 15"/>
          <p:cNvSpPr>
            <a:spLocks noChangeArrowheads="1"/>
          </p:cNvSpPr>
          <p:nvPr/>
        </p:nvSpPr>
        <p:spPr bwMode="auto">
          <a:xfrm>
            <a:off x="323850" y="1700213"/>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Filopodia can signal the growth cone to move forward, backward or turn in another direction</a:t>
            </a:r>
          </a:p>
        </p:txBody>
      </p:sp>
      <p:pic>
        <p:nvPicPr>
          <p:cNvPr id="104458" name="Picture 7" descr="C05F012"/>
          <p:cNvPicPr>
            <a:picLocks noChangeAspect="1" noChangeArrowheads="1"/>
          </p:cNvPicPr>
          <p:nvPr/>
        </p:nvPicPr>
        <p:blipFill>
          <a:blip r:embed="rId3" cstate="print"/>
          <a:srcRect l="51337" t="50399" b="5509"/>
          <a:stretch>
            <a:fillRect/>
          </a:stretch>
        </p:blipFill>
        <p:spPr bwMode="auto">
          <a:xfrm>
            <a:off x="2092780" y="2492896"/>
            <a:ext cx="5143516" cy="3356992"/>
          </a:xfrm>
          <a:prstGeom prst="rect">
            <a:avLst/>
          </a:prstGeom>
          <a:ln>
            <a:noFill/>
          </a:ln>
          <a:effectLst>
            <a:softEdge rad="112500"/>
          </a:effectLst>
        </p:spPr>
      </p:pic>
      <p:sp>
        <p:nvSpPr>
          <p:cNvPr id="114699" name="Rettangolo 15"/>
          <p:cNvSpPr>
            <a:spLocks noChangeArrowheads="1"/>
          </p:cNvSpPr>
          <p:nvPr/>
        </p:nvSpPr>
        <p:spPr bwMode="auto">
          <a:xfrm>
            <a:off x="36513" y="5745163"/>
            <a:ext cx="8856662" cy="708025"/>
          </a:xfrm>
          <a:prstGeom prst="rect">
            <a:avLst/>
          </a:prstGeom>
          <a:noFill/>
          <a:ln>
            <a:noFill/>
          </a:ln>
          <a:extLst/>
        </p:spPr>
        <p:txBody>
          <a:bodyPr>
            <a:spAutoFit/>
          </a:bodyPr>
          <a:lstStyle/>
          <a:p>
            <a:pPr algn="ctr" eaLnBrk="1" hangingPunct="1">
              <a:defRPr/>
            </a:pPr>
            <a:r>
              <a:rPr lang="en-US" sz="2000" dirty="0">
                <a:solidFill>
                  <a:schemeClr val="tx1">
                    <a:lumMod val="50000"/>
                    <a:lumOff val="50000"/>
                  </a:schemeClr>
                </a:solidFill>
              </a:rPr>
              <a:t>Growth cones respond to extracellular environment</a:t>
            </a:r>
          </a:p>
          <a:p>
            <a:pPr algn="ctr" eaLnBrk="1" hangingPunct="1">
              <a:defRPr/>
            </a:pPr>
            <a:r>
              <a:rPr lang="en-US" sz="2000" dirty="0">
                <a:solidFill>
                  <a:schemeClr val="bg1"/>
                </a:solidFill>
              </a:rPr>
              <a:t>.. by being repulsed by chemical factors.</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6658"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26659"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6660"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6661"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4) Growth of axons and dendrites</a:t>
            </a:r>
          </a:p>
          <a:p>
            <a:pPr algn="just" eaLnBrk="1" hangingPunct="1">
              <a:spcBef>
                <a:spcPct val="0"/>
              </a:spcBef>
              <a:buFontTx/>
              <a:buNone/>
            </a:pPr>
            <a:endParaRPr lang="en-US" altLang="it-IT" sz="2000">
              <a:solidFill>
                <a:schemeClr val="bg1"/>
              </a:solidFill>
            </a:endParaRPr>
          </a:p>
        </p:txBody>
      </p:sp>
      <p:sp>
        <p:nvSpPr>
          <p:cNvPr id="326662"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26663" name="AutoShape 2" descr="https://upload.wikimedia.org/wikipedia/en/thumb/f/fa/GrowthCones.jpg/500px-GrowthCones.jpg"/>
          <p:cNvSpPr>
            <a:spLocks noChangeAspect="1" noChangeArrowheads="1"/>
          </p:cNvSpPr>
          <p:nvPr/>
        </p:nvSpPr>
        <p:spPr bwMode="auto">
          <a:xfrm>
            <a:off x="155575" y="-1150938"/>
            <a:ext cx="4762500" cy="24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04457" name="Rettangolo 15"/>
          <p:cNvSpPr>
            <a:spLocks noChangeArrowheads="1"/>
          </p:cNvSpPr>
          <p:nvPr/>
        </p:nvSpPr>
        <p:spPr bwMode="auto">
          <a:xfrm>
            <a:off x="323850" y="1700213"/>
            <a:ext cx="8569325" cy="708025"/>
          </a:xfrm>
          <a:prstGeom prst="rect">
            <a:avLst/>
          </a:prstGeom>
          <a:noFill/>
          <a:ln w="9525">
            <a:noFill/>
            <a:miter lim="800000"/>
            <a:headEnd/>
            <a:tailEnd/>
          </a:ln>
        </p:spPr>
        <p:txBody>
          <a:bodyPr>
            <a:spAutoFit/>
          </a:bodyPr>
          <a:lstStyle/>
          <a:p>
            <a:pPr algn="just" eaLnBrk="1" hangingPunct="1">
              <a:defRPr/>
            </a:pPr>
            <a:r>
              <a:rPr lang="en-US" sz="2000" dirty="0" err="1">
                <a:solidFill>
                  <a:schemeClr val="bg2">
                    <a:lumMod val="75000"/>
                  </a:schemeClr>
                </a:solidFill>
              </a:rPr>
              <a:t>Filopodia</a:t>
            </a:r>
            <a:r>
              <a:rPr lang="en-US" sz="2000" dirty="0">
                <a:solidFill>
                  <a:schemeClr val="bg2">
                    <a:lumMod val="75000"/>
                  </a:schemeClr>
                </a:solidFill>
              </a:rPr>
              <a:t> can signal the growth cone to move forward, backward or turn in another direction</a:t>
            </a:r>
          </a:p>
        </p:txBody>
      </p:sp>
      <p:sp>
        <p:nvSpPr>
          <p:cNvPr id="326665" name="Rettangolo 15"/>
          <p:cNvSpPr>
            <a:spLocks noChangeArrowheads="1"/>
          </p:cNvSpPr>
          <p:nvPr/>
        </p:nvSpPr>
        <p:spPr bwMode="auto">
          <a:xfrm>
            <a:off x="2051050" y="4076700"/>
            <a:ext cx="6842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Axons that are growing in the same direction often stick together in a process known as “fasciculation”</a:t>
            </a:r>
          </a:p>
        </p:txBody>
      </p:sp>
      <p:pic>
        <p:nvPicPr>
          <p:cNvPr id="326666" name="Picture 2" descr="http://www.frontiersin.org/files/Articles/78814/fncel-08-00078-HTML/image_m/fncel-08-00078-g001.jpg"/>
          <p:cNvPicPr>
            <a:picLocks noChangeAspect="1" noChangeArrowheads="1"/>
          </p:cNvPicPr>
          <p:nvPr/>
        </p:nvPicPr>
        <p:blipFill>
          <a:blip r:embed="rId3">
            <a:extLst>
              <a:ext uri="{28A0092B-C50C-407E-A947-70E740481C1C}">
                <a14:useLocalDpi xmlns:a14="http://schemas.microsoft.com/office/drawing/2010/main" val="0"/>
              </a:ext>
            </a:extLst>
          </a:blip>
          <a:srcRect l="49510" r="23830" b="17580"/>
          <a:stretch>
            <a:fillRect/>
          </a:stretch>
        </p:blipFill>
        <p:spPr bwMode="auto">
          <a:xfrm>
            <a:off x="71438" y="2420938"/>
            <a:ext cx="1908175"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2"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81603"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4"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5"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281606" name="Rettangolo 15"/>
          <p:cNvSpPr>
            <a:spLocks noChangeArrowheads="1"/>
          </p:cNvSpPr>
          <p:nvPr/>
        </p:nvSpPr>
        <p:spPr bwMode="auto">
          <a:xfrm>
            <a:off x="250825" y="1341438"/>
            <a:ext cx="8569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tx1">
                    <a:lumMod val="50000"/>
                    <a:lumOff val="50000"/>
                  </a:schemeClr>
                </a:solidFill>
              </a:rPr>
              <a:t>Once the neural tube has been formed, development of mature nervous system proceeds in 6 stages:</a:t>
            </a:r>
          </a:p>
        </p:txBody>
      </p:sp>
      <p:sp>
        <p:nvSpPr>
          <p:cNvPr id="281607" name="Rettangolo 15"/>
          <p:cNvSpPr>
            <a:spLocks noChangeArrowheads="1"/>
          </p:cNvSpPr>
          <p:nvPr/>
        </p:nvSpPr>
        <p:spPr bwMode="auto">
          <a:xfrm>
            <a:off x="323850" y="246538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tx1">
                    <a:lumMod val="50000"/>
                    <a:lumOff val="50000"/>
                  </a:schemeClr>
                </a:solidFill>
              </a:rPr>
              <a:t>1) The formation of neurons and glia</a:t>
            </a:r>
          </a:p>
        </p:txBody>
      </p:sp>
      <p:sp>
        <p:nvSpPr>
          <p:cNvPr id="281608" name="Rettangolo 15"/>
          <p:cNvSpPr>
            <a:spLocks noChangeArrowheads="1"/>
          </p:cNvSpPr>
          <p:nvPr/>
        </p:nvSpPr>
        <p:spPr bwMode="auto">
          <a:xfrm>
            <a:off x="323850" y="319722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tx1">
                    <a:lumMod val="50000"/>
                    <a:lumOff val="50000"/>
                  </a:schemeClr>
                </a:solidFill>
              </a:rPr>
              <a:t>2) Cell migration</a:t>
            </a:r>
          </a:p>
        </p:txBody>
      </p:sp>
      <p:sp>
        <p:nvSpPr>
          <p:cNvPr id="281609" name="Rettangolo 15"/>
          <p:cNvSpPr>
            <a:spLocks noChangeArrowheads="1"/>
          </p:cNvSpPr>
          <p:nvPr/>
        </p:nvSpPr>
        <p:spPr bwMode="auto">
          <a:xfrm>
            <a:off x="323850" y="3929063"/>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tx1">
                    <a:lumMod val="50000"/>
                    <a:lumOff val="50000"/>
                  </a:schemeClr>
                </a:solidFill>
              </a:rPr>
              <a:t>3) Differentiation</a:t>
            </a:r>
          </a:p>
        </p:txBody>
      </p:sp>
      <p:sp>
        <p:nvSpPr>
          <p:cNvPr id="281610" name="Rettangolo 15"/>
          <p:cNvSpPr>
            <a:spLocks noChangeArrowheads="1"/>
          </p:cNvSpPr>
          <p:nvPr/>
        </p:nvSpPr>
        <p:spPr bwMode="auto">
          <a:xfrm>
            <a:off x="323850" y="466090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tx1">
                    <a:lumMod val="65000"/>
                    <a:lumOff val="35000"/>
                  </a:schemeClr>
                </a:solidFill>
              </a:rPr>
              <a:t>4) Growth of axons and dendrites</a:t>
            </a:r>
          </a:p>
        </p:txBody>
      </p:sp>
      <p:sp>
        <p:nvSpPr>
          <p:cNvPr id="281611" name="Rettangolo 15"/>
          <p:cNvSpPr>
            <a:spLocks noChangeArrowheads="1"/>
          </p:cNvSpPr>
          <p:nvPr/>
        </p:nvSpPr>
        <p:spPr bwMode="auto">
          <a:xfrm>
            <a:off x="323850" y="539273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bg1"/>
                </a:solidFill>
              </a:rPr>
              <a:t>5) Formation of synapses</a:t>
            </a:r>
          </a:p>
        </p:txBody>
      </p:sp>
      <p:sp>
        <p:nvSpPr>
          <p:cNvPr id="281612" name="Rettangolo 15"/>
          <p:cNvSpPr>
            <a:spLocks noChangeArrowheads="1"/>
          </p:cNvSpPr>
          <p:nvPr/>
        </p:nvSpPr>
        <p:spPr bwMode="auto">
          <a:xfrm>
            <a:off x="323850" y="612457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tx1">
                    <a:lumMod val="65000"/>
                    <a:lumOff val="35000"/>
                  </a:schemeClr>
                </a:solidFill>
              </a:rPr>
              <a:t>6) Cell death</a:t>
            </a:r>
          </a:p>
        </p:txBody>
      </p:sp>
    </p:spTree>
    <p:extLst>
      <p:ext uri="{BB962C8B-B14F-4D97-AF65-F5344CB8AC3E}">
        <p14:creationId xmlns:p14="http://schemas.microsoft.com/office/powerpoint/2010/main" val="75272815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8706"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28707"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8708"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8709"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5) Formation of synapses</a:t>
            </a:r>
          </a:p>
          <a:p>
            <a:pPr algn="just" eaLnBrk="1" hangingPunct="1">
              <a:spcBef>
                <a:spcPct val="0"/>
              </a:spcBef>
              <a:buFontTx/>
              <a:buNone/>
            </a:pPr>
            <a:endParaRPr lang="en-US" altLang="it-IT" sz="2000">
              <a:solidFill>
                <a:schemeClr val="bg1"/>
              </a:solidFill>
            </a:endParaRPr>
          </a:p>
        </p:txBody>
      </p:sp>
      <p:sp>
        <p:nvSpPr>
          <p:cNvPr id="328710"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28711" name="AutoShape 2" descr="https://upload.wikimedia.org/wikipedia/en/thumb/f/fa/GrowthCones.jpg/500px-GrowthCones.jpg"/>
          <p:cNvSpPr>
            <a:spLocks noChangeAspect="1" noChangeArrowheads="1"/>
          </p:cNvSpPr>
          <p:nvPr/>
        </p:nvSpPr>
        <p:spPr bwMode="auto">
          <a:xfrm>
            <a:off x="155575" y="-1150938"/>
            <a:ext cx="4762500" cy="24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28712" name="Rettangolo 15"/>
          <p:cNvSpPr>
            <a:spLocks noChangeArrowheads="1"/>
          </p:cNvSpPr>
          <p:nvPr/>
        </p:nvSpPr>
        <p:spPr bwMode="auto">
          <a:xfrm>
            <a:off x="323850" y="1700213"/>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Now that all branches are in the proper place, connections must be created.</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0754"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30755"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0756"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0757"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5) Formation of synapses</a:t>
            </a:r>
          </a:p>
          <a:p>
            <a:pPr algn="just" eaLnBrk="1" hangingPunct="1">
              <a:spcBef>
                <a:spcPct val="0"/>
              </a:spcBef>
              <a:buFontTx/>
              <a:buNone/>
            </a:pPr>
            <a:endParaRPr lang="en-US" altLang="it-IT" sz="2000">
              <a:solidFill>
                <a:schemeClr val="bg1"/>
              </a:solidFill>
            </a:endParaRPr>
          </a:p>
        </p:txBody>
      </p:sp>
      <p:sp>
        <p:nvSpPr>
          <p:cNvPr id="330758"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30759" name="AutoShape 2" descr="https://upload.wikimedia.org/wikipedia/en/thumb/f/fa/GrowthCones.jpg/500px-GrowthCones.jpg"/>
          <p:cNvSpPr>
            <a:spLocks noChangeAspect="1" noChangeArrowheads="1"/>
          </p:cNvSpPr>
          <p:nvPr/>
        </p:nvSpPr>
        <p:spPr bwMode="auto">
          <a:xfrm>
            <a:off x="155575" y="-1150938"/>
            <a:ext cx="4762500" cy="24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04457" name="Rettangolo 15"/>
          <p:cNvSpPr>
            <a:spLocks noChangeArrowheads="1"/>
          </p:cNvSpPr>
          <p:nvPr/>
        </p:nvSpPr>
        <p:spPr bwMode="auto">
          <a:xfrm>
            <a:off x="323850" y="1700213"/>
            <a:ext cx="8569325" cy="708025"/>
          </a:xfrm>
          <a:prstGeom prst="rect">
            <a:avLst/>
          </a:prstGeom>
          <a:noFill/>
          <a:ln w="9525">
            <a:noFill/>
            <a:miter lim="800000"/>
            <a:headEnd/>
            <a:tailEnd/>
          </a:ln>
        </p:spPr>
        <p:txBody>
          <a:bodyPr>
            <a:spAutoFit/>
          </a:bodyPr>
          <a:lstStyle/>
          <a:p>
            <a:pPr algn="just" eaLnBrk="1" hangingPunct="1">
              <a:defRPr/>
            </a:pPr>
            <a:r>
              <a:rPr lang="en-US" sz="2000" dirty="0">
                <a:solidFill>
                  <a:schemeClr val="bg2">
                    <a:lumMod val="60000"/>
                    <a:lumOff val="40000"/>
                  </a:schemeClr>
                </a:solidFill>
              </a:rPr>
              <a:t>Now that all branches are in the proper place, connections must be created.</a:t>
            </a:r>
          </a:p>
        </p:txBody>
      </p:sp>
      <p:pic>
        <p:nvPicPr>
          <p:cNvPr id="13" name="Picture 6" descr="C05F013"/>
          <p:cNvPicPr>
            <a:picLocks noChangeAspect="1" noChangeArrowheads="1"/>
          </p:cNvPicPr>
          <p:nvPr/>
        </p:nvPicPr>
        <p:blipFill>
          <a:blip r:embed="rId3">
            <a:extLst>
              <a:ext uri="{28A0092B-C50C-407E-A947-70E740481C1C}">
                <a14:useLocalDpi xmlns:a14="http://schemas.microsoft.com/office/drawing/2010/main" val="0"/>
              </a:ext>
            </a:extLst>
          </a:blip>
          <a:srcRect r="66718" b="801"/>
          <a:stretch>
            <a:fillRect/>
          </a:stretch>
        </p:blipFill>
        <p:spPr bwMode="auto">
          <a:xfrm>
            <a:off x="395288" y="2420938"/>
            <a:ext cx="273685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05F013"/>
          <p:cNvPicPr>
            <a:picLocks noChangeAspect="1" noChangeArrowheads="1"/>
          </p:cNvPicPr>
          <p:nvPr/>
        </p:nvPicPr>
        <p:blipFill>
          <a:blip r:embed="rId3">
            <a:extLst>
              <a:ext uri="{28A0092B-C50C-407E-A947-70E740481C1C}">
                <a14:useLocalDpi xmlns:a14="http://schemas.microsoft.com/office/drawing/2010/main" val="0"/>
              </a:ext>
            </a:extLst>
          </a:blip>
          <a:srcRect l="33180" t="25060" r="33539"/>
          <a:stretch>
            <a:fillRect/>
          </a:stretch>
        </p:blipFill>
        <p:spPr bwMode="auto">
          <a:xfrm>
            <a:off x="3348038" y="3319463"/>
            <a:ext cx="273685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C05F013"/>
          <p:cNvPicPr>
            <a:picLocks noChangeAspect="1" noChangeArrowheads="1"/>
          </p:cNvPicPr>
          <p:nvPr/>
        </p:nvPicPr>
        <p:blipFill>
          <a:blip r:embed="rId3">
            <a:extLst>
              <a:ext uri="{28A0092B-C50C-407E-A947-70E740481C1C}">
                <a14:useLocalDpi xmlns:a14="http://schemas.microsoft.com/office/drawing/2010/main" val="0"/>
              </a:ext>
            </a:extLst>
          </a:blip>
          <a:srcRect l="67235" t="24834"/>
          <a:stretch>
            <a:fillRect/>
          </a:stretch>
        </p:blipFill>
        <p:spPr bwMode="auto">
          <a:xfrm>
            <a:off x="6270625" y="3309938"/>
            <a:ext cx="2693988"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64" name="Rettangolo 15"/>
          <p:cNvSpPr>
            <a:spLocks noChangeArrowheads="1"/>
          </p:cNvSpPr>
          <p:nvPr/>
        </p:nvSpPr>
        <p:spPr bwMode="auto">
          <a:xfrm>
            <a:off x="323850" y="6092825"/>
            <a:ext cx="28082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400">
                <a:solidFill>
                  <a:schemeClr val="bg1"/>
                </a:solidFill>
              </a:rPr>
              <a:t>Initially, receptors are evenly distributed within the membrane of the muscle fiber.</a:t>
            </a:r>
          </a:p>
        </p:txBody>
      </p:sp>
      <p:grpSp>
        <p:nvGrpSpPr>
          <p:cNvPr id="2" name="Gruppo 25"/>
          <p:cNvGrpSpPr>
            <a:grpSpLocks/>
          </p:cNvGrpSpPr>
          <p:nvPr/>
        </p:nvGrpSpPr>
        <p:grpSpPr bwMode="auto">
          <a:xfrm>
            <a:off x="6559550" y="3600450"/>
            <a:ext cx="2120900" cy="2224088"/>
            <a:chOff x="6558844" y="3601156"/>
            <a:chExt cx="2122312" cy="2223911"/>
          </a:xfrm>
        </p:grpSpPr>
        <p:sp>
          <p:nvSpPr>
            <p:cNvPr id="21" name="Figura a mano libera 20"/>
            <p:cNvSpPr/>
            <p:nvPr/>
          </p:nvSpPr>
          <p:spPr>
            <a:xfrm>
              <a:off x="6817779" y="5328219"/>
              <a:ext cx="1717229" cy="496848"/>
            </a:xfrm>
            <a:custGeom>
              <a:avLst/>
              <a:gdLst>
                <a:gd name="connsiteX0" fmla="*/ 135467 w 1715911"/>
                <a:gd name="connsiteY0" fmla="*/ 56444 h 496711"/>
                <a:gd name="connsiteX1" fmla="*/ 451555 w 1715911"/>
                <a:gd name="connsiteY1" fmla="*/ 191911 h 496711"/>
                <a:gd name="connsiteX2" fmla="*/ 733778 w 1715911"/>
                <a:gd name="connsiteY2" fmla="*/ 259644 h 496711"/>
                <a:gd name="connsiteX3" fmla="*/ 982133 w 1715911"/>
                <a:gd name="connsiteY3" fmla="*/ 259644 h 496711"/>
                <a:gd name="connsiteX4" fmla="*/ 1117600 w 1715911"/>
                <a:gd name="connsiteY4" fmla="*/ 237066 h 496711"/>
                <a:gd name="connsiteX5" fmla="*/ 1332089 w 1715911"/>
                <a:gd name="connsiteY5" fmla="*/ 158044 h 496711"/>
                <a:gd name="connsiteX6" fmla="*/ 1546578 w 1715911"/>
                <a:gd name="connsiteY6" fmla="*/ 0 h 496711"/>
                <a:gd name="connsiteX7" fmla="*/ 1715911 w 1715911"/>
                <a:gd name="connsiteY7" fmla="*/ 146755 h 496711"/>
                <a:gd name="connsiteX8" fmla="*/ 1603022 w 1715911"/>
                <a:gd name="connsiteY8" fmla="*/ 270933 h 496711"/>
                <a:gd name="connsiteX9" fmla="*/ 1422400 w 1715911"/>
                <a:gd name="connsiteY9" fmla="*/ 428977 h 496711"/>
                <a:gd name="connsiteX10" fmla="*/ 1117600 w 1715911"/>
                <a:gd name="connsiteY10" fmla="*/ 485422 h 496711"/>
                <a:gd name="connsiteX11" fmla="*/ 790222 w 1715911"/>
                <a:gd name="connsiteY11" fmla="*/ 496711 h 496711"/>
                <a:gd name="connsiteX12" fmla="*/ 564444 w 1715911"/>
                <a:gd name="connsiteY12" fmla="*/ 462844 h 496711"/>
                <a:gd name="connsiteX13" fmla="*/ 270933 w 1715911"/>
                <a:gd name="connsiteY13" fmla="*/ 349955 h 496711"/>
                <a:gd name="connsiteX14" fmla="*/ 90311 w 1715911"/>
                <a:gd name="connsiteY14" fmla="*/ 225777 h 496711"/>
                <a:gd name="connsiteX15" fmla="*/ 0 w 1715911"/>
                <a:gd name="connsiteY15" fmla="*/ 146755 h 496711"/>
                <a:gd name="connsiteX16" fmla="*/ 135467 w 1715911"/>
                <a:gd name="connsiteY16" fmla="*/ 56444 h 49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911" h="496711">
                  <a:moveTo>
                    <a:pt x="135467" y="56444"/>
                  </a:moveTo>
                  <a:lnTo>
                    <a:pt x="451555" y="191911"/>
                  </a:lnTo>
                  <a:lnTo>
                    <a:pt x="733778" y="259644"/>
                  </a:lnTo>
                  <a:lnTo>
                    <a:pt x="982133" y="259644"/>
                  </a:lnTo>
                  <a:lnTo>
                    <a:pt x="1117600" y="237066"/>
                  </a:lnTo>
                  <a:lnTo>
                    <a:pt x="1332089" y="158044"/>
                  </a:lnTo>
                  <a:lnTo>
                    <a:pt x="1546578" y="0"/>
                  </a:lnTo>
                  <a:lnTo>
                    <a:pt x="1715911" y="146755"/>
                  </a:lnTo>
                  <a:lnTo>
                    <a:pt x="1603022" y="270933"/>
                  </a:lnTo>
                  <a:lnTo>
                    <a:pt x="1422400" y="428977"/>
                  </a:lnTo>
                  <a:lnTo>
                    <a:pt x="1117600" y="485422"/>
                  </a:lnTo>
                  <a:lnTo>
                    <a:pt x="790222" y="496711"/>
                  </a:lnTo>
                  <a:lnTo>
                    <a:pt x="564444" y="462844"/>
                  </a:lnTo>
                  <a:lnTo>
                    <a:pt x="270933" y="349955"/>
                  </a:lnTo>
                  <a:lnTo>
                    <a:pt x="90311" y="225777"/>
                  </a:lnTo>
                  <a:lnTo>
                    <a:pt x="0" y="146755"/>
                  </a:lnTo>
                  <a:lnTo>
                    <a:pt x="135467" y="56444"/>
                  </a:ln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2" name="Figura a mano libera 21"/>
            <p:cNvSpPr/>
            <p:nvPr/>
          </p:nvSpPr>
          <p:spPr>
            <a:xfrm>
              <a:off x="6558844" y="3601156"/>
              <a:ext cx="2122312" cy="304776"/>
            </a:xfrm>
            <a:custGeom>
              <a:avLst/>
              <a:gdLst>
                <a:gd name="connsiteX0" fmla="*/ 1106312 w 2122312"/>
                <a:gd name="connsiteY0" fmla="*/ 0 h 304800"/>
                <a:gd name="connsiteX1" fmla="*/ 2111023 w 2122312"/>
                <a:gd name="connsiteY1" fmla="*/ 0 h 304800"/>
                <a:gd name="connsiteX2" fmla="*/ 2122312 w 2122312"/>
                <a:gd name="connsiteY2" fmla="*/ 158044 h 304800"/>
                <a:gd name="connsiteX3" fmla="*/ 1501423 w 2122312"/>
                <a:gd name="connsiteY3" fmla="*/ 158044 h 304800"/>
                <a:gd name="connsiteX4" fmla="*/ 1501423 w 2122312"/>
                <a:gd name="connsiteY4" fmla="*/ 304800 h 304800"/>
                <a:gd name="connsiteX5" fmla="*/ 0 w 2122312"/>
                <a:gd name="connsiteY5" fmla="*/ 293511 h 304800"/>
                <a:gd name="connsiteX6" fmla="*/ 0 w 2122312"/>
                <a:gd name="connsiteY6" fmla="*/ 112888 h 304800"/>
                <a:gd name="connsiteX7" fmla="*/ 1128889 w 2122312"/>
                <a:gd name="connsiteY7" fmla="*/ 146755 h 304800"/>
                <a:gd name="connsiteX8" fmla="*/ 1106312 w 2122312"/>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2312" h="304800">
                  <a:moveTo>
                    <a:pt x="1106312" y="0"/>
                  </a:moveTo>
                  <a:lnTo>
                    <a:pt x="2111023" y="0"/>
                  </a:lnTo>
                  <a:lnTo>
                    <a:pt x="2122312" y="158044"/>
                  </a:lnTo>
                  <a:lnTo>
                    <a:pt x="1501423" y="158044"/>
                  </a:lnTo>
                  <a:lnTo>
                    <a:pt x="1501423" y="304800"/>
                  </a:lnTo>
                  <a:lnTo>
                    <a:pt x="0" y="293511"/>
                  </a:lnTo>
                  <a:lnTo>
                    <a:pt x="0" y="112888"/>
                  </a:lnTo>
                  <a:lnTo>
                    <a:pt x="1128889" y="146755"/>
                  </a:lnTo>
                  <a:lnTo>
                    <a:pt x="1106312" y="0"/>
                  </a:ln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5" name="Figura a mano libera 24"/>
            <p:cNvSpPr/>
            <p:nvPr/>
          </p:nvSpPr>
          <p:spPr>
            <a:xfrm>
              <a:off x="8060031" y="3747194"/>
              <a:ext cx="598885" cy="1715951"/>
            </a:xfrm>
            <a:custGeom>
              <a:avLst/>
              <a:gdLst>
                <a:gd name="connsiteX0" fmla="*/ 0 w 598311"/>
                <a:gd name="connsiteY0" fmla="*/ 158045 h 1715911"/>
                <a:gd name="connsiteX1" fmla="*/ 417689 w 598311"/>
                <a:gd name="connsiteY1" fmla="*/ 835378 h 1715911"/>
                <a:gd name="connsiteX2" fmla="*/ 304800 w 598311"/>
                <a:gd name="connsiteY2" fmla="*/ 1625600 h 1715911"/>
                <a:gd name="connsiteX3" fmla="*/ 485422 w 598311"/>
                <a:gd name="connsiteY3" fmla="*/ 1715911 h 1715911"/>
                <a:gd name="connsiteX4" fmla="*/ 598311 w 598311"/>
                <a:gd name="connsiteY4" fmla="*/ 824089 h 1715911"/>
                <a:gd name="connsiteX5" fmla="*/ 598311 w 598311"/>
                <a:gd name="connsiteY5" fmla="*/ 22578 h 1715911"/>
                <a:gd name="connsiteX6" fmla="*/ 0 w 598311"/>
                <a:gd name="connsiteY6" fmla="*/ 0 h 1715911"/>
                <a:gd name="connsiteX7" fmla="*/ 0 w 598311"/>
                <a:gd name="connsiteY7" fmla="*/ 158045 h 171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311" h="1715911">
                  <a:moveTo>
                    <a:pt x="0" y="158045"/>
                  </a:moveTo>
                  <a:lnTo>
                    <a:pt x="417689" y="835378"/>
                  </a:lnTo>
                  <a:lnTo>
                    <a:pt x="304800" y="1625600"/>
                  </a:lnTo>
                  <a:lnTo>
                    <a:pt x="485422" y="1715911"/>
                  </a:lnTo>
                  <a:lnTo>
                    <a:pt x="598311" y="824089"/>
                  </a:lnTo>
                  <a:lnTo>
                    <a:pt x="598311" y="22578"/>
                  </a:lnTo>
                  <a:lnTo>
                    <a:pt x="0" y="0"/>
                  </a:lnTo>
                  <a:lnTo>
                    <a:pt x="0" y="158045"/>
                  </a:ln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sp>
        <p:nvSpPr>
          <p:cNvPr id="18" name="Rettangolo 15"/>
          <p:cNvSpPr>
            <a:spLocks noChangeArrowheads="1"/>
          </p:cNvSpPr>
          <p:nvPr/>
        </p:nvSpPr>
        <p:spPr bwMode="auto">
          <a:xfrm>
            <a:off x="3276600" y="6119813"/>
            <a:ext cx="55435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400">
                <a:solidFill>
                  <a:schemeClr val="bg1"/>
                </a:solidFill>
              </a:rPr>
              <a:t>A delicate sequence of chemical releases by both presynaptic and postsynaptic structures stimulate movements of receptors to the synaptyic site…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9" presetClass="emph" presetSubtype="0" nodeType="withEffect">
                                  <p:stCondLst>
                                    <p:cond delay="0"/>
                                  </p:stCondLst>
                                  <p:childTnLst>
                                    <p:set>
                                      <p:cBhvr rctx="PPT">
                                        <p:cTn id="9" dur="indefinite"/>
                                        <p:tgtEl>
                                          <p:spTgt spid="13"/>
                                        </p:tgtEl>
                                        <p:attrNameLst>
                                          <p:attrName>style.opacity</p:attrName>
                                        </p:attrNameLst>
                                      </p:cBhvr>
                                      <p:to>
                                        <p:strVal val="0.25"/>
                                      </p:to>
                                    </p:set>
                                    <p:animEffect filter="image" prLst="opacity: 0.25">
                                      <p:cBhvr rctx="IE">
                                        <p:cTn id="10" dur="indefinite"/>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9" presetClass="emph" presetSubtype="0" nodeType="withEffect">
                                  <p:stCondLst>
                                    <p:cond delay="0"/>
                                  </p:stCondLst>
                                  <p:childTnLst>
                                    <p:set>
                                      <p:cBhvr rctx="PPT">
                                        <p:cTn id="20" dur="indefinite"/>
                                        <p:tgtEl>
                                          <p:spTgt spid="14"/>
                                        </p:tgtEl>
                                        <p:attrNameLst>
                                          <p:attrName>style.opacity</p:attrName>
                                        </p:attrNameLst>
                                      </p:cBhvr>
                                      <p:to>
                                        <p:strVal val="0.25"/>
                                      </p:to>
                                    </p:set>
                                    <p:animEffect filter="image" prLst="opacity: 0.25">
                                      <p:cBhvr rctx="IE">
                                        <p:cTn id="21" dur="indefinite"/>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l="82204" t="182" b="70586"/>
          <a:stretch>
            <a:fillRect/>
          </a:stretch>
        </p:blipFill>
        <p:spPr bwMode="auto">
          <a:xfrm>
            <a:off x="7380288" y="1125538"/>
            <a:ext cx="1800225"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9939" name="AutoShape 4" descr="https://karimedalla.files.wordpress.com/2012/11/nucleotide.jpg"/>
          <p:cNvSpPr>
            <a:spLocks noChangeAspect="1" noChangeArrowheads="1"/>
          </p:cNvSpPr>
          <p:nvPr/>
        </p:nvSpPr>
        <p:spPr bwMode="auto">
          <a:xfrm>
            <a:off x="155575" y="-1112838"/>
            <a:ext cx="2857500" cy="232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9940" name="AutoShape 6" descr="https://karimedalla.files.wordpress.com/2012/11/nucleotid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174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95375"/>
            <a:ext cx="746125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CasellaDiTesto 12"/>
          <p:cNvSpPr txBox="1">
            <a:spLocks noChangeArrowheads="1"/>
          </p:cNvSpPr>
          <p:nvPr/>
        </p:nvSpPr>
        <p:spPr bwMode="auto">
          <a:xfrm>
            <a:off x="5435600" y="1341438"/>
            <a:ext cx="37084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000"/>
              <a:t>The bases always pair up in the same way:</a:t>
            </a:r>
          </a:p>
          <a:p>
            <a:pPr eaLnBrk="1" hangingPunct="1">
              <a:spcBef>
                <a:spcPct val="0"/>
              </a:spcBef>
              <a:buFontTx/>
              <a:buNone/>
            </a:pPr>
            <a:r>
              <a:rPr lang="en-US" altLang="it-IT" sz="2000" b="1"/>
              <a:t>A-T (2 hydrogen bonds)</a:t>
            </a:r>
          </a:p>
          <a:p>
            <a:pPr eaLnBrk="1" hangingPunct="1">
              <a:spcBef>
                <a:spcPct val="0"/>
              </a:spcBef>
              <a:buFontTx/>
              <a:buNone/>
            </a:pPr>
            <a:r>
              <a:rPr lang="en-US" altLang="it-IT" sz="2000" b="1"/>
              <a:t>C-G (3 hydrogen bonds)</a:t>
            </a:r>
          </a:p>
        </p:txBody>
      </p:sp>
      <p:sp>
        <p:nvSpPr>
          <p:cNvPr id="39943"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17417" name="Picture 9"/>
          <p:cNvPicPr>
            <a:picLocks noChangeAspect="1" noChangeArrowheads="1"/>
          </p:cNvPicPr>
          <p:nvPr/>
        </p:nvPicPr>
        <p:blipFill>
          <a:blip r:embed="rId4">
            <a:extLst>
              <a:ext uri="{28A0092B-C50C-407E-A947-70E740481C1C}">
                <a14:useLocalDpi xmlns:a14="http://schemas.microsoft.com/office/drawing/2010/main" val="0"/>
              </a:ext>
            </a:extLst>
          </a:blip>
          <a:srcRect l="19781" t="5901" r="31197" b="45799"/>
          <a:stretch>
            <a:fillRect/>
          </a:stretch>
        </p:blipFill>
        <p:spPr bwMode="auto">
          <a:xfrm>
            <a:off x="1116013" y="2708275"/>
            <a:ext cx="7019925"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17414"/>
                                        </p:tgtEl>
                                        <p:attrNameLst>
                                          <p:attrName>style.opacity</p:attrName>
                                        </p:attrNameLst>
                                      </p:cBhvr>
                                      <p:to>
                                        <p:strVal val="0.25"/>
                                      </p:to>
                                    </p:set>
                                    <p:animEffect filter="image" prLst="opacity: 0.25">
                                      <p:cBhvr rctx="IE">
                                        <p:cTn id="7" dur="indefinite"/>
                                        <p:tgtEl>
                                          <p:spTgt spid="17414"/>
                                        </p:tgtEl>
                                      </p:cBhvr>
                                    </p:animEffect>
                                  </p:childTnLst>
                                </p:cTn>
                              </p:par>
                              <p:par>
                                <p:cTn id="8" presetID="9" presetClass="emph" presetSubtype="0" grpId="0" nodeType="withEffect">
                                  <p:stCondLst>
                                    <p:cond delay="0"/>
                                  </p:stCondLst>
                                  <p:childTnLst>
                                    <p:set>
                                      <p:cBhvr rctx="PPT">
                                        <p:cTn id="9" dur="indefinite"/>
                                        <p:tgtEl>
                                          <p:spTgt spid="17415"/>
                                        </p:tgtEl>
                                        <p:attrNameLst>
                                          <p:attrName>style.opacity</p:attrName>
                                        </p:attrNameLst>
                                      </p:cBhvr>
                                      <p:to>
                                        <p:strVal val="0.25"/>
                                      </p:to>
                                    </p:set>
                                    <p:animEffect filter="image" prLst="opacity: 0.25">
                                      <p:cBhvr rctx="IE">
                                        <p:cTn id="10" dur="indefinite"/>
                                        <p:tgtEl>
                                          <p:spTgt spid="17415"/>
                                        </p:tgtEl>
                                      </p:cBhvr>
                                    </p:animEffect>
                                  </p:childTnLst>
                                </p:cTn>
                              </p:par>
                              <p:par>
                                <p:cTn id="11" presetID="10" presetClass="entr" presetSubtype="0" fill="hold" nodeType="withEffect">
                                  <p:stCondLst>
                                    <p:cond delay="0"/>
                                  </p:stCondLst>
                                  <p:childTnLst>
                                    <p:set>
                                      <p:cBhvr>
                                        <p:cTn id="12" dur="1" fill="hold">
                                          <p:stCondLst>
                                            <p:cond delay="0"/>
                                          </p:stCondLst>
                                        </p:cTn>
                                        <p:tgtEl>
                                          <p:spTgt spid="17417"/>
                                        </p:tgtEl>
                                        <p:attrNameLst>
                                          <p:attrName>style.visibility</p:attrName>
                                        </p:attrNameLst>
                                      </p:cBhvr>
                                      <p:to>
                                        <p:strVal val="visible"/>
                                      </p:to>
                                    </p:set>
                                    <p:animEffect transition="in" filter="fade">
                                      <p:cBhvr>
                                        <p:cTn id="13" dur="500"/>
                                        <p:tgtEl>
                                          <p:spTgt spid="17417"/>
                                        </p:tgtEl>
                                      </p:cBhvr>
                                    </p:animEffect>
                                  </p:childTnLst>
                                </p:cTn>
                              </p:par>
                              <p:par>
                                <p:cTn id="14" presetID="9" presetClass="emph" presetSubtype="0" nodeType="withEffect">
                                  <p:stCondLst>
                                    <p:cond delay="0"/>
                                  </p:stCondLst>
                                  <p:childTnLst>
                                    <p:set>
                                      <p:cBhvr rctx="PPT">
                                        <p:cTn id="15" dur="indefinite"/>
                                        <p:tgtEl>
                                          <p:spTgt spid="17410"/>
                                        </p:tgtEl>
                                        <p:attrNameLst>
                                          <p:attrName>style.opacity</p:attrName>
                                        </p:attrNameLst>
                                      </p:cBhvr>
                                      <p:to>
                                        <p:strVal val="0.25"/>
                                      </p:to>
                                    </p:set>
                                    <p:animEffect filter="image" prLst="opacity: 0.25">
                                      <p:cBhvr rctx="IE">
                                        <p:cTn id="16" dur="indefinite"/>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2"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81603"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4"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81605"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281606" name="Rettangolo 15"/>
          <p:cNvSpPr>
            <a:spLocks noChangeArrowheads="1"/>
          </p:cNvSpPr>
          <p:nvPr/>
        </p:nvSpPr>
        <p:spPr bwMode="auto">
          <a:xfrm>
            <a:off x="250825" y="1341438"/>
            <a:ext cx="8569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tx1">
                    <a:lumMod val="50000"/>
                    <a:lumOff val="50000"/>
                  </a:schemeClr>
                </a:solidFill>
              </a:rPr>
              <a:t>Once the neural tube has been formed, development of mature nervous system proceeds in 6 stages:</a:t>
            </a:r>
          </a:p>
        </p:txBody>
      </p:sp>
      <p:sp>
        <p:nvSpPr>
          <p:cNvPr id="281607" name="Rettangolo 15"/>
          <p:cNvSpPr>
            <a:spLocks noChangeArrowheads="1"/>
          </p:cNvSpPr>
          <p:nvPr/>
        </p:nvSpPr>
        <p:spPr bwMode="auto">
          <a:xfrm>
            <a:off x="323850" y="246538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tx1">
                    <a:lumMod val="50000"/>
                    <a:lumOff val="50000"/>
                  </a:schemeClr>
                </a:solidFill>
              </a:rPr>
              <a:t>1) The formation of neurons and glia</a:t>
            </a:r>
          </a:p>
        </p:txBody>
      </p:sp>
      <p:sp>
        <p:nvSpPr>
          <p:cNvPr id="281608" name="Rettangolo 15"/>
          <p:cNvSpPr>
            <a:spLocks noChangeArrowheads="1"/>
          </p:cNvSpPr>
          <p:nvPr/>
        </p:nvSpPr>
        <p:spPr bwMode="auto">
          <a:xfrm>
            <a:off x="323850" y="319722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tx1">
                    <a:lumMod val="50000"/>
                    <a:lumOff val="50000"/>
                  </a:schemeClr>
                </a:solidFill>
              </a:rPr>
              <a:t>2) Cell migration</a:t>
            </a:r>
          </a:p>
        </p:txBody>
      </p:sp>
      <p:sp>
        <p:nvSpPr>
          <p:cNvPr id="281609" name="Rettangolo 15"/>
          <p:cNvSpPr>
            <a:spLocks noChangeArrowheads="1"/>
          </p:cNvSpPr>
          <p:nvPr/>
        </p:nvSpPr>
        <p:spPr bwMode="auto">
          <a:xfrm>
            <a:off x="323850" y="3929063"/>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tx1">
                    <a:lumMod val="50000"/>
                    <a:lumOff val="50000"/>
                  </a:schemeClr>
                </a:solidFill>
              </a:rPr>
              <a:t>3) Differentiation</a:t>
            </a:r>
          </a:p>
        </p:txBody>
      </p:sp>
      <p:sp>
        <p:nvSpPr>
          <p:cNvPr id="281610" name="Rettangolo 15"/>
          <p:cNvSpPr>
            <a:spLocks noChangeArrowheads="1"/>
          </p:cNvSpPr>
          <p:nvPr/>
        </p:nvSpPr>
        <p:spPr bwMode="auto">
          <a:xfrm>
            <a:off x="323850" y="4660900"/>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tx1">
                    <a:lumMod val="50000"/>
                    <a:lumOff val="50000"/>
                  </a:schemeClr>
                </a:solidFill>
              </a:rPr>
              <a:t>4) Growth of axons and dendrites</a:t>
            </a:r>
          </a:p>
        </p:txBody>
      </p:sp>
      <p:sp>
        <p:nvSpPr>
          <p:cNvPr id="281611" name="Rettangolo 15"/>
          <p:cNvSpPr>
            <a:spLocks noChangeArrowheads="1"/>
          </p:cNvSpPr>
          <p:nvPr/>
        </p:nvSpPr>
        <p:spPr bwMode="auto">
          <a:xfrm>
            <a:off x="323850" y="5392738"/>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tx1">
                    <a:lumMod val="65000"/>
                    <a:lumOff val="35000"/>
                  </a:schemeClr>
                </a:solidFill>
              </a:rPr>
              <a:t>5) Formation of synapses</a:t>
            </a:r>
          </a:p>
        </p:txBody>
      </p:sp>
      <p:sp>
        <p:nvSpPr>
          <p:cNvPr id="281612" name="Rettangolo 15"/>
          <p:cNvSpPr>
            <a:spLocks noChangeArrowheads="1"/>
          </p:cNvSpPr>
          <p:nvPr/>
        </p:nvSpPr>
        <p:spPr bwMode="auto">
          <a:xfrm>
            <a:off x="323850" y="612457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dirty="0">
                <a:solidFill>
                  <a:schemeClr val="bg1"/>
                </a:solidFill>
              </a:rPr>
              <a:t>6) Cell death</a:t>
            </a:r>
          </a:p>
        </p:txBody>
      </p:sp>
    </p:spTree>
    <p:extLst>
      <p:ext uri="{BB962C8B-B14F-4D97-AF65-F5344CB8AC3E}">
        <p14:creationId xmlns:p14="http://schemas.microsoft.com/office/powerpoint/2010/main" val="161053520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2802"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32803"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2804"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2805"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6) Cell death</a:t>
            </a:r>
          </a:p>
          <a:p>
            <a:pPr algn="just" eaLnBrk="1" hangingPunct="1">
              <a:spcBef>
                <a:spcPct val="0"/>
              </a:spcBef>
              <a:buFontTx/>
              <a:buNone/>
            </a:pPr>
            <a:endParaRPr lang="en-US" altLang="it-IT" sz="2000">
              <a:solidFill>
                <a:schemeClr val="bg1"/>
              </a:solidFill>
            </a:endParaRPr>
          </a:p>
        </p:txBody>
      </p:sp>
      <p:sp>
        <p:nvSpPr>
          <p:cNvPr id="332806"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32807" name="AutoShape 2" descr="https://upload.wikimedia.org/wikipedia/en/thumb/f/fa/GrowthCones.jpg/500px-GrowthCones.jpg"/>
          <p:cNvSpPr>
            <a:spLocks noChangeAspect="1" noChangeArrowheads="1"/>
          </p:cNvSpPr>
          <p:nvPr/>
        </p:nvSpPr>
        <p:spPr bwMode="auto">
          <a:xfrm>
            <a:off x="155575" y="-1150938"/>
            <a:ext cx="4762500" cy="24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2808" name="Rettangolo 15"/>
          <p:cNvSpPr>
            <a:spLocks noChangeArrowheads="1"/>
          </p:cNvSpPr>
          <p:nvPr/>
        </p:nvSpPr>
        <p:spPr bwMode="auto">
          <a:xfrm>
            <a:off x="323850" y="1700213"/>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a:solidFill>
                  <a:schemeClr val="bg1"/>
                </a:solidFill>
              </a:rPr>
              <a:t>A large number of cells die in the process known as “apoptosis”</a:t>
            </a:r>
          </a:p>
          <a:p>
            <a:pPr algn="just" eaLnBrk="1" hangingPunct="1">
              <a:spcBef>
                <a:spcPct val="0"/>
              </a:spcBef>
              <a:buFontTx/>
              <a:buNone/>
            </a:pPr>
            <a:r>
              <a:rPr lang="en-US" altLang="it-IT" sz="2000">
                <a:solidFill>
                  <a:schemeClr val="bg1"/>
                </a:solidFill>
              </a:rPr>
              <a:t>(from Greek “falling leaves”)</a:t>
            </a:r>
          </a:p>
        </p:txBody>
      </p:sp>
      <p:sp>
        <p:nvSpPr>
          <p:cNvPr id="67594" name="Rettangolo 15"/>
          <p:cNvSpPr>
            <a:spLocks noChangeArrowheads="1"/>
          </p:cNvSpPr>
          <p:nvPr/>
        </p:nvSpPr>
        <p:spPr bwMode="auto">
          <a:xfrm>
            <a:off x="4716463" y="3868738"/>
            <a:ext cx="4032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600">
                <a:solidFill>
                  <a:schemeClr val="bg1"/>
                </a:solidFill>
              </a:rPr>
              <a:t>This phenomenon was firstly study by Hamburger </a:t>
            </a:r>
            <a:r>
              <a:rPr lang="en-US" altLang="it-IT" sz="1600" i="1">
                <a:solidFill>
                  <a:schemeClr val="bg1"/>
                </a:solidFill>
              </a:rPr>
              <a:t>(half of spinal motor neurons in chick brain die before hatching) </a:t>
            </a:r>
          </a:p>
        </p:txBody>
      </p:sp>
      <p:pic>
        <p:nvPicPr>
          <p:cNvPr id="264194" name="Picture 2" descr="http://7-themes.com/data_images/out/60/6976215-autumn-leaves-wallpaper.jpg"/>
          <p:cNvPicPr>
            <a:picLocks noChangeAspect="1" noChangeArrowheads="1"/>
          </p:cNvPicPr>
          <p:nvPr/>
        </p:nvPicPr>
        <p:blipFill>
          <a:blip r:embed="rId3" cstate="print"/>
          <a:srcRect/>
          <a:stretch>
            <a:fillRect/>
          </a:stretch>
        </p:blipFill>
        <p:spPr bwMode="auto">
          <a:xfrm>
            <a:off x="395536" y="2715888"/>
            <a:ext cx="4311770" cy="344941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4850"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34851"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4852"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4853" name="Rettangolo 15"/>
          <p:cNvSpPr>
            <a:spLocks noChangeArrowheads="1"/>
          </p:cNvSpPr>
          <p:nvPr/>
        </p:nvSpPr>
        <p:spPr bwMode="auto">
          <a:xfrm>
            <a:off x="323850" y="1341438"/>
            <a:ext cx="85693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6) Cell death</a:t>
            </a:r>
          </a:p>
          <a:p>
            <a:pPr algn="just" eaLnBrk="1" hangingPunct="1">
              <a:spcBef>
                <a:spcPct val="0"/>
              </a:spcBef>
              <a:buFontTx/>
              <a:buNone/>
            </a:pPr>
            <a:endParaRPr lang="en-US" altLang="it-IT" sz="2000">
              <a:solidFill>
                <a:schemeClr val="bg1"/>
              </a:solidFill>
            </a:endParaRPr>
          </a:p>
        </p:txBody>
      </p:sp>
      <p:sp>
        <p:nvSpPr>
          <p:cNvPr id="334854"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34855" name="AutoShape 2" descr="https://upload.wikimedia.org/wikipedia/en/thumb/f/fa/GrowthCones.jpg/500px-GrowthCones.jpg"/>
          <p:cNvSpPr>
            <a:spLocks noChangeAspect="1" noChangeArrowheads="1"/>
          </p:cNvSpPr>
          <p:nvPr/>
        </p:nvSpPr>
        <p:spPr bwMode="auto">
          <a:xfrm>
            <a:off x="155575" y="-1150938"/>
            <a:ext cx="4762500" cy="24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04457" name="Rettangolo 15"/>
          <p:cNvSpPr>
            <a:spLocks noChangeArrowheads="1"/>
          </p:cNvSpPr>
          <p:nvPr/>
        </p:nvSpPr>
        <p:spPr bwMode="auto">
          <a:xfrm>
            <a:off x="323850" y="1700213"/>
            <a:ext cx="8569325" cy="708025"/>
          </a:xfrm>
          <a:prstGeom prst="rect">
            <a:avLst/>
          </a:prstGeom>
          <a:noFill/>
          <a:ln w="9525">
            <a:noFill/>
            <a:miter lim="800000"/>
            <a:headEnd/>
            <a:tailEnd/>
          </a:ln>
        </p:spPr>
        <p:txBody>
          <a:bodyPr>
            <a:spAutoFit/>
          </a:bodyPr>
          <a:lstStyle/>
          <a:p>
            <a:pPr algn="just" eaLnBrk="1" hangingPunct="1">
              <a:defRPr/>
            </a:pPr>
            <a:r>
              <a:rPr lang="en-US" sz="2000" dirty="0">
                <a:solidFill>
                  <a:schemeClr val="tx2">
                    <a:lumMod val="50000"/>
                    <a:lumOff val="50000"/>
                  </a:schemeClr>
                </a:solidFill>
              </a:rPr>
              <a:t>A large number of cells die in the process known as “apoptosis”</a:t>
            </a:r>
          </a:p>
          <a:p>
            <a:pPr algn="just" eaLnBrk="1" hangingPunct="1">
              <a:defRPr/>
            </a:pPr>
            <a:r>
              <a:rPr lang="en-US" sz="2000" dirty="0">
                <a:solidFill>
                  <a:schemeClr val="tx2">
                    <a:lumMod val="50000"/>
                    <a:lumOff val="50000"/>
                  </a:schemeClr>
                </a:solidFill>
              </a:rPr>
              <a:t>(from Greek “falling leaves”)</a:t>
            </a:r>
          </a:p>
        </p:txBody>
      </p:sp>
      <p:sp>
        <p:nvSpPr>
          <p:cNvPr id="334857" name="Rettangolo 15"/>
          <p:cNvSpPr>
            <a:spLocks noChangeArrowheads="1"/>
          </p:cNvSpPr>
          <p:nvPr/>
        </p:nvSpPr>
        <p:spPr bwMode="auto">
          <a:xfrm>
            <a:off x="3659188" y="3573463"/>
            <a:ext cx="309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000">
                <a:solidFill>
                  <a:schemeClr val="bg1"/>
                </a:solidFill>
              </a:rPr>
              <a:t>Cell death gene</a:t>
            </a:r>
            <a:endParaRPr lang="en-US" altLang="it-IT" sz="2000" i="1">
              <a:solidFill>
                <a:schemeClr val="bg1"/>
              </a:solidFill>
            </a:endParaRPr>
          </a:p>
        </p:txBody>
      </p:sp>
      <p:sp>
        <p:nvSpPr>
          <p:cNvPr id="12" name="Rettangolo 15"/>
          <p:cNvSpPr>
            <a:spLocks noChangeArrowheads="1"/>
          </p:cNvSpPr>
          <p:nvPr/>
        </p:nvSpPr>
        <p:spPr bwMode="auto">
          <a:xfrm>
            <a:off x="7416800" y="4324350"/>
            <a:ext cx="2124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000">
                <a:solidFill>
                  <a:schemeClr val="bg1"/>
                </a:solidFill>
              </a:rPr>
              <a:t>Caspases</a:t>
            </a:r>
            <a:endParaRPr lang="en-US" altLang="it-IT" sz="2000" i="1">
              <a:solidFill>
                <a:schemeClr val="bg1"/>
              </a:solidFill>
            </a:endParaRPr>
          </a:p>
        </p:txBody>
      </p:sp>
      <p:cxnSp>
        <p:nvCxnSpPr>
          <p:cNvPr id="14" name="Connettore 2 13"/>
          <p:cNvCxnSpPr/>
          <p:nvPr/>
        </p:nvCxnSpPr>
        <p:spPr>
          <a:xfrm>
            <a:off x="5580063" y="3860800"/>
            <a:ext cx="2305050" cy="720725"/>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Freccia a inversione 14"/>
          <p:cNvSpPr/>
          <p:nvPr/>
        </p:nvSpPr>
        <p:spPr>
          <a:xfrm flipH="1" flipV="1">
            <a:off x="4716463" y="4724400"/>
            <a:ext cx="3743325" cy="576263"/>
          </a:xfrm>
          <a:prstGeom prst="uturnArrow">
            <a:avLst>
              <a:gd name="adj1" fmla="val 25000"/>
              <a:gd name="adj2" fmla="val 25000"/>
              <a:gd name="adj3" fmla="val 25000"/>
              <a:gd name="adj4" fmla="val 43750"/>
              <a:gd name="adj5" fmla="val 7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solidFill>
            </a:endParaRPr>
          </a:p>
        </p:txBody>
      </p:sp>
      <p:sp>
        <p:nvSpPr>
          <p:cNvPr id="16" name="Rettangolo 15"/>
          <p:cNvSpPr>
            <a:spLocks noChangeArrowheads="1"/>
          </p:cNvSpPr>
          <p:nvPr/>
        </p:nvSpPr>
        <p:spPr bwMode="auto">
          <a:xfrm>
            <a:off x="5014913" y="4879975"/>
            <a:ext cx="32289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1200">
                <a:solidFill>
                  <a:schemeClr val="bg1"/>
                </a:solidFill>
              </a:rPr>
              <a:t>Break up DNA and proteins</a:t>
            </a:r>
            <a:endParaRPr lang="en-US" altLang="it-IT" sz="1200" i="1">
              <a:solidFill>
                <a:schemeClr val="bg1"/>
              </a:solidFill>
            </a:endParaRPr>
          </a:p>
        </p:txBody>
      </p:sp>
      <p:grpSp>
        <p:nvGrpSpPr>
          <p:cNvPr id="2" name="Gruppo 1"/>
          <p:cNvGrpSpPr>
            <a:grpSpLocks/>
          </p:cNvGrpSpPr>
          <p:nvPr/>
        </p:nvGrpSpPr>
        <p:grpSpPr bwMode="auto">
          <a:xfrm>
            <a:off x="323850" y="3641725"/>
            <a:ext cx="3335338" cy="660400"/>
            <a:chOff x="323850" y="3641725"/>
            <a:chExt cx="3335338" cy="660400"/>
          </a:xfrm>
        </p:grpSpPr>
        <p:sp>
          <p:nvSpPr>
            <p:cNvPr id="334869" name="Rettangolo 15"/>
            <p:cNvSpPr>
              <a:spLocks noChangeArrowheads="1"/>
            </p:cNvSpPr>
            <p:nvPr/>
          </p:nvSpPr>
          <p:spPr bwMode="auto">
            <a:xfrm>
              <a:off x="323850" y="3716338"/>
              <a:ext cx="2266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000">
                  <a:solidFill>
                    <a:schemeClr val="bg1"/>
                  </a:solidFill>
                </a:rPr>
                <a:t>Neurotrophins </a:t>
              </a:r>
            </a:p>
            <a:p>
              <a:pPr eaLnBrk="1" hangingPunct="1">
                <a:spcBef>
                  <a:spcPct val="0"/>
                </a:spcBef>
                <a:buFontTx/>
                <a:buNone/>
              </a:pPr>
              <a:r>
                <a:rPr lang="en-US" altLang="it-IT" sz="1200">
                  <a:solidFill>
                    <a:schemeClr val="bg1"/>
                  </a:solidFill>
                </a:rPr>
                <a:t>(e.g., nerve growth factor)</a:t>
              </a:r>
              <a:endParaRPr lang="en-US" altLang="it-IT" sz="1200" i="1">
                <a:solidFill>
                  <a:schemeClr val="bg1"/>
                </a:solidFill>
              </a:endParaRPr>
            </a:p>
          </p:txBody>
        </p:sp>
        <p:cxnSp>
          <p:nvCxnSpPr>
            <p:cNvPr id="18" name="Connettore 2 17"/>
            <p:cNvCxnSpPr>
              <a:endCxn id="334857" idx="1"/>
            </p:cNvCxnSpPr>
            <p:nvPr/>
          </p:nvCxnSpPr>
          <p:spPr>
            <a:xfrm flipV="1">
              <a:off x="2124075" y="3773488"/>
              <a:ext cx="1535113" cy="231775"/>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4871" name="Rettangolo 19"/>
            <p:cNvSpPr>
              <a:spLocks noChangeArrowheads="1"/>
            </p:cNvSpPr>
            <p:nvPr/>
          </p:nvSpPr>
          <p:spPr bwMode="auto">
            <a:xfrm rot="-555898">
              <a:off x="2033588" y="3641725"/>
              <a:ext cx="15176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1200">
                  <a:solidFill>
                    <a:schemeClr val="bg1"/>
                  </a:solidFill>
                </a:rPr>
                <a:t>Inhibit</a:t>
              </a:r>
              <a:endParaRPr lang="en-US" altLang="it-IT" sz="1200" i="1">
                <a:solidFill>
                  <a:schemeClr val="bg1"/>
                </a:solidFill>
              </a:endParaRPr>
            </a:p>
          </p:txBody>
        </p:sp>
      </p:grpSp>
      <p:sp>
        <p:nvSpPr>
          <p:cNvPr id="21" name="Rettangolo 20"/>
          <p:cNvSpPr>
            <a:spLocks noChangeArrowheads="1"/>
          </p:cNvSpPr>
          <p:nvPr/>
        </p:nvSpPr>
        <p:spPr bwMode="auto">
          <a:xfrm rot="946147">
            <a:off x="5611813" y="3838575"/>
            <a:ext cx="20716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1100">
                <a:solidFill>
                  <a:schemeClr val="bg1"/>
                </a:solidFill>
              </a:rPr>
              <a:t>Trigger the activity of enzimes</a:t>
            </a:r>
            <a:endParaRPr lang="en-US" altLang="it-IT" sz="1100" i="1">
              <a:solidFill>
                <a:schemeClr val="bg1"/>
              </a:solidFill>
            </a:endParaRPr>
          </a:p>
        </p:txBody>
      </p:sp>
      <p:pic>
        <p:nvPicPr>
          <p:cNvPr id="334864" name="Picture 3"/>
          <p:cNvPicPr>
            <a:picLocks noChangeAspect="1" noChangeArrowheads="1"/>
          </p:cNvPicPr>
          <p:nvPr/>
        </p:nvPicPr>
        <p:blipFill>
          <a:blip r:embed="rId3">
            <a:extLst>
              <a:ext uri="{28A0092B-C50C-407E-A947-70E740481C1C}">
                <a14:useLocalDpi xmlns:a14="http://schemas.microsoft.com/office/drawing/2010/main" val="0"/>
              </a:ext>
            </a:extLst>
          </a:blip>
          <a:srcRect l="16537" t="43050" r="52161" b="17052"/>
          <a:stretch>
            <a:fillRect/>
          </a:stretch>
        </p:blipFill>
        <p:spPr bwMode="auto">
          <a:xfrm>
            <a:off x="3851275" y="2565400"/>
            <a:ext cx="1512888"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1" name="Picture 5" descr="http://www.rcsb.org/pdb/education_discussion/molecule_of_the_month/images/caspases.gif"/>
          <p:cNvPicPr>
            <a:picLocks noChangeAspect="1" noChangeArrowheads="1"/>
          </p:cNvPicPr>
          <p:nvPr/>
        </p:nvPicPr>
        <p:blipFill>
          <a:blip r:embed="rId4">
            <a:extLst>
              <a:ext uri="{28A0092B-C50C-407E-A947-70E740481C1C}">
                <a14:useLocalDpi xmlns:a14="http://schemas.microsoft.com/office/drawing/2010/main" val="0"/>
              </a:ext>
            </a:extLst>
          </a:blip>
          <a:srcRect b="63451"/>
          <a:stretch>
            <a:fillRect/>
          </a:stretch>
        </p:blipFill>
        <p:spPr bwMode="auto">
          <a:xfrm>
            <a:off x="8027988" y="3500438"/>
            <a:ext cx="8191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3" name="Picture 7" descr="http://www.bioch.ox.ac.uk/images/news/20120124-lakin/figure1_534px.png"/>
          <p:cNvPicPr>
            <a:picLocks noChangeAspect="1" noChangeArrowheads="1"/>
          </p:cNvPicPr>
          <p:nvPr/>
        </p:nvPicPr>
        <p:blipFill>
          <a:blip r:embed="rId5">
            <a:extLst>
              <a:ext uri="{28A0092B-C50C-407E-A947-70E740481C1C}">
                <a14:useLocalDpi xmlns:a14="http://schemas.microsoft.com/office/drawing/2010/main" val="0"/>
              </a:ext>
            </a:extLst>
          </a:blip>
          <a:srcRect l="42471" t="4582" r="26382" b="8365"/>
          <a:stretch>
            <a:fillRect/>
          </a:stretch>
        </p:blipFill>
        <p:spPr bwMode="auto">
          <a:xfrm>
            <a:off x="4284663" y="3933825"/>
            <a:ext cx="10795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tangolo 15"/>
          <p:cNvSpPr>
            <a:spLocks noChangeArrowheads="1"/>
          </p:cNvSpPr>
          <p:nvPr/>
        </p:nvSpPr>
        <p:spPr bwMode="auto">
          <a:xfrm>
            <a:off x="1258888" y="5732463"/>
            <a:ext cx="7813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a:solidFill>
                  <a:schemeClr val="bg1"/>
                </a:solidFill>
              </a:rPr>
              <a:t>Apoptosis is an ACTIVE process that must be inhibited</a:t>
            </a:r>
            <a:endParaRPr lang="en-US" altLang="it-IT" sz="2400" i="1">
              <a:solidFill>
                <a:schemeClr val="bg1"/>
              </a:solidFill>
            </a:endParaRPr>
          </a:p>
        </p:txBody>
      </p:sp>
      <p:pic>
        <p:nvPicPr>
          <p:cNvPr id="270345" name="Picture 9" descr="http://www.vectorportal.com/img_novi/vectorportal_death_vector_image_10309.jpg"/>
          <p:cNvPicPr>
            <a:picLocks noChangeAspect="1" noChangeArrowheads="1"/>
          </p:cNvPicPr>
          <p:nvPr/>
        </p:nvPicPr>
        <p:blipFill>
          <a:blip r:embed="rId6">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r="35291"/>
          <a:stretch>
            <a:fillRect/>
          </a:stretch>
        </p:blipFill>
        <p:spPr bwMode="auto">
          <a:xfrm>
            <a:off x="34925" y="4997450"/>
            <a:ext cx="1128713"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70341"/>
                                        </p:tgtEl>
                                        <p:attrNameLst>
                                          <p:attrName>style.visibility</p:attrName>
                                        </p:attrNameLst>
                                      </p:cBhvr>
                                      <p:to>
                                        <p:strVal val="visible"/>
                                      </p:to>
                                    </p:set>
                                    <p:animEffect transition="in" filter="fade">
                                      <p:cBhvr>
                                        <p:cTn id="13" dur="500"/>
                                        <p:tgtEl>
                                          <p:spTgt spid="2703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270343"/>
                                        </p:tgtEl>
                                        <p:attrNameLst>
                                          <p:attrName>style.visibility</p:attrName>
                                        </p:attrNameLst>
                                      </p:cBhvr>
                                      <p:to>
                                        <p:strVal val="visible"/>
                                      </p:to>
                                    </p:set>
                                    <p:animEffect transition="in" filter="fade">
                                      <p:cBhvr>
                                        <p:cTn id="27" dur="500"/>
                                        <p:tgtEl>
                                          <p:spTgt spid="2703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70345"/>
                                        </p:tgtEl>
                                        <p:attrNameLst>
                                          <p:attrName>style.visibility</p:attrName>
                                        </p:attrNameLst>
                                      </p:cBhvr>
                                      <p:to>
                                        <p:strVal val="visible"/>
                                      </p:to>
                                    </p:set>
                                    <p:animEffect transition="in" filter="fade">
                                      <p:cBhvr>
                                        <p:cTn id="37" dur="500"/>
                                        <p:tgtEl>
                                          <p:spTgt spid="27034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1" grpId="0"/>
      <p:bldP spid="31"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8" name="Picture 18"/>
          <p:cNvPicPr>
            <a:picLocks noChangeAspect="1" noChangeArrowheads="1"/>
          </p:cNvPicPr>
          <p:nvPr/>
        </p:nvPicPr>
        <p:blipFill>
          <a:blip r:embed="rId3" cstate="print"/>
          <a:srcRect l="13875" t="36350" r="39466" b="33200"/>
          <a:stretch>
            <a:fillRect/>
          </a:stretch>
        </p:blipFill>
        <p:spPr bwMode="auto">
          <a:xfrm>
            <a:off x="0" y="4005064"/>
            <a:ext cx="6732240" cy="2471329"/>
          </a:xfrm>
          <a:prstGeom prst="rect">
            <a:avLst/>
          </a:prstGeom>
          <a:ln>
            <a:noFill/>
          </a:ln>
          <a:effectLst>
            <a:softEdge rad="112500"/>
          </a:effectLst>
        </p:spPr>
      </p:pic>
      <p:sp>
        <p:nvSpPr>
          <p:cNvPr id="33689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6899"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36900"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6901"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6902"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pic>
        <p:nvPicPr>
          <p:cNvPr id="64520" name="Picture 10"/>
          <p:cNvPicPr>
            <a:picLocks noChangeAspect="1" noChangeArrowheads="1"/>
          </p:cNvPicPr>
          <p:nvPr/>
        </p:nvPicPr>
        <p:blipFill>
          <a:blip r:embed="rId4">
            <a:extLst>
              <a:ext uri="{28A0092B-C50C-407E-A947-70E740481C1C}">
                <a14:useLocalDpi xmlns:a14="http://schemas.microsoft.com/office/drawing/2010/main" val="0"/>
              </a:ext>
            </a:extLst>
          </a:blip>
          <a:srcRect l="9151" t="38451" r="44191" b="9052"/>
          <a:stretch>
            <a:fillRect/>
          </a:stretch>
        </p:blipFill>
        <p:spPr bwMode="auto">
          <a:xfrm>
            <a:off x="0" y="1341438"/>
            <a:ext cx="375443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umetto 3 13"/>
          <p:cNvSpPr/>
          <p:nvPr/>
        </p:nvSpPr>
        <p:spPr>
          <a:xfrm>
            <a:off x="2843213" y="1196975"/>
            <a:ext cx="3384550" cy="1439863"/>
          </a:xfrm>
          <a:prstGeom prst="wedgeEllipseCallout">
            <a:avLst>
              <a:gd name="adj1" fmla="val -76438"/>
              <a:gd name="adj2" fmla="val 82342"/>
            </a:avLst>
          </a:prstGeom>
          <a:solidFill>
            <a:schemeClr val="bg1">
              <a:alpha val="6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b="1" dirty="0" err="1">
                <a:solidFill>
                  <a:schemeClr val="tx1"/>
                </a:solidFill>
              </a:rPr>
              <a:t>It</a:t>
            </a:r>
            <a:r>
              <a:rPr lang="it-IT" b="1" dirty="0">
                <a:solidFill>
                  <a:schemeClr val="tx1"/>
                </a:solidFill>
              </a:rPr>
              <a:t> </a:t>
            </a:r>
            <a:r>
              <a:rPr lang="it-IT" b="1" dirty="0" err="1">
                <a:solidFill>
                  <a:schemeClr val="tx1"/>
                </a:solidFill>
              </a:rPr>
              <a:t>could</a:t>
            </a:r>
            <a:r>
              <a:rPr lang="it-IT" b="1" dirty="0">
                <a:solidFill>
                  <a:schemeClr val="tx1"/>
                </a:solidFill>
              </a:rPr>
              <a:t> work !!!</a:t>
            </a:r>
          </a:p>
        </p:txBody>
      </p:sp>
      <p:pic>
        <p:nvPicPr>
          <p:cNvPr id="122893" name="Picture 13" descr="http://static.ddmcdn.com/gif/storymaker-super-charged-batteries-1202010-515x388.jpg"/>
          <p:cNvPicPr>
            <a:picLocks noChangeAspect="1" noChangeArrowheads="1"/>
          </p:cNvPicPr>
          <p:nvPr/>
        </p:nvPicPr>
        <p:blipFill>
          <a:blip r:embed="rId5" cstate="print"/>
          <a:srcRect/>
          <a:stretch>
            <a:fillRect/>
          </a:stretch>
        </p:blipFill>
        <p:spPr bwMode="auto">
          <a:xfrm>
            <a:off x="52636" y="4509120"/>
            <a:ext cx="2298316" cy="1728192"/>
          </a:xfrm>
          <a:prstGeom prst="rect">
            <a:avLst/>
          </a:prstGeom>
          <a:ln>
            <a:noFill/>
          </a:ln>
          <a:effectLst>
            <a:softEdge rad="112500"/>
          </a:effectLst>
        </p:spPr>
      </p:pic>
      <p:pic>
        <p:nvPicPr>
          <p:cNvPr id="22" name="Picture 2" descr="http://dingo.care2.com/pictures/greenliving/1218/1217246.mediu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850" y="4652963"/>
            <a:ext cx="18351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22893"/>
                                        </p:tgtEl>
                                        <p:attrNameLst>
                                          <p:attrName>style.opacity</p:attrName>
                                        </p:attrNameLst>
                                      </p:cBhvr>
                                      <p:to>
                                        <p:strVal val="0.5"/>
                                      </p:to>
                                    </p:set>
                                    <p:animEffect filter="image" prLst="opacity: 0.5">
                                      <p:cBhvr rctx="IE">
                                        <p:cTn id="7" dur="indefinite"/>
                                        <p:tgtEl>
                                          <p:spTgt spid="122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64520"/>
                                        </p:tgtEl>
                                        <p:attrNameLst>
                                          <p:attrName>style.visibility</p:attrName>
                                        </p:attrNameLst>
                                      </p:cBhvr>
                                      <p:to>
                                        <p:strVal val="visible"/>
                                      </p:to>
                                    </p:set>
                                    <p:animEffect transition="in" filter="fade">
                                      <p:cBhvr>
                                        <p:cTn id="15" dur="500"/>
                                        <p:tgtEl>
                                          <p:spTgt spid="645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4" descr="http://www.movieactors.com/freezeframes33/RainMan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08550"/>
            <a:ext cx="25336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6"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8947"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38948"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8949"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8950"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pic>
        <p:nvPicPr>
          <p:cNvPr id="122890" name="Picture 10"/>
          <p:cNvPicPr>
            <a:picLocks noChangeAspect="1" noChangeArrowheads="1"/>
          </p:cNvPicPr>
          <p:nvPr/>
        </p:nvPicPr>
        <p:blipFill>
          <a:blip r:embed="rId4">
            <a:extLst>
              <a:ext uri="{28A0092B-C50C-407E-A947-70E740481C1C}">
                <a14:useLocalDpi xmlns:a14="http://schemas.microsoft.com/office/drawing/2010/main" val="0"/>
              </a:ext>
            </a:extLst>
          </a:blip>
          <a:srcRect l="9151" t="38451" r="44191" b="9052"/>
          <a:stretch>
            <a:fillRect/>
          </a:stretch>
        </p:blipFill>
        <p:spPr bwMode="auto">
          <a:xfrm>
            <a:off x="0" y="1341438"/>
            <a:ext cx="375443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umetto 3 13"/>
          <p:cNvSpPr/>
          <p:nvPr/>
        </p:nvSpPr>
        <p:spPr>
          <a:xfrm>
            <a:off x="2843213" y="1196975"/>
            <a:ext cx="3384550" cy="1439863"/>
          </a:xfrm>
          <a:prstGeom prst="wedgeEllipseCallout">
            <a:avLst>
              <a:gd name="adj1" fmla="val -76438"/>
              <a:gd name="adj2" fmla="val 82342"/>
            </a:avLst>
          </a:prstGeom>
          <a:solidFill>
            <a:schemeClr val="bg1">
              <a:alpha val="6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b="1" dirty="0" err="1">
                <a:solidFill>
                  <a:schemeClr val="tx1"/>
                </a:solidFill>
              </a:rPr>
              <a:t>It</a:t>
            </a:r>
            <a:r>
              <a:rPr lang="it-IT" b="1" dirty="0">
                <a:solidFill>
                  <a:schemeClr val="tx1"/>
                </a:solidFill>
              </a:rPr>
              <a:t> </a:t>
            </a:r>
            <a:r>
              <a:rPr lang="it-IT" b="1" dirty="0" err="1">
                <a:solidFill>
                  <a:schemeClr val="tx1"/>
                </a:solidFill>
              </a:rPr>
              <a:t>could</a:t>
            </a:r>
            <a:r>
              <a:rPr lang="it-IT" b="1" dirty="0">
                <a:solidFill>
                  <a:schemeClr val="tx1"/>
                </a:solidFill>
              </a:rPr>
              <a:t> work !!!</a:t>
            </a:r>
          </a:p>
        </p:txBody>
      </p:sp>
      <p:pic>
        <p:nvPicPr>
          <p:cNvPr id="338953" name="Picture 2" descr="http://www.intermed.it/shuttle/box1028/ig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924175"/>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umetto 3 14"/>
          <p:cNvSpPr/>
          <p:nvPr/>
        </p:nvSpPr>
        <p:spPr>
          <a:xfrm flipH="1">
            <a:off x="3779838" y="2781300"/>
            <a:ext cx="3384550" cy="1295400"/>
          </a:xfrm>
          <a:prstGeom prst="wedgeEllipseCallout">
            <a:avLst>
              <a:gd name="adj1" fmla="val -54486"/>
              <a:gd name="adj2" fmla="val 66469"/>
            </a:avLst>
          </a:prstGeom>
          <a:solidFill>
            <a:schemeClr val="bg1">
              <a:alpha val="6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b="1" dirty="0" err="1">
                <a:solidFill>
                  <a:schemeClr val="tx1"/>
                </a:solidFill>
              </a:rPr>
              <a:t>Not</a:t>
            </a:r>
            <a:r>
              <a:rPr lang="it-IT" b="1" dirty="0">
                <a:solidFill>
                  <a:schemeClr val="tx1"/>
                </a:solidFill>
              </a:rPr>
              <a:t> </a:t>
            </a:r>
            <a:r>
              <a:rPr lang="it-IT" b="1" dirty="0" err="1">
                <a:solidFill>
                  <a:schemeClr val="tx1"/>
                </a:solidFill>
              </a:rPr>
              <a:t>really</a:t>
            </a:r>
            <a:r>
              <a:rPr lang="it-IT" b="1" dirty="0">
                <a:solidFill>
                  <a:schemeClr val="tx1"/>
                </a:solidFill>
              </a:rPr>
              <a:t>..</a:t>
            </a:r>
          </a:p>
        </p:txBody>
      </p:sp>
      <p:sp>
        <p:nvSpPr>
          <p:cNvPr id="338955" name="Rettangolo 15"/>
          <p:cNvSpPr>
            <a:spLocks noChangeArrowheads="1"/>
          </p:cNvSpPr>
          <p:nvPr/>
        </p:nvSpPr>
        <p:spPr bwMode="auto">
          <a:xfrm>
            <a:off x="2555875" y="5641975"/>
            <a:ext cx="65166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100" dirty="0">
                <a:solidFill>
                  <a:schemeClr val="bg1"/>
                </a:solidFill>
              </a:rPr>
              <a:t>Too many surviving cells might result in problems.</a:t>
            </a:r>
          </a:p>
          <a:p>
            <a:pPr eaLnBrk="1" hangingPunct="1">
              <a:spcBef>
                <a:spcPct val="0"/>
              </a:spcBef>
              <a:buFontTx/>
              <a:buNone/>
            </a:pPr>
            <a:r>
              <a:rPr lang="en-US" altLang="it-IT" sz="2100" dirty="0">
                <a:solidFill>
                  <a:schemeClr val="bg1"/>
                </a:solidFill>
              </a:rPr>
              <a:t>Autistic children have higher levels of </a:t>
            </a:r>
            <a:r>
              <a:rPr lang="en-US" altLang="it-IT" sz="2100" dirty="0" err="1" smtClean="0">
                <a:solidFill>
                  <a:schemeClr val="bg1"/>
                </a:solidFill>
              </a:rPr>
              <a:t>neurotrophins</a:t>
            </a:r>
            <a:r>
              <a:rPr lang="en-US" altLang="it-IT" sz="2100" dirty="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14"/>
                                        </p:tgtEl>
                                        <p:attrNameLst>
                                          <p:attrName>style.opacity</p:attrName>
                                        </p:attrNameLst>
                                      </p:cBhvr>
                                      <p:to>
                                        <p:strVal val="0.25"/>
                                      </p:to>
                                    </p:set>
                                    <p:animEffect filter="image" prLst="opacity: 0.25">
                                      <p:cBhvr rctx="IE">
                                        <p:cTn id="7" dur="indefinite"/>
                                        <p:tgtEl>
                                          <p:spTgt spid="14"/>
                                        </p:tgtEl>
                                      </p:cBhvr>
                                    </p:animEffect>
                                  </p:childTnLst>
                                </p:cTn>
                              </p:par>
                              <p:par>
                                <p:cTn id="8" presetID="9" presetClass="emph" presetSubtype="0" nodeType="withEffect">
                                  <p:stCondLst>
                                    <p:cond delay="0"/>
                                  </p:stCondLst>
                                  <p:childTnLst>
                                    <p:set>
                                      <p:cBhvr rctx="PPT">
                                        <p:cTn id="9" dur="indefinite"/>
                                        <p:tgtEl>
                                          <p:spTgt spid="122890"/>
                                        </p:tgtEl>
                                        <p:attrNameLst>
                                          <p:attrName>style.opacity</p:attrName>
                                        </p:attrNameLst>
                                      </p:cBhvr>
                                      <p:to>
                                        <p:strVal val="0.5"/>
                                      </p:to>
                                    </p:set>
                                    <p:animEffect filter="image" prLst="opacity: 0.5">
                                      <p:cBhvr rctx="IE">
                                        <p:cTn id="10" dur="indefinite"/>
                                        <p:tgtEl>
                                          <p:spTgt spid="122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0994"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40995" name="CasellaDiTesto 7"/>
          <p:cNvSpPr txBox="1">
            <a:spLocks noChangeArrowheads="1"/>
          </p:cNvSpPr>
          <p:nvPr/>
        </p:nvSpPr>
        <p:spPr bwMode="auto">
          <a:xfrm>
            <a:off x="3095625" y="827088"/>
            <a:ext cx="3238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Apoptosis ≠ Necrosis</a:t>
            </a:r>
            <a:endParaRPr lang="it-IT" altLang="it-IT" sz="2400">
              <a:solidFill>
                <a:schemeClr val="bg1"/>
              </a:solidFill>
            </a:endParaRPr>
          </a:p>
        </p:txBody>
      </p:sp>
      <p:pic>
        <p:nvPicPr>
          <p:cNvPr id="3" name="9, Necrosis VS apoptosi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0675" y="1500188"/>
            <a:ext cx="62484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3042"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43043"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3044"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3045"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43046" name="Rettangolo 15"/>
          <p:cNvSpPr>
            <a:spLocks noChangeArrowheads="1"/>
          </p:cNvSpPr>
          <p:nvPr/>
        </p:nvSpPr>
        <p:spPr bwMode="auto">
          <a:xfrm>
            <a:off x="395288" y="1557338"/>
            <a:ext cx="6516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b="1">
                <a:solidFill>
                  <a:schemeClr val="bg1"/>
                </a:solidFill>
              </a:rPr>
              <a:t>SYNAPTIC PRUNING</a:t>
            </a:r>
          </a:p>
        </p:txBody>
      </p:sp>
      <p:sp>
        <p:nvSpPr>
          <p:cNvPr id="343047" name="Rettangolo 12"/>
          <p:cNvSpPr>
            <a:spLocks noChangeArrowheads="1"/>
          </p:cNvSpPr>
          <p:nvPr/>
        </p:nvSpPr>
        <p:spPr bwMode="auto">
          <a:xfrm>
            <a:off x="395288" y="1916113"/>
            <a:ext cx="86772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200">
                <a:solidFill>
                  <a:schemeClr val="bg1"/>
                </a:solidFill>
              </a:rPr>
              <a:t>We don’t only lose neurons during development, but also synapses.</a:t>
            </a:r>
          </a:p>
        </p:txBody>
      </p:sp>
      <p:sp>
        <p:nvSpPr>
          <p:cNvPr id="343048" name="Rettangolo 16"/>
          <p:cNvSpPr>
            <a:spLocks noChangeArrowheads="1"/>
          </p:cNvSpPr>
          <p:nvPr/>
        </p:nvSpPr>
        <p:spPr bwMode="auto">
          <a:xfrm>
            <a:off x="6875463" y="3500438"/>
            <a:ext cx="21971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800">
                <a:solidFill>
                  <a:schemeClr val="bg1"/>
                </a:solidFill>
              </a:rPr>
              <a:t>We initially have a burst of synaptic growth, but then there is a reduction of non-functional synapses..</a:t>
            </a:r>
          </a:p>
        </p:txBody>
      </p:sp>
      <p:pic>
        <p:nvPicPr>
          <p:cNvPr id="326658" name="Picture 2"/>
          <p:cNvPicPr>
            <a:picLocks noChangeAspect="1" noChangeArrowheads="1"/>
          </p:cNvPicPr>
          <p:nvPr/>
        </p:nvPicPr>
        <p:blipFill>
          <a:blip r:embed="rId3" cstate="print"/>
          <a:srcRect l="30121" t="36749" r="24992" b="8651"/>
          <a:stretch>
            <a:fillRect/>
          </a:stretch>
        </p:blipFill>
        <p:spPr bwMode="auto">
          <a:xfrm>
            <a:off x="395536" y="2348879"/>
            <a:ext cx="6552728" cy="4483445"/>
          </a:xfrm>
          <a:prstGeom prst="rect">
            <a:avLst/>
          </a:prstGeom>
          <a:ln>
            <a:noFill/>
          </a:ln>
          <a:effectLst>
            <a:softEdge rad="112500"/>
          </a:effectLst>
        </p:spPr>
      </p:pic>
      <p:pic>
        <p:nvPicPr>
          <p:cNvPr id="326660" name="Picture 4" descr="http://www.dalbrasile.com/blog/wp-content/uploads/2012/10/boom.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814250">
            <a:off x="964406" y="3382169"/>
            <a:ext cx="141922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62" name="Picture 6" descr="http://www.brightwater1.com/wp-content/uploads/2012/05/lady-pruning.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2871">
            <a:off x="3073400" y="2397125"/>
            <a:ext cx="7461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17"/>
          <p:cNvSpPr>
            <a:spLocks noChangeArrowheads="1"/>
          </p:cNvSpPr>
          <p:nvPr/>
        </p:nvSpPr>
        <p:spPr bwMode="auto">
          <a:xfrm rot="590767">
            <a:off x="4440238" y="3852863"/>
            <a:ext cx="2195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800"/>
              <a:t>Stable in adulthood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6660"/>
                                        </p:tgtEl>
                                        <p:attrNameLst>
                                          <p:attrName>style.visibility</p:attrName>
                                        </p:attrNameLst>
                                      </p:cBhvr>
                                      <p:to>
                                        <p:strVal val="visible"/>
                                      </p:to>
                                    </p:set>
                                    <p:animEffect transition="in" filter="fade">
                                      <p:cBhvr>
                                        <p:cTn id="7" dur="500"/>
                                        <p:tgtEl>
                                          <p:spTgt spid="3266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6662"/>
                                        </p:tgtEl>
                                        <p:attrNameLst>
                                          <p:attrName>style.visibility</p:attrName>
                                        </p:attrNameLst>
                                      </p:cBhvr>
                                      <p:to>
                                        <p:strVal val="visible"/>
                                      </p:to>
                                    </p:set>
                                    <p:animEffect transition="in" filter="fade">
                                      <p:cBhvr>
                                        <p:cTn id="12" dur="500"/>
                                        <p:tgtEl>
                                          <p:spTgt spid="3266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2" name="Picture 4" descr="http://il7.picdn.net/shutterstock/videos/2948278/thumb/1.jpg"/>
          <p:cNvPicPr>
            <a:picLocks noChangeAspect="1" noChangeArrowheads="1"/>
          </p:cNvPicPr>
          <p:nvPr/>
        </p:nvPicPr>
        <p:blipFill>
          <a:blip r:embed="rId3">
            <a:extLst>
              <a:ext uri="{28A0092B-C50C-407E-A947-70E740481C1C}">
                <a14:useLocalDpi xmlns:a14="http://schemas.microsoft.com/office/drawing/2010/main" val="0"/>
              </a:ext>
            </a:extLst>
          </a:blip>
          <a:srcRect r="9003"/>
          <a:stretch>
            <a:fillRect/>
          </a:stretch>
        </p:blipFill>
        <p:spPr bwMode="auto">
          <a:xfrm>
            <a:off x="0" y="1196975"/>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0"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5091"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45092"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5093"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5094"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45095" name="Rettangolo 15"/>
          <p:cNvSpPr>
            <a:spLocks noChangeArrowheads="1"/>
          </p:cNvSpPr>
          <p:nvPr/>
        </p:nvSpPr>
        <p:spPr bwMode="auto">
          <a:xfrm>
            <a:off x="395288" y="1557338"/>
            <a:ext cx="84248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b="1" dirty="0" smtClean="0">
                <a:solidFill>
                  <a:schemeClr val="bg1"/>
                </a:solidFill>
              </a:rPr>
              <a:t>MYELINATION</a:t>
            </a:r>
          </a:p>
          <a:p>
            <a:pPr eaLnBrk="1" hangingPunct="1">
              <a:spcBef>
                <a:spcPct val="0"/>
              </a:spcBef>
              <a:buFontTx/>
              <a:buNone/>
            </a:pPr>
            <a:r>
              <a:rPr lang="en-US" altLang="it-IT" sz="1800" dirty="0" smtClean="0">
                <a:solidFill>
                  <a:schemeClr val="bg1"/>
                </a:solidFill>
              </a:rPr>
              <a:t>Fatty material (composed of </a:t>
            </a:r>
            <a:r>
              <a:rPr lang="en-US" altLang="it-IT" sz="1800" dirty="0">
                <a:solidFill>
                  <a:schemeClr val="bg1"/>
                </a:solidFill>
              </a:rPr>
              <a:t>lipids and </a:t>
            </a:r>
            <a:r>
              <a:rPr lang="en-US" altLang="it-IT" sz="1800" dirty="0" smtClean="0">
                <a:solidFill>
                  <a:schemeClr val="bg1"/>
                </a:solidFill>
              </a:rPr>
              <a:t>lipoproteins) </a:t>
            </a:r>
            <a:r>
              <a:rPr lang="en-US" altLang="it-IT" sz="1800" dirty="0">
                <a:solidFill>
                  <a:schemeClr val="bg1"/>
                </a:solidFill>
              </a:rPr>
              <a:t>that encloses certain axons and nerve </a:t>
            </a:r>
            <a:r>
              <a:rPr lang="en-US" altLang="it-IT" sz="1800" dirty="0" smtClean="0">
                <a:solidFill>
                  <a:schemeClr val="bg1"/>
                </a:solidFill>
              </a:rPr>
              <a:t>fibers</a:t>
            </a:r>
          </a:p>
          <a:p>
            <a:pPr eaLnBrk="1" hangingPunct="1">
              <a:spcBef>
                <a:spcPct val="0"/>
              </a:spcBef>
              <a:buFontTx/>
              <a:buNone/>
            </a:pPr>
            <a:endParaRPr lang="en-US" altLang="it-IT" sz="1800" dirty="0" smtClean="0">
              <a:solidFill>
                <a:schemeClr val="bg1"/>
              </a:solidFill>
            </a:endParaRPr>
          </a:p>
          <a:p>
            <a:pPr eaLnBrk="1" hangingPunct="1">
              <a:spcBef>
                <a:spcPct val="0"/>
              </a:spcBef>
              <a:buFontTx/>
              <a:buNone/>
            </a:pPr>
            <a:r>
              <a:rPr lang="en-US" altLang="it-IT" sz="1800" dirty="0" smtClean="0">
                <a:solidFill>
                  <a:schemeClr val="bg1"/>
                </a:solidFill>
              </a:rPr>
              <a:t>Useful to </a:t>
            </a:r>
            <a:r>
              <a:rPr lang="en-US" altLang="it-IT" sz="1800" dirty="0">
                <a:solidFill>
                  <a:schemeClr val="bg1"/>
                </a:solidFill>
              </a:rPr>
              <a:t>increase the speed at which impulses propagate </a:t>
            </a: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3121025"/>
            <a:ext cx="3736975" cy="3736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329732"/>
                                        </p:tgtEl>
                                        <p:attrNameLst>
                                          <p:attrName>style.opacity</p:attrName>
                                        </p:attrNameLst>
                                      </p:cBhvr>
                                      <p:to>
                                        <p:strVal val="0.25"/>
                                      </p:to>
                                    </p:set>
                                    <p:animEffect filter="image" prLst="opacity: 0.25">
                                      <p:cBhvr rctx="IE">
                                        <p:cTn id="7" dur="indefinite"/>
                                        <p:tgtEl>
                                          <p:spTgt spid="3297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2" name="Picture 4" descr="http://il7.picdn.net/shutterstock/videos/2948278/thumb/1.jpg"/>
          <p:cNvPicPr>
            <a:picLocks noChangeAspect="1" noChangeArrowheads="1"/>
          </p:cNvPicPr>
          <p:nvPr/>
        </p:nvPicPr>
        <p:blipFill>
          <a:blip r:embed="rId3">
            <a:extLst>
              <a:ext uri="{28A0092B-C50C-407E-A947-70E740481C1C}">
                <a14:useLocalDpi xmlns:a14="http://schemas.microsoft.com/office/drawing/2010/main" val="0"/>
              </a:ext>
            </a:extLst>
          </a:blip>
          <a:srcRect r="9003"/>
          <a:stretch>
            <a:fillRect/>
          </a:stretch>
        </p:blipFill>
        <p:spPr bwMode="auto">
          <a:xfrm>
            <a:off x="0" y="1196975"/>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0"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5091"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45092"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5093"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5094"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45095" name="Rettangolo 15"/>
          <p:cNvSpPr>
            <a:spLocks noChangeArrowheads="1"/>
          </p:cNvSpPr>
          <p:nvPr/>
        </p:nvSpPr>
        <p:spPr bwMode="auto">
          <a:xfrm>
            <a:off x="395288" y="1557338"/>
            <a:ext cx="8424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b="1" dirty="0" smtClean="0">
                <a:solidFill>
                  <a:schemeClr val="bg1"/>
                </a:solidFill>
              </a:rPr>
              <a:t>MYELINATION</a:t>
            </a:r>
          </a:p>
        </p:txBody>
      </p:sp>
      <p:sp>
        <p:nvSpPr>
          <p:cNvPr id="345096" name="Rettangolo 12"/>
          <p:cNvSpPr>
            <a:spLocks noChangeArrowheads="1"/>
          </p:cNvSpPr>
          <p:nvPr/>
        </p:nvSpPr>
        <p:spPr bwMode="auto">
          <a:xfrm>
            <a:off x="395288" y="2926357"/>
            <a:ext cx="84248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200">
                <a:solidFill>
                  <a:schemeClr val="bg1"/>
                </a:solidFill>
              </a:rPr>
              <a:t>24 Weeks: first myelin in cranial and spinal nerves..</a:t>
            </a:r>
          </a:p>
        </p:txBody>
      </p:sp>
      <p:sp>
        <p:nvSpPr>
          <p:cNvPr id="345097" name="Rettangolo 13"/>
          <p:cNvSpPr>
            <a:spLocks noChangeArrowheads="1"/>
          </p:cNvSpPr>
          <p:nvPr/>
        </p:nvSpPr>
        <p:spPr bwMode="auto">
          <a:xfrm>
            <a:off x="395288" y="4523382"/>
            <a:ext cx="8424862"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200">
                <a:solidFill>
                  <a:schemeClr val="bg1"/>
                </a:solidFill>
              </a:rPr>
              <a:t>1 Year: burst of myelination.</a:t>
            </a:r>
          </a:p>
          <a:p>
            <a:pPr eaLnBrk="1" hangingPunct="1">
              <a:spcBef>
                <a:spcPct val="0"/>
              </a:spcBef>
              <a:buFontTx/>
              <a:buNone/>
            </a:pPr>
            <a:endParaRPr lang="en-US" altLang="it-IT" sz="2200">
              <a:solidFill>
                <a:schemeClr val="bg1"/>
              </a:solidFill>
            </a:endParaRPr>
          </a:p>
          <a:p>
            <a:pPr eaLnBrk="1" hangingPunct="1">
              <a:spcBef>
                <a:spcPct val="0"/>
              </a:spcBef>
              <a:buFontTx/>
              <a:buNone/>
            </a:pPr>
            <a:endParaRPr lang="en-US" altLang="it-IT" sz="2200">
              <a:solidFill>
                <a:schemeClr val="bg1"/>
              </a:solidFill>
            </a:endParaRPr>
          </a:p>
          <a:p>
            <a:pPr eaLnBrk="1" hangingPunct="1">
              <a:spcBef>
                <a:spcPct val="0"/>
              </a:spcBef>
              <a:buFontTx/>
              <a:buNone/>
            </a:pPr>
            <a:endParaRPr lang="en-US" altLang="it-IT" sz="2200">
              <a:solidFill>
                <a:schemeClr val="bg1"/>
              </a:solidFill>
            </a:endParaRPr>
          </a:p>
          <a:p>
            <a:pPr eaLnBrk="1" hangingPunct="1">
              <a:spcBef>
                <a:spcPct val="0"/>
              </a:spcBef>
              <a:buFontTx/>
              <a:buNone/>
            </a:pPr>
            <a:r>
              <a:rPr lang="en-US" altLang="it-IT" sz="2200">
                <a:solidFill>
                  <a:schemeClr val="bg1"/>
                </a:solidFill>
              </a:rPr>
              <a:t>SENSORY parts are myelinated earlier than MOTOR parts</a:t>
            </a:r>
          </a:p>
        </p:txBody>
      </p:sp>
    </p:spTree>
    <p:extLst>
      <p:ext uri="{BB962C8B-B14F-4D97-AF65-F5344CB8AC3E}">
        <p14:creationId xmlns:p14="http://schemas.microsoft.com/office/powerpoint/2010/main" val="215806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329732"/>
                                        </p:tgtEl>
                                        <p:attrNameLst>
                                          <p:attrName>style.opacity</p:attrName>
                                        </p:attrNameLst>
                                      </p:cBhvr>
                                      <p:to>
                                        <p:strVal val="0.25"/>
                                      </p:to>
                                    </p:set>
                                    <p:animEffect filter="image" prLst="opacity: 0.25">
                                      <p:cBhvr rctx="IE">
                                        <p:cTn id="7" dur="indefinite"/>
                                        <p:tgtEl>
                                          <p:spTgt spid="329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2" name="Picture 4" descr="http://il7.picdn.net/shutterstock/videos/2948278/thumb/1.jpg"/>
          <p:cNvPicPr>
            <a:picLocks noChangeAspect="1" noChangeArrowheads="1"/>
          </p:cNvPicPr>
          <p:nvPr/>
        </p:nvPicPr>
        <p:blipFill>
          <a:blip r:embed="rId3">
            <a:extLst>
              <a:ext uri="{28A0092B-C50C-407E-A947-70E740481C1C}">
                <a14:useLocalDpi xmlns:a14="http://schemas.microsoft.com/office/drawing/2010/main" val="0"/>
              </a:ext>
            </a:extLst>
          </a:blip>
          <a:srcRect r="9003"/>
          <a:stretch>
            <a:fillRect/>
          </a:stretch>
        </p:blipFill>
        <p:spPr bwMode="auto">
          <a:xfrm>
            <a:off x="0" y="1196975"/>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3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7139"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47140"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7141"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7142"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47143" name="Rettangolo 15"/>
          <p:cNvSpPr>
            <a:spLocks noChangeArrowheads="1"/>
          </p:cNvSpPr>
          <p:nvPr/>
        </p:nvSpPr>
        <p:spPr bwMode="auto">
          <a:xfrm>
            <a:off x="395288" y="1557338"/>
            <a:ext cx="6516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b="1">
                <a:solidFill>
                  <a:schemeClr val="bg1"/>
                </a:solidFill>
              </a:rPr>
              <a:t>MYELINATION</a:t>
            </a:r>
          </a:p>
        </p:txBody>
      </p:sp>
      <p:sp>
        <p:nvSpPr>
          <p:cNvPr id="347144" name="Rettangolo 10"/>
          <p:cNvSpPr>
            <a:spLocks noChangeArrowheads="1"/>
          </p:cNvSpPr>
          <p:nvPr/>
        </p:nvSpPr>
        <p:spPr bwMode="auto">
          <a:xfrm>
            <a:off x="-323850" y="5445125"/>
            <a:ext cx="94678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algn="just" eaLnBrk="1" hangingPunct="1">
              <a:spcBef>
                <a:spcPct val="0"/>
              </a:spcBef>
              <a:buFontTx/>
              <a:buNone/>
            </a:pPr>
            <a:r>
              <a:rPr lang="en-US" altLang="it-IT" sz="2200">
                <a:solidFill>
                  <a:schemeClr val="bg1"/>
                </a:solidFill>
              </a:rPr>
              <a:t>Occurs in rostral direction starting with the spinal cord, then hindbrain, midbrain, and forebrain</a:t>
            </a:r>
          </a:p>
        </p:txBody>
      </p:sp>
      <p:pic>
        <p:nvPicPr>
          <p:cNvPr id="12" name="Picture 7" descr="C05F010"/>
          <p:cNvPicPr>
            <a:picLocks noChangeAspect="1" noChangeArrowheads="1"/>
          </p:cNvPicPr>
          <p:nvPr/>
        </p:nvPicPr>
        <p:blipFill>
          <a:blip r:embed="rId4" cstate="print"/>
          <a:srcRect l="-554" t="4999" r="57928" b="54218"/>
          <a:stretch>
            <a:fillRect/>
          </a:stretch>
        </p:blipFill>
        <p:spPr bwMode="auto">
          <a:xfrm>
            <a:off x="5087639" y="2205211"/>
            <a:ext cx="4164881" cy="3095997"/>
          </a:xfrm>
          <a:prstGeom prst="rect">
            <a:avLst/>
          </a:prstGeom>
          <a:ln>
            <a:noFill/>
          </a:ln>
          <a:effectLst>
            <a:softEdge rad="112500"/>
          </a:effectLst>
        </p:spPr>
      </p:pic>
      <p:sp>
        <p:nvSpPr>
          <p:cNvPr id="15" name="Freccia a destra 14"/>
          <p:cNvSpPr/>
          <p:nvPr/>
        </p:nvSpPr>
        <p:spPr>
          <a:xfrm rot="16200000">
            <a:off x="3526631" y="3463132"/>
            <a:ext cx="2879725" cy="5762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329732"/>
                                        </p:tgtEl>
                                        <p:attrNameLst>
                                          <p:attrName>style.opacity</p:attrName>
                                        </p:attrNameLst>
                                      </p:cBhvr>
                                      <p:to>
                                        <p:strVal val="0.25"/>
                                      </p:to>
                                    </p:set>
                                    <p:animEffect filter="image" prLst="opacity: 0.25">
                                      <p:cBhvr rctx="IE">
                                        <p:cTn id="7" dur="indefinite"/>
                                        <p:tgtEl>
                                          <p:spTgt spid="329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6512" y="1340768"/>
            <a:ext cx="4840089" cy="48204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93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9939" name="AutoShape 4" descr="https://karimedalla.files.wordpress.com/2012/11/nucleotide.jpg"/>
          <p:cNvSpPr>
            <a:spLocks noChangeAspect="1" noChangeArrowheads="1"/>
          </p:cNvSpPr>
          <p:nvPr/>
        </p:nvSpPr>
        <p:spPr bwMode="auto">
          <a:xfrm>
            <a:off x="155575" y="-1112838"/>
            <a:ext cx="2857500" cy="232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9940" name="AutoShape 6" descr="https://karimedalla.files.wordpress.com/2012/11/nucleotid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9943"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2" name="Immagine 1"/>
          <p:cNvPicPr>
            <a:picLocks noChangeAspect="1"/>
          </p:cNvPicPr>
          <p:nvPr/>
        </p:nvPicPr>
        <p:blipFill>
          <a:blip r:embed="rId3"/>
          <a:stretch>
            <a:fillRect/>
          </a:stretch>
        </p:blipFill>
        <p:spPr>
          <a:xfrm>
            <a:off x="267072" y="1672263"/>
            <a:ext cx="4090481" cy="4395262"/>
          </a:xfrm>
          <a:prstGeom prst="rect">
            <a:avLst/>
          </a:prstGeom>
        </p:spPr>
      </p:pic>
      <p:pic>
        <p:nvPicPr>
          <p:cNvPr id="12" name="Picture 9"/>
          <p:cNvPicPr>
            <a:picLocks noChangeAspect="1" noChangeArrowheads="1"/>
          </p:cNvPicPr>
          <p:nvPr/>
        </p:nvPicPr>
        <p:blipFill>
          <a:blip r:embed="rId4">
            <a:extLst>
              <a:ext uri="{28A0092B-C50C-407E-A947-70E740481C1C}">
                <a14:useLocalDpi xmlns:a14="http://schemas.microsoft.com/office/drawing/2010/main" val="0"/>
              </a:ext>
            </a:extLst>
          </a:blip>
          <a:srcRect l="19781" t="5901" r="31197" b="45799"/>
          <a:stretch>
            <a:fillRect/>
          </a:stretch>
        </p:blipFill>
        <p:spPr bwMode="auto">
          <a:xfrm>
            <a:off x="4814105" y="2564904"/>
            <a:ext cx="4329895" cy="239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900706"/>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il7.picdn.net/shutterstock/videos/2948278/thumb/1.jpg"/>
          <p:cNvPicPr>
            <a:picLocks noChangeAspect="1" noChangeArrowheads="1"/>
          </p:cNvPicPr>
          <p:nvPr/>
        </p:nvPicPr>
        <p:blipFill>
          <a:blip r:embed="rId3">
            <a:extLst>
              <a:ext uri="{28A0092B-C50C-407E-A947-70E740481C1C}">
                <a14:useLocalDpi xmlns:a14="http://schemas.microsoft.com/office/drawing/2010/main" val="0"/>
              </a:ext>
            </a:extLst>
          </a:blip>
          <a:srcRect r="9003"/>
          <a:stretch>
            <a:fillRect/>
          </a:stretch>
        </p:blipFill>
        <p:spPr bwMode="auto">
          <a:xfrm>
            <a:off x="0" y="1196975"/>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6"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9187"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49188"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9189"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49190" name="Rettangolo 17"/>
          <p:cNvSpPr>
            <a:spLocks noChangeArrowheads="1"/>
          </p:cNvSpPr>
          <p:nvPr/>
        </p:nvSpPr>
        <p:spPr bwMode="auto">
          <a:xfrm>
            <a:off x="323850" y="746125"/>
            <a:ext cx="8532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800">
                <a:solidFill>
                  <a:srgbClr val="FFFF00"/>
                </a:solidFill>
              </a:rPr>
              <a:t>Development of neural system</a:t>
            </a:r>
            <a:endParaRPr lang="it-IT" altLang="it-IT" sz="2800">
              <a:solidFill>
                <a:srgbClr val="FFFF00"/>
              </a:solidFill>
            </a:endParaRPr>
          </a:p>
        </p:txBody>
      </p:sp>
      <p:sp>
        <p:nvSpPr>
          <p:cNvPr id="349191" name="Rettangolo 15"/>
          <p:cNvSpPr>
            <a:spLocks noChangeArrowheads="1"/>
          </p:cNvSpPr>
          <p:nvPr/>
        </p:nvSpPr>
        <p:spPr bwMode="auto">
          <a:xfrm>
            <a:off x="395288" y="1557338"/>
            <a:ext cx="6516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b="1">
                <a:solidFill>
                  <a:schemeClr val="bg1"/>
                </a:solidFill>
              </a:rPr>
              <a:t>MYELINATION</a:t>
            </a:r>
          </a:p>
        </p:txBody>
      </p:sp>
      <p:pic>
        <p:nvPicPr>
          <p:cNvPr id="349192" name="Picture 2" descr="http://www.life-enhancement.com/images/LEM0804agechart367centere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111375"/>
            <a:ext cx="47879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93" name="Rettangolo 18"/>
          <p:cNvSpPr>
            <a:spLocks noChangeArrowheads="1"/>
          </p:cNvSpPr>
          <p:nvPr/>
        </p:nvSpPr>
        <p:spPr bwMode="auto">
          <a:xfrm>
            <a:off x="395288" y="5373688"/>
            <a:ext cx="48244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200">
                <a:solidFill>
                  <a:schemeClr val="bg1"/>
                </a:solidFill>
              </a:rPr>
              <a:t>In pre-frontal lobe this is not complete until adulthood.</a:t>
            </a:r>
          </a:p>
        </p:txBody>
      </p:sp>
      <p:pic>
        <p:nvPicPr>
          <p:cNvPr id="331778" name="Picture 2" descr="http://thebrain.mcgill.ca/flash/a/a_05/a_05_cr/a_05_cr_her/a_05_cr_her_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879850"/>
            <a:ext cx="40608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2"/>
                                        </p:tgtEl>
                                        <p:attrNameLst>
                                          <p:attrName>style.opacity</p:attrName>
                                        </p:attrNameLst>
                                      </p:cBhvr>
                                      <p:to>
                                        <p:strVal val="0.25"/>
                                      </p:to>
                                    </p:set>
                                    <p:animEffect filter="image" prLst="opacity: 0.25">
                                      <p:cBhvr rctx="IE">
                                        <p:cTn id="7" dur="indefinite"/>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31778"/>
                                        </p:tgtEl>
                                        <p:attrNameLst>
                                          <p:attrName>style.visibility</p:attrName>
                                        </p:attrNameLst>
                                      </p:cBhvr>
                                      <p:to>
                                        <p:strVal val="visible"/>
                                      </p:to>
                                    </p:set>
                                    <p:animEffect transition="in" filter="fade">
                                      <p:cBhvr>
                                        <p:cTn id="12" dur="500"/>
                                        <p:tgtEl>
                                          <p:spTgt spid="331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1986" name="Rettangolo 12"/>
          <p:cNvSpPr>
            <a:spLocks noChangeArrowheads="1"/>
          </p:cNvSpPr>
          <p:nvPr/>
        </p:nvSpPr>
        <p:spPr bwMode="auto">
          <a:xfrm>
            <a:off x="34925" y="836613"/>
            <a:ext cx="61563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GB" altLang="it-IT">
                <a:solidFill>
                  <a:schemeClr val="bg1"/>
                </a:solidFill>
              </a:rPr>
              <a:t>The paired strands are coiled into a spiral called </a:t>
            </a:r>
            <a:r>
              <a:rPr lang="en-US" altLang="it-IT">
                <a:solidFill>
                  <a:schemeClr val="bg1"/>
                </a:solidFill>
              </a:rPr>
              <a:t>A DOUBLE HELIX </a:t>
            </a:r>
            <a:endParaRPr lang="it-IT" altLang="it-IT">
              <a:solidFill>
                <a:schemeClr val="bg1"/>
              </a:solidFill>
            </a:endParaRPr>
          </a:p>
        </p:txBody>
      </p:sp>
      <p:pic>
        <p:nvPicPr>
          <p:cNvPr id="41987" name="Picture 2" descr="DNA Helix"/>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6227763" y="358775"/>
            <a:ext cx="2916237"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Line 5"/>
          <p:cNvSpPr>
            <a:spLocks noChangeShapeType="1"/>
          </p:cNvSpPr>
          <p:nvPr/>
        </p:nvSpPr>
        <p:spPr bwMode="auto">
          <a:xfrm>
            <a:off x="5287963" y="4700588"/>
            <a:ext cx="1371600" cy="457200"/>
          </a:xfrm>
          <a:prstGeom prst="line">
            <a:avLst/>
          </a:prstGeom>
          <a:noFill/>
          <a:ln w="31750">
            <a:solidFill>
              <a:srgbClr val="FFFF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989" name="Line 5"/>
          <p:cNvSpPr>
            <a:spLocks noChangeShapeType="1"/>
          </p:cNvSpPr>
          <p:nvPr/>
        </p:nvSpPr>
        <p:spPr bwMode="auto">
          <a:xfrm flipV="1">
            <a:off x="5724525" y="2852738"/>
            <a:ext cx="1295400" cy="792162"/>
          </a:xfrm>
          <a:prstGeom prst="line">
            <a:avLst/>
          </a:prstGeom>
          <a:noFill/>
          <a:ln w="31750">
            <a:solidFill>
              <a:srgbClr val="FFFF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990" name="Line 5"/>
          <p:cNvSpPr>
            <a:spLocks noChangeShapeType="1"/>
          </p:cNvSpPr>
          <p:nvPr/>
        </p:nvSpPr>
        <p:spPr bwMode="auto">
          <a:xfrm flipV="1">
            <a:off x="5724525" y="3500438"/>
            <a:ext cx="2519363" cy="144462"/>
          </a:xfrm>
          <a:prstGeom prst="line">
            <a:avLst/>
          </a:prstGeom>
          <a:noFill/>
          <a:ln w="31750">
            <a:solidFill>
              <a:srgbClr val="FFFF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991" name="Text Box 3"/>
          <p:cNvSpPr txBox="1">
            <a:spLocks noChangeArrowheads="1"/>
          </p:cNvSpPr>
          <p:nvPr/>
        </p:nvSpPr>
        <p:spPr bwMode="auto">
          <a:xfrm>
            <a:off x="2195513" y="3357563"/>
            <a:ext cx="34972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chemeClr val="bg1"/>
                </a:solidFill>
              </a:rPr>
              <a:t>Bases</a:t>
            </a:r>
          </a:p>
        </p:txBody>
      </p:sp>
      <p:sp>
        <p:nvSpPr>
          <p:cNvPr id="4199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41993"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5" y="2865438"/>
            <a:ext cx="3479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 Box 3"/>
          <p:cNvSpPr txBox="1">
            <a:spLocks noChangeArrowheads="1"/>
          </p:cNvSpPr>
          <p:nvPr/>
        </p:nvSpPr>
        <p:spPr bwMode="auto">
          <a:xfrm>
            <a:off x="2874963" y="4262438"/>
            <a:ext cx="3497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a:solidFill>
                  <a:schemeClr val="bg1"/>
                </a:solidFill>
              </a:rPr>
              <a:t>Sugar-phosphate chain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4034"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2" name="1, Structure of DNA.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23850" y="1268413"/>
            <a:ext cx="857726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2"/>
          <p:cNvSpPr txBox="1">
            <a:spLocks noChangeArrowheads="1"/>
          </p:cNvSpPr>
          <p:nvPr/>
        </p:nvSpPr>
        <p:spPr bwMode="auto">
          <a:xfrm>
            <a:off x="0" y="685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it-IT" sz="3200" b="1">
                <a:solidFill>
                  <a:srgbClr val="FFFF00"/>
                </a:solidFill>
              </a:rPr>
              <a:t>From DNA to chromosome</a:t>
            </a:r>
          </a:p>
        </p:txBody>
      </p:sp>
      <p:sp>
        <p:nvSpPr>
          <p:cNvPr id="46082"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6083"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46084"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47788"/>
            <a:ext cx="4902200"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CasellaDiTesto 8"/>
          <p:cNvSpPr txBox="1">
            <a:spLocks noChangeArrowheads="1"/>
          </p:cNvSpPr>
          <p:nvPr/>
        </p:nvSpPr>
        <p:spPr bwMode="auto">
          <a:xfrm>
            <a:off x="3635375" y="2708275"/>
            <a:ext cx="10810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1200"/>
              <a:t>proteins</a:t>
            </a:r>
          </a:p>
        </p:txBody>
      </p:sp>
      <p:sp>
        <p:nvSpPr>
          <p:cNvPr id="46086" name="CasellaDiTesto 9"/>
          <p:cNvSpPr txBox="1">
            <a:spLocks noChangeArrowheads="1"/>
          </p:cNvSpPr>
          <p:nvPr/>
        </p:nvSpPr>
        <p:spPr bwMode="auto">
          <a:xfrm>
            <a:off x="2339975" y="4622800"/>
            <a:ext cx="1223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1200"/>
              <a:t>Histones + DNA</a:t>
            </a:r>
          </a:p>
        </p:txBody>
      </p:sp>
      <p:sp>
        <p:nvSpPr>
          <p:cNvPr id="11" name="Ovale 10"/>
          <p:cNvSpPr/>
          <p:nvPr/>
        </p:nvSpPr>
        <p:spPr>
          <a:xfrm>
            <a:off x="3371850" y="2516188"/>
            <a:ext cx="1128713" cy="1128712"/>
          </a:xfrm>
          <a:prstGeom prst="ellipse">
            <a:avLst/>
          </a:prstGeom>
          <a:solidFill>
            <a:srgbClr val="FFFF00">
              <a:alpha val="1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3314"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3315"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3316"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3317" name="Rettangolo 17"/>
          <p:cNvSpPr>
            <a:spLocks noChangeArrowheads="1"/>
          </p:cNvSpPr>
          <p:nvPr/>
        </p:nvSpPr>
        <p:spPr bwMode="auto">
          <a:xfrm>
            <a:off x="2268538" y="746125"/>
            <a:ext cx="6588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rgbClr val="FFFF00"/>
                </a:solidFill>
              </a:rPr>
              <a:t>We are going to talk about..</a:t>
            </a:r>
            <a:endParaRPr lang="it-IT" altLang="it-IT" sz="2800">
              <a:solidFill>
                <a:srgbClr val="FFFF00"/>
              </a:solidFill>
            </a:endParaRPr>
          </a:p>
        </p:txBody>
      </p:sp>
      <p:sp>
        <p:nvSpPr>
          <p:cNvPr id="13318" name="Rettangolo 14"/>
          <p:cNvSpPr>
            <a:spLocks noChangeArrowheads="1"/>
          </p:cNvSpPr>
          <p:nvPr/>
        </p:nvSpPr>
        <p:spPr bwMode="auto">
          <a:xfrm>
            <a:off x="1979613" y="2852738"/>
            <a:ext cx="504031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charset="0"/>
              </a:defRPr>
            </a:lvl1pPr>
            <a:lvl2pPr marL="914400" indent="-45720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AutoNum type="arabicParenR"/>
            </a:pPr>
            <a:r>
              <a:rPr lang="en-US" altLang="it-IT" sz="2400">
                <a:solidFill>
                  <a:schemeClr val="bg1"/>
                </a:solidFill>
              </a:rPr>
              <a:t>Genetics and Behaviour</a:t>
            </a:r>
          </a:p>
          <a:p>
            <a:pPr lvl="1" algn="just" eaLnBrk="1" hangingPunct="1">
              <a:spcBef>
                <a:spcPct val="0"/>
              </a:spcBef>
              <a:buFontTx/>
              <a:buNone/>
            </a:pPr>
            <a:r>
              <a:rPr lang="en-US" altLang="it-IT" sz="2000">
                <a:solidFill>
                  <a:schemeClr val="bg1"/>
                </a:solidFill>
              </a:rPr>
              <a:t>DNA structure</a:t>
            </a:r>
          </a:p>
          <a:p>
            <a:pPr lvl="1" algn="just" eaLnBrk="1" hangingPunct="1">
              <a:spcBef>
                <a:spcPct val="0"/>
              </a:spcBef>
              <a:buFontTx/>
              <a:buNone/>
            </a:pPr>
            <a:r>
              <a:rPr lang="en-US" altLang="it-IT" sz="2000">
                <a:solidFill>
                  <a:schemeClr val="bg1"/>
                </a:solidFill>
              </a:rPr>
              <a:t>DNA transcription and translation</a:t>
            </a:r>
          </a:p>
          <a:p>
            <a:pPr lvl="1" algn="just" eaLnBrk="1" hangingPunct="1">
              <a:spcBef>
                <a:spcPct val="0"/>
              </a:spcBef>
              <a:buFontTx/>
              <a:buNone/>
            </a:pPr>
            <a:r>
              <a:rPr lang="en-US" altLang="it-IT" sz="2000">
                <a:solidFill>
                  <a:schemeClr val="bg1"/>
                </a:solidFill>
              </a:rPr>
              <a:t>Genes-Environment interaction</a:t>
            </a:r>
          </a:p>
          <a:p>
            <a:pPr lvl="1" algn="just" eaLnBrk="1" hangingPunct="1">
              <a:spcBef>
                <a:spcPct val="0"/>
              </a:spcBef>
              <a:buFontTx/>
              <a:buNone/>
            </a:pPr>
            <a:r>
              <a:rPr lang="en-US" altLang="it-IT" sz="2000">
                <a:solidFill>
                  <a:schemeClr val="bg1"/>
                </a:solidFill>
              </a:rPr>
              <a:t>Sources of genetic diversity</a:t>
            </a:r>
            <a:endParaRPr lang="it-IT" altLang="it-IT" sz="2000">
              <a:solidFill>
                <a:schemeClr val="bg1"/>
              </a:solidFill>
            </a:endParaRPr>
          </a:p>
        </p:txBody>
      </p:sp>
      <p:sp>
        <p:nvSpPr>
          <p:cNvPr id="13319" name="Rettangolo 15"/>
          <p:cNvSpPr>
            <a:spLocks noChangeArrowheads="1"/>
          </p:cNvSpPr>
          <p:nvPr/>
        </p:nvSpPr>
        <p:spPr bwMode="auto">
          <a:xfrm>
            <a:off x="2051050" y="4652963"/>
            <a:ext cx="6805613"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bg1"/>
                </a:solidFill>
              </a:rPr>
              <a:t>2) Development of neural system</a:t>
            </a:r>
          </a:p>
          <a:p>
            <a:pPr algn="just" eaLnBrk="1" hangingPunct="1">
              <a:spcBef>
                <a:spcPct val="0"/>
              </a:spcBef>
              <a:buFontTx/>
              <a:buNone/>
            </a:pPr>
            <a:r>
              <a:rPr lang="en-US" altLang="it-IT" sz="2400">
                <a:solidFill>
                  <a:schemeClr val="bg1"/>
                </a:solidFill>
              </a:rPr>
              <a:t>    </a:t>
            </a:r>
            <a:r>
              <a:rPr lang="en-US" altLang="it-IT" sz="2000">
                <a:solidFill>
                  <a:schemeClr val="bg1"/>
                </a:solidFill>
              </a:rPr>
              <a:t>Growth and differentiation of the nervous system</a:t>
            </a:r>
          </a:p>
          <a:p>
            <a:pPr algn="just" eaLnBrk="1" hangingPunct="1">
              <a:spcBef>
                <a:spcPct val="0"/>
              </a:spcBef>
              <a:buFontTx/>
              <a:buNone/>
            </a:pPr>
            <a:r>
              <a:rPr lang="en-US" altLang="it-IT" sz="2000">
                <a:solidFill>
                  <a:schemeClr val="bg1"/>
                </a:solidFill>
              </a:rPr>
              <a:t>     Effect of experience on development</a:t>
            </a:r>
          </a:p>
          <a:p>
            <a:pPr algn="just" eaLnBrk="1" hangingPunct="1">
              <a:spcBef>
                <a:spcPct val="0"/>
              </a:spcBef>
              <a:buFontTx/>
              <a:buNone/>
            </a:pPr>
            <a:r>
              <a:rPr lang="en-US" altLang="it-IT" sz="2000">
                <a:solidFill>
                  <a:schemeClr val="bg1"/>
                </a:solidFill>
              </a:rPr>
              <a:t>     Disorders of brain development</a:t>
            </a:r>
          </a:p>
          <a:p>
            <a:pPr algn="just" eaLnBrk="1" hangingPunct="1">
              <a:spcBef>
                <a:spcPct val="0"/>
              </a:spcBef>
              <a:buFontTx/>
              <a:buNone/>
            </a:pPr>
            <a:r>
              <a:rPr lang="en-US" altLang="it-IT" sz="2000">
                <a:solidFill>
                  <a:schemeClr val="bg1"/>
                </a:solidFill>
              </a:rPr>
              <a:t>     Redevelopment in response to damage</a:t>
            </a:r>
          </a:p>
          <a:p>
            <a:pPr algn="just" eaLnBrk="1" hangingPunct="1">
              <a:spcBef>
                <a:spcPct val="0"/>
              </a:spcBef>
              <a:buFontTx/>
              <a:buNone/>
            </a:pPr>
            <a:r>
              <a:rPr lang="en-US" altLang="it-IT" sz="2000">
                <a:solidFill>
                  <a:schemeClr val="bg1"/>
                </a:solidFill>
              </a:rPr>
              <a:t>     The adult nervous system</a:t>
            </a:r>
          </a:p>
        </p:txBody>
      </p:sp>
      <p:pic>
        <p:nvPicPr>
          <p:cNvPr id="83972" name="Picture 4" descr="http://i.ytimg.com/vi/MKwl4GyGOic/hqdefault.jpg"/>
          <p:cNvPicPr>
            <a:picLocks noChangeAspect="1" noChangeArrowheads="1"/>
          </p:cNvPicPr>
          <p:nvPr/>
        </p:nvPicPr>
        <p:blipFill>
          <a:blip r:embed="rId3" cstate="print"/>
          <a:srcRect/>
          <a:stretch>
            <a:fillRect/>
          </a:stretch>
        </p:blipFill>
        <p:spPr bwMode="auto">
          <a:xfrm>
            <a:off x="1" y="476672"/>
            <a:ext cx="2304256" cy="1728192"/>
          </a:xfrm>
          <a:prstGeom prst="rect">
            <a:avLst/>
          </a:prstGeom>
          <a:ln>
            <a:noFill/>
          </a:ln>
          <a:effectLst>
            <a:softEdge rad="112500"/>
          </a:effectLst>
        </p:spPr>
      </p:pic>
      <p:pic>
        <p:nvPicPr>
          <p:cNvPr id="83970" name="Picture 2" descr="http://i.ytimg.com/vi/ghIoTW10qwc/hqdefault.jpg"/>
          <p:cNvPicPr>
            <a:picLocks noChangeAspect="1" noChangeArrowheads="1"/>
          </p:cNvPicPr>
          <p:nvPr/>
        </p:nvPicPr>
        <p:blipFill>
          <a:blip r:embed="rId4" cstate="print"/>
          <a:srcRect/>
          <a:stretch>
            <a:fillRect/>
          </a:stretch>
        </p:blipFill>
        <p:spPr bwMode="auto">
          <a:xfrm>
            <a:off x="1427652" y="1340768"/>
            <a:ext cx="2064228" cy="1548172"/>
          </a:xfrm>
          <a:prstGeom prst="rect">
            <a:avLst/>
          </a:prstGeom>
          <a:ln>
            <a:noFill/>
          </a:ln>
          <a:effectLst>
            <a:softEdge rad="112500"/>
          </a:effectLst>
        </p:spPr>
      </p:pic>
      <p:pic>
        <p:nvPicPr>
          <p:cNvPr id="83974" name="Picture 6" descr="https://i.ytimg.com/vi/BX2lRw40ox0/hqdefault.jpg"/>
          <p:cNvPicPr>
            <a:picLocks noChangeAspect="1" noChangeArrowheads="1"/>
          </p:cNvPicPr>
          <p:nvPr/>
        </p:nvPicPr>
        <p:blipFill>
          <a:blip r:embed="rId5" cstate="print"/>
          <a:srcRect/>
          <a:stretch>
            <a:fillRect/>
          </a:stretch>
        </p:blipFill>
        <p:spPr bwMode="auto">
          <a:xfrm>
            <a:off x="5016" y="2030368"/>
            <a:ext cx="2088232" cy="15661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p:cNvSpPr txBox="1">
            <a:spLocks noChangeArrowheads="1"/>
          </p:cNvSpPr>
          <p:nvPr/>
        </p:nvSpPr>
        <p:spPr bwMode="auto">
          <a:xfrm>
            <a:off x="0" y="685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it-IT" sz="3200" b="1">
                <a:solidFill>
                  <a:srgbClr val="FFFF00"/>
                </a:solidFill>
              </a:rPr>
              <a:t>From DNA to chromosome</a:t>
            </a:r>
          </a:p>
        </p:txBody>
      </p:sp>
      <p:sp>
        <p:nvSpPr>
          <p:cNvPr id="47106"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7107"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47108"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47788"/>
            <a:ext cx="4902200"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CasellaDiTesto 8"/>
          <p:cNvSpPr txBox="1">
            <a:spLocks noChangeArrowheads="1"/>
          </p:cNvSpPr>
          <p:nvPr/>
        </p:nvSpPr>
        <p:spPr bwMode="auto">
          <a:xfrm>
            <a:off x="3635375" y="2708275"/>
            <a:ext cx="10810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1200"/>
              <a:t>proteins</a:t>
            </a:r>
          </a:p>
        </p:txBody>
      </p:sp>
      <p:sp>
        <p:nvSpPr>
          <p:cNvPr id="47110" name="CasellaDiTesto 9"/>
          <p:cNvSpPr txBox="1">
            <a:spLocks noChangeArrowheads="1"/>
          </p:cNvSpPr>
          <p:nvPr/>
        </p:nvSpPr>
        <p:spPr bwMode="auto">
          <a:xfrm>
            <a:off x="2339975" y="4622800"/>
            <a:ext cx="1223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1200"/>
              <a:t>Histones + DNA</a:t>
            </a:r>
          </a:p>
        </p:txBody>
      </p:sp>
      <p:sp>
        <p:nvSpPr>
          <p:cNvPr id="11" name="Ovale 10"/>
          <p:cNvSpPr/>
          <p:nvPr/>
        </p:nvSpPr>
        <p:spPr>
          <a:xfrm>
            <a:off x="2195513" y="4100513"/>
            <a:ext cx="1128712" cy="1128712"/>
          </a:xfrm>
          <a:prstGeom prst="ellipse">
            <a:avLst/>
          </a:prstGeom>
          <a:solidFill>
            <a:srgbClr val="FFFF00">
              <a:alpha val="1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p:cNvSpPr txBox="1">
            <a:spLocks noChangeArrowheads="1"/>
          </p:cNvSpPr>
          <p:nvPr/>
        </p:nvSpPr>
        <p:spPr bwMode="auto">
          <a:xfrm>
            <a:off x="0" y="685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it-IT" sz="3200" b="1">
                <a:solidFill>
                  <a:srgbClr val="FFFF00"/>
                </a:solidFill>
              </a:rPr>
              <a:t>From DNA to chromosome</a:t>
            </a:r>
          </a:p>
        </p:txBody>
      </p:sp>
      <p:sp>
        <p:nvSpPr>
          <p:cNvPr id="48130"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8131"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48132"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47788"/>
            <a:ext cx="4902200"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CasellaDiTesto 8"/>
          <p:cNvSpPr txBox="1">
            <a:spLocks noChangeArrowheads="1"/>
          </p:cNvSpPr>
          <p:nvPr/>
        </p:nvSpPr>
        <p:spPr bwMode="auto">
          <a:xfrm>
            <a:off x="3635375" y="2708275"/>
            <a:ext cx="10810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1200"/>
              <a:t>proteins</a:t>
            </a:r>
          </a:p>
        </p:txBody>
      </p:sp>
      <p:sp>
        <p:nvSpPr>
          <p:cNvPr id="48134" name="CasellaDiTesto 9"/>
          <p:cNvSpPr txBox="1">
            <a:spLocks noChangeArrowheads="1"/>
          </p:cNvSpPr>
          <p:nvPr/>
        </p:nvSpPr>
        <p:spPr bwMode="auto">
          <a:xfrm>
            <a:off x="2339975" y="4622800"/>
            <a:ext cx="1223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1200"/>
              <a:t>Histones + DNA</a:t>
            </a:r>
          </a:p>
        </p:txBody>
      </p:sp>
      <p:sp>
        <p:nvSpPr>
          <p:cNvPr id="11" name="Ovale 10"/>
          <p:cNvSpPr/>
          <p:nvPr/>
        </p:nvSpPr>
        <p:spPr>
          <a:xfrm>
            <a:off x="2722563" y="1409700"/>
            <a:ext cx="1128712" cy="1130300"/>
          </a:xfrm>
          <a:prstGeom prst="ellipse">
            <a:avLst/>
          </a:prstGeom>
          <a:solidFill>
            <a:srgbClr val="FFFF00">
              <a:alpha val="1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325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53252" name="Text Box 2"/>
          <p:cNvSpPr txBox="1">
            <a:spLocks noChangeArrowheads="1"/>
          </p:cNvSpPr>
          <p:nvPr/>
        </p:nvSpPr>
        <p:spPr bwMode="auto">
          <a:xfrm>
            <a:off x="0" y="612457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it-IT" sz="2000" b="1">
                <a:solidFill>
                  <a:schemeClr val="bg1"/>
                </a:solidFill>
              </a:rPr>
              <a:t>0:00-1:20</a:t>
            </a:r>
          </a:p>
        </p:txBody>
      </p:sp>
      <p:pic>
        <p:nvPicPr>
          <p:cNvPr id="2" name="How DNA is Packaged">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67811" y="1052736"/>
            <a:ext cx="8696677" cy="489188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5298"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55299"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5300"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5301" name="Rettangolo 17"/>
          <p:cNvSpPr>
            <a:spLocks noChangeArrowheads="1"/>
          </p:cNvSpPr>
          <p:nvPr/>
        </p:nvSpPr>
        <p:spPr bwMode="auto">
          <a:xfrm>
            <a:off x="2268538" y="746125"/>
            <a:ext cx="6588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rgbClr val="FFFF00"/>
                </a:solidFill>
              </a:rPr>
              <a:t>We are going to talk about..</a:t>
            </a:r>
            <a:endParaRPr lang="it-IT" altLang="it-IT" sz="2800">
              <a:solidFill>
                <a:srgbClr val="FFFF00"/>
              </a:solidFill>
            </a:endParaRPr>
          </a:p>
        </p:txBody>
      </p:sp>
      <p:sp>
        <p:nvSpPr>
          <p:cNvPr id="9223" name="Rettangolo 14"/>
          <p:cNvSpPr>
            <a:spLocks noChangeArrowheads="1"/>
          </p:cNvSpPr>
          <p:nvPr/>
        </p:nvSpPr>
        <p:spPr bwMode="auto">
          <a:xfrm>
            <a:off x="1979613" y="3471863"/>
            <a:ext cx="5040312" cy="1692275"/>
          </a:xfrm>
          <a:prstGeom prst="rect">
            <a:avLst/>
          </a:prstGeom>
          <a:noFill/>
          <a:ln w="9525">
            <a:noFill/>
            <a:miter lim="800000"/>
            <a:headEnd/>
            <a:tailEnd/>
          </a:ln>
        </p:spPr>
        <p:txBody>
          <a:bodyPr>
            <a:spAutoFit/>
          </a:bodyPr>
          <a:lstStyle/>
          <a:p>
            <a:pPr marL="457200" indent="-457200" algn="just" eaLnBrk="1" hangingPunct="1">
              <a:buFontTx/>
              <a:buAutoNum type="arabicParenR"/>
              <a:defRPr/>
            </a:pPr>
            <a:r>
              <a:rPr lang="en-US" sz="2400" dirty="0">
                <a:solidFill>
                  <a:schemeClr val="tx1">
                    <a:lumMod val="65000"/>
                    <a:lumOff val="35000"/>
                  </a:schemeClr>
                </a:solidFill>
              </a:rPr>
              <a:t>Genetics and </a:t>
            </a:r>
            <a:r>
              <a:rPr lang="en-US" sz="2400" dirty="0" err="1">
                <a:solidFill>
                  <a:schemeClr val="tx1">
                    <a:lumMod val="65000"/>
                    <a:lumOff val="35000"/>
                  </a:schemeClr>
                </a:solidFill>
              </a:rPr>
              <a:t>Behaviour</a:t>
            </a:r>
            <a:endParaRPr lang="en-US" sz="2400" dirty="0">
              <a:solidFill>
                <a:schemeClr val="tx1">
                  <a:lumMod val="65000"/>
                  <a:lumOff val="35000"/>
                </a:schemeClr>
              </a:solidFill>
            </a:endParaRPr>
          </a:p>
          <a:p>
            <a:pPr marL="914400" lvl="1" indent="-457200" algn="just" eaLnBrk="1" hangingPunct="1">
              <a:defRPr/>
            </a:pPr>
            <a:r>
              <a:rPr lang="en-US" sz="2000" dirty="0">
                <a:solidFill>
                  <a:schemeClr val="tx1">
                    <a:lumMod val="65000"/>
                    <a:lumOff val="35000"/>
                  </a:schemeClr>
                </a:solidFill>
              </a:rPr>
              <a:t>DNA structure</a:t>
            </a:r>
          </a:p>
          <a:p>
            <a:pPr marL="914400" lvl="1" indent="-457200" algn="just" eaLnBrk="1" hangingPunct="1">
              <a:defRPr/>
            </a:pPr>
            <a:r>
              <a:rPr lang="en-US" sz="2000" dirty="0">
                <a:solidFill>
                  <a:schemeClr val="bg1"/>
                </a:solidFill>
              </a:rPr>
              <a:t>DNA transcription and translation</a:t>
            </a:r>
          </a:p>
          <a:p>
            <a:pPr marL="914400" lvl="1" indent="-457200" algn="just" eaLnBrk="1" hangingPunct="1">
              <a:defRPr/>
            </a:pPr>
            <a:r>
              <a:rPr lang="en-US" sz="2000" dirty="0">
                <a:solidFill>
                  <a:schemeClr val="tx1">
                    <a:lumMod val="65000"/>
                    <a:lumOff val="35000"/>
                  </a:schemeClr>
                </a:solidFill>
              </a:rPr>
              <a:t>Genes-Environment interaction</a:t>
            </a:r>
          </a:p>
          <a:p>
            <a:pPr marL="914400" lvl="1" indent="-457200" algn="just" eaLnBrk="1" hangingPunct="1">
              <a:defRPr/>
            </a:pPr>
            <a:r>
              <a:rPr lang="en-US" sz="2000" dirty="0">
                <a:solidFill>
                  <a:schemeClr val="tx1">
                    <a:lumMod val="65000"/>
                    <a:lumOff val="35000"/>
                  </a:schemeClr>
                </a:solidFill>
              </a:rPr>
              <a:t>Sources of genetic diversity</a:t>
            </a:r>
            <a:endParaRPr lang="it-IT" sz="2000" dirty="0">
              <a:solidFill>
                <a:schemeClr val="tx1">
                  <a:lumMod val="65000"/>
                  <a:lumOff val="35000"/>
                </a:schemeClr>
              </a:solidFill>
            </a:endParaRPr>
          </a:p>
        </p:txBody>
      </p:sp>
      <p:pic>
        <p:nvPicPr>
          <p:cNvPr id="83972" name="Picture 4" descr="http://i.ytimg.com/vi/MKwl4GyGOic/hqdefault.jpg"/>
          <p:cNvPicPr>
            <a:picLocks noChangeAspect="1" noChangeArrowheads="1"/>
          </p:cNvPicPr>
          <p:nvPr/>
        </p:nvPicPr>
        <p:blipFill>
          <a:blip r:embed="rId3" cstate="print"/>
          <a:srcRect/>
          <a:stretch>
            <a:fillRect/>
          </a:stretch>
        </p:blipFill>
        <p:spPr bwMode="auto">
          <a:xfrm>
            <a:off x="1" y="476672"/>
            <a:ext cx="2304256" cy="1728192"/>
          </a:xfrm>
          <a:prstGeom prst="rect">
            <a:avLst/>
          </a:prstGeom>
          <a:ln>
            <a:noFill/>
          </a:ln>
          <a:effectLst>
            <a:softEdge rad="112500"/>
          </a:effectLst>
        </p:spPr>
      </p:pic>
      <p:pic>
        <p:nvPicPr>
          <p:cNvPr id="83970" name="Picture 2" descr="http://i.ytimg.com/vi/ghIoTW10qwc/hqdefault.jpg"/>
          <p:cNvPicPr>
            <a:picLocks noChangeAspect="1" noChangeArrowheads="1"/>
          </p:cNvPicPr>
          <p:nvPr/>
        </p:nvPicPr>
        <p:blipFill>
          <a:blip r:embed="rId4" cstate="print"/>
          <a:srcRect/>
          <a:stretch>
            <a:fillRect/>
          </a:stretch>
        </p:blipFill>
        <p:spPr bwMode="auto">
          <a:xfrm>
            <a:off x="1427652" y="1340768"/>
            <a:ext cx="2064228" cy="1548172"/>
          </a:xfrm>
          <a:prstGeom prst="rect">
            <a:avLst/>
          </a:prstGeom>
          <a:ln>
            <a:noFill/>
          </a:ln>
          <a:effectLst>
            <a:softEdge rad="112500"/>
          </a:effectLst>
        </p:spPr>
      </p:pic>
      <p:pic>
        <p:nvPicPr>
          <p:cNvPr id="83974" name="Picture 6" descr="https://i.ytimg.com/vi/BX2lRw40ox0/hqdefault.jpg"/>
          <p:cNvPicPr>
            <a:picLocks noChangeAspect="1" noChangeArrowheads="1"/>
          </p:cNvPicPr>
          <p:nvPr/>
        </p:nvPicPr>
        <p:blipFill>
          <a:blip r:embed="rId5" cstate="print"/>
          <a:srcRect/>
          <a:stretch>
            <a:fillRect/>
          </a:stretch>
        </p:blipFill>
        <p:spPr bwMode="auto">
          <a:xfrm>
            <a:off x="5016" y="2030368"/>
            <a:ext cx="2088232" cy="15661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3779838" y="2081213"/>
            <a:ext cx="4321175"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spcBef>
                <a:spcPct val="0"/>
              </a:spcBef>
              <a:buFontTx/>
              <a:buNone/>
            </a:pPr>
            <a:r>
              <a:rPr lang="it-IT" altLang="it-IT" sz="2800">
                <a:solidFill>
                  <a:schemeClr val="bg1"/>
                </a:solidFill>
              </a:rPr>
              <a:t>The combination of the four bases represents a sort of “language”…</a:t>
            </a:r>
          </a:p>
          <a:p>
            <a:pPr algn="just">
              <a:spcBef>
                <a:spcPct val="0"/>
              </a:spcBef>
              <a:buFontTx/>
              <a:buNone/>
            </a:pPr>
            <a:r>
              <a:rPr lang="it-IT" altLang="it-IT" sz="2800">
                <a:solidFill>
                  <a:schemeClr val="bg1"/>
                </a:solidFill>
              </a:rPr>
              <a:t> </a:t>
            </a:r>
          </a:p>
          <a:p>
            <a:pPr algn="just">
              <a:spcBef>
                <a:spcPct val="0"/>
              </a:spcBef>
              <a:buFontTx/>
              <a:buNone/>
            </a:pPr>
            <a:endParaRPr lang="it-IT" altLang="it-IT" sz="2800">
              <a:solidFill>
                <a:schemeClr val="bg1"/>
              </a:solidFill>
            </a:endParaRPr>
          </a:p>
          <a:p>
            <a:pPr algn="just">
              <a:spcBef>
                <a:spcPct val="0"/>
              </a:spcBef>
              <a:buFontTx/>
              <a:buNone/>
            </a:pPr>
            <a:r>
              <a:rPr lang="it-IT" altLang="it-IT" sz="2800">
                <a:solidFill>
                  <a:schemeClr val="bg1"/>
                </a:solidFill>
              </a:rPr>
              <a:t>This must be converted in aminoacids!</a:t>
            </a:r>
          </a:p>
        </p:txBody>
      </p:sp>
      <p:sp>
        <p:nvSpPr>
          <p:cNvPr id="57346"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7347"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57348" name="Picture 3" descr="http://www.northstarnerd.org/.a/6a00d8341c5fd253ef0162fd7f257d970d-80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44675"/>
            <a:ext cx="367347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7" descr="http://www.biologycorner.com/resources/17.gif"/>
          <p:cNvPicPr>
            <a:picLocks noChangeAspect="1" noChangeArrowheads="1"/>
          </p:cNvPicPr>
          <p:nvPr/>
        </p:nvPicPr>
        <p:blipFill>
          <a:blip r:embed="rId4">
            <a:extLst>
              <a:ext uri="{28A0092B-C50C-407E-A947-70E740481C1C}">
                <a14:useLocalDpi xmlns:a14="http://schemas.microsoft.com/office/drawing/2010/main" val="0"/>
              </a:ext>
            </a:extLst>
          </a:blip>
          <a:srcRect r="65776"/>
          <a:stretch>
            <a:fillRect/>
          </a:stretch>
        </p:blipFill>
        <p:spPr bwMode="auto">
          <a:xfrm>
            <a:off x="8188325" y="1630363"/>
            <a:ext cx="9556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9394" name="Rettangolo 12"/>
          <p:cNvSpPr>
            <a:spLocks noChangeArrowheads="1"/>
          </p:cNvSpPr>
          <p:nvPr/>
        </p:nvSpPr>
        <p:spPr bwMode="auto">
          <a:xfrm>
            <a:off x="539750" y="1341438"/>
            <a:ext cx="6911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a:solidFill>
                  <a:srgbClr val="FFFF00"/>
                </a:solidFill>
              </a:rPr>
              <a:t>HOW DOES IT WORK?</a:t>
            </a:r>
          </a:p>
        </p:txBody>
      </p:sp>
      <p:sp>
        <p:nvSpPr>
          <p:cNvPr id="59395" name="Text Box 3"/>
          <p:cNvSpPr txBox="1">
            <a:spLocks noChangeArrowheads="1"/>
          </p:cNvSpPr>
          <p:nvPr/>
        </p:nvSpPr>
        <p:spPr bwMode="auto">
          <a:xfrm>
            <a:off x="0" y="3357563"/>
            <a:ext cx="8748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a:solidFill>
                  <a:schemeClr val="bg1"/>
                </a:solidFill>
              </a:rPr>
              <a:t>Imagine you have just seen a Chinese sentence…</a:t>
            </a:r>
          </a:p>
        </p:txBody>
      </p:sp>
      <p:sp>
        <p:nvSpPr>
          <p:cNvPr id="5939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59397" name="Picture 4" descr="http://www.copernico.bo.it/sito_old/subwww/weboriana/filehtml/DNAnima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1619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descr="11111"/>
          <p:cNvPicPr>
            <a:picLocks noChangeAspect="1" noChangeArrowheads="1"/>
          </p:cNvPicPr>
          <p:nvPr/>
        </p:nvPicPr>
        <p:blipFill>
          <a:blip r:embed="rId4" cstate="print"/>
          <a:srcRect/>
          <a:stretch>
            <a:fillRect/>
          </a:stretch>
        </p:blipFill>
        <p:spPr bwMode="auto">
          <a:xfrm>
            <a:off x="0" y="3813381"/>
            <a:ext cx="3203848" cy="2135899"/>
          </a:xfrm>
          <a:prstGeom prst="rect">
            <a:avLst/>
          </a:prstGeom>
          <a:ln>
            <a:noFill/>
          </a:ln>
          <a:effectLst>
            <a:softEdge rad="112500"/>
          </a:effectLst>
        </p:spPr>
      </p:pic>
      <p:sp>
        <p:nvSpPr>
          <p:cNvPr id="11" name="Text Box 3"/>
          <p:cNvSpPr txBox="1">
            <a:spLocks noChangeArrowheads="1"/>
          </p:cNvSpPr>
          <p:nvPr/>
        </p:nvSpPr>
        <p:spPr bwMode="auto">
          <a:xfrm>
            <a:off x="3203575" y="4110038"/>
            <a:ext cx="5940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bg1"/>
                </a:solidFill>
              </a:rPr>
              <a:t>You have not the pale idea of what it means…</a:t>
            </a:r>
          </a:p>
        </p:txBody>
      </p:sp>
      <p:sp>
        <p:nvSpPr>
          <p:cNvPr id="12" name="Text Box 3"/>
          <p:cNvSpPr txBox="1">
            <a:spLocks noChangeArrowheads="1"/>
          </p:cNvSpPr>
          <p:nvPr/>
        </p:nvSpPr>
        <p:spPr bwMode="auto">
          <a:xfrm>
            <a:off x="3132138" y="5013325"/>
            <a:ext cx="6011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a:solidFill>
                  <a:schemeClr val="bg1"/>
                </a:solidFill>
              </a:rPr>
              <a:t>… still you are attracted by it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1442" name="Rettangolo 12"/>
          <p:cNvSpPr>
            <a:spLocks noChangeArrowheads="1"/>
          </p:cNvSpPr>
          <p:nvPr/>
        </p:nvSpPr>
        <p:spPr bwMode="auto">
          <a:xfrm>
            <a:off x="539750" y="1341438"/>
            <a:ext cx="6911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a:solidFill>
                  <a:srgbClr val="FFFF00"/>
                </a:solidFill>
              </a:rPr>
              <a:t>HOW DOES IT WORK?</a:t>
            </a:r>
          </a:p>
        </p:txBody>
      </p:sp>
      <p:sp>
        <p:nvSpPr>
          <p:cNvPr id="61443" name="Text Box 3"/>
          <p:cNvSpPr txBox="1">
            <a:spLocks noChangeArrowheads="1"/>
          </p:cNvSpPr>
          <p:nvPr/>
        </p:nvSpPr>
        <p:spPr bwMode="auto">
          <a:xfrm>
            <a:off x="0" y="3357563"/>
            <a:ext cx="8748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a:solidFill>
                  <a:schemeClr val="bg1"/>
                </a:solidFill>
              </a:rPr>
              <a:t>Imagine you have just seen a Chinese sentence…</a:t>
            </a:r>
          </a:p>
        </p:txBody>
      </p:sp>
      <p:sp>
        <p:nvSpPr>
          <p:cNvPr id="61444"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61445" name="Picture 4" descr="http://www.copernico.bo.it/sito_old/subwww/weboriana/filehtml/DNAnima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1619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descr="11111"/>
          <p:cNvPicPr>
            <a:picLocks noChangeAspect="1" noChangeArrowheads="1"/>
          </p:cNvPicPr>
          <p:nvPr/>
        </p:nvPicPr>
        <p:blipFill>
          <a:blip r:embed="rId4" cstate="print"/>
          <a:srcRect/>
          <a:stretch>
            <a:fillRect/>
          </a:stretch>
        </p:blipFill>
        <p:spPr bwMode="auto">
          <a:xfrm>
            <a:off x="0" y="3813381"/>
            <a:ext cx="3203848" cy="2135899"/>
          </a:xfrm>
          <a:prstGeom prst="rect">
            <a:avLst/>
          </a:prstGeom>
          <a:ln>
            <a:noFill/>
          </a:ln>
          <a:effectLst>
            <a:softEdge rad="112500"/>
          </a:effectLst>
        </p:spPr>
      </p:pic>
      <p:sp>
        <p:nvSpPr>
          <p:cNvPr id="61447" name="Text Box 3"/>
          <p:cNvSpPr txBox="1">
            <a:spLocks noChangeArrowheads="1"/>
          </p:cNvSpPr>
          <p:nvPr/>
        </p:nvSpPr>
        <p:spPr bwMode="auto">
          <a:xfrm>
            <a:off x="3203575" y="4264025"/>
            <a:ext cx="5940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b="1">
                <a:solidFill>
                  <a:schemeClr val="bg1"/>
                </a:solidFill>
              </a:rPr>
              <a:t>1) TRANSCRIPTION</a:t>
            </a:r>
          </a:p>
        </p:txBody>
      </p:sp>
      <p:sp>
        <p:nvSpPr>
          <p:cNvPr id="13" name="Text Box 3"/>
          <p:cNvSpPr txBox="1">
            <a:spLocks noChangeArrowheads="1"/>
          </p:cNvSpPr>
          <p:nvPr/>
        </p:nvSpPr>
        <p:spPr bwMode="auto">
          <a:xfrm>
            <a:off x="4643438" y="5589588"/>
            <a:ext cx="2952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b="1">
                <a:solidFill>
                  <a:schemeClr val="bg1"/>
                </a:solidFill>
              </a:rPr>
              <a:t>2) TRANSLATION</a:t>
            </a:r>
          </a:p>
        </p:txBody>
      </p:sp>
      <p:pic>
        <p:nvPicPr>
          <p:cNvPr id="2" name="Picture 4" descr="http://www.adweek.com/galleycat/files/original/ocd7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868863"/>
            <a:ext cx="140652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AutoShape 6" descr="https://upload.wikimedia.org/wikipedia/commons/6/6a/Chinese_language_homework.jpg"/>
          <p:cNvSpPr>
            <a:spLocks noChangeAspect="1" noChangeArrowheads="1"/>
          </p:cNvSpPr>
          <p:nvPr/>
        </p:nvSpPr>
        <p:spPr bwMode="auto">
          <a:xfrm>
            <a:off x="155575" y="-1790700"/>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61451" name="Picture 7"/>
          <p:cNvPicPr>
            <a:picLocks noChangeAspect="1" noChangeArrowheads="1"/>
          </p:cNvPicPr>
          <p:nvPr/>
        </p:nvPicPr>
        <p:blipFill>
          <a:blip r:embed="rId6">
            <a:extLst>
              <a:ext uri="{28A0092B-C50C-407E-A947-70E740481C1C}">
                <a14:useLocalDpi xmlns:a14="http://schemas.microsoft.com/office/drawing/2010/main" val="0"/>
              </a:ext>
            </a:extLst>
          </a:blip>
          <a:srcRect l="48131" t="25850" r="25000" b="40552"/>
          <a:stretch>
            <a:fillRect/>
          </a:stretch>
        </p:blipFill>
        <p:spPr bwMode="auto">
          <a:xfrm>
            <a:off x="6156325" y="3789363"/>
            <a:ext cx="205105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349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grpSp>
        <p:nvGrpSpPr>
          <p:cNvPr id="2" name="Gruppo 24"/>
          <p:cNvGrpSpPr>
            <a:grpSpLocks/>
          </p:cNvGrpSpPr>
          <p:nvPr/>
        </p:nvGrpSpPr>
        <p:grpSpPr bwMode="auto">
          <a:xfrm>
            <a:off x="107950" y="274638"/>
            <a:ext cx="9102725" cy="3171825"/>
            <a:chOff x="107504" y="274716"/>
            <a:chExt cx="9103459" cy="3171825"/>
          </a:xfrm>
        </p:grpSpPr>
        <p:pic>
          <p:nvPicPr>
            <p:cNvPr id="63500"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6563" y="274716"/>
              <a:ext cx="47244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01" name="Gruppo 23"/>
            <p:cNvGrpSpPr>
              <a:grpSpLocks/>
            </p:cNvGrpSpPr>
            <p:nvPr/>
          </p:nvGrpSpPr>
          <p:grpSpPr bwMode="auto">
            <a:xfrm>
              <a:off x="107504" y="1118968"/>
              <a:ext cx="6455509" cy="1383220"/>
              <a:chOff x="107504" y="1118968"/>
              <a:chExt cx="6455509" cy="1383220"/>
            </a:xfrm>
          </p:grpSpPr>
          <p:sp>
            <p:nvSpPr>
              <p:cNvPr id="63502" name="Text Box 3"/>
              <p:cNvSpPr txBox="1">
                <a:spLocks noChangeArrowheads="1"/>
              </p:cNvSpPr>
              <p:nvPr/>
            </p:nvSpPr>
            <p:spPr bwMode="auto">
              <a:xfrm>
                <a:off x="107504" y="1671191"/>
                <a:ext cx="59401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AutoNum type="arabicParenR"/>
                </a:pPr>
                <a:r>
                  <a:rPr lang="en-US" altLang="it-IT" sz="2400" b="1">
                    <a:solidFill>
                      <a:schemeClr val="bg1"/>
                    </a:solidFill>
                  </a:rPr>
                  <a:t>TRASCRIPTION</a:t>
                </a:r>
              </a:p>
              <a:p>
                <a:pPr algn="just" eaLnBrk="1" hangingPunct="1">
                  <a:spcBef>
                    <a:spcPct val="0"/>
                  </a:spcBef>
                  <a:buFontTx/>
                  <a:buNone/>
                </a:pPr>
                <a:r>
                  <a:rPr lang="en-US" altLang="it-IT" sz="2400" b="1">
                    <a:solidFill>
                      <a:schemeClr val="bg1"/>
                    </a:solidFill>
                  </a:rPr>
                  <a:t>     </a:t>
                </a:r>
                <a:r>
                  <a:rPr lang="en-US" altLang="it-IT" sz="2000">
                    <a:solidFill>
                      <a:schemeClr val="bg1"/>
                    </a:solidFill>
                  </a:rPr>
                  <a:t>(Nucleus)</a:t>
                </a:r>
              </a:p>
            </p:txBody>
          </p:sp>
          <p:sp>
            <p:nvSpPr>
              <p:cNvPr id="17" name="Figura a mano libera 16"/>
              <p:cNvSpPr/>
              <p:nvPr/>
            </p:nvSpPr>
            <p:spPr>
              <a:xfrm>
                <a:off x="2971585" y="1119266"/>
                <a:ext cx="3591214" cy="923925"/>
              </a:xfrm>
              <a:custGeom>
                <a:avLst/>
                <a:gdLst>
                  <a:gd name="connsiteX0" fmla="*/ 3476625 w 3590925"/>
                  <a:gd name="connsiteY0" fmla="*/ 0 h 923925"/>
                  <a:gd name="connsiteX1" fmla="*/ 0 w 3590925"/>
                  <a:gd name="connsiteY1" fmla="*/ 657225 h 923925"/>
                  <a:gd name="connsiteX2" fmla="*/ 0 w 3590925"/>
                  <a:gd name="connsiteY2" fmla="*/ 923925 h 923925"/>
                  <a:gd name="connsiteX3" fmla="*/ 3590925 w 3590925"/>
                  <a:gd name="connsiteY3" fmla="*/ 885825 h 923925"/>
                  <a:gd name="connsiteX4" fmla="*/ 3314700 w 3590925"/>
                  <a:gd name="connsiteY4" fmla="*/ 790575 h 923925"/>
                  <a:gd name="connsiteX5" fmla="*/ 3219450 w 3590925"/>
                  <a:gd name="connsiteY5" fmla="*/ 609600 h 923925"/>
                  <a:gd name="connsiteX6" fmla="*/ 3152775 w 3590925"/>
                  <a:gd name="connsiteY6" fmla="*/ 447675 h 923925"/>
                  <a:gd name="connsiteX7" fmla="*/ 3152775 w 3590925"/>
                  <a:gd name="connsiteY7" fmla="*/ 314325 h 923925"/>
                  <a:gd name="connsiteX8" fmla="*/ 3228975 w 3590925"/>
                  <a:gd name="connsiteY8" fmla="*/ 171450 h 923925"/>
                  <a:gd name="connsiteX9" fmla="*/ 3400425 w 3590925"/>
                  <a:gd name="connsiteY9" fmla="*/ 28575 h 923925"/>
                  <a:gd name="connsiteX10" fmla="*/ 3476625 w 359092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90925" h="923925">
                    <a:moveTo>
                      <a:pt x="3476625" y="0"/>
                    </a:moveTo>
                    <a:lnTo>
                      <a:pt x="0" y="657225"/>
                    </a:lnTo>
                    <a:lnTo>
                      <a:pt x="0" y="923925"/>
                    </a:lnTo>
                    <a:lnTo>
                      <a:pt x="3590925" y="885825"/>
                    </a:lnTo>
                    <a:lnTo>
                      <a:pt x="3314700" y="790575"/>
                    </a:lnTo>
                    <a:lnTo>
                      <a:pt x="3219450" y="609600"/>
                    </a:lnTo>
                    <a:lnTo>
                      <a:pt x="3152775" y="447675"/>
                    </a:lnTo>
                    <a:lnTo>
                      <a:pt x="3152775" y="314325"/>
                    </a:lnTo>
                    <a:lnTo>
                      <a:pt x="3228975" y="171450"/>
                    </a:lnTo>
                    <a:lnTo>
                      <a:pt x="3400425" y="28575"/>
                    </a:lnTo>
                    <a:lnTo>
                      <a:pt x="3476625" y="0"/>
                    </a:lnTo>
                    <a:close/>
                  </a:path>
                </a:pathLst>
              </a:custGeom>
              <a:solidFill>
                <a:srgbClr val="FF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grpSp>
      <p:grpSp>
        <p:nvGrpSpPr>
          <p:cNvPr id="4" name="Gruppo 21"/>
          <p:cNvGrpSpPr>
            <a:grpSpLocks/>
          </p:cNvGrpSpPr>
          <p:nvPr/>
        </p:nvGrpSpPr>
        <p:grpSpPr bwMode="auto">
          <a:xfrm>
            <a:off x="0" y="2781300"/>
            <a:ext cx="5119688" cy="2339975"/>
            <a:chOff x="0" y="2780929"/>
            <a:chExt cx="5120368" cy="2339711"/>
          </a:xfrm>
        </p:grpSpPr>
        <p:pic>
          <p:nvPicPr>
            <p:cNvPr id="63497" name="Picture 2"/>
            <p:cNvPicPr>
              <a:picLocks noChangeAspect="1" noChangeArrowheads="1"/>
            </p:cNvPicPr>
            <p:nvPr/>
          </p:nvPicPr>
          <p:blipFill>
            <a:blip r:embed="rId4">
              <a:extLst>
                <a:ext uri="{28A0092B-C50C-407E-A947-70E740481C1C}">
                  <a14:useLocalDpi xmlns:a14="http://schemas.microsoft.com/office/drawing/2010/main" val="0"/>
                </a:ext>
              </a:extLst>
            </a:blip>
            <a:srcRect l="22736" t="12201" r="38875" b="41600"/>
            <a:stretch>
              <a:fillRect/>
            </a:stretch>
          </p:blipFill>
          <p:spPr bwMode="auto">
            <a:xfrm rot="5400000">
              <a:off x="3192455" y="3152361"/>
              <a:ext cx="2299346" cy="155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766" t="13622" r="31412" b="27351"/>
            <a:stretch>
              <a:fillRect/>
            </a:stretch>
          </p:blipFill>
          <p:spPr bwMode="auto">
            <a:xfrm>
              <a:off x="0" y="3068960"/>
              <a:ext cx="2448272"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igura a mano libera 18"/>
            <p:cNvSpPr/>
            <p:nvPr/>
          </p:nvSpPr>
          <p:spPr>
            <a:xfrm>
              <a:off x="1829043" y="2795215"/>
              <a:ext cx="1724254" cy="2325425"/>
            </a:xfrm>
            <a:custGeom>
              <a:avLst/>
              <a:gdLst>
                <a:gd name="connsiteX0" fmla="*/ 52251 w 1724297"/>
                <a:gd name="connsiteY0" fmla="*/ 1136469 h 2325189"/>
                <a:gd name="connsiteX1" fmla="*/ 1724297 w 1724297"/>
                <a:gd name="connsiteY1" fmla="*/ 0 h 2325189"/>
                <a:gd name="connsiteX2" fmla="*/ 1724297 w 1724297"/>
                <a:gd name="connsiteY2" fmla="*/ 2325189 h 2325189"/>
                <a:gd name="connsiteX3" fmla="*/ 0 w 1724297"/>
                <a:gd name="connsiteY3" fmla="*/ 1227909 h 2325189"/>
                <a:gd name="connsiteX4" fmla="*/ 91440 w 1724297"/>
                <a:gd name="connsiteY4" fmla="*/ 1175658 h 2325189"/>
                <a:gd name="connsiteX5" fmla="*/ 52251 w 1724297"/>
                <a:gd name="connsiteY5" fmla="*/ 1136469 h 232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297" h="2325189">
                  <a:moveTo>
                    <a:pt x="52251" y="1136469"/>
                  </a:moveTo>
                  <a:lnTo>
                    <a:pt x="1724297" y="0"/>
                  </a:lnTo>
                  <a:lnTo>
                    <a:pt x="1724297" y="2325189"/>
                  </a:lnTo>
                  <a:lnTo>
                    <a:pt x="0" y="1227909"/>
                  </a:lnTo>
                  <a:lnTo>
                    <a:pt x="91440" y="1175658"/>
                  </a:lnTo>
                  <a:lnTo>
                    <a:pt x="52251" y="1136469"/>
                  </a:lnTo>
                  <a:close/>
                </a:path>
              </a:pathLst>
            </a:cu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grpSp>
        <p:nvGrpSpPr>
          <p:cNvPr id="5" name="Gruppo 22"/>
          <p:cNvGrpSpPr>
            <a:grpSpLocks/>
          </p:cNvGrpSpPr>
          <p:nvPr/>
        </p:nvGrpSpPr>
        <p:grpSpPr bwMode="auto">
          <a:xfrm>
            <a:off x="2484438" y="4581525"/>
            <a:ext cx="6624637" cy="2420938"/>
            <a:chOff x="2484262" y="4581128"/>
            <a:chExt cx="6624242" cy="2420888"/>
          </a:xfrm>
        </p:grpSpPr>
        <p:sp>
          <p:nvSpPr>
            <p:cNvPr id="63494" name="Text Box 3"/>
            <p:cNvSpPr txBox="1">
              <a:spLocks noChangeArrowheads="1"/>
            </p:cNvSpPr>
            <p:nvPr/>
          </p:nvSpPr>
          <p:spPr bwMode="auto">
            <a:xfrm>
              <a:off x="6156176" y="5703639"/>
              <a:ext cx="29523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it-IT" sz="2400" b="1">
                  <a:solidFill>
                    <a:schemeClr val="bg1"/>
                  </a:solidFill>
                </a:rPr>
                <a:t>2) TRANSLATION</a:t>
              </a:r>
            </a:p>
            <a:p>
              <a:pPr algn="r" eaLnBrk="1" hangingPunct="1">
                <a:spcBef>
                  <a:spcPct val="0"/>
                </a:spcBef>
                <a:buFontTx/>
                <a:buNone/>
              </a:pPr>
              <a:r>
                <a:rPr lang="en-US" altLang="it-IT" sz="2000">
                  <a:solidFill>
                    <a:schemeClr val="bg1"/>
                  </a:solidFill>
                </a:rPr>
                <a:t>(citoplasm)</a:t>
              </a:r>
            </a:p>
          </p:txBody>
        </p:sp>
        <p:pic>
          <p:nvPicPr>
            <p:cNvPr id="6349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4262" y="4581128"/>
              <a:ext cx="3605887" cy="24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igura a mano libera 20"/>
            <p:cNvSpPr/>
            <p:nvPr/>
          </p:nvSpPr>
          <p:spPr>
            <a:xfrm>
              <a:off x="4674881" y="5517734"/>
              <a:ext cx="1847740" cy="547677"/>
            </a:xfrm>
            <a:custGeom>
              <a:avLst/>
              <a:gdLst>
                <a:gd name="connsiteX0" fmla="*/ 1763485 w 1828800"/>
                <a:gd name="connsiteY0" fmla="*/ 352697 h 548640"/>
                <a:gd name="connsiteX1" fmla="*/ 26125 w 1828800"/>
                <a:gd name="connsiteY1" fmla="*/ 0 h 548640"/>
                <a:gd name="connsiteX2" fmla="*/ 65314 w 1828800"/>
                <a:gd name="connsiteY2" fmla="*/ 195943 h 548640"/>
                <a:gd name="connsiteX3" fmla="*/ 65314 w 1828800"/>
                <a:gd name="connsiteY3" fmla="*/ 195943 h 548640"/>
                <a:gd name="connsiteX4" fmla="*/ 0 w 1828800"/>
                <a:gd name="connsiteY4" fmla="*/ 352697 h 548640"/>
                <a:gd name="connsiteX5" fmla="*/ 1828800 w 1828800"/>
                <a:gd name="connsiteY5" fmla="*/ 548640 h 548640"/>
                <a:gd name="connsiteX6" fmla="*/ 1763485 w 1828800"/>
                <a:gd name="connsiteY6" fmla="*/ 352697 h 548640"/>
                <a:gd name="connsiteX0" fmla="*/ 1846731 w 1846731"/>
                <a:gd name="connsiteY0" fmla="*/ 318864 h 548640"/>
                <a:gd name="connsiteX1" fmla="*/ 26125 w 1846731"/>
                <a:gd name="connsiteY1" fmla="*/ 0 h 548640"/>
                <a:gd name="connsiteX2" fmla="*/ 65314 w 1846731"/>
                <a:gd name="connsiteY2" fmla="*/ 195943 h 548640"/>
                <a:gd name="connsiteX3" fmla="*/ 65314 w 1846731"/>
                <a:gd name="connsiteY3" fmla="*/ 195943 h 548640"/>
                <a:gd name="connsiteX4" fmla="*/ 0 w 1846731"/>
                <a:gd name="connsiteY4" fmla="*/ 352697 h 548640"/>
                <a:gd name="connsiteX5" fmla="*/ 1828800 w 1846731"/>
                <a:gd name="connsiteY5" fmla="*/ 548640 h 548640"/>
                <a:gd name="connsiteX6" fmla="*/ 1846731 w 1846731"/>
                <a:gd name="connsiteY6" fmla="*/ 318864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6731" h="548640">
                  <a:moveTo>
                    <a:pt x="1846731" y="318864"/>
                  </a:moveTo>
                  <a:lnTo>
                    <a:pt x="26125" y="0"/>
                  </a:lnTo>
                  <a:lnTo>
                    <a:pt x="65314" y="195943"/>
                  </a:lnTo>
                  <a:lnTo>
                    <a:pt x="65314" y="195943"/>
                  </a:lnTo>
                  <a:lnTo>
                    <a:pt x="0" y="352697"/>
                  </a:lnTo>
                  <a:lnTo>
                    <a:pt x="1828800" y="548640"/>
                  </a:lnTo>
                  <a:lnTo>
                    <a:pt x="1846731" y="318864"/>
                  </a:lnTo>
                  <a:close/>
                </a:path>
              </a:pathLst>
            </a:custGeom>
            <a:solidFill>
              <a:srgbClr val="FFFF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9" presetClass="emph" presetSubtype="0" nodeType="withEffect">
                                  <p:stCondLst>
                                    <p:cond delay="0"/>
                                  </p:stCondLst>
                                  <p:childTnLst>
                                    <p:set>
                                      <p:cBhvr rctx="PPT">
                                        <p:cTn id="14" dur="indefinite"/>
                                        <p:tgtEl>
                                          <p:spTgt spid="2"/>
                                        </p:tgtEl>
                                        <p:attrNameLst>
                                          <p:attrName>style.opacity</p:attrName>
                                        </p:attrNameLst>
                                      </p:cBhvr>
                                      <p:to>
                                        <p:strVal val="0.25"/>
                                      </p:to>
                                    </p:set>
                                    <p:animEffect filter="image" prLst="opacity: 0.25">
                                      <p:cBhvr rctx="IE">
                                        <p:cTn id="15" dur="indefinite"/>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9" presetClass="emph" presetSubtype="0" nodeType="withEffect">
                                  <p:stCondLst>
                                    <p:cond delay="0"/>
                                  </p:stCondLst>
                                  <p:childTnLst>
                                    <p:set>
                                      <p:cBhvr rctx="PPT">
                                        <p:cTn id="22" dur="indefinite"/>
                                        <p:tgtEl>
                                          <p:spTgt spid="4"/>
                                        </p:tgtEl>
                                        <p:attrNameLst>
                                          <p:attrName>style.opacity</p:attrName>
                                        </p:attrNameLst>
                                      </p:cBhvr>
                                      <p:to>
                                        <p:strVal val="0.25"/>
                                      </p:to>
                                    </p:set>
                                    <p:animEffect filter="image" prLst="opacity: 0.25">
                                      <p:cBhvr rctx="IE">
                                        <p:cTn id="23"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5538"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65539" name="Text Box 3"/>
          <p:cNvSpPr txBox="1">
            <a:spLocks noChangeArrowheads="1"/>
          </p:cNvSpPr>
          <p:nvPr/>
        </p:nvSpPr>
        <p:spPr bwMode="auto">
          <a:xfrm>
            <a:off x="0" y="836613"/>
            <a:ext cx="8748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a:solidFill>
                  <a:srgbClr val="FFFF00"/>
                </a:solidFill>
              </a:rPr>
              <a:t>1) Transcription</a:t>
            </a:r>
          </a:p>
        </p:txBody>
      </p:sp>
      <p:pic>
        <p:nvPicPr>
          <p:cNvPr id="65540" name="Picture 7" descr="C05F002"/>
          <p:cNvPicPr>
            <a:picLocks noChangeAspect="1" noChangeArrowheads="1"/>
          </p:cNvPicPr>
          <p:nvPr/>
        </p:nvPicPr>
        <p:blipFill>
          <a:blip r:embed="rId3">
            <a:extLst>
              <a:ext uri="{28A0092B-C50C-407E-A947-70E740481C1C}">
                <a14:useLocalDpi xmlns:a14="http://schemas.microsoft.com/office/drawing/2010/main" val="0"/>
              </a:ext>
            </a:extLst>
          </a:blip>
          <a:srcRect b="61821"/>
          <a:stretch>
            <a:fillRect/>
          </a:stretch>
        </p:blipFill>
        <p:spPr bwMode="auto">
          <a:xfrm>
            <a:off x="0" y="1773238"/>
            <a:ext cx="91440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7" descr="http://ecx.images-amazon.com/images/I/41aXYlNCJjL._SX258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3" y="3933825"/>
            <a:ext cx="134143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758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67587" name="Text Box 3"/>
          <p:cNvSpPr txBox="1">
            <a:spLocks noChangeArrowheads="1"/>
          </p:cNvSpPr>
          <p:nvPr/>
        </p:nvSpPr>
        <p:spPr bwMode="auto">
          <a:xfrm>
            <a:off x="0" y="836613"/>
            <a:ext cx="8748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a:solidFill>
                  <a:srgbClr val="FFFF00"/>
                </a:solidFill>
              </a:rPr>
              <a:t>1) Transcription</a:t>
            </a:r>
          </a:p>
        </p:txBody>
      </p:sp>
      <p:grpSp>
        <p:nvGrpSpPr>
          <p:cNvPr id="2" name="Gruppo 15"/>
          <p:cNvGrpSpPr>
            <a:grpSpLocks/>
          </p:cNvGrpSpPr>
          <p:nvPr/>
        </p:nvGrpSpPr>
        <p:grpSpPr bwMode="auto">
          <a:xfrm>
            <a:off x="250825" y="1484313"/>
            <a:ext cx="8893175" cy="2898775"/>
            <a:chOff x="251520" y="1484784"/>
            <a:chExt cx="8892480" cy="2898322"/>
          </a:xfrm>
        </p:grpSpPr>
        <p:pic>
          <p:nvPicPr>
            <p:cNvPr id="67594" name="Picture 2"/>
            <p:cNvPicPr>
              <a:picLocks noChangeAspect="1" noChangeArrowheads="1"/>
            </p:cNvPicPr>
            <p:nvPr/>
          </p:nvPicPr>
          <p:blipFill>
            <a:blip r:embed="rId3">
              <a:extLst>
                <a:ext uri="{28A0092B-C50C-407E-A947-70E740481C1C}">
                  <a14:useLocalDpi xmlns:a14="http://schemas.microsoft.com/office/drawing/2010/main" val="0"/>
                </a:ext>
              </a:extLst>
            </a:blip>
            <a:srcRect l="26868" t="5901" r="40057" b="45799"/>
            <a:stretch>
              <a:fillRect/>
            </a:stretch>
          </p:blipFill>
          <p:spPr bwMode="auto">
            <a:xfrm>
              <a:off x="251520" y="1484784"/>
              <a:ext cx="3528392" cy="289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5" name="CasellaDiTesto 7"/>
            <p:cNvSpPr txBox="1">
              <a:spLocks noChangeArrowheads="1"/>
            </p:cNvSpPr>
            <p:nvPr/>
          </p:nvSpPr>
          <p:spPr bwMode="auto">
            <a:xfrm>
              <a:off x="3851920" y="1484784"/>
              <a:ext cx="52920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chemeClr val="bg1"/>
                  </a:solidFill>
                </a:rPr>
                <a:t>An enzyme called RNA polymerase attaches to the start of the genes</a:t>
              </a:r>
            </a:p>
          </p:txBody>
        </p:sp>
      </p:grpSp>
      <p:grpSp>
        <p:nvGrpSpPr>
          <p:cNvPr id="3" name="Gruppo 14"/>
          <p:cNvGrpSpPr>
            <a:grpSpLocks/>
          </p:cNvGrpSpPr>
          <p:nvPr/>
        </p:nvGrpSpPr>
        <p:grpSpPr bwMode="auto">
          <a:xfrm>
            <a:off x="179388" y="4005263"/>
            <a:ext cx="8785225" cy="2736850"/>
            <a:chOff x="179512" y="4005064"/>
            <a:chExt cx="8784976" cy="2736304"/>
          </a:xfrm>
        </p:grpSpPr>
        <p:pic>
          <p:nvPicPr>
            <p:cNvPr id="67591" name="Picture 4"/>
            <p:cNvPicPr>
              <a:picLocks noChangeAspect="1" noChangeArrowheads="1"/>
            </p:cNvPicPr>
            <p:nvPr/>
          </p:nvPicPr>
          <p:blipFill>
            <a:blip r:embed="rId4">
              <a:extLst>
                <a:ext uri="{28A0092B-C50C-407E-A947-70E740481C1C}">
                  <a14:useLocalDpi xmlns:a14="http://schemas.microsoft.com/office/drawing/2010/main" val="0"/>
                </a:ext>
              </a:extLst>
            </a:blip>
            <a:srcRect l="27168" t="5251" r="38576" b="47501"/>
            <a:stretch>
              <a:fillRect/>
            </a:stretch>
          </p:blipFill>
          <p:spPr bwMode="auto">
            <a:xfrm>
              <a:off x="5437696" y="4005064"/>
              <a:ext cx="3526792"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ttore 2 10"/>
            <p:cNvCxnSpPr/>
            <p:nvPr/>
          </p:nvCxnSpPr>
          <p:spPr>
            <a:xfrm flipV="1">
              <a:off x="5508598" y="5012925"/>
              <a:ext cx="3384454" cy="647571"/>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7593" name="CasellaDiTesto 12"/>
            <p:cNvSpPr txBox="1">
              <a:spLocks noChangeArrowheads="1"/>
            </p:cNvSpPr>
            <p:nvPr/>
          </p:nvSpPr>
          <p:spPr bwMode="auto">
            <a:xfrm>
              <a:off x="179512" y="4869160"/>
              <a:ext cx="5256584" cy="118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900">
                  <a:solidFill>
                    <a:schemeClr val="bg1"/>
                  </a:solidFill>
                </a:rPr>
                <a:t>It moves along DNA making a strand of messenger RNA out of free basis in the nucleus</a:t>
              </a:r>
            </a:p>
            <a:p>
              <a:pPr algn="r" eaLnBrk="1" hangingPunct="1">
                <a:spcBef>
                  <a:spcPct val="0"/>
                </a:spcBef>
                <a:buFontTx/>
                <a:buNone/>
              </a:pPr>
              <a:r>
                <a:rPr lang="it-IT" altLang="it-IT" sz="1400">
                  <a:solidFill>
                    <a:schemeClr val="bg1"/>
                  </a:solidFill>
                </a:rPr>
                <a:t>(a sequence of 3 bases in DNA s called codon)</a:t>
              </a:r>
            </a:p>
          </p:txBody>
        </p:sp>
      </p:grpSp>
      <p:sp>
        <p:nvSpPr>
          <p:cNvPr id="12" name="CasellaDiTesto 11"/>
          <p:cNvSpPr txBox="1">
            <a:spLocks noChangeArrowheads="1"/>
          </p:cNvSpPr>
          <p:nvPr/>
        </p:nvSpPr>
        <p:spPr bwMode="auto">
          <a:xfrm rot="-392084">
            <a:off x="5375275" y="4733925"/>
            <a:ext cx="19669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400">
                <a:solidFill>
                  <a:schemeClr val="bg1"/>
                </a:solidFill>
              </a:rPr>
              <a:t>It opens the 2 strands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9" presetClass="emph" presetSubtype="0" nodeType="withEffect">
                                  <p:stCondLst>
                                    <p:cond delay="0"/>
                                  </p:stCondLst>
                                  <p:childTnLst>
                                    <p:set>
                                      <p:cBhvr rctx="PPT">
                                        <p:cTn id="9" dur="indefinite"/>
                                        <p:tgtEl>
                                          <p:spTgt spid="2"/>
                                        </p:tgtEl>
                                        <p:attrNameLst>
                                          <p:attrName>style.opacity</p:attrName>
                                        </p:attrNameLst>
                                      </p:cBhvr>
                                      <p:to>
                                        <p:strVal val="0.25"/>
                                      </p:to>
                                    </p:set>
                                    <p:animEffect filter="image" prLst="opacity: 0.25">
                                      <p:cBhvr rctx="IE">
                                        <p:cTn id="10" dur="indefinite"/>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5362"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5363"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5364"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5365" name="Rettangolo 17"/>
          <p:cNvSpPr>
            <a:spLocks noChangeArrowheads="1"/>
          </p:cNvSpPr>
          <p:nvPr/>
        </p:nvSpPr>
        <p:spPr bwMode="auto">
          <a:xfrm>
            <a:off x="2268538" y="746125"/>
            <a:ext cx="6588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rgbClr val="FFFF00"/>
                </a:solidFill>
              </a:rPr>
              <a:t>We are going to talk about..</a:t>
            </a:r>
            <a:endParaRPr lang="it-IT" altLang="it-IT" sz="2800">
              <a:solidFill>
                <a:srgbClr val="FFFF00"/>
              </a:solidFill>
            </a:endParaRPr>
          </a:p>
        </p:txBody>
      </p:sp>
      <p:sp>
        <p:nvSpPr>
          <p:cNvPr id="3079" name="Rettangolo 14"/>
          <p:cNvSpPr>
            <a:spLocks noChangeArrowheads="1"/>
          </p:cNvSpPr>
          <p:nvPr/>
        </p:nvSpPr>
        <p:spPr bwMode="auto">
          <a:xfrm>
            <a:off x="1979613" y="2852738"/>
            <a:ext cx="504031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defRPr>
            </a:lvl1pPr>
            <a:lvl2pPr marL="914400" indent="-4572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buFontTx/>
              <a:buAutoNum type="arabicParenR"/>
              <a:defRPr/>
            </a:pPr>
            <a:r>
              <a:rPr lang="en-US" altLang="it-IT" sz="2400" dirty="0">
                <a:solidFill>
                  <a:schemeClr val="bg1"/>
                </a:solidFill>
              </a:rPr>
              <a:t>Genetics and </a:t>
            </a:r>
            <a:r>
              <a:rPr lang="en-US" altLang="it-IT" sz="2400" dirty="0" err="1">
                <a:solidFill>
                  <a:schemeClr val="bg1"/>
                </a:solidFill>
              </a:rPr>
              <a:t>Behaviour</a:t>
            </a:r>
            <a:endParaRPr lang="en-US" altLang="it-IT" sz="2400" dirty="0">
              <a:solidFill>
                <a:schemeClr val="bg1"/>
              </a:solidFill>
            </a:endParaRPr>
          </a:p>
          <a:p>
            <a:pPr lvl="1" algn="just" eaLnBrk="1" hangingPunct="1">
              <a:defRPr/>
            </a:pPr>
            <a:r>
              <a:rPr lang="en-US" altLang="it-IT" sz="2000" dirty="0">
                <a:solidFill>
                  <a:schemeClr val="bg1"/>
                </a:solidFill>
              </a:rPr>
              <a:t>DNA structure</a:t>
            </a:r>
          </a:p>
          <a:p>
            <a:pPr lvl="1" algn="just" eaLnBrk="1" hangingPunct="1">
              <a:defRPr/>
            </a:pPr>
            <a:r>
              <a:rPr lang="en-US" altLang="it-IT" sz="2000" dirty="0">
                <a:solidFill>
                  <a:schemeClr val="tx1">
                    <a:lumMod val="65000"/>
                    <a:lumOff val="35000"/>
                  </a:schemeClr>
                </a:solidFill>
              </a:rPr>
              <a:t>DNA transcription and translation</a:t>
            </a:r>
          </a:p>
          <a:p>
            <a:pPr lvl="1" algn="just" eaLnBrk="1" hangingPunct="1">
              <a:defRPr/>
            </a:pPr>
            <a:r>
              <a:rPr lang="en-US" altLang="it-IT" sz="2000" dirty="0">
                <a:solidFill>
                  <a:schemeClr val="tx1">
                    <a:lumMod val="65000"/>
                    <a:lumOff val="35000"/>
                  </a:schemeClr>
                </a:solidFill>
              </a:rPr>
              <a:t>Genes-Environment interaction</a:t>
            </a:r>
          </a:p>
          <a:p>
            <a:pPr lvl="1" algn="just" eaLnBrk="1" hangingPunct="1">
              <a:defRPr/>
            </a:pPr>
            <a:r>
              <a:rPr lang="en-US" altLang="it-IT" sz="2000" dirty="0">
                <a:solidFill>
                  <a:schemeClr val="tx1">
                    <a:lumMod val="65000"/>
                    <a:lumOff val="35000"/>
                  </a:schemeClr>
                </a:solidFill>
              </a:rPr>
              <a:t>Sources of genetic diversity</a:t>
            </a:r>
            <a:endParaRPr lang="it-IT" altLang="it-IT" sz="2000" dirty="0">
              <a:solidFill>
                <a:schemeClr val="tx1">
                  <a:lumMod val="65000"/>
                  <a:lumOff val="35000"/>
                </a:schemeClr>
              </a:solidFill>
            </a:endParaRPr>
          </a:p>
        </p:txBody>
      </p:sp>
      <p:sp>
        <p:nvSpPr>
          <p:cNvPr id="3080" name="Rettangolo 15"/>
          <p:cNvSpPr>
            <a:spLocks noChangeArrowheads="1"/>
          </p:cNvSpPr>
          <p:nvPr/>
        </p:nvSpPr>
        <p:spPr bwMode="auto">
          <a:xfrm>
            <a:off x="2051050" y="4652963"/>
            <a:ext cx="6805613"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altLang="it-IT" sz="2400" dirty="0">
                <a:solidFill>
                  <a:schemeClr val="tx1">
                    <a:lumMod val="65000"/>
                    <a:lumOff val="35000"/>
                  </a:schemeClr>
                </a:solidFill>
              </a:rPr>
              <a:t>2) Development of neural </a:t>
            </a:r>
            <a:r>
              <a:rPr lang="en-US" altLang="it-IT" sz="2400" dirty="0" smtClean="0">
                <a:solidFill>
                  <a:schemeClr val="tx1">
                    <a:lumMod val="65000"/>
                    <a:lumOff val="35000"/>
                  </a:schemeClr>
                </a:solidFill>
              </a:rPr>
              <a:t>system</a:t>
            </a:r>
            <a:endParaRPr lang="en-US" altLang="it-IT" sz="2400" dirty="0">
              <a:solidFill>
                <a:schemeClr val="tx1">
                  <a:lumMod val="65000"/>
                  <a:lumOff val="35000"/>
                </a:schemeClr>
              </a:solidFill>
            </a:endParaRPr>
          </a:p>
          <a:p>
            <a:pPr algn="just" eaLnBrk="1" hangingPunct="1">
              <a:defRPr/>
            </a:pPr>
            <a:r>
              <a:rPr lang="en-US" altLang="it-IT" sz="2400" dirty="0" smtClean="0">
                <a:solidFill>
                  <a:schemeClr val="tx1">
                    <a:lumMod val="65000"/>
                    <a:lumOff val="35000"/>
                  </a:schemeClr>
                </a:solidFill>
              </a:rPr>
              <a:t>    </a:t>
            </a:r>
            <a:r>
              <a:rPr lang="en-US" altLang="it-IT" sz="2000" dirty="0" smtClean="0">
                <a:solidFill>
                  <a:schemeClr val="tx1">
                    <a:lumMod val="65000"/>
                    <a:lumOff val="35000"/>
                  </a:schemeClr>
                </a:solidFill>
              </a:rPr>
              <a:t>Growth and differentiation of the nervous system</a:t>
            </a:r>
          </a:p>
          <a:p>
            <a:pPr algn="just" eaLnBrk="1" hangingPunct="1">
              <a:defRPr/>
            </a:pPr>
            <a:r>
              <a:rPr lang="en-US" altLang="it-IT" sz="2000" dirty="0" smtClean="0">
                <a:solidFill>
                  <a:schemeClr val="tx1">
                    <a:lumMod val="65000"/>
                    <a:lumOff val="35000"/>
                  </a:schemeClr>
                </a:solidFill>
              </a:rPr>
              <a:t>     Effect of experience on development</a:t>
            </a:r>
          </a:p>
          <a:p>
            <a:pPr algn="just" eaLnBrk="1" hangingPunct="1">
              <a:defRPr/>
            </a:pPr>
            <a:r>
              <a:rPr lang="en-US" altLang="it-IT" sz="2000" dirty="0">
                <a:solidFill>
                  <a:schemeClr val="tx1">
                    <a:lumMod val="65000"/>
                    <a:lumOff val="35000"/>
                  </a:schemeClr>
                </a:solidFill>
              </a:rPr>
              <a:t> </a:t>
            </a:r>
            <a:r>
              <a:rPr lang="en-US" altLang="it-IT" sz="2000" dirty="0" smtClean="0">
                <a:solidFill>
                  <a:schemeClr val="tx1">
                    <a:lumMod val="65000"/>
                    <a:lumOff val="35000"/>
                  </a:schemeClr>
                </a:solidFill>
              </a:rPr>
              <a:t>    Disorders of brain development</a:t>
            </a:r>
          </a:p>
          <a:p>
            <a:pPr algn="just" eaLnBrk="1" hangingPunct="1">
              <a:defRPr/>
            </a:pPr>
            <a:r>
              <a:rPr lang="en-US" altLang="it-IT" sz="2000" dirty="0" smtClean="0">
                <a:solidFill>
                  <a:schemeClr val="tx1">
                    <a:lumMod val="65000"/>
                    <a:lumOff val="35000"/>
                  </a:schemeClr>
                </a:solidFill>
              </a:rPr>
              <a:t>     Redevelopment in response to damage</a:t>
            </a:r>
          </a:p>
          <a:p>
            <a:pPr algn="just" eaLnBrk="1" hangingPunct="1">
              <a:defRPr/>
            </a:pPr>
            <a:r>
              <a:rPr lang="en-US" altLang="it-IT" sz="2000" dirty="0">
                <a:solidFill>
                  <a:schemeClr val="tx1">
                    <a:lumMod val="65000"/>
                    <a:lumOff val="35000"/>
                  </a:schemeClr>
                </a:solidFill>
              </a:rPr>
              <a:t> </a:t>
            </a:r>
            <a:r>
              <a:rPr lang="en-US" altLang="it-IT" sz="2000" dirty="0" smtClean="0">
                <a:solidFill>
                  <a:schemeClr val="tx1">
                    <a:lumMod val="65000"/>
                    <a:lumOff val="35000"/>
                  </a:schemeClr>
                </a:solidFill>
              </a:rPr>
              <a:t>    The adult nervous system</a:t>
            </a:r>
          </a:p>
        </p:txBody>
      </p:sp>
      <p:pic>
        <p:nvPicPr>
          <p:cNvPr id="83972" name="Picture 4" descr="http://i.ytimg.com/vi/MKwl4GyGOic/hqdefault.jpg"/>
          <p:cNvPicPr>
            <a:picLocks noChangeAspect="1" noChangeArrowheads="1"/>
          </p:cNvPicPr>
          <p:nvPr/>
        </p:nvPicPr>
        <p:blipFill>
          <a:blip r:embed="rId3" cstate="print"/>
          <a:srcRect/>
          <a:stretch>
            <a:fillRect/>
          </a:stretch>
        </p:blipFill>
        <p:spPr bwMode="auto">
          <a:xfrm>
            <a:off x="1" y="476672"/>
            <a:ext cx="2304256" cy="1728192"/>
          </a:xfrm>
          <a:prstGeom prst="rect">
            <a:avLst/>
          </a:prstGeom>
          <a:ln>
            <a:noFill/>
          </a:ln>
          <a:effectLst>
            <a:softEdge rad="112500"/>
          </a:effectLst>
        </p:spPr>
      </p:pic>
      <p:pic>
        <p:nvPicPr>
          <p:cNvPr id="83970" name="Picture 2" descr="http://i.ytimg.com/vi/ghIoTW10qwc/hqdefault.jpg"/>
          <p:cNvPicPr>
            <a:picLocks noChangeAspect="1" noChangeArrowheads="1"/>
          </p:cNvPicPr>
          <p:nvPr/>
        </p:nvPicPr>
        <p:blipFill>
          <a:blip r:embed="rId4" cstate="print"/>
          <a:srcRect/>
          <a:stretch>
            <a:fillRect/>
          </a:stretch>
        </p:blipFill>
        <p:spPr bwMode="auto">
          <a:xfrm>
            <a:off x="1427652" y="1340768"/>
            <a:ext cx="2064228" cy="1548172"/>
          </a:xfrm>
          <a:prstGeom prst="rect">
            <a:avLst/>
          </a:prstGeom>
          <a:ln>
            <a:noFill/>
          </a:ln>
          <a:effectLst>
            <a:softEdge rad="112500"/>
          </a:effectLst>
        </p:spPr>
      </p:pic>
      <p:pic>
        <p:nvPicPr>
          <p:cNvPr id="83974" name="Picture 6" descr="https://i.ytimg.com/vi/BX2lRw40ox0/hqdefault.jpg"/>
          <p:cNvPicPr>
            <a:picLocks noChangeAspect="1" noChangeArrowheads="1"/>
          </p:cNvPicPr>
          <p:nvPr/>
        </p:nvPicPr>
        <p:blipFill>
          <a:blip r:embed="rId5" cstate="print"/>
          <a:srcRect/>
          <a:stretch>
            <a:fillRect/>
          </a:stretch>
        </p:blipFill>
        <p:spPr bwMode="auto">
          <a:xfrm>
            <a:off x="5016" y="2030368"/>
            <a:ext cx="2088232" cy="15661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9634"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69635" name="Text Box 3"/>
          <p:cNvSpPr txBox="1">
            <a:spLocks noChangeArrowheads="1"/>
          </p:cNvSpPr>
          <p:nvPr/>
        </p:nvSpPr>
        <p:spPr bwMode="auto">
          <a:xfrm>
            <a:off x="0" y="836613"/>
            <a:ext cx="8748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a:solidFill>
                  <a:srgbClr val="FFFF00"/>
                </a:solidFill>
              </a:rPr>
              <a:t>1) Transcription</a:t>
            </a:r>
          </a:p>
        </p:txBody>
      </p:sp>
      <p:grpSp>
        <p:nvGrpSpPr>
          <p:cNvPr id="24581" name="Gruppo 15"/>
          <p:cNvGrpSpPr>
            <a:grpSpLocks/>
          </p:cNvGrpSpPr>
          <p:nvPr/>
        </p:nvGrpSpPr>
        <p:grpSpPr bwMode="auto">
          <a:xfrm>
            <a:off x="250825" y="1484313"/>
            <a:ext cx="8893175" cy="2898775"/>
            <a:chOff x="251520" y="1484784"/>
            <a:chExt cx="8892480" cy="2898322"/>
          </a:xfrm>
        </p:grpSpPr>
        <p:pic>
          <p:nvPicPr>
            <p:cNvPr id="69648" name="Picture 2"/>
            <p:cNvPicPr>
              <a:picLocks noChangeAspect="1" noChangeArrowheads="1"/>
            </p:cNvPicPr>
            <p:nvPr/>
          </p:nvPicPr>
          <p:blipFill>
            <a:blip r:embed="rId3">
              <a:extLst>
                <a:ext uri="{28A0092B-C50C-407E-A947-70E740481C1C}">
                  <a14:useLocalDpi xmlns:a14="http://schemas.microsoft.com/office/drawing/2010/main" val="0"/>
                </a:ext>
              </a:extLst>
            </a:blip>
            <a:srcRect l="26868" t="5901" r="40057" b="45799"/>
            <a:stretch>
              <a:fillRect/>
            </a:stretch>
          </p:blipFill>
          <p:spPr bwMode="auto">
            <a:xfrm>
              <a:off x="251520" y="1484784"/>
              <a:ext cx="3528392" cy="289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9" name="CasellaDiTesto 7"/>
            <p:cNvSpPr txBox="1">
              <a:spLocks noChangeArrowheads="1"/>
            </p:cNvSpPr>
            <p:nvPr/>
          </p:nvSpPr>
          <p:spPr bwMode="auto">
            <a:xfrm>
              <a:off x="3851920" y="1484784"/>
              <a:ext cx="52920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chemeClr val="bg1"/>
                  </a:solidFill>
                </a:rPr>
                <a:t>An enzyme called RNA polymerase attaches to the start of the genes</a:t>
              </a:r>
            </a:p>
          </p:txBody>
        </p:sp>
      </p:grpSp>
      <p:sp>
        <p:nvSpPr>
          <p:cNvPr id="24582" name="CasellaDiTesto 12"/>
          <p:cNvSpPr txBox="1">
            <a:spLocks noChangeArrowheads="1"/>
          </p:cNvSpPr>
          <p:nvPr/>
        </p:nvSpPr>
        <p:spPr bwMode="auto">
          <a:xfrm>
            <a:off x="179388" y="4868863"/>
            <a:ext cx="5256212"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900">
                <a:solidFill>
                  <a:schemeClr val="bg1"/>
                </a:solidFill>
              </a:rPr>
              <a:t>It moves along DNA making a strand of messenger RNA out of free basis in the nucleus</a:t>
            </a:r>
          </a:p>
          <a:p>
            <a:pPr algn="r" eaLnBrk="1" hangingPunct="1">
              <a:spcBef>
                <a:spcPct val="0"/>
              </a:spcBef>
              <a:buFontTx/>
              <a:buNone/>
            </a:pPr>
            <a:r>
              <a:rPr lang="it-IT" altLang="it-IT" sz="1400">
                <a:solidFill>
                  <a:schemeClr val="bg1"/>
                </a:solidFill>
              </a:rPr>
              <a:t>(a sequence of 3 bases in DNA molecular is called codon)</a:t>
            </a:r>
          </a:p>
        </p:txBody>
      </p:sp>
      <p:pic>
        <p:nvPicPr>
          <p:cNvPr id="69638" name="Picture 4"/>
          <p:cNvPicPr>
            <a:picLocks noChangeAspect="1" noChangeArrowheads="1"/>
          </p:cNvPicPr>
          <p:nvPr/>
        </p:nvPicPr>
        <p:blipFill>
          <a:blip r:embed="rId4">
            <a:extLst>
              <a:ext uri="{28A0092B-C50C-407E-A947-70E740481C1C}">
                <a14:useLocalDpi xmlns:a14="http://schemas.microsoft.com/office/drawing/2010/main" val="0"/>
              </a:ext>
            </a:extLst>
          </a:blip>
          <a:srcRect l="27168" t="5251" r="38576" b="47501"/>
          <a:stretch>
            <a:fillRect/>
          </a:stretch>
        </p:blipFill>
        <p:spPr bwMode="auto">
          <a:xfrm>
            <a:off x="5437188" y="4005263"/>
            <a:ext cx="35274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7" descr="C05F002"/>
          <p:cNvPicPr>
            <a:picLocks noChangeAspect="1" noChangeArrowheads="1"/>
          </p:cNvPicPr>
          <p:nvPr/>
        </p:nvPicPr>
        <p:blipFill>
          <a:blip r:embed="rId5">
            <a:extLst>
              <a:ext uri="{28A0092B-C50C-407E-A947-70E740481C1C}">
                <a14:useLocalDpi xmlns:a14="http://schemas.microsoft.com/office/drawing/2010/main" val="0"/>
              </a:ext>
            </a:extLst>
          </a:blip>
          <a:srcRect l="50787" t="18912" r="38188" b="67780"/>
          <a:stretch>
            <a:fillRect/>
          </a:stretch>
        </p:blipFill>
        <p:spPr bwMode="auto">
          <a:xfrm>
            <a:off x="5435600" y="3644900"/>
            <a:ext cx="890588"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igura a mano libera 14"/>
          <p:cNvSpPr/>
          <p:nvPr/>
        </p:nvSpPr>
        <p:spPr>
          <a:xfrm>
            <a:off x="5591175" y="4216400"/>
            <a:ext cx="1092200" cy="1489075"/>
          </a:xfrm>
          <a:custGeom>
            <a:avLst/>
            <a:gdLst>
              <a:gd name="connsiteX0" fmla="*/ 898216 w 1092425"/>
              <a:gd name="connsiteY0" fmla="*/ 1448475 h 1488935"/>
              <a:gd name="connsiteX1" fmla="*/ 0 w 1092425"/>
              <a:gd name="connsiteY1" fmla="*/ 121381 h 1488935"/>
              <a:gd name="connsiteX2" fmla="*/ 0 w 1092425"/>
              <a:gd name="connsiteY2" fmla="*/ 0 h 1488935"/>
              <a:gd name="connsiteX3" fmla="*/ 32369 w 1092425"/>
              <a:gd name="connsiteY3" fmla="*/ 0 h 1488935"/>
              <a:gd name="connsiteX4" fmla="*/ 32369 w 1092425"/>
              <a:gd name="connsiteY4" fmla="*/ 97105 h 1488935"/>
              <a:gd name="connsiteX5" fmla="*/ 938677 w 1092425"/>
              <a:gd name="connsiteY5" fmla="*/ 1488935 h 1488935"/>
              <a:gd name="connsiteX6" fmla="*/ 979137 w 1092425"/>
              <a:gd name="connsiteY6" fmla="*/ 1456567 h 1488935"/>
              <a:gd name="connsiteX7" fmla="*/ 250854 w 1092425"/>
              <a:gd name="connsiteY7" fmla="*/ 283222 h 1488935"/>
              <a:gd name="connsiteX8" fmla="*/ 250854 w 1092425"/>
              <a:gd name="connsiteY8" fmla="*/ 226577 h 1488935"/>
              <a:gd name="connsiteX9" fmla="*/ 291314 w 1092425"/>
              <a:gd name="connsiteY9" fmla="*/ 210393 h 1488935"/>
              <a:gd name="connsiteX10" fmla="*/ 291314 w 1092425"/>
              <a:gd name="connsiteY10" fmla="*/ 291314 h 1488935"/>
              <a:gd name="connsiteX11" fmla="*/ 1011505 w 1092425"/>
              <a:gd name="connsiteY11" fmla="*/ 1440383 h 1488935"/>
              <a:gd name="connsiteX12" fmla="*/ 1060057 w 1092425"/>
              <a:gd name="connsiteY12" fmla="*/ 1424199 h 1488935"/>
              <a:gd name="connsiteX13" fmla="*/ 542167 w 1092425"/>
              <a:gd name="connsiteY13" fmla="*/ 542167 h 1488935"/>
              <a:gd name="connsiteX14" fmla="*/ 582627 w 1092425"/>
              <a:gd name="connsiteY14" fmla="*/ 542167 h 1488935"/>
              <a:gd name="connsiteX15" fmla="*/ 1092425 w 1092425"/>
              <a:gd name="connsiteY15" fmla="*/ 1416107 h 1488935"/>
              <a:gd name="connsiteX16" fmla="*/ 898216 w 1092425"/>
              <a:gd name="connsiteY16" fmla="*/ 1448475 h 148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2425" h="1488935">
                <a:moveTo>
                  <a:pt x="898216" y="1448475"/>
                </a:moveTo>
                <a:lnTo>
                  <a:pt x="0" y="121381"/>
                </a:lnTo>
                <a:lnTo>
                  <a:pt x="0" y="0"/>
                </a:lnTo>
                <a:lnTo>
                  <a:pt x="32369" y="0"/>
                </a:lnTo>
                <a:lnTo>
                  <a:pt x="32369" y="97105"/>
                </a:lnTo>
                <a:lnTo>
                  <a:pt x="938677" y="1488935"/>
                </a:lnTo>
                <a:lnTo>
                  <a:pt x="979137" y="1456567"/>
                </a:lnTo>
                <a:lnTo>
                  <a:pt x="250854" y="283222"/>
                </a:lnTo>
                <a:lnTo>
                  <a:pt x="250854" y="226577"/>
                </a:lnTo>
                <a:lnTo>
                  <a:pt x="291314" y="210393"/>
                </a:lnTo>
                <a:lnTo>
                  <a:pt x="291314" y="291314"/>
                </a:lnTo>
                <a:lnTo>
                  <a:pt x="1011505" y="1440383"/>
                </a:lnTo>
                <a:lnTo>
                  <a:pt x="1060057" y="1424199"/>
                </a:lnTo>
                <a:lnTo>
                  <a:pt x="542167" y="542167"/>
                </a:lnTo>
                <a:lnTo>
                  <a:pt x="582627" y="542167"/>
                </a:lnTo>
                <a:lnTo>
                  <a:pt x="1092425" y="1416107"/>
                </a:lnTo>
                <a:lnTo>
                  <a:pt x="898216" y="1448475"/>
                </a:lnTo>
                <a:close/>
              </a:path>
            </a:pathLst>
          </a:custGeom>
          <a:solidFill>
            <a:srgbClr val="FFFF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6" name="Figura a mano libera 15"/>
          <p:cNvSpPr/>
          <p:nvPr/>
        </p:nvSpPr>
        <p:spPr>
          <a:xfrm>
            <a:off x="5535613" y="3689350"/>
            <a:ext cx="144462" cy="227013"/>
          </a:xfrm>
          <a:custGeom>
            <a:avLst/>
            <a:gdLst>
              <a:gd name="connsiteX0" fmla="*/ 0 w 145657"/>
              <a:gd name="connsiteY0" fmla="*/ 0 h 226577"/>
              <a:gd name="connsiteX1" fmla="*/ 16184 w 145657"/>
              <a:gd name="connsiteY1" fmla="*/ 202301 h 226577"/>
              <a:gd name="connsiteX2" fmla="*/ 145657 w 145657"/>
              <a:gd name="connsiteY2" fmla="*/ 226577 h 226577"/>
              <a:gd name="connsiteX3" fmla="*/ 113289 w 145657"/>
              <a:gd name="connsiteY3" fmla="*/ 48552 h 226577"/>
              <a:gd name="connsiteX4" fmla="*/ 0 w 145657"/>
              <a:gd name="connsiteY4" fmla="*/ 0 h 22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57" h="226577">
                <a:moveTo>
                  <a:pt x="0" y="0"/>
                </a:moveTo>
                <a:lnTo>
                  <a:pt x="16184" y="202301"/>
                </a:lnTo>
                <a:lnTo>
                  <a:pt x="145657" y="226577"/>
                </a:lnTo>
                <a:lnTo>
                  <a:pt x="113289" y="4855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9" name="Figura a mano libera 18"/>
          <p:cNvSpPr/>
          <p:nvPr/>
        </p:nvSpPr>
        <p:spPr>
          <a:xfrm>
            <a:off x="5795963" y="3922713"/>
            <a:ext cx="146050" cy="227012"/>
          </a:xfrm>
          <a:custGeom>
            <a:avLst/>
            <a:gdLst>
              <a:gd name="connsiteX0" fmla="*/ 0 w 145657"/>
              <a:gd name="connsiteY0" fmla="*/ 0 h 226577"/>
              <a:gd name="connsiteX1" fmla="*/ 16184 w 145657"/>
              <a:gd name="connsiteY1" fmla="*/ 202301 h 226577"/>
              <a:gd name="connsiteX2" fmla="*/ 145657 w 145657"/>
              <a:gd name="connsiteY2" fmla="*/ 226577 h 226577"/>
              <a:gd name="connsiteX3" fmla="*/ 113289 w 145657"/>
              <a:gd name="connsiteY3" fmla="*/ 48552 h 226577"/>
              <a:gd name="connsiteX4" fmla="*/ 0 w 145657"/>
              <a:gd name="connsiteY4" fmla="*/ 0 h 22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57" h="226577">
                <a:moveTo>
                  <a:pt x="0" y="0"/>
                </a:moveTo>
                <a:lnTo>
                  <a:pt x="16184" y="202301"/>
                </a:lnTo>
                <a:lnTo>
                  <a:pt x="145657" y="226577"/>
                </a:lnTo>
                <a:lnTo>
                  <a:pt x="113289" y="4855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0" name="Figura a mano libera 19"/>
          <p:cNvSpPr/>
          <p:nvPr/>
        </p:nvSpPr>
        <p:spPr>
          <a:xfrm>
            <a:off x="6075363" y="4229100"/>
            <a:ext cx="146050" cy="227013"/>
          </a:xfrm>
          <a:custGeom>
            <a:avLst/>
            <a:gdLst>
              <a:gd name="connsiteX0" fmla="*/ 0 w 145657"/>
              <a:gd name="connsiteY0" fmla="*/ 0 h 226577"/>
              <a:gd name="connsiteX1" fmla="*/ 16184 w 145657"/>
              <a:gd name="connsiteY1" fmla="*/ 202301 h 226577"/>
              <a:gd name="connsiteX2" fmla="*/ 145657 w 145657"/>
              <a:gd name="connsiteY2" fmla="*/ 226577 h 226577"/>
              <a:gd name="connsiteX3" fmla="*/ 113289 w 145657"/>
              <a:gd name="connsiteY3" fmla="*/ 48552 h 226577"/>
              <a:gd name="connsiteX4" fmla="*/ 0 w 145657"/>
              <a:gd name="connsiteY4" fmla="*/ 0 h 22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57" h="226577">
                <a:moveTo>
                  <a:pt x="0" y="0"/>
                </a:moveTo>
                <a:lnTo>
                  <a:pt x="16184" y="202301"/>
                </a:lnTo>
                <a:lnTo>
                  <a:pt x="145657" y="226577"/>
                </a:lnTo>
                <a:lnTo>
                  <a:pt x="113289" y="4855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1" name="Figura a mano libera 20"/>
          <p:cNvSpPr/>
          <p:nvPr/>
        </p:nvSpPr>
        <p:spPr>
          <a:xfrm>
            <a:off x="5672138" y="3706813"/>
            <a:ext cx="1512887" cy="735012"/>
          </a:xfrm>
          <a:custGeom>
            <a:avLst/>
            <a:gdLst>
              <a:gd name="connsiteX0" fmla="*/ 1513210 w 1513210"/>
              <a:gd name="connsiteY0" fmla="*/ 736375 h 736375"/>
              <a:gd name="connsiteX1" fmla="*/ 0 w 1513210"/>
              <a:gd name="connsiteY1" fmla="*/ 0 h 736375"/>
              <a:gd name="connsiteX2" fmla="*/ 24276 w 1513210"/>
              <a:gd name="connsiteY2" fmla="*/ 48552 h 736375"/>
              <a:gd name="connsiteX3" fmla="*/ 1513210 w 1513210"/>
              <a:gd name="connsiteY3" fmla="*/ 736375 h 736375"/>
            </a:gdLst>
            <a:ahLst/>
            <a:cxnLst>
              <a:cxn ang="0">
                <a:pos x="connsiteX0" y="connsiteY0"/>
              </a:cxn>
              <a:cxn ang="0">
                <a:pos x="connsiteX1" y="connsiteY1"/>
              </a:cxn>
              <a:cxn ang="0">
                <a:pos x="connsiteX2" y="connsiteY2"/>
              </a:cxn>
              <a:cxn ang="0">
                <a:pos x="connsiteX3" y="connsiteY3"/>
              </a:cxn>
            </a:cxnLst>
            <a:rect l="l" t="t" r="r" b="b"/>
            <a:pathLst>
              <a:path w="1513210" h="736375">
                <a:moveTo>
                  <a:pt x="1513210" y="736375"/>
                </a:moveTo>
                <a:lnTo>
                  <a:pt x="0" y="0"/>
                </a:lnTo>
                <a:lnTo>
                  <a:pt x="24276" y="48552"/>
                </a:lnTo>
                <a:lnTo>
                  <a:pt x="1513210" y="736375"/>
                </a:lnTo>
                <a:close/>
              </a:path>
            </a:pathLst>
          </a:cu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2" name="Figura a mano libera 21"/>
          <p:cNvSpPr/>
          <p:nvPr/>
        </p:nvSpPr>
        <p:spPr>
          <a:xfrm>
            <a:off x="5938838" y="3916363"/>
            <a:ext cx="1668462" cy="444500"/>
          </a:xfrm>
          <a:custGeom>
            <a:avLst/>
            <a:gdLst>
              <a:gd name="connsiteX0" fmla="*/ 1666959 w 1666959"/>
              <a:gd name="connsiteY0" fmla="*/ 445062 h 445062"/>
              <a:gd name="connsiteX1" fmla="*/ 8092 w 1666959"/>
              <a:gd name="connsiteY1" fmla="*/ 0 h 445062"/>
              <a:gd name="connsiteX2" fmla="*/ 0 w 1666959"/>
              <a:gd name="connsiteY2" fmla="*/ 48552 h 445062"/>
              <a:gd name="connsiteX3" fmla="*/ 1666959 w 1666959"/>
              <a:gd name="connsiteY3" fmla="*/ 445062 h 445062"/>
            </a:gdLst>
            <a:ahLst/>
            <a:cxnLst>
              <a:cxn ang="0">
                <a:pos x="connsiteX0" y="connsiteY0"/>
              </a:cxn>
              <a:cxn ang="0">
                <a:pos x="connsiteX1" y="connsiteY1"/>
              </a:cxn>
              <a:cxn ang="0">
                <a:pos x="connsiteX2" y="connsiteY2"/>
              </a:cxn>
              <a:cxn ang="0">
                <a:pos x="connsiteX3" y="connsiteY3"/>
              </a:cxn>
            </a:cxnLst>
            <a:rect l="l" t="t" r="r" b="b"/>
            <a:pathLst>
              <a:path w="1666959" h="445062">
                <a:moveTo>
                  <a:pt x="1666959" y="445062"/>
                </a:moveTo>
                <a:lnTo>
                  <a:pt x="8092" y="0"/>
                </a:lnTo>
                <a:lnTo>
                  <a:pt x="0" y="48552"/>
                </a:lnTo>
                <a:lnTo>
                  <a:pt x="1666959" y="445062"/>
                </a:lnTo>
                <a:close/>
              </a:path>
            </a:pathLst>
          </a:cu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3" name="Figura a mano libera 22"/>
          <p:cNvSpPr/>
          <p:nvPr/>
        </p:nvSpPr>
        <p:spPr>
          <a:xfrm>
            <a:off x="6207125" y="4224338"/>
            <a:ext cx="1335088" cy="606425"/>
          </a:xfrm>
          <a:custGeom>
            <a:avLst/>
            <a:gdLst>
              <a:gd name="connsiteX0" fmla="*/ 1335186 w 1335186"/>
              <a:gd name="connsiteY0" fmla="*/ 606903 h 606903"/>
              <a:gd name="connsiteX1" fmla="*/ 0 w 1335186"/>
              <a:gd name="connsiteY1" fmla="*/ 56645 h 606903"/>
              <a:gd name="connsiteX2" fmla="*/ 0 w 1335186"/>
              <a:gd name="connsiteY2" fmla="*/ 0 h 606903"/>
              <a:gd name="connsiteX3" fmla="*/ 1335186 w 1335186"/>
              <a:gd name="connsiteY3" fmla="*/ 606903 h 606903"/>
            </a:gdLst>
            <a:ahLst/>
            <a:cxnLst>
              <a:cxn ang="0">
                <a:pos x="connsiteX0" y="connsiteY0"/>
              </a:cxn>
              <a:cxn ang="0">
                <a:pos x="connsiteX1" y="connsiteY1"/>
              </a:cxn>
              <a:cxn ang="0">
                <a:pos x="connsiteX2" y="connsiteY2"/>
              </a:cxn>
              <a:cxn ang="0">
                <a:pos x="connsiteX3" y="connsiteY3"/>
              </a:cxn>
            </a:cxnLst>
            <a:rect l="l" t="t" r="r" b="b"/>
            <a:pathLst>
              <a:path w="1335186" h="606903">
                <a:moveTo>
                  <a:pt x="1335186" y="606903"/>
                </a:moveTo>
                <a:lnTo>
                  <a:pt x="0" y="56645"/>
                </a:lnTo>
                <a:lnTo>
                  <a:pt x="0" y="0"/>
                </a:lnTo>
                <a:lnTo>
                  <a:pt x="1335186" y="606903"/>
                </a:lnTo>
                <a:close/>
              </a:path>
            </a:pathLst>
          </a:cu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9647" name="CasellaDiTesto 23"/>
          <p:cNvSpPr txBox="1">
            <a:spLocks noChangeArrowheads="1"/>
          </p:cNvSpPr>
          <p:nvPr/>
        </p:nvSpPr>
        <p:spPr bwMode="auto">
          <a:xfrm>
            <a:off x="6372225" y="3500438"/>
            <a:ext cx="2592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400">
                <a:solidFill>
                  <a:schemeClr val="bg1"/>
                </a:solidFill>
              </a:rPr>
              <a:t>In RNA Timine is substituted by Uracil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24582"/>
                                        </p:tgtEl>
                                        <p:attrNameLst>
                                          <p:attrName>style.opacity</p:attrName>
                                        </p:attrNameLst>
                                      </p:cBhvr>
                                      <p:to>
                                        <p:strVal val="0.25"/>
                                      </p:to>
                                    </p:set>
                                    <p:animEffect filter="image" prLst="opacity: 0.25">
                                      <p:cBhvr rctx="IE">
                                        <p:cTn id="7" dur="indefinite"/>
                                        <p:tgtEl>
                                          <p:spTgt spid="24582"/>
                                        </p:tgtEl>
                                      </p:cBhvr>
                                    </p:animEffect>
                                  </p:childTnLst>
                                </p:cTn>
                              </p:par>
                              <p:par>
                                <p:cTn id="8" presetID="9" presetClass="emph" presetSubtype="0" nodeType="withEffect">
                                  <p:stCondLst>
                                    <p:cond delay="0"/>
                                  </p:stCondLst>
                                  <p:childTnLst>
                                    <p:set>
                                      <p:cBhvr rctx="PPT">
                                        <p:cTn id="9" dur="indefinite"/>
                                        <p:tgtEl>
                                          <p:spTgt spid="24581"/>
                                        </p:tgtEl>
                                        <p:attrNameLst>
                                          <p:attrName>style.opacity</p:attrName>
                                        </p:attrNameLst>
                                      </p:cBhvr>
                                      <p:to>
                                        <p:strVal val="0.25"/>
                                      </p:to>
                                    </p:set>
                                    <p:animEffect filter="image" prLst="opacity: 0.25">
                                      <p:cBhvr rctx="IE">
                                        <p:cTn id="10" dur="indefinite"/>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168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3" name="CasellaDiTesto 12"/>
          <p:cNvSpPr txBox="1">
            <a:spLocks noChangeArrowheads="1"/>
          </p:cNvSpPr>
          <p:nvPr/>
        </p:nvSpPr>
        <p:spPr bwMode="auto">
          <a:xfrm>
            <a:off x="4608513" y="1628800"/>
            <a:ext cx="45354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dirty="0" err="1">
                <a:solidFill>
                  <a:schemeClr val="bg1"/>
                </a:solidFill>
              </a:rPr>
              <a:t>Before</a:t>
            </a:r>
            <a:r>
              <a:rPr lang="it-IT" altLang="it-IT" sz="2000" dirty="0">
                <a:solidFill>
                  <a:schemeClr val="bg1"/>
                </a:solidFill>
              </a:rPr>
              <a:t> </a:t>
            </a:r>
            <a:r>
              <a:rPr lang="it-IT" altLang="it-IT" sz="2000" dirty="0" err="1">
                <a:solidFill>
                  <a:schemeClr val="bg1"/>
                </a:solidFill>
              </a:rPr>
              <a:t>translation</a:t>
            </a:r>
            <a:r>
              <a:rPr lang="it-IT" altLang="it-IT" sz="2000" dirty="0">
                <a:solidFill>
                  <a:schemeClr val="bg1"/>
                </a:solidFill>
              </a:rPr>
              <a:t>, </a:t>
            </a:r>
            <a:r>
              <a:rPr lang="it-IT" altLang="it-IT" sz="2000" dirty="0" err="1">
                <a:solidFill>
                  <a:schemeClr val="bg1"/>
                </a:solidFill>
              </a:rPr>
              <a:t>we</a:t>
            </a:r>
            <a:r>
              <a:rPr lang="it-IT" altLang="it-IT" sz="2000" dirty="0">
                <a:solidFill>
                  <a:schemeClr val="bg1"/>
                </a:solidFill>
              </a:rPr>
              <a:t> </a:t>
            </a:r>
            <a:r>
              <a:rPr lang="it-IT" altLang="it-IT" sz="2000" dirty="0" err="1">
                <a:solidFill>
                  <a:schemeClr val="bg1"/>
                </a:solidFill>
              </a:rPr>
              <a:t>need</a:t>
            </a:r>
            <a:r>
              <a:rPr lang="it-IT" altLang="it-IT" sz="2000" dirty="0">
                <a:solidFill>
                  <a:schemeClr val="bg1"/>
                </a:solidFill>
              </a:rPr>
              <a:t> to </a:t>
            </a:r>
            <a:r>
              <a:rPr lang="it-IT" altLang="it-IT" sz="2000" dirty="0" err="1">
                <a:solidFill>
                  <a:schemeClr val="bg1"/>
                </a:solidFill>
              </a:rPr>
              <a:t>remove</a:t>
            </a:r>
            <a:r>
              <a:rPr lang="it-IT" altLang="it-IT" sz="2000" dirty="0">
                <a:solidFill>
                  <a:schemeClr val="bg1"/>
                </a:solidFill>
              </a:rPr>
              <a:t> non-</a:t>
            </a:r>
            <a:r>
              <a:rPr lang="it-IT" altLang="it-IT" sz="2000" dirty="0" err="1">
                <a:solidFill>
                  <a:schemeClr val="bg1"/>
                </a:solidFill>
              </a:rPr>
              <a:t>coding</a:t>
            </a:r>
            <a:r>
              <a:rPr lang="it-IT" altLang="it-IT" sz="2000" dirty="0">
                <a:solidFill>
                  <a:schemeClr val="bg1"/>
                </a:solidFill>
              </a:rPr>
              <a:t> </a:t>
            </a:r>
            <a:r>
              <a:rPr lang="it-IT" altLang="it-IT" sz="2000" dirty="0" err="1" smtClean="0">
                <a:solidFill>
                  <a:schemeClr val="bg1"/>
                </a:solidFill>
              </a:rPr>
              <a:t>sections</a:t>
            </a:r>
            <a:r>
              <a:rPr lang="it-IT" altLang="it-IT" sz="2000" dirty="0" smtClean="0">
                <a:solidFill>
                  <a:schemeClr val="bg1"/>
                </a:solidFill>
              </a:rPr>
              <a:t> of </a:t>
            </a:r>
            <a:r>
              <a:rPr lang="it-IT" altLang="it-IT" sz="2000" dirty="0" err="1" smtClean="0">
                <a:solidFill>
                  <a:schemeClr val="bg1"/>
                </a:solidFill>
              </a:rPr>
              <a:t>mRNA</a:t>
            </a:r>
            <a:r>
              <a:rPr lang="it-IT" altLang="it-IT" sz="2000" dirty="0" smtClean="0">
                <a:solidFill>
                  <a:schemeClr val="bg1"/>
                </a:solidFill>
              </a:rPr>
              <a:t>: </a:t>
            </a:r>
          </a:p>
          <a:p>
            <a:pPr eaLnBrk="1" hangingPunct="1">
              <a:spcBef>
                <a:spcPct val="0"/>
              </a:spcBef>
              <a:buFontTx/>
              <a:buNone/>
            </a:pPr>
            <a:r>
              <a:rPr lang="it-IT" altLang="it-IT" sz="2000" dirty="0" smtClean="0">
                <a:solidFill>
                  <a:schemeClr val="bg1"/>
                </a:solidFill>
              </a:rPr>
              <a:t>“</a:t>
            </a:r>
            <a:r>
              <a:rPr lang="it-IT" altLang="it-IT" sz="2000" u="sng" dirty="0" err="1">
                <a:solidFill>
                  <a:schemeClr val="bg1"/>
                </a:solidFill>
              </a:rPr>
              <a:t>intron</a:t>
            </a:r>
            <a:r>
              <a:rPr lang="it-IT" altLang="it-IT" sz="2000" u="sng" dirty="0">
                <a:solidFill>
                  <a:schemeClr val="bg1"/>
                </a:solidFill>
              </a:rPr>
              <a:t> </a:t>
            </a:r>
            <a:r>
              <a:rPr lang="it-IT" altLang="it-IT" sz="2000" u="sng" dirty="0" err="1">
                <a:solidFill>
                  <a:schemeClr val="bg1"/>
                </a:solidFill>
              </a:rPr>
              <a:t>splicing</a:t>
            </a:r>
            <a:r>
              <a:rPr lang="it-IT" altLang="it-IT" sz="2000" dirty="0">
                <a:solidFill>
                  <a:schemeClr val="bg1"/>
                </a:solidFill>
              </a:rPr>
              <a:t>”</a:t>
            </a:r>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l="28050" t="6950" r="28244" b="48950"/>
          <a:stretch>
            <a:fillRect/>
          </a:stretch>
        </p:blipFill>
        <p:spPr bwMode="auto">
          <a:xfrm>
            <a:off x="0" y="947738"/>
            <a:ext cx="4500563"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l="29919" t="10101" r="28738" b="50000"/>
          <a:stretch>
            <a:fillRect/>
          </a:stretch>
        </p:blipFill>
        <p:spPr bwMode="auto">
          <a:xfrm>
            <a:off x="0" y="3860800"/>
            <a:ext cx="45100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13"/>
          <p:cNvSpPr txBox="1">
            <a:spLocks noChangeArrowheads="1"/>
          </p:cNvSpPr>
          <p:nvPr/>
        </p:nvSpPr>
        <p:spPr bwMode="auto">
          <a:xfrm>
            <a:off x="4760913" y="4868863"/>
            <a:ext cx="4535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chemeClr val="bg1"/>
                </a:solidFill>
              </a:rPr>
              <a:t>Only exons are present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4515"/>
                                        </p:tgtEl>
                                        <p:attrNameLst>
                                          <p:attrName>style.visibility</p:attrName>
                                        </p:attrNameLst>
                                      </p:cBhvr>
                                      <p:to>
                                        <p:strVal val="visible"/>
                                      </p:to>
                                    </p:set>
                                    <p:animEffect transition="in" filter="fade">
                                      <p:cBhvr>
                                        <p:cTn id="10" dur="500"/>
                                        <p:tgtEl>
                                          <p:spTgt spid="64515"/>
                                        </p:tgtEl>
                                      </p:cBhvr>
                                    </p:animEffect>
                                  </p:childTnLst>
                                </p:cTn>
                              </p:par>
                              <p:par>
                                <p:cTn id="11" presetID="9" presetClass="emph" presetSubtype="0" grpId="0" nodeType="withEffect">
                                  <p:stCondLst>
                                    <p:cond delay="0"/>
                                  </p:stCondLst>
                                  <p:childTnLst>
                                    <p:set>
                                      <p:cBhvr rctx="PPT">
                                        <p:cTn id="12" dur="indefinite"/>
                                        <p:tgtEl>
                                          <p:spTgt spid="13"/>
                                        </p:tgtEl>
                                        <p:attrNameLst>
                                          <p:attrName>style.opacity</p:attrName>
                                        </p:attrNameLst>
                                      </p:cBhvr>
                                      <p:to>
                                        <p:strVal val="0.25"/>
                                      </p:to>
                                    </p:set>
                                    <p:animEffect filter="image" prLst="opacity: 0.25">
                                      <p:cBhvr rctx="IE">
                                        <p:cTn id="13" dur="indefinite"/>
                                        <p:tgtEl>
                                          <p:spTgt spid="13"/>
                                        </p:tgtEl>
                                      </p:cBhvr>
                                    </p:animEffect>
                                  </p:childTnLst>
                                </p:cTn>
                              </p:par>
                              <p:par>
                                <p:cTn id="14" presetID="9" presetClass="emph" presetSubtype="0" nodeType="withEffect">
                                  <p:stCondLst>
                                    <p:cond delay="0"/>
                                  </p:stCondLst>
                                  <p:childTnLst>
                                    <p:set>
                                      <p:cBhvr rctx="PPT">
                                        <p:cTn id="15" dur="indefinite"/>
                                        <p:tgtEl>
                                          <p:spTgt spid="64514"/>
                                        </p:tgtEl>
                                        <p:attrNameLst>
                                          <p:attrName>style.opacity</p:attrName>
                                        </p:attrNameLst>
                                      </p:cBhvr>
                                      <p:to>
                                        <p:strVal val="0.25"/>
                                      </p:to>
                                    </p:set>
                                    <p:animEffect filter="image" prLst="opacity: 0.25">
                                      <p:cBhvr rctx="IE">
                                        <p:cTn id="16" dur="indefinite"/>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a:extLst>
              <a:ext uri="{28A0092B-C50C-407E-A947-70E740481C1C}">
                <a14:useLocalDpi xmlns:a14="http://schemas.microsoft.com/office/drawing/2010/main" val="0"/>
              </a:ext>
            </a:extLst>
          </a:blip>
          <a:srcRect l="26869" t="6950" r="25000" b="45799"/>
          <a:stretch>
            <a:fillRect/>
          </a:stretch>
        </p:blipFill>
        <p:spPr bwMode="auto">
          <a:xfrm>
            <a:off x="1247775" y="2276475"/>
            <a:ext cx="678021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CasellaDiTesto 2"/>
          <p:cNvSpPr txBox="1">
            <a:spLocks noChangeArrowheads="1"/>
          </p:cNvSpPr>
          <p:nvPr/>
        </p:nvSpPr>
        <p:spPr bwMode="auto">
          <a:xfrm>
            <a:off x="468313" y="1268413"/>
            <a:ext cx="8135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rPr>
              <a:t>At this stage, the messenger RNA moves out of the nucleus into the cytoplasm </a:t>
            </a:r>
          </a:p>
        </p:txBody>
      </p:sp>
      <p:sp>
        <p:nvSpPr>
          <p:cNvPr id="7373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373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5778"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75779" name="Text Box 3"/>
          <p:cNvSpPr txBox="1">
            <a:spLocks noChangeArrowheads="1"/>
          </p:cNvSpPr>
          <p:nvPr/>
        </p:nvSpPr>
        <p:spPr bwMode="auto">
          <a:xfrm>
            <a:off x="0" y="836613"/>
            <a:ext cx="8748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a:solidFill>
                  <a:srgbClr val="FFFF00"/>
                </a:solidFill>
              </a:rPr>
              <a:t>2) Translation</a:t>
            </a:r>
          </a:p>
        </p:txBody>
      </p:sp>
      <p:pic>
        <p:nvPicPr>
          <p:cNvPr id="75780" name="Picture 7" descr="C05F002"/>
          <p:cNvPicPr>
            <a:picLocks noChangeAspect="1" noChangeArrowheads="1"/>
          </p:cNvPicPr>
          <p:nvPr/>
        </p:nvPicPr>
        <p:blipFill>
          <a:blip r:embed="rId3">
            <a:extLst>
              <a:ext uri="{28A0092B-C50C-407E-A947-70E740481C1C}">
                <a14:useLocalDpi xmlns:a14="http://schemas.microsoft.com/office/drawing/2010/main" val="0"/>
              </a:ext>
            </a:extLst>
          </a:blip>
          <a:srcRect t="47633" b="1936"/>
          <a:stretch>
            <a:fillRect/>
          </a:stretch>
        </p:blipFill>
        <p:spPr bwMode="auto">
          <a:xfrm>
            <a:off x="-36513" y="1412875"/>
            <a:ext cx="914400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a:spLocks noChangeArrowheads="1"/>
          </p:cNvSpPr>
          <p:nvPr/>
        </p:nvSpPr>
        <p:spPr bwMode="auto">
          <a:xfrm>
            <a:off x="3995738" y="2565400"/>
            <a:ext cx="4824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chemeClr val="bg1"/>
                </a:solidFill>
              </a:rPr>
              <a:t>Protein factors called </a:t>
            </a:r>
            <a:r>
              <a:rPr lang="it-IT" altLang="it-IT" sz="2000" u="sng">
                <a:solidFill>
                  <a:schemeClr val="bg1"/>
                </a:solidFill>
              </a:rPr>
              <a:t>ribosomes</a:t>
            </a:r>
            <a:r>
              <a:rPr lang="it-IT" altLang="it-IT" sz="2000">
                <a:solidFill>
                  <a:schemeClr val="bg1"/>
                </a:solidFill>
              </a:rPr>
              <a:t> bind to the messenger RNA and reads the code </a:t>
            </a:r>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l="31303" t="6300" r="31488" b="49602"/>
          <a:stretch>
            <a:fillRect/>
          </a:stretch>
        </p:blipFill>
        <p:spPr bwMode="auto">
          <a:xfrm>
            <a:off x="0" y="1700213"/>
            <a:ext cx="39243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l="40161" t="8400" r="29716" b="49602"/>
          <a:stretch>
            <a:fillRect/>
          </a:stretch>
        </p:blipFill>
        <p:spPr bwMode="auto">
          <a:xfrm>
            <a:off x="6084888" y="4508500"/>
            <a:ext cx="277177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a:spLocks noChangeArrowheads="1"/>
          </p:cNvSpPr>
          <p:nvPr/>
        </p:nvSpPr>
        <p:spPr bwMode="auto">
          <a:xfrm>
            <a:off x="239713" y="5435600"/>
            <a:ext cx="5845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2000" dirty="0" smtClean="0">
                <a:solidFill>
                  <a:schemeClr val="bg1"/>
                </a:solidFill>
              </a:rPr>
              <a:t>In the </a:t>
            </a:r>
            <a:r>
              <a:rPr lang="it-IT" altLang="it-IT" sz="2000" dirty="0" err="1" smtClean="0">
                <a:solidFill>
                  <a:schemeClr val="bg1"/>
                </a:solidFill>
              </a:rPr>
              <a:t>cytoplasm</a:t>
            </a:r>
            <a:r>
              <a:rPr lang="it-IT" altLang="it-IT" sz="2000" dirty="0" smtClean="0">
                <a:solidFill>
                  <a:schemeClr val="bg1"/>
                </a:solidFill>
              </a:rPr>
              <a:t> </a:t>
            </a:r>
            <a:r>
              <a:rPr lang="it-IT" altLang="it-IT" sz="2000" dirty="0" err="1" smtClean="0">
                <a:solidFill>
                  <a:schemeClr val="bg1"/>
                </a:solidFill>
              </a:rPr>
              <a:t>there</a:t>
            </a:r>
            <a:r>
              <a:rPr lang="it-IT" altLang="it-IT" sz="2000" dirty="0" smtClean="0">
                <a:solidFill>
                  <a:schemeClr val="bg1"/>
                </a:solidFill>
              </a:rPr>
              <a:t> </a:t>
            </a:r>
            <a:r>
              <a:rPr lang="it-IT" altLang="it-IT" sz="2000" dirty="0" err="1" smtClean="0">
                <a:solidFill>
                  <a:schemeClr val="bg1"/>
                </a:solidFill>
              </a:rPr>
              <a:t>is</a:t>
            </a:r>
            <a:r>
              <a:rPr lang="it-IT" altLang="it-IT" sz="2000" dirty="0" smtClean="0">
                <a:solidFill>
                  <a:schemeClr val="bg1"/>
                </a:solidFill>
              </a:rPr>
              <a:t> </a:t>
            </a:r>
            <a:r>
              <a:rPr lang="it-IT" altLang="it-IT" sz="2000" u="sng" dirty="0">
                <a:solidFill>
                  <a:schemeClr val="bg1"/>
                </a:solidFill>
              </a:rPr>
              <a:t>t</a:t>
            </a:r>
            <a:r>
              <a:rPr lang="it-IT" altLang="it-IT" sz="2000" u="sng" dirty="0" smtClean="0">
                <a:solidFill>
                  <a:schemeClr val="bg1"/>
                </a:solidFill>
              </a:rPr>
              <a:t>ransfer </a:t>
            </a:r>
            <a:r>
              <a:rPr lang="it-IT" altLang="it-IT" sz="2000" u="sng" dirty="0">
                <a:solidFill>
                  <a:schemeClr val="bg1"/>
                </a:solidFill>
              </a:rPr>
              <a:t>RNA </a:t>
            </a:r>
            <a:r>
              <a:rPr lang="it-IT" altLang="it-IT" sz="2000" dirty="0" err="1" smtClean="0">
                <a:solidFill>
                  <a:schemeClr val="bg1"/>
                </a:solidFill>
              </a:rPr>
              <a:t>molecules</a:t>
            </a:r>
            <a:r>
              <a:rPr lang="it-IT" altLang="it-IT" sz="2000" dirty="0" smtClean="0">
                <a:solidFill>
                  <a:schemeClr val="bg1"/>
                </a:solidFill>
              </a:rPr>
              <a:t> </a:t>
            </a:r>
            <a:r>
              <a:rPr lang="it-IT" altLang="it-IT" sz="2000" dirty="0" err="1" smtClean="0">
                <a:solidFill>
                  <a:schemeClr val="bg1"/>
                </a:solidFill>
              </a:rPr>
              <a:t>that</a:t>
            </a:r>
            <a:r>
              <a:rPr lang="it-IT" altLang="it-IT" sz="2000" dirty="0" smtClean="0">
                <a:solidFill>
                  <a:schemeClr val="bg1"/>
                </a:solidFill>
              </a:rPr>
              <a:t> </a:t>
            </a:r>
            <a:r>
              <a:rPr lang="it-IT" altLang="it-IT" sz="2000" dirty="0" err="1" smtClean="0">
                <a:solidFill>
                  <a:schemeClr val="bg1"/>
                </a:solidFill>
              </a:rPr>
              <a:t>will</a:t>
            </a:r>
            <a:r>
              <a:rPr lang="it-IT" altLang="it-IT" sz="2000" dirty="0" smtClean="0">
                <a:solidFill>
                  <a:schemeClr val="bg1"/>
                </a:solidFill>
              </a:rPr>
              <a:t> </a:t>
            </a:r>
            <a:r>
              <a:rPr lang="it-IT" altLang="it-IT" sz="2000" dirty="0" err="1">
                <a:solidFill>
                  <a:schemeClr val="bg1"/>
                </a:solidFill>
              </a:rPr>
              <a:t>carry</a:t>
            </a:r>
            <a:r>
              <a:rPr lang="it-IT" altLang="it-IT" sz="2000" dirty="0">
                <a:solidFill>
                  <a:schemeClr val="bg1"/>
                </a:solidFill>
              </a:rPr>
              <a:t> the amino </a:t>
            </a:r>
            <a:r>
              <a:rPr lang="it-IT" altLang="it-IT" sz="2000" dirty="0" err="1">
                <a:solidFill>
                  <a:schemeClr val="bg1"/>
                </a:solidFill>
              </a:rPr>
              <a:t>acids</a:t>
            </a:r>
            <a:endParaRPr lang="it-IT" altLang="it-IT" sz="2000" dirty="0">
              <a:solidFill>
                <a:schemeClr val="bg1"/>
              </a:solidFill>
            </a:endParaRPr>
          </a:p>
        </p:txBody>
      </p:sp>
      <p:sp>
        <p:nvSpPr>
          <p:cNvPr id="7782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783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77831" name="Text Box 3"/>
          <p:cNvSpPr txBox="1">
            <a:spLocks noChangeArrowheads="1"/>
          </p:cNvSpPr>
          <p:nvPr/>
        </p:nvSpPr>
        <p:spPr bwMode="auto">
          <a:xfrm>
            <a:off x="0" y="836613"/>
            <a:ext cx="8748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a:solidFill>
                  <a:srgbClr val="FFFF00"/>
                </a:solidFill>
              </a:rPr>
              <a:t>2) Translation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fade">
                                      <p:cBhvr>
                                        <p:cTn id="7" dur="500"/>
                                        <p:tgtEl>
                                          <p:spTgt spid="665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9" presetClass="emph" presetSubtype="0" grpId="0" nodeType="withEffect">
                                  <p:stCondLst>
                                    <p:cond delay="0"/>
                                  </p:stCondLst>
                                  <p:childTnLst>
                                    <p:set>
                                      <p:cBhvr rctx="PPT">
                                        <p:cTn id="12" dur="indefinite"/>
                                        <p:tgtEl>
                                          <p:spTgt spid="6"/>
                                        </p:tgtEl>
                                        <p:attrNameLst>
                                          <p:attrName>style.opacity</p:attrName>
                                        </p:attrNameLst>
                                      </p:cBhvr>
                                      <p:to>
                                        <p:strVal val="0.25"/>
                                      </p:to>
                                    </p:set>
                                    <p:animEffect filter="image" prLst="opacity: 0.25">
                                      <p:cBhvr rctx="IE">
                                        <p:cTn id="13" dur="indefinite"/>
                                        <p:tgtEl>
                                          <p:spTgt spid="6"/>
                                        </p:tgtEl>
                                      </p:cBhvr>
                                    </p:animEffect>
                                  </p:childTnLst>
                                </p:cTn>
                              </p:par>
                              <p:par>
                                <p:cTn id="14" presetID="9" presetClass="emph" presetSubtype="0" nodeType="withEffect">
                                  <p:stCondLst>
                                    <p:cond delay="0"/>
                                  </p:stCondLst>
                                  <p:childTnLst>
                                    <p:set>
                                      <p:cBhvr rctx="PPT">
                                        <p:cTn id="15" dur="indefinite"/>
                                        <p:tgtEl>
                                          <p:spTgt spid="66562"/>
                                        </p:tgtEl>
                                        <p:attrNameLst>
                                          <p:attrName>style.opacity</p:attrName>
                                        </p:attrNameLst>
                                      </p:cBhvr>
                                      <p:to>
                                        <p:strVal val="0.25"/>
                                      </p:to>
                                    </p:set>
                                    <p:animEffect filter="image" prLst="opacity: 0.25">
                                      <p:cBhvr rctx="IE">
                                        <p:cTn id="16" dur="indefinite"/>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l="28050" t="5251" r="26472" b="49602"/>
          <a:stretch>
            <a:fillRect/>
          </a:stretch>
        </p:blipFill>
        <p:spPr bwMode="auto">
          <a:xfrm>
            <a:off x="1552575" y="1497013"/>
            <a:ext cx="41259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CasellaDiTesto 2"/>
          <p:cNvSpPr txBox="1">
            <a:spLocks noChangeArrowheads="1"/>
          </p:cNvSpPr>
          <p:nvPr/>
        </p:nvSpPr>
        <p:spPr bwMode="auto">
          <a:xfrm>
            <a:off x="5651500" y="1497013"/>
            <a:ext cx="3492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rPr>
              <a:t>As each triplet is read, a transfer RNA delivers the corresponding amino acids</a:t>
            </a:r>
          </a:p>
        </p:txBody>
      </p:sp>
      <p:sp>
        <p:nvSpPr>
          <p:cNvPr id="7987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987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79877" name="Text Box 3"/>
          <p:cNvSpPr txBox="1">
            <a:spLocks noChangeArrowheads="1"/>
          </p:cNvSpPr>
          <p:nvPr/>
        </p:nvSpPr>
        <p:spPr bwMode="auto">
          <a:xfrm>
            <a:off x="0" y="836613"/>
            <a:ext cx="8748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a:solidFill>
                  <a:srgbClr val="FFFF00"/>
                </a:solidFill>
              </a:rPr>
              <a:t>2) Translation</a:t>
            </a:r>
          </a:p>
        </p:txBody>
      </p:sp>
      <p:pic>
        <p:nvPicPr>
          <p:cNvPr id="23559" name="Picture 4"/>
          <p:cNvPicPr>
            <a:picLocks noChangeAspect="1" noChangeArrowheads="1"/>
          </p:cNvPicPr>
          <p:nvPr/>
        </p:nvPicPr>
        <p:blipFill>
          <a:blip r:embed="rId4">
            <a:extLst>
              <a:ext uri="{28A0092B-C50C-407E-A947-70E740481C1C}">
                <a14:useLocalDpi xmlns:a14="http://schemas.microsoft.com/office/drawing/2010/main" val="0"/>
              </a:ext>
            </a:extLst>
          </a:blip>
          <a:srcRect l="35437" t="5251" r="27945" b="46451"/>
          <a:stretch>
            <a:fillRect/>
          </a:stretch>
        </p:blipFill>
        <p:spPr bwMode="auto">
          <a:xfrm>
            <a:off x="5292725" y="4000500"/>
            <a:ext cx="38512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CasellaDiTesto 8"/>
          <p:cNvSpPr txBox="1">
            <a:spLocks noChangeArrowheads="1"/>
          </p:cNvSpPr>
          <p:nvPr/>
        </p:nvSpPr>
        <p:spPr bwMode="auto">
          <a:xfrm>
            <a:off x="-107950" y="5405438"/>
            <a:ext cx="543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2000">
                <a:solidFill>
                  <a:schemeClr val="bg1"/>
                </a:solidFill>
              </a:rPr>
              <a:t>All these aminoacids finally form the protein</a:t>
            </a: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l="31303" t="6300" r="40430" b="49602"/>
          <a:stretch>
            <a:fillRect/>
          </a:stretch>
        </p:blipFill>
        <p:spPr bwMode="auto">
          <a:xfrm>
            <a:off x="0" y="1317625"/>
            <a:ext cx="125888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p:cNvSpPr/>
          <p:nvPr/>
        </p:nvSpPr>
        <p:spPr>
          <a:xfrm>
            <a:off x="930275" y="1550988"/>
            <a:ext cx="636588" cy="2220912"/>
          </a:xfrm>
          <a:custGeom>
            <a:avLst/>
            <a:gdLst>
              <a:gd name="connsiteX0" fmla="*/ 0 w 636814"/>
              <a:gd name="connsiteY0" fmla="*/ 457200 h 2220686"/>
              <a:gd name="connsiteX1" fmla="*/ 636814 w 636814"/>
              <a:gd name="connsiteY1" fmla="*/ 2220686 h 2220686"/>
              <a:gd name="connsiteX2" fmla="*/ 636814 w 636814"/>
              <a:gd name="connsiteY2" fmla="*/ 0 h 2220686"/>
              <a:gd name="connsiteX3" fmla="*/ 81642 w 636814"/>
              <a:gd name="connsiteY3" fmla="*/ 391886 h 2220686"/>
              <a:gd name="connsiteX4" fmla="*/ 0 w 636814"/>
              <a:gd name="connsiteY4" fmla="*/ 457200 h 222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814" h="2220686">
                <a:moveTo>
                  <a:pt x="0" y="457200"/>
                </a:moveTo>
                <a:lnTo>
                  <a:pt x="636814" y="2220686"/>
                </a:lnTo>
                <a:lnTo>
                  <a:pt x="636814" y="0"/>
                </a:lnTo>
                <a:lnTo>
                  <a:pt x="81642" y="391886"/>
                </a:lnTo>
                <a:lnTo>
                  <a:pt x="0" y="457200"/>
                </a:lnTo>
                <a:close/>
              </a:path>
            </a:pathLst>
          </a:cu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fade">
                                      <p:cBhvr>
                                        <p:cTn id="7" dur="500"/>
                                        <p:tgtEl>
                                          <p:spTgt spid="235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60"/>
                                        </p:tgtEl>
                                        <p:attrNameLst>
                                          <p:attrName>style.visibility</p:attrName>
                                        </p:attrNameLst>
                                      </p:cBhvr>
                                      <p:to>
                                        <p:strVal val="visible"/>
                                      </p:to>
                                    </p:set>
                                    <p:animEffect transition="in" filter="fade">
                                      <p:cBhvr>
                                        <p:cTn id="10" dur="500"/>
                                        <p:tgtEl>
                                          <p:spTgt spid="23560"/>
                                        </p:tgtEl>
                                      </p:cBhvr>
                                    </p:animEffect>
                                  </p:childTnLst>
                                </p:cTn>
                              </p:par>
                              <p:par>
                                <p:cTn id="11" presetID="9" presetClass="emph" presetSubtype="0" grpId="0" nodeType="withEffect">
                                  <p:stCondLst>
                                    <p:cond delay="0"/>
                                  </p:stCondLst>
                                  <p:childTnLst>
                                    <p:set>
                                      <p:cBhvr rctx="PPT">
                                        <p:cTn id="12" dur="indefinite"/>
                                        <p:tgtEl>
                                          <p:spTgt spid="23555"/>
                                        </p:tgtEl>
                                        <p:attrNameLst>
                                          <p:attrName>style.opacity</p:attrName>
                                        </p:attrNameLst>
                                      </p:cBhvr>
                                      <p:to>
                                        <p:strVal val="0.25"/>
                                      </p:to>
                                    </p:set>
                                    <p:animEffect filter="image" prLst="opacity: 0.25">
                                      <p:cBhvr rctx="IE">
                                        <p:cTn id="13" dur="indefinite"/>
                                        <p:tgtEl>
                                          <p:spTgt spid="23555"/>
                                        </p:tgtEl>
                                      </p:cBhvr>
                                    </p:animEffect>
                                  </p:childTnLst>
                                </p:cTn>
                              </p:par>
                              <p:par>
                                <p:cTn id="14" presetID="9" presetClass="emph" presetSubtype="0" nodeType="withEffect">
                                  <p:stCondLst>
                                    <p:cond delay="0"/>
                                  </p:stCondLst>
                                  <p:childTnLst>
                                    <p:set>
                                      <p:cBhvr rctx="PPT">
                                        <p:cTn id="15" dur="indefinite"/>
                                        <p:tgtEl>
                                          <p:spTgt spid="23554"/>
                                        </p:tgtEl>
                                        <p:attrNameLst>
                                          <p:attrName>style.opacity</p:attrName>
                                        </p:attrNameLst>
                                      </p:cBhvr>
                                      <p:to>
                                        <p:strVal val="0.25"/>
                                      </p:to>
                                    </p:set>
                                    <p:animEffect filter="image" prLst="opacity: 0.25">
                                      <p:cBhvr rctx="IE">
                                        <p:cTn id="16" dur="indefinite"/>
                                        <p:tgtEl>
                                          <p:spTgt spid="23554"/>
                                        </p:tgtEl>
                                      </p:cBhvr>
                                    </p:animEffect>
                                  </p:childTnLst>
                                </p:cTn>
                              </p:par>
                              <p:par>
                                <p:cTn id="17" presetID="9" presetClass="emph" presetSubtype="0" nodeType="withEffect">
                                  <p:stCondLst>
                                    <p:cond delay="0"/>
                                  </p:stCondLst>
                                  <p:childTnLst>
                                    <p:set>
                                      <p:cBhvr rctx="PPT">
                                        <p:cTn id="18" dur="indefinite"/>
                                        <p:tgtEl>
                                          <p:spTgt spid="9"/>
                                        </p:tgtEl>
                                        <p:attrNameLst>
                                          <p:attrName>style.opacity</p:attrName>
                                        </p:attrNameLst>
                                      </p:cBhvr>
                                      <p:to>
                                        <p:strVal val="0.25"/>
                                      </p:to>
                                    </p:set>
                                    <p:animEffect filter="image" prLst="opacity: 0.25">
                                      <p:cBhvr rctx="IE">
                                        <p:cTn id="19"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6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192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81923" name="Text Box 3"/>
          <p:cNvSpPr txBox="1">
            <a:spLocks noChangeArrowheads="1"/>
          </p:cNvSpPr>
          <p:nvPr/>
        </p:nvSpPr>
        <p:spPr bwMode="auto">
          <a:xfrm>
            <a:off x="0" y="836613"/>
            <a:ext cx="8748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2400">
                <a:solidFill>
                  <a:srgbClr val="FFFF00"/>
                </a:solidFill>
              </a:rPr>
              <a:t>A summary of these processes….</a:t>
            </a:r>
          </a:p>
        </p:txBody>
      </p:sp>
      <p:pic>
        <p:nvPicPr>
          <p:cNvPr id="2" name="2, Traduction and Traslation.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23850" y="1376363"/>
            <a:ext cx="8512175"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3970"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83971"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3972"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3973" name="Rettangolo 17"/>
          <p:cNvSpPr>
            <a:spLocks noChangeArrowheads="1"/>
          </p:cNvSpPr>
          <p:nvPr/>
        </p:nvSpPr>
        <p:spPr bwMode="auto">
          <a:xfrm>
            <a:off x="2268538" y="746125"/>
            <a:ext cx="6588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rgbClr val="FFFF00"/>
                </a:solidFill>
              </a:rPr>
              <a:t>We are going to talk about..</a:t>
            </a:r>
            <a:endParaRPr lang="it-IT" altLang="it-IT" sz="2800">
              <a:solidFill>
                <a:srgbClr val="FFFF00"/>
              </a:solidFill>
            </a:endParaRPr>
          </a:p>
        </p:txBody>
      </p:sp>
      <p:sp>
        <p:nvSpPr>
          <p:cNvPr id="9223" name="Rettangolo 14"/>
          <p:cNvSpPr>
            <a:spLocks noChangeArrowheads="1"/>
          </p:cNvSpPr>
          <p:nvPr/>
        </p:nvSpPr>
        <p:spPr bwMode="auto">
          <a:xfrm>
            <a:off x="1979613" y="3471863"/>
            <a:ext cx="5040312" cy="1692275"/>
          </a:xfrm>
          <a:prstGeom prst="rect">
            <a:avLst/>
          </a:prstGeom>
          <a:noFill/>
          <a:ln w="9525">
            <a:noFill/>
            <a:miter lim="800000"/>
            <a:headEnd/>
            <a:tailEnd/>
          </a:ln>
        </p:spPr>
        <p:txBody>
          <a:bodyPr>
            <a:spAutoFit/>
          </a:bodyPr>
          <a:lstStyle/>
          <a:p>
            <a:pPr marL="457200" indent="-457200" algn="just" eaLnBrk="1" hangingPunct="1">
              <a:buFontTx/>
              <a:buAutoNum type="arabicParenR"/>
              <a:defRPr/>
            </a:pPr>
            <a:r>
              <a:rPr lang="en-US" sz="2400" dirty="0">
                <a:solidFill>
                  <a:schemeClr val="tx1">
                    <a:lumMod val="65000"/>
                    <a:lumOff val="35000"/>
                  </a:schemeClr>
                </a:solidFill>
              </a:rPr>
              <a:t>Genetics and </a:t>
            </a:r>
            <a:r>
              <a:rPr lang="en-US" sz="2400" dirty="0" err="1">
                <a:solidFill>
                  <a:schemeClr val="tx1">
                    <a:lumMod val="65000"/>
                    <a:lumOff val="35000"/>
                  </a:schemeClr>
                </a:solidFill>
              </a:rPr>
              <a:t>Behaviour</a:t>
            </a:r>
            <a:endParaRPr lang="en-US" sz="2400" dirty="0">
              <a:solidFill>
                <a:schemeClr val="tx1">
                  <a:lumMod val="65000"/>
                  <a:lumOff val="35000"/>
                </a:schemeClr>
              </a:solidFill>
            </a:endParaRPr>
          </a:p>
          <a:p>
            <a:pPr marL="914400" lvl="1" indent="-457200" algn="just" eaLnBrk="1" hangingPunct="1">
              <a:defRPr/>
            </a:pPr>
            <a:r>
              <a:rPr lang="en-US" sz="2000" dirty="0">
                <a:solidFill>
                  <a:schemeClr val="tx1">
                    <a:lumMod val="65000"/>
                    <a:lumOff val="35000"/>
                  </a:schemeClr>
                </a:solidFill>
              </a:rPr>
              <a:t>DNA structure</a:t>
            </a:r>
          </a:p>
          <a:p>
            <a:pPr marL="914400" lvl="1" indent="-457200" algn="just" eaLnBrk="1" hangingPunct="1">
              <a:defRPr/>
            </a:pPr>
            <a:r>
              <a:rPr lang="en-US" sz="2000" dirty="0">
                <a:solidFill>
                  <a:schemeClr val="tx1">
                    <a:lumMod val="65000"/>
                    <a:lumOff val="35000"/>
                  </a:schemeClr>
                </a:solidFill>
              </a:rPr>
              <a:t>DNA transcription and translation</a:t>
            </a:r>
          </a:p>
          <a:p>
            <a:pPr marL="914400" lvl="1" indent="-457200" algn="just" eaLnBrk="1" hangingPunct="1">
              <a:defRPr/>
            </a:pPr>
            <a:r>
              <a:rPr lang="en-US" sz="2000" dirty="0">
                <a:solidFill>
                  <a:schemeClr val="bg1"/>
                </a:solidFill>
              </a:rPr>
              <a:t>Genes-Environment interaction</a:t>
            </a:r>
          </a:p>
          <a:p>
            <a:pPr marL="914400" lvl="1" indent="-457200" algn="just" eaLnBrk="1" hangingPunct="1">
              <a:defRPr/>
            </a:pPr>
            <a:r>
              <a:rPr lang="en-US" sz="2000" dirty="0">
                <a:solidFill>
                  <a:schemeClr val="tx1">
                    <a:lumMod val="65000"/>
                    <a:lumOff val="35000"/>
                  </a:schemeClr>
                </a:solidFill>
              </a:rPr>
              <a:t>Sources of genetic diversity</a:t>
            </a:r>
            <a:endParaRPr lang="it-IT" sz="2000" dirty="0">
              <a:solidFill>
                <a:schemeClr val="tx1">
                  <a:lumMod val="65000"/>
                  <a:lumOff val="35000"/>
                </a:schemeClr>
              </a:solidFill>
            </a:endParaRPr>
          </a:p>
        </p:txBody>
      </p:sp>
      <p:pic>
        <p:nvPicPr>
          <p:cNvPr id="2" name="Picture 4" descr="http://i.ytimg.com/vi/MKwl4GyGOic/hqdefault.jpg"/>
          <p:cNvPicPr>
            <a:picLocks noChangeAspect="1" noChangeArrowheads="1"/>
          </p:cNvPicPr>
          <p:nvPr/>
        </p:nvPicPr>
        <p:blipFill>
          <a:blip r:embed="rId3" cstate="print"/>
          <a:srcRect/>
          <a:stretch>
            <a:fillRect/>
          </a:stretch>
        </p:blipFill>
        <p:spPr bwMode="auto">
          <a:xfrm>
            <a:off x="1" y="476672"/>
            <a:ext cx="2304256" cy="1728192"/>
          </a:xfrm>
          <a:prstGeom prst="rect">
            <a:avLst/>
          </a:prstGeom>
          <a:ln>
            <a:noFill/>
          </a:ln>
          <a:effectLst>
            <a:softEdge rad="112500"/>
          </a:effectLst>
        </p:spPr>
      </p:pic>
      <p:pic>
        <p:nvPicPr>
          <p:cNvPr id="3" name="Picture 2" descr="http://i.ytimg.com/vi/ghIoTW10qwc/hqdefault.jpg"/>
          <p:cNvPicPr>
            <a:picLocks noChangeAspect="1" noChangeArrowheads="1"/>
          </p:cNvPicPr>
          <p:nvPr/>
        </p:nvPicPr>
        <p:blipFill>
          <a:blip r:embed="rId4" cstate="print"/>
          <a:srcRect/>
          <a:stretch>
            <a:fillRect/>
          </a:stretch>
        </p:blipFill>
        <p:spPr bwMode="auto">
          <a:xfrm>
            <a:off x="1427652" y="1340768"/>
            <a:ext cx="2064228" cy="1548172"/>
          </a:xfrm>
          <a:prstGeom prst="rect">
            <a:avLst/>
          </a:prstGeom>
          <a:ln>
            <a:noFill/>
          </a:ln>
          <a:effectLst>
            <a:softEdge rad="112500"/>
          </a:effectLst>
        </p:spPr>
      </p:pic>
      <p:pic>
        <p:nvPicPr>
          <p:cNvPr id="83974" name="Picture 6" descr="https://i.ytimg.com/vi/BX2lRw40ox0/hqdefault.jpg"/>
          <p:cNvPicPr>
            <a:picLocks noChangeAspect="1" noChangeArrowheads="1"/>
          </p:cNvPicPr>
          <p:nvPr/>
        </p:nvPicPr>
        <p:blipFill>
          <a:blip r:embed="rId5" cstate="print"/>
          <a:srcRect/>
          <a:stretch>
            <a:fillRect/>
          </a:stretch>
        </p:blipFill>
        <p:spPr bwMode="auto">
          <a:xfrm>
            <a:off x="5016" y="2030368"/>
            <a:ext cx="2088232" cy="15661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6018"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86019" name="Picture 4" descr="http://ecx.images-amazon.com/images/I/512WRT19N5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9275"/>
            <a:ext cx="4356100"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CasellaDiTesto 18"/>
          <p:cNvSpPr txBox="1">
            <a:spLocks noChangeArrowheads="1"/>
          </p:cNvSpPr>
          <p:nvPr/>
        </p:nvSpPr>
        <p:spPr bwMode="auto">
          <a:xfrm>
            <a:off x="4356100" y="4365625"/>
            <a:ext cx="47879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1800">
                <a:solidFill>
                  <a:schemeClr val="bg1"/>
                </a:solidFill>
                <a:latin typeface="Comic Sans MS" charset="0"/>
              </a:rPr>
              <a:t>“… Exeter, Harvard - he's the product of good environment. </a:t>
            </a:r>
          </a:p>
          <a:p>
            <a:pPr algn="just" eaLnBrk="1" hangingPunct="1">
              <a:spcBef>
                <a:spcPct val="0"/>
              </a:spcBef>
              <a:buFontTx/>
              <a:buNone/>
            </a:pPr>
            <a:endParaRPr lang="en-US" altLang="it-IT" sz="1800">
              <a:solidFill>
                <a:schemeClr val="bg1"/>
              </a:solidFill>
              <a:latin typeface="Comic Sans MS" charset="0"/>
            </a:endParaRPr>
          </a:p>
          <a:p>
            <a:pPr algn="just" eaLnBrk="1" hangingPunct="1">
              <a:spcBef>
                <a:spcPct val="0"/>
              </a:spcBef>
              <a:buFontTx/>
              <a:buNone/>
            </a:pPr>
            <a:r>
              <a:rPr lang="en-US" altLang="it-IT" sz="1800">
                <a:solidFill>
                  <a:schemeClr val="bg1"/>
                </a:solidFill>
                <a:latin typeface="Comic Sans MS" charset="0"/>
              </a:rPr>
              <a:t>It's got nothing to do with environment. </a:t>
            </a:r>
          </a:p>
          <a:p>
            <a:pPr algn="just" eaLnBrk="1" hangingPunct="1">
              <a:spcBef>
                <a:spcPct val="0"/>
              </a:spcBef>
              <a:buFontTx/>
              <a:buNone/>
            </a:pPr>
            <a:r>
              <a:rPr lang="en-US" altLang="it-IT" sz="1800">
                <a:solidFill>
                  <a:schemeClr val="bg1"/>
                </a:solidFill>
                <a:latin typeface="Comic Sans MS" charset="0"/>
              </a:rPr>
              <a:t>With his genes, you could put him anywhere and he'd come out on top..”</a:t>
            </a:r>
            <a:endParaRPr lang="it-IT" altLang="it-IT" sz="1800">
              <a:solidFill>
                <a:schemeClr val="bg1"/>
              </a:solidFill>
              <a:latin typeface="Comic Sans MS" charset="0"/>
            </a:endParaRPr>
          </a:p>
        </p:txBody>
      </p:sp>
      <p:pic>
        <p:nvPicPr>
          <p:cNvPr id="86021" name="Picture 8" descr="http://www.chrisreimer.com/wp-content/uploads/2013/07/08_TradingPlaces_B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613" y="1700213"/>
            <a:ext cx="4643437"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8066"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88067" name="Picture 4" descr="http://ecx.images-amazon.com/images/I/512WRT19N5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9275"/>
            <a:ext cx="4356100"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2"/>
          <p:cNvPicPr>
            <a:picLocks noChangeAspect="1" noChangeArrowheads="1"/>
          </p:cNvPicPr>
          <p:nvPr/>
        </p:nvPicPr>
        <p:blipFill>
          <a:blip r:embed="rId4">
            <a:extLst>
              <a:ext uri="{28A0092B-C50C-407E-A947-70E740481C1C}">
                <a14:useLocalDpi xmlns:a14="http://schemas.microsoft.com/office/drawing/2010/main" val="0"/>
              </a:ext>
            </a:extLst>
          </a:blip>
          <a:srcRect l="24216" t="49348" r="56885" b="20601"/>
          <a:stretch>
            <a:fillRect/>
          </a:stretch>
        </p:blipFill>
        <p:spPr bwMode="auto">
          <a:xfrm>
            <a:off x="4616450" y="1860550"/>
            <a:ext cx="1881188"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5" name="Picture 3"/>
          <p:cNvPicPr>
            <a:picLocks noChangeAspect="1" noChangeArrowheads="1"/>
          </p:cNvPicPr>
          <p:nvPr/>
        </p:nvPicPr>
        <p:blipFill>
          <a:blip r:embed="rId5">
            <a:extLst>
              <a:ext uri="{28A0092B-C50C-407E-A947-70E740481C1C}">
                <a14:useLocalDpi xmlns:a14="http://schemas.microsoft.com/office/drawing/2010/main" val="0"/>
              </a:ext>
            </a:extLst>
          </a:blip>
          <a:srcRect l="25696" t="48299" r="53932" b="19957"/>
          <a:stretch>
            <a:fillRect/>
          </a:stretch>
        </p:blipFill>
        <p:spPr bwMode="auto">
          <a:xfrm>
            <a:off x="7272338" y="1860550"/>
            <a:ext cx="1871662"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6" name="Picture 4"/>
          <p:cNvPicPr>
            <a:picLocks noChangeAspect="1" noChangeArrowheads="1"/>
          </p:cNvPicPr>
          <p:nvPr/>
        </p:nvPicPr>
        <p:blipFill>
          <a:blip r:embed="rId6">
            <a:extLst>
              <a:ext uri="{28A0092B-C50C-407E-A947-70E740481C1C}">
                <a14:useLocalDpi xmlns:a14="http://schemas.microsoft.com/office/drawing/2010/main" val="0"/>
              </a:ext>
            </a:extLst>
          </a:blip>
          <a:srcRect l="18900" t="43050" r="52750" b="14301"/>
          <a:stretch>
            <a:fillRect/>
          </a:stretch>
        </p:blipFill>
        <p:spPr bwMode="auto">
          <a:xfrm>
            <a:off x="4616450" y="4005263"/>
            <a:ext cx="18732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7" name="Picture 5"/>
          <p:cNvPicPr>
            <a:picLocks noChangeAspect="1" noChangeArrowheads="1"/>
          </p:cNvPicPr>
          <p:nvPr/>
        </p:nvPicPr>
        <p:blipFill>
          <a:blip r:embed="rId7">
            <a:extLst>
              <a:ext uri="{28A0092B-C50C-407E-A947-70E740481C1C}">
                <a14:useLocalDpi xmlns:a14="http://schemas.microsoft.com/office/drawing/2010/main" val="0"/>
              </a:ext>
            </a:extLst>
          </a:blip>
          <a:srcRect l="61618" t="39900" r="7671" b="13901"/>
          <a:stretch>
            <a:fillRect/>
          </a:stretch>
        </p:blipFill>
        <p:spPr bwMode="auto">
          <a:xfrm>
            <a:off x="7272338" y="4005263"/>
            <a:ext cx="18716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ccia a destra 10"/>
          <p:cNvSpPr/>
          <p:nvPr/>
        </p:nvSpPr>
        <p:spPr>
          <a:xfrm>
            <a:off x="6489700" y="2565400"/>
            <a:ext cx="792163" cy="215900"/>
          </a:xfrm>
          <a:prstGeom prst="rightArrow">
            <a:avLst/>
          </a:prstGeom>
          <a:solidFill>
            <a:srgbClr val="FFFF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2" name="Freccia a destra 11"/>
          <p:cNvSpPr/>
          <p:nvPr/>
        </p:nvSpPr>
        <p:spPr>
          <a:xfrm rot="10800000">
            <a:off x="6489700" y="4724400"/>
            <a:ext cx="792163" cy="217488"/>
          </a:xfrm>
          <a:prstGeom prst="rightArrow">
            <a:avLst/>
          </a:prstGeom>
          <a:solidFill>
            <a:srgbClr val="FFFF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88074" name="CasellaDiTesto 12"/>
          <p:cNvSpPr txBox="1">
            <a:spLocks noChangeArrowheads="1"/>
          </p:cNvSpPr>
          <p:nvPr/>
        </p:nvSpPr>
        <p:spPr bwMode="auto">
          <a:xfrm>
            <a:off x="4859338" y="1484313"/>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a:solidFill>
                  <a:schemeClr val="bg1"/>
                </a:solidFill>
              </a:rPr>
              <a:t>Poor</a:t>
            </a:r>
          </a:p>
        </p:txBody>
      </p:sp>
      <p:sp>
        <p:nvSpPr>
          <p:cNvPr id="88075" name="CasellaDiTesto 13"/>
          <p:cNvSpPr txBox="1">
            <a:spLocks noChangeArrowheads="1"/>
          </p:cNvSpPr>
          <p:nvPr/>
        </p:nvSpPr>
        <p:spPr bwMode="auto">
          <a:xfrm>
            <a:off x="7524750" y="1484313"/>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a:solidFill>
                  <a:schemeClr val="bg1"/>
                </a:solidFill>
              </a:rPr>
              <a:t>Rich</a:t>
            </a:r>
          </a:p>
        </p:txBody>
      </p:sp>
      <p:sp>
        <p:nvSpPr>
          <p:cNvPr id="2" name="CasellaDiTesto 1"/>
          <p:cNvSpPr txBox="1">
            <a:spLocks noChangeArrowheads="1"/>
          </p:cNvSpPr>
          <p:nvPr/>
        </p:nvSpPr>
        <p:spPr bwMode="auto">
          <a:xfrm>
            <a:off x="4427538" y="5876925"/>
            <a:ext cx="4716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a:solidFill>
                  <a:schemeClr val="bg1"/>
                </a:solidFill>
              </a:rPr>
              <a:t>What’s the role of genes in behaviour?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79555"/>
                                        </p:tgtEl>
                                        <p:attrNameLst>
                                          <p:attrName>style.visibility</p:attrName>
                                        </p:attrNameLst>
                                      </p:cBhvr>
                                      <p:to>
                                        <p:strVal val="visible"/>
                                      </p:to>
                                    </p:set>
                                    <p:animEffect transition="in" filter="fade">
                                      <p:cBhvr>
                                        <p:cTn id="10" dur="500"/>
                                        <p:tgtEl>
                                          <p:spTgt spid="27955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79557"/>
                                        </p:tgtEl>
                                        <p:attrNameLst>
                                          <p:attrName>style.visibility</p:attrName>
                                        </p:attrNameLst>
                                      </p:cBhvr>
                                      <p:to>
                                        <p:strVal val="visible"/>
                                      </p:to>
                                    </p:set>
                                    <p:animEffect transition="in" filter="fade">
                                      <p:cBhvr>
                                        <p:cTn id="15" dur="500"/>
                                        <p:tgtEl>
                                          <p:spTgt spid="2795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79556"/>
                                        </p:tgtEl>
                                        <p:attrNameLst>
                                          <p:attrName>style.visibility</p:attrName>
                                        </p:attrNameLst>
                                      </p:cBhvr>
                                      <p:to>
                                        <p:strVal val="visible"/>
                                      </p:to>
                                    </p:set>
                                    <p:animEffect transition="in" filter="fade">
                                      <p:cBhvr>
                                        <p:cTn id="20" dur="500"/>
                                        <p:tgtEl>
                                          <p:spTgt spid="27955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nodeType="afterGroup">
                            <p:stCondLst>
                              <p:cond delay="500"/>
                            </p:stCondLst>
                            <p:childTnLst>
                              <p:par>
                                <p:cTn id="25" presetID="10" presetClass="entr" presetSubtype="0"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l="50494" t="54201" r="24699" b="19550"/>
          <a:stretch>
            <a:fillRect/>
          </a:stretch>
        </p:blipFill>
        <p:spPr bwMode="auto">
          <a:xfrm>
            <a:off x="0" y="836613"/>
            <a:ext cx="24193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7411"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48721" t="30051" r="39828" b="52100"/>
          <a:stretch>
            <a:fillRect/>
          </a:stretch>
        </p:blipFill>
        <p:spPr bwMode="auto">
          <a:xfrm>
            <a:off x="3851275" y="3068638"/>
            <a:ext cx="1728788"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65849" t="30051" r="20566" b="51048"/>
          <a:stretch>
            <a:fillRect/>
          </a:stretch>
        </p:blipFill>
        <p:spPr bwMode="auto">
          <a:xfrm>
            <a:off x="2124075" y="2060575"/>
            <a:ext cx="19319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67622" t="8400" r="21747" b="73750"/>
          <a:stretch>
            <a:fillRect/>
          </a:stretch>
        </p:blipFill>
        <p:spPr bwMode="auto">
          <a:xfrm>
            <a:off x="5580063" y="4173538"/>
            <a:ext cx="17287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l="48723" t="8400" r="38875" b="73750"/>
          <a:stretch>
            <a:fillRect/>
          </a:stretch>
        </p:blipFill>
        <p:spPr bwMode="auto">
          <a:xfrm>
            <a:off x="7308850" y="5372100"/>
            <a:ext cx="18351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AutoShape 4" descr="https://cdn2.iconfinder.com/data/icons/windows-8-metro-style/512/zoom_in.png"/>
          <p:cNvSpPr>
            <a:spLocks noChangeAspect="1" noChangeArrowheads="1"/>
          </p:cNvSpPr>
          <p:nvPr/>
        </p:nvSpPr>
        <p:spPr bwMode="auto">
          <a:xfrm>
            <a:off x="155575" y="-1790700"/>
            <a:ext cx="3743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7417"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7418"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17419" name="Picture 9"/>
          <p:cNvPicPr>
            <a:picLocks noChangeAspect="1" noChangeArrowheads="1"/>
          </p:cNvPicPr>
          <p:nvPr/>
        </p:nvPicPr>
        <p:blipFill>
          <a:blip r:embed="rId4">
            <a:clrChange>
              <a:clrFrom>
                <a:srgbClr val="000000"/>
              </a:clrFrom>
              <a:clrTo>
                <a:srgbClr val="000000">
                  <a:alpha val="0"/>
                </a:srgbClr>
              </a:clrTo>
            </a:clrChange>
            <a:lum bright="100000"/>
            <a:extLst>
              <a:ext uri="{28A0092B-C50C-407E-A947-70E740481C1C}">
                <a14:useLocalDpi xmlns:a14="http://schemas.microsoft.com/office/drawing/2010/main" val="0"/>
              </a:ext>
            </a:extLst>
          </a:blip>
          <a:srcRect/>
          <a:stretch>
            <a:fillRect/>
          </a:stretch>
        </p:blipFill>
        <p:spPr bwMode="auto">
          <a:xfrm>
            <a:off x="1908175" y="4365625"/>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ttore 2 13"/>
          <p:cNvCxnSpPr/>
          <p:nvPr/>
        </p:nvCxnSpPr>
        <p:spPr>
          <a:xfrm>
            <a:off x="0" y="2276475"/>
            <a:ext cx="7308850" cy="4581525"/>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Rettangolo 17"/>
          <p:cNvSpPr>
            <a:spLocks noChangeArrowheads="1"/>
          </p:cNvSpPr>
          <p:nvPr/>
        </p:nvSpPr>
        <p:spPr bwMode="auto">
          <a:xfrm>
            <a:off x="4054475" y="692150"/>
            <a:ext cx="50895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800">
                <a:solidFill>
                  <a:schemeClr val="bg1"/>
                </a:solidFill>
              </a:rPr>
              <a:t>The great majority of structures in a cell are proteins or have been made by proteins.</a:t>
            </a:r>
            <a:endParaRPr lang="it-IT" altLang="it-IT" sz="28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9" presetClass="emph" presetSubtype="0" nodeType="withEffect">
                                  <p:stCondLst>
                                    <p:cond delay="0"/>
                                  </p:stCondLst>
                                  <p:childTnLst>
                                    <p:set>
                                      <p:cBhvr rctx="PPT">
                                        <p:cTn id="9" dur="indefinite"/>
                                        <p:tgtEl>
                                          <p:spTgt spid="41986"/>
                                        </p:tgtEl>
                                        <p:attrNameLst>
                                          <p:attrName>style.opacity</p:attrName>
                                        </p:attrNameLst>
                                      </p:cBhvr>
                                      <p:to>
                                        <p:strVal val="0.25"/>
                                      </p:to>
                                    </p:set>
                                    <p:animEffect filter="image" prLst="opacity: 0.25">
                                      <p:cBhvr rctx="IE">
                                        <p:cTn id="10" dur="indefinite"/>
                                        <p:tgtEl>
                                          <p:spTgt spid="4198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9" presetClass="emph" presetSubtype="0" nodeType="withEffect">
                                  <p:stCondLst>
                                    <p:cond delay="0"/>
                                  </p:stCondLst>
                                  <p:childTnLst>
                                    <p:set>
                                      <p:cBhvr rctx="PPT">
                                        <p:cTn id="17" dur="indefinite"/>
                                        <p:tgtEl>
                                          <p:spTgt spid="6"/>
                                        </p:tgtEl>
                                        <p:attrNameLst>
                                          <p:attrName>style.opacity</p:attrName>
                                        </p:attrNameLst>
                                      </p:cBhvr>
                                      <p:to>
                                        <p:strVal val="0.25"/>
                                      </p:to>
                                    </p:set>
                                    <p:animEffect filter="image" prLst="opacity: 0.25">
                                      <p:cBhvr rctx="IE">
                                        <p:cTn id="18" dur="indefinite"/>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9" presetClass="emph" presetSubtype="0" nodeType="withEffect">
                                  <p:stCondLst>
                                    <p:cond delay="0"/>
                                  </p:stCondLst>
                                  <p:childTnLst>
                                    <p:set>
                                      <p:cBhvr rctx="PPT">
                                        <p:cTn id="25" dur="indefinite"/>
                                        <p:tgtEl>
                                          <p:spTgt spid="5"/>
                                        </p:tgtEl>
                                        <p:attrNameLst>
                                          <p:attrName>style.opacity</p:attrName>
                                        </p:attrNameLst>
                                      </p:cBhvr>
                                      <p:to>
                                        <p:strVal val="0.25"/>
                                      </p:to>
                                    </p:set>
                                    <p:animEffect filter="image" prLst="opacity: 0.25">
                                      <p:cBhvr rctx="IE">
                                        <p:cTn id="26" dur="indefinite"/>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9" presetClass="emph" presetSubtype="0" nodeType="withEffect">
                                  <p:stCondLst>
                                    <p:cond delay="0"/>
                                  </p:stCondLst>
                                  <p:childTnLst>
                                    <p:set>
                                      <p:cBhvr rctx="PPT">
                                        <p:cTn id="33" dur="indefinite"/>
                                        <p:tgtEl>
                                          <p:spTgt spid="7"/>
                                        </p:tgtEl>
                                        <p:attrNameLst>
                                          <p:attrName>style.opacity</p:attrName>
                                        </p:attrNameLst>
                                      </p:cBhvr>
                                      <p:to>
                                        <p:strVal val="0.25"/>
                                      </p:to>
                                    </p:set>
                                    <p:animEffect filter="image" prLst="opacity: 0.25">
                                      <p:cBhvr rctx="IE">
                                        <p:cTn id="34" dur="indefinite"/>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AutoShape 2" descr="data:image/jpeg;base64,/9j/4AAQSkZJRgABAQAAAQABAAD/2wCEAAkGBxQQEBUUERQVFRURFBUVEBQYFRUaHBUVFBUXGBYXHxUfHTQhGBonHBcUIzEiJSktLi4uGR8zRDMsPCstMC0BCgoKDg0OGhAQGywlICYuLCw0LSwsLCwvLCwuLCwsLCwsLCwsLC8sLywsLCwsLCwsLDAwLCwsLSwsLDQsLCw3Lf/AABEIAKMAsAMBIgACEQEDEQH/xAAcAAEAAQUBAQAAAAAAAAAAAAAAAwIEBQYHAQj/xAA8EAACAQMDAwIEAwQIBwEAAAABAgMABBEFEiEGEzEiQRQyUWEHI0IkM3GBFSVDUpGhsdE1RGSCweHwCP/EABoBAAIDAQEAAAAAAAAAAAAAAAADAQIEBQb/xAApEQADAAIBAwIFBQEAAAAAAAAAAQIDETEEEiFB8BNRYXHBIjJSsdGB/9oADAMBAAIRAxEAPwDuNKUoAUpSgBSlKAFKUoAVb6hfR28TSzOsccYy7scAD+NTk4riXVOuNr9w0Efp0+1l9T8FrmVQeQcEBQSOPcHOeQBWqUrbGYsVZKUzydk03UYrmMSQSJKjeGRgR4Bx9jgjg1dVxGLp0QOZLGWS0l2kZiPpbhgN8Zyrgbj962G1/EG6s1/rC3EsaIC9zbeVIIBLwtg48sSp4+n0XHURZoz9DlxeWtr5o6bSsVoXUlrfBjazpLsxvCnld3jI8jwf8DWVpxjFKUoAUpSgBSlKAFKUoAUpSgBSlKAFKUoAV4TXtcn/ABD6gbUpG06wciNDjUbhT6QvvAp/Ux98HHsc84iqUrbLRFXXbPJbdW9WNrE72Nk5Wzj4vblf7bn9yjDwh5BPvz7fNeWVmkSLHGoVEGFUeAK80nS47aJYoV2qv+JPuxPuT9av1SuXmyvI/oej6Xp5wT9fVkapU0cVVpHV1FHSht5DEXvSkFxIJSpSdSrJPGdsisg9J3e+PuCOBV3DqmqWLDcBqFv3GyVCpcpGQSCRkRuQeOMZwPGeMxClX0Qp+PLUcHJ6iJt70Q9NdcWd+3bikKTjdvt5AUlQpjepQ+6ng4+h+lbJWp67odveKFuYUlC/LuHK8EcN5Hk1r1rYX+mJtsbgXESRbYra6GShU5UJKmDjHpCtwBjnxjXHUy+fBieCvTydNpWl6b+I9sTsvlaxmGzKT4CsWAyUlHpdQeM8fcCt0rQnsS1rkUpSggUpSgBSlKAFKUoAUpXPevOtXE39H6cym7cfnS5BW1j92+8mCMD2yKhtJbZMy6ekYrr/AK2lupm03Sm9fK3t0PEK+GRWH6vYkePA5yV90TSUtIEhjHCDk4ALN7sce5q1tbOHTLSRuSEVpZnJG+VwMklieWJ4Az5NedP9Tx3cnbCSROY1mRZABvibw6kEgj/72Nc7NkrJxwjudNhjp/FP9TM4q1KiV6q1Oi1nNVUI0q5jWqUWp0FSZrokjFXUYqFBU6VYyWxJVtIKunqBxQRDMZqNkk0bRyoHR+GVhkH38VrkXT81kd2mXDQAyK7WzkvAwySwCfNHnP6T7Y+425xUDrUzdTwx7iLWqRjLT8SHt8Lqtq8GW2m5i/Mg9sEn5o+WA5B8efpvWnahFcxrLBIskbjKuhBB/mPf7VqEseQQRkHgj6g1q950iiS9+xkezuArgPFgK5Yg4dMYZcjx/sK1R1X8jPk6F8w/+HYKVyiH8QL3TU/rOBZ4UVR8VAQGLcj1xsQCSSvjGOTznjp+nXqXEKSx52SoroSpUlWGR6SMjitc0qW0YLioeqWi4pSlSVFKVpfXnWZtSLWzAlvph6F/TCp/tZPoB7D3/wBYb0Sk29ItfxL6ukg22WnlWvbjz/08RHMp4wD9M/xweM6/0v04llGQCXlkO6eZvmkY8nk84yTx/PzUvT+iC2DM7GWeY77mdvmkc/6KPYVmAK52fP3+FwdvpOlWJd1fu/o0nW9P1Ka5DCK2eGFiYYmkfazA+mRxxuYD28D/ADrEa5FM9zMsjKZ3twl06bhFZ2eA8mSclnf1fXz9+OoqtWuqaPHcwyxSKMTrtcgDOR8rZ9ypAIz9BVZy69CcuHe9MwWhardzdmRLdRaOyooJHe7JjG2Y+rZt3EZA5AB4NZzR+ora6kkihlDSRMwdOQfSQCQD5XJxkVaaHaX0IjSeW3lijBDOEkErKAdnvtznb7eM+/NYmDRo9T7t7qC7YdkkdsjgJ24FPMr5GVfIJBzgA+OalqXv8Cu+kl+TfVFTIK5r0n1Cmn2p+JkK2hYjTRIS88sYIDNtUD8rJyvAwD7jBO6dNdTW2oKxtpN3bIDqQVYZHB2nnB+v2NVrG19inxVX3M4oqZaiWpVqouj16hcVM1RNQEkDioXFXDComFQPlls61by4AJJAAGSTwAB5JP0q8YVomvXq6iGjjLPaxy9qTtt67252lltIyPCYG5pDxgce9Wme5l7zLHO2a38WeodWis1IW0ikMj/WVY87mzkEbhkDB4DZ+1fRUaBQAoACgBQBgADwAPYVyn8LraRtZ1FpZYnNpFBaqsI/LVGJIRTnIEfaK4OTnOTxXWK6eNJSkjj5Ld06oUpWrfiF1iulWwYL3J5m7dpCPLyfXaOSoyM4+qjjIq5Q8666xXTkVI1713Pxa248sfG9v7sY5yeM4PPkjTemtFa3Ekk7CS5uXMlzJj9TfoU+dg9v/HAEfTWkSKWurw9y8uOZnJB2L+mNfZVAxwP9q2ECufnzd36VwdrpOl+Gu+uf6PAKrAr0Cq1FZTY2FWpVFeKKkUVIqmeqKs9c0ZL2Hsylu2XRnVSBvCMGCEkfKSBnGDx5q/UVIoqyeuBFefDNHv8AfZao9y1pPcrJFFFaPCqv2FVSHQg4KZOTuzjDY+tYq61Oe2a/miQG+mUS3CnlbG2hiBjDsPS8pTGAPc+4BrqKirHW9Eju7eWBi0YuNoleParkKV/Vg5yF2nIPBIps5F6ozXD9Ga30h1WXgtYgxvJ2RZL+UFVW2ST15dvBZdyrtHJ2seMEVsOh9XWl5O8FvKJHjXecA7SuQCVbGGAJArWNV6DjMMkLzLa6fEok2Qja8joi5knkfIcDaxAAHscgitHsNTv7W3Z4ZTLdahGOym3EkNlaCTbKIvChgG2gDwCRkni/ZNbaEOqnwzvrVE1c06L6pLs85uLue1t7IveSTRxhVud0Z2oqjOQok4y3kcmul7sgH6jIpVS5ehkVsjaomFTNWr9Wa2yEWtq6C7mUsC3IghXmSZ/oAobA5JPsaqlt6HdylbZjurdXZ3a0gbaqpuv5h6jEjkKkCDB/aJc4QHJ+xzkS6bpvbVoEX4Z44SZHB/4bYyFiqr53Xcixku4LepSSSFRTRoNkYkgjgIeRu5JYllVu4zRtv1Scg52Nv2oM5AkGdxPpmwu3twJ3YHlk7SZBfU7slWe5kIwGtlYsWIwCVGONql3C0jDkt29sxX4RzW9jql5bIHijvkgn08SsuXiUSEDznJEmVB9W1TnmuzVxq06dTUtQVUG5rGcS6nqONrSXSYHw0RCgBFP2JAVRkcFuy1uhtytiTDdWdQx6datM43N8sMQOGmlb5I14ySfsDwCcVznR9LmlnN7qBD3cgAVQPRbR84jQZP1OTn3/AIk+f/oCPvPp9u0ywxStcvI7AlVMSR7WIAzwHcf91a3by3+nNFECJO921tredlIkQbVZobtSI2yWwA2Gwyenkbk59tdqZq6XJjit2jooFVgVgtD6rtrptgYxy5IMEo2OCvzDafJGDnH0P0rYAK57lp6Z2VkmluWAKkArwCpAKgq2FFSAV4BVYFSLbPQKkUVSBUgFApsqFViqRVYqRbKsZ4Pv5qIWaLI0yxr3TGE3eCVUkqm72XJqYVIKkUzjl9Cx01tIjjeS+uXM9xGpBS2zNHN65OABsKeM8nHuK3bSukiZY7m/l+IuYf3WBtih4x6EAyTjBJbPPjFbaTWI6m1yOwtnnmIwowi5AMj4JVF+rHB/kCfamO2/CKKUvLLTqvX/AIKNAkbTTzt27WBQcyPj3Pso4JNavpOn4UzzBZZLqQxyYAxfXeAYolfwbKMK+RwGMWcsAM+aWhl79xevlwO3emN1YW43ZTT4FCktK5KrJyc/IMsSVy7SMhdnYW8/w6PdSD5dLsnOUgjAHrlJjPONuVLYACo1ku1a9+/fyE5L7n9Ci5JCyCSQyIZMapNEADcXDOEh0+Etn8oMxjbJ4BxuBL4s7q2uZrxre0KJdzRKt9cIS0emWvHbtYgMfmNjdn0liCQAMbPNQ3K8MNtEkd8yumm2uI2GnWzuBLcPhsd1lGeCccKAcMW6H0r09Hp9uIkJdid88rfNNKfnkb6sf5nxyfNOxY9+WLbLnQNGisbeO3gXakagDxljjljgY3E8nA8k1kKUrUVOVfilOLfVrCWW4khjlguIVZFVwjhkJZ42BDRNvQMAMkL5qysFKWrMGiS2ZHBMKd3TpNxKkSWxPfhfPDbW2gqD5JFbH+NGnTPYLcWpYT2MonRkGWCgFXwc5AAO4+chfFadouqCVmull7rCHe17aoiXMYXbuF3ZliLhOEG5AflbkeRnzLzslE2vaPbywqsghjV022zO6NaMNpZxa3a5a2Y4DDuZXzhGANSxSXllOIfXcCSQrDbXBRLgoirveOcfkzgDnaCG552nNXdtPH23nikSJC8iS3Vopa2wAABcWDklWIYAkf3VO4AgVTL+VAWfsxQTqCCq97TpjJ5YxY71vIwz4bZkDkkkUnnwxkXUPcsyuh6/Dd5EZIdP3kTqVdDkjBQ8+QRWXArSdZ0VbgRHci732WQllDr6RujFnfxYMWTwomDc7fScYNMGr3llN2ZQbnPck7DhEvFj270K+vt3IwHH5eTlW+mKU8XyNsdWn4o3sCqwKxHT/UdvfLmCQMQqs6Hhk3DIyp/1HFZgUtprwx/cmtoqFViqRVYoKsqFViqRVQoFsrFViqBVNxcLEjPIwREBZ2Y4CqOSSfYVItkWq6jFbQvNO4SOMZdj7ewH3JOAB7k1ztJ2vrtLuVjCEi7ttuIKWNoyki8c52NPKOEQ8LgkhtlL6/bWJomC4t1kkaxjdBiV4lP7bOp8Wi5ZMDBLOoyScDLRLHIsTx7pYzI7Wyk7n1K8X0m4k8AQRlcjwBtUjaFQFynt+5mu9+ESWydrtiNNjBXGkwSZxawrGd99cITkMWJBZjuAkVcKzODj3vRFGJe003cl3aVAzEvqNyCAb2XjBUehkHCqg3ADCbabm5RLeSe7nWa3En7bIoG6/uVDbbSIE82yAngjnbnONxrcOjNClDte3/N3Ou1UypS2hySsScek4I3cnJHk+SzHj7mLbLro3pw2qtNcbXvbrD3kox59o1OOI1AAA+2ea2SlK2FRSlKAKXQMCCAQRgg8gg+RiuX6r0NNZuDaRi6tO5uFtuEU9tvaRna3uFK7AN/yk8jj711KlQ0mtMDi2lXCXUrNBLK1yBl1URW+ooU9BjkLDs3CeOCoIyD7CrmxkZXkkDFHU7ru8tIu0yk4ZPjNPlG5l8sWT27g9OGJ6H1J0ja6gB348SLzFOh2SxtxhlkHIIIUjORwOK0jVunr21KtKn9IxQ93s3EYCX9sgAaMq5O2UgjG3aS2SMEHbSKxNcE7KI7lUiMyFIUmQ757dO7YTv4YT25XuQnIZCRjgqCxOFWTVbARxrGVijgzFGsdwvfsZWkO7dEVPctyCQAWITHsfNWejul33Hs53edhFmeJY47yNXH/ADKNiO4RfT8oBwo9zmvVvJLfdcRyKqmVhLPbRkW/dztPxli5MqPkjLxkEhxn5FJTrySWur6QjzKjg207kC1WZgs3pDBUttQTKdssVTtyqzYb23rifS9WvbVhDMrXZCvK8ZQRXUUak+rtk7LhMjA7RP8AE8Crg3AFuAOxBC+6MuAsum3LSN6tyK3cgbz5KhWVgS2M17dQCExxuqRoHjkt4p2VrQsqbm+Ful9drJydvcOPVwpA4jnwy8254Nh0LXYL2MvbyBwDhxyGRsZwynkH/wB1lRXPtT0VZLiIETJcRmRo95jjvGMYZx2rvHYuo9rDKN6hlsvwVqq16pubNmjuB8WkMW+Rlj7V1F6hky2zt61CupLxggDnJBzVHj/iaJ6hP9x0IVUKxuja3BeIWt5VkCna+Mgq2M4KnkGskKXrXI3eysVzTqHWDqkggjGLJZhHyBuv7iNgRCgbxErAF3PsP4A3PWmvvcStZ27lIIyg1K5jKlk7hKpboM/vHbamedpcZwM15aWZtoe0NsAigY6hKgB/o+1ZQ5tYz6t1w5Cu5JbklsDclOideXyZcl+iJ4UiiheOVswhkgvHUJm6uEGwadbrwVgQhhg+2Rn52qcs2ZviGWPsREahPGoC2kHbif4GAZLbmXYzPyB6sYJXbFbu7vCIo/h3jhYwIUwNNsmDDvuMYa6lC4VT8uT6TtfdL05oaam0ZWPt6XYysbOIgE3kyHHxLlgd8Z3S/QknJPsLzDp69+/fAkv+j9D+Mmh1CdDFDDGqaRa54ihKjbO2CQZGTbhf0jg5IBHQKUrYkktIqKUpUgKUpQApSlAClKUAa/1H0fbXx3upjnAAS6iISZApONsmPHLDBzwTWn61Z3lkO7eIbyO3hYJfWo7V5ECWyXUttdADnABHGSDya6hSq1CrkDkmnxBy1xZzb8bmkntEVZdyqT+2WRP55LL/AGYVj6sAbqosLxYI2kj7SRyK4lltkMlhI7qCBcWuTNBJhguQRnMeSQQg3rXOjYbhzNCWtbo5IuoQocnZtw+RiRMYyp+g5HmtU1q3ubQ9y8jeT0xr/SVgm2aNYy24zxMWDrtJYkKVGTwCFNZ6xNfX37/wtss5lRo0T8uCKYJ24Z9k2n3OxRzFIDutzgKVBK5wPSTuzPeWj7lifKgSK0FveNkZXiP4O+jI7cnJUByzj0nA94LcqYpLmB4u28j/ABF1aQ5jZTkOLuxdizYySWU5Ak3cKCSF8BbLuZI7ZkWIZUS6dMAxDAIPz7Z8Z4YgKyEerBJUBitV0hpLjKBku1cSIrGKK/8AWp9Qmz2LyIIGO0YOAylwVOcNqPX97EWsTNCHxtN26tFJEFL90SIxx3cLgbRzxjJYY2nVmSGJoXMcKNyljeMJLN0X1bre5UAxZYELvbjeBsAKCuf9DaWJZheMplmmmkj062bEu6XaT3pSTuMMWVJPBzg54wWTprbJVNcG86HaGNEhhXs3CoZbNZgXNrA5xPqE4IGbh/VtQfLlF2gBzV3ZSM/aito9yu2+wWQN+ey/vdVuQANybgpQHG5nVsZZSsfaKDYHaeKS4XuyEqX1e8JUMoBO1LSM8NjjEe3J8mdLKW8mksoLoNOxB1y8QAdtOQlpCc8Y9a45x6skElTVJ09EFxaaINRf4WKR5LGOVpNRum2b765D7ljD7cPGhCqcKAAiqDxXT4owqhVACqAFAGAABgAD2FW+mafHbRLFAipHGCERQABkknj7kk/zq6rXMqVoqKUpVgFKUoAUpSgBSlKAFKUoAUpSgBSlKANU1foWGSQzWrvZXHrbvQbQJGYHHdjIIlUE5xwfPIrU76ee0kka/RrR5JFC6jZpuhnwi7e/bksT75JAyAQCPfq9CKpUKuQ2cV1rTsWL9qSOKGcOr3FoqyWU+70hpLcbnhlzuUOpI3omSDtC61+HjQrZFVMsPcO3Up9qhnLSMsNjbvwweQbC3nA3HIrqurfh6EmNzpcxsZyqqyqqdmRQ5Zi8W3JY5859gMVy2DTdS0zVWd7JHe8eZbPDYgS4kIAnUZO04zwxVsMeaX8NpNE7NyJmhmjt4EA1G7t1QAKxh0uxAAAA3EZygz6uXx7BVPQ+l+nodOtlggXAHLsTlpHPzOze7E/7DA4q06K6bNhC3dkM9zO3cup2Ay7kYCg+dijgA/5eBsVMiO1AxSlKuQKUpQApSlAClKUAKUpQApSlAClKUAKUpQApSlAClKUAKUpQApSlAClKUAKUpQApSlAH/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91138" name="Picture 4" descr="http://stlukescatholic.com/pictures/Web%20Extras/dictionary-d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2133600"/>
            <a:ext cx="47244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114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91141" name="Text Box 3"/>
          <p:cNvSpPr txBox="1">
            <a:spLocks noChangeArrowheads="1"/>
          </p:cNvSpPr>
          <p:nvPr/>
        </p:nvSpPr>
        <p:spPr bwMode="auto">
          <a:xfrm>
            <a:off x="0" y="836613"/>
            <a:ext cx="9144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3000">
                <a:solidFill>
                  <a:srgbClr val="FFFF00"/>
                </a:solidFill>
              </a:rPr>
              <a:t>But before proceeding.. it’s dictionary time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318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93187" name="CasellaDiTesto 3"/>
          <p:cNvSpPr txBox="1">
            <a:spLocks noChangeArrowheads="1"/>
          </p:cNvSpPr>
          <p:nvPr/>
        </p:nvSpPr>
        <p:spPr bwMode="auto">
          <a:xfrm>
            <a:off x="179388" y="1503363"/>
            <a:ext cx="57610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rgbClr val="FFFF00"/>
                </a:solidFill>
              </a:rPr>
              <a:t>Alleles</a:t>
            </a:r>
          </a:p>
          <a:p>
            <a:pPr eaLnBrk="1" hangingPunct="1">
              <a:spcBef>
                <a:spcPct val="0"/>
              </a:spcBef>
              <a:buFontTx/>
              <a:buNone/>
            </a:pPr>
            <a:r>
              <a:rPr lang="it-IT" altLang="it-IT" sz="2000">
                <a:solidFill>
                  <a:schemeClr val="bg1"/>
                </a:solidFill>
              </a:rPr>
              <a:t>Alternative versions of a particular gene</a:t>
            </a:r>
          </a:p>
          <a:p>
            <a:pPr eaLnBrk="1" hangingPunct="1">
              <a:spcBef>
                <a:spcPct val="0"/>
              </a:spcBef>
              <a:buFontTx/>
              <a:buNone/>
            </a:pPr>
            <a:endParaRPr lang="it-IT" altLang="it-IT" sz="2000">
              <a:solidFill>
                <a:schemeClr val="bg1"/>
              </a:solidFill>
            </a:endParaRPr>
          </a:p>
        </p:txBody>
      </p:sp>
      <p:pic>
        <p:nvPicPr>
          <p:cNvPr id="93188" name="Picture 2" descr="http://katiephd.com/wp-content/uploads/2011/05/Alle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973138"/>
            <a:ext cx="4275137"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a:spLocks noChangeArrowheads="1"/>
          </p:cNvSpPr>
          <p:nvPr/>
        </p:nvSpPr>
        <p:spPr bwMode="auto">
          <a:xfrm>
            <a:off x="250825" y="4716463"/>
            <a:ext cx="32416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rgbClr val="FFFF00"/>
                </a:solidFill>
              </a:rPr>
              <a:t>Homozygous</a:t>
            </a:r>
          </a:p>
          <a:p>
            <a:pPr eaLnBrk="1" hangingPunct="1">
              <a:spcBef>
                <a:spcPct val="0"/>
              </a:spcBef>
              <a:buFontTx/>
              <a:buNone/>
            </a:pPr>
            <a:r>
              <a:rPr lang="it-IT" altLang="it-IT" sz="2000">
                <a:solidFill>
                  <a:schemeClr val="bg1"/>
                </a:solidFill>
              </a:rPr>
              <a:t>If a person has 2 identical alleles of a particular gene</a:t>
            </a:r>
          </a:p>
          <a:p>
            <a:pPr eaLnBrk="1" hangingPunct="1">
              <a:spcBef>
                <a:spcPct val="0"/>
              </a:spcBef>
              <a:buFontTx/>
              <a:buNone/>
            </a:pPr>
            <a:r>
              <a:rPr lang="it-IT" altLang="it-IT" sz="2000">
                <a:solidFill>
                  <a:schemeClr val="bg1"/>
                </a:solidFill>
              </a:rPr>
              <a:t>(A-A   o   B-B)</a:t>
            </a:r>
          </a:p>
        </p:txBody>
      </p:sp>
      <p:sp>
        <p:nvSpPr>
          <p:cNvPr id="10" name="CasellaDiTesto 9"/>
          <p:cNvSpPr txBox="1">
            <a:spLocks noChangeArrowheads="1"/>
          </p:cNvSpPr>
          <p:nvPr/>
        </p:nvSpPr>
        <p:spPr bwMode="auto">
          <a:xfrm>
            <a:off x="1331913" y="3278188"/>
            <a:ext cx="2232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a:solidFill>
                  <a:schemeClr val="bg1"/>
                </a:solidFill>
              </a:rPr>
              <a:t>2 CONDITIONS</a:t>
            </a:r>
          </a:p>
        </p:txBody>
      </p:sp>
      <p:sp>
        <p:nvSpPr>
          <p:cNvPr id="11" name="Freccia in giù 10"/>
          <p:cNvSpPr/>
          <p:nvPr/>
        </p:nvSpPr>
        <p:spPr>
          <a:xfrm>
            <a:off x="2268538" y="2268538"/>
            <a:ext cx="431800" cy="100965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3" name="CasellaDiTesto 12"/>
          <p:cNvSpPr txBox="1">
            <a:spLocks noChangeArrowheads="1"/>
          </p:cNvSpPr>
          <p:nvPr/>
        </p:nvSpPr>
        <p:spPr bwMode="auto">
          <a:xfrm>
            <a:off x="4140200" y="4716463"/>
            <a:ext cx="4248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rgbClr val="FFFF00"/>
                </a:solidFill>
              </a:rPr>
              <a:t>Heterozygous</a:t>
            </a:r>
          </a:p>
          <a:p>
            <a:pPr eaLnBrk="1" hangingPunct="1">
              <a:spcBef>
                <a:spcPct val="0"/>
              </a:spcBef>
              <a:buFontTx/>
              <a:buNone/>
            </a:pPr>
            <a:r>
              <a:rPr lang="it-IT" altLang="it-IT" sz="2000">
                <a:solidFill>
                  <a:schemeClr val="bg1"/>
                </a:solidFill>
              </a:rPr>
              <a:t>Different alleles of a particular gene</a:t>
            </a:r>
          </a:p>
          <a:p>
            <a:pPr eaLnBrk="1" hangingPunct="1">
              <a:spcBef>
                <a:spcPct val="0"/>
              </a:spcBef>
              <a:buFontTx/>
              <a:buNone/>
            </a:pPr>
            <a:r>
              <a:rPr lang="it-IT" altLang="it-IT" sz="2000">
                <a:solidFill>
                  <a:schemeClr val="bg1"/>
                </a:solidFill>
              </a:rPr>
              <a:t>(A-B   o   B-A)</a:t>
            </a:r>
          </a:p>
        </p:txBody>
      </p:sp>
      <p:cxnSp>
        <p:nvCxnSpPr>
          <p:cNvPr id="15" name="Connettore 2 14"/>
          <p:cNvCxnSpPr/>
          <p:nvPr/>
        </p:nvCxnSpPr>
        <p:spPr>
          <a:xfrm flipH="1">
            <a:off x="1331913" y="3646488"/>
            <a:ext cx="1116012" cy="1069975"/>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2439988" y="3656013"/>
            <a:ext cx="2484437" cy="107950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93195" name="Picture 4" descr="http://stlukescatholic.com/pictures/Web%20Extras/dictionary-da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4200"/>
            <a:ext cx="14398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5234"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4" name="CasellaDiTesto 3"/>
          <p:cNvSpPr txBox="1"/>
          <p:nvPr/>
        </p:nvSpPr>
        <p:spPr>
          <a:xfrm>
            <a:off x="179388" y="1520825"/>
            <a:ext cx="5761037" cy="1016000"/>
          </a:xfrm>
          <a:prstGeom prst="rect">
            <a:avLst/>
          </a:prstGeom>
          <a:noFill/>
        </p:spPr>
        <p:txBody>
          <a:bodyPr>
            <a:spAutoFit/>
          </a:bodyPr>
          <a:lstStyle/>
          <a:p>
            <a:pPr eaLnBrk="1" hangingPunct="1">
              <a:defRPr/>
            </a:pPr>
            <a:r>
              <a:rPr lang="it-IT" sz="2000" dirty="0" err="1">
                <a:solidFill>
                  <a:schemeClr val="bg1">
                    <a:lumMod val="50000"/>
                  </a:schemeClr>
                </a:solidFill>
              </a:rPr>
              <a:t>Alleles</a:t>
            </a:r>
            <a:endParaRPr lang="it-IT" sz="2000" dirty="0">
              <a:solidFill>
                <a:schemeClr val="bg1">
                  <a:lumMod val="50000"/>
                </a:schemeClr>
              </a:solidFill>
            </a:endParaRPr>
          </a:p>
          <a:p>
            <a:pPr eaLnBrk="1" hangingPunct="1">
              <a:defRPr/>
            </a:pPr>
            <a:r>
              <a:rPr lang="it-IT" sz="2000" dirty="0">
                <a:solidFill>
                  <a:schemeClr val="bg1">
                    <a:lumMod val="50000"/>
                  </a:schemeClr>
                </a:solidFill>
              </a:rPr>
              <a:t>Alternative </a:t>
            </a:r>
            <a:r>
              <a:rPr lang="it-IT" sz="2000" dirty="0" err="1">
                <a:solidFill>
                  <a:schemeClr val="bg1">
                    <a:lumMod val="50000"/>
                  </a:schemeClr>
                </a:solidFill>
              </a:rPr>
              <a:t>versions</a:t>
            </a:r>
            <a:r>
              <a:rPr lang="it-IT" sz="2000" dirty="0">
                <a:solidFill>
                  <a:schemeClr val="bg1">
                    <a:lumMod val="50000"/>
                  </a:schemeClr>
                </a:solidFill>
              </a:rPr>
              <a:t> </a:t>
            </a:r>
            <a:r>
              <a:rPr lang="it-IT" sz="2000" dirty="0" err="1">
                <a:solidFill>
                  <a:schemeClr val="bg1">
                    <a:lumMod val="50000"/>
                  </a:schemeClr>
                </a:solidFill>
              </a:rPr>
              <a:t>of</a:t>
            </a:r>
            <a:r>
              <a:rPr lang="it-IT" sz="2000" dirty="0">
                <a:solidFill>
                  <a:schemeClr val="bg1">
                    <a:lumMod val="50000"/>
                  </a:schemeClr>
                </a:solidFill>
              </a:rPr>
              <a:t> a </a:t>
            </a:r>
            <a:r>
              <a:rPr lang="it-IT" sz="2000" dirty="0" err="1">
                <a:solidFill>
                  <a:schemeClr val="bg1">
                    <a:lumMod val="50000"/>
                  </a:schemeClr>
                </a:solidFill>
              </a:rPr>
              <a:t>particular</a:t>
            </a:r>
            <a:r>
              <a:rPr lang="it-IT" sz="2000" dirty="0">
                <a:solidFill>
                  <a:schemeClr val="bg1">
                    <a:lumMod val="50000"/>
                  </a:schemeClr>
                </a:solidFill>
              </a:rPr>
              <a:t> gene</a:t>
            </a:r>
          </a:p>
          <a:p>
            <a:pPr eaLnBrk="1" hangingPunct="1">
              <a:defRPr/>
            </a:pPr>
            <a:endParaRPr lang="it-IT" sz="2000" dirty="0">
              <a:solidFill>
                <a:schemeClr val="bg1"/>
              </a:solidFill>
            </a:endParaRPr>
          </a:p>
        </p:txBody>
      </p:sp>
      <p:pic>
        <p:nvPicPr>
          <p:cNvPr id="83970" name="Picture 2" descr="http://katiephd.com/wp-content/uploads/2011/05/Alle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992188"/>
            <a:ext cx="4275137"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250825" y="4735513"/>
            <a:ext cx="3241675" cy="1016000"/>
          </a:xfrm>
          <a:prstGeom prst="rect">
            <a:avLst/>
          </a:prstGeom>
          <a:noFill/>
        </p:spPr>
        <p:txBody>
          <a:bodyPr>
            <a:spAutoFit/>
          </a:bodyPr>
          <a:lstStyle/>
          <a:p>
            <a:pPr eaLnBrk="1" hangingPunct="1">
              <a:defRPr/>
            </a:pPr>
            <a:r>
              <a:rPr lang="it-IT" sz="2000" dirty="0" err="1">
                <a:solidFill>
                  <a:srgbClr val="FFFF00"/>
                </a:solidFill>
              </a:rPr>
              <a:t>Homozygous</a:t>
            </a:r>
            <a:endParaRPr lang="it-IT" sz="2000" dirty="0">
              <a:solidFill>
                <a:srgbClr val="FFFF00"/>
              </a:solidFill>
            </a:endParaRPr>
          </a:p>
          <a:p>
            <a:pPr eaLnBrk="1" hangingPunct="1">
              <a:defRPr/>
            </a:pPr>
            <a:r>
              <a:rPr lang="it-IT" sz="2000" dirty="0" err="1">
                <a:solidFill>
                  <a:schemeClr val="tx1">
                    <a:lumMod val="75000"/>
                    <a:lumOff val="25000"/>
                  </a:schemeClr>
                </a:solidFill>
              </a:rPr>
              <a:t>If</a:t>
            </a:r>
            <a:r>
              <a:rPr lang="it-IT" sz="2000" dirty="0">
                <a:solidFill>
                  <a:schemeClr val="tx1">
                    <a:lumMod val="75000"/>
                    <a:lumOff val="25000"/>
                  </a:schemeClr>
                </a:solidFill>
              </a:rPr>
              <a:t> a </a:t>
            </a:r>
            <a:r>
              <a:rPr lang="it-IT" sz="2000" dirty="0" err="1">
                <a:solidFill>
                  <a:schemeClr val="tx1">
                    <a:lumMod val="75000"/>
                    <a:lumOff val="25000"/>
                  </a:schemeClr>
                </a:solidFill>
              </a:rPr>
              <a:t>person</a:t>
            </a:r>
            <a:r>
              <a:rPr lang="it-IT" sz="2000" dirty="0">
                <a:solidFill>
                  <a:schemeClr val="tx1">
                    <a:lumMod val="75000"/>
                    <a:lumOff val="25000"/>
                  </a:schemeClr>
                </a:solidFill>
              </a:rPr>
              <a:t> </a:t>
            </a:r>
            <a:r>
              <a:rPr lang="it-IT" sz="2000" dirty="0" err="1">
                <a:solidFill>
                  <a:schemeClr val="tx1">
                    <a:lumMod val="75000"/>
                    <a:lumOff val="25000"/>
                  </a:schemeClr>
                </a:solidFill>
              </a:rPr>
              <a:t>has</a:t>
            </a:r>
            <a:r>
              <a:rPr lang="it-IT" sz="2000" dirty="0">
                <a:solidFill>
                  <a:schemeClr val="tx1">
                    <a:lumMod val="75000"/>
                    <a:lumOff val="25000"/>
                  </a:schemeClr>
                </a:solidFill>
              </a:rPr>
              <a:t> 2 </a:t>
            </a:r>
            <a:r>
              <a:rPr lang="it-IT" sz="2000" dirty="0" err="1">
                <a:solidFill>
                  <a:schemeClr val="tx1">
                    <a:lumMod val="75000"/>
                    <a:lumOff val="25000"/>
                  </a:schemeClr>
                </a:solidFill>
              </a:rPr>
              <a:t>identical</a:t>
            </a:r>
            <a:r>
              <a:rPr lang="it-IT" sz="2000" dirty="0">
                <a:solidFill>
                  <a:schemeClr val="tx1">
                    <a:lumMod val="75000"/>
                    <a:lumOff val="25000"/>
                  </a:schemeClr>
                </a:solidFill>
              </a:rPr>
              <a:t> </a:t>
            </a:r>
            <a:r>
              <a:rPr lang="it-IT" sz="2000" dirty="0" err="1">
                <a:solidFill>
                  <a:schemeClr val="tx1">
                    <a:lumMod val="75000"/>
                    <a:lumOff val="25000"/>
                  </a:schemeClr>
                </a:solidFill>
              </a:rPr>
              <a:t>alleles</a:t>
            </a:r>
            <a:r>
              <a:rPr lang="it-IT" sz="2000" dirty="0">
                <a:solidFill>
                  <a:schemeClr val="tx1">
                    <a:lumMod val="75000"/>
                    <a:lumOff val="25000"/>
                  </a:schemeClr>
                </a:solidFill>
              </a:rPr>
              <a:t> </a:t>
            </a:r>
            <a:r>
              <a:rPr lang="it-IT" sz="2000" dirty="0" err="1">
                <a:solidFill>
                  <a:schemeClr val="tx1">
                    <a:lumMod val="75000"/>
                    <a:lumOff val="25000"/>
                  </a:schemeClr>
                </a:solidFill>
              </a:rPr>
              <a:t>of</a:t>
            </a:r>
            <a:r>
              <a:rPr lang="it-IT" sz="2000" dirty="0">
                <a:solidFill>
                  <a:schemeClr val="tx1">
                    <a:lumMod val="75000"/>
                    <a:lumOff val="25000"/>
                  </a:schemeClr>
                </a:solidFill>
              </a:rPr>
              <a:t> a </a:t>
            </a:r>
            <a:r>
              <a:rPr lang="it-IT" sz="2000" dirty="0" err="1">
                <a:solidFill>
                  <a:schemeClr val="tx1">
                    <a:lumMod val="75000"/>
                    <a:lumOff val="25000"/>
                  </a:schemeClr>
                </a:solidFill>
              </a:rPr>
              <a:t>particular</a:t>
            </a:r>
            <a:r>
              <a:rPr lang="it-IT" sz="2000" dirty="0">
                <a:solidFill>
                  <a:schemeClr val="tx1">
                    <a:lumMod val="75000"/>
                    <a:lumOff val="25000"/>
                  </a:schemeClr>
                </a:solidFill>
              </a:rPr>
              <a:t> gene</a:t>
            </a:r>
          </a:p>
        </p:txBody>
      </p:sp>
      <p:sp>
        <p:nvSpPr>
          <p:cNvPr id="10" name="CasellaDiTesto 9"/>
          <p:cNvSpPr txBox="1"/>
          <p:nvPr/>
        </p:nvSpPr>
        <p:spPr>
          <a:xfrm>
            <a:off x="1331913" y="3295650"/>
            <a:ext cx="2232025" cy="369888"/>
          </a:xfrm>
          <a:prstGeom prst="rect">
            <a:avLst/>
          </a:prstGeom>
          <a:noFill/>
        </p:spPr>
        <p:txBody>
          <a:bodyPr>
            <a:spAutoFit/>
          </a:bodyPr>
          <a:lstStyle/>
          <a:p>
            <a:pPr algn="ctr" eaLnBrk="1" hangingPunct="1">
              <a:defRPr/>
            </a:pPr>
            <a:r>
              <a:rPr lang="it-IT" dirty="0">
                <a:solidFill>
                  <a:schemeClr val="bg1">
                    <a:lumMod val="50000"/>
                  </a:schemeClr>
                </a:solidFill>
              </a:rPr>
              <a:t>2 CONDITIONS</a:t>
            </a:r>
          </a:p>
        </p:txBody>
      </p:sp>
      <p:sp>
        <p:nvSpPr>
          <p:cNvPr id="11" name="Freccia in giù 10"/>
          <p:cNvSpPr/>
          <p:nvPr/>
        </p:nvSpPr>
        <p:spPr>
          <a:xfrm>
            <a:off x="2268538" y="2287588"/>
            <a:ext cx="431800" cy="100806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3" name="CasellaDiTesto 12"/>
          <p:cNvSpPr txBox="1"/>
          <p:nvPr/>
        </p:nvSpPr>
        <p:spPr>
          <a:xfrm>
            <a:off x="4140200" y="4735513"/>
            <a:ext cx="4248150" cy="708025"/>
          </a:xfrm>
          <a:prstGeom prst="rect">
            <a:avLst/>
          </a:prstGeom>
          <a:noFill/>
        </p:spPr>
        <p:txBody>
          <a:bodyPr>
            <a:spAutoFit/>
          </a:bodyPr>
          <a:lstStyle/>
          <a:p>
            <a:pPr eaLnBrk="1" hangingPunct="1">
              <a:defRPr/>
            </a:pPr>
            <a:r>
              <a:rPr lang="it-IT" sz="2000" dirty="0" err="1">
                <a:solidFill>
                  <a:schemeClr val="tx1">
                    <a:lumMod val="65000"/>
                    <a:lumOff val="35000"/>
                  </a:schemeClr>
                </a:solidFill>
              </a:rPr>
              <a:t>Heterozygous</a:t>
            </a:r>
            <a:endParaRPr lang="it-IT" sz="2000" dirty="0">
              <a:solidFill>
                <a:schemeClr val="tx1">
                  <a:lumMod val="65000"/>
                  <a:lumOff val="35000"/>
                </a:schemeClr>
              </a:solidFill>
            </a:endParaRPr>
          </a:p>
          <a:p>
            <a:pPr eaLnBrk="1" hangingPunct="1">
              <a:defRPr/>
            </a:pPr>
            <a:r>
              <a:rPr lang="it-IT" sz="2000" dirty="0" err="1">
                <a:solidFill>
                  <a:schemeClr val="tx1">
                    <a:lumMod val="75000"/>
                    <a:lumOff val="25000"/>
                  </a:schemeClr>
                </a:solidFill>
              </a:rPr>
              <a:t>Different</a:t>
            </a:r>
            <a:r>
              <a:rPr lang="it-IT" sz="2000" dirty="0">
                <a:solidFill>
                  <a:schemeClr val="tx1">
                    <a:lumMod val="75000"/>
                    <a:lumOff val="25000"/>
                  </a:schemeClr>
                </a:solidFill>
              </a:rPr>
              <a:t> </a:t>
            </a:r>
            <a:r>
              <a:rPr lang="it-IT" sz="2000" dirty="0" err="1">
                <a:solidFill>
                  <a:schemeClr val="tx1">
                    <a:lumMod val="75000"/>
                    <a:lumOff val="25000"/>
                  </a:schemeClr>
                </a:solidFill>
              </a:rPr>
              <a:t>alleles</a:t>
            </a:r>
            <a:r>
              <a:rPr lang="it-IT" sz="2000" dirty="0">
                <a:solidFill>
                  <a:schemeClr val="tx1">
                    <a:lumMod val="75000"/>
                    <a:lumOff val="25000"/>
                  </a:schemeClr>
                </a:solidFill>
              </a:rPr>
              <a:t> </a:t>
            </a:r>
            <a:r>
              <a:rPr lang="it-IT" sz="2000" dirty="0" err="1">
                <a:solidFill>
                  <a:schemeClr val="tx1">
                    <a:lumMod val="75000"/>
                    <a:lumOff val="25000"/>
                  </a:schemeClr>
                </a:solidFill>
              </a:rPr>
              <a:t>of</a:t>
            </a:r>
            <a:r>
              <a:rPr lang="it-IT" sz="2000" dirty="0">
                <a:solidFill>
                  <a:schemeClr val="tx1">
                    <a:lumMod val="75000"/>
                    <a:lumOff val="25000"/>
                  </a:schemeClr>
                </a:solidFill>
              </a:rPr>
              <a:t> a </a:t>
            </a:r>
            <a:r>
              <a:rPr lang="it-IT" sz="2000" dirty="0" err="1">
                <a:solidFill>
                  <a:schemeClr val="tx1">
                    <a:lumMod val="75000"/>
                    <a:lumOff val="25000"/>
                  </a:schemeClr>
                </a:solidFill>
              </a:rPr>
              <a:t>particular</a:t>
            </a:r>
            <a:r>
              <a:rPr lang="it-IT" sz="2000" dirty="0">
                <a:solidFill>
                  <a:schemeClr val="tx1">
                    <a:lumMod val="75000"/>
                    <a:lumOff val="25000"/>
                  </a:schemeClr>
                </a:solidFill>
              </a:rPr>
              <a:t> gene</a:t>
            </a:r>
          </a:p>
        </p:txBody>
      </p:sp>
      <p:cxnSp>
        <p:nvCxnSpPr>
          <p:cNvPr id="15" name="Connettore 2 14"/>
          <p:cNvCxnSpPr/>
          <p:nvPr/>
        </p:nvCxnSpPr>
        <p:spPr>
          <a:xfrm flipH="1">
            <a:off x="1331913" y="3665538"/>
            <a:ext cx="1116012" cy="1069975"/>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2439988" y="3673475"/>
            <a:ext cx="2484437" cy="1081088"/>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5243" name="CasellaDiTesto 11"/>
          <p:cNvSpPr txBox="1">
            <a:spLocks noChangeArrowheads="1"/>
          </p:cNvSpPr>
          <p:nvPr/>
        </p:nvSpPr>
        <p:spPr bwMode="auto">
          <a:xfrm>
            <a:off x="250825" y="5816600"/>
            <a:ext cx="3889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u="sng">
                <a:solidFill>
                  <a:schemeClr val="bg1"/>
                </a:solidFill>
              </a:rPr>
              <a:t>Recessive alleles</a:t>
            </a:r>
            <a:r>
              <a:rPr lang="it-IT" altLang="it-IT" sz="2000">
                <a:solidFill>
                  <a:schemeClr val="bg1"/>
                </a:solidFill>
              </a:rPr>
              <a:t> will produce its phenotype only in this condition</a:t>
            </a:r>
          </a:p>
        </p:txBody>
      </p:sp>
      <p:pic>
        <p:nvPicPr>
          <p:cNvPr id="95244" name="Picture 4" descr="http://stlukescatholic.com/pictures/Web%20Extras/dictionary-da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4200"/>
            <a:ext cx="14398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83970"/>
                                        </p:tgtEl>
                                        <p:attrNameLst>
                                          <p:attrName>style.opacity</p:attrName>
                                        </p:attrNameLst>
                                      </p:cBhvr>
                                      <p:to>
                                        <p:strVal val="0.15"/>
                                      </p:to>
                                    </p:set>
                                    <p:animEffect filter="image" prLst="opacity: 0.15">
                                      <p:cBhvr rctx="IE">
                                        <p:cTn id="7" dur="indefinite"/>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728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4" name="CasellaDiTesto 3"/>
          <p:cNvSpPr txBox="1"/>
          <p:nvPr/>
        </p:nvSpPr>
        <p:spPr>
          <a:xfrm>
            <a:off x="179388" y="1541463"/>
            <a:ext cx="5761037" cy="1016000"/>
          </a:xfrm>
          <a:prstGeom prst="rect">
            <a:avLst/>
          </a:prstGeom>
          <a:noFill/>
        </p:spPr>
        <p:txBody>
          <a:bodyPr>
            <a:spAutoFit/>
          </a:bodyPr>
          <a:lstStyle/>
          <a:p>
            <a:pPr eaLnBrk="1" hangingPunct="1">
              <a:defRPr/>
            </a:pPr>
            <a:r>
              <a:rPr lang="it-IT" sz="2000" dirty="0" err="1">
                <a:solidFill>
                  <a:schemeClr val="bg1">
                    <a:lumMod val="50000"/>
                  </a:schemeClr>
                </a:solidFill>
              </a:rPr>
              <a:t>Alleles</a:t>
            </a:r>
            <a:endParaRPr lang="it-IT" sz="2000" dirty="0">
              <a:solidFill>
                <a:schemeClr val="bg1">
                  <a:lumMod val="50000"/>
                </a:schemeClr>
              </a:solidFill>
            </a:endParaRPr>
          </a:p>
          <a:p>
            <a:pPr eaLnBrk="1" hangingPunct="1">
              <a:defRPr/>
            </a:pPr>
            <a:r>
              <a:rPr lang="it-IT" sz="2000" dirty="0">
                <a:solidFill>
                  <a:schemeClr val="bg1">
                    <a:lumMod val="50000"/>
                  </a:schemeClr>
                </a:solidFill>
              </a:rPr>
              <a:t>Alternative </a:t>
            </a:r>
            <a:r>
              <a:rPr lang="it-IT" sz="2000" dirty="0" err="1">
                <a:solidFill>
                  <a:schemeClr val="bg1">
                    <a:lumMod val="50000"/>
                  </a:schemeClr>
                </a:solidFill>
              </a:rPr>
              <a:t>versions</a:t>
            </a:r>
            <a:r>
              <a:rPr lang="it-IT" sz="2000" dirty="0">
                <a:solidFill>
                  <a:schemeClr val="bg1">
                    <a:lumMod val="50000"/>
                  </a:schemeClr>
                </a:solidFill>
              </a:rPr>
              <a:t> </a:t>
            </a:r>
            <a:r>
              <a:rPr lang="it-IT" sz="2000" dirty="0" err="1">
                <a:solidFill>
                  <a:schemeClr val="bg1">
                    <a:lumMod val="50000"/>
                  </a:schemeClr>
                </a:solidFill>
              </a:rPr>
              <a:t>of</a:t>
            </a:r>
            <a:r>
              <a:rPr lang="it-IT" sz="2000" dirty="0">
                <a:solidFill>
                  <a:schemeClr val="bg1">
                    <a:lumMod val="50000"/>
                  </a:schemeClr>
                </a:solidFill>
              </a:rPr>
              <a:t> a </a:t>
            </a:r>
            <a:r>
              <a:rPr lang="it-IT" sz="2000" dirty="0" err="1">
                <a:solidFill>
                  <a:schemeClr val="bg1">
                    <a:lumMod val="50000"/>
                  </a:schemeClr>
                </a:solidFill>
              </a:rPr>
              <a:t>particular</a:t>
            </a:r>
            <a:r>
              <a:rPr lang="it-IT" sz="2000" dirty="0">
                <a:solidFill>
                  <a:schemeClr val="bg1">
                    <a:lumMod val="50000"/>
                  </a:schemeClr>
                </a:solidFill>
              </a:rPr>
              <a:t> gene</a:t>
            </a:r>
          </a:p>
          <a:p>
            <a:pPr eaLnBrk="1" hangingPunct="1">
              <a:defRPr/>
            </a:pPr>
            <a:endParaRPr lang="it-IT" sz="2000" dirty="0">
              <a:solidFill>
                <a:schemeClr val="bg1"/>
              </a:solidFill>
            </a:endParaRPr>
          </a:p>
        </p:txBody>
      </p:sp>
      <p:pic>
        <p:nvPicPr>
          <p:cNvPr id="83970" name="Picture 2" descr="http://katiephd.com/wp-content/uploads/2011/05/Alle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1012825"/>
            <a:ext cx="4275137"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250825" y="4756150"/>
            <a:ext cx="3241675" cy="1016000"/>
          </a:xfrm>
          <a:prstGeom prst="rect">
            <a:avLst/>
          </a:prstGeom>
          <a:noFill/>
        </p:spPr>
        <p:txBody>
          <a:bodyPr>
            <a:spAutoFit/>
          </a:bodyPr>
          <a:lstStyle/>
          <a:p>
            <a:pPr eaLnBrk="1" hangingPunct="1">
              <a:defRPr/>
            </a:pPr>
            <a:r>
              <a:rPr lang="it-IT" sz="2000" dirty="0" err="1">
                <a:solidFill>
                  <a:srgbClr val="FFFF00"/>
                </a:solidFill>
              </a:rPr>
              <a:t>Homozygous</a:t>
            </a:r>
            <a:endParaRPr lang="it-IT" sz="2000" dirty="0">
              <a:solidFill>
                <a:srgbClr val="FFFF00"/>
              </a:solidFill>
            </a:endParaRPr>
          </a:p>
          <a:p>
            <a:pPr eaLnBrk="1" hangingPunct="1">
              <a:defRPr/>
            </a:pPr>
            <a:r>
              <a:rPr lang="it-IT" sz="2000" dirty="0" err="1">
                <a:solidFill>
                  <a:schemeClr val="tx1">
                    <a:lumMod val="75000"/>
                    <a:lumOff val="25000"/>
                  </a:schemeClr>
                </a:solidFill>
              </a:rPr>
              <a:t>If</a:t>
            </a:r>
            <a:r>
              <a:rPr lang="it-IT" sz="2000" dirty="0">
                <a:solidFill>
                  <a:schemeClr val="tx1">
                    <a:lumMod val="75000"/>
                    <a:lumOff val="25000"/>
                  </a:schemeClr>
                </a:solidFill>
              </a:rPr>
              <a:t> a </a:t>
            </a:r>
            <a:r>
              <a:rPr lang="it-IT" sz="2000" dirty="0" err="1">
                <a:solidFill>
                  <a:schemeClr val="tx1">
                    <a:lumMod val="75000"/>
                    <a:lumOff val="25000"/>
                  </a:schemeClr>
                </a:solidFill>
              </a:rPr>
              <a:t>person</a:t>
            </a:r>
            <a:r>
              <a:rPr lang="it-IT" sz="2000" dirty="0">
                <a:solidFill>
                  <a:schemeClr val="tx1">
                    <a:lumMod val="75000"/>
                    <a:lumOff val="25000"/>
                  </a:schemeClr>
                </a:solidFill>
              </a:rPr>
              <a:t> </a:t>
            </a:r>
            <a:r>
              <a:rPr lang="it-IT" sz="2000" dirty="0" err="1">
                <a:solidFill>
                  <a:schemeClr val="tx1">
                    <a:lumMod val="75000"/>
                    <a:lumOff val="25000"/>
                  </a:schemeClr>
                </a:solidFill>
              </a:rPr>
              <a:t>has</a:t>
            </a:r>
            <a:r>
              <a:rPr lang="it-IT" sz="2000" dirty="0">
                <a:solidFill>
                  <a:schemeClr val="tx1">
                    <a:lumMod val="75000"/>
                    <a:lumOff val="25000"/>
                  </a:schemeClr>
                </a:solidFill>
              </a:rPr>
              <a:t> 2 </a:t>
            </a:r>
            <a:r>
              <a:rPr lang="it-IT" sz="2000" dirty="0" err="1">
                <a:solidFill>
                  <a:schemeClr val="tx1">
                    <a:lumMod val="75000"/>
                    <a:lumOff val="25000"/>
                  </a:schemeClr>
                </a:solidFill>
              </a:rPr>
              <a:t>identical</a:t>
            </a:r>
            <a:r>
              <a:rPr lang="it-IT" sz="2000" dirty="0">
                <a:solidFill>
                  <a:schemeClr val="tx1">
                    <a:lumMod val="75000"/>
                    <a:lumOff val="25000"/>
                  </a:schemeClr>
                </a:solidFill>
              </a:rPr>
              <a:t> </a:t>
            </a:r>
            <a:r>
              <a:rPr lang="it-IT" sz="2000" dirty="0" err="1">
                <a:solidFill>
                  <a:schemeClr val="tx1">
                    <a:lumMod val="75000"/>
                    <a:lumOff val="25000"/>
                  </a:schemeClr>
                </a:solidFill>
              </a:rPr>
              <a:t>alleles</a:t>
            </a:r>
            <a:r>
              <a:rPr lang="it-IT" sz="2000" dirty="0">
                <a:solidFill>
                  <a:schemeClr val="tx1">
                    <a:lumMod val="75000"/>
                    <a:lumOff val="25000"/>
                  </a:schemeClr>
                </a:solidFill>
              </a:rPr>
              <a:t> </a:t>
            </a:r>
            <a:r>
              <a:rPr lang="it-IT" sz="2000" dirty="0" err="1">
                <a:solidFill>
                  <a:schemeClr val="tx1">
                    <a:lumMod val="75000"/>
                    <a:lumOff val="25000"/>
                  </a:schemeClr>
                </a:solidFill>
              </a:rPr>
              <a:t>of</a:t>
            </a:r>
            <a:r>
              <a:rPr lang="it-IT" sz="2000" dirty="0">
                <a:solidFill>
                  <a:schemeClr val="tx1">
                    <a:lumMod val="75000"/>
                    <a:lumOff val="25000"/>
                  </a:schemeClr>
                </a:solidFill>
              </a:rPr>
              <a:t> a </a:t>
            </a:r>
            <a:r>
              <a:rPr lang="it-IT" sz="2000" dirty="0" err="1">
                <a:solidFill>
                  <a:schemeClr val="tx1">
                    <a:lumMod val="75000"/>
                    <a:lumOff val="25000"/>
                  </a:schemeClr>
                </a:solidFill>
              </a:rPr>
              <a:t>particular</a:t>
            </a:r>
            <a:r>
              <a:rPr lang="it-IT" sz="2000" dirty="0">
                <a:solidFill>
                  <a:schemeClr val="tx1">
                    <a:lumMod val="75000"/>
                    <a:lumOff val="25000"/>
                  </a:schemeClr>
                </a:solidFill>
              </a:rPr>
              <a:t> gene</a:t>
            </a:r>
          </a:p>
        </p:txBody>
      </p:sp>
      <p:sp>
        <p:nvSpPr>
          <p:cNvPr id="10" name="CasellaDiTesto 9"/>
          <p:cNvSpPr txBox="1"/>
          <p:nvPr/>
        </p:nvSpPr>
        <p:spPr>
          <a:xfrm>
            <a:off x="1331913" y="3316288"/>
            <a:ext cx="2232025" cy="369887"/>
          </a:xfrm>
          <a:prstGeom prst="rect">
            <a:avLst/>
          </a:prstGeom>
          <a:noFill/>
        </p:spPr>
        <p:txBody>
          <a:bodyPr>
            <a:spAutoFit/>
          </a:bodyPr>
          <a:lstStyle/>
          <a:p>
            <a:pPr algn="ctr" eaLnBrk="1" hangingPunct="1">
              <a:defRPr/>
            </a:pPr>
            <a:r>
              <a:rPr lang="it-IT" dirty="0">
                <a:solidFill>
                  <a:schemeClr val="bg1">
                    <a:lumMod val="50000"/>
                  </a:schemeClr>
                </a:solidFill>
              </a:rPr>
              <a:t>2 CONDITIONS</a:t>
            </a:r>
          </a:p>
        </p:txBody>
      </p:sp>
      <p:sp>
        <p:nvSpPr>
          <p:cNvPr id="11" name="Freccia in giù 10"/>
          <p:cNvSpPr/>
          <p:nvPr/>
        </p:nvSpPr>
        <p:spPr>
          <a:xfrm>
            <a:off x="2268538" y="2308225"/>
            <a:ext cx="431800" cy="1008063"/>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3" name="CasellaDiTesto 12"/>
          <p:cNvSpPr txBox="1"/>
          <p:nvPr/>
        </p:nvSpPr>
        <p:spPr>
          <a:xfrm>
            <a:off x="4140200" y="4756150"/>
            <a:ext cx="4248150" cy="708025"/>
          </a:xfrm>
          <a:prstGeom prst="rect">
            <a:avLst/>
          </a:prstGeom>
          <a:noFill/>
        </p:spPr>
        <p:txBody>
          <a:bodyPr>
            <a:spAutoFit/>
          </a:bodyPr>
          <a:lstStyle/>
          <a:p>
            <a:pPr eaLnBrk="1" hangingPunct="1">
              <a:defRPr/>
            </a:pPr>
            <a:r>
              <a:rPr lang="it-IT" sz="2000" dirty="0" err="1">
                <a:solidFill>
                  <a:srgbClr val="FFFF00"/>
                </a:solidFill>
              </a:rPr>
              <a:t>Heterozygous</a:t>
            </a:r>
            <a:endParaRPr lang="it-IT" sz="2000" dirty="0">
              <a:solidFill>
                <a:srgbClr val="FFFF00"/>
              </a:solidFill>
            </a:endParaRPr>
          </a:p>
          <a:p>
            <a:pPr eaLnBrk="1" hangingPunct="1">
              <a:defRPr/>
            </a:pPr>
            <a:r>
              <a:rPr lang="it-IT" sz="2000" dirty="0" err="1">
                <a:solidFill>
                  <a:schemeClr val="tx1">
                    <a:lumMod val="75000"/>
                    <a:lumOff val="25000"/>
                  </a:schemeClr>
                </a:solidFill>
              </a:rPr>
              <a:t>Different</a:t>
            </a:r>
            <a:r>
              <a:rPr lang="it-IT" sz="2000" dirty="0">
                <a:solidFill>
                  <a:schemeClr val="tx1">
                    <a:lumMod val="75000"/>
                    <a:lumOff val="25000"/>
                  </a:schemeClr>
                </a:solidFill>
              </a:rPr>
              <a:t> </a:t>
            </a:r>
            <a:r>
              <a:rPr lang="it-IT" sz="2000" dirty="0" err="1">
                <a:solidFill>
                  <a:schemeClr val="tx1">
                    <a:lumMod val="75000"/>
                    <a:lumOff val="25000"/>
                  </a:schemeClr>
                </a:solidFill>
              </a:rPr>
              <a:t>alleles</a:t>
            </a:r>
            <a:r>
              <a:rPr lang="it-IT" sz="2000" dirty="0">
                <a:solidFill>
                  <a:schemeClr val="tx1">
                    <a:lumMod val="75000"/>
                    <a:lumOff val="25000"/>
                  </a:schemeClr>
                </a:solidFill>
              </a:rPr>
              <a:t> </a:t>
            </a:r>
            <a:r>
              <a:rPr lang="it-IT" sz="2000" dirty="0" err="1">
                <a:solidFill>
                  <a:schemeClr val="tx1">
                    <a:lumMod val="75000"/>
                    <a:lumOff val="25000"/>
                  </a:schemeClr>
                </a:solidFill>
              </a:rPr>
              <a:t>of</a:t>
            </a:r>
            <a:r>
              <a:rPr lang="it-IT" sz="2000" dirty="0">
                <a:solidFill>
                  <a:schemeClr val="tx1">
                    <a:lumMod val="75000"/>
                    <a:lumOff val="25000"/>
                  </a:schemeClr>
                </a:solidFill>
              </a:rPr>
              <a:t> a </a:t>
            </a:r>
            <a:r>
              <a:rPr lang="it-IT" sz="2000" dirty="0" err="1">
                <a:solidFill>
                  <a:schemeClr val="tx1">
                    <a:lumMod val="75000"/>
                    <a:lumOff val="25000"/>
                  </a:schemeClr>
                </a:solidFill>
              </a:rPr>
              <a:t>particular</a:t>
            </a:r>
            <a:r>
              <a:rPr lang="it-IT" sz="2000" dirty="0">
                <a:solidFill>
                  <a:schemeClr val="tx1">
                    <a:lumMod val="75000"/>
                    <a:lumOff val="25000"/>
                  </a:schemeClr>
                </a:solidFill>
              </a:rPr>
              <a:t> gene</a:t>
            </a:r>
          </a:p>
        </p:txBody>
      </p:sp>
      <p:cxnSp>
        <p:nvCxnSpPr>
          <p:cNvPr id="15" name="Connettore 2 14"/>
          <p:cNvCxnSpPr/>
          <p:nvPr/>
        </p:nvCxnSpPr>
        <p:spPr>
          <a:xfrm flipH="1">
            <a:off x="1331913" y="3686175"/>
            <a:ext cx="1116012" cy="1069975"/>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2439988" y="3694113"/>
            <a:ext cx="2484437" cy="1081087"/>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7291" name="CasellaDiTesto 11"/>
          <p:cNvSpPr txBox="1">
            <a:spLocks noChangeArrowheads="1"/>
          </p:cNvSpPr>
          <p:nvPr/>
        </p:nvSpPr>
        <p:spPr bwMode="auto">
          <a:xfrm>
            <a:off x="250825" y="5837238"/>
            <a:ext cx="8066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u="sng">
                <a:solidFill>
                  <a:schemeClr val="bg1"/>
                </a:solidFill>
              </a:rPr>
              <a:t>Dominant alleles</a:t>
            </a:r>
            <a:r>
              <a:rPr lang="it-IT" altLang="it-IT" sz="2000">
                <a:solidFill>
                  <a:schemeClr val="bg1"/>
                </a:solidFill>
              </a:rPr>
              <a:t> will produce its phenotype in both conditions</a:t>
            </a:r>
          </a:p>
        </p:txBody>
      </p:sp>
      <p:pic>
        <p:nvPicPr>
          <p:cNvPr id="97292" name="Picture 4" descr="http://stlukescatholic.com/pictures/Web%20Extras/dictionary-da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4200"/>
            <a:ext cx="14398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83970"/>
                                        </p:tgtEl>
                                        <p:attrNameLst>
                                          <p:attrName>style.opacity</p:attrName>
                                        </p:attrNameLst>
                                      </p:cBhvr>
                                      <p:to>
                                        <p:strVal val="0.15"/>
                                      </p:to>
                                    </p:set>
                                    <p:animEffect filter="image" prLst="opacity: 0.15">
                                      <p:cBhvr rctx="IE">
                                        <p:cTn id="7" dur="indefinite"/>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933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99331" name="CasellaDiTesto 3"/>
          <p:cNvSpPr txBox="1">
            <a:spLocks noChangeArrowheads="1"/>
          </p:cNvSpPr>
          <p:nvPr/>
        </p:nvSpPr>
        <p:spPr bwMode="auto">
          <a:xfrm>
            <a:off x="179388" y="1654175"/>
            <a:ext cx="7993062"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rgbClr val="FFFF00"/>
                </a:solidFill>
              </a:rPr>
              <a:t>Genome:</a:t>
            </a:r>
          </a:p>
          <a:p>
            <a:pPr eaLnBrk="1" hangingPunct="1">
              <a:spcBef>
                <a:spcPct val="0"/>
              </a:spcBef>
              <a:buFontTx/>
              <a:buNone/>
            </a:pPr>
            <a:r>
              <a:rPr lang="it-IT" altLang="it-IT" sz="2000">
                <a:solidFill>
                  <a:schemeClr val="bg1"/>
                </a:solidFill>
              </a:rPr>
              <a:t>A complete set of chromosomes</a:t>
            </a:r>
          </a:p>
          <a:p>
            <a:pPr eaLnBrk="1" hangingPunct="1">
              <a:spcBef>
                <a:spcPct val="0"/>
              </a:spcBef>
              <a:buFontTx/>
              <a:buNone/>
            </a:pPr>
            <a:endParaRPr lang="it-IT" altLang="it-IT" sz="2000">
              <a:solidFill>
                <a:schemeClr val="bg1"/>
              </a:solidFill>
            </a:endParaRPr>
          </a:p>
          <a:p>
            <a:pPr eaLnBrk="1" hangingPunct="1">
              <a:spcBef>
                <a:spcPct val="0"/>
              </a:spcBef>
              <a:buFontTx/>
              <a:buNone/>
            </a:pPr>
            <a:r>
              <a:rPr lang="it-IT" altLang="it-IT" sz="2000">
                <a:solidFill>
                  <a:srgbClr val="FFFF00"/>
                </a:solidFill>
              </a:rPr>
              <a:t>Genotype:</a:t>
            </a:r>
          </a:p>
          <a:p>
            <a:pPr eaLnBrk="1" hangingPunct="1">
              <a:spcBef>
                <a:spcPct val="0"/>
              </a:spcBef>
              <a:buFontTx/>
              <a:buNone/>
            </a:pPr>
            <a:r>
              <a:rPr lang="it-IT" altLang="it-IT" sz="2000">
                <a:solidFill>
                  <a:schemeClr val="bg1"/>
                </a:solidFill>
              </a:rPr>
              <a:t>Genetic composition of an organism </a:t>
            </a:r>
          </a:p>
        </p:txBody>
      </p:sp>
      <p:pic>
        <p:nvPicPr>
          <p:cNvPr id="99332" name="Picture 2" descr="http://www.karakalpak.com/images/genetic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908050"/>
            <a:ext cx="37909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CasellaDiTesto 11"/>
          <p:cNvSpPr txBox="1">
            <a:spLocks noChangeArrowheads="1"/>
          </p:cNvSpPr>
          <p:nvPr/>
        </p:nvSpPr>
        <p:spPr bwMode="auto">
          <a:xfrm>
            <a:off x="179388" y="4449763"/>
            <a:ext cx="79930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rgbClr val="FFFF00"/>
                </a:solidFill>
              </a:rPr>
              <a:t>Phenotype:</a:t>
            </a:r>
          </a:p>
          <a:p>
            <a:pPr eaLnBrk="1" hangingPunct="1">
              <a:spcBef>
                <a:spcPct val="0"/>
              </a:spcBef>
              <a:buFontTx/>
              <a:buNone/>
            </a:pPr>
            <a:r>
              <a:rPr lang="it-IT" altLang="it-IT" sz="2000">
                <a:solidFill>
                  <a:schemeClr val="bg1"/>
                </a:solidFill>
              </a:rPr>
              <a:t>The observable appearance of an organism</a:t>
            </a:r>
          </a:p>
          <a:p>
            <a:pPr eaLnBrk="1" hangingPunct="1">
              <a:spcBef>
                <a:spcPct val="0"/>
              </a:spcBef>
              <a:buFontTx/>
              <a:buNone/>
            </a:pPr>
            <a:r>
              <a:rPr lang="it-IT" altLang="it-IT" sz="2000" u="sng">
                <a:solidFill>
                  <a:schemeClr val="bg1"/>
                </a:solidFill>
              </a:rPr>
              <a:t>(genome + environment)</a:t>
            </a:r>
          </a:p>
        </p:txBody>
      </p:sp>
      <p:pic>
        <p:nvPicPr>
          <p:cNvPr id="24583" name="Picture 4" descr="https://encrypted-tbn3.gstatic.com/images?q=tbn:ANd9GcQXtYpju6_p0svVr1pHYl1GVXRHPo2gR5tMkpOLqd53Txb5fZc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3644900"/>
            <a:ext cx="367665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Picture 4" descr="http://stlukescatholic.com/pictures/Web%20Extras/dictionary-da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4200"/>
            <a:ext cx="14398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583"/>
                                        </p:tgtEl>
                                        <p:attrNameLst>
                                          <p:attrName>style.visibility</p:attrName>
                                        </p:attrNameLst>
                                      </p:cBhvr>
                                      <p:to>
                                        <p:strVal val="visible"/>
                                      </p:to>
                                    </p:set>
                                    <p:animEffect transition="in" filter="fade">
                                      <p:cBhvr>
                                        <p:cTn id="7" dur="500"/>
                                        <p:tgtEl>
                                          <p:spTgt spid="245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fade">
                                      <p:cBhvr>
                                        <p:cTn id="10"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01378"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101379" name="Picture 2" descr="http://www.karakalpak.com/images/genetic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052513"/>
            <a:ext cx="33321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1"/>
          <p:cNvSpPr txBox="1">
            <a:spLocks noChangeArrowheads="1"/>
          </p:cNvSpPr>
          <p:nvPr/>
        </p:nvSpPr>
        <p:spPr bwMode="auto">
          <a:xfrm>
            <a:off x="4572000" y="1557338"/>
            <a:ext cx="194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i="1">
                <a:solidFill>
                  <a:schemeClr val="bg1"/>
                </a:solidFill>
              </a:rPr>
              <a:t>Interacts</a:t>
            </a:r>
          </a:p>
        </p:txBody>
      </p:sp>
      <p:sp>
        <p:nvSpPr>
          <p:cNvPr id="101381" name="AutoShape 2" descr="https://s-media-cache-ak0.pinimg.com/736x/14/ba/fe/14bafef09729d28b5030e9bc0f685811.jpg"/>
          <p:cNvSpPr>
            <a:spLocks noChangeAspect="1" noChangeArrowheads="1"/>
          </p:cNvSpPr>
          <p:nvPr/>
        </p:nvSpPr>
        <p:spPr bwMode="auto">
          <a:xfrm>
            <a:off x="155575" y="-1790700"/>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l="12694" t="43700" r="47736" b="10101"/>
          <a:stretch>
            <a:fillRect/>
          </a:stretch>
        </p:blipFill>
        <p:spPr bwMode="auto">
          <a:xfrm>
            <a:off x="4284663" y="3213100"/>
            <a:ext cx="360045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ccia angolare in su 12"/>
          <p:cNvSpPr/>
          <p:nvPr/>
        </p:nvSpPr>
        <p:spPr>
          <a:xfrm rot="10800000" flipH="1">
            <a:off x="4284663" y="1989138"/>
            <a:ext cx="2016125" cy="1152525"/>
          </a:xfrm>
          <a:prstGeom prst="bentUp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5" name="Figura a mano libera 14"/>
          <p:cNvSpPr/>
          <p:nvPr/>
        </p:nvSpPr>
        <p:spPr>
          <a:xfrm>
            <a:off x="555625" y="3227388"/>
            <a:ext cx="7369175" cy="3657600"/>
          </a:xfrm>
          <a:custGeom>
            <a:avLst/>
            <a:gdLst>
              <a:gd name="connsiteX0" fmla="*/ 3711388 w 7368988"/>
              <a:gd name="connsiteY0" fmla="*/ 0 h 3657600"/>
              <a:gd name="connsiteX1" fmla="*/ 0 w 7368988"/>
              <a:gd name="connsiteY1" fmla="*/ 2061882 h 3657600"/>
              <a:gd name="connsiteX2" fmla="*/ 2330823 w 7368988"/>
              <a:gd name="connsiteY2" fmla="*/ 3657600 h 3657600"/>
              <a:gd name="connsiteX3" fmla="*/ 7368988 w 7368988"/>
              <a:gd name="connsiteY3" fmla="*/ 2384612 h 3657600"/>
              <a:gd name="connsiteX4" fmla="*/ 3711388 w 7368988"/>
              <a:gd name="connsiteY4" fmla="*/ 2366682 h 3657600"/>
              <a:gd name="connsiteX5" fmla="*/ 3711388 w 7368988"/>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8988" h="3657600">
                <a:moveTo>
                  <a:pt x="3711388" y="0"/>
                </a:moveTo>
                <a:lnTo>
                  <a:pt x="0" y="2061882"/>
                </a:lnTo>
                <a:lnTo>
                  <a:pt x="2330823" y="3657600"/>
                </a:lnTo>
                <a:lnTo>
                  <a:pt x="7368988" y="2384612"/>
                </a:lnTo>
                <a:lnTo>
                  <a:pt x="3711388" y="2366682"/>
                </a:lnTo>
                <a:lnTo>
                  <a:pt x="3711388" y="0"/>
                </a:lnTo>
                <a:close/>
              </a:path>
            </a:pathLst>
          </a:cu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14" name="Picture 4" descr="https://encrypted-tbn3.gstatic.com/images?q=tbn:ANd9GcQXtYpju6_p0svVr1pHYl1GVXRHPo2gR5tMkpOLqd53Txb5fZc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5300663"/>
            <a:ext cx="23495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15"/>
          <p:cNvSpPr txBox="1">
            <a:spLocks noChangeArrowheads="1"/>
          </p:cNvSpPr>
          <p:nvPr/>
        </p:nvSpPr>
        <p:spPr bwMode="auto">
          <a:xfrm>
            <a:off x="971550" y="4941888"/>
            <a:ext cx="194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chemeClr val="bg1"/>
                </a:solidFill>
              </a:rPr>
              <a:t>Phenotype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81923"/>
                                        </p:tgtEl>
                                        <p:attrNameLst>
                                          <p:attrName>style.visibility</p:attrName>
                                        </p:attrNameLst>
                                      </p:cBhvr>
                                      <p:to>
                                        <p:strVal val="visible"/>
                                      </p:to>
                                    </p:set>
                                    <p:animEffect transition="in" filter="fade">
                                      <p:cBhvr>
                                        <p:cTn id="13" dur="500"/>
                                        <p:tgtEl>
                                          <p:spTgt spid="819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0342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03427" name="AutoShape 2" descr="https://s-media-cache-ak0.pinimg.com/736x/14/ba/fe/14bafef09729d28b5030e9bc0f685811.jpg"/>
          <p:cNvSpPr>
            <a:spLocks noChangeAspect="1" noChangeArrowheads="1"/>
          </p:cNvSpPr>
          <p:nvPr/>
        </p:nvSpPr>
        <p:spPr bwMode="auto">
          <a:xfrm>
            <a:off x="155575" y="-1790700"/>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03428" name="CasellaDiTesto 15"/>
          <p:cNvSpPr txBox="1">
            <a:spLocks noChangeArrowheads="1"/>
          </p:cNvSpPr>
          <p:nvPr/>
        </p:nvSpPr>
        <p:spPr bwMode="auto">
          <a:xfrm>
            <a:off x="0" y="9112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3600">
                <a:solidFill>
                  <a:srgbClr val="FFFF00"/>
                </a:solidFill>
              </a:rPr>
              <a:t>IN DETAILS..</a:t>
            </a:r>
          </a:p>
        </p:txBody>
      </p:sp>
      <p:pic>
        <p:nvPicPr>
          <p:cNvPr id="233473" name="Picture 1"/>
          <p:cNvPicPr>
            <a:picLocks noChangeAspect="1" noChangeArrowheads="1"/>
          </p:cNvPicPr>
          <p:nvPr/>
        </p:nvPicPr>
        <p:blipFill>
          <a:blip r:embed="rId3" cstate="print"/>
          <a:srcRect/>
          <a:stretch>
            <a:fillRect/>
          </a:stretch>
        </p:blipFill>
        <p:spPr bwMode="auto">
          <a:xfrm>
            <a:off x="-51213" y="2132856"/>
            <a:ext cx="9195213" cy="304905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a:extLst>
              <a:ext uri="{28A0092B-C50C-407E-A947-70E740481C1C}">
                <a14:useLocalDpi xmlns:a14="http://schemas.microsoft.com/office/drawing/2010/main" val="0"/>
              </a:ext>
            </a:extLst>
          </a:blip>
          <a:srcRect l="14465" t="8871" r="14661"/>
          <a:stretch>
            <a:fillRect/>
          </a:stretch>
        </p:blipFill>
        <p:spPr bwMode="auto">
          <a:xfrm rot="-400453">
            <a:off x="1836738" y="1798638"/>
            <a:ext cx="5627687"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05475"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05476" name="CasellaDiTesto 3"/>
          <p:cNvSpPr txBox="1">
            <a:spLocks noChangeArrowheads="1"/>
          </p:cNvSpPr>
          <p:nvPr/>
        </p:nvSpPr>
        <p:spPr bwMode="auto">
          <a:xfrm>
            <a:off x="395288" y="620713"/>
            <a:ext cx="8353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How can we understand the exact role of heritability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7" descr="C05F007"/>
          <p:cNvPicPr>
            <a:picLocks noChangeAspect="1" noChangeArrowheads="1"/>
          </p:cNvPicPr>
          <p:nvPr/>
        </p:nvPicPr>
        <p:blipFill>
          <a:blip r:embed="rId3">
            <a:extLst>
              <a:ext uri="{28A0092B-C50C-407E-A947-70E740481C1C}">
                <a14:useLocalDpi xmlns:a14="http://schemas.microsoft.com/office/drawing/2010/main" val="0"/>
              </a:ext>
            </a:extLst>
          </a:blip>
          <a:srcRect l="51904"/>
          <a:stretch>
            <a:fillRect/>
          </a:stretch>
        </p:blipFill>
        <p:spPr bwMode="auto">
          <a:xfrm>
            <a:off x="5419725" y="2066925"/>
            <a:ext cx="361632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07523"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107524" name="Picture 7" descr="C05F007"/>
          <p:cNvPicPr>
            <a:picLocks noChangeAspect="1" noChangeArrowheads="1"/>
          </p:cNvPicPr>
          <p:nvPr/>
        </p:nvPicPr>
        <p:blipFill>
          <a:blip r:embed="rId3">
            <a:extLst>
              <a:ext uri="{28A0092B-C50C-407E-A947-70E740481C1C}">
                <a14:useLocalDpi xmlns:a14="http://schemas.microsoft.com/office/drawing/2010/main" val="0"/>
              </a:ext>
            </a:extLst>
          </a:blip>
          <a:srcRect r="52995"/>
          <a:stretch>
            <a:fillRect/>
          </a:stretch>
        </p:blipFill>
        <p:spPr bwMode="auto">
          <a:xfrm>
            <a:off x="127000" y="2066925"/>
            <a:ext cx="353536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e 9"/>
          <p:cNvSpPr/>
          <p:nvPr/>
        </p:nvSpPr>
        <p:spPr>
          <a:xfrm>
            <a:off x="1846263" y="5637213"/>
            <a:ext cx="1368425" cy="368300"/>
          </a:xfrm>
          <a:prstGeom prst="ellipse">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1" name="Ovale 10"/>
          <p:cNvSpPr/>
          <p:nvPr/>
        </p:nvSpPr>
        <p:spPr>
          <a:xfrm>
            <a:off x="7235825" y="5589588"/>
            <a:ext cx="1368425" cy="368300"/>
          </a:xfrm>
          <a:prstGeom prst="ellipse">
            <a:avLst/>
          </a:prstGeom>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3" name="Ovale 12"/>
          <p:cNvSpPr/>
          <p:nvPr/>
        </p:nvSpPr>
        <p:spPr>
          <a:xfrm>
            <a:off x="1187450" y="1989138"/>
            <a:ext cx="1368425" cy="368300"/>
          </a:xfrm>
          <a:prstGeom prst="ellipse">
            <a:avLst/>
          </a:prstGeom>
          <a:solidFill>
            <a:srgbClr val="6699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4" name="Ovale 13"/>
          <p:cNvSpPr/>
          <p:nvPr/>
        </p:nvSpPr>
        <p:spPr>
          <a:xfrm>
            <a:off x="468313" y="5637213"/>
            <a:ext cx="1366837" cy="368300"/>
          </a:xfrm>
          <a:prstGeom prst="ellipse">
            <a:avLst/>
          </a:prstGeom>
          <a:solidFill>
            <a:srgbClr val="6699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5" name="Ovale 14"/>
          <p:cNvSpPr/>
          <p:nvPr/>
        </p:nvSpPr>
        <p:spPr>
          <a:xfrm>
            <a:off x="6516688" y="1989138"/>
            <a:ext cx="1368425" cy="368300"/>
          </a:xfrm>
          <a:prstGeom prst="ellipse">
            <a:avLst/>
          </a:prstGeom>
          <a:solidFill>
            <a:srgbClr val="6699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6" name="Ovale 15"/>
          <p:cNvSpPr/>
          <p:nvPr/>
        </p:nvSpPr>
        <p:spPr>
          <a:xfrm>
            <a:off x="5795963" y="5661025"/>
            <a:ext cx="1368425" cy="369888"/>
          </a:xfrm>
          <a:prstGeom prst="ellipse">
            <a:avLst/>
          </a:prstGeom>
          <a:solidFill>
            <a:srgbClr val="6699F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07531" name="CasellaDiTesto 3"/>
          <p:cNvSpPr txBox="1">
            <a:spLocks noChangeArrowheads="1"/>
          </p:cNvSpPr>
          <p:nvPr/>
        </p:nvSpPr>
        <p:spPr bwMode="auto">
          <a:xfrm>
            <a:off x="395288" y="620713"/>
            <a:ext cx="8353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How can we understand the exact role of heritability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0957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109571" name="Picture 7" descr="C05F007"/>
          <p:cNvPicPr>
            <a:picLocks noChangeAspect="1" noChangeArrowheads="1"/>
          </p:cNvPicPr>
          <p:nvPr/>
        </p:nvPicPr>
        <p:blipFill>
          <a:blip r:embed="rId3">
            <a:extLst>
              <a:ext uri="{28A0092B-C50C-407E-A947-70E740481C1C}">
                <a14:useLocalDpi xmlns:a14="http://schemas.microsoft.com/office/drawing/2010/main" val="0"/>
              </a:ext>
            </a:extLst>
          </a:blip>
          <a:srcRect r="52995"/>
          <a:stretch>
            <a:fillRect/>
          </a:stretch>
        </p:blipFill>
        <p:spPr bwMode="auto">
          <a:xfrm>
            <a:off x="127000" y="2066925"/>
            <a:ext cx="353536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CasellaDiTesto 7"/>
          <p:cNvSpPr txBox="1">
            <a:spLocks noChangeArrowheads="1"/>
          </p:cNvSpPr>
          <p:nvPr/>
        </p:nvSpPr>
        <p:spPr bwMode="auto">
          <a:xfrm>
            <a:off x="3708400" y="3500438"/>
            <a:ext cx="518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As the environment is the same, differences are due to </a:t>
            </a:r>
            <a:r>
              <a:rPr lang="it-IT" altLang="it-IT" sz="2400" u="sng">
                <a:solidFill>
                  <a:schemeClr val="bg1"/>
                </a:solidFill>
              </a:rPr>
              <a:t>heritability </a:t>
            </a:r>
          </a:p>
        </p:txBody>
      </p:sp>
      <p:cxnSp>
        <p:nvCxnSpPr>
          <p:cNvPr id="18" name="Connettore 2 17"/>
          <p:cNvCxnSpPr/>
          <p:nvPr/>
        </p:nvCxnSpPr>
        <p:spPr>
          <a:xfrm>
            <a:off x="971550" y="2781300"/>
            <a:ext cx="576263" cy="93503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V="1">
            <a:off x="1619250" y="3213100"/>
            <a:ext cx="431800" cy="49530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H="1" flipV="1">
            <a:off x="2124075" y="3141663"/>
            <a:ext cx="287338" cy="64770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V="1">
            <a:off x="2339975" y="3284538"/>
            <a:ext cx="576263" cy="4968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9577" name="CasellaDiTesto 3"/>
          <p:cNvSpPr txBox="1">
            <a:spLocks noChangeArrowheads="1"/>
          </p:cNvSpPr>
          <p:nvPr/>
        </p:nvSpPr>
        <p:spPr bwMode="auto">
          <a:xfrm>
            <a:off x="395288" y="620713"/>
            <a:ext cx="8353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How can we understand the exact role of heritability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0" y="592138"/>
            <a:ext cx="9144000" cy="3744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945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grpSp>
        <p:nvGrpSpPr>
          <p:cNvPr id="19459" name="Gruppo 15"/>
          <p:cNvGrpSpPr>
            <a:grpSpLocks/>
          </p:cNvGrpSpPr>
          <p:nvPr/>
        </p:nvGrpSpPr>
        <p:grpSpPr bwMode="auto">
          <a:xfrm>
            <a:off x="684213" y="690563"/>
            <a:ext cx="7658100" cy="3573462"/>
            <a:chOff x="683568" y="1295399"/>
            <a:chExt cx="7658056" cy="3573761"/>
          </a:xfrm>
        </p:grpSpPr>
        <p:pic>
          <p:nvPicPr>
            <p:cNvPr id="251908" name="Picture 4" descr="http://1.bp.blogspot.com/-n4_nw_Qgbj0/UyPsY90VMgI/AAAAAAAACuY/CdrT2MQ9qts/s1600/Cell+Chromosome++DNA+Gene.gif"/>
            <p:cNvPicPr>
              <a:picLocks noChangeAspect="1" noChangeArrowheads="1"/>
            </p:cNvPicPr>
            <p:nvPr/>
          </p:nvPicPr>
          <p:blipFill>
            <a:blip r:embed="rId3" cstate="print">
              <a:lum bright="10000"/>
            </a:blip>
            <a:srcRect/>
            <a:stretch>
              <a:fillRect/>
            </a:stretch>
          </p:blipFill>
          <p:spPr bwMode="auto">
            <a:xfrm>
              <a:off x="683568" y="1295399"/>
              <a:ext cx="7658056" cy="3573761"/>
            </a:xfrm>
            <a:prstGeom prst="rect">
              <a:avLst/>
            </a:prstGeom>
            <a:ln>
              <a:noFill/>
            </a:ln>
            <a:effectLst>
              <a:softEdge rad="112500"/>
            </a:effectLst>
          </p:spPr>
        </p:pic>
        <p:sp>
          <p:nvSpPr>
            <p:cNvPr id="19470" name="CasellaDiTesto 12"/>
            <p:cNvSpPr txBox="1">
              <a:spLocks noChangeArrowheads="1"/>
            </p:cNvSpPr>
            <p:nvPr/>
          </p:nvSpPr>
          <p:spPr bwMode="auto">
            <a:xfrm>
              <a:off x="7366360" y="2003354"/>
              <a:ext cx="95005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600" b="1"/>
                <a:t>GENE</a:t>
              </a:r>
            </a:p>
          </p:txBody>
        </p:sp>
        <p:sp>
          <p:nvSpPr>
            <p:cNvPr id="19471" name="CasellaDiTesto 13"/>
            <p:cNvSpPr txBox="1">
              <a:spLocks noChangeArrowheads="1"/>
            </p:cNvSpPr>
            <p:nvPr/>
          </p:nvSpPr>
          <p:spPr bwMode="auto">
            <a:xfrm>
              <a:off x="6372200" y="4341298"/>
              <a:ext cx="115212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b="1"/>
                <a:t>DNA</a:t>
              </a:r>
            </a:p>
          </p:txBody>
        </p:sp>
        <p:sp>
          <p:nvSpPr>
            <p:cNvPr id="19472" name="CasellaDiTesto 14"/>
            <p:cNvSpPr txBox="1">
              <a:spLocks noChangeArrowheads="1"/>
            </p:cNvSpPr>
            <p:nvPr/>
          </p:nvSpPr>
          <p:spPr bwMode="auto">
            <a:xfrm>
              <a:off x="3779912" y="4293096"/>
              <a:ext cx="252028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b="1"/>
                <a:t>CHROMOSOME</a:t>
              </a:r>
            </a:p>
          </p:txBody>
        </p:sp>
      </p:grpSp>
      <p:sp>
        <p:nvSpPr>
          <p:cNvPr id="1946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9461" name="AutoShape 10" descr="https://upload.wikimedia.org/wikipedia/commons/thumb/8/82/Eukaryote_DNA.svg/2000px-Eukaryote_DNA.svg.png"/>
          <p:cNvSpPr>
            <a:spLocks noChangeAspect="1" noChangeArrowheads="1"/>
          </p:cNvSpPr>
          <p:nvPr/>
        </p:nvSpPr>
        <p:spPr bwMode="auto">
          <a:xfrm>
            <a:off x="155575" y="-1790700"/>
            <a:ext cx="60579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9462" name="AutoShape 12" descr="https://upload.wikimedia.org/wikipedia/commons/thumb/8/82/Eukaryote_DNA.svg/2000px-Eukaryote_DNA.svg.png"/>
          <p:cNvSpPr>
            <a:spLocks noChangeAspect="1" noChangeArrowheads="1"/>
          </p:cNvSpPr>
          <p:nvPr/>
        </p:nvSpPr>
        <p:spPr bwMode="auto">
          <a:xfrm>
            <a:off x="155575" y="-1790700"/>
            <a:ext cx="60579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9463" name="AutoShape 14" descr="https://upload.wikimedia.org/wikipedia/commons/thumb/8/82/Eukaryote_DNA.svg/2000px-Eukaryote_DNA.svg.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9464" name="CasellaDiTesto 15"/>
          <p:cNvSpPr txBox="1">
            <a:spLocks noChangeArrowheads="1"/>
          </p:cNvSpPr>
          <p:nvPr/>
        </p:nvSpPr>
        <p:spPr bwMode="auto">
          <a:xfrm>
            <a:off x="7380288" y="1600200"/>
            <a:ext cx="1763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200"/>
              <a:t>A functional hereditary unit</a:t>
            </a:r>
          </a:p>
        </p:txBody>
      </p:sp>
      <p:sp>
        <p:nvSpPr>
          <p:cNvPr id="19465" name="CasellaDiTesto 17"/>
          <p:cNvSpPr txBox="1">
            <a:spLocks noChangeArrowheads="1"/>
          </p:cNvSpPr>
          <p:nvPr/>
        </p:nvSpPr>
        <p:spPr bwMode="auto">
          <a:xfrm>
            <a:off x="7146925" y="3778250"/>
            <a:ext cx="194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200"/>
              <a:t>Molecules that compose chromosomes</a:t>
            </a:r>
          </a:p>
        </p:txBody>
      </p:sp>
      <p:sp>
        <p:nvSpPr>
          <p:cNvPr id="19466" name="CasellaDiTesto 18"/>
          <p:cNvSpPr txBox="1">
            <a:spLocks noChangeArrowheads="1"/>
          </p:cNvSpPr>
          <p:nvPr/>
        </p:nvSpPr>
        <p:spPr bwMode="auto">
          <a:xfrm>
            <a:off x="3563938" y="3903663"/>
            <a:ext cx="3095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200"/>
              <a:t>A strand of DNA within the nucleus</a:t>
            </a:r>
          </a:p>
          <a:p>
            <a:pPr algn="ctr" eaLnBrk="1" hangingPunct="1">
              <a:spcBef>
                <a:spcPct val="0"/>
              </a:spcBef>
              <a:buFontTx/>
              <a:buNone/>
            </a:pPr>
            <a:r>
              <a:rPr lang="it-IT" altLang="it-IT" sz="1200"/>
              <a:t>(23 pairs)</a:t>
            </a:r>
          </a:p>
        </p:txBody>
      </p:sp>
      <p:pic>
        <p:nvPicPr>
          <p:cNvPr id="11280" name="Picture 16"/>
          <p:cNvPicPr>
            <a:picLocks noChangeAspect="1" noChangeArrowheads="1"/>
          </p:cNvPicPr>
          <p:nvPr/>
        </p:nvPicPr>
        <p:blipFill>
          <a:blip r:embed="rId4">
            <a:extLst>
              <a:ext uri="{28A0092B-C50C-407E-A947-70E740481C1C}">
                <a14:useLocalDpi xmlns:a14="http://schemas.microsoft.com/office/drawing/2010/main" val="0"/>
              </a:ext>
            </a:extLst>
          </a:blip>
          <a:srcRect l="13583" t="22050" r="28244" b="6551"/>
          <a:stretch>
            <a:fillRect/>
          </a:stretch>
        </p:blipFill>
        <p:spPr bwMode="auto">
          <a:xfrm>
            <a:off x="0" y="4076700"/>
            <a:ext cx="406717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igura a mano libera 17"/>
          <p:cNvSpPr/>
          <p:nvPr/>
        </p:nvSpPr>
        <p:spPr>
          <a:xfrm>
            <a:off x="0" y="1090613"/>
            <a:ext cx="4829175" cy="2986087"/>
          </a:xfrm>
          <a:custGeom>
            <a:avLst/>
            <a:gdLst>
              <a:gd name="connsiteX0" fmla="*/ 4235116 w 4395537"/>
              <a:gd name="connsiteY0" fmla="*/ 48126 h 3577390"/>
              <a:gd name="connsiteX1" fmla="*/ 0 w 4395537"/>
              <a:gd name="connsiteY1" fmla="*/ 3577390 h 3577390"/>
              <a:gd name="connsiteX2" fmla="*/ 3288631 w 4395537"/>
              <a:gd name="connsiteY2" fmla="*/ 3561348 h 3577390"/>
              <a:gd name="connsiteX3" fmla="*/ 4283242 w 4395537"/>
              <a:gd name="connsiteY3" fmla="*/ 2518611 h 3577390"/>
              <a:gd name="connsiteX4" fmla="*/ 4138863 w 4395537"/>
              <a:gd name="connsiteY4" fmla="*/ 2358190 h 3577390"/>
              <a:gd name="connsiteX5" fmla="*/ 4154905 w 4395537"/>
              <a:gd name="connsiteY5" fmla="*/ 2037348 h 3577390"/>
              <a:gd name="connsiteX6" fmla="*/ 4251158 w 4395537"/>
              <a:gd name="connsiteY6" fmla="*/ 1491916 h 3577390"/>
              <a:gd name="connsiteX7" fmla="*/ 4395537 w 4395537"/>
              <a:gd name="connsiteY7" fmla="*/ 1299411 h 3577390"/>
              <a:gd name="connsiteX8" fmla="*/ 4347410 w 4395537"/>
              <a:gd name="connsiteY8" fmla="*/ 1058779 h 3577390"/>
              <a:gd name="connsiteX9" fmla="*/ 4251158 w 4395537"/>
              <a:gd name="connsiteY9" fmla="*/ 545432 h 3577390"/>
              <a:gd name="connsiteX10" fmla="*/ 4251158 w 4395537"/>
              <a:gd name="connsiteY10" fmla="*/ 112295 h 3577390"/>
              <a:gd name="connsiteX11" fmla="*/ 4363452 w 4395537"/>
              <a:gd name="connsiteY11" fmla="*/ 0 h 3577390"/>
              <a:gd name="connsiteX12" fmla="*/ 4235116 w 4395537"/>
              <a:gd name="connsiteY12" fmla="*/ 48126 h 3577390"/>
              <a:gd name="connsiteX0" fmla="*/ 4235116 w 4395537"/>
              <a:gd name="connsiteY0" fmla="*/ 48126 h 3577390"/>
              <a:gd name="connsiteX1" fmla="*/ 0 w 4395537"/>
              <a:gd name="connsiteY1" fmla="*/ 3577390 h 3577390"/>
              <a:gd name="connsiteX2" fmla="*/ 3418783 w 4395537"/>
              <a:gd name="connsiteY2" fmla="*/ 3130225 h 3577390"/>
              <a:gd name="connsiteX3" fmla="*/ 4283242 w 4395537"/>
              <a:gd name="connsiteY3" fmla="*/ 2518611 h 3577390"/>
              <a:gd name="connsiteX4" fmla="*/ 4138863 w 4395537"/>
              <a:gd name="connsiteY4" fmla="*/ 2358190 h 3577390"/>
              <a:gd name="connsiteX5" fmla="*/ 4154905 w 4395537"/>
              <a:gd name="connsiteY5" fmla="*/ 2037348 h 3577390"/>
              <a:gd name="connsiteX6" fmla="*/ 4251158 w 4395537"/>
              <a:gd name="connsiteY6" fmla="*/ 1491916 h 3577390"/>
              <a:gd name="connsiteX7" fmla="*/ 4395537 w 4395537"/>
              <a:gd name="connsiteY7" fmla="*/ 1299411 h 3577390"/>
              <a:gd name="connsiteX8" fmla="*/ 4347410 w 4395537"/>
              <a:gd name="connsiteY8" fmla="*/ 1058779 h 3577390"/>
              <a:gd name="connsiteX9" fmla="*/ 4251158 w 4395537"/>
              <a:gd name="connsiteY9" fmla="*/ 545432 h 3577390"/>
              <a:gd name="connsiteX10" fmla="*/ 4251158 w 4395537"/>
              <a:gd name="connsiteY10" fmla="*/ 112295 h 3577390"/>
              <a:gd name="connsiteX11" fmla="*/ 4363452 w 4395537"/>
              <a:gd name="connsiteY11" fmla="*/ 0 h 3577390"/>
              <a:gd name="connsiteX12" fmla="*/ 4235116 w 4395537"/>
              <a:gd name="connsiteY12" fmla="*/ 48126 h 3577390"/>
              <a:gd name="connsiteX0" fmla="*/ 4668253 w 4828674"/>
              <a:gd name="connsiteY0" fmla="*/ 48126 h 3130225"/>
              <a:gd name="connsiteX1" fmla="*/ 0 w 4828674"/>
              <a:gd name="connsiteY1" fmla="*/ 3130225 h 3130225"/>
              <a:gd name="connsiteX2" fmla="*/ 3851920 w 4828674"/>
              <a:gd name="connsiteY2" fmla="*/ 3130225 h 3130225"/>
              <a:gd name="connsiteX3" fmla="*/ 4716379 w 4828674"/>
              <a:gd name="connsiteY3" fmla="*/ 2518611 h 3130225"/>
              <a:gd name="connsiteX4" fmla="*/ 4572000 w 4828674"/>
              <a:gd name="connsiteY4" fmla="*/ 2358190 h 3130225"/>
              <a:gd name="connsiteX5" fmla="*/ 4588042 w 4828674"/>
              <a:gd name="connsiteY5" fmla="*/ 2037348 h 3130225"/>
              <a:gd name="connsiteX6" fmla="*/ 4684295 w 4828674"/>
              <a:gd name="connsiteY6" fmla="*/ 1491916 h 3130225"/>
              <a:gd name="connsiteX7" fmla="*/ 4828674 w 4828674"/>
              <a:gd name="connsiteY7" fmla="*/ 1299411 h 3130225"/>
              <a:gd name="connsiteX8" fmla="*/ 4780547 w 4828674"/>
              <a:gd name="connsiteY8" fmla="*/ 1058779 h 3130225"/>
              <a:gd name="connsiteX9" fmla="*/ 4684295 w 4828674"/>
              <a:gd name="connsiteY9" fmla="*/ 545432 h 3130225"/>
              <a:gd name="connsiteX10" fmla="*/ 4684295 w 4828674"/>
              <a:gd name="connsiteY10" fmla="*/ 112295 h 3130225"/>
              <a:gd name="connsiteX11" fmla="*/ 4796589 w 4828674"/>
              <a:gd name="connsiteY11" fmla="*/ 0 h 3130225"/>
              <a:gd name="connsiteX12" fmla="*/ 4668253 w 4828674"/>
              <a:gd name="connsiteY12" fmla="*/ 48126 h 3130225"/>
              <a:gd name="connsiteX0" fmla="*/ 4668253 w 4828674"/>
              <a:gd name="connsiteY0" fmla="*/ 48126 h 3130225"/>
              <a:gd name="connsiteX1" fmla="*/ 0 w 4828674"/>
              <a:gd name="connsiteY1" fmla="*/ 2986210 h 3130225"/>
              <a:gd name="connsiteX2" fmla="*/ 3851920 w 4828674"/>
              <a:gd name="connsiteY2" fmla="*/ 3130225 h 3130225"/>
              <a:gd name="connsiteX3" fmla="*/ 4716379 w 4828674"/>
              <a:gd name="connsiteY3" fmla="*/ 2518611 h 3130225"/>
              <a:gd name="connsiteX4" fmla="*/ 4572000 w 4828674"/>
              <a:gd name="connsiteY4" fmla="*/ 2358190 h 3130225"/>
              <a:gd name="connsiteX5" fmla="*/ 4588042 w 4828674"/>
              <a:gd name="connsiteY5" fmla="*/ 2037348 h 3130225"/>
              <a:gd name="connsiteX6" fmla="*/ 4684295 w 4828674"/>
              <a:gd name="connsiteY6" fmla="*/ 1491916 h 3130225"/>
              <a:gd name="connsiteX7" fmla="*/ 4828674 w 4828674"/>
              <a:gd name="connsiteY7" fmla="*/ 1299411 h 3130225"/>
              <a:gd name="connsiteX8" fmla="*/ 4780547 w 4828674"/>
              <a:gd name="connsiteY8" fmla="*/ 1058779 h 3130225"/>
              <a:gd name="connsiteX9" fmla="*/ 4684295 w 4828674"/>
              <a:gd name="connsiteY9" fmla="*/ 545432 h 3130225"/>
              <a:gd name="connsiteX10" fmla="*/ 4684295 w 4828674"/>
              <a:gd name="connsiteY10" fmla="*/ 112295 h 3130225"/>
              <a:gd name="connsiteX11" fmla="*/ 4796589 w 4828674"/>
              <a:gd name="connsiteY11" fmla="*/ 0 h 3130225"/>
              <a:gd name="connsiteX12" fmla="*/ 4668253 w 4828674"/>
              <a:gd name="connsiteY12" fmla="*/ 48126 h 3130225"/>
              <a:gd name="connsiteX0" fmla="*/ 4668253 w 4828674"/>
              <a:gd name="connsiteY0" fmla="*/ 48126 h 2986210"/>
              <a:gd name="connsiteX1" fmla="*/ 0 w 4828674"/>
              <a:gd name="connsiteY1" fmla="*/ 2986210 h 2986210"/>
              <a:gd name="connsiteX2" fmla="*/ 4067944 w 4828674"/>
              <a:gd name="connsiteY2" fmla="*/ 2986210 h 2986210"/>
              <a:gd name="connsiteX3" fmla="*/ 4716379 w 4828674"/>
              <a:gd name="connsiteY3" fmla="*/ 2518611 h 2986210"/>
              <a:gd name="connsiteX4" fmla="*/ 4572000 w 4828674"/>
              <a:gd name="connsiteY4" fmla="*/ 2358190 h 2986210"/>
              <a:gd name="connsiteX5" fmla="*/ 4588042 w 4828674"/>
              <a:gd name="connsiteY5" fmla="*/ 2037348 h 2986210"/>
              <a:gd name="connsiteX6" fmla="*/ 4684295 w 4828674"/>
              <a:gd name="connsiteY6" fmla="*/ 1491916 h 2986210"/>
              <a:gd name="connsiteX7" fmla="*/ 4828674 w 4828674"/>
              <a:gd name="connsiteY7" fmla="*/ 1299411 h 2986210"/>
              <a:gd name="connsiteX8" fmla="*/ 4780547 w 4828674"/>
              <a:gd name="connsiteY8" fmla="*/ 1058779 h 2986210"/>
              <a:gd name="connsiteX9" fmla="*/ 4684295 w 4828674"/>
              <a:gd name="connsiteY9" fmla="*/ 545432 h 2986210"/>
              <a:gd name="connsiteX10" fmla="*/ 4684295 w 4828674"/>
              <a:gd name="connsiteY10" fmla="*/ 112295 h 2986210"/>
              <a:gd name="connsiteX11" fmla="*/ 4796589 w 4828674"/>
              <a:gd name="connsiteY11" fmla="*/ 0 h 2986210"/>
              <a:gd name="connsiteX12" fmla="*/ 4668253 w 4828674"/>
              <a:gd name="connsiteY12" fmla="*/ 48126 h 298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8674" h="2986210">
                <a:moveTo>
                  <a:pt x="4668253" y="48126"/>
                </a:moveTo>
                <a:lnTo>
                  <a:pt x="0" y="2986210"/>
                </a:lnTo>
                <a:lnTo>
                  <a:pt x="4067944" y="2986210"/>
                </a:lnTo>
                <a:lnTo>
                  <a:pt x="4716379" y="2518611"/>
                </a:lnTo>
                <a:lnTo>
                  <a:pt x="4572000" y="2358190"/>
                </a:lnTo>
                <a:lnTo>
                  <a:pt x="4588042" y="2037348"/>
                </a:lnTo>
                <a:lnTo>
                  <a:pt x="4684295" y="1491916"/>
                </a:lnTo>
                <a:lnTo>
                  <a:pt x="4828674" y="1299411"/>
                </a:lnTo>
                <a:lnTo>
                  <a:pt x="4780547" y="1058779"/>
                </a:lnTo>
                <a:lnTo>
                  <a:pt x="4684295" y="545432"/>
                </a:lnTo>
                <a:lnTo>
                  <a:pt x="4684295" y="112295"/>
                </a:lnTo>
                <a:lnTo>
                  <a:pt x="4796589" y="0"/>
                </a:lnTo>
                <a:lnTo>
                  <a:pt x="4668253" y="48126"/>
                </a:ln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80"/>
                                        </p:tgtEl>
                                        <p:attrNameLst>
                                          <p:attrName>style.visibility</p:attrName>
                                        </p:attrNameLst>
                                      </p:cBhvr>
                                      <p:to>
                                        <p:strVal val="visible"/>
                                      </p:to>
                                    </p:set>
                                    <p:animEffect transition="in" filter="fade">
                                      <p:cBhvr>
                                        <p:cTn id="7" dur="500"/>
                                        <p:tgtEl>
                                          <p:spTgt spid="1128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11618"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11619" name="CasellaDiTesto 7"/>
          <p:cNvSpPr txBox="1">
            <a:spLocks noChangeArrowheads="1"/>
          </p:cNvSpPr>
          <p:nvPr/>
        </p:nvSpPr>
        <p:spPr bwMode="auto">
          <a:xfrm>
            <a:off x="179388" y="3500438"/>
            <a:ext cx="518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As the environment is the same, differences are due to </a:t>
            </a:r>
            <a:r>
              <a:rPr lang="it-IT" altLang="it-IT" sz="2400" u="sng">
                <a:solidFill>
                  <a:schemeClr val="bg1"/>
                </a:solidFill>
              </a:rPr>
              <a:t>heritability </a:t>
            </a:r>
          </a:p>
        </p:txBody>
      </p:sp>
      <p:pic>
        <p:nvPicPr>
          <p:cNvPr id="111620" name="Picture 7" descr="C05F007"/>
          <p:cNvPicPr>
            <a:picLocks noChangeAspect="1" noChangeArrowheads="1"/>
          </p:cNvPicPr>
          <p:nvPr/>
        </p:nvPicPr>
        <p:blipFill>
          <a:blip r:embed="rId3">
            <a:extLst>
              <a:ext uri="{28A0092B-C50C-407E-A947-70E740481C1C}">
                <a14:useLocalDpi xmlns:a14="http://schemas.microsoft.com/office/drawing/2010/main" val="0"/>
              </a:ext>
            </a:extLst>
          </a:blip>
          <a:srcRect l="51904"/>
          <a:stretch>
            <a:fillRect/>
          </a:stretch>
        </p:blipFill>
        <p:spPr bwMode="auto">
          <a:xfrm>
            <a:off x="5419725" y="2066925"/>
            <a:ext cx="361632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nettore 2 14"/>
          <p:cNvCxnSpPr/>
          <p:nvPr/>
        </p:nvCxnSpPr>
        <p:spPr>
          <a:xfrm>
            <a:off x="6084888" y="3429000"/>
            <a:ext cx="647700" cy="792163"/>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V="1">
            <a:off x="6804025" y="3716338"/>
            <a:ext cx="576263" cy="4968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flipV="1">
            <a:off x="7380288" y="3716338"/>
            <a:ext cx="504825" cy="504825"/>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flipV="1">
            <a:off x="7956550" y="3716338"/>
            <a:ext cx="576263" cy="4968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1625" name="CasellaDiTesto 3"/>
          <p:cNvSpPr txBox="1">
            <a:spLocks noChangeArrowheads="1"/>
          </p:cNvSpPr>
          <p:nvPr/>
        </p:nvSpPr>
        <p:spPr bwMode="auto">
          <a:xfrm>
            <a:off x="395288" y="620713"/>
            <a:ext cx="8353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How can we understand the exact role of heritability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7" descr="C05F007"/>
          <p:cNvPicPr>
            <a:picLocks noChangeAspect="1" noChangeArrowheads="1"/>
          </p:cNvPicPr>
          <p:nvPr/>
        </p:nvPicPr>
        <p:blipFill>
          <a:blip r:embed="rId3">
            <a:extLst>
              <a:ext uri="{28A0092B-C50C-407E-A947-70E740481C1C}">
                <a14:useLocalDpi xmlns:a14="http://schemas.microsoft.com/office/drawing/2010/main" val="0"/>
              </a:ext>
            </a:extLst>
          </a:blip>
          <a:srcRect l="51904"/>
          <a:stretch>
            <a:fillRect/>
          </a:stretch>
        </p:blipFill>
        <p:spPr bwMode="auto">
          <a:xfrm>
            <a:off x="5419725" y="2066925"/>
            <a:ext cx="361632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6" name="Picture 7" descr="C05F007"/>
          <p:cNvPicPr>
            <a:picLocks noChangeAspect="1" noChangeArrowheads="1"/>
          </p:cNvPicPr>
          <p:nvPr/>
        </p:nvPicPr>
        <p:blipFill>
          <a:blip r:embed="rId3">
            <a:extLst>
              <a:ext uri="{28A0092B-C50C-407E-A947-70E740481C1C}">
                <a14:useLocalDpi xmlns:a14="http://schemas.microsoft.com/office/drawing/2010/main" val="0"/>
              </a:ext>
            </a:extLst>
          </a:blip>
          <a:srcRect r="52995"/>
          <a:stretch>
            <a:fillRect/>
          </a:stretch>
        </p:blipFill>
        <p:spPr bwMode="auto">
          <a:xfrm>
            <a:off x="127000" y="2066925"/>
            <a:ext cx="353536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CasellaDiTesto 3"/>
          <p:cNvSpPr txBox="1">
            <a:spLocks noChangeArrowheads="1"/>
          </p:cNvSpPr>
          <p:nvPr/>
        </p:nvSpPr>
        <p:spPr bwMode="auto">
          <a:xfrm>
            <a:off x="395288" y="620713"/>
            <a:ext cx="8353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How can we understand the exact role of heritability ?</a:t>
            </a:r>
          </a:p>
        </p:txBody>
      </p:sp>
      <p:sp>
        <p:nvSpPr>
          <p:cNvPr id="113668" name="CasellaDiTesto 7"/>
          <p:cNvSpPr txBox="1">
            <a:spLocks noChangeArrowheads="1"/>
          </p:cNvSpPr>
          <p:nvPr/>
        </p:nvSpPr>
        <p:spPr bwMode="auto">
          <a:xfrm>
            <a:off x="0" y="60277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As the environment is different, you cannot dissociate the role of genes and environment.</a:t>
            </a:r>
            <a:endParaRPr lang="it-IT" altLang="it-IT" sz="2400" u="sng">
              <a:solidFill>
                <a:schemeClr val="bg1"/>
              </a:solidFill>
            </a:endParaRPr>
          </a:p>
        </p:txBody>
      </p:sp>
      <p:sp>
        <p:nvSpPr>
          <p:cNvPr id="11366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1367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cxnSp>
        <p:nvCxnSpPr>
          <p:cNvPr id="11" name="Connettore 2 10"/>
          <p:cNvCxnSpPr/>
          <p:nvPr/>
        </p:nvCxnSpPr>
        <p:spPr>
          <a:xfrm>
            <a:off x="1042988" y="2781300"/>
            <a:ext cx="5041900" cy="64770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3672" name="CasellaDiTesto 12"/>
          <p:cNvSpPr txBox="1">
            <a:spLocks noChangeArrowheads="1"/>
          </p:cNvSpPr>
          <p:nvPr/>
        </p:nvSpPr>
        <p:spPr bwMode="auto">
          <a:xfrm rot="407202">
            <a:off x="4183063" y="2770188"/>
            <a:ext cx="10795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3000">
                <a:solidFill>
                  <a:schemeClr val="bg1"/>
                </a:solidFill>
              </a:rPr>
              <a: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05F007"/>
          <p:cNvPicPr>
            <a:picLocks noChangeAspect="1" noChangeArrowheads="1"/>
          </p:cNvPicPr>
          <p:nvPr/>
        </p:nvPicPr>
        <p:blipFill>
          <a:blip r:embed="rId3">
            <a:extLst>
              <a:ext uri="{28A0092B-C50C-407E-A947-70E740481C1C}">
                <a14:useLocalDpi xmlns:a14="http://schemas.microsoft.com/office/drawing/2010/main" val="0"/>
              </a:ext>
            </a:extLst>
          </a:blip>
          <a:srcRect l="51904"/>
          <a:stretch>
            <a:fillRect/>
          </a:stretch>
        </p:blipFill>
        <p:spPr bwMode="auto">
          <a:xfrm>
            <a:off x="5419725" y="2066925"/>
            <a:ext cx="361632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C05F007"/>
          <p:cNvPicPr>
            <a:picLocks noChangeAspect="1" noChangeArrowheads="1"/>
          </p:cNvPicPr>
          <p:nvPr/>
        </p:nvPicPr>
        <p:blipFill>
          <a:blip r:embed="rId3">
            <a:extLst>
              <a:ext uri="{28A0092B-C50C-407E-A947-70E740481C1C}">
                <a14:useLocalDpi xmlns:a14="http://schemas.microsoft.com/office/drawing/2010/main" val="0"/>
              </a:ext>
            </a:extLst>
          </a:blip>
          <a:srcRect r="52995"/>
          <a:stretch>
            <a:fillRect/>
          </a:stretch>
        </p:blipFill>
        <p:spPr bwMode="auto">
          <a:xfrm>
            <a:off x="127000" y="2066925"/>
            <a:ext cx="353536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CasellaDiTesto 3"/>
          <p:cNvSpPr txBox="1">
            <a:spLocks noChangeArrowheads="1"/>
          </p:cNvSpPr>
          <p:nvPr/>
        </p:nvSpPr>
        <p:spPr bwMode="auto">
          <a:xfrm>
            <a:off x="395288" y="620713"/>
            <a:ext cx="8353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How can we understand the exact role of heritability ?</a:t>
            </a:r>
          </a:p>
        </p:txBody>
      </p:sp>
      <p:sp>
        <p:nvSpPr>
          <p:cNvPr id="115716" name="CasellaDiTesto 7"/>
          <p:cNvSpPr txBox="1">
            <a:spLocks noChangeArrowheads="1"/>
          </p:cNvSpPr>
          <p:nvPr/>
        </p:nvSpPr>
        <p:spPr bwMode="auto">
          <a:xfrm>
            <a:off x="0" y="60277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200">
                <a:solidFill>
                  <a:schemeClr val="bg1"/>
                </a:solidFill>
              </a:rPr>
              <a:t>Eddie Murphy and Dan Aykroyd lived in two different environments since they were born, thus Mortimer brothers could not finely study it </a:t>
            </a:r>
            <a:endParaRPr lang="it-IT" altLang="it-IT" sz="2200" u="sng">
              <a:solidFill>
                <a:schemeClr val="bg1"/>
              </a:solidFill>
            </a:endParaRPr>
          </a:p>
        </p:txBody>
      </p:sp>
      <p:sp>
        <p:nvSpPr>
          <p:cNvPr id="11571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15718"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65544" name="Picture 2"/>
          <p:cNvPicPr>
            <a:picLocks noChangeAspect="1" noChangeArrowheads="1"/>
          </p:cNvPicPr>
          <p:nvPr/>
        </p:nvPicPr>
        <p:blipFill>
          <a:blip r:embed="rId4">
            <a:extLst>
              <a:ext uri="{28A0092B-C50C-407E-A947-70E740481C1C}">
                <a14:useLocalDpi xmlns:a14="http://schemas.microsoft.com/office/drawing/2010/main" val="0"/>
              </a:ext>
            </a:extLst>
          </a:blip>
          <a:srcRect l="13284" t="6950" r="12888"/>
          <a:stretch>
            <a:fillRect/>
          </a:stretch>
        </p:blipFill>
        <p:spPr bwMode="auto">
          <a:xfrm rot="-401793">
            <a:off x="2568575" y="1571625"/>
            <a:ext cx="41370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2" descr="http://www.standbyformindcontrol.com/wp-content/uploads/2014/04/936full-trading-places-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938588"/>
            <a:ext cx="367188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1" name="AutoShape 4" descr="https://timsfilmreviews.files.wordpress.com/2012/12/trading-places-dan-aykroyd.jpg"/>
          <p:cNvSpPr>
            <a:spLocks noChangeAspect="1" noChangeArrowheads="1"/>
          </p:cNvSpPr>
          <p:nvPr/>
        </p:nvSpPr>
        <p:spPr bwMode="auto">
          <a:xfrm>
            <a:off x="155575" y="-1790700"/>
            <a:ext cx="66579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115722" name="Picture 5"/>
          <p:cNvPicPr>
            <a:picLocks noChangeAspect="1" noChangeArrowheads="1"/>
          </p:cNvPicPr>
          <p:nvPr/>
        </p:nvPicPr>
        <p:blipFill>
          <a:blip r:embed="rId6">
            <a:extLst>
              <a:ext uri="{28A0092B-C50C-407E-A947-70E740481C1C}">
                <a14:useLocalDpi xmlns:a14="http://schemas.microsoft.com/office/drawing/2010/main" val="0"/>
              </a:ext>
            </a:extLst>
          </a:blip>
          <a:srcRect l="7860" t="28349" r="40938" b="17052"/>
          <a:stretch>
            <a:fillRect/>
          </a:stretch>
        </p:blipFill>
        <p:spPr bwMode="auto">
          <a:xfrm>
            <a:off x="120650" y="3917950"/>
            <a:ext cx="3529013"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15"/>
                                      </p:to>
                                    </p:set>
                                    <p:animEffect filter="image" prLst="opacity: 0.15">
                                      <p:cBhvr rctx="IE">
                                        <p:cTn id="7" dur="indefinite"/>
                                        <p:tgtEl>
                                          <p:spTgt spid="4"/>
                                        </p:tgtEl>
                                      </p:cBhvr>
                                    </p:animEffect>
                                  </p:childTnLst>
                                </p:cTn>
                              </p:par>
                              <p:par>
                                <p:cTn id="8" presetID="9" presetClass="emph" presetSubtype="0" nodeType="withEffect">
                                  <p:stCondLst>
                                    <p:cond delay="0"/>
                                  </p:stCondLst>
                                  <p:childTnLst>
                                    <p:set>
                                      <p:cBhvr rctx="PPT">
                                        <p:cTn id="9" dur="indefinite"/>
                                        <p:tgtEl>
                                          <p:spTgt spid="3"/>
                                        </p:tgtEl>
                                        <p:attrNameLst>
                                          <p:attrName>style.opacity</p:attrName>
                                        </p:attrNameLst>
                                      </p:cBhvr>
                                      <p:to>
                                        <p:strVal val="0.15"/>
                                      </p:to>
                                    </p:set>
                                    <p:animEffect filter="image" prLst="opacity: 0.15">
                                      <p:cBhvr rctx="IE">
                                        <p:cTn id="10" dur="indefinite"/>
                                        <p:tgtEl>
                                          <p:spTgt spid="3"/>
                                        </p:tgtEl>
                                      </p:cBhvr>
                                    </p:animEffect>
                                  </p:childTnLst>
                                </p:cTn>
                              </p:par>
                              <p:par>
                                <p:cTn id="11" presetID="9" presetClass="emph" presetSubtype="0" nodeType="withEffect">
                                  <p:stCondLst>
                                    <p:cond delay="0"/>
                                  </p:stCondLst>
                                  <p:childTnLst>
                                    <p:set>
                                      <p:cBhvr rctx="PPT">
                                        <p:cTn id="12" dur="indefinite"/>
                                        <p:tgtEl>
                                          <p:spTgt spid="65544"/>
                                        </p:tgtEl>
                                        <p:attrNameLst>
                                          <p:attrName>style.opacity</p:attrName>
                                        </p:attrNameLst>
                                      </p:cBhvr>
                                      <p:to>
                                        <p:strVal val="0.5"/>
                                      </p:to>
                                    </p:set>
                                    <p:animEffect filter="image" prLst="opacity: 0.5">
                                      <p:cBhvr rctx="IE">
                                        <p:cTn id="13" dur="indefinite"/>
                                        <p:tgtEl>
                                          <p:spTgt spid="65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1776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17763" name="CasellaDiTesto 3"/>
          <p:cNvSpPr txBox="1">
            <a:spLocks noChangeArrowheads="1"/>
          </p:cNvSpPr>
          <p:nvPr/>
        </p:nvSpPr>
        <p:spPr bwMode="auto">
          <a:xfrm>
            <a:off x="2484438" y="1052513"/>
            <a:ext cx="6408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a:solidFill>
                  <a:srgbClr val="FFFF00"/>
                </a:solidFill>
              </a:rPr>
              <a:t>So, doctor, what is more important – genes or environment?</a:t>
            </a:r>
          </a:p>
        </p:txBody>
      </p:sp>
      <p:sp>
        <p:nvSpPr>
          <p:cNvPr id="117764" name="CasellaDiTesto 7"/>
          <p:cNvSpPr txBox="1">
            <a:spLocks noChangeArrowheads="1"/>
          </p:cNvSpPr>
          <p:nvPr/>
        </p:nvSpPr>
        <p:spPr bwMode="auto">
          <a:xfrm>
            <a:off x="395288" y="2997200"/>
            <a:ext cx="5184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This is a tricky question…</a:t>
            </a:r>
            <a:endParaRPr lang="it-IT" altLang="it-IT" sz="2400" u="sng">
              <a:solidFill>
                <a:schemeClr val="bg1"/>
              </a:solidFill>
            </a:endParaRPr>
          </a:p>
        </p:txBody>
      </p:sp>
      <p:sp>
        <p:nvSpPr>
          <p:cNvPr id="54278" name="CasellaDiTesto 7"/>
          <p:cNvSpPr txBox="1">
            <a:spLocks noChangeArrowheads="1"/>
          </p:cNvSpPr>
          <p:nvPr/>
        </p:nvSpPr>
        <p:spPr bwMode="auto">
          <a:xfrm>
            <a:off x="2843213" y="4078288"/>
            <a:ext cx="5832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a:solidFill>
                  <a:schemeClr val="bg1"/>
                </a:solidFill>
                <a:latin typeface="Comic Sans MS" charset="0"/>
              </a:rPr>
              <a:t>What’s the most important determinant of the area of a rectangle, its height or length? </a:t>
            </a:r>
            <a:endParaRPr lang="it-IT" altLang="it-IT" sz="1800" u="sng">
              <a:solidFill>
                <a:schemeClr val="bg1"/>
              </a:solidFill>
              <a:latin typeface="Comic Sans MS" charset="0"/>
            </a:endParaRPr>
          </a:p>
        </p:txBody>
      </p:sp>
      <p:pic>
        <p:nvPicPr>
          <p:cNvPr id="54279" name="Picture 2" descr="http://www.functionx.com/cppcli/illustrations/rectangl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605213"/>
            <a:ext cx="22860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CasellaDiTesto 7"/>
          <p:cNvSpPr txBox="1">
            <a:spLocks noChangeArrowheads="1"/>
          </p:cNvSpPr>
          <p:nvPr/>
        </p:nvSpPr>
        <p:spPr bwMode="auto">
          <a:xfrm>
            <a:off x="395288" y="5373688"/>
            <a:ext cx="820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a:solidFill>
                  <a:schemeClr val="bg1"/>
                </a:solidFill>
              </a:rPr>
              <a:t>Both</a:t>
            </a:r>
            <a:r>
              <a:rPr lang="it-IT" altLang="it-IT" sz="2000" dirty="0">
                <a:solidFill>
                  <a:schemeClr val="bg1"/>
                </a:solidFill>
              </a:rPr>
              <a:t> </a:t>
            </a:r>
            <a:r>
              <a:rPr lang="it-IT" altLang="it-IT" sz="2000" dirty="0" err="1">
                <a:solidFill>
                  <a:schemeClr val="bg1"/>
                </a:solidFill>
              </a:rPr>
              <a:t>dimensions</a:t>
            </a:r>
            <a:r>
              <a:rPr lang="it-IT" altLang="it-IT" sz="2000" dirty="0">
                <a:solidFill>
                  <a:schemeClr val="bg1"/>
                </a:solidFill>
              </a:rPr>
              <a:t> are </a:t>
            </a:r>
            <a:r>
              <a:rPr lang="it-IT" altLang="it-IT" sz="2000" dirty="0" err="1" smtClean="0">
                <a:solidFill>
                  <a:schemeClr val="bg1"/>
                </a:solidFill>
              </a:rPr>
              <a:t>fundamental</a:t>
            </a:r>
            <a:r>
              <a:rPr lang="it-IT" altLang="it-IT" sz="2000" dirty="0" smtClean="0">
                <a:solidFill>
                  <a:schemeClr val="bg1"/>
                </a:solidFill>
              </a:rPr>
              <a:t>.</a:t>
            </a:r>
            <a:endParaRPr lang="it-IT" altLang="it-IT" sz="2000" u="sng" dirty="0">
              <a:solidFill>
                <a:schemeClr val="bg1"/>
              </a:solidFill>
            </a:endParaRPr>
          </a:p>
        </p:txBody>
      </p:sp>
      <p:pic>
        <p:nvPicPr>
          <p:cNvPr id="117768" name="Picture 2" descr="http://www.benesseredacondividere.it/wp-content/uploads/2013/03/psicoterap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765175"/>
            <a:ext cx="191611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8"/>
                                        </p:tgtEl>
                                        <p:attrNameLst>
                                          <p:attrName>style.visibility</p:attrName>
                                        </p:attrNameLst>
                                      </p:cBhvr>
                                      <p:to>
                                        <p:strVal val="visible"/>
                                      </p:to>
                                    </p:set>
                                    <p:animEffect transition="in" filter="fade">
                                      <p:cBhvr>
                                        <p:cTn id="7" dur="500"/>
                                        <p:tgtEl>
                                          <p:spTgt spid="54278"/>
                                        </p:tgtEl>
                                      </p:cBhvr>
                                    </p:animEffect>
                                  </p:childTnLst>
                                </p:cTn>
                              </p:par>
                              <p:par>
                                <p:cTn id="8" presetID="10" presetClass="entr" presetSubtype="0" fill="hold" nodeType="withEffect">
                                  <p:stCondLst>
                                    <p:cond delay="0"/>
                                  </p:stCondLst>
                                  <p:childTnLst>
                                    <p:set>
                                      <p:cBhvr>
                                        <p:cTn id="9" dur="1" fill="hold">
                                          <p:stCondLst>
                                            <p:cond delay="0"/>
                                          </p:stCondLst>
                                        </p:cTn>
                                        <p:tgtEl>
                                          <p:spTgt spid="54279"/>
                                        </p:tgtEl>
                                        <p:attrNameLst>
                                          <p:attrName>style.visibility</p:attrName>
                                        </p:attrNameLst>
                                      </p:cBhvr>
                                      <p:to>
                                        <p:strVal val="visible"/>
                                      </p:to>
                                    </p:set>
                                    <p:animEffect transition="in" filter="fade">
                                      <p:cBhvr>
                                        <p:cTn id="10" dur="500"/>
                                        <p:tgtEl>
                                          <p:spTgt spid="5427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4280"/>
                                        </p:tgtEl>
                                        <p:attrNameLst>
                                          <p:attrName>style.visibility</p:attrName>
                                        </p:attrNameLst>
                                      </p:cBhvr>
                                      <p:to>
                                        <p:strVal val="visible"/>
                                      </p:to>
                                    </p:set>
                                    <p:animEffect transition="in" filter="fade">
                                      <p:cBhvr>
                                        <p:cTn id="15" dur="5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p:bldP spid="5428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1981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41988" name="CasellaDiTesto 3"/>
          <p:cNvSpPr txBox="1">
            <a:spLocks noChangeArrowheads="1"/>
          </p:cNvSpPr>
          <p:nvPr/>
        </p:nvSpPr>
        <p:spPr bwMode="auto">
          <a:xfrm>
            <a:off x="2484438" y="1052513"/>
            <a:ext cx="6408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a:solidFill>
                  <a:srgbClr val="FFFF00"/>
                </a:solidFill>
              </a:rPr>
              <a:t>So, doctor, what is more important – genes or environment?</a:t>
            </a:r>
          </a:p>
        </p:txBody>
      </p:sp>
      <p:sp>
        <p:nvSpPr>
          <p:cNvPr id="41989" name="CasellaDiTesto 7"/>
          <p:cNvSpPr txBox="1">
            <a:spLocks noChangeArrowheads="1"/>
          </p:cNvSpPr>
          <p:nvPr/>
        </p:nvSpPr>
        <p:spPr bwMode="auto">
          <a:xfrm>
            <a:off x="395288" y="2997200"/>
            <a:ext cx="5184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This is a tricky question…</a:t>
            </a:r>
            <a:endParaRPr lang="it-IT" altLang="it-IT" sz="2400" u="sng">
              <a:solidFill>
                <a:schemeClr val="bg1"/>
              </a:solidFill>
            </a:endParaRPr>
          </a:p>
        </p:txBody>
      </p:sp>
      <p:pic>
        <p:nvPicPr>
          <p:cNvPr id="41993" name="Picture 2" descr="http://www.benesseredacondividere.it/wp-content/uploads/2013/03/psicoterap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65175"/>
            <a:ext cx="191611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CasellaDiTesto 7"/>
          <p:cNvSpPr txBox="1">
            <a:spLocks noChangeArrowheads="1"/>
          </p:cNvSpPr>
          <p:nvPr/>
        </p:nvSpPr>
        <p:spPr bwMode="auto">
          <a:xfrm>
            <a:off x="144463" y="4221163"/>
            <a:ext cx="88915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Don’t forget that evolution selected us in a way that we can promptly react to environmental variation. </a:t>
            </a:r>
          </a:p>
          <a:p>
            <a:pPr algn="just" eaLnBrk="1" hangingPunct="1">
              <a:spcBef>
                <a:spcPct val="0"/>
              </a:spcBef>
              <a:buFontTx/>
              <a:buNone/>
            </a:pPr>
            <a:r>
              <a:rPr lang="it-IT" altLang="it-IT" sz="2400">
                <a:solidFill>
                  <a:schemeClr val="bg1"/>
                </a:solidFill>
              </a:rPr>
              <a:t>So we have a “genetic program”, but it is not a “fixed” program (as many computer software); instead it can be modified by environmental conditions.</a:t>
            </a:r>
            <a:endParaRPr lang="it-IT" altLang="it-IT" sz="2400" u="sng">
              <a:solidFill>
                <a:schemeClr val="bg1"/>
              </a:solidFill>
            </a:endParaRPr>
          </a:p>
        </p:txBody>
      </p:sp>
      <p:pic>
        <p:nvPicPr>
          <p:cNvPr id="119815" name="Picture 2" descr="https://www.exchangewire.com/wp-content/uploads/2015/02/Evolu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150" y="2322513"/>
            <a:ext cx="4645025"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41989"/>
                                        </p:tgtEl>
                                        <p:attrNameLst>
                                          <p:attrName>style.opacity</p:attrName>
                                        </p:attrNameLst>
                                      </p:cBhvr>
                                      <p:to>
                                        <p:strVal val="0.25"/>
                                      </p:to>
                                    </p:set>
                                    <p:animEffect filter="image" prLst="opacity: 0.25">
                                      <p:cBhvr rctx="IE">
                                        <p:cTn id="7" dur="indefinite"/>
                                        <p:tgtEl>
                                          <p:spTgt spid="41989"/>
                                        </p:tgtEl>
                                      </p:cBhvr>
                                    </p:animEffect>
                                  </p:childTnLst>
                                </p:cTn>
                              </p:par>
                              <p:par>
                                <p:cTn id="8" presetID="9" presetClass="emph" presetSubtype="0" grpId="0" nodeType="withEffect">
                                  <p:stCondLst>
                                    <p:cond delay="0"/>
                                  </p:stCondLst>
                                  <p:childTnLst>
                                    <p:set>
                                      <p:cBhvr rctx="PPT">
                                        <p:cTn id="9" dur="indefinite"/>
                                        <p:tgtEl>
                                          <p:spTgt spid="41988"/>
                                        </p:tgtEl>
                                        <p:attrNameLst>
                                          <p:attrName>style.opacity</p:attrName>
                                        </p:attrNameLst>
                                      </p:cBhvr>
                                      <p:to>
                                        <p:strVal val="0.25"/>
                                      </p:to>
                                    </p:set>
                                    <p:animEffect filter="image" prLst="opacity: 0.25">
                                      <p:cBhvr rctx="IE">
                                        <p:cTn id="10" dur="indefinite"/>
                                        <p:tgtEl>
                                          <p:spTgt spid="41988"/>
                                        </p:tgtEl>
                                      </p:cBhvr>
                                    </p:animEffect>
                                  </p:childTnLst>
                                </p:cTn>
                              </p:par>
                              <p:par>
                                <p:cTn id="11" presetID="9" presetClass="emph" presetSubtype="0" nodeType="withEffect">
                                  <p:stCondLst>
                                    <p:cond delay="0"/>
                                  </p:stCondLst>
                                  <p:childTnLst>
                                    <p:set>
                                      <p:cBhvr rctx="PPT">
                                        <p:cTn id="12" dur="indefinite"/>
                                        <p:tgtEl>
                                          <p:spTgt spid="41993"/>
                                        </p:tgtEl>
                                        <p:attrNameLst>
                                          <p:attrName>style.opacity</p:attrName>
                                        </p:attrNameLst>
                                      </p:cBhvr>
                                      <p:to>
                                        <p:strVal val="0.25"/>
                                      </p:to>
                                    </p:set>
                                    <p:animEffect filter="image" prLst="opacity: 0.25">
                                      <p:cBhvr rctx="IE">
                                        <p:cTn id="13" dur="indefinite"/>
                                        <p:tgtEl>
                                          <p:spTgt spid="41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P spid="4198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CasellaDiTesto 3"/>
          <p:cNvSpPr txBox="1">
            <a:spLocks noChangeArrowheads="1"/>
          </p:cNvSpPr>
          <p:nvPr/>
        </p:nvSpPr>
        <p:spPr bwMode="auto">
          <a:xfrm>
            <a:off x="395288" y="620713"/>
            <a:ext cx="8353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How can we understand the exact role of heritability ?</a:t>
            </a:r>
          </a:p>
        </p:txBody>
      </p:sp>
      <p:sp>
        <p:nvSpPr>
          <p:cNvPr id="12185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21859"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51209" name="CasellaDiTesto 7"/>
          <p:cNvSpPr txBox="1">
            <a:spLocks noChangeArrowheads="1"/>
          </p:cNvSpPr>
          <p:nvPr/>
        </p:nvSpPr>
        <p:spPr bwMode="auto">
          <a:xfrm>
            <a:off x="4716463" y="4943475"/>
            <a:ext cx="44275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Role of the </a:t>
            </a:r>
            <a:r>
              <a:rPr lang="it-IT" altLang="it-IT" sz="2400" u="sng">
                <a:solidFill>
                  <a:schemeClr val="bg1"/>
                </a:solidFill>
              </a:rPr>
              <a:t>Environment</a:t>
            </a:r>
            <a:r>
              <a:rPr lang="it-IT" altLang="it-IT" sz="2400">
                <a:solidFill>
                  <a:schemeClr val="bg1"/>
                </a:solidFill>
              </a:rPr>
              <a:t>:</a:t>
            </a:r>
          </a:p>
          <a:p>
            <a:pPr algn="just" eaLnBrk="1" hangingPunct="1">
              <a:spcBef>
                <a:spcPct val="0"/>
              </a:spcBef>
              <a:buFontTx/>
              <a:buNone/>
            </a:pPr>
            <a:r>
              <a:rPr lang="it-IT" altLang="it-IT" sz="2000">
                <a:solidFill>
                  <a:schemeClr val="bg1"/>
                </a:solidFill>
              </a:rPr>
              <a:t>Twins living in different families</a:t>
            </a:r>
          </a:p>
          <a:p>
            <a:pPr algn="just" eaLnBrk="1" hangingPunct="1">
              <a:spcBef>
                <a:spcPct val="0"/>
              </a:spcBef>
              <a:buFontTx/>
              <a:buNone/>
            </a:pPr>
            <a:r>
              <a:rPr lang="it-IT" altLang="it-IT" sz="2000">
                <a:solidFill>
                  <a:schemeClr val="bg1"/>
                </a:solidFill>
              </a:rPr>
              <a:t>(= genes; ≠ environment)</a:t>
            </a:r>
          </a:p>
        </p:txBody>
      </p:sp>
      <p:pic>
        <p:nvPicPr>
          <p:cNvPr id="51210" name="Picture 1"/>
          <p:cNvPicPr>
            <a:picLocks noChangeAspect="1" noChangeArrowheads="1"/>
          </p:cNvPicPr>
          <p:nvPr/>
        </p:nvPicPr>
        <p:blipFill>
          <a:blip r:embed="rId3">
            <a:extLst>
              <a:ext uri="{28A0092B-C50C-407E-A947-70E740481C1C}">
                <a14:useLocalDpi xmlns:a14="http://schemas.microsoft.com/office/drawing/2010/main" val="0"/>
              </a:ext>
            </a:extLst>
          </a:blip>
          <a:srcRect l="10332" t="41600" r="45963" b="9052"/>
          <a:stretch>
            <a:fillRect/>
          </a:stretch>
        </p:blipFill>
        <p:spPr bwMode="auto">
          <a:xfrm>
            <a:off x="4787900" y="3213100"/>
            <a:ext cx="24939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3" descr="http://www.filminamerica.com/Movies/TheParentTrap1961/parenttrap61-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2775" y="1787525"/>
            <a:ext cx="218122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13"/>
          <p:cNvGrpSpPr>
            <a:grpSpLocks/>
          </p:cNvGrpSpPr>
          <p:nvPr/>
        </p:nvGrpSpPr>
        <p:grpSpPr bwMode="auto">
          <a:xfrm>
            <a:off x="-36513" y="1557338"/>
            <a:ext cx="4348163" cy="4464050"/>
            <a:chOff x="-36513" y="1557338"/>
            <a:chExt cx="4348163" cy="4464050"/>
          </a:xfrm>
        </p:grpSpPr>
        <p:pic>
          <p:nvPicPr>
            <p:cNvPr id="121865" name="Picture 7" descr="C05F007"/>
            <p:cNvPicPr>
              <a:picLocks noChangeAspect="1" noChangeArrowheads="1"/>
            </p:cNvPicPr>
            <p:nvPr/>
          </p:nvPicPr>
          <p:blipFill>
            <a:blip r:embed="rId5">
              <a:extLst>
                <a:ext uri="{28A0092B-C50C-407E-A947-70E740481C1C}">
                  <a14:useLocalDpi xmlns:a14="http://schemas.microsoft.com/office/drawing/2010/main" val="0"/>
                </a:ext>
              </a:extLst>
            </a:blip>
            <a:srcRect r="52995"/>
            <a:stretch>
              <a:fillRect/>
            </a:stretch>
          </p:blipFill>
          <p:spPr bwMode="auto">
            <a:xfrm>
              <a:off x="-36513" y="1557338"/>
              <a:ext cx="2181226"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6" name="CasellaDiTesto 7"/>
            <p:cNvSpPr txBox="1">
              <a:spLocks noChangeArrowheads="1"/>
            </p:cNvSpPr>
            <p:nvPr/>
          </p:nvSpPr>
          <p:spPr bwMode="auto">
            <a:xfrm>
              <a:off x="0" y="4943475"/>
              <a:ext cx="34194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Role of the </a:t>
              </a:r>
              <a:r>
                <a:rPr lang="it-IT" altLang="it-IT" sz="2400" u="sng">
                  <a:solidFill>
                    <a:schemeClr val="bg1"/>
                  </a:solidFill>
                </a:rPr>
                <a:t>Heritability</a:t>
              </a:r>
              <a:r>
                <a:rPr lang="it-IT" altLang="it-IT" sz="2400">
                  <a:solidFill>
                    <a:schemeClr val="bg1"/>
                  </a:solidFill>
                </a:rPr>
                <a:t>:</a:t>
              </a:r>
            </a:p>
            <a:p>
              <a:pPr algn="just" eaLnBrk="1" hangingPunct="1">
                <a:spcBef>
                  <a:spcPct val="0"/>
                </a:spcBef>
                <a:buFontTx/>
                <a:buNone/>
              </a:pPr>
              <a:r>
                <a:rPr lang="it-IT" altLang="it-IT" sz="2000">
                  <a:solidFill>
                    <a:schemeClr val="bg1"/>
                  </a:solidFill>
                </a:rPr>
                <a:t>Adopted children </a:t>
              </a:r>
            </a:p>
            <a:p>
              <a:pPr algn="just" eaLnBrk="1" hangingPunct="1">
                <a:spcBef>
                  <a:spcPct val="0"/>
                </a:spcBef>
                <a:buFontTx/>
                <a:buNone/>
              </a:pPr>
              <a:r>
                <a:rPr lang="it-IT" altLang="it-IT" sz="2000">
                  <a:solidFill>
                    <a:schemeClr val="bg1"/>
                  </a:solidFill>
                </a:rPr>
                <a:t>(≠ genes; = environment)</a:t>
              </a:r>
            </a:p>
          </p:txBody>
        </p:sp>
        <p:cxnSp>
          <p:nvCxnSpPr>
            <p:cNvPr id="9" name="Connettore 2 8"/>
            <p:cNvCxnSpPr/>
            <p:nvPr/>
          </p:nvCxnSpPr>
          <p:spPr>
            <a:xfrm>
              <a:off x="395288" y="1989138"/>
              <a:ext cx="431800" cy="576262"/>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V="1">
              <a:off x="755650" y="2133600"/>
              <a:ext cx="431800" cy="422275"/>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1869" name="Picture 5" descr="http://images.vcpost.com/data/images/full/42907/despicable-me-3.jpg?w=590"/>
            <p:cNvPicPr>
              <a:picLocks noChangeAspect="1" noChangeArrowheads="1"/>
            </p:cNvPicPr>
            <p:nvPr/>
          </p:nvPicPr>
          <p:blipFill>
            <a:blip r:embed="rId6">
              <a:extLst>
                <a:ext uri="{28A0092B-C50C-407E-A947-70E740481C1C}">
                  <a14:useLocalDpi xmlns:a14="http://schemas.microsoft.com/office/drawing/2010/main" val="0"/>
                </a:ext>
              </a:extLst>
            </a:blip>
            <a:srcRect l="38440"/>
            <a:stretch>
              <a:fillRect/>
            </a:stretch>
          </p:blipFill>
          <p:spPr bwMode="auto">
            <a:xfrm>
              <a:off x="1979613" y="2565400"/>
              <a:ext cx="2332037"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9" name="Connettore 1 18"/>
          <p:cNvCxnSpPr>
            <a:stCxn id="121857" idx="2"/>
          </p:cNvCxnSpPr>
          <p:nvPr/>
        </p:nvCxnSpPr>
        <p:spPr>
          <a:xfrm flipH="1">
            <a:off x="4572000" y="1574800"/>
            <a:ext cx="0" cy="52832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9"/>
                                        </p:tgtEl>
                                        <p:attrNameLst>
                                          <p:attrName>style.visibility</p:attrName>
                                        </p:attrNameLst>
                                      </p:cBhvr>
                                      <p:to>
                                        <p:strVal val="visible"/>
                                      </p:to>
                                    </p:set>
                                    <p:animEffect transition="in" filter="fade">
                                      <p:cBhvr>
                                        <p:cTn id="7" dur="500"/>
                                        <p:tgtEl>
                                          <p:spTgt spid="51209"/>
                                        </p:tgtEl>
                                      </p:cBhvr>
                                    </p:animEffect>
                                  </p:childTnLst>
                                </p:cTn>
                              </p:par>
                              <p:par>
                                <p:cTn id="8" presetID="10" presetClass="entr" presetSubtype="0" fill="hold" nodeType="withEffect">
                                  <p:stCondLst>
                                    <p:cond delay="0"/>
                                  </p:stCondLst>
                                  <p:childTnLst>
                                    <p:set>
                                      <p:cBhvr>
                                        <p:cTn id="9" dur="1" fill="hold">
                                          <p:stCondLst>
                                            <p:cond delay="0"/>
                                          </p:stCondLst>
                                        </p:cTn>
                                        <p:tgtEl>
                                          <p:spTgt spid="51210"/>
                                        </p:tgtEl>
                                        <p:attrNameLst>
                                          <p:attrName>style.visibility</p:attrName>
                                        </p:attrNameLst>
                                      </p:cBhvr>
                                      <p:to>
                                        <p:strVal val="visible"/>
                                      </p:to>
                                    </p:set>
                                    <p:animEffect transition="in" filter="fade">
                                      <p:cBhvr>
                                        <p:cTn id="10" dur="500"/>
                                        <p:tgtEl>
                                          <p:spTgt spid="51210"/>
                                        </p:tgtEl>
                                      </p:cBhvr>
                                    </p:animEffect>
                                  </p:childTnLst>
                                </p:cTn>
                              </p:par>
                              <p:par>
                                <p:cTn id="11" presetID="10" presetClass="entr" presetSubtype="0" fill="hold" nodeType="withEffect">
                                  <p:stCondLst>
                                    <p:cond delay="0"/>
                                  </p:stCondLst>
                                  <p:childTnLst>
                                    <p:set>
                                      <p:cBhvr>
                                        <p:cTn id="12" dur="1" fill="hold">
                                          <p:stCondLst>
                                            <p:cond delay="0"/>
                                          </p:stCondLst>
                                        </p:cTn>
                                        <p:tgtEl>
                                          <p:spTgt spid="51211"/>
                                        </p:tgtEl>
                                        <p:attrNameLst>
                                          <p:attrName>style.visibility</p:attrName>
                                        </p:attrNameLst>
                                      </p:cBhvr>
                                      <p:to>
                                        <p:strVal val="visible"/>
                                      </p:to>
                                    </p:set>
                                    <p:animEffect transition="in" filter="fade">
                                      <p:cBhvr>
                                        <p:cTn id="13" dur="500"/>
                                        <p:tgtEl>
                                          <p:spTgt spid="51211"/>
                                        </p:tgtEl>
                                      </p:cBhvr>
                                    </p:animEffect>
                                  </p:childTnLst>
                                </p:cTn>
                              </p:par>
                              <p:par>
                                <p:cTn id="14" presetID="9" presetClass="emph" presetSubtype="0" nodeType="withEffect">
                                  <p:stCondLst>
                                    <p:cond delay="0"/>
                                  </p:stCondLst>
                                  <p:childTnLst>
                                    <p:set>
                                      <p:cBhvr rctx="PPT">
                                        <p:cTn id="15" dur="indefinite"/>
                                        <p:tgtEl>
                                          <p:spTgt spid="2"/>
                                        </p:tgtEl>
                                        <p:attrNameLst>
                                          <p:attrName>style.opacity</p:attrName>
                                        </p:attrNameLst>
                                      </p:cBhvr>
                                      <p:to>
                                        <p:strVal val="0.25"/>
                                      </p:to>
                                    </p:set>
                                    <p:animEffect filter="image" prLst="opacity: 0.25">
                                      <p:cBhvr rctx="IE">
                                        <p:cTn id="16"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3"/>
          <p:cNvSpPr txBox="1">
            <a:spLocks noChangeArrowheads="1"/>
          </p:cNvSpPr>
          <p:nvPr/>
        </p:nvSpPr>
        <p:spPr bwMode="auto">
          <a:xfrm>
            <a:off x="395288" y="620713"/>
            <a:ext cx="8353425" cy="954087"/>
          </a:xfrm>
          <a:prstGeom prst="rect">
            <a:avLst/>
          </a:prstGeom>
          <a:noFill/>
          <a:ln w="9525">
            <a:noFill/>
            <a:miter lim="800000"/>
            <a:headEnd/>
            <a:tailEnd/>
          </a:ln>
        </p:spPr>
        <p:txBody>
          <a:bodyPr>
            <a:spAutoFit/>
          </a:bodyPr>
          <a:lstStyle/>
          <a:p>
            <a:pPr algn="ctr" eaLnBrk="1" hangingPunct="1">
              <a:defRPr/>
            </a:pPr>
            <a:r>
              <a:rPr lang="it-IT" sz="2800" b="1" dirty="0" err="1">
                <a:solidFill>
                  <a:schemeClr val="tx1">
                    <a:lumMod val="50000"/>
                    <a:lumOff val="50000"/>
                  </a:schemeClr>
                </a:solidFill>
              </a:rPr>
              <a:t>How</a:t>
            </a:r>
            <a:r>
              <a:rPr lang="it-IT" sz="2800" b="1" dirty="0">
                <a:solidFill>
                  <a:schemeClr val="tx1">
                    <a:lumMod val="50000"/>
                    <a:lumOff val="50000"/>
                  </a:schemeClr>
                </a:solidFill>
              </a:rPr>
              <a:t> can </a:t>
            </a:r>
            <a:r>
              <a:rPr lang="it-IT" sz="2800" b="1" dirty="0" err="1">
                <a:solidFill>
                  <a:schemeClr val="tx1">
                    <a:lumMod val="50000"/>
                    <a:lumOff val="50000"/>
                  </a:schemeClr>
                </a:solidFill>
              </a:rPr>
              <a:t>we</a:t>
            </a:r>
            <a:r>
              <a:rPr lang="it-IT" sz="2800" b="1" dirty="0">
                <a:solidFill>
                  <a:schemeClr val="tx1">
                    <a:lumMod val="50000"/>
                    <a:lumOff val="50000"/>
                  </a:schemeClr>
                </a:solidFill>
              </a:rPr>
              <a:t> </a:t>
            </a:r>
            <a:r>
              <a:rPr lang="it-IT" sz="2800" b="1" dirty="0" err="1">
                <a:solidFill>
                  <a:schemeClr val="tx1">
                    <a:lumMod val="50000"/>
                    <a:lumOff val="50000"/>
                  </a:schemeClr>
                </a:solidFill>
              </a:rPr>
              <a:t>understand</a:t>
            </a:r>
            <a:r>
              <a:rPr lang="it-IT" sz="2800" b="1" dirty="0">
                <a:solidFill>
                  <a:schemeClr val="tx1">
                    <a:lumMod val="50000"/>
                    <a:lumOff val="50000"/>
                  </a:schemeClr>
                </a:solidFill>
              </a:rPr>
              <a:t> the </a:t>
            </a:r>
            <a:r>
              <a:rPr lang="it-IT" sz="2800" b="1" dirty="0" err="1">
                <a:solidFill>
                  <a:schemeClr val="tx1">
                    <a:lumMod val="50000"/>
                    <a:lumOff val="50000"/>
                  </a:schemeClr>
                </a:solidFill>
              </a:rPr>
              <a:t>exact</a:t>
            </a:r>
            <a:r>
              <a:rPr lang="it-IT" sz="2800" b="1" dirty="0">
                <a:solidFill>
                  <a:schemeClr val="tx1">
                    <a:lumMod val="50000"/>
                    <a:lumOff val="50000"/>
                  </a:schemeClr>
                </a:solidFill>
              </a:rPr>
              <a:t> </a:t>
            </a:r>
            <a:r>
              <a:rPr lang="it-IT" sz="2800" b="1" dirty="0" err="1">
                <a:solidFill>
                  <a:schemeClr val="tx1">
                    <a:lumMod val="50000"/>
                    <a:lumOff val="50000"/>
                  </a:schemeClr>
                </a:solidFill>
              </a:rPr>
              <a:t>role</a:t>
            </a:r>
            <a:r>
              <a:rPr lang="it-IT" sz="2800" b="1" dirty="0">
                <a:solidFill>
                  <a:schemeClr val="tx1">
                    <a:lumMod val="50000"/>
                    <a:lumOff val="50000"/>
                  </a:schemeClr>
                </a:solidFill>
              </a:rPr>
              <a:t> </a:t>
            </a:r>
            <a:r>
              <a:rPr lang="it-IT" sz="2800" b="1" dirty="0" err="1">
                <a:solidFill>
                  <a:schemeClr val="tx1">
                    <a:lumMod val="50000"/>
                    <a:lumOff val="50000"/>
                  </a:schemeClr>
                </a:solidFill>
              </a:rPr>
              <a:t>of</a:t>
            </a:r>
            <a:r>
              <a:rPr lang="it-IT" sz="2800" b="1" dirty="0">
                <a:solidFill>
                  <a:schemeClr val="tx1">
                    <a:lumMod val="50000"/>
                    <a:lumOff val="50000"/>
                  </a:schemeClr>
                </a:solidFill>
              </a:rPr>
              <a:t> </a:t>
            </a:r>
            <a:r>
              <a:rPr lang="it-IT" sz="2800" b="1" dirty="0" err="1">
                <a:solidFill>
                  <a:schemeClr val="tx1">
                    <a:lumMod val="50000"/>
                    <a:lumOff val="50000"/>
                  </a:schemeClr>
                </a:solidFill>
              </a:rPr>
              <a:t>heritability</a:t>
            </a:r>
            <a:r>
              <a:rPr lang="it-IT" sz="2800" b="1" dirty="0">
                <a:solidFill>
                  <a:schemeClr val="tx1">
                    <a:lumMod val="50000"/>
                    <a:lumOff val="50000"/>
                  </a:schemeClr>
                </a:solidFill>
              </a:rPr>
              <a:t> ?</a:t>
            </a:r>
          </a:p>
        </p:txBody>
      </p:sp>
      <p:sp>
        <p:nvSpPr>
          <p:cNvPr id="123906"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23907"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23908" name="CasellaDiTesto 7"/>
          <p:cNvSpPr txBox="1">
            <a:spLocks noChangeArrowheads="1"/>
          </p:cNvSpPr>
          <p:nvPr/>
        </p:nvSpPr>
        <p:spPr bwMode="auto">
          <a:xfrm>
            <a:off x="250825" y="2724150"/>
            <a:ext cx="88931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4800">
                <a:solidFill>
                  <a:schemeClr val="bg1"/>
                </a:solidFill>
              </a:rPr>
              <a:t>Are twins living in the same family useful for this topic?</a:t>
            </a:r>
          </a:p>
        </p:txBody>
      </p:sp>
      <p:sp>
        <p:nvSpPr>
          <p:cNvPr id="55302" name="CasellaDiTesto 7"/>
          <p:cNvSpPr txBox="1">
            <a:spLocks noChangeArrowheads="1"/>
          </p:cNvSpPr>
          <p:nvPr/>
        </p:nvSpPr>
        <p:spPr bwMode="auto">
          <a:xfrm rot="-261645">
            <a:off x="3827463" y="4894263"/>
            <a:ext cx="471487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chemeClr val="bg1"/>
                </a:solidFill>
              </a:rPr>
              <a:t>(= genes, = environment)</a:t>
            </a:r>
          </a:p>
          <a:p>
            <a:pPr algn="ctr" eaLnBrk="1" hangingPunct="1">
              <a:spcBef>
                <a:spcPct val="0"/>
              </a:spcBef>
              <a:buFontTx/>
              <a:buNone/>
            </a:pPr>
            <a:r>
              <a:rPr lang="it-IT" altLang="it-IT" sz="1500">
                <a:solidFill>
                  <a:schemeClr val="bg1"/>
                </a:solidFill>
              </a:rPr>
              <a:t>you cannot dissociate the contribute of the 2 factors</a:t>
            </a:r>
          </a:p>
        </p:txBody>
      </p:sp>
      <p:pic>
        <p:nvPicPr>
          <p:cNvPr id="55303" name="Picture 2" descr="http://guidaldentista.com/wp-content/uploads/2015/07/1384495694000-111713yes-no-may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4437063"/>
            <a:ext cx="264795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302"/>
                                        </p:tgtEl>
                                        <p:attrNameLst>
                                          <p:attrName>style.visibility</p:attrName>
                                        </p:attrNameLst>
                                      </p:cBhvr>
                                      <p:to>
                                        <p:strVal val="visible"/>
                                      </p:to>
                                    </p:set>
                                    <p:animEffect transition="in" filter="fade">
                                      <p:cBhvr>
                                        <p:cTn id="7" dur="500"/>
                                        <p:tgtEl>
                                          <p:spTgt spid="55302"/>
                                        </p:tgtEl>
                                      </p:cBhvr>
                                    </p:animEffect>
                                  </p:childTnLst>
                                </p:cTn>
                              </p:par>
                              <p:par>
                                <p:cTn id="8" presetID="10" presetClass="entr" presetSubtype="0" fill="hold" nodeType="withEffect">
                                  <p:stCondLst>
                                    <p:cond delay="0"/>
                                  </p:stCondLst>
                                  <p:childTnLst>
                                    <p:set>
                                      <p:cBhvr>
                                        <p:cTn id="9" dur="1" fill="hold">
                                          <p:stCondLst>
                                            <p:cond delay="0"/>
                                          </p:stCondLst>
                                        </p:cTn>
                                        <p:tgtEl>
                                          <p:spTgt spid="55303"/>
                                        </p:tgtEl>
                                        <p:attrNameLst>
                                          <p:attrName>style.visibility</p:attrName>
                                        </p:attrNameLst>
                                      </p:cBhvr>
                                      <p:to>
                                        <p:strVal val="visible"/>
                                      </p:to>
                                    </p:set>
                                    <p:animEffect transition="in" filter="fade">
                                      <p:cBhvr>
                                        <p:cTn id="10" dur="500"/>
                                        <p:tgtEl>
                                          <p:spTgt spid="55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25954"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25955" name="Text Box 3"/>
          <p:cNvSpPr txBox="1">
            <a:spLocks noChangeArrowheads="1"/>
          </p:cNvSpPr>
          <p:nvPr/>
        </p:nvSpPr>
        <p:spPr bwMode="auto">
          <a:xfrm>
            <a:off x="1116013" y="1773238"/>
            <a:ext cx="77771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400">
                <a:solidFill>
                  <a:schemeClr val="bg1"/>
                </a:solidFill>
              </a:rPr>
              <a:t>Genes are fundamental for our body </a:t>
            </a:r>
          </a:p>
          <a:p>
            <a:pPr eaLnBrk="1" hangingPunct="1">
              <a:spcBef>
                <a:spcPct val="0"/>
              </a:spcBef>
              <a:buFontTx/>
              <a:buNone/>
            </a:pPr>
            <a:r>
              <a:rPr lang="en-US" altLang="it-IT" sz="2400">
                <a:solidFill>
                  <a:schemeClr val="bg1"/>
                </a:solidFill>
              </a:rPr>
              <a:t>(color hair, eyes etc)..</a:t>
            </a:r>
          </a:p>
        </p:txBody>
      </p:sp>
      <p:sp>
        <p:nvSpPr>
          <p:cNvPr id="125956" name="Text Box 3"/>
          <p:cNvSpPr txBox="1">
            <a:spLocks noChangeArrowheads="1"/>
          </p:cNvSpPr>
          <p:nvPr/>
        </p:nvSpPr>
        <p:spPr bwMode="auto">
          <a:xfrm>
            <a:off x="2555875" y="4149725"/>
            <a:ext cx="62642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dirty="0">
                <a:solidFill>
                  <a:schemeClr val="bg1"/>
                </a:solidFill>
              </a:rPr>
              <a:t>However they are </a:t>
            </a:r>
            <a:r>
              <a:rPr lang="en-US" altLang="it-IT" sz="2400" dirty="0" smtClean="0">
                <a:solidFill>
                  <a:schemeClr val="bg1"/>
                </a:solidFill>
              </a:rPr>
              <a:t>fundamental for our BRAIN and – as a consequence – for our cognition and other </a:t>
            </a:r>
            <a:r>
              <a:rPr lang="en-US" altLang="it-IT" sz="2400" dirty="0">
                <a:solidFill>
                  <a:schemeClr val="bg1"/>
                </a:solidFill>
              </a:rPr>
              <a:t>psychological factors, such as QI, personality </a:t>
            </a:r>
            <a:r>
              <a:rPr lang="en-US" altLang="it-IT" sz="2400" dirty="0" smtClean="0">
                <a:solidFill>
                  <a:schemeClr val="bg1"/>
                </a:solidFill>
              </a:rPr>
              <a:t>etc</a:t>
            </a:r>
            <a:r>
              <a:rPr lang="en-US" altLang="it-IT" sz="2400" dirty="0">
                <a:solidFill>
                  <a:schemeClr val="bg1"/>
                </a:solidFill>
              </a:rPr>
              <a:t>…</a:t>
            </a:r>
          </a:p>
        </p:txBody>
      </p:sp>
      <p:pic>
        <p:nvPicPr>
          <p:cNvPr id="286722" name="Picture 2" descr="http://i.huffpost.com/gen/1196953/images/o-MIND-UPLOADING-facebook.jpg"/>
          <p:cNvPicPr>
            <a:picLocks noChangeAspect="1" noChangeArrowheads="1"/>
          </p:cNvPicPr>
          <p:nvPr/>
        </p:nvPicPr>
        <p:blipFill>
          <a:blip r:embed="rId3" cstate="print"/>
          <a:srcRect/>
          <a:stretch>
            <a:fillRect/>
          </a:stretch>
        </p:blipFill>
        <p:spPr bwMode="auto">
          <a:xfrm>
            <a:off x="155509" y="3861048"/>
            <a:ext cx="2400267" cy="1800200"/>
          </a:xfrm>
          <a:prstGeom prst="rect">
            <a:avLst/>
          </a:prstGeom>
          <a:ln>
            <a:noFill/>
          </a:ln>
          <a:effectLst>
            <a:softEdge rad="112500"/>
          </a:effectLst>
        </p:spPr>
      </p:pic>
      <p:pic>
        <p:nvPicPr>
          <p:cNvPr id="125958" name="Picture 9" descr="http://www.freevectors.net/files/large/FreeVectorHumanSilhouette.jpg"/>
          <p:cNvPicPr>
            <a:picLocks noChangeAspect="1" noChangeArrowheads="1"/>
          </p:cNvPicPr>
          <p:nvPr/>
        </p:nvPicPr>
        <p:blipFill>
          <a:blip r:embed="rId4">
            <a:clrChange>
              <a:clrFrom>
                <a:srgbClr val="FDFDFD"/>
              </a:clrFrom>
              <a:clrTo>
                <a:srgbClr val="FDFDFD">
                  <a:alpha val="0"/>
                </a:srgbClr>
              </a:clrTo>
            </a:clrChange>
            <a:lum bright="100000"/>
            <a:extLst>
              <a:ext uri="{28A0092B-C50C-407E-A947-70E740481C1C}">
                <a14:useLocalDpi xmlns:a14="http://schemas.microsoft.com/office/drawing/2010/main" val="0"/>
              </a:ext>
            </a:extLst>
          </a:blip>
          <a:srcRect/>
          <a:stretch>
            <a:fillRect/>
          </a:stretch>
        </p:blipFill>
        <p:spPr bwMode="auto">
          <a:xfrm>
            <a:off x="-396875" y="1125538"/>
            <a:ext cx="216058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CasellaDiTesto 3"/>
          <p:cNvSpPr txBox="1">
            <a:spLocks noChangeArrowheads="1"/>
          </p:cNvSpPr>
          <p:nvPr/>
        </p:nvSpPr>
        <p:spPr bwMode="auto">
          <a:xfrm>
            <a:off x="395288" y="620713"/>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What about </a:t>
            </a:r>
            <a:r>
              <a:rPr lang="it-IT" altLang="it-IT" sz="2800" b="1" u="sng">
                <a:solidFill>
                  <a:srgbClr val="FFFF00"/>
                </a:solidFill>
              </a:rPr>
              <a:t>language</a:t>
            </a:r>
            <a:r>
              <a:rPr lang="it-IT" altLang="it-IT" sz="2800" b="1">
                <a:solidFill>
                  <a:srgbClr val="FFFF00"/>
                </a:solidFill>
              </a:rPr>
              <a:t>?</a:t>
            </a:r>
          </a:p>
        </p:txBody>
      </p:sp>
      <p:sp>
        <p:nvSpPr>
          <p:cNvPr id="130050"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30051"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130052" name="Picture 2"/>
          <p:cNvPicPr>
            <a:picLocks noChangeAspect="1" noChangeArrowheads="1"/>
          </p:cNvPicPr>
          <p:nvPr/>
        </p:nvPicPr>
        <p:blipFill>
          <a:blip r:embed="rId3">
            <a:extLst>
              <a:ext uri="{28A0092B-C50C-407E-A947-70E740481C1C}">
                <a14:useLocalDpi xmlns:a14="http://schemas.microsoft.com/office/drawing/2010/main" val="0"/>
              </a:ext>
            </a:extLst>
          </a:blip>
          <a:srcRect l="20963" t="15350" r="11116" b="9052"/>
          <a:stretch>
            <a:fillRect/>
          </a:stretch>
        </p:blipFill>
        <p:spPr bwMode="auto">
          <a:xfrm>
            <a:off x="611188" y="1341438"/>
            <a:ext cx="8281987"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igura a mano libera 6"/>
          <p:cNvSpPr/>
          <p:nvPr/>
        </p:nvSpPr>
        <p:spPr>
          <a:xfrm>
            <a:off x="849313" y="4376738"/>
            <a:ext cx="3679825" cy="695325"/>
          </a:xfrm>
          <a:custGeom>
            <a:avLst/>
            <a:gdLst>
              <a:gd name="connsiteX0" fmla="*/ 3145971 w 3679371"/>
              <a:gd name="connsiteY0" fmla="*/ 0 h 696686"/>
              <a:gd name="connsiteX1" fmla="*/ 3679371 w 3679371"/>
              <a:gd name="connsiteY1" fmla="*/ 0 h 696686"/>
              <a:gd name="connsiteX2" fmla="*/ 3679371 w 3679371"/>
              <a:gd name="connsiteY2" fmla="*/ 544286 h 696686"/>
              <a:gd name="connsiteX3" fmla="*/ 957943 w 3679371"/>
              <a:gd name="connsiteY3" fmla="*/ 533400 h 696686"/>
              <a:gd name="connsiteX4" fmla="*/ 968828 w 3679371"/>
              <a:gd name="connsiteY4" fmla="*/ 696686 h 696686"/>
              <a:gd name="connsiteX5" fmla="*/ 0 w 3679371"/>
              <a:gd name="connsiteY5" fmla="*/ 696686 h 696686"/>
              <a:gd name="connsiteX6" fmla="*/ 10885 w 3679371"/>
              <a:gd name="connsiteY6" fmla="*/ 185057 h 696686"/>
              <a:gd name="connsiteX7" fmla="*/ 3178628 w 3679371"/>
              <a:gd name="connsiteY7" fmla="*/ 163286 h 696686"/>
              <a:gd name="connsiteX8" fmla="*/ 3145971 w 3679371"/>
              <a:gd name="connsiteY8" fmla="*/ 0 h 69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9371" h="696686">
                <a:moveTo>
                  <a:pt x="3145971" y="0"/>
                </a:moveTo>
                <a:lnTo>
                  <a:pt x="3679371" y="0"/>
                </a:lnTo>
                <a:lnTo>
                  <a:pt x="3679371" y="544286"/>
                </a:lnTo>
                <a:lnTo>
                  <a:pt x="957943" y="533400"/>
                </a:lnTo>
                <a:lnTo>
                  <a:pt x="968828" y="696686"/>
                </a:lnTo>
                <a:lnTo>
                  <a:pt x="0" y="696686"/>
                </a:lnTo>
                <a:lnTo>
                  <a:pt x="10885" y="185057"/>
                </a:lnTo>
                <a:lnTo>
                  <a:pt x="3178628" y="163286"/>
                </a:lnTo>
                <a:lnTo>
                  <a:pt x="3145971" y="0"/>
                </a:lnTo>
                <a:close/>
              </a:path>
            </a:pathLst>
          </a:cu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p:cNvPicPr>
            <a:picLocks noChangeAspect="1" noChangeArrowheads="1"/>
          </p:cNvPicPr>
          <p:nvPr/>
        </p:nvPicPr>
        <p:blipFill>
          <a:blip r:embed="rId3">
            <a:extLst>
              <a:ext uri="{28A0092B-C50C-407E-A947-70E740481C1C}">
                <a14:useLocalDpi xmlns:a14="http://schemas.microsoft.com/office/drawing/2010/main" val="0"/>
              </a:ext>
            </a:extLst>
          </a:blip>
          <a:srcRect l="13284" t="49318" r="2847" b="28999"/>
          <a:stretch>
            <a:fillRect/>
          </a:stretch>
        </p:blipFill>
        <p:spPr bwMode="auto">
          <a:xfrm>
            <a:off x="250825" y="1257300"/>
            <a:ext cx="838835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CasellaDiTesto 3"/>
          <p:cNvSpPr txBox="1">
            <a:spLocks noChangeArrowheads="1"/>
          </p:cNvSpPr>
          <p:nvPr/>
        </p:nvSpPr>
        <p:spPr bwMode="auto">
          <a:xfrm>
            <a:off x="395288" y="620713"/>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What about </a:t>
            </a:r>
            <a:r>
              <a:rPr lang="it-IT" altLang="it-IT" sz="2800" b="1" u="sng">
                <a:solidFill>
                  <a:srgbClr val="FFFF00"/>
                </a:solidFill>
              </a:rPr>
              <a:t>numerical </a:t>
            </a:r>
            <a:r>
              <a:rPr lang="it-IT" altLang="it-IT" sz="2800" b="1">
                <a:solidFill>
                  <a:srgbClr val="FFFF00"/>
                </a:solidFill>
              </a:rPr>
              <a:t>abilities?</a:t>
            </a:r>
          </a:p>
        </p:txBody>
      </p:sp>
      <p:sp>
        <p:nvSpPr>
          <p:cNvPr id="13209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3210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132101" name="Picture 3"/>
          <p:cNvPicPr>
            <a:picLocks noChangeAspect="1" noChangeArrowheads="1"/>
          </p:cNvPicPr>
          <p:nvPr/>
        </p:nvPicPr>
        <p:blipFill>
          <a:blip r:embed="rId4">
            <a:extLst>
              <a:ext uri="{28A0092B-C50C-407E-A947-70E740481C1C}">
                <a14:useLocalDpi xmlns:a14="http://schemas.microsoft.com/office/drawing/2010/main" val="0"/>
              </a:ext>
            </a:extLst>
          </a:blip>
          <a:srcRect l="39272" t="22701" r="7573" b="19472"/>
          <a:stretch>
            <a:fillRect/>
          </a:stretch>
        </p:blipFill>
        <p:spPr bwMode="auto">
          <a:xfrm>
            <a:off x="250825" y="2454275"/>
            <a:ext cx="67691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igura a mano libera 8"/>
          <p:cNvSpPr/>
          <p:nvPr/>
        </p:nvSpPr>
        <p:spPr>
          <a:xfrm>
            <a:off x="541338" y="3614738"/>
            <a:ext cx="6418262" cy="1177925"/>
          </a:xfrm>
          <a:custGeom>
            <a:avLst/>
            <a:gdLst>
              <a:gd name="connsiteX0" fmla="*/ 8466 w 6417733"/>
              <a:gd name="connsiteY0" fmla="*/ 389466 h 1176866"/>
              <a:gd name="connsiteX1" fmla="*/ 0 w 6417733"/>
              <a:gd name="connsiteY1" fmla="*/ 1176866 h 1176866"/>
              <a:gd name="connsiteX2" fmla="*/ 2167466 w 6417733"/>
              <a:gd name="connsiteY2" fmla="*/ 1168400 h 1176866"/>
              <a:gd name="connsiteX3" fmla="*/ 2167466 w 6417733"/>
              <a:gd name="connsiteY3" fmla="*/ 965200 h 1176866"/>
              <a:gd name="connsiteX4" fmla="*/ 6409266 w 6417733"/>
              <a:gd name="connsiteY4" fmla="*/ 956733 h 1176866"/>
              <a:gd name="connsiteX5" fmla="*/ 6417733 w 6417733"/>
              <a:gd name="connsiteY5" fmla="*/ 0 h 1176866"/>
              <a:gd name="connsiteX6" fmla="*/ 6155266 w 6417733"/>
              <a:gd name="connsiteY6" fmla="*/ 8466 h 1176866"/>
              <a:gd name="connsiteX7" fmla="*/ 6163733 w 6417733"/>
              <a:gd name="connsiteY7" fmla="*/ 152400 h 1176866"/>
              <a:gd name="connsiteX8" fmla="*/ 16933 w 6417733"/>
              <a:gd name="connsiteY8" fmla="*/ 160866 h 1176866"/>
              <a:gd name="connsiteX9" fmla="*/ 0 w 6417733"/>
              <a:gd name="connsiteY9" fmla="*/ 440266 h 1176866"/>
              <a:gd name="connsiteX10" fmla="*/ 8466 w 6417733"/>
              <a:gd name="connsiteY10" fmla="*/ 389466 h 117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17733" h="1176866">
                <a:moveTo>
                  <a:pt x="8466" y="389466"/>
                </a:moveTo>
                <a:lnTo>
                  <a:pt x="0" y="1176866"/>
                </a:lnTo>
                <a:lnTo>
                  <a:pt x="2167466" y="1168400"/>
                </a:lnTo>
                <a:lnTo>
                  <a:pt x="2167466" y="965200"/>
                </a:lnTo>
                <a:lnTo>
                  <a:pt x="6409266" y="956733"/>
                </a:lnTo>
                <a:cubicBezTo>
                  <a:pt x="6412088" y="637822"/>
                  <a:pt x="6414911" y="318911"/>
                  <a:pt x="6417733" y="0"/>
                </a:cubicBezTo>
                <a:lnTo>
                  <a:pt x="6155266" y="8466"/>
                </a:lnTo>
                <a:lnTo>
                  <a:pt x="6163733" y="152400"/>
                </a:lnTo>
                <a:lnTo>
                  <a:pt x="16933" y="160866"/>
                </a:lnTo>
                <a:lnTo>
                  <a:pt x="0" y="440266"/>
                </a:lnTo>
                <a:lnTo>
                  <a:pt x="8466" y="389466"/>
                </a:lnTo>
                <a:close/>
              </a:path>
            </a:pathLst>
          </a:cu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338950" name="Picture 6"/>
          <p:cNvPicPr>
            <a:picLocks noChangeAspect="1" noChangeArrowheads="1"/>
          </p:cNvPicPr>
          <p:nvPr/>
        </p:nvPicPr>
        <p:blipFill>
          <a:blip r:embed="rId5" cstate="print"/>
          <a:srcRect l="63431" t="50000" r="8747" b="17074"/>
          <a:stretch>
            <a:fillRect/>
          </a:stretch>
        </p:blipFill>
        <p:spPr bwMode="auto">
          <a:xfrm>
            <a:off x="6984776" y="3192308"/>
            <a:ext cx="2195736" cy="1892876"/>
          </a:xfrm>
          <a:prstGeom prst="rect">
            <a:avLst/>
          </a:prstGeom>
          <a:ln>
            <a:noFill/>
          </a:ln>
          <a:effectLst>
            <a:softEdge rad="112500"/>
          </a:effectLst>
        </p:spPr>
      </p:pic>
      <p:sp>
        <p:nvSpPr>
          <p:cNvPr id="132104" name="CasellaDiTesto 49"/>
          <p:cNvSpPr txBox="1">
            <a:spLocks noChangeArrowheads="1"/>
          </p:cNvSpPr>
          <p:nvPr/>
        </p:nvSpPr>
        <p:spPr bwMode="auto">
          <a:xfrm>
            <a:off x="7164388" y="5013325"/>
            <a:ext cx="1871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1400" i="1">
                <a:solidFill>
                  <a:schemeClr val="bg1"/>
                </a:solidFill>
                <a:latin typeface="Tahoma" charset="0"/>
                <a:ea typeface="Tahoma" charset="0"/>
                <a:cs typeface="Tahoma" charset="0"/>
              </a:rPr>
              <a:t>More blue or yellow ?</a:t>
            </a:r>
            <a:endParaRPr lang="it-IT" altLang="it-IT" sz="1400" i="1">
              <a:solidFill>
                <a:schemeClr val="bg1"/>
              </a:solidFill>
              <a:latin typeface="Tahoma" charset="0"/>
              <a:ea typeface="Tahoma" charset="0"/>
              <a:cs typeface="Tahoma"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0" y="620713"/>
            <a:ext cx="9144000" cy="3744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1506"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grpSp>
        <p:nvGrpSpPr>
          <p:cNvPr id="21507" name="Gruppo 11"/>
          <p:cNvGrpSpPr>
            <a:grpSpLocks/>
          </p:cNvGrpSpPr>
          <p:nvPr/>
        </p:nvGrpSpPr>
        <p:grpSpPr bwMode="auto">
          <a:xfrm>
            <a:off x="684213" y="719138"/>
            <a:ext cx="7658100" cy="3573462"/>
            <a:chOff x="683568" y="1295399"/>
            <a:chExt cx="7658056" cy="3573761"/>
          </a:xfrm>
        </p:grpSpPr>
        <p:pic>
          <p:nvPicPr>
            <p:cNvPr id="16" name="Picture 4" descr="http://1.bp.blogspot.com/-n4_nw_Qgbj0/UyPsY90VMgI/AAAAAAAACuY/CdrT2MQ9qts/s1600/Cell+Chromosome++DNA+Gene.gif"/>
            <p:cNvPicPr>
              <a:picLocks noChangeAspect="1" noChangeArrowheads="1"/>
            </p:cNvPicPr>
            <p:nvPr/>
          </p:nvPicPr>
          <p:blipFill>
            <a:blip r:embed="rId3" cstate="print">
              <a:lum bright="10000"/>
            </a:blip>
            <a:srcRect/>
            <a:stretch>
              <a:fillRect/>
            </a:stretch>
          </p:blipFill>
          <p:spPr bwMode="auto">
            <a:xfrm>
              <a:off x="683568" y="1295399"/>
              <a:ext cx="7658056" cy="3573761"/>
            </a:xfrm>
            <a:prstGeom prst="rect">
              <a:avLst/>
            </a:prstGeom>
            <a:ln>
              <a:noFill/>
            </a:ln>
            <a:effectLst>
              <a:softEdge rad="112500"/>
            </a:effectLst>
          </p:spPr>
        </p:pic>
        <p:sp>
          <p:nvSpPr>
            <p:cNvPr id="21511" name="CasellaDiTesto 16"/>
            <p:cNvSpPr txBox="1">
              <a:spLocks noChangeArrowheads="1"/>
            </p:cNvSpPr>
            <p:nvPr/>
          </p:nvSpPr>
          <p:spPr bwMode="auto">
            <a:xfrm>
              <a:off x="7366360" y="2003354"/>
              <a:ext cx="95005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600" b="1"/>
                <a:t>GENE</a:t>
              </a:r>
            </a:p>
          </p:txBody>
        </p:sp>
        <p:sp>
          <p:nvSpPr>
            <p:cNvPr id="21512" name="CasellaDiTesto 17"/>
            <p:cNvSpPr txBox="1">
              <a:spLocks noChangeArrowheads="1"/>
            </p:cNvSpPr>
            <p:nvPr/>
          </p:nvSpPr>
          <p:spPr bwMode="auto">
            <a:xfrm>
              <a:off x="6372200" y="4341298"/>
              <a:ext cx="115212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b="1"/>
                <a:t>DNA</a:t>
              </a:r>
            </a:p>
          </p:txBody>
        </p:sp>
        <p:sp>
          <p:nvSpPr>
            <p:cNvPr id="21513" name="CasellaDiTesto 18"/>
            <p:cNvSpPr txBox="1">
              <a:spLocks noChangeArrowheads="1"/>
            </p:cNvSpPr>
            <p:nvPr/>
          </p:nvSpPr>
          <p:spPr bwMode="auto">
            <a:xfrm>
              <a:off x="3779912" y="4293096"/>
              <a:ext cx="252028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b="1"/>
                <a:t>CHROMOSOME</a:t>
              </a:r>
            </a:p>
          </p:txBody>
        </p:sp>
      </p:grpSp>
      <p:sp>
        <p:nvSpPr>
          <p:cNvPr id="20" name="Rettangolo 19"/>
          <p:cNvSpPr/>
          <p:nvPr/>
        </p:nvSpPr>
        <p:spPr>
          <a:xfrm>
            <a:off x="611188" y="692150"/>
            <a:ext cx="6048375" cy="360045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1509"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CasellaDiTesto 3"/>
          <p:cNvSpPr txBox="1">
            <a:spLocks noChangeArrowheads="1"/>
          </p:cNvSpPr>
          <p:nvPr/>
        </p:nvSpPr>
        <p:spPr bwMode="auto">
          <a:xfrm>
            <a:off x="395288" y="620713"/>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What about </a:t>
            </a:r>
            <a:r>
              <a:rPr lang="it-IT" altLang="it-IT" sz="2800" b="1" u="sng">
                <a:solidFill>
                  <a:srgbClr val="FFFF00"/>
                </a:solidFill>
              </a:rPr>
              <a:t>musical</a:t>
            </a:r>
            <a:r>
              <a:rPr lang="it-IT" altLang="it-IT" sz="2800" b="1">
                <a:solidFill>
                  <a:srgbClr val="FFFF00"/>
                </a:solidFill>
              </a:rPr>
              <a:t> abilities?</a:t>
            </a:r>
          </a:p>
        </p:txBody>
      </p:sp>
      <p:sp>
        <p:nvSpPr>
          <p:cNvPr id="134146"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34147"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134148" name="Picture 2"/>
          <p:cNvPicPr>
            <a:picLocks noChangeAspect="1" noChangeArrowheads="1"/>
          </p:cNvPicPr>
          <p:nvPr/>
        </p:nvPicPr>
        <p:blipFill>
          <a:blip r:embed="rId3">
            <a:extLst>
              <a:ext uri="{28A0092B-C50C-407E-A947-70E740481C1C}">
                <a14:useLocalDpi xmlns:a14="http://schemas.microsoft.com/office/drawing/2010/main" val="0"/>
              </a:ext>
            </a:extLst>
          </a:blip>
          <a:srcRect l="26279" t="51050" r="25000" b="32150"/>
          <a:stretch>
            <a:fillRect/>
          </a:stretch>
        </p:blipFill>
        <p:spPr bwMode="auto">
          <a:xfrm rot="-211229">
            <a:off x="30163" y="1306513"/>
            <a:ext cx="59404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8" name="Picture 4" descr="http://i.ytimg.com/vi/NCz_U9PUmRY/maxresdefault.jpg"/>
          <p:cNvPicPr>
            <a:picLocks noChangeAspect="1" noChangeArrowheads="1"/>
          </p:cNvPicPr>
          <p:nvPr/>
        </p:nvPicPr>
        <p:blipFill>
          <a:blip r:embed="rId4" cstate="print"/>
          <a:srcRect/>
          <a:stretch>
            <a:fillRect/>
          </a:stretch>
        </p:blipFill>
        <p:spPr bwMode="auto">
          <a:xfrm>
            <a:off x="-36512" y="2492896"/>
            <a:ext cx="6084168" cy="3422345"/>
          </a:xfrm>
          <a:prstGeom prst="rect">
            <a:avLst/>
          </a:prstGeom>
          <a:ln>
            <a:noFill/>
          </a:ln>
          <a:effectLst>
            <a:softEdge rad="112500"/>
          </a:effectLst>
        </p:spPr>
      </p:pic>
      <p:pic>
        <p:nvPicPr>
          <p:cNvPr id="134150" name="Picture 5"/>
          <p:cNvPicPr>
            <a:picLocks noChangeAspect="1" noChangeArrowheads="1"/>
          </p:cNvPicPr>
          <p:nvPr/>
        </p:nvPicPr>
        <p:blipFill>
          <a:blip r:embed="rId5">
            <a:extLst>
              <a:ext uri="{28A0092B-C50C-407E-A947-70E740481C1C}">
                <a14:useLocalDpi xmlns:a14="http://schemas.microsoft.com/office/drawing/2010/main" val="0"/>
              </a:ext>
            </a:extLst>
          </a:blip>
          <a:srcRect l="17419" t="60500" r="27063" b="27950"/>
          <a:stretch>
            <a:fillRect/>
          </a:stretch>
        </p:blipFill>
        <p:spPr bwMode="auto">
          <a:xfrm>
            <a:off x="2268538" y="5949950"/>
            <a:ext cx="67675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6000320" y="2607379"/>
            <a:ext cx="3143680" cy="2123658"/>
          </a:xfrm>
          <a:prstGeom prst="rect">
            <a:avLst/>
          </a:prstGeom>
          <a:noFill/>
        </p:spPr>
        <p:txBody>
          <a:bodyPr wrap="square" rtlCol="0">
            <a:spAutoFit/>
          </a:bodyPr>
          <a:lstStyle/>
          <a:p>
            <a:r>
              <a:rPr lang="it-IT" sz="2200" dirty="0" smtClean="0">
                <a:solidFill>
                  <a:schemeClr val="bg1"/>
                </a:solidFill>
                <a:latin typeface="Comic Sans MS" charset="0"/>
                <a:ea typeface="Comic Sans MS" charset="0"/>
                <a:cs typeface="Comic Sans MS" charset="0"/>
              </a:rPr>
              <a:t>Do </a:t>
            </a:r>
            <a:r>
              <a:rPr lang="it-IT" sz="2200" dirty="0" err="1" smtClean="0">
                <a:solidFill>
                  <a:schemeClr val="bg1"/>
                </a:solidFill>
                <a:latin typeface="Comic Sans MS" charset="0"/>
                <a:ea typeface="Comic Sans MS" charset="0"/>
                <a:cs typeface="Comic Sans MS" charset="0"/>
              </a:rPr>
              <a:t>you</a:t>
            </a:r>
            <a:r>
              <a:rPr lang="it-IT" sz="2200" dirty="0" smtClean="0">
                <a:solidFill>
                  <a:schemeClr val="bg1"/>
                </a:solidFill>
                <a:latin typeface="Comic Sans MS" charset="0"/>
                <a:ea typeface="Comic Sans MS" charset="0"/>
                <a:cs typeface="Comic Sans MS" charset="0"/>
              </a:rPr>
              <a:t> play an </a:t>
            </a:r>
            <a:r>
              <a:rPr lang="it-IT" sz="2200" dirty="0" err="1" smtClean="0">
                <a:solidFill>
                  <a:schemeClr val="bg1"/>
                </a:solidFill>
                <a:latin typeface="Comic Sans MS" charset="0"/>
                <a:ea typeface="Comic Sans MS" charset="0"/>
                <a:cs typeface="Comic Sans MS" charset="0"/>
              </a:rPr>
              <a:t>instrument</a:t>
            </a:r>
            <a:r>
              <a:rPr lang="it-IT" sz="2200" dirty="0" smtClean="0">
                <a:solidFill>
                  <a:schemeClr val="bg1"/>
                </a:solidFill>
                <a:latin typeface="Comic Sans MS" charset="0"/>
                <a:ea typeface="Comic Sans MS" charset="0"/>
                <a:cs typeface="Comic Sans MS" charset="0"/>
              </a:rPr>
              <a:t>? </a:t>
            </a:r>
          </a:p>
          <a:p>
            <a:endParaRPr lang="it-IT" sz="2200" dirty="0">
              <a:solidFill>
                <a:schemeClr val="bg1"/>
              </a:solidFill>
              <a:latin typeface="Comic Sans MS" charset="0"/>
              <a:ea typeface="Comic Sans MS" charset="0"/>
              <a:cs typeface="Comic Sans MS" charset="0"/>
            </a:endParaRPr>
          </a:p>
          <a:p>
            <a:r>
              <a:rPr lang="it-IT" sz="2200" dirty="0" err="1" smtClean="0">
                <a:solidFill>
                  <a:schemeClr val="bg1"/>
                </a:solidFill>
                <a:latin typeface="Comic Sans MS" charset="0"/>
                <a:ea typeface="Comic Sans MS" charset="0"/>
                <a:cs typeface="Comic Sans MS" charset="0"/>
              </a:rPr>
              <a:t>Never</a:t>
            </a:r>
            <a:r>
              <a:rPr lang="it-IT" sz="2200" dirty="0" smtClean="0">
                <a:solidFill>
                  <a:schemeClr val="bg1"/>
                </a:solidFill>
                <a:latin typeface="Comic Sans MS" charset="0"/>
                <a:ea typeface="Comic Sans MS" charset="0"/>
                <a:cs typeface="Comic Sans MS" charset="0"/>
              </a:rPr>
              <a:t> </a:t>
            </a:r>
            <a:r>
              <a:rPr lang="it-IT" sz="2200" dirty="0" err="1" smtClean="0">
                <a:solidFill>
                  <a:schemeClr val="bg1"/>
                </a:solidFill>
                <a:latin typeface="Comic Sans MS" charset="0"/>
                <a:ea typeface="Comic Sans MS" charset="0"/>
                <a:cs typeface="Comic Sans MS" charset="0"/>
              </a:rPr>
              <a:t>asked</a:t>
            </a:r>
            <a:r>
              <a:rPr lang="it-IT" sz="2200" dirty="0" smtClean="0">
                <a:solidFill>
                  <a:schemeClr val="bg1"/>
                </a:solidFill>
                <a:latin typeface="Comic Sans MS" charset="0"/>
                <a:ea typeface="Comic Sans MS" charset="0"/>
                <a:cs typeface="Comic Sans MS" charset="0"/>
              </a:rPr>
              <a:t> </a:t>
            </a:r>
            <a:r>
              <a:rPr lang="it-IT" sz="2200" dirty="0" err="1" smtClean="0">
                <a:solidFill>
                  <a:schemeClr val="bg1"/>
                </a:solidFill>
                <a:latin typeface="Comic Sans MS" charset="0"/>
                <a:ea typeface="Comic Sans MS" charset="0"/>
                <a:cs typeface="Comic Sans MS" charset="0"/>
              </a:rPr>
              <a:t>if</a:t>
            </a:r>
            <a:r>
              <a:rPr lang="it-IT" sz="2200" dirty="0" smtClean="0">
                <a:solidFill>
                  <a:schemeClr val="bg1"/>
                </a:solidFill>
                <a:latin typeface="Comic Sans MS" charset="0"/>
                <a:ea typeface="Comic Sans MS" charset="0"/>
                <a:cs typeface="Comic Sans MS" charset="0"/>
              </a:rPr>
              <a:t> </a:t>
            </a:r>
            <a:r>
              <a:rPr lang="it-IT" sz="2200" dirty="0" err="1" smtClean="0">
                <a:solidFill>
                  <a:schemeClr val="bg1"/>
                </a:solidFill>
                <a:latin typeface="Comic Sans MS" charset="0"/>
                <a:ea typeface="Comic Sans MS" charset="0"/>
                <a:cs typeface="Comic Sans MS" charset="0"/>
              </a:rPr>
              <a:t>you’re</a:t>
            </a:r>
            <a:r>
              <a:rPr lang="it-IT" sz="2200" dirty="0" smtClean="0">
                <a:solidFill>
                  <a:schemeClr val="bg1"/>
                </a:solidFill>
                <a:latin typeface="Comic Sans MS" charset="0"/>
                <a:ea typeface="Comic Sans MS" charset="0"/>
                <a:cs typeface="Comic Sans MS" charset="0"/>
              </a:rPr>
              <a:t> a </a:t>
            </a:r>
            <a:r>
              <a:rPr lang="it-IT" sz="2200" dirty="0" err="1" smtClean="0">
                <a:solidFill>
                  <a:schemeClr val="bg1"/>
                </a:solidFill>
                <a:latin typeface="Comic Sans MS" charset="0"/>
                <a:ea typeface="Comic Sans MS" charset="0"/>
                <a:cs typeface="Comic Sans MS" charset="0"/>
              </a:rPr>
              <a:t>born</a:t>
            </a:r>
            <a:r>
              <a:rPr lang="it-IT" sz="2200" dirty="0" smtClean="0">
                <a:solidFill>
                  <a:schemeClr val="bg1"/>
                </a:solidFill>
                <a:latin typeface="Comic Sans MS" charset="0"/>
                <a:ea typeface="Comic Sans MS" charset="0"/>
                <a:cs typeface="Comic Sans MS" charset="0"/>
              </a:rPr>
              <a:t> with the ‘musical </a:t>
            </a:r>
            <a:r>
              <a:rPr lang="it-IT" sz="2200" dirty="0" err="1" smtClean="0">
                <a:solidFill>
                  <a:schemeClr val="bg1"/>
                </a:solidFill>
                <a:latin typeface="Comic Sans MS" charset="0"/>
                <a:ea typeface="Comic Sans MS" charset="0"/>
                <a:cs typeface="Comic Sans MS" charset="0"/>
              </a:rPr>
              <a:t>genes</a:t>
            </a:r>
            <a:r>
              <a:rPr lang="it-IT" sz="2200" dirty="0" smtClean="0">
                <a:solidFill>
                  <a:schemeClr val="bg1"/>
                </a:solidFill>
                <a:latin typeface="Comic Sans MS" charset="0"/>
                <a:ea typeface="Comic Sans MS" charset="0"/>
                <a:cs typeface="Comic Sans MS" charset="0"/>
              </a:rPr>
              <a:t>’ !?!</a:t>
            </a:r>
            <a:endParaRPr lang="it-IT" sz="2200" dirty="0">
              <a:solidFill>
                <a:schemeClr val="bg1"/>
              </a:solidFill>
              <a:latin typeface="Comic Sans MS" charset="0"/>
              <a:ea typeface="Comic Sans MS" charset="0"/>
              <a:cs typeface="Comic Sans M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150"/>
                                        </p:tgtEl>
                                        <p:attrNameLst>
                                          <p:attrName>style.visibility</p:attrName>
                                        </p:attrNameLst>
                                      </p:cBhvr>
                                      <p:to>
                                        <p:strVal val="visible"/>
                                      </p:to>
                                    </p:set>
                                    <p:animEffect transition="in" filter="fade">
                                      <p:cBhvr>
                                        <p:cTn id="7" dur="500"/>
                                        <p:tgtEl>
                                          <p:spTgt spid="134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CasellaDiTesto 3"/>
          <p:cNvSpPr txBox="1">
            <a:spLocks noChangeArrowheads="1"/>
          </p:cNvSpPr>
          <p:nvPr/>
        </p:nvSpPr>
        <p:spPr bwMode="auto">
          <a:xfrm>
            <a:off x="395288" y="620713"/>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What about </a:t>
            </a:r>
            <a:r>
              <a:rPr lang="it-IT" altLang="it-IT" sz="2800" b="1" u="sng">
                <a:solidFill>
                  <a:srgbClr val="FFFF00"/>
                </a:solidFill>
              </a:rPr>
              <a:t>intelligence</a:t>
            </a:r>
            <a:r>
              <a:rPr lang="it-IT" altLang="it-IT" sz="2800" b="1">
                <a:solidFill>
                  <a:srgbClr val="FFFF00"/>
                </a:solidFill>
              </a:rPr>
              <a:t>?</a:t>
            </a:r>
          </a:p>
        </p:txBody>
      </p:sp>
      <p:sp>
        <p:nvSpPr>
          <p:cNvPr id="136194"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36195"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136196" name="Picture 2"/>
          <p:cNvPicPr>
            <a:picLocks noChangeAspect="1" noChangeArrowheads="1"/>
          </p:cNvPicPr>
          <p:nvPr/>
        </p:nvPicPr>
        <p:blipFill>
          <a:blip r:embed="rId3">
            <a:extLst>
              <a:ext uri="{28A0092B-C50C-407E-A947-70E740481C1C}">
                <a14:useLocalDpi xmlns:a14="http://schemas.microsoft.com/office/drawing/2010/main" val="0"/>
              </a:ext>
            </a:extLst>
          </a:blip>
          <a:srcRect l="14465" t="21651" r="21747" b="20599"/>
          <a:stretch>
            <a:fillRect/>
          </a:stretch>
        </p:blipFill>
        <p:spPr bwMode="auto">
          <a:xfrm>
            <a:off x="611188" y="1125538"/>
            <a:ext cx="820102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Text Box 3"/>
          <p:cNvSpPr txBox="1">
            <a:spLocks noChangeArrowheads="1"/>
          </p:cNvSpPr>
          <p:nvPr/>
        </p:nvSpPr>
        <p:spPr bwMode="auto">
          <a:xfrm>
            <a:off x="539750" y="5300663"/>
            <a:ext cx="8353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dirty="0">
                <a:solidFill>
                  <a:schemeClr val="bg1"/>
                </a:solidFill>
              </a:rPr>
              <a:t>GENES determine GRAY MATTER, that is positively correlated with </a:t>
            </a:r>
            <a:r>
              <a:rPr lang="en-US" altLang="it-IT" sz="2400" dirty="0" smtClean="0">
                <a:solidFill>
                  <a:schemeClr val="bg1"/>
                </a:solidFill>
              </a:rPr>
              <a:t>QI </a:t>
            </a:r>
            <a:r>
              <a:rPr lang="en-US" altLang="it-IT" sz="2000" i="1" dirty="0" smtClean="0">
                <a:solidFill>
                  <a:schemeClr val="bg1"/>
                </a:solidFill>
              </a:rPr>
              <a:t>(&gt; gray matter, &gt; QI)</a:t>
            </a:r>
            <a:r>
              <a:rPr lang="en-US" altLang="it-IT" sz="2400" dirty="0" smtClean="0">
                <a:solidFill>
                  <a:schemeClr val="bg1"/>
                </a:solidFill>
              </a:rPr>
              <a:t>…</a:t>
            </a:r>
            <a:endParaRPr lang="en-US" altLang="it-IT" sz="2400" dirty="0">
              <a:solidFill>
                <a:schemeClr val="bg1"/>
              </a:solidFill>
            </a:endParaRPr>
          </a:p>
        </p:txBody>
      </p:sp>
      <p:sp>
        <p:nvSpPr>
          <p:cNvPr id="7" name="Rettangolo 6"/>
          <p:cNvSpPr>
            <a:spLocks noChangeArrowheads="1"/>
          </p:cNvSpPr>
          <p:nvPr/>
        </p:nvSpPr>
        <p:spPr bwMode="auto">
          <a:xfrm>
            <a:off x="539750" y="6027738"/>
            <a:ext cx="8353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rgbClr val="FFFFFF"/>
                </a:solidFill>
              </a:rPr>
              <a:t>Identical twins have a very similar amount of GRAY MATTER (and presumably a similar QI).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CasellaDiTesto 3"/>
          <p:cNvSpPr txBox="1">
            <a:spLocks noChangeArrowheads="1"/>
          </p:cNvSpPr>
          <p:nvPr/>
        </p:nvSpPr>
        <p:spPr bwMode="auto">
          <a:xfrm>
            <a:off x="395288" y="620713"/>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What about </a:t>
            </a:r>
            <a:r>
              <a:rPr lang="it-IT" altLang="it-IT" sz="2800" b="1" u="sng">
                <a:solidFill>
                  <a:srgbClr val="FFFF00"/>
                </a:solidFill>
              </a:rPr>
              <a:t>sexual orientation</a:t>
            </a:r>
            <a:r>
              <a:rPr lang="it-IT" altLang="it-IT" sz="2800" b="1">
                <a:solidFill>
                  <a:srgbClr val="FFFF00"/>
                </a:solidFill>
              </a:rPr>
              <a:t>?</a:t>
            </a:r>
          </a:p>
        </p:txBody>
      </p:sp>
      <p:sp>
        <p:nvSpPr>
          <p:cNvPr id="138242"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38243"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38244" name="CasellaDiTesto 49"/>
          <p:cNvSpPr txBox="1">
            <a:spLocks noChangeArrowheads="1"/>
          </p:cNvSpPr>
          <p:nvPr/>
        </p:nvSpPr>
        <p:spPr bwMode="auto">
          <a:xfrm>
            <a:off x="3201988" y="2506663"/>
            <a:ext cx="58340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bg1"/>
                </a:solidFill>
                <a:latin typeface="Tahoma" charset="0"/>
                <a:ea typeface="Tahoma" charset="0"/>
                <a:cs typeface="Tahoma" charset="0"/>
              </a:rPr>
              <a:t>The chances of a homosexual male twin having a homosexual brother are 20-25% for fraternal twins and about 50% for identical twins </a:t>
            </a:r>
            <a:r>
              <a:rPr lang="en-US" altLang="it-IT" sz="2000">
                <a:solidFill>
                  <a:schemeClr val="bg1"/>
                </a:solidFill>
                <a:latin typeface="Tahoma" charset="0"/>
                <a:ea typeface="Tahoma" charset="0"/>
                <a:cs typeface="Tahoma" charset="0"/>
              </a:rPr>
              <a:t>(Kirk, Bailey, &amp; Martin, 2000).</a:t>
            </a:r>
            <a:endParaRPr lang="it-IT" altLang="it-IT" sz="2000">
              <a:solidFill>
                <a:schemeClr val="bg1"/>
              </a:solidFill>
              <a:latin typeface="Tahoma" charset="0"/>
              <a:ea typeface="Tahoma" charset="0"/>
              <a:cs typeface="Tahoma" charset="0"/>
            </a:endParaRPr>
          </a:p>
        </p:txBody>
      </p:sp>
      <p:pic>
        <p:nvPicPr>
          <p:cNvPr id="138245" name="Picture 2" descr="http://3.bp.blogspot.com/-kZjCRtsDr8w/UXz6-wO842I/AAAAAAAAAA0/wByVUBMyQhg/s160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425700"/>
            <a:ext cx="30607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2800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128003" name="Picture 6" descr="C05F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213" y="1484313"/>
            <a:ext cx="65452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antennaradioesse.it/wp-content/uploads/d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950" y="3913188"/>
            <a:ext cx="8969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antennaradioesse.it/wp-content/uploads/d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875" y="1609725"/>
            <a:ext cx="89693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antennaradioesse.it/wp-content/uploads/d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950" y="2401888"/>
            <a:ext cx="8969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4" descr="http://aarongoldhamer.org/wp-content/uploads/2014/12/educ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9388" y="3046413"/>
            <a:ext cx="120808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aarongoldhamer.org/wp-content/uploads/2014/12/educ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2763" y="4633913"/>
            <a:ext cx="120808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79204"/>
                                        </p:tgtEl>
                                        <p:attrNameLst>
                                          <p:attrName>style.visibility</p:attrName>
                                        </p:attrNameLst>
                                      </p:cBhvr>
                                      <p:to>
                                        <p:strVal val="visible"/>
                                      </p:to>
                                    </p:set>
                                    <p:animEffect transition="in" filter="fade">
                                      <p:cBhvr>
                                        <p:cTn id="18" dur="500"/>
                                        <p:tgtEl>
                                          <p:spTgt spid="179204"/>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CasellaDiTesto 49"/>
          <p:cNvSpPr txBox="1">
            <a:spLocks noChangeArrowheads="1"/>
          </p:cNvSpPr>
          <p:nvPr/>
        </p:nvSpPr>
        <p:spPr bwMode="auto">
          <a:xfrm>
            <a:off x="539750" y="912813"/>
            <a:ext cx="8135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dirty="0">
                <a:solidFill>
                  <a:schemeClr val="bg1"/>
                </a:solidFill>
                <a:latin typeface="Tahoma" charset="0"/>
                <a:ea typeface="Tahoma" charset="0"/>
                <a:cs typeface="Tahoma" charset="0"/>
              </a:rPr>
              <a:t>So, in some cases genes count more than environment (e.g. development of </a:t>
            </a:r>
            <a:r>
              <a:rPr lang="en-US" altLang="it-IT" sz="2400" dirty="0" smtClean="0">
                <a:solidFill>
                  <a:schemeClr val="bg1"/>
                </a:solidFill>
                <a:latin typeface="Tahoma" charset="0"/>
                <a:ea typeface="Tahoma" charset="0"/>
                <a:cs typeface="Tahoma" charset="0"/>
              </a:rPr>
              <a:t>color </a:t>
            </a:r>
            <a:r>
              <a:rPr lang="en-US" altLang="it-IT" sz="2400" dirty="0">
                <a:solidFill>
                  <a:schemeClr val="bg1"/>
                </a:solidFill>
                <a:latin typeface="Tahoma" charset="0"/>
                <a:ea typeface="Tahoma" charset="0"/>
                <a:cs typeface="Tahoma" charset="0"/>
              </a:rPr>
              <a:t>perception)… </a:t>
            </a:r>
          </a:p>
          <a:p>
            <a:pPr algn="just" eaLnBrk="1" hangingPunct="1">
              <a:spcBef>
                <a:spcPct val="0"/>
              </a:spcBef>
              <a:buFontTx/>
              <a:buNone/>
            </a:pPr>
            <a:endParaRPr lang="en-US" altLang="it-IT" sz="2400" dirty="0">
              <a:solidFill>
                <a:schemeClr val="bg1"/>
              </a:solidFill>
              <a:latin typeface="Tahoma" charset="0"/>
              <a:ea typeface="Tahoma" charset="0"/>
              <a:cs typeface="Tahoma" charset="0"/>
            </a:endParaRPr>
          </a:p>
        </p:txBody>
      </p:sp>
      <p:grpSp>
        <p:nvGrpSpPr>
          <p:cNvPr id="2" name="Gruppo 1"/>
          <p:cNvGrpSpPr>
            <a:grpSpLocks/>
          </p:cNvGrpSpPr>
          <p:nvPr/>
        </p:nvGrpSpPr>
        <p:grpSpPr bwMode="auto">
          <a:xfrm>
            <a:off x="684213" y="2924175"/>
            <a:ext cx="7991475" cy="3816350"/>
            <a:chOff x="684213" y="2924944"/>
            <a:chExt cx="7991475" cy="3816350"/>
          </a:xfrm>
        </p:grpSpPr>
        <p:sp>
          <p:nvSpPr>
            <p:cNvPr id="13" name="Ovale 12"/>
            <p:cNvSpPr/>
            <p:nvPr/>
          </p:nvSpPr>
          <p:spPr>
            <a:xfrm>
              <a:off x="684213" y="2924944"/>
              <a:ext cx="3816350" cy="3816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140296" name="Picture 2" descr="http://www.functionx.com/cppcli/illustrations/rectangl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3802063"/>
              <a:ext cx="22860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7" name="Picture 2" descr="http://www.karakalpak.com/images/genetic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4176713"/>
              <a:ext cx="13684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8" name="Picture 3"/>
            <p:cNvPicPr>
              <a:picLocks noChangeAspect="1" noChangeArrowheads="1"/>
            </p:cNvPicPr>
            <p:nvPr/>
          </p:nvPicPr>
          <p:blipFill>
            <a:blip r:embed="rId5">
              <a:extLst>
                <a:ext uri="{28A0092B-C50C-407E-A947-70E740481C1C}">
                  <a14:useLocalDpi xmlns:a14="http://schemas.microsoft.com/office/drawing/2010/main" val="0"/>
                </a:ext>
              </a:extLst>
            </a:blip>
            <a:srcRect l="12694" t="43700" r="47736" b="10101"/>
            <a:stretch>
              <a:fillRect/>
            </a:stretch>
          </p:blipFill>
          <p:spPr bwMode="auto">
            <a:xfrm>
              <a:off x="1346200" y="5067300"/>
              <a:ext cx="1512888"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9" name="Rettangolo 6"/>
            <p:cNvSpPr>
              <a:spLocks noChangeArrowheads="1"/>
            </p:cNvSpPr>
            <p:nvPr/>
          </p:nvSpPr>
          <p:spPr bwMode="auto">
            <a:xfrm>
              <a:off x="4643438" y="4089400"/>
              <a:ext cx="4032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rgbClr val="FFFFFF"/>
                  </a:solidFill>
                  <a:latin typeface="Tahoma" charset="0"/>
                  <a:ea typeface="Tahoma" charset="0"/>
                  <a:cs typeface="Tahoma" charset="0"/>
                </a:rPr>
                <a:t>.. but it is always a continuum in which both dimensions play a role.</a:t>
              </a:r>
              <a:endParaRPr lang="it-IT" altLang="it-IT" sz="2000">
                <a:solidFill>
                  <a:srgbClr val="FFFFFF"/>
                </a:solidFill>
                <a:latin typeface="Tahoma" charset="0"/>
                <a:ea typeface="Tahoma" charset="0"/>
                <a:cs typeface="Tahoma" charset="0"/>
              </a:endParaRPr>
            </a:p>
          </p:txBody>
        </p:sp>
      </p:grpSp>
      <p:sp>
        <p:nvSpPr>
          <p:cNvPr id="140291" name="CasellaDiTesto 3"/>
          <p:cNvSpPr txBox="1">
            <a:spLocks noChangeArrowheads="1"/>
          </p:cNvSpPr>
          <p:nvPr/>
        </p:nvSpPr>
        <p:spPr bwMode="auto">
          <a:xfrm>
            <a:off x="395288" y="4762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In summary</a:t>
            </a:r>
          </a:p>
        </p:txBody>
      </p:sp>
      <p:sp>
        <p:nvSpPr>
          <p:cNvPr id="140292"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40293"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3" name="Rettangolo 2"/>
          <p:cNvSpPr>
            <a:spLocks noChangeArrowheads="1"/>
          </p:cNvSpPr>
          <p:nvPr/>
        </p:nvSpPr>
        <p:spPr bwMode="auto">
          <a:xfrm>
            <a:off x="611188" y="1916113"/>
            <a:ext cx="7991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it-IT" sz="2400" dirty="0">
                <a:solidFill>
                  <a:schemeClr val="bg1"/>
                </a:solidFill>
                <a:latin typeface="Tahoma" charset="0"/>
                <a:ea typeface="Tahoma" charset="0"/>
                <a:cs typeface="Tahoma" charset="0"/>
              </a:rPr>
              <a:t>….in some others environment counts more than </a:t>
            </a:r>
            <a:r>
              <a:rPr lang="en-US" altLang="it-IT" sz="2400" dirty="0" smtClean="0">
                <a:solidFill>
                  <a:schemeClr val="bg1"/>
                </a:solidFill>
                <a:latin typeface="Tahoma" charset="0"/>
                <a:ea typeface="Tahoma" charset="0"/>
                <a:cs typeface="Tahoma" charset="0"/>
              </a:rPr>
              <a:t>genes (e.g</a:t>
            </a:r>
            <a:r>
              <a:rPr lang="en-US" altLang="it-IT" sz="2400" dirty="0">
                <a:solidFill>
                  <a:schemeClr val="bg1"/>
                </a:solidFill>
                <a:latin typeface="Tahoma" charset="0"/>
                <a:ea typeface="Tahoma" charset="0"/>
                <a:cs typeface="Tahoma" charset="0"/>
              </a:rPr>
              <a:t>., musical abilities)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64866" name="Text Box 14"/>
          <p:cNvSpPr txBox="1">
            <a:spLocks noChangeArrowheads="1"/>
          </p:cNvSpPr>
          <p:nvPr/>
        </p:nvSpPr>
        <p:spPr bwMode="auto">
          <a:xfrm>
            <a:off x="239713" y="26988"/>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64867" name="AutoShape 6"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64868" name="AutoShape 8" descr="https://cdn2.iconfinder.com/data/icons/windows-8-metro-style/512/zoom_in.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64869" name="Rettangolo 17"/>
          <p:cNvSpPr>
            <a:spLocks noChangeArrowheads="1"/>
          </p:cNvSpPr>
          <p:nvPr/>
        </p:nvSpPr>
        <p:spPr bwMode="auto">
          <a:xfrm>
            <a:off x="2268538" y="746125"/>
            <a:ext cx="6588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2800">
                <a:solidFill>
                  <a:srgbClr val="FFFF00"/>
                </a:solidFill>
              </a:rPr>
              <a:t>We are going to talk about..</a:t>
            </a:r>
            <a:endParaRPr lang="it-IT" altLang="it-IT" sz="2800">
              <a:solidFill>
                <a:srgbClr val="FFFF00"/>
              </a:solidFill>
            </a:endParaRPr>
          </a:p>
        </p:txBody>
      </p:sp>
      <p:sp>
        <p:nvSpPr>
          <p:cNvPr id="9223" name="Rettangolo 14"/>
          <p:cNvSpPr>
            <a:spLocks noChangeArrowheads="1"/>
          </p:cNvSpPr>
          <p:nvPr/>
        </p:nvSpPr>
        <p:spPr bwMode="auto">
          <a:xfrm>
            <a:off x="1979613" y="3471863"/>
            <a:ext cx="5040312" cy="1692275"/>
          </a:xfrm>
          <a:prstGeom prst="rect">
            <a:avLst/>
          </a:prstGeom>
          <a:noFill/>
          <a:ln w="9525">
            <a:noFill/>
            <a:miter lim="800000"/>
            <a:headEnd/>
            <a:tailEnd/>
          </a:ln>
        </p:spPr>
        <p:txBody>
          <a:bodyPr>
            <a:spAutoFit/>
          </a:bodyPr>
          <a:lstStyle/>
          <a:p>
            <a:pPr marL="457200" indent="-457200" algn="just" eaLnBrk="1" hangingPunct="1">
              <a:buFontTx/>
              <a:buAutoNum type="arabicParenR"/>
              <a:defRPr/>
            </a:pPr>
            <a:r>
              <a:rPr lang="en-US" sz="2400" dirty="0">
                <a:solidFill>
                  <a:schemeClr val="tx1">
                    <a:lumMod val="65000"/>
                    <a:lumOff val="35000"/>
                  </a:schemeClr>
                </a:solidFill>
              </a:rPr>
              <a:t>Genetics and </a:t>
            </a:r>
            <a:r>
              <a:rPr lang="en-US" sz="2400" dirty="0" err="1">
                <a:solidFill>
                  <a:schemeClr val="tx1">
                    <a:lumMod val="65000"/>
                    <a:lumOff val="35000"/>
                  </a:schemeClr>
                </a:solidFill>
              </a:rPr>
              <a:t>Behaviour</a:t>
            </a:r>
            <a:endParaRPr lang="en-US" sz="2400" dirty="0">
              <a:solidFill>
                <a:schemeClr val="tx1">
                  <a:lumMod val="65000"/>
                  <a:lumOff val="35000"/>
                </a:schemeClr>
              </a:solidFill>
            </a:endParaRPr>
          </a:p>
          <a:p>
            <a:pPr marL="914400" lvl="1" indent="-457200" algn="just" eaLnBrk="1" hangingPunct="1">
              <a:defRPr/>
            </a:pPr>
            <a:r>
              <a:rPr lang="en-US" sz="2000" dirty="0">
                <a:solidFill>
                  <a:schemeClr val="tx1">
                    <a:lumMod val="65000"/>
                    <a:lumOff val="35000"/>
                  </a:schemeClr>
                </a:solidFill>
              </a:rPr>
              <a:t>DNA structure</a:t>
            </a:r>
          </a:p>
          <a:p>
            <a:pPr marL="914400" lvl="1" indent="-457200" algn="just" eaLnBrk="1" hangingPunct="1">
              <a:defRPr/>
            </a:pPr>
            <a:r>
              <a:rPr lang="en-US" sz="2000" dirty="0">
                <a:solidFill>
                  <a:schemeClr val="tx1">
                    <a:lumMod val="65000"/>
                    <a:lumOff val="35000"/>
                  </a:schemeClr>
                </a:solidFill>
              </a:rPr>
              <a:t>DNA transcription and translation</a:t>
            </a:r>
          </a:p>
          <a:p>
            <a:pPr marL="914400" lvl="1" indent="-457200" algn="just" eaLnBrk="1" hangingPunct="1">
              <a:defRPr/>
            </a:pPr>
            <a:r>
              <a:rPr lang="en-US" sz="2000" dirty="0">
                <a:solidFill>
                  <a:schemeClr val="tx1">
                    <a:lumMod val="65000"/>
                    <a:lumOff val="35000"/>
                  </a:schemeClr>
                </a:solidFill>
              </a:rPr>
              <a:t>Genes-Environment interaction</a:t>
            </a:r>
          </a:p>
          <a:p>
            <a:pPr marL="914400" lvl="1" indent="-457200" algn="just" eaLnBrk="1" hangingPunct="1">
              <a:defRPr/>
            </a:pPr>
            <a:r>
              <a:rPr lang="en-US" sz="2000" dirty="0">
                <a:solidFill>
                  <a:schemeClr val="bg1"/>
                </a:solidFill>
              </a:rPr>
              <a:t>Sources of genetic diversity</a:t>
            </a:r>
            <a:endParaRPr lang="it-IT" sz="2000" dirty="0">
              <a:solidFill>
                <a:schemeClr val="bg1"/>
              </a:solidFill>
            </a:endParaRPr>
          </a:p>
        </p:txBody>
      </p:sp>
      <p:pic>
        <p:nvPicPr>
          <p:cNvPr id="83972" name="Picture 4" descr="http://i.ytimg.com/vi/MKwl4GyGOic/hqdefault.jpg"/>
          <p:cNvPicPr>
            <a:picLocks noChangeAspect="1" noChangeArrowheads="1"/>
          </p:cNvPicPr>
          <p:nvPr/>
        </p:nvPicPr>
        <p:blipFill>
          <a:blip r:embed="rId3" cstate="print"/>
          <a:srcRect/>
          <a:stretch>
            <a:fillRect/>
          </a:stretch>
        </p:blipFill>
        <p:spPr bwMode="auto">
          <a:xfrm>
            <a:off x="1" y="476672"/>
            <a:ext cx="2304256" cy="1728192"/>
          </a:xfrm>
          <a:prstGeom prst="rect">
            <a:avLst/>
          </a:prstGeom>
          <a:ln>
            <a:noFill/>
          </a:ln>
          <a:effectLst>
            <a:softEdge rad="112500"/>
          </a:effectLst>
        </p:spPr>
      </p:pic>
      <p:pic>
        <p:nvPicPr>
          <p:cNvPr id="83970" name="Picture 2" descr="http://i.ytimg.com/vi/ghIoTW10qwc/hqdefault.jpg"/>
          <p:cNvPicPr>
            <a:picLocks noChangeAspect="1" noChangeArrowheads="1"/>
          </p:cNvPicPr>
          <p:nvPr/>
        </p:nvPicPr>
        <p:blipFill>
          <a:blip r:embed="rId4" cstate="print"/>
          <a:srcRect/>
          <a:stretch>
            <a:fillRect/>
          </a:stretch>
        </p:blipFill>
        <p:spPr bwMode="auto">
          <a:xfrm>
            <a:off x="1427652" y="1340768"/>
            <a:ext cx="2064228" cy="1548172"/>
          </a:xfrm>
          <a:prstGeom prst="rect">
            <a:avLst/>
          </a:prstGeom>
          <a:ln>
            <a:noFill/>
          </a:ln>
          <a:effectLst>
            <a:softEdge rad="112500"/>
          </a:effectLst>
        </p:spPr>
      </p:pic>
      <p:pic>
        <p:nvPicPr>
          <p:cNvPr id="83974" name="Picture 6" descr="https://i.ytimg.com/vi/BX2lRw40ox0/hqdefault.jpg"/>
          <p:cNvPicPr>
            <a:picLocks noChangeAspect="1" noChangeArrowheads="1"/>
          </p:cNvPicPr>
          <p:nvPr/>
        </p:nvPicPr>
        <p:blipFill>
          <a:blip r:embed="rId5" cstate="print"/>
          <a:srcRect/>
          <a:stretch>
            <a:fillRect/>
          </a:stretch>
        </p:blipFill>
        <p:spPr bwMode="auto">
          <a:xfrm>
            <a:off x="5016" y="2030368"/>
            <a:ext cx="2088232" cy="15661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CasellaDiTesto 49"/>
          <p:cNvSpPr txBox="1">
            <a:spLocks noChangeArrowheads="1"/>
          </p:cNvSpPr>
          <p:nvPr/>
        </p:nvSpPr>
        <p:spPr bwMode="auto">
          <a:xfrm>
            <a:off x="395288" y="1557338"/>
            <a:ext cx="8353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bg1"/>
                </a:solidFill>
                <a:latin typeface="Tahoma" charset="0"/>
                <a:ea typeface="Tahoma" charset="0"/>
                <a:cs typeface="Tahoma" charset="0"/>
              </a:rPr>
              <a:t>For sure, most of variation in phenotypes and our behaviour depends on environment…</a:t>
            </a:r>
            <a:endParaRPr lang="it-IT" altLang="it-IT" sz="2000">
              <a:solidFill>
                <a:schemeClr val="bg1"/>
              </a:solidFill>
              <a:latin typeface="Tahoma" charset="0"/>
              <a:ea typeface="Tahoma" charset="0"/>
              <a:cs typeface="Tahoma" charset="0"/>
            </a:endParaRPr>
          </a:p>
        </p:txBody>
      </p:sp>
      <p:sp>
        <p:nvSpPr>
          <p:cNvPr id="166914" name="CasellaDiTesto 49"/>
          <p:cNvSpPr txBox="1">
            <a:spLocks noChangeArrowheads="1"/>
          </p:cNvSpPr>
          <p:nvPr/>
        </p:nvSpPr>
        <p:spPr bwMode="auto">
          <a:xfrm>
            <a:off x="395288" y="29241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bg1"/>
                </a:solidFill>
                <a:latin typeface="Tahoma" charset="0"/>
                <a:ea typeface="Tahoma" charset="0"/>
                <a:cs typeface="Tahoma" charset="0"/>
              </a:rPr>
              <a:t>a) Exposure to some conditions</a:t>
            </a:r>
            <a:endParaRPr lang="it-IT" altLang="it-IT" sz="2000">
              <a:solidFill>
                <a:schemeClr val="bg1"/>
              </a:solidFill>
              <a:latin typeface="Tahoma" charset="0"/>
              <a:ea typeface="Tahoma" charset="0"/>
              <a:cs typeface="Tahoma" charset="0"/>
            </a:endParaRPr>
          </a:p>
        </p:txBody>
      </p:sp>
      <p:sp>
        <p:nvSpPr>
          <p:cNvPr id="16691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6691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66917"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SOURCES OF INTER-INDIVIDUAL DIVERSITY</a:t>
            </a:r>
            <a:endParaRPr lang="it-IT" altLang="it-IT" sz="2800" b="1">
              <a:solidFill>
                <a:schemeClr val="bg1"/>
              </a:solidFill>
            </a:endParaRPr>
          </a:p>
        </p:txBody>
      </p:sp>
      <p:pic>
        <p:nvPicPr>
          <p:cNvPr id="166918" name="Picture 2" descr="http://www.blackberry10wallpapers.com/downloads/Darkenvironmentblackberry10wallpaper.jpg"/>
          <p:cNvPicPr>
            <a:picLocks noChangeAspect="1" noChangeArrowheads="1"/>
          </p:cNvPicPr>
          <p:nvPr/>
        </p:nvPicPr>
        <p:blipFill>
          <a:blip r:embed="rId3">
            <a:extLst>
              <a:ext uri="{28A0092B-C50C-407E-A947-70E740481C1C}">
                <a14:useLocalDpi xmlns:a14="http://schemas.microsoft.com/office/drawing/2010/main" val="0"/>
              </a:ext>
            </a:extLst>
          </a:blip>
          <a:srcRect t="38106"/>
          <a:stretch>
            <a:fillRect/>
          </a:stretch>
        </p:blipFill>
        <p:spPr bwMode="auto">
          <a:xfrm>
            <a:off x="3952875" y="3644900"/>
            <a:ext cx="51911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9" name="AutoShape 4" descr="data:image/jpeg;base64,/9j/4AAQSkZJRgABAQAAAQABAAD/2wCEAAkGBxQTEhUUExMWFBUXFxgXFRgXFhcYGBgXFxUXFxcVFxYYHSggGBolHBQUITEhJSkrLi4uFx8zODMsNygtLiwBCgoKDg0OGhAQGywkHyQsLCwsLCwsLCwsLCwsLCwsLCwsLCwsLCwsLCwsLCwsLCwsLCwsLCwsLCwsLCwsLCwsLP/AABEIAMMBAwMBIgACEQEDEQH/xAAcAAABBQEBAQAAAAAAAAAAAAAEAAIDBQYBBwj/xAA8EAABAwIEBAMGBAUFAAMBAAABAAIRAyEEEjFBBVFhcQaBkRMiobHB8DJC0eEUI1Jy8RZigpLSM0NTB//EABkBAAMBAQEAAAAAAAAAAAAAAAABAgMEBf/EACURAAICAgICAgEFAAAAAAAAAAABAhEhMQMSQVETIqEEMmFxgf/aAAwDAQACEQMRAD8A2vF6o9m4bkG3kvLXPGhsvTXsGUxyN15nXcQ53c/Nc/M15Oji7eBntBzSquHu3/MFz2pThU6D0WKcUzVqTVHXalOaU32vQei7nHIJfX2L7ehVChnKR7hItr1URc3r6qqXsVv0IFKlMTO6UjmV0ARAO86Kk95E0nWB09AuZROi4GnmEgDOyE5CqPoP4Vwr2zo0A1KuMX4aoNH4qh6gSn+GGxScSDOaOcyBHyWkw2AD2iZjl+i1SxkjN4MFiOBOF2OzjlEO/wCqrjSOhPqvQeJcIgggFp6Ewd491UPEKALiKjQf94PvNnQG0HzhQ4+kUpNbZQm+64ZGoU+P4c6neMzDo4aFDMM23GnUbj6/YUYb0aZSwyR+gJG0en7EIUahGOdY9CPQgg/RDOcl9bD7UDuKYSpp6BNLRGif9MX9ojT5uuWXCbo8bD/CdrguEA7pjR1UtJskXCmmO0T1WDmohTRL6atMLwctZnqNJtIbIFubnGzR1KEm3oJNRWytwHC3VTDR3OwVzS4RTYJy+0dtOnk3cTueSLo4uxa0xyDGnLpoSde2/VT4Skc0mo4uPMD4AfhXRHjS2c7nKTpA9LCuMFzB2AAB7WsELxjgrHscQ2HATstE3CgQZk7TKExhs6QNPVW84ZLjWUeZVKmU5eUD4JIfHO/mP/uPzSXnuTOuj2OhXLmmCIXn+NbFR4n8x26rQ+EcXNMtjKWktjlCz/EP/lf/AHFdXNL+DPijfkgLOoSOk29VyE2uPdKwUk3o1cXWwgMPL4rjmnkk4/fkmEouN6BKVbGge8LFRFhUpcuFxT7LQVJOyJdBT85TabjfuhdWP7HZT6Iul7RdD+gTXVCfZ+DVeGa00HNP5X/AgH6Favh9eR27fNYfwu4F1RnNuYdwY+TiraliSx4BtJW8ZfVGdfZmrr3H6LPcR4eZkwB13HLsjsPjJ1IHkljjmECXH/bNvIpKVjlGjNUKzab8uUvY78TDee0+Sk/06yqc9Als3Ei062K0WB4IGzVqkCCC0aegiWndXGGe2ctNoaDJ7mZ02kkn4K1ExbS0YVvg+oJLoDXC2u8EeWiLo+GKdMtD7yCLjUQdPT4hW/iTic1GsBvLbD1A+BB79FPxrDPFals2mwkmRqW5STz1lVSRNsxr+HsNX2ZaA0GN7TcnqBZFYjw9RyNh0dReeczy/RE4SRVdJ91zszjoW+8NOliIUmJwry5jWgEFwD76BzgPkW+hSpBbKfG+GmBssM3s6bbWPqIU9DwYIPvTca2No0HWQP8AKvuKsbRZAsAGwT1JM9xp6IzgFJxaajzrLWCSbkn3jsYB7J9I3oO8q2YXGeE6zJAFhr3AQdDg1QOGaBe99LTC9HrY33nWJ96Sdo/pbzM77JlKjSe05j7xBnYXiT3uCj4osPlkjKNZSoAOdD6huBFm9Tziydicdn/GZH5m84G42F9Ln6Tcb4O5j/cE2LidiYt5CYvZQ8GwRFnNBJ94m8R3Op7goUOuEJycssscFhAWiHBoN4DbgfL7KtKFFrRDT8P1QlXEAzA05AgfEXUftToLKJyo344YssX1Zt+iqOL1MtJ5nQE+iMoSSFTeMXAUXdYA80lPDfoU1mjzR9ySV1SPbdJcFnRRt/Chh1QH+tyr+LuHtnWGu1kd4bqZnOLjBcZB0lD8cwjhVcdiu2SlWDCLhtle1w5fFOcAefquMou5Lppnks+szS+P2Mc0dfVMydSpxTPJL2R5IqfoF09/kiay8SU0+anbRMgpppFVUq1+BLre/wAkPn8FxumvwU3sil7HolUvQ/r7IvvRIG6mFLouewMhCT9Ba9hnBsX7Osx20wexsVpcZQzmxhwPxWQNMrV8Oc91NtUXNmvH+4QAT3EFWliqFaUrstOCuLoDtZi8WjktRgsKGnOTOseX1VBw+hnqtddhH4hB35jdX3G8QKGHdUcItDBf8REAQtIqkRyO3RmuKeMxTqloaagBh0aA94BEfRXHCOK0a5aWkB1paLdYy7GBPkq/gvhhgZL253mCZEgTtf4p3GOAii4Ppe64aEWBiDBAWy4eRrefRzvl476/ksXeHXOxftjDmEtIBFxEXB5SAfJE8anM6xgDaxm4AtO0bRIPNFeEsQX0i95k8zYwCdexzeqpuP45oL5eLm24a2wjrOULJY2U90VWQF86zp2i58piP3RFHFAyG3cBftaO159QFTUsW25aSWyYG0Xgx+qteHjO9p52J3kgWPx7p48CC+IcIfXYzLqJEna0B0HvPmj/AOXRAphwAY3KCbxuT/d081D4q4wcLRindxgQZ0kZo8l55gsJicdVqOzOaxziIbuBax5WudySiKblS2N0lb0aLiPHsO05faNDgfzPaXd8ubp12sdEzB4+hUMh+YSTMPJcdeQka9Lqsf4MpNBEOka3vbpos1iMI/CvBYTE+R6OC05OPkguzRMHCeEz1Wgf5Z933SLzPPSDsOpQ1WgCZzWmIAufP6AwqbhXFDWYDlk6EExl9VYU8WdJDRv+YydraojJSRLi0x1XDUm3Egx+YD5gzKr6r4It5/IKR7JJB0E5bwO/U9TKmw7QLkyNhzWfJA6uOeAikMjMx15cliPF2LzODJ0ue/381qsXWcZNoieQ0m5Oi86xVcveXHck201gD0XN+ofXjr2VBXMBcLpJON0lxHQa/DPAN0JxOmHPkOMeaKAUdQA6zC9J52cqxorCw80mAzdFezUjGjS6hRyW3gFxEuNgVC4OCsXUwOaYWBEo27HF0qAMxTS89Uf7FMfSCXUqwLOeZTzVMRdTmiFw0k1aE0mQCoeZXfanmVKKSXsuiB4I/bHmVc+Hce5rwA8huZpcDoRIFx0lVRp9FNw5h9oABM2IvcGxFgqTIcT2vg1ENYXGCTJ0FrnQHXvZD+L8GMTQyfhIMh2kRuBee1k7geFLMOwXJjcX7Eb6bqUtJcSGxrcmBJ12vsVuc/myr4NVxLQM1M21IIgkbwT5ofjnFS4j2jSLbC0dwVZPBYJDiSOZsNvwtEm3PloFjuK8OrPNSpUc4sY27jpfZvp6LR/qJRzSJXFFg1DxHXyOp5slLMRTaz8ThLvee7qTZo0EboOviSRdxPfVHcH8Pe2gmqMxAdlbBIB0m91ZV/BZH/22/t6d1xSubts6lxteDIOrluh8vvoi8FxOrTBe12Yi4HWUP4p4A6i01GPDmg+9z+BVfhKntaYLfPuiLp7InBraCvEXH34oxM5YmOZ923kZXpPg2tRpUwTyAELy7hVIhzhlaQHO1AJOwEbXMd1uPDVFsPDiLE2F4BMHTqI8trrs4uRK01s5+SFosOLYgS4ttJ6acljuI0zVd7NgkuP11PIdVr8RSouaTlNrXL9ewdrtqnU6zaWVtJrcxOwN+pjt3W8+btGkjOHH1yGYDgAp0WgxnA95wi51uVT8RxbqZIMEO3aXGL+iPrcQMQXNzEmZOm8QN/NB8WyPpls5TH5RO0R9hc9LwXZUcQqQWxYWtz3nsj8A8HbNz5BZ9leWgNcBqCco25Eb6qTEcaNGnFFjX1HHeSGj+ooeclKVKiLxMa1as6ixxFNoaXNAiTyJ5aWVHU4S9v5TpyReGe9uZ2eXvOZ5kXKndjan9RXLyqM9mkJOOigOAdyPoUleHGv/AKiksviiX80glRPKklQ1F0DInGUiU1zU5lKdipGNzFIqduCceSkZwqoTslTKtAZsuTzV6zw88kAqw/0vIsb7p9WLujJLoatbT8JmReyKb4caCG+qfRi+RGLbhjE7JjqRGq9EpcDpstEhBVOBscTAR0D5EYfIrfwrhA+sJ0b73org+E3EgtVx4e8OmnUk/mEWQotMTmqNjw/EtcxrYMgCZH1Xa2EAkgXPLVcwlnaaCDO/xVi5gK2Rg8FVQpCIdrrGveBr/lO4hwhtWi+mRlzAja07KybTiwt8018C7iirF29Hi3+n/wCD4hQewln42uFoLcj/AHTe1wDHZG//ANB4hWqYMMw7yH1H5PdMHLJzQdtFeePzSeJbOYXmIAjS53Wc8N4PMR7QgmDJJgCbmPUd5UShbOmHJUGjM8P8B4x9NlP2n8pxlwzOykzyaD8ei3/hvwWzD08rhmcbydjaIG5gLU0qXsKDcrmjQEi4bOltoU1LGOaTnALI/E0azvZU4ow7MyGJ8OMD8xbJ2EkQQJBiRe9oCdwvhjaeYgiJzOJ21AiYuAdTuSd4F7jOGFtNzqZzkkuh1pB1Fjoq7CVgXFhaWE3O5kWnW/yVJCI6jRAeCPxAMLbi51dItr8VFig7N7zYDSSYvMm0E87aclbVoIyx5vsDuYDbeSDdhYBh0Nm+jZ6kibdLJ2TRVVsU1jbD/iCSTz81WV65iYy9Br6/urGrTpMcXe1DuucSOYjRMxOOp+zOUzyNzPQnXfmpAosGC6ZECToInrffVZrFE+0dqIOW/wDhaDD3JIOa/W3qq3jFIfiGuh8lnP8AaXBfYrA8808Ylw3KiXCVhbOhxQT/AB7+fwSQcpI7MXWJtcNw179oHVFjhTW6y4+gWhLdwLchooxh84JNl0YRjbZn20WjRg+afN/w3V3heHkHSysjw9ogkaoTEzK4fh8nMGntKusOCwSGhttxdWYjSLBKhh85l2myd+gRDhml4mbqxo0wwcyuS0DK3/ChouuQVLYwoCT5LuHoCSSF2gyUdSokKkIidQB2UlPhogmNUYxvL5BEF3ZMQNToAAWTCAHtIPbz6bp2JxMWAB7pge5sGQBsNPXp8eyVhQaynunvfA5qGjVBHvG+40jy2805zxHyj6Ji2dq4lrYzHXZVPFsZlH4bERc/MInFEgG0u2PLr3WQ47Xqud7OmM53mPU/eyfai4xMx4lxxA+7ze3RN4VUNpE6SDGhn4fsrHG8FGWakOdEcgCNSJVRhsM5tXM20QD1vCXkusGy4XXlpDnEOcC0fGdvitPw6mGU2taARpAiF55R4mQ6/uxrOn7/ALrU4LGAAFhi2+ms/VUmQ0WuOoB7v5by1wNwN+l0BiaWaW1KckTcSHeXw3KeziQeQ0jK83BvldBvB1BT8VV90zLu+o7FOyGiuZVytN7C2wPYg6FAV6satMHsP8ruIxVKo/JUB5ZvwvHQg2d2K6/BvZJZD2HcaW1lp+wk8gsFHicMxxMs1Vfh6GVrmN6x/wCbrVUsOIsIO7dvLmOir8RhoIdIiZifWIUUUZes3KQSI56zqq/iTtecq84w5gGhPZwEeokLPY6u0/ld5uH/AJUclIfHllc5MhTOqcmgfH5qF5J3WGDoOR1STYXEWI9ywrRc7IplEESqzDVzoI++qt8LMQdV11g5Wx9GiEsTTzKXNaEqG6TQWBUqcynVY2UeJq3gayphh4AlT/CKI8DhyJJvKIGDEyiaNOAnyAmkFj2MtZEMbzQrKi5VxMJ6EHvrABA1MQXGAdUIaxcYRVOGCd9z9By7qbbKJ8uWJu7YbDv16JxaZkm+55dB1UdHnv8AL90QxnoExMZSblE/l2G56kp1KtJu9qVSpz0TWFo0AntdMApzZH7KsOFAJOiN9v3SqgOSvJVFDjmNgl3bprqfvZUFDDsdPL0vMg23kK/43hi5pA3N/ks86jkY7mbef39VMuTJUUVnE8G6oC7S0aRv/hdwPEsrcrwY94jn7sEfX/qjM3uFvOD+yrHUwTcaAjz0kIUgZoWcUZ+a7Zg9+ff9CnPe6JY8mDfexvbyv1E8iFnqWGMRqDb79B6K14e8tA5tt3aTMHlDrzzPRPsTQb/KrD3gGuH5hp3jYcxttZEYWkafuuMt+HTsY+4UDsIQQ+node/l9+UI4UjAiIIgA6A//m7/AGnbkU+wqI8Tgmm/xBg9nbee/wAFT8WwgAzC51MzB69+6sH1MgzNlsfiaZMTzG7fTyMTnuMV6jXZmuOU2uBY/wBJ5jlzTbQqKLirgWgi3TT0Wequ1VrxGCJbadW9d8v6axzVO5YTyzbjwiNy4nOXMyhItjCEl1dTomz2HBkB0q2ZWlVtfD5Lhdw1ddV5OWixL50TauLy99lGakBDPBee2imToqKJcMJdJViXqChTspagRFUgbsm9vZc9qgc5TXVoTsRYOrAKBzyeyFY8uKJPwCm7KRNSECfvzT2vk/T6qJh9EqRkyEwLCg6SB6/qjCVXYA3P32RsdUwHPahi8g2RYUNekTdICMYtL+KB0Qr6Dim06JkSVNsqkT4kgqnxOGlXQbZQ1aCTjY7M3UwagqYOdloauGKZ/BFTQyhZg0TSw5mwJkffxVyzBFdq4cjQoEVeBc4GDZp16Hn9/RE1GvYYJkaEQB5jruumi4XzCOqbiq4c2dSyxHNp062/VUkKyu4nna7MHX3sINtY5EbGZusxxPHAAuYLaObyn8v9p1B2NuU6HEYgPpugmW9pidPIuP8A2PJYrjFQtJMX3GxB1BQ5UCVlLi6kkwZB95vl8iL26BDipm/u58+/XqpHASL+48y0nZ2hB+R8jpCDJ567qGaolK44rodm/u269O6jzKRnZXFwriQHubxIKqJIcrN74VNinmZC6J4OWGSxFXNZWXDqCrOGUS4LQYdkBKCt2ypOsDnhQVHhT1iqvGVYHX5LQlD6rggKtWTCCr41x/VdwtXM4foolkpKi8wdOBqpS/mmVAQ0AGN1BXqEATukPYScTPuhSUuQ2+5UNOG+fRWdBgCtCGYQQfj9/e6Pc4KuqCHyi2EnslYBVASpnoRjoRTHc0yWDVeSgd1Rrxuhaz+m6TKTOCSJ5JzdF37Cd5QgLOsoiU57RCcCAV0Rf7slQ7Bqh6IGuDyVnVF0HVZKlhZRYynBuSblCUAc4MQ24d/abH9fJX1WgN7qsx1XLMC3lKkdlRVpilUMgy3MD1kFp9QVmONUIJEg/eq1GOq5oMxIAP8Ax935Nb6qk4rSBAJjSJ7ftlQOzFBg96mdHG07P2PY6HyOyHxWpO8kHuP1t5yn44D2kTImE2rUzjNu4e9/e28+bfiSkaIgBT3Gb77/AKqDMnNfCkodmSSyHbRJMVnteJJ2QFZtx9FaPahMS247roaORMuMDThohHtFkJgAYRquibBqzlVY74qxxapcQ+dVDLRW1qJJ/dGcLp+9OwUD5Lg1u/JWjqQY0NGu/VTRQw1y51zARkXCBpU77SETWdfTTdJIZZTIFpurFjLDmqrBPzb6K0DoHzWiJFWbYFKk5db8Nk0sMpAGtZaye1sKPDORDhN0UKyOo6UG6NkUUNiHSbBDAY0khEbQhACphUBSHZOzW+6dIso3WE8l17wQI5p0TY+s2wI2+SGe4aaKTIZQ9eleSkx2B4lwCCq0ZuTbZWLqrdHCCq/EUBMgx52+ChodlZi6Yc2ANHH4gf8AlUvFsO32Zm3bqP2WgxVLKCQbyPOJ/VVeOZLCXCO9tiihpnk+MEPsZv56qLCvvHOI/uF2/Uf8kXx2mG1DBkKsa7yWejfaJXa9NkpSr6zzv66jyMjyUcoGPlJMlJFAfQbqSCxVOEW/FBRVqoIXW0cSDeGOtCOKp6FSIKtGvkJiIcU33Ssxjsw3V7xCqQN1lcZXvv06rNs0Qbw12XXXZNxWMM8vJdwxDW53G/VC/wAexziB6mwRQ0y04dVmbydPu6sv4eXXNlkcLjctTKdCeX3Za7C4gEapxWBNkrKeR9gI81aMMjVA1WtcNb9EqVSLEz5I0GyxYfNEC6BZVlTU3IETsci6b0IES2IQgOuYoHwO+6n9paFX4t8KWCY5zxFkEKkHulQq2cNxf4Idhue/7/VKwLVtW0SntYMp7ISgL3VlSaIKdiBxXOm/zQ+JqkouRb0+iTssIywsqGD+oW+SfUog6BE52x9OXQoSrViwsT6FLqh2B4rAtjXL0myoON1HMpkai/UK2xjS6zrDoVk/EFXI0wQ4ckDR5zxOrmeTEX0QgKlxlUF526H9VCCsWdS0SuPujoY8jcfHMmSkw2I6fL7K4CgBJJLiQG8HiV+pt9P1KKwniKdT2H1WID1K166fkZz9Eel4HjTXnVaLC44c141hsUWkEFa/g/Gcxgq4ysiUKNhxGrItKz7LuLp0+aLrY6W2hV7Hz7rd9f2US2NaHuqmoYgkDmE3H8FzAOYSDtCscHhgwX1PkpatSAYiDuqUcZF29GDOMfRfkqyf6XG3xKtcJx7bNEbSgfFldjhBMnnoVncBTY50OJ6KXeisHo+H8UtaPxD4SrLDcaZUj3jPw9Vh6XA2Fsg7aym0M9FwaSbXBH3dQ+y2PDPVcDiuZ+P6q1puB0KyXh/HsqtBtnAvzV5Rq5Tc2VpmbLXMpKbkDTxU6IhtWyACQhsU2QpKL7FR5/d80NCTKag4ioeUH1RGHw5mTzUvsLo+iyFmo4KbBqth1hGGp7oPND1hupaJlscreiqsCsHGI+a57bdNq010MspTaHgiq0p97Qrr3gthwB+9jsUQwWQ7wtEiWUnF3OAJBMcjt5ryzxTjbkA9x9QvUuO1srDEHofuV4l4irzVdaOnIpTwi+PLK4vJ69UgVGCuhYs6USsK6CowV0FIZJK4uSkgAppUrSkktTIc0qz4ZVMi5SSVw2TLRrMO6RdWvCKYJkgacl1JU/3GS0S4r8YG0/ogOOOIEDr81xJPwC2ed8WeSb803hrBm03/AFSSURKZrOEVTETaETjGCGpJLRaM2N8PV3e0F+i3NaoZAnZJJJAxUahB1RuGqkzJXUlLEgxjrKQD780kkMYnG/3yRFLTyKSSQyN/38F2kbHv9UkkCIqun3yU8e6kkjwBG469lV4xxnySSVeARlvEFY5SJsvI+K3eZ5n4JJKJG0CtplPC4ks3o1WzqcFxJQUPCSSSZJ//2Q=="/>
          <p:cNvSpPr>
            <a:spLocks noChangeAspect="1" noChangeArrowheads="1"/>
          </p:cNvSpPr>
          <p:nvPr/>
        </p:nvSpPr>
        <p:spPr bwMode="auto">
          <a:xfrm>
            <a:off x="155575" y="-1790700"/>
            <a:ext cx="49815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299013" name="Picture 5"/>
          <p:cNvPicPr>
            <a:picLocks noChangeAspect="1" noChangeArrowheads="1"/>
          </p:cNvPicPr>
          <p:nvPr/>
        </p:nvPicPr>
        <p:blipFill>
          <a:blip r:embed="rId4" cstate="print"/>
          <a:srcRect l="18010" t="34250" r="43010" b="11151"/>
          <a:stretch>
            <a:fillRect/>
          </a:stretch>
        </p:blipFill>
        <p:spPr bwMode="auto">
          <a:xfrm>
            <a:off x="7271792" y="5410311"/>
            <a:ext cx="1872208" cy="1475073"/>
          </a:xfrm>
          <a:prstGeom prst="rect">
            <a:avLst/>
          </a:prstGeom>
          <a:ln>
            <a:noFill/>
          </a:ln>
          <a:effectLst>
            <a:softEdge rad="112500"/>
          </a:effectLst>
        </p:spPr>
      </p:pic>
      <p:sp>
        <p:nvSpPr>
          <p:cNvPr id="166921" name="CasellaDiTesto 49"/>
          <p:cNvSpPr txBox="1">
            <a:spLocks noChangeArrowheads="1"/>
          </p:cNvSpPr>
          <p:nvPr/>
        </p:nvSpPr>
        <p:spPr bwMode="auto">
          <a:xfrm>
            <a:off x="395288" y="3644900"/>
            <a:ext cx="34559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i="1">
                <a:solidFill>
                  <a:schemeClr val="bg1"/>
                </a:solidFill>
                <a:latin typeface="Tahoma" charset="0"/>
                <a:ea typeface="Tahoma" charset="0"/>
                <a:cs typeface="Tahoma" charset="0"/>
              </a:rPr>
              <a:t>If you are never exposed to light after birth, you tend to lose visual modality..</a:t>
            </a:r>
            <a:endParaRPr lang="it-IT" altLang="it-IT" sz="2000" i="1">
              <a:solidFill>
                <a:schemeClr val="bg1"/>
              </a:solidFill>
              <a:latin typeface="Tahoma" charset="0"/>
              <a:ea typeface="Tahoma" charset="0"/>
              <a:cs typeface="Tahoma"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6896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68963"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SOURCES OF INTER-INDIVIDUAL DIVERSITY</a:t>
            </a:r>
            <a:endParaRPr lang="it-IT" altLang="it-IT" sz="2800" b="1">
              <a:solidFill>
                <a:schemeClr val="bg1"/>
              </a:solidFill>
            </a:endParaRPr>
          </a:p>
        </p:txBody>
      </p:sp>
      <p:sp>
        <p:nvSpPr>
          <p:cNvPr id="168964" name="CasellaDiTesto 49"/>
          <p:cNvSpPr txBox="1">
            <a:spLocks noChangeArrowheads="1"/>
          </p:cNvSpPr>
          <p:nvPr/>
        </p:nvSpPr>
        <p:spPr bwMode="auto">
          <a:xfrm>
            <a:off x="395288" y="1557338"/>
            <a:ext cx="8353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bg1"/>
                </a:solidFill>
                <a:latin typeface="Tahoma" charset="0"/>
                <a:ea typeface="Tahoma" charset="0"/>
                <a:cs typeface="Tahoma" charset="0"/>
              </a:rPr>
              <a:t>For sure, most of variation in phenotypes and our behaviour depends on environment…</a:t>
            </a:r>
            <a:endParaRPr lang="it-IT" altLang="it-IT" sz="2000">
              <a:solidFill>
                <a:schemeClr val="bg1"/>
              </a:solidFill>
              <a:latin typeface="Tahoma" charset="0"/>
              <a:ea typeface="Tahoma" charset="0"/>
              <a:cs typeface="Tahoma" charset="0"/>
            </a:endParaRPr>
          </a:p>
        </p:txBody>
      </p:sp>
      <p:sp>
        <p:nvSpPr>
          <p:cNvPr id="168965" name="CasellaDiTesto 49"/>
          <p:cNvSpPr txBox="1">
            <a:spLocks noChangeArrowheads="1"/>
          </p:cNvSpPr>
          <p:nvPr/>
        </p:nvSpPr>
        <p:spPr bwMode="auto">
          <a:xfrm>
            <a:off x="395288" y="29241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bg1"/>
                </a:solidFill>
                <a:latin typeface="Tahoma" charset="0"/>
                <a:ea typeface="Tahoma" charset="0"/>
                <a:cs typeface="Tahoma" charset="0"/>
              </a:rPr>
              <a:t>b) Culture</a:t>
            </a:r>
            <a:endParaRPr lang="it-IT" altLang="it-IT" sz="2000">
              <a:solidFill>
                <a:schemeClr val="bg1"/>
              </a:solidFill>
              <a:latin typeface="Tahoma" charset="0"/>
              <a:ea typeface="Tahoma" charset="0"/>
              <a:cs typeface="Tahoma" charset="0"/>
            </a:endParaRPr>
          </a:p>
        </p:txBody>
      </p:sp>
      <p:sp>
        <p:nvSpPr>
          <p:cNvPr id="168966" name="CasellaDiTesto 49"/>
          <p:cNvSpPr txBox="1">
            <a:spLocks noChangeArrowheads="1"/>
          </p:cNvSpPr>
          <p:nvPr/>
        </p:nvSpPr>
        <p:spPr bwMode="auto">
          <a:xfrm>
            <a:off x="395288" y="3644900"/>
            <a:ext cx="34559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i="1">
                <a:solidFill>
                  <a:schemeClr val="bg1"/>
                </a:solidFill>
                <a:latin typeface="Tahoma" charset="0"/>
                <a:ea typeface="Tahoma" charset="0"/>
                <a:cs typeface="Tahoma" charset="0"/>
              </a:rPr>
              <a:t>We change the phenotypes according to the social context</a:t>
            </a:r>
            <a:endParaRPr lang="it-IT" altLang="it-IT" sz="2000" i="1">
              <a:solidFill>
                <a:schemeClr val="bg1"/>
              </a:solidFill>
              <a:latin typeface="Tahoma" charset="0"/>
              <a:ea typeface="Tahoma" charset="0"/>
              <a:cs typeface="Tahoma" charset="0"/>
            </a:endParaRPr>
          </a:p>
        </p:txBody>
      </p:sp>
      <p:pic>
        <p:nvPicPr>
          <p:cNvPr id="168967" name="Picture 2" descr="http://www.ilnavigatorecurioso.it/wp-content/uploads/2013/11/teschio-allungato.jpg"/>
          <p:cNvPicPr>
            <a:picLocks noChangeAspect="1" noChangeArrowheads="1"/>
          </p:cNvPicPr>
          <p:nvPr/>
        </p:nvPicPr>
        <p:blipFill>
          <a:blip r:embed="rId3">
            <a:extLst>
              <a:ext uri="{28A0092B-C50C-407E-A947-70E740481C1C}">
                <a14:useLocalDpi xmlns:a14="http://schemas.microsoft.com/office/drawing/2010/main" val="0"/>
              </a:ext>
            </a:extLst>
          </a:blip>
          <a:srcRect b="11513"/>
          <a:stretch>
            <a:fillRect/>
          </a:stretch>
        </p:blipFill>
        <p:spPr bwMode="auto">
          <a:xfrm>
            <a:off x="3924300" y="3421063"/>
            <a:ext cx="52197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8" name="CasellaDiTesto 10"/>
          <p:cNvSpPr txBox="1">
            <a:spLocks noChangeArrowheads="1"/>
          </p:cNvSpPr>
          <p:nvPr/>
        </p:nvSpPr>
        <p:spPr bwMode="auto">
          <a:xfrm>
            <a:off x="6911975" y="6550025"/>
            <a:ext cx="2232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1400">
                <a:solidFill>
                  <a:schemeClr val="bg1"/>
                </a:solidFill>
              </a:rPr>
              <a:t>Prolonged skull</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CasellaDiTesto 49"/>
          <p:cNvSpPr txBox="1">
            <a:spLocks noChangeArrowheads="1"/>
          </p:cNvSpPr>
          <p:nvPr/>
        </p:nvSpPr>
        <p:spPr bwMode="auto">
          <a:xfrm>
            <a:off x="395288" y="3141663"/>
            <a:ext cx="8353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bg1"/>
                </a:solidFill>
                <a:latin typeface="Tahoma" charset="0"/>
                <a:ea typeface="Tahoma" charset="0"/>
                <a:cs typeface="Tahoma" charset="0"/>
              </a:rPr>
              <a:t>However, there is also a source of </a:t>
            </a:r>
            <a:r>
              <a:rPr lang="en-US" altLang="it-IT" sz="2400" b="1">
                <a:solidFill>
                  <a:schemeClr val="bg1"/>
                </a:solidFill>
                <a:latin typeface="Tahoma" charset="0"/>
                <a:ea typeface="Tahoma" charset="0"/>
                <a:cs typeface="Tahoma" charset="0"/>
              </a:rPr>
              <a:t>GENETIC</a:t>
            </a:r>
            <a:r>
              <a:rPr lang="en-US" altLang="it-IT" sz="2400">
                <a:solidFill>
                  <a:schemeClr val="bg1"/>
                </a:solidFill>
                <a:latin typeface="Tahoma" charset="0"/>
                <a:ea typeface="Tahoma" charset="0"/>
                <a:cs typeface="Tahoma" charset="0"/>
              </a:rPr>
              <a:t> diversity that makes us so different one from another</a:t>
            </a:r>
            <a:endParaRPr lang="it-IT" altLang="it-IT" sz="2000">
              <a:solidFill>
                <a:schemeClr val="bg1"/>
              </a:solidFill>
              <a:latin typeface="Tahoma" charset="0"/>
              <a:ea typeface="Tahoma" charset="0"/>
              <a:cs typeface="Tahoma" charset="0"/>
            </a:endParaRPr>
          </a:p>
        </p:txBody>
      </p:sp>
      <p:sp>
        <p:nvSpPr>
          <p:cNvPr id="171010"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71011"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71012"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SOURCES OF INTER-INDIVIDUAL DIVERSITY</a:t>
            </a:r>
            <a:endParaRPr lang="it-IT" altLang="it-IT" sz="2800" b="1">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73058"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73059"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SOURCES OF GENETIC DIVERSITY</a:t>
            </a:r>
            <a:endParaRPr lang="it-IT" altLang="it-IT" sz="2800" b="1">
              <a:solidFill>
                <a:schemeClr val="bg1"/>
              </a:solidFill>
            </a:endParaRPr>
          </a:p>
        </p:txBody>
      </p:sp>
      <p:sp>
        <p:nvSpPr>
          <p:cNvPr id="173060" name="CasellaDiTesto 4"/>
          <p:cNvSpPr txBox="1">
            <a:spLocks noChangeArrowheads="1"/>
          </p:cNvSpPr>
          <p:nvPr/>
        </p:nvSpPr>
        <p:spPr bwMode="auto">
          <a:xfrm>
            <a:off x="395288" y="1989138"/>
            <a:ext cx="5761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chemeClr val="bg1"/>
                </a:solidFill>
              </a:rPr>
              <a:t>1) Sexual reproduction (Meiosis / crossing over)</a:t>
            </a:r>
          </a:p>
        </p:txBody>
      </p:sp>
      <p:sp>
        <p:nvSpPr>
          <p:cNvPr id="173061" name="CasellaDiTesto 5"/>
          <p:cNvSpPr txBox="1">
            <a:spLocks noChangeArrowheads="1"/>
          </p:cNvSpPr>
          <p:nvPr/>
        </p:nvSpPr>
        <p:spPr bwMode="auto">
          <a:xfrm>
            <a:off x="395288" y="2849563"/>
            <a:ext cx="3744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chemeClr val="bg1"/>
                </a:solidFill>
              </a:rPr>
              <a:t>2) Mutations</a:t>
            </a:r>
          </a:p>
        </p:txBody>
      </p:sp>
      <p:sp>
        <p:nvSpPr>
          <p:cNvPr id="173062" name="CasellaDiTesto 6"/>
          <p:cNvSpPr txBox="1">
            <a:spLocks noChangeArrowheads="1"/>
          </p:cNvSpPr>
          <p:nvPr/>
        </p:nvSpPr>
        <p:spPr bwMode="auto">
          <a:xfrm>
            <a:off x="395288" y="3711575"/>
            <a:ext cx="655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chemeClr val="bg1"/>
                </a:solidFill>
              </a:rPr>
              <a:t>3) The special cases of the sex chromosomes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3554" name="Text Box 2"/>
          <p:cNvSpPr txBox="1">
            <a:spLocks noChangeArrowheads="1"/>
          </p:cNvSpPr>
          <p:nvPr/>
        </p:nvSpPr>
        <p:spPr bwMode="auto">
          <a:xfrm>
            <a:off x="457200" y="685800"/>
            <a:ext cx="8116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b="1">
                <a:solidFill>
                  <a:srgbClr val="FFFF00"/>
                </a:solidFill>
              </a:rPr>
              <a:t>DNA</a:t>
            </a:r>
            <a:r>
              <a:rPr lang="en-US" altLang="it-IT">
                <a:solidFill>
                  <a:srgbClr val="FFFF00"/>
                </a:solidFill>
              </a:rPr>
              <a:t> </a:t>
            </a:r>
            <a:r>
              <a:rPr lang="en-US" altLang="it-IT">
                <a:solidFill>
                  <a:schemeClr val="bg1"/>
                </a:solidFill>
              </a:rPr>
              <a:t>stands for </a:t>
            </a:r>
            <a:r>
              <a:rPr lang="en-US" altLang="it-IT" b="1">
                <a:solidFill>
                  <a:srgbClr val="FFFF00"/>
                </a:solidFill>
              </a:rPr>
              <a:t>D</a:t>
            </a:r>
            <a:r>
              <a:rPr lang="en-US" altLang="it-IT" b="1">
                <a:solidFill>
                  <a:schemeClr val="bg1"/>
                </a:solidFill>
              </a:rPr>
              <a:t>eoxyribose </a:t>
            </a:r>
            <a:r>
              <a:rPr lang="en-US" altLang="it-IT" b="1">
                <a:solidFill>
                  <a:srgbClr val="FFFF00"/>
                </a:solidFill>
              </a:rPr>
              <a:t>N</a:t>
            </a:r>
            <a:r>
              <a:rPr lang="en-US" altLang="it-IT" b="1">
                <a:solidFill>
                  <a:schemeClr val="bg1"/>
                </a:solidFill>
              </a:rPr>
              <a:t>ucleic </a:t>
            </a:r>
            <a:r>
              <a:rPr lang="en-US" altLang="it-IT" b="1">
                <a:solidFill>
                  <a:srgbClr val="FFFF00"/>
                </a:solidFill>
              </a:rPr>
              <a:t>A</a:t>
            </a:r>
            <a:r>
              <a:rPr lang="en-US" altLang="it-IT" b="1">
                <a:solidFill>
                  <a:schemeClr val="bg1"/>
                </a:solidFill>
              </a:rPr>
              <a:t>cid</a:t>
            </a:r>
          </a:p>
        </p:txBody>
      </p:sp>
      <p:sp>
        <p:nvSpPr>
          <p:cNvPr id="23555" name="Text Box 3"/>
          <p:cNvSpPr txBox="1">
            <a:spLocks noChangeArrowheads="1"/>
          </p:cNvSpPr>
          <p:nvPr/>
        </p:nvSpPr>
        <p:spPr bwMode="auto">
          <a:xfrm>
            <a:off x="179388" y="1484313"/>
            <a:ext cx="8785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000" b="1">
                <a:solidFill>
                  <a:schemeClr val="bg1"/>
                </a:solidFill>
              </a:rPr>
              <a:t>DNA</a:t>
            </a:r>
            <a:r>
              <a:rPr lang="en-US" altLang="it-IT" sz="2000">
                <a:solidFill>
                  <a:schemeClr val="bg1"/>
                </a:solidFill>
              </a:rPr>
              <a:t>  is a very large molecule made up of a long chain of sub-units, called Nucleotides</a:t>
            </a:r>
          </a:p>
        </p:txBody>
      </p:sp>
      <p:pic>
        <p:nvPicPr>
          <p:cNvPr id="23556" name="Picture 2" descr="http://www.summagallicana.it/Volume2/003fig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88" y="1989138"/>
            <a:ext cx="5154612"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107950" y="2924175"/>
            <a:ext cx="37592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2000">
                <a:solidFill>
                  <a:schemeClr val="bg1"/>
                </a:solidFill>
              </a:rPr>
              <a:t>Each nucleotide is made up of: </a:t>
            </a:r>
            <a:endParaRPr lang="en-US" altLang="it-IT" sz="2000">
              <a:solidFill>
                <a:schemeClr val="bg1"/>
              </a:solidFill>
            </a:endParaRPr>
          </a:p>
        </p:txBody>
      </p:sp>
      <p:sp>
        <p:nvSpPr>
          <p:cNvPr id="21" name="Text Box 6"/>
          <p:cNvSpPr txBox="1">
            <a:spLocks noChangeArrowheads="1"/>
          </p:cNvSpPr>
          <p:nvPr/>
        </p:nvSpPr>
        <p:spPr bwMode="auto">
          <a:xfrm>
            <a:off x="134938" y="3686175"/>
            <a:ext cx="319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1) A sugar called deoxyribose</a:t>
            </a:r>
            <a:endParaRPr lang="en-US" altLang="it-IT" sz="1800">
              <a:solidFill>
                <a:schemeClr val="bg1"/>
              </a:solidFill>
            </a:endParaRPr>
          </a:p>
        </p:txBody>
      </p:sp>
      <p:sp>
        <p:nvSpPr>
          <p:cNvPr id="22" name="Text Box 7"/>
          <p:cNvSpPr txBox="1">
            <a:spLocks noChangeArrowheads="1"/>
          </p:cNvSpPr>
          <p:nvPr/>
        </p:nvSpPr>
        <p:spPr bwMode="auto">
          <a:xfrm>
            <a:off x="134938" y="4221163"/>
            <a:ext cx="244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2) a phosphate group </a:t>
            </a:r>
            <a:endParaRPr lang="en-US" altLang="it-IT" sz="1800">
              <a:solidFill>
                <a:schemeClr val="bg1"/>
              </a:solidFill>
            </a:endParaRPr>
          </a:p>
        </p:txBody>
      </p:sp>
      <p:sp>
        <p:nvSpPr>
          <p:cNvPr id="23" name="Text Box 8"/>
          <p:cNvSpPr txBox="1">
            <a:spLocks noChangeArrowheads="1"/>
          </p:cNvSpPr>
          <p:nvPr/>
        </p:nvSpPr>
        <p:spPr bwMode="auto">
          <a:xfrm>
            <a:off x="134938" y="4724400"/>
            <a:ext cx="209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3) an organic base</a:t>
            </a:r>
            <a:endParaRPr lang="en-US" altLang="it-IT" sz="1800">
              <a:solidFill>
                <a:schemeClr val="bg1"/>
              </a:solidFill>
            </a:endParaRPr>
          </a:p>
        </p:txBody>
      </p:sp>
      <p:sp>
        <p:nvSpPr>
          <p:cNvPr id="23561" name="AutoShape 4" descr="https://karimedalla.files.wordpress.com/2012/11/nucleotide.jpg"/>
          <p:cNvSpPr>
            <a:spLocks noChangeAspect="1" noChangeArrowheads="1"/>
          </p:cNvSpPr>
          <p:nvPr/>
        </p:nvSpPr>
        <p:spPr bwMode="auto">
          <a:xfrm>
            <a:off x="155575" y="-1112838"/>
            <a:ext cx="2857500" cy="232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3562" name="AutoShape 6" descr="https://karimedalla.files.wordpress.com/2012/11/nucleotid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 name="Rettangolo 19"/>
          <p:cNvSpPr/>
          <p:nvPr/>
        </p:nvSpPr>
        <p:spPr>
          <a:xfrm>
            <a:off x="7308850" y="3573463"/>
            <a:ext cx="1655763" cy="2232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3564" name="CasellaDiTesto 25"/>
          <p:cNvSpPr txBox="1">
            <a:spLocks noChangeArrowheads="1"/>
          </p:cNvSpPr>
          <p:nvPr/>
        </p:nvSpPr>
        <p:spPr bwMode="auto">
          <a:xfrm>
            <a:off x="5141913" y="5427663"/>
            <a:ext cx="12239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400" b="1"/>
          </a:p>
        </p:txBody>
      </p:sp>
      <p:sp>
        <p:nvSpPr>
          <p:cNvPr id="27" name="Figura a mano libera 26"/>
          <p:cNvSpPr/>
          <p:nvPr/>
        </p:nvSpPr>
        <p:spPr>
          <a:xfrm>
            <a:off x="3800475" y="4410075"/>
            <a:ext cx="1114425" cy="1133475"/>
          </a:xfrm>
          <a:custGeom>
            <a:avLst/>
            <a:gdLst>
              <a:gd name="connsiteX0" fmla="*/ 38100 w 1114425"/>
              <a:gd name="connsiteY0" fmla="*/ 0 h 1133475"/>
              <a:gd name="connsiteX1" fmla="*/ 0 w 1114425"/>
              <a:gd name="connsiteY1" fmla="*/ 180975 h 1133475"/>
              <a:gd name="connsiteX2" fmla="*/ 38100 w 1114425"/>
              <a:gd name="connsiteY2" fmla="*/ 1133475 h 1133475"/>
              <a:gd name="connsiteX3" fmla="*/ 581025 w 1114425"/>
              <a:gd name="connsiteY3" fmla="*/ 1076325 h 1133475"/>
              <a:gd name="connsiteX4" fmla="*/ 781050 w 1114425"/>
              <a:gd name="connsiteY4" fmla="*/ 895350 h 1133475"/>
              <a:gd name="connsiteX5" fmla="*/ 1019175 w 1114425"/>
              <a:gd name="connsiteY5" fmla="*/ 581025 h 1133475"/>
              <a:gd name="connsiteX6" fmla="*/ 1114425 w 1114425"/>
              <a:gd name="connsiteY6" fmla="*/ 447675 h 1133475"/>
              <a:gd name="connsiteX7" fmla="*/ 542925 w 1114425"/>
              <a:gd name="connsiteY7" fmla="*/ 0 h 1133475"/>
              <a:gd name="connsiteX8" fmla="*/ 38100 w 1114425"/>
              <a:gd name="connsiteY8" fmla="*/ 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425" h="1133475">
                <a:moveTo>
                  <a:pt x="38100" y="0"/>
                </a:moveTo>
                <a:lnTo>
                  <a:pt x="0" y="180975"/>
                </a:lnTo>
                <a:lnTo>
                  <a:pt x="38100" y="1133475"/>
                </a:lnTo>
                <a:lnTo>
                  <a:pt x="581025" y="1076325"/>
                </a:lnTo>
                <a:lnTo>
                  <a:pt x="781050" y="895350"/>
                </a:lnTo>
                <a:lnTo>
                  <a:pt x="1019175" y="581025"/>
                </a:lnTo>
                <a:lnTo>
                  <a:pt x="1114425" y="447675"/>
                </a:lnTo>
                <a:lnTo>
                  <a:pt x="542925" y="0"/>
                </a:lnTo>
                <a:lnTo>
                  <a:pt x="381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8" name="Rettangolo 27"/>
          <p:cNvSpPr/>
          <p:nvPr/>
        </p:nvSpPr>
        <p:spPr>
          <a:xfrm>
            <a:off x="4403725" y="2852738"/>
            <a:ext cx="1295400" cy="1152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3567" name="CasellaDiTesto 24"/>
          <p:cNvSpPr txBox="1">
            <a:spLocks noChangeArrowheads="1"/>
          </p:cNvSpPr>
          <p:nvPr/>
        </p:nvSpPr>
        <p:spPr bwMode="auto">
          <a:xfrm>
            <a:off x="7019925" y="6381750"/>
            <a:ext cx="129698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400" b="1"/>
              <a:t>Nucleotide</a:t>
            </a:r>
          </a:p>
        </p:txBody>
      </p:sp>
      <p:grpSp>
        <p:nvGrpSpPr>
          <p:cNvPr id="2" name="Gruppo 40"/>
          <p:cNvGrpSpPr>
            <a:grpSpLocks/>
          </p:cNvGrpSpPr>
          <p:nvPr/>
        </p:nvGrpSpPr>
        <p:grpSpPr bwMode="auto">
          <a:xfrm>
            <a:off x="5302250" y="3832225"/>
            <a:ext cx="3590925" cy="3000375"/>
            <a:chOff x="5301555" y="3832051"/>
            <a:chExt cx="3590925" cy="3000375"/>
          </a:xfrm>
        </p:grpSpPr>
        <p:sp>
          <p:nvSpPr>
            <p:cNvPr id="23578" name="CasellaDiTesto 23"/>
            <p:cNvSpPr txBox="1">
              <a:spLocks noChangeArrowheads="1"/>
            </p:cNvSpPr>
            <p:nvPr/>
          </p:nvSpPr>
          <p:spPr bwMode="auto">
            <a:xfrm>
              <a:off x="7020272" y="6361583"/>
              <a:ext cx="1296144"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400" b="1"/>
                <a:t>Nucleotide</a:t>
              </a:r>
            </a:p>
          </p:txBody>
        </p:sp>
        <p:grpSp>
          <p:nvGrpSpPr>
            <p:cNvPr id="23579" name="Gruppo 30"/>
            <p:cNvGrpSpPr>
              <a:grpSpLocks/>
            </p:cNvGrpSpPr>
            <p:nvPr/>
          </p:nvGrpSpPr>
          <p:grpSpPr bwMode="auto">
            <a:xfrm>
              <a:off x="7092280" y="3861048"/>
              <a:ext cx="1728192" cy="1340768"/>
              <a:chOff x="7092280" y="3861048"/>
              <a:chExt cx="1728192" cy="1340768"/>
            </a:xfrm>
          </p:grpSpPr>
          <p:pic>
            <p:nvPicPr>
              <p:cNvPr id="23581" name="Picture 7"/>
              <p:cNvPicPr>
                <a:picLocks noChangeAspect="1" noChangeArrowheads="1"/>
              </p:cNvPicPr>
              <p:nvPr/>
            </p:nvPicPr>
            <p:blipFill>
              <a:blip r:embed="rId4">
                <a:extLst>
                  <a:ext uri="{28A0092B-C50C-407E-A947-70E740481C1C}">
                    <a14:useLocalDpi xmlns:a14="http://schemas.microsoft.com/office/drawing/2010/main" val="0"/>
                  </a:ext>
                </a:extLst>
              </a:blip>
              <a:srcRect l="38681" t="39500" r="38875" b="28999"/>
              <a:stretch>
                <a:fillRect/>
              </a:stretch>
            </p:blipFill>
            <p:spPr bwMode="auto">
              <a:xfrm flipH="1">
                <a:off x="7092280" y="3861048"/>
                <a:ext cx="1698306" cy="13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2" name="Picture 7"/>
              <p:cNvPicPr>
                <a:picLocks noChangeAspect="1" noChangeArrowheads="1"/>
              </p:cNvPicPr>
              <p:nvPr/>
            </p:nvPicPr>
            <p:blipFill>
              <a:blip r:embed="rId4">
                <a:extLst>
                  <a:ext uri="{28A0092B-C50C-407E-A947-70E740481C1C}">
                    <a14:useLocalDpi xmlns:a14="http://schemas.microsoft.com/office/drawing/2010/main" val="0"/>
                  </a:ext>
                </a:extLst>
              </a:blip>
              <a:srcRect l="38681" t="66568" r="45142" b="28999"/>
              <a:stretch>
                <a:fillRect/>
              </a:stretch>
            </p:blipFill>
            <p:spPr bwMode="auto">
              <a:xfrm>
                <a:off x="7596336" y="5013176"/>
                <a:ext cx="1224136" cy="18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3" name="Picture 7"/>
              <p:cNvPicPr>
                <a:picLocks noChangeAspect="1" noChangeArrowheads="1"/>
              </p:cNvPicPr>
              <p:nvPr/>
            </p:nvPicPr>
            <p:blipFill>
              <a:blip r:embed="rId4">
                <a:extLst>
                  <a:ext uri="{28A0092B-C50C-407E-A947-70E740481C1C}">
                    <a14:useLocalDpi xmlns:a14="http://schemas.microsoft.com/office/drawing/2010/main" val="0"/>
                  </a:ext>
                </a:extLst>
              </a:blip>
              <a:srcRect l="53906" t="46268" r="40382" b="48659"/>
              <a:stretch>
                <a:fillRect/>
              </a:stretch>
            </p:blipFill>
            <p:spPr bwMode="auto">
              <a:xfrm>
                <a:off x="7236296" y="4149080"/>
                <a:ext cx="432048"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4" name="Picture 7"/>
              <p:cNvPicPr>
                <a:picLocks noChangeAspect="1" noChangeArrowheads="1"/>
              </p:cNvPicPr>
              <p:nvPr/>
            </p:nvPicPr>
            <p:blipFill>
              <a:blip r:embed="rId4">
                <a:extLst>
                  <a:ext uri="{28A0092B-C50C-407E-A947-70E740481C1C}">
                    <a14:useLocalDpi xmlns:a14="http://schemas.microsoft.com/office/drawing/2010/main" val="0"/>
                  </a:ext>
                </a:extLst>
              </a:blip>
              <a:srcRect l="44391" t="39499" r="45142" b="57117"/>
              <a:stretch>
                <a:fillRect/>
              </a:stretch>
            </p:blipFill>
            <p:spPr bwMode="auto">
              <a:xfrm>
                <a:off x="7668344" y="3861048"/>
                <a:ext cx="792088"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Figura a mano libera 28"/>
            <p:cNvSpPr/>
            <p:nvPr/>
          </p:nvSpPr>
          <p:spPr>
            <a:xfrm>
              <a:off x="5301555" y="3832051"/>
              <a:ext cx="3590925" cy="3000375"/>
            </a:xfrm>
            <a:custGeom>
              <a:avLst/>
              <a:gdLst>
                <a:gd name="connsiteX0" fmla="*/ 0 w 3590925"/>
                <a:gd name="connsiteY0" fmla="*/ 2352675 h 3000375"/>
                <a:gd name="connsiteX1" fmla="*/ 1800225 w 3590925"/>
                <a:gd name="connsiteY1" fmla="*/ 542925 h 3000375"/>
                <a:gd name="connsiteX2" fmla="*/ 1800225 w 3590925"/>
                <a:gd name="connsiteY2" fmla="*/ 0 h 3000375"/>
                <a:gd name="connsiteX3" fmla="*/ 3590925 w 3590925"/>
                <a:gd name="connsiteY3" fmla="*/ 0 h 3000375"/>
                <a:gd name="connsiteX4" fmla="*/ 3581400 w 3590925"/>
                <a:gd name="connsiteY4" fmla="*/ 1323975 h 3000375"/>
                <a:gd name="connsiteX5" fmla="*/ 1838325 w 3590925"/>
                <a:gd name="connsiteY5" fmla="*/ 1323975 h 3000375"/>
                <a:gd name="connsiteX6" fmla="*/ 1695450 w 3590925"/>
                <a:gd name="connsiteY6" fmla="*/ 3000375 h 3000375"/>
                <a:gd name="connsiteX7" fmla="*/ 19050 w 3590925"/>
                <a:gd name="connsiteY7" fmla="*/ 3000375 h 3000375"/>
                <a:gd name="connsiteX8" fmla="*/ 0 w 3590925"/>
                <a:gd name="connsiteY8" fmla="*/ 2352675 h 300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0925" h="3000375">
                  <a:moveTo>
                    <a:pt x="0" y="2352675"/>
                  </a:moveTo>
                  <a:lnTo>
                    <a:pt x="1800225" y="542925"/>
                  </a:lnTo>
                  <a:lnTo>
                    <a:pt x="1800225" y="0"/>
                  </a:lnTo>
                  <a:lnTo>
                    <a:pt x="3590925" y="0"/>
                  </a:lnTo>
                  <a:lnTo>
                    <a:pt x="3581400" y="1323975"/>
                  </a:lnTo>
                  <a:lnTo>
                    <a:pt x="1838325" y="1323975"/>
                  </a:lnTo>
                  <a:lnTo>
                    <a:pt x="1695450" y="3000375"/>
                  </a:lnTo>
                  <a:lnTo>
                    <a:pt x="19050" y="3000375"/>
                  </a:lnTo>
                  <a:lnTo>
                    <a:pt x="0" y="2352675"/>
                  </a:lnTo>
                  <a:close/>
                </a:path>
              </a:pathLst>
            </a:cu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grpSp>
        <p:nvGrpSpPr>
          <p:cNvPr id="23569" name="Gruppo 31"/>
          <p:cNvGrpSpPr>
            <a:grpSpLocks/>
          </p:cNvGrpSpPr>
          <p:nvPr/>
        </p:nvGrpSpPr>
        <p:grpSpPr bwMode="auto">
          <a:xfrm>
            <a:off x="900113" y="5373688"/>
            <a:ext cx="1697037" cy="1339850"/>
            <a:chOff x="7092280" y="3861048"/>
            <a:chExt cx="1698306" cy="1340768"/>
          </a:xfrm>
        </p:grpSpPr>
        <p:pic>
          <p:nvPicPr>
            <p:cNvPr id="23574" name="Picture 7"/>
            <p:cNvPicPr>
              <a:picLocks noChangeAspect="1" noChangeArrowheads="1"/>
            </p:cNvPicPr>
            <p:nvPr/>
          </p:nvPicPr>
          <p:blipFill>
            <a:blip r:embed="rId4">
              <a:extLst>
                <a:ext uri="{28A0092B-C50C-407E-A947-70E740481C1C}">
                  <a14:useLocalDpi xmlns:a14="http://schemas.microsoft.com/office/drawing/2010/main" val="0"/>
                </a:ext>
              </a:extLst>
            </a:blip>
            <a:srcRect l="38681" t="39500" r="38875" b="28999"/>
            <a:stretch>
              <a:fillRect/>
            </a:stretch>
          </p:blipFill>
          <p:spPr bwMode="auto">
            <a:xfrm flipH="1">
              <a:off x="7092280" y="3861048"/>
              <a:ext cx="1698306" cy="13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Picture 7"/>
            <p:cNvPicPr>
              <a:picLocks noChangeAspect="1" noChangeArrowheads="1"/>
            </p:cNvPicPr>
            <p:nvPr/>
          </p:nvPicPr>
          <p:blipFill>
            <a:blip r:embed="rId4">
              <a:extLst>
                <a:ext uri="{28A0092B-C50C-407E-A947-70E740481C1C}">
                  <a14:useLocalDpi xmlns:a14="http://schemas.microsoft.com/office/drawing/2010/main" val="0"/>
                </a:ext>
              </a:extLst>
            </a:blip>
            <a:srcRect l="38681" t="66568" r="45142" b="28999"/>
            <a:stretch>
              <a:fillRect/>
            </a:stretch>
          </p:blipFill>
          <p:spPr bwMode="auto">
            <a:xfrm>
              <a:off x="7547478" y="5013176"/>
              <a:ext cx="1224136" cy="18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7"/>
            <p:cNvPicPr>
              <a:picLocks noChangeAspect="1" noChangeArrowheads="1"/>
            </p:cNvPicPr>
            <p:nvPr/>
          </p:nvPicPr>
          <p:blipFill>
            <a:blip r:embed="rId4">
              <a:extLst>
                <a:ext uri="{28A0092B-C50C-407E-A947-70E740481C1C}">
                  <a14:useLocalDpi xmlns:a14="http://schemas.microsoft.com/office/drawing/2010/main" val="0"/>
                </a:ext>
              </a:extLst>
            </a:blip>
            <a:srcRect l="53906" t="46268" r="40382" b="48659"/>
            <a:stretch>
              <a:fillRect/>
            </a:stretch>
          </p:blipFill>
          <p:spPr bwMode="auto">
            <a:xfrm>
              <a:off x="7236296" y="4149080"/>
              <a:ext cx="432048"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7" name="Picture 7"/>
            <p:cNvPicPr>
              <a:picLocks noChangeAspect="1" noChangeArrowheads="1"/>
            </p:cNvPicPr>
            <p:nvPr/>
          </p:nvPicPr>
          <p:blipFill>
            <a:blip r:embed="rId4">
              <a:extLst>
                <a:ext uri="{28A0092B-C50C-407E-A947-70E740481C1C}">
                  <a14:useLocalDpi xmlns:a14="http://schemas.microsoft.com/office/drawing/2010/main" val="0"/>
                </a:ext>
              </a:extLst>
            </a:blip>
            <a:srcRect l="44391" t="39499" r="45142" b="57117"/>
            <a:stretch>
              <a:fillRect/>
            </a:stretch>
          </p:blipFill>
          <p:spPr bwMode="auto">
            <a:xfrm>
              <a:off x="7668344" y="3861048"/>
              <a:ext cx="792088"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ttangolo 36"/>
          <p:cNvSpPr/>
          <p:nvPr/>
        </p:nvSpPr>
        <p:spPr>
          <a:xfrm>
            <a:off x="1331913" y="6548438"/>
            <a:ext cx="1223962" cy="14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8" name="Rettangolo 37"/>
          <p:cNvSpPr/>
          <p:nvPr/>
        </p:nvSpPr>
        <p:spPr>
          <a:xfrm>
            <a:off x="971550" y="5373688"/>
            <a:ext cx="1223963"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9" name="Rettangolo 38"/>
          <p:cNvSpPr/>
          <p:nvPr/>
        </p:nvSpPr>
        <p:spPr>
          <a:xfrm>
            <a:off x="900113" y="5661025"/>
            <a:ext cx="863600"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3573"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xit" presetSubtype="0" fill="hold" grpId="0" nodeType="withEffect">
                                  <p:stCondLst>
                                    <p:cond delay="0"/>
                                  </p:stCondLst>
                                  <p:childTnLst>
                                    <p:animEffect transition="out" filter="fade">
                                      <p:cBhvr>
                                        <p:cTn id="9" dur="500"/>
                                        <p:tgtEl>
                                          <p:spTgt spid="37"/>
                                        </p:tgtEl>
                                      </p:cBhvr>
                                    </p:animEffect>
                                    <p:set>
                                      <p:cBhvr>
                                        <p:cTn id="10" dur="1" fill="hold">
                                          <p:stCondLst>
                                            <p:cond delay="499"/>
                                          </p:stCondLst>
                                        </p:cTn>
                                        <p:tgtEl>
                                          <p:spTgt spid="3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xit" presetSubtype="0" fill="hold" grpId="0" nodeType="withEffect">
                                  <p:stCondLst>
                                    <p:cond delay="0"/>
                                  </p:stCondLst>
                                  <p:childTnLst>
                                    <p:animEffect transition="out" filter="fade">
                                      <p:cBhvr>
                                        <p:cTn id="17" dur="500"/>
                                        <p:tgtEl>
                                          <p:spTgt spid="38"/>
                                        </p:tgtEl>
                                      </p:cBhvr>
                                    </p:animEffect>
                                    <p:set>
                                      <p:cBhvr>
                                        <p:cTn id="18" dur="1" fill="hold">
                                          <p:stCondLst>
                                            <p:cond delay="499"/>
                                          </p:stCondLst>
                                        </p:cTn>
                                        <p:tgtEl>
                                          <p:spTgt spid="3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xit" presetSubtype="0" fill="hold" grpId="0" nodeType="withEffect">
                                  <p:stCondLst>
                                    <p:cond delay="0"/>
                                  </p:stCondLst>
                                  <p:childTnLst>
                                    <p:animEffect transition="out" filter="fade">
                                      <p:cBhvr>
                                        <p:cTn id="25" dur="500"/>
                                        <p:tgtEl>
                                          <p:spTgt spid="39"/>
                                        </p:tgtEl>
                                      </p:cBhvr>
                                    </p:animEffect>
                                    <p:set>
                                      <p:cBhvr>
                                        <p:cTn id="26" dur="1" fill="hold">
                                          <p:stCondLst>
                                            <p:cond delay="499"/>
                                          </p:stCondLst>
                                        </p:cTn>
                                        <p:tgtEl>
                                          <p:spTgt spid="3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37" grpId="0" animBg="1"/>
      <p:bldP spid="38" grpId="0" animBg="1"/>
      <p:bldP spid="3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7510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75107"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SOURCES OF GENETIC DIVERSITY</a:t>
            </a:r>
            <a:endParaRPr lang="it-IT" altLang="it-IT" sz="2800" b="1">
              <a:solidFill>
                <a:schemeClr val="bg1"/>
              </a:solidFill>
            </a:endParaRPr>
          </a:p>
        </p:txBody>
      </p:sp>
      <p:sp>
        <p:nvSpPr>
          <p:cNvPr id="175108" name="CasellaDiTesto 4"/>
          <p:cNvSpPr txBox="1">
            <a:spLocks noChangeArrowheads="1"/>
          </p:cNvSpPr>
          <p:nvPr/>
        </p:nvSpPr>
        <p:spPr bwMode="auto">
          <a:xfrm>
            <a:off x="395288" y="1989138"/>
            <a:ext cx="5761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chemeClr val="bg1"/>
                </a:solidFill>
              </a:rPr>
              <a:t>1) Sexual reproduction (Meiosis / crossing over)</a:t>
            </a:r>
          </a:p>
        </p:txBody>
      </p:sp>
      <p:sp>
        <p:nvSpPr>
          <p:cNvPr id="6" name="CasellaDiTesto 5"/>
          <p:cNvSpPr txBox="1"/>
          <p:nvPr/>
        </p:nvSpPr>
        <p:spPr>
          <a:xfrm>
            <a:off x="395288" y="2849563"/>
            <a:ext cx="3744912" cy="400050"/>
          </a:xfrm>
          <a:prstGeom prst="rect">
            <a:avLst/>
          </a:prstGeom>
          <a:noFill/>
        </p:spPr>
        <p:txBody>
          <a:bodyPr>
            <a:spAutoFit/>
          </a:bodyPr>
          <a:lstStyle/>
          <a:p>
            <a:pPr eaLnBrk="1" hangingPunct="1">
              <a:defRPr/>
            </a:pPr>
            <a:r>
              <a:rPr lang="it-IT" sz="2000" dirty="0">
                <a:solidFill>
                  <a:schemeClr val="tx1">
                    <a:lumMod val="65000"/>
                    <a:lumOff val="35000"/>
                  </a:schemeClr>
                </a:solidFill>
              </a:rPr>
              <a:t>2) </a:t>
            </a:r>
            <a:r>
              <a:rPr lang="it-IT" sz="2000" dirty="0" err="1">
                <a:solidFill>
                  <a:schemeClr val="tx1">
                    <a:lumMod val="65000"/>
                    <a:lumOff val="35000"/>
                  </a:schemeClr>
                </a:solidFill>
              </a:rPr>
              <a:t>Mutations</a:t>
            </a:r>
            <a:endParaRPr lang="it-IT" sz="2000" dirty="0">
              <a:solidFill>
                <a:schemeClr val="tx1">
                  <a:lumMod val="65000"/>
                  <a:lumOff val="35000"/>
                </a:schemeClr>
              </a:solidFill>
            </a:endParaRPr>
          </a:p>
        </p:txBody>
      </p:sp>
      <p:sp>
        <p:nvSpPr>
          <p:cNvPr id="7" name="CasellaDiTesto 6"/>
          <p:cNvSpPr txBox="1"/>
          <p:nvPr/>
        </p:nvSpPr>
        <p:spPr>
          <a:xfrm>
            <a:off x="395288" y="3711575"/>
            <a:ext cx="6553200" cy="400050"/>
          </a:xfrm>
          <a:prstGeom prst="rect">
            <a:avLst/>
          </a:prstGeom>
          <a:noFill/>
        </p:spPr>
        <p:txBody>
          <a:bodyPr>
            <a:spAutoFit/>
          </a:bodyPr>
          <a:lstStyle/>
          <a:p>
            <a:pPr eaLnBrk="1" hangingPunct="1">
              <a:defRPr/>
            </a:pPr>
            <a:r>
              <a:rPr lang="it-IT" sz="2000" dirty="0">
                <a:solidFill>
                  <a:schemeClr val="tx1">
                    <a:lumMod val="65000"/>
                    <a:lumOff val="35000"/>
                  </a:schemeClr>
                </a:solidFill>
              </a:rPr>
              <a:t>3) The </a:t>
            </a:r>
            <a:r>
              <a:rPr lang="it-IT" sz="2000" dirty="0" err="1">
                <a:solidFill>
                  <a:schemeClr val="tx1">
                    <a:lumMod val="65000"/>
                    <a:lumOff val="35000"/>
                  </a:schemeClr>
                </a:solidFill>
              </a:rPr>
              <a:t>special</a:t>
            </a:r>
            <a:r>
              <a:rPr lang="it-IT" sz="2000" dirty="0">
                <a:solidFill>
                  <a:schemeClr val="tx1">
                    <a:lumMod val="65000"/>
                    <a:lumOff val="35000"/>
                  </a:schemeClr>
                </a:solidFill>
              </a:rPr>
              <a:t> </a:t>
            </a:r>
            <a:r>
              <a:rPr lang="it-IT" sz="2000" dirty="0" err="1">
                <a:solidFill>
                  <a:schemeClr val="tx1">
                    <a:lumMod val="65000"/>
                    <a:lumOff val="35000"/>
                  </a:schemeClr>
                </a:solidFill>
              </a:rPr>
              <a:t>cases</a:t>
            </a:r>
            <a:r>
              <a:rPr lang="it-IT" sz="2000" dirty="0">
                <a:solidFill>
                  <a:schemeClr val="tx1">
                    <a:lumMod val="65000"/>
                    <a:lumOff val="35000"/>
                  </a:schemeClr>
                </a:solidFill>
              </a:rPr>
              <a:t> </a:t>
            </a:r>
            <a:r>
              <a:rPr lang="it-IT" sz="2000" dirty="0" err="1">
                <a:solidFill>
                  <a:schemeClr val="tx1">
                    <a:lumMod val="65000"/>
                    <a:lumOff val="35000"/>
                  </a:schemeClr>
                </a:solidFill>
              </a:rPr>
              <a:t>of</a:t>
            </a:r>
            <a:r>
              <a:rPr lang="it-IT" sz="2000" dirty="0">
                <a:solidFill>
                  <a:schemeClr val="tx1">
                    <a:lumMod val="65000"/>
                    <a:lumOff val="35000"/>
                  </a:schemeClr>
                </a:solidFill>
              </a:rPr>
              <a:t> the sex </a:t>
            </a:r>
            <a:r>
              <a:rPr lang="it-IT" sz="2000" dirty="0" err="1">
                <a:solidFill>
                  <a:schemeClr val="tx1">
                    <a:lumMod val="65000"/>
                    <a:lumOff val="35000"/>
                  </a:schemeClr>
                </a:solidFill>
              </a:rPr>
              <a:t>chromosomes</a:t>
            </a:r>
            <a:endParaRPr lang="it-IT" sz="20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77154" name="CasellaDiTesto 49"/>
          <p:cNvSpPr txBox="1">
            <a:spLocks noChangeArrowheads="1"/>
          </p:cNvSpPr>
          <p:nvPr/>
        </p:nvSpPr>
        <p:spPr bwMode="auto">
          <a:xfrm>
            <a:off x="539750" y="8064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Two types of reproduction</a:t>
            </a:r>
            <a:endParaRPr lang="it-IT" altLang="it-IT" sz="1800"/>
          </a:p>
        </p:txBody>
      </p:sp>
      <p:sp>
        <p:nvSpPr>
          <p:cNvPr id="177155" name="Rettangolo 16"/>
          <p:cNvSpPr>
            <a:spLocks noChangeArrowheads="1"/>
          </p:cNvSpPr>
          <p:nvPr/>
        </p:nvSpPr>
        <p:spPr bwMode="auto">
          <a:xfrm>
            <a:off x="2268538" y="328453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400" b="1">
                <a:solidFill>
                  <a:schemeClr val="bg1"/>
                </a:solidFill>
              </a:rPr>
              <a:t>2) Sexual</a:t>
            </a:r>
          </a:p>
        </p:txBody>
      </p:sp>
      <p:sp>
        <p:nvSpPr>
          <p:cNvPr id="177156" name="Rettangolo 5"/>
          <p:cNvSpPr>
            <a:spLocks noChangeArrowheads="1"/>
          </p:cNvSpPr>
          <p:nvPr/>
        </p:nvSpPr>
        <p:spPr bwMode="auto">
          <a:xfrm>
            <a:off x="2268538" y="206057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400" b="1">
                <a:solidFill>
                  <a:schemeClr val="bg1"/>
                </a:solidFill>
              </a:rPr>
              <a:t>1) Asexual</a:t>
            </a:r>
          </a:p>
        </p:txBody>
      </p:sp>
      <p:sp>
        <p:nvSpPr>
          <p:cNvPr id="177157"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79202" name="CasellaDiTesto 49"/>
          <p:cNvSpPr txBox="1">
            <a:spLocks noChangeArrowheads="1"/>
          </p:cNvSpPr>
          <p:nvPr/>
        </p:nvSpPr>
        <p:spPr bwMode="auto">
          <a:xfrm>
            <a:off x="539750" y="8064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Two types of reproduction</a:t>
            </a:r>
            <a:endParaRPr lang="it-IT" altLang="it-IT" sz="1800"/>
          </a:p>
        </p:txBody>
      </p:sp>
      <p:sp>
        <p:nvSpPr>
          <p:cNvPr id="6149" name="Rettangolo 16"/>
          <p:cNvSpPr>
            <a:spLocks noChangeArrowheads="1"/>
          </p:cNvSpPr>
          <p:nvPr/>
        </p:nvSpPr>
        <p:spPr bwMode="auto">
          <a:xfrm>
            <a:off x="2268538" y="328453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it-IT" altLang="it-IT" sz="2400" b="1" dirty="0" smtClean="0">
                <a:solidFill>
                  <a:schemeClr val="tx1">
                    <a:lumMod val="65000"/>
                    <a:lumOff val="35000"/>
                  </a:schemeClr>
                </a:solidFill>
              </a:rPr>
              <a:t>2) </a:t>
            </a:r>
            <a:r>
              <a:rPr lang="it-IT" altLang="it-IT" sz="2400" b="1" dirty="0" err="1" smtClean="0">
                <a:solidFill>
                  <a:schemeClr val="tx1">
                    <a:lumMod val="65000"/>
                    <a:lumOff val="35000"/>
                  </a:schemeClr>
                </a:solidFill>
              </a:rPr>
              <a:t>Sexual</a:t>
            </a:r>
            <a:endParaRPr lang="it-IT" altLang="it-IT" sz="2400" b="1" dirty="0" smtClean="0">
              <a:solidFill>
                <a:schemeClr val="tx1">
                  <a:lumMod val="65000"/>
                  <a:lumOff val="35000"/>
                </a:schemeClr>
              </a:solidFill>
            </a:endParaRPr>
          </a:p>
        </p:txBody>
      </p:sp>
      <p:sp>
        <p:nvSpPr>
          <p:cNvPr id="179204" name="Rettangolo 5"/>
          <p:cNvSpPr>
            <a:spLocks noChangeArrowheads="1"/>
          </p:cNvSpPr>
          <p:nvPr/>
        </p:nvSpPr>
        <p:spPr bwMode="auto">
          <a:xfrm>
            <a:off x="2268538" y="206057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400" b="1">
                <a:solidFill>
                  <a:schemeClr val="bg1"/>
                </a:solidFill>
              </a:rPr>
              <a:t>1) Asexual</a:t>
            </a:r>
          </a:p>
        </p:txBody>
      </p:sp>
      <p:sp>
        <p:nvSpPr>
          <p:cNvPr id="179205"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ttangolo 16"/>
          <p:cNvSpPr>
            <a:spLocks noChangeArrowheads="1"/>
          </p:cNvSpPr>
          <p:nvPr/>
        </p:nvSpPr>
        <p:spPr bwMode="auto">
          <a:xfrm>
            <a:off x="323850" y="2706688"/>
            <a:ext cx="482441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200">
                <a:solidFill>
                  <a:schemeClr val="bg1"/>
                </a:solidFill>
              </a:rPr>
              <a:t>Asexual reproduction is a type of reproduction by which offspring arises from a single organism. Hence, it inherits the genes of that parent only.</a:t>
            </a:r>
          </a:p>
          <a:p>
            <a:pPr algn="just" eaLnBrk="1" hangingPunct="1">
              <a:spcBef>
                <a:spcPct val="0"/>
              </a:spcBef>
              <a:buFontTx/>
              <a:buNone/>
            </a:pPr>
            <a:endParaRPr lang="it-IT" altLang="it-IT" sz="2200">
              <a:solidFill>
                <a:schemeClr val="bg1"/>
              </a:solidFill>
            </a:endParaRPr>
          </a:p>
          <a:p>
            <a:pPr algn="just" eaLnBrk="1" hangingPunct="1">
              <a:spcBef>
                <a:spcPct val="0"/>
              </a:spcBef>
              <a:buFontTx/>
              <a:buNone/>
            </a:pPr>
            <a:r>
              <a:rPr lang="it-IT" altLang="it-IT" sz="2200">
                <a:solidFill>
                  <a:schemeClr val="bg1"/>
                </a:solidFill>
              </a:rPr>
              <a:t> It generates a clone.</a:t>
            </a:r>
          </a:p>
          <a:p>
            <a:pPr algn="just" eaLnBrk="1" hangingPunct="1">
              <a:spcBef>
                <a:spcPct val="0"/>
              </a:spcBef>
              <a:buFontTx/>
              <a:buNone/>
            </a:pPr>
            <a:endParaRPr lang="it-IT" altLang="it-IT" sz="2200">
              <a:solidFill>
                <a:schemeClr val="bg1"/>
              </a:solidFill>
            </a:endParaRPr>
          </a:p>
        </p:txBody>
      </p:sp>
      <p:sp>
        <p:nvSpPr>
          <p:cNvPr id="181250" name="Rettangolo 17"/>
          <p:cNvSpPr>
            <a:spLocks noChangeArrowheads="1"/>
          </p:cNvSpPr>
          <p:nvPr/>
        </p:nvSpPr>
        <p:spPr bwMode="auto">
          <a:xfrm>
            <a:off x="2268538" y="134143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chemeClr val="bg1"/>
                </a:solidFill>
              </a:rPr>
              <a:t>1) Asexual</a:t>
            </a:r>
          </a:p>
        </p:txBody>
      </p:sp>
      <p:pic>
        <p:nvPicPr>
          <p:cNvPr id="181251" name="Picture 2" descr="http://upload.wikimedia.org/wikipedia/commons/d/d2/Binary_fission_anim.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2624138"/>
            <a:ext cx="3389313"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81253" name="CasellaDiTesto 49"/>
          <p:cNvSpPr txBox="1">
            <a:spLocks noChangeArrowheads="1"/>
          </p:cNvSpPr>
          <p:nvPr/>
        </p:nvSpPr>
        <p:spPr bwMode="auto">
          <a:xfrm>
            <a:off x="539750" y="8064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Two types of reproduction</a:t>
            </a:r>
            <a:endParaRPr lang="it-IT" altLang="it-IT" sz="1800"/>
          </a:p>
        </p:txBody>
      </p:sp>
      <p:sp>
        <p:nvSpPr>
          <p:cNvPr id="181254"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ttangolo 16"/>
          <p:cNvSpPr>
            <a:spLocks noChangeArrowheads="1"/>
          </p:cNvSpPr>
          <p:nvPr/>
        </p:nvSpPr>
        <p:spPr bwMode="auto">
          <a:xfrm>
            <a:off x="323850" y="2824163"/>
            <a:ext cx="56880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rPr>
              <a:t>This involves two parents that contribute genetic information to produce unique offspring.</a:t>
            </a:r>
          </a:p>
          <a:p>
            <a:pPr algn="just" eaLnBrk="1" hangingPunct="1">
              <a:spcBef>
                <a:spcPct val="0"/>
              </a:spcBef>
              <a:buFontTx/>
              <a:buNone/>
            </a:pPr>
            <a:endParaRPr lang="it-IT" altLang="it-IT" sz="2000">
              <a:solidFill>
                <a:schemeClr val="bg1"/>
              </a:solidFill>
            </a:endParaRPr>
          </a:p>
          <a:p>
            <a:pPr algn="just" eaLnBrk="1" hangingPunct="1">
              <a:spcBef>
                <a:spcPct val="0"/>
              </a:spcBef>
              <a:buFontTx/>
              <a:buNone/>
            </a:pPr>
            <a:r>
              <a:rPr lang="it-IT" altLang="it-IT" sz="2000">
                <a:solidFill>
                  <a:schemeClr val="bg1"/>
                </a:solidFill>
              </a:rPr>
              <a:t>Both parents provide one gamete to the process. The result is a new organism with a unique genome.</a:t>
            </a:r>
          </a:p>
        </p:txBody>
      </p:sp>
      <p:pic>
        <p:nvPicPr>
          <p:cNvPr id="174082" name="Picture 2" descr="http://salute24.ilsole24ore.com/images/cache/115803/thumb/proteina_attivazione_sperma.jpg"/>
          <p:cNvPicPr>
            <a:picLocks noChangeAspect="1" noChangeArrowheads="1"/>
          </p:cNvPicPr>
          <p:nvPr/>
        </p:nvPicPr>
        <p:blipFill>
          <a:blip r:embed="rId3" cstate="print"/>
          <a:srcRect/>
          <a:stretch>
            <a:fillRect/>
          </a:stretch>
        </p:blipFill>
        <p:spPr bwMode="auto">
          <a:xfrm>
            <a:off x="6012160" y="1988840"/>
            <a:ext cx="2752725" cy="3609976"/>
          </a:xfrm>
          <a:prstGeom prst="rect">
            <a:avLst/>
          </a:prstGeom>
          <a:ln>
            <a:noFill/>
          </a:ln>
          <a:effectLst>
            <a:softEdge rad="112500"/>
          </a:effectLst>
        </p:spPr>
      </p:pic>
      <p:sp>
        <p:nvSpPr>
          <p:cNvPr id="183299" name="Rettangolo 17"/>
          <p:cNvSpPr>
            <a:spLocks noChangeArrowheads="1"/>
          </p:cNvSpPr>
          <p:nvPr/>
        </p:nvSpPr>
        <p:spPr bwMode="auto">
          <a:xfrm>
            <a:off x="2268538" y="134143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chemeClr val="bg1"/>
                </a:solidFill>
              </a:rPr>
              <a:t>2) Sexual</a:t>
            </a:r>
          </a:p>
        </p:txBody>
      </p:sp>
      <p:sp>
        <p:nvSpPr>
          <p:cNvPr id="183300"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83301" name="CasellaDiTesto 49"/>
          <p:cNvSpPr txBox="1">
            <a:spLocks noChangeArrowheads="1"/>
          </p:cNvSpPr>
          <p:nvPr/>
        </p:nvSpPr>
        <p:spPr bwMode="auto">
          <a:xfrm>
            <a:off x="539750" y="8064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Two types of reproduction</a:t>
            </a:r>
            <a:endParaRPr lang="it-IT" altLang="it-IT" sz="1800"/>
          </a:p>
        </p:txBody>
      </p:sp>
      <p:sp>
        <p:nvSpPr>
          <p:cNvPr id="18330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p:cNvPicPr>
            <a:picLocks noChangeAspect="1" noChangeArrowheads="1"/>
          </p:cNvPicPr>
          <p:nvPr/>
        </p:nvPicPr>
        <p:blipFill>
          <a:blip r:embed="rId3">
            <a:extLst>
              <a:ext uri="{28A0092B-C50C-407E-A947-70E740481C1C}">
                <a14:useLocalDpi xmlns:a14="http://schemas.microsoft.com/office/drawing/2010/main" val="0"/>
              </a:ext>
            </a:extLst>
          </a:blip>
          <a:srcRect l="31303" t="9450" r="23219" b="33852"/>
          <a:stretch>
            <a:fillRect/>
          </a:stretch>
        </p:blipFill>
        <p:spPr bwMode="auto">
          <a:xfrm>
            <a:off x="3563938" y="1989138"/>
            <a:ext cx="526732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4" name="CasellaDiTesto 8"/>
          <p:cNvSpPr txBox="1">
            <a:spLocks noChangeArrowheads="1"/>
          </p:cNvSpPr>
          <p:nvPr/>
        </p:nvSpPr>
        <p:spPr bwMode="auto">
          <a:xfrm>
            <a:off x="0" y="2420938"/>
            <a:ext cx="3492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600" b="1">
                <a:solidFill>
                  <a:schemeClr val="bg1"/>
                </a:solidFill>
              </a:rPr>
              <a:t>CONS</a:t>
            </a:r>
          </a:p>
        </p:txBody>
      </p:sp>
      <p:pic>
        <p:nvPicPr>
          <p:cNvPr id="8" name="Picture 2" descr="http://salute24.ilsole24ore.com/images/cache/115803/thumb/proteina_attivazione_sperma.jpg"/>
          <p:cNvPicPr>
            <a:picLocks noChangeAspect="1" noChangeArrowheads="1"/>
          </p:cNvPicPr>
          <p:nvPr/>
        </p:nvPicPr>
        <p:blipFill>
          <a:blip r:embed="rId4" cstate="print"/>
          <a:srcRect/>
          <a:stretch>
            <a:fillRect/>
          </a:stretch>
        </p:blipFill>
        <p:spPr bwMode="auto">
          <a:xfrm>
            <a:off x="891340" y="1844824"/>
            <a:ext cx="1160380" cy="1521744"/>
          </a:xfrm>
          <a:prstGeom prst="rect">
            <a:avLst/>
          </a:prstGeom>
          <a:ln>
            <a:noFill/>
          </a:ln>
          <a:effectLst>
            <a:softEdge rad="112500"/>
          </a:effectLst>
        </p:spPr>
      </p:pic>
      <p:sp>
        <p:nvSpPr>
          <p:cNvPr id="9" name="Rettangolo 8"/>
          <p:cNvSpPr>
            <a:spLocks noChangeArrowheads="1"/>
          </p:cNvSpPr>
          <p:nvPr/>
        </p:nvSpPr>
        <p:spPr bwMode="auto">
          <a:xfrm>
            <a:off x="0" y="3559175"/>
            <a:ext cx="3276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pPr>
            <a:r>
              <a:rPr lang="it-IT" altLang="it-IT" sz="1600">
                <a:solidFill>
                  <a:srgbClr val="FFFFFF"/>
                </a:solidFill>
              </a:rPr>
              <a:t>You need to find a partner </a:t>
            </a:r>
          </a:p>
        </p:txBody>
      </p:sp>
      <p:sp>
        <p:nvSpPr>
          <p:cNvPr id="10" name="Rettangolo 9"/>
          <p:cNvSpPr>
            <a:spLocks noChangeArrowheads="1"/>
          </p:cNvSpPr>
          <p:nvPr/>
        </p:nvSpPr>
        <p:spPr bwMode="auto">
          <a:xfrm>
            <a:off x="0" y="4122738"/>
            <a:ext cx="3076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pPr>
            <a:r>
              <a:rPr lang="it-IT" altLang="it-IT" sz="1600">
                <a:solidFill>
                  <a:srgbClr val="FFFFFF"/>
                </a:solidFill>
              </a:rPr>
              <a:t>You can get sexual diseases</a:t>
            </a:r>
          </a:p>
        </p:txBody>
      </p:sp>
      <p:sp>
        <p:nvSpPr>
          <p:cNvPr id="11" name="Rettangolo 10"/>
          <p:cNvSpPr>
            <a:spLocks noChangeArrowheads="1"/>
          </p:cNvSpPr>
          <p:nvPr/>
        </p:nvSpPr>
        <p:spPr bwMode="auto">
          <a:xfrm>
            <a:off x="0" y="4670425"/>
            <a:ext cx="2851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pPr>
            <a:r>
              <a:rPr lang="it-IT" altLang="it-IT" sz="1600">
                <a:solidFill>
                  <a:srgbClr val="FFFFFF"/>
                </a:solidFill>
              </a:rPr>
              <a:t>You may attract predator</a:t>
            </a:r>
          </a:p>
        </p:txBody>
      </p:sp>
      <p:sp>
        <p:nvSpPr>
          <p:cNvPr id="12" name="Rettangolo 11"/>
          <p:cNvSpPr>
            <a:spLocks noChangeArrowheads="1"/>
          </p:cNvSpPr>
          <p:nvPr/>
        </p:nvSpPr>
        <p:spPr bwMode="auto">
          <a:xfrm>
            <a:off x="0" y="5219700"/>
            <a:ext cx="3294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pPr>
            <a:r>
              <a:rPr lang="it-IT" altLang="it-IT" sz="1600">
                <a:solidFill>
                  <a:srgbClr val="FFFFFF"/>
                </a:solidFill>
              </a:rPr>
              <a:t>New individual may not survive</a:t>
            </a:r>
          </a:p>
        </p:txBody>
      </p:sp>
      <p:sp>
        <p:nvSpPr>
          <p:cNvPr id="187400" name="Rettangolo 17"/>
          <p:cNvSpPr>
            <a:spLocks noChangeArrowheads="1"/>
          </p:cNvSpPr>
          <p:nvPr/>
        </p:nvSpPr>
        <p:spPr bwMode="auto">
          <a:xfrm>
            <a:off x="2268538" y="134143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chemeClr val="bg1"/>
                </a:solidFill>
              </a:rPr>
              <a:t>Pros and Cons</a:t>
            </a:r>
          </a:p>
        </p:txBody>
      </p:sp>
      <p:sp>
        <p:nvSpPr>
          <p:cNvPr id="18740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87402" name="CasellaDiTesto 49"/>
          <p:cNvSpPr txBox="1">
            <a:spLocks noChangeArrowheads="1"/>
          </p:cNvSpPr>
          <p:nvPr/>
        </p:nvSpPr>
        <p:spPr bwMode="auto">
          <a:xfrm>
            <a:off x="539750" y="8064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Sexual vs. Asexual</a:t>
            </a:r>
            <a:endParaRPr lang="it-IT" altLang="it-IT" sz="1800"/>
          </a:p>
        </p:txBody>
      </p:sp>
      <p:sp>
        <p:nvSpPr>
          <p:cNvPr id="187403"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2" name="Figura a mano libera 1"/>
          <p:cNvSpPr/>
          <p:nvPr/>
        </p:nvSpPr>
        <p:spPr>
          <a:xfrm>
            <a:off x="57150" y="1157288"/>
            <a:ext cx="4114800" cy="1400175"/>
          </a:xfrm>
          <a:custGeom>
            <a:avLst/>
            <a:gdLst>
              <a:gd name="connsiteX0" fmla="*/ 3086100 w 4114800"/>
              <a:gd name="connsiteY0" fmla="*/ 0 h 1400175"/>
              <a:gd name="connsiteX1" fmla="*/ 0 w 4114800"/>
              <a:gd name="connsiteY1" fmla="*/ 1371600 h 1400175"/>
              <a:gd name="connsiteX2" fmla="*/ 585788 w 4114800"/>
              <a:gd name="connsiteY2" fmla="*/ 1400175 h 1400175"/>
              <a:gd name="connsiteX3" fmla="*/ 4114800 w 4114800"/>
              <a:gd name="connsiteY3" fmla="*/ 0 h 1400175"/>
              <a:gd name="connsiteX4" fmla="*/ 3086100 w 4114800"/>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1400175">
                <a:moveTo>
                  <a:pt x="3086100" y="0"/>
                </a:moveTo>
                <a:lnTo>
                  <a:pt x="0" y="1371600"/>
                </a:lnTo>
                <a:lnTo>
                  <a:pt x="585788" y="1400175"/>
                </a:lnTo>
                <a:lnTo>
                  <a:pt x="4114800" y="0"/>
                </a:lnTo>
                <a:lnTo>
                  <a:pt x="3086100" y="0"/>
                </a:lnTo>
                <a:close/>
              </a:path>
            </a:pathLst>
          </a:cu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3">
            <a:extLst>
              <a:ext uri="{28A0092B-C50C-407E-A947-70E740481C1C}">
                <a14:useLocalDpi xmlns:a14="http://schemas.microsoft.com/office/drawing/2010/main" val="0"/>
              </a:ext>
            </a:extLst>
          </a:blip>
          <a:srcRect l="31303" t="9450" r="23219" b="33852"/>
          <a:stretch>
            <a:fillRect/>
          </a:stretch>
        </p:blipFill>
        <p:spPr bwMode="auto">
          <a:xfrm>
            <a:off x="3563938" y="1989138"/>
            <a:ext cx="526732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2" name="CasellaDiTesto 8"/>
          <p:cNvSpPr txBox="1">
            <a:spLocks noChangeArrowheads="1"/>
          </p:cNvSpPr>
          <p:nvPr/>
        </p:nvSpPr>
        <p:spPr bwMode="auto">
          <a:xfrm>
            <a:off x="0" y="2478088"/>
            <a:ext cx="3322638"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600" b="1">
                <a:solidFill>
                  <a:schemeClr val="bg1"/>
                </a:solidFill>
              </a:rPr>
              <a:t>PROS  </a:t>
            </a:r>
          </a:p>
          <a:p>
            <a:pPr algn="just" eaLnBrk="1" hangingPunct="1">
              <a:spcBef>
                <a:spcPct val="0"/>
              </a:spcBef>
              <a:buFontTx/>
              <a:buNone/>
            </a:pPr>
            <a:endParaRPr lang="it-IT" altLang="it-IT" sz="1600">
              <a:solidFill>
                <a:schemeClr val="bg1"/>
              </a:solidFill>
            </a:endParaRPr>
          </a:p>
          <a:p>
            <a:pPr algn="just" eaLnBrk="1" hangingPunct="1">
              <a:spcBef>
                <a:spcPct val="0"/>
              </a:spcBef>
              <a:buFontTx/>
              <a:buNone/>
            </a:pPr>
            <a:endParaRPr lang="it-IT" altLang="it-IT" sz="1600">
              <a:solidFill>
                <a:schemeClr val="bg1"/>
              </a:solidFill>
            </a:endParaRPr>
          </a:p>
          <a:p>
            <a:pPr algn="just" eaLnBrk="1" hangingPunct="1">
              <a:spcBef>
                <a:spcPct val="0"/>
              </a:spcBef>
              <a:buFontTx/>
              <a:buNone/>
            </a:pPr>
            <a:endParaRPr lang="it-IT" altLang="it-IT" sz="1600">
              <a:solidFill>
                <a:schemeClr val="bg1"/>
              </a:solidFill>
            </a:endParaRPr>
          </a:p>
          <a:p>
            <a:pPr algn="just" eaLnBrk="1" hangingPunct="1">
              <a:spcBef>
                <a:spcPct val="0"/>
              </a:spcBef>
              <a:buFontTx/>
              <a:buNone/>
            </a:pPr>
            <a:r>
              <a:rPr lang="it-IT" altLang="it-IT" sz="1600">
                <a:solidFill>
                  <a:schemeClr val="bg1"/>
                </a:solidFill>
              </a:rPr>
              <a:t>New individuals are unique and have different features (body, personality etc)</a:t>
            </a:r>
          </a:p>
          <a:p>
            <a:pPr algn="just" eaLnBrk="1" hangingPunct="1">
              <a:spcBef>
                <a:spcPct val="0"/>
              </a:spcBef>
              <a:buFontTx/>
              <a:buNone/>
            </a:pPr>
            <a:r>
              <a:rPr lang="it-IT" altLang="it-IT" sz="1600">
                <a:solidFill>
                  <a:schemeClr val="bg1"/>
                </a:solidFill>
              </a:rPr>
              <a:t>This enhances the probability that, if there is a sudden environmental change, at least some individuals can survive.</a:t>
            </a:r>
          </a:p>
          <a:p>
            <a:pPr algn="just" eaLnBrk="1" hangingPunct="1">
              <a:spcBef>
                <a:spcPct val="0"/>
              </a:spcBef>
              <a:buFontTx/>
              <a:buNone/>
            </a:pPr>
            <a:endParaRPr lang="it-IT" altLang="it-IT" sz="1600">
              <a:solidFill>
                <a:schemeClr val="bg1"/>
              </a:solidFill>
            </a:endParaRPr>
          </a:p>
        </p:txBody>
      </p:sp>
      <p:pic>
        <p:nvPicPr>
          <p:cNvPr id="177155" name="Picture 3"/>
          <p:cNvPicPr>
            <a:picLocks noChangeAspect="1" noChangeArrowheads="1"/>
          </p:cNvPicPr>
          <p:nvPr/>
        </p:nvPicPr>
        <p:blipFill>
          <a:blip r:embed="rId4">
            <a:extLst>
              <a:ext uri="{28A0092B-C50C-407E-A947-70E740481C1C}">
                <a14:useLocalDpi xmlns:a14="http://schemas.microsoft.com/office/drawing/2010/main" val="0"/>
              </a:ext>
            </a:extLst>
          </a:blip>
          <a:srcRect l="31593" t="25156" r="6982" b="23814"/>
          <a:stretch>
            <a:fillRect/>
          </a:stretch>
        </p:blipFill>
        <p:spPr bwMode="auto">
          <a:xfrm>
            <a:off x="3419475" y="2565400"/>
            <a:ext cx="5653088"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5" descr="http://savingotters.wildlifedirect.org/files/2010/08/To-Karanambu-Jun-16-2010-11-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1916113"/>
            <a:ext cx="56530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salute24.ilsole24ore.com/images/cache/115803/thumb/proteina_attivazione_sperma.jpg"/>
          <p:cNvPicPr>
            <a:picLocks noChangeAspect="1" noChangeArrowheads="1"/>
          </p:cNvPicPr>
          <p:nvPr/>
        </p:nvPicPr>
        <p:blipFill>
          <a:blip r:embed="rId6" cstate="print"/>
          <a:srcRect/>
          <a:stretch>
            <a:fillRect/>
          </a:stretch>
        </p:blipFill>
        <p:spPr bwMode="auto">
          <a:xfrm>
            <a:off x="899592" y="1916832"/>
            <a:ext cx="1160380" cy="1521744"/>
          </a:xfrm>
          <a:prstGeom prst="rect">
            <a:avLst/>
          </a:prstGeom>
          <a:ln>
            <a:noFill/>
          </a:ln>
          <a:effectLst>
            <a:softEdge rad="112500"/>
          </a:effectLst>
        </p:spPr>
      </p:pic>
      <p:sp>
        <p:nvSpPr>
          <p:cNvPr id="189446" name="Rettangolo 17"/>
          <p:cNvSpPr>
            <a:spLocks noChangeArrowheads="1"/>
          </p:cNvSpPr>
          <p:nvPr/>
        </p:nvSpPr>
        <p:spPr bwMode="auto">
          <a:xfrm>
            <a:off x="2268538" y="134143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chemeClr val="bg1"/>
                </a:solidFill>
              </a:rPr>
              <a:t>Pros and Cons</a:t>
            </a:r>
          </a:p>
        </p:txBody>
      </p:sp>
      <p:sp>
        <p:nvSpPr>
          <p:cNvPr id="18944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89448" name="CasellaDiTesto 49"/>
          <p:cNvSpPr txBox="1">
            <a:spLocks noChangeArrowheads="1"/>
          </p:cNvSpPr>
          <p:nvPr/>
        </p:nvSpPr>
        <p:spPr bwMode="auto">
          <a:xfrm>
            <a:off x="539750" y="8064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Sexual vs. Asexual</a:t>
            </a:r>
            <a:endParaRPr lang="it-IT" altLang="it-IT" sz="1800"/>
          </a:p>
        </p:txBody>
      </p:sp>
      <p:sp>
        <p:nvSpPr>
          <p:cNvPr id="189449"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11" name="Figura a mano libera 10"/>
          <p:cNvSpPr/>
          <p:nvPr/>
        </p:nvSpPr>
        <p:spPr>
          <a:xfrm>
            <a:off x="57150" y="1157288"/>
            <a:ext cx="4114800" cy="1400175"/>
          </a:xfrm>
          <a:custGeom>
            <a:avLst/>
            <a:gdLst>
              <a:gd name="connsiteX0" fmla="*/ 3086100 w 4114800"/>
              <a:gd name="connsiteY0" fmla="*/ 0 h 1400175"/>
              <a:gd name="connsiteX1" fmla="*/ 0 w 4114800"/>
              <a:gd name="connsiteY1" fmla="*/ 1371600 h 1400175"/>
              <a:gd name="connsiteX2" fmla="*/ 585788 w 4114800"/>
              <a:gd name="connsiteY2" fmla="*/ 1400175 h 1400175"/>
              <a:gd name="connsiteX3" fmla="*/ 4114800 w 4114800"/>
              <a:gd name="connsiteY3" fmla="*/ 0 h 1400175"/>
              <a:gd name="connsiteX4" fmla="*/ 3086100 w 4114800"/>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1400175">
                <a:moveTo>
                  <a:pt x="3086100" y="0"/>
                </a:moveTo>
                <a:lnTo>
                  <a:pt x="0" y="1371600"/>
                </a:lnTo>
                <a:lnTo>
                  <a:pt x="585788" y="1400175"/>
                </a:lnTo>
                <a:lnTo>
                  <a:pt x="4114800" y="0"/>
                </a:lnTo>
                <a:lnTo>
                  <a:pt x="3086100" y="0"/>
                </a:lnTo>
                <a:close/>
              </a:path>
            </a:pathLst>
          </a:cu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7155"/>
                                        </p:tgtEl>
                                        <p:attrNameLst>
                                          <p:attrName>style.visibility</p:attrName>
                                        </p:attrNameLst>
                                      </p:cBhvr>
                                      <p:to>
                                        <p:strVal val="visible"/>
                                      </p:to>
                                    </p:set>
                                    <p:animEffect transition="in" filter="fade">
                                      <p:cBhvr>
                                        <p:cTn id="7" dur="500"/>
                                        <p:tgtEl>
                                          <p:spTgt spid="177155"/>
                                        </p:tgtEl>
                                      </p:cBhvr>
                                    </p:animEffect>
                                  </p:childTnLst>
                                </p:cTn>
                              </p:par>
                              <p:par>
                                <p:cTn id="8" presetID="9" presetClass="emph" presetSubtype="0" nodeType="withEffect">
                                  <p:stCondLst>
                                    <p:cond delay="0"/>
                                  </p:stCondLst>
                                  <p:childTnLst>
                                    <p:set>
                                      <p:cBhvr rctx="PPT">
                                        <p:cTn id="9" dur="indefinite"/>
                                        <p:tgtEl>
                                          <p:spTgt spid="175106"/>
                                        </p:tgtEl>
                                        <p:attrNameLst>
                                          <p:attrName>style.opacity</p:attrName>
                                        </p:attrNameLst>
                                      </p:cBhvr>
                                      <p:to>
                                        <p:strVal val="0.25"/>
                                      </p:to>
                                    </p:set>
                                    <p:animEffect filter="image" prLst="opacity: 0.25">
                                      <p:cBhvr rctx="IE">
                                        <p:cTn id="10" dur="indefinite"/>
                                        <p:tgtEl>
                                          <p:spTgt spid="1751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77157"/>
                                        </p:tgtEl>
                                        <p:attrNameLst>
                                          <p:attrName>style.visibility</p:attrName>
                                        </p:attrNameLst>
                                      </p:cBhvr>
                                      <p:to>
                                        <p:strVal val="visible"/>
                                      </p:to>
                                    </p:set>
                                    <p:animEffect transition="in" filter="fade">
                                      <p:cBhvr>
                                        <p:cTn id="15" dur="500"/>
                                        <p:tgtEl>
                                          <p:spTgt spid="177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CasellaDiTesto 49"/>
          <p:cNvSpPr txBox="1">
            <a:spLocks noChangeArrowheads="1"/>
          </p:cNvSpPr>
          <p:nvPr/>
        </p:nvSpPr>
        <p:spPr bwMode="auto">
          <a:xfrm>
            <a:off x="539750" y="6921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Meiosis </a:t>
            </a:r>
            <a:r>
              <a:rPr lang="it-IT" altLang="it-IT" sz="2000">
                <a:solidFill>
                  <a:srgbClr val="FFFF00"/>
                </a:solidFill>
                <a:latin typeface="Tahoma" charset="0"/>
                <a:ea typeface="Tahoma" charset="0"/>
                <a:cs typeface="Tahoma" charset="0"/>
              </a:rPr>
              <a:t>(cell divisions that produces sperm and egg cells)</a:t>
            </a:r>
            <a:endParaRPr lang="it-IT" altLang="it-IT" sz="2000"/>
          </a:p>
        </p:txBody>
      </p:sp>
      <p:sp>
        <p:nvSpPr>
          <p:cNvPr id="191490"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91491"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pic>
        <p:nvPicPr>
          <p:cNvPr id="7" name="Picture 7" descr="C05F003"/>
          <p:cNvPicPr>
            <a:picLocks noChangeAspect="1" noChangeArrowheads="1"/>
          </p:cNvPicPr>
          <p:nvPr/>
        </p:nvPicPr>
        <p:blipFill>
          <a:blip r:embed="rId3">
            <a:extLst>
              <a:ext uri="{28A0092B-C50C-407E-A947-70E740481C1C}">
                <a14:useLocalDpi xmlns:a14="http://schemas.microsoft.com/office/drawing/2010/main" val="0"/>
              </a:ext>
            </a:extLst>
          </a:blip>
          <a:srcRect t="23615" b="52676"/>
          <a:stretch>
            <a:fillRect/>
          </a:stretch>
        </p:blipFill>
        <p:spPr bwMode="auto">
          <a:xfrm>
            <a:off x="971550" y="2349500"/>
            <a:ext cx="7243763"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05F003"/>
          <p:cNvPicPr>
            <a:picLocks noChangeAspect="1" noChangeArrowheads="1"/>
          </p:cNvPicPr>
          <p:nvPr/>
        </p:nvPicPr>
        <p:blipFill>
          <a:blip r:embed="rId3">
            <a:extLst>
              <a:ext uri="{28A0092B-C50C-407E-A947-70E740481C1C}">
                <a14:useLocalDpi xmlns:a14="http://schemas.microsoft.com/office/drawing/2010/main" val="0"/>
              </a:ext>
            </a:extLst>
          </a:blip>
          <a:srcRect b="78162"/>
          <a:stretch>
            <a:fillRect/>
          </a:stretch>
        </p:blipFill>
        <p:spPr bwMode="auto">
          <a:xfrm>
            <a:off x="971550" y="1098550"/>
            <a:ext cx="724376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05F003"/>
          <p:cNvPicPr>
            <a:picLocks noChangeAspect="1" noChangeArrowheads="1"/>
          </p:cNvPicPr>
          <p:nvPr/>
        </p:nvPicPr>
        <p:blipFill>
          <a:blip r:embed="rId3">
            <a:extLst>
              <a:ext uri="{28A0092B-C50C-407E-A947-70E740481C1C}">
                <a14:useLocalDpi xmlns:a14="http://schemas.microsoft.com/office/drawing/2010/main" val="0"/>
              </a:ext>
            </a:extLst>
          </a:blip>
          <a:srcRect t="47322" b="28195"/>
          <a:stretch>
            <a:fillRect/>
          </a:stretch>
        </p:blipFill>
        <p:spPr bwMode="auto">
          <a:xfrm>
            <a:off x="971550" y="3716338"/>
            <a:ext cx="724376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C05F003"/>
          <p:cNvPicPr>
            <a:picLocks noChangeAspect="1" noChangeArrowheads="1"/>
          </p:cNvPicPr>
          <p:nvPr/>
        </p:nvPicPr>
        <p:blipFill>
          <a:blip r:embed="rId3">
            <a:extLst>
              <a:ext uri="{28A0092B-C50C-407E-A947-70E740481C1C}">
                <a14:useLocalDpi xmlns:a14="http://schemas.microsoft.com/office/drawing/2010/main" val="0"/>
              </a:ext>
            </a:extLst>
          </a:blip>
          <a:srcRect t="71053" b="1517"/>
          <a:stretch>
            <a:fillRect/>
          </a:stretch>
        </p:blipFill>
        <p:spPr bwMode="auto">
          <a:xfrm>
            <a:off x="974725" y="5097463"/>
            <a:ext cx="72437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9" presetClass="emph" presetSubtype="0" nodeType="withEffect">
                                  <p:stCondLst>
                                    <p:cond delay="0"/>
                                  </p:stCondLst>
                                  <p:childTnLst>
                                    <p:set>
                                      <p:cBhvr rctx="PPT">
                                        <p:cTn id="9" dur="indefinite"/>
                                        <p:tgtEl>
                                          <p:spTgt spid="6"/>
                                        </p:tgtEl>
                                        <p:attrNameLst>
                                          <p:attrName>style.opacity</p:attrName>
                                        </p:attrNameLst>
                                      </p:cBhvr>
                                      <p:to>
                                        <p:strVal val="0.25"/>
                                      </p:to>
                                    </p:set>
                                    <p:animEffect filter="image" prLst="opacity: 0.25">
                                      <p:cBhvr rctx="IE">
                                        <p:cTn id="10" dur="indefinite"/>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9" presetClass="emph" presetSubtype="0" nodeType="withEffect">
                                  <p:stCondLst>
                                    <p:cond delay="0"/>
                                  </p:stCondLst>
                                  <p:childTnLst>
                                    <p:set>
                                      <p:cBhvr rctx="PPT">
                                        <p:cTn id="17" dur="indefinite"/>
                                        <p:tgtEl>
                                          <p:spTgt spid="7"/>
                                        </p:tgtEl>
                                        <p:attrNameLst>
                                          <p:attrName>style.opacity</p:attrName>
                                        </p:attrNameLst>
                                      </p:cBhvr>
                                      <p:to>
                                        <p:strVal val="0.25"/>
                                      </p:to>
                                    </p:set>
                                    <p:animEffect filter="image" prLst="opacity: 0.25">
                                      <p:cBhvr rctx="IE">
                                        <p:cTn id="18" dur="indefinite"/>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9" presetClass="emph" presetSubtype="0" nodeType="withEffect">
                                  <p:stCondLst>
                                    <p:cond delay="0"/>
                                  </p:stCondLst>
                                  <p:childTnLst>
                                    <p:set>
                                      <p:cBhvr rctx="PPT">
                                        <p:cTn id="25" dur="indefinite"/>
                                        <p:tgtEl>
                                          <p:spTgt spid="8"/>
                                        </p:tgtEl>
                                        <p:attrNameLst>
                                          <p:attrName>style.opacity</p:attrName>
                                        </p:attrNameLst>
                                      </p:cBhvr>
                                      <p:to>
                                        <p:strVal val="0.25"/>
                                      </p:to>
                                    </p:set>
                                    <p:animEffect filter="image" prLst="opacity: 0.25">
                                      <p:cBhvr rctx="IE">
                                        <p:cTn id="26"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93538"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IL COMPORTAMENTO SESSUALE</a:t>
            </a:r>
          </a:p>
        </p:txBody>
      </p:sp>
      <p:sp>
        <p:nvSpPr>
          <p:cNvPr id="19353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9354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93541" name="CasellaDiTesto 49"/>
          <p:cNvSpPr txBox="1">
            <a:spLocks noChangeArrowheads="1"/>
          </p:cNvSpPr>
          <p:nvPr/>
        </p:nvSpPr>
        <p:spPr bwMode="auto">
          <a:xfrm>
            <a:off x="539750" y="6921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Meiosis </a:t>
            </a:r>
            <a:r>
              <a:rPr lang="it-IT" altLang="it-IT" sz="2000">
                <a:solidFill>
                  <a:srgbClr val="FFFF00"/>
                </a:solidFill>
                <a:latin typeface="Tahoma" charset="0"/>
                <a:ea typeface="Tahoma" charset="0"/>
                <a:cs typeface="Tahoma" charset="0"/>
              </a:rPr>
              <a:t>(cell divisions that produces sperm and egg cells)</a:t>
            </a:r>
            <a:endParaRPr lang="it-IT" altLang="it-IT" sz="2000"/>
          </a:p>
        </p:txBody>
      </p:sp>
      <p:pic>
        <p:nvPicPr>
          <p:cNvPr id="2" name="4, Stages of Meiosis [HD Animation].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042988" y="1176338"/>
            <a:ext cx="7113587"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95586"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IL COMPORTAMENTO SESSUALE</a:t>
            </a:r>
          </a:p>
        </p:txBody>
      </p:sp>
      <p:sp>
        <p:nvSpPr>
          <p:cNvPr id="19558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95588"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95589" name="CasellaDiTesto 49"/>
          <p:cNvSpPr txBox="1">
            <a:spLocks noChangeArrowheads="1"/>
          </p:cNvSpPr>
          <p:nvPr/>
        </p:nvSpPr>
        <p:spPr bwMode="auto">
          <a:xfrm>
            <a:off x="539750" y="6921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Meiosis </a:t>
            </a:r>
            <a:r>
              <a:rPr lang="it-IT" altLang="it-IT" sz="2000">
                <a:solidFill>
                  <a:srgbClr val="FFFF00"/>
                </a:solidFill>
                <a:latin typeface="Tahoma" charset="0"/>
                <a:ea typeface="Tahoma" charset="0"/>
                <a:cs typeface="Tahoma" charset="0"/>
              </a:rPr>
              <a:t>(cell divisions that produces sperm and egg cells)</a:t>
            </a:r>
            <a:endParaRPr lang="it-IT" altLang="it-IT" sz="2000"/>
          </a:p>
        </p:txBody>
      </p:sp>
      <p:sp>
        <p:nvSpPr>
          <p:cNvPr id="195590" name="Rettangolo 7"/>
          <p:cNvSpPr>
            <a:spLocks noChangeArrowheads="1"/>
          </p:cNvSpPr>
          <p:nvPr/>
        </p:nvSpPr>
        <p:spPr bwMode="auto">
          <a:xfrm>
            <a:off x="179388" y="1125538"/>
            <a:ext cx="86407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it-IT" sz="2400">
                <a:solidFill>
                  <a:schemeClr val="bg1"/>
                </a:solidFill>
              </a:rPr>
              <a:t>Crossing over:</a:t>
            </a:r>
            <a:r>
              <a:rPr lang="it-IT" altLang="it-IT" sz="2400">
                <a:solidFill>
                  <a:schemeClr val="bg1"/>
                </a:solidFill>
              </a:rPr>
              <a:t> a process in which chromosomes exchange equivalent segments of DNA material</a:t>
            </a:r>
            <a:endParaRPr lang="en-US" altLang="it-IT" sz="2400">
              <a:solidFill>
                <a:schemeClr val="bg1"/>
              </a:solidFill>
            </a:endParaRPr>
          </a:p>
        </p:txBody>
      </p:sp>
      <p:pic>
        <p:nvPicPr>
          <p:cNvPr id="9" name="Picture 6" descr="C05F004"/>
          <p:cNvPicPr>
            <a:picLocks noChangeAspect="1" noChangeArrowheads="1"/>
          </p:cNvPicPr>
          <p:nvPr/>
        </p:nvPicPr>
        <p:blipFill>
          <a:blip r:embed="rId3">
            <a:extLst>
              <a:ext uri="{28A0092B-C50C-407E-A947-70E740481C1C}">
                <a14:useLocalDpi xmlns:a14="http://schemas.microsoft.com/office/drawing/2010/main" val="0"/>
              </a:ext>
            </a:extLst>
          </a:blip>
          <a:srcRect b="76128"/>
          <a:stretch>
            <a:fillRect/>
          </a:stretch>
        </p:blipFill>
        <p:spPr bwMode="auto">
          <a:xfrm>
            <a:off x="331788" y="2060575"/>
            <a:ext cx="25844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05F004"/>
          <p:cNvPicPr>
            <a:picLocks noChangeAspect="1" noChangeArrowheads="1"/>
          </p:cNvPicPr>
          <p:nvPr/>
        </p:nvPicPr>
        <p:blipFill>
          <a:blip r:embed="rId3">
            <a:extLst>
              <a:ext uri="{28A0092B-C50C-407E-A947-70E740481C1C}">
                <a14:useLocalDpi xmlns:a14="http://schemas.microsoft.com/office/drawing/2010/main" val="0"/>
              </a:ext>
            </a:extLst>
          </a:blip>
          <a:srcRect t="49339" b="26788"/>
          <a:stretch>
            <a:fillRect/>
          </a:stretch>
        </p:blipFill>
        <p:spPr bwMode="auto">
          <a:xfrm>
            <a:off x="4716463" y="4365625"/>
            <a:ext cx="25844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C05F004"/>
          <p:cNvPicPr>
            <a:picLocks noChangeAspect="1" noChangeArrowheads="1"/>
          </p:cNvPicPr>
          <p:nvPr/>
        </p:nvPicPr>
        <p:blipFill>
          <a:blip r:embed="rId3">
            <a:extLst>
              <a:ext uri="{28A0092B-C50C-407E-A947-70E740481C1C}">
                <a14:useLocalDpi xmlns:a14="http://schemas.microsoft.com/office/drawing/2010/main" val="0"/>
              </a:ext>
            </a:extLst>
          </a:blip>
          <a:srcRect t="24211" b="51917"/>
          <a:stretch>
            <a:fillRect/>
          </a:stretch>
        </p:blipFill>
        <p:spPr bwMode="auto">
          <a:xfrm>
            <a:off x="2268538" y="3213100"/>
            <a:ext cx="25844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05F004"/>
          <p:cNvPicPr>
            <a:picLocks noChangeAspect="1" noChangeArrowheads="1"/>
          </p:cNvPicPr>
          <p:nvPr/>
        </p:nvPicPr>
        <p:blipFill>
          <a:blip r:embed="rId3">
            <a:extLst>
              <a:ext uri="{28A0092B-C50C-407E-A947-70E740481C1C}">
                <a14:useLocalDpi xmlns:a14="http://schemas.microsoft.com/office/drawing/2010/main" val="0"/>
              </a:ext>
            </a:extLst>
          </a:blip>
          <a:srcRect t="75140"/>
          <a:stretch>
            <a:fillRect/>
          </a:stretch>
        </p:blipFill>
        <p:spPr bwMode="auto">
          <a:xfrm>
            <a:off x="6300788" y="5516563"/>
            <a:ext cx="258445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13"/>
          <p:cNvSpPr txBox="1">
            <a:spLocks noChangeArrowheads="1"/>
          </p:cNvSpPr>
          <p:nvPr/>
        </p:nvSpPr>
        <p:spPr bwMode="auto">
          <a:xfrm>
            <a:off x="611188" y="6300788"/>
            <a:ext cx="5689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1800">
                <a:solidFill>
                  <a:schemeClr val="bg1"/>
                </a:solidFill>
              </a:rPr>
              <a:t>New combination of genes in the chromosomes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9" presetClass="emph" presetSubtype="0" nodeType="withEffect">
                                  <p:stCondLst>
                                    <p:cond delay="0"/>
                                  </p:stCondLst>
                                  <p:childTnLst>
                                    <p:set>
                                      <p:cBhvr rctx="PPT">
                                        <p:cTn id="14" dur="indefinite"/>
                                        <p:tgtEl>
                                          <p:spTgt spid="9"/>
                                        </p:tgtEl>
                                        <p:attrNameLst>
                                          <p:attrName>style.opacity</p:attrName>
                                        </p:attrNameLst>
                                      </p:cBhvr>
                                      <p:to>
                                        <p:strVal val="0.25"/>
                                      </p:to>
                                    </p:set>
                                    <p:animEffect filter="image" prLst="opacity: 0.25">
                                      <p:cBhvr rctx="IE">
                                        <p:cTn id="15" dur="indefinite"/>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9" presetClass="emph" presetSubtype="0" nodeType="withEffect">
                                  <p:stCondLst>
                                    <p:cond delay="0"/>
                                  </p:stCondLst>
                                  <p:childTnLst>
                                    <p:set>
                                      <p:cBhvr rctx="PPT">
                                        <p:cTn id="22" dur="indefinite"/>
                                        <p:tgtEl>
                                          <p:spTgt spid="12"/>
                                        </p:tgtEl>
                                        <p:attrNameLst>
                                          <p:attrName>style.opacity</p:attrName>
                                        </p:attrNameLst>
                                      </p:cBhvr>
                                      <p:to>
                                        <p:strVal val="0.25"/>
                                      </p:to>
                                    </p:set>
                                    <p:animEffect filter="image" prLst="opacity: 0.25">
                                      <p:cBhvr rctx="IE">
                                        <p:cTn id="23" dur="indefinite"/>
                                        <p:tgtEl>
                                          <p:spTgt spid="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9" presetClass="emph" presetSubtype="0" nodeType="withEffect">
                                  <p:stCondLst>
                                    <p:cond delay="0"/>
                                  </p:stCondLst>
                                  <p:childTnLst>
                                    <p:set>
                                      <p:cBhvr rctx="PPT">
                                        <p:cTn id="30" dur="indefinite"/>
                                        <p:tgtEl>
                                          <p:spTgt spid="10"/>
                                        </p:tgtEl>
                                        <p:attrNameLst>
                                          <p:attrName>style.opacity</p:attrName>
                                        </p:attrNameLst>
                                      </p:cBhvr>
                                      <p:to>
                                        <p:strVal val="0.25"/>
                                      </p:to>
                                    </p:set>
                                    <p:animEffect filter="image" prLst="opacity: 0.25">
                                      <p:cBhvr rctx="IE">
                                        <p:cTn id="31" dur="indefinite"/>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2" name="Text Box 2"/>
          <p:cNvSpPr txBox="1">
            <a:spLocks noChangeArrowheads="1"/>
          </p:cNvSpPr>
          <p:nvPr/>
        </p:nvSpPr>
        <p:spPr bwMode="auto">
          <a:xfrm>
            <a:off x="457200" y="685800"/>
            <a:ext cx="8116888" cy="584200"/>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bg1">
                    <a:lumMod val="50000"/>
                  </a:schemeClr>
                </a:solidFill>
              </a:rPr>
              <a:t>DNA</a:t>
            </a:r>
            <a:r>
              <a:rPr lang="en-US" sz="3200" dirty="0">
                <a:solidFill>
                  <a:schemeClr val="bg1">
                    <a:lumMod val="50000"/>
                  </a:schemeClr>
                </a:solidFill>
              </a:rPr>
              <a:t> stands for </a:t>
            </a:r>
            <a:r>
              <a:rPr lang="en-US" sz="3200" b="1" dirty="0" err="1">
                <a:solidFill>
                  <a:schemeClr val="bg1">
                    <a:lumMod val="50000"/>
                  </a:schemeClr>
                </a:solidFill>
              </a:rPr>
              <a:t>Deoxyribose</a:t>
            </a:r>
            <a:r>
              <a:rPr lang="en-US" sz="3200" b="1" dirty="0">
                <a:solidFill>
                  <a:schemeClr val="bg1">
                    <a:lumMod val="50000"/>
                  </a:schemeClr>
                </a:solidFill>
              </a:rPr>
              <a:t> Nucleic Acid</a:t>
            </a:r>
          </a:p>
        </p:txBody>
      </p:sp>
      <p:sp>
        <p:nvSpPr>
          <p:cNvPr id="13" name="Text Box 3"/>
          <p:cNvSpPr txBox="1">
            <a:spLocks noChangeArrowheads="1"/>
          </p:cNvSpPr>
          <p:nvPr/>
        </p:nvSpPr>
        <p:spPr bwMode="auto">
          <a:xfrm>
            <a:off x="179388" y="1484313"/>
            <a:ext cx="8785225" cy="708025"/>
          </a:xfrm>
          <a:prstGeom prst="rect">
            <a:avLst/>
          </a:prstGeom>
          <a:noFill/>
          <a:ln w="9525">
            <a:noFill/>
            <a:miter lim="800000"/>
            <a:headEnd/>
            <a:tailEnd/>
          </a:ln>
          <a:effectLst/>
        </p:spPr>
        <p:txBody>
          <a:bodyPr>
            <a:spAutoFit/>
          </a:bodyPr>
          <a:lstStyle/>
          <a:p>
            <a:pPr algn="just" eaLnBrk="1" hangingPunct="1">
              <a:defRPr/>
            </a:pPr>
            <a:r>
              <a:rPr lang="en-US" sz="2000" b="1" dirty="0">
                <a:solidFill>
                  <a:schemeClr val="bg1">
                    <a:lumMod val="50000"/>
                  </a:schemeClr>
                </a:solidFill>
              </a:rPr>
              <a:t>DNA</a:t>
            </a:r>
            <a:r>
              <a:rPr lang="en-US" sz="2000" dirty="0">
                <a:solidFill>
                  <a:schemeClr val="bg1">
                    <a:lumMod val="50000"/>
                  </a:schemeClr>
                </a:solidFill>
              </a:rPr>
              <a:t>  is a very large molecule made up of a long chain of sub-units, called Nucleotides</a:t>
            </a:r>
          </a:p>
        </p:txBody>
      </p:sp>
      <p:sp>
        <p:nvSpPr>
          <p:cNvPr id="15" name="Text Box 5"/>
          <p:cNvSpPr txBox="1">
            <a:spLocks noChangeArrowheads="1"/>
          </p:cNvSpPr>
          <p:nvPr/>
        </p:nvSpPr>
        <p:spPr bwMode="auto">
          <a:xfrm>
            <a:off x="107950" y="2924175"/>
            <a:ext cx="3759200" cy="401638"/>
          </a:xfrm>
          <a:prstGeom prst="rect">
            <a:avLst/>
          </a:prstGeom>
          <a:noFill/>
          <a:ln w="9525">
            <a:noFill/>
            <a:miter lim="800000"/>
            <a:headEnd/>
            <a:tailEnd/>
          </a:ln>
          <a:effectLst/>
        </p:spPr>
        <p:txBody>
          <a:bodyPr wrap="none">
            <a:spAutoFit/>
          </a:bodyPr>
          <a:lstStyle/>
          <a:p>
            <a:pPr eaLnBrk="1" hangingPunct="1">
              <a:defRPr/>
            </a:pPr>
            <a:r>
              <a:rPr lang="en-GB" sz="2000" dirty="0">
                <a:solidFill>
                  <a:schemeClr val="bg1">
                    <a:lumMod val="50000"/>
                  </a:schemeClr>
                </a:solidFill>
              </a:rPr>
              <a:t>Each nucleotide is made up of: </a:t>
            </a:r>
            <a:endParaRPr lang="en-US" sz="2000" dirty="0">
              <a:solidFill>
                <a:schemeClr val="bg1">
                  <a:lumMod val="50000"/>
                </a:schemeClr>
              </a:solidFill>
            </a:endParaRPr>
          </a:p>
        </p:txBody>
      </p:sp>
      <p:sp>
        <p:nvSpPr>
          <p:cNvPr id="25605" name="Text Box 6"/>
          <p:cNvSpPr txBox="1">
            <a:spLocks noChangeArrowheads="1"/>
          </p:cNvSpPr>
          <p:nvPr/>
        </p:nvSpPr>
        <p:spPr bwMode="auto">
          <a:xfrm>
            <a:off x="134938" y="3686175"/>
            <a:ext cx="3313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1) A sugar called deoxyribose</a:t>
            </a:r>
            <a:endParaRPr lang="en-US" altLang="it-IT" sz="1800">
              <a:solidFill>
                <a:schemeClr val="bg1"/>
              </a:solidFill>
            </a:endParaRPr>
          </a:p>
        </p:txBody>
      </p:sp>
      <p:sp>
        <p:nvSpPr>
          <p:cNvPr id="22" name="Text Box 7"/>
          <p:cNvSpPr txBox="1">
            <a:spLocks noChangeArrowheads="1"/>
          </p:cNvSpPr>
          <p:nvPr/>
        </p:nvSpPr>
        <p:spPr bwMode="auto">
          <a:xfrm>
            <a:off x="134938" y="4221163"/>
            <a:ext cx="2517775" cy="369887"/>
          </a:xfrm>
          <a:prstGeom prst="rect">
            <a:avLst/>
          </a:prstGeom>
          <a:noFill/>
          <a:ln w="9525">
            <a:noFill/>
            <a:miter lim="800000"/>
            <a:headEnd/>
            <a:tailEnd/>
          </a:ln>
          <a:effectLst/>
        </p:spPr>
        <p:txBody>
          <a:bodyPr wrap="none">
            <a:spAutoFit/>
          </a:bodyPr>
          <a:lstStyle/>
          <a:p>
            <a:pPr eaLnBrk="1" hangingPunct="1">
              <a:defRPr/>
            </a:pPr>
            <a:r>
              <a:rPr lang="en-GB" dirty="0">
                <a:solidFill>
                  <a:schemeClr val="tx1">
                    <a:lumMod val="65000"/>
                    <a:lumOff val="35000"/>
                  </a:schemeClr>
                </a:solidFill>
              </a:rPr>
              <a:t>2) a phosphate group </a:t>
            </a:r>
            <a:endParaRPr lang="en-US" dirty="0">
              <a:solidFill>
                <a:schemeClr val="tx1">
                  <a:lumMod val="65000"/>
                  <a:lumOff val="35000"/>
                </a:schemeClr>
              </a:solidFill>
            </a:endParaRPr>
          </a:p>
        </p:txBody>
      </p:sp>
      <p:sp>
        <p:nvSpPr>
          <p:cNvPr id="23" name="Text Box 8"/>
          <p:cNvSpPr txBox="1">
            <a:spLocks noChangeArrowheads="1"/>
          </p:cNvSpPr>
          <p:nvPr/>
        </p:nvSpPr>
        <p:spPr bwMode="auto">
          <a:xfrm>
            <a:off x="134938" y="4724400"/>
            <a:ext cx="2095500" cy="369888"/>
          </a:xfrm>
          <a:prstGeom prst="rect">
            <a:avLst/>
          </a:prstGeom>
          <a:noFill/>
          <a:ln w="9525">
            <a:noFill/>
            <a:miter lim="800000"/>
            <a:headEnd/>
            <a:tailEnd/>
          </a:ln>
          <a:effectLst/>
        </p:spPr>
        <p:txBody>
          <a:bodyPr wrap="none">
            <a:spAutoFit/>
          </a:bodyPr>
          <a:lstStyle/>
          <a:p>
            <a:pPr eaLnBrk="1" hangingPunct="1">
              <a:defRPr/>
            </a:pPr>
            <a:r>
              <a:rPr lang="en-GB" dirty="0">
                <a:solidFill>
                  <a:schemeClr val="tx1">
                    <a:lumMod val="65000"/>
                    <a:lumOff val="35000"/>
                  </a:schemeClr>
                </a:solidFill>
              </a:rPr>
              <a:t>3) an organic base</a:t>
            </a:r>
            <a:endParaRPr lang="en-US" dirty="0">
              <a:solidFill>
                <a:schemeClr val="tx1">
                  <a:lumMod val="65000"/>
                  <a:lumOff val="35000"/>
                </a:schemeClr>
              </a:solidFill>
            </a:endParaRPr>
          </a:p>
        </p:txBody>
      </p:sp>
      <p:sp>
        <p:nvSpPr>
          <p:cNvPr id="25608" name="AutoShape 4" descr="https://karimedalla.files.wordpress.com/2012/11/nucleotide.jpg"/>
          <p:cNvSpPr>
            <a:spLocks noChangeAspect="1" noChangeArrowheads="1"/>
          </p:cNvSpPr>
          <p:nvPr/>
        </p:nvSpPr>
        <p:spPr bwMode="auto">
          <a:xfrm>
            <a:off x="155575" y="-1112838"/>
            <a:ext cx="2857500" cy="232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5609" name="AutoShape 6" descr="https://karimedalla.files.wordpress.com/2012/11/nucleotid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5610" name="Text Box 2"/>
          <p:cNvSpPr txBox="1">
            <a:spLocks noChangeArrowheads="1"/>
          </p:cNvSpPr>
          <p:nvPr/>
        </p:nvSpPr>
        <p:spPr bwMode="auto">
          <a:xfrm>
            <a:off x="3970338" y="3141663"/>
            <a:ext cx="5173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b="1">
                <a:solidFill>
                  <a:schemeClr val="bg1"/>
                </a:solidFill>
              </a:rPr>
              <a:t>Ribose</a:t>
            </a:r>
            <a:r>
              <a:rPr lang="en-GB" altLang="it-IT" sz="1800">
                <a:solidFill>
                  <a:schemeClr val="bg1"/>
                </a:solidFill>
              </a:rPr>
              <a:t> is a sugar, like glucose, but with only five</a:t>
            </a:r>
          </a:p>
          <a:p>
            <a:pPr eaLnBrk="1" hangingPunct="1">
              <a:spcBef>
                <a:spcPct val="0"/>
              </a:spcBef>
              <a:buFontTx/>
              <a:buNone/>
            </a:pPr>
            <a:r>
              <a:rPr lang="en-GB" altLang="it-IT" sz="1800">
                <a:solidFill>
                  <a:schemeClr val="bg1"/>
                </a:solidFill>
              </a:rPr>
              <a:t>carbon atoms in its molecule</a:t>
            </a:r>
            <a:endParaRPr lang="en-US" altLang="it-IT" sz="1800">
              <a:solidFill>
                <a:schemeClr val="bg1"/>
              </a:solidFill>
            </a:endParaRPr>
          </a:p>
        </p:txBody>
      </p:sp>
      <p:sp>
        <p:nvSpPr>
          <p:cNvPr id="31" name="Text Box 3"/>
          <p:cNvSpPr txBox="1">
            <a:spLocks noChangeArrowheads="1"/>
          </p:cNvSpPr>
          <p:nvPr/>
        </p:nvSpPr>
        <p:spPr bwMode="auto">
          <a:xfrm>
            <a:off x="3559175" y="4149725"/>
            <a:ext cx="5045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b="1">
                <a:solidFill>
                  <a:schemeClr val="bg1"/>
                </a:solidFill>
              </a:rPr>
              <a:t>Deoxyribose</a:t>
            </a:r>
            <a:r>
              <a:rPr lang="en-GB" altLang="it-IT" sz="1800">
                <a:solidFill>
                  <a:schemeClr val="bg1"/>
                </a:solidFill>
              </a:rPr>
              <a:t> is almost the same but lacks one </a:t>
            </a:r>
          </a:p>
          <a:p>
            <a:pPr eaLnBrk="1" hangingPunct="1">
              <a:spcBef>
                <a:spcPct val="0"/>
              </a:spcBef>
              <a:buFontTx/>
              <a:buNone/>
            </a:pPr>
            <a:r>
              <a:rPr lang="en-GB" altLang="it-IT" sz="1800">
                <a:solidFill>
                  <a:schemeClr val="bg1"/>
                </a:solidFill>
              </a:rPr>
              <a:t>oxygen atom</a:t>
            </a:r>
            <a:endParaRPr lang="en-US" altLang="it-IT" sz="1800">
              <a:solidFill>
                <a:schemeClr val="bg1"/>
              </a:solidFill>
            </a:endParaRPr>
          </a:p>
        </p:txBody>
      </p:sp>
      <p:sp>
        <p:nvSpPr>
          <p:cNvPr id="32" name="Text Box 9"/>
          <p:cNvSpPr txBox="1">
            <a:spLocks noChangeArrowheads="1"/>
          </p:cNvSpPr>
          <p:nvPr/>
        </p:nvSpPr>
        <p:spPr bwMode="auto">
          <a:xfrm>
            <a:off x="2590800" y="5157788"/>
            <a:ext cx="536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Both molecules may be represented by the symbol</a:t>
            </a:r>
            <a:endParaRPr lang="en-US" altLang="it-IT" sz="1800">
              <a:solidFill>
                <a:schemeClr val="bg1"/>
              </a:solidFill>
            </a:endParaRPr>
          </a:p>
        </p:txBody>
      </p:sp>
      <p:sp>
        <p:nvSpPr>
          <p:cNvPr id="33" name="AutoShape 11"/>
          <p:cNvSpPr>
            <a:spLocks noChangeArrowheads="1"/>
          </p:cNvSpPr>
          <p:nvPr/>
        </p:nvSpPr>
        <p:spPr bwMode="auto">
          <a:xfrm>
            <a:off x="7974013" y="4797425"/>
            <a:ext cx="1169987" cy="1052513"/>
          </a:xfrm>
          <a:prstGeom prst="pentagon">
            <a:avLst/>
          </a:prstGeom>
          <a:solidFill>
            <a:srgbClr val="EAEAEA"/>
          </a:solidFill>
          <a:ln w="28575">
            <a:solidFill>
              <a:schemeClr val="tx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it-IT" sz="1800">
              <a:solidFill>
                <a:schemeClr val="bg1"/>
              </a:solidFill>
            </a:endParaRPr>
          </a:p>
        </p:txBody>
      </p:sp>
      <p:cxnSp>
        <p:nvCxnSpPr>
          <p:cNvPr id="36" name="Connettore 1 35"/>
          <p:cNvCxnSpPr/>
          <p:nvPr/>
        </p:nvCxnSpPr>
        <p:spPr>
          <a:xfrm flipH="1">
            <a:off x="2555875" y="3141663"/>
            <a:ext cx="1511300" cy="2232025"/>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pic>
        <p:nvPicPr>
          <p:cNvPr id="257026" name="Picture 2"/>
          <p:cNvPicPr>
            <a:picLocks noChangeAspect="1" noChangeArrowheads="1"/>
          </p:cNvPicPr>
          <p:nvPr/>
        </p:nvPicPr>
        <p:blipFill>
          <a:blip r:embed="rId3">
            <a:extLst>
              <a:ext uri="{28A0092B-C50C-407E-A947-70E740481C1C}">
                <a14:useLocalDpi xmlns:a14="http://schemas.microsoft.com/office/drawing/2010/main" val="0"/>
              </a:ext>
            </a:extLst>
          </a:blip>
          <a:srcRect l="44887" t="29401" r="45663" b="51700"/>
          <a:stretch>
            <a:fillRect/>
          </a:stretch>
        </p:blipFill>
        <p:spPr bwMode="auto">
          <a:xfrm>
            <a:off x="4787900" y="5724525"/>
            <a:ext cx="1008063"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p:cNvPicPr>
            <a:picLocks noChangeAspect="1" noChangeArrowheads="1"/>
          </p:cNvPicPr>
          <p:nvPr/>
        </p:nvPicPr>
        <p:blipFill>
          <a:blip r:embed="rId3">
            <a:extLst>
              <a:ext uri="{28A0092B-C50C-407E-A947-70E740481C1C}">
                <a14:useLocalDpi xmlns:a14="http://schemas.microsoft.com/office/drawing/2010/main" val="0"/>
              </a:ext>
            </a:extLst>
          </a:blip>
          <a:srcRect l="44887" t="75000" r="45663" b="7001"/>
          <a:stretch>
            <a:fillRect/>
          </a:stretch>
        </p:blipFill>
        <p:spPr bwMode="auto">
          <a:xfrm>
            <a:off x="6084888" y="5740400"/>
            <a:ext cx="1042987"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9" name="Ovale 18"/>
          <p:cNvSpPr/>
          <p:nvPr/>
        </p:nvSpPr>
        <p:spPr>
          <a:xfrm>
            <a:off x="6626225" y="6597650"/>
            <a:ext cx="260350" cy="2603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nodeType="withEffect">
                                  <p:stCondLst>
                                    <p:cond delay="0"/>
                                  </p:stCondLst>
                                  <p:childTnLst>
                                    <p:set>
                                      <p:cBhvr>
                                        <p:cTn id="20" dur="1" fill="hold">
                                          <p:stCondLst>
                                            <p:cond delay="0"/>
                                          </p:stCondLst>
                                        </p:cTn>
                                        <p:tgtEl>
                                          <p:spTgt spid="257026"/>
                                        </p:tgtEl>
                                        <p:attrNameLst>
                                          <p:attrName>style.visibility</p:attrName>
                                        </p:attrNameLst>
                                      </p:cBhvr>
                                      <p:to>
                                        <p:strVal val="visible"/>
                                      </p:to>
                                    </p:set>
                                    <p:animEffect transition="in" filter="fade">
                                      <p:cBhvr>
                                        <p:cTn id="21" dur="500"/>
                                        <p:tgtEl>
                                          <p:spTgt spid="2570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animBg="1"/>
      <p:bldP spid="1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97634"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97635"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SOURCES OF GENETIC DIVERSITY</a:t>
            </a:r>
            <a:endParaRPr lang="it-IT" altLang="it-IT" sz="2800" b="1">
              <a:solidFill>
                <a:schemeClr val="bg1"/>
              </a:solidFill>
            </a:endParaRPr>
          </a:p>
        </p:txBody>
      </p:sp>
      <p:sp>
        <p:nvSpPr>
          <p:cNvPr id="30725" name="CasellaDiTesto 4"/>
          <p:cNvSpPr txBox="1">
            <a:spLocks noChangeArrowheads="1"/>
          </p:cNvSpPr>
          <p:nvPr/>
        </p:nvSpPr>
        <p:spPr bwMode="auto">
          <a:xfrm>
            <a:off x="395288" y="1989138"/>
            <a:ext cx="5761037" cy="400050"/>
          </a:xfrm>
          <a:prstGeom prst="rect">
            <a:avLst/>
          </a:prstGeom>
          <a:noFill/>
          <a:ln w="9525">
            <a:noFill/>
            <a:miter lim="800000"/>
            <a:headEnd/>
            <a:tailEnd/>
          </a:ln>
        </p:spPr>
        <p:txBody>
          <a:bodyPr>
            <a:spAutoFit/>
          </a:bodyPr>
          <a:lstStyle/>
          <a:p>
            <a:pPr eaLnBrk="1" hangingPunct="1">
              <a:defRPr/>
            </a:pPr>
            <a:r>
              <a:rPr lang="it-IT" sz="2000" dirty="0">
                <a:solidFill>
                  <a:schemeClr val="tx1">
                    <a:lumMod val="50000"/>
                    <a:lumOff val="50000"/>
                  </a:schemeClr>
                </a:solidFill>
              </a:rPr>
              <a:t>1) </a:t>
            </a:r>
            <a:r>
              <a:rPr lang="it-IT" sz="2000" dirty="0" err="1">
                <a:solidFill>
                  <a:schemeClr val="tx1">
                    <a:lumMod val="50000"/>
                    <a:lumOff val="50000"/>
                  </a:schemeClr>
                </a:solidFill>
              </a:rPr>
              <a:t>Sexual</a:t>
            </a:r>
            <a:r>
              <a:rPr lang="it-IT" sz="2000" dirty="0">
                <a:solidFill>
                  <a:schemeClr val="tx1">
                    <a:lumMod val="50000"/>
                    <a:lumOff val="50000"/>
                  </a:schemeClr>
                </a:solidFill>
              </a:rPr>
              <a:t> </a:t>
            </a:r>
            <a:r>
              <a:rPr lang="it-IT" sz="2000" dirty="0" err="1">
                <a:solidFill>
                  <a:schemeClr val="tx1">
                    <a:lumMod val="50000"/>
                    <a:lumOff val="50000"/>
                  </a:schemeClr>
                </a:solidFill>
              </a:rPr>
              <a:t>reproduction</a:t>
            </a:r>
            <a:r>
              <a:rPr lang="it-IT" sz="2000" dirty="0">
                <a:solidFill>
                  <a:schemeClr val="tx1">
                    <a:lumMod val="50000"/>
                    <a:lumOff val="50000"/>
                  </a:schemeClr>
                </a:solidFill>
              </a:rPr>
              <a:t> (</a:t>
            </a:r>
            <a:r>
              <a:rPr lang="it-IT" sz="2000" dirty="0" err="1">
                <a:solidFill>
                  <a:schemeClr val="tx1">
                    <a:lumMod val="50000"/>
                    <a:lumOff val="50000"/>
                  </a:schemeClr>
                </a:solidFill>
              </a:rPr>
              <a:t>Meiosis</a:t>
            </a:r>
            <a:r>
              <a:rPr lang="it-IT" sz="2000" dirty="0">
                <a:solidFill>
                  <a:schemeClr val="tx1">
                    <a:lumMod val="50000"/>
                    <a:lumOff val="50000"/>
                  </a:schemeClr>
                </a:solidFill>
              </a:rPr>
              <a:t> / </a:t>
            </a:r>
            <a:r>
              <a:rPr lang="it-IT" sz="2000" dirty="0" err="1">
                <a:solidFill>
                  <a:schemeClr val="tx1">
                    <a:lumMod val="50000"/>
                    <a:lumOff val="50000"/>
                  </a:schemeClr>
                </a:solidFill>
              </a:rPr>
              <a:t>crossing</a:t>
            </a:r>
            <a:r>
              <a:rPr lang="it-IT" sz="2000" dirty="0">
                <a:solidFill>
                  <a:schemeClr val="tx1">
                    <a:lumMod val="50000"/>
                    <a:lumOff val="50000"/>
                  </a:schemeClr>
                </a:solidFill>
              </a:rPr>
              <a:t> </a:t>
            </a:r>
            <a:r>
              <a:rPr lang="it-IT" sz="2000" dirty="0" err="1">
                <a:solidFill>
                  <a:schemeClr val="tx1">
                    <a:lumMod val="50000"/>
                    <a:lumOff val="50000"/>
                  </a:schemeClr>
                </a:solidFill>
              </a:rPr>
              <a:t>over</a:t>
            </a:r>
            <a:r>
              <a:rPr lang="it-IT" sz="2000" dirty="0">
                <a:solidFill>
                  <a:schemeClr val="tx1">
                    <a:lumMod val="50000"/>
                    <a:lumOff val="50000"/>
                  </a:schemeClr>
                </a:solidFill>
              </a:rPr>
              <a:t>)</a:t>
            </a:r>
          </a:p>
        </p:txBody>
      </p:sp>
      <p:sp>
        <p:nvSpPr>
          <p:cNvPr id="197637" name="CasellaDiTesto 5"/>
          <p:cNvSpPr txBox="1">
            <a:spLocks noChangeArrowheads="1"/>
          </p:cNvSpPr>
          <p:nvPr/>
        </p:nvSpPr>
        <p:spPr bwMode="auto">
          <a:xfrm>
            <a:off x="395288" y="2849563"/>
            <a:ext cx="3744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chemeClr val="bg1"/>
                </a:solidFill>
              </a:rPr>
              <a:t>2) Mutations</a:t>
            </a:r>
          </a:p>
        </p:txBody>
      </p:sp>
      <p:sp>
        <p:nvSpPr>
          <p:cNvPr id="7" name="CasellaDiTesto 6"/>
          <p:cNvSpPr txBox="1"/>
          <p:nvPr/>
        </p:nvSpPr>
        <p:spPr>
          <a:xfrm>
            <a:off x="395288" y="3711575"/>
            <a:ext cx="6553200" cy="400050"/>
          </a:xfrm>
          <a:prstGeom prst="rect">
            <a:avLst/>
          </a:prstGeom>
          <a:noFill/>
        </p:spPr>
        <p:txBody>
          <a:bodyPr>
            <a:spAutoFit/>
          </a:bodyPr>
          <a:lstStyle/>
          <a:p>
            <a:pPr eaLnBrk="1" hangingPunct="1">
              <a:defRPr/>
            </a:pPr>
            <a:r>
              <a:rPr lang="it-IT" sz="2000" dirty="0">
                <a:solidFill>
                  <a:schemeClr val="tx1">
                    <a:lumMod val="65000"/>
                    <a:lumOff val="35000"/>
                  </a:schemeClr>
                </a:solidFill>
              </a:rPr>
              <a:t>3) The </a:t>
            </a:r>
            <a:r>
              <a:rPr lang="it-IT" sz="2000" dirty="0" err="1">
                <a:solidFill>
                  <a:schemeClr val="tx1">
                    <a:lumMod val="65000"/>
                    <a:lumOff val="35000"/>
                  </a:schemeClr>
                </a:solidFill>
              </a:rPr>
              <a:t>special</a:t>
            </a:r>
            <a:r>
              <a:rPr lang="it-IT" sz="2000" dirty="0">
                <a:solidFill>
                  <a:schemeClr val="tx1">
                    <a:lumMod val="65000"/>
                    <a:lumOff val="35000"/>
                  </a:schemeClr>
                </a:solidFill>
              </a:rPr>
              <a:t> </a:t>
            </a:r>
            <a:r>
              <a:rPr lang="it-IT" sz="2000" dirty="0" err="1">
                <a:solidFill>
                  <a:schemeClr val="tx1">
                    <a:lumMod val="65000"/>
                    <a:lumOff val="35000"/>
                  </a:schemeClr>
                </a:solidFill>
              </a:rPr>
              <a:t>cases</a:t>
            </a:r>
            <a:r>
              <a:rPr lang="it-IT" sz="2000" dirty="0">
                <a:solidFill>
                  <a:schemeClr val="tx1">
                    <a:lumMod val="65000"/>
                    <a:lumOff val="35000"/>
                  </a:schemeClr>
                </a:solidFill>
              </a:rPr>
              <a:t> </a:t>
            </a:r>
            <a:r>
              <a:rPr lang="it-IT" sz="2000" dirty="0" err="1">
                <a:solidFill>
                  <a:schemeClr val="tx1">
                    <a:lumMod val="65000"/>
                    <a:lumOff val="35000"/>
                  </a:schemeClr>
                </a:solidFill>
              </a:rPr>
              <a:t>of</a:t>
            </a:r>
            <a:r>
              <a:rPr lang="it-IT" sz="2000" dirty="0">
                <a:solidFill>
                  <a:schemeClr val="tx1">
                    <a:lumMod val="65000"/>
                    <a:lumOff val="35000"/>
                  </a:schemeClr>
                </a:solidFill>
              </a:rPr>
              <a:t> the sex </a:t>
            </a:r>
            <a:r>
              <a:rPr lang="it-IT" sz="2000" dirty="0" err="1">
                <a:solidFill>
                  <a:schemeClr val="tx1">
                    <a:lumMod val="65000"/>
                    <a:lumOff val="35000"/>
                  </a:schemeClr>
                </a:solidFill>
              </a:rPr>
              <a:t>chromosomes</a:t>
            </a:r>
            <a:endParaRPr lang="it-IT" sz="20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99682"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IL COMPORTAMENTO SESSUALE</a:t>
            </a:r>
          </a:p>
        </p:txBody>
      </p:sp>
      <p:sp>
        <p:nvSpPr>
          <p:cNvPr id="19968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99684"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199685" name="CasellaDiTesto 49"/>
          <p:cNvSpPr txBox="1">
            <a:spLocks noChangeArrowheads="1"/>
          </p:cNvSpPr>
          <p:nvPr/>
        </p:nvSpPr>
        <p:spPr bwMode="auto">
          <a:xfrm>
            <a:off x="539750" y="6921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Mutations</a:t>
            </a:r>
            <a:endParaRPr lang="it-IT" altLang="it-IT" sz="2000"/>
          </a:p>
        </p:txBody>
      </p:sp>
      <p:sp>
        <p:nvSpPr>
          <p:cNvPr id="199686" name="Rettangolo 7"/>
          <p:cNvSpPr>
            <a:spLocks noChangeArrowheads="1"/>
          </p:cNvSpPr>
          <p:nvPr/>
        </p:nvSpPr>
        <p:spPr bwMode="auto">
          <a:xfrm>
            <a:off x="179388" y="1125538"/>
            <a:ext cx="86407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Heritable alteration of genes </a:t>
            </a:r>
          </a:p>
          <a:p>
            <a:pPr algn="just" eaLnBrk="1" hangingPunct="1">
              <a:spcBef>
                <a:spcPct val="0"/>
              </a:spcBef>
              <a:buFontTx/>
              <a:buNone/>
            </a:pPr>
            <a:r>
              <a:rPr lang="it-IT" altLang="it-IT" sz="1800">
                <a:solidFill>
                  <a:schemeClr val="bg1"/>
                </a:solidFill>
              </a:rPr>
              <a:t>(during chromosome replications, mutations may happen) </a:t>
            </a:r>
            <a:endParaRPr lang="en-US" altLang="it-IT" sz="1800">
              <a:solidFill>
                <a:schemeClr val="bg1"/>
              </a:solidFill>
            </a:endParaRPr>
          </a:p>
        </p:txBody>
      </p:sp>
      <p:grpSp>
        <p:nvGrpSpPr>
          <p:cNvPr id="2" name="Gruppo 23"/>
          <p:cNvGrpSpPr>
            <a:grpSpLocks/>
          </p:cNvGrpSpPr>
          <p:nvPr/>
        </p:nvGrpSpPr>
        <p:grpSpPr bwMode="auto">
          <a:xfrm>
            <a:off x="360363" y="2565400"/>
            <a:ext cx="7164387" cy="708025"/>
            <a:chOff x="360040" y="2564904"/>
            <a:chExt cx="7164288" cy="707886"/>
          </a:xfrm>
        </p:grpSpPr>
        <p:sp>
          <p:nvSpPr>
            <p:cNvPr id="199698" name="Rettangolo 14"/>
            <p:cNvSpPr>
              <a:spLocks noChangeArrowheads="1"/>
            </p:cNvSpPr>
            <p:nvPr/>
          </p:nvSpPr>
          <p:spPr bwMode="auto">
            <a:xfrm>
              <a:off x="360040" y="2708920"/>
              <a:ext cx="47888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400">
                  <a:solidFill>
                    <a:schemeClr val="bg1"/>
                  </a:solidFill>
                </a:rPr>
                <a:t>64 potential CODONS (4 x 4 x 4)</a:t>
              </a:r>
              <a:endParaRPr lang="en-US" altLang="it-IT" sz="2400">
                <a:solidFill>
                  <a:schemeClr val="bg1"/>
                </a:solidFill>
              </a:endParaRPr>
            </a:p>
          </p:txBody>
        </p:sp>
        <p:sp>
          <p:nvSpPr>
            <p:cNvPr id="199699" name="CasellaDiTesto 16"/>
            <p:cNvSpPr txBox="1">
              <a:spLocks noChangeArrowheads="1"/>
            </p:cNvSpPr>
            <p:nvPr/>
          </p:nvSpPr>
          <p:spPr bwMode="auto">
            <a:xfrm>
              <a:off x="5148064" y="2564904"/>
              <a:ext cx="792088" cy="70788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4000">
                  <a:solidFill>
                    <a:srgbClr val="FFFF00"/>
                  </a:solidFill>
                </a:rPr>
                <a:t>A</a:t>
              </a:r>
            </a:p>
          </p:txBody>
        </p:sp>
        <p:sp>
          <p:nvSpPr>
            <p:cNvPr id="199700" name="CasellaDiTesto 17"/>
            <p:cNvSpPr txBox="1">
              <a:spLocks noChangeArrowheads="1"/>
            </p:cNvSpPr>
            <p:nvPr/>
          </p:nvSpPr>
          <p:spPr bwMode="auto">
            <a:xfrm>
              <a:off x="5940152" y="2564904"/>
              <a:ext cx="792088" cy="70788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4000">
                  <a:solidFill>
                    <a:srgbClr val="FFFF00"/>
                  </a:solidFill>
                </a:rPr>
                <a:t>C</a:t>
              </a:r>
            </a:p>
          </p:txBody>
        </p:sp>
        <p:sp>
          <p:nvSpPr>
            <p:cNvPr id="199701" name="CasellaDiTesto 18"/>
            <p:cNvSpPr txBox="1">
              <a:spLocks noChangeArrowheads="1"/>
            </p:cNvSpPr>
            <p:nvPr/>
          </p:nvSpPr>
          <p:spPr bwMode="auto">
            <a:xfrm>
              <a:off x="6732240" y="2564904"/>
              <a:ext cx="792088" cy="70788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4000">
                  <a:solidFill>
                    <a:srgbClr val="FFFF00"/>
                  </a:solidFill>
                </a:rPr>
                <a:t>G</a:t>
              </a:r>
            </a:p>
          </p:txBody>
        </p:sp>
      </p:grpSp>
      <p:grpSp>
        <p:nvGrpSpPr>
          <p:cNvPr id="3" name="Gruppo 24"/>
          <p:cNvGrpSpPr>
            <a:grpSpLocks/>
          </p:cNvGrpSpPr>
          <p:nvPr/>
        </p:nvGrpSpPr>
        <p:grpSpPr bwMode="auto">
          <a:xfrm>
            <a:off x="360363" y="3749675"/>
            <a:ext cx="6011862" cy="1984375"/>
            <a:chOff x="360040" y="3173372"/>
            <a:chExt cx="6012160" cy="1983820"/>
          </a:xfrm>
        </p:grpSpPr>
        <p:sp>
          <p:nvSpPr>
            <p:cNvPr id="199696" name="Rettangolo 19"/>
            <p:cNvSpPr>
              <a:spLocks noChangeArrowheads="1"/>
            </p:cNvSpPr>
            <p:nvPr/>
          </p:nvSpPr>
          <p:spPr bwMode="auto">
            <a:xfrm>
              <a:off x="360040" y="3975447"/>
              <a:ext cx="47888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400">
                  <a:solidFill>
                    <a:schemeClr val="bg1"/>
                  </a:solidFill>
                </a:rPr>
                <a:t>20 potential aminoacids</a:t>
              </a:r>
              <a:endParaRPr lang="en-US" altLang="it-IT" sz="2400">
                <a:solidFill>
                  <a:schemeClr val="bg1"/>
                </a:solidFill>
              </a:endParaRPr>
            </a:p>
          </p:txBody>
        </p:sp>
        <p:pic>
          <p:nvPicPr>
            <p:cNvPr id="120836" name="Picture 4" descr="http://www.historyoftheuniverse.com/images/glycine.png"/>
            <p:cNvPicPr>
              <a:picLocks noChangeAspect="1" noChangeArrowheads="1"/>
            </p:cNvPicPr>
            <p:nvPr/>
          </p:nvPicPr>
          <p:blipFill>
            <a:blip r:embed="rId3" cstate="print">
              <a:clrChange>
                <a:clrFrom>
                  <a:srgbClr val="FFFFFF"/>
                </a:clrFrom>
                <a:clrTo>
                  <a:srgbClr val="FFFFFF">
                    <a:alpha val="0"/>
                  </a:srgbClr>
                </a:clrTo>
              </a:clrChange>
            </a:blip>
            <a:srcRect l="-2675" t="-6794" r="-4326" b="8287"/>
            <a:stretch>
              <a:fillRect/>
            </a:stretch>
          </p:blipFill>
          <p:spPr bwMode="auto">
            <a:xfrm>
              <a:off x="3635896" y="3173372"/>
              <a:ext cx="2736304" cy="1983820"/>
            </a:xfrm>
            <a:prstGeom prst="rect">
              <a:avLst/>
            </a:prstGeom>
            <a:ln>
              <a:noFill/>
            </a:ln>
            <a:effectLst>
              <a:softEdge rad="112500"/>
            </a:effectLst>
          </p:spPr>
        </p:pic>
      </p:grpSp>
      <p:grpSp>
        <p:nvGrpSpPr>
          <p:cNvPr id="4" name="Gruppo 25"/>
          <p:cNvGrpSpPr>
            <a:grpSpLocks/>
          </p:cNvGrpSpPr>
          <p:nvPr/>
        </p:nvGrpSpPr>
        <p:grpSpPr bwMode="auto">
          <a:xfrm>
            <a:off x="0" y="5775325"/>
            <a:ext cx="9144000" cy="966788"/>
            <a:chOff x="0" y="5199583"/>
            <a:chExt cx="9144000" cy="965721"/>
          </a:xfrm>
        </p:grpSpPr>
        <p:sp>
          <p:nvSpPr>
            <p:cNvPr id="199694" name="Rettangolo 20"/>
            <p:cNvSpPr>
              <a:spLocks noChangeArrowheads="1"/>
            </p:cNvSpPr>
            <p:nvPr/>
          </p:nvSpPr>
          <p:spPr bwMode="auto">
            <a:xfrm>
              <a:off x="0" y="519958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HENCE</a:t>
              </a:r>
              <a:endParaRPr lang="en-US" altLang="it-IT" sz="2400">
                <a:solidFill>
                  <a:srgbClr val="FFFF00"/>
                </a:solidFill>
              </a:endParaRPr>
            </a:p>
          </p:txBody>
        </p:sp>
        <p:sp>
          <p:nvSpPr>
            <p:cNvPr id="199695" name="Rettangolo 21"/>
            <p:cNvSpPr>
              <a:spLocks noChangeArrowheads="1"/>
            </p:cNvSpPr>
            <p:nvPr/>
          </p:nvSpPr>
          <p:spPr bwMode="auto">
            <a:xfrm>
              <a:off x="503238" y="5703639"/>
              <a:ext cx="8173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chemeClr val="bg1"/>
                  </a:solidFill>
                </a:rPr>
                <a:t>More codons encode the same aminoacid…</a:t>
              </a:r>
              <a:endParaRPr lang="en-US" altLang="it-IT" sz="2400">
                <a:solidFill>
                  <a:schemeClr val="bg1"/>
                </a:solidFill>
              </a:endParaRPr>
            </a:p>
          </p:txBody>
        </p:sp>
      </p:grpSp>
      <p:sp>
        <p:nvSpPr>
          <p:cNvPr id="23" name="Rettangolo 22"/>
          <p:cNvSpPr/>
          <p:nvPr/>
        </p:nvSpPr>
        <p:spPr>
          <a:xfrm>
            <a:off x="250825" y="1916113"/>
            <a:ext cx="8893175" cy="730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0" name="CasellaDiTesto 19"/>
          <p:cNvSpPr txBox="1">
            <a:spLocks noChangeArrowheads="1"/>
          </p:cNvSpPr>
          <p:nvPr/>
        </p:nvSpPr>
        <p:spPr bwMode="auto">
          <a:xfrm>
            <a:off x="5364163" y="3284538"/>
            <a:ext cx="5032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T</a:t>
            </a:r>
          </a:p>
          <a:p>
            <a:pPr eaLnBrk="1" hangingPunct="1">
              <a:spcBef>
                <a:spcPct val="0"/>
              </a:spcBef>
              <a:buFontTx/>
              <a:buNone/>
            </a:pPr>
            <a:r>
              <a:rPr lang="it-IT" altLang="it-IT" sz="1800">
                <a:solidFill>
                  <a:srgbClr val="FFFF00"/>
                </a:solidFill>
              </a:rPr>
              <a:t>CG</a:t>
            </a:r>
          </a:p>
        </p:txBody>
      </p:sp>
      <p:sp>
        <p:nvSpPr>
          <p:cNvPr id="21" name="CasellaDiTesto 20"/>
          <p:cNvSpPr txBox="1">
            <a:spLocks noChangeArrowheads="1"/>
          </p:cNvSpPr>
          <p:nvPr/>
        </p:nvSpPr>
        <p:spPr bwMode="auto">
          <a:xfrm>
            <a:off x="6156325" y="3284538"/>
            <a:ext cx="5032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T</a:t>
            </a:r>
          </a:p>
          <a:p>
            <a:pPr eaLnBrk="1" hangingPunct="1">
              <a:spcBef>
                <a:spcPct val="0"/>
              </a:spcBef>
              <a:buFontTx/>
              <a:buNone/>
            </a:pPr>
            <a:r>
              <a:rPr lang="it-IT" altLang="it-IT" sz="1800">
                <a:solidFill>
                  <a:srgbClr val="FFFF00"/>
                </a:solidFill>
              </a:rPr>
              <a:t>AG</a:t>
            </a:r>
          </a:p>
        </p:txBody>
      </p:sp>
      <p:sp>
        <p:nvSpPr>
          <p:cNvPr id="22" name="CasellaDiTesto 21"/>
          <p:cNvSpPr txBox="1">
            <a:spLocks noChangeArrowheads="1"/>
          </p:cNvSpPr>
          <p:nvPr/>
        </p:nvSpPr>
        <p:spPr bwMode="auto">
          <a:xfrm>
            <a:off x="6948488" y="3284538"/>
            <a:ext cx="5032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solidFill>
                  <a:srgbClr val="FFFF00"/>
                </a:solidFill>
              </a:rPr>
              <a:t>T</a:t>
            </a:r>
          </a:p>
          <a:p>
            <a:pPr eaLnBrk="1" hangingPunct="1">
              <a:spcBef>
                <a:spcPct val="0"/>
              </a:spcBef>
              <a:buFontTx/>
              <a:buNone/>
            </a:pPr>
            <a:r>
              <a:rPr lang="it-IT" altLang="it-IT" sz="1800">
                <a:solidFill>
                  <a:srgbClr val="FFFF00"/>
                </a:solidFill>
              </a:rPr>
              <a:t>C</a:t>
            </a:r>
          </a:p>
          <a:p>
            <a:pPr eaLnBrk="1" hangingPunct="1">
              <a:spcBef>
                <a:spcPct val="0"/>
              </a:spcBef>
              <a:buFontTx/>
              <a:buNone/>
            </a:pPr>
            <a:r>
              <a:rPr lang="it-IT" altLang="it-IT" sz="1800">
                <a:solidFill>
                  <a:srgbClr val="FFFF00"/>
                </a:solidFill>
              </a:rPr>
              <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1730"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IL COMPORTAMENTO SESSUALE</a:t>
            </a:r>
          </a:p>
        </p:txBody>
      </p:sp>
      <p:sp>
        <p:nvSpPr>
          <p:cNvPr id="20173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173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01733" name="Rettangolo 14"/>
          <p:cNvSpPr>
            <a:spLocks noChangeArrowheads="1"/>
          </p:cNvSpPr>
          <p:nvPr/>
        </p:nvSpPr>
        <p:spPr bwMode="auto">
          <a:xfrm>
            <a:off x="250825" y="2349500"/>
            <a:ext cx="8642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rgbClr val="FFFF00"/>
                </a:solidFill>
              </a:rPr>
              <a:t>Mutations have NO effect if:</a:t>
            </a:r>
          </a:p>
        </p:txBody>
      </p:sp>
      <p:sp>
        <p:nvSpPr>
          <p:cNvPr id="20" name="Rettangolo 19"/>
          <p:cNvSpPr>
            <a:spLocks noChangeArrowheads="1"/>
          </p:cNvSpPr>
          <p:nvPr/>
        </p:nvSpPr>
        <p:spPr bwMode="auto">
          <a:xfrm>
            <a:off x="250825" y="4543425"/>
            <a:ext cx="73453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400">
                <a:solidFill>
                  <a:schemeClr val="bg1"/>
                </a:solidFill>
              </a:rPr>
              <a:t>2) If that codon does not influence phenotypical traits (e.g., introns)</a:t>
            </a:r>
            <a:endParaRPr lang="en-US" altLang="it-IT" sz="2400">
              <a:solidFill>
                <a:schemeClr val="bg1"/>
              </a:solidFill>
            </a:endParaRPr>
          </a:p>
        </p:txBody>
      </p:sp>
      <p:sp>
        <p:nvSpPr>
          <p:cNvPr id="24" name="Rettangolo 23"/>
          <p:cNvSpPr>
            <a:spLocks noChangeArrowheads="1"/>
          </p:cNvSpPr>
          <p:nvPr/>
        </p:nvSpPr>
        <p:spPr bwMode="auto">
          <a:xfrm>
            <a:off x="250825" y="5846763"/>
            <a:ext cx="7345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400">
                <a:solidFill>
                  <a:schemeClr val="bg1"/>
                </a:solidFill>
              </a:rPr>
              <a:t>3) If the result of mutation is a recessive allele.</a:t>
            </a:r>
            <a:endParaRPr lang="en-US" altLang="it-IT" sz="2400">
              <a:solidFill>
                <a:schemeClr val="bg1"/>
              </a:solidFill>
            </a:endParaRPr>
          </a:p>
        </p:txBody>
      </p:sp>
      <p:sp>
        <p:nvSpPr>
          <p:cNvPr id="25" name="Rettangolo 24"/>
          <p:cNvSpPr>
            <a:spLocks noChangeArrowheads="1"/>
          </p:cNvSpPr>
          <p:nvPr/>
        </p:nvSpPr>
        <p:spPr bwMode="auto">
          <a:xfrm>
            <a:off x="250825" y="2997200"/>
            <a:ext cx="7345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rgbClr val="FFFFFF"/>
                </a:solidFill>
              </a:rPr>
              <a:t>1) if a codon that encodes a particular aminoacid is switched with another codon that produce the same aminoacid. </a:t>
            </a:r>
            <a:endParaRPr lang="en-US" altLang="it-IT" sz="2400">
              <a:solidFill>
                <a:srgbClr val="FFFFFF"/>
              </a:solidFill>
            </a:endParaRPr>
          </a:p>
        </p:txBody>
      </p:sp>
      <p:sp>
        <p:nvSpPr>
          <p:cNvPr id="28" name="Rettangolo 27"/>
          <p:cNvSpPr/>
          <p:nvPr/>
        </p:nvSpPr>
        <p:spPr>
          <a:xfrm>
            <a:off x="250825" y="1916113"/>
            <a:ext cx="8893175" cy="730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lumMod val="50000"/>
                  <a:lumOff val="50000"/>
                </a:schemeClr>
              </a:solidFill>
            </a:endParaRPr>
          </a:p>
        </p:txBody>
      </p:sp>
      <p:sp>
        <p:nvSpPr>
          <p:cNvPr id="29" name="CasellaDiTesto 49"/>
          <p:cNvSpPr txBox="1">
            <a:spLocks noChangeArrowheads="1"/>
          </p:cNvSpPr>
          <p:nvPr/>
        </p:nvSpPr>
        <p:spPr bwMode="auto">
          <a:xfrm>
            <a:off x="539750" y="692150"/>
            <a:ext cx="8064500" cy="461963"/>
          </a:xfrm>
          <a:prstGeom prst="rect">
            <a:avLst/>
          </a:prstGeom>
          <a:noFill/>
          <a:ln w="9525">
            <a:noFill/>
            <a:miter lim="800000"/>
            <a:headEnd/>
            <a:tailEnd/>
          </a:ln>
        </p:spPr>
        <p:txBody>
          <a:bodyPr>
            <a:spAutoFit/>
          </a:bodyPr>
          <a:lstStyle/>
          <a:p>
            <a:pPr algn="ctr" eaLnBrk="1" hangingPunct="1">
              <a:defRPr/>
            </a:pPr>
            <a:r>
              <a:rPr lang="it-IT" sz="2400" b="1" dirty="0" err="1">
                <a:solidFill>
                  <a:schemeClr val="tx1">
                    <a:lumMod val="50000"/>
                    <a:lumOff val="50000"/>
                  </a:schemeClr>
                </a:solidFill>
                <a:latin typeface="Tahoma" pitchFamily="34" charset="0"/>
                <a:cs typeface="Tahoma" pitchFamily="34" charset="0"/>
              </a:rPr>
              <a:t>Mutations</a:t>
            </a:r>
            <a:endParaRPr lang="it-IT" sz="2000" dirty="0">
              <a:solidFill>
                <a:schemeClr val="tx1">
                  <a:lumMod val="50000"/>
                  <a:lumOff val="50000"/>
                </a:schemeClr>
              </a:solidFill>
            </a:endParaRPr>
          </a:p>
        </p:txBody>
      </p:sp>
      <p:sp>
        <p:nvSpPr>
          <p:cNvPr id="30" name="Rettangolo 29"/>
          <p:cNvSpPr>
            <a:spLocks noChangeArrowheads="1"/>
          </p:cNvSpPr>
          <p:nvPr/>
        </p:nvSpPr>
        <p:spPr bwMode="auto">
          <a:xfrm>
            <a:off x="179388" y="1125538"/>
            <a:ext cx="8640762" cy="830262"/>
          </a:xfrm>
          <a:prstGeom prst="rect">
            <a:avLst/>
          </a:prstGeom>
          <a:noFill/>
          <a:ln w="9525">
            <a:noFill/>
            <a:miter lim="800000"/>
            <a:headEnd/>
            <a:tailEnd/>
          </a:ln>
        </p:spPr>
        <p:txBody>
          <a:bodyPr>
            <a:spAutoFit/>
          </a:bodyPr>
          <a:lstStyle/>
          <a:p>
            <a:pPr algn="just" eaLnBrk="1" hangingPunct="1">
              <a:defRPr/>
            </a:pPr>
            <a:r>
              <a:rPr lang="it-IT" sz="2400" dirty="0" err="1">
                <a:solidFill>
                  <a:schemeClr val="tx1">
                    <a:lumMod val="50000"/>
                    <a:lumOff val="50000"/>
                  </a:schemeClr>
                </a:solidFill>
              </a:rPr>
              <a:t>Heritable</a:t>
            </a:r>
            <a:r>
              <a:rPr lang="it-IT" sz="2400" dirty="0">
                <a:solidFill>
                  <a:schemeClr val="tx1">
                    <a:lumMod val="50000"/>
                    <a:lumOff val="50000"/>
                  </a:schemeClr>
                </a:solidFill>
              </a:rPr>
              <a:t> </a:t>
            </a:r>
            <a:r>
              <a:rPr lang="it-IT" sz="2400" dirty="0" err="1">
                <a:solidFill>
                  <a:schemeClr val="tx1">
                    <a:lumMod val="50000"/>
                    <a:lumOff val="50000"/>
                  </a:schemeClr>
                </a:solidFill>
              </a:rPr>
              <a:t>alteration</a:t>
            </a:r>
            <a:r>
              <a:rPr lang="it-IT" sz="2400" dirty="0">
                <a:solidFill>
                  <a:schemeClr val="tx1">
                    <a:lumMod val="50000"/>
                    <a:lumOff val="50000"/>
                  </a:schemeClr>
                </a:solidFill>
              </a:rPr>
              <a:t> </a:t>
            </a:r>
            <a:r>
              <a:rPr lang="it-IT" sz="2400" dirty="0" err="1">
                <a:solidFill>
                  <a:schemeClr val="tx1">
                    <a:lumMod val="50000"/>
                    <a:lumOff val="50000"/>
                  </a:schemeClr>
                </a:solidFill>
              </a:rPr>
              <a:t>of</a:t>
            </a:r>
            <a:r>
              <a:rPr lang="it-IT" sz="2400" dirty="0">
                <a:solidFill>
                  <a:schemeClr val="tx1">
                    <a:lumMod val="50000"/>
                    <a:lumOff val="50000"/>
                  </a:schemeClr>
                </a:solidFill>
              </a:rPr>
              <a:t> </a:t>
            </a:r>
            <a:r>
              <a:rPr lang="it-IT" sz="2400" dirty="0" err="1">
                <a:solidFill>
                  <a:schemeClr val="tx1">
                    <a:lumMod val="50000"/>
                    <a:lumOff val="50000"/>
                  </a:schemeClr>
                </a:solidFill>
              </a:rPr>
              <a:t>genes</a:t>
            </a:r>
            <a:r>
              <a:rPr lang="it-IT" sz="2400" dirty="0">
                <a:solidFill>
                  <a:schemeClr val="tx1">
                    <a:lumMod val="50000"/>
                    <a:lumOff val="50000"/>
                  </a:schemeClr>
                </a:solidFill>
              </a:rPr>
              <a:t> (</a:t>
            </a:r>
            <a:r>
              <a:rPr lang="it-IT" sz="2400" dirty="0" err="1">
                <a:solidFill>
                  <a:schemeClr val="tx1">
                    <a:lumMod val="50000"/>
                    <a:lumOff val="50000"/>
                  </a:schemeClr>
                </a:solidFill>
              </a:rPr>
              <a:t>during</a:t>
            </a:r>
            <a:r>
              <a:rPr lang="it-IT" sz="2400" dirty="0">
                <a:solidFill>
                  <a:schemeClr val="tx1">
                    <a:lumMod val="50000"/>
                    <a:lumOff val="50000"/>
                  </a:schemeClr>
                </a:solidFill>
              </a:rPr>
              <a:t> </a:t>
            </a:r>
            <a:r>
              <a:rPr lang="it-IT" sz="2400" dirty="0" err="1">
                <a:solidFill>
                  <a:schemeClr val="tx1">
                    <a:lumMod val="50000"/>
                    <a:lumOff val="50000"/>
                  </a:schemeClr>
                </a:solidFill>
              </a:rPr>
              <a:t>chromosomes</a:t>
            </a:r>
            <a:r>
              <a:rPr lang="it-IT" sz="2400" dirty="0">
                <a:solidFill>
                  <a:schemeClr val="tx1">
                    <a:lumMod val="50000"/>
                    <a:lumOff val="50000"/>
                  </a:schemeClr>
                </a:solidFill>
              </a:rPr>
              <a:t> </a:t>
            </a:r>
            <a:r>
              <a:rPr lang="it-IT" sz="2400" dirty="0" err="1">
                <a:solidFill>
                  <a:schemeClr val="tx1">
                    <a:lumMod val="50000"/>
                    <a:lumOff val="50000"/>
                  </a:schemeClr>
                </a:solidFill>
              </a:rPr>
              <a:t>replications</a:t>
            </a:r>
            <a:r>
              <a:rPr lang="it-IT" sz="2400" dirty="0">
                <a:solidFill>
                  <a:schemeClr val="tx1">
                    <a:lumMod val="50000"/>
                    <a:lumOff val="50000"/>
                  </a:schemeClr>
                </a:solidFill>
              </a:rPr>
              <a:t>, </a:t>
            </a:r>
            <a:r>
              <a:rPr lang="it-IT" sz="2400" dirty="0" err="1">
                <a:solidFill>
                  <a:schemeClr val="tx1">
                    <a:lumMod val="50000"/>
                    <a:lumOff val="50000"/>
                  </a:schemeClr>
                </a:solidFill>
              </a:rPr>
              <a:t>mutations</a:t>
            </a:r>
            <a:r>
              <a:rPr lang="it-IT" sz="2400" dirty="0">
                <a:solidFill>
                  <a:schemeClr val="tx1">
                    <a:lumMod val="50000"/>
                    <a:lumOff val="50000"/>
                  </a:schemeClr>
                </a:solidFill>
              </a:rPr>
              <a:t> or </a:t>
            </a:r>
            <a:r>
              <a:rPr lang="it-IT" sz="2400" dirty="0" err="1">
                <a:solidFill>
                  <a:schemeClr val="tx1">
                    <a:lumMod val="50000"/>
                    <a:lumOff val="50000"/>
                  </a:schemeClr>
                </a:solidFill>
              </a:rPr>
              <a:t>errors</a:t>
            </a:r>
            <a:r>
              <a:rPr lang="it-IT" sz="2400" dirty="0">
                <a:solidFill>
                  <a:schemeClr val="tx1">
                    <a:lumMod val="50000"/>
                    <a:lumOff val="50000"/>
                  </a:schemeClr>
                </a:solidFill>
              </a:rPr>
              <a:t> </a:t>
            </a:r>
            <a:r>
              <a:rPr lang="it-IT" sz="2400" dirty="0" err="1">
                <a:solidFill>
                  <a:schemeClr val="tx1">
                    <a:lumMod val="50000"/>
                    <a:lumOff val="50000"/>
                  </a:schemeClr>
                </a:solidFill>
              </a:rPr>
              <a:t>may</a:t>
            </a:r>
            <a:r>
              <a:rPr lang="it-IT" sz="2400" dirty="0">
                <a:solidFill>
                  <a:schemeClr val="tx1">
                    <a:lumMod val="50000"/>
                    <a:lumOff val="50000"/>
                  </a:schemeClr>
                </a:solidFill>
              </a:rPr>
              <a:t> </a:t>
            </a:r>
            <a:r>
              <a:rPr lang="it-IT" sz="2400" dirty="0" err="1">
                <a:solidFill>
                  <a:schemeClr val="tx1">
                    <a:lumMod val="50000"/>
                    <a:lumOff val="50000"/>
                  </a:schemeClr>
                </a:solidFill>
              </a:rPr>
              <a:t>happen</a:t>
            </a:r>
            <a:r>
              <a:rPr lang="it-IT" sz="2400" dirty="0">
                <a:solidFill>
                  <a:schemeClr val="tx1">
                    <a:lumMod val="50000"/>
                    <a:lumOff val="50000"/>
                  </a:schemeClr>
                </a:solidFill>
              </a:rPr>
              <a:t>) </a:t>
            </a:r>
            <a:endParaRPr lang="en-US" sz="2400" dirty="0">
              <a:solidFill>
                <a:schemeClr val="tx1">
                  <a:lumMod val="50000"/>
                  <a:lumOff val="50000"/>
                </a:schemeClr>
              </a:solidFill>
            </a:endParaRPr>
          </a:p>
        </p:txBody>
      </p:sp>
      <p:sp>
        <p:nvSpPr>
          <p:cNvPr id="201740" name="AutoShape 14" descr="https://upload.wikimedia.org/wikipedia/commons/thumb/6/62/Selenocysteine-3D-balls.png/400px-Selenocysteine-3D-balls.png"/>
          <p:cNvSpPr>
            <a:spLocks noChangeAspect="1" noChangeArrowheads="1"/>
          </p:cNvSpPr>
          <p:nvPr/>
        </p:nvSpPr>
        <p:spPr bwMode="auto">
          <a:xfrm>
            <a:off x="155575" y="-1766888"/>
            <a:ext cx="3810000" cy="369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1741" name="AutoShape 16" descr="https://upload.wikimedia.org/wikipedia/commons/thumb/6/62/Selenocysteine-3D-balls.png/400px-Selenocysteine-3D-balls.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1742" name="AutoShape 18" descr="https://upload.wikimedia.org/wikipedia/commons/thumb/6/62/Selenocysteine-3D-balls.png/400px-Selenocysteine-3D-balls.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81939" name="Picture 19"/>
          <p:cNvPicPr>
            <a:picLocks noChangeAspect="1" noChangeArrowheads="1"/>
          </p:cNvPicPr>
          <p:nvPr/>
        </p:nvPicPr>
        <p:blipFill>
          <a:blip r:embed="rId3">
            <a:extLst>
              <a:ext uri="{28A0092B-C50C-407E-A947-70E740481C1C}">
                <a14:useLocalDpi xmlns:a14="http://schemas.microsoft.com/office/drawing/2010/main" val="0"/>
              </a:ext>
            </a:extLst>
          </a:blip>
          <a:srcRect l="34547" t="30051" r="34741" b="18501"/>
          <a:stretch>
            <a:fillRect/>
          </a:stretch>
        </p:blipFill>
        <p:spPr bwMode="auto">
          <a:xfrm>
            <a:off x="7740650" y="2852738"/>
            <a:ext cx="1331913"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l="28050" t="6950" r="28244" b="48950"/>
          <a:stretch>
            <a:fillRect/>
          </a:stretch>
        </p:blipFill>
        <p:spPr bwMode="auto">
          <a:xfrm>
            <a:off x="7596188" y="4452938"/>
            <a:ext cx="14954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1" name="Picture 21" descr="http://sam403.weebly.com/uploads/6/0/8/8/6088377/7402224.jpg?2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5516563"/>
            <a:ext cx="17684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81939"/>
                                        </p:tgtEl>
                                        <p:attrNameLst>
                                          <p:attrName>style.visibility</p:attrName>
                                        </p:attrNameLst>
                                      </p:cBhvr>
                                      <p:to>
                                        <p:strVal val="visible"/>
                                      </p:to>
                                    </p:set>
                                    <p:animEffect transition="in" filter="fade">
                                      <p:cBhvr>
                                        <p:cTn id="10" dur="500"/>
                                        <p:tgtEl>
                                          <p:spTgt spid="8193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81941"/>
                                        </p:tgtEl>
                                        <p:attrNameLst>
                                          <p:attrName>style.visibility</p:attrName>
                                        </p:attrNameLst>
                                      </p:cBhvr>
                                      <p:to>
                                        <p:strVal val="visible"/>
                                      </p:to>
                                    </p:set>
                                    <p:animEffect transition="in" filter="fade">
                                      <p:cBhvr>
                                        <p:cTn id="26" dur="500"/>
                                        <p:tgtEl>
                                          <p:spTgt spid="81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3778"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IL COMPORTAMENTO SESSUALE</a:t>
            </a:r>
          </a:p>
        </p:txBody>
      </p:sp>
      <p:sp>
        <p:nvSpPr>
          <p:cNvPr id="20377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378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03781" name="Rettangolo 14"/>
          <p:cNvSpPr>
            <a:spLocks noChangeArrowheads="1"/>
          </p:cNvSpPr>
          <p:nvPr/>
        </p:nvSpPr>
        <p:spPr bwMode="auto">
          <a:xfrm>
            <a:off x="250825" y="2381250"/>
            <a:ext cx="864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rgbClr val="FFFF00"/>
                </a:solidFill>
              </a:rPr>
              <a:t>In other cases </a:t>
            </a:r>
            <a:r>
              <a:rPr lang="it-IT" altLang="it-IT" sz="1600">
                <a:solidFill>
                  <a:srgbClr val="FFFF00"/>
                </a:solidFill>
              </a:rPr>
              <a:t>(</a:t>
            </a:r>
            <a:r>
              <a:rPr lang="it-IT" altLang="it-IT" sz="1400">
                <a:solidFill>
                  <a:srgbClr val="FFFF00"/>
                </a:solidFill>
              </a:rPr>
              <a:t>2 recessive mutant alleles / 1 dominant mutant allele), </a:t>
            </a:r>
            <a:r>
              <a:rPr lang="it-IT" altLang="it-IT" sz="2400">
                <a:solidFill>
                  <a:srgbClr val="FFFF00"/>
                </a:solidFill>
              </a:rPr>
              <a:t>mutations have </a:t>
            </a:r>
          </a:p>
        </p:txBody>
      </p:sp>
      <p:sp>
        <p:nvSpPr>
          <p:cNvPr id="23" name="Rettangolo 22"/>
          <p:cNvSpPr/>
          <p:nvPr/>
        </p:nvSpPr>
        <p:spPr>
          <a:xfrm>
            <a:off x="250825" y="1916113"/>
            <a:ext cx="8893175" cy="730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lumMod val="50000"/>
                  <a:lumOff val="50000"/>
                </a:schemeClr>
              </a:solidFill>
            </a:endParaRPr>
          </a:p>
        </p:txBody>
      </p:sp>
      <p:grpSp>
        <p:nvGrpSpPr>
          <p:cNvPr id="2" name="Gruppo 15"/>
          <p:cNvGrpSpPr>
            <a:grpSpLocks/>
          </p:cNvGrpSpPr>
          <p:nvPr/>
        </p:nvGrpSpPr>
        <p:grpSpPr bwMode="auto">
          <a:xfrm>
            <a:off x="539750" y="2843213"/>
            <a:ext cx="4032250" cy="3898900"/>
            <a:chOff x="539750" y="2843213"/>
            <a:chExt cx="4032250" cy="3898900"/>
          </a:xfrm>
        </p:grpSpPr>
        <p:sp>
          <p:nvSpPr>
            <p:cNvPr id="203790" name="Rettangolo 24"/>
            <p:cNvSpPr>
              <a:spLocks noChangeArrowheads="1"/>
            </p:cNvSpPr>
            <p:nvPr/>
          </p:nvSpPr>
          <p:spPr bwMode="auto">
            <a:xfrm>
              <a:off x="539750" y="3687763"/>
              <a:ext cx="2952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FF"/>
                  </a:solidFill>
                </a:rPr>
                <a:t>POSITIVE effects</a:t>
              </a:r>
              <a:endParaRPr lang="en-US" altLang="it-IT" sz="2400">
                <a:solidFill>
                  <a:srgbClr val="FFFFFF"/>
                </a:solidFill>
              </a:endParaRPr>
            </a:p>
          </p:txBody>
        </p:sp>
        <p:pic>
          <p:nvPicPr>
            <p:cNvPr id="203791" name="Picture 2" descr="http://thebodyisnotanapology.com/wp-content/uploads/2015/01/negposthoughts.jpg"/>
            <p:cNvPicPr>
              <a:picLocks noChangeAspect="1" noChangeArrowheads="1"/>
            </p:cNvPicPr>
            <p:nvPr/>
          </p:nvPicPr>
          <p:blipFill>
            <a:blip r:embed="rId3">
              <a:extLst>
                <a:ext uri="{28A0092B-C50C-407E-A947-70E740481C1C}">
                  <a14:useLocalDpi xmlns:a14="http://schemas.microsoft.com/office/drawing/2010/main" val="0"/>
                </a:ext>
              </a:extLst>
            </a:blip>
            <a:srcRect l="29721" t="15941"/>
            <a:stretch>
              <a:fillRect/>
            </a:stretch>
          </p:blipFill>
          <p:spPr bwMode="auto">
            <a:xfrm>
              <a:off x="611188" y="4222750"/>
              <a:ext cx="280828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Connettore 2 16"/>
            <p:cNvCxnSpPr>
              <a:stCxn id="203781" idx="2"/>
              <a:endCxn id="203790" idx="0"/>
            </p:cNvCxnSpPr>
            <p:nvPr/>
          </p:nvCxnSpPr>
          <p:spPr>
            <a:xfrm flipH="1">
              <a:off x="2016125" y="2843213"/>
              <a:ext cx="2555875" cy="84455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uppo 18"/>
          <p:cNvGrpSpPr>
            <a:grpSpLocks/>
          </p:cNvGrpSpPr>
          <p:nvPr/>
        </p:nvGrpSpPr>
        <p:grpSpPr bwMode="auto">
          <a:xfrm>
            <a:off x="4572000" y="2843213"/>
            <a:ext cx="3816350" cy="3898900"/>
            <a:chOff x="4572000" y="2843213"/>
            <a:chExt cx="3816350" cy="3898900"/>
          </a:xfrm>
        </p:grpSpPr>
        <p:sp>
          <p:nvSpPr>
            <p:cNvPr id="203787" name="Rettangolo 19"/>
            <p:cNvSpPr>
              <a:spLocks noChangeArrowheads="1"/>
            </p:cNvSpPr>
            <p:nvPr/>
          </p:nvSpPr>
          <p:spPr bwMode="auto">
            <a:xfrm>
              <a:off x="5292725" y="3687763"/>
              <a:ext cx="3095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chemeClr val="bg1"/>
                  </a:solidFill>
                </a:rPr>
                <a:t>NEGATIVE effects</a:t>
              </a:r>
              <a:endParaRPr lang="en-US" altLang="it-IT" sz="2400">
                <a:solidFill>
                  <a:schemeClr val="bg1"/>
                </a:solidFill>
              </a:endParaRPr>
            </a:p>
          </p:txBody>
        </p:sp>
        <p:pic>
          <p:nvPicPr>
            <p:cNvPr id="203788" name="Picture 5"/>
            <p:cNvPicPr>
              <a:picLocks noChangeAspect="1" noChangeArrowheads="1"/>
            </p:cNvPicPr>
            <p:nvPr/>
          </p:nvPicPr>
          <p:blipFill>
            <a:blip r:embed="rId4">
              <a:extLst>
                <a:ext uri="{28A0092B-C50C-407E-A947-70E740481C1C}">
                  <a14:useLocalDpi xmlns:a14="http://schemas.microsoft.com/office/drawing/2010/main" val="0"/>
                </a:ext>
              </a:extLst>
            </a:blip>
            <a:srcRect l="38239" t="24150" r="16432" b="6551"/>
            <a:stretch>
              <a:fillRect/>
            </a:stretch>
          </p:blipFill>
          <p:spPr bwMode="auto">
            <a:xfrm>
              <a:off x="5435600" y="4202113"/>
              <a:ext cx="29527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2 17"/>
            <p:cNvCxnSpPr>
              <a:stCxn id="203781" idx="2"/>
            </p:cNvCxnSpPr>
            <p:nvPr/>
          </p:nvCxnSpPr>
          <p:spPr>
            <a:xfrm>
              <a:off x="4572000" y="2843213"/>
              <a:ext cx="2195513" cy="862012"/>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6" name="CasellaDiTesto 49"/>
          <p:cNvSpPr txBox="1">
            <a:spLocks noChangeArrowheads="1"/>
          </p:cNvSpPr>
          <p:nvPr/>
        </p:nvSpPr>
        <p:spPr bwMode="auto">
          <a:xfrm>
            <a:off x="539750" y="692150"/>
            <a:ext cx="8064500" cy="461963"/>
          </a:xfrm>
          <a:prstGeom prst="rect">
            <a:avLst/>
          </a:prstGeom>
          <a:noFill/>
          <a:ln w="9525">
            <a:noFill/>
            <a:miter lim="800000"/>
            <a:headEnd/>
            <a:tailEnd/>
          </a:ln>
        </p:spPr>
        <p:txBody>
          <a:bodyPr>
            <a:spAutoFit/>
          </a:bodyPr>
          <a:lstStyle/>
          <a:p>
            <a:pPr algn="ctr" eaLnBrk="1" hangingPunct="1">
              <a:defRPr/>
            </a:pPr>
            <a:r>
              <a:rPr lang="it-IT" sz="2400" b="1" dirty="0" err="1">
                <a:solidFill>
                  <a:schemeClr val="tx1">
                    <a:lumMod val="50000"/>
                    <a:lumOff val="50000"/>
                  </a:schemeClr>
                </a:solidFill>
                <a:latin typeface="Tahoma" pitchFamily="34" charset="0"/>
                <a:cs typeface="Tahoma" pitchFamily="34" charset="0"/>
              </a:rPr>
              <a:t>Mutations</a:t>
            </a:r>
            <a:endParaRPr lang="it-IT" sz="2000" dirty="0">
              <a:solidFill>
                <a:schemeClr val="tx1">
                  <a:lumMod val="50000"/>
                  <a:lumOff val="50000"/>
                </a:schemeClr>
              </a:solidFill>
            </a:endParaRPr>
          </a:p>
        </p:txBody>
      </p:sp>
      <p:sp>
        <p:nvSpPr>
          <p:cNvPr id="27" name="Rettangolo 26"/>
          <p:cNvSpPr>
            <a:spLocks noChangeArrowheads="1"/>
          </p:cNvSpPr>
          <p:nvPr/>
        </p:nvSpPr>
        <p:spPr bwMode="auto">
          <a:xfrm>
            <a:off x="179388" y="1125538"/>
            <a:ext cx="8640762" cy="830262"/>
          </a:xfrm>
          <a:prstGeom prst="rect">
            <a:avLst/>
          </a:prstGeom>
          <a:noFill/>
          <a:ln w="9525">
            <a:noFill/>
            <a:miter lim="800000"/>
            <a:headEnd/>
            <a:tailEnd/>
          </a:ln>
        </p:spPr>
        <p:txBody>
          <a:bodyPr>
            <a:spAutoFit/>
          </a:bodyPr>
          <a:lstStyle/>
          <a:p>
            <a:pPr algn="just" eaLnBrk="1" hangingPunct="1">
              <a:defRPr/>
            </a:pPr>
            <a:r>
              <a:rPr lang="it-IT" sz="2400" dirty="0" err="1">
                <a:solidFill>
                  <a:schemeClr val="tx1">
                    <a:lumMod val="50000"/>
                    <a:lumOff val="50000"/>
                  </a:schemeClr>
                </a:solidFill>
              </a:rPr>
              <a:t>Heritable</a:t>
            </a:r>
            <a:r>
              <a:rPr lang="it-IT" sz="2400" dirty="0">
                <a:solidFill>
                  <a:schemeClr val="tx1">
                    <a:lumMod val="50000"/>
                    <a:lumOff val="50000"/>
                  </a:schemeClr>
                </a:solidFill>
              </a:rPr>
              <a:t> </a:t>
            </a:r>
            <a:r>
              <a:rPr lang="it-IT" sz="2400" dirty="0" err="1">
                <a:solidFill>
                  <a:schemeClr val="tx1">
                    <a:lumMod val="50000"/>
                    <a:lumOff val="50000"/>
                  </a:schemeClr>
                </a:solidFill>
              </a:rPr>
              <a:t>alteration</a:t>
            </a:r>
            <a:r>
              <a:rPr lang="it-IT" sz="2400" dirty="0">
                <a:solidFill>
                  <a:schemeClr val="tx1">
                    <a:lumMod val="50000"/>
                    <a:lumOff val="50000"/>
                  </a:schemeClr>
                </a:solidFill>
              </a:rPr>
              <a:t> </a:t>
            </a:r>
            <a:r>
              <a:rPr lang="it-IT" sz="2400" dirty="0" err="1">
                <a:solidFill>
                  <a:schemeClr val="tx1">
                    <a:lumMod val="50000"/>
                    <a:lumOff val="50000"/>
                  </a:schemeClr>
                </a:solidFill>
              </a:rPr>
              <a:t>of</a:t>
            </a:r>
            <a:r>
              <a:rPr lang="it-IT" sz="2400" dirty="0">
                <a:solidFill>
                  <a:schemeClr val="tx1">
                    <a:lumMod val="50000"/>
                    <a:lumOff val="50000"/>
                  </a:schemeClr>
                </a:solidFill>
              </a:rPr>
              <a:t> </a:t>
            </a:r>
            <a:r>
              <a:rPr lang="it-IT" sz="2400" dirty="0" err="1">
                <a:solidFill>
                  <a:schemeClr val="tx1">
                    <a:lumMod val="50000"/>
                    <a:lumOff val="50000"/>
                  </a:schemeClr>
                </a:solidFill>
              </a:rPr>
              <a:t>genes</a:t>
            </a:r>
            <a:r>
              <a:rPr lang="it-IT" sz="2400" dirty="0">
                <a:solidFill>
                  <a:schemeClr val="tx1">
                    <a:lumMod val="50000"/>
                    <a:lumOff val="50000"/>
                  </a:schemeClr>
                </a:solidFill>
              </a:rPr>
              <a:t> (</a:t>
            </a:r>
            <a:r>
              <a:rPr lang="it-IT" sz="2400" dirty="0" err="1">
                <a:solidFill>
                  <a:schemeClr val="tx1">
                    <a:lumMod val="50000"/>
                    <a:lumOff val="50000"/>
                  </a:schemeClr>
                </a:solidFill>
              </a:rPr>
              <a:t>during</a:t>
            </a:r>
            <a:r>
              <a:rPr lang="it-IT" sz="2400" dirty="0">
                <a:solidFill>
                  <a:schemeClr val="tx1">
                    <a:lumMod val="50000"/>
                    <a:lumOff val="50000"/>
                  </a:schemeClr>
                </a:solidFill>
              </a:rPr>
              <a:t> </a:t>
            </a:r>
            <a:r>
              <a:rPr lang="it-IT" sz="2400" dirty="0" err="1">
                <a:solidFill>
                  <a:schemeClr val="tx1">
                    <a:lumMod val="50000"/>
                    <a:lumOff val="50000"/>
                  </a:schemeClr>
                </a:solidFill>
              </a:rPr>
              <a:t>chromosomes</a:t>
            </a:r>
            <a:r>
              <a:rPr lang="it-IT" sz="2400" dirty="0">
                <a:solidFill>
                  <a:schemeClr val="tx1">
                    <a:lumMod val="50000"/>
                    <a:lumOff val="50000"/>
                  </a:schemeClr>
                </a:solidFill>
              </a:rPr>
              <a:t> </a:t>
            </a:r>
            <a:r>
              <a:rPr lang="it-IT" sz="2400" dirty="0" err="1">
                <a:solidFill>
                  <a:schemeClr val="tx1">
                    <a:lumMod val="50000"/>
                    <a:lumOff val="50000"/>
                  </a:schemeClr>
                </a:solidFill>
              </a:rPr>
              <a:t>replications</a:t>
            </a:r>
            <a:r>
              <a:rPr lang="it-IT" sz="2400" dirty="0">
                <a:solidFill>
                  <a:schemeClr val="tx1">
                    <a:lumMod val="50000"/>
                    <a:lumOff val="50000"/>
                  </a:schemeClr>
                </a:solidFill>
              </a:rPr>
              <a:t>, </a:t>
            </a:r>
            <a:r>
              <a:rPr lang="it-IT" sz="2400" dirty="0" err="1">
                <a:solidFill>
                  <a:schemeClr val="tx1">
                    <a:lumMod val="50000"/>
                    <a:lumOff val="50000"/>
                  </a:schemeClr>
                </a:solidFill>
              </a:rPr>
              <a:t>mutations</a:t>
            </a:r>
            <a:r>
              <a:rPr lang="it-IT" sz="2400" dirty="0">
                <a:solidFill>
                  <a:schemeClr val="tx1">
                    <a:lumMod val="50000"/>
                    <a:lumOff val="50000"/>
                  </a:schemeClr>
                </a:solidFill>
              </a:rPr>
              <a:t> or </a:t>
            </a:r>
            <a:r>
              <a:rPr lang="it-IT" sz="2400" dirty="0" err="1">
                <a:solidFill>
                  <a:schemeClr val="tx1">
                    <a:lumMod val="50000"/>
                    <a:lumOff val="50000"/>
                  </a:schemeClr>
                </a:solidFill>
              </a:rPr>
              <a:t>errors</a:t>
            </a:r>
            <a:r>
              <a:rPr lang="it-IT" sz="2400" dirty="0">
                <a:solidFill>
                  <a:schemeClr val="tx1">
                    <a:lumMod val="50000"/>
                    <a:lumOff val="50000"/>
                  </a:schemeClr>
                </a:solidFill>
              </a:rPr>
              <a:t> </a:t>
            </a:r>
            <a:r>
              <a:rPr lang="it-IT" sz="2400" dirty="0" err="1">
                <a:solidFill>
                  <a:schemeClr val="tx1">
                    <a:lumMod val="50000"/>
                    <a:lumOff val="50000"/>
                  </a:schemeClr>
                </a:solidFill>
              </a:rPr>
              <a:t>may</a:t>
            </a:r>
            <a:r>
              <a:rPr lang="it-IT" sz="2400" dirty="0">
                <a:solidFill>
                  <a:schemeClr val="tx1">
                    <a:lumMod val="50000"/>
                    <a:lumOff val="50000"/>
                  </a:schemeClr>
                </a:solidFill>
              </a:rPr>
              <a:t> </a:t>
            </a:r>
            <a:r>
              <a:rPr lang="it-IT" sz="2400" dirty="0" err="1">
                <a:solidFill>
                  <a:schemeClr val="tx1">
                    <a:lumMod val="50000"/>
                    <a:lumOff val="50000"/>
                  </a:schemeClr>
                </a:solidFill>
              </a:rPr>
              <a:t>happen</a:t>
            </a:r>
            <a:r>
              <a:rPr lang="it-IT" sz="2400" dirty="0">
                <a:solidFill>
                  <a:schemeClr val="tx1">
                    <a:lumMod val="50000"/>
                    <a:lumOff val="50000"/>
                  </a:schemeClr>
                </a:solidFill>
              </a:rPr>
              <a:t>) </a:t>
            </a:r>
            <a:endParaRPr lang="en-US" sz="2400" dirty="0">
              <a:solidFill>
                <a:schemeClr val="tx1">
                  <a:lumMod val="50000"/>
                  <a:lumOff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ttangolo 3"/>
          <p:cNvSpPr>
            <a:spLocks noChangeArrowheads="1"/>
          </p:cNvSpPr>
          <p:nvPr/>
        </p:nvSpPr>
        <p:spPr bwMode="auto">
          <a:xfrm>
            <a:off x="250825" y="1989138"/>
            <a:ext cx="8642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Types of mutation</a:t>
            </a:r>
          </a:p>
        </p:txBody>
      </p:sp>
      <p:sp>
        <p:nvSpPr>
          <p:cNvPr id="6" name="Rettangolo 5"/>
          <p:cNvSpPr/>
          <p:nvPr/>
        </p:nvSpPr>
        <p:spPr>
          <a:xfrm>
            <a:off x="250825" y="1916113"/>
            <a:ext cx="8893175" cy="730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lumMod val="50000"/>
                  <a:lumOff val="50000"/>
                </a:schemeClr>
              </a:solidFill>
            </a:endParaRPr>
          </a:p>
        </p:txBody>
      </p:sp>
      <p:sp>
        <p:nvSpPr>
          <p:cNvPr id="20582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5828"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IL COMPORTAMENTO SESSUALE</a:t>
            </a:r>
          </a:p>
        </p:txBody>
      </p:sp>
      <p:sp>
        <p:nvSpPr>
          <p:cNvPr id="20582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5830"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grpSp>
        <p:nvGrpSpPr>
          <p:cNvPr id="2" name="Gruppo 25"/>
          <p:cNvGrpSpPr>
            <a:grpSpLocks/>
          </p:cNvGrpSpPr>
          <p:nvPr/>
        </p:nvGrpSpPr>
        <p:grpSpPr bwMode="auto">
          <a:xfrm>
            <a:off x="539750" y="2708275"/>
            <a:ext cx="2519363" cy="3724275"/>
            <a:chOff x="539552" y="2708920"/>
            <a:chExt cx="2520280" cy="3722930"/>
          </a:xfrm>
        </p:grpSpPr>
        <p:pic>
          <p:nvPicPr>
            <p:cNvPr id="205840" name="Picture 3"/>
            <p:cNvPicPr>
              <a:picLocks noChangeAspect="1" noChangeArrowheads="1"/>
            </p:cNvPicPr>
            <p:nvPr/>
          </p:nvPicPr>
          <p:blipFill>
            <a:blip r:embed="rId3">
              <a:extLst>
                <a:ext uri="{28A0092B-C50C-407E-A947-70E740481C1C}">
                  <a14:useLocalDpi xmlns:a14="http://schemas.microsoft.com/office/drawing/2010/main" val="0"/>
                </a:ext>
              </a:extLst>
            </a:blip>
            <a:srcRect l="26375" t="5901" r="59450" b="45799"/>
            <a:stretch>
              <a:fillRect/>
            </a:stretch>
          </p:blipFill>
          <p:spPr bwMode="auto">
            <a:xfrm>
              <a:off x="945312" y="2708920"/>
              <a:ext cx="1728192"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41" name="Rettangolo 18"/>
            <p:cNvSpPr>
              <a:spLocks noChangeArrowheads="1"/>
            </p:cNvSpPr>
            <p:nvPr/>
          </p:nvSpPr>
          <p:spPr bwMode="auto">
            <a:xfrm>
              <a:off x="539552" y="6093296"/>
              <a:ext cx="2520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600">
                  <a:solidFill>
                    <a:schemeClr val="bg1"/>
                  </a:solidFill>
                </a:rPr>
                <a:t>Wrong base match</a:t>
              </a:r>
            </a:p>
          </p:txBody>
        </p:sp>
      </p:grpSp>
      <p:grpSp>
        <p:nvGrpSpPr>
          <p:cNvPr id="3" name="Gruppo 24"/>
          <p:cNvGrpSpPr>
            <a:grpSpLocks/>
          </p:cNvGrpSpPr>
          <p:nvPr/>
        </p:nvGrpSpPr>
        <p:grpSpPr bwMode="auto">
          <a:xfrm>
            <a:off x="3492500" y="2708275"/>
            <a:ext cx="4535488" cy="4149725"/>
            <a:chOff x="2267744" y="2708920"/>
            <a:chExt cx="4536504" cy="4149080"/>
          </a:xfrm>
        </p:grpSpPr>
        <p:pic>
          <p:nvPicPr>
            <p:cNvPr id="205835" name="Picture 5"/>
            <p:cNvPicPr>
              <a:picLocks noChangeAspect="1" noChangeArrowheads="1"/>
            </p:cNvPicPr>
            <p:nvPr/>
          </p:nvPicPr>
          <p:blipFill>
            <a:blip r:embed="rId4">
              <a:extLst>
                <a:ext uri="{28A0092B-C50C-407E-A947-70E740481C1C}">
                  <a14:useLocalDpi xmlns:a14="http://schemas.microsoft.com/office/drawing/2010/main" val="0"/>
                </a:ext>
              </a:extLst>
            </a:blip>
            <a:srcRect l="41731" t="23750" r="39960" b="53149"/>
            <a:stretch>
              <a:fillRect/>
            </a:stretch>
          </p:blipFill>
          <p:spPr bwMode="auto">
            <a:xfrm>
              <a:off x="4572000" y="5273824"/>
              <a:ext cx="2232248"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6" name="Picture 5"/>
            <p:cNvPicPr>
              <a:picLocks noChangeAspect="1" noChangeArrowheads="1"/>
            </p:cNvPicPr>
            <p:nvPr/>
          </p:nvPicPr>
          <p:blipFill>
            <a:blip r:embed="rId4">
              <a:extLst>
                <a:ext uri="{28A0092B-C50C-407E-A947-70E740481C1C}">
                  <a14:useLocalDpi xmlns:a14="http://schemas.microsoft.com/office/drawing/2010/main" val="0"/>
                </a:ext>
              </a:extLst>
            </a:blip>
            <a:srcRect l="41731" t="14302" r="39960" b="75198"/>
            <a:stretch>
              <a:fillRect/>
            </a:stretch>
          </p:blipFill>
          <p:spPr bwMode="auto">
            <a:xfrm>
              <a:off x="4572000" y="2708920"/>
              <a:ext cx="2232248"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7" name="Picture 4"/>
            <p:cNvPicPr>
              <a:picLocks noChangeAspect="1" noChangeArrowheads="1"/>
            </p:cNvPicPr>
            <p:nvPr/>
          </p:nvPicPr>
          <p:blipFill>
            <a:blip r:embed="rId5">
              <a:extLst>
                <a:ext uri="{28A0092B-C50C-407E-A947-70E740481C1C}">
                  <a14:useLocalDpi xmlns:a14="http://schemas.microsoft.com/office/drawing/2010/main" val="0"/>
                </a:ext>
              </a:extLst>
            </a:blip>
            <a:srcRect l="41344" t="5901" r="40550" b="45799"/>
            <a:stretch>
              <a:fillRect/>
            </a:stretch>
          </p:blipFill>
          <p:spPr bwMode="auto">
            <a:xfrm>
              <a:off x="2411760" y="2708920"/>
              <a:ext cx="2207568"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8" name="Rettangolo 22"/>
            <p:cNvSpPr>
              <a:spLocks noChangeArrowheads="1"/>
            </p:cNvSpPr>
            <p:nvPr/>
          </p:nvSpPr>
          <p:spPr bwMode="auto">
            <a:xfrm>
              <a:off x="2267744" y="6021288"/>
              <a:ext cx="2520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600">
                  <a:solidFill>
                    <a:schemeClr val="bg1"/>
                  </a:solidFill>
                </a:rPr>
                <a:t>Extra base is added in</a:t>
              </a:r>
            </a:p>
          </p:txBody>
        </p:sp>
        <p:sp>
          <p:nvSpPr>
            <p:cNvPr id="24" name="Figura a mano libera 23"/>
            <p:cNvSpPr/>
            <p:nvPr/>
          </p:nvSpPr>
          <p:spPr>
            <a:xfrm>
              <a:off x="2621836" y="4161257"/>
              <a:ext cx="4130012" cy="1766612"/>
            </a:xfrm>
            <a:custGeom>
              <a:avLst/>
              <a:gdLst>
                <a:gd name="connsiteX0" fmla="*/ 1996440 w 4130040"/>
                <a:gd name="connsiteY0" fmla="*/ 0 h 1767840"/>
                <a:gd name="connsiteX1" fmla="*/ 4130040 w 4130040"/>
                <a:gd name="connsiteY1" fmla="*/ 1203960 h 1767840"/>
                <a:gd name="connsiteX2" fmla="*/ 4023360 w 4130040"/>
                <a:gd name="connsiteY2" fmla="*/ 1417320 h 1767840"/>
                <a:gd name="connsiteX3" fmla="*/ 3764280 w 4130040"/>
                <a:gd name="connsiteY3" fmla="*/ 1569720 h 1767840"/>
                <a:gd name="connsiteX4" fmla="*/ 3398520 w 4130040"/>
                <a:gd name="connsiteY4" fmla="*/ 1691640 h 1767840"/>
                <a:gd name="connsiteX5" fmla="*/ 3398520 w 4130040"/>
                <a:gd name="connsiteY5" fmla="*/ 1691640 h 1767840"/>
                <a:gd name="connsiteX6" fmla="*/ 3093720 w 4130040"/>
                <a:gd name="connsiteY6" fmla="*/ 1584960 h 1767840"/>
                <a:gd name="connsiteX7" fmla="*/ 2910840 w 4130040"/>
                <a:gd name="connsiteY7" fmla="*/ 1463040 h 1767840"/>
                <a:gd name="connsiteX8" fmla="*/ 2560320 w 4130040"/>
                <a:gd name="connsiteY8" fmla="*/ 1386840 h 1767840"/>
                <a:gd name="connsiteX9" fmla="*/ 2301240 w 4130040"/>
                <a:gd name="connsiteY9" fmla="*/ 1417320 h 1767840"/>
                <a:gd name="connsiteX10" fmla="*/ 2179320 w 4130040"/>
                <a:gd name="connsiteY10" fmla="*/ 1493520 h 1767840"/>
                <a:gd name="connsiteX11" fmla="*/ 1965960 w 4130040"/>
                <a:gd name="connsiteY11" fmla="*/ 1767840 h 1767840"/>
                <a:gd name="connsiteX12" fmla="*/ 0 w 4130040"/>
                <a:gd name="connsiteY12" fmla="*/ 960120 h 1767840"/>
                <a:gd name="connsiteX13" fmla="*/ 320040 w 4130040"/>
                <a:gd name="connsiteY13" fmla="*/ 1021080 h 1767840"/>
                <a:gd name="connsiteX14" fmla="*/ 457200 w 4130040"/>
                <a:gd name="connsiteY14" fmla="*/ 883920 h 1767840"/>
                <a:gd name="connsiteX15" fmla="*/ 335280 w 4130040"/>
                <a:gd name="connsiteY15" fmla="*/ 213360 h 1767840"/>
                <a:gd name="connsiteX16" fmla="*/ 502920 w 4130040"/>
                <a:gd name="connsiteY16" fmla="*/ 228600 h 1767840"/>
                <a:gd name="connsiteX17" fmla="*/ 1005840 w 4130040"/>
                <a:gd name="connsiteY17" fmla="*/ 441960 h 1767840"/>
                <a:gd name="connsiteX18" fmla="*/ 868680 w 4130040"/>
                <a:gd name="connsiteY18" fmla="*/ 838200 h 1767840"/>
                <a:gd name="connsiteX19" fmla="*/ 1082040 w 4130040"/>
                <a:gd name="connsiteY19" fmla="*/ 868680 h 1767840"/>
                <a:gd name="connsiteX20" fmla="*/ 1264920 w 4130040"/>
                <a:gd name="connsiteY20" fmla="*/ 1021080 h 1767840"/>
                <a:gd name="connsiteX21" fmla="*/ 1402080 w 4130040"/>
                <a:gd name="connsiteY21" fmla="*/ 502920 h 1767840"/>
                <a:gd name="connsiteX22" fmla="*/ 1539240 w 4130040"/>
                <a:gd name="connsiteY22" fmla="*/ 502920 h 1767840"/>
                <a:gd name="connsiteX23" fmla="*/ 1554480 w 4130040"/>
                <a:gd name="connsiteY23" fmla="*/ 1005840 h 1767840"/>
                <a:gd name="connsiteX24" fmla="*/ 1737360 w 4130040"/>
                <a:gd name="connsiteY24" fmla="*/ 929640 h 1767840"/>
                <a:gd name="connsiteX25" fmla="*/ 1844040 w 4130040"/>
                <a:gd name="connsiteY25" fmla="*/ 929640 h 1767840"/>
                <a:gd name="connsiteX26" fmla="*/ 1965960 w 4130040"/>
                <a:gd name="connsiteY26" fmla="*/ 975360 h 1767840"/>
                <a:gd name="connsiteX27" fmla="*/ 1844040 w 4130040"/>
                <a:gd name="connsiteY27" fmla="*/ 274320 h 1767840"/>
                <a:gd name="connsiteX28" fmla="*/ 1981200 w 4130040"/>
                <a:gd name="connsiteY28" fmla="*/ 121920 h 1767840"/>
                <a:gd name="connsiteX29" fmla="*/ 1996440 w 4130040"/>
                <a:gd name="connsiteY29" fmla="*/ 0 h 176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30040" h="1767840">
                  <a:moveTo>
                    <a:pt x="1996440" y="0"/>
                  </a:moveTo>
                  <a:lnTo>
                    <a:pt x="4130040" y="1203960"/>
                  </a:lnTo>
                  <a:lnTo>
                    <a:pt x="4023360" y="1417320"/>
                  </a:lnTo>
                  <a:lnTo>
                    <a:pt x="3764280" y="1569720"/>
                  </a:lnTo>
                  <a:lnTo>
                    <a:pt x="3398520" y="1691640"/>
                  </a:lnTo>
                  <a:lnTo>
                    <a:pt x="3398520" y="1691640"/>
                  </a:lnTo>
                  <a:lnTo>
                    <a:pt x="3093720" y="1584960"/>
                  </a:lnTo>
                  <a:lnTo>
                    <a:pt x="2910840" y="1463040"/>
                  </a:lnTo>
                  <a:lnTo>
                    <a:pt x="2560320" y="1386840"/>
                  </a:lnTo>
                  <a:lnTo>
                    <a:pt x="2301240" y="1417320"/>
                  </a:lnTo>
                  <a:lnTo>
                    <a:pt x="2179320" y="1493520"/>
                  </a:lnTo>
                  <a:lnTo>
                    <a:pt x="1965960" y="1767840"/>
                  </a:lnTo>
                  <a:lnTo>
                    <a:pt x="0" y="960120"/>
                  </a:lnTo>
                  <a:lnTo>
                    <a:pt x="320040" y="1021080"/>
                  </a:lnTo>
                  <a:lnTo>
                    <a:pt x="457200" y="883920"/>
                  </a:lnTo>
                  <a:lnTo>
                    <a:pt x="335280" y="213360"/>
                  </a:lnTo>
                  <a:lnTo>
                    <a:pt x="502920" y="228600"/>
                  </a:lnTo>
                  <a:lnTo>
                    <a:pt x="1005840" y="441960"/>
                  </a:lnTo>
                  <a:lnTo>
                    <a:pt x="868680" y="838200"/>
                  </a:lnTo>
                  <a:lnTo>
                    <a:pt x="1082040" y="868680"/>
                  </a:lnTo>
                  <a:lnTo>
                    <a:pt x="1264920" y="1021080"/>
                  </a:lnTo>
                  <a:lnTo>
                    <a:pt x="1402080" y="502920"/>
                  </a:lnTo>
                  <a:lnTo>
                    <a:pt x="1539240" y="502920"/>
                  </a:lnTo>
                  <a:lnTo>
                    <a:pt x="1554480" y="1005840"/>
                  </a:lnTo>
                  <a:lnTo>
                    <a:pt x="1737360" y="929640"/>
                  </a:lnTo>
                  <a:lnTo>
                    <a:pt x="1844040" y="929640"/>
                  </a:lnTo>
                  <a:lnTo>
                    <a:pt x="1965960" y="975360"/>
                  </a:lnTo>
                  <a:lnTo>
                    <a:pt x="1844040" y="274320"/>
                  </a:lnTo>
                  <a:lnTo>
                    <a:pt x="1981200" y="121920"/>
                  </a:lnTo>
                  <a:lnTo>
                    <a:pt x="1996440" y="0"/>
                  </a:lnTo>
                  <a:close/>
                </a:path>
              </a:pathLst>
            </a:cu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sp>
        <p:nvSpPr>
          <p:cNvPr id="27" name="CasellaDiTesto 49"/>
          <p:cNvSpPr txBox="1">
            <a:spLocks noChangeArrowheads="1"/>
          </p:cNvSpPr>
          <p:nvPr/>
        </p:nvSpPr>
        <p:spPr bwMode="auto">
          <a:xfrm>
            <a:off x="539750" y="692150"/>
            <a:ext cx="8064500" cy="461963"/>
          </a:xfrm>
          <a:prstGeom prst="rect">
            <a:avLst/>
          </a:prstGeom>
          <a:noFill/>
          <a:ln w="9525">
            <a:noFill/>
            <a:miter lim="800000"/>
            <a:headEnd/>
            <a:tailEnd/>
          </a:ln>
        </p:spPr>
        <p:txBody>
          <a:bodyPr>
            <a:spAutoFit/>
          </a:bodyPr>
          <a:lstStyle/>
          <a:p>
            <a:pPr algn="ctr" eaLnBrk="1" hangingPunct="1">
              <a:defRPr/>
            </a:pPr>
            <a:r>
              <a:rPr lang="it-IT" sz="2400" b="1" dirty="0" err="1">
                <a:solidFill>
                  <a:schemeClr val="tx1">
                    <a:lumMod val="50000"/>
                    <a:lumOff val="50000"/>
                  </a:schemeClr>
                </a:solidFill>
                <a:latin typeface="Tahoma" pitchFamily="34" charset="0"/>
                <a:cs typeface="Tahoma" pitchFamily="34" charset="0"/>
              </a:rPr>
              <a:t>Mutations</a:t>
            </a:r>
            <a:endParaRPr lang="it-IT" sz="2000" dirty="0">
              <a:solidFill>
                <a:schemeClr val="tx1">
                  <a:lumMod val="50000"/>
                  <a:lumOff val="50000"/>
                </a:schemeClr>
              </a:solidFill>
            </a:endParaRPr>
          </a:p>
        </p:txBody>
      </p:sp>
      <p:sp>
        <p:nvSpPr>
          <p:cNvPr id="28" name="Rettangolo 27"/>
          <p:cNvSpPr>
            <a:spLocks noChangeArrowheads="1"/>
          </p:cNvSpPr>
          <p:nvPr/>
        </p:nvSpPr>
        <p:spPr bwMode="auto">
          <a:xfrm>
            <a:off x="179388" y="1125538"/>
            <a:ext cx="8640762" cy="830262"/>
          </a:xfrm>
          <a:prstGeom prst="rect">
            <a:avLst/>
          </a:prstGeom>
          <a:noFill/>
          <a:ln w="9525">
            <a:noFill/>
            <a:miter lim="800000"/>
            <a:headEnd/>
            <a:tailEnd/>
          </a:ln>
        </p:spPr>
        <p:txBody>
          <a:bodyPr>
            <a:spAutoFit/>
          </a:bodyPr>
          <a:lstStyle/>
          <a:p>
            <a:pPr algn="just" eaLnBrk="1" hangingPunct="1">
              <a:defRPr/>
            </a:pPr>
            <a:r>
              <a:rPr lang="it-IT" sz="2400" dirty="0" err="1">
                <a:solidFill>
                  <a:schemeClr val="tx1">
                    <a:lumMod val="50000"/>
                    <a:lumOff val="50000"/>
                  </a:schemeClr>
                </a:solidFill>
              </a:rPr>
              <a:t>Heritable</a:t>
            </a:r>
            <a:r>
              <a:rPr lang="it-IT" sz="2400" dirty="0">
                <a:solidFill>
                  <a:schemeClr val="tx1">
                    <a:lumMod val="50000"/>
                    <a:lumOff val="50000"/>
                  </a:schemeClr>
                </a:solidFill>
              </a:rPr>
              <a:t> </a:t>
            </a:r>
            <a:r>
              <a:rPr lang="it-IT" sz="2400" dirty="0" err="1">
                <a:solidFill>
                  <a:schemeClr val="tx1">
                    <a:lumMod val="50000"/>
                    <a:lumOff val="50000"/>
                  </a:schemeClr>
                </a:solidFill>
              </a:rPr>
              <a:t>alteration</a:t>
            </a:r>
            <a:r>
              <a:rPr lang="it-IT" sz="2400" dirty="0">
                <a:solidFill>
                  <a:schemeClr val="tx1">
                    <a:lumMod val="50000"/>
                    <a:lumOff val="50000"/>
                  </a:schemeClr>
                </a:solidFill>
              </a:rPr>
              <a:t> </a:t>
            </a:r>
            <a:r>
              <a:rPr lang="it-IT" sz="2400" dirty="0" err="1">
                <a:solidFill>
                  <a:schemeClr val="tx1">
                    <a:lumMod val="50000"/>
                    <a:lumOff val="50000"/>
                  </a:schemeClr>
                </a:solidFill>
              </a:rPr>
              <a:t>of</a:t>
            </a:r>
            <a:r>
              <a:rPr lang="it-IT" sz="2400" dirty="0">
                <a:solidFill>
                  <a:schemeClr val="tx1">
                    <a:lumMod val="50000"/>
                    <a:lumOff val="50000"/>
                  </a:schemeClr>
                </a:solidFill>
              </a:rPr>
              <a:t> </a:t>
            </a:r>
            <a:r>
              <a:rPr lang="it-IT" sz="2400" dirty="0" err="1">
                <a:solidFill>
                  <a:schemeClr val="tx1">
                    <a:lumMod val="50000"/>
                    <a:lumOff val="50000"/>
                  </a:schemeClr>
                </a:solidFill>
              </a:rPr>
              <a:t>genes</a:t>
            </a:r>
            <a:r>
              <a:rPr lang="it-IT" sz="2400" dirty="0">
                <a:solidFill>
                  <a:schemeClr val="tx1">
                    <a:lumMod val="50000"/>
                    <a:lumOff val="50000"/>
                  </a:schemeClr>
                </a:solidFill>
              </a:rPr>
              <a:t> (</a:t>
            </a:r>
            <a:r>
              <a:rPr lang="it-IT" sz="2400" dirty="0" err="1">
                <a:solidFill>
                  <a:schemeClr val="tx1">
                    <a:lumMod val="50000"/>
                    <a:lumOff val="50000"/>
                  </a:schemeClr>
                </a:solidFill>
              </a:rPr>
              <a:t>during</a:t>
            </a:r>
            <a:r>
              <a:rPr lang="it-IT" sz="2400" dirty="0">
                <a:solidFill>
                  <a:schemeClr val="tx1">
                    <a:lumMod val="50000"/>
                    <a:lumOff val="50000"/>
                  </a:schemeClr>
                </a:solidFill>
              </a:rPr>
              <a:t> </a:t>
            </a:r>
            <a:r>
              <a:rPr lang="it-IT" sz="2400" dirty="0" err="1">
                <a:solidFill>
                  <a:schemeClr val="tx1">
                    <a:lumMod val="50000"/>
                    <a:lumOff val="50000"/>
                  </a:schemeClr>
                </a:solidFill>
              </a:rPr>
              <a:t>chromosomes</a:t>
            </a:r>
            <a:r>
              <a:rPr lang="it-IT" sz="2400" dirty="0">
                <a:solidFill>
                  <a:schemeClr val="tx1">
                    <a:lumMod val="50000"/>
                    <a:lumOff val="50000"/>
                  </a:schemeClr>
                </a:solidFill>
              </a:rPr>
              <a:t> </a:t>
            </a:r>
            <a:r>
              <a:rPr lang="it-IT" sz="2400" dirty="0" err="1">
                <a:solidFill>
                  <a:schemeClr val="tx1">
                    <a:lumMod val="50000"/>
                    <a:lumOff val="50000"/>
                  </a:schemeClr>
                </a:solidFill>
              </a:rPr>
              <a:t>replications</a:t>
            </a:r>
            <a:r>
              <a:rPr lang="it-IT" sz="2400" dirty="0">
                <a:solidFill>
                  <a:schemeClr val="tx1">
                    <a:lumMod val="50000"/>
                    <a:lumOff val="50000"/>
                  </a:schemeClr>
                </a:solidFill>
              </a:rPr>
              <a:t>, </a:t>
            </a:r>
            <a:r>
              <a:rPr lang="it-IT" sz="2400" dirty="0" err="1">
                <a:solidFill>
                  <a:schemeClr val="tx1">
                    <a:lumMod val="50000"/>
                    <a:lumOff val="50000"/>
                  </a:schemeClr>
                </a:solidFill>
              </a:rPr>
              <a:t>mutations</a:t>
            </a:r>
            <a:r>
              <a:rPr lang="it-IT" sz="2400" dirty="0">
                <a:solidFill>
                  <a:schemeClr val="tx1">
                    <a:lumMod val="50000"/>
                    <a:lumOff val="50000"/>
                  </a:schemeClr>
                </a:solidFill>
              </a:rPr>
              <a:t> or </a:t>
            </a:r>
            <a:r>
              <a:rPr lang="it-IT" sz="2400" dirty="0" err="1">
                <a:solidFill>
                  <a:schemeClr val="tx1">
                    <a:lumMod val="50000"/>
                    <a:lumOff val="50000"/>
                  </a:schemeClr>
                </a:solidFill>
              </a:rPr>
              <a:t>errors</a:t>
            </a:r>
            <a:r>
              <a:rPr lang="it-IT" sz="2400" dirty="0">
                <a:solidFill>
                  <a:schemeClr val="tx1">
                    <a:lumMod val="50000"/>
                    <a:lumOff val="50000"/>
                  </a:schemeClr>
                </a:solidFill>
              </a:rPr>
              <a:t> </a:t>
            </a:r>
            <a:r>
              <a:rPr lang="it-IT" sz="2400" dirty="0" err="1">
                <a:solidFill>
                  <a:schemeClr val="tx1">
                    <a:lumMod val="50000"/>
                    <a:lumOff val="50000"/>
                  </a:schemeClr>
                </a:solidFill>
              </a:rPr>
              <a:t>may</a:t>
            </a:r>
            <a:r>
              <a:rPr lang="it-IT" sz="2400" dirty="0">
                <a:solidFill>
                  <a:schemeClr val="tx1">
                    <a:lumMod val="50000"/>
                    <a:lumOff val="50000"/>
                  </a:schemeClr>
                </a:solidFill>
              </a:rPr>
              <a:t> </a:t>
            </a:r>
            <a:r>
              <a:rPr lang="it-IT" sz="2400" dirty="0" err="1">
                <a:solidFill>
                  <a:schemeClr val="tx1">
                    <a:lumMod val="50000"/>
                    <a:lumOff val="50000"/>
                  </a:schemeClr>
                </a:solidFill>
              </a:rPr>
              <a:t>happen</a:t>
            </a:r>
            <a:r>
              <a:rPr lang="it-IT" sz="2400" dirty="0">
                <a:solidFill>
                  <a:schemeClr val="tx1">
                    <a:lumMod val="50000"/>
                    <a:lumOff val="50000"/>
                  </a:schemeClr>
                </a:solidFill>
              </a:rPr>
              <a:t>) </a:t>
            </a:r>
            <a:endParaRPr lang="en-US" sz="2400" dirty="0">
              <a:solidFill>
                <a:schemeClr val="tx1">
                  <a:lumMod val="50000"/>
                  <a:lumOff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9" presetClass="emph" presetSubtype="0" nodeType="withEffect">
                                  <p:stCondLst>
                                    <p:cond delay="0"/>
                                  </p:stCondLst>
                                  <p:childTnLst>
                                    <p:set>
                                      <p:cBhvr rctx="PPT">
                                        <p:cTn id="9" dur="indefinite"/>
                                        <p:tgtEl>
                                          <p:spTgt spid="2"/>
                                        </p:tgtEl>
                                        <p:attrNameLst>
                                          <p:attrName>style.opacity</p:attrName>
                                        </p:attrNameLst>
                                      </p:cBhvr>
                                      <p:to>
                                        <p:strVal val="0.25"/>
                                      </p:to>
                                    </p:set>
                                    <p:animEffect filter="image" prLst="opacity: 0.25">
                                      <p:cBhvr rctx="IE">
                                        <p:cTn id="10"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ttangolo 3"/>
          <p:cNvSpPr>
            <a:spLocks noChangeArrowheads="1"/>
          </p:cNvSpPr>
          <p:nvPr/>
        </p:nvSpPr>
        <p:spPr bwMode="auto">
          <a:xfrm>
            <a:off x="250825" y="1989138"/>
            <a:ext cx="8642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Types of mutation</a:t>
            </a:r>
          </a:p>
        </p:txBody>
      </p:sp>
      <p:sp>
        <p:nvSpPr>
          <p:cNvPr id="6" name="Rettangolo 5"/>
          <p:cNvSpPr/>
          <p:nvPr/>
        </p:nvSpPr>
        <p:spPr>
          <a:xfrm>
            <a:off x="250825" y="1916113"/>
            <a:ext cx="8893175" cy="730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lumMod val="50000"/>
                  <a:lumOff val="50000"/>
                </a:schemeClr>
              </a:solidFill>
            </a:endParaRPr>
          </a:p>
        </p:txBody>
      </p:sp>
      <p:sp>
        <p:nvSpPr>
          <p:cNvPr id="20787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7876"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IL COMPORTAMENTO SESSUALE</a:t>
            </a:r>
          </a:p>
        </p:txBody>
      </p:sp>
      <p:sp>
        <p:nvSpPr>
          <p:cNvPr id="20787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7878"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07879" name="Rettangolo 18"/>
          <p:cNvSpPr>
            <a:spLocks noChangeArrowheads="1"/>
          </p:cNvSpPr>
          <p:nvPr/>
        </p:nvSpPr>
        <p:spPr bwMode="auto">
          <a:xfrm>
            <a:off x="611188" y="6021388"/>
            <a:ext cx="2520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600">
                <a:solidFill>
                  <a:schemeClr val="bg1"/>
                </a:solidFill>
              </a:rPr>
              <a:t>A base is removed</a:t>
            </a:r>
          </a:p>
        </p:txBody>
      </p:sp>
      <p:pic>
        <p:nvPicPr>
          <p:cNvPr id="207880" name="Picture 2"/>
          <p:cNvPicPr>
            <a:picLocks noChangeAspect="1" noChangeArrowheads="1"/>
          </p:cNvPicPr>
          <p:nvPr/>
        </p:nvPicPr>
        <p:blipFill>
          <a:blip r:embed="rId3">
            <a:extLst>
              <a:ext uri="{28A0092B-C50C-407E-A947-70E740481C1C}">
                <a14:useLocalDpi xmlns:a14="http://schemas.microsoft.com/office/drawing/2010/main" val="0"/>
              </a:ext>
            </a:extLst>
          </a:blip>
          <a:srcRect l="60535" t="5901" r="23518" b="44749"/>
          <a:stretch>
            <a:fillRect/>
          </a:stretch>
        </p:blipFill>
        <p:spPr bwMode="auto">
          <a:xfrm>
            <a:off x="930275" y="2565400"/>
            <a:ext cx="194468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1" name="Picture 2"/>
          <p:cNvPicPr>
            <a:picLocks noChangeAspect="1" noChangeArrowheads="1"/>
          </p:cNvPicPr>
          <p:nvPr/>
        </p:nvPicPr>
        <p:blipFill>
          <a:blip r:embed="rId3">
            <a:extLst>
              <a:ext uri="{28A0092B-C50C-407E-A947-70E740481C1C}">
                <a14:useLocalDpi xmlns:a14="http://schemas.microsoft.com/office/drawing/2010/main" val="0"/>
              </a:ext>
            </a:extLst>
          </a:blip>
          <a:srcRect l="60535" t="38451" r="23518" b="44749"/>
          <a:stretch>
            <a:fillRect/>
          </a:stretch>
        </p:blipFill>
        <p:spPr bwMode="auto">
          <a:xfrm>
            <a:off x="2801938" y="4076700"/>
            <a:ext cx="19446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2" name="Picture 3"/>
          <p:cNvPicPr>
            <a:picLocks noChangeAspect="1" noChangeArrowheads="1"/>
          </p:cNvPicPr>
          <p:nvPr/>
        </p:nvPicPr>
        <p:blipFill>
          <a:blip r:embed="rId4">
            <a:extLst>
              <a:ext uri="{28A0092B-C50C-407E-A947-70E740481C1C}">
                <a14:useLocalDpi xmlns:a14="http://schemas.microsoft.com/office/drawing/2010/main" val="0"/>
              </a:ext>
            </a:extLst>
          </a:blip>
          <a:srcRect l="60631" t="19949" r="24013" b="53149"/>
          <a:stretch>
            <a:fillRect/>
          </a:stretch>
        </p:blipFill>
        <p:spPr bwMode="auto">
          <a:xfrm>
            <a:off x="2843213" y="5013325"/>
            <a:ext cx="187325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igura a mano libera 20"/>
          <p:cNvSpPr/>
          <p:nvPr/>
        </p:nvSpPr>
        <p:spPr>
          <a:xfrm>
            <a:off x="1295400" y="4541838"/>
            <a:ext cx="3352800" cy="1127125"/>
          </a:xfrm>
          <a:custGeom>
            <a:avLst/>
            <a:gdLst>
              <a:gd name="connsiteX0" fmla="*/ 1539240 w 3352800"/>
              <a:gd name="connsiteY0" fmla="*/ 0 h 1127760"/>
              <a:gd name="connsiteX1" fmla="*/ 3352800 w 3352800"/>
              <a:gd name="connsiteY1" fmla="*/ 624840 h 1127760"/>
              <a:gd name="connsiteX2" fmla="*/ 3215640 w 3352800"/>
              <a:gd name="connsiteY2" fmla="*/ 762000 h 1127760"/>
              <a:gd name="connsiteX3" fmla="*/ 2956560 w 3352800"/>
              <a:gd name="connsiteY3" fmla="*/ 914400 h 1127760"/>
              <a:gd name="connsiteX4" fmla="*/ 2682240 w 3352800"/>
              <a:gd name="connsiteY4" fmla="*/ 883920 h 1127760"/>
              <a:gd name="connsiteX5" fmla="*/ 2423160 w 3352800"/>
              <a:gd name="connsiteY5" fmla="*/ 792480 h 1127760"/>
              <a:gd name="connsiteX6" fmla="*/ 2194560 w 3352800"/>
              <a:gd name="connsiteY6" fmla="*/ 731520 h 1127760"/>
              <a:gd name="connsiteX7" fmla="*/ 2042160 w 3352800"/>
              <a:gd name="connsiteY7" fmla="*/ 716280 h 1127760"/>
              <a:gd name="connsiteX8" fmla="*/ 1859280 w 3352800"/>
              <a:gd name="connsiteY8" fmla="*/ 792480 h 1127760"/>
              <a:gd name="connsiteX9" fmla="*/ 1615440 w 3352800"/>
              <a:gd name="connsiteY9" fmla="*/ 1036320 h 1127760"/>
              <a:gd name="connsiteX10" fmla="*/ 1584960 w 3352800"/>
              <a:gd name="connsiteY10" fmla="*/ 1127760 h 1127760"/>
              <a:gd name="connsiteX11" fmla="*/ 0 w 3352800"/>
              <a:gd name="connsiteY11" fmla="*/ 152400 h 1127760"/>
              <a:gd name="connsiteX12" fmla="*/ 289560 w 3352800"/>
              <a:gd name="connsiteY12" fmla="*/ 91440 h 1127760"/>
              <a:gd name="connsiteX13" fmla="*/ 426720 w 3352800"/>
              <a:gd name="connsiteY13" fmla="*/ 106680 h 1127760"/>
              <a:gd name="connsiteX14" fmla="*/ 609600 w 3352800"/>
              <a:gd name="connsiteY14" fmla="*/ 60960 h 1127760"/>
              <a:gd name="connsiteX15" fmla="*/ 807720 w 3352800"/>
              <a:gd name="connsiteY15" fmla="*/ 91440 h 1127760"/>
              <a:gd name="connsiteX16" fmla="*/ 929640 w 3352800"/>
              <a:gd name="connsiteY16" fmla="*/ 137160 h 1127760"/>
              <a:gd name="connsiteX17" fmla="*/ 1173480 w 3352800"/>
              <a:gd name="connsiteY17" fmla="*/ 152400 h 1127760"/>
              <a:gd name="connsiteX18" fmla="*/ 1173480 w 3352800"/>
              <a:gd name="connsiteY18" fmla="*/ 152400 h 1127760"/>
              <a:gd name="connsiteX19" fmla="*/ 1356360 w 3352800"/>
              <a:gd name="connsiteY19" fmla="*/ 15240 h 1127760"/>
              <a:gd name="connsiteX20" fmla="*/ 1539240 w 3352800"/>
              <a:gd name="connsiteY20"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52800" h="1127760">
                <a:moveTo>
                  <a:pt x="1539240" y="0"/>
                </a:moveTo>
                <a:lnTo>
                  <a:pt x="3352800" y="624840"/>
                </a:lnTo>
                <a:lnTo>
                  <a:pt x="3215640" y="762000"/>
                </a:lnTo>
                <a:lnTo>
                  <a:pt x="2956560" y="914400"/>
                </a:lnTo>
                <a:lnTo>
                  <a:pt x="2682240" y="883920"/>
                </a:lnTo>
                <a:lnTo>
                  <a:pt x="2423160" y="792480"/>
                </a:lnTo>
                <a:lnTo>
                  <a:pt x="2194560" y="731520"/>
                </a:lnTo>
                <a:lnTo>
                  <a:pt x="2042160" y="716280"/>
                </a:lnTo>
                <a:lnTo>
                  <a:pt x="1859280" y="792480"/>
                </a:lnTo>
                <a:lnTo>
                  <a:pt x="1615440" y="1036320"/>
                </a:lnTo>
                <a:lnTo>
                  <a:pt x="1584960" y="1127760"/>
                </a:lnTo>
                <a:lnTo>
                  <a:pt x="0" y="152400"/>
                </a:lnTo>
                <a:lnTo>
                  <a:pt x="289560" y="91440"/>
                </a:lnTo>
                <a:lnTo>
                  <a:pt x="426720" y="106680"/>
                </a:lnTo>
                <a:lnTo>
                  <a:pt x="609600" y="60960"/>
                </a:lnTo>
                <a:lnTo>
                  <a:pt x="807720" y="91440"/>
                </a:lnTo>
                <a:lnTo>
                  <a:pt x="929640" y="137160"/>
                </a:lnTo>
                <a:lnTo>
                  <a:pt x="1173480" y="152400"/>
                </a:lnTo>
                <a:lnTo>
                  <a:pt x="1173480" y="152400"/>
                </a:lnTo>
                <a:lnTo>
                  <a:pt x="1356360" y="15240"/>
                </a:lnTo>
                <a:lnTo>
                  <a:pt x="1539240" y="0"/>
                </a:lnTo>
                <a:close/>
              </a:path>
            </a:pathLst>
          </a:cu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85005" name="Rettangolo 24"/>
          <p:cNvSpPr>
            <a:spLocks noChangeArrowheads="1"/>
          </p:cNvSpPr>
          <p:nvPr/>
        </p:nvSpPr>
        <p:spPr bwMode="auto">
          <a:xfrm>
            <a:off x="2916238" y="3284538"/>
            <a:ext cx="62277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a:solidFill>
                  <a:schemeClr val="bg1"/>
                </a:solidFill>
              </a:rPr>
              <a:t>Insertion and Deletion are particularly dangerous for “frame-shift”</a:t>
            </a:r>
          </a:p>
        </p:txBody>
      </p:sp>
      <p:sp>
        <p:nvSpPr>
          <p:cNvPr id="85006" name="Rettangolo 25"/>
          <p:cNvSpPr>
            <a:spLocks noChangeArrowheads="1"/>
          </p:cNvSpPr>
          <p:nvPr/>
        </p:nvSpPr>
        <p:spPr bwMode="auto">
          <a:xfrm>
            <a:off x="4787900" y="4089400"/>
            <a:ext cx="4284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a:solidFill>
                  <a:srgbClr val="FFFFFF"/>
                </a:solidFill>
              </a:rPr>
              <a:t>(everything read after the mutation may be messed up)</a:t>
            </a:r>
          </a:p>
        </p:txBody>
      </p:sp>
      <p:sp>
        <p:nvSpPr>
          <p:cNvPr id="27" name="CasellaDiTesto 49"/>
          <p:cNvSpPr txBox="1">
            <a:spLocks noChangeArrowheads="1"/>
          </p:cNvSpPr>
          <p:nvPr/>
        </p:nvSpPr>
        <p:spPr bwMode="auto">
          <a:xfrm>
            <a:off x="539750" y="692150"/>
            <a:ext cx="8064500" cy="461963"/>
          </a:xfrm>
          <a:prstGeom prst="rect">
            <a:avLst/>
          </a:prstGeom>
          <a:noFill/>
          <a:ln w="9525">
            <a:noFill/>
            <a:miter lim="800000"/>
            <a:headEnd/>
            <a:tailEnd/>
          </a:ln>
        </p:spPr>
        <p:txBody>
          <a:bodyPr>
            <a:spAutoFit/>
          </a:bodyPr>
          <a:lstStyle/>
          <a:p>
            <a:pPr algn="ctr" eaLnBrk="1" hangingPunct="1">
              <a:defRPr/>
            </a:pPr>
            <a:r>
              <a:rPr lang="it-IT" sz="2400" b="1" dirty="0" err="1">
                <a:solidFill>
                  <a:schemeClr val="tx1">
                    <a:lumMod val="50000"/>
                    <a:lumOff val="50000"/>
                  </a:schemeClr>
                </a:solidFill>
                <a:latin typeface="Tahoma" pitchFamily="34" charset="0"/>
                <a:cs typeface="Tahoma" pitchFamily="34" charset="0"/>
              </a:rPr>
              <a:t>Mutations</a:t>
            </a:r>
            <a:endParaRPr lang="it-IT" sz="2000" dirty="0">
              <a:solidFill>
                <a:schemeClr val="tx1">
                  <a:lumMod val="50000"/>
                  <a:lumOff val="50000"/>
                </a:schemeClr>
              </a:solidFill>
            </a:endParaRPr>
          </a:p>
        </p:txBody>
      </p:sp>
      <p:sp>
        <p:nvSpPr>
          <p:cNvPr id="28" name="Rettangolo 27"/>
          <p:cNvSpPr>
            <a:spLocks noChangeArrowheads="1"/>
          </p:cNvSpPr>
          <p:nvPr/>
        </p:nvSpPr>
        <p:spPr bwMode="auto">
          <a:xfrm>
            <a:off x="179388" y="1125538"/>
            <a:ext cx="8640762" cy="830262"/>
          </a:xfrm>
          <a:prstGeom prst="rect">
            <a:avLst/>
          </a:prstGeom>
          <a:noFill/>
          <a:ln w="9525">
            <a:noFill/>
            <a:miter lim="800000"/>
            <a:headEnd/>
            <a:tailEnd/>
          </a:ln>
        </p:spPr>
        <p:txBody>
          <a:bodyPr>
            <a:spAutoFit/>
          </a:bodyPr>
          <a:lstStyle/>
          <a:p>
            <a:pPr algn="just" eaLnBrk="1" hangingPunct="1">
              <a:defRPr/>
            </a:pPr>
            <a:r>
              <a:rPr lang="it-IT" sz="2400" dirty="0" err="1">
                <a:solidFill>
                  <a:schemeClr val="tx1">
                    <a:lumMod val="50000"/>
                    <a:lumOff val="50000"/>
                  </a:schemeClr>
                </a:solidFill>
              </a:rPr>
              <a:t>Heritable</a:t>
            </a:r>
            <a:r>
              <a:rPr lang="it-IT" sz="2400" dirty="0">
                <a:solidFill>
                  <a:schemeClr val="tx1">
                    <a:lumMod val="50000"/>
                    <a:lumOff val="50000"/>
                  </a:schemeClr>
                </a:solidFill>
              </a:rPr>
              <a:t> </a:t>
            </a:r>
            <a:r>
              <a:rPr lang="it-IT" sz="2400" dirty="0" err="1">
                <a:solidFill>
                  <a:schemeClr val="tx1">
                    <a:lumMod val="50000"/>
                    <a:lumOff val="50000"/>
                  </a:schemeClr>
                </a:solidFill>
              </a:rPr>
              <a:t>alteration</a:t>
            </a:r>
            <a:r>
              <a:rPr lang="it-IT" sz="2400" dirty="0">
                <a:solidFill>
                  <a:schemeClr val="tx1">
                    <a:lumMod val="50000"/>
                    <a:lumOff val="50000"/>
                  </a:schemeClr>
                </a:solidFill>
              </a:rPr>
              <a:t> </a:t>
            </a:r>
            <a:r>
              <a:rPr lang="it-IT" sz="2400" dirty="0" err="1">
                <a:solidFill>
                  <a:schemeClr val="tx1">
                    <a:lumMod val="50000"/>
                    <a:lumOff val="50000"/>
                  </a:schemeClr>
                </a:solidFill>
              </a:rPr>
              <a:t>of</a:t>
            </a:r>
            <a:r>
              <a:rPr lang="it-IT" sz="2400" dirty="0">
                <a:solidFill>
                  <a:schemeClr val="tx1">
                    <a:lumMod val="50000"/>
                    <a:lumOff val="50000"/>
                  </a:schemeClr>
                </a:solidFill>
              </a:rPr>
              <a:t> </a:t>
            </a:r>
            <a:r>
              <a:rPr lang="it-IT" sz="2400" dirty="0" err="1">
                <a:solidFill>
                  <a:schemeClr val="tx1">
                    <a:lumMod val="50000"/>
                    <a:lumOff val="50000"/>
                  </a:schemeClr>
                </a:solidFill>
              </a:rPr>
              <a:t>genes</a:t>
            </a:r>
            <a:r>
              <a:rPr lang="it-IT" sz="2400" dirty="0">
                <a:solidFill>
                  <a:schemeClr val="tx1">
                    <a:lumMod val="50000"/>
                    <a:lumOff val="50000"/>
                  </a:schemeClr>
                </a:solidFill>
              </a:rPr>
              <a:t> (</a:t>
            </a:r>
            <a:r>
              <a:rPr lang="it-IT" sz="2400" dirty="0" err="1">
                <a:solidFill>
                  <a:schemeClr val="tx1">
                    <a:lumMod val="50000"/>
                    <a:lumOff val="50000"/>
                  </a:schemeClr>
                </a:solidFill>
              </a:rPr>
              <a:t>during</a:t>
            </a:r>
            <a:r>
              <a:rPr lang="it-IT" sz="2400" dirty="0">
                <a:solidFill>
                  <a:schemeClr val="tx1">
                    <a:lumMod val="50000"/>
                    <a:lumOff val="50000"/>
                  </a:schemeClr>
                </a:solidFill>
              </a:rPr>
              <a:t> </a:t>
            </a:r>
            <a:r>
              <a:rPr lang="it-IT" sz="2400" dirty="0" err="1">
                <a:solidFill>
                  <a:schemeClr val="tx1">
                    <a:lumMod val="50000"/>
                    <a:lumOff val="50000"/>
                  </a:schemeClr>
                </a:solidFill>
              </a:rPr>
              <a:t>chromosomes</a:t>
            </a:r>
            <a:r>
              <a:rPr lang="it-IT" sz="2400" dirty="0">
                <a:solidFill>
                  <a:schemeClr val="tx1">
                    <a:lumMod val="50000"/>
                    <a:lumOff val="50000"/>
                  </a:schemeClr>
                </a:solidFill>
              </a:rPr>
              <a:t> </a:t>
            </a:r>
            <a:r>
              <a:rPr lang="it-IT" sz="2400" dirty="0" err="1">
                <a:solidFill>
                  <a:schemeClr val="tx1">
                    <a:lumMod val="50000"/>
                    <a:lumOff val="50000"/>
                  </a:schemeClr>
                </a:solidFill>
              </a:rPr>
              <a:t>replications</a:t>
            </a:r>
            <a:r>
              <a:rPr lang="it-IT" sz="2400" dirty="0">
                <a:solidFill>
                  <a:schemeClr val="tx1">
                    <a:lumMod val="50000"/>
                    <a:lumOff val="50000"/>
                  </a:schemeClr>
                </a:solidFill>
              </a:rPr>
              <a:t>, </a:t>
            </a:r>
            <a:r>
              <a:rPr lang="it-IT" sz="2400" dirty="0" err="1">
                <a:solidFill>
                  <a:schemeClr val="tx1">
                    <a:lumMod val="50000"/>
                    <a:lumOff val="50000"/>
                  </a:schemeClr>
                </a:solidFill>
              </a:rPr>
              <a:t>mutations</a:t>
            </a:r>
            <a:r>
              <a:rPr lang="it-IT" sz="2400" dirty="0">
                <a:solidFill>
                  <a:schemeClr val="tx1">
                    <a:lumMod val="50000"/>
                    <a:lumOff val="50000"/>
                  </a:schemeClr>
                </a:solidFill>
              </a:rPr>
              <a:t> or </a:t>
            </a:r>
            <a:r>
              <a:rPr lang="it-IT" sz="2400" dirty="0" err="1">
                <a:solidFill>
                  <a:schemeClr val="tx1">
                    <a:lumMod val="50000"/>
                    <a:lumOff val="50000"/>
                  </a:schemeClr>
                </a:solidFill>
              </a:rPr>
              <a:t>errors</a:t>
            </a:r>
            <a:r>
              <a:rPr lang="it-IT" sz="2400" dirty="0">
                <a:solidFill>
                  <a:schemeClr val="tx1">
                    <a:lumMod val="50000"/>
                    <a:lumOff val="50000"/>
                  </a:schemeClr>
                </a:solidFill>
              </a:rPr>
              <a:t> </a:t>
            </a:r>
            <a:r>
              <a:rPr lang="it-IT" sz="2400" dirty="0" err="1">
                <a:solidFill>
                  <a:schemeClr val="tx1">
                    <a:lumMod val="50000"/>
                    <a:lumOff val="50000"/>
                  </a:schemeClr>
                </a:solidFill>
              </a:rPr>
              <a:t>may</a:t>
            </a:r>
            <a:r>
              <a:rPr lang="it-IT" sz="2400" dirty="0">
                <a:solidFill>
                  <a:schemeClr val="tx1">
                    <a:lumMod val="50000"/>
                    <a:lumOff val="50000"/>
                  </a:schemeClr>
                </a:solidFill>
              </a:rPr>
              <a:t> </a:t>
            </a:r>
            <a:r>
              <a:rPr lang="it-IT" sz="2400" dirty="0" err="1">
                <a:solidFill>
                  <a:schemeClr val="tx1">
                    <a:lumMod val="50000"/>
                    <a:lumOff val="50000"/>
                  </a:schemeClr>
                </a:solidFill>
              </a:rPr>
              <a:t>happen</a:t>
            </a:r>
            <a:r>
              <a:rPr lang="it-IT" sz="2400" dirty="0">
                <a:solidFill>
                  <a:schemeClr val="tx1">
                    <a:lumMod val="50000"/>
                    <a:lumOff val="50000"/>
                  </a:schemeClr>
                </a:solidFill>
              </a:rPr>
              <a:t>) </a:t>
            </a:r>
            <a:endParaRPr lang="en-US" sz="2400" dirty="0">
              <a:solidFill>
                <a:schemeClr val="tx1">
                  <a:lumMod val="50000"/>
                  <a:lumOff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005"/>
                                        </p:tgtEl>
                                        <p:attrNameLst>
                                          <p:attrName>style.visibility</p:attrName>
                                        </p:attrNameLst>
                                      </p:cBhvr>
                                      <p:to>
                                        <p:strVal val="visible"/>
                                      </p:to>
                                    </p:set>
                                    <p:animEffect transition="in" filter="fade">
                                      <p:cBhvr>
                                        <p:cTn id="7" dur="500"/>
                                        <p:tgtEl>
                                          <p:spTgt spid="850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006"/>
                                        </p:tgtEl>
                                        <p:attrNameLst>
                                          <p:attrName>style.visibility</p:attrName>
                                        </p:attrNameLst>
                                      </p:cBhvr>
                                      <p:to>
                                        <p:strVal val="visible"/>
                                      </p:to>
                                    </p:set>
                                    <p:animEffect transition="in" filter="fade">
                                      <p:cBhvr>
                                        <p:cTn id="10" dur="500"/>
                                        <p:tgtEl>
                                          <p:spTgt spid="85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5" grpId="0"/>
      <p:bldP spid="8500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ttangolo 3"/>
          <p:cNvSpPr>
            <a:spLocks noChangeArrowheads="1"/>
          </p:cNvSpPr>
          <p:nvPr/>
        </p:nvSpPr>
        <p:spPr bwMode="auto">
          <a:xfrm>
            <a:off x="250825" y="1989138"/>
            <a:ext cx="8642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Types of mutation</a:t>
            </a:r>
          </a:p>
        </p:txBody>
      </p:sp>
      <p:sp>
        <p:nvSpPr>
          <p:cNvPr id="6" name="Rettangolo 5"/>
          <p:cNvSpPr/>
          <p:nvPr/>
        </p:nvSpPr>
        <p:spPr>
          <a:xfrm>
            <a:off x="250825" y="1916113"/>
            <a:ext cx="8893175" cy="730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lumMod val="50000"/>
                  <a:lumOff val="50000"/>
                </a:schemeClr>
              </a:solidFill>
            </a:endParaRPr>
          </a:p>
        </p:txBody>
      </p:sp>
      <p:sp>
        <p:nvSpPr>
          <p:cNvPr id="20992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9924"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IL COMPORTAMENTO SESSUALE</a:t>
            </a:r>
          </a:p>
        </p:txBody>
      </p:sp>
      <p:sp>
        <p:nvSpPr>
          <p:cNvPr id="20992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992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7" name="CasellaDiTesto 49"/>
          <p:cNvSpPr txBox="1">
            <a:spLocks noChangeArrowheads="1"/>
          </p:cNvSpPr>
          <p:nvPr/>
        </p:nvSpPr>
        <p:spPr bwMode="auto">
          <a:xfrm>
            <a:off x="539750" y="692150"/>
            <a:ext cx="8064500" cy="461963"/>
          </a:xfrm>
          <a:prstGeom prst="rect">
            <a:avLst/>
          </a:prstGeom>
          <a:noFill/>
          <a:ln w="9525">
            <a:noFill/>
            <a:miter lim="800000"/>
            <a:headEnd/>
            <a:tailEnd/>
          </a:ln>
        </p:spPr>
        <p:txBody>
          <a:bodyPr>
            <a:spAutoFit/>
          </a:bodyPr>
          <a:lstStyle/>
          <a:p>
            <a:pPr algn="ctr" eaLnBrk="1" hangingPunct="1">
              <a:defRPr/>
            </a:pPr>
            <a:r>
              <a:rPr lang="it-IT" sz="2400" b="1" dirty="0" err="1">
                <a:solidFill>
                  <a:schemeClr val="tx1">
                    <a:lumMod val="50000"/>
                    <a:lumOff val="50000"/>
                  </a:schemeClr>
                </a:solidFill>
                <a:latin typeface="Tahoma" pitchFamily="34" charset="0"/>
                <a:cs typeface="Tahoma" pitchFamily="34" charset="0"/>
              </a:rPr>
              <a:t>Mutations</a:t>
            </a:r>
            <a:endParaRPr lang="it-IT" sz="2000" dirty="0">
              <a:solidFill>
                <a:schemeClr val="tx1">
                  <a:lumMod val="50000"/>
                  <a:lumOff val="50000"/>
                </a:schemeClr>
              </a:solidFill>
            </a:endParaRPr>
          </a:p>
        </p:txBody>
      </p:sp>
      <p:sp>
        <p:nvSpPr>
          <p:cNvPr id="28" name="Rettangolo 27"/>
          <p:cNvSpPr>
            <a:spLocks noChangeArrowheads="1"/>
          </p:cNvSpPr>
          <p:nvPr/>
        </p:nvSpPr>
        <p:spPr bwMode="auto">
          <a:xfrm>
            <a:off x="179388" y="1125538"/>
            <a:ext cx="8640762" cy="830262"/>
          </a:xfrm>
          <a:prstGeom prst="rect">
            <a:avLst/>
          </a:prstGeom>
          <a:noFill/>
          <a:ln w="9525">
            <a:noFill/>
            <a:miter lim="800000"/>
            <a:headEnd/>
            <a:tailEnd/>
          </a:ln>
        </p:spPr>
        <p:txBody>
          <a:bodyPr>
            <a:spAutoFit/>
          </a:bodyPr>
          <a:lstStyle/>
          <a:p>
            <a:pPr algn="just" eaLnBrk="1" hangingPunct="1">
              <a:defRPr/>
            </a:pPr>
            <a:r>
              <a:rPr lang="it-IT" sz="2400" dirty="0" err="1">
                <a:solidFill>
                  <a:schemeClr val="tx1">
                    <a:lumMod val="50000"/>
                    <a:lumOff val="50000"/>
                  </a:schemeClr>
                </a:solidFill>
              </a:rPr>
              <a:t>Heritable</a:t>
            </a:r>
            <a:r>
              <a:rPr lang="it-IT" sz="2400" dirty="0">
                <a:solidFill>
                  <a:schemeClr val="tx1">
                    <a:lumMod val="50000"/>
                    <a:lumOff val="50000"/>
                  </a:schemeClr>
                </a:solidFill>
              </a:rPr>
              <a:t> </a:t>
            </a:r>
            <a:r>
              <a:rPr lang="it-IT" sz="2400" dirty="0" err="1">
                <a:solidFill>
                  <a:schemeClr val="tx1">
                    <a:lumMod val="50000"/>
                    <a:lumOff val="50000"/>
                  </a:schemeClr>
                </a:solidFill>
              </a:rPr>
              <a:t>alteration</a:t>
            </a:r>
            <a:r>
              <a:rPr lang="it-IT" sz="2400" dirty="0">
                <a:solidFill>
                  <a:schemeClr val="tx1">
                    <a:lumMod val="50000"/>
                    <a:lumOff val="50000"/>
                  </a:schemeClr>
                </a:solidFill>
              </a:rPr>
              <a:t> </a:t>
            </a:r>
            <a:r>
              <a:rPr lang="it-IT" sz="2400" dirty="0" err="1">
                <a:solidFill>
                  <a:schemeClr val="tx1">
                    <a:lumMod val="50000"/>
                    <a:lumOff val="50000"/>
                  </a:schemeClr>
                </a:solidFill>
              </a:rPr>
              <a:t>of</a:t>
            </a:r>
            <a:r>
              <a:rPr lang="it-IT" sz="2400" dirty="0">
                <a:solidFill>
                  <a:schemeClr val="tx1">
                    <a:lumMod val="50000"/>
                    <a:lumOff val="50000"/>
                  </a:schemeClr>
                </a:solidFill>
              </a:rPr>
              <a:t> </a:t>
            </a:r>
            <a:r>
              <a:rPr lang="it-IT" sz="2400" dirty="0" err="1">
                <a:solidFill>
                  <a:schemeClr val="tx1">
                    <a:lumMod val="50000"/>
                    <a:lumOff val="50000"/>
                  </a:schemeClr>
                </a:solidFill>
              </a:rPr>
              <a:t>genes</a:t>
            </a:r>
            <a:r>
              <a:rPr lang="it-IT" sz="2400" dirty="0">
                <a:solidFill>
                  <a:schemeClr val="tx1">
                    <a:lumMod val="50000"/>
                    <a:lumOff val="50000"/>
                  </a:schemeClr>
                </a:solidFill>
              </a:rPr>
              <a:t> (</a:t>
            </a:r>
            <a:r>
              <a:rPr lang="it-IT" sz="2400" dirty="0" err="1">
                <a:solidFill>
                  <a:schemeClr val="tx1">
                    <a:lumMod val="50000"/>
                    <a:lumOff val="50000"/>
                  </a:schemeClr>
                </a:solidFill>
              </a:rPr>
              <a:t>during</a:t>
            </a:r>
            <a:r>
              <a:rPr lang="it-IT" sz="2400" dirty="0">
                <a:solidFill>
                  <a:schemeClr val="tx1">
                    <a:lumMod val="50000"/>
                    <a:lumOff val="50000"/>
                  </a:schemeClr>
                </a:solidFill>
              </a:rPr>
              <a:t> </a:t>
            </a:r>
            <a:r>
              <a:rPr lang="it-IT" sz="2400" dirty="0" err="1">
                <a:solidFill>
                  <a:schemeClr val="tx1">
                    <a:lumMod val="50000"/>
                    <a:lumOff val="50000"/>
                  </a:schemeClr>
                </a:solidFill>
              </a:rPr>
              <a:t>chromosomes</a:t>
            </a:r>
            <a:r>
              <a:rPr lang="it-IT" sz="2400" dirty="0">
                <a:solidFill>
                  <a:schemeClr val="tx1">
                    <a:lumMod val="50000"/>
                    <a:lumOff val="50000"/>
                  </a:schemeClr>
                </a:solidFill>
              </a:rPr>
              <a:t> </a:t>
            </a:r>
            <a:r>
              <a:rPr lang="it-IT" sz="2400" dirty="0" err="1">
                <a:solidFill>
                  <a:schemeClr val="tx1">
                    <a:lumMod val="50000"/>
                    <a:lumOff val="50000"/>
                  </a:schemeClr>
                </a:solidFill>
              </a:rPr>
              <a:t>replications</a:t>
            </a:r>
            <a:r>
              <a:rPr lang="it-IT" sz="2400" dirty="0">
                <a:solidFill>
                  <a:schemeClr val="tx1">
                    <a:lumMod val="50000"/>
                    <a:lumOff val="50000"/>
                  </a:schemeClr>
                </a:solidFill>
              </a:rPr>
              <a:t>, </a:t>
            </a:r>
            <a:r>
              <a:rPr lang="it-IT" sz="2400" dirty="0" err="1">
                <a:solidFill>
                  <a:schemeClr val="tx1">
                    <a:lumMod val="50000"/>
                    <a:lumOff val="50000"/>
                  </a:schemeClr>
                </a:solidFill>
              </a:rPr>
              <a:t>mutations</a:t>
            </a:r>
            <a:r>
              <a:rPr lang="it-IT" sz="2400" dirty="0">
                <a:solidFill>
                  <a:schemeClr val="tx1">
                    <a:lumMod val="50000"/>
                    <a:lumOff val="50000"/>
                  </a:schemeClr>
                </a:solidFill>
              </a:rPr>
              <a:t> or </a:t>
            </a:r>
            <a:r>
              <a:rPr lang="it-IT" sz="2400" dirty="0" err="1">
                <a:solidFill>
                  <a:schemeClr val="tx1">
                    <a:lumMod val="50000"/>
                    <a:lumOff val="50000"/>
                  </a:schemeClr>
                </a:solidFill>
              </a:rPr>
              <a:t>errors</a:t>
            </a:r>
            <a:r>
              <a:rPr lang="it-IT" sz="2400" dirty="0">
                <a:solidFill>
                  <a:schemeClr val="tx1">
                    <a:lumMod val="50000"/>
                    <a:lumOff val="50000"/>
                  </a:schemeClr>
                </a:solidFill>
              </a:rPr>
              <a:t> </a:t>
            </a:r>
            <a:r>
              <a:rPr lang="it-IT" sz="2400" dirty="0" err="1">
                <a:solidFill>
                  <a:schemeClr val="tx1">
                    <a:lumMod val="50000"/>
                    <a:lumOff val="50000"/>
                  </a:schemeClr>
                </a:solidFill>
              </a:rPr>
              <a:t>may</a:t>
            </a:r>
            <a:r>
              <a:rPr lang="it-IT" sz="2400" dirty="0">
                <a:solidFill>
                  <a:schemeClr val="tx1">
                    <a:lumMod val="50000"/>
                    <a:lumOff val="50000"/>
                  </a:schemeClr>
                </a:solidFill>
              </a:rPr>
              <a:t> </a:t>
            </a:r>
            <a:r>
              <a:rPr lang="it-IT" sz="2400" dirty="0" err="1">
                <a:solidFill>
                  <a:schemeClr val="tx1">
                    <a:lumMod val="50000"/>
                    <a:lumOff val="50000"/>
                  </a:schemeClr>
                </a:solidFill>
              </a:rPr>
              <a:t>happen</a:t>
            </a:r>
            <a:r>
              <a:rPr lang="it-IT" sz="2400" dirty="0">
                <a:solidFill>
                  <a:schemeClr val="tx1">
                    <a:lumMod val="50000"/>
                    <a:lumOff val="50000"/>
                  </a:schemeClr>
                </a:solidFill>
              </a:rPr>
              <a:t>) </a:t>
            </a:r>
            <a:endParaRPr lang="en-US" sz="2400" dirty="0">
              <a:solidFill>
                <a:schemeClr val="tx1">
                  <a:lumMod val="50000"/>
                  <a:lumOff val="50000"/>
                </a:schemeClr>
              </a:solidFill>
            </a:endParaRPr>
          </a:p>
        </p:txBody>
      </p:sp>
      <p:pic>
        <p:nvPicPr>
          <p:cNvPr id="349186" name="Picture 2"/>
          <p:cNvPicPr>
            <a:picLocks noChangeAspect="1" noChangeArrowheads="1"/>
          </p:cNvPicPr>
          <p:nvPr/>
        </p:nvPicPr>
        <p:blipFill rotWithShape="1">
          <a:blip r:embed="rId3" cstate="print"/>
          <a:srcRect l="20081" t="22050" r="51297" b="40151"/>
          <a:stretch/>
        </p:blipFill>
        <p:spPr bwMode="auto">
          <a:xfrm>
            <a:off x="143508" y="3068960"/>
            <a:ext cx="3780420" cy="280831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ttangolo 3"/>
          <p:cNvSpPr>
            <a:spLocks noChangeArrowheads="1"/>
          </p:cNvSpPr>
          <p:nvPr/>
        </p:nvSpPr>
        <p:spPr bwMode="auto">
          <a:xfrm>
            <a:off x="250825" y="1989138"/>
            <a:ext cx="8642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Types of mutation</a:t>
            </a:r>
          </a:p>
        </p:txBody>
      </p:sp>
      <p:sp>
        <p:nvSpPr>
          <p:cNvPr id="6" name="Rettangolo 5"/>
          <p:cNvSpPr/>
          <p:nvPr/>
        </p:nvSpPr>
        <p:spPr>
          <a:xfrm>
            <a:off x="250825" y="1916113"/>
            <a:ext cx="8893175" cy="730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lumMod val="50000"/>
                  <a:lumOff val="50000"/>
                </a:schemeClr>
              </a:solidFill>
            </a:endParaRPr>
          </a:p>
        </p:txBody>
      </p:sp>
      <p:sp>
        <p:nvSpPr>
          <p:cNvPr id="20992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9924"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IL COMPORTAMENTO SESSUALE</a:t>
            </a:r>
          </a:p>
        </p:txBody>
      </p:sp>
      <p:sp>
        <p:nvSpPr>
          <p:cNvPr id="20992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992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7" name="CasellaDiTesto 49"/>
          <p:cNvSpPr txBox="1">
            <a:spLocks noChangeArrowheads="1"/>
          </p:cNvSpPr>
          <p:nvPr/>
        </p:nvSpPr>
        <p:spPr bwMode="auto">
          <a:xfrm>
            <a:off x="539750" y="692150"/>
            <a:ext cx="8064500" cy="461963"/>
          </a:xfrm>
          <a:prstGeom prst="rect">
            <a:avLst/>
          </a:prstGeom>
          <a:noFill/>
          <a:ln w="9525">
            <a:noFill/>
            <a:miter lim="800000"/>
            <a:headEnd/>
            <a:tailEnd/>
          </a:ln>
        </p:spPr>
        <p:txBody>
          <a:bodyPr>
            <a:spAutoFit/>
          </a:bodyPr>
          <a:lstStyle/>
          <a:p>
            <a:pPr algn="ctr" eaLnBrk="1" hangingPunct="1">
              <a:defRPr/>
            </a:pPr>
            <a:r>
              <a:rPr lang="it-IT" sz="2400" b="1" dirty="0" err="1">
                <a:solidFill>
                  <a:schemeClr val="tx1">
                    <a:lumMod val="50000"/>
                    <a:lumOff val="50000"/>
                  </a:schemeClr>
                </a:solidFill>
                <a:latin typeface="Tahoma" pitchFamily="34" charset="0"/>
                <a:cs typeface="Tahoma" pitchFamily="34" charset="0"/>
              </a:rPr>
              <a:t>Mutations</a:t>
            </a:r>
            <a:endParaRPr lang="it-IT" sz="2000" dirty="0">
              <a:solidFill>
                <a:schemeClr val="tx1">
                  <a:lumMod val="50000"/>
                  <a:lumOff val="50000"/>
                </a:schemeClr>
              </a:solidFill>
            </a:endParaRPr>
          </a:p>
        </p:txBody>
      </p:sp>
      <p:sp>
        <p:nvSpPr>
          <p:cNvPr id="28" name="Rettangolo 27"/>
          <p:cNvSpPr>
            <a:spLocks noChangeArrowheads="1"/>
          </p:cNvSpPr>
          <p:nvPr/>
        </p:nvSpPr>
        <p:spPr bwMode="auto">
          <a:xfrm>
            <a:off x="179388" y="1125538"/>
            <a:ext cx="8640762" cy="830262"/>
          </a:xfrm>
          <a:prstGeom prst="rect">
            <a:avLst/>
          </a:prstGeom>
          <a:noFill/>
          <a:ln w="9525">
            <a:noFill/>
            <a:miter lim="800000"/>
            <a:headEnd/>
            <a:tailEnd/>
          </a:ln>
        </p:spPr>
        <p:txBody>
          <a:bodyPr>
            <a:spAutoFit/>
          </a:bodyPr>
          <a:lstStyle/>
          <a:p>
            <a:pPr algn="just" eaLnBrk="1" hangingPunct="1">
              <a:defRPr/>
            </a:pPr>
            <a:r>
              <a:rPr lang="it-IT" sz="2400" dirty="0" err="1">
                <a:solidFill>
                  <a:schemeClr val="tx1">
                    <a:lumMod val="50000"/>
                    <a:lumOff val="50000"/>
                  </a:schemeClr>
                </a:solidFill>
              </a:rPr>
              <a:t>Heritable</a:t>
            </a:r>
            <a:r>
              <a:rPr lang="it-IT" sz="2400" dirty="0">
                <a:solidFill>
                  <a:schemeClr val="tx1">
                    <a:lumMod val="50000"/>
                    <a:lumOff val="50000"/>
                  </a:schemeClr>
                </a:solidFill>
              </a:rPr>
              <a:t> </a:t>
            </a:r>
            <a:r>
              <a:rPr lang="it-IT" sz="2400" dirty="0" err="1">
                <a:solidFill>
                  <a:schemeClr val="tx1">
                    <a:lumMod val="50000"/>
                    <a:lumOff val="50000"/>
                  </a:schemeClr>
                </a:solidFill>
              </a:rPr>
              <a:t>alteration</a:t>
            </a:r>
            <a:r>
              <a:rPr lang="it-IT" sz="2400" dirty="0">
                <a:solidFill>
                  <a:schemeClr val="tx1">
                    <a:lumMod val="50000"/>
                    <a:lumOff val="50000"/>
                  </a:schemeClr>
                </a:solidFill>
              </a:rPr>
              <a:t> </a:t>
            </a:r>
            <a:r>
              <a:rPr lang="it-IT" sz="2400" dirty="0" err="1">
                <a:solidFill>
                  <a:schemeClr val="tx1">
                    <a:lumMod val="50000"/>
                    <a:lumOff val="50000"/>
                  </a:schemeClr>
                </a:solidFill>
              </a:rPr>
              <a:t>of</a:t>
            </a:r>
            <a:r>
              <a:rPr lang="it-IT" sz="2400" dirty="0">
                <a:solidFill>
                  <a:schemeClr val="tx1">
                    <a:lumMod val="50000"/>
                    <a:lumOff val="50000"/>
                  </a:schemeClr>
                </a:solidFill>
              </a:rPr>
              <a:t> </a:t>
            </a:r>
            <a:r>
              <a:rPr lang="it-IT" sz="2400" dirty="0" err="1">
                <a:solidFill>
                  <a:schemeClr val="tx1">
                    <a:lumMod val="50000"/>
                    <a:lumOff val="50000"/>
                  </a:schemeClr>
                </a:solidFill>
              </a:rPr>
              <a:t>genes</a:t>
            </a:r>
            <a:r>
              <a:rPr lang="it-IT" sz="2400" dirty="0">
                <a:solidFill>
                  <a:schemeClr val="tx1">
                    <a:lumMod val="50000"/>
                    <a:lumOff val="50000"/>
                  </a:schemeClr>
                </a:solidFill>
              </a:rPr>
              <a:t> (</a:t>
            </a:r>
            <a:r>
              <a:rPr lang="it-IT" sz="2400" dirty="0" err="1">
                <a:solidFill>
                  <a:schemeClr val="tx1">
                    <a:lumMod val="50000"/>
                    <a:lumOff val="50000"/>
                  </a:schemeClr>
                </a:solidFill>
              </a:rPr>
              <a:t>during</a:t>
            </a:r>
            <a:r>
              <a:rPr lang="it-IT" sz="2400" dirty="0">
                <a:solidFill>
                  <a:schemeClr val="tx1">
                    <a:lumMod val="50000"/>
                    <a:lumOff val="50000"/>
                  </a:schemeClr>
                </a:solidFill>
              </a:rPr>
              <a:t> </a:t>
            </a:r>
            <a:r>
              <a:rPr lang="it-IT" sz="2400" dirty="0" err="1">
                <a:solidFill>
                  <a:schemeClr val="tx1">
                    <a:lumMod val="50000"/>
                    <a:lumOff val="50000"/>
                  </a:schemeClr>
                </a:solidFill>
              </a:rPr>
              <a:t>chromosomes</a:t>
            </a:r>
            <a:r>
              <a:rPr lang="it-IT" sz="2400" dirty="0">
                <a:solidFill>
                  <a:schemeClr val="tx1">
                    <a:lumMod val="50000"/>
                    <a:lumOff val="50000"/>
                  </a:schemeClr>
                </a:solidFill>
              </a:rPr>
              <a:t> </a:t>
            </a:r>
            <a:r>
              <a:rPr lang="it-IT" sz="2400" dirty="0" err="1">
                <a:solidFill>
                  <a:schemeClr val="tx1">
                    <a:lumMod val="50000"/>
                    <a:lumOff val="50000"/>
                  </a:schemeClr>
                </a:solidFill>
              </a:rPr>
              <a:t>replications</a:t>
            </a:r>
            <a:r>
              <a:rPr lang="it-IT" sz="2400" dirty="0">
                <a:solidFill>
                  <a:schemeClr val="tx1">
                    <a:lumMod val="50000"/>
                    <a:lumOff val="50000"/>
                  </a:schemeClr>
                </a:solidFill>
              </a:rPr>
              <a:t>, </a:t>
            </a:r>
            <a:r>
              <a:rPr lang="it-IT" sz="2400" dirty="0" err="1">
                <a:solidFill>
                  <a:schemeClr val="tx1">
                    <a:lumMod val="50000"/>
                    <a:lumOff val="50000"/>
                  </a:schemeClr>
                </a:solidFill>
              </a:rPr>
              <a:t>mutations</a:t>
            </a:r>
            <a:r>
              <a:rPr lang="it-IT" sz="2400" dirty="0">
                <a:solidFill>
                  <a:schemeClr val="tx1">
                    <a:lumMod val="50000"/>
                    <a:lumOff val="50000"/>
                  </a:schemeClr>
                </a:solidFill>
              </a:rPr>
              <a:t> or </a:t>
            </a:r>
            <a:r>
              <a:rPr lang="it-IT" sz="2400" dirty="0" err="1">
                <a:solidFill>
                  <a:schemeClr val="tx1">
                    <a:lumMod val="50000"/>
                    <a:lumOff val="50000"/>
                  </a:schemeClr>
                </a:solidFill>
              </a:rPr>
              <a:t>errors</a:t>
            </a:r>
            <a:r>
              <a:rPr lang="it-IT" sz="2400" dirty="0">
                <a:solidFill>
                  <a:schemeClr val="tx1">
                    <a:lumMod val="50000"/>
                    <a:lumOff val="50000"/>
                  </a:schemeClr>
                </a:solidFill>
              </a:rPr>
              <a:t> </a:t>
            </a:r>
            <a:r>
              <a:rPr lang="it-IT" sz="2400" dirty="0" err="1">
                <a:solidFill>
                  <a:schemeClr val="tx1">
                    <a:lumMod val="50000"/>
                    <a:lumOff val="50000"/>
                  </a:schemeClr>
                </a:solidFill>
              </a:rPr>
              <a:t>may</a:t>
            </a:r>
            <a:r>
              <a:rPr lang="it-IT" sz="2400" dirty="0">
                <a:solidFill>
                  <a:schemeClr val="tx1">
                    <a:lumMod val="50000"/>
                    <a:lumOff val="50000"/>
                  </a:schemeClr>
                </a:solidFill>
              </a:rPr>
              <a:t> </a:t>
            </a:r>
            <a:r>
              <a:rPr lang="it-IT" sz="2400" dirty="0" err="1">
                <a:solidFill>
                  <a:schemeClr val="tx1">
                    <a:lumMod val="50000"/>
                    <a:lumOff val="50000"/>
                  </a:schemeClr>
                </a:solidFill>
              </a:rPr>
              <a:t>happen</a:t>
            </a:r>
            <a:r>
              <a:rPr lang="it-IT" sz="2400" dirty="0">
                <a:solidFill>
                  <a:schemeClr val="tx1">
                    <a:lumMod val="50000"/>
                    <a:lumOff val="50000"/>
                  </a:schemeClr>
                </a:solidFill>
              </a:rPr>
              <a:t>) </a:t>
            </a:r>
            <a:endParaRPr lang="en-US" sz="2400" dirty="0">
              <a:solidFill>
                <a:schemeClr val="tx1">
                  <a:lumMod val="50000"/>
                  <a:lumOff val="50000"/>
                </a:schemeClr>
              </a:solidFill>
            </a:endParaRPr>
          </a:p>
        </p:txBody>
      </p:sp>
      <p:pic>
        <p:nvPicPr>
          <p:cNvPr id="349186" name="Picture 2"/>
          <p:cNvPicPr>
            <a:picLocks noChangeAspect="1" noChangeArrowheads="1"/>
          </p:cNvPicPr>
          <p:nvPr/>
        </p:nvPicPr>
        <p:blipFill rotWithShape="1">
          <a:blip r:embed="rId3" cstate="print"/>
          <a:srcRect l="20081" t="22050" r="32760" b="40151"/>
          <a:stretch/>
        </p:blipFill>
        <p:spPr bwMode="auto">
          <a:xfrm>
            <a:off x="143508" y="3068960"/>
            <a:ext cx="6228692" cy="2808312"/>
          </a:xfrm>
          <a:prstGeom prst="rect">
            <a:avLst/>
          </a:prstGeom>
          <a:ln>
            <a:noFill/>
          </a:ln>
          <a:effectLst>
            <a:softEdge rad="112500"/>
          </a:effectLst>
        </p:spPr>
      </p:pic>
    </p:spTree>
    <p:extLst>
      <p:ext uri="{BB962C8B-B14F-4D97-AF65-F5344CB8AC3E}">
        <p14:creationId xmlns:p14="http://schemas.microsoft.com/office/powerpoint/2010/main" val="15760048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ttangolo 3"/>
          <p:cNvSpPr>
            <a:spLocks noChangeArrowheads="1"/>
          </p:cNvSpPr>
          <p:nvPr/>
        </p:nvSpPr>
        <p:spPr bwMode="auto">
          <a:xfrm>
            <a:off x="250825" y="1989138"/>
            <a:ext cx="8642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a:solidFill>
                  <a:srgbClr val="FFFF00"/>
                </a:solidFill>
              </a:rPr>
              <a:t>Types of mutation</a:t>
            </a:r>
          </a:p>
        </p:txBody>
      </p:sp>
      <p:sp>
        <p:nvSpPr>
          <p:cNvPr id="6" name="Rettangolo 5"/>
          <p:cNvSpPr/>
          <p:nvPr/>
        </p:nvSpPr>
        <p:spPr>
          <a:xfrm>
            <a:off x="250825" y="1916113"/>
            <a:ext cx="8893175" cy="730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lumMod val="50000"/>
                  <a:lumOff val="50000"/>
                </a:schemeClr>
              </a:solidFill>
            </a:endParaRPr>
          </a:p>
        </p:txBody>
      </p:sp>
      <p:sp>
        <p:nvSpPr>
          <p:cNvPr id="20992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9924"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IL COMPORTAMENTO SESSUALE</a:t>
            </a:r>
          </a:p>
        </p:txBody>
      </p:sp>
      <p:sp>
        <p:nvSpPr>
          <p:cNvPr id="20992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992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7" name="CasellaDiTesto 49"/>
          <p:cNvSpPr txBox="1">
            <a:spLocks noChangeArrowheads="1"/>
          </p:cNvSpPr>
          <p:nvPr/>
        </p:nvSpPr>
        <p:spPr bwMode="auto">
          <a:xfrm>
            <a:off x="539750" y="692150"/>
            <a:ext cx="8064500" cy="461963"/>
          </a:xfrm>
          <a:prstGeom prst="rect">
            <a:avLst/>
          </a:prstGeom>
          <a:noFill/>
          <a:ln w="9525">
            <a:noFill/>
            <a:miter lim="800000"/>
            <a:headEnd/>
            <a:tailEnd/>
          </a:ln>
        </p:spPr>
        <p:txBody>
          <a:bodyPr>
            <a:spAutoFit/>
          </a:bodyPr>
          <a:lstStyle/>
          <a:p>
            <a:pPr algn="ctr" eaLnBrk="1" hangingPunct="1">
              <a:defRPr/>
            </a:pPr>
            <a:r>
              <a:rPr lang="it-IT" sz="2400" b="1" dirty="0" err="1">
                <a:solidFill>
                  <a:schemeClr val="tx1">
                    <a:lumMod val="50000"/>
                    <a:lumOff val="50000"/>
                  </a:schemeClr>
                </a:solidFill>
                <a:latin typeface="Tahoma" pitchFamily="34" charset="0"/>
                <a:cs typeface="Tahoma" pitchFamily="34" charset="0"/>
              </a:rPr>
              <a:t>Mutations</a:t>
            </a:r>
            <a:endParaRPr lang="it-IT" sz="2000" dirty="0">
              <a:solidFill>
                <a:schemeClr val="tx1">
                  <a:lumMod val="50000"/>
                  <a:lumOff val="50000"/>
                </a:schemeClr>
              </a:solidFill>
            </a:endParaRPr>
          </a:p>
        </p:txBody>
      </p:sp>
      <p:sp>
        <p:nvSpPr>
          <p:cNvPr id="28" name="Rettangolo 27"/>
          <p:cNvSpPr>
            <a:spLocks noChangeArrowheads="1"/>
          </p:cNvSpPr>
          <p:nvPr/>
        </p:nvSpPr>
        <p:spPr bwMode="auto">
          <a:xfrm>
            <a:off x="179388" y="1125538"/>
            <a:ext cx="8640762" cy="830262"/>
          </a:xfrm>
          <a:prstGeom prst="rect">
            <a:avLst/>
          </a:prstGeom>
          <a:noFill/>
          <a:ln w="9525">
            <a:noFill/>
            <a:miter lim="800000"/>
            <a:headEnd/>
            <a:tailEnd/>
          </a:ln>
        </p:spPr>
        <p:txBody>
          <a:bodyPr>
            <a:spAutoFit/>
          </a:bodyPr>
          <a:lstStyle/>
          <a:p>
            <a:pPr algn="just" eaLnBrk="1" hangingPunct="1">
              <a:defRPr/>
            </a:pPr>
            <a:r>
              <a:rPr lang="it-IT" sz="2400" dirty="0" err="1">
                <a:solidFill>
                  <a:schemeClr val="tx1">
                    <a:lumMod val="50000"/>
                    <a:lumOff val="50000"/>
                  </a:schemeClr>
                </a:solidFill>
              </a:rPr>
              <a:t>Heritable</a:t>
            </a:r>
            <a:r>
              <a:rPr lang="it-IT" sz="2400" dirty="0">
                <a:solidFill>
                  <a:schemeClr val="tx1">
                    <a:lumMod val="50000"/>
                    <a:lumOff val="50000"/>
                  </a:schemeClr>
                </a:solidFill>
              </a:rPr>
              <a:t> </a:t>
            </a:r>
            <a:r>
              <a:rPr lang="it-IT" sz="2400" dirty="0" err="1">
                <a:solidFill>
                  <a:schemeClr val="tx1">
                    <a:lumMod val="50000"/>
                    <a:lumOff val="50000"/>
                  </a:schemeClr>
                </a:solidFill>
              </a:rPr>
              <a:t>alteration</a:t>
            </a:r>
            <a:r>
              <a:rPr lang="it-IT" sz="2400" dirty="0">
                <a:solidFill>
                  <a:schemeClr val="tx1">
                    <a:lumMod val="50000"/>
                    <a:lumOff val="50000"/>
                  </a:schemeClr>
                </a:solidFill>
              </a:rPr>
              <a:t> </a:t>
            </a:r>
            <a:r>
              <a:rPr lang="it-IT" sz="2400" dirty="0" err="1">
                <a:solidFill>
                  <a:schemeClr val="tx1">
                    <a:lumMod val="50000"/>
                    <a:lumOff val="50000"/>
                  </a:schemeClr>
                </a:solidFill>
              </a:rPr>
              <a:t>of</a:t>
            </a:r>
            <a:r>
              <a:rPr lang="it-IT" sz="2400" dirty="0">
                <a:solidFill>
                  <a:schemeClr val="tx1">
                    <a:lumMod val="50000"/>
                    <a:lumOff val="50000"/>
                  </a:schemeClr>
                </a:solidFill>
              </a:rPr>
              <a:t> </a:t>
            </a:r>
            <a:r>
              <a:rPr lang="it-IT" sz="2400" dirty="0" err="1">
                <a:solidFill>
                  <a:schemeClr val="tx1">
                    <a:lumMod val="50000"/>
                    <a:lumOff val="50000"/>
                  </a:schemeClr>
                </a:solidFill>
              </a:rPr>
              <a:t>genes</a:t>
            </a:r>
            <a:r>
              <a:rPr lang="it-IT" sz="2400" dirty="0">
                <a:solidFill>
                  <a:schemeClr val="tx1">
                    <a:lumMod val="50000"/>
                    <a:lumOff val="50000"/>
                  </a:schemeClr>
                </a:solidFill>
              </a:rPr>
              <a:t> (</a:t>
            </a:r>
            <a:r>
              <a:rPr lang="it-IT" sz="2400" dirty="0" err="1">
                <a:solidFill>
                  <a:schemeClr val="tx1">
                    <a:lumMod val="50000"/>
                    <a:lumOff val="50000"/>
                  </a:schemeClr>
                </a:solidFill>
              </a:rPr>
              <a:t>during</a:t>
            </a:r>
            <a:r>
              <a:rPr lang="it-IT" sz="2400" dirty="0">
                <a:solidFill>
                  <a:schemeClr val="tx1">
                    <a:lumMod val="50000"/>
                    <a:lumOff val="50000"/>
                  </a:schemeClr>
                </a:solidFill>
              </a:rPr>
              <a:t> </a:t>
            </a:r>
            <a:r>
              <a:rPr lang="it-IT" sz="2400" dirty="0" err="1">
                <a:solidFill>
                  <a:schemeClr val="tx1">
                    <a:lumMod val="50000"/>
                    <a:lumOff val="50000"/>
                  </a:schemeClr>
                </a:solidFill>
              </a:rPr>
              <a:t>chromosomes</a:t>
            </a:r>
            <a:r>
              <a:rPr lang="it-IT" sz="2400" dirty="0">
                <a:solidFill>
                  <a:schemeClr val="tx1">
                    <a:lumMod val="50000"/>
                    <a:lumOff val="50000"/>
                  </a:schemeClr>
                </a:solidFill>
              </a:rPr>
              <a:t> </a:t>
            </a:r>
            <a:r>
              <a:rPr lang="it-IT" sz="2400" dirty="0" err="1">
                <a:solidFill>
                  <a:schemeClr val="tx1">
                    <a:lumMod val="50000"/>
                    <a:lumOff val="50000"/>
                  </a:schemeClr>
                </a:solidFill>
              </a:rPr>
              <a:t>replications</a:t>
            </a:r>
            <a:r>
              <a:rPr lang="it-IT" sz="2400" dirty="0">
                <a:solidFill>
                  <a:schemeClr val="tx1">
                    <a:lumMod val="50000"/>
                    <a:lumOff val="50000"/>
                  </a:schemeClr>
                </a:solidFill>
              </a:rPr>
              <a:t>, </a:t>
            </a:r>
            <a:r>
              <a:rPr lang="it-IT" sz="2400" dirty="0" err="1">
                <a:solidFill>
                  <a:schemeClr val="tx1">
                    <a:lumMod val="50000"/>
                    <a:lumOff val="50000"/>
                  </a:schemeClr>
                </a:solidFill>
              </a:rPr>
              <a:t>mutations</a:t>
            </a:r>
            <a:r>
              <a:rPr lang="it-IT" sz="2400" dirty="0">
                <a:solidFill>
                  <a:schemeClr val="tx1">
                    <a:lumMod val="50000"/>
                    <a:lumOff val="50000"/>
                  </a:schemeClr>
                </a:solidFill>
              </a:rPr>
              <a:t> or </a:t>
            </a:r>
            <a:r>
              <a:rPr lang="it-IT" sz="2400" dirty="0" err="1">
                <a:solidFill>
                  <a:schemeClr val="tx1">
                    <a:lumMod val="50000"/>
                    <a:lumOff val="50000"/>
                  </a:schemeClr>
                </a:solidFill>
              </a:rPr>
              <a:t>errors</a:t>
            </a:r>
            <a:r>
              <a:rPr lang="it-IT" sz="2400" dirty="0">
                <a:solidFill>
                  <a:schemeClr val="tx1">
                    <a:lumMod val="50000"/>
                    <a:lumOff val="50000"/>
                  </a:schemeClr>
                </a:solidFill>
              </a:rPr>
              <a:t> </a:t>
            </a:r>
            <a:r>
              <a:rPr lang="it-IT" sz="2400" dirty="0" err="1">
                <a:solidFill>
                  <a:schemeClr val="tx1">
                    <a:lumMod val="50000"/>
                    <a:lumOff val="50000"/>
                  </a:schemeClr>
                </a:solidFill>
              </a:rPr>
              <a:t>may</a:t>
            </a:r>
            <a:r>
              <a:rPr lang="it-IT" sz="2400" dirty="0">
                <a:solidFill>
                  <a:schemeClr val="tx1">
                    <a:lumMod val="50000"/>
                    <a:lumOff val="50000"/>
                  </a:schemeClr>
                </a:solidFill>
              </a:rPr>
              <a:t> </a:t>
            </a:r>
            <a:r>
              <a:rPr lang="it-IT" sz="2400" dirty="0" err="1">
                <a:solidFill>
                  <a:schemeClr val="tx1">
                    <a:lumMod val="50000"/>
                    <a:lumOff val="50000"/>
                  </a:schemeClr>
                </a:solidFill>
              </a:rPr>
              <a:t>happen</a:t>
            </a:r>
            <a:r>
              <a:rPr lang="it-IT" sz="2400" dirty="0">
                <a:solidFill>
                  <a:schemeClr val="tx1">
                    <a:lumMod val="50000"/>
                    <a:lumOff val="50000"/>
                  </a:schemeClr>
                </a:solidFill>
              </a:rPr>
              <a:t>) </a:t>
            </a:r>
            <a:endParaRPr lang="en-US" sz="2400" dirty="0">
              <a:solidFill>
                <a:schemeClr val="tx1">
                  <a:lumMod val="50000"/>
                  <a:lumOff val="50000"/>
                </a:schemeClr>
              </a:solidFill>
            </a:endParaRPr>
          </a:p>
        </p:txBody>
      </p:sp>
      <p:pic>
        <p:nvPicPr>
          <p:cNvPr id="349186" name="Picture 2"/>
          <p:cNvPicPr>
            <a:picLocks noChangeAspect="1" noChangeArrowheads="1"/>
          </p:cNvPicPr>
          <p:nvPr/>
        </p:nvPicPr>
        <p:blipFill>
          <a:blip r:embed="rId3" cstate="print"/>
          <a:srcRect l="20081" t="22050" r="12589" b="40151"/>
          <a:stretch>
            <a:fillRect/>
          </a:stretch>
        </p:blipFill>
        <p:spPr bwMode="auto">
          <a:xfrm>
            <a:off x="143508" y="3068960"/>
            <a:ext cx="8892988" cy="2808312"/>
          </a:xfrm>
          <a:prstGeom prst="rect">
            <a:avLst/>
          </a:prstGeom>
          <a:ln>
            <a:noFill/>
          </a:ln>
          <a:effectLst>
            <a:softEdge rad="112500"/>
          </a:effectLst>
        </p:spPr>
      </p:pic>
    </p:spTree>
    <p:extLst>
      <p:ext uri="{BB962C8B-B14F-4D97-AF65-F5344CB8AC3E}">
        <p14:creationId xmlns:p14="http://schemas.microsoft.com/office/powerpoint/2010/main" val="16153001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14018"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14019"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SOURCES OF GENETIC DIVERSITY</a:t>
            </a:r>
            <a:endParaRPr lang="it-IT" altLang="it-IT" sz="2800" b="1">
              <a:solidFill>
                <a:schemeClr val="bg1"/>
              </a:solidFill>
            </a:endParaRPr>
          </a:p>
        </p:txBody>
      </p:sp>
      <p:sp>
        <p:nvSpPr>
          <p:cNvPr id="30725" name="CasellaDiTesto 4"/>
          <p:cNvSpPr txBox="1">
            <a:spLocks noChangeArrowheads="1"/>
          </p:cNvSpPr>
          <p:nvPr/>
        </p:nvSpPr>
        <p:spPr bwMode="auto">
          <a:xfrm>
            <a:off x="395288" y="1989138"/>
            <a:ext cx="5761037" cy="400050"/>
          </a:xfrm>
          <a:prstGeom prst="rect">
            <a:avLst/>
          </a:prstGeom>
          <a:noFill/>
          <a:ln w="9525">
            <a:noFill/>
            <a:miter lim="800000"/>
            <a:headEnd/>
            <a:tailEnd/>
          </a:ln>
        </p:spPr>
        <p:txBody>
          <a:bodyPr>
            <a:spAutoFit/>
          </a:bodyPr>
          <a:lstStyle/>
          <a:p>
            <a:pPr eaLnBrk="1" hangingPunct="1">
              <a:defRPr/>
            </a:pPr>
            <a:r>
              <a:rPr lang="it-IT" sz="2000" dirty="0">
                <a:solidFill>
                  <a:schemeClr val="tx1">
                    <a:lumMod val="50000"/>
                    <a:lumOff val="50000"/>
                  </a:schemeClr>
                </a:solidFill>
              </a:rPr>
              <a:t>1) </a:t>
            </a:r>
            <a:r>
              <a:rPr lang="it-IT" sz="2000" dirty="0" err="1">
                <a:solidFill>
                  <a:schemeClr val="tx1">
                    <a:lumMod val="50000"/>
                    <a:lumOff val="50000"/>
                  </a:schemeClr>
                </a:solidFill>
              </a:rPr>
              <a:t>Sexual</a:t>
            </a:r>
            <a:r>
              <a:rPr lang="it-IT" sz="2000" dirty="0">
                <a:solidFill>
                  <a:schemeClr val="tx1">
                    <a:lumMod val="50000"/>
                    <a:lumOff val="50000"/>
                  </a:schemeClr>
                </a:solidFill>
              </a:rPr>
              <a:t> </a:t>
            </a:r>
            <a:r>
              <a:rPr lang="it-IT" sz="2000" dirty="0" err="1">
                <a:solidFill>
                  <a:schemeClr val="tx1">
                    <a:lumMod val="50000"/>
                    <a:lumOff val="50000"/>
                  </a:schemeClr>
                </a:solidFill>
              </a:rPr>
              <a:t>reproduction</a:t>
            </a:r>
            <a:r>
              <a:rPr lang="it-IT" sz="2000" dirty="0">
                <a:solidFill>
                  <a:schemeClr val="tx1">
                    <a:lumMod val="50000"/>
                    <a:lumOff val="50000"/>
                  </a:schemeClr>
                </a:solidFill>
              </a:rPr>
              <a:t> (</a:t>
            </a:r>
            <a:r>
              <a:rPr lang="it-IT" sz="2000" dirty="0" err="1">
                <a:solidFill>
                  <a:schemeClr val="tx1">
                    <a:lumMod val="50000"/>
                    <a:lumOff val="50000"/>
                  </a:schemeClr>
                </a:solidFill>
              </a:rPr>
              <a:t>Meiosis</a:t>
            </a:r>
            <a:r>
              <a:rPr lang="it-IT" sz="2000" dirty="0">
                <a:solidFill>
                  <a:schemeClr val="tx1">
                    <a:lumMod val="50000"/>
                    <a:lumOff val="50000"/>
                  </a:schemeClr>
                </a:solidFill>
              </a:rPr>
              <a:t> / </a:t>
            </a:r>
            <a:r>
              <a:rPr lang="it-IT" sz="2000" dirty="0" err="1">
                <a:solidFill>
                  <a:schemeClr val="tx1">
                    <a:lumMod val="50000"/>
                    <a:lumOff val="50000"/>
                  </a:schemeClr>
                </a:solidFill>
              </a:rPr>
              <a:t>crossing</a:t>
            </a:r>
            <a:r>
              <a:rPr lang="it-IT" sz="2000" dirty="0">
                <a:solidFill>
                  <a:schemeClr val="tx1">
                    <a:lumMod val="50000"/>
                    <a:lumOff val="50000"/>
                  </a:schemeClr>
                </a:solidFill>
              </a:rPr>
              <a:t> </a:t>
            </a:r>
            <a:r>
              <a:rPr lang="it-IT" sz="2000" dirty="0" err="1">
                <a:solidFill>
                  <a:schemeClr val="tx1">
                    <a:lumMod val="50000"/>
                    <a:lumOff val="50000"/>
                  </a:schemeClr>
                </a:solidFill>
              </a:rPr>
              <a:t>over</a:t>
            </a:r>
            <a:r>
              <a:rPr lang="it-IT" sz="2000" dirty="0">
                <a:solidFill>
                  <a:schemeClr val="tx1">
                    <a:lumMod val="50000"/>
                    <a:lumOff val="50000"/>
                  </a:schemeClr>
                </a:solidFill>
              </a:rPr>
              <a:t>)</a:t>
            </a:r>
          </a:p>
        </p:txBody>
      </p:sp>
      <p:sp>
        <p:nvSpPr>
          <p:cNvPr id="6" name="CasellaDiTesto 5"/>
          <p:cNvSpPr txBox="1"/>
          <p:nvPr/>
        </p:nvSpPr>
        <p:spPr>
          <a:xfrm>
            <a:off x="395288" y="2849563"/>
            <a:ext cx="3744912" cy="400050"/>
          </a:xfrm>
          <a:prstGeom prst="rect">
            <a:avLst/>
          </a:prstGeom>
          <a:noFill/>
        </p:spPr>
        <p:txBody>
          <a:bodyPr>
            <a:spAutoFit/>
          </a:bodyPr>
          <a:lstStyle/>
          <a:p>
            <a:pPr eaLnBrk="1" hangingPunct="1">
              <a:defRPr/>
            </a:pPr>
            <a:r>
              <a:rPr lang="it-IT" sz="2000" dirty="0">
                <a:solidFill>
                  <a:schemeClr val="tx1">
                    <a:lumMod val="50000"/>
                    <a:lumOff val="50000"/>
                  </a:schemeClr>
                </a:solidFill>
              </a:rPr>
              <a:t>2) </a:t>
            </a:r>
            <a:r>
              <a:rPr lang="it-IT" sz="2000" dirty="0" err="1">
                <a:solidFill>
                  <a:schemeClr val="tx1">
                    <a:lumMod val="50000"/>
                    <a:lumOff val="50000"/>
                  </a:schemeClr>
                </a:solidFill>
              </a:rPr>
              <a:t>Mutations</a:t>
            </a:r>
            <a:endParaRPr lang="it-IT" sz="2000" dirty="0">
              <a:solidFill>
                <a:schemeClr val="tx1">
                  <a:lumMod val="50000"/>
                  <a:lumOff val="50000"/>
                </a:schemeClr>
              </a:solidFill>
            </a:endParaRPr>
          </a:p>
        </p:txBody>
      </p:sp>
      <p:sp>
        <p:nvSpPr>
          <p:cNvPr id="214022" name="CasellaDiTesto 6"/>
          <p:cNvSpPr txBox="1">
            <a:spLocks noChangeArrowheads="1"/>
          </p:cNvSpPr>
          <p:nvPr/>
        </p:nvSpPr>
        <p:spPr bwMode="auto">
          <a:xfrm>
            <a:off x="395288" y="3711575"/>
            <a:ext cx="655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chemeClr val="bg1"/>
                </a:solidFill>
              </a:rPr>
              <a:t>3) The special cases of the sex chromosomes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2" name="Text Box 2"/>
          <p:cNvSpPr txBox="1">
            <a:spLocks noChangeArrowheads="1"/>
          </p:cNvSpPr>
          <p:nvPr/>
        </p:nvSpPr>
        <p:spPr bwMode="auto">
          <a:xfrm>
            <a:off x="457200" y="685800"/>
            <a:ext cx="8116888" cy="584200"/>
          </a:xfrm>
          <a:prstGeom prst="rect">
            <a:avLst/>
          </a:prstGeom>
          <a:noFill/>
          <a:ln w="9525">
            <a:noFill/>
            <a:miter lim="800000"/>
            <a:headEnd/>
            <a:tailEnd/>
          </a:ln>
          <a:effectLst/>
        </p:spPr>
        <p:txBody>
          <a:bodyPr wrap="none">
            <a:spAutoFit/>
          </a:bodyPr>
          <a:lstStyle/>
          <a:p>
            <a:pPr eaLnBrk="1" hangingPunct="1">
              <a:defRPr/>
            </a:pPr>
            <a:r>
              <a:rPr lang="en-US" sz="3200" b="1" dirty="0">
                <a:solidFill>
                  <a:schemeClr val="bg1">
                    <a:lumMod val="50000"/>
                  </a:schemeClr>
                </a:solidFill>
              </a:rPr>
              <a:t>DNA</a:t>
            </a:r>
            <a:r>
              <a:rPr lang="en-US" sz="3200" dirty="0">
                <a:solidFill>
                  <a:schemeClr val="bg1">
                    <a:lumMod val="50000"/>
                  </a:schemeClr>
                </a:solidFill>
              </a:rPr>
              <a:t> stands for </a:t>
            </a:r>
            <a:r>
              <a:rPr lang="en-US" sz="3200" b="1" dirty="0" err="1">
                <a:solidFill>
                  <a:schemeClr val="bg1">
                    <a:lumMod val="50000"/>
                  </a:schemeClr>
                </a:solidFill>
              </a:rPr>
              <a:t>Deoxyribose</a:t>
            </a:r>
            <a:r>
              <a:rPr lang="en-US" sz="3200" b="1" dirty="0">
                <a:solidFill>
                  <a:schemeClr val="bg1">
                    <a:lumMod val="50000"/>
                  </a:schemeClr>
                </a:solidFill>
              </a:rPr>
              <a:t> Nucleic Acid</a:t>
            </a:r>
          </a:p>
        </p:txBody>
      </p:sp>
      <p:sp>
        <p:nvSpPr>
          <p:cNvPr id="13" name="Text Box 3"/>
          <p:cNvSpPr txBox="1">
            <a:spLocks noChangeArrowheads="1"/>
          </p:cNvSpPr>
          <p:nvPr/>
        </p:nvSpPr>
        <p:spPr bwMode="auto">
          <a:xfrm>
            <a:off x="179388" y="1484313"/>
            <a:ext cx="8785225" cy="708025"/>
          </a:xfrm>
          <a:prstGeom prst="rect">
            <a:avLst/>
          </a:prstGeom>
          <a:noFill/>
          <a:ln w="9525">
            <a:noFill/>
            <a:miter lim="800000"/>
            <a:headEnd/>
            <a:tailEnd/>
          </a:ln>
          <a:effectLst/>
        </p:spPr>
        <p:txBody>
          <a:bodyPr>
            <a:spAutoFit/>
          </a:bodyPr>
          <a:lstStyle/>
          <a:p>
            <a:pPr algn="just" eaLnBrk="1" hangingPunct="1">
              <a:defRPr/>
            </a:pPr>
            <a:r>
              <a:rPr lang="en-US" sz="2000" b="1" dirty="0">
                <a:solidFill>
                  <a:schemeClr val="bg1">
                    <a:lumMod val="50000"/>
                  </a:schemeClr>
                </a:solidFill>
              </a:rPr>
              <a:t>DNA</a:t>
            </a:r>
            <a:r>
              <a:rPr lang="en-US" sz="2000" dirty="0">
                <a:solidFill>
                  <a:schemeClr val="bg1">
                    <a:lumMod val="50000"/>
                  </a:schemeClr>
                </a:solidFill>
              </a:rPr>
              <a:t>  is a very large molecule made up of a long chain of sub-units, called Nucleotides</a:t>
            </a:r>
          </a:p>
        </p:txBody>
      </p:sp>
      <p:sp>
        <p:nvSpPr>
          <p:cNvPr id="15" name="Text Box 5"/>
          <p:cNvSpPr txBox="1">
            <a:spLocks noChangeArrowheads="1"/>
          </p:cNvSpPr>
          <p:nvPr/>
        </p:nvSpPr>
        <p:spPr bwMode="auto">
          <a:xfrm>
            <a:off x="107950" y="2924175"/>
            <a:ext cx="3759200" cy="401638"/>
          </a:xfrm>
          <a:prstGeom prst="rect">
            <a:avLst/>
          </a:prstGeom>
          <a:noFill/>
          <a:ln w="9525">
            <a:noFill/>
            <a:miter lim="800000"/>
            <a:headEnd/>
            <a:tailEnd/>
          </a:ln>
          <a:effectLst/>
        </p:spPr>
        <p:txBody>
          <a:bodyPr wrap="none">
            <a:spAutoFit/>
          </a:bodyPr>
          <a:lstStyle/>
          <a:p>
            <a:pPr eaLnBrk="1" hangingPunct="1">
              <a:defRPr/>
            </a:pPr>
            <a:r>
              <a:rPr lang="en-GB" sz="2000" dirty="0">
                <a:solidFill>
                  <a:schemeClr val="bg1">
                    <a:lumMod val="50000"/>
                  </a:schemeClr>
                </a:solidFill>
              </a:rPr>
              <a:t>Each nucleotide is made up of: </a:t>
            </a:r>
            <a:endParaRPr lang="en-US" sz="2000" dirty="0">
              <a:solidFill>
                <a:schemeClr val="bg1">
                  <a:lumMod val="50000"/>
                </a:schemeClr>
              </a:solidFill>
            </a:endParaRPr>
          </a:p>
        </p:txBody>
      </p:sp>
      <p:sp>
        <p:nvSpPr>
          <p:cNvPr id="21" name="Text Box 6"/>
          <p:cNvSpPr txBox="1">
            <a:spLocks noChangeArrowheads="1"/>
          </p:cNvSpPr>
          <p:nvPr/>
        </p:nvSpPr>
        <p:spPr bwMode="auto">
          <a:xfrm>
            <a:off x="134938" y="3686175"/>
            <a:ext cx="3313112" cy="369888"/>
          </a:xfrm>
          <a:prstGeom prst="rect">
            <a:avLst/>
          </a:prstGeom>
          <a:noFill/>
          <a:ln w="9525">
            <a:noFill/>
            <a:miter lim="800000"/>
            <a:headEnd/>
            <a:tailEnd/>
          </a:ln>
          <a:effectLst/>
        </p:spPr>
        <p:txBody>
          <a:bodyPr wrap="none">
            <a:spAutoFit/>
          </a:bodyPr>
          <a:lstStyle/>
          <a:p>
            <a:pPr eaLnBrk="1" hangingPunct="1">
              <a:defRPr/>
            </a:pPr>
            <a:r>
              <a:rPr lang="en-GB" dirty="0">
                <a:solidFill>
                  <a:schemeClr val="tx1">
                    <a:lumMod val="65000"/>
                    <a:lumOff val="35000"/>
                  </a:schemeClr>
                </a:solidFill>
              </a:rPr>
              <a:t>1) A sugar called </a:t>
            </a:r>
            <a:r>
              <a:rPr lang="en-GB" dirty="0" err="1">
                <a:solidFill>
                  <a:schemeClr val="tx1">
                    <a:lumMod val="65000"/>
                    <a:lumOff val="35000"/>
                  </a:schemeClr>
                </a:solidFill>
              </a:rPr>
              <a:t>deoxyribose</a:t>
            </a:r>
            <a:endParaRPr lang="en-US" dirty="0">
              <a:solidFill>
                <a:schemeClr val="tx1">
                  <a:lumMod val="65000"/>
                  <a:lumOff val="35000"/>
                </a:schemeClr>
              </a:solidFill>
            </a:endParaRPr>
          </a:p>
        </p:txBody>
      </p:sp>
      <p:sp>
        <p:nvSpPr>
          <p:cNvPr id="27654" name="Text Box 7"/>
          <p:cNvSpPr txBox="1">
            <a:spLocks noChangeArrowheads="1"/>
          </p:cNvSpPr>
          <p:nvPr/>
        </p:nvSpPr>
        <p:spPr bwMode="auto">
          <a:xfrm>
            <a:off x="134938" y="4221163"/>
            <a:ext cx="251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it-IT" sz="1800">
                <a:solidFill>
                  <a:schemeClr val="bg1"/>
                </a:solidFill>
              </a:rPr>
              <a:t>2) a phosphate group </a:t>
            </a:r>
            <a:endParaRPr lang="en-US" altLang="it-IT" sz="1800">
              <a:solidFill>
                <a:schemeClr val="bg1"/>
              </a:solidFill>
            </a:endParaRPr>
          </a:p>
        </p:txBody>
      </p:sp>
      <p:sp>
        <p:nvSpPr>
          <p:cNvPr id="23" name="Text Box 8"/>
          <p:cNvSpPr txBox="1">
            <a:spLocks noChangeArrowheads="1"/>
          </p:cNvSpPr>
          <p:nvPr/>
        </p:nvSpPr>
        <p:spPr bwMode="auto">
          <a:xfrm>
            <a:off x="134938" y="4724400"/>
            <a:ext cx="2197100" cy="369888"/>
          </a:xfrm>
          <a:prstGeom prst="rect">
            <a:avLst/>
          </a:prstGeom>
          <a:noFill/>
          <a:ln w="9525">
            <a:noFill/>
            <a:miter lim="800000"/>
            <a:headEnd/>
            <a:tailEnd/>
          </a:ln>
          <a:effectLst/>
        </p:spPr>
        <p:txBody>
          <a:bodyPr wrap="none">
            <a:spAutoFit/>
          </a:bodyPr>
          <a:lstStyle/>
          <a:p>
            <a:pPr eaLnBrk="1" hangingPunct="1">
              <a:defRPr/>
            </a:pPr>
            <a:r>
              <a:rPr lang="en-GB" dirty="0">
                <a:solidFill>
                  <a:schemeClr val="tx1">
                    <a:lumMod val="65000"/>
                    <a:lumOff val="35000"/>
                  </a:schemeClr>
                </a:solidFill>
              </a:rPr>
              <a:t>3) </a:t>
            </a:r>
            <a:r>
              <a:rPr lang="en-GB" b="1" dirty="0">
                <a:solidFill>
                  <a:schemeClr val="tx1">
                    <a:lumMod val="65000"/>
                    <a:lumOff val="35000"/>
                  </a:schemeClr>
                </a:solidFill>
              </a:rPr>
              <a:t>an organic base</a:t>
            </a:r>
            <a:endParaRPr lang="en-US" b="1" dirty="0">
              <a:solidFill>
                <a:schemeClr val="tx1">
                  <a:lumMod val="65000"/>
                  <a:lumOff val="35000"/>
                </a:schemeClr>
              </a:solidFill>
            </a:endParaRPr>
          </a:p>
        </p:txBody>
      </p:sp>
      <p:sp>
        <p:nvSpPr>
          <p:cNvPr id="27656" name="AutoShape 4" descr="https://karimedalla.files.wordpress.com/2012/11/nucleotide.jpg"/>
          <p:cNvSpPr>
            <a:spLocks noChangeAspect="1" noChangeArrowheads="1"/>
          </p:cNvSpPr>
          <p:nvPr/>
        </p:nvSpPr>
        <p:spPr bwMode="auto">
          <a:xfrm>
            <a:off x="155575" y="-1112838"/>
            <a:ext cx="2857500" cy="232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7657" name="AutoShape 6" descr="https://karimedalla.files.wordpress.com/2012/11/nucleotid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cxnSp>
        <p:nvCxnSpPr>
          <p:cNvPr id="36" name="Connettore 1 35"/>
          <p:cNvCxnSpPr/>
          <p:nvPr/>
        </p:nvCxnSpPr>
        <p:spPr>
          <a:xfrm flipH="1">
            <a:off x="2555875" y="3141663"/>
            <a:ext cx="1511300" cy="2232025"/>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pic>
        <p:nvPicPr>
          <p:cNvPr id="258050" name="Picture 2"/>
          <p:cNvPicPr>
            <a:picLocks noChangeAspect="1" noChangeArrowheads="1"/>
          </p:cNvPicPr>
          <p:nvPr/>
        </p:nvPicPr>
        <p:blipFill>
          <a:blip r:embed="rId3">
            <a:extLst>
              <a:ext uri="{28A0092B-C50C-407E-A947-70E740481C1C}">
                <a14:useLocalDpi xmlns:a14="http://schemas.microsoft.com/office/drawing/2010/main" val="0"/>
              </a:ext>
            </a:extLst>
          </a:blip>
          <a:srcRect l="43117" t="60899" r="43300" b="18102"/>
          <a:stretch>
            <a:fillRect/>
          </a:stretch>
        </p:blipFill>
        <p:spPr bwMode="auto">
          <a:xfrm>
            <a:off x="4997450" y="3213100"/>
            <a:ext cx="2166938"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 Box 7"/>
          <p:cNvSpPr txBox="1">
            <a:spLocks noChangeArrowheads="1"/>
          </p:cNvSpPr>
          <p:nvPr/>
        </p:nvSpPr>
        <p:spPr bwMode="auto">
          <a:xfrm>
            <a:off x="2700338" y="5013325"/>
            <a:ext cx="64087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it-IT" sz="1800">
                <a:solidFill>
                  <a:schemeClr val="bg1"/>
                </a:solidFill>
              </a:rPr>
              <a:t>A phosphate group is attached to the sugar molecule in place of the -OH group on the 5' carbon.</a:t>
            </a:r>
          </a:p>
          <a:p>
            <a:pPr eaLnBrk="1" hangingPunct="1">
              <a:spcBef>
                <a:spcPct val="0"/>
              </a:spcBef>
              <a:buFontTx/>
              <a:buNone/>
            </a:pPr>
            <a:r>
              <a:rPr lang="en-US" altLang="it-IT" sz="1800">
                <a:solidFill>
                  <a:schemeClr val="bg1"/>
                </a:solidFill>
              </a:rPr>
              <a:t>It is also called PO</a:t>
            </a:r>
            <a:r>
              <a:rPr lang="en-US" altLang="it-IT" sz="1800" baseline="-25000">
                <a:solidFill>
                  <a:schemeClr val="bg1"/>
                </a:solidFill>
              </a:rPr>
              <a:t>4</a:t>
            </a:r>
          </a:p>
        </p:txBody>
      </p:sp>
      <p:grpSp>
        <p:nvGrpSpPr>
          <p:cNvPr id="27661" name="Gruppo 23"/>
          <p:cNvGrpSpPr>
            <a:grpSpLocks/>
          </p:cNvGrpSpPr>
          <p:nvPr/>
        </p:nvGrpSpPr>
        <p:grpSpPr bwMode="auto">
          <a:xfrm>
            <a:off x="5003800" y="3213100"/>
            <a:ext cx="1081088" cy="1000125"/>
            <a:chOff x="4716016" y="2204864"/>
            <a:chExt cx="1080120" cy="999728"/>
          </a:xfrm>
        </p:grpSpPr>
        <p:pic>
          <p:nvPicPr>
            <p:cNvPr id="19" name="Picture 2"/>
            <p:cNvPicPr>
              <a:picLocks noChangeAspect="1" noChangeArrowheads="1"/>
            </p:cNvPicPr>
            <p:nvPr/>
          </p:nvPicPr>
          <p:blipFill>
            <a:blip r:embed="rId3" cstate="print"/>
            <a:srcRect l="43116" t="60899" r="50122" b="27962"/>
            <a:stretch>
              <a:fillRect/>
            </a:stretch>
          </p:blipFill>
          <p:spPr bwMode="auto">
            <a:xfrm>
              <a:off x="4716016" y="2204864"/>
              <a:ext cx="1078937" cy="999728"/>
            </a:xfrm>
            <a:prstGeom prst="rect">
              <a:avLst/>
            </a:prstGeom>
            <a:ln>
              <a:noFill/>
            </a:ln>
            <a:effectLst>
              <a:softEdge rad="112500"/>
            </a:effectLst>
          </p:spPr>
        </p:pic>
        <p:pic>
          <p:nvPicPr>
            <p:cNvPr id="20" name="Picture 2"/>
            <p:cNvPicPr>
              <a:picLocks noChangeAspect="1" noChangeArrowheads="1"/>
            </p:cNvPicPr>
            <p:nvPr/>
          </p:nvPicPr>
          <p:blipFill>
            <a:blip r:embed="rId3" cstate="print"/>
            <a:srcRect l="49427" t="60899" r="47865" b="36694"/>
            <a:stretch>
              <a:fillRect/>
            </a:stretch>
          </p:blipFill>
          <p:spPr bwMode="auto">
            <a:xfrm>
              <a:off x="5364088" y="2985377"/>
              <a:ext cx="432048" cy="216024"/>
            </a:xfrm>
            <a:prstGeom prst="rect">
              <a:avLst/>
            </a:prstGeom>
            <a:ln>
              <a:noFill/>
            </a:ln>
            <a:effectLst>
              <a:softEdge rad="112500"/>
            </a:effectLst>
          </p:spPr>
        </p:pic>
      </p:grpSp>
      <p:sp>
        <p:nvSpPr>
          <p:cNvPr id="27662"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258050"/>
                                        </p:tgtEl>
                                        <p:attrNameLst>
                                          <p:attrName>style.opacity</p:attrName>
                                        </p:attrNameLst>
                                      </p:cBhvr>
                                      <p:to>
                                        <p:strVal val="0.25"/>
                                      </p:to>
                                    </p:set>
                                    <p:animEffect filter="image" prLst="opacity: 0.25">
                                      <p:cBhvr rctx="IE">
                                        <p:cTn id="7" dur="indefinite"/>
                                        <p:tgtEl>
                                          <p:spTgt spid="258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1606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16067"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sp>
        <p:nvSpPr>
          <p:cNvPr id="216068" name="CasellaDiTesto 6"/>
          <p:cNvSpPr txBox="1">
            <a:spLocks noChangeArrowheads="1"/>
          </p:cNvSpPr>
          <p:nvPr/>
        </p:nvSpPr>
        <p:spPr bwMode="auto">
          <a:xfrm>
            <a:off x="4103688" y="5621338"/>
            <a:ext cx="5040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2000">
                <a:solidFill>
                  <a:schemeClr val="bg1"/>
                </a:solidFill>
              </a:rPr>
              <a:t>Several genes involved in male fertility</a:t>
            </a:r>
          </a:p>
        </p:txBody>
      </p:sp>
      <p:pic>
        <p:nvPicPr>
          <p:cNvPr id="130050" name="Picture 2"/>
          <p:cNvPicPr>
            <a:picLocks noChangeAspect="1" noChangeArrowheads="1"/>
          </p:cNvPicPr>
          <p:nvPr/>
        </p:nvPicPr>
        <p:blipFill>
          <a:blip r:embed="rId3" cstate="print"/>
          <a:srcRect l="12694" t="37400" r="45963" b="9051"/>
          <a:stretch>
            <a:fillRect/>
          </a:stretch>
        </p:blipFill>
        <p:spPr bwMode="auto">
          <a:xfrm>
            <a:off x="1926059" y="1268760"/>
            <a:ext cx="5238229" cy="3816424"/>
          </a:xfrm>
          <a:prstGeom prst="rect">
            <a:avLst/>
          </a:prstGeom>
          <a:ln>
            <a:noFill/>
          </a:ln>
          <a:effectLst>
            <a:softEdge rad="112500"/>
          </a:effectLst>
        </p:spPr>
      </p:pic>
      <p:sp>
        <p:nvSpPr>
          <p:cNvPr id="10" name="Figura a mano libera 9"/>
          <p:cNvSpPr/>
          <p:nvPr/>
        </p:nvSpPr>
        <p:spPr>
          <a:xfrm>
            <a:off x="4556125" y="4906963"/>
            <a:ext cx="4572000" cy="823912"/>
          </a:xfrm>
          <a:custGeom>
            <a:avLst/>
            <a:gdLst>
              <a:gd name="connsiteX0" fmla="*/ 457200 w 4572000"/>
              <a:gd name="connsiteY0" fmla="*/ 0 h 822960"/>
              <a:gd name="connsiteX1" fmla="*/ 0 w 4572000"/>
              <a:gd name="connsiteY1" fmla="*/ 822960 h 822960"/>
              <a:gd name="connsiteX2" fmla="*/ 4572000 w 4572000"/>
              <a:gd name="connsiteY2" fmla="*/ 792480 h 822960"/>
              <a:gd name="connsiteX3" fmla="*/ 1706880 w 4572000"/>
              <a:gd name="connsiteY3" fmla="*/ 0 h 822960"/>
              <a:gd name="connsiteX4" fmla="*/ 1508760 w 4572000"/>
              <a:gd name="connsiteY4" fmla="*/ 60960 h 822960"/>
              <a:gd name="connsiteX5" fmla="*/ 990600 w 4572000"/>
              <a:gd name="connsiteY5" fmla="*/ 106680 h 822960"/>
              <a:gd name="connsiteX6" fmla="*/ 792480 w 4572000"/>
              <a:gd name="connsiteY6" fmla="*/ 106680 h 822960"/>
              <a:gd name="connsiteX7" fmla="*/ 518160 w 4572000"/>
              <a:gd name="connsiteY7" fmla="*/ 76200 h 822960"/>
              <a:gd name="connsiteX8" fmla="*/ 457200 w 4572000"/>
              <a:gd name="connsiteY8"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22960">
                <a:moveTo>
                  <a:pt x="457200" y="0"/>
                </a:moveTo>
                <a:lnTo>
                  <a:pt x="0" y="822960"/>
                </a:lnTo>
                <a:lnTo>
                  <a:pt x="4572000" y="792480"/>
                </a:lnTo>
                <a:lnTo>
                  <a:pt x="1706880" y="0"/>
                </a:lnTo>
                <a:lnTo>
                  <a:pt x="1508760" y="60960"/>
                </a:lnTo>
                <a:lnTo>
                  <a:pt x="990600" y="106680"/>
                </a:lnTo>
                <a:lnTo>
                  <a:pt x="792480" y="106680"/>
                </a:lnTo>
                <a:lnTo>
                  <a:pt x="518160" y="76200"/>
                </a:lnTo>
                <a:lnTo>
                  <a:pt x="457200" y="0"/>
                </a:lnTo>
                <a:close/>
              </a:path>
            </a:pathLst>
          </a:cu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16071" name="CasellaDiTesto 10"/>
          <p:cNvSpPr txBox="1">
            <a:spLocks noChangeArrowheads="1"/>
          </p:cNvSpPr>
          <p:nvPr/>
        </p:nvSpPr>
        <p:spPr bwMode="auto">
          <a:xfrm>
            <a:off x="144463" y="5445125"/>
            <a:ext cx="4356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a:solidFill>
                  <a:schemeClr val="bg1"/>
                </a:solidFill>
              </a:rPr>
              <a:t>DIFFERENT GENES:</a:t>
            </a:r>
          </a:p>
          <a:p>
            <a:pPr eaLnBrk="1" hangingPunct="1">
              <a:spcBef>
                <a:spcPct val="0"/>
              </a:spcBef>
              <a:buFontTx/>
              <a:buNone/>
            </a:pPr>
            <a:r>
              <a:rPr lang="it-IT" altLang="it-IT" sz="2000">
                <a:solidFill>
                  <a:schemeClr val="bg1"/>
                </a:solidFill>
              </a:rPr>
              <a:t>Hemophilia</a:t>
            </a:r>
          </a:p>
          <a:p>
            <a:pPr eaLnBrk="1" hangingPunct="1">
              <a:spcBef>
                <a:spcPct val="0"/>
              </a:spcBef>
              <a:buFontTx/>
              <a:buNone/>
            </a:pPr>
            <a:r>
              <a:rPr lang="it-IT" altLang="it-IT" sz="2000">
                <a:solidFill>
                  <a:schemeClr val="bg1"/>
                </a:solidFill>
              </a:rPr>
              <a:t>Color blindness</a:t>
            </a:r>
          </a:p>
          <a:p>
            <a:pPr eaLnBrk="1" hangingPunct="1">
              <a:spcBef>
                <a:spcPct val="0"/>
              </a:spcBef>
              <a:buFontTx/>
              <a:buNone/>
            </a:pPr>
            <a:r>
              <a:rPr lang="it-IT" altLang="it-IT" sz="2000">
                <a:solidFill>
                  <a:schemeClr val="bg1"/>
                </a:solidFill>
              </a:rPr>
              <a:t>Sex-linked characteristics</a:t>
            </a:r>
          </a:p>
        </p:txBody>
      </p:sp>
      <p:sp>
        <p:nvSpPr>
          <p:cNvPr id="12" name="Figura a mano libera 11"/>
          <p:cNvSpPr/>
          <p:nvPr/>
        </p:nvSpPr>
        <p:spPr>
          <a:xfrm>
            <a:off x="244475" y="3946525"/>
            <a:ext cx="2986088" cy="1631950"/>
          </a:xfrm>
          <a:custGeom>
            <a:avLst/>
            <a:gdLst>
              <a:gd name="connsiteX0" fmla="*/ 1844040 w 2987040"/>
              <a:gd name="connsiteY0" fmla="*/ 0 h 1630680"/>
              <a:gd name="connsiteX1" fmla="*/ 0 w 2987040"/>
              <a:gd name="connsiteY1" fmla="*/ 1630680 h 1630680"/>
              <a:gd name="connsiteX2" fmla="*/ 1767840 w 2987040"/>
              <a:gd name="connsiteY2" fmla="*/ 1630680 h 1630680"/>
              <a:gd name="connsiteX3" fmla="*/ 2987040 w 2987040"/>
              <a:gd name="connsiteY3" fmla="*/ 640080 h 1630680"/>
              <a:gd name="connsiteX4" fmla="*/ 2712720 w 2987040"/>
              <a:gd name="connsiteY4" fmla="*/ 655320 h 1630680"/>
              <a:gd name="connsiteX5" fmla="*/ 2545080 w 2987040"/>
              <a:gd name="connsiteY5" fmla="*/ 624840 h 1630680"/>
              <a:gd name="connsiteX6" fmla="*/ 2407920 w 2987040"/>
              <a:gd name="connsiteY6" fmla="*/ 548640 h 1630680"/>
              <a:gd name="connsiteX7" fmla="*/ 2301240 w 2987040"/>
              <a:gd name="connsiteY7" fmla="*/ 457200 h 1630680"/>
              <a:gd name="connsiteX8" fmla="*/ 2331720 w 2987040"/>
              <a:gd name="connsiteY8" fmla="*/ 335280 h 1630680"/>
              <a:gd name="connsiteX9" fmla="*/ 2331720 w 2987040"/>
              <a:gd name="connsiteY9" fmla="*/ 289560 h 1630680"/>
              <a:gd name="connsiteX10" fmla="*/ 2194560 w 2987040"/>
              <a:gd name="connsiteY10" fmla="*/ 289560 h 1630680"/>
              <a:gd name="connsiteX11" fmla="*/ 2087880 w 2987040"/>
              <a:gd name="connsiteY11" fmla="*/ 274320 h 1630680"/>
              <a:gd name="connsiteX12" fmla="*/ 1950720 w 2987040"/>
              <a:gd name="connsiteY12" fmla="*/ 167640 h 1630680"/>
              <a:gd name="connsiteX13" fmla="*/ 1844040 w 2987040"/>
              <a:gd name="connsiteY13" fmla="*/ 0 h 1630680"/>
              <a:gd name="connsiteX0" fmla="*/ 1844040 w 2987040"/>
              <a:gd name="connsiteY0" fmla="*/ 0 h 1630680"/>
              <a:gd name="connsiteX1" fmla="*/ 0 w 2987040"/>
              <a:gd name="connsiteY1" fmla="*/ 1630680 h 1630680"/>
              <a:gd name="connsiteX2" fmla="*/ 2311936 w 2987040"/>
              <a:gd name="connsiteY2" fmla="*/ 1570072 h 1630680"/>
              <a:gd name="connsiteX3" fmla="*/ 2987040 w 2987040"/>
              <a:gd name="connsiteY3" fmla="*/ 640080 h 1630680"/>
              <a:gd name="connsiteX4" fmla="*/ 2712720 w 2987040"/>
              <a:gd name="connsiteY4" fmla="*/ 655320 h 1630680"/>
              <a:gd name="connsiteX5" fmla="*/ 2545080 w 2987040"/>
              <a:gd name="connsiteY5" fmla="*/ 624840 h 1630680"/>
              <a:gd name="connsiteX6" fmla="*/ 2407920 w 2987040"/>
              <a:gd name="connsiteY6" fmla="*/ 548640 h 1630680"/>
              <a:gd name="connsiteX7" fmla="*/ 2301240 w 2987040"/>
              <a:gd name="connsiteY7" fmla="*/ 457200 h 1630680"/>
              <a:gd name="connsiteX8" fmla="*/ 2331720 w 2987040"/>
              <a:gd name="connsiteY8" fmla="*/ 335280 h 1630680"/>
              <a:gd name="connsiteX9" fmla="*/ 2331720 w 2987040"/>
              <a:gd name="connsiteY9" fmla="*/ 289560 h 1630680"/>
              <a:gd name="connsiteX10" fmla="*/ 2194560 w 2987040"/>
              <a:gd name="connsiteY10" fmla="*/ 289560 h 1630680"/>
              <a:gd name="connsiteX11" fmla="*/ 2087880 w 2987040"/>
              <a:gd name="connsiteY11" fmla="*/ 274320 h 1630680"/>
              <a:gd name="connsiteX12" fmla="*/ 1950720 w 2987040"/>
              <a:gd name="connsiteY12" fmla="*/ 167640 h 1630680"/>
              <a:gd name="connsiteX13" fmla="*/ 1844040 w 2987040"/>
              <a:gd name="connsiteY13" fmla="*/ 0 h 163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87040" h="1630680">
                <a:moveTo>
                  <a:pt x="1844040" y="0"/>
                </a:moveTo>
                <a:lnTo>
                  <a:pt x="0" y="1630680"/>
                </a:lnTo>
                <a:lnTo>
                  <a:pt x="2311936" y="1570072"/>
                </a:lnTo>
                <a:lnTo>
                  <a:pt x="2987040" y="640080"/>
                </a:lnTo>
                <a:lnTo>
                  <a:pt x="2712720" y="655320"/>
                </a:lnTo>
                <a:lnTo>
                  <a:pt x="2545080" y="624840"/>
                </a:lnTo>
                <a:lnTo>
                  <a:pt x="2407920" y="548640"/>
                </a:lnTo>
                <a:lnTo>
                  <a:pt x="2301240" y="457200"/>
                </a:lnTo>
                <a:lnTo>
                  <a:pt x="2331720" y="335280"/>
                </a:lnTo>
                <a:lnTo>
                  <a:pt x="2331720" y="289560"/>
                </a:lnTo>
                <a:lnTo>
                  <a:pt x="2194560" y="289560"/>
                </a:lnTo>
                <a:lnTo>
                  <a:pt x="2087880" y="274320"/>
                </a:lnTo>
                <a:lnTo>
                  <a:pt x="1950720" y="167640"/>
                </a:lnTo>
                <a:lnTo>
                  <a:pt x="1844040" y="0"/>
                </a:lnTo>
                <a:close/>
              </a:path>
            </a:pathLst>
          </a:cu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16073" name="CasellaDiTesto 6"/>
          <p:cNvSpPr txBox="1">
            <a:spLocks noChangeArrowheads="1"/>
          </p:cNvSpPr>
          <p:nvPr/>
        </p:nvSpPr>
        <p:spPr bwMode="auto">
          <a:xfrm>
            <a:off x="6948488" y="3627438"/>
            <a:ext cx="20510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it-IT" altLang="it-IT" sz="1400">
                <a:solidFill>
                  <a:schemeClr val="bg1"/>
                </a:solidFill>
              </a:rPr>
              <a:t>Smaller than X:</a:t>
            </a:r>
          </a:p>
          <a:p>
            <a:pPr algn="just" eaLnBrk="1" hangingPunct="1">
              <a:spcBef>
                <a:spcPct val="0"/>
              </a:spcBef>
            </a:pPr>
            <a:r>
              <a:rPr lang="it-IT" altLang="it-IT" sz="1400">
                <a:solidFill>
                  <a:schemeClr val="bg1"/>
                </a:solidFill>
              </a:rPr>
              <a:t>Only a dozen of genes (“X” has around 2000 genes) </a:t>
            </a:r>
          </a:p>
          <a:p>
            <a:pPr eaLnBrk="1" hangingPunct="1">
              <a:spcBef>
                <a:spcPct val="0"/>
              </a:spcBef>
            </a:pPr>
            <a:r>
              <a:rPr lang="it-IT" altLang="it-IT" sz="1400">
                <a:solidFill>
                  <a:schemeClr val="bg1"/>
                </a:solidFill>
              </a:rPr>
              <a:t>Lots of junk DNA</a:t>
            </a:r>
          </a:p>
        </p:txBody>
      </p:sp>
      <p:sp>
        <p:nvSpPr>
          <p:cNvPr id="13" name="Figura a mano libera 12"/>
          <p:cNvSpPr/>
          <p:nvPr/>
        </p:nvSpPr>
        <p:spPr>
          <a:xfrm>
            <a:off x="6248400" y="3611563"/>
            <a:ext cx="808038" cy="1082675"/>
          </a:xfrm>
          <a:custGeom>
            <a:avLst/>
            <a:gdLst>
              <a:gd name="connsiteX0" fmla="*/ 0 w 807720"/>
              <a:gd name="connsiteY0" fmla="*/ 533400 h 1082040"/>
              <a:gd name="connsiteX1" fmla="*/ 807720 w 807720"/>
              <a:gd name="connsiteY1" fmla="*/ 0 h 1082040"/>
              <a:gd name="connsiteX2" fmla="*/ 792480 w 807720"/>
              <a:gd name="connsiteY2" fmla="*/ 1082040 h 1082040"/>
              <a:gd name="connsiteX3" fmla="*/ 60960 w 807720"/>
              <a:gd name="connsiteY3" fmla="*/ 716280 h 1082040"/>
              <a:gd name="connsiteX4" fmla="*/ 60960 w 807720"/>
              <a:gd name="connsiteY4" fmla="*/ 594360 h 1082040"/>
              <a:gd name="connsiteX5" fmla="*/ 0 w 807720"/>
              <a:gd name="connsiteY5" fmla="*/ 533400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720" h="1082040">
                <a:moveTo>
                  <a:pt x="0" y="533400"/>
                </a:moveTo>
                <a:lnTo>
                  <a:pt x="807720" y="0"/>
                </a:lnTo>
                <a:lnTo>
                  <a:pt x="792480" y="1082040"/>
                </a:lnTo>
                <a:lnTo>
                  <a:pt x="60960" y="716280"/>
                </a:lnTo>
                <a:lnTo>
                  <a:pt x="60960" y="594360"/>
                </a:lnTo>
                <a:lnTo>
                  <a:pt x="0" y="533400"/>
                </a:lnTo>
                <a:close/>
              </a:path>
            </a:pathLst>
          </a:cu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18114"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18115"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pic>
        <p:nvPicPr>
          <p:cNvPr id="130050" name="Picture 2"/>
          <p:cNvPicPr>
            <a:picLocks noChangeAspect="1" noChangeArrowheads="1"/>
          </p:cNvPicPr>
          <p:nvPr/>
        </p:nvPicPr>
        <p:blipFill>
          <a:blip r:embed="rId3" cstate="print"/>
          <a:srcRect l="12694" t="37400" r="45963" b="9051"/>
          <a:stretch>
            <a:fillRect/>
          </a:stretch>
        </p:blipFill>
        <p:spPr bwMode="auto">
          <a:xfrm>
            <a:off x="1926059" y="1268760"/>
            <a:ext cx="5238229" cy="3816424"/>
          </a:xfrm>
          <a:prstGeom prst="rect">
            <a:avLst/>
          </a:prstGeom>
          <a:ln>
            <a:noFill/>
          </a:ln>
          <a:effectLst>
            <a:softEdge rad="112500"/>
          </a:effectLst>
        </p:spPr>
      </p:pic>
      <p:sp>
        <p:nvSpPr>
          <p:cNvPr id="218117" name="CasellaDiTesto 10"/>
          <p:cNvSpPr txBox="1">
            <a:spLocks noChangeArrowheads="1"/>
          </p:cNvSpPr>
          <p:nvPr/>
        </p:nvSpPr>
        <p:spPr bwMode="auto">
          <a:xfrm>
            <a:off x="144463" y="5445125"/>
            <a:ext cx="8820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rPr>
              <a:t>Males are more likely to have sex-linked disorders, as a single recessive gene in X has not any compensating dominant gene.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http://colourblindnesss.weebly.com/uploads/1/9/3/6/19366239/6574602_orig.jpg"/>
          <p:cNvPicPr>
            <a:picLocks noChangeAspect="1" noChangeArrowheads="1"/>
          </p:cNvPicPr>
          <p:nvPr/>
        </p:nvPicPr>
        <p:blipFill>
          <a:blip r:embed="rId3">
            <a:extLst>
              <a:ext uri="{28A0092B-C50C-407E-A947-70E740481C1C}">
                <a14:useLocalDpi xmlns:a14="http://schemas.microsoft.com/office/drawing/2010/main" val="0"/>
              </a:ext>
            </a:extLst>
          </a:blip>
          <a:srcRect r="47823"/>
          <a:stretch>
            <a:fillRect/>
          </a:stretch>
        </p:blipFill>
        <p:spPr bwMode="auto">
          <a:xfrm>
            <a:off x="2555875" y="1341438"/>
            <a:ext cx="43926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2"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20163"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20164"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pic>
        <p:nvPicPr>
          <p:cNvPr id="220165" name="Picture 3"/>
          <p:cNvPicPr>
            <a:picLocks noChangeAspect="1" noChangeArrowheads="1"/>
          </p:cNvPicPr>
          <p:nvPr/>
        </p:nvPicPr>
        <p:blipFill>
          <a:blip r:embed="rId4">
            <a:extLst>
              <a:ext uri="{28A0092B-C50C-407E-A947-70E740481C1C}">
                <a14:useLocalDpi xmlns:a14="http://schemas.microsoft.com/office/drawing/2010/main" val="0"/>
              </a:ext>
            </a:extLst>
          </a:blip>
          <a:srcRect l="38683" t="40550" r="44781" b="31100"/>
          <a:stretch>
            <a:fillRect/>
          </a:stretch>
        </p:blipFill>
        <p:spPr bwMode="auto">
          <a:xfrm>
            <a:off x="71438" y="1341438"/>
            <a:ext cx="248443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6" name="CasellaDiTesto 6"/>
          <p:cNvSpPr txBox="1">
            <a:spLocks noChangeArrowheads="1"/>
          </p:cNvSpPr>
          <p:nvPr/>
        </p:nvSpPr>
        <p:spPr bwMode="auto">
          <a:xfrm>
            <a:off x="-144016" y="3716338"/>
            <a:ext cx="28438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i="1">
                <a:solidFill>
                  <a:schemeClr val="bg1"/>
                </a:solidFill>
              </a:rPr>
              <a:t>C</a:t>
            </a:r>
            <a:r>
              <a:rPr lang="it-IT" altLang="it-IT" sz="1800" i="1" smtClean="0">
                <a:solidFill>
                  <a:schemeClr val="bg1"/>
                </a:solidFill>
              </a:rPr>
              <a:t>olor </a:t>
            </a:r>
            <a:r>
              <a:rPr lang="it-IT" altLang="it-IT" sz="1800" i="1" dirty="0" err="1" smtClean="0">
                <a:solidFill>
                  <a:schemeClr val="bg1"/>
                </a:solidFill>
              </a:rPr>
              <a:t>blindess</a:t>
            </a:r>
            <a:r>
              <a:rPr lang="it-IT" altLang="it-IT" sz="1800" i="1" dirty="0" smtClean="0">
                <a:solidFill>
                  <a:schemeClr val="bg1"/>
                </a:solidFill>
              </a:rPr>
              <a:t> </a:t>
            </a:r>
            <a:r>
              <a:rPr lang="it-IT" altLang="it-IT" sz="1800" i="1" dirty="0" err="1" smtClean="0">
                <a:solidFill>
                  <a:schemeClr val="bg1"/>
                </a:solidFill>
              </a:rPr>
              <a:t>is</a:t>
            </a:r>
            <a:r>
              <a:rPr lang="it-IT" altLang="it-IT" sz="1800" i="1" dirty="0" smtClean="0">
                <a:solidFill>
                  <a:schemeClr val="bg1"/>
                </a:solidFill>
              </a:rPr>
              <a:t> due to a recessive allele</a:t>
            </a:r>
            <a:endParaRPr lang="it-IT" altLang="it-IT" sz="1800" i="1" dirty="0">
              <a:solidFill>
                <a:schemeClr val="bg1"/>
              </a:solidFill>
            </a:endParaRPr>
          </a:p>
        </p:txBody>
      </p:sp>
      <p:sp>
        <p:nvSpPr>
          <p:cNvPr id="8" name="Figura a mano libera 7"/>
          <p:cNvSpPr/>
          <p:nvPr/>
        </p:nvSpPr>
        <p:spPr>
          <a:xfrm>
            <a:off x="3200400" y="2981325"/>
            <a:ext cx="3051175" cy="865188"/>
          </a:xfrm>
          <a:custGeom>
            <a:avLst/>
            <a:gdLst>
              <a:gd name="connsiteX0" fmla="*/ 894522 w 3051313"/>
              <a:gd name="connsiteY0" fmla="*/ 0 h 864704"/>
              <a:gd name="connsiteX1" fmla="*/ 2325757 w 3051313"/>
              <a:gd name="connsiteY1" fmla="*/ 19878 h 864704"/>
              <a:gd name="connsiteX2" fmla="*/ 3051313 w 3051313"/>
              <a:gd name="connsiteY2" fmla="*/ 815009 h 864704"/>
              <a:gd name="connsiteX3" fmla="*/ 2524539 w 3051313"/>
              <a:gd name="connsiteY3" fmla="*/ 854765 h 864704"/>
              <a:gd name="connsiteX4" fmla="*/ 2017643 w 3051313"/>
              <a:gd name="connsiteY4" fmla="*/ 864704 h 864704"/>
              <a:gd name="connsiteX5" fmla="*/ 1868557 w 3051313"/>
              <a:gd name="connsiteY5" fmla="*/ 795131 h 864704"/>
              <a:gd name="connsiteX6" fmla="*/ 0 w 3051313"/>
              <a:gd name="connsiteY6" fmla="*/ 785191 h 864704"/>
              <a:gd name="connsiteX7" fmla="*/ 298174 w 3051313"/>
              <a:gd name="connsiteY7" fmla="*/ 407504 h 864704"/>
              <a:gd name="connsiteX8" fmla="*/ 894522 w 3051313"/>
              <a:gd name="connsiteY8" fmla="*/ 0 h 86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313" h="864704">
                <a:moveTo>
                  <a:pt x="894522" y="0"/>
                </a:moveTo>
                <a:lnTo>
                  <a:pt x="2325757" y="19878"/>
                </a:lnTo>
                <a:lnTo>
                  <a:pt x="3051313" y="815009"/>
                </a:lnTo>
                <a:lnTo>
                  <a:pt x="2524539" y="854765"/>
                </a:lnTo>
                <a:lnTo>
                  <a:pt x="2017643" y="864704"/>
                </a:lnTo>
                <a:lnTo>
                  <a:pt x="1868557" y="795131"/>
                </a:lnTo>
                <a:lnTo>
                  <a:pt x="0" y="785191"/>
                </a:lnTo>
                <a:lnTo>
                  <a:pt x="298174" y="407504"/>
                </a:lnTo>
                <a:lnTo>
                  <a:pt x="89452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9" name="Rettangolo 8"/>
          <p:cNvSpPr/>
          <p:nvPr/>
        </p:nvSpPr>
        <p:spPr>
          <a:xfrm>
            <a:off x="2598738" y="3716338"/>
            <a:ext cx="4319587" cy="302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20169" name="CasellaDiTesto 9"/>
          <p:cNvSpPr txBox="1">
            <a:spLocks noChangeArrowheads="1"/>
          </p:cNvSpPr>
          <p:nvPr/>
        </p:nvSpPr>
        <p:spPr bwMode="auto">
          <a:xfrm>
            <a:off x="4500563" y="1773238"/>
            <a:ext cx="13668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800"/>
              <a:t>Colorblindess gene</a:t>
            </a:r>
          </a:p>
        </p:txBody>
      </p:sp>
      <p:cxnSp>
        <p:nvCxnSpPr>
          <p:cNvPr id="12" name="Connettore 2 11"/>
          <p:cNvCxnSpPr/>
          <p:nvPr/>
        </p:nvCxnSpPr>
        <p:spPr>
          <a:xfrm flipV="1">
            <a:off x="4427538" y="1916113"/>
            <a:ext cx="144462" cy="36036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http://colourblindnesss.weebly.com/uploads/1/9/3/6/19366239/6574602_orig.jpg"/>
          <p:cNvPicPr>
            <a:picLocks noChangeAspect="1" noChangeArrowheads="1"/>
          </p:cNvPicPr>
          <p:nvPr/>
        </p:nvPicPr>
        <p:blipFill>
          <a:blip r:embed="rId3">
            <a:extLst>
              <a:ext uri="{28A0092B-C50C-407E-A947-70E740481C1C}">
                <a14:useLocalDpi xmlns:a14="http://schemas.microsoft.com/office/drawing/2010/main" val="0"/>
              </a:ext>
            </a:extLst>
          </a:blip>
          <a:srcRect r="47823"/>
          <a:stretch>
            <a:fillRect/>
          </a:stretch>
        </p:blipFill>
        <p:spPr bwMode="auto">
          <a:xfrm>
            <a:off x="2555875" y="1341438"/>
            <a:ext cx="43926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0"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22211"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22212"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pic>
        <p:nvPicPr>
          <p:cNvPr id="222213" name="Picture 3"/>
          <p:cNvPicPr>
            <a:picLocks noChangeAspect="1" noChangeArrowheads="1"/>
          </p:cNvPicPr>
          <p:nvPr/>
        </p:nvPicPr>
        <p:blipFill>
          <a:blip r:embed="rId4">
            <a:extLst>
              <a:ext uri="{28A0092B-C50C-407E-A947-70E740481C1C}">
                <a14:useLocalDpi xmlns:a14="http://schemas.microsoft.com/office/drawing/2010/main" val="0"/>
              </a:ext>
            </a:extLst>
          </a:blip>
          <a:srcRect l="38683" t="40550" r="44781" b="31100"/>
          <a:stretch>
            <a:fillRect/>
          </a:stretch>
        </p:blipFill>
        <p:spPr bwMode="auto">
          <a:xfrm>
            <a:off x="71438" y="1341438"/>
            <a:ext cx="248443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igura a mano libera 7"/>
          <p:cNvSpPr/>
          <p:nvPr/>
        </p:nvSpPr>
        <p:spPr>
          <a:xfrm>
            <a:off x="3200400" y="2981325"/>
            <a:ext cx="3051175" cy="865188"/>
          </a:xfrm>
          <a:custGeom>
            <a:avLst/>
            <a:gdLst>
              <a:gd name="connsiteX0" fmla="*/ 894522 w 3051313"/>
              <a:gd name="connsiteY0" fmla="*/ 0 h 864704"/>
              <a:gd name="connsiteX1" fmla="*/ 2325757 w 3051313"/>
              <a:gd name="connsiteY1" fmla="*/ 19878 h 864704"/>
              <a:gd name="connsiteX2" fmla="*/ 3051313 w 3051313"/>
              <a:gd name="connsiteY2" fmla="*/ 815009 h 864704"/>
              <a:gd name="connsiteX3" fmla="*/ 2524539 w 3051313"/>
              <a:gd name="connsiteY3" fmla="*/ 854765 h 864704"/>
              <a:gd name="connsiteX4" fmla="*/ 2017643 w 3051313"/>
              <a:gd name="connsiteY4" fmla="*/ 864704 h 864704"/>
              <a:gd name="connsiteX5" fmla="*/ 1868557 w 3051313"/>
              <a:gd name="connsiteY5" fmla="*/ 795131 h 864704"/>
              <a:gd name="connsiteX6" fmla="*/ 0 w 3051313"/>
              <a:gd name="connsiteY6" fmla="*/ 785191 h 864704"/>
              <a:gd name="connsiteX7" fmla="*/ 298174 w 3051313"/>
              <a:gd name="connsiteY7" fmla="*/ 407504 h 864704"/>
              <a:gd name="connsiteX8" fmla="*/ 894522 w 3051313"/>
              <a:gd name="connsiteY8" fmla="*/ 0 h 86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313" h="864704">
                <a:moveTo>
                  <a:pt x="894522" y="0"/>
                </a:moveTo>
                <a:lnTo>
                  <a:pt x="2325757" y="19878"/>
                </a:lnTo>
                <a:lnTo>
                  <a:pt x="3051313" y="815009"/>
                </a:lnTo>
                <a:lnTo>
                  <a:pt x="2524539" y="854765"/>
                </a:lnTo>
                <a:lnTo>
                  <a:pt x="2017643" y="864704"/>
                </a:lnTo>
                <a:lnTo>
                  <a:pt x="1868557" y="795131"/>
                </a:lnTo>
                <a:lnTo>
                  <a:pt x="0" y="785191"/>
                </a:lnTo>
                <a:lnTo>
                  <a:pt x="298174" y="407504"/>
                </a:lnTo>
                <a:lnTo>
                  <a:pt x="89452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9" name="Rettangolo 8"/>
          <p:cNvSpPr/>
          <p:nvPr/>
        </p:nvSpPr>
        <p:spPr>
          <a:xfrm>
            <a:off x="3779838" y="3716338"/>
            <a:ext cx="3138487" cy="302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cxnSp>
        <p:nvCxnSpPr>
          <p:cNvPr id="11" name="Connettore 2 10"/>
          <p:cNvCxnSpPr/>
          <p:nvPr/>
        </p:nvCxnSpPr>
        <p:spPr>
          <a:xfrm flipH="1">
            <a:off x="3276600" y="2924175"/>
            <a:ext cx="935038" cy="8651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a:off x="3419475" y="2924175"/>
            <a:ext cx="1584325" cy="8651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22219" name="Picture 2" descr="http://www.laprovinciaonline.info/wp-content/uploads/2014/07/its-a-girl-564x25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68863"/>
            <a:ext cx="25987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6"/>
          <p:cNvSpPr txBox="1">
            <a:spLocks noChangeArrowheads="1"/>
          </p:cNvSpPr>
          <p:nvPr/>
        </p:nvSpPr>
        <p:spPr bwMode="auto">
          <a:xfrm>
            <a:off x="-144016" y="3716338"/>
            <a:ext cx="28438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i="1">
                <a:solidFill>
                  <a:schemeClr val="bg1"/>
                </a:solidFill>
              </a:rPr>
              <a:t>C</a:t>
            </a:r>
            <a:r>
              <a:rPr lang="it-IT" altLang="it-IT" sz="1800" i="1" smtClean="0">
                <a:solidFill>
                  <a:schemeClr val="bg1"/>
                </a:solidFill>
              </a:rPr>
              <a:t>olor </a:t>
            </a:r>
            <a:r>
              <a:rPr lang="it-IT" altLang="it-IT" sz="1800" i="1" dirty="0" err="1" smtClean="0">
                <a:solidFill>
                  <a:schemeClr val="bg1"/>
                </a:solidFill>
              </a:rPr>
              <a:t>blindess</a:t>
            </a:r>
            <a:r>
              <a:rPr lang="it-IT" altLang="it-IT" sz="1800" i="1" dirty="0" smtClean="0">
                <a:solidFill>
                  <a:schemeClr val="bg1"/>
                </a:solidFill>
              </a:rPr>
              <a:t> </a:t>
            </a:r>
            <a:r>
              <a:rPr lang="it-IT" altLang="it-IT" sz="1800" i="1" dirty="0" err="1" smtClean="0">
                <a:solidFill>
                  <a:schemeClr val="bg1"/>
                </a:solidFill>
              </a:rPr>
              <a:t>is</a:t>
            </a:r>
            <a:r>
              <a:rPr lang="it-IT" altLang="it-IT" sz="1800" i="1" dirty="0" smtClean="0">
                <a:solidFill>
                  <a:schemeClr val="bg1"/>
                </a:solidFill>
              </a:rPr>
              <a:t> due to a recessive allele</a:t>
            </a:r>
            <a:endParaRPr lang="it-IT" altLang="it-IT" sz="1800" i="1" dirty="0">
              <a:solidFill>
                <a:schemeClr val="bg1"/>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http://colourblindnesss.weebly.com/uploads/1/9/3/6/19366239/6574602_orig.jpg"/>
          <p:cNvPicPr>
            <a:picLocks noChangeAspect="1" noChangeArrowheads="1"/>
          </p:cNvPicPr>
          <p:nvPr/>
        </p:nvPicPr>
        <p:blipFill>
          <a:blip r:embed="rId3">
            <a:extLst>
              <a:ext uri="{28A0092B-C50C-407E-A947-70E740481C1C}">
                <a14:useLocalDpi xmlns:a14="http://schemas.microsoft.com/office/drawing/2010/main" val="0"/>
              </a:ext>
            </a:extLst>
          </a:blip>
          <a:srcRect r="47823"/>
          <a:stretch>
            <a:fillRect/>
          </a:stretch>
        </p:blipFill>
        <p:spPr bwMode="auto">
          <a:xfrm>
            <a:off x="2555875" y="1341438"/>
            <a:ext cx="43926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24259"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24260"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pic>
        <p:nvPicPr>
          <p:cNvPr id="224261" name="Picture 3"/>
          <p:cNvPicPr>
            <a:picLocks noChangeAspect="1" noChangeArrowheads="1"/>
          </p:cNvPicPr>
          <p:nvPr/>
        </p:nvPicPr>
        <p:blipFill>
          <a:blip r:embed="rId4">
            <a:extLst>
              <a:ext uri="{28A0092B-C50C-407E-A947-70E740481C1C}">
                <a14:useLocalDpi xmlns:a14="http://schemas.microsoft.com/office/drawing/2010/main" val="0"/>
              </a:ext>
            </a:extLst>
          </a:blip>
          <a:srcRect l="38683" t="40550" r="44781" b="31100"/>
          <a:stretch>
            <a:fillRect/>
          </a:stretch>
        </p:blipFill>
        <p:spPr bwMode="auto">
          <a:xfrm>
            <a:off x="71438" y="1341438"/>
            <a:ext cx="248443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igura a mano libera 7"/>
          <p:cNvSpPr/>
          <p:nvPr/>
        </p:nvSpPr>
        <p:spPr>
          <a:xfrm>
            <a:off x="3200400" y="2981325"/>
            <a:ext cx="3051175" cy="865188"/>
          </a:xfrm>
          <a:custGeom>
            <a:avLst/>
            <a:gdLst>
              <a:gd name="connsiteX0" fmla="*/ 894522 w 3051313"/>
              <a:gd name="connsiteY0" fmla="*/ 0 h 864704"/>
              <a:gd name="connsiteX1" fmla="*/ 2325757 w 3051313"/>
              <a:gd name="connsiteY1" fmla="*/ 19878 h 864704"/>
              <a:gd name="connsiteX2" fmla="*/ 3051313 w 3051313"/>
              <a:gd name="connsiteY2" fmla="*/ 815009 h 864704"/>
              <a:gd name="connsiteX3" fmla="*/ 2524539 w 3051313"/>
              <a:gd name="connsiteY3" fmla="*/ 854765 h 864704"/>
              <a:gd name="connsiteX4" fmla="*/ 2017643 w 3051313"/>
              <a:gd name="connsiteY4" fmla="*/ 864704 h 864704"/>
              <a:gd name="connsiteX5" fmla="*/ 1868557 w 3051313"/>
              <a:gd name="connsiteY5" fmla="*/ 795131 h 864704"/>
              <a:gd name="connsiteX6" fmla="*/ 0 w 3051313"/>
              <a:gd name="connsiteY6" fmla="*/ 785191 h 864704"/>
              <a:gd name="connsiteX7" fmla="*/ 298174 w 3051313"/>
              <a:gd name="connsiteY7" fmla="*/ 407504 h 864704"/>
              <a:gd name="connsiteX8" fmla="*/ 894522 w 3051313"/>
              <a:gd name="connsiteY8" fmla="*/ 0 h 86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313" h="864704">
                <a:moveTo>
                  <a:pt x="894522" y="0"/>
                </a:moveTo>
                <a:lnTo>
                  <a:pt x="2325757" y="19878"/>
                </a:lnTo>
                <a:lnTo>
                  <a:pt x="3051313" y="815009"/>
                </a:lnTo>
                <a:lnTo>
                  <a:pt x="2524539" y="854765"/>
                </a:lnTo>
                <a:lnTo>
                  <a:pt x="2017643" y="864704"/>
                </a:lnTo>
                <a:lnTo>
                  <a:pt x="1868557" y="795131"/>
                </a:lnTo>
                <a:lnTo>
                  <a:pt x="0" y="785191"/>
                </a:lnTo>
                <a:lnTo>
                  <a:pt x="298174" y="407504"/>
                </a:lnTo>
                <a:lnTo>
                  <a:pt x="89452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9" name="Rettangolo 8"/>
          <p:cNvSpPr/>
          <p:nvPr/>
        </p:nvSpPr>
        <p:spPr>
          <a:xfrm>
            <a:off x="4859338" y="3716338"/>
            <a:ext cx="2058987" cy="302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cxnSp>
        <p:nvCxnSpPr>
          <p:cNvPr id="11" name="Connettore 2 10"/>
          <p:cNvCxnSpPr/>
          <p:nvPr/>
        </p:nvCxnSpPr>
        <p:spPr>
          <a:xfrm flipH="1">
            <a:off x="4140200" y="2997200"/>
            <a:ext cx="215900" cy="79216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a:off x="4356100" y="2924175"/>
            <a:ext cx="647700" cy="8651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2843213" y="3716338"/>
            <a:ext cx="936625" cy="302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224268" name="Picture 2" descr="http://www.laprovinciaonline.info/wp-content/uploads/2014/07/its-a-girl-564x25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68863"/>
            <a:ext cx="25987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6"/>
          <p:cNvSpPr txBox="1">
            <a:spLocks noChangeArrowheads="1"/>
          </p:cNvSpPr>
          <p:nvPr/>
        </p:nvSpPr>
        <p:spPr bwMode="auto">
          <a:xfrm>
            <a:off x="-144016" y="3716338"/>
            <a:ext cx="28438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i="1">
                <a:solidFill>
                  <a:schemeClr val="bg1"/>
                </a:solidFill>
              </a:rPr>
              <a:t>C</a:t>
            </a:r>
            <a:r>
              <a:rPr lang="it-IT" altLang="it-IT" sz="1800" i="1" smtClean="0">
                <a:solidFill>
                  <a:schemeClr val="bg1"/>
                </a:solidFill>
              </a:rPr>
              <a:t>olor </a:t>
            </a:r>
            <a:r>
              <a:rPr lang="it-IT" altLang="it-IT" sz="1800" i="1" dirty="0" err="1" smtClean="0">
                <a:solidFill>
                  <a:schemeClr val="bg1"/>
                </a:solidFill>
              </a:rPr>
              <a:t>blindess</a:t>
            </a:r>
            <a:r>
              <a:rPr lang="it-IT" altLang="it-IT" sz="1800" i="1" dirty="0" smtClean="0">
                <a:solidFill>
                  <a:schemeClr val="bg1"/>
                </a:solidFill>
              </a:rPr>
              <a:t> </a:t>
            </a:r>
            <a:r>
              <a:rPr lang="it-IT" altLang="it-IT" sz="1800" i="1" dirty="0" err="1" smtClean="0">
                <a:solidFill>
                  <a:schemeClr val="bg1"/>
                </a:solidFill>
              </a:rPr>
              <a:t>is</a:t>
            </a:r>
            <a:r>
              <a:rPr lang="it-IT" altLang="it-IT" sz="1800" i="1" dirty="0" smtClean="0">
                <a:solidFill>
                  <a:schemeClr val="bg1"/>
                </a:solidFill>
              </a:rPr>
              <a:t> due to a recessive allele</a:t>
            </a:r>
            <a:endParaRPr lang="it-IT" altLang="it-IT" sz="1800" i="1" dirty="0">
              <a:solidFill>
                <a:schemeClr val="bg1"/>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p:cNvPicPr>
            <a:picLocks noChangeAspect="1" noChangeArrowheads="1"/>
          </p:cNvPicPr>
          <p:nvPr/>
        </p:nvPicPr>
        <p:blipFill>
          <a:blip r:embed="rId3">
            <a:extLst>
              <a:ext uri="{28A0092B-C50C-407E-A947-70E740481C1C}">
                <a14:useLocalDpi xmlns:a14="http://schemas.microsoft.com/office/drawing/2010/main" val="0"/>
              </a:ext>
            </a:extLst>
          </a:blip>
          <a:srcRect l="13875" t="46851" r="49506" b="17450"/>
          <a:stretch>
            <a:fillRect/>
          </a:stretch>
        </p:blipFill>
        <p:spPr bwMode="auto">
          <a:xfrm>
            <a:off x="-36513" y="4581525"/>
            <a:ext cx="2663826"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6" name="Picture 2" descr="http://colourblindnesss.weebly.com/uploads/1/9/3/6/19366239/6574602_orig.jpg"/>
          <p:cNvPicPr>
            <a:picLocks noChangeAspect="1" noChangeArrowheads="1"/>
          </p:cNvPicPr>
          <p:nvPr/>
        </p:nvPicPr>
        <p:blipFill>
          <a:blip r:embed="rId4">
            <a:extLst>
              <a:ext uri="{28A0092B-C50C-407E-A947-70E740481C1C}">
                <a14:useLocalDpi xmlns:a14="http://schemas.microsoft.com/office/drawing/2010/main" val="0"/>
              </a:ext>
            </a:extLst>
          </a:blip>
          <a:srcRect r="47823"/>
          <a:stretch>
            <a:fillRect/>
          </a:stretch>
        </p:blipFill>
        <p:spPr bwMode="auto">
          <a:xfrm>
            <a:off x="2555875" y="1341438"/>
            <a:ext cx="43926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26308"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26309"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pic>
        <p:nvPicPr>
          <p:cNvPr id="226310" name="Picture 3"/>
          <p:cNvPicPr>
            <a:picLocks noChangeAspect="1" noChangeArrowheads="1"/>
          </p:cNvPicPr>
          <p:nvPr/>
        </p:nvPicPr>
        <p:blipFill>
          <a:blip r:embed="rId5">
            <a:extLst>
              <a:ext uri="{28A0092B-C50C-407E-A947-70E740481C1C}">
                <a14:useLocalDpi xmlns:a14="http://schemas.microsoft.com/office/drawing/2010/main" val="0"/>
              </a:ext>
            </a:extLst>
          </a:blip>
          <a:srcRect l="38683" t="40550" r="44781" b="31100"/>
          <a:stretch>
            <a:fillRect/>
          </a:stretch>
        </p:blipFill>
        <p:spPr bwMode="auto">
          <a:xfrm>
            <a:off x="71438" y="1341438"/>
            <a:ext cx="248443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igura a mano libera 7"/>
          <p:cNvSpPr/>
          <p:nvPr/>
        </p:nvSpPr>
        <p:spPr>
          <a:xfrm>
            <a:off x="3200400" y="2981325"/>
            <a:ext cx="3051175" cy="865188"/>
          </a:xfrm>
          <a:custGeom>
            <a:avLst/>
            <a:gdLst>
              <a:gd name="connsiteX0" fmla="*/ 894522 w 3051313"/>
              <a:gd name="connsiteY0" fmla="*/ 0 h 864704"/>
              <a:gd name="connsiteX1" fmla="*/ 2325757 w 3051313"/>
              <a:gd name="connsiteY1" fmla="*/ 19878 h 864704"/>
              <a:gd name="connsiteX2" fmla="*/ 3051313 w 3051313"/>
              <a:gd name="connsiteY2" fmla="*/ 815009 h 864704"/>
              <a:gd name="connsiteX3" fmla="*/ 2524539 w 3051313"/>
              <a:gd name="connsiteY3" fmla="*/ 854765 h 864704"/>
              <a:gd name="connsiteX4" fmla="*/ 2017643 w 3051313"/>
              <a:gd name="connsiteY4" fmla="*/ 864704 h 864704"/>
              <a:gd name="connsiteX5" fmla="*/ 1868557 w 3051313"/>
              <a:gd name="connsiteY5" fmla="*/ 795131 h 864704"/>
              <a:gd name="connsiteX6" fmla="*/ 0 w 3051313"/>
              <a:gd name="connsiteY6" fmla="*/ 785191 h 864704"/>
              <a:gd name="connsiteX7" fmla="*/ 298174 w 3051313"/>
              <a:gd name="connsiteY7" fmla="*/ 407504 h 864704"/>
              <a:gd name="connsiteX8" fmla="*/ 894522 w 3051313"/>
              <a:gd name="connsiteY8" fmla="*/ 0 h 86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313" h="864704">
                <a:moveTo>
                  <a:pt x="894522" y="0"/>
                </a:moveTo>
                <a:lnTo>
                  <a:pt x="2325757" y="19878"/>
                </a:lnTo>
                <a:lnTo>
                  <a:pt x="3051313" y="815009"/>
                </a:lnTo>
                <a:lnTo>
                  <a:pt x="2524539" y="854765"/>
                </a:lnTo>
                <a:lnTo>
                  <a:pt x="2017643" y="864704"/>
                </a:lnTo>
                <a:lnTo>
                  <a:pt x="1868557" y="795131"/>
                </a:lnTo>
                <a:lnTo>
                  <a:pt x="0" y="785191"/>
                </a:lnTo>
                <a:lnTo>
                  <a:pt x="298174" y="407504"/>
                </a:lnTo>
                <a:lnTo>
                  <a:pt x="89452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9" name="Rettangolo 8"/>
          <p:cNvSpPr/>
          <p:nvPr/>
        </p:nvSpPr>
        <p:spPr>
          <a:xfrm>
            <a:off x="5651500" y="3716338"/>
            <a:ext cx="1266825" cy="302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cxnSp>
        <p:nvCxnSpPr>
          <p:cNvPr id="11" name="Connettore 2 10"/>
          <p:cNvCxnSpPr>
            <a:endCxn id="8" idx="5"/>
          </p:cNvCxnSpPr>
          <p:nvPr/>
        </p:nvCxnSpPr>
        <p:spPr>
          <a:xfrm>
            <a:off x="4211638" y="2924175"/>
            <a:ext cx="857250" cy="8524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5240338" y="2924175"/>
            <a:ext cx="123825" cy="11525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2843213" y="3716338"/>
            <a:ext cx="1873250" cy="302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26317" name="AutoShape 2" descr="http://bookchelle.files.wordpress.com/2011/05/its-a-boy-giant-banner-with-hanging-cutouts.jpg"/>
          <p:cNvSpPr>
            <a:spLocks noChangeAspect="1" noChangeArrowheads="1"/>
          </p:cNvSpPr>
          <p:nvPr/>
        </p:nvSpPr>
        <p:spPr bwMode="auto">
          <a:xfrm>
            <a:off x="155575" y="-1279525"/>
            <a:ext cx="47625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5" name="CasellaDiTesto 6"/>
          <p:cNvSpPr txBox="1">
            <a:spLocks noChangeArrowheads="1"/>
          </p:cNvSpPr>
          <p:nvPr/>
        </p:nvSpPr>
        <p:spPr bwMode="auto">
          <a:xfrm>
            <a:off x="-144016" y="3716338"/>
            <a:ext cx="28438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i="1">
                <a:solidFill>
                  <a:schemeClr val="bg1"/>
                </a:solidFill>
              </a:rPr>
              <a:t>C</a:t>
            </a:r>
            <a:r>
              <a:rPr lang="it-IT" altLang="it-IT" sz="1800" i="1" smtClean="0">
                <a:solidFill>
                  <a:schemeClr val="bg1"/>
                </a:solidFill>
              </a:rPr>
              <a:t>olor </a:t>
            </a:r>
            <a:r>
              <a:rPr lang="it-IT" altLang="it-IT" sz="1800" i="1" dirty="0" err="1" smtClean="0">
                <a:solidFill>
                  <a:schemeClr val="bg1"/>
                </a:solidFill>
              </a:rPr>
              <a:t>blindess</a:t>
            </a:r>
            <a:r>
              <a:rPr lang="it-IT" altLang="it-IT" sz="1800" i="1" dirty="0" smtClean="0">
                <a:solidFill>
                  <a:schemeClr val="bg1"/>
                </a:solidFill>
              </a:rPr>
              <a:t> </a:t>
            </a:r>
            <a:r>
              <a:rPr lang="it-IT" altLang="it-IT" sz="1800" i="1" dirty="0" err="1" smtClean="0">
                <a:solidFill>
                  <a:schemeClr val="bg1"/>
                </a:solidFill>
              </a:rPr>
              <a:t>is</a:t>
            </a:r>
            <a:r>
              <a:rPr lang="it-IT" altLang="it-IT" sz="1800" i="1" dirty="0" smtClean="0">
                <a:solidFill>
                  <a:schemeClr val="bg1"/>
                </a:solidFill>
              </a:rPr>
              <a:t> due to a recessive allele</a:t>
            </a:r>
            <a:endParaRPr lang="it-IT" altLang="it-IT" sz="1800" i="1" dirty="0">
              <a:solidFill>
                <a:schemeClr val="bg1"/>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l="13875" t="46851" r="49506" b="17450"/>
          <a:stretch>
            <a:fillRect/>
          </a:stretch>
        </p:blipFill>
        <p:spPr bwMode="auto">
          <a:xfrm>
            <a:off x="-36513" y="4581525"/>
            <a:ext cx="2663826"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4" name="Picture 2" descr="http://colourblindnesss.weebly.com/uploads/1/9/3/6/19366239/6574602_orig.jpg"/>
          <p:cNvPicPr>
            <a:picLocks noChangeAspect="1" noChangeArrowheads="1"/>
          </p:cNvPicPr>
          <p:nvPr/>
        </p:nvPicPr>
        <p:blipFill>
          <a:blip r:embed="rId4">
            <a:extLst>
              <a:ext uri="{28A0092B-C50C-407E-A947-70E740481C1C}">
                <a14:useLocalDpi xmlns:a14="http://schemas.microsoft.com/office/drawing/2010/main" val="0"/>
              </a:ext>
            </a:extLst>
          </a:blip>
          <a:srcRect r="47823"/>
          <a:stretch>
            <a:fillRect/>
          </a:stretch>
        </p:blipFill>
        <p:spPr bwMode="auto">
          <a:xfrm>
            <a:off x="2555875" y="1341438"/>
            <a:ext cx="43926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28356"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28357"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pic>
        <p:nvPicPr>
          <p:cNvPr id="228358" name="Picture 3"/>
          <p:cNvPicPr>
            <a:picLocks noChangeAspect="1" noChangeArrowheads="1"/>
          </p:cNvPicPr>
          <p:nvPr/>
        </p:nvPicPr>
        <p:blipFill>
          <a:blip r:embed="rId5">
            <a:extLst>
              <a:ext uri="{28A0092B-C50C-407E-A947-70E740481C1C}">
                <a14:useLocalDpi xmlns:a14="http://schemas.microsoft.com/office/drawing/2010/main" val="0"/>
              </a:ext>
            </a:extLst>
          </a:blip>
          <a:srcRect l="38683" t="40550" r="44781" b="31100"/>
          <a:stretch>
            <a:fillRect/>
          </a:stretch>
        </p:blipFill>
        <p:spPr bwMode="auto">
          <a:xfrm>
            <a:off x="71438" y="1341438"/>
            <a:ext cx="248443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igura a mano libera 7"/>
          <p:cNvSpPr/>
          <p:nvPr/>
        </p:nvSpPr>
        <p:spPr>
          <a:xfrm>
            <a:off x="3200400" y="2981325"/>
            <a:ext cx="3051175" cy="865188"/>
          </a:xfrm>
          <a:custGeom>
            <a:avLst/>
            <a:gdLst>
              <a:gd name="connsiteX0" fmla="*/ 894522 w 3051313"/>
              <a:gd name="connsiteY0" fmla="*/ 0 h 864704"/>
              <a:gd name="connsiteX1" fmla="*/ 2325757 w 3051313"/>
              <a:gd name="connsiteY1" fmla="*/ 19878 h 864704"/>
              <a:gd name="connsiteX2" fmla="*/ 3051313 w 3051313"/>
              <a:gd name="connsiteY2" fmla="*/ 815009 h 864704"/>
              <a:gd name="connsiteX3" fmla="*/ 2524539 w 3051313"/>
              <a:gd name="connsiteY3" fmla="*/ 854765 h 864704"/>
              <a:gd name="connsiteX4" fmla="*/ 2017643 w 3051313"/>
              <a:gd name="connsiteY4" fmla="*/ 864704 h 864704"/>
              <a:gd name="connsiteX5" fmla="*/ 1868557 w 3051313"/>
              <a:gd name="connsiteY5" fmla="*/ 795131 h 864704"/>
              <a:gd name="connsiteX6" fmla="*/ 0 w 3051313"/>
              <a:gd name="connsiteY6" fmla="*/ 785191 h 864704"/>
              <a:gd name="connsiteX7" fmla="*/ 298174 w 3051313"/>
              <a:gd name="connsiteY7" fmla="*/ 407504 h 864704"/>
              <a:gd name="connsiteX8" fmla="*/ 894522 w 3051313"/>
              <a:gd name="connsiteY8" fmla="*/ 0 h 86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313" h="864704">
                <a:moveTo>
                  <a:pt x="894522" y="0"/>
                </a:moveTo>
                <a:lnTo>
                  <a:pt x="2325757" y="19878"/>
                </a:lnTo>
                <a:lnTo>
                  <a:pt x="3051313" y="815009"/>
                </a:lnTo>
                <a:lnTo>
                  <a:pt x="2524539" y="854765"/>
                </a:lnTo>
                <a:lnTo>
                  <a:pt x="2017643" y="864704"/>
                </a:lnTo>
                <a:lnTo>
                  <a:pt x="1868557" y="795131"/>
                </a:lnTo>
                <a:lnTo>
                  <a:pt x="0" y="785191"/>
                </a:lnTo>
                <a:lnTo>
                  <a:pt x="298174" y="407504"/>
                </a:lnTo>
                <a:lnTo>
                  <a:pt x="89452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cxnSp>
        <p:nvCxnSpPr>
          <p:cNvPr id="11" name="Connettore 2 10"/>
          <p:cNvCxnSpPr/>
          <p:nvPr/>
        </p:nvCxnSpPr>
        <p:spPr>
          <a:xfrm>
            <a:off x="4427538" y="2924175"/>
            <a:ext cx="1584325" cy="8651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5240338" y="2924175"/>
            <a:ext cx="1060450" cy="9366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2843213" y="3716338"/>
            <a:ext cx="2808287" cy="302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4" name="CasellaDiTesto 6"/>
          <p:cNvSpPr txBox="1">
            <a:spLocks noChangeArrowheads="1"/>
          </p:cNvSpPr>
          <p:nvPr/>
        </p:nvSpPr>
        <p:spPr bwMode="auto">
          <a:xfrm>
            <a:off x="-144016" y="3716338"/>
            <a:ext cx="28438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i="1">
                <a:solidFill>
                  <a:schemeClr val="bg1"/>
                </a:solidFill>
              </a:rPr>
              <a:t>C</a:t>
            </a:r>
            <a:r>
              <a:rPr lang="it-IT" altLang="it-IT" sz="1800" i="1" smtClean="0">
                <a:solidFill>
                  <a:schemeClr val="bg1"/>
                </a:solidFill>
              </a:rPr>
              <a:t>olor </a:t>
            </a:r>
            <a:r>
              <a:rPr lang="it-IT" altLang="it-IT" sz="1800" i="1" dirty="0" err="1" smtClean="0">
                <a:solidFill>
                  <a:schemeClr val="bg1"/>
                </a:solidFill>
              </a:rPr>
              <a:t>blindess</a:t>
            </a:r>
            <a:r>
              <a:rPr lang="it-IT" altLang="it-IT" sz="1800" i="1" dirty="0" smtClean="0">
                <a:solidFill>
                  <a:schemeClr val="bg1"/>
                </a:solidFill>
              </a:rPr>
              <a:t> </a:t>
            </a:r>
            <a:r>
              <a:rPr lang="it-IT" altLang="it-IT" sz="1800" i="1" dirty="0" err="1" smtClean="0">
                <a:solidFill>
                  <a:schemeClr val="bg1"/>
                </a:solidFill>
              </a:rPr>
              <a:t>is</a:t>
            </a:r>
            <a:r>
              <a:rPr lang="it-IT" altLang="it-IT" sz="1800" i="1" dirty="0" smtClean="0">
                <a:solidFill>
                  <a:schemeClr val="bg1"/>
                </a:solidFill>
              </a:rPr>
              <a:t> due to a recessive allele</a:t>
            </a:r>
            <a:endParaRPr lang="it-IT" altLang="it-IT" sz="1800" i="1" dirty="0">
              <a:solidFill>
                <a:schemeClr val="bg1"/>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http://colourblindnesss.weebly.com/uploads/1/9/3/6/19366239/6574602_orig.jpg"/>
          <p:cNvPicPr>
            <a:picLocks noChangeAspect="1" noChangeArrowheads="1"/>
          </p:cNvPicPr>
          <p:nvPr/>
        </p:nvPicPr>
        <p:blipFill>
          <a:blip r:embed="rId3">
            <a:extLst>
              <a:ext uri="{28A0092B-C50C-407E-A947-70E740481C1C}">
                <a14:useLocalDpi xmlns:a14="http://schemas.microsoft.com/office/drawing/2010/main" val="0"/>
              </a:ext>
            </a:extLst>
          </a:blip>
          <a:srcRect r="47823"/>
          <a:stretch>
            <a:fillRect/>
          </a:stretch>
        </p:blipFill>
        <p:spPr bwMode="auto">
          <a:xfrm>
            <a:off x="2555875" y="1341438"/>
            <a:ext cx="43926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2"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30403"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30404"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pic>
        <p:nvPicPr>
          <p:cNvPr id="230405" name="Picture 3"/>
          <p:cNvPicPr>
            <a:picLocks noChangeAspect="1" noChangeArrowheads="1"/>
          </p:cNvPicPr>
          <p:nvPr/>
        </p:nvPicPr>
        <p:blipFill>
          <a:blip r:embed="rId4">
            <a:extLst>
              <a:ext uri="{28A0092B-C50C-407E-A947-70E740481C1C}">
                <a14:useLocalDpi xmlns:a14="http://schemas.microsoft.com/office/drawing/2010/main" val="0"/>
              </a:ext>
            </a:extLst>
          </a:blip>
          <a:srcRect l="38683" t="40550" r="44781" b="31100"/>
          <a:stretch>
            <a:fillRect/>
          </a:stretch>
        </p:blipFill>
        <p:spPr bwMode="auto">
          <a:xfrm>
            <a:off x="71438" y="1341438"/>
            <a:ext cx="248443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6" name="CasellaDiTesto 6"/>
          <p:cNvSpPr txBox="1">
            <a:spLocks noChangeArrowheads="1"/>
          </p:cNvSpPr>
          <p:nvPr/>
        </p:nvSpPr>
        <p:spPr bwMode="auto">
          <a:xfrm>
            <a:off x="34925" y="3716338"/>
            <a:ext cx="252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i="1">
                <a:solidFill>
                  <a:schemeClr val="bg1"/>
                </a:solidFill>
              </a:rPr>
              <a:t>E.g.: color blindess</a:t>
            </a:r>
          </a:p>
        </p:txBody>
      </p:sp>
      <p:sp>
        <p:nvSpPr>
          <p:cNvPr id="9" name="Rettangolo 8"/>
          <p:cNvSpPr/>
          <p:nvPr/>
        </p:nvSpPr>
        <p:spPr>
          <a:xfrm>
            <a:off x="2598738" y="3716338"/>
            <a:ext cx="4319587" cy="302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5" name="Rettangolo 14"/>
          <p:cNvSpPr/>
          <p:nvPr/>
        </p:nvSpPr>
        <p:spPr>
          <a:xfrm>
            <a:off x="2987675" y="1341438"/>
            <a:ext cx="3671888"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0" name="Rettangolo 19"/>
          <p:cNvSpPr/>
          <p:nvPr/>
        </p:nvSpPr>
        <p:spPr>
          <a:xfrm>
            <a:off x="2700338" y="1412875"/>
            <a:ext cx="3887787" cy="2592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30410" name="CasellaDiTesto 20"/>
          <p:cNvSpPr txBox="1">
            <a:spLocks noChangeArrowheads="1"/>
          </p:cNvSpPr>
          <p:nvPr/>
        </p:nvSpPr>
        <p:spPr bwMode="auto">
          <a:xfrm>
            <a:off x="3203575" y="3429000"/>
            <a:ext cx="2952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b="1"/>
              <a:t>ANOTHER EXAMPLE</a:t>
            </a:r>
          </a:p>
          <a:p>
            <a:pPr algn="ctr" eaLnBrk="1" hangingPunct="1">
              <a:spcBef>
                <a:spcPct val="0"/>
              </a:spcBef>
              <a:buFontTx/>
              <a:buNone/>
            </a:pPr>
            <a:r>
              <a:rPr lang="it-IT" altLang="it-IT" sz="2000" b="1" dirty="0"/>
              <a:t>(</a:t>
            </a:r>
            <a:r>
              <a:rPr lang="it-IT" altLang="it-IT" sz="2000" b="1" dirty="0" err="1"/>
              <a:t>try</a:t>
            </a:r>
            <a:r>
              <a:rPr lang="it-IT" altLang="it-IT" sz="2000" b="1" dirty="0"/>
              <a:t> by </a:t>
            </a:r>
            <a:r>
              <a:rPr lang="it-IT" altLang="it-IT" sz="2000" b="1" dirty="0" err="1"/>
              <a:t>yourself</a:t>
            </a:r>
            <a:r>
              <a:rPr lang="it-IT" altLang="it-IT" sz="2000" b="1" dirty="0"/>
              <a:t>)</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http://colourblindnesss.weebly.com/uploads/1/9/3/6/19366239/6574602_orig.jpg"/>
          <p:cNvPicPr>
            <a:picLocks noChangeAspect="1" noChangeArrowheads="1"/>
          </p:cNvPicPr>
          <p:nvPr/>
        </p:nvPicPr>
        <p:blipFill>
          <a:blip r:embed="rId3">
            <a:extLst>
              <a:ext uri="{28A0092B-C50C-407E-A947-70E740481C1C}">
                <a14:useLocalDpi xmlns:a14="http://schemas.microsoft.com/office/drawing/2010/main" val="0"/>
              </a:ext>
            </a:extLst>
          </a:blip>
          <a:srcRect r="47823"/>
          <a:stretch>
            <a:fillRect/>
          </a:stretch>
        </p:blipFill>
        <p:spPr bwMode="auto">
          <a:xfrm>
            <a:off x="2555875" y="1341438"/>
            <a:ext cx="43926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0"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32451"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32452"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pic>
        <p:nvPicPr>
          <p:cNvPr id="232453" name="Picture 3"/>
          <p:cNvPicPr>
            <a:picLocks noChangeAspect="1" noChangeArrowheads="1"/>
          </p:cNvPicPr>
          <p:nvPr/>
        </p:nvPicPr>
        <p:blipFill>
          <a:blip r:embed="rId4">
            <a:extLst>
              <a:ext uri="{28A0092B-C50C-407E-A947-70E740481C1C}">
                <a14:useLocalDpi xmlns:a14="http://schemas.microsoft.com/office/drawing/2010/main" val="0"/>
              </a:ext>
            </a:extLst>
          </a:blip>
          <a:srcRect l="38683" t="40550" r="44781" b="31100"/>
          <a:stretch>
            <a:fillRect/>
          </a:stretch>
        </p:blipFill>
        <p:spPr bwMode="auto">
          <a:xfrm>
            <a:off x="71438" y="1341438"/>
            <a:ext cx="248443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4" name="CasellaDiTesto 6"/>
          <p:cNvSpPr txBox="1">
            <a:spLocks noChangeArrowheads="1"/>
          </p:cNvSpPr>
          <p:nvPr/>
        </p:nvSpPr>
        <p:spPr bwMode="auto">
          <a:xfrm>
            <a:off x="34925" y="3716338"/>
            <a:ext cx="252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i="1">
                <a:solidFill>
                  <a:schemeClr val="bg1"/>
                </a:solidFill>
              </a:rPr>
              <a:t>E.g.: color blindess</a:t>
            </a:r>
          </a:p>
        </p:txBody>
      </p:sp>
      <p:sp>
        <p:nvSpPr>
          <p:cNvPr id="8" name="Figura a mano libera 7"/>
          <p:cNvSpPr/>
          <p:nvPr/>
        </p:nvSpPr>
        <p:spPr>
          <a:xfrm>
            <a:off x="3200400" y="2981325"/>
            <a:ext cx="3051175" cy="865188"/>
          </a:xfrm>
          <a:custGeom>
            <a:avLst/>
            <a:gdLst>
              <a:gd name="connsiteX0" fmla="*/ 894522 w 3051313"/>
              <a:gd name="connsiteY0" fmla="*/ 0 h 864704"/>
              <a:gd name="connsiteX1" fmla="*/ 2325757 w 3051313"/>
              <a:gd name="connsiteY1" fmla="*/ 19878 h 864704"/>
              <a:gd name="connsiteX2" fmla="*/ 3051313 w 3051313"/>
              <a:gd name="connsiteY2" fmla="*/ 815009 h 864704"/>
              <a:gd name="connsiteX3" fmla="*/ 2524539 w 3051313"/>
              <a:gd name="connsiteY3" fmla="*/ 854765 h 864704"/>
              <a:gd name="connsiteX4" fmla="*/ 2017643 w 3051313"/>
              <a:gd name="connsiteY4" fmla="*/ 864704 h 864704"/>
              <a:gd name="connsiteX5" fmla="*/ 1868557 w 3051313"/>
              <a:gd name="connsiteY5" fmla="*/ 795131 h 864704"/>
              <a:gd name="connsiteX6" fmla="*/ 0 w 3051313"/>
              <a:gd name="connsiteY6" fmla="*/ 785191 h 864704"/>
              <a:gd name="connsiteX7" fmla="*/ 298174 w 3051313"/>
              <a:gd name="connsiteY7" fmla="*/ 407504 h 864704"/>
              <a:gd name="connsiteX8" fmla="*/ 894522 w 3051313"/>
              <a:gd name="connsiteY8" fmla="*/ 0 h 86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313" h="864704">
                <a:moveTo>
                  <a:pt x="894522" y="0"/>
                </a:moveTo>
                <a:lnTo>
                  <a:pt x="2325757" y="19878"/>
                </a:lnTo>
                <a:lnTo>
                  <a:pt x="3051313" y="815009"/>
                </a:lnTo>
                <a:lnTo>
                  <a:pt x="2524539" y="854765"/>
                </a:lnTo>
                <a:lnTo>
                  <a:pt x="2017643" y="864704"/>
                </a:lnTo>
                <a:lnTo>
                  <a:pt x="1868557" y="795131"/>
                </a:lnTo>
                <a:lnTo>
                  <a:pt x="0" y="785191"/>
                </a:lnTo>
                <a:lnTo>
                  <a:pt x="298174" y="407504"/>
                </a:lnTo>
                <a:lnTo>
                  <a:pt x="89452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9" name="Rettangolo 8"/>
          <p:cNvSpPr/>
          <p:nvPr/>
        </p:nvSpPr>
        <p:spPr>
          <a:xfrm>
            <a:off x="2598738" y="3716338"/>
            <a:ext cx="4319587" cy="302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32457" name="CasellaDiTesto 9"/>
          <p:cNvSpPr txBox="1">
            <a:spLocks noChangeArrowheads="1"/>
          </p:cNvSpPr>
          <p:nvPr/>
        </p:nvSpPr>
        <p:spPr bwMode="auto">
          <a:xfrm>
            <a:off x="4427538" y="1700213"/>
            <a:ext cx="13668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800"/>
              <a:t>Colorblindess gene</a:t>
            </a:r>
          </a:p>
        </p:txBody>
      </p:sp>
      <p:cxnSp>
        <p:nvCxnSpPr>
          <p:cNvPr id="12" name="Connettore 2 11"/>
          <p:cNvCxnSpPr/>
          <p:nvPr/>
        </p:nvCxnSpPr>
        <p:spPr>
          <a:xfrm flipH="1" flipV="1">
            <a:off x="4572000" y="1916113"/>
            <a:ext cx="468313" cy="15557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32459" name="Picture 2" descr="http://colourblindnesss.weebly.com/uploads/1/9/3/6/19366239/6574602_orig.jpg"/>
          <p:cNvPicPr>
            <a:picLocks noChangeAspect="1" noChangeArrowheads="1"/>
          </p:cNvPicPr>
          <p:nvPr/>
        </p:nvPicPr>
        <p:blipFill>
          <a:blip r:embed="rId3">
            <a:extLst>
              <a:ext uri="{28A0092B-C50C-407E-A947-70E740481C1C}">
                <a14:useLocalDpi xmlns:a14="http://schemas.microsoft.com/office/drawing/2010/main" val="0"/>
              </a:ext>
            </a:extLst>
          </a:blip>
          <a:srcRect l="20528" t="13217" r="76906" b="70923"/>
          <a:stretch>
            <a:fillRect/>
          </a:stretch>
        </p:blipFill>
        <p:spPr bwMode="auto">
          <a:xfrm>
            <a:off x="4932363" y="2071688"/>
            <a:ext cx="215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60" name="Picture 2" descr="http://colourblindnesss.weebly.com/uploads/1/9/3/6/19366239/6574602_orig.jpg"/>
          <p:cNvPicPr>
            <a:picLocks noChangeAspect="1" noChangeArrowheads="1"/>
          </p:cNvPicPr>
          <p:nvPr/>
        </p:nvPicPr>
        <p:blipFill>
          <a:blip r:embed="rId3">
            <a:extLst>
              <a:ext uri="{28A0092B-C50C-407E-A947-70E740481C1C}">
                <a14:useLocalDpi xmlns:a14="http://schemas.microsoft.com/office/drawing/2010/main" val="0"/>
              </a:ext>
            </a:extLst>
          </a:blip>
          <a:srcRect l="38390" t="59476" r="52202" b="7484"/>
          <a:stretch>
            <a:fillRect/>
          </a:stretch>
        </p:blipFill>
        <p:spPr bwMode="auto">
          <a:xfrm>
            <a:off x="5508625" y="1484313"/>
            <a:ext cx="7921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14"/>
          <p:cNvSpPr/>
          <p:nvPr/>
        </p:nvSpPr>
        <p:spPr>
          <a:xfrm>
            <a:off x="2987675" y="1341438"/>
            <a:ext cx="3671888"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232462" name="Picture 2" descr="http://colourblindnesss.weebly.com/uploads/1/9/3/6/19366239/6574602_orig.jpg"/>
          <p:cNvPicPr>
            <a:picLocks noChangeAspect="1" noChangeArrowheads="1"/>
          </p:cNvPicPr>
          <p:nvPr/>
        </p:nvPicPr>
        <p:blipFill>
          <a:blip r:embed="rId3">
            <a:extLst>
              <a:ext uri="{28A0092B-C50C-407E-A947-70E740481C1C}">
                <a14:useLocalDpi xmlns:a14="http://schemas.microsoft.com/office/drawing/2010/main" val="0"/>
              </a:ext>
            </a:extLst>
          </a:blip>
          <a:srcRect l="17963" t="13217" r="79472" b="70923"/>
          <a:stretch>
            <a:fillRect/>
          </a:stretch>
        </p:blipFill>
        <p:spPr bwMode="auto">
          <a:xfrm>
            <a:off x="4284663" y="2060575"/>
            <a:ext cx="215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63" name="Picture 2" descr="http://colourblindnesss.weebly.com/uploads/1/9/3/6/19366239/6574602_orig.jpg"/>
          <p:cNvPicPr>
            <a:picLocks noChangeAspect="1" noChangeArrowheads="1"/>
          </p:cNvPicPr>
          <p:nvPr/>
        </p:nvPicPr>
        <p:blipFill>
          <a:blip r:embed="rId3">
            <a:extLst>
              <a:ext uri="{28A0092B-C50C-407E-A947-70E740481C1C}">
                <a14:useLocalDpi xmlns:a14="http://schemas.microsoft.com/office/drawing/2010/main" val="0"/>
              </a:ext>
            </a:extLst>
          </a:blip>
          <a:srcRect l="4176" t="59531" r="85561" b="7426"/>
          <a:stretch>
            <a:fillRect/>
          </a:stretch>
        </p:blipFill>
        <p:spPr bwMode="auto">
          <a:xfrm>
            <a:off x="3203575" y="1535113"/>
            <a:ext cx="863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18" name="Picture 2" descr="http://www.badiacomp.gov.it/wordpress/wp-content/uploads/2015/01/arcobalen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4508500"/>
            <a:ext cx="439261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asellaDiTesto 18"/>
          <p:cNvSpPr txBox="1">
            <a:spLocks noChangeArrowheads="1"/>
          </p:cNvSpPr>
          <p:nvPr/>
        </p:nvSpPr>
        <p:spPr bwMode="auto">
          <a:xfrm>
            <a:off x="3203575" y="5157788"/>
            <a:ext cx="29527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600"/>
              <a:t>All children see colors!</a:t>
            </a:r>
          </a:p>
          <a:p>
            <a:pPr algn="ctr" eaLnBrk="1" hangingPunct="1">
              <a:spcBef>
                <a:spcPct val="0"/>
              </a:spcBef>
              <a:buFontTx/>
              <a:buNone/>
            </a:pPr>
            <a:r>
              <a:rPr lang="it-IT" altLang="it-IT" sz="1400"/>
              <a:t>(100% daughters are carrier)</a:t>
            </a:r>
          </a:p>
        </p:txBody>
      </p:sp>
      <p:sp>
        <p:nvSpPr>
          <p:cNvPr id="20" name="CasellaDiTesto 20"/>
          <p:cNvSpPr txBox="1">
            <a:spLocks noChangeArrowheads="1"/>
          </p:cNvSpPr>
          <p:nvPr/>
        </p:nvSpPr>
        <p:spPr bwMode="auto">
          <a:xfrm>
            <a:off x="3203575" y="3429000"/>
            <a:ext cx="29527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b="1" dirty="0" err="1" smtClean="0"/>
              <a:t>What</a:t>
            </a:r>
            <a:r>
              <a:rPr lang="it-IT" altLang="it-IT" sz="2000" b="1" dirty="0" smtClean="0"/>
              <a:t> </a:t>
            </a:r>
            <a:r>
              <a:rPr lang="it-IT" altLang="it-IT" sz="2000" b="1" dirty="0" err="1" smtClean="0"/>
              <a:t>about</a:t>
            </a:r>
            <a:r>
              <a:rPr lang="it-IT" altLang="it-IT" sz="2000" b="1" dirty="0" smtClean="0"/>
              <a:t> </a:t>
            </a:r>
            <a:r>
              <a:rPr lang="it-IT" altLang="it-IT" sz="2000" b="1" dirty="0" err="1" smtClean="0"/>
              <a:t>sons</a:t>
            </a:r>
            <a:r>
              <a:rPr lang="it-IT" altLang="it-IT" sz="2000" b="1" dirty="0" smtClean="0"/>
              <a:t> and </a:t>
            </a:r>
            <a:r>
              <a:rPr lang="it-IT" altLang="it-IT" sz="2000" b="1" dirty="0" err="1" smtClean="0"/>
              <a:t>daughters</a:t>
            </a:r>
            <a:r>
              <a:rPr lang="it-IT" altLang="it-IT" sz="2000" b="1" dirty="0" smtClean="0"/>
              <a:t>? </a:t>
            </a:r>
            <a:endParaRPr lang="it-IT" altLang="it-IT" sz="20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2018"/>
                                        </p:tgtEl>
                                        <p:attrNameLst>
                                          <p:attrName>style.visibility</p:attrName>
                                        </p:attrNameLst>
                                      </p:cBhvr>
                                      <p:to>
                                        <p:strVal val="visible"/>
                                      </p:to>
                                    </p:set>
                                    <p:animEffect transition="in" filter="fade">
                                      <p:cBhvr>
                                        <p:cTn id="7" dur="500"/>
                                        <p:tgtEl>
                                          <p:spTgt spid="3420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http://colourblindnesss.weebly.com/uploads/1/9/3/6/19366239/6574602_orig.jpg"/>
          <p:cNvPicPr>
            <a:picLocks noChangeAspect="1" noChangeArrowheads="1"/>
          </p:cNvPicPr>
          <p:nvPr/>
        </p:nvPicPr>
        <p:blipFill>
          <a:blip r:embed="rId3">
            <a:extLst>
              <a:ext uri="{28A0092B-C50C-407E-A947-70E740481C1C}">
                <a14:useLocalDpi xmlns:a14="http://schemas.microsoft.com/office/drawing/2010/main" val="0"/>
              </a:ext>
            </a:extLst>
          </a:blip>
          <a:srcRect r="47823"/>
          <a:stretch>
            <a:fillRect/>
          </a:stretch>
        </p:blipFill>
        <p:spPr bwMode="auto">
          <a:xfrm>
            <a:off x="2555875" y="1341438"/>
            <a:ext cx="43926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34499" name="Text Box 14"/>
          <p:cNvSpPr txBox="1">
            <a:spLocks noChangeArrowheads="1"/>
          </p:cNvSpPr>
          <p:nvPr/>
        </p:nvSpPr>
        <p:spPr bwMode="auto">
          <a:xfrm>
            <a:off x="239713" y="30163"/>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CHAPTER 5</a:t>
            </a:r>
          </a:p>
        </p:txBody>
      </p:sp>
      <p:sp>
        <p:nvSpPr>
          <p:cNvPr id="234500" name="CasellaDiTesto 3"/>
          <p:cNvSpPr txBox="1">
            <a:spLocks noChangeArrowheads="1"/>
          </p:cNvSpPr>
          <p:nvPr/>
        </p:nvSpPr>
        <p:spPr bwMode="auto">
          <a:xfrm>
            <a:off x="395288" y="692150"/>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b="1">
                <a:solidFill>
                  <a:srgbClr val="FFFF00"/>
                </a:solidFill>
              </a:rPr>
              <a:t>Sex chromosomes</a:t>
            </a:r>
            <a:endParaRPr lang="it-IT" altLang="it-IT" sz="2800" b="1">
              <a:solidFill>
                <a:schemeClr val="bg1"/>
              </a:solidFill>
            </a:endParaRPr>
          </a:p>
        </p:txBody>
      </p:sp>
      <p:pic>
        <p:nvPicPr>
          <p:cNvPr id="234501" name="Picture 3"/>
          <p:cNvPicPr>
            <a:picLocks noChangeAspect="1" noChangeArrowheads="1"/>
          </p:cNvPicPr>
          <p:nvPr/>
        </p:nvPicPr>
        <p:blipFill>
          <a:blip r:embed="rId4">
            <a:extLst>
              <a:ext uri="{28A0092B-C50C-407E-A947-70E740481C1C}">
                <a14:useLocalDpi xmlns:a14="http://schemas.microsoft.com/office/drawing/2010/main" val="0"/>
              </a:ext>
            </a:extLst>
          </a:blip>
          <a:srcRect l="38683" t="40550" r="44781" b="31100"/>
          <a:stretch>
            <a:fillRect/>
          </a:stretch>
        </p:blipFill>
        <p:spPr bwMode="auto">
          <a:xfrm>
            <a:off x="71438" y="1341438"/>
            <a:ext cx="248443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2" name="CasellaDiTesto 6"/>
          <p:cNvSpPr txBox="1">
            <a:spLocks noChangeArrowheads="1"/>
          </p:cNvSpPr>
          <p:nvPr/>
        </p:nvSpPr>
        <p:spPr bwMode="auto">
          <a:xfrm>
            <a:off x="34925" y="3716338"/>
            <a:ext cx="252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800" i="1">
                <a:solidFill>
                  <a:schemeClr val="bg1"/>
                </a:solidFill>
              </a:rPr>
              <a:t>E.g.: color blindess</a:t>
            </a:r>
          </a:p>
        </p:txBody>
      </p:sp>
      <p:sp>
        <p:nvSpPr>
          <p:cNvPr id="9" name="Rettangolo 8"/>
          <p:cNvSpPr/>
          <p:nvPr/>
        </p:nvSpPr>
        <p:spPr>
          <a:xfrm>
            <a:off x="2598738" y="3716338"/>
            <a:ext cx="4319587" cy="302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5" name="Rettangolo 14"/>
          <p:cNvSpPr/>
          <p:nvPr/>
        </p:nvSpPr>
        <p:spPr>
          <a:xfrm>
            <a:off x="2987675" y="1341438"/>
            <a:ext cx="3671888"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0" name="Rettangolo 19"/>
          <p:cNvSpPr/>
          <p:nvPr/>
        </p:nvSpPr>
        <p:spPr>
          <a:xfrm>
            <a:off x="2700338" y="1412875"/>
            <a:ext cx="3887787" cy="2592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34506" name="CasellaDiTesto 20"/>
          <p:cNvSpPr txBox="1">
            <a:spLocks noChangeArrowheads="1"/>
          </p:cNvSpPr>
          <p:nvPr/>
        </p:nvSpPr>
        <p:spPr bwMode="auto">
          <a:xfrm>
            <a:off x="3203575" y="3429000"/>
            <a:ext cx="2952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000" b="1"/>
              <a:t>3° EXAMPLE</a:t>
            </a:r>
          </a:p>
          <a:p>
            <a:pPr algn="ctr" eaLnBrk="1" hangingPunct="1">
              <a:spcBef>
                <a:spcPct val="0"/>
              </a:spcBef>
              <a:buFontTx/>
              <a:buNone/>
            </a:pPr>
            <a:r>
              <a:rPr lang="it-IT" altLang="it-IT" sz="2000" b="1"/>
              <a:t>(try by yourself)</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424</TotalTime>
  <Words>6096</Words>
  <Application>Microsoft Macintosh PowerPoint</Application>
  <PresentationFormat>Presentazione su schermo (4:3)</PresentationFormat>
  <Paragraphs>1140</Paragraphs>
  <Slides>160</Slides>
  <Notes>157</Notes>
  <HiddenSlides>0</HiddenSlides>
  <MMClips>8</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160</vt:i4>
      </vt:variant>
    </vt:vector>
  </HeadingPairs>
  <TitlesOfParts>
    <vt:vector size="166" baseType="lpstr">
      <vt:lpstr>Arial</vt:lpstr>
      <vt:lpstr>Comic Sans MS</vt:lpstr>
      <vt:lpstr>ＭＳ Ｐゴシック</vt:lpstr>
      <vt:lpstr>Tahoma</vt:lpstr>
      <vt:lpstr>Times New Roman</vt:lpstr>
      <vt:lpstr>Default Design</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Utente di Microsoft Office</cp:lastModifiedBy>
  <cp:revision>43</cp:revision>
  <dcterms:created xsi:type="dcterms:W3CDTF">2016-10-14T08:04:59Z</dcterms:created>
  <dcterms:modified xsi:type="dcterms:W3CDTF">2017-11-03T14:54:23Z</dcterms:modified>
</cp:coreProperties>
</file>