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Ex2.xml" ContentType="application/vnd.ms-office.chartex+xml"/>
  <Override PartName="/ppt/charts/style4.xml" ContentType="application/vnd.ms-office.chartstyle+xml"/>
  <Override PartName="/ppt/charts/colors4.xml" ContentType="application/vnd.ms-office.chartcolorstyle+xml"/>
  <Override PartName="/ppt/charts/chartEx3.xml" ContentType="application/vnd.ms-office.chartex+xml"/>
  <Override PartName="/ppt/charts/style5.xml" ContentType="application/vnd.ms-office.chartstyle+xml"/>
  <Override PartName="/ppt/charts/colors5.xml" ContentType="application/vnd.ms-office.chartcolorstyle+xml"/>
  <Override PartName="/ppt/charts/chartEx4.xml" ContentType="application/vnd.ms-office.chartex+xml"/>
  <Override PartName="/ppt/charts/style6.xml" ContentType="application/vnd.ms-office.chartstyle+xml"/>
  <Override PartName="/ppt/charts/colors6.xml" ContentType="application/vnd.ms-office.chartcolorstyle+xml"/>
  <Override PartName="/ppt/charts/chart3.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2.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sldIdLst>
    <p:sldId id="256" r:id="rId2"/>
    <p:sldId id="352" r:id="rId3"/>
    <p:sldId id="353" r:id="rId4"/>
    <p:sldId id="357" r:id="rId5"/>
    <p:sldId id="480" r:id="rId6"/>
    <p:sldId id="606" r:id="rId7"/>
    <p:sldId id="343" r:id="rId8"/>
    <p:sldId id="569" r:id="rId9"/>
    <p:sldId id="359" r:id="rId10"/>
    <p:sldId id="268" r:id="rId11"/>
    <p:sldId id="266" r:id="rId12"/>
    <p:sldId id="267" r:id="rId13"/>
    <p:sldId id="557" r:id="rId14"/>
    <p:sldId id="561" r:id="rId15"/>
    <p:sldId id="367" r:id="rId16"/>
    <p:sldId id="374" r:id="rId17"/>
    <p:sldId id="502" r:id="rId18"/>
    <p:sldId id="397" r:id="rId19"/>
    <p:sldId id="398" r:id="rId20"/>
    <p:sldId id="399" r:id="rId21"/>
    <p:sldId id="362" r:id="rId22"/>
    <p:sldId id="363" r:id="rId23"/>
    <p:sldId id="364" r:id="rId24"/>
    <p:sldId id="371" r:id="rId25"/>
    <p:sldId id="372" r:id="rId26"/>
    <p:sldId id="365" r:id="rId27"/>
    <p:sldId id="366" r:id="rId28"/>
    <p:sldId id="368" r:id="rId29"/>
    <p:sldId id="369" r:id="rId30"/>
    <p:sldId id="370" r:id="rId31"/>
    <p:sldId id="378" r:id="rId32"/>
    <p:sldId id="377" r:id="rId33"/>
    <p:sldId id="380" r:id="rId34"/>
    <p:sldId id="383" r:id="rId35"/>
    <p:sldId id="430" r:id="rId36"/>
    <p:sldId id="382" r:id="rId37"/>
    <p:sldId id="387" r:id="rId38"/>
    <p:sldId id="388" r:id="rId39"/>
    <p:sldId id="384" r:id="rId40"/>
    <p:sldId id="379" r:id="rId41"/>
    <p:sldId id="385" r:id="rId42"/>
    <p:sldId id="393" r:id="rId43"/>
    <p:sldId id="516" r:id="rId44"/>
    <p:sldId id="574" r:id="rId45"/>
    <p:sldId id="395" r:id="rId46"/>
    <p:sldId id="396" r:id="rId47"/>
    <p:sldId id="563" r:id="rId48"/>
    <p:sldId id="564" r:id="rId49"/>
    <p:sldId id="573" r:id="rId50"/>
    <p:sldId id="400" r:id="rId51"/>
    <p:sldId id="401" r:id="rId52"/>
    <p:sldId id="402" r:id="rId53"/>
    <p:sldId id="404" r:id="rId54"/>
    <p:sldId id="406" r:id="rId55"/>
    <p:sldId id="403" r:id="rId56"/>
    <p:sldId id="407" r:id="rId57"/>
    <p:sldId id="408" r:id="rId58"/>
    <p:sldId id="405" r:id="rId59"/>
    <p:sldId id="409" r:id="rId60"/>
    <p:sldId id="558" r:id="rId61"/>
    <p:sldId id="411" r:id="rId62"/>
    <p:sldId id="412" r:id="rId63"/>
    <p:sldId id="413" r:id="rId64"/>
    <p:sldId id="414" r:id="rId65"/>
    <p:sldId id="415" r:id="rId66"/>
    <p:sldId id="576" r:id="rId67"/>
    <p:sldId id="575" r:id="rId68"/>
    <p:sldId id="416" r:id="rId69"/>
    <p:sldId id="577" r:id="rId70"/>
    <p:sldId id="417" r:id="rId71"/>
    <p:sldId id="418" r:id="rId72"/>
    <p:sldId id="427" r:id="rId73"/>
    <p:sldId id="428" r:id="rId74"/>
    <p:sldId id="419" r:id="rId75"/>
    <p:sldId id="429" r:id="rId76"/>
    <p:sldId id="433" r:id="rId77"/>
    <p:sldId id="434" r:id="rId78"/>
    <p:sldId id="435" r:id="rId79"/>
    <p:sldId id="436" r:id="rId80"/>
    <p:sldId id="437" r:id="rId81"/>
    <p:sldId id="513" r:id="rId82"/>
    <p:sldId id="572" r:id="rId83"/>
    <p:sldId id="438" r:id="rId84"/>
    <p:sldId id="439" r:id="rId85"/>
    <p:sldId id="440" r:id="rId86"/>
    <p:sldId id="556" r:id="rId87"/>
    <p:sldId id="441" r:id="rId88"/>
    <p:sldId id="442" r:id="rId89"/>
    <p:sldId id="443" r:id="rId90"/>
    <p:sldId id="444" r:id="rId91"/>
    <p:sldId id="445" r:id="rId92"/>
    <p:sldId id="446" r:id="rId93"/>
    <p:sldId id="447" r:id="rId94"/>
    <p:sldId id="425" r:id="rId95"/>
    <p:sldId id="578" r:id="rId96"/>
    <p:sldId id="432" r:id="rId97"/>
    <p:sldId id="570" r:id="rId98"/>
    <p:sldId id="571" r:id="rId99"/>
    <p:sldId id="420" r:id="rId100"/>
    <p:sldId id="511" r:id="rId101"/>
    <p:sldId id="512" r:id="rId102"/>
    <p:sldId id="421" r:id="rId103"/>
    <p:sldId id="410" r:id="rId104"/>
    <p:sldId id="391" r:id="rId105"/>
    <p:sldId id="390" r:id="rId106"/>
    <p:sldId id="392" r:id="rId107"/>
    <p:sldId id="608" r:id="rId108"/>
    <p:sldId id="449" r:id="rId109"/>
    <p:sldId id="523" r:id="rId110"/>
    <p:sldId id="450" r:id="rId111"/>
    <p:sldId id="451" r:id="rId112"/>
    <p:sldId id="463" r:id="rId113"/>
    <p:sldId id="452" r:id="rId114"/>
    <p:sldId id="461" r:id="rId115"/>
    <p:sldId id="453" r:id="rId116"/>
    <p:sldId id="454" r:id="rId117"/>
    <p:sldId id="459" r:id="rId118"/>
    <p:sldId id="460" r:id="rId119"/>
    <p:sldId id="462" r:id="rId120"/>
    <p:sldId id="464" r:id="rId121"/>
    <p:sldId id="466" r:id="rId122"/>
    <p:sldId id="467" r:id="rId123"/>
    <p:sldId id="468" r:id="rId124"/>
    <p:sldId id="469" r:id="rId125"/>
    <p:sldId id="470" r:id="rId126"/>
    <p:sldId id="473" r:id="rId127"/>
    <p:sldId id="474" r:id="rId128"/>
    <p:sldId id="389" r:id="rId129"/>
    <p:sldId id="475" r:id="rId130"/>
    <p:sldId id="457" r:id="rId131"/>
    <p:sldId id="458" r:id="rId132"/>
    <p:sldId id="476" r:id="rId133"/>
    <p:sldId id="456" r:id="rId134"/>
    <p:sldId id="559" r:id="rId135"/>
    <p:sldId id="484" r:id="rId136"/>
    <p:sldId id="485" r:id="rId137"/>
    <p:sldId id="515" r:id="rId138"/>
    <p:sldId id="487" r:id="rId139"/>
    <p:sldId id="524" r:id="rId140"/>
    <p:sldId id="525" r:id="rId141"/>
    <p:sldId id="489" r:id="rId142"/>
    <p:sldId id="490" r:id="rId143"/>
    <p:sldId id="488" r:id="rId144"/>
    <p:sldId id="491" r:id="rId145"/>
    <p:sldId id="492" r:id="rId146"/>
    <p:sldId id="493" r:id="rId147"/>
    <p:sldId id="494" r:id="rId148"/>
    <p:sldId id="495" r:id="rId149"/>
    <p:sldId id="496" r:id="rId150"/>
    <p:sldId id="497" r:id="rId151"/>
    <p:sldId id="498" r:id="rId152"/>
    <p:sldId id="499" r:id="rId153"/>
    <p:sldId id="501" r:id="rId154"/>
    <p:sldId id="500" r:id="rId155"/>
    <p:sldId id="590" r:id="rId156"/>
    <p:sldId id="591" r:id="rId157"/>
    <p:sldId id="478" r:id="rId158"/>
    <p:sldId id="504" r:id="rId159"/>
    <p:sldId id="505" r:id="rId160"/>
    <p:sldId id="526" r:id="rId161"/>
    <p:sldId id="527" r:id="rId162"/>
    <p:sldId id="506" r:id="rId163"/>
    <p:sldId id="507" r:id="rId164"/>
    <p:sldId id="508" r:id="rId165"/>
    <p:sldId id="509" r:id="rId166"/>
    <p:sldId id="510" r:id="rId167"/>
    <p:sldId id="503" r:id="rId168"/>
    <p:sldId id="481" r:id="rId169"/>
    <p:sldId id="482" r:id="rId170"/>
    <p:sldId id="560" r:id="rId171"/>
    <p:sldId id="562" r:id="rId172"/>
    <p:sldId id="581" r:id="rId173"/>
    <p:sldId id="582" r:id="rId174"/>
    <p:sldId id="583" r:id="rId175"/>
    <p:sldId id="584" r:id="rId176"/>
    <p:sldId id="585" r:id="rId177"/>
    <p:sldId id="586" r:id="rId178"/>
    <p:sldId id="580" r:id="rId179"/>
    <p:sldId id="592" r:id="rId180"/>
    <p:sldId id="587" r:id="rId181"/>
    <p:sldId id="588" r:id="rId182"/>
    <p:sldId id="609" r:id="rId183"/>
    <p:sldId id="613" r:id="rId184"/>
    <p:sldId id="610" r:id="rId185"/>
    <p:sldId id="611" r:id="rId186"/>
    <p:sldId id="612" r:id="rId187"/>
    <p:sldId id="544" r:id="rId188"/>
    <p:sldId id="514" r:id="rId189"/>
    <p:sldId id="533" r:id="rId190"/>
    <p:sldId id="529" r:id="rId191"/>
    <p:sldId id="538" r:id="rId192"/>
    <p:sldId id="528" r:id="rId193"/>
    <p:sldId id="579" r:id="rId194"/>
    <p:sldId id="532" r:id="rId195"/>
    <p:sldId id="535" r:id="rId196"/>
    <p:sldId id="593" r:id="rId197"/>
    <p:sldId id="534" r:id="rId198"/>
    <p:sldId id="539" r:id="rId199"/>
    <p:sldId id="530" r:id="rId200"/>
    <p:sldId id="545" r:id="rId201"/>
    <p:sldId id="546" r:id="rId202"/>
    <p:sldId id="547" r:id="rId203"/>
    <p:sldId id="567" r:id="rId204"/>
    <p:sldId id="568" r:id="rId205"/>
    <p:sldId id="548" r:id="rId206"/>
    <p:sldId id="549" r:id="rId207"/>
    <p:sldId id="550" r:id="rId208"/>
    <p:sldId id="594" r:id="rId209"/>
    <p:sldId id="551" r:id="rId210"/>
    <p:sldId id="595" r:id="rId211"/>
    <p:sldId id="602" r:id="rId212"/>
    <p:sldId id="596" r:id="rId213"/>
    <p:sldId id="603" r:id="rId214"/>
    <p:sldId id="597" r:id="rId215"/>
    <p:sldId id="604" r:id="rId216"/>
    <p:sldId id="598" r:id="rId217"/>
    <p:sldId id="605" r:id="rId218"/>
    <p:sldId id="552" r:id="rId219"/>
    <p:sldId id="553" r:id="rId220"/>
    <p:sldId id="554" r:id="rId221"/>
    <p:sldId id="555" r:id="rId222"/>
  </p:sldIdLst>
  <p:sldSz cx="9144000" cy="6858000" type="screen4x3"/>
  <p:notesSz cx="6858000" cy="9144000"/>
  <p:defaultTextStyle>
    <a:defPPr>
      <a:defRPr lang="it-IT"/>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angelo Vianello" initials="MV" lastIdx="1" clrIdx="0">
    <p:extLst>
      <p:ext uri="{19B8F6BF-5375-455C-9EA6-DF929625EA0E}">
        <p15:presenceInfo xmlns:p15="http://schemas.microsoft.com/office/powerpoint/2012/main" userId="3f0314b9-555d-46d4-bdb0-a02ddfa717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B00000"/>
    <a:srgbClr val="CC3300"/>
    <a:srgbClr val="FF0000"/>
    <a:srgbClr val="B3071B"/>
    <a:srgbClr val="CC0099"/>
    <a:srgbClr val="663300"/>
    <a:srgbClr val="FF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395" autoAdjust="0"/>
  </p:normalViewPr>
  <p:slideViewPr>
    <p:cSldViewPr>
      <p:cViewPr varScale="1">
        <p:scale>
          <a:sx n="133" d="100"/>
          <a:sy n="133" d="100"/>
        </p:scale>
        <p:origin x="126" y="690"/>
      </p:cViewPr>
      <p:guideLst>
        <p:guide orient="horz" pos="2160"/>
        <p:guide pos="2880"/>
      </p:guideLst>
    </p:cSldViewPr>
  </p:slideViewPr>
  <p:outlineViewPr>
    <p:cViewPr>
      <p:scale>
        <a:sx n="33" d="100"/>
        <a:sy n="33" d="100"/>
      </p:scale>
      <p:origin x="0" y="732"/>
    </p:cViewPr>
  </p:outlineViewPr>
  <p:notesTextViewPr>
    <p:cViewPr>
      <p:scale>
        <a:sx n="100" d="100"/>
        <a:sy n="100" d="100"/>
      </p:scale>
      <p:origin x="0" y="0"/>
    </p:cViewPr>
  </p:notesTextViewPr>
  <p:sorterViewPr>
    <p:cViewPr varScale="1">
      <p:scale>
        <a:sx n="100" d="100"/>
        <a:sy n="100" d="100"/>
      </p:scale>
      <p:origin x="0" y="-180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notesMaster" Target="notesMasters/notesMaster1.xml"/><Relationship Id="rId228"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commentAuthors" Target="commentAuthor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Vianello\Documents\Dropbox%20(unipd)\Lezioni\Selezione%20del%20personale%20M3\Predittivit&#224;Personalit&#224;.Barrick&amp;Mount.xlsx" TargetMode="External"/><Relationship Id="rId2" Type="http://schemas.microsoft.com/office/2011/relationships/chartColorStyle" Target="colors14.xml"/><Relationship Id="rId1" Type="http://schemas.microsoft.com/office/2011/relationships/chartStyle" Target="style14.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Vianello\Documents\Dropbox%20(unipd)\Lezioni\Selezione%20del%20personale%20M3\validit&#224;%20interviste.xlsx" TargetMode="External"/><Relationship Id="rId2" Type="http://schemas.microsoft.com/office/2011/relationships/chartColorStyle" Target="colors15.xml"/><Relationship Id="rId1" Type="http://schemas.microsoft.com/office/2011/relationships/chartStyle" Target="style15.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Vianello\Documents\Dropbox%20(unipd)\Lezioni\Selezione%20del%20personale%20M3\validit&#224;%20interviste.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vianello\Dropbox%20(unipd)\Lezioni\Selezione%20del%20personale%20M3\Grafici.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vianello\Dropbox%20(unipd)\Lezioni\Selezione%20del%20personale%20M3\Grafici.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file:///\\Users\vianello\Dropbox%20(unipd)\Lezioni\Selezione%20del%20personale%20M3\Grafici.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Users\vianello\Dropbox%20(unipd)\Lezioni\Selezione%20del%20personale%20M3\Grafici.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Users\vianello\Dropbox%20(unipd)\Lezioni\Selezione%20del%20personale%20M3\Calendario1920.xlsx" TargetMode="External"/><Relationship Id="rId2" Type="http://schemas.microsoft.com/office/2011/relationships/chartColorStyle" Target="colors12.xml"/><Relationship Id="rId1" Type="http://schemas.microsoft.com/office/2011/relationships/chartStyle" Target="style12.xml"/></Relationships>
</file>

<file path=ppt/charts/_rels/chart9.xml.rels><?xml version="1.0" encoding="UTF-8" standalone="yes"?>
<Relationships xmlns="http://schemas.openxmlformats.org/package/2006/relationships"><Relationship Id="rId3" Type="http://schemas.openxmlformats.org/officeDocument/2006/relationships/oleObject" Target="file:///C:\Users\Vianello\Documents\Dropbox%20(unipd)\Lezioni\Selezione%20del%20personale%20M3\Predittivit&#224;Personalit&#224;.Barrick&amp;Mount.xlsx" TargetMode="External"/><Relationship Id="rId2" Type="http://schemas.microsoft.com/office/2011/relationships/chartColorStyle" Target="colors13.xml"/><Relationship Id="rId1" Type="http://schemas.microsoft.com/office/2011/relationships/chartStyle" Target="style13.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vianello\Dropbox%20(unipd)\Lezioni\Selezione%20del%20personale%20M3\Grafici.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Users\vianello\Dropbox%20(unipd)\Lezioni\Selezione%20del%20personale%20M3\Grafici.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sers\vianello\Dropbox%20(unipd)\Lezioni\Selezione%20del%20personale%20M3\Grafici.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Users\vianello\Dropbox%20(unipd)\Lezioni\Selezione%20del%20personale%20M3\Grafic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scatterChart>
        <c:scatterStyle val="lineMarker"/>
        <c:varyColors val="0"/>
        <c:ser>
          <c:idx val="0"/>
          <c:order val="0"/>
          <c:tx>
            <c:strRef>
              <c:f>Foglio1!$B$1</c:f>
              <c:strCache>
                <c:ptCount val="1"/>
                <c:pt idx="0">
                  <c:v>Altezza</c:v>
                </c:pt>
              </c:strCache>
            </c:strRef>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1"/>
            <c:trendlineLbl>
              <c:layout>
                <c:manualLayout>
                  <c:x val="0.16941601049868765"/>
                  <c:y val="5.1099271687480421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trendlineLbl>
          </c:trendline>
          <c:xVal>
            <c:numRef>
              <c:f>Foglio1!$A$2:$A$200</c:f>
              <c:numCache>
                <c:formatCode>General</c:formatCode>
                <c:ptCount val="199"/>
                <c:pt idx="0">
                  <c:v>53</c:v>
                </c:pt>
                <c:pt idx="1">
                  <c:v>61</c:v>
                </c:pt>
                <c:pt idx="2">
                  <c:v>69</c:v>
                </c:pt>
                <c:pt idx="3">
                  <c:v>77</c:v>
                </c:pt>
                <c:pt idx="4">
                  <c:v>69</c:v>
                </c:pt>
                <c:pt idx="5">
                  <c:v>93</c:v>
                </c:pt>
                <c:pt idx="6">
                  <c:v>83.4</c:v>
                </c:pt>
                <c:pt idx="7">
                  <c:v>87.4</c:v>
                </c:pt>
                <c:pt idx="8">
                  <c:v>58.6</c:v>
                </c:pt>
                <c:pt idx="9">
                  <c:v>60.2</c:v>
                </c:pt>
                <c:pt idx="10">
                  <c:v>65</c:v>
                </c:pt>
                <c:pt idx="11">
                  <c:v>68.2</c:v>
                </c:pt>
                <c:pt idx="12">
                  <c:v>66.599999999999994</c:v>
                </c:pt>
                <c:pt idx="13">
                  <c:v>83.4</c:v>
                </c:pt>
                <c:pt idx="14">
                  <c:v>85</c:v>
                </c:pt>
                <c:pt idx="15">
                  <c:v>86.6</c:v>
                </c:pt>
                <c:pt idx="16">
                  <c:v>51.4</c:v>
                </c:pt>
                <c:pt idx="17">
                  <c:v>62</c:v>
                </c:pt>
                <c:pt idx="18">
                  <c:v>65</c:v>
                </c:pt>
                <c:pt idx="19">
                  <c:v>71.400000000000006</c:v>
                </c:pt>
                <c:pt idx="20">
                  <c:v>64.2</c:v>
                </c:pt>
                <c:pt idx="21">
                  <c:v>84.2</c:v>
                </c:pt>
                <c:pt idx="22">
                  <c:v>82.6</c:v>
                </c:pt>
                <c:pt idx="23">
                  <c:v>86.6</c:v>
                </c:pt>
                <c:pt idx="24">
                  <c:v>51.4</c:v>
                </c:pt>
                <c:pt idx="25">
                  <c:v>60.2</c:v>
                </c:pt>
                <c:pt idx="26">
                  <c:v>64.2</c:v>
                </c:pt>
                <c:pt idx="27">
                  <c:v>70.599999999999994</c:v>
                </c:pt>
                <c:pt idx="28">
                  <c:v>66.599999999999994</c:v>
                </c:pt>
                <c:pt idx="29">
                  <c:v>83.4</c:v>
                </c:pt>
                <c:pt idx="30">
                  <c:v>84.2</c:v>
                </c:pt>
                <c:pt idx="31">
                  <c:v>88.2</c:v>
                </c:pt>
                <c:pt idx="32">
                  <c:v>54.6</c:v>
                </c:pt>
                <c:pt idx="33">
                  <c:v>62.6</c:v>
                </c:pt>
                <c:pt idx="34">
                  <c:v>70.599999999999994</c:v>
                </c:pt>
                <c:pt idx="35">
                  <c:v>78.599999999999994</c:v>
                </c:pt>
                <c:pt idx="36">
                  <c:v>70.599999999999994</c:v>
                </c:pt>
                <c:pt idx="37">
                  <c:v>94.6</c:v>
                </c:pt>
                <c:pt idx="38">
                  <c:v>85</c:v>
                </c:pt>
                <c:pt idx="39">
                  <c:v>89</c:v>
                </c:pt>
                <c:pt idx="40">
                  <c:v>60.2</c:v>
                </c:pt>
                <c:pt idx="41">
                  <c:v>61.8</c:v>
                </c:pt>
                <c:pt idx="42">
                  <c:v>66.599999999999994</c:v>
                </c:pt>
                <c:pt idx="43">
                  <c:v>69.8</c:v>
                </c:pt>
                <c:pt idx="44">
                  <c:v>68.2</c:v>
                </c:pt>
                <c:pt idx="45">
                  <c:v>85</c:v>
                </c:pt>
                <c:pt idx="46">
                  <c:v>86.6</c:v>
                </c:pt>
                <c:pt idx="47">
                  <c:v>88.2</c:v>
                </c:pt>
                <c:pt idx="48">
                  <c:v>53</c:v>
                </c:pt>
                <c:pt idx="49">
                  <c:v>60.2</c:v>
                </c:pt>
                <c:pt idx="50">
                  <c:v>66.599999999999994</c:v>
                </c:pt>
                <c:pt idx="51">
                  <c:v>73</c:v>
                </c:pt>
                <c:pt idx="52">
                  <c:v>65.8</c:v>
                </c:pt>
                <c:pt idx="53">
                  <c:v>85.800000000000011</c:v>
                </c:pt>
                <c:pt idx="54">
                  <c:v>84.2</c:v>
                </c:pt>
                <c:pt idx="55">
                  <c:v>88.2</c:v>
                </c:pt>
                <c:pt idx="56">
                  <c:v>53</c:v>
                </c:pt>
                <c:pt idx="57">
                  <c:v>61.8</c:v>
                </c:pt>
                <c:pt idx="59">
                  <c:v>72.2</c:v>
                </c:pt>
                <c:pt idx="61">
                  <c:v>85</c:v>
                </c:pt>
                <c:pt idx="62">
                  <c:v>59.400000000000006</c:v>
                </c:pt>
                <c:pt idx="63">
                  <c:v>67.400000000000006</c:v>
                </c:pt>
                <c:pt idx="64">
                  <c:v>75.400000000000006</c:v>
                </c:pt>
                <c:pt idx="65">
                  <c:v>67.400000000000006</c:v>
                </c:pt>
                <c:pt idx="66">
                  <c:v>91.4</c:v>
                </c:pt>
                <c:pt idx="67">
                  <c:v>81.8</c:v>
                </c:pt>
                <c:pt idx="68">
                  <c:v>85.8</c:v>
                </c:pt>
                <c:pt idx="69">
                  <c:v>57</c:v>
                </c:pt>
                <c:pt idx="70">
                  <c:v>58.6</c:v>
                </c:pt>
                <c:pt idx="71">
                  <c:v>63.400000000000006</c:v>
                </c:pt>
                <c:pt idx="72">
                  <c:v>66.599999999999994</c:v>
                </c:pt>
                <c:pt idx="73">
                  <c:v>65</c:v>
                </c:pt>
                <c:pt idx="74">
                  <c:v>81.8</c:v>
                </c:pt>
                <c:pt idx="75">
                  <c:v>83.4</c:v>
                </c:pt>
                <c:pt idx="76">
                  <c:v>85</c:v>
                </c:pt>
                <c:pt idx="77">
                  <c:v>49.8</c:v>
                </c:pt>
                <c:pt idx="78">
                  <c:v>57</c:v>
                </c:pt>
                <c:pt idx="79">
                  <c:v>63.400000000000006</c:v>
                </c:pt>
                <c:pt idx="80">
                  <c:v>69.8</c:v>
                </c:pt>
                <c:pt idx="81">
                  <c:v>62.6</c:v>
                </c:pt>
                <c:pt idx="82">
                  <c:v>82.6</c:v>
                </c:pt>
                <c:pt idx="83">
                  <c:v>81</c:v>
                </c:pt>
                <c:pt idx="84">
                  <c:v>85</c:v>
                </c:pt>
                <c:pt idx="85">
                  <c:v>49.8</c:v>
                </c:pt>
                <c:pt idx="86">
                  <c:v>58.6</c:v>
                </c:pt>
                <c:pt idx="88">
                  <c:v>69</c:v>
                </c:pt>
                <c:pt idx="90">
                  <c:v>81.8</c:v>
                </c:pt>
                <c:pt idx="91">
                  <c:v>56.2</c:v>
                </c:pt>
                <c:pt idx="92">
                  <c:v>64.2</c:v>
                </c:pt>
                <c:pt idx="93">
                  <c:v>72.2</c:v>
                </c:pt>
                <c:pt idx="94">
                  <c:v>64.2</c:v>
                </c:pt>
                <c:pt idx="95">
                  <c:v>88.199999999999989</c:v>
                </c:pt>
                <c:pt idx="96">
                  <c:v>78.599999999999994</c:v>
                </c:pt>
                <c:pt idx="97">
                  <c:v>82.6</c:v>
                </c:pt>
                <c:pt idx="98">
                  <c:v>53.8</c:v>
                </c:pt>
                <c:pt idx="99">
                  <c:v>53.2</c:v>
                </c:pt>
                <c:pt idx="100">
                  <c:v>61.2</c:v>
                </c:pt>
                <c:pt idx="101">
                  <c:v>69.2</c:v>
                </c:pt>
                <c:pt idx="102">
                  <c:v>77.2</c:v>
                </c:pt>
                <c:pt idx="103">
                  <c:v>69.2</c:v>
                </c:pt>
                <c:pt idx="104">
                  <c:v>93.2</c:v>
                </c:pt>
                <c:pt idx="105">
                  <c:v>83.600000000000009</c:v>
                </c:pt>
                <c:pt idx="106">
                  <c:v>87.600000000000009</c:v>
                </c:pt>
                <c:pt idx="107">
                  <c:v>58.800000000000004</c:v>
                </c:pt>
                <c:pt idx="108">
                  <c:v>60.400000000000006</c:v>
                </c:pt>
                <c:pt idx="109">
                  <c:v>65.2</c:v>
                </c:pt>
                <c:pt idx="110">
                  <c:v>68.400000000000006</c:v>
                </c:pt>
                <c:pt idx="112">
                  <c:v>83.600000000000009</c:v>
                </c:pt>
                <c:pt idx="113">
                  <c:v>85.2</c:v>
                </c:pt>
                <c:pt idx="114">
                  <c:v>86.8</c:v>
                </c:pt>
                <c:pt idx="115">
                  <c:v>51.6</c:v>
                </c:pt>
                <c:pt idx="116">
                  <c:v>62.2</c:v>
                </c:pt>
                <c:pt idx="117">
                  <c:v>65.2</c:v>
                </c:pt>
                <c:pt idx="118">
                  <c:v>71.600000000000009</c:v>
                </c:pt>
                <c:pt idx="119">
                  <c:v>64.400000000000006</c:v>
                </c:pt>
                <c:pt idx="120">
                  <c:v>84.4</c:v>
                </c:pt>
                <c:pt idx="121">
                  <c:v>82.8</c:v>
                </c:pt>
                <c:pt idx="122">
                  <c:v>86.8</c:v>
                </c:pt>
                <c:pt idx="123">
                  <c:v>51.6</c:v>
                </c:pt>
                <c:pt idx="124">
                  <c:v>60.400000000000006</c:v>
                </c:pt>
                <c:pt idx="126">
                  <c:v>70.8</c:v>
                </c:pt>
                <c:pt idx="128">
                  <c:v>83.600000000000009</c:v>
                </c:pt>
                <c:pt idx="129">
                  <c:v>60.800000000000004</c:v>
                </c:pt>
                <c:pt idx="130">
                  <c:v>68.8</c:v>
                </c:pt>
                <c:pt idx="131">
                  <c:v>76.8</c:v>
                </c:pt>
                <c:pt idx="132">
                  <c:v>68.8</c:v>
                </c:pt>
                <c:pt idx="133">
                  <c:v>92.8</c:v>
                </c:pt>
                <c:pt idx="134">
                  <c:v>83.2</c:v>
                </c:pt>
                <c:pt idx="135">
                  <c:v>87.2</c:v>
                </c:pt>
                <c:pt idx="136">
                  <c:v>58.400000000000006</c:v>
                </c:pt>
                <c:pt idx="137">
                  <c:v>60.000000000000007</c:v>
                </c:pt>
                <c:pt idx="138">
                  <c:v>64.8</c:v>
                </c:pt>
                <c:pt idx="139">
                  <c:v>68</c:v>
                </c:pt>
                <c:pt idx="141">
                  <c:v>83.2</c:v>
                </c:pt>
                <c:pt idx="142">
                  <c:v>84.8</c:v>
                </c:pt>
                <c:pt idx="143">
                  <c:v>86.399999999999991</c:v>
                </c:pt>
                <c:pt idx="144">
                  <c:v>51.2</c:v>
                </c:pt>
                <c:pt idx="145">
                  <c:v>61.800000000000004</c:v>
                </c:pt>
                <c:pt idx="146">
                  <c:v>64.8</c:v>
                </c:pt>
                <c:pt idx="147">
                  <c:v>71.2</c:v>
                </c:pt>
                <c:pt idx="148">
                  <c:v>64</c:v>
                </c:pt>
                <c:pt idx="149">
                  <c:v>84</c:v>
                </c:pt>
                <c:pt idx="150">
                  <c:v>82.399999999999991</c:v>
                </c:pt>
                <c:pt idx="151">
                  <c:v>86.399999999999991</c:v>
                </c:pt>
                <c:pt idx="152">
                  <c:v>51.2</c:v>
                </c:pt>
                <c:pt idx="153">
                  <c:v>60.000000000000007</c:v>
                </c:pt>
                <c:pt idx="155">
                  <c:v>70.399999999999991</c:v>
                </c:pt>
                <c:pt idx="157">
                  <c:v>83.2</c:v>
                </c:pt>
                <c:pt idx="158">
                  <c:v>60.400000000000006</c:v>
                </c:pt>
                <c:pt idx="159">
                  <c:v>68.399999999999991</c:v>
                </c:pt>
                <c:pt idx="160">
                  <c:v>76.399999999999991</c:v>
                </c:pt>
                <c:pt idx="161">
                  <c:v>68.399999999999991</c:v>
                </c:pt>
                <c:pt idx="162">
                  <c:v>92.399999999999991</c:v>
                </c:pt>
                <c:pt idx="163">
                  <c:v>82.8</c:v>
                </c:pt>
                <c:pt idx="164">
                  <c:v>86.8</c:v>
                </c:pt>
                <c:pt idx="165">
                  <c:v>58.000000000000007</c:v>
                </c:pt>
                <c:pt idx="166">
                  <c:v>75</c:v>
                </c:pt>
                <c:pt idx="167">
                  <c:v>76</c:v>
                </c:pt>
                <c:pt idx="168">
                  <c:v>74</c:v>
                </c:pt>
                <c:pt idx="169">
                  <c:v>72</c:v>
                </c:pt>
                <c:pt idx="170">
                  <c:v>73</c:v>
                </c:pt>
                <c:pt idx="171">
                  <c:v>84</c:v>
                </c:pt>
                <c:pt idx="172">
                  <c:v>81</c:v>
                </c:pt>
                <c:pt idx="173">
                  <c:v>82</c:v>
                </c:pt>
                <c:pt idx="174">
                  <c:v>85</c:v>
                </c:pt>
                <c:pt idx="175">
                  <c:v>78</c:v>
                </c:pt>
                <c:pt idx="176">
                  <c:v>103</c:v>
                </c:pt>
                <c:pt idx="177">
                  <c:v>95</c:v>
                </c:pt>
                <c:pt idx="178">
                  <c:v>90</c:v>
                </c:pt>
                <c:pt idx="179">
                  <c:v>86</c:v>
                </c:pt>
                <c:pt idx="180">
                  <c:v>84</c:v>
                </c:pt>
                <c:pt idx="181">
                  <c:v>85</c:v>
                </c:pt>
                <c:pt idx="182">
                  <c:v>80</c:v>
                </c:pt>
                <c:pt idx="183">
                  <c:v>81</c:v>
                </c:pt>
                <c:pt idx="184">
                  <c:v>79</c:v>
                </c:pt>
                <c:pt idx="185">
                  <c:v>75</c:v>
                </c:pt>
                <c:pt idx="186">
                  <c:v>76</c:v>
                </c:pt>
                <c:pt idx="187">
                  <c:v>75</c:v>
                </c:pt>
                <c:pt idx="188">
                  <c:v>77</c:v>
                </c:pt>
                <c:pt idx="189">
                  <c:v>78</c:v>
                </c:pt>
                <c:pt idx="190">
                  <c:v>82</c:v>
                </c:pt>
                <c:pt idx="191">
                  <c:v>83</c:v>
                </c:pt>
                <c:pt idx="192">
                  <c:v>84</c:v>
                </c:pt>
                <c:pt idx="193">
                  <c:v>85</c:v>
                </c:pt>
                <c:pt idx="194">
                  <c:v>86</c:v>
                </c:pt>
                <c:pt idx="195">
                  <c:v>75</c:v>
                </c:pt>
                <c:pt idx="196">
                  <c:v>4</c:v>
                </c:pt>
                <c:pt idx="197">
                  <c:v>73</c:v>
                </c:pt>
                <c:pt idx="198">
                  <c:v>76</c:v>
                </c:pt>
              </c:numCache>
            </c:numRef>
          </c:xVal>
          <c:yVal>
            <c:numRef>
              <c:f>Foglio1!$B$2:$B$200</c:f>
              <c:numCache>
                <c:formatCode>General</c:formatCode>
                <c:ptCount val="199"/>
                <c:pt idx="0">
                  <c:v>172.4</c:v>
                </c:pt>
                <c:pt idx="1">
                  <c:v>178.4</c:v>
                </c:pt>
                <c:pt idx="2">
                  <c:v>164</c:v>
                </c:pt>
                <c:pt idx="3">
                  <c:v>178.4</c:v>
                </c:pt>
                <c:pt idx="4">
                  <c:v>176</c:v>
                </c:pt>
                <c:pt idx="5">
                  <c:v>188</c:v>
                </c:pt>
                <c:pt idx="6">
                  <c:v>188</c:v>
                </c:pt>
                <c:pt idx="7">
                  <c:v>200</c:v>
                </c:pt>
                <c:pt idx="8">
                  <c:v>173.6</c:v>
                </c:pt>
                <c:pt idx="9">
                  <c:v>179.6</c:v>
                </c:pt>
                <c:pt idx="10">
                  <c:v>161.6</c:v>
                </c:pt>
                <c:pt idx="11">
                  <c:v>182</c:v>
                </c:pt>
                <c:pt idx="12">
                  <c:v>149.6</c:v>
                </c:pt>
                <c:pt idx="13">
                  <c:v>190.4</c:v>
                </c:pt>
                <c:pt idx="14">
                  <c:v>189.2</c:v>
                </c:pt>
                <c:pt idx="15">
                  <c:v>197.6</c:v>
                </c:pt>
                <c:pt idx="16">
                  <c:v>150.80000000000001</c:v>
                </c:pt>
                <c:pt idx="17">
                  <c:v>179.6</c:v>
                </c:pt>
                <c:pt idx="18">
                  <c:v>164</c:v>
                </c:pt>
                <c:pt idx="19">
                  <c:v>179.6</c:v>
                </c:pt>
                <c:pt idx="20">
                  <c:v>170</c:v>
                </c:pt>
                <c:pt idx="21">
                  <c:v>188</c:v>
                </c:pt>
                <c:pt idx="22">
                  <c:v>188</c:v>
                </c:pt>
                <c:pt idx="23">
                  <c:v>200</c:v>
                </c:pt>
                <c:pt idx="24">
                  <c:v>154.4</c:v>
                </c:pt>
                <c:pt idx="25">
                  <c:v>178.4</c:v>
                </c:pt>
                <c:pt idx="26">
                  <c:v>149.6</c:v>
                </c:pt>
                <c:pt idx="27">
                  <c:v>178.4</c:v>
                </c:pt>
                <c:pt idx="28">
                  <c:v>149.6</c:v>
                </c:pt>
                <c:pt idx="29">
                  <c:v>188</c:v>
                </c:pt>
                <c:pt idx="30">
                  <c:v>188</c:v>
                </c:pt>
                <c:pt idx="31">
                  <c:v>200</c:v>
                </c:pt>
                <c:pt idx="32">
                  <c:v>176</c:v>
                </c:pt>
                <c:pt idx="33">
                  <c:v>182</c:v>
                </c:pt>
                <c:pt idx="34">
                  <c:v>167.6</c:v>
                </c:pt>
                <c:pt idx="35">
                  <c:v>182</c:v>
                </c:pt>
                <c:pt idx="36">
                  <c:v>179.6</c:v>
                </c:pt>
                <c:pt idx="37">
                  <c:v>191.6</c:v>
                </c:pt>
                <c:pt idx="38">
                  <c:v>191.6</c:v>
                </c:pt>
                <c:pt idx="39">
                  <c:v>203.6</c:v>
                </c:pt>
                <c:pt idx="40">
                  <c:v>177.2</c:v>
                </c:pt>
                <c:pt idx="41">
                  <c:v>183.2</c:v>
                </c:pt>
                <c:pt idx="42">
                  <c:v>165.2</c:v>
                </c:pt>
                <c:pt idx="43">
                  <c:v>185.6</c:v>
                </c:pt>
                <c:pt idx="44">
                  <c:v>153.19999999999999</c:v>
                </c:pt>
                <c:pt idx="45">
                  <c:v>194</c:v>
                </c:pt>
                <c:pt idx="46">
                  <c:v>192.8</c:v>
                </c:pt>
                <c:pt idx="47">
                  <c:v>201.2</c:v>
                </c:pt>
                <c:pt idx="48">
                  <c:v>154.4</c:v>
                </c:pt>
                <c:pt idx="49">
                  <c:v>162.80000000000001</c:v>
                </c:pt>
                <c:pt idx="50">
                  <c:v>167.6</c:v>
                </c:pt>
                <c:pt idx="51">
                  <c:v>183.2</c:v>
                </c:pt>
                <c:pt idx="52">
                  <c:v>173.6</c:v>
                </c:pt>
                <c:pt idx="53">
                  <c:v>191.6</c:v>
                </c:pt>
                <c:pt idx="54">
                  <c:v>191.6</c:v>
                </c:pt>
                <c:pt idx="55">
                  <c:v>203.6</c:v>
                </c:pt>
                <c:pt idx="56">
                  <c:v>158</c:v>
                </c:pt>
                <c:pt idx="57">
                  <c:v>182</c:v>
                </c:pt>
                <c:pt idx="59">
                  <c:v>182</c:v>
                </c:pt>
                <c:pt idx="61">
                  <c:v>191.6</c:v>
                </c:pt>
                <c:pt idx="62">
                  <c:v>178.4</c:v>
                </c:pt>
                <c:pt idx="63">
                  <c:v>164</c:v>
                </c:pt>
                <c:pt idx="64">
                  <c:v>178.4</c:v>
                </c:pt>
                <c:pt idx="65">
                  <c:v>176</c:v>
                </c:pt>
                <c:pt idx="66">
                  <c:v>188</c:v>
                </c:pt>
                <c:pt idx="67">
                  <c:v>188</c:v>
                </c:pt>
                <c:pt idx="68">
                  <c:v>200</c:v>
                </c:pt>
                <c:pt idx="69">
                  <c:v>173.6</c:v>
                </c:pt>
                <c:pt idx="70">
                  <c:v>179.6</c:v>
                </c:pt>
                <c:pt idx="71">
                  <c:v>161.6</c:v>
                </c:pt>
                <c:pt idx="72">
                  <c:v>182</c:v>
                </c:pt>
                <c:pt idx="73">
                  <c:v>149.6</c:v>
                </c:pt>
                <c:pt idx="74">
                  <c:v>190.4</c:v>
                </c:pt>
                <c:pt idx="75">
                  <c:v>189.2</c:v>
                </c:pt>
                <c:pt idx="76">
                  <c:v>197.6</c:v>
                </c:pt>
                <c:pt idx="77">
                  <c:v>150.80000000000001</c:v>
                </c:pt>
                <c:pt idx="78">
                  <c:v>159.19999999999999</c:v>
                </c:pt>
                <c:pt idx="79">
                  <c:v>164</c:v>
                </c:pt>
                <c:pt idx="80">
                  <c:v>179.6</c:v>
                </c:pt>
                <c:pt idx="81">
                  <c:v>170</c:v>
                </c:pt>
                <c:pt idx="82">
                  <c:v>188</c:v>
                </c:pt>
                <c:pt idx="83">
                  <c:v>188</c:v>
                </c:pt>
                <c:pt idx="84">
                  <c:v>200</c:v>
                </c:pt>
                <c:pt idx="85">
                  <c:v>154.4</c:v>
                </c:pt>
                <c:pt idx="86">
                  <c:v>178.4</c:v>
                </c:pt>
                <c:pt idx="88">
                  <c:v>178.4</c:v>
                </c:pt>
                <c:pt idx="90">
                  <c:v>188</c:v>
                </c:pt>
                <c:pt idx="91">
                  <c:v>174.8</c:v>
                </c:pt>
                <c:pt idx="92">
                  <c:v>160.4</c:v>
                </c:pt>
                <c:pt idx="93">
                  <c:v>174.8</c:v>
                </c:pt>
                <c:pt idx="94">
                  <c:v>172.4</c:v>
                </c:pt>
                <c:pt idx="95">
                  <c:v>184.4</c:v>
                </c:pt>
                <c:pt idx="96">
                  <c:v>184.4</c:v>
                </c:pt>
                <c:pt idx="97">
                  <c:v>196.4</c:v>
                </c:pt>
                <c:pt idx="98">
                  <c:v>170</c:v>
                </c:pt>
                <c:pt idx="99">
                  <c:v>172.70000000000002</c:v>
                </c:pt>
                <c:pt idx="100">
                  <c:v>178.70000000000002</c:v>
                </c:pt>
                <c:pt idx="101">
                  <c:v>164.3</c:v>
                </c:pt>
                <c:pt idx="102">
                  <c:v>178.70000000000002</c:v>
                </c:pt>
                <c:pt idx="103">
                  <c:v>176.3</c:v>
                </c:pt>
                <c:pt idx="104">
                  <c:v>188.3</c:v>
                </c:pt>
                <c:pt idx="105">
                  <c:v>188.3</c:v>
                </c:pt>
                <c:pt idx="106">
                  <c:v>200.3</c:v>
                </c:pt>
                <c:pt idx="107">
                  <c:v>173.9</c:v>
                </c:pt>
                <c:pt idx="108">
                  <c:v>179.9</c:v>
                </c:pt>
                <c:pt idx="109">
                  <c:v>161.9</c:v>
                </c:pt>
                <c:pt idx="110">
                  <c:v>182.3</c:v>
                </c:pt>
                <c:pt idx="112">
                  <c:v>190.70000000000002</c:v>
                </c:pt>
                <c:pt idx="113">
                  <c:v>189.5</c:v>
                </c:pt>
                <c:pt idx="114">
                  <c:v>197.9</c:v>
                </c:pt>
                <c:pt idx="115">
                  <c:v>151.10000000000002</c:v>
                </c:pt>
                <c:pt idx="116">
                  <c:v>160</c:v>
                </c:pt>
                <c:pt idx="117">
                  <c:v>164.3</c:v>
                </c:pt>
                <c:pt idx="118">
                  <c:v>179.9</c:v>
                </c:pt>
                <c:pt idx="119">
                  <c:v>170.3</c:v>
                </c:pt>
                <c:pt idx="120">
                  <c:v>188.3</c:v>
                </c:pt>
                <c:pt idx="121">
                  <c:v>188.3</c:v>
                </c:pt>
                <c:pt idx="122">
                  <c:v>200.3</c:v>
                </c:pt>
                <c:pt idx="123">
                  <c:v>154.70000000000002</c:v>
                </c:pt>
                <c:pt idx="124">
                  <c:v>178.70000000000002</c:v>
                </c:pt>
                <c:pt idx="126">
                  <c:v>178.70000000000002</c:v>
                </c:pt>
                <c:pt idx="128">
                  <c:v>188.3</c:v>
                </c:pt>
                <c:pt idx="129">
                  <c:v>178.4</c:v>
                </c:pt>
                <c:pt idx="130">
                  <c:v>164</c:v>
                </c:pt>
                <c:pt idx="131">
                  <c:v>178.4</c:v>
                </c:pt>
                <c:pt idx="132">
                  <c:v>176</c:v>
                </c:pt>
                <c:pt idx="133">
                  <c:v>188</c:v>
                </c:pt>
                <c:pt idx="134">
                  <c:v>188</c:v>
                </c:pt>
                <c:pt idx="135">
                  <c:v>200</c:v>
                </c:pt>
                <c:pt idx="136">
                  <c:v>173.6</c:v>
                </c:pt>
                <c:pt idx="137">
                  <c:v>179.6</c:v>
                </c:pt>
                <c:pt idx="138">
                  <c:v>161.6</c:v>
                </c:pt>
                <c:pt idx="139">
                  <c:v>182</c:v>
                </c:pt>
                <c:pt idx="141">
                  <c:v>190.4</c:v>
                </c:pt>
                <c:pt idx="142">
                  <c:v>189.2</c:v>
                </c:pt>
                <c:pt idx="143">
                  <c:v>197.6</c:v>
                </c:pt>
                <c:pt idx="144">
                  <c:v>150.80000000000001</c:v>
                </c:pt>
                <c:pt idx="145">
                  <c:v>159.69999999999999</c:v>
                </c:pt>
                <c:pt idx="146">
                  <c:v>164</c:v>
                </c:pt>
                <c:pt idx="147">
                  <c:v>179.6</c:v>
                </c:pt>
                <c:pt idx="148">
                  <c:v>170</c:v>
                </c:pt>
                <c:pt idx="149">
                  <c:v>188</c:v>
                </c:pt>
                <c:pt idx="150">
                  <c:v>188</c:v>
                </c:pt>
                <c:pt idx="151">
                  <c:v>200</c:v>
                </c:pt>
                <c:pt idx="152">
                  <c:v>154.4</c:v>
                </c:pt>
                <c:pt idx="153">
                  <c:v>178.4</c:v>
                </c:pt>
                <c:pt idx="155">
                  <c:v>178.4</c:v>
                </c:pt>
                <c:pt idx="157">
                  <c:v>188</c:v>
                </c:pt>
                <c:pt idx="158">
                  <c:v>178.1</c:v>
                </c:pt>
                <c:pt idx="159">
                  <c:v>163.69999999999999</c:v>
                </c:pt>
                <c:pt idx="160">
                  <c:v>178.1</c:v>
                </c:pt>
                <c:pt idx="161">
                  <c:v>175.7</c:v>
                </c:pt>
                <c:pt idx="162">
                  <c:v>187.7</c:v>
                </c:pt>
                <c:pt idx="163">
                  <c:v>187.7</c:v>
                </c:pt>
                <c:pt idx="164">
                  <c:v>199.7</c:v>
                </c:pt>
                <c:pt idx="165">
                  <c:v>173.29999999999998</c:v>
                </c:pt>
                <c:pt idx="166">
                  <c:v>179</c:v>
                </c:pt>
                <c:pt idx="167">
                  <c:v>174</c:v>
                </c:pt>
                <c:pt idx="168">
                  <c:v>175</c:v>
                </c:pt>
                <c:pt idx="169">
                  <c:v>176</c:v>
                </c:pt>
                <c:pt idx="170">
                  <c:v>178</c:v>
                </c:pt>
                <c:pt idx="171">
                  <c:v>179</c:v>
                </c:pt>
                <c:pt idx="172">
                  <c:v>181</c:v>
                </c:pt>
                <c:pt idx="173">
                  <c:v>182</c:v>
                </c:pt>
                <c:pt idx="174">
                  <c:v>183</c:v>
                </c:pt>
                <c:pt idx="175">
                  <c:v>184</c:v>
                </c:pt>
                <c:pt idx="176">
                  <c:v>185</c:v>
                </c:pt>
                <c:pt idx="177">
                  <c:v>186</c:v>
                </c:pt>
                <c:pt idx="178">
                  <c:v>187</c:v>
                </c:pt>
                <c:pt idx="179">
                  <c:v>188</c:v>
                </c:pt>
                <c:pt idx="180">
                  <c:v>190</c:v>
                </c:pt>
                <c:pt idx="181">
                  <c:v>191</c:v>
                </c:pt>
                <c:pt idx="182">
                  <c:v>169</c:v>
                </c:pt>
                <c:pt idx="183">
                  <c:v>168</c:v>
                </c:pt>
                <c:pt idx="184">
                  <c:v>170</c:v>
                </c:pt>
                <c:pt idx="185">
                  <c:v>171</c:v>
                </c:pt>
                <c:pt idx="186">
                  <c:v>172</c:v>
                </c:pt>
                <c:pt idx="187">
                  <c:v>173</c:v>
                </c:pt>
                <c:pt idx="188">
                  <c:v>174</c:v>
                </c:pt>
                <c:pt idx="189">
                  <c:v>175</c:v>
                </c:pt>
                <c:pt idx="190">
                  <c:v>176</c:v>
                </c:pt>
                <c:pt idx="191">
                  <c:v>175</c:v>
                </c:pt>
                <c:pt idx="192">
                  <c:v>165</c:v>
                </c:pt>
                <c:pt idx="193">
                  <c:v>167</c:v>
                </c:pt>
                <c:pt idx="194">
                  <c:v>168</c:v>
                </c:pt>
                <c:pt idx="195">
                  <c:v>190</c:v>
                </c:pt>
                <c:pt idx="196">
                  <c:v>191</c:v>
                </c:pt>
                <c:pt idx="197">
                  <c:v>192</c:v>
                </c:pt>
                <c:pt idx="198">
                  <c:v>193</c:v>
                </c:pt>
              </c:numCache>
            </c:numRef>
          </c:yVal>
          <c:smooth val="0"/>
          <c:extLst>
            <c:ext xmlns:c16="http://schemas.microsoft.com/office/drawing/2014/chart" uri="{C3380CC4-5D6E-409C-BE32-E72D297353CC}">
              <c16:uniqueId val="{00000000-AF53-4DDE-91A0-3EE4E2672619}"/>
            </c:ext>
          </c:extLst>
        </c:ser>
        <c:dLbls>
          <c:showLegendKey val="0"/>
          <c:showVal val="0"/>
          <c:showCatName val="0"/>
          <c:showSerName val="0"/>
          <c:showPercent val="0"/>
          <c:showBubbleSize val="0"/>
        </c:dLbls>
        <c:axId val="659021944"/>
        <c:axId val="659022272"/>
      </c:scatterChart>
      <c:valAx>
        <c:axId val="659021944"/>
        <c:scaling>
          <c:orientation val="minMax"/>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a:t>Peso</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659022272"/>
        <c:crosses val="autoZero"/>
        <c:crossBetween val="midCat"/>
      </c:valAx>
      <c:valAx>
        <c:axId val="659022272"/>
        <c:scaling>
          <c:orientation val="minMax"/>
          <c:max val="210"/>
          <c:min val="1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a:t>Altezza</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659021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Foglio1!$B$11</c:f>
              <c:strCache>
                <c:ptCount val="1"/>
                <c:pt idx="0">
                  <c:v>Soddisfazione lavorativa</c:v>
                </c:pt>
              </c:strCache>
            </c:strRef>
          </c:tx>
          <c:spPr>
            <a:solidFill>
              <a:srgbClr val="FFC000"/>
            </a:solidFill>
            <a:ln>
              <a:noFill/>
            </a:ln>
            <a:effectLst/>
          </c:spPr>
          <c:invertIfNegative val="0"/>
          <c:cat>
            <c:strRef>
              <c:f>Foglio1!$A$12:$A$16</c:f>
              <c:strCache>
                <c:ptCount val="5"/>
                <c:pt idx="0">
                  <c:v>Estroversione</c:v>
                </c:pt>
                <c:pt idx="1">
                  <c:v>Stabilità emotiva</c:v>
                </c:pt>
                <c:pt idx="2">
                  <c:v>Amicalità</c:v>
                </c:pt>
                <c:pt idx="3">
                  <c:v>Coscienziosità</c:v>
                </c:pt>
                <c:pt idx="4">
                  <c:v>Apertura mentale</c:v>
                </c:pt>
              </c:strCache>
            </c:strRef>
          </c:cat>
          <c:val>
            <c:numRef>
              <c:f>Foglio1!$B$12:$B$16</c:f>
              <c:numCache>
                <c:formatCode>General</c:formatCode>
                <c:ptCount val="5"/>
                <c:pt idx="0">
                  <c:v>0.25</c:v>
                </c:pt>
                <c:pt idx="1">
                  <c:v>0.28999999999999998</c:v>
                </c:pt>
                <c:pt idx="2">
                  <c:v>0.17</c:v>
                </c:pt>
                <c:pt idx="3">
                  <c:v>0.26</c:v>
                </c:pt>
                <c:pt idx="4">
                  <c:v>0.02</c:v>
                </c:pt>
              </c:numCache>
            </c:numRef>
          </c:val>
          <c:extLst>
            <c:ext xmlns:c16="http://schemas.microsoft.com/office/drawing/2014/chart" uri="{C3380CC4-5D6E-409C-BE32-E72D297353CC}">
              <c16:uniqueId val="{00000000-819B-4612-B220-A019016B73E9}"/>
            </c:ext>
          </c:extLst>
        </c:ser>
        <c:ser>
          <c:idx val="1"/>
          <c:order val="1"/>
          <c:tx>
            <c:strRef>
              <c:f>Foglio1!$C$11</c:f>
              <c:strCache>
                <c:ptCount val="1"/>
                <c:pt idx="0">
                  <c:v>Soddisfazione nella vita</c:v>
                </c:pt>
              </c:strCache>
            </c:strRef>
          </c:tx>
          <c:spPr>
            <a:solidFill>
              <a:schemeClr val="accent2"/>
            </a:solidFill>
            <a:ln>
              <a:noFill/>
            </a:ln>
            <a:effectLst/>
          </c:spPr>
          <c:invertIfNegative val="0"/>
          <c:cat>
            <c:strRef>
              <c:f>Foglio1!$A$12:$A$16</c:f>
              <c:strCache>
                <c:ptCount val="5"/>
                <c:pt idx="0">
                  <c:v>Estroversione</c:v>
                </c:pt>
                <c:pt idx="1">
                  <c:v>Stabilità emotiva</c:v>
                </c:pt>
                <c:pt idx="2">
                  <c:v>Amicalità</c:v>
                </c:pt>
                <c:pt idx="3">
                  <c:v>Coscienziosità</c:v>
                </c:pt>
                <c:pt idx="4">
                  <c:v>Apertura mentale</c:v>
                </c:pt>
              </c:strCache>
            </c:strRef>
          </c:cat>
          <c:val>
            <c:numRef>
              <c:f>Foglio1!$C$12:$C$16</c:f>
              <c:numCache>
                <c:formatCode>General</c:formatCode>
                <c:ptCount val="5"/>
                <c:pt idx="0">
                  <c:v>0.22</c:v>
                </c:pt>
                <c:pt idx="1">
                  <c:v>0.3</c:v>
                </c:pt>
                <c:pt idx="2">
                  <c:v>0.21</c:v>
                </c:pt>
                <c:pt idx="3">
                  <c:v>0.28000000000000003</c:v>
                </c:pt>
                <c:pt idx="4">
                  <c:v>0.18</c:v>
                </c:pt>
              </c:numCache>
            </c:numRef>
          </c:val>
          <c:extLst>
            <c:ext xmlns:c16="http://schemas.microsoft.com/office/drawing/2014/chart" uri="{C3380CC4-5D6E-409C-BE32-E72D297353CC}">
              <c16:uniqueId val="{00000001-819B-4612-B220-A019016B73E9}"/>
            </c:ext>
          </c:extLst>
        </c:ser>
        <c:dLbls>
          <c:showLegendKey val="0"/>
          <c:showVal val="0"/>
          <c:showCatName val="0"/>
          <c:showSerName val="0"/>
          <c:showPercent val="0"/>
          <c:showBubbleSize val="0"/>
        </c:dLbls>
        <c:gapWidth val="219"/>
        <c:overlap val="-27"/>
        <c:axId val="547303296"/>
        <c:axId val="547303624"/>
      </c:barChart>
      <c:catAx>
        <c:axId val="54730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547303624"/>
        <c:crosses val="autoZero"/>
        <c:auto val="1"/>
        <c:lblAlgn val="ctr"/>
        <c:lblOffset val="100"/>
        <c:noMultiLvlLbl val="0"/>
      </c:catAx>
      <c:valAx>
        <c:axId val="547303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5473032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Foglio1!$C$1</c:f>
              <c:strCache>
                <c:ptCount val="1"/>
                <c:pt idx="0">
                  <c:v>r</c:v>
                </c:pt>
              </c:strCache>
            </c:strRef>
          </c:tx>
          <c:spPr>
            <a:solidFill>
              <a:srgbClr val="002060"/>
            </a:solidFill>
            <a:ln>
              <a:noFill/>
            </a:ln>
            <a:effectLst/>
          </c:spPr>
          <c:invertIfNegative val="0"/>
          <c:cat>
            <c:multiLvlStrRef>
              <c:f>Foglio1!$A$2:$B$7</c:f>
              <c:multiLvlStrCache>
                <c:ptCount val="6"/>
                <c:lvl>
                  <c:pt idx="0">
                    <c:v>Wiesner &amp; Cronshaw (1988)</c:v>
                  </c:pt>
                  <c:pt idx="1">
                    <c:v>Huffcutt &amp; Arthur (1994)</c:v>
                  </c:pt>
                  <c:pt idx="2">
                    <c:v>McDaniel et al. (1994)</c:v>
                  </c:pt>
                  <c:pt idx="3">
                    <c:v>Wiesner &amp; Cronshaw (1988)</c:v>
                  </c:pt>
                  <c:pt idx="4">
                    <c:v>Huffcutt &amp; Arthur (1994)</c:v>
                  </c:pt>
                  <c:pt idx="5">
                    <c:v>McDaniel et al. (1994)</c:v>
                  </c:pt>
                </c:lvl>
                <c:lvl>
                  <c:pt idx="0">
                    <c:v>Non strutturata (rxx=.37)</c:v>
                  </c:pt>
                  <c:pt idx="3">
                    <c:v>Strutturata (rxx=.66)</c:v>
                  </c:pt>
                </c:lvl>
              </c:multiLvlStrCache>
            </c:multiLvlStrRef>
          </c:cat>
          <c:val>
            <c:numRef>
              <c:f>Foglio1!$C$2:$C$7</c:f>
              <c:numCache>
                <c:formatCode>General</c:formatCode>
                <c:ptCount val="6"/>
                <c:pt idx="0">
                  <c:v>0.17</c:v>
                </c:pt>
                <c:pt idx="1">
                  <c:v>0.11</c:v>
                </c:pt>
                <c:pt idx="2">
                  <c:v>0.18</c:v>
                </c:pt>
                <c:pt idx="3">
                  <c:v>0.34</c:v>
                </c:pt>
                <c:pt idx="4">
                  <c:v>0.34</c:v>
                </c:pt>
                <c:pt idx="5">
                  <c:v>0.24</c:v>
                </c:pt>
              </c:numCache>
            </c:numRef>
          </c:val>
          <c:extLst>
            <c:ext xmlns:c16="http://schemas.microsoft.com/office/drawing/2014/chart" uri="{C3380CC4-5D6E-409C-BE32-E72D297353CC}">
              <c16:uniqueId val="{00000000-A6A6-4F43-861E-CB92656FACB0}"/>
            </c:ext>
          </c:extLst>
        </c:ser>
        <c:ser>
          <c:idx val="1"/>
          <c:order val="1"/>
          <c:tx>
            <c:strRef>
              <c:f>Foglio1!$D$1</c:f>
              <c:strCache>
                <c:ptCount val="1"/>
                <c:pt idx="0">
                  <c:v>rho</c:v>
                </c:pt>
              </c:strCache>
            </c:strRef>
          </c:tx>
          <c:spPr>
            <a:solidFill>
              <a:schemeClr val="accent2">
                <a:alpha val="72000"/>
              </a:schemeClr>
            </a:solidFill>
            <a:ln>
              <a:noFill/>
            </a:ln>
            <a:effectLst/>
          </c:spPr>
          <c:invertIfNegative val="0"/>
          <c:cat>
            <c:multiLvlStrRef>
              <c:f>Foglio1!$A$2:$B$7</c:f>
              <c:multiLvlStrCache>
                <c:ptCount val="6"/>
                <c:lvl>
                  <c:pt idx="0">
                    <c:v>Wiesner &amp; Cronshaw (1988)</c:v>
                  </c:pt>
                  <c:pt idx="1">
                    <c:v>Huffcutt &amp; Arthur (1994)</c:v>
                  </c:pt>
                  <c:pt idx="2">
                    <c:v>McDaniel et al. (1994)</c:v>
                  </c:pt>
                  <c:pt idx="3">
                    <c:v>Wiesner &amp; Cronshaw (1988)</c:v>
                  </c:pt>
                  <c:pt idx="4">
                    <c:v>Huffcutt &amp; Arthur (1994)</c:v>
                  </c:pt>
                  <c:pt idx="5">
                    <c:v>McDaniel et al. (1994)</c:v>
                  </c:pt>
                </c:lvl>
                <c:lvl>
                  <c:pt idx="0">
                    <c:v>Non strutturata (rxx=.37)</c:v>
                  </c:pt>
                  <c:pt idx="3">
                    <c:v>Strutturata (rxx=.66)</c:v>
                  </c:pt>
                </c:lvl>
              </c:multiLvlStrCache>
            </c:multiLvlStrRef>
          </c:cat>
          <c:val>
            <c:numRef>
              <c:f>Foglio1!$D$2:$D$7</c:f>
              <c:numCache>
                <c:formatCode>General</c:formatCode>
                <c:ptCount val="6"/>
                <c:pt idx="0">
                  <c:v>0.13999999999999999</c:v>
                </c:pt>
                <c:pt idx="1">
                  <c:v>9.0000000000000011E-2</c:v>
                </c:pt>
                <c:pt idx="2">
                  <c:v>0.15000000000000002</c:v>
                </c:pt>
                <c:pt idx="3">
                  <c:v>0.27999999999999997</c:v>
                </c:pt>
                <c:pt idx="4">
                  <c:v>0.22999999999999993</c:v>
                </c:pt>
                <c:pt idx="5">
                  <c:v>0.2</c:v>
                </c:pt>
              </c:numCache>
            </c:numRef>
          </c:val>
          <c:extLst>
            <c:ext xmlns:c16="http://schemas.microsoft.com/office/drawing/2014/chart" uri="{C3380CC4-5D6E-409C-BE32-E72D297353CC}">
              <c16:uniqueId val="{00000001-A6A6-4F43-861E-CB92656FACB0}"/>
            </c:ext>
          </c:extLst>
        </c:ser>
        <c:ser>
          <c:idx val="2"/>
          <c:order val="2"/>
          <c:tx>
            <c:strRef>
              <c:f>Foglio1!$E$1</c:f>
              <c:strCache>
                <c:ptCount val="1"/>
                <c:pt idx="0">
                  <c:v>Δrho*</c:v>
                </c:pt>
              </c:strCache>
            </c:strRef>
          </c:tx>
          <c:spPr>
            <a:solidFill>
              <a:schemeClr val="bg2"/>
            </a:solidFill>
            <a:ln>
              <a:noFill/>
            </a:ln>
            <a:effectLst/>
          </c:spPr>
          <c:invertIfNegative val="0"/>
          <c:cat>
            <c:multiLvlStrRef>
              <c:f>Foglio1!$A$2:$B$7</c:f>
              <c:multiLvlStrCache>
                <c:ptCount val="6"/>
                <c:lvl>
                  <c:pt idx="0">
                    <c:v>Wiesner &amp; Cronshaw (1988)</c:v>
                  </c:pt>
                  <c:pt idx="1">
                    <c:v>Huffcutt &amp; Arthur (1994)</c:v>
                  </c:pt>
                  <c:pt idx="2">
                    <c:v>McDaniel et al. (1994)</c:v>
                  </c:pt>
                  <c:pt idx="3">
                    <c:v>Wiesner &amp; Cronshaw (1988)</c:v>
                  </c:pt>
                  <c:pt idx="4">
                    <c:v>Huffcutt &amp; Arthur (1994)</c:v>
                  </c:pt>
                  <c:pt idx="5">
                    <c:v>McDaniel et al. (1994)</c:v>
                  </c:pt>
                </c:lvl>
                <c:lvl>
                  <c:pt idx="0">
                    <c:v>Non strutturata (rxx=.37)</c:v>
                  </c:pt>
                  <c:pt idx="3">
                    <c:v>Strutturata (rxx=.66)</c:v>
                  </c:pt>
                </c:lvl>
              </c:multiLvlStrCache>
            </c:multiLvlStrRef>
          </c:cat>
          <c:val>
            <c:numRef>
              <c:f>Foglio1!$E$2:$E$7</c:f>
              <c:numCache>
                <c:formatCode>General</c:formatCode>
                <c:ptCount val="6"/>
                <c:pt idx="0">
                  <c:v>1.4999999999999999E-2</c:v>
                </c:pt>
                <c:pt idx="1">
                  <c:v>1.4999999999999999E-2</c:v>
                </c:pt>
                <c:pt idx="2">
                  <c:v>1.4999999999999999E-2</c:v>
                </c:pt>
                <c:pt idx="3">
                  <c:v>0.06</c:v>
                </c:pt>
                <c:pt idx="4">
                  <c:v>0.06</c:v>
                </c:pt>
                <c:pt idx="5">
                  <c:v>0.06</c:v>
                </c:pt>
              </c:numCache>
            </c:numRef>
          </c:val>
          <c:extLst>
            <c:ext xmlns:c16="http://schemas.microsoft.com/office/drawing/2014/chart" uri="{C3380CC4-5D6E-409C-BE32-E72D297353CC}">
              <c16:uniqueId val="{00000002-A6A6-4F43-861E-CB92656FACB0}"/>
            </c:ext>
          </c:extLst>
        </c:ser>
        <c:dLbls>
          <c:showLegendKey val="0"/>
          <c:showVal val="0"/>
          <c:showCatName val="0"/>
          <c:showSerName val="0"/>
          <c:showPercent val="0"/>
          <c:showBubbleSize val="0"/>
        </c:dLbls>
        <c:gapWidth val="150"/>
        <c:overlap val="100"/>
        <c:axId val="518969744"/>
        <c:axId val="518970072"/>
      </c:barChart>
      <c:catAx>
        <c:axId val="51896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it-IT"/>
          </a:p>
        </c:txPr>
        <c:crossAx val="518970072"/>
        <c:crosses val="autoZero"/>
        <c:auto val="1"/>
        <c:lblAlgn val="ctr"/>
        <c:lblOffset val="100"/>
        <c:noMultiLvlLbl val="0"/>
      </c:catAx>
      <c:valAx>
        <c:axId val="518970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5189697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Foglio2!$C$1</c:f>
              <c:strCache>
                <c:ptCount val="1"/>
                <c:pt idx="0">
                  <c:v>Intervista Situazionale (Latham et ., 1980)</c:v>
                </c:pt>
              </c:strCache>
            </c:strRef>
          </c:tx>
          <c:spPr>
            <a:ln w="28575" cap="rnd">
              <a:solidFill>
                <a:srgbClr val="C00000"/>
              </a:solidFill>
              <a:round/>
            </a:ln>
            <a:effectLst/>
          </c:spPr>
          <c:marker>
            <c:symbol val="circle"/>
            <c:size val="5"/>
            <c:spPr>
              <a:solidFill>
                <a:srgbClr val="C00000"/>
              </a:solidFill>
              <a:ln w="9525">
                <a:solidFill>
                  <a:schemeClr val="accent1"/>
                </a:solidFill>
              </a:ln>
              <a:effectLst/>
            </c:spPr>
          </c:marker>
          <c:cat>
            <c:multiLvlStrRef>
              <c:f>Foglio2!$A$2:$B$4</c:f>
              <c:multiLvlStrCache>
                <c:ptCount val="3"/>
                <c:lvl>
                  <c:pt idx="0">
                    <c:v>Bassa </c:v>
                  </c:pt>
                  <c:pt idx="1">
                    <c:v>Media</c:v>
                  </c:pt>
                  <c:pt idx="2">
                    <c:v>Alta</c:v>
                  </c:pt>
                </c:lvl>
                <c:lvl>
                  <c:pt idx="0">
                    <c:v>Complessità del lavoro</c:v>
                  </c:pt>
                </c:lvl>
              </c:multiLvlStrCache>
            </c:multiLvlStrRef>
          </c:cat>
          <c:val>
            <c:numRef>
              <c:f>Foglio2!$C$2:$C$4</c:f>
              <c:numCache>
                <c:formatCode>General</c:formatCode>
                <c:ptCount val="3"/>
                <c:pt idx="0">
                  <c:v>0.44</c:v>
                </c:pt>
                <c:pt idx="1">
                  <c:v>0.51</c:v>
                </c:pt>
                <c:pt idx="2">
                  <c:v>0.3</c:v>
                </c:pt>
              </c:numCache>
            </c:numRef>
          </c:val>
          <c:smooth val="0"/>
          <c:extLst>
            <c:ext xmlns:c16="http://schemas.microsoft.com/office/drawing/2014/chart" uri="{C3380CC4-5D6E-409C-BE32-E72D297353CC}">
              <c16:uniqueId val="{00000000-30B6-4A09-9A6D-69F447D8CE51}"/>
            </c:ext>
          </c:extLst>
        </c:ser>
        <c:ser>
          <c:idx val="1"/>
          <c:order val="1"/>
          <c:tx>
            <c:strRef>
              <c:f>Foglio2!$D$1</c:f>
              <c:strCache>
                <c:ptCount val="1"/>
                <c:pt idx="0">
                  <c:v>Patterned Behavior Description Interview (Janz, 1982). </c:v>
                </c:pt>
              </c:strCache>
            </c:strRef>
          </c:tx>
          <c:spPr>
            <a:ln w="28575" cap="rnd">
              <a:solidFill>
                <a:schemeClr val="accent2"/>
              </a:solidFill>
              <a:prstDash val="dash"/>
              <a:round/>
            </a:ln>
            <a:effectLst/>
          </c:spPr>
          <c:marker>
            <c:symbol val="circle"/>
            <c:size val="5"/>
            <c:spPr>
              <a:solidFill>
                <a:schemeClr val="accent2"/>
              </a:solidFill>
              <a:ln w="9525">
                <a:solidFill>
                  <a:schemeClr val="accent2"/>
                </a:solidFill>
              </a:ln>
              <a:effectLst/>
            </c:spPr>
          </c:marker>
          <c:cat>
            <c:multiLvlStrRef>
              <c:f>Foglio2!$A$2:$B$4</c:f>
              <c:multiLvlStrCache>
                <c:ptCount val="3"/>
                <c:lvl>
                  <c:pt idx="0">
                    <c:v>Bassa </c:v>
                  </c:pt>
                  <c:pt idx="1">
                    <c:v>Media</c:v>
                  </c:pt>
                  <c:pt idx="2">
                    <c:v>Alta</c:v>
                  </c:pt>
                </c:lvl>
                <c:lvl>
                  <c:pt idx="0">
                    <c:v>Complessità del lavoro</c:v>
                  </c:pt>
                </c:lvl>
              </c:multiLvlStrCache>
            </c:multiLvlStrRef>
          </c:cat>
          <c:val>
            <c:numRef>
              <c:f>Foglio2!$D$2:$D$4</c:f>
              <c:numCache>
                <c:formatCode>General</c:formatCode>
                <c:ptCount val="3"/>
                <c:pt idx="0">
                  <c:v>0.48</c:v>
                </c:pt>
                <c:pt idx="1">
                  <c:v>0.51</c:v>
                </c:pt>
                <c:pt idx="2">
                  <c:v>0.51</c:v>
                </c:pt>
              </c:numCache>
            </c:numRef>
          </c:val>
          <c:smooth val="0"/>
          <c:extLst>
            <c:ext xmlns:c16="http://schemas.microsoft.com/office/drawing/2014/chart" uri="{C3380CC4-5D6E-409C-BE32-E72D297353CC}">
              <c16:uniqueId val="{00000001-30B6-4A09-9A6D-69F447D8CE51}"/>
            </c:ext>
          </c:extLst>
        </c:ser>
        <c:dLbls>
          <c:showLegendKey val="0"/>
          <c:showVal val="0"/>
          <c:showCatName val="0"/>
          <c:showSerName val="0"/>
          <c:showPercent val="0"/>
          <c:showBubbleSize val="0"/>
        </c:dLbls>
        <c:marker val="1"/>
        <c:smooth val="0"/>
        <c:axId val="529065592"/>
        <c:axId val="529065920"/>
      </c:lineChart>
      <c:catAx>
        <c:axId val="529065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it-IT"/>
          </a:p>
        </c:txPr>
        <c:crossAx val="529065920"/>
        <c:crosses val="autoZero"/>
        <c:auto val="1"/>
        <c:lblAlgn val="ctr"/>
        <c:lblOffset val="100"/>
        <c:noMultiLvlLbl val="0"/>
      </c:catAx>
      <c:valAx>
        <c:axId val="529065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it-IT"/>
          </a:p>
        </c:txPr>
        <c:crossAx val="5290655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scatterChart>
        <c:scatterStyle val="lineMarker"/>
        <c:varyColors val="0"/>
        <c:ser>
          <c:idx val="0"/>
          <c:order val="0"/>
          <c:tx>
            <c:strRef>
              <c:f>Foglio1!$B$1</c:f>
              <c:strCache>
                <c:ptCount val="1"/>
                <c:pt idx="0">
                  <c:v>Altezza</c:v>
                </c:pt>
              </c:strCache>
            </c:strRef>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1"/>
            <c:trendlineLbl>
              <c:layout>
                <c:manualLayout>
                  <c:x val="0.16941601049868765"/>
                  <c:y val="5.1099271687480421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trendlineLbl>
          </c:trendline>
          <c:xVal>
            <c:numRef>
              <c:f>Foglio1!$A$2:$A$201</c:f>
              <c:numCache>
                <c:formatCode>General</c:formatCode>
                <c:ptCount val="200"/>
                <c:pt idx="0">
                  <c:v>53</c:v>
                </c:pt>
                <c:pt idx="1">
                  <c:v>61</c:v>
                </c:pt>
                <c:pt idx="2">
                  <c:v>69</c:v>
                </c:pt>
                <c:pt idx="3">
                  <c:v>77</c:v>
                </c:pt>
                <c:pt idx="4">
                  <c:v>69</c:v>
                </c:pt>
                <c:pt idx="5">
                  <c:v>80</c:v>
                </c:pt>
                <c:pt idx="6">
                  <c:v>83.4</c:v>
                </c:pt>
                <c:pt idx="7">
                  <c:v>87.4</c:v>
                </c:pt>
                <c:pt idx="8">
                  <c:v>58.6</c:v>
                </c:pt>
                <c:pt idx="9">
                  <c:v>60.2</c:v>
                </c:pt>
                <c:pt idx="10">
                  <c:v>65</c:v>
                </c:pt>
                <c:pt idx="11">
                  <c:v>68.2</c:v>
                </c:pt>
                <c:pt idx="13">
                  <c:v>83.4</c:v>
                </c:pt>
                <c:pt idx="14">
                  <c:v>85</c:v>
                </c:pt>
                <c:pt idx="15">
                  <c:v>86.6</c:v>
                </c:pt>
                <c:pt idx="16">
                  <c:v>51.4</c:v>
                </c:pt>
                <c:pt idx="17">
                  <c:v>68</c:v>
                </c:pt>
                <c:pt idx="18">
                  <c:v>65</c:v>
                </c:pt>
                <c:pt idx="19">
                  <c:v>71.400000000000006</c:v>
                </c:pt>
                <c:pt idx="20">
                  <c:v>64.2</c:v>
                </c:pt>
                <c:pt idx="21">
                  <c:v>84.2</c:v>
                </c:pt>
                <c:pt idx="22">
                  <c:v>82.6</c:v>
                </c:pt>
                <c:pt idx="23">
                  <c:v>86.6</c:v>
                </c:pt>
                <c:pt idx="24">
                  <c:v>51.4</c:v>
                </c:pt>
                <c:pt idx="25">
                  <c:v>60.2</c:v>
                </c:pt>
                <c:pt idx="27">
                  <c:v>70.599999999999994</c:v>
                </c:pt>
                <c:pt idx="29">
                  <c:v>83.4</c:v>
                </c:pt>
                <c:pt idx="30">
                  <c:v>84.2</c:v>
                </c:pt>
                <c:pt idx="31">
                  <c:v>88.2</c:v>
                </c:pt>
                <c:pt idx="32">
                  <c:v>54.6</c:v>
                </c:pt>
                <c:pt idx="33">
                  <c:v>62.6</c:v>
                </c:pt>
                <c:pt idx="34">
                  <c:v>70.599999999999994</c:v>
                </c:pt>
                <c:pt idx="35">
                  <c:v>64</c:v>
                </c:pt>
                <c:pt idx="36">
                  <c:v>70.599999999999994</c:v>
                </c:pt>
                <c:pt idx="37">
                  <c:v>86</c:v>
                </c:pt>
                <c:pt idx="38">
                  <c:v>85</c:v>
                </c:pt>
                <c:pt idx="39">
                  <c:v>89</c:v>
                </c:pt>
                <c:pt idx="40">
                  <c:v>60.2</c:v>
                </c:pt>
                <c:pt idx="41">
                  <c:v>61.8</c:v>
                </c:pt>
                <c:pt idx="42">
                  <c:v>66.599999999999994</c:v>
                </c:pt>
                <c:pt idx="43">
                  <c:v>69.8</c:v>
                </c:pt>
                <c:pt idx="45">
                  <c:v>85</c:v>
                </c:pt>
                <c:pt idx="46">
                  <c:v>86.6</c:v>
                </c:pt>
                <c:pt idx="47">
                  <c:v>88.2</c:v>
                </c:pt>
                <c:pt idx="48">
                  <c:v>53</c:v>
                </c:pt>
                <c:pt idx="49">
                  <c:v>60.2</c:v>
                </c:pt>
                <c:pt idx="50">
                  <c:v>66.599999999999994</c:v>
                </c:pt>
                <c:pt idx="51">
                  <c:v>73</c:v>
                </c:pt>
                <c:pt idx="52">
                  <c:v>65.8</c:v>
                </c:pt>
                <c:pt idx="53">
                  <c:v>85.800000000000011</c:v>
                </c:pt>
                <c:pt idx="54">
                  <c:v>84.2</c:v>
                </c:pt>
                <c:pt idx="55">
                  <c:v>88.2</c:v>
                </c:pt>
                <c:pt idx="56">
                  <c:v>53</c:v>
                </c:pt>
                <c:pt idx="57">
                  <c:v>61.8</c:v>
                </c:pt>
                <c:pt idx="59">
                  <c:v>72.2</c:v>
                </c:pt>
                <c:pt idx="61">
                  <c:v>85</c:v>
                </c:pt>
                <c:pt idx="62">
                  <c:v>73</c:v>
                </c:pt>
                <c:pt idx="63">
                  <c:v>67.400000000000006</c:v>
                </c:pt>
                <c:pt idx="64">
                  <c:v>75.400000000000006</c:v>
                </c:pt>
                <c:pt idx="65">
                  <c:v>67.400000000000006</c:v>
                </c:pt>
                <c:pt idx="66">
                  <c:v>84</c:v>
                </c:pt>
                <c:pt idx="67">
                  <c:v>81.8</c:v>
                </c:pt>
                <c:pt idx="68">
                  <c:v>85.8</c:v>
                </c:pt>
                <c:pt idx="69">
                  <c:v>57</c:v>
                </c:pt>
                <c:pt idx="70">
                  <c:v>68</c:v>
                </c:pt>
                <c:pt idx="71">
                  <c:v>63.400000000000006</c:v>
                </c:pt>
                <c:pt idx="72">
                  <c:v>66.599999999999994</c:v>
                </c:pt>
                <c:pt idx="74">
                  <c:v>81.8</c:v>
                </c:pt>
                <c:pt idx="75">
                  <c:v>83.4</c:v>
                </c:pt>
                <c:pt idx="76">
                  <c:v>85</c:v>
                </c:pt>
                <c:pt idx="77">
                  <c:v>49.8</c:v>
                </c:pt>
                <c:pt idx="78">
                  <c:v>57</c:v>
                </c:pt>
                <c:pt idx="79">
                  <c:v>63.400000000000006</c:v>
                </c:pt>
                <c:pt idx="80">
                  <c:v>69.8</c:v>
                </c:pt>
                <c:pt idx="81">
                  <c:v>62.6</c:v>
                </c:pt>
                <c:pt idx="82">
                  <c:v>82.6</c:v>
                </c:pt>
                <c:pt idx="83">
                  <c:v>81</c:v>
                </c:pt>
                <c:pt idx="84">
                  <c:v>85</c:v>
                </c:pt>
                <c:pt idx="85">
                  <c:v>49.8</c:v>
                </c:pt>
                <c:pt idx="86">
                  <c:v>58.6</c:v>
                </c:pt>
                <c:pt idx="88">
                  <c:v>69</c:v>
                </c:pt>
                <c:pt idx="90">
                  <c:v>81.8</c:v>
                </c:pt>
                <c:pt idx="91">
                  <c:v>66</c:v>
                </c:pt>
                <c:pt idx="92">
                  <c:v>64.2</c:v>
                </c:pt>
                <c:pt idx="93">
                  <c:v>72.2</c:v>
                </c:pt>
                <c:pt idx="94">
                  <c:v>64.2</c:v>
                </c:pt>
                <c:pt idx="95">
                  <c:v>82</c:v>
                </c:pt>
                <c:pt idx="96">
                  <c:v>78.599999999999994</c:v>
                </c:pt>
                <c:pt idx="97">
                  <c:v>82.6</c:v>
                </c:pt>
                <c:pt idx="98">
                  <c:v>53.8</c:v>
                </c:pt>
                <c:pt idx="99">
                  <c:v>72</c:v>
                </c:pt>
                <c:pt idx="100">
                  <c:v>53.2</c:v>
                </c:pt>
                <c:pt idx="101">
                  <c:v>61.2</c:v>
                </c:pt>
                <c:pt idx="102">
                  <c:v>69.2</c:v>
                </c:pt>
                <c:pt idx="103">
                  <c:v>77.2</c:v>
                </c:pt>
                <c:pt idx="104">
                  <c:v>69.2</c:v>
                </c:pt>
                <c:pt idx="105">
                  <c:v>78</c:v>
                </c:pt>
                <c:pt idx="106">
                  <c:v>83.600000000000009</c:v>
                </c:pt>
                <c:pt idx="107">
                  <c:v>87.600000000000009</c:v>
                </c:pt>
                <c:pt idx="108">
                  <c:v>58.800000000000004</c:v>
                </c:pt>
                <c:pt idx="109">
                  <c:v>67</c:v>
                </c:pt>
                <c:pt idx="110">
                  <c:v>65.2</c:v>
                </c:pt>
                <c:pt idx="111">
                  <c:v>72</c:v>
                </c:pt>
                <c:pt idx="112">
                  <c:v>72</c:v>
                </c:pt>
                <c:pt idx="113">
                  <c:v>83.600000000000009</c:v>
                </c:pt>
                <c:pt idx="114">
                  <c:v>85.2</c:v>
                </c:pt>
                <c:pt idx="115">
                  <c:v>86.8</c:v>
                </c:pt>
                <c:pt idx="116">
                  <c:v>51.6</c:v>
                </c:pt>
                <c:pt idx="117">
                  <c:v>68.2</c:v>
                </c:pt>
                <c:pt idx="118">
                  <c:v>65.2</c:v>
                </c:pt>
                <c:pt idx="119">
                  <c:v>71.600000000000009</c:v>
                </c:pt>
                <c:pt idx="120">
                  <c:v>64.400000000000006</c:v>
                </c:pt>
                <c:pt idx="121">
                  <c:v>84.4</c:v>
                </c:pt>
                <c:pt idx="122">
                  <c:v>82.8</c:v>
                </c:pt>
                <c:pt idx="123">
                  <c:v>86.8</c:v>
                </c:pt>
                <c:pt idx="124">
                  <c:v>51.6</c:v>
                </c:pt>
                <c:pt idx="125">
                  <c:v>64</c:v>
                </c:pt>
                <c:pt idx="126">
                  <c:v>54</c:v>
                </c:pt>
                <c:pt idx="127">
                  <c:v>70.8</c:v>
                </c:pt>
                <c:pt idx="128">
                  <c:v>63</c:v>
                </c:pt>
                <c:pt idx="129">
                  <c:v>83.600000000000009</c:v>
                </c:pt>
                <c:pt idx="130">
                  <c:v>67</c:v>
                </c:pt>
                <c:pt idx="131">
                  <c:v>68.8</c:v>
                </c:pt>
                <c:pt idx="132">
                  <c:v>76.8</c:v>
                </c:pt>
                <c:pt idx="133">
                  <c:v>68.8</c:v>
                </c:pt>
                <c:pt idx="134">
                  <c:v>78</c:v>
                </c:pt>
                <c:pt idx="135">
                  <c:v>83.2</c:v>
                </c:pt>
                <c:pt idx="136">
                  <c:v>87.2</c:v>
                </c:pt>
                <c:pt idx="137">
                  <c:v>58.400000000000006</c:v>
                </c:pt>
                <c:pt idx="138">
                  <c:v>66.599999999999994</c:v>
                </c:pt>
                <c:pt idx="139">
                  <c:v>64.8</c:v>
                </c:pt>
                <c:pt idx="140">
                  <c:v>71.599999999999994</c:v>
                </c:pt>
                <c:pt idx="141">
                  <c:v>57</c:v>
                </c:pt>
                <c:pt idx="142">
                  <c:v>83.2</c:v>
                </c:pt>
                <c:pt idx="143">
                  <c:v>84.8</c:v>
                </c:pt>
                <c:pt idx="144">
                  <c:v>86.399999999999991</c:v>
                </c:pt>
                <c:pt idx="145">
                  <c:v>51.2</c:v>
                </c:pt>
                <c:pt idx="146">
                  <c:v>67.8</c:v>
                </c:pt>
                <c:pt idx="147">
                  <c:v>64.8</c:v>
                </c:pt>
                <c:pt idx="148">
                  <c:v>71.2</c:v>
                </c:pt>
                <c:pt idx="149">
                  <c:v>64</c:v>
                </c:pt>
                <c:pt idx="150">
                  <c:v>84</c:v>
                </c:pt>
                <c:pt idx="151">
                  <c:v>82.399999999999991</c:v>
                </c:pt>
                <c:pt idx="152">
                  <c:v>86.399999999999991</c:v>
                </c:pt>
                <c:pt idx="153">
                  <c:v>51.2</c:v>
                </c:pt>
                <c:pt idx="154">
                  <c:v>63.6</c:v>
                </c:pt>
                <c:pt idx="155">
                  <c:v>65</c:v>
                </c:pt>
                <c:pt idx="156">
                  <c:v>70.399999999999991</c:v>
                </c:pt>
                <c:pt idx="157">
                  <c:v>67</c:v>
                </c:pt>
                <c:pt idx="158">
                  <c:v>83.2</c:v>
                </c:pt>
                <c:pt idx="159">
                  <c:v>66.599999999999994</c:v>
                </c:pt>
                <c:pt idx="160">
                  <c:v>68.399999999999991</c:v>
                </c:pt>
                <c:pt idx="161">
                  <c:v>76.399999999999991</c:v>
                </c:pt>
                <c:pt idx="162">
                  <c:v>68.399999999999991</c:v>
                </c:pt>
                <c:pt idx="163">
                  <c:v>83</c:v>
                </c:pt>
                <c:pt idx="164">
                  <c:v>82.8</c:v>
                </c:pt>
                <c:pt idx="165">
                  <c:v>86.8</c:v>
                </c:pt>
                <c:pt idx="166">
                  <c:v>58.000000000000007</c:v>
                </c:pt>
                <c:pt idx="167">
                  <c:v>75</c:v>
                </c:pt>
                <c:pt idx="168">
                  <c:v>76</c:v>
                </c:pt>
                <c:pt idx="169">
                  <c:v>74</c:v>
                </c:pt>
                <c:pt idx="170">
                  <c:v>72</c:v>
                </c:pt>
                <c:pt idx="171">
                  <c:v>73</c:v>
                </c:pt>
                <c:pt idx="172">
                  <c:v>84</c:v>
                </c:pt>
                <c:pt idx="173">
                  <c:v>81</c:v>
                </c:pt>
                <c:pt idx="174">
                  <c:v>82</c:v>
                </c:pt>
                <c:pt idx="175">
                  <c:v>85</c:v>
                </c:pt>
                <c:pt idx="176">
                  <c:v>76</c:v>
                </c:pt>
                <c:pt idx="179">
                  <c:v>80</c:v>
                </c:pt>
                <c:pt idx="180">
                  <c:v>86</c:v>
                </c:pt>
                <c:pt idx="181">
                  <c:v>84</c:v>
                </c:pt>
                <c:pt idx="182">
                  <c:v>85</c:v>
                </c:pt>
                <c:pt idx="186">
                  <c:v>75</c:v>
                </c:pt>
                <c:pt idx="187">
                  <c:v>76</c:v>
                </c:pt>
                <c:pt idx="188">
                  <c:v>75</c:v>
                </c:pt>
                <c:pt idx="189">
                  <c:v>77</c:v>
                </c:pt>
                <c:pt idx="196">
                  <c:v>75</c:v>
                </c:pt>
                <c:pt idx="197">
                  <c:v>80</c:v>
                </c:pt>
                <c:pt idx="198">
                  <c:v>73</c:v>
                </c:pt>
                <c:pt idx="199">
                  <c:v>76</c:v>
                </c:pt>
              </c:numCache>
            </c:numRef>
          </c:xVal>
          <c:yVal>
            <c:numRef>
              <c:f>Foglio1!$B$2:$B$201</c:f>
              <c:numCache>
                <c:formatCode>General</c:formatCode>
                <c:ptCount val="200"/>
                <c:pt idx="0">
                  <c:v>172.4</c:v>
                </c:pt>
                <c:pt idx="1">
                  <c:v>178.4</c:v>
                </c:pt>
                <c:pt idx="2">
                  <c:v>164</c:v>
                </c:pt>
                <c:pt idx="3">
                  <c:v>178.4</c:v>
                </c:pt>
                <c:pt idx="4">
                  <c:v>176</c:v>
                </c:pt>
                <c:pt idx="5">
                  <c:v>188</c:v>
                </c:pt>
                <c:pt idx="6">
                  <c:v>188</c:v>
                </c:pt>
                <c:pt idx="7">
                  <c:v>200</c:v>
                </c:pt>
                <c:pt idx="8">
                  <c:v>173.6</c:v>
                </c:pt>
                <c:pt idx="9">
                  <c:v>179.6</c:v>
                </c:pt>
                <c:pt idx="10">
                  <c:v>161.6</c:v>
                </c:pt>
                <c:pt idx="11">
                  <c:v>182</c:v>
                </c:pt>
                <c:pt idx="13">
                  <c:v>190.4</c:v>
                </c:pt>
                <c:pt idx="14">
                  <c:v>189.2</c:v>
                </c:pt>
                <c:pt idx="15">
                  <c:v>197.6</c:v>
                </c:pt>
                <c:pt idx="16">
                  <c:v>150.80000000000001</c:v>
                </c:pt>
                <c:pt idx="17">
                  <c:v>179.6</c:v>
                </c:pt>
                <c:pt idx="18">
                  <c:v>164</c:v>
                </c:pt>
                <c:pt idx="19">
                  <c:v>179.6</c:v>
                </c:pt>
                <c:pt idx="20">
                  <c:v>170</c:v>
                </c:pt>
                <c:pt idx="21">
                  <c:v>188</c:v>
                </c:pt>
                <c:pt idx="22">
                  <c:v>188</c:v>
                </c:pt>
                <c:pt idx="23">
                  <c:v>200</c:v>
                </c:pt>
                <c:pt idx="24">
                  <c:v>154.4</c:v>
                </c:pt>
                <c:pt idx="25">
                  <c:v>178.4</c:v>
                </c:pt>
                <c:pt idx="27">
                  <c:v>178.4</c:v>
                </c:pt>
                <c:pt idx="29">
                  <c:v>188</c:v>
                </c:pt>
                <c:pt idx="30">
                  <c:v>188</c:v>
                </c:pt>
                <c:pt idx="31">
                  <c:v>200</c:v>
                </c:pt>
                <c:pt idx="32">
                  <c:v>176</c:v>
                </c:pt>
                <c:pt idx="33">
                  <c:v>182</c:v>
                </c:pt>
                <c:pt idx="34">
                  <c:v>167.6</c:v>
                </c:pt>
                <c:pt idx="35">
                  <c:v>182</c:v>
                </c:pt>
                <c:pt idx="36">
                  <c:v>179.6</c:v>
                </c:pt>
                <c:pt idx="37">
                  <c:v>191.6</c:v>
                </c:pt>
                <c:pt idx="38">
                  <c:v>191.6</c:v>
                </c:pt>
                <c:pt idx="39">
                  <c:v>203.6</c:v>
                </c:pt>
                <c:pt idx="40">
                  <c:v>177.2</c:v>
                </c:pt>
                <c:pt idx="41">
                  <c:v>183.2</c:v>
                </c:pt>
                <c:pt idx="42">
                  <c:v>165.2</c:v>
                </c:pt>
                <c:pt idx="43">
                  <c:v>185.6</c:v>
                </c:pt>
                <c:pt idx="45">
                  <c:v>194</c:v>
                </c:pt>
                <c:pt idx="46">
                  <c:v>192.8</c:v>
                </c:pt>
                <c:pt idx="47">
                  <c:v>201.2</c:v>
                </c:pt>
                <c:pt idx="48">
                  <c:v>154.4</c:v>
                </c:pt>
                <c:pt idx="49">
                  <c:v>162.80000000000001</c:v>
                </c:pt>
                <c:pt idx="50">
                  <c:v>167.6</c:v>
                </c:pt>
                <c:pt idx="51">
                  <c:v>183.2</c:v>
                </c:pt>
                <c:pt idx="52">
                  <c:v>173.6</c:v>
                </c:pt>
                <c:pt idx="53">
                  <c:v>191.6</c:v>
                </c:pt>
                <c:pt idx="54">
                  <c:v>191.6</c:v>
                </c:pt>
                <c:pt idx="55">
                  <c:v>203.6</c:v>
                </c:pt>
                <c:pt idx="56">
                  <c:v>158</c:v>
                </c:pt>
                <c:pt idx="57">
                  <c:v>182</c:v>
                </c:pt>
                <c:pt idx="59">
                  <c:v>182</c:v>
                </c:pt>
                <c:pt idx="61">
                  <c:v>191.6</c:v>
                </c:pt>
                <c:pt idx="62">
                  <c:v>178.4</c:v>
                </c:pt>
                <c:pt idx="63">
                  <c:v>164</c:v>
                </c:pt>
                <c:pt idx="64">
                  <c:v>178.4</c:v>
                </c:pt>
                <c:pt idx="65">
                  <c:v>176</c:v>
                </c:pt>
                <c:pt idx="66">
                  <c:v>188</c:v>
                </c:pt>
                <c:pt idx="67">
                  <c:v>188</c:v>
                </c:pt>
                <c:pt idx="68">
                  <c:v>200</c:v>
                </c:pt>
                <c:pt idx="69">
                  <c:v>173.6</c:v>
                </c:pt>
                <c:pt idx="70">
                  <c:v>179.6</c:v>
                </c:pt>
                <c:pt idx="71">
                  <c:v>161.6</c:v>
                </c:pt>
                <c:pt idx="72">
                  <c:v>182</c:v>
                </c:pt>
                <c:pt idx="74">
                  <c:v>190.4</c:v>
                </c:pt>
                <c:pt idx="75">
                  <c:v>189.2</c:v>
                </c:pt>
                <c:pt idx="76">
                  <c:v>197.6</c:v>
                </c:pt>
                <c:pt idx="77">
                  <c:v>150.80000000000001</c:v>
                </c:pt>
                <c:pt idx="78">
                  <c:v>159.19999999999999</c:v>
                </c:pt>
                <c:pt idx="79">
                  <c:v>164</c:v>
                </c:pt>
                <c:pt idx="80">
                  <c:v>179.6</c:v>
                </c:pt>
                <c:pt idx="81">
                  <c:v>170</c:v>
                </c:pt>
                <c:pt idx="82">
                  <c:v>188</c:v>
                </c:pt>
                <c:pt idx="83">
                  <c:v>188</c:v>
                </c:pt>
                <c:pt idx="84">
                  <c:v>200</c:v>
                </c:pt>
                <c:pt idx="85">
                  <c:v>154.4</c:v>
                </c:pt>
                <c:pt idx="86">
                  <c:v>178.4</c:v>
                </c:pt>
                <c:pt idx="88">
                  <c:v>178.4</c:v>
                </c:pt>
                <c:pt idx="90">
                  <c:v>188</c:v>
                </c:pt>
                <c:pt idx="91">
                  <c:v>174.8</c:v>
                </c:pt>
                <c:pt idx="92">
                  <c:v>160.4</c:v>
                </c:pt>
                <c:pt idx="93">
                  <c:v>174.8</c:v>
                </c:pt>
                <c:pt idx="94">
                  <c:v>172.4</c:v>
                </c:pt>
                <c:pt idx="95">
                  <c:v>184.4</c:v>
                </c:pt>
                <c:pt idx="96">
                  <c:v>184.4</c:v>
                </c:pt>
                <c:pt idx="97">
                  <c:v>196.4</c:v>
                </c:pt>
                <c:pt idx="98">
                  <c:v>170</c:v>
                </c:pt>
                <c:pt idx="99">
                  <c:v>178</c:v>
                </c:pt>
                <c:pt idx="100">
                  <c:v>172.70000000000002</c:v>
                </c:pt>
                <c:pt idx="101">
                  <c:v>178.70000000000002</c:v>
                </c:pt>
                <c:pt idx="102">
                  <c:v>164.3</c:v>
                </c:pt>
                <c:pt idx="103">
                  <c:v>178.70000000000002</c:v>
                </c:pt>
                <c:pt idx="104">
                  <c:v>176.3</c:v>
                </c:pt>
                <c:pt idx="105">
                  <c:v>188.3</c:v>
                </c:pt>
                <c:pt idx="106">
                  <c:v>188.3</c:v>
                </c:pt>
                <c:pt idx="107">
                  <c:v>200.3</c:v>
                </c:pt>
                <c:pt idx="108">
                  <c:v>173.9</c:v>
                </c:pt>
                <c:pt idx="109">
                  <c:v>179.9</c:v>
                </c:pt>
                <c:pt idx="110">
                  <c:v>161.9</c:v>
                </c:pt>
                <c:pt idx="111">
                  <c:v>182.3</c:v>
                </c:pt>
                <c:pt idx="112">
                  <c:v>175</c:v>
                </c:pt>
                <c:pt idx="113">
                  <c:v>190.70000000000002</c:v>
                </c:pt>
                <c:pt idx="114">
                  <c:v>189.5</c:v>
                </c:pt>
                <c:pt idx="115">
                  <c:v>197.9</c:v>
                </c:pt>
                <c:pt idx="116">
                  <c:v>151.10000000000002</c:v>
                </c:pt>
                <c:pt idx="117">
                  <c:v>173</c:v>
                </c:pt>
                <c:pt idx="118">
                  <c:v>164.3</c:v>
                </c:pt>
                <c:pt idx="119">
                  <c:v>179.9</c:v>
                </c:pt>
                <c:pt idx="120">
                  <c:v>170.3</c:v>
                </c:pt>
                <c:pt idx="121">
                  <c:v>188.3</c:v>
                </c:pt>
                <c:pt idx="122">
                  <c:v>188.3</c:v>
                </c:pt>
                <c:pt idx="123">
                  <c:v>200.3</c:v>
                </c:pt>
                <c:pt idx="124">
                  <c:v>154.70000000000002</c:v>
                </c:pt>
                <c:pt idx="125">
                  <c:v>178.70000000000002</c:v>
                </c:pt>
                <c:pt idx="126">
                  <c:v>167</c:v>
                </c:pt>
                <c:pt idx="127">
                  <c:v>178.70000000000002</c:v>
                </c:pt>
                <c:pt idx="128">
                  <c:v>174</c:v>
                </c:pt>
                <c:pt idx="129">
                  <c:v>188.3</c:v>
                </c:pt>
                <c:pt idx="130">
                  <c:v>178.4</c:v>
                </c:pt>
                <c:pt idx="131">
                  <c:v>164</c:v>
                </c:pt>
                <c:pt idx="132">
                  <c:v>178.4</c:v>
                </c:pt>
                <c:pt idx="133">
                  <c:v>176</c:v>
                </c:pt>
                <c:pt idx="134">
                  <c:v>188</c:v>
                </c:pt>
                <c:pt idx="135">
                  <c:v>188</c:v>
                </c:pt>
                <c:pt idx="136">
                  <c:v>200</c:v>
                </c:pt>
                <c:pt idx="137">
                  <c:v>173.6</c:v>
                </c:pt>
                <c:pt idx="138">
                  <c:v>178</c:v>
                </c:pt>
                <c:pt idx="139">
                  <c:v>161.6</c:v>
                </c:pt>
                <c:pt idx="140">
                  <c:v>182</c:v>
                </c:pt>
                <c:pt idx="141">
                  <c:v>172</c:v>
                </c:pt>
                <c:pt idx="142">
                  <c:v>190.4</c:v>
                </c:pt>
                <c:pt idx="143">
                  <c:v>189.2</c:v>
                </c:pt>
                <c:pt idx="144">
                  <c:v>197.6</c:v>
                </c:pt>
                <c:pt idx="145">
                  <c:v>150.80000000000001</c:v>
                </c:pt>
                <c:pt idx="146">
                  <c:v>173</c:v>
                </c:pt>
                <c:pt idx="147">
                  <c:v>164</c:v>
                </c:pt>
                <c:pt idx="148">
                  <c:v>179.6</c:v>
                </c:pt>
                <c:pt idx="149">
                  <c:v>170</c:v>
                </c:pt>
                <c:pt idx="150">
                  <c:v>188</c:v>
                </c:pt>
                <c:pt idx="151">
                  <c:v>188</c:v>
                </c:pt>
                <c:pt idx="152">
                  <c:v>200</c:v>
                </c:pt>
                <c:pt idx="153">
                  <c:v>154.4</c:v>
                </c:pt>
                <c:pt idx="154">
                  <c:v>175</c:v>
                </c:pt>
                <c:pt idx="155">
                  <c:v>170</c:v>
                </c:pt>
                <c:pt idx="156">
                  <c:v>178.4</c:v>
                </c:pt>
                <c:pt idx="157">
                  <c:v>175</c:v>
                </c:pt>
                <c:pt idx="158">
                  <c:v>188</c:v>
                </c:pt>
                <c:pt idx="159">
                  <c:v>178.1</c:v>
                </c:pt>
                <c:pt idx="160">
                  <c:v>163.69999999999999</c:v>
                </c:pt>
                <c:pt idx="161">
                  <c:v>178.1</c:v>
                </c:pt>
                <c:pt idx="162">
                  <c:v>175.7</c:v>
                </c:pt>
                <c:pt idx="163">
                  <c:v>187.7</c:v>
                </c:pt>
                <c:pt idx="164">
                  <c:v>187.7</c:v>
                </c:pt>
                <c:pt idx="165">
                  <c:v>199.7</c:v>
                </c:pt>
                <c:pt idx="166">
                  <c:v>173.29999999999998</c:v>
                </c:pt>
                <c:pt idx="167">
                  <c:v>179</c:v>
                </c:pt>
                <c:pt idx="168">
                  <c:v>174</c:v>
                </c:pt>
                <c:pt idx="169">
                  <c:v>175</c:v>
                </c:pt>
                <c:pt idx="170">
                  <c:v>176</c:v>
                </c:pt>
                <c:pt idx="171">
                  <c:v>178</c:v>
                </c:pt>
                <c:pt idx="172">
                  <c:v>179</c:v>
                </c:pt>
                <c:pt idx="173">
                  <c:v>181</c:v>
                </c:pt>
                <c:pt idx="174">
                  <c:v>182</c:v>
                </c:pt>
                <c:pt idx="175">
                  <c:v>183</c:v>
                </c:pt>
                <c:pt idx="176">
                  <c:v>184</c:v>
                </c:pt>
                <c:pt idx="179">
                  <c:v>187</c:v>
                </c:pt>
                <c:pt idx="180">
                  <c:v>188</c:v>
                </c:pt>
                <c:pt idx="181">
                  <c:v>190</c:v>
                </c:pt>
                <c:pt idx="182">
                  <c:v>191</c:v>
                </c:pt>
                <c:pt idx="186">
                  <c:v>171</c:v>
                </c:pt>
                <c:pt idx="187">
                  <c:v>172</c:v>
                </c:pt>
                <c:pt idx="188">
                  <c:v>173</c:v>
                </c:pt>
                <c:pt idx="189">
                  <c:v>174</c:v>
                </c:pt>
                <c:pt idx="196">
                  <c:v>190</c:v>
                </c:pt>
                <c:pt idx="197">
                  <c:v>191</c:v>
                </c:pt>
                <c:pt idx="198">
                  <c:v>192</c:v>
                </c:pt>
                <c:pt idx="199">
                  <c:v>193</c:v>
                </c:pt>
              </c:numCache>
            </c:numRef>
          </c:yVal>
          <c:smooth val="0"/>
          <c:extLst>
            <c:ext xmlns:c16="http://schemas.microsoft.com/office/drawing/2014/chart" uri="{C3380CC4-5D6E-409C-BE32-E72D297353CC}">
              <c16:uniqueId val="{00000000-AF53-4DDE-91A0-3EE4E2672619}"/>
            </c:ext>
          </c:extLst>
        </c:ser>
        <c:dLbls>
          <c:showLegendKey val="0"/>
          <c:showVal val="0"/>
          <c:showCatName val="0"/>
          <c:showSerName val="0"/>
          <c:showPercent val="0"/>
          <c:showBubbleSize val="0"/>
        </c:dLbls>
        <c:axId val="659021944"/>
        <c:axId val="659022272"/>
      </c:scatterChart>
      <c:valAx>
        <c:axId val="659021944"/>
        <c:scaling>
          <c:orientation val="minMax"/>
          <c:max val="11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a:t>Peso</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659022272"/>
        <c:crosses val="autoZero"/>
        <c:crossBetween val="midCat"/>
      </c:valAx>
      <c:valAx>
        <c:axId val="659022272"/>
        <c:scaling>
          <c:orientation val="minMax"/>
          <c:max val="210"/>
          <c:min val="1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a:t>Altezza</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659021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err="1"/>
              <a:t>Rapporto</a:t>
            </a:r>
            <a:r>
              <a:rPr lang="en-US" sz="2400" dirty="0"/>
              <a:t> </a:t>
            </a:r>
            <a:r>
              <a:rPr lang="en-US" sz="2400" dirty="0" err="1"/>
              <a:t>tra</a:t>
            </a:r>
            <a:r>
              <a:rPr lang="en-US" sz="2400" dirty="0"/>
              <a:t> </a:t>
            </a:r>
            <a:r>
              <a:rPr lang="en-US" sz="2400" dirty="0" err="1"/>
              <a:t>agilità</a:t>
            </a:r>
            <a:r>
              <a:rPr lang="en-US" sz="2400" dirty="0"/>
              <a:t> e performance </a:t>
            </a:r>
            <a:r>
              <a:rPr lang="en-US" sz="2400" dirty="0" err="1"/>
              <a:t>negli</a:t>
            </a:r>
            <a:r>
              <a:rPr lang="en-US" sz="2400" dirty="0"/>
              <a:t> </a:t>
            </a:r>
            <a:r>
              <a:rPr lang="en-US" sz="2400" dirty="0" err="1"/>
              <a:t>atleti</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lineMarker"/>
        <c:varyColors val="0"/>
        <c:ser>
          <c:idx val="0"/>
          <c:order val="0"/>
          <c:tx>
            <c:strRef>
              <c:f>Foglio3!$B$2</c:f>
              <c:strCache>
                <c:ptCount val="1"/>
                <c:pt idx="0">
                  <c:v>Performance</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backward val="7"/>
            <c:dispRSqr val="1"/>
            <c:dispEq val="0"/>
            <c:trendlineLbl>
              <c:layout>
                <c:manualLayout>
                  <c:x val="-0.41579987686724346"/>
                  <c:y val="1.8624923144052837E-2"/>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rendlineLbl>
          </c:trendline>
          <c:xVal>
            <c:numRef>
              <c:f>Foglio3!$A$3:$A$250</c:f>
              <c:numCache>
                <c:formatCode>General</c:formatCode>
                <c:ptCount val="248"/>
                <c:pt idx="0">
                  <c:v>9.4742667001296539</c:v>
                </c:pt>
                <c:pt idx="1">
                  <c:v>9.5174448451708038</c:v>
                </c:pt>
                <c:pt idx="2">
                  <c:v>9.0129814358377871</c:v>
                </c:pt>
                <c:pt idx="3">
                  <c:v>9.4305591870121077</c:v>
                </c:pt>
                <c:pt idx="4">
                  <c:v>9.0572146468161794</c:v>
                </c:pt>
                <c:pt idx="5">
                  <c:v>8.8310980528668566</c:v>
                </c:pt>
                <c:pt idx="6">
                  <c:v>8.8424817172133388</c:v>
                </c:pt>
                <c:pt idx="7">
                  <c:v>9.5433025745519338</c:v>
                </c:pt>
                <c:pt idx="8">
                  <c:v>9.3256454813861414</c:v>
                </c:pt>
                <c:pt idx="9">
                  <c:v>9.6674185665009986</c:v>
                </c:pt>
                <c:pt idx="10">
                  <c:v>9.341374608510808</c:v>
                </c:pt>
                <c:pt idx="11">
                  <c:v>8.9449990329907383</c:v>
                </c:pt>
                <c:pt idx="12">
                  <c:v>9.0324763378128878</c:v>
                </c:pt>
                <c:pt idx="13">
                  <c:v>8.7679588912923787</c:v>
                </c:pt>
                <c:pt idx="14">
                  <c:v>9.181054059112709</c:v>
                </c:pt>
                <c:pt idx="15">
                  <c:v>9.0708119812170889</c:v>
                </c:pt>
                <c:pt idx="16">
                  <c:v>9.2163119152434074</c:v>
                </c:pt>
                <c:pt idx="17">
                  <c:v>9.3008231905218519</c:v>
                </c:pt>
                <c:pt idx="18">
                  <c:v>8.7391621737392384</c:v>
                </c:pt>
                <c:pt idx="19">
                  <c:v>8.9233165770551377</c:v>
                </c:pt>
                <c:pt idx="20">
                  <c:v>9.2819139364178262</c:v>
                </c:pt>
                <c:pt idx="21">
                  <c:v>8.7485881445483002</c:v>
                </c:pt>
                <c:pt idx="22">
                  <c:v>9.5405934971867374</c:v>
                </c:pt>
                <c:pt idx="23">
                  <c:v>9.3117267423757415</c:v>
                </c:pt>
                <c:pt idx="24">
                  <c:v>9.3769858729831679</c:v>
                </c:pt>
                <c:pt idx="25">
                  <c:v>8.8349389846580966</c:v>
                </c:pt>
                <c:pt idx="26">
                  <c:v>9.3778154289469722</c:v>
                </c:pt>
                <c:pt idx="27">
                  <c:v>9.0680451411615586</c:v>
                </c:pt>
                <c:pt idx="28">
                  <c:v>9.2096543803718145</c:v>
                </c:pt>
                <c:pt idx="29">
                  <c:v>9.1789900196097669</c:v>
                </c:pt>
                <c:pt idx="30">
                  <c:v>9.1827334017229543</c:v>
                </c:pt>
                <c:pt idx="31">
                  <c:v>8.5258786851529038</c:v>
                </c:pt>
                <c:pt idx="32">
                  <c:v>8.7774627921503114</c:v>
                </c:pt>
                <c:pt idx="33">
                  <c:v>9.3389151403459056</c:v>
                </c:pt>
                <c:pt idx="34">
                  <c:v>9.2679432756698414</c:v>
                </c:pt>
                <c:pt idx="35">
                  <c:v>8.6453016209361753</c:v>
                </c:pt>
                <c:pt idx="36">
                  <c:v>9.0472824884416507</c:v>
                </c:pt>
                <c:pt idx="37">
                  <c:v>8.522945131830312</c:v>
                </c:pt>
                <c:pt idx="38">
                  <c:v>8.9769545073315982</c:v>
                </c:pt>
                <c:pt idx="39">
                  <c:v>8.7045210264382273</c:v>
                </c:pt>
                <c:pt idx="40">
                  <c:v>9.007312924202564</c:v>
                </c:pt>
                <c:pt idx="41">
                  <c:v>8.8660584296417912</c:v>
                </c:pt>
                <c:pt idx="42">
                  <c:v>8.8990372790813588</c:v>
                </c:pt>
                <c:pt idx="43">
                  <c:v>9.1112687028469015</c:v>
                </c:pt>
                <c:pt idx="44">
                  <c:v>9.253538446651433</c:v>
                </c:pt>
                <c:pt idx="45">
                  <c:v>9.1822125811773336</c:v>
                </c:pt>
                <c:pt idx="46">
                  <c:v>8.6549926635944257</c:v>
                </c:pt>
                <c:pt idx="47">
                  <c:v>8.3100173113420048</c:v>
                </c:pt>
                <c:pt idx="48">
                  <c:v>8.6542169331485219</c:v>
                </c:pt>
                <c:pt idx="49">
                  <c:v>8.5803133966499896</c:v>
                </c:pt>
                <c:pt idx="50">
                  <c:v>8.0579264282738663</c:v>
                </c:pt>
                <c:pt idx="51">
                  <c:v>8.4165080225845692</c:v>
                </c:pt>
                <c:pt idx="52">
                  <c:v>8.9428136918044565</c:v>
                </c:pt>
                <c:pt idx="53">
                  <c:v>8.9071751071666405</c:v>
                </c:pt>
                <c:pt idx="54">
                  <c:v>8.2300057092738221</c:v>
                </c:pt>
                <c:pt idx="55">
                  <c:v>8.7704776691494306</c:v>
                </c:pt>
                <c:pt idx="56">
                  <c:v>9.618567753779562</c:v>
                </c:pt>
                <c:pt idx="57">
                  <c:v>9.1166805462725957</c:v>
                </c:pt>
                <c:pt idx="58">
                  <c:v>9.0034608744756621</c:v>
                </c:pt>
                <c:pt idx="59">
                  <c:v>9.9882649415847418</c:v>
                </c:pt>
                <c:pt idx="60">
                  <c:v>9.629551885022579</c:v>
                </c:pt>
                <c:pt idx="61">
                  <c:v>9.5751516465015936</c:v>
                </c:pt>
                <c:pt idx="62">
                  <c:v>9.9188525700010466</c:v>
                </c:pt>
                <c:pt idx="63">
                  <c:v>9.0717339418060874</c:v>
                </c:pt>
                <c:pt idx="64">
                  <c:v>9.8945135315545549</c:v>
                </c:pt>
                <c:pt idx="65">
                  <c:v>9.4889002772930517</c:v>
                </c:pt>
                <c:pt idx="66">
                  <c:v>9.4466326199065573</c:v>
                </c:pt>
              </c:numCache>
            </c:numRef>
          </c:xVal>
          <c:yVal>
            <c:numRef>
              <c:f>Foglio3!$B$3:$B$250</c:f>
              <c:numCache>
                <c:formatCode>General</c:formatCode>
                <c:ptCount val="248"/>
                <c:pt idx="0">
                  <c:v>9.5082492531466194</c:v>
                </c:pt>
                <c:pt idx="1">
                  <c:v>8.9295073613072766</c:v>
                </c:pt>
                <c:pt idx="2">
                  <c:v>8.8316159099880789</c:v>
                </c:pt>
                <c:pt idx="3">
                  <c:v>8.9741598976183656</c:v>
                </c:pt>
                <c:pt idx="4">
                  <c:v>8.8299193786370225</c:v>
                </c:pt>
                <c:pt idx="5">
                  <c:v>9.0780205357358987</c:v>
                </c:pt>
                <c:pt idx="6">
                  <c:v>8.7619937014086648</c:v>
                </c:pt>
                <c:pt idx="7">
                  <c:v>8.9365736496356902</c:v>
                </c:pt>
                <c:pt idx="8">
                  <c:v>9.5900502700792067</c:v>
                </c:pt>
                <c:pt idx="9">
                  <c:v>9.1228840375626259</c:v>
                </c:pt>
                <c:pt idx="10">
                  <c:v>9.5024019075847317</c:v>
                </c:pt>
                <c:pt idx="11">
                  <c:v>9.6244772285089333</c:v>
                </c:pt>
                <c:pt idx="12">
                  <c:v>9.0606517229525956</c:v>
                </c:pt>
                <c:pt idx="13">
                  <c:v>9.1895315372022104</c:v>
                </c:pt>
                <c:pt idx="14">
                  <c:v>9.5687146056193395</c:v>
                </c:pt>
                <c:pt idx="15">
                  <c:v>9.2346999738227176</c:v>
                </c:pt>
                <c:pt idx="16">
                  <c:v>9.1014825911183195</c:v>
                </c:pt>
                <c:pt idx="17">
                  <c:v>8.924929272925775</c:v>
                </c:pt>
                <c:pt idx="18">
                  <c:v>8.8351792074838045</c:v>
                </c:pt>
                <c:pt idx="19">
                  <c:v>9.1865643739299792</c:v>
                </c:pt>
                <c:pt idx="20">
                  <c:v>9.4589660602080556</c:v>
                </c:pt>
                <c:pt idx="21">
                  <c:v>9.2572065294880783</c:v>
                </c:pt>
                <c:pt idx="22">
                  <c:v>8.8136934917935097</c:v>
                </c:pt>
                <c:pt idx="23">
                  <c:v>9.3449127268777961</c:v>
                </c:pt>
                <c:pt idx="24">
                  <c:v>9.2039252365629007</c:v>
                </c:pt>
                <c:pt idx="25">
                  <c:v>9.1104318987520703</c:v>
                </c:pt>
                <c:pt idx="26">
                  <c:v>9.0669014895124054</c:v>
                </c:pt>
                <c:pt idx="27">
                  <c:v>9.3831783268173421</c:v>
                </c:pt>
                <c:pt idx="28">
                  <c:v>9.1618626217527392</c:v>
                </c:pt>
                <c:pt idx="29">
                  <c:v>9.4730986316748229</c:v>
                </c:pt>
                <c:pt idx="30">
                  <c:v>8.7811949288250055</c:v>
                </c:pt>
                <c:pt idx="31">
                  <c:v>9.1307964863333115</c:v>
                </c:pt>
                <c:pt idx="32">
                  <c:v>8.5175578802089191</c:v>
                </c:pt>
                <c:pt idx="33">
                  <c:v>8.6630073028808212</c:v>
                </c:pt>
                <c:pt idx="34">
                  <c:v>9.3703820035289507</c:v>
                </c:pt>
                <c:pt idx="35">
                  <c:v>8.9098144831017141</c:v>
                </c:pt>
                <c:pt idx="36">
                  <c:v>9.1246555183045643</c:v>
                </c:pt>
                <c:pt idx="37">
                  <c:v>8.80440279361477</c:v>
                </c:pt>
                <c:pt idx="38">
                  <c:v>9.3791836040307341</c:v>
                </c:pt>
                <c:pt idx="39">
                  <c:v>8.512586537018846</c:v>
                </c:pt>
                <c:pt idx="40">
                  <c:v>9.3676262377143029</c:v>
                </c:pt>
                <c:pt idx="41">
                  <c:v>8.5772574347741468</c:v>
                </c:pt>
                <c:pt idx="42">
                  <c:v>8.7955305706533853</c:v>
                </c:pt>
                <c:pt idx="43">
                  <c:v>8.662246870174064</c:v>
                </c:pt>
                <c:pt idx="44">
                  <c:v>8.5770542432502275</c:v>
                </c:pt>
                <c:pt idx="45">
                  <c:v>9.4123527309658108</c:v>
                </c:pt>
                <c:pt idx="46">
                  <c:v>8.3616208783466366</c:v>
                </c:pt>
                <c:pt idx="47">
                  <c:v>8.3115387907202258</c:v>
                </c:pt>
                <c:pt idx="48">
                  <c:v>8.2485218122211812</c:v>
                </c:pt>
                <c:pt idx="49">
                  <c:v>8.2935205005455011</c:v>
                </c:pt>
                <c:pt idx="50">
                  <c:v>8.9424474294194685</c:v>
                </c:pt>
                <c:pt idx="51">
                  <c:v>8.834537046894523</c:v>
                </c:pt>
                <c:pt idx="52">
                  <c:v>8.7091738819726672</c:v>
                </c:pt>
                <c:pt idx="53">
                  <c:v>8.612703817489896</c:v>
                </c:pt>
                <c:pt idx="54">
                  <c:v>8.5492048304046993</c:v>
                </c:pt>
                <c:pt idx="55">
                  <c:v>8.0473603128560196</c:v>
                </c:pt>
                <c:pt idx="56">
                  <c:v>8.7680186918897025</c:v>
                </c:pt>
                <c:pt idx="57">
                  <c:v>8.3282238882415776</c:v>
                </c:pt>
                <c:pt idx="58">
                  <c:v>8.7892235925106696</c:v>
                </c:pt>
                <c:pt idx="59">
                  <c:v>8.4738892804625738</c:v>
                </c:pt>
                <c:pt idx="60">
                  <c:v>8.3541632654135967</c:v>
                </c:pt>
                <c:pt idx="61">
                  <c:v>8.5840221561199712</c:v>
                </c:pt>
                <c:pt idx="62">
                  <c:v>8.1977613382251402</c:v>
                </c:pt>
                <c:pt idx="63">
                  <c:v>8.7400283846836757</c:v>
                </c:pt>
                <c:pt idx="64">
                  <c:v>8.82058090925503</c:v>
                </c:pt>
                <c:pt idx="65">
                  <c:v>8.9751858683401231</c:v>
                </c:pt>
                <c:pt idx="66">
                  <c:v>8.607991555489388</c:v>
                </c:pt>
              </c:numCache>
            </c:numRef>
          </c:yVal>
          <c:smooth val="0"/>
          <c:extLst>
            <c:ext xmlns:c16="http://schemas.microsoft.com/office/drawing/2014/chart" uri="{C3380CC4-5D6E-409C-BE32-E72D297353CC}">
              <c16:uniqueId val="{00000001-BCA6-304D-884D-2FD9D9F9BB55}"/>
            </c:ext>
          </c:extLst>
        </c:ser>
        <c:dLbls>
          <c:showLegendKey val="0"/>
          <c:showVal val="0"/>
          <c:showCatName val="0"/>
          <c:showSerName val="0"/>
          <c:showPercent val="0"/>
          <c:showBubbleSize val="0"/>
        </c:dLbls>
        <c:axId val="914375359"/>
        <c:axId val="830106671"/>
      </c:scatterChart>
      <c:valAx>
        <c:axId val="914375359"/>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it-IT" sz="1800"/>
                  <a:t>Performance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0106671"/>
        <c:crosses val="autoZero"/>
        <c:crossBetween val="midCat"/>
      </c:valAx>
      <c:valAx>
        <c:axId val="830106671"/>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it-IT" sz="1800"/>
                  <a:t>Agilità</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143753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err="1"/>
              <a:t>Rapporto</a:t>
            </a:r>
            <a:r>
              <a:rPr lang="en-US" sz="2400" dirty="0"/>
              <a:t> </a:t>
            </a:r>
            <a:r>
              <a:rPr lang="en-US" sz="2400" dirty="0" err="1"/>
              <a:t>tra</a:t>
            </a:r>
            <a:r>
              <a:rPr lang="en-US" sz="2400" dirty="0"/>
              <a:t> </a:t>
            </a:r>
            <a:r>
              <a:rPr lang="en-US" sz="2400" dirty="0" err="1"/>
              <a:t>agilità</a:t>
            </a:r>
            <a:r>
              <a:rPr lang="en-US" sz="2400" dirty="0"/>
              <a:t> e performance in </a:t>
            </a:r>
            <a:r>
              <a:rPr lang="en-US" sz="2400" dirty="0" err="1"/>
              <a:t>atleti</a:t>
            </a:r>
            <a:r>
              <a:rPr lang="en-US" sz="2400" dirty="0"/>
              <a:t> e </a:t>
            </a:r>
            <a:r>
              <a:rPr lang="en-US" sz="2400" dirty="0" err="1"/>
              <a:t>candidati</a:t>
            </a:r>
            <a:endParaRPr lang="en-US" sz="2400" dirty="0"/>
          </a:p>
        </c:rich>
      </c:tx>
      <c:layout>
        <c:manualLayout>
          <c:xMode val="edge"/>
          <c:yMode val="edge"/>
          <c:x val="0.12466357904677258"/>
          <c:y val="2.7707808564231738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lineMarker"/>
        <c:varyColors val="0"/>
        <c:ser>
          <c:idx val="0"/>
          <c:order val="0"/>
          <c:tx>
            <c:strRef>
              <c:f>'Foglio3 (2)'!$B$2</c:f>
              <c:strCache>
                <c:ptCount val="1"/>
                <c:pt idx="0">
                  <c:v>Performance</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backward val="7"/>
            <c:dispRSqr val="1"/>
            <c:dispEq val="0"/>
            <c:trendlineLbl>
              <c:layout>
                <c:manualLayout>
                  <c:x val="-0.47093523173351109"/>
                  <c:y val="0.13356413256907118"/>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rendlineLbl>
          </c:trendline>
          <c:xVal>
            <c:numRef>
              <c:f>'Foglio3 (2)'!$A$3:$A$450</c:f>
              <c:numCache>
                <c:formatCode>General</c:formatCode>
                <c:ptCount val="448"/>
                <c:pt idx="0">
                  <c:v>8.707346054660503</c:v>
                </c:pt>
                <c:pt idx="1">
                  <c:v>8.7833391802887899</c:v>
                </c:pt>
                <c:pt idx="2">
                  <c:v>9.2903219246124777</c:v>
                </c:pt>
                <c:pt idx="3">
                  <c:v>9.6474191982353084</c:v>
                </c:pt>
                <c:pt idx="4">
                  <c:v>8.7711237940069715</c:v>
                </c:pt>
                <c:pt idx="5">
                  <c:v>8.8316544338832124</c:v>
                </c:pt>
                <c:pt idx="6">
                  <c:v>9.552305964742601</c:v>
                </c:pt>
                <c:pt idx="7">
                  <c:v>9.3459231994938765</c:v>
                </c:pt>
                <c:pt idx="8">
                  <c:v>8.7403098263014112</c:v>
                </c:pt>
                <c:pt idx="9">
                  <c:v>9.1836478831160093</c:v>
                </c:pt>
                <c:pt idx="10">
                  <c:v>8.7314074141025735</c:v>
                </c:pt>
                <c:pt idx="11">
                  <c:v>8.9065667654319434</c:v>
                </c:pt>
                <c:pt idx="12">
                  <c:v>9.350706384456716</c:v>
                </c:pt>
                <c:pt idx="13">
                  <c:v>9.4332384056952261</c:v>
                </c:pt>
                <c:pt idx="14">
                  <c:v>9.6136403979860372</c:v>
                </c:pt>
                <c:pt idx="15">
                  <c:v>9.2900492894400042</c:v>
                </c:pt>
                <c:pt idx="16">
                  <c:v>8.8700856049885264</c:v>
                </c:pt>
                <c:pt idx="17">
                  <c:v>9.6391800181163649</c:v>
                </c:pt>
                <c:pt idx="18">
                  <c:v>9.2151006132217912</c:v>
                </c:pt>
                <c:pt idx="19">
                  <c:v>9.1332412782250021</c:v>
                </c:pt>
                <c:pt idx="20">
                  <c:v>9.666097831716284</c:v>
                </c:pt>
                <c:pt idx="21">
                  <c:v>8.7950075842102944</c:v>
                </c:pt>
                <c:pt idx="22">
                  <c:v>9.64926964126958</c:v>
                </c:pt>
                <c:pt idx="23">
                  <c:v>8.7177937824038327</c:v>
                </c:pt>
                <c:pt idx="24">
                  <c:v>8.9558296499929355</c:v>
                </c:pt>
                <c:pt idx="25">
                  <c:v>8.8302459713779449</c:v>
                </c:pt>
                <c:pt idx="26">
                  <c:v>8.7295319820382886</c:v>
                </c:pt>
                <c:pt idx="27">
                  <c:v>9.4322322751815442</c:v>
                </c:pt>
                <c:pt idx="28">
                  <c:v>8.690437943403122</c:v>
                </c:pt>
                <c:pt idx="29">
                  <c:v>8.8294631425150385</c:v>
                </c:pt>
                <c:pt idx="30">
                  <c:v>9.4333192089619562</c:v>
                </c:pt>
                <c:pt idx="31">
                  <c:v>9.3652889306827714</c:v>
                </c:pt>
                <c:pt idx="32">
                  <c:v>9.2469276144569044</c:v>
                </c:pt>
                <c:pt idx="33">
                  <c:v>8.9416443147369762</c:v>
                </c:pt>
                <c:pt idx="34">
                  <c:v>8.516185996573542</c:v>
                </c:pt>
                <c:pt idx="35">
                  <c:v>8.7450469806494553</c:v>
                </c:pt>
                <c:pt idx="36">
                  <c:v>9.4024546277453211</c:v>
                </c:pt>
                <c:pt idx="37">
                  <c:v>8.8508564671625187</c:v>
                </c:pt>
                <c:pt idx="38">
                  <c:v>8.7758746218825916</c:v>
                </c:pt>
                <c:pt idx="39">
                  <c:v>9.2466535604174069</c:v>
                </c:pt>
                <c:pt idx="40">
                  <c:v>9.1782207461816707</c:v>
                </c:pt>
                <c:pt idx="41">
                  <c:v>8.6408238515394729</c:v>
                </c:pt>
                <c:pt idx="42">
                  <c:v>9.2521883947954606</c:v>
                </c:pt>
                <c:pt idx="43">
                  <c:v>8.7580963386845561</c:v>
                </c:pt>
                <c:pt idx="44">
                  <c:v>8.5649790985240379</c:v>
                </c:pt>
                <c:pt idx="45">
                  <c:v>8.9841102717626793</c:v>
                </c:pt>
                <c:pt idx="46">
                  <c:v>8.5238512127764103</c:v>
                </c:pt>
                <c:pt idx="47">
                  <c:v>8.0347430880298152</c:v>
                </c:pt>
                <c:pt idx="48">
                  <c:v>8.5690670394323512</c:v>
                </c:pt>
                <c:pt idx="49">
                  <c:v>8.7831834860157532</c:v>
                </c:pt>
                <c:pt idx="50">
                  <c:v>8.4164660919891716</c:v>
                </c:pt>
                <c:pt idx="51">
                  <c:v>8.0480317334089406</c:v>
                </c:pt>
                <c:pt idx="52">
                  <c:v>8.5991089184581337</c:v>
                </c:pt>
                <c:pt idx="53">
                  <c:v>8.245021230465678</c:v>
                </c:pt>
                <c:pt idx="54">
                  <c:v>8.5045273325214215</c:v>
                </c:pt>
                <c:pt idx="55">
                  <c:v>8.4666249145645782</c:v>
                </c:pt>
                <c:pt idx="56">
                  <c:v>9.6774176401979268</c:v>
                </c:pt>
                <c:pt idx="57">
                  <c:v>9.6647382050842925</c:v>
                </c:pt>
                <c:pt idx="58">
                  <c:v>9.6543116981823047</c:v>
                </c:pt>
                <c:pt idx="59">
                  <c:v>9.9080494402642607</c:v>
                </c:pt>
                <c:pt idx="60">
                  <c:v>9.5009326000839298</c:v>
                </c:pt>
                <c:pt idx="61">
                  <c:v>9.3110973605318588</c:v>
                </c:pt>
                <c:pt idx="62">
                  <c:v>9.7883589082949243</c:v>
                </c:pt>
                <c:pt idx="63">
                  <c:v>9.1744027072176504</c:v>
                </c:pt>
                <c:pt idx="64">
                  <c:v>9.0004158016702842</c:v>
                </c:pt>
                <c:pt idx="65">
                  <c:v>9.1203518754901829</c:v>
                </c:pt>
                <c:pt idx="66">
                  <c:v>9.5440333070914747</c:v>
                </c:pt>
                <c:pt idx="67">
                  <c:v>7.707346054660503</c:v>
                </c:pt>
                <c:pt idx="68">
                  <c:v>7.7833391802887899</c:v>
                </c:pt>
                <c:pt idx="69">
                  <c:v>8.2903219246124777</c:v>
                </c:pt>
                <c:pt idx="70">
                  <c:v>8.6474191982353084</c:v>
                </c:pt>
                <c:pt idx="71">
                  <c:v>7.7711237940069715</c:v>
                </c:pt>
                <c:pt idx="72">
                  <c:v>7.8316544338832124</c:v>
                </c:pt>
                <c:pt idx="73">
                  <c:v>8.552305964742601</c:v>
                </c:pt>
                <c:pt idx="74">
                  <c:v>8.3459231994938765</c:v>
                </c:pt>
                <c:pt idx="75">
                  <c:v>7.7403098263014112</c:v>
                </c:pt>
                <c:pt idx="76">
                  <c:v>8.1836478831160093</c:v>
                </c:pt>
                <c:pt idx="77">
                  <c:v>7.7314074141025735</c:v>
                </c:pt>
                <c:pt idx="78">
                  <c:v>7.9065667654319434</c:v>
                </c:pt>
                <c:pt idx="79">
                  <c:v>8.350706384456716</c:v>
                </c:pt>
                <c:pt idx="80">
                  <c:v>8.4332384056952261</c:v>
                </c:pt>
                <c:pt idx="81">
                  <c:v>8.6136403979860372</c:v>
                </c:pt>
                <c:pt idx="82">
                  <c:v>8.2900492894400042</c:v>
                </c:pt>
                <c:pt idx="83">
                  <c:v>7.8700856049885264</c:v>
                </c:pt>
                <c:pt idx="84">
                  <c:v>8.6391800181163649</c:v>
                </c:pt>
                <c:pt idx="85">
                  <c:v>8.2151006132217912</c:v>
                </c:pt>
                <c:pt idx="86">
                  <c:v>8.1332412782250021</c:v>
                </c:pt>
                <c:pt idx="87">
                  <c:v>8.666097831716284</c:v>
                </c:pt>
                <c:pt idx="88">
                  <c:v>7.7950075842102944</c:v>
                </c:pt>
                <c:pt idx="89">
                  <c:v>8.64926964126958</c:v>
                </c:pt>
                <c:pt idx="90">
                  <c:v>7.7177937824038327</c:v>
                </c:pt>
                <c:pt idx="91">
                  <c:v>7.9558296499929355</c:v>
                </c:pt>
                <c:pt idx="92">
                  <c:v>7.8302459713779449</c:v>
                </c:pt>
                <c:pt idx="93">
                  <c:v>7.7295319820382886</c:v>
                </c:pt>
                <c:pt idx="94">
                  <c:v>8.4322322751815442</c:v>
                </c:pt>
                <c:pt idx="95">
                  <c:v>7.690437943403122</c:v>
                </c:pt>
                <c:pt idx="96">
                  <c:v>7.8294631425150385</c:v>
                </c:pt>
                <c:pt idx="97">
                  <c:v>8.4333192089619562</c:v>
                </c:pt>
                <c:pt idx="98">
                  <c:v>8.3652889306827714</c:v>
                </c:pt>
                <c:pt idx="99">
                  <c:v>8.2469276144569044</c:v>
                </c:pt>
                <c:pt idx="100">
                  <c:v>7.9416443147369762</c:v>
                </c:pt>
                <c:pt idx="101">
                  <c:v>7.516185996573542</c:v>
                </c:pt>
                <c:pt idx="102">
                  <c:v>7.7450469806494553</c:v>
                </c:pt>
                <c:pt idx="103">
                  <c:v>8.4024546277453211</c:v>
                </c:pt>
                <c:pt idx="104">
                  <c:v>7.8508564671625187</c:v>
                </c:pt>
                <c:pt idx="105">
                  <c:v>7.7758746218825916</c:v>
                </c:pt>
                <c:pt idx="106">
                  <c:v>8.2466535604174069</c:v>
                </c:pt>
                <c:pt idx="107">
                  <c:v>8.1782207461816707</c:v>
                </c:pt>
                <c:pt idx="108">
                  <c:v>7.6408238515394729</c:v>
                </c:pt>
                <c:pt idx="109">
                  <c:v>8.2521883947954606</c:v>
                </c:pt>
                <c:pt idx="110">
                  <c:v>7.7580963386845561</c:v>
                </c:pt>
                <c:pt idx="111">
                  <c:v>7.5649790985240379</c:v>
                </c:pt>
                <c:pt idx="112">
                  <c:v>7.9841102717626793</c:v>
                </c:pt>
                <c:pt idx="113">
                  <c:v>7.5238512127764103</c:v>
                </c:pt>
                <c:pt idx="114">
                  <c:v>7.0347430880298152</c:v>
                </c:pt>
                <c:pt idx="115">
                  <c:v>7.5690670394323512</c:v>
                </c:pt>
                <c:pt idx="116">
                  <c:v>7.7831834860157532</c:v>
                </c:pt>
                <c:pt idx="117">
                  <c:v>7.4164660919891716</c:v>
                </c:pt>
                <c:pt idx="118">
                  <c:v>7.0480317334089406</c:v>
                </c:pt>
                <c:pt idx="119">
                  <c:v>7.5991089184581337</c:v>
                </c:pt>
                <c:pt idx="120">
                  <c:v>7.245021230465678</c:v>
                </c:pt>
                <c:pt idx="121">
                  <c:v>7.5045273325214215</c:v>
                </c:pt>
                <c:pt idx="122">
                  <c:v>7.4666249145645782</c:v>
                </c:pt>
                <c:pt idx="123">
                  <c:v>8.6774176401979268</c:v>
                </c:pt>
                <c:pt idx="124">
                  <c:v>8.6647382050842925</c:v>
                </c:pt>
                <c:pt idx="125">
                  <c:v>8.6543116981823047</c:v>
                </c:pt>
                <c:pt idx="126">
                  <c:v>8.9080494402642607</c:v>
                </c:pt>
                <c:pt idx="127">
                  <c:v>8.5009326000839298</c:v>
                </c:pt>
                <c:pt idx="128">
                  <c:v>8.3110973605318588</c:v>
                </c:pt>
                <c:pt idx="129">
                  <c:v>8.7883589082949243</c:v>
                </c:pt>
                <c:pt idx="130">
                  <c:v>8.1744027072176504</c:v>
                </c:pt>
                <c:pt idx="131">
                  <c:v>8.0004158016702842</c:v>
                </c:pt>
                <c:pt idx="132">
                  <c:v>8.1203518754901829</c:v>
                </c:pt>
                <c:pt idx="133">
                  <c:v>8.5440333070914747</c:v>
                </c:pt>
                <c:pt idx="134">
                  <c:v>6.707346054660503</c:v>
                </c:pt>
                <c:pt idx="135">
                  <c:v>6.7833391802887899</c:v>
                </c:pt>
                <c:pt idx="136">
                  <c:v>7.2903219246124777</c:v>
                </c:pt>
                <c:pt idx="137">
                  <c:v>7.6474191982353084</c:v>
                </c:pt>
                <c:pt idx="138">
                  <c:v>6.7711237940069715</c:v>
                </c:pt>
                <c:pt idx="139">
                  <c:v>6.8316544338832124</c:v>
                </c:pt>
                <c:pt idx="140">
                  <c:v>7.552305964742601</c:v>
                </c:pt>
                <c:pt idx="141">
                  <c:v>7.3459231994938765</c:v>
                </c:pt>
                <c:pt idx="142">
                  <c:v>6.7403098263014112</c:v>
                </c:pt>
                <c:pt idx="143">
                  <c:v>7.1836478831160093</c:v>
                </c:pt>
                <c:pt idx="144">
                  <c:v>6.7314074141025735</c:v>
                </c:pt>
                <c:pt idx="145">
                  <c:v>6.9065667654319434</c:v>
                </c:pt>
                <c:pt idx="146">
                  <c:v>7.350706384456716</c:v>
                </c:pt>
                <c:pt idx="147">
                  <c:v>7.4332384056952261</c:v>
                </c:pt>
                <c:pt idx="148">
                  <c:v>7.6136403979860372</c:v>
                </c:pt>
                <c:pt idx="149">
                  <c:v>7.2900492894400042</c:v>
                </c:pt>
                <c:pt idx="150">
                  <c:v>6.8700856049885264</c:v>
                </c:pt>
                <c:pt idx="151">
                  <c:v>7.6391800181163649</c:v>
                </c:pt>
                <c:pt idx="152">
                  <c:v>7.2151006132217912</c:v>
                </c:pt>
                <c:pt idx="153">
                  <c:v>7.1332412782250021</c:v>
                </c:pt>
                <c:pt idx="154">
                  <c:v>7.666097831716284</c:v>
                </c:pt>
                <c:pt idx="155">
                  <c:v>6.7950075842102944</c:v>
                </c:pt>
                <c:pt idx="156">
                  <c:v>7.64926964126958</c:v>
                </c:pt>
                <c:pt idx="157">
                  <c:v>6.7177937824038327</c:v>
                </c:pt>
                <c:pt idx="158">
                  <c:v>6.9558296499929355</c:v>
                </c:pt>
                <c:pt idx="159">
                  <c:v>6.8302459713779449</c:v>
                </c:pt>
                <c:pt idx="160">
                  <c:v>6.7295319820382886</c:v>
                </c:pt>
                <c:pt idx="161">
                  <c:v>7.4322322751815442</c:v>
                </c:pt>
                <c:pt idx="162">
                  <c:v>6.690437943403122</c:v>
                </c:pt>
                <c:pt idx="163">
                  <c:v>6.8294631425150385</c:v>
                </c:pt>
                <c:pt idx="164">
                  <c:v>7.4333192089619562</c:v>
                </c:pt>
                <c:pt idx="165">
                  <c:v>7.3652889306827714</c:v>
                </c:pt>
                <c:pt idx="166">
                  <c:v>7.2469276144569044</c:v>
                </c:pt>
                <c:pt idx="167">
                  <c:v>6.9416443147369762</c:v>
                </c:pt>
                <c:pt idx="168">
                  <c:v>6.516185996573542</c:v>
                </c:pt>
                <c:pt idx="169">
                  <c:v>6.7450469806494553</c:v>
                </c:pt>
                <c:pt idx="170">
                  <c:v>7.4024546277453211</c:v>
                </c:pt>
                <c:pt idx="171">
                  <c:v>6.8508564671625187</c:v>
                </c:pt>
                <c:pt idx="172">
                  <c:v>6.7758746218825916</c:v>
                </c:pt>
                <c:pt idx="173">
                  <c:v>7.2466535604174069</c:v>
                </c:pt>
                <c:pt idx="174">
                  <c:v>7.1782207461816707</c:v>
                </c:pt>
                <c:pt idx="175">
                  <c:v>6.6408238515394729</c:v>
                </c:pt>
                <c:pt idx="176">
                  <c:v>7.2521883947954606</c:v>
                </c:pt>
                <c:pt idx="177">
                  <c:v>6.7580963386845561</c:v>
                </c:pt>
                <c:pt idx="178">
                  <c:v>6.5649790985240379</c:v>
                </c:pt>
                <c:pt idx="179">
                  <c:v>6.9841102717626793</c:v>
                </c:pt>
                <c:pt idx="180">
                  <c:v>6.5238512127764103</c:v>
                </c:pt>
                <c:pt idx="181">
                  <c:v>6.0347430880298152</c:v>
                </c:pt>
                <c:pt idx="182">
                  <c:v>6.5690670394323512</c:v>
                </c:pt>
                <c:pt idx="183">
                  <c:v>6.7831834860157532</c:v>
                </c:pt>
                <c:pt idx="184">
                  <c:v>6.4164660919891716</c:v>
                </c:pt>
                <c:pt idx="185">
                  <c:v>6.0480317334089406</c:v>
                </c:pt>
                <c:pt idx="186">
                  <c:v>6.5991089184581337</c:v>
                </c:pt>
                <c:pt idx="187">
                  <c:v>6.245021230465678</c:v>
                </c:pt>
                <c:pt idx="188">
                  <c:v>6.5045273325214215</c:v>
                </c:pt>
                <c:pt idx="189">
                  <c:v>6.4666249145645782</c:v>
                </c:pt>
                <c:pt idx="190">
                  <c:v>7.6774176401979268</c:v>
                </c:pt>
                <c:pt idx="191">
                  <c:v>7.6647382050842925</c:v>
                </c:pt>
                <c:pt idx="192">
                  <c:v>7.6543116981823047</c:v>
                </c:pt>
                <c:pt idx="193">
                  <c:v>7.9080494402642607</c:v>
                </c:pt>
                <c:pt idx="194">
                  <c:v>7.5009326000839298</c:v>
                </c:pt>
                <c:pt idx="195">
                  <c:v>7.3110973605318588</c:v>
                </c:pt>
                <c:pt idx="196">
                  <c:v>7.7883589082949243</c:v>
                </c:pt>
                <c:pt idx="197">
                  <c:v>7.1744027072176504</c:v>
                </c:pt>
                <c:pt idx="198">
                  <c:v>7.0004158016702842</c:v>
                </c:pt>
                <c:pt idx="199">
                  <c:v>7.1203518754901829</c:v>
                </c:pt>
                <c:pt idx="200">
                  <c:v>7.5440333070914747</c:v>
                </c:pt>
                <c:pt idx="201">
                  <c:v>5.707346054660503</c:v>
                </c:pt>
                <c:pt idx="202">
                  <c:v>5.7833391802887899</c:v>
                </c:pt>
                <c:pt idx="203">
                  <c:v>6.2903219246124777</c:v>
                </c:pt>
                <c:pt idx="204">
                  <c:v>6.6474191982353084</c:v>
                </c:pt>
                <c:pt idx="205">
                  <c:v>5.7711237940069715</c:v>
                </c:pt>
                <c:pt idx="206">
                  <c:v>5.8316544338832124</c:v>
                </c:pt>
                <c:pt idx="207">
                  <c:v>6.552305964742601</c:v>
                </c:pt>
                <c:pt idx="208">
                  <c:v>6.3459231994938765</c:v>
                </c:pt>
                <c:pt idx="209">
                  <c:v>5.7403098263014112</c:v>
                </c:pt>
                <c:pt idx="210">
                  <c:v>6.1836478831160093</c:v>
                </c:pt>
                <c:pt idx="211">
                  <c:v>5.7314074141025735</c:v>
                </c:pt>
                <c:pt idx="212">
                  <c:v>5.9065667654319434</c:v>
                </c:pt>
                <c:pt idx="213">
                  <c:v>6.350706384456716</c:v>
                </c:pt>
                <c:pt idx="214">
                  <c:v>6.4332384056952261</c:v>
                </c:pt>
                <c:pt idx="215">
                  <c:v>6.6136403979860372</c:v>
                </c:pt>
                <c:pt idx="216">
                  <c:v>6.2900492894400042</c:v>
                </c:pt>
                <c:pt idx="217">
                  <c:v>5.8700856049885264</c:v>
                </c:pt>
                <c:pt idx="218">
                  <c:v>6.6391800181163649</c:v>
                </c:pt>
                <c:pt idx="219">
                  <c:v>6.2151006132217912</c:v>
                </c:pt>
                <c:pt idx="220">
                  <c:v>6.1332412782250021</c:v>
                </c:pt>
                <c:pt idx="221">
                  <c:v>6.666097831716284</c:v>
                </c:pt>
                <c:pt idx="222">
                  <c:v>5.7950075842102944</c:v>
                </c:pt>
                <c:pt idx="223">
                  <c:v>6.64926964126958</c:v>
                </c:pt>
                <c:pt idx="224">
                  <c:v>5.7177937824038327</c:v>
                </c:pt>
                <c:pt idx="225">
                  <c:v>5.9558296499929355</c:v>
                </c:pt>
                <c:pt idx="226">
                  <c:v>5.8302459713779449</c:v>
                </c:pt>
                <c:pt idx="227">
                  <c:v>5.7295319820382886</c:v>
                </c:pt>
                <c:pt idx="228">
                  <c:v>6.4322322751815442</c:v>
                </c:pt>
                <c:pt idx="229">
                  <c:v>5.690437943403122</c:v>
                </c:pt>
                <c:pt idx="230">
                  <c:v>5.8294631425150385</c:v>
                </c:pt>
                <c:pt idx="231">
                  <c:v>6.4333192089619562</c:v>
                </c:pt>
                <c:pt idx="232">
                  <c:v>6.3652889306827714</c:v>
                </c:pt>
                <c:pt idx="233">
                  <c:v>6.2469276144569044</c:v>
                </c:pt>
                <c:pt idx="234">
                  <c:v>5.9416443147369762</c:v>
                </c:pt>
                <c:pt idx="235">
                  <c:v>5.516185996573542</c:v>
                </c:pt>
                <c:pt idx="236">
                  <c:v>5.7450469806494553</c:v>
                </c:pt>
                <c:pt idx="237">
                  <c:v>6.4024546277453211</c:v>
                </c:pt>
                <c:pt idx="238">
                  <c:v>5.8508564671625187</c:v>
                </c:pt>
                <c:pt idx="239">
                  <c:v>5.7758746218825916</c:v>
                </c:pt>
                <c:pt idx="240">
                  <c:v>6.2466535604174069</c:v>
                </c:pt>
                <c:pt idx="241">
                  <c:v>6.1782207461816707</c:v>
                </c:pt>
                <c:pt idx="242">
                  <c:v>5.6408238515394729</c:v>
                </c:pt>
                <c:pt idx="243">
                  <c:v>6.2521883947954606</c:v>
                </c:pt>
                <c:pt idx="244">
                  <c:v>5.7580963386845561</c:v>
                </c:pt>
                <c:pt idx="245">
                  <c:v>5.5649790985240379</c:v>
                </c:pt>
                <c:pt idx="246">
                  <c:v>5.9841102717626793</c:v>
                </c:pt>
                <c:pt idx="247">
                  <c:v>5.5238512127764103</c:v>
                </c:pt>
                <c:pt idx="248">
                  <c:v>5.0347430880298152</c:v>
                </c:pt>
                <c:pt idx="249">
                  <c:v>5.5690670394323512</c:v>
                </c:pt>
                <c:pt idx="250">
                  <c:v>5.7831834860157532</c:v>
                </c:pt>
                <c:pt idx="251">
                  <c:v>5.4164660919891716</c:v>
                </c:pt>
                <c:pt idx="252">
                  <c:v>5.0480317334089406</c:v>
                </c:pt>
                <c:pt idx="253">
                  <c:v>5.5991089184581337</c:v>
                </c:pt>
                <c:pt idx="254">
                  <c:v>5.245021230465678</c:v>
                </c:pt>
                <c:pt idx="255">
                  <c:v>5.5045273325214215</c:v>
                </c:pt>
                <c:pt idx="256">
                  <c:v>5.4666249145645782</c:v>
                </c:pt>
                <c:pt idx="257">
                  <c:v>6.6774176401979268</c:v>
                </c:pt>
                <c:pt idx="258">
                  <c:v>6.6647382050842925</c:v>
                </c:pt>
                <c:pt idx="259">
                  <c:v>6.6543116981823047</c:v>
                </c:pt>
                <c:pt idx="260">
                  <c:v>6.9080494402642607</c:v>
                </c:pt>
                <c:pt idx="261">
                  <c:v>6.5009326000839298</c:v>
                </c:pt>
                <c:pt idx="262">
                  <c:v>6.3110973605318588</c:v>
                </c:pt>
                <c:pt idx="263">
                  <c:v>6.7883589082949243</c:v>
                </c:pt>
                <c:pt idx="264">
                  <c:v>6.1744027072176504</c:v>
                </c:pt>
                <c:pt idx="265">
                  <c:v>6.0004158016702842</c:v>
                </c:pt>
                <c:pt idx="266">
                  <c:v>6.1203518754901829</c:v>
                </c:pt>
                <c:pt idx="267">
                  <c:v>6.5440333070914747</c:v>
                </c:pt>
                <c:pt idx="268">
                  <c:v>4.707346054660503</c:v>
                </c:pt>
                <c:pt idx="269">
                  <c:v>4.7833391802887899</c:v>
                </c:pt>
                <c:pt idx="270">
                  <c:v>5.2903219246124777</c:v>
                </c:pt>
                <c:pt idx="271">
                  <c:v>5.6474191982353084</c:v>
                </c:pt>
                <c:pt idx="272">
                  <c:v>4.7711237940069715</c:v>
                </c:pt>
                <c:pt idx="273">
                  <c:v>4.8316544338832124</c:v>
                </c:pt>
                <c:pt idx="274">
                  <c:v>5.552305964742601</c:v>
                </c:pt>
                <c:pt idx="275">
                  <c:v>5.3459231994938765</c:v>
                </c:pt>
                <c:pt idx="276">
                  <c:v>4.7403098263014112</c:v>
                </c:pt>
                <c:pt idx="277">
                  <c:v>5.1836478831160093</c:v>
                </c:pt>
                <c:pt idx="278">
                  <c:v>4.7314074141025735</c:v>
                </c:pt>
                <c:pt idx="279">
                  <c:v>4.9065667654319434</c:v>
                </c:pt>
                <c:pt idx="280">
                  <c:v>5.350706384456716</c:v>
                </c:pt>
                <c:pt idx="281">
                  <c:v>5.4332384056952261</c:v>
                </c:pt>
                <c:pt idx="282">
                  <c:v>5.6136403979860372</c:v>
                </c:pt>
                <c:pt idx="283">
                  <c:v>5.2900492894400042</c:v>
                </c:pt>
                <c:pt idx="284">
                  <c:v>4.8700856049885264</c:v>
                </c:pt>
                <c:pt idx="285">
                  <c:v>5.6391800181163649</c:v>
                </c:pt>
                <c:pt idx="286">
                  <c:v>5.2151006132217912</c:v>
                </c:pt>
                <c:pt idx="287">
                  <c:v>5.1332412782250021</c:v>
                </c:pt>
                <c:pt idx="288">
                  <c:v>5.666097831716284</c:v>
                </c:pt>
                <c:pt idx="289">
                  <c:v>4.7950075842102944</c:v>
                </c:pt>
                <c:pt idx="290">
                  <c:v>5.64926964126958</c:v>
                </c:pt>
                <c:pt idx="291">
                  <c:v>4.7177937824038327</c:v>
                </c:pt>
                <c:pt idx="292">
                  <c:v>4.9558296499929355</c:v>
                </c:pt>
                <c:pt idx="293">
                  <c:v>4.8302459713779449</c:v>
                </c:pt>
                <c:pt idx="294">
                  <c:v>4.7295319820382886</c:v>
                </c:pt>
                <c:pt idx="295">
                  <c:v>5.4322322751815442</c:v>
                </c:pt>
                <c:pt idx="296">
                  <c:v>4.690437943403122</c:v>
                </c:pt>
                <c:pt idx="297">
                  <c:v>4.8294631425150385</c:v>
                </c:pt>
                <c:pt idx="298">
                  <c:v>5.4333192089619562</c:v>
                </c:pt>
                <c:pt idx="299">
                  <c:v>5.3652889306827714</c:v>
                </c:pt>
                <c:pt idx="300">
                  <c:v>5.2469276144569044</c:v>
                </c:pt>
                <c:pt idx="301">
                  <c:v>4.9416443147369762</c:v>
                </c:pt>
                <c:pt idx="302">
                  <c:v>4.516185996573542</c:v>
                </c:pt>
                <c:pt idx="303">
                  <c:v>4.7450469806494553</c:v>
                </c:pt>
                <c:pt idx="304">
                  <c:v>5.4024546277453211</c:v>
                </c:pt>
                <c:pt idx="305">
                  <c:v>4.8508564671625187</c:v>
                </c:pt>
                <c:pt idx="306">
                  <c:v>4.7758746218825916</c:v>
                </c:pt>
                <c:pt idx="307">
                  <c:v>5.2466535604174069</c:v>
                </c:pt>
                <c:pt idx="308">
                  <c:v>5.1782207461816707</c:v>
                </c:pt>
                <c:pt idx="309">
                  <c:v>4.6408238515394729</c:v>
                </c:pt>
                <c:pt idx="310">
                  <c:v>5.2521883947954606</c:v>
                </c:pt>
                <c:pt idx="311">
                  <c:v>4.7580963386845561</c:v>
                </c:pt>
                <c:pt idx="312">
                  <c:v>4.5649790985240379</c:v>
                </c:pt>
                <c:pt idx="313">
                  <c:v>4.9841102717626793</c:v>
                </c:pt>
                <c:pt idx="314">
                  <c:v>4.5238512127764103</c:v>
                </c:pt>
                <c:pt idx="315">
                  <c:v>4.0347430880298152</c:v>
                </c:pt>
                <c:pt idx="316">
                  <c:v>4.5690670394323512</c:v>
                </c:pt>
                <c:pt idx="317">
                  <c:v>4.7831834860157532</c:v>
                </c:pt>
                <c:pt idx="318">
                  <c:v>4.4164660919891716</c:v>
                </c:pt>
                <c:pt idx="319">
                  <c:v>4.0480317334089406</c:v>
                </c:pt>
                <c:pt idx="320">
                  <c:v>4.5991089184581337</c:v>
                </c:pt>
                <c:pt idx="321">
                  <c:v>4.245021230465678</c:v>
                </c:pt>
                <c:pt idx="322">
                  <c:v>4.5045273325214215</c:v>
                </c:pt>
                <c:pt idx="323">
                  <c:v>4.4666249145645782</c:v>
                </c:pt>
                <c:pt idx="324">
                  <c:v>5.6774176401979268</c:v>
                </c:pt>
                <c:pt idx="325">
                  <c:v>5.6647382050842925</c:v>
                </c:pt>
                <c:pt idx="326">
                  <c:v>5.6543116981823047</c:v>
                </c:pt>
                <c:pt idx="327">
                  <c:v>5.9080494402642607</c:v>
                </c:pt>
                <c:pt idx="328">
                  <c:v>5.5009326000839298</c:v>
                </c:pt>
                <c:pt idx="329">
                  <c:v>5.3110973605318588</c:v>
                </c:pt>
                <c:pt idx="330">
                  <c:v>5.7883589082949243</c:v>
                </c:pt>
                <c:pt idx="331">
                  <c:v>5.1744027072176504</c:v>
                </c:pt>
                <c:pt idx="332">
                  <c:v>5.0004158016702842</c:v>
                </c:pt>
                <c:pt idx="333">
                  <c:v>5.1203518754901829</c:v>
                </c:pt>
                <c:pt idx="334">
                  <c:v>5.5440333070914747</c:v>
                </c:pt>
                <c:pt idx="335">
                  <c:v>3.707346054660503</c:v>
                </c:pt>
                <c:pt idx="336">
                  <c:v>3.7833391802887899</c:v>
                </c:pt>
                <c:pt idx="337">
                  <c:v>4.2903219246124777</c:v>
                </c:pt>
                <c:pt idx="338">
                  <c:v>4.6474191982353084</c:v>
                </c:pt>
                <c:pt idx="339">
                  <c:v>3.7711237940069715</c:v>
                </c:pt>
                <c:pt idx="340">
                  <c:v>3.8316544338832124</c:v>
                </c:pt>
                <c:pt idx="341">
                  <c:v>4.552305964742601</c:v>
                </c:pt>
                <c:pt idx="342">
                  <c:v>4.3459231994938765</c:v>
                </c:pt>
                <c:pt idx="343">
                  <c:v>3.7403098263014112</c:v>
                </c:pt>
                <c:pt idx="344">
                  <c:v>4.1836478831160093</c:v>
                </c:pt>
                <c:pt idx="345">
                  <c:v>3.7314074141025735</c:v>
                </c:pt>
                <c:pt idx="346">
                  <c:v>3.9065667654319434</c:v>
                </c:pt>
                <c:pt idx="347">
                  <c:v>4.350706384456716</c:v>
                </c:pt>
                <c:pt idx="348">
                  <c:v>4.4332384056952261</c:v>
                </c:pt>
                <c:pt idx="349">
                  <c:v>4.6136403979860372</c:v>
                </c:pt>
                <c:pt idx="350">
                  <c:v>4.2900492894400042</c:v>
                </c:pt>
                <c:pt idx="351">
                  <c:v>3.8700856049885264</c:v>
                </c:pt>
                <c:pt idx="352">
                  <c:v>4.6391800181163649</c:v>
                </c:pt>
                <c:pt idx="353">
                  <c:v>4.2151006132217912</c:v>
                </c:pt>
                <c:pt idx="354">
                  <c:v>4.1332412782250021</c:v>
                </c:pt>
                <c:pt idx="355">
                  <c:v>4.666097831716284</c:v>
                </c:pt>
                <c:pt idx="356">
                  <c:v>3.7950075842102944</c:v>
                </c:pt>
                <c:pt idx="357">
                  <c:v>4.64926964126958</c:v>
                </c:pt>
                <c:pt idx="358">
                  <c:v>3.7177937824038327</c:v>
                </c:pt>
                <c:pt idx="359">
                  <c:v>3.9558296499929355</c:v>
                </c:pt>
                <c:pt idx="360">
                  <c:v>3.8302459713779449</c:v>
                </c:pt>
                <c:pt idx="361">
                  <c:v>3.7295319820382886</c:v>
                </c:pt>
                <c:pt idx="362">
                  <c:v>4.4322322751815442</c:v>
                </c:pt>
                <c:pt idx="363">
                  <c:v>3.690437943403122</c:v>
                </c:pt>
                <c:pt idx="364">
                  <c:v>3.8294631425150385</c:v>
                </c:pt>
                <c:pt idx="365">
                  <c:v>4.4333192089619562</c:v>
                </c:pt>
                <c:pt idx="366">
                  <c:v>4.3652889306827714</c:v>
                </c:pt>
                <c:pt idx="367">
                  <c:v>4.2469276144569044</c:v>
                </c:pt>
                <c:pt idx="368">
                  <c:v>3.9416443147369762</c:v>
                </c:pt>
                <c:pt idx="369">
                  <c:v>3.516185996573542</c:v>
                </c:pt>
                <c:pt idx="370">
                  <c:v>3.7450469806494553</c:v>
                </c:pt>
                <c:pt idx="371">
                  <c:v>4.4024546277453211</c:v>
                </c:pt>
                <c:pt idx="372">
                  <c:v>3.8508564671625187</c:v>
                </c:pt>
                <c:pt idx="373">
                  <c:v>3.7758746218825916</c:v>
                </c:pt>
                <c:pt idx="374">
                  <c:v>4.2466535604174069</c:v>
                </c:pt>
                <c:pt idx="375">
                  <c:v>4.1782207461816707</c:v>
                </c:pt>
                <c:pt idx="376">
                  <c:v>3.6408238515394729</c:v>
                </c:pt>
                <c:pt idx="377">
                  <c:v>4.2521883947954606</c:v>
                </c:pt>
                <c:pt idx="378">
                  <c:v>3.7580963386845561</c:v>
                </c:pt>
                <c:pt idx="379">
                  <c:v>3.5649790985240379</c:v>
                </c:pt>
                <c:pt idx="380">
                  <c:v>3.9841102717626793</c:v>
                </c:pt>
                <c:pt idx="381">
                  <c:v>3.5238512127764103</c:v>
                </c:pt>
                <c:pt idx="382">
                  <c:v>3.0347430880298152</c:v>
                </c:pt>
                <c:pt idx="383">
                  <c:v>3.5690670394323512</c:v>
                </c:pt>
                <c:pt idx="384">
                  <c:v>3.7831834860157532</c:v>
                </c:pt>
                <c:pt idx="385">
                  <c:v>3.4164660919891716</c:v>
                </c:pt>
                <c:pt idx="386">
                  <c:v>3.0480317334089406</c:v>
                </c:pt>
                <c:pt idx="387">
                  <c:v>3.5991089184581337</c:v>
                </c:pt>
                <c:pt idx="388">
                  <c:v>3.245021230465678</c:v>
                </c:pt>
                <c:pt idx="389">
                  <c:v>3.5045273325214215</c:v>
                </c:pt>
                <c:pt idx="390">
                  <c:v>3.4666249145645782</c:v>
                </c:pt>
                <c:pt idx="391">
                  <c:v>4.6774176401979268</c:v>
                </c:pt>
                <c:pt idx="392">
                  <c:v>4.6647382050842925</c:v>
                </c:pt>
                <c:pt idx="393">
                  <c:v>4.6543116981823047</c:v>
                </c:pt>
                <c:pt idx="394">
                  <c:v>4.9080494402642607</c:v>
                </c:pt>
                <c:pt idx="395">
                  <c:v>4.5009326000839298</c:v>
                </c:pt>
                <c:pt idx="396">
                  <c:v>4.3110973605318588</c:v>
                </c:pt>
                <c:pt idx="397">
                  <c:v>4.7883589082949243</c:v>
                </c:pt>
              </c:numCache>
            </c:numRef>
          </c:xVal>
          <c:yVal>
            <c:numRef>
              <c:f>'Foglio3 (2)'!$B$3:$B$450</c:f>
              <c:numCache>
                <c:formatCode>General</c:formatCode>
                <c:ptCount val="448"/>
                <c:pt idx="0">
                  <c:v>9.2081599596997616</c:v>
                </c:pt>
                <c:pt idx="1">
                  <c:v>9.422658925889726</c:v>
                </c:pt>
                <c:pt idx="2">
                  <c:v>9.6042330081672684</c:v>
                </c:pt>
                <c:pt idx="3">
                  <c:v>9.2633763950505124</c:v>
                </c:pt>
                <c:pt idx="4">
                  <c:v>9.3581108286317356</c:v>
                </c:pt>
                <c:pt idx="5">
                  <c:v>8.8015531739042796</c:v>
                </c:pt>
                <c:pt idx="6">
                  <c:v>8.7675991042013468</c:v>
                </c:pt>
                <c:pt idx="7">
                  <c:v>9.4785687029718506</c:v>
                </c:pt>
                <c:pt idx="8">
                  <c:v>9.6043098606803063</c:v>
                </c:pt>
                <c:pt idx="9">
                  <c:v>9.667969054071488</c:v>
                </c:pt>
                <c:pt idx="10">
                  <c:v>9.5445648314869125</c:v>
                </c:pt>
                <c:pt idx="11">
                  <c:v>8.7570807824457724</c:v>
                </c:pt>
                <c:pt idx="12">
                  <c:v>8.7578083140868248</c:v>
                </c:pt>
                <c:pt idx="13">
                  <c:v>9.4960241678264374</c:v>
                </c:pt>
                <c:pt idx="14">
                  <c:v>9.0174641821855097</c:v>
                </c:pt>
                <c:pt idx="15">
                  <c:v>9.6177866543917432</c:v>
                </c:pt>
                <c:pt idx="16">
                  <c:v>9.2125345884832477</c:v>
                </c:pt>
                <c:pt idx="17">
                  <c:v>8.8743882405615917</c:v>
                </c:pt>
                <c:pt idx="18">
                  <c:v>9.4102264243363614</c:v>
                </c:pt>
                <c:pt idx="19">
                  <c:v>9.5668439267634149</c:v>
                </c:pt>
                <c:pt idx="20">
                  <c:v>9.4355225465014758</c:v>
                </c:pt>
                <c:pt idx="21">
                  <c:v>9.4810198039232318</c:v>
                </c:pt>
                <c:pt idx="22">
                  <c:v>8.8168187100846946</c:v>
                </c:pt>
                <c:pt idx="23">
                  <c:v>9.395986365184676</c:v>
                </c:pt>
                <c:pt idx="24">
                  <c:v>9.4094086432558122</c:v>
                </c:pt>
                <c:pt idx="25">
                  <c:v>9.1202021079860671</c:v>
                </c:pt>
                <c:pt idx="26">
                  <c:v>8.8899417397459395</c:v>
                </c:pt>
                <c:pt idx="27">
                  <c:v>8.7603686804620384</c:v>
                </c:pt>
                <c:pt idx="28">
                  <c:v>9.386996317399479</c:v>
                </c:pt>
                <c:pt idx="29">
                  <c:v>9.4929758353292186</c:v>
                </c:pt>
                <c:pt idx="30">
                  <c:v>9.3690547944567832</c:v>
                </c:pt>
                <c:pt idx="31">
                  <c:v>9.1796621336645234</c:v>
                </c:pt>
                <c:pt idx="32">
                  <c:v>8.8804402410350285</c:v>
                </c:pt>
                <c:pt idx="33">
                  <c:v>8.8240815498716714</c:v>
                </c:pt>
                <c:pt idx="34">
                  <c:v>8.8796161177727342</c:v>
                </c:pt>
                <c:pt idx="35">
                  <c:v>9.3237863281324032</c:v>
                </c:pt>
                <c:pt idx="36">
                  <c:v>8.6806429089289221</c:v>
                </c:pt>
                <c:pt idx="37">
                  <c:v>8.6575234963461831</c:v>
                </c:pt>
                <c:pt idx="38">
                  <c:v>9.326205817415298</c:v>
                </c:pt>
                <c:pt idx="39">
                  <c:v>8.6730331771305842</c:v>
                </c:pt>
                <c:pt idx="40">
                  <c:v>9.1442559573126996</c:v>
                </c:pt>
                <c:pt idx="41">
                  <c:v>9.281236912461619</c:v>
                </c:pt>
                <c:pt idx="42">
                  <c:v>8.6212969571988936</c:v>
                </c:pt>
                <c:pt idx="43">
                  <c:v>9.472984871782284</c:v>
                </c:pt>
                <c:pt idx="44">
                  <c:v>9.0659996896629416</c:v>
                </c:pt>
                <c:pt idx="45">
                  <c:v>9.2395592520525565</c:v>
                </c:pt>
                <c:pt idx="46">
                  <c:v>8.8933367073108691</c:v>
                </c:pt>
                <c:pt idx="47">
                  <c:v>8.9721227950481914</c:v>
                </c:pt>
                <c:pt idx="48">
                  <c:v>8.5150057918555646</c:v>
                </c:pt>
                <c:pt idx="49">
                  <c:v>8.5051478611231488</c:v>
                </c:pt>
                <c:pt idx="50">
                  <c:v>8.7271345254846135</c:v>
                </c:pt>
                <c:pt idx="51">
                  <c:v>8.5066940405216265</c:v>
                </c:pt>
                <c:pt idx="52">
                  <c:v>8.4799115397184561</c:v>
                </c:pt>
                <c:pt idx="53">
                  <c:v>8.5319507640171501</c:v>
                </c:pt>
                <c:pt idx="54">
                  <c:v>8.2161553573134665</c:v>
                </c:pt>
                <c:pt idx="55">
                  <c:v>8.5605669713274519</c:v>
                </c:pt>
                <c:pt idx="56">
                  <c:v>8.3110026601822913</c:v>
                </c:pt>
                <c:pt idx="57">
                  <c:v>8.3535839632022242</c:v>
                </c:pt>
                <c:pt idx="58">
                  <c:v>8.2470843411772599</c:v>
                </c:pt>
                <c:pt idx="59">
                  <c:v>8.2682662512702869</c:v>
                </c:pt>
                <c:pt idx="60">
                  <c:v>8.3829037880655406</c:v>
                </c:pt>
                <c:pt idx="61">
                  <c:v>8.2138488179067544</c:v>
                </c:pt>
                <c:pt idx="62">
                  <c:v>8.8888253476414061</c:v>
                </c:pt>
                <c:pt idx="63">
                  <c:v>8.1041443238683222</c:v>
                </c:pt>
                <c:pt idx="64">
                  <c:v>8.7652590890880209</c:v>
                </c:pt>
                <c:pt idx="65">
                  <c:v>8.1083231083159166</c:v>
                </c:pt>
                <c:pt idx="66">
                  <c:v>8.1013122827850381</c:v>
                </c:pt>
                <c:pt idx="67">
                  <c:v>8.2081599596997616</c:v>
                </c:pt>
                <c:pt idx="68">
                  <c:v>8.422658925889726</c:v>
                </c:pt>
                <c:pt idx="69">
                  <c:v>8.6042330081672684</c:v>
                </c:pt>
                <c:pt idx="70">
                  <c:v>8.2633763950505124</c:v>
                </c:pt>
                <c:pt idx="71">
                  <c:v>8.3581108286317356</c:v>
                </c:pt>
                <c:pt idx="72">
                  <c:v>7.8015531739042796</c:v>
                </c:pt>
                <c:pt idx="73">
                  <c:v>7.7675991042013468</c:v>
                </c:pt>
                <c:pt idx="74">
                  <c:v>8.4785687029718506</c:v>
                </c:pt>
                <c:pt idx="75">
                  <c:v>8.6043098606803063</c:v>
                </c:pt>
                <c:pt idx="76">
                  <c:v>8.667969054071488</c:v>
                </c:pt>
                <c:pt idx="77">
                  <c:v>8.5445648314869125</c:v>
                </c:pt>
                <c:pt idx="78">
                  <c:v>7.7570807824457724</c:v>
                </c:pt>
                <c:pt idx="79">
                  <c:v>7.7578083140868248</c:v>
                </c:pt>
                <c:pt idx="80">
                  <c:v>8.4960241678264374</c:v>
                </c:pt>
                <c:pt idx="81">
                  <c:v>8.0174641821855097</c:v>
                </c:pt>
                <c:pt idx="82">
                  <c:v>8.6177866543917432</c:v>
                </c:pt>
                <c:pt idx="83">
                  <c:v>8.2125345884832477</c:v>
                </c:pt>
                <c:pt idx="84">
                  <c:v>7.8743882405615917</c:v>
                </c:pt>
                <c:pt idx="85">
                  <c:v>8.4102264243363614</c:v>
                </c:pt>
                <c:pt idx="86">
                  <c:v>8.5668439267634149</c:v>
                </c:pt>
                <c:pt idx="87">
                  <c:v>8.4355225465014758</c:v>
                </c:pt>
                <c:pt idx="88">
                  <c:v>8.4810198039232318</c:v>
                </c:pt>
                <c:pt idx="89">
                  <c:v>7.8168187100846946</c:v>
                </c:pt>
                <c:pt idx="90">
                  <c:v>8.395986365184676</c:v>
                </c:pt>
                <c:pt idx="91">
                  <c:v>8.4094086432558122</c:v>
                </c:pt>
                <c:pt idx="92">
                  <c:v>8.1202021079860671</c:v>
                </c:pt>
                <c:pt idx="93">
                  <c:v>7.8899417397459395</c:v>
                </c:pt>
                <c:pt idx="94">
                  <c:v>7.7603686804620384</c:v>
                </c:pt>
                <c:pt idx="95">
                  <c:v>8.386996317399479</c:v>
                </c:pt>
                <c:pt idx="96">
                  <c:v>8.4929758353292186</c:v>
                </c:pt>
                <c:pt idx="97">
                  <c:v>8.3690547944567832</c:v>
                </c:pt>
                <c:pt idx="98">
                  <c:v>8.1796621336645234</c:v>
                </c:pt>
                <c:pt idx="99">
                  <c:v>7.8804402410350285</c:v>
                </c:pt>
                <c:pt idx="100">
                  <c:v>7.8240815498716714</c:v>
                </c:pt>
                <c:pt idx="101">
                  <c:v>7.8796161177727342</c:v>
                </c:pt>
                <c:pt idx="102">
                  <c:v>8.3237863281324032</c:v>
                </c:pt>
                <c:pt idx="103">
                  <c:v>7.6806429089289221</c:v>
                </c:pt>
                <c:pt idx="104">
                  <c:v>7.6575234963461831</c:v>
                </c:pt>
                <c:pt idx="105">
                  <c:v>8.326205817415298</c:v>
                </c:pt>
                <c:pt idx="106">
                  <c:v>7.6730331771305842</c:v>
                </c:pt>
                <c:pt idx="107">
                  <c:v>8.1442559573126996</c:v>
                </c:pt>
                <c:pt idx="108">
                  <c:v>8.281236912461619</c:v>
                </c:pt>
                <c:pt idx="109">
                  <c:v>7.6212969571988936</c:v>
                </c:pt>
                <c:pt idx="110">
                  <c:v>8.472984871782284</c:v>
                </c:pt>
                <c:pt idx="111">
                  <c:v>8.0659996896629416</c:v>
                </c:pt>
                <c:pt idx="112">
                  <c:v>8.2395592520525565</c:v>
                </c:pt>
                <c:pt idx="113">
                  <c:v>7.8933367073108691</c:v>
                </c:pt>
                <c:pt idx="114">
                  <c:v>7.9721227950481914</c:v>
                </c:pt>
                <c:pt idx="115">
                  <c:v>7.5150057918555646</c:v>
                </c:pt>
                <c:pt idx="116">
                  <c:v>7.5051478611231488</c:v>
                </c:pt>
                <c:pt idx="117">
                  <c:v>7.7271345254846135</c:v>
                </c:pt>
                <c:pt idx="118">
                  <c:v>7.5066940405216265</c:v>
                </c:pt>
                <c:pt idx="119">
                  <c:v>7.4799115397184561</c:v>
                </c:pt>
                <c:pt idx="120">
                  <c:v>7.5319507640171501</c:v>
                </c:pt>
                <c:pt idx="121">
                  <c:v>7.2161553573134665</c:v>
                </c:pt>
                <c:pt idx="122">
                  <c:v>7.5605669713274519</c:v>
                </c:pt>
                <c:pt idx="123">
                  <c:v>7.3110026601822913</c:v>
                </c:pt>
                <c:pt idx="124">
                  <c:v>7.3535839632022242</c:v>
                </c:pt>
                <c:pt idx="125">
                  <c:v>7.2470843411772599</c:v>
                </c:pt>
                <c:pt idx="126">
                  <c:v>7.2682662512702869</c:v>
                </c:pt>
                <c:pt idx="127">
                  <c:v>7.3829037880655406</c:v>
                </c:pt>
                <c:pt idx="128">
                  <c:v>7.2138488179067544</c:v>
                </c:pt>
                <c:pt idx="129">
                  <c:v>7.8888253476414061</c:v>
                </c:pt>
                <c:pt idx="130">
                  <c:v>7.1041443238683222</c:v>
                </c:pt>
                <c:pt idx="131">
                  <c:v>7.7652590890880209</c:v>
                </c:pt>
                <c:pt idx="132">
                  <c:v>7.1083231083159166</c:v>
                </c:pt>
                <c:pt idx="133">
                  <c:v>7.1013122827850381</c:v>
                </c:pt>
                <c:pt idx="134">
                  <c:v>7.2081599596997616</c:v>
                </c:pt>
                <c:pt idx="135">
                  <c:v>7.422658925889726</c:v>
                </c:pt>
                <c:pt idx="136">
                  <c:v>7.6042330081672684</c:v>
                </c:pt>
                <c:pt idx="137">
                  <c:v>7.2633763950505124</c:v>
                </c:pt>
                <c:pt idx="138">
                  <c:v>7.3581108286317356</c:v>
                </c:pt>
                <c:pt idx="139">
                  <c:v>6.8015531739042796</c:v>
                </c:pt>
                <c:pt idx="140">
                  <c:v>6.7675991042013468</c:v>
                </c:pt>
                <c:pt idx="141">
                  <c:v>7.4785687029718506</c:v>
                </c:pt>
                <c:pt idx="142">
                  <c:v>7.6043098606803063</c:v>
                </c:pt>
                <c:pt idx="143">
                  <c:v>7.667969054071488</c:v>
                </c:pt>
                <c:pt idx="144">
                  <c:v>7.5445648314869125</c:v>
                </c:pt>
                <c:pt idx="145">
                  <c:v>6.7570807824457724</c:v>
                </c:pt>
                <c:pt idx="146">
                  <c:v>6.7578083140868248</c:v>
                </c:pt>
                <c:pt idx="147">
                  <c:v>7.4960241678264374</c:v>
                </c:pt>
                <c:pt idx="148">
                  <c:v>7.0174641821855097</c:v>
                </c:pt>
                <c:pt idx="149">
                  <c:v>7.6177866543917432</c:v>
                </c:pt>
                <c:pt idx="150">
                  <c:v>7.2125345884832477</c:v>
                </c:pt>
                <c:pt idx="151">
                  <c:v>6.8743882405615917</c:v>
                </c:pt>
                <c:pt idx="152">
                  <c:v>7.4102264243363614</c:v>
                </c:pt>
                <c:pt idx="153">
                  <c:v>7.5668439267634149</c:v>
                </c:pt>
                <c:pt idx="154">
                  <c:v>7.4355225465014758</c:v>
                </c:pt>
                <c:pt idx="155">
                  <c:v>7.4810198039232318</c:v>
                </c:pt>
                <c:pt idx="156">
                  <c:v>6.8168187100846946</c:v>
                </c:pt>
                <c:pt idx="157">
                  <c:v>7.395986365184676</c:v>
                </c:pt>
                <c:pt idx="158">
                  <c:v>7.4094086432558122</c:v>
                </c:pt>
                <c:pt idx="159">
                  <c:v>7.1202021079860671</c:v>
                </c:pt>
                <c:pt idx="160">
                  <c:v>6.8899417397459395</c:v>
                </c:pt>
                <c:pt idx="161">
                  <c:v>6.7603686804620384</c:v>
                </c:pt>
                <c:pt idx="162">
                  <c:v>7.386996317399479</c:v>
                </c:pt>
                <c:pt idx="163">
                  <c:v>7.4929758353292186</c:v>
                </c:pt>
                <c:pt idx="164">
                  <c:v>7.3690547944567832</c:v>
                </c:pt>
                <c:pt idx="165">
                  <c:v>7.1796621336645234</c:v>
                </c:pt>
                <c:pt idx="166">
                  <c:v>6.8804402410350285</c:v>
                </c:pt>
                <c:pt idx="167">
                  <c:v>6.8240815498716714</c:v>
                </c:pt>
                <c:pt idx="168">
                  <c:v>6.8796161177727342</c:v>
                </c:pt>
                <c:pt idx="169">
                  <c:v>7.3237863281324032</c:v>
                </c:pt>
                <c:pt idx="170">
                  <c:v>6.6806429089289221</c:v>
                </c:pt>
                <c:pt idx="171">
                  <c:v>6.6575234963461831</c:v>
                </c:pt>
                <c:pt idx="172">
                  <c:v>7.326205817415298</c:v>
                </c:pt>
                <c:pt idx="173">
                  <c:v>6.6730331771305842</c:v>
                </c:pt>
                <c:pt idx="174">
                  <c:v>7.1442559573126996</c:v>
                </c:pt>
                <c:pt idx="175">
                  <c:v>7.281236912461619</c:v>
                </c:pt>
                <c:pt idx="176">
                  <c:v>6.6212969571988936</c:v>
                </c:pt>
                <c:pt idx="177">
                  <c:v>7.472984871782284</c:v>
                </c:pt>
                <c:pt idx="178">
                  <c:v>7.0659996896629416</c:v>
                </c:pt>
                <c:pt idx="179">
                  <c:v>7.2395592520525565</c:v>
                </c:pt>
                <c:pt idx="180">
                  <c:v>6.8933367073108691</c:v>
                </c:pt>
                <c:pt idx="181">
                  <c:v>6.9721227950481914</c:v>
                </c:pt>
                <c:pt idx="182">
                  <c:v>6.5150057918555646</c:v>
                </c:pt>
                <c:pt idx="183">
                  <c:v>6.5051478611231488</c:v>
                </c:pt>
                <c:pt idx="184">
                  <c:v>6.7271345254846135</c:v>
                </c:pt>
                <c:pt idx="185">
                  <c:v>6.5066940405216265</c:v>
                </c:pt>
                <c:pt idx="186">
                  <c:v>6.4799115397184561</c:v>
                </c:pt>
                <c:pt idx="187">
                  <c:v>6.5319507640171501</c:v>
                </c:pt>
                <c:pt idx="188">
                  <c:v>6.2161553573134665</c:v>
                </c:pt>
                <c:pt idx="189">
                  <c:v>6.5605669713274519</c:v>
                </c:pt>
                <c:pt idx="190">
                  <c:v>6.3110026601822913</c:v>
                </c:pt>
                <c:pt idx="191">
                  <c:v>6.3535839632022242</c:v>
                </c:pt>
                <c:pt idx="192">
                  <c:v>6.2470843411772599</c:v>
                </c:pt>
                <c:pt idx="193">
                  <c:v>6.2682662512702869</c:v>
                </c:pt>
                <c:pt idx="194">
                  <c:v>6.3829037880655406</c:v>
                </c:pt>
                <c:pt idx="195">
                  <c:v>6.2138488179067544</c:v>
                </c:pt>
                <c:pt idx="196">
                  <c:v>6.8888253476414061</c:v>
                </c:pt>
                <c:pt idx="197">
                  <c:v>6.1041443238683222</c:v>
                </c:pt>
                <c:pt idx="198">
                  <c:v>6.7652590890880209</c:v>
                </c:pt>
                <c:pt idx="199">
                  <c:v>6.1083231083159166</c:v>
                </c:pt>
                <c:pt idx="200">
                  <c:v>6.1013122827850381</c:v>
                </c:pt>
                <c:pt idx="201">
                  <c:v>6.2081599596997616</c:v>
                </c:pt>
                <c:pt idx="202">
                  <c:v>6.422658925889726</c:v>
                </c:pt>
                <c:pt idx="203">
                  <c:v>6.6042330081672684</c:v>
                </c:pt>
                <c:pt idx="204">
                  <c:v>6.2633763950505124</c:v>
                </c:pt>
                <c:pt idx="205">
                  <c:v>6.3581108286317356</c:v>
                </c:pt>
                <c:pt idx="206">
                  <c:v>5.8015531739042796</c:v>
                </c:pt>
                <c:pt idx="207">
                  <c:v>5.7675991042013468</c:v>
                </c:pt>
                <c:pt idx="208">
                  <c:v>6.4785687029718506</c:v>
                </c:pt>
                <c:pt idx="209">
                  <c:v>6.6043098606803063</c:v>
                </c:pt>
                <c:pt idx="210">
                  <c:v>6.667969054071488</c:v>
                </c:pt>
                <c:pt idx="211">
                  <c:v>6.5445648314869125</c:v>
                </c:pt>
                <c:pt idx="212">
                  <c:v>5.7570807824457724</c:v>
                </c:pt>
                <c:pt idx="213">
                  <c:v>5.7578083140868248</c:v>
                </c:pt>
                <c:pt idx="214">
                  <c:v>6.4960241678264374</c:v>
                </c:pt>
                <c:pt idx="215">
                  <c:v>6.0174641821855097</c:v>
                </c:pt>
                <c:pt idx="216">
                  <c:v>6.6177866543917432</c:v>
                </c:pt>
                <c:pt idx="217">
                  <c:v>6.2125345884832477</c:v>
                </c:pt>
                <c:pt idx="218">
                  <c:v>5.8743882405615917</c:v>
                </c:pt>
                <c:pt idx="219">
                  <c:v>6.4102264243363614</c:v>
                </c:pt>
                <c:pt idx="220">
                  <c:v>6.5668439267634149</c:v>
                </c:pt>
                <c:pt idx="221">
                  <c:v>6.4355225465014758</c:v>
                </c:pt>
                <c:pt idx="222">
                  <c:v>6.4810198039232318</c:v>
                </c:pt>
                <c:pt idx="223">
                  <c:v>5.8168187100846946</c:v>
                </c:pt>
                <c:pt idx="224">
                  <c:v>6.395986365184676</c:v>
                </c:pt>
                <c:pt idx="225">
                  <c:v>6.4094086432558122</c:v>
                </c:pt>
                <c:pt idx="226">
                  <c:v>6.1202021079860671</c:v>
                </c:pt>
                <c:pt idx="227">
                  <c:v>5.8899417397459395</c:v>
                </c:pt>
                <c:pt idx="228">
                  <c:v>5.7603686804620384</c:v>
                </c:pt>
                <c:pt idx="229">
                  <c:v>6.386996317399479</c:v>
                </c:pt>
                <c:pt idx="230">
                  <c:v>6.4929758353292186</c:v>
                </c:pt>
                <c:pt idx="231">
                  <c:v>6.3690547944567832</c:v>
                </c:pt>
                <c:pt idx="232">
                  <c:v>6.1796621336645234</c:v>
                </c:pt>
                <c:pt idx="233">
                  <c:v>5.8804402410350285</c:v>
                </c:pt>
                <c:pt idx="234">
                  <c:v>5.8240815498716714</c:v>
                </c:pt>
                <c:pt idx="235">
                  <c:v>5.8796161177727342</c:v>
                </c:pt>
                <c:pt idx="236">
                  <c:v>6.3237863281324032</c:v>
                </c:pt>
                <c:pt idx="237">
                  <c:v>5.6806429089289221</c:v>
                </c:pt>
                <c:pt idx="238">
                  <c:v>5.6575234963461831</c:v>
                </c:pt>
                <c:pt idx="239">
                  <c:v>6.326205817415298</c:v>
                </c:pt>
                <c:pt idx="240">
                  <c:v>5.6730331771305842</c:v>
                </c:pt>
                <c:pt idx="241">
                  <c:v>6.1442559573126996</c:v>
                </c:pt>
                <c:pt idx="242">
                  <c:v>6.281236912461619</c:v>
                </c:pt>
                <c:pt idx="243">
                  <c:v>5.6212969571988936</c:v>
                </c:pt>
                <c:pt idx="244">
                  <c:v>6.472984871782284</c:v>
                </c:pt>
                <c:pt idx="245">
                  <c:v>6.0659996896629416</c:v>
                </c:pt>
                <c:pt idx="246">
                  <c:v>6.2395592520525565</c:v>
                </c:pt>
                <c:pt idx="247">
                  <c:v>5.8933367073108691</c:v>
                </c:pt>
                <c:pt idx="248">
                  <c:v>5.9721227950481914</c:v>
                </c:pt>
                <c:pt idx="249">
                  <c:v>5.5150057918555646</c:v>
                </c:pt>
                <c:pt idx="250">
                  <c:v>5.5051478611231488</c:v>
                </c:pt>
                <c:pt idx="251">
                  <c:v>5.7271345254846135</c:v>
                </c:pt>
                <c:pt idx="252">
                  <c:v>5.5066940405216265</c:v>
                </c:pt>
                <c:pt idx="253">
                  <c:v>5.4799115397184561</c:v>
                </c:pt>
                <c:pt idx="254">
                  <c:v>5.5319507640171501</c:v>
                </c:pt>
                <c:pt idx="255">
                  <c:v>5.2161553573134665</c:v>
                </c:pt>
                <c:pt idx="256">
                  <c:v>5.5605669713274519</c:v>
                </c:pt>
                <c:pt idx="257">
                  <c:v>5.3110026601822913</c:v>
                </c:pt>
                <c:pt idx="258">
                  <c:v>5.3535839632022242</c:v>
                </c:pt>
                <c:pt idx="259">
                  <c:v>5.2470843411772599</c:v>
                </c:pt>
                <c:pt idx="260">
                  <c:v>5.2682662512702869</c:v>
                </c:pt>
                <c:pt idx="261">
                  <c:v>5.3829037880655406</c:v>
                </c:pt>
                <c:pt idx="262">
                  <c:v>5.2138488179067544</c:v>
                </c:pt>
                <c:pt idx="263">
                  <c:v>5.8888253476414061</c:v>
                </c:pt>
                <c:pt idx="264">
                  <c:v>5.1041443238683222</c:v>
                </c:pt>
                <c:pt idx="265">
                  <c:v>5.7652590890880209</c:v>
                </c:pt>
                <c:pt idx="266">
                  <c:v>5.1083231083159166</c:v>
                </c:pt>
                <c:pt idx="267">
                  <c:v>5.1013122827850381</c:v>
                </c:pt>
                <c:pt idx="268">
                  <c:v>5.2081599596997616</c:v>
                </c:pt>
                <c:pt idx="269">
                  <c:v>5.422658925889726</c:v>
                </c:pt>
                <c:pt idx="270">
                  <c:v>5.6042330081672684</c:v>
                </c:pt>
                <c:pt idx="271">
                  <c:v>5.2633763950505124</c:v>
                </c:pt>
                <c:pt idx="272">
                  <c:v>5.3581108286317356</c:v>
                </c:pt>
                <c:pt idx="273">
                  <c:v>4.8015531739042796</c:v>
                </c:pt>
                <c:pt idx="274">
                  <c:v>4.7675991042013468</c:v>
                </c:pt>
                <c:pt idx="275">
                  <c:v>5.4785687029718506</c:v>
                </c:pt>
                <c:pt idx="276">
                  <c:v>5.6043098606803063</c:v>
                </c:pt>
                <c:pt idx="277">
                  <c:v>5.667969054071488</c:v>
                </c:pt>
                <c:pt idx="278">
                  <c:v>5.5445648314869125</c:v>
                </c:pt>
                <c:pt idx="279">
                  <c:v>4.7570807824457724</c:v>
                </c:pt>
                <c:pt idx="280">
                  <c:v>4.7578083140868248</c:v>
                </c:pt>
                <c:pt idx="281">
                  <c:v>5.4960241678264374</c:v>
                </c:pt>
                <c:pt idx="282">
                  <c:v>5.0174641821855097</c:v>
                </c:pt>
                <c:pt idx="283">
                  <c:v>5.6177866543917432</c:v>
                </c:pt>
                <c:pt idx="284">
                  <c:v>5.2125345884832477</c:v>
                </c:pt>
                <c:pt idx="285">
                  <c:v>4.8743882405615917</c:v>
                </c:pt>
                <c:pt idx="286">
                  <c:v>5.4102264243363614</c:v>
                </c:pt>
                <c:pt idx="287">
                  <c:v>5.5668439267634149</c:v>
                </c:pt>
                <c:pt idx="288">
                  <c:v>5.4355225465014758</c:v>
                </c:pt>
                <c:pt idx="289">
                  <c:v>5.4810198039232318</c:v>
                </c:pt>
                <c:pt idx="290">
                  <c:v>4.8168187100846946</c:v>
                </c:pt>
                <c:pt idx="291">
                  <c:v>5.395986365184676</c:v>
                </c:pt>
                <c:pt idx="292">
                  <c:v>5.4094086432558122</c:v>
                </c:pt>
                <c:pt idx="293">
                  <c:v>5.1202021079860671</c:v>
                </c:pt>
                <c:pt idx="294">
                  <c:v>4.8899417397459395</c:v>
                </c:pt>
                <c:pt idx="295">
                  <c:v>4.7603686804620384</c:v>
                </c:pt>
                <c:pt idx="296">
                  <c:v>5.386996317399479</c:v>
                </c:pt>
                <c:pt idx="297">
                  <c:v>5.4929758353292186</c:v>
                </c:pt>
                <c:pt idx="298">
                  <c:v>5.3690547944567832</c:v>
                </c:pt>
                <c:pt idx="299">
                  <c:v>5.1796621336645234</c:v>
                </c:pt>
                <c:pt idx="300">
                  <c:v>4.8804402410350285</c:v>
                </c:pt>
                <c:pt idx="301">
                  <c:v>4.8240815498716714</c:v>
                </c:pt>
                <c:pt idx="302">
                  <c:v>4.8796161177727342</c:v>
                </c:pt>
                <c:pt idx="303">
                  <c:v>5.3237863281324032</c:v>
                </c:pt>
                <c:pt idx="304">
                  <c:v>4.6806429089289221</c:v>
                </c:pt>
                <c:pt idx="305">
                  <c:v>4.6575234963461831</c:v>
                </c:pt>
                <c:pt idx="306">
                  <c:v>5.326205817415298</c:v>
                </c:pt>
                <c:pt idx="307">
                  <c:v>4.6730331771305842</c:v>
                </c:pt>
                <c:pt idx="308">
                  <c:v>5.1442559573126996</c:v>
                </c:pt>
                <c:pt idx="309">
                  <c:v>5.281236912461619</c:v>
                </c:pt>
                <c:pt idx="310">
                  <c:v>4.6212969571988936</c:v>
                </c:pt>
                <c:pt idx="311">
                  <c:v>5.472984871782284</c:v>
                </c:pt>
                <c:pt idx="312">
                  <c:v>5.0659996896629416</c:v>
                </c:pt>
                <c:pt idx="313">
                  <c:v>5.2395592520525565</c:v>
                </c:pt>
                <c:pt idx="314">
                  <c:v>4.8933367073108691</c:v>
                </c:pt>
                <c:pt idx="315">
                  <c:v>4.9721227950481914</c:v>
                </c:pt>
                <c:pt idx="316">
                  <c:v>4.5150057918555646</c:v>
                </c:pt>
                <c:pt idx="317">
                  <c:v>4.5051478611231488</c:v>
                </c:pt>
                <c:pt idx="318">
                  <c:v>4.7271345254846135</c:v>
                </c:pt>
                <c:pt idx="319">
                  <c:v>4.5066940405216265</c:v>
                </c:pt>
                <c:pt idx="320">
                  <c:v>4.4799115397184561</c:v>
                </c:pt>
                <c:pt idx="321">
                  <c:v>4.5319507640171501</c:v>
                </c:pt>
                <c:pt idx="322">
                  <c:v>4.2161553573134665</c:v>
                </c:pt>
                <c:pt idx="323">
                  <c:v>4.5605669713274519</c:v>
                </c:pt>
                <c:pt idx="324">
                  <c:v>4.3110026601822913</c:v>
                </c:pt>
                <c:pt idx="325">
                  <c:v>4.3535839632022242</c:v>
                </c:pt>
                <c:pt idx="326">
                  <c:v>4.2470843411772599</c:v>
                </c:pt>
                <c:pt idx="327">
                  <c:v>4.2682662512702869</c:v>
                </c:pt>
                <c:pt idx="328">
                  <c:v>4.3829037880655406</c:v>
                </c:pt>
                <c:pt idx="329">
                  <c:v>4.2138488179067544</c:v>
                </c:pt>
                <c:pt idx="330">
                  <c:v>4.8888253476414061</c:v>
                </c:pt>
                <c:pt idx="331">
                  <c:v>4.1041443238683222</c:v>
                </c:pt>
                <c:pt idx="332">
                  <c:v>4.7652590890880209</c:v>
                </c:pt>
                <c:pt idx="333">
                  <c:v>4.1083231083159166</c:v>
                </c:pt>
                <c:pt idx="334">
                  <c:v>4.1013122827850381</c:v>
                </c:pt>
                <c:pt idx="335">
                  <c:v>4.2081599596997616</c:v>
                </c:pt>
                <c:pt idx="336">
                  <c:v>4.422658925889726</c:v>
                </c:pt>
                <c:pt idx="337">
                  <c:v>4.6042330081672684</c:v>
                </c:pt>
                <c:pt idx="338">
                  <c:v>4.2633763950505124</c:v>
                </c:pt>
                <c:pt idx="339">
                  <c:v>4.3581108286317356</c:v>
                </c:pt>
                <c:pt idx="340">
                  <c:v>3.8015531739042796</c:v>
                </c:pt>
                <c:pt idx="341">
                  <c:v>3.7675991042013468</c:v>
                </c:pt>
                <c:pt idx="342">
                  <c:v>4.4785687029718506</c:v>
                </c:pt>
                <c:pt idx="343">
                  <c:v>4.6043098606803063</c:v>
                </c:pt>
                <c:pt idx="344">
                  <c:v>4.667969054071488</c:v>
                </c:pt>
                <c:pt idx="345">
                  <c:v>4.5445648314869125</c:v>
                </c:pt>
                <c:pt idx="346">
                  <c:v>3.7570807824457724</c:v>
                </c:pt>
                <c:pt idx="347">
                  <c:v>3.7578083140868248</c:v>
                </c:pt>
                <c:pt idx="348">
                  <c:v>4.4960241678264374</c:v>
                </c:pt>
                <c:pt idx="349">
                  <c:v>4.0174641821855097</c:v>
                </c:pt>
                <c:pt idx="350">
                  <c:v>4.6177866543917432</c:v>
                </c:pt>
                <c:pt idx="351">
                  <c:v>4.2125345884832477</c:v>
                </c:pt>
                <c:pt idx="352">
                  <c:v>3.8743882405615917</c:v>
                </c:pt>
                <c:pt idx="353">
                  <c:v>4.4102264243363614</c:v>
                </c:pt>
                <c:pt idx="354">
                  <c:v>4.5668439267634149</c:v>
                </c:pt>
                <c:pt idx="355">
                  <c:v>4.4355225465014758</c:v>
                </c:pt>
                <c:pt idx="356">
                  <c:v>4.4810198039232318</c:v>
                </c:pt>
                <c:pt idx="357">
                  <c:v>3.8168187100846946</c:v>
                </c:pt>
                <c:pt idx="358">
                  <c:v>4.395986365184676</c:v>
                </c:pt>
                <c:pt idx="359">
                  <c:v>4.4094086432558122</c:v>
                </c:pt>
                <c:pt idx="360">
                  <c:v>4.1202021079860671</c:v>
                </c:pt>
                <c:pt idx="361">
                  <c:v>3.8899417397459395</c:v>
                </c:pt>
                <c:pt idx="362">
                  <c:v>3.7603686804620384</c:v>
                </c:pt>
                <c:pt idx="363">
                  <c:v>4.386996317399479</c:v>
                </c:pt>
                <c:pt idx="364">
                  <c:v>4.4929758353292186</c:v>
                </c:pt>
                <c:pt idx="365">
                  <c:v>4.3690547944567832</c:v>
                </c:pt>
                <c:pt idx="366">
                  <c:v>4.1796621336645234</c:v>
                </c:pt>
                <c:pt idx="367">
                  <c:v>3.8804402410350285</c:v>
                </c:pt>
                <c:pt idx="368">
                  <c:v>3.8240815498716714</c:v>
                </c:pt>
                <c:pt idx="369">
                  <c:v>3.8796161177727342</c:v>
                </c:pt>
                <c:pt idx="370">
                  <c:v>4.3237863281324032</c:v>
                </c:pt>
                <c:pt idx="371">
                  <c:v>3.6806429089289221</c:v>
                </c:pt>
                <c:pt idx="372">
                  <c:v>3.6575234963461831</c:v>
                </c:pt>
                <c:pt idx="373">
                  <c:v>4.326205817415298</c:v>
                </c:pt>
                <c:pt idx="374">
                  <c:v>3.6730331771305842</c:v>
                </c:pt>
                <c:pt idx="375">
                  <c:v>4.1442559573126996</c:v>
                </c:pt>
                <c:pt idx="376">
                  <c:v>4.281236912461619</c:v>
                </c:pt>
                <c:pt idx="377">
                  <c:v>3.6212969571988936</c:v>
                </c:pt>
                <c:pt idx="378">
                  <c:v>4.472984871782284</c:v>
                </c:pt>
                <c:pt idx="379">
                  <c:v>4.0659996896629416</c:v>
                </c:pt>
                <c:pt idx="380">
                  <c:v>4.2395592520525565</c:v>
                </c:pt>
                <c:pt idx="381">
                  <c:v>3.8933367073108691</c:v>
                </c:pt>
                <c:pt idx="382">
                  <c:v>3.9721227950481914</c:v>
                </c:pt>
                <c:pt idx="383">
                  <c:v>3.5150057918555646</c:v>
                </c:pt>
                <c:pt idx="384">
                  <c:v>3.5051478611231488</c:v>
                </c:pt>
                <c:pt idx="385">
                  <c:v>3.7271345254846135</c:v>
                </c:pt>
                <c:pt idx="386">
                  <c:v>3.5066940405216265</c:v>
                </c:pt>
                <c:pt idx="387">
                  <c:v>3.4799115397184561</c:v>
                </c:pt>
                <c:pt idx="388">
                  <c:v>3.5319507640171501</c:v>
                </c:pt>
                <c:pt idx="389">
                  <c:v>3.2161553573134665</c:v>
                </c:pt>
                <c:pt idx="390">
                  <c:v>3.5605669713274519</c:v>
                </c:pt>
                <c:pt idx="391">
                  <c:v>3.3110026601822913</c:v>
                </c:pt>
                <c:pt idx="392">
                  <c:v>3.3535839632022242</c:v>
                </c:pt>
                <c:pt idx="393">
                  <c:v>3.2470843411772599</c:v>
                </c:pt>
                <c:pt idx="394">
                  <c:v>3.2682662512702869</c:v>
                </c:pt>
                <c:pt idx="395">
                  <c:v>3.3829037880655406</c:v>
                </c:pt>
                <c:pt idx="396">
                  <c:v>3.2138488179067544</c:v>
                </c:pt>
                <c:pt idx="397">
                  <c:v>3.8888253476414061</c:v>
                </c:pt>
              </c:numCache>
            </c:numRef>
          </c:yVal>
          <c:smooth val="0"/>
          <c:extLst>
            <c:ext xmlns:c16="http://schemas.microsoft.com/office/drawing/2014/chart" uri="{C3380CC4-5D6E-409C-BE32-E72D297353CC}">
              <c16:uniqueId val="{00000001-A3E9-F24C-A09A-4B5037560AFB}"/>
            </c:ext>
          </c:extLst>
        </c:ser>
        <c:dLbls>
          <c:showLegendKey val="0"/>
          <c:showVal val="0"/>
          <c:showCatName val="0"/>
          <c:showSerName val="0"/>
          <c:showPercent val="0"/>
          <c:showBubbleSize val="0"/>
        </c:dLbls>
        <c:axId val="914375359"/>
        <c:axId val="830106671"/>
      </c:scatterChart>
      <c:valAx>
        <c:axId val="914375359"/>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it-IT" sz="1800"/>
                  <a:t>Performance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0106671"/>
        <c:crosses val="autoZero"/>
        <c:crossBetween val="midCat"/>
      </c:valAx>
      <c:valAx>
        <c:axId val="830106671"/>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it-IT" sz="1800"/>
                  <a:t>Agilità</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143753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err="1"/>
              <a:t>Rapporto</a:t>
            </a:r>
            <a:r>
              <a:rPr lang="en-US" sz="2400" dirty="0"/>
              <a:t> </a:t>
            </a:r>
            <a:r>
              <a:rPr lang="en-US" sz="2400" dirty="0" err="1"/>
              <a:t>tra</a:t>
            </a:r>
            <a:r>
              <a:rPr lang="en-US" sz="2400" dirty="0"/>
              <a:t> </a:t>
            </a:r>
            <a:r>
              <a:rPr lang="en-US" sz="2400" dirty="0" err="1"/>
              <a:t>agilità</a:t>
            </a:r>
            <a:r>
              <a:rPr lang="en-US" sz="2400" dirty="0"/>
              <a:t> e performance </a:t>
            </a:r>
            <a:r>
              <a:rPr lang="en-US" sz="2400" dirty="0" err="1"/>
              <a:t>negli</a:t>
            </a:r>
            <a:r>
              <a:rPr lang="en-US" sz="2400" baseline="0" dirty="0"/>
              <a:t> </a:t>
            </a:r>
            <a:r>
              <a:rPr lang="en-US" sz="2400" baseline="0" dirty="0" err="1"/>
              <a:t>abitanti</a:t>
            </a:r>
            <a:r>
              <a:rPr lang="en-US" sz="2400" baseline="0" dirty="0"/>
              <a:t> del </a:t>
            </a:r>
            <a:r>
              <a:rPr lang="en-US" sz="2400" baseline="0" dirty="0" err="1"/>
              <a:t>quartiere</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lineMarker"/>
        <c:varyColors val="0"/>
        <c:ser>
          <c:idx val="0"/>
          <c:order val="0"/>
          <c:tx>
            <c:strRef>
              <c:f>'Foglio3 (3)'!$B$2</c:f>
              <c:strCache>
                <c:ptCount val="1"/>
                <c:pt idx="0">
                  <c:v>Performance</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backward val="7"/>
            <c:dispRSqr val="1"/>
            <c:dispEq val="0"/>
            <c:trendlineLbl>
              <c:layout>
                <c:manualLayout>
                  <c:x val="-0.41579987686724346"/>
                  <c:y val="1.8624923144052837E-2"/>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rendlineLbl>
          </c:trendline>
          <c:xVal>
            <c:numRef>
              <c:f>'Foglio3 (3)'!$A$3:$A$650</c:f>
              <c:numCache>
                <c:formatCode>General</c:formatCode>
                <c:ptCount val="648"/>
                <c:pt idx="0">
                  <c:v>8.9713844466618262</c:v>
                </c:pt>
                <c:pt idx="1">
                  <c:v>8.7014515657173064</c:v>
                </c:pt>
                <c:pt idx="2">
                  <c:v>8.7563934129736829</c:v>
                </c:pt>
                <c:pt idx="3">
                  <c:v>9.3989899406412647</c:v>
                </c:pt>
                <c:pt idx="4">
                  <c:v>8.7291104312692429</c:v>
                </c:pt>
                <c:pt idx="5">
                  <c:v>9.2052719496395099</c:v>
                </c:pt>
                <c:pt idx="6">
                  <c:v>9.6677402724961361</c:v>
                </c:pt>
                <c:pt idx="7">
                  <c:v>8.7555706952564947</c:v>
                </c:pt>
                <c:pt idx="8">
                  <c:v>8.7149554366262532</c:v>
                </c:pt>
                <c:pt idx="9">
                  <c:v>9.4040241080067233</c:v>
                </c:pt>
                <c:pt idx="10">
                  <c:v>8.9892205921773893</c:v>
                </c:pt>
                <c:pt idx="11">
                  <c:v>9.351820518586619</c:v>
                </c:pt>
                <c:pt idx="12">
                  <c:v>9.0993317294926541</c:v>
                </c:pt>
                <c:pt idx="13">
                  <c:v>9.3383809467791199</c:v>
                </c:pt>
                <c:pt idx="14">
                  <c:v>9.5885435408078656</c:v>
                </c:pt>
                <c:pt idx="15">
                  <c:v>9.4223014842322517</c:v>
                </c:pt>
                <c:pt idx="16">
                  <c:v>8.7495757485782804</c:v>
                </c:pt>
                <c:pt idx="17">
                  <c:v>8.9986648275944248</c:v>
                </c:pt>
                <c:pt idx="18">
                  <c:v>9.6508308440218116</c:v>
                </c:pt>
                <c:pt idx="19">
                  <c:v>9.0518682389026441</c:v>
                </c:pt>
                <c:pt idx="20">
                  <c:v>9.6790994277283637</c:v>
                </c:pt>
                <c:pt idx="21">
                  <c:v>8.9057775276044335</c:v>
                </c:pt>
                <c:pt idx="22">
                  <c:v>8.8202754611788468</c:v>
                </c:pt>
                <c:pt idx="23">
                  <c:v>8.5946940927961375</c:v>
                </c:pt>
                <c:pt idx="24">
                  <c:v>9.0904927443120886</c:v>
                </c:pt>
                <c:pt idx="25">
                  <c:v>8.5864993024082903</c:v>
                </c:pt>
                <c:pt idx="26">
                  <c:v>8.931805735626245</c:v>
                </c:pt>
                <c:pt idx="27">
                  <c:v>8.685048438462923</c:v>
                </c:pt>
                <c:pt idx="28">
                  <c:v>8.9925442382975493</c:v>
                </c:pt>
                <c:pt idx="29">
                  <c:v>8.6731674190216221</c:v>
                </c:pt>
                <c:pt idx="30">
                  <c:v>9.2446963162106126</c:v>
                </c:pt>
                <c:pt idx="31">
                  <c:v>9.1998567769710942</c:v>
                </c:pt>
                <c:pt idx="32">
                  <c:v>8.9205110547679407</c:v>
                </c:pt>
                <c:pt idx="33">
                  <c:v>9.3390669865889855</c:v>
                </c:pt>
                <c:pt idx="34">
                  <c:v>9.1516483490813059</c:v>
                </c:pt>
                <c:pt idx="35">
                  <c:v>8.8606629770708754</c:v>
                </c:pt>
                <c:pt idx="36">
                  <c:v>9.0903950538895764</c:v>
                </c:pt>
                <c:pt idx="37">
                  <c:v>9.4943227718197303</c:v>
                </c:pt>
                <c:pt idx="38">
                  <c:v>8.7796907002888247</c:v>
                </c:pt>
                <c:pt idx="39">
                  <c:v>9.3666959205007707</c:v>
                </c:pt>
                <c:pt idx="40">
                  <c:v>9.3421553275840399</c:v>
                </c:pt>
                <c:pt idx="41">
                  <c:v>9.3029200484940908</c:v>
                </c:pt>
                <c:pt idx="42">
                  <c:v>9.3906978409078494</c:v>
                </c:pt>
                <c:pt idx="43">
                  <c:v>9.4310418839293035</c:v>
                </c:pt>
                <c:pt idx="44">
                  <c:v>8.7450295576884489</c:v>
                </c:pt>
                <c:pt idx="45">
                  <c:v>8.5385803584511279</c:v>
                </c:pt>
                <c:pt idx="46">
                  <c:v>8.8692000959412773</c:v>
                </c:pt>
                <c:pt idx="47">
                  <c:v>8.140095828743414</c:v>
                </c:pt>
                <c:pt idx="48">
                  <c:v>8.205842295410438</c:v>
                </c:pt>
                <c:pt idx="49">
                  <c:v>8.9725576633073398</c:v>
                </c:pt>
                <c:pt idx="50">
                  <c:v>8.5302497964960171</c:v>
                </c:pt>
                <c:pt idx="51">
                  <c:v>8.3064014327576245</c:v>
                </c:pt>
                <c:pt idx="52">
                  <c:v>8.794456795159876</c:v>
                </c:pt>
                <c:pt idx="53">
                  <c:v>8.0927182265176967</c:v>
                </c:pt>
                <c:pt idx="54">
                  <c:v>8.4500427179923889</c:v>
                </c:pt>
                <c:pt idx="55">
                  <c:v>8.1725558902085975</c:v>
                </c:pt>
                <c:pt idx="56">
                  <c:v>9.7126481193199083</c:v>
                </c:pt>
                <c:pt idx="57">
                  <c:v>9.1040294290901365</c:v>
                </c:pt>
                <c:pt idx="58">
                  <c:v>9.2036066372784617</c:v>
                </c:pt>
                <c:pt idx="59">
                  <c:v>9.3389597161492972</c:v>
                </c:pt>
                <c:pt idx="60">
                  <c:v>9.3413150320397236</c:v>
                </c:pt>
                <c:pt idx="61">
                  <c:v>9.5387523447204394</c:v>
                </c:pt>
                <c:pt idx="62">
                  <c:v>9.2351439454021893</c:v>
                </c:pt>
                <c:pt idx="63">
                  <c:v>9.7224143491297905</c:v>
                </c:pt>
                <c:pt idx="64">
                  <c:v>9.3995141602106465</c:v>
                </c:pt>
                <c:pt idx="65">
                  <c:v>9.4039332688102064</c:v>
                </c:pt>
                <c:pt idx="66">
                  <c:v>9.2474470475754114</c:v>
                </c:pt>
                <c:pt idx="67">
                  <c:v>7.9713844466618262</c:v>
                </c:pt>
                <c:pt idx="68">
                  <c:v>7.7014515657173064</c:v>
                </c:pt>
                <c:pt idx="69">
                  <c:v>7.7563934129736829</c:v>
                </c:pt>
                <c:pt idx="70">
                  <c:v>8.3989899406412647</c:v>
                </c:pt>
                <c:pt idx="71">
                  <c:v>7.7291104312692429</c:v>
                </c:pt>
                <c:pt idx="72">
                  <c:v>8.2052719496395099</c:v>
                </c:pt>
                <c:pt idx="73">
                  <c:v>8.6677402724961361</c:v>
                </c:pt>
                <c:pt idx="74">
                  <c:v>7.7555706952564947</c:v>
                </c:pt>
                <c:pt idx="75">
                  <c:v>7.7149554366262532</c:v>
                </c:pt>
                <c:pt idx="76">
                  <c:v>8.4040241080067233</c:v>
                </c:pt>
                <c:pt idx="77">
                  <c:v>7.9892205921773893</c:v>
                </c:pt>
                <c:pt idx="78">
                  <c:v>8.351820518586619</c:v>
                </c:pt>
                <c:pt idx="79">
                  <c:v>8.0993317294926541</c:v>
                </c:pt>
                <c:pt idx="80">
                  <c:v>8.3383809467791199</c:v>
                </c:pt>
                <c:pt idx="81">
                  <c:v>8.5885435408078656</c:v>
                </c:pt>
                <c:pt idx="82">
                  <c:v>8.4223014842322517</c:v>
                </c:pt>
                <c:pt idx="83">
                  <c:v>7.7495757485782804</c:v>
                </c:pt>
                <c:pt idx="84">
                  <c:v>7.9986648275944248</c:v>
                </c:pt>
                <c:pt idx="85">
                  <c:v>8.6508308440218116</c:v>
                </c:pt>
                <c:pt idx="86">
                  <c:v>8.0518682389026441</c:v>
                </c:pt>
                <c:pt idx="87">
                  <c:v>8.6790994277283637</c:v>
                </c:pt>
                <c:pt idx="88">
                  <c:v>7.9057775276044335</c:v>
                </c:pt>
                <c:pt idx="89">
                  <c:v>7.8202754611788468</c:v>
                </c:pt>
                <c:pt idx="90">
                  <c:v>7.5946940927961375</c:v>
                </c:pt>
                <c:pt idx="91">
                  <c:v>8.0904927443120886</c:v>
                </c:pt>
                <c:pt idx="92">
                  <c:v>7.5864993024082903</c:v>
                </c:pt>
                <c:pt idx="93">
                  <c:v>7.931805735626245</c:v>
                </c:pt>
                <c:pt idx="94">
                  <c:v>7.685048438462923</c:v>
                </c:pt>
                <c:pt idx="95">
                  <c:v>7.9925442382975493</c:v>
                </c:pt>
                <c:pt idx="96">
                  <c:v>7.6731674190216221</c:v>
                </c:pt>
                <c:pt idx="97">
                  <c:v>8.2446963162106126</c:v>
                </c:pt>
                <c:pt idx="98">
                  <c:v>8.1998567769710942</c:v>
                </c:pt>
                <c:pt idx="99">
                  <c:v>7.9205110547679407</c:v>
                </c:pt>
                <c:pt idx="100">
                  <c:v>8.3390669865889855</c:v>
                </c:pt>
                <c:pt idx="101">
                  <c:v>8.1516483490813059</c:v>
                </c:pt>
                <c:pt idx="102">
                  <c:v>7.8606629770708754</c:v>
                </c:pt>
                <c:pt idx="103">
                  <c:v>8.0903950538895764</c:v>
                </c:pt>
                <c:pt idx="104">
                  <c:v>8.4943227718197303</c:v>
                </c:pt>
                <c:pt idx="105">
                  <c:v>7.7796907002888247</c:v>
                </c:pt>
                <c:pt idx="106">
                  <c:v>8.3666959205007707</c:v>
                </c:pt>
                <c:pt idx="107">
                  <c:v>8.3421553275840399</c:v>
                </c:pt>
                <c:pt idx="108">
                  <c:v>8.3029200484940908</c:v>
                </c:pt>
                <c:pt idx="109">
                  <c:v>8.3906978409078494</c:v>
                </c:pt>
                <c:pt idx="110">
                  <c:v>8.4310418839293035</c:v>
                </c:pt>
                <c:pt idx="111">
                  <c:v>7.7450295576884489</c:v>
                </c:pt>
                <c:pt idx="112">
                  <c:v>7.5385803584511279</c:v>
                </c:pt>
                <c:pt idx="113">
                  <c:v>7.8692000959412773</c:v>
                </c:pt>
                <c:pt idx="114">
                  <c:v>7.140095828743414</c:v>
                </c:pt>
                <c:pt idx="115">
                  <c:v>7.205842295410438</c:v>
                </c:pt>
                <c:pt idx="116">
                  <c:v>7.9725576633073398</c:v>
                </c:pt>
                <c:pt idx="117">
                  <c:v>7.5302497964960171</c:v>
                </c:pt>
                <c:pt idx="118">
                  <c:v>7.3064014327576245</c:v>
                </c:pt>
                <c:pt idx="119">
                  <c:v>7.794456795159876</c:v>
                </c:pt>
                <c:pt idx="120">
                  <c:v>7.0927182265176967</c:v>
                </c:pt>
                <c:pt idx="121">
                  <c:v>7.4500427179923889</c:v>
                </c:pt>
                <c:pt idx="122">
                  <c:v>7.1725558902085975</c:v>
                </c:pt>
                <c:pt idx="123">
                  <c:v>8.7126481193199083</c:v>
                </c:pt>
                <c:pt idx="124">
                  <c:v>8.1040294290901365</c:v>
                </c:pt>
                <c:pt idx="125">
                  <c:v>8.2036066372784617</c:v>
                </c:pt>
                <c:pt idx="126">
                  <c:v>8.3389597161492972</c:v>
                </c:pt>
                <c:pt idx="127">
                  <c:v>8.3413150320397236</c:v>
                </c:pt>
                <c:pt idx="128">
                  <c:v>8.5387523447204394</c:v>
                </c:pt>
                <c:pt idx="129">
                  <c:v>8.2351439454021893</c:v>
                </c:pt>
                <c:pt idx="130">
                  <c:v>8.7224143491297905</c:v>
                </c:pt>
                <c:pt idx="131">
                  <c:v>8.3995141602106465</c:v>
                </c:pt>
                <c:pt idx="132">
                  <c:v>8.4039332688102064</c:v>
                </c:pt>
                <c:pt idx="133">
                  <c:v>8.2474470475754114</c:v>
                </c:pt>
                <c:pt idx="134">
                  <c:v>6.9713844466618262</c:v>
                </c:pt>
                <c:pt idx="135">
                  <c:v>6.7014515657173064</c:v>
                </c:pt>
                <c:pt idx="136">
                  <c:v>6.7563934129736829</c:v>
                </c:pt>
                <c:pt idx="137">
                  <c:v>7.3989899406412647</c:v>
                </c:pt>
                <c:pt idx="138">
                  <c:v>6.7291104312692429</c:v>
                </c:pt>
                <c:pt idx="139">
                  <c:v>7.2052719496395099</c:v>
                </c:pt>
                <c:pt idx="140">
                  <c:v>7.6677402724961361</c:v>
                </c:pt>
                <c:pt idx="141">
                  <c:v>6.7555706952564947</c:v>
                </c:pt>
                <c:pt idx="142">
                  <c:v>6.7149554366262532</c:v>
                </c:pt>
                <c:pt idx="143">
                  <c:v>7.4040241080067233</c:v>
                </c:pt>
                <c:pt idx="144">
                  <c:v>6.9892205921773893</c:v>
                </c:pt>
                <c:pt idx="145">
                  <c:v>7.351820518586619</c:v>
                </c:pt>
                <c:pt idx="146">
                  <c:v>7.0993317294926541</c:v>
                </c:pt>
                <c:pt idx="147">
                  <c:v>7.3383809467791199</c:v>
                </c:pt>
                <c:pt idx="148">
                  <c:v>7.5885435408078656</c:v>
                </c:pt>
                <c:pt idx="149">
                  <c:v>7.4223014842322517</c:v>
                </c:pt>
                <c:pt idx="150">
                  <c:v>6.7495757485782804</c:v>
                </c:pt>
                <c:pt idx="151">
                  <c:v>6.9986648275944248</c:v>
                </c:pt>
                <c:pt idx="152">
                  <c:v>7.6508308440218116</c:v>
                </c:pt>
                <c:pt idx="153">
                  <c:v>7.0518682389026441</c:v>
                </c:pt>
                <c:pt idx="154">
                  <c:v>7.6790994277283637</c:v>
                </c:pt>
                <c:pt idx="155">
                  <c:v>6.9057775276044335</c:v>
                </c:pt>
                <c:pt idx="156">
                  <c:v>6.8202754611788468</c:v>
                </c:pt>
                <c:pt idx="157">
                  <c:v>6.5946940927961375</c:v>
                </c:pt>
                <c:pt idx="158">
                  <c:v>7.0904927443120886</c:v>
                </c:pt>
                <c:pt idx="159">
                  <c:v>6.5864993024082903</c:v>
                </c:pt>
                <c:pt idx="160">
                  <c:v>6.931805735626245</c:v>
                </c:pt>
                <c:pt idx="161">
                  <c:v>6.685048438462923</c:v>
                </c:pt>
                <c:pt idx="162">
                  <c:v>6.9925442382975493</c:v>
                </c:pt>
                <c:pt idx="163">
                  <c:v>6.6731674190216221</c:v>
                </c:pt>
                <c:pt idx="164">
                  <c:v>7.2446963162106126</c:v>
                </c:pt>
                <c:pt idx="165">
                  <c:v>7.1998567769710942</c:v>
                </c:pt>
                <c:pt idx="166">
                  <c:v>6.9205110547679407</c:v>
                </c:pt>
                <c:pt idx="167">
                  <c:v>7.3390669865889855</c:v>
                </c:pt>
                <c:pt idx="168">
                  <c:v>7.1516483490813059</c:v>
                </c:pt>
                <c:pt idx="169">
                  <c:v>6.8606629770708754</c:v>
                </c:pt>
                <c:pt idx="170">
                  <c:v>7.0903950538895764</c:v>
                </c:pt>
                <c:pt idx="171">
                  <c:v>7.4943227718197303</c:v>
                </c:pt>
                <c:pt idx="172">
                  <c:v>6.7796907002888247</c:v>
                </c:pt>
                <c:pt idx="173">
                  <c:v>7.3666959205007707</c:v>
                </c:pt>
                <c:pt idx="174">
                  <c:v>7.3421553275840399</c:v>
                </c:pt>
                <c:pt idx="175">
                  <c:v>7.3029200484940908</c:v>
                </c:pt>
                <c:pt idx="176">
                  <c:v>7.3906978409078494</c:v>
                </c:pt>
                <c:pt idx="177">
                  <c:v>7.4310418839293035</c:v>
                </c:pt>
                <c:pt idx="178">
                  <c:v>6.7450295576884489</c:v>
                </c:pt>
                <c:pt idx="179">
                  <c:v>6.5385803584511279</c:v>
                </c:pt>
                <c:pt idx="180">
                  <c:v>6.8692000959412773</c:v>
                </c:pt>
                <c:pt idx="181">
                  <c:v>6.140095828743414</c:v>
                </c:pt>
                <c:pt idx="182">
                  <c:v>6.205842295410438</c:v>
                </c:pt>
                <c:pt idx="183">
                  <c:v>6.9725576633073398</c:v>
                </c:pt>
                <c:pt idx="184">
                  <c:v>6.5302497964960171</c:v>
                </c:pt>
                <c:pt idx="185">
                  <c:v>6.3064014327576245</c:v>
                </c:pt>
                <c:pt idx="186">
                  <c:v>6.794456795159876</c:v>
                </c:pt>
                <c:pt idx="187">
                  <c:v>6.0927182265176967</c:v>
                </c:pt>
                <c:pt idx="188">
                  <c:v>6.4500427179923889</c:v>
                </c:pt>
                <c:pt idx="189">
                  <c:v>6.1725558902085975</c:v>
                </c:pt>
                <c:pt idx="190">
                  <c:v>7.7126481193199083</c:v>
                </c:pt>
                <c:pt idx="191">
                  <c:v>7.1040294290901365</c:v>
                </c:pt>
                <c:pt idx="192">
                  <c:v>7.2036066372784617</c:v>
                </c:pt>
                <c:pt idx="193">
                  <c:v>7.3389597161492972</c:v>
                </c:pt>
                <c:pt idx="194">
                  <c:v>7.3413150320397236</c:v>
                </c:pt>
                <c:pt idx="195">
                  <c:v>7.5387523447204394</c:v>
                </c:pt>
                <c:pt idx="196">
                  <c:v>7.2351439454021893</c:v>
                </c:pt>
                <c:pt idx="197">
                  <c:v>7.7224143491297905</c:v>
                </c:pt>
                <c:pt idx="198">
                  <c:v>7.3995141602106465</c:v>
                </c:pt>
                <c:pt idx="199">
                  <c:v>7.4039332688102064</c:v>
                </c:pt>
                <c:pt idx="200">
                  <c:v>7.2474470475754114</c:v>
                </c:pt>
                <c:pt idx="201">
                  <c:v>5.9713844466618262</c:v>
                </c:pt>
                <c:pt idx="202">
                  <c:v>5.7014515657173064</c:v>
                </c:pt>
                <c:pt idx="203">
                  <c:v>5.7563934129736829</c:v>
                </c:pt>
                <c:pt idx="204">
                  <c:v>6.3989899406412647</c:v>
                </c:pt>
                <c:pt idx="205">
                  <c:v>5.7291104312692429</c:v>
                </c:pt>
                <c:pt idx="206">
                  <c:v>6.2052719496395099</c:v>
                </c:pt>
                <c:pt idx="207">
                  <c:v>6.6677402724961361</c:v>
                </c:pt>
                <c:pt idx="208">
                  <c:v>5.7555706952564947</c:v>
                </c:pt>
                <c:pt idx="209">
                  <c:v>5.7149554366262532</c:v>
                </c:pt>
                <c:pt idx="210">
                  <c:v>6.4040241080067233</c:v>
                </c:pt>
                <c:pt idx="211">
                  <c:v>5.9892205921773893</c:v>
                </c:pt>
                <c:pt idx="212">
                  <c:v>6.351820518586619</c:v>
                </c:pt>
                <c:pt idx="213">
                  <c:v>6.0993317294926541</c:v>
                </c:pt>
                <c:pt idx="214">
                  <c:v>6.3383809467791199</c:v>
                </c:pt>
                <c:pt idx="215">
                  <c:v>6.5885435408078656</c:v>
                </c:pt>
                <c:pt idx="216">
                  <c:v>6.4223014842322517</c:v>
                </c:pt>
                <c:pt idx="217">
                  <c:v>5.7495757485782804</c:v>
                </c:pt>
                <c:pt idx="218">
                  <c:v>5.9986648275944248</c:v>
                </c:pt>
                <c:pt idx="219">
                  <c:v>6.6508308440218116</c:v>
                </c:pt>
                <c:pt idx="220">
                  <c:v>6.0518682389026441</c:v>
                </c:pt>
                <c:pt idx="221">
                  <c:v>6.6790994277283637</c:v>
                </c:pt>
                <c:pt idx="222">
                  <c:v>5.9057775276044335</c:v>
                </c:pt>
                <c:pt idx="223">
                  <c:v>5.8202754611788468</c:v>
                </c:pt>
                <c:pt idx="224">
                  <c:v>5.5946940927961375</c:v>
                </c:pt>
                <c:pt idx="225">
                  <c:v>6.0904927443120886</c:v>
                </c:pt>
                <c:pt idx="226">
                  <c:v>5.5864993024082903</c:v>
                </c:pt>
                <c:pt idx="227">
                  <c:v>5.931805735626245</c:v>
                </c:pt>
                <c:pt idx="228">
                  <c:v>5.685048438462923</c:v>
                </c:pt>
                <c:pt idx="229">
                  <c:v>5.9925442382975493</c:v>
                </c:pt>
                <c:pt idx="230">
                  <c:v>5.6731674190216221</c:v>
                </c:pt>
                <c:pt idx="231">
                  <c:v>6.2446963162106126</c:v>
                </c:pt>
                <c:pt idx="232">
                  <c:v>6.1998567769710942</c:v>
                </c:pt>
                <c:pt idx="233">
                  <c:v>5.9205110547679407</c:v>
                </c:pt>
                <c:pt idx="234">
                  <c:v>6.3390669865889855</c:v>
                </c:pt>
                <c:pt idx="235">
                  <c:v>6.1516483490813059</c:v>
                </c:pt>
                <c:pt idx="236">
                  <c:v>5.8606629770708754</c:v>
                </c:pt>
                <c:pt idx="237">
                  <c:v>6.0903950538895764</c:v>
                </c:pt>
                <c:pt idx="238">
                  <c:v>6.4943227718197303</c:v>
                </c:pt>
                <c:pt idx="239">
                  <c:v>5.7796907002888247</c:v>
                </c:pt>
                <c:pt idx="240">
                  <c:v>6.3666959205007707</c:v>
                </c:pt>
                <c:pt idx="241">
                  <c:v>6.3421553275840399</c:v>
                </c:pt>
                <c:pt idx="242">
                  <c:v>6.3029200484940908</c:v>
                </c:pt>
                <c:pt idx="243">
                  <c:v>6.3906978409078494</c:v>
                </c:pt>
                <c:pt idx="244">
                  <c:v>6.4310418839293035</c:v>
                </c:pt>
                <c:pt idx="245">
                  <c:v>5.7450295576884489</c:v>
                </c:pt>
                <c:pt idx="246">
                  <c:v>5.5385803584511279</c:v>
                </c:pt>
                <c:pt idx="247">
                  <c:v>5.8692000959412773</c:v>
                </c:pt>
                <c:pt idx="248">
                  <c:v>5.140095828743414</c:v>
                </c:pt>
                <c:pt idx="249">
                  <c:v>5.205842295410438</c:v>
                </c:pt>
                <c:pt idx="250">
                  <c:v>5.9725576633073398</c:v>
                </c:pt>
                <c:pt idx="251">
                  <c:v>5.5302497964960171</c:v>
                </c:pt>
                <c:pt idx="252">
                  <c:v>5.3064014327576245</c:v>
                </c:pt>
                <c:pt idx="253">
                  <c:v>5.794456795159876</c:v>
                </c:pt>
                <c:pt idx="254">
                  <c:v>5.0927182265176967</c:v>
                </c:pt>
                <c:pt idx="255">
                  <c:v>5.4500427179923889</c:v>
                </c:pt>
                <c:pt idx="256">
                  <c:v>5.1725558902085975</c:v>
                </c:pt>
                <c:pt idx="257">
                  <c:v>6.7126481193199083</c:v>
                </c:pt>
                <c:pt idx="258">
                  <c:v>6.1040294290901365</c:v>
                </c:pt>
                <c:pt idx="259">
                  <c:v>6.2036066372784617</c:v>
                </c:pt>
                <c:pt idx="260">
                  <c:v>6.3389597161492972</c:v>
                </c:pt>
                <c:pt idx="261">
                  <c:v>6.3413150320397236</c:v>
                </c:pt>
                <c:pt idx="262">
                  <c:v>6.5387523447204394</c:v>
                </c:pt>
                <c:pt idx="263">
                  <c:v>6.2351439454021893</c:v>
                </c:pt>
                <c:pt idx="264">
                  <c:v>6.7224143491297905</c:v>
                </c:pt>
                <c:pt idx="265">
                  <c:v>6.3995141602106465</c:v>
                </c:pt>
                <c:pt idx="266">
                  <c:v>6.4039332688102064</c:v>
                </c:pt>
                <c:pt idx="267">
                  <c:v>6.2474470475754114</c:v>
                </c:pt>
                <c:pt idx="268">
                  <c:v>4.9713844466618262</c:v>
                </c:pt>
                <c:pt idx="269">
                  <c:v>4.7014515657173064</c:v>
                </c:pt>
                <c:pt idx="270">
                  <c:v>4.7563934129736829</c:v>
                </c:pt>
                <c:pt idx="271">
                  <c:v>5.3989899406412647</c:v>
                </c:pt>
                <c:pt idx="272">
                  <c:v>4.7291104312692429</c:v>
                </c:pt>
                <c:pt idx="273">
                  <c:v>5.2052719496395099</c:v>
                </c:pt>
                <c:pt idx="274">
                  <c:v>5.6677402724961361</c:v>
                </c:pt>
                <c:pt idx="275">
                  <c:v>4.7555706952564947</c:v>
                </c:pt>
                <c:pt idx="276">
                  <c:v>4.7149554366262532</c:v>
                </c:pt>
                <c:pt idx="277">
                  <c:v>5.4040241080067233</c:v>
                </c:pt>
                <c:pt idx="278">
                  <c:v>4.9892205921773893</c:v>
                </c:pt>
                <c:pt idx="279">
                  <c:v>5.351820518586619</c:v>
                </c:pt>
                <c:pt idx="280">
                  <c:v>5.0993317294926541</c:v>
                </c:pt>
                <c:pt idx="281">
                  <c:v>5.3383809467791199</c:v>
                </c:pt>
                <c:pt idx="282">
                  <c:v>5.5885435408078656</c:v>
                </c:pt>
                <c:pt idx="283">
                  <c:v>5.4223014842322517</c:v>
                </c:pt>
                <c:pt idx="284">
                  <c:v>4.7495757485782804</c:v>
                </c:pt>
                <c:pt idx="285">
                  <c:v>4.9986648275944248</c:v>
                </c:pt>
                <c:pt idx="286">
                  <c:v>5.6508308440218116</c:v>
                </c:pt>
                <c:pt idx="287">
                  <c:v>5.0518682389026441</c:v>
                </c:pt>
                <c:pt idx="288">
                  <c:v>5.6790994277283637</c:v>
                </c:pt>
                <c:pt idx="289">
                  <c:v>4.9057775276044335</c:v>
                </c:pt>
                <c:pt idx="290">
                  <c:v>4.8202754611788468</c:v>
                </c:pt>
                <c:pt idx="291">
                  <c:v>4.5946940927961375</c:v>
                </c:pt>
                <c:pt idx="292">
                  <c:v>5.0904927443120886</c:v>
                </c:pt>
                <c:pt idx="293">
                  <c:v>4.5864993024082903</c:v>
                </c:pt>
                <c:pt idx="294">
                  <c:v>4.931805735626245</c:v>
                </c:pt>
                <c:pt idx="295">
                  <c:v>4.685048438462923</c:v>
                </c:pt>
                <c:pt idx="296">
                  <c:v>4.9925442382975493</c:v>
                </c:pt>
                <c:pt idx="297">
                  <c:v>4.6731674190216221</c:v>
                </c:pt>
                <c:pt idx="298">
                  <c:v>5.2446963162106126</c:v>
                </c:pt>
                <c:pt idx="299">
                  <c:v>5.1998567769710942</c:v>
                </c:pt>
                <c:pt idx="300">
                  <c:v>4.9205110547679407</c:v>
                </c:pt>
                <c:pt idx="301">
                  <c:v>5.3390669865889855</c:v>
                </c:pt>
                <c:pt idx="302">
                  <c:v>5.1516483490813059</c:v>
                </c:pt>
                <c:pt idx="303">
                  <c:v>4.8606629770708754</c:v>
                </c:pt>
                <c:pt idx="304">
                  <c:v>5.0903950538895764</c:v>
                </c:pt>
                <c:pt idx="305">
                  <c:v>5.4943227718197303</c:v>
                </c:pt>
                <c:pt idx="306">
                  <c:v>4.7796907002888247</c:v>
                </c:pt>
                <c:pt idx="307">
                  <c:v>5.3666959205007707</c:v>
                </c:pt>
                <c:pt idx="308">
                  <c:v>5.3421553275840399</c:v>
                </c:pt>
                <c:pt idx="309">
                  <c:v>5.3029200484940908</c:v>
                </c:pt>
                <c:pt idx="310">
                  <c:v>5.3906978409078494</c:v>
                </c:pt>
                <c:pt idx="311">
                  <c:v>5.4310418839293035</c:v>
                </c:pt>
                <c:pt idx="312">
                  <c:v>4.7450295576884489</c:v>
                </c:pt>
                <c:pt idx="313">
                  <c:v>4.5385803584511279</c:v>
                </c:pt>
                <c:pt idx="314">
                  <c:v>4.8692000959412773</c:v>
                </c:pt>
                <c:pt idx="315">
                  <c:v>4.140095828743414</c:v>
                </c:pt>
                <c:pt idx="316">
                  <c:v>4.205842295410438</c:v>
                </c:pt>
                <c:pt idx="317">
                  <c:v>4.9725576633073398</c:v>
                </c:pt>
                <c:pt idx="318">
                  <c:v>4.5302497964960171</c:v>
                </c:pt>
                <c:pt idx="319">
                  <c:v>4.3064014327576245</c:v>
                </c:pt>
                <c:pt idx="320">
                  <c:v>4.794456795159876</c:v>
                </c:pt>
                <c:pt idx="321">
                  <c:v>4.0927182265176967</c:v>
                </c:pt>
                <c:pt idx="322">
                  <c:v>4.4500427179923889</c:v>
                </c:pt>
                <c:pt idx="323">
                  <c:v>4.1725558902085975</c:v>
                </c:pt>
                <c:pt idx="324">
                  <c:v>5.7126481193199083</c:v>
                </c:pt>
                <c:pt idx="325">
                  <c:v>5.1040294290901365</c:v>
                </c:pt>
                <c:pt idx="326">
                  <c:v>5.2036066372784617</c:v>
                </c:pt>
                <c:pt idx="327">
                  <c:v>5.3389597161492972</c:v>
                </c:pt>
                <c:pt idx="328">
                  <c:v>5.3413150320397236</c:v>
                </c:pt>
                <c:pt idx="329">
                  <c:v>5.5387523447204394</c:v>
                </c:pt>
                <c:pt idx="330">
                  <c:v>5.2351439454021893</c:v>
                </c:pt>
                <c:pt idx="331">
                  <c:v>5.7224143491297905</c:v>
                </c:pt>
                <c:pt idx="332">
                  <c:v>5.3995141602106465</c:v>
                </c:pt>
                <c:pt idx="333">
                  <c:v>5.4039332688102064</c:v>
                </c:pt>
                <c:pt idx="334">
                  <c:v>5.2474470475754114</c:v>
                </c:pt>
                <c:pt idx="335">
                  <c:v>3.9713844466618262</c:v>
                </c:pt>
                <c:pt idx="336">
                  <c:v>3.7014515657173064</c:v>
                </c:pt>
                <c:pt idx="337">
                  <c:v>3.7563934129736829</c:v>
                </c:pt>
                <c:pt idx="338">
                  <c:v>4.3989899406412647</c:v>
                </c:pt>
                <c:pt idx="339">
                  <c:v>3.7291104312692429</c:v>
                </c:pt>
                <c:pt idx="340">
                  <c:v>4.2052719496395099</c:v>
                </c:pt>
                <c:pt idx="341">
                  <c:v>4.6677402724961361</c:v>
                </c:pt>
                <c:pt idx="342">
                  <c:v>3.7555706952564947</c:v>
                </c:pt>
                <c:pt idx="343">
                  <c:v>3.7149554366262532</c:v>
                </c:pt>
                <c:pt idx="344">
                  <c:v>4.4040241080067233</c:v>
                </c:pt>
                <c:pt idx="345">
                  <c:v>3.9892205921773893</c:v>
                </c:pt>
                <c:pt idx="346">
                  <c:v>4.351820518586619</c:v>
                </c:pt>
                <c:pt idx="347">
                  <c:v>4.0993317294926541</c:v>
                </c:pt>
                <c:pt idx="348">
                  <c:v>4.3383809467791199</c:v>
                </c:pt>
                <c:pt idx="349">
                  <c:v>4.5885435408078656</c:v>
                </c:pt>
                <c:pt idx="350">
                  <c:v>4.4223014842322517</c:v>
                </c:pt>
                <c:pt idx="351">
                  <c:v>3.7495757485782804</c:v>
                </c:pt>
                <c:pt idx="352">
                  <c:v>3.9986648275944248</c:v>
                </c:pt>
                <c:pt idx="353">
                  <c:v>4.6508308440218116</c:v>
                </c:pt>
                <c:pt idx="354">
                  <c:v>4.0518682389026441</c:v>
                </c:pt>
                <c:pt idx="355">
                  <c:v>4.6790994277283637</c:v>
                </c:pt>
                <c:pt idx="356">
                  <c:v>3.9057775276044335</c:v>
                </c:pt>
                <c:pt idx="357">
                  <c:v>3.8202754611788468</c:v>
                </c:pt>
                <c:pt idx="358">
                  <c:v>3.5946940927961375</c:v>
                </c:pt>
                <c:pt idx="359">
                  <c:v>4.0904927443120886</c:v>
                </c:pt>
                <c:pt idx="360">
                  <c:v>3.5864993024082903</c:v>
                </c:pt>
                <c:pt idx="361">
                  <c:v>3.931805735626245</c:v>
                </c:pt>
                <c:pt idx="362">
                  <c:v>3.685048438462923</c:v>
                </c:pt>
                <c:pt idx="363">
                  <c:v>3.9925442382975493</c:v>
                </c:pt>
                <c:pt idx="364">
                  <c:v>3.6731674190216221</c:v>
                </c:pt>
                <c:pt idx="365">
                  <c:v>4.2446963162106126</c:v>
                </c:pt>
                <c:pt idx="366">
                  <c:v>4.1998567769710942</c:v>
                </c:pt>
                <c:pt idx="367">
                  <c:v>3.9205110547679407</c:v>
                </c:pt>
                <c:pt idx="368">
                  <c:v>4.3390669865889855</c:v>
                </c:pt>
                <c:pt idx="369">
                  <c:v>4.1516483490813059</c:v>
                </c:pt>
                <c:pt idx="370">
                  <c:v>3.8606629770708754</c:v>
                </c:pt>
                <c:pt idx="371">
                  <c:v>4.0903950538895764</c:v>
                </c:pt>
                <c:pt idx="372">
                  <c:v>4.4943227718197303</c:v>
                </c:pt>
                <c:pt idx="373">
                  <c:v>3.7796907002888247</c:v>
                </c:pt>
                <c:pt idx="374">
                  <c:v>4.3666959205007707</c:v>
                </c:pt>
                <c:pt idx="375">
                  <c:v>4.3421553275840399</c:v>
                </c:pt>
                <c:pt idx="376">
                  <c:v>4.3029200484940908</c:v>
                </c:pt>
                <c:pt idx="377">
                  <c:v>4.3906978409078494</c:v>
                </c:pt>
                <c:pt idx="378">
                  <c:v>4.4310418839293035</c:v>
                </c:pt>
                <c:pt idx="379">
                  <c:v>3.7450295576884489</c:v>
                </c:pt>
                <c:pt idx="380">
                  <c:v>3.5385803584511279</c:v>
                </c:pt>
                <c:pt idx="381">
                  <c:v>3.8692000959412773</c:v>
                </c:pt>
                <c:pt idx="382">
                  <c:v>3.140095828743414</c:v>
                </c:pt>
                <c:pt idx="383">
                  <c:v>3.205842295410438</c:v>
                </c:pt>
                <c:pt idx="384">
                  <c:v>3.9725576633073398</c:v>
                </c:pt>
                <c:pt idx="385">
                  <c:v>3.5302497964960171</c:v>
                </c:pt>
                <c:pt idx="386">
                  <c:v>3.3064014327576245</c:v>
                </c:pt>
                <c:pt idx="387">
                  <c:v>3.794456795159876</c:v>
                </c:pt>
                <c:pt idx="388">
                  <c:v>3.0927182265176967</c:v>
                </c:pt>
                <c:pt idx="389">
                  <c:v>3.4500427179923889</c:v>
                </c:pt>
                <c:pt idx="390">
                  <c:v>3.1725558902085975</c:v>
                </c:pt>
                <c:pt idx="391">
                  <c:v>4.7126481193199083</c:v>
                </c:pt>
                <c:pt idx="392">
                  <c:v>4.1040294290901365</c:v>
                </c:pt>
                <c:pt idx="393">
                  <c:v>4.2036066372784617</c:v>
                </c:pt>
                <c:pt idx="394">
                  <c:v>4.3389597161492972</c:v>
                </c:pt>
                <c:pt idx="395">
                  <c:v>4.3413150320397236</c:v>
                </c:pt>
                <c:pt idx="396">
                  <c:v>4.5387523447204394</c:v>
                </c:pt>
                <c:pt idx="397">
                  <c:v>4.2351439454021893</c:v>
                </c:pt>
                <c:pt idx="398">
                  <c:v>4.7224143491297905</c:v>
                </c:pt>
                <c:pt idx="399">
                  <c:v>4.3995141602106465</c:v>
                </c:pt>
                <c:pt idx="400">
                  <c:v>4.4039332688102064</c:v>
                </c:pt>
                <c:pt idx="401">
                  <c:v>4.2474470475754114</c:v>
                </c:pt>
                <c:pt idx="402">
                  <c:v>2.9713844466618262</c:v>
                </c:pt>
                <c:pt idx="403">
                  <c:v>2.7014515657173064</c:v>
                </c:pt>
                <c:pt idx="404">
                  <c:v>2.7563934129736829</c:v>
                </c:pt>
                <c:pt idx="405">
                  <c:v>3.3989899406412647</c:v>
                </c:pt>
                <c:pt idx="406">
                  <c:v>2.7291104312692429</c:v>
                </c:pt>
                <c:pt idx="407">
                  <c:v>3.2052719496395099</c:v>
                </c:pt>
                <c:pt idx="408">
                  <c:v>3.6677402724961361</c:v>
                </c:pt>
                <c:pt idx="409">
                  <c:v>2.7555706952564947</c:v>
                </c:pt>
                <c:pt idx="410">
                  <c:v>2.7149554366262532</c:v>
                </c:pt>
                <c:pt idx="411">
                  <c:v>3.4040241080067233</c:v>
                </c:pt>
                <c:pt idx="412">
                  <c:v>2.9892205921773893</c:v>
                </c:pt>
                <c:pt idx="413">
                  <c:v>3.351820518586619</c:v>
                </c:pt>
                <c:pt idx="414">
                  <c:v>3.0993317294926541</c:v>
                </c:pt>
                <c:pt idx="415">
                  <c:v>3.3383809467791199</c:v>
                </c:pt>
                <c:pt idx="416">
                  <c:v>3.5885435408078656</c:v>
                </c:pt>
                <c:pt idx="417">
                  <c:v>3.4223014842322517</c:v>
                </c:pt>
                <c:pt idx="418">
                  <c:v>2.7495757485782804</c:v>
                </c:pt>
                <c:pt idx="419">
                  <c:v>2.9986648275944248</c:v>
                </c:pt>
                <c:pt idx="420">
                  <c:v>3.6508308440218116</c:v>
                </c:pt>
                <c:pt idx="421">
                  <c:v>3.0518682389026441</c:v>
                </c:pt>
                <c:pt idx="422">
                  <c:v>3.6790994277283637</c:v>
                </c:pt>
                <c:pt idx="423">
                  <c:v>2.9057775276044335</c:v>
                </c:pt>
                <c:pt idx="424">
                  <c:v>2.8202754611788468</c:v>
                </c:pt>
                <c:pt idx="425">
                  <c:v>2.5946940927961375</c:v>
                </c:pt>
                <c:pt idx="426">
                  <c:v>3.0904927443120886</c:v>
                </c:pt>
                <c:pt idx="427">
                  <c:v>2.5864993024082903</c:v>
                </c:pt>
                <c:pt idx="428">
                  <c:v>2.931805735626245</c:v>
                </c:pt>
                <c:pt idx="429">
                  <c:v>2.685048438462923</c:v>
                </c:pt>
                <c:pt idx="430">
                  <c:v>2.9925442382975493</c:v>
                </c:pt>
                <c:pt idx="431">
                  <c:v>2.6731674190216221</c:v>
                </c:pt>
                <c:pt idx="432">
                  <c:v>3.2446963162106126</c:v>
                </c:pt>
                <c:pt idx="433">
                  <c:v>3.1998567769710942</c:v>
                </c:pt>
                <c:pt idx="434">
                  <c:v>2.9205110547679407</c:v>
                </c:pt>
                <c:pt idx="435">
                  <c:v>3.3390669865889855</c:v>
                </c:pt>
                <c:pt idx="436">
                  <c:v>3.1516483490813059</c:v>
                </c:pt>
                <c:pt idx="437">
                  <c:v>2.8606629770708754</c:v>
                </c:pt>
                <c:pt idx="438">
                  <c:v>3.0903950538895764</c:v>
                </c:pt>
                <c:pt idx="439">
                  <c:v>3.4943227718197303</c:v>
                </c:pt>
                <c:pt idx="440">
                  <c:v>2.7796907002888247</c:v>
                </c:pt>
                <c:pt idx="441">
                  <c:v>3.3666959205007707</c:v>
                </c:pt>
                <c:pt idx="442">
                  <c:v>3.3421553275840399</c:v>
                </c:pt>
                <c:pt idx="443">
                  <c:v>3.3029200484940908</c:v>
                </c:pt>
                <c:pt idx="444">
                  <c:v>3.3906978409078494</c:v>
                </c:pt>
                <c:pt idx="445">
                  <c:v>3.4310418839293035</c:v>
                </c:pt>
                <c:pt idx="446">
                  <c:v>2.7450295576884489</c:v>
                </c:pt>
                <c:pt idx="447">
                  <c:v>2.5385803584511279</c:v>
                </c:pt>
                <c:pt idx="448">
                  <c:v>2.8692000959412773</c:v>
                </c:pt>
                <c:pt idx="449">
                  <c:v>2.140095828743414</c:v>
                </c:pt>
                <c:pt idx="450">
                  <c:v>2.205842295410438</c:v>
                </c:pt>
                <c:pt idx="451">
                  <c:v>2.9725576633073398</c:v>
                </c:pt>
                <c:pt idx="452">
                  <c:v>2.5302497964960171</c:v>
                </c:pt>
                <c:pt idx="453">
                  <c:v>2.3064014327576245</c:v>
                </c:pt>
                <c:pt idx="454">
                  <c:v>2.794456795159876</c:v>
                </c:pt>
                <c:pt idx="455">
                  <c:v>2.0927182265176967</c:v>
                </c:pt>
                <c:pt idx="456">
                  <c:v>2.4500427179923889</c:v>
                </c:pt>
                <c:pt idx="457">
                  <c:v>2.1725558902085975</c:v>
                </c:pt>
                <c:pt idx="458">
                  <c:v>3.7126481193199083</c:v>
                </c:pt>
                <c:pt idx="459">
                  <c:v>3.1040294290901365</c:v>
                </c:pt>
                <c:pt idx="460">
                  <c:v>3.2036066372784617</c:v>
                </c:pt>
                <c:pt idx="461">
                  <c:v>3.3389597161492972</c:v>
                </c:pt>
                <c:pt idx="462">
                  <c:v>3.3413150320397236</c:v>
                </c:pt>
                <c:pt idx="463">
                  <c:v>3.5387523447204394</c:v>
                </c:pt>
                <c:pt idx="464">
                  <c:v>3.2351439454021893</c:v>
                </c:pt>
                <c:pt idx="465">
                  <c:v>3.7224143491297905</c:v>
                </c:pt>
                <c:pt idx="466">
                  <c:v>3.3995141602106465</c:v>
                </c:pt>
                <c:pt idx="467">
                  <c:v>3.4039332688102064</c:v>
                </c:pt>
                <c:pt idx="468">
                  <c:v>3.2474470475754114</c:v>
                </c:pt>
                <c:pt idx="469">
                  <c:v>1.9713844466618262</c:v>
                </c:pt>
                <c:pt idx="470">
                  <c:v>1.7014515657173064</c:v>
                </c:pt>
                <c:pt idx="471">
                  <c:v>1.7563934129736829</c:v>
                </c:pt>
                <c:pt idx="472">
                  <c:v>2.3989899406412647</c:v>
                </c:pt>
                <c:pt idx="473">
                  <c:v>1.7291104312692429</c:v>
                </c:pt>
                <c:pt idx="474">
                  <c:v>2.2052719496395099</c:v>
                </c:pt>
                <c:pt idx="475">
                  <c:v>2.6677402724961361</c:v>
                </c:pt>
                <c:pt idx="476">
                  <c:v>1.7555706952564947</c:v>
                </c:pt>
                <c:pt idx="477">
                  <c:v>1.7149554366262532</c:v>
                </c:pt>
                <c:pt idx="478">
                  <c:v>2.4040241080067233</c:v>
                </c:pt>
                <c:pt idx="479">
                  <c:v>1.9892205921773893</c:v>
                </c:pt>
                <c:pt idx="480">
                  <c:v>2.351820518586619</c:v>
                </c:pt>
                <c:pt idx="481">
                  <c:v>2.0993317294926541</c:v>
                </c:pt>
                <c:pt idx="482">
                  <c:v>2.3383809467791199</c:v>
                </c:pt>
                <c:pt idx="483">
                  <c:v>2.5885435408078656</c:v>
                </c:pt>
                <c:pt idx="484">
                  <c:v>2.4223014842322517</c:v>
                </c:pt>
                <c:pt idx="485">
                  <c:v>1.7495757485782804</c:v>
                </c:pt>
                <c:pt idx="486">
                  <c:v>1.9986648275944248</c:v>
                </c:pt>
                <c:pt idx="487">
                  <c:v>2.6508308440218116</c:v>
                </c:pt>
                <c:pt idx="488">
                  <c:v>2.0518682389026441</c:v>
                </c:pt>
                <c:pt idx="489">
                  <c:v>2.6790994277283637</c:v>
                </c:pt>
                <c:pt idx="490">
                  <c:v>1.9057775276044335</c:v>
                </c:pt>
                <c:pt idx="491">
                  <c:v>1.8202754611788468</c:v>
                </c:pt>
                <c:pt idx="492">
                  <c:v>1.5946940927961375</c:v>
                </c:pt>
                <c:pt idx="493">
                  <c:v>2.0904927443120886</c:v>
                </c:pt>
                <c:pt idx="494">
                  <c:v>1.5864993024082903</c:v>
                </c:pt>
                <c:pt idx="495">
                  <c:v>1.931805735626245</c:v>
                </c:pt>
                <c:pt idx="496">
                  <c:v>1.685048438462923</c:v>
                </c:pt>
                <c:pt idx="497">
                  <c:v>1.9925442382975493</c:v>
                </c:pt>
                <c:pt idx="498">
                  <c:v>1.6731674190216221</c:v>
                </c:pt>
                <c:pt idx="499">
                  <c:v>2.2446963162106126</c:v>
                </c:pt>
                <c:pt idx="500">
                  <c:v>2.1998567769710942</c:v>
                </c:pt>
                <c:pt idx="501">
                  <c:v>1.9205110547679407</c:v>
                </c:pt>
                <c:pt idx="502">
                  <c:v>2.3390669865889855</c:v>
                </c:pt>
                <c:pt idx="503">
                  <c:v>2.1516483490813059</c:v>
                </c:pt>
                <c:pt idx="504">
                  <c:v>1.8606629770708754</c:v>
                </c:pt>
                <c:pt idx="505">
                  <c:v>2.0903950538895764</c:v>
                </c:pt>
                <c:pt idx="506">
                  <c:v>2.4943227718197303</c:v>
                </c:pt>
                <c:pt idx="507">
                  <c:v>1.7796907002888247</c:v>
                </c:pt>
                <c:pt idx="508">
                  <c:v>2.3666959205007707</c:v>
                </c:pt>
                <c:pt idx="509">
                  <c:v>2.3421553275840399</c:v>
                </c:pt>
                <c:pt idx="510">
                  <c:v>2.3029200484940908</c:v>
                </c:pt>
                <c:pt idx="511">
                  <c:v>2.3906978409078494</c:v>
                </c:pt>
                <c:pt idx="512">
                  <c:v>2.4310418839293035</c:v>
                </c:pt>
                <c:pt idx="513">
                  <c:v>1.7450295576884489</c:v>
                </c:pt>
                <c:pt idx="514">
                  <c:v>1.5385803584511279</c:v>
                </c:pt>
                <c:pt idx="515">
                  <c:v>1.8692000959412773</c:v>
                </c:pt>
                <c:pt idx="516">
                  <c:v>1.140095828743414</c:v>
                </c:pt>
                <c:pt idx="517">
                  <c:v>1.205842295410438</c:v>
                </c:pt>
                <c:pt idx="518">
                  <c:v>1.9725576633073398</c:v>
                </c:pt>
                <c:pt idx="519">
                  <c:v>1.5302497964960171</c:v>
                </c:pt>
                <c:pt idx="520">
                  <c:v>1.3064014327576245</c:v>
                </c:pt>
                <c:pt idx="521">
                  <c:v>1.794456795159876</c:v>
                </c:pt>
                <c:pt idx="522">
                  <c:v>1.0927182265176967</c:v>
                </c:pt>
                <c:pt idx="523">
                  <c:v>1.4500427179923889</c:v>
                </c:pt>
                <c:pt idx="524">
                  <c:v>1.1725558902085975</c:v>
                </c:pt>
                <c:pt idx="525">
                  <c:v>2.7126481193199083</c:v>
                </c:pt>
                <c:pt idx="526">
                  <c:v>2.1040294290901365</c:v>
                </c:pt>
                <c:pt idx="527">
                  <c:v>2.2036066372784617</c:v>
                </c:pt>
                <c:pt idx="528">
                  <c:v>2.3389597161492972</c:v>
                </c:pt>
                <c:pt idx="529">
                  <c:v>2.3413150320397236</c:v>
                </c:pt>
                <c:pt idx="530">
                  <c:v>2.5387523447204394</c:v>
                </c:pt>
                <c:pt idx="531">
                  <c:v>2.2351439454021893</c:v>
                </c:pt>
                <c:pt idx="532">
                  <c:v>2.7224143491297905</c:v>
                </c:pt>
                <c:pt idx="533">
                  <c:v>2.3995141602106465</c:v>
                </c:pt>
                <c:pt idx="534">
                  <c:v>2.4039332688102064</c:v>
                </c:pt>
                <c:pt idx="535">
                  <c:v>2.2474470475754114</c:v>
                </c:pt>
                <c:pt idx="536">
                  <c:v>0.97138444666182622</c:v>
                </c:pt>
                <c:pt idx="537">
                  <c:v>0.70145156571730638</c:v>
                </c:pt>
                <c:pt idx="538">
                  <c:v>0.7563934129736829</c:v>
                </c:pt>
                <c:pt idx="539">
                  <c:v>1.3989899406412647</c:v>
                </c:pt>
                <c:pt idx="540">
                  <c:v>0.72911043126924291</c:v>
                </c:pt>
                <c:pt idx="541">
                  <c:v>1.2052719496395099</c:v>
                </c:pt>
                <c:pt idx="542">
                  <c:v>1.6677402724961361</c:v>
                </c:pt>
                <c:pt idx="543">
                  <c:v>0.75557069525649467</c:v>
                </c:pt>
                <c:pt idx="544">
                  <c:v>0.71495543662625316</c:v>
                </c:pt>
                <c:pt idx="545">
                  <c:v>1.4040241080067233</c:v>
                </c:pt>
                <c:pt idx="546">
                  <c:v>0.98922059217738934</c:v>
                </c:pt>
                <c:pt idx="547">
                  <c:v>1.351820518586619</c:v>
                </c:pt>
                <c:pt idx="548">
                  <c:v>1.0993317294926541</c:v>
                </c:pt>
                <c:pt idx="549">
                  <c:v>1.3383809467791199</c:v>
                </c:pt>
                <c:pt idx="550">
                  <c:v>1.5885435408078656</c:v>
                </c:pt>
                <c:pt idx="551">
                  <c:v>1.4223014842322517</c:v>
                </c:pt>
                <c:pt idx="552">
                  <c:v>0.74957574857828035</c:v>
                </c:pt>
                <c:pt idx="553">
                  <c:v>0.99866482759442476</c:v>
                </c:pt>
                <c:pt idx="554">
                  <c:v>1.6508308440218116</c:v>
                </c:pt>
                <c:pt idx="555">
                  <c:v>1.0518682389026441</c:v>
                </c:pt>
                <c:pt idx="556">
                  <c:v>1.6790994277283637</c:v>
                </c:pt>
                <c:pt idx="557">
                  <c:v>0.90577752760443353</c:v>
                </c:pt>
                <c:pt idx="558">
                  <c:v>0.82027546117884675</c:v>
                </c:pt>
                <c:pt idx="559">
                  <c:v>0.5946940927961375</c:v>
                </c:pt>
                <c:pt idx="560">
                  <c:v>1.0904927443120886</c:v>
                </c:pt>
                <c:pt idx="561">
                  <c:v>0.58649930240829029</c:v>
                </c:pt>
                <c:pt idx="562">
                  <c:v>0.93180573562624502</c:v>
                </c:pt>
                <c:pt idx="563">
                  <c:v>0.68504843846292296</c:v>
                </c:pt>
                <c:pt idx="564">
                  <c:v>0.99254423829754934</c:v>
                </c:pt>
                <c:pt idx="565">
                  <c:v>0.67316741902162214</c:v>
                </c:pt>
                <c:pt idx="566">
                  <c:v>1.2446963162106126</c:v>
                </c:pt>
                <c:pt idx="567">
                  <c:v>1.1998567769710942</c:v>
                </c:pt>
                <c:pt idx="568">
                  <c:v>0.92051105476794071</c:v>
                </c:pt>
                <c:pt idx="569">
                  <c:v>1.3390669865889855</c:v>
                </c:pt>
                <c:pt idx="570">
                  <c:v>1.1516483490813059</c:v>
                </c:pt>
                <c:pt idx="571">
                  <c:v>0.86066297707087536</c:v>
                </c:pt>
                <c:pt idx="572">
                  <c:v>1.0903950538895764</c:v>
                </c:pt>
                <c:pt idx="573">
                  <c:v>1.4943227718197303</c:v>
                </c:pt>
                <c:pt idx="574">
                  <c:v>0.7796907002888247</c:v>
                </c:pt>
                <c:pt idx="575">
                  <c:v>1.3666959205007707</c:v>
                </c:pt>
                <c:pt idx="576">
                  <c:v>1.3421553275840399</c:v>
                </c:pt>
                <c:pt idx="577">
                  <c:v>1.3029200484940908</c:v>
                </c:pt>
                <c:pt idx="578">
                  <c:v>1.3906978409078494</c:v>
                </c:pt>
                <c:pt idx="579">
                  <c:v>1.4310418839293035</c:v>
                </c:pt>
                <c:pt idx="580">
                  <c:v>0.74502955768844892</c:v>
                </c:pt>
                <c:pt idx="581">
                  <c:v>0.53858035845112795</c:v>
                </c:pt>
                <c:pt idx="582">
                  <c:v>0.86920009594127734</c:v>
                </c:pt>
                <c:pt idx="583">
                  <c:v>0.14009582874341397</c:v>
                </c:pt>
                <c:pt idx="584">
                  <c:v>0.20584229541043797</c:v>
                </c:pt>
                <c:pt idx="585">
                  <c:v>0.97255766330733984</c:v>
                </c:pt>
                <c:pt idx="586">
                  <c:v>0.53024979649601711</c:v>
                </c:pt>
                <c:pt idx="587">
                  <c:v>0.30640143275762455</c:v>
                </c:pt>
                <c:pt idx="588">
                  <c:v>0.79445679515987599</c:v>
                </c:pt>
                <c:pt idx="589">
                  <c:v>9.2718226517696678E-2</c:v>
                </c:pt>
                <c:pt idx="590">
                  <c:v>0.45004271799238893</c:v>
                </c:pt>
                <c:pt idx="591">
                  <c:v>0.17255589020859752</c:v>
                </c:pt>
                <c:pt idx="592">
                  <c:v>1.7126481193199083</c:v>
                </c:pt>
                <c:pt idx="593">
                  <c:v>1.1040294290901365</c:v>
                </c:pt>
                <c:pt idx="594">
                  <c:v>1.2036066372784617</c:v>
                </c:pt>
                <c:pt idx="595">
                  <c:v>1.3389597161492972</c:v>
                </c:pt>
                <c:pt idx="596">
                  <c:v>1.3413150320397236</c:v>
                </c:pt>
                <c:pt idx="597">
                  <c:v>1.5387523447204394</c:v>
                </c:pt>
              </c:numCache>
            </c:numRef>
          </c:xVal>
          <c:yVal>
            <c:numRef>
              <c:f>'Foglio3 (3)'!$B$3:$B$650</c:f>
              <c:numCache>
                <c:formatCode>General</c:formatCode>
                <c:ptCount val="648"/>
                <c:pt idx="0">
                  <c:v>9.3828007665372226</c:v>
                </c:pt>
                <c:pt idx="1">
                  <c:v>9.6082560219949702</c:v>
                </c:pt>
                <c:pt idx="2">
                  <c:v>8.9721164542522889</c:v>
                </c:pt>
                <c:pt idx="3">
                  <c:v>9.1317656262182538</c:v>
                </c:pt>
                <c:pt idx="4">
                  <c:v>9.5805278597243948</c:v>
                </c:pt>
                <c:pt idx="5">
                  <c:v>9.6257422934659331</c:v>
                </c:pt>
                <c:pt idx="6">
                  <c:v>9.2807866936052257</c:v>
                </c:pt>
                <c:pt idx="7">
                  <c:v>9.1692291239548211</c:v>
                </c:pt>
                <c:pt idx="8">
                  <c:v>8.7336246090850338</c:v>
                </c:pt>
                <c:pt idx="9">
                  <c:v>9.6946466694021449</c:v>
                </c:pt>
                <c:pt idx="10">
                  <c:v>9.6453128312729479</c:v>
                </c:pt>
                <c:pt idx="11">
                  <c:v>9.4732099531971876</c:v>
                </c:pt>
                <c:pt idx="12">
                  <c:v>9.3599823188909284</c:v>
                </c:pt>
                <c:pt idx="13">
                  <c:v>8.8051054748142743</c:v>
                </c:pt>
                <c:pt idx="14">
                  <c:v>9.5360363272456095</c:v>
                </c:pt>
                <c:pt idx="15">
                  <c:v>8.7662122445783339</c:v>
                </c:pt>
                <c:pt idx="16">
                  <c:v>9.296664815943231</c:v>
                </c:pt>
                <c:pt idx="17">
                  <c:v>9.6813283112765394</c:v>
                </c:pt>
                <c:pt idx="18">
                  <c:v>9.1177820184548057</c:v>
                </c:pt>
                <c:pt idx="19">
                  <c:v>9.155849482567934</c:v>
                </c:pt>
                <c:pt idx="20">
                  <c:v>9.4051414040031212</c:v>
                </c:pt>
                <c:pt idx="21">
                  <c:v>8.9854677573377568</c:v>
                </c:pt>
                <c:pt idx="22">
                  <c:v>9.2771970765100615</c:v>
                </c:pt>
                <c:pt idx="23">
                  <c:v>8.7659285635593296</c:v>
                </c:pt>
                <c:pt idx="24">
                  <c:v>8.5121763290196437</c:v>
                </c:pt>
                <c:pt idx="25">
                  <c:v>9.2679607323289481</c:v>
                </c:pt>
                <c:pt idx="26">
                  <c:v>9.3292444181096261</c:v>
                </c:pt>
                <c:pt idx="27">
                  <c:v>8.8937029344185543</c:v>
                </c:pt>
                <c:pt idx="28">
                  <c:v>9.0664085265989023</c:v>
                </c:pt>
                <c:pt idx="29">
                  <c:v>8.5958173516487797</c:v>
                </c:pt>
                <c:pt idx="30">
                  <c:v>9.098711897495722</c:v>
                </c:pt>
                <c:pt idx="31">
                  <c:v>8.7995481375542539</c:v>
                </c:pt>
                <c:pt idx="32">
                  <c:v>8.8624365494972253</c:v>
                </c:pt>
                <c:pt idx="33">
                  <c:v>8.7246787392070182</c:v>
                </c:pt>
                <c:pt idx="34">
                  <c:v>9.3610177608985357</c:v>
                </c:pt>
                <c:pt idx="35">
                  <c:v>8.7584719110303642</c:v>
                </c:pt>
                <c:pt idx="36">
                  <c:v>8.8518040917840697</c:v>
                </c:pt>
                <c:pt idx="37">
                  <c:v>8.5563941261347107</c:v>
                </c:pt>
                <c:pt idx="38">
                  <c:v>9.2540688344603197</c:v>
                </c:pt>
                <c:pt idx="39">
                  <c:v>9.227354715402253</c:v>
                </c:pt>
                <c:pt idx="40">
                  <c:v>9.0084186689341443</c:v>
                </c:pt>
                <c:pt idx="41">
                  <c:v>8.8978336660854431</c:v>
                </c:pt>
                <c:pt idx="42">
                  <c:v>9.091040296162797</c:v>
                </c:pt>
                <c:pt idx="43">
                  <c:v>8.7500845467323831</c:v>
                </c:pt>
                <c:pt idx="44">
                  <c:v>9.3509480712261599</c:v>
                </c:pt>
                <c:pt idx="45">
                  <c:v>9.2426946203928946</c:v>
                </c:pt>
                <c:pt idx="46">
                  <c:v>8.4682547265296151</c:v>
                </c:pt>
                <c:pt idx="47">
                  <c:v>8.1239258050610434</c:v>
                </c:pt>
                <c:pt idx="48">
                  <c:v>8.3208318964487269</c:v>
                </c:pt>
                <c:pt idx="49">
                  <c:v>8.7027437887018468</c:v>
                </c:pt>
                <c:pt idx="50">
                  <c:v>8.4783517193163007</c:v>
                </c:pt>
                <c:pt idx="51">
                  <c:v>8.7721305425763898</c:v>
                </c:pt>
                <c:pt idx="52">
                  <c:v>8.3776216205422926</c:v>
                </c:pt>
                <c:pt idx="53">
                  <c:v>8.1999125533325543</c:v>
                </c:pt>
                <c:pt idx="54">
                  <c:v>8.79987896026892</c:v>
                </c:pt>
                <c:pt idx="55">
                  <c:v>8.0694510808674877</c:v>
                </c:pt>
                <c:pt idx="56">
                  <c:v>8.9317635728842326</c:v>
                </c:pt>
                <c:pt idx="57">
                  <c:v>8.7058737267939659</c:v>
                </c:pt>
                <c:pt idx="58">
                  <c:v>8.1999999999999993</c:v>
                </c:pt>
                <c:pt idx="59">
                  <c:v>8.0889561888129986</c:v>
                </c:pt>
                <c:pt idx="60">
                  <c:v>8.0506652325731842</c:v>
                </c:pt>
                <c:pt idx="61">
                  <c:v>8.4292012807127126</c:v>
                </c:pt>
                <c:pt idx="62">
                  <c:v>8.4247872058033124</c:v>
                </c:pt>
                <c:pt idx="63">
                  <c:v>8.2398640052829588</c:v>
                </c:pt>
                <c:pt idx="64">
                  <c:v>8.6212261062142055</c:v>
                </c:pt>
                <c:pt idx="65">
                  <c:v>8.6788012225303692</c:v>
                </c:pt>
                <c:pt idx="66">
                  <c:v>8.6294166146138842</c:v>
                </c:pt>
                <c:pt idx="67">
                  <c:v>8.3828007665372226</c:v>
                </c:pt>
                <c:pt idx="68">
                  <c:v>8.6082560219949702</c:v>
                </c:pt>
                <c:pt idx="69">
                  <c:v>7.9721164542522889</c:v>
                </c:pt>
                <c:pt idx="70">
                  <c:v>8.1317656262182538</c:v>
                </c:pt>
                <c:pt idx="71">
                  <c:v>8.5805278597243948</c:v>
                </c:pt>
                <c:pt idx="72">
                  <c:v>8.6257422934659331</c:v>
                </c:pt>
                <c:pt idx="73">
                  <c:v>8.2807866936052257</c:v>
                </c:pt>
                <c:pt idx="74">
                  <c:v>8.1692291239548211</c:v>
                </c:pt>
                <c:pt idx="75">
                  <c:v>7.7336246090850338</c:v>
                </c:pt>
                <c:pt idx="76">
                  <c:v>8.6946466694021449</c:v>
                </c:pt>
                <c:pt idx="77">
                  <c:v>8.6453128312729479</c:v>
                </c:pt>
                <c:pt idx="78">
                  <c:v>8.4732099531971876</c:v>
                </c:pt>
                <c:pt idx="79">
                  <c:v>8.3599823188909284</c:v>
                </c:pt>
                <c:pt idx="80">
                  <c:v>7.8051054748142743</c:v>
                </c:pt>
                <c:pt idx="81">
                  <c:v>8.5360363272456095</c:v>
                </c:pt>
                <c:pt idx="82">
                  <c:v>8.3000000000000007</c:v>
                </c:pt>
                <c:pt idx="83">
                  <c:v>8.296664815943231</c:v>
                </c:pt>
                <c:pt idx="84">
                  <c:v>8.6813283112765394</c:v>
                </c:pt>
                <c:pt idx="85">
                  <c:v>8.1177820184548057</c:v>
                </c:pt>
                <c:pt idx="86">
                  <c:v>8.155849482567934</c:v>
                </c:pt>
                <c:pt idx="87">
                  <c:v>8.4051414040031212</c:v>
                </c:pt>
                <c:pt idx="88">
                  <c:v>7.9854677573377568</c:v>
                </c:pt>
                <c:pt idx="89">
                  <c:v>8.2771970765100615</c:v>
                </c:pt>
                <c:pt idx="90">
                  <c:v>7.7659285635593296</c:v>
                </c:pt>
                <c:pt idx="91">
                  <c:v>7.5121763290196437</c:v>
                </c:pt>
                <c:pt idx="92">
                  <c:v>8.2679607323289481</c:v>
                </c:pt>
                <c:pt idx="93">
                  <c:v>8.3292444181096261</c:v>
                </c:pt>
                <c:pt idx="94">
                  <c:v>7.8937029344185543</c:v>
                </c:pt>
                <c:pt idx="95">
                  <c:v>8.0664085265989023</c:v>
                </c:pt>
                <c:pt idx="96">
                  <c:v>7.5958173516487797</c:v>
                </c:pt>
                <c:pt idx="97">
                  <c:v>8.098711897495722</c:v>
                </c:pt>
                <c:pt idx="98">
                  <c:v>7.7995481375542539</c:v>
                </c:pt>
                <c:pt idx="99">
                  <c:v>7.8624365494972253</c:v>
                </c:pt>
                <c:pt idx="100">
                  <c:v>7.7246787392070182</c:v>
                </c:pt>
                <c:pt idx="101">
                  <c:v>8.3610177608985357</c:v>
                </c:pt>
                <c:pt idx="102">
                  <c:v>7.7584719110303642</c:v>
                </c:pt>
                <c:pt idx="103">
                  <c:v>7.8518040917840697</c:v>
                </c:pt>
                <c:pt idx="104">
                  <c:v>7.5563941261347107</c:v>
                </c:pt>
                <c:pt idx="105">
                  <c:v>8.2540688344603197</c:v>
                </c:pt>
                <c:pt idx="106">
                  <c:v>8.227354715402253</c:v>
                </c:pt>
                <c:pt idx="107">
                  <c:v>8.0084186689341443</c:v>
                </c:pt>
                <c:pt idx="108">
                  <c:v>7.8978336660854431</c:v>
                </c:pt>
                <c:pt idx="109">
                  <c:v>8.091040296162797</c:v>
                </c:pt>
                <c:pt idx="110">
                  <c:v>7.7500845467323831</c:v>
                </c:pt>
                <c:pt idx="111">
                  <c:v>8.3509480712261599</c:v>
                </c:pt>
                <c:pt idx="112">
                  <c:v>8.2426946203928946</c:v>
                </c:pt>
                <c:pt idx="113">
                  <c:v>7.4682547265296151</c:v>
                </c:pt>
                <c:pt idx="114">
                  <c:v>7.1239258050610434</c:v>
                </c:pt>
                <c:pt idx="115">
                  <c:v>7.3208318964487269</c:v>
                </c:pt>
                <c:pt idx="116">
                  <c:v>7.7027437887018468</c:v>
                </c:pt>
                <c:pt idx="117">
                  <c:v>7.4783517193163007</c:v>
                </c:pt>
                <c:pt idx="118">
                  <c:v>7.7721305425763898</c:v>
                </c:pt>
                <c:pt idx="119">
                  <c:v>7.3776216205422926</c:v>
                </c:pt>
                <c:pt idx="120">
                  <c:v>7.1999125533325543</c:v>
                </c:pt>
                <c:pt idx="121">
                  <c:v>7.79987896026892</c:v>
                </c:pt>
                <c:pt idx="122">
                  <c:v>7.0694510808674877</c:v>
                </c:pt>
                <c:pt idx="123">
                  <c:v>7.9317635728842326</c:v>
                </c:pt>
                <c:pt idx="124">
                  <c:v>7.7058737267939659</c:v>
                </c:pt>
                <c:pt idx="125">
                  <c:v>7.1999999999999993</c:v>
                </c:pt>
                <c:pt idx="126">
                  <c:v>7.0889561888129986</c:v>
                </c:pt>
                <c:pt idx="127">
                  <c:v>7.0506652325731842</c:v>
                </c:pt>
                <c:pt idx="128">
                  <c:v>7.4292012807127126</c:v>
                </c:pt>
                <c:pt idx="129">
                  <c:v>7.4247872058033124</c:v>
                </c:pt>
                <c:pt idx="130">
                  <c:v>7.2398640052829588</c:v>
                </c:pt>
                <c:pt idx="131">
                  <c:v>7.6212261062142055</c:v>
                </c:pt>
                <c:pt idx="132">
                  <c:v>7.6788012225303692</c:v>
                </c:pt>
                <c:pt idx="133">
                  <c:v>7.6294166146138842</c:v>
                </c:pt>
                <c:pt idx="134">
                  <c:v>7.3828007665372226</c:v>
                </c:pt>
                <c:pt idx="135">
                  <c:v>7.6082560219949702</c:v>
                </c:pt>
                <c:pt idx="136">
                  <c:v>6.9721164542522889</c:v>
                </c:pt>
                <c:pt idx="137">
                  <c:v>7.1317656262182538</c:v>
                </c:pt>
                <c:pt idx="138">
                  <c:v>7.5805278597243948</c:v>
                </c:pt>
                <c:pt idx="139">
                  <c:v>7.6257422934659331</c:v>
                </c:pt>
                <c:pt idx="140">
                  <c:v>7.2807866936052257</c:v>
                </c:pt>
                <c:pt idx="141">
                  <c:v>7.1692291239548211</c:v>
                </c:pt>
                <c:pt idx="142">
                  <c:v>6.7336246090850338</c:v>
                </c:pt>
                <c:pt idx="143">
                  <c:v>7.6946466694021449</c:v>
                </c:pt>
                <c:pt idx="144">
                  <c:v>7.6453128312729479</c:v>
                </c:pt>
                <c:pt idx="145">
                  <c:v>7.4732099531971876</c:v>
                </c:pt>
                <c:pt idx="146">
                  <c:v>7.3599823188909284</c:v>
                </c:pt>
                <c:pt idx="147">
                  <c:v>6.8051054748142743</c:v>
                </c:pt>
                <c:pt idx="148">
                  <c:v>7.5360363272456095</c:v>
                </c:pt>
                <c:pt idx="149">
                  <c:v>7.3000000000000007</c:v>
                </c:pt>
                <c:pt idx="150">
                  <c:v>7.296664815943231</c:v>
                </c:pt>
                <c:pt idx="151">
                  <c:v>7.6813283112765394</c:v>
                </c:pt>
                <c:pt idx="152">
                  <c:v>7.1177820184548057</c:v>
                </c:pt>
                <c:pt idx="153">
                  <c:v>7.155849482567934</c:v>
                </c:pt>
                <c:pt idx="154">
                  <c:v>7.4051414040031212</c:v>
                </c:pt>
                <c:pt idx="155">
                  <c:v>6.9854677573377568</c:v>
                </c:pt>
                <c:pt idx="156">
                  <c:v>7.2771970765100615</c:v>
                </c:pt>
                <c:pt idx="157">
                  <c:v>6.7659285635593296</c:v>
                </c:pt>
                <c:pt idx="158">
                  <c:v>6.5121763290196437</c:v>
                </c:pt>
                <c:pt idx="159">
                  <c:v>7.2679607323289481</c:v>
                </c:pt>
                <c:pt idx="160">
                  <c:v>7.3292444181096261</c:v>
                </c:pt>
                <c:pt idx="161">
                  <c:v>6.8937029344185543</c:v>
                </c:pt>
                <c:pt idx="162">
                  <c:v>7.0664085265989023</c:v>
                </c:pt>
                <c:pt idx="163">
                  <c:v>6.5958173516487797</c:v>
                </c:pt>
                <c:pt idx="164">
                  <c:v>7.098711897495722</c:v>
                </c:pt>
                <c:pt idx="165">
                  <c:v>6.7995481375542539</c:v>
                </c:pt>
                <c:pt idx="166">
                  <c:v>6.8624365494972253</c:v>
                </c:pt>
                <c:pt idx="167">
                  <c:v>6.7246787392070182</c:v>
                </c:pt>
                <c:pt idx="168">
                  <c:v>7.3610177608985357</c:v>
                </c:pt>
                <c:pt idx="169">
                  <c:v>6.7584719110303642</c:v>
                </c:pt>
                <c:pt idx="170">
                  <c:v>6.8518040917840697</c:v>
                </c:pt>
                <c:pt idx="171">
                  <c:v>6.5563941261347107</c:v>
                </c:pt>
                <c:pt idx="172">
                  <c:v>7.2540688344603197</c:v>
                </c:pt>
                <c:pt idx="173">
                  <c:v>7.227354715402253</c:v>
                </c:pt>
                <c:pt idx="174">
                  <c:v>7.0084186689341443</c:v>
                </c:pt>
                <c:pt idx="175">
                  <c:v>6.8978336660854431</c:v>
                </c:pt>
                <c:pt idx="176">
                  <c:v>7.091040296162797</c:v>
                </c:pt>
                <c:pt idx="177">
                  <c:v>6.7500845467323831</c:v>
                </c:pt>
                <c:pt idx="178">
                  <c:v>7.3509480712261599</c:v>
                </c:pt>
                <c:pt idx="179">
                  <c:v>7.2426946203928946</c:v>
                </c:pt>
                <c:pt idx="180">
                  <c:v>6.4682547265296151</c:v>
                </c:pt>
                <c:pt idx="181">
                  <c:v>6.1239258050610434</c:v>
                </c:pt>
                <c:pt idx="182">
                  <c:v>6.3208318964487269</c:v>
                </c:pt>
                <c:pt idx="183">
                  <c:v>6.7027437887018468</c:v>
                </c:pt>
                <c:pt idx="184">
                  <c:v>6.4783517193163007</c:v>
                </c:pt>
                <c:pt idx="185">
                  <c:v>6.7721305425763898</c:v>
                </c:pt>
                <c:pt idx="186">
                  <c:v>6.3776216205422926</c:v>
                </c:pt>
                <c:pt idx="187">
                  <c:v>6.1999125533325543</c:v>
                </c:pt>
                <c:pt idx="188">
                  <c:v>6.79987896026892</c:v>
                </c:pt>
                <c:pt idx="189">
                  <c:v>6.0694510808674877</c:v>
                </c:pt>
                <c:pt idx="190">
                  <c:v>6.9317635728842326</c:v>
                </c:pt>
                <c:pt idx="191">
                  <c:v>6.7058737267939659</c:v>
                </c:pt>
                <c:pt idx="192">
                  <c:v>6.1999999999999993</c:v>
                </c:pt>
                <c:pt idx="193">
                  <c:v>6.0889561888129986</c:v>
                </c:pt>
                <c:pt idx="194">
                  <c:v>6.0506652325731842</c:v>
                </c:pt>
                <c:pt idx="195">
                  <c:v>6.4292012807127126</c:v>
                </c:pt>
                <c:pt idx="196">
                  <c:v>6.4247872058033124</c:v>
                </c:pt>
                <c:pt idx="197">
                  <c:v>6.2398640052829588</c:v>
                </c:pt>
                <c:pt idx="198">
                  <c:v>6.6212261062142055</c:v>
                </c:pt>
                <c:pt idx="199">
                  <c:v>6.6788012225303692</c:v>
                </c:pt>
                <c:pt idx="200">
                  <c:v>6.6294166146138842</c:v>
                </c:pt>
                <c:pt idx="201">
                  <c:v>6.3828007665372226</c:v>
                </c:pt>
                <c:pt idx="202">
                  <c:v>6.6082560219949702</c:v>
                </c:pt>
                <c:pt idx="203">
                  <c:v>5.9721164542522889</c:v>
                </c:pt>
                <c:pt idx="204">
                  <c:v>6.1317656262182538</c:v>
                </c:pt>
                <c:pt idx="205">
                  <c:v>6.5805278597243948</c:v>
                </c:pt>
                <c:pt idx="206">
                  <c:v>6.6257422934659331</c:v>
                </c:pt>
                <c:pt idx="207">
                  <c:v>6.2807866936052257</c:v>
                </c:pt>
                <c:pt idx="208">
                  <c:v>6.1692291239548211</c:v>
                </c:pt>
                <c:pt idx="209">
                  <c:v>5.7336246090850338</c:v>
                </c:pt>
                <c:pt idx="210">
                  <c:v>6.6946466694021449</c:v>
                </c:pt>
                <c:pt idx="211">
                  <c:v>6.6453128312729479</c:v>
                </c:pt>
                <c:pt idx="212">
                  <c:v>6.4732099531971876</c:v>
                </c:pt>
                <c:pt idx="213">
                  <c:v>6.3599823188909284</c:v>
                </c:pt>
                <c:pt idx="214">
                  <c:v>5.8051054748142743</c:v>
                </c:pt>
                <c:pt idx="215">
                  <c:v>6.5360363272456095</c:v>
                </c:pt>
                <c:pt idx="216">
                  <c:v>6.3000000000000007</c:v>
                </c:pt>
                <c:pt idx="217">
                  <c:v>6.296664815943231</c:v>
                </c:pt>
                <c:pt idx="218">
                  <c:v>6.6813283112765394</c:v>
                </c:pt>
                <c:pt idx="219">
                  <c:v>6.1177820184548057</c:v>
                </c:pt>
                <c:pt idx="220">
                  <c:v>6.155849482567934</c:v>
                </c:pt>
                <c:pt idx="221">
                  <c:v>6.4051414040031212</c:v>
                </c:pt>
                <c:pt idx="222">
                  <c:v>5.9854677573377568</c:v>
                </c:pt>
                <c:pt idx="223">
                  <c:v>6.2771970765100615</c:v>
                </c:pt>
                <c:pt idx="224">
                  <c:v>5.7659285635593296</c:v>
                </c:pt>
                <c:pt idx="225">
                  <c:v>5.5121763290196437</c:v>
                </c:pt>
                <c:pt idx="226">
                  <c:v>6.2679607323289481</c:v>
                </c:pt>
                <c:pt idx="227">
                  <c:v>6.3292444181096261</c:v>
                </c:pt>
                <c:pt idx="228">
                  <c:v>5.8937029344185543</c:v>
                </c:pt>
                <c:pt idx="229">
                  <c:v>6.0664085265989023</c:v>
                </c:pt>
                <c:pt idx="230">
                  <c:v>5.5958173516487797</c:v>
                </c:pt>
                <c:pt idx="231">
                  <c:v>6.098711897495722</c:v>
                </c:pt>
                <c:pt idx="232">
                  <c:v>5.7995481375542539</c:v>
                </c:pt>
                <c:pt idx="233">
                  <c:v>5.8624365494972253</c:v>
                </c:pt>
                <c:pt idx="234">
                  <c:v>5.7246787392070182</c:v>
                </c:pt>
                <c:pt idx="235">
                  <c:v>6.3610177608985357</c:v>
                </c:pt>
                <c:pt idx="236">
                  <c:v>5.7584719110303642</c:v>
                </c:pt>
                <c:pt idx="237">
                  <c:v>5.8518040917840697</c:v>
                </c:pt>
                <c:pt idx="238">
                  <c:v>5.5563941261347107</c:v>
                </c:pt>
                <c:pt idx="239">
                  <c:v>6.2540688344603197</c:v>
                </c:pt>
                <c:pt idx="240">
                  <c:v>6.227354715402253</c:v>
                </c:pt>
                <c:pt idx="241">
                  <c:v>6.0084186689341443</c:v>
                </c:pt>
                <c:pt idx="242">
                  <c:v>5.8978336660854431</c:v>
                </c:pt>
                <c:pt idx="243">
                  <c:v>6.091040296162797</c:v>
                </c:pt>
                <c:pt idx="244">
                  <c:v>5.7500845467323831</c:v>
                </c:pt>
                <c:pt idx="245">
                  <c:v>6.3509480712261599</c:v>
                </c:pt>
                <c:pt idx="246">
                  <c:v>6.2426946203928946</c:v>
                </c:pt>
                <c:pt idx="247">
                  <c:v>5.4682547265296151</c:v>
                </c:pt>
                <c:pt idx="248">
                  <c:v>5.1239258050610434</c:v>
                </c:pt>
                <c:pt idx="249">
                  <c:v>5.3208318964487269</c:v>
                </c:pt>
                <c:pt idx="250">
                  <c:v>5.7027437887018468</c:v>
                </c:pt>
                <c:pt idx="251">
                  <c:v>5.4783517193163007</c:v>
                </c:pt>
                <c:pt idx="252">
                  <c:v>5.7721305425763898</c:v>
                </c:pt>
                <c:pt idx="253">
                  <c:v>5.3776216205422926</c:v>
                </c:pt>
                <c:pt idx="254">
                  <c:v>5.1999125533325543</c:v>
                </c:pt>
                <c:pt idx="255">
                  <c:v>5.79987896026892</c:v>
                </c:pt>
                <c:pt idx="256">
                  <c:v>5.0694510808674877</c:v>
                </c:pt>
                <c:pt idx="257">
                  <c:v>5.9317635728842326</c:v>
                </c:pt>
                <c:pt idx="258">
                  <c:v>5.7058737267939659</c:v>
                </c:pt>
                <c:pt idx="259">
                  <c:v>5.1999999999999993</c:v>
                </c:pt>
                <c:pt idx="260">
                  <c:v>5.0889561888129986</c:v>
                </c:pt>
                <c:pt idx="261">
                  <c:v>5.0506652325731842</c:v>
                </c:pt>
                <c:pt idx="262">
                  <c:v>5.4292012807127126</c:v>
                </c:pt>
                <c:pt idx="263">
                  <c:v>5.4247872058033124</c:v>
                </c:pt>
                <c:pt idx="264">
                  <c:v>5.2398640052829588</c:v>
                </c:pt>
                <c:pt idx="265">
                  <c:v>5</c:v>
                </c:pt>
                <c:pt idx="266">
                  <c:v>5.6788012225303692</c:v>
                </c:pt>
                <c:pt idx="267">
                  <c:v>5.6294166146138842</c:v>
                </c:pt>
                <c:pt idx="268">
                  <c:v>5.3828007665372226</c:v>
                </c:pt>
                <c:pt idx="269">
                  <c:v>5.6082560219949702</c:v>
                </c:pt>
                <c:pt idx="270">
                  <c:v>4.9721164542522889</c:v>
                </c:pt>
                <c:pt idx="271">
                  <c:v>5.1317656262182538</c:v>
                </c:pt>
                <c:pt idx="272">
                  <c:v>5.5805278597243948</c:v>
                </c:pt>
                <c:pt idx="273">
                  <c:v>5.6257422934659331</c:v>
                </c:pt>
                <c:pt idx="274">
                  <c:v>5.2807866936052257</c:v>
                </c:pt>
                <c:pt idx="275">
                  <c:v>5.1692291239548211</c:v>
                </c:pt>
                <c:pt idx="276">
                  <c:v>4.7336246090850338</c:v>
                </c:pt>
                <c:pt idx="277">
                  <c:v>5.6946466694021449</c:v>
                </c:pt>
                <c:pt idx="278">
                  <c:v>5.6453128312729479</c:v>
                </c:pt>
                <c:pt idx="279">
                  <c:v>5.4732099531971876</c:v>
                </c:pt>
                <c:pt idx="280">
                  <c:v>5.3599823188909284</c:v>
                </c:pt>
                <c:pt idx="281">
                  <c:v>4.8051054748142743</c:v>
                </c:pt>
                <c:pt idx="282">
                  <c:v>5.5360363272456095</c:v>
                </c:pt>
                <c:pt idx="283">
                  <c:v>5.3000000000000007</c:v>
                </c:pt>
                <c:pt idx="284">
                  <c:v>5.296664815943231</c:v>
                </c:pt>
                <c:pt idx="285">
                  <c:v>5.6813283112765394</c:v>
                </c:pt>
                <c:pt idx="286">
                  <c:v>5.1177820184548057</c:v>
                </c:pt>
                <c:pt idx="287">
                  <c:v>5.155849482567934</c:v>
                </c:pt>
                <c:pt idx="288">
                  <c:v>5.4051414040031212</c:v>
                </c:pt>
                <c:pt idx="289">
                  <c:v>4.9854677573377568</c:v>
                </c:pt>
                <c:pt idx="290">
                  <c:v>5.2771970765100615</c:v>
                </c:pt>
                <c:pt idx="291">
                  <c:v>4.7659285635593296</c:v>
                </c:pt>
                <c:pt idx="292">
                  <c:v>4.5121763290196437</c:v>
                </c:pt>
                <c:pt idx="293">
                  <c:v>5.2679607323289481</c:v>
                </c:pt>
                <c:pt idx="294">
                  <c:v>5.3292444181096261</c:v>
                </c:pt>
                <c:pt idx="295">
                  <c:v>4.8937029344185543</c:v>
                </c:pt>
                <c:pt idx="296">
                  <c:v>5.0664085265989023</c:v>
                </c:pt>
                <c:pt idx="297">
                  <c:v>4.5958173516487797</c:v>
                </c:pt>
                <c:pt idx="298">
                  <c:v>5.098711897495722</c:v>
                </c:pt>
                <c:pt idx="299">
                  <c:v>4.7995481375542539</c:v>
                </c:pt>
                <c:pt idx="300">
                  <c:v>4.8624365494972253</c:v>
                </c:pt>
                <c:pt idx="301">
                  <c:v>4.7246787392070182</c:v>
                </c:pt>
                <c:pt idx="302">
                  <c:v>5.3610177608985357</c:v>
                </c:pt>
                <c:pt idx="303">
                  <c:v>4.7584719110303642</c:v>
                </c:pt>
                <c:pt idx="304">
                  <c:v>4.8518040917840697</c:v>
                </c:pt>
                <c:pt idx="305">
                  <c:v>4.5563941261347107</c:v>
                </c:pt>
                <c:pt idx="306">
                  <c:v>5.2540688344603197</c:v>
                </c:pt>
                <c:pt idx="307">
                  <c:v>5.227354715402253</c:v>
                </c:pt>
                <c:pt idx="308">
                  <c:v>5.0084186689341443</c:v>
                </c:pt>
                <c:pt idx="309">
                  <c:v>4.8978336660854431</c:v>
                </c:pt>
                <c:pt idx="310">
                  <c:v>5.091040296162797</c:v>
                </c:pt>
                <c:pt idx="311">
                  <c:v>4.7500845467323831</c:v>
                </c:pt>
                <c:pt idx="312">
                  <c:v>5.3509480712261599</c:v>
                </c:pt>
                <c:pt idx="313">
                  <c:v>5.2426946203928946</c:v>
                </c:pt>
                <c:pt idx="314">
                  <c:v>4.4682547265296151</c:v>
                </c:pt>
                <c:pt idx="315">
                  <c:v>4.1239258050610434</c:v>
                </c:pt>
                <c:pt idx="316">
                  <c:v>4.3208318964487269</c:v>
                </c:pt>
                <c:pt idx="317">
                  <c:v>4.7027437887018468</c:v>
                </c:pt>
                <c:pt idx="318">
                  <c:v>4.4783517193163007</c:v>
                </c:pt>
                <c:pt idx="319">
                  <c:v>4.7721305425763898</c:v>
                </c:pt>
                <c:pt idx="320">
                  <c:v>4.3776216205422926</c:v>
                </c:pt>
                <c:pt idx="321">
                  <c:v>4.1999125533325543</c:v>
                </c:pt>
                <c:pt idx="322">
                  <c:v>4.79987896026892</c:v>
                </c:pt>
                <c:pt idx="323">
                  <c:v>4.0694510808674877</c:v>
                </c:pt>
                <c:pt idx="324">
                  <c:v>4.9317635728842326</c:v>
                </c:pt>
                <c:pt idx="325">
                  <c:v>4.7058737267939659</c:v>
                </c:pt>
                <c:pt idx="326">
                  <c:v>4.1999999999999993</c:v>
                </c:pt>
                <c:pt idx="327">
                  <c:v>4</c:v>
                </c:pt>
                <c:pt idx="328">
                  <c:v>4.0506652325731842</c:v>
                </c:pt>
                <c:pt idx="329">
                  <c:v>4.4292012807127126</c:v>
                </c:pt>
                <c:pt idx="330">
                  <c:v>4.4247872058033124</c:v>
                </c:pt>
                <c:pt idx="331">
                  <c:v>4.2398640052829588</c:v>
                </c:pt>
                <c:pt idx="332">
                  <c:v>4</c:v>
                </c:pt>
                <c:pt idx="333">
                  <c:v>4.6788012225303692</c:v>
                </c:pt>
                <c:pt idx="334">
                  <c:v>4.6294166146138842</c:v>
                </c:pt>
                <c:pt idx="335">
                  <c:v>4.3828007665372226</c:v>
                </c:pt>
                <c:pt idx="336">
                  <c:v>4.6082560219949702</c:v>
                </c:pt>
                <c:pt idx="337">
                  <c:v>3.9721164542522889</c:v>
                </c:pt>
                <c:pt idx="338">
                  <c:v>4.1317656262182538</c:v>
                </c:pt>
                <c:pt idx="339">
                  <c:v>4.5805278597243948</c:v>
                </c:pt>
                <c:pt idx="340">
                  <c:v>4.6257422934659331</c:v>
                </c:pt>
                <c:pt idx="341">
                  <c:v>4.2807866936052257</c:v>
                </c:pt>
                <c:pt idx="342">
                  <c:v>4.1692291239548211</c:v>
                </c:pt>
                <c:pt idx="343">
                  <c:v>3.7336246090850338</c:v>
                </c:pt>
                <c:pt idx="344">
                  <c:v>4.6946466694021449</c:v>
                </c:pt>
                <c:pt idx="345">
                  <c:v>4.6453128312729479</c:v>
                </c:pt>
                <c:pt idx="346">
                  <c:v>4.4732099531971876</c:v>
                </c:pt>
                <c:pt idx="347">
                  <c:v>4.3599823188909284</c:v>
                </c:pt>
                <c:pt idx="348">
                  <c:v>3.8051054748142743</c:v>
                </c:pt>
                <c:pt idx="349">
                  <c:v>4.5360363272456095</c:v>
                </c:pt>
                <c:pt idx="350">
                  <c:v>4.3000000000000007</c:v>
                </c:pt>
                <c:pt idx="351">
                  <c:v>4.296664815943231</c:v>
                </c:pt>
                <c:pt idx="352">
                  <c:v>4.6813283112765394</c:v>
                </c:pt>
                <c:pt idx="353">
                  <c:v>4.1177820184548057</c:v>
                </c:pt>
                <c:pt idx="354">
                  <c:v>4.155849482567934</c:v>
                </c:pt>
                <c:pt idx="355">
                  <c:v>4.4051414040031212</c:v>
                </c:pt>
                <c:pt idx="356">
                  <c:v>3.9854677573377568</c:v>
                </c:pt>
                <c:pt idx="357">
                  <c:v>4.2771970765100615</c:v>
                </c:pt>
                <c:pt idx="358">
                  <c:v>3.7659285635593296</c:v>
                </c:pt>
                <c:pt idx="359">
                  <c:v>3.5121763290196437</c:v>
                </c:pt>
                <c:pt idx="360">
                  <c:v>4.2679607323289481</c:v>
                </c:pt>
                <c:pt idx="361">
                  <c:v>4.3292444181096261</c:v>
                </c:pt>
                <c:pt idx="362">
                  <c:v>3.8937029344185543</c:v>
                </c:pt>
                <c:pt idx="363">
                  <c:v>4.0664085265989023</c:v>
                </c:pt>
                <c:pt idx="364">
                  <c:v>3.5958173516487797</c:v>
                </c:pt>
                <c:pt idx="365">
                  <c:v>4.098711897495722</c:v>
                </c:pt>
                <c:pt idx="366">
                  <c:v>3.7995481375542539</c:v>
                </c:pt>
                <c:pt idx="367">
                  <c:v>3.8624365494972253</c:v>
                </c:pt>
                <c:pt idx="368">
                  <c:v>3.7246787392070182</c:v>
                </c:pt>
                <c:pt idx="369">
                  <c:v>4.3610177608985357</c:v>
                </c:pt>
                <c:pt idx="370">
                  <c:v>3.7584719110303642</c:v>
                </c:pt>
                <c:pt idx="371">
                  <c:v>3.8518040917840697</c:v>
                </c:pt>
                <c:pt idx="372">
                  <c:v>3.5563941261347107</c:v>
                </c:pt>
                <c:pt idx="373">
                  <c:v>4.2540688344603197</c:v>
                </c:pt>
                <c:pt idx="374">
                  <c:v>4.227354715402253</c:v>
                </c:pt>
                <c:pt idx="375">
                  <c:v>4.0084186689341443</c:v>
                </c:pt>
                <c:pt idx="376">
                  <c:v>3.8978336660854431</c:v>
                </c:pt>
                <c:pt idx="377">
                  <c:v>4.091040296162797</c:v>
                </c:pt>
                <c:pt idx="378">
                  <c:v>3.7500845467323831</c:v>
                </c:pt>
                <c:pt idx="379">
                  <c:v>4.3509480712261599</c:v>
                </c:pt>
                <c:pt idx="380">
                  <c:v>4.2426946203928946</c:v>
                </c:pt>
                <c:pt idx="381">
                  <c:v>3.4682547265296151</c:v>
                </c:pt>
                <c:pt idx="382">
                  <c:v>3.1239258050610434</c:v>
                </c:pt>
                <c:pt idx="383">
                  <c:v>3.3208318964487269</c:v>
                </c:pt>
                <c:pt idx="384">
                  <c:v>3.7027437887018468</c:v>
                </c:pt>
                <c:pt idx="385">
                  <c:v>3.4783517193163007</c:v>
                </c:pt>
                <c:pt idx="386">
                  <c:v>3.7721305425763898</c:v>
                </c:pt>
                <c:pt idx="387">
                  <c:v>3.3776216205422926</c:v>
                </c:pt>
                <c:pt idx="388">
                  <c:v>3.1999125533325543</c:v>
                </c:pt>
                <c:pt idx="389">
                  <c:v>3.79987896026892</c:v>
                </c:pt>
                <c:pt idx="390">
                  <c:v>3.0694510808674877</c:v>
                </c:pt>
                <c:pt idx="391">
                  <c:v>3.9317635728842326</c:v>
                </c:pt>
                <c:pt idx="392">
                  <c:v>3.7058737267939659</c:v>
                </c:pt>
                <c:pt idx="393">
                  <c:v>3.1999999999999993</c:v>
                </c:pt>
                <c:pt idx="394">
                  <c:v>3</c:v>
                </c:pt>
                <c:pt idx="395">
                  <c:v>3.0506652325731842</c:v>
                </c:pt>
                <c:pt idx="396">
                  <c:v>3.4292012807127126</c:v>
                </c:pt>
                <c:pt idx="397">
                  <c:v>3.4247872058033124</c:v>
                </c:pt>
                <c:pt idx="398">
                  <c:v>3.2398640052829588</c:v>
                </c:pt>
                <c:pt idx="399">
                  <c:v>3</c:v>
                </c:pt>
                <c:pt idx="400">
                  <c:v>3.6788012225303692</c:v>
                </c:pt>
                <c:pt idx="401">
                  <c:v>3.6294166146138842</c:v>
                </c:pt>
                <c:pt idx="402">
                  <c:v>3.3828007665372226</c:v>
                </c:pt>
                <c:pt idx="403">
                  <c:v>3.6082560219949702</c:v>
                </c:pt>
                <c:pt idx="404">
                  <c:v>2.9721164542522889</c:v>
                </c:pt>
                <c:pt idx="405">
                  <c:v>3.1317656262182538</c:v>
                </c:pt>
                <c:pt idx="406">
                  <c:v>3.5805278597243948</c:v>
                </c:pt>
                <c:pt idx="407">
                  <c:v>3.6257422934659331</c:v>
                </c:pt>
                <c:pt idx="408">
                  <c:v>3.2807866936052257</c:v>
                </c:pt>
                <c:pt idx="409">
                  <c:v>3.1692291239548211</c:v>
                </c:pt>
                <c:pt idx="410">
                  <c:v>2.7336246090850338</c:v>
                </c:pt>
                <c:pt idx="411">
                  <c:v>3.6946466694021449</c:v>
                </c:pt>
                <c:pt idx="412">
                  <c:v>3.6453128312729479</c:v>
                </c:pt>
                <c:pt idx="413">
                  <c:v>3.4732099531971876</c:v>
                </c:pt>
                <c:pt idx="414">
                  <c:v>3.3599823188909284</c:v>
                </c:pt>
                <c:pt idx="415">
                  <c:v>2.8051054748142743</c:v>
                </c:pt>
                <c:pt idx="416">
                  <c:v>3.5360363272456095</c:v>
                </c:pt>
                <c:pt idx="417">
                  <c:v>3.3000000000000007</c:v>
                </c:pt>
                <c:pt idx="418">
                  <c:v>3.296664815943231</c:v>
                </c:pt>
                <c:pt idx="419">
                  <c:v>3.6813283112765394</c:v>
                </c:pt>
                <c:pt idx="420">
                  <c:v>3.1177820184548057</c:v>
                </c:pt>
                <c:pt idx="421">
                  <c:v>3.155849482567934</c:v>
                </c:pt>
                <c:pt idx="422">
                  <c:v>3.4051414040031212</c:v>
                </c:pt>
                <c:pt idx="423">
                  <c:v>2.9854677573377568</c:v>
                </c:pt>
                <c:pt idx="424">
                  <c:v>3.2771970765100615</c:v>
                </c:pt>
                <c:pt idx="425">
                  <c:v>2.7659285635593296</c:v>
                </c:pt>
                <c:pt idx="426">
                  <c:v>2.5121763290196437</c:v>
                </c:pt>
                <c:pt idx="427">
                  <c:v>3.2679607323289481</c:v>
                </c:pt>
                <c:pt idx="428">
                  <c:v>3.3292444181096261</c:v>
                </c:pt>
                <c:pt idx="429">
                  <c:v>2.8937029344185543</c:v>
                </c:pt>
                <c:pt idx="430">
                  <c:v>3.0664085265989023</c:v>
                </c:pt>
                <c:pt idx="431">
                  <c:v>2.5958173516487797</c:v>
                </c:pt>
                <c:pt idx="432">
                  <c:v>3.098711897495722</c:v>
                </c:pt>
                <c:pt idx="433">
                  <c:v>2.7995481375542539</c:v>
                </c:pt>
                <c:pt idx="434">
                  <c:v>2.8624365494972253</c:v>
                </c:pt>
                <c:pt idx="435">
                  <c:v>2.7246787392070182</c:v>
                </c:pt>
                <c:pt idx="436">
                  <c:v>3.3610177608985357</c:v>
                </c:pt>
                <c:pt idx="437">
                  <c:v>2.7584719110303642</c:v>
                </c:pt>
                <c:pt idx="438">
                  <c:v>2.8518040917840697</c:v>
                </c:pt>
                <c:pt idx="439">
                  <c:v>2.5563941261347107</c:v>
                </c:pt>
                <c:pt idx="440">
                  <c:v>3.2540688344603197</c:v>
                </c:pt>
                <c:pt idx="441">
                  <c:v>3.227354715402253</c:v>
                </c:pt>
                <c:pt idx="442">
                  <c:v>3.0084186689341443</c:v>
                </c:pt>
                <c:pt idx="443">
                  <c:v>2.8978336660854431</c:v>
                </c:pt>
                <c:pt idx="444">
                  <c:v>3.091040296162797</c:v>
                </c:pt>
                <c:pt idx="445">
                  <c:v>2.7500845467323831</c:v>
                </c:pt>
                <c:pt idx="446">
                  <c:v>3.3509480712261599</c:v>
                </c:pt>
                <c:pt idx="447">
                  <c:v>3.2426946203928946</c:v>
                </c:pt>
                <c:pt idx="448">
                  <c:v>2.4682547265296151</c:v>
                </c:pt>
                <c:pt idx="449">
                  <c:v>2.1239258050610434</c:v>
                </c:pt>
                <c:pt idx="450">
                  <c:v>2.3208318964487269</c:v>
                </c:pt>
                <c:pt idx="451">
                  <c:v>2.7027437887018468</c:v>
                </c:pt>
                <c:pt idx="452">
                  <c:v>2.4783517193163007</c:v>
                </c:pt>
                <c:pt idx="453">
                  <c:v>2.7721305425763898</c:v>
                </c:pt>
                <c:pt idx="454">
                  <c:v>2.3776216205422926</c:v>
                </c:pt>
                <c:pt idx="455">
                  <c:v>2.1999125533325543</c:v>
                </c:pt>
                <c:pt idx="456">
                  <c:v>2.79987896026892</c:v>
                </c:pt>
                <c:pt idx="457">
                  <c:v>2.0694510808674877</c:v>
                </c:pt>
                <c:pt idx="458">
                  <c:v>2.9317635728842326</c:v>
                </c:pt>
                <c:pt idx="459">
                  <c:v>2.7058737267939659</c:v>
                </c:pt>
                <c:pt idx="460">
                  <c:v>2.1999999999999993</c:v>
                </c:pt>
                <c:pt idx="461">
                  <c:v>2</c:v>
                </c:pt>
                <c:pt idx="462">
                  <c:v>2.0506652325731842</c:v>
                </c:pt>
                <c:pt idx="463">
                  <c:v>2.4292012807127126</c:v>
                </c:pt>
                <c:pt idx="464">
                  <c:v>2.4247872058033124</c:v>
                </c:pt>
                <c:pt idx="465">
                  <c:v>2.2398640052829588</c:v>
                </c:pt>
                <c:pt idx="466">
                  <c:v>2</c:v>
                </c:pt>
                <c:pt idx="467">
                  <c:v>2.6788012225303692</c:v>
                </c:pt>
                <c:pt idx="468">
                  <c:v>2.6294166146138842</c:v>
                </c:pt>
                <c:pt idx="469">
                  <c:v>2.3828007665372226</c:v>
                </c:pt>
                <c:pt idx="470">
                  <c:v>2.6082560219949702</c:v>
                </c:pt>
                <c:pt idx="471">
                  <c:v>1.9721164542522889</c:v>
                </c:pt>
                <c:pt idx="472">
                  <c:v>2.1317656262182538</c:v>
                </c:pt>
                <c:pt idx="473">
                  <c:v>2.5805278597243948</c:v>
                </c:pt>
                <c:pt idx="474">
                  <c:v>2.6257422934659331</c:v>
                </c:pt>
                <c:pt idx="475">
                  <c:v>2.2807866936052257</c:v>
                </c:pt>
                <c:pt idx="476">
                  <c:v>2.1692291239548211</c:v>
                </c:pt>
                <c:pt idx="477">
                  <c:v>1.7336246090850338</c:v>
                </c:pt>
                <c:pt idx="478">
                  <c:v>2.6946466694021449</c:v>
                </c:pt>
                <c:pt idx="479">
                  <c:v>2.6453128312729479</c:v>
                </c:pt>
                <c:pt idx="480">
                  <c:v>2.4732099531971876</c:v>
                </c:pt>
                <c:pt idx="481">
                  <c:v>2.3599823188909284</c:v>
                </c:pt>
                <c:pt idx="482">
                  <c:v>1.8051054748142743</c:v>
                </c:pt>
                <c:pt idx="483">
                  <c:v>2.5360363272456095</c:v>
                </c:pt>
                <c:pt idx="484">
                  <c:v>2.3000000000000007</c:v>
                </c:pt>
                <c:pt idx="485">
                  <c:v>2.296664815943231</c:v>
                </c:pt>
                <c:pt idx="486">
                  <c:v>2.6813283112765394</c:v>
                </c:pt>
                <c:pt idx="487">
                  <c:v>2.1177820184548057</c:v>
                </c:pt>
                <c:pt idx="488">
                  <c:v>2.155849482567934</c:v>
                </c:pt>
                <c:pt idx="489">
                  <c:v>2.4051414040031212</c:v>
                </c:pt>
                <c:pt idx="490">
                  <c:v>1.9854677573377568</c:v>
                </c:pt>
                <c:pt idx="491">
                  <c:v>2.2771970765100615</c:v>
                </c:pt>
                <c:pt idx="492">
                  <c:v>1.7659285635593296</c:v>
                </c:pt>
                <c:pt idx="493">
                  <c:v>1.5121763290196437</c:v>
                </c:pt>
                <c:pt idx="494">
                  <c:v>2.2679607323289481</c:v>
                </c:pt>
                <c:pt idx="495">
                  <c:v>2.3292444181096261</c:v>
                </c:pt>
                <c:pt idx="496">
                  <c:v>1.8937029344185543</c:v>
                </c:pt>
                <c:pt idx="497">
                  <c:v>2.0664085265989023</c:v>
                </c:pt>
                <c:pt idx="498">
                  <c:v>1.5958173516487797</c:v>
                </c:pt>
                <c:pt idx="499">
                  <c:v>2.098711897495722</c:v>
                </c:pt>
                <c:pt idx="500">
                  <c:v>1.7995481375542539</c:v>
                </c:pt>
                <c:pt idx="501">
                  <c:v>1.8624365494972253</c:v>
                </c:pt>
                <c:pt idx="502">
                  <c:v>1.7246787392070182</c:v>
                </c:pt>
                <c:pt idx="503">
                  <c:v>2.3610177608985357</c:v>
                </c:pt>
                <c:pt idx="504">
                  <c:v>1.7584719110303642</c:v>
                </c:pt>
                <c:pt idx="505">
                  <c:v>1.8518040917840697</c:v>
                </c:pt>
                <c:pt idx="506">
                  <c:v>1.5563941261347107</c:v>
                </c:pt>
                <c:pt idx="507">
                  <c:v>2.2540688344603197</c:v>
                </c:pt>
                <c:pt idx="508">
                  <c:v>2.227354715402253</c:v>
                </c:pt>
                <c:pt idx="509">
                  <c:v>2.0084186689341443</c:v>
                </c:pt>
                <c:pt idx="510">
                  <c:v>1.8978336660854431</c:v>
                </c:pt>
                <c:pt idx="511">
                  <c:v>2.091040296162797</c:v>
                </c:pt>
                <c:pt idx="512">
                  <c:v>1.7500845467323831</c:v>
                </c:pt>
                <c:pt idx="513">
                  <c:v>2.3509480712261599</c:v>
                </c:pt>
                <c:pt idx="514">
                  <c:v>2.2426946203928946</c:v>
                </c:pt>
                <c:pt idx="515">
                  <c:v>1.4682547265296151</c:v>
                </c:pt>
                <c:pt idx="516">
                  <c:v>1.1239258050610434</c:v>
                </c:pt>
                <c:pt idx="517">
                  <c:v>1.3208318964487269</c:v>
                </c:pt>
                <c:pt idx="518">
                  <c:v>1.7027437887018468</c:v>
                </c:pt>
                <c:pt idx="519">
                  <c:v>1.4783517193163007</c:v>
                </c:pt>
                <c:pt idx="520">
                  <c:v>1.7721305425763898</c:v>
                </c:pt>
                <c:pt idx="521">
                  <c:v>1.3776216205422926</c:v>
                </c:pt>
                <c:pt idx="522">
                  <c:v>1.1999125533325543</c:v>
                </c:pt>
                <c:pt idx="523">
                  <c:v>1.79987896026892</c:v>
                </c:pt>
                <c:pt idx="524">
                  <c:v>1.0694510808674877</c:v>
                </c:pt>
                <c:pt idx="525">
                  <c:v>1.9317635728842326</c:v>
                </c:pt>
                <c:pt idx="526">
                  <c:v>1.7058737267939659</c:v>
                </c:pt>
                <c:pt idx="527">
                  <c:v>1.1999999999999993</c:v>
                </c:pt>
                <c:pt idx="528">
                  <c:v>1</c:v>
                </c:pt>
                <c:pt idx="529">
                  <c:v>1.0506652325731842</c:v>
                </c:pt>
                <c:pt idx="530">
                  <c:v>1.4292012807127126</c:v>
                </c:pt>
                <c:pt idx="531">
                  <c:v>1.4247872058033124</c:v>
                </c:pt>
                <c:pt idx="532">
                  <c:v>1.2398640052829588</c:v>
                </c:pt>
                <c:pt idx="533">
                  <c:v>1</c:v>
                </c:pt>
                <c:pt idx="534">
                  <c:v>1.6788012225303692</c:v>
                </c:pt>
                <c:pt idx="535">
                  <c:v>1.6294166146138842</c:v>
                </c:pt>
                <c:pt idx="536">
                  <c:v>1.3828007665372226</c:v>
                </c:pt>
                <c:pt idx="537">
                  <c:v>1.6082560219949702</c:v>
                </c:pt>
                <c:pt idx="538">
                  <c:v>0.97211645425228888</c:v>
                </c:pt>
                <c:pt idx="539">
                  <c:v>1.1317656262182538</c:v>
                </c:pt>
                <c:pt idx="540">
                  <c:v>1.5805278597243948</c:v>
                </c:pt>
                <c:pt idx="541">
                  <c:v>1.6257422934659331</c:v>
                </c:pt>
                <c:pt idx="542">
                  <c:v>1.2807866936052257</c:v>
                </c:pt>
                <c:pt idx="543">
                  <c:v>1.1692291239548211</c:v>
                </c:pt>
                <c:pt idx="544">
                  <c:v>0.7336246090850338</c:v>
                </c:pt>
                <c:pt idx="545">
                  <c:v>1.6946466694021449</c:v>
                </c:pt>
                <c:pt idx="546">
                  <c:v>1.6453128312729479</c:v>
                </c:pt>
                <c:pt idx="547">
                  <c:v>1.4732099531971876</c:v>
                </c:pt>
                <c:pt idx="548">
                  <c:v>1.3599823188909284</c:v>
                </c:pt>
                <c:pt idx="549">
                  <c:v>0.8051054748142743</c:v>
                </c:pt>
                <c:pt idx="550">
                  <c:v>1.5360363272456095</c:v>
                </c:pt>
                <c:pt idx="551">
                  <c:v>1.3000000000000007</c:v>
                </c:pt>
                <c:pt idx="552">
                  <c:v>1.296664815943231</c:v>
                </c:pt>
                <c:pt idx="553">
                  <c:v>1.6813283112765394</c:v>
                </c:pt>
                <c:pt idx="554">
                  <c:v>1.1177820184548057</c:v>
                </c:pt>
                <c:pt idx="555">
                  <c:v>1.155849482567934</c:v>
                </c:pt>
                <c:pt idx="556">
                  <c:v>1.4051414040031212</c:v>
                </c:pt>
                <c:pt idx="557">
                  <c:v>0.98546775733775682</c:v>
                </c:pt>
                <c:pt idx="558">
                  <c:v>1.2771970765100615</c:v>
                </c:pt>
                <c:pt idx="559">
                  <c:v>0.76592856355932959</c:v>
                </c:pt>
                <c:pt idx="560">
                  <c:v>0.51217632901964372</c:v>
                </c:pt>
                <c:pt idx="561">
                  <c:v>1.2679607323289481</c:v>
                </c:pt>
                <c:pt idx="562">
                  <c:v>1.3292444181096261</c:v>
                </c:pt>
                <c:pt idx="563">
                  <c:v>0.89370293441855431</c:v>
                </c:pt>
                <c:pt idx="564">
                  <c:v>1.0664085265989023</c:v>
                </c:pt>
                <c:pt idx="565">
                  <c:v>0.59581735164877969</c:v>
                </c:pt>
                <c:pt idx="566">
                  <c:v>1.098711897495722</c:v>
                </c:pt>
                <c:pt idx="567">
                  <c:v>0.79954813755425391</c:v>
                </c:pt>
                <c:pt idx="568">
                  <c:v>0.86243654949722526</c:v>
                </c:pt>
                <c:pt idx="569">
                  <c:v>0.7246787392070182</c:v>
                </c:pt>
                <c:pt idx="570">
                  <c:v>1.3610177608985357</c:v>
                </c:pt>
                <c:pt idx="571">
                  <c:v>0.75847191103036415</c:v>
                </c:pt>
                <c:pt idx="572">
                  <c:v>0.85180409178406968</c:v>
                </c:pt>
                <c:pt idx="573">
                  <c:v>0.55639412613471073</c:v>
                </c:pt>
                <c:pt idx="574">
                  <c:v>1.2540688344603197</c:v>
                </c:pt>
                <c:pt idx="575">
                  <c:v>1.227354715402253</c:v>
                </c:pt>
                <c:pt idx="576">
                  <c:v>1.0084186689341443</c:v>
                </c:pt>
                <c:pt idx="577">
                  <c:v>0.89783366608544313</c:v>
                </c:pt>
                <c:pt idx="578">
                  <c:v>1.091040296162797</c:v>
                </c:pt>
                <c:pt idx="579">
                  <c:v>0.75008454673238312</c:v>
                </c:pt>
                <c:pt idx="580">
                  <c:v>1.3509480712261599</c:v>
                </c:pt>
                <c:pt idx="581">
                  <c:v>1.2426946203928946</c:v>
                </c:pt>
                <c:pt idx="582">
                  <c:v>0.46825472652961508</c:v>
                </c:pt>
                <c:pt idx="583">
                  <c:v>0.12392580506104345</c:v>
                </c:pt>
                <c:pt idx="584">
                  <c:v>0.32083189644872689</c:v>
                </c:pt>
                <c:pt idx="585">
                  <c:v>0.70274378870184684</c:v>
                </c:pt>
                <c:pt idx="586">
                  <c:v>0.47835171931630072</c:v>
                </c:pt>
                <c:pt idx="587">
                  <c:v>0.7721305425763898</c:v>
                </c:pt>
                <c:pt idx="588">
                  <c:v>0.37762162054229265</c:v>
                </c:pt>
                <c:pt idx="589">
                  <c:v>0.19991255333255431</c:v>
                </c:pt>
                <c:pt idx="590">
                  <c:v>0.79987896026892003</c:v>
                </c:pt>
                <c:pt idx="591">
                  <c:v>6.9451080867487747E-2</c:v>
                </c:pt>
                <c:pt idx="592">
                  <c:v>0.93176357288423262</c:v>
                </c:pt>
                <c:pt idx="593">
                  <c:v>0.70587372679396587</c:v>
                </c:pt>
                <c:pt idx="594">
                  <c:v>0.19999999999999929</c:v>
                </c:pt>
                <c:pt idx="595">
                  <c:v>0</c:v>
                </c:pt>
                <c:pt idx="596">
                  <c:v>5.0665232573184227E-2</c:v>
                </c:pt>
                <c:pt idx="597">
                  <c:v>0.42920128071271257</c:v>
                </c:pt>
              </c:numCache>
            </c:numRef>
          </c:yVal>
          <c:smooth val="0"/>
          <c:extLst>
            <c:ext xmlns:c16="http://schemas.microsoft.com/office/drawing/2014/chart" uri="{C3380CC4-5D6E-409C-BE32-E72D297353CC}">
              <c16:uniqueId val="{00000001-53E6-4317-A623-09E341DCCCEF}"/>
            </c:ext>
          </c:extLst>
        </c:ser>
        <c:dLbls>
          <c:showLegendKey val="0"/>
          <c:showVal val="0"/>
          <c:showCatName val="0"/>
          <c:showSerName val="0"/>
          <c:showPercent val="0"/>
          <c:showBubbleSize val="0"/>
        </c:dLbls>
        <c:axId val="914375359"/>
        <c:axId val="830106671"/>
      </c:scatterChart>
      <c:valAx>
        <c:axId val="914375359"/>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it-IT" sz="1800"/>
                  <a:t>Performance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0106671"/>
        <c:crosses val="autoZero"/>
        <c:crossBetween val="midCat"/>
      </c:valAx>
      <c:valAx>
        <c:axId val="830106671"/>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it-IT" sz="1800"/>
                  <a:t>Agilità</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143753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Azienda</a:t>
            </a:r>
            <a:r>
              <a:rPr lang="en-US" b="1" dirty="0"/>
              <a:t> A </a:t>
            </a:r>
          </a:p>
          <a:p>
            <a:pPr>
              <a:defRPr/>
            </a:pPr>
            <a:r>
              <a:rPr lang="en-US" dirty="0"/>
              <a:t>(5 </a:t>
            </a:r>
            <a:r>
              <a:rPr lang="en-US" dirty="0" err="1"/>
              <a:t>assunzioni</a:t>
            </a:r>
            <a:r>
              <a:rPr lang="en-US" dirty="0"/>
              <a:t> </a:t>
            </a:r>
            <a:r>
              <a:rPr lang="en-US" dirty="0" err="1"/>
              <a:t>su</a:t>
            </a:r>
            <a:r>
              <a:rPr lang="en-US" dirty="0"/>
              <a:t> 20 </a:t>
            </a:r>
            <a:r>
              <a:rPr lang="en-US" dirty="0" err="1"/>
              <a:t>candidati</a:t>
            </a:r>
            <a:r>
              <a:rPr lang="en-US"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lineMarker"/>
        <c:varyColors val="0"/>
        <c:ser>
          <c:idx val="0"/>
          <c:order val="0"/>
          <c:tx>
            <c:strRef>
              <c:f>Foglio1!$C$2</c:f>
              <c:strCache>
                <c:ptCount val="1"/>
                <c:pt idx="0">
                  <c:v>Azienda A</c:v>
                </c:pt>
              </c:strCache>
            </c:strRef>
          </c:tx>
          <c:spPr>
            <a:ln w="19050" cap="rnd">
              <a:noFill/>
              <a:round/>
            </a:ln>
            <a:effectLst/>
          </c:spPr>
          <c:marker>
            <c:symbol val="circle"/>
            <c:size val="5"/>
            <c:spPr>
              <a:solidFill>
                <a:schemeClr val="accent1"/>
              </a:solidFill>
              <a:ln w="9525">
                <a:solidFill>
                  <a:schemeClr val="accent1"/>
                </a:solidFill>
              </a:ln>
              <a:effectLst/>
            </c:spPr>
          </c:marker>
          <c:dLbls>
            <c:dLbl>
              <c:idx val="1"/>
              <c:tx>
                <c:rich>
                  <a:bodyPr/>
                  <a:lstStyle/>
                  <a:p>
                    <a:r>
                      <a:rPr lang="en-US"/>
                      <a:t>17</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62-1042-9BBA-949ECF9EDA3E}"/>
                </c:ext>
              </c:extLst>
            </c:dLbl>
            <c:dLbl>
              <c:idx val="2"/>
              <c:tx>
                <c:rich>
                  <a:bodyPr/>
                  <a:lstStyle/>
                  <a:p>
                    <a:r>
                      <a:rPr lang="en-US"/>
                      <a:t>19</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62-1042-9BBA-949ECF9EDA3E}"/>
                </c:ext>
              </c:extLst>
            </c:dLbl>
            <c:dLbl>
              <c:idx val="3"/>
              <c:tx>
                <c:rich>
                  <a:bodyPr/>
                  <a:lstStyle/>
                  <a:p>
                    <a:r>
                      <a:rPr lang="en-US"/>
                      <a:t>18</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62-1042-9BBA-949ECF9EDA3E}"/>
                </c:ext>
              </c:extLst>
            </c:dLbl>
            <c:dLbl>
              <c:idx val="4"/>
              <c:tx>
                <c:rich>
                  <a:bodyPr/>
                  <a:lstStyle/>
                  <a:p>
                    <a:r>
                      <a:rPr lang="en-US"/>
                      <a:t>16</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62-1042-9BBA-949ECF9EDA3E}"/>
                </c:ext>
              </c:extLst>
            </c:dLbl>
            <c:dLbl>
              <c:idx val="5"/>
              <c:tx>
                <c:rich>
                  <a:bodyPr/>
                  <a:lstStyle/>
                  <a:p>
                    <a:r>
                      <a:rPr lang="en-US"/>
                      <a:t>14</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262-1042-9BBA-949ECF9EDA3E}"/>
                </c:ext>
              </c:extLst>
            </c:dLbl>
            <c:dLbl>
              <c:idx val="6"/>
              <c:tx>
                <c:rich>
                  <a:bodyPr/>
                  <a:lstStyle/>
                  <a:p>
                    <a:r>
                      <a:rPr lang="en-US"/>
                      <a:t>15</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262-1042-9BBA-949ECF9EDA3E}"/>
                </c:ext>
              </c:extLst>
            </c:dLbl>
            <c:dLbl>
              <c:idx val="7"/>
              <c:tx>
                <c:rich>
                  <a:bodyPr/>
                  <a:lstStyle/>
                  <a:p>
                    <a:r>
                      <a:rPr lang="en-US"/>
                      <a:t>11</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262-1042-9BBA-949ECF9EDA3E}"/>
                </c:ext>
              </c:extLst>
            </c:dLbl>
            <c:dLbl>
              <c:idx val="8"/>
              <c:tx>
                <c:rich>
                  <a:bodyPr/>
                  <a:lstStyle/>
                  <a:p>
                    <a:r>
                      <a:rPr lang="en-US"/>
                      <a:t>13</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262-1042-9BBA-949ECF9EDA3E}"/>
                </c:ext>
              </c:extLst>
            </c:dLbl>
            <c:dLbl>
              <c:idx val="9"/>
              <c:tx>
                <c:rich>
                  <a:bodyPr/>
                  <a:lstStyle/>
                  <a:p>
                    <a:r>
                      <a:rPr lang="en-US"/>
                      <a:t>12</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262-1042-9BBA-949ECF9EDA3E}"/>
                </c:ext>
              </c:extLst>
            </c:dLbl>
            <c:dLbl>
              <c:idx val="10"/>
              <c:tx>
                <c:rich>
                  <a:bodyPr/>
                  <a:lstStyle/>
                  <a:p>
                    <a:r>
                      <a:rPr lang="en-US"/>
                      <a:t>10</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262-1042-9BBA-949ECF9EDA3E}"/>
                </c:ext>
              </c:extLst>
            </c:dLbl>
            <c:dLbl>
              <c:idx val="11"/>
              <c:tx>
                <c:rich>
                  <a:bodyPr/>
                  <a:lstStyle/>
                  <a:p>
                    <a:r>
                      <a:rPr lang="en-US"/>
                      <a:t>9</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262-1042-9BBA-949ECF9EDA3E}"/>
                </c:ext>
              </c:extLst>
            </c:dLbl>
            <c:dLbl>
              <c:idx val="12"/>
              <c:tx>
                <c:rich>
                  <a:bodyPr/>
                  <a:lstStyle/>
                  <a:p>
                    <a:r>
                      <a:rPr lang="en-US"/>
                      <a:t>8</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D262-1042-9BBA-949ECF9EDA3E}"/>
                </c:ext>
              </c:extLst>
            </c:dLbl>
            <c:dLbl>
              <c:idx val="13"/>
              <c:tx>
                <c:rich>
                  <a:bodyPr/>
                  <a:lstStyle/>
                  <a:p>
                    <a:r>
                      <a:rPr lang="en-US"/>
                      <a:t>6</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D262-1042-9BBA-949ECF9EDA3E}"/>
                </c:ext>
              </c:extLst>
            </c:dLbl>
            <c:dLbl>
              <c:idx val="14"/>
              <c:tx>
                <c:rich>
                  <a:bodyPr/>
                  <a:lstStyle/>
                  <a:p>
                    <a:r>
                      <a:rPr lang="en-US"/>
                      <a:t>7</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D262-1042-9BBA-949ECF9EDA3E}"/>
                </c:ext>
              </c:extLst>
            </c:dLbl>
            <c:dLbl>
              <c:idx val="15"/>
              <c:tx>
                <c:rich>
                  <a:bodyPr/>
                  <a:lstStyle/>
                  <a:p>
                    <a:r>
                      <a:rPr lang="en-US"/>
                      <a:t>5</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D262-1042-9BBA-949ECF9EDA3E}"/>
                </c:ext>
              </c:extLst>
            </c:dLbl>
            <c:dLbl>
              <c:idx val="16"/>
              <c:tx>
                <c:rich>
                  <a:bodyPr/>
                  <a:lstStyle/>
                  <a:p>
                    <a:r>
                      <a:rPr lang="en-US"/>
                      <a:t>3</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D262-1042-9BBA-949ECF9EDA3E}"/>
                </c:ext>
              </c:extLst>
            </c:dLbl>
            <c:dLbl>
              <c:idx val="17"/>
              <c:tx>
                <c:rich>
                  <a:bodyPr/>
                  <a:lstStyle/>
                  <a:p>
                    <a:r>
                      <a:rPr lang="en-US"/>
                      <a:t>4</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D262-1042-9BBA-949ECF9EDA3E}"/>
                </c:ext>
              </c:extLst>
            </c:dLbl>
            <c:dLbl>
              <c:idx val="18"/>
              <c:tx>
                <c:rich>
                  <a:bodyPr/>
                  <a:lstStyle/>
                  <a:p>
                    <a:r>
                      <a:rPr lang="en-US"/>
                      <a:t>2</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D262-1042-9BBA-949ECF9EDA3E}"/>
                </c:ext>
              </c:extLst>
            </c:dLbl>
            <c:dLbl>
              <c:idx val="19"/>
              <c:tx>
                <c:rich>
                  <a:bodyPr/>
                  <a:lstStyle/>
                  <a:p>
                    <a:r>
                      <a:rPr lang="en-US"/>
                      <a:t>1</a:t>
                    </a:r>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D262-1042-9BBA-949ECF9EDA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Foglio1!$C$4:$C$23</c:f>
              <c:numCache>
                <c:formatCode>General</c:formatCode>
                <c:ptCount val="20"/>
                <c:pt idx="0">
                  <c:v>560000</c:v>
                </c:pt>
                <c:pt idx="1">
                  <c:v>600000</c:v>
                </c:pt>
                <c:pt idx="2">
                  <c:v>560000</c:v>
                </c:pt>
                <c:pt idx="3">
                  <c:v>510000</c:v>
                </c:pt>
                <c:pt idx="4">
                  <c:v>560000</c:v>
                </c:pt>
                <c:pt idx="5">
                  <c:v>600000</c:v>
                </c:pt>
                <c:pt idx="6">
                  <c:v>720000</c:v>
                </c:pt>
                <c:pt idx="7">
                  <c:v>650000</c:v>
                </c:pt>
                <c:pt idx="8">
                  <c:v>620000</c:v>
                </c:pt>
                <c:pt idx="9">
                  <c:v>630000</c:v>
                </c:pt>
                <c:pt idx="10">
                  <c:v>700000</c:v>
                </c:pt>
                <c:pt idx="11">
                  <c:v>480000</c:v>
                </c:pt>
                <c:pt idx="12">
                  <c:v>720000</c:v>
                </c:pt>
                <c:pt idx="13">
                  <c:v>680000</c:v>
                </c:pt>
                <c:pt idx="14">
                  <c:v>740000</c:v>
                </c:pt>
                <c:pt idx="15">
                  <c:v>780000</c:v>
                </c:pt>
                <c:pt idx="16">
                  <c:v>740000</c:v>
                </c:pt>
                <c:pt idx="17">
                  <c:v>790000</c:v>
                </c:pt>
                <c:pt idx="18">
                  <c:v>810000</c:v>
                </c:pt>
                <c:pt idx="19">
                  <c:v>790000</c:v>
                </c:pt>
              </c:numCache>
            </c:numRef>
          </c:xVal>
          <c:yVal>
            <c:numRef>
              <c:f>Foglio1!$B$4:$B$23</c:f>
              <c:numCache>
                <c:formatCode>General</c:formatCode>
                <c:ptCount val="20"/>
                <c:pt idx="0">
                  <c:v>-2</c:v>
                </c:pt>
                <c:pt idx="1">
                  <c:v>-1.8</c:v>
                </c:pt>
                <c:pt idx="2">
                  <c:v>-1.6</c:v>
                </c:pt>
                <c:pt idx="3">
                  <c:v>-1.4</c:v>
                </c:pt>
                <c:pt idx="4">
                  <c:v>-1.2</c:v>
                </c:pt>
                <c:pt idx="5">
                  <c:v>-1</c:v>
                </c:pt>
                <c:pt idx="6">
                  <c:v>-0.8</c:v>
                </c:pt>
                <c:pt idx="7">
                  <c:v>-0.6</c:v>
                </c:pt>
                <c:pt idx="8">
                  <c:v>-0.4</c:v>
                </c:pt>
                <c:pt idx="9">
                  <c:v>-0.2</c:v>
                </c:pt>
                <c:pt idx="10">
                  <c:v>0</c:v>
                </c:pt>
                <c:pt idx="11">
                  <c:v>0.2</c:v>
                </c:pt>
                <c:pt idx="12">
                  <c:v>0.4</c:v>
                </c:pt>
                <c:pt idx="13">
                  <c:v>0.6</c:v>
                </c:pt>
                <c:pt idx="14">
                  <c:v>0.8</c:v>
                </c:pt>
                <c:pt idx="15">
                  <c:v>1</c:v>
                </c:pt>
                <c:pt idx="16">
                  <c:v>1.2</c:v>
                </c:pt>
                <c:pt idx="17">
                  <c:v>1.4</c:v>
                </c:pt>
                <c:pt idx="18">
                  <c:v>1.6</c:v>
                </c:pt>
                <c:pt idx="19">
                  <c:v>1.8</c:v>
                </c:pt>
              </c:numCache>
            </c:numRef>
          </c:yVal>
          <c:smooth val="0"/>
          <c:extLst>
            <c:ext xmlns:c16="http://schemas.microsoft.com/office/drawing/2014/chart" uri="{C3380CC4-5D6E-409C-BE32-E72D297353CC}">
              <c16:uniqueId val="{00000014-D262-1042-9BBA-949ECF9EDA3E}"/>
            </c:ext>
          </c:extLst>
        </c:ser>
        <c:dLbls>
          <c:dLblPos val="t"/>
          <c:showLegendKey val="0"/>
          <c:showVal val="1"/>
          <c:showCatName val="0"/>
          <c:showSerName val="0"/>
          <c:showPercent val="0"/>
          <c:showBubbleSize val="0"/>
        </c:dLbls>
        <c:axId val="340481280"/>
        <c:axId val="340477016"/>
      </c:scatterChart>
      <c:valAx>
        <c:axId val="340481280"/>
        <c:scaling>
          <c:orientation val="minMax"/>
          <c:min val="4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Vendite annuali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0477016"/>
        <c:crossesAt val="-2.5"/>
        <c:crossBetween val="midCat"/>
      </c:valAx>
      <c:valAx>
        <c:axId val="340477016"/>
        <c:scaling>
          <c:orientation val="minMax"/>
          <c:max val="2.5"/>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a:t>GMA + Coscienziosità</a:t>
                </a:r>
                <a:r>
                  <a:rPr lang="it-IT" baseline="0" dirty="0"/>
                  <a:t> (</a:t>
                </a:r>
                <a:r>
                  <a:rPr lang="it-IT" baseline="0" dirty="0" err="1"/>
                  <a:t>z</a:t>
                </a:r>
                <a:r>
                  <a:rPr lang="it-IT" baseline="0" dirty="0"/>
                  <a:t>)</a:t>
                </a:r>
                <a:endParaRPr lang="it-IT"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0481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r>
              <a:rPr lang="en-US" b="1" dirty="0" err="1"/>
              <a:t>Azienda</a:t>
            </a:r>
            <a:r>
              <a:rPr lang="en-US" b="1" dirty="0"/>
              <a:t> B</a:t>
            </a:r>
            <a:r>
              <a:rPr lang="en-US" dirty="0"/>
              <a:t> </a:t>
            </a:r>
          </a:p>
          <a:p>
            <a:pPr>
              <a:defRPr/>
            </a:pPr>
            <a:r>
              <a:rPr lang="en-US" dirty="0"/>
              <a:t>(5 </a:t>
            </a:r>
            <a:r>
              <a:rPr lang="en-US" dirty="0" err="1"/>
              <a:t>assunzioni</a:t>
            </a:r>
            <a:r>
              <a:rPr lang="en-US" dirty="0"/>
              <a:t> </a:t>
            </a:r>
            <a:r>
              <a:rPr lang="en-US" dirty="0" err="1"/>
              <a:t>su</a:t>
            </a:r>
            <a:r>
              <a:rPr lang="en-US" dirty="0"/>
              <a:t> 9 </a:t>
            </a:r>
            <a:r>
              <a:rPr lang="en-US" dirty="0" err="1"/>
              <a:t>candidati</a:t>
            </a: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lineMarker"/>
        <c:varyColors val="0"/>
        <c:ser>
          <c:idx val="0"/>
          <c:order val="0"/>
          <c:tx>
            <c:strRef>
              <c:f>Foglio1!$P$2</c:f>
              <c:strCache>
                <c:ptCount val="1"/>
                <c:pt idx="0">
                  <c:v>Azienda B</c:v>
                </c:pt>
              </c:strCache>
            </c:strRef>
          </c:tx>
          <c:spPr>
            <a:ln w="19050" cap="rnd">
              <a:noFill/>
              <a:round/>
            </a:ln>
            <a:effectLst/>
          </c:spPr>
          <c:marker>
            <c:symbol val="circle"/>
            <c:size val="5"/>
            <c:spPr>
              <a:solidFill>
                <a:schemeClr val="accent1"/>
              </a:solidFill>
              <a:ln w="9525">
                <a:solidFill>
                  <a:schemeClr val="accent1"/>
                </a:solidFill>
              </a:ln>
              <a:effectLst/>
            </c:spPr>
          </c:marker>
          <c:dLbls>
            <c:dLbl>
              <c:idx val="0"/>
              <c:tx>
                <c:rich>
                  <a:bodyPr/>
                  <a:lstStyle/>
                  <a:p>
                    <a:r>
                      <a:rPr lang="en-US"/>
                      <a:t>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04B-1F49-8CBB-E08520D790A9}"/>
                </c:ext>
              </c:extLst>
            </c:dLbl>
            <c:dLbl>
              <c:idx val="1"/>
              <c:tx>
                <c:rich>
                  <a:bodyPr/>
                  <a:lstStyle/>
                  <a:p>
                    <a:r>
                      <a:rPr lang="en-US"/>
                      <a:t>19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04B-1F49-8CBB-E08520D790A9}"/>
                </c:ext>
              </c:extLst>
            </c:dLbl>
            <c:dLbl>
              <c:idx val="2"/>
              <c:tx>
                <c:rich>
                  <a:bodyPr/>
                  <a:lstStyle/>
                  <a:p>
                    <a:r>
                      <a:rPr lang="en-US"/>
                      <a:t>8</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04B-1F49-8CBB-E08520D790A9}"/>
                </c:ext>
              </c:extLst>
            </c:dLbl>
            <c:dLbl>
              <c:idx val="3"/>
              <c:tx>
                <c:rich>
                  <a:bodyPr/>
                  <a:lstStyle/>
                  <a:p>
                    <a:r>
                      <a:rPr lang="en-US"/>
                      <a:t>16</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04B-1F49-8CBB-E08520D790A9}"/>
                </c:ext>
              </c:extLst>
            </c:dLbl>
            <c:dLbl>
              <c:idx val="4"/>
              <c:tx>
                <c:rich>
                  <a:bodyPr/>
                  <a:lstStyle/>
                  <a:p>
                    <a:r>
                      <a:rPr lang="en-US"/>
                      <a:t>14</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4B-1F49-8CBB-E08520D790A9}"/>
                </c:ext>
              </c:extLst>
            </c:dLbl>
            <c:dLbl>
              <c:idx val="5"/>
              <c:tx>
                <c:rich>
                  <a:bodyPr/>
                  <a:lstStyle/>
                  <a:p>
                    <a:r>
                      <a:rPr lang="en-US"/>
                      <a:t>7</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4B-1F49-8CBB-E08520D790A9}"/>
                </c:ext>
              </c:extLst>
            </c:dLbl>
            <c:dLbl>
              <c:idx val="6"/>
              <c:tx>
                <c:rich>
                  <a:bodyPr/>
                  <a:lstStyle/>
                  <a:p>
                    <a:r>
                      <a:rPr lang="en-US"/>
                      <a:t>11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4B-1F49-8CBB-E08520D790A9}"/>
                </c:ext>
              </c:extLst>
            </c:dLbl>
            <c:dLbl>
              <c:idx val="7"/>
              <c:tx>
                <c:rich>
                  <a:bodyPr/>
                  <a:lstStyle/>
                  <a:p>
                    <a:r>
                      <a:rPr lang="en-US"/>
                      <a:t>6</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04B-1F49-8CBB-E08520D790A9}"/>
                </c:ext>
              </c:extLst>
            </c:dLbl>
            <c:dLbl>
              <c:idx val="8"/>
              <c:tx>
                <c:rich>
                  <a:bodyPr/>
                  <a:lstStyle/>
                  <a:p>
                    <a:r>
                      <a:rPr lang="en-US"/>
                      <a:t>12</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04B-1F49-8CBB-E08520D790A9}"/>
                </c:ext>
              </c:extLst>
            </c:dLbl>
            <c:dLbl>
              <c:idx val="9"/>
              <c:tx>
                <c:rich>
                  <a:bodyPr/>
                  <a:lstStyle/>
                  <a:p>
                    <a:r>
                      <a:rPr lang="en-US"/>
                      <a:t>5</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04B-1F49-8CBB-E08520D790A9}"/>
                </c:ext>
              </c:extLst>
            </c:dLbl>
            <c:dLbl>
              <c:idx val="10"/>
              <c:tx>
                <c:rich>
                  <a:bodyPr/>
                  <a:lstStyle/>
                  <a:p>
                    <a:r>
                      <a:rPr lang="en-US"/>
                      <a:t>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04B-1F49-8CBB-E08520D790A9}"/>
                </c:ext>
              </c:extLst>
            </c:dLbl>
            <c:dLbl>
              <c:idx val="11"/>
              <c:tx>
                <c:rich>
                  <a:bodyPr/>
                  <a:lstStyle/>
                  <a:p>
                    <a:r>
                      <a:rPr lang="en-US"/>
                      <a:t>8</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04B-1F49-8CBB-E08520D790A9}"/>
                </c:ext>
              </c:extLst>
            </c:dLbl>
            <c:dLbl>
              <c:idx val="12"/>
              <c:tx>
                <c:rich>
                  <a:bodyPr/>
                  <a:lstStyle/>
                  <a:p>
                    <a:r>
                      <a:rPr lang="en-US"/>
                      <a:t>4</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404B-1F49-8CBB-E08520D790A9}"/>
                </c:ext>
              </c:extLst>
            </c:dLbl>
            <c:dLbl>
              <c:idx val="13"/>
              <c:tx>
                <c:rich>
                  <a:bodyPr/>
                  <a:lstStyle/>
                  <a:p>
                    <a:r>
                      <a:rPr lang="en-US"/>
                      <a:t>7</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04B-1F49-8CBB-E08520D790A9}"/>
                </c:ext>
              </c:extLst>
            </c:dLbl>
            <c:dLbl>
              <c:idx val="14"/>
              <c:tx>
                <c:rich>
                  <a:bodyPr/>
                  <a:lstStyle/>
                  <a:p>
                    <a:r>
                      <a:rPr lang="en-US"/>
                      <a:t>5</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404B-1F49-8CBB-E08520D790A9}"/>
                </c:ext>
              </c:extLst>
            </c:dLbl>
            <c:dLbl>
              <c:idx val="15"/>
              <c:tx>
                <c:rich>
                  <a:bodyPr/>
                  <a:lstStyle/>
                  <a:p>
                    <a:r>
                      <a:rPr lang="en-US"/>
                      <a:t>2</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04B-1F49-8CBB-E08520D790A9}"/>
                </c:ext>
              </c:extLst>
            </c:dLbl>
            <c:dLbl>
              <c:idx val="16"/>
              <c:tx>
                <c:rich>
                  <a:bodyPr/>
                  <a:lstStyle/>
                  <a:p>
                    <a:r>
                      <a:rPr lang="en-US"/>
                      <a:t>3</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404B-1F49-8CBB-E08520D790A9}"/>
                </c:ext>
              </c:extLst>
            </c:dLbl>
            <c:dLbl>
              <c:idx val="17"/>
              <c:tx>
                <c:rich>
                  <a:bodyPr/>
                  <a:lstStyle/>
                  <a:p>
                    <a:r>
                      <a:rPr lang="en-US"/>
                      <a:t>2</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404B-1F49-8CBB-E08520D790A9}"/>
                </c:ext>
              </c:extLst>
            </c:dLbl>
            <c:dLbl>
              <c:idx val="18"/>
              <c:tx>
                <c:rich>
                  <a:bodyPr/>
                  <a:lstStyle/>
                  <a:p>
                    <a:r>
                      <a:rPr lang="en-US"/>
                      <a:t>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404B-1F49-8CBB-E08520D790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Foglio1!$P$5:$P$23</c:f>
              <c:numCache>
                <c:formatCode>General</c:formatCode>
                <c:ptCount val="19"/>
                <c:pt idx="0">
                  <c:v>600000</c:v>
                </c:pt>
                <c:pt idx="2">
                  <c:v>510000</c:v>
                </c:pt>
                <c:pt idx="5">
                  <c:v>720000</c:v>
                </c:pt>
                <c:pt idx="7">
                  <c:v>620000</c:v>
                </c:pt>
                <c:pt idx="9">
                  <c:v>700000</c:v>
                </c:pt>
                <c:pt idx="12">
                  <c:v>680000</c:v>
                </c:pt>
                <c:pt idx="15">
                  <c:v>740000</c:v>
                </c:pt>
                <c:pt idx="16">
                  <c:v>790000</c:v>
                </c:pt>
                <c:pt idx="18">
                  <c:v>790000</c:v>
                </c:pt>
              </c:numCache>
            </c:numRef>
          </c:xVal>
          <c:yVal>
            <c:numRef>
              <c:f>Foglio1!$B$5:$B$23</c:f>
              <c:numCache>
                <c:formatCode>General</c:formatCode>
                <c:ptCount val="19"/>
                <c:pt idx="0">
                  <c:v>-1.8</c:v>
                </c:pt>
                <c:pt idx="1">
                  <c:v>-1.6</c:v>
                </c:pt>
                <c:pt idx="2">
                  <c:v>-1.4</c:v>
                </c:pt>
                <c:pt idx="3">
                  <c:v>-1.2</c:v>
                </c:pt>
                <c:pt idx="4">
                  <c:v>-1</c:v>
                </c:pt>
                <c:pt idx="5">
                  <c:v>-0.8</c:v>
                </c:pt>
                <c:pt idx="6">
                  <c:v>-0.6</c:v>
                </c:pt>
                <c:pt idx="7">
                  <c:v>-0.4</c:v>
                </c:pt>
                <c:pt idx="8">
                  <c:v>-0.2</c:v>
                </c:pt>
                <c:pt idx="9">
                  <c:v>0</c:v>
                </c:pt>
                <c:pt idx="10">
                  <c:v>0.2</c:v>
                </c:pt>
                <c:pt idx="11">
                  <c:v>0.4</c:v>
                </c:pt>
                <c:pt idx="12">
                  <c:v>0.6</c:v>
                </c:pt>
                <c:pt idx="13">
                  <c:v>0.8</c:v>
                </c:pt>
                <c:pt idx="14">
                  <c:v>1</c:v>
                </c:pt>
                <c:pt idx="15">
                  <c:v>1.2</c:v>
                </c:pt>
                <c:pt idx="16">
                  <c:v>1.4</c:v>
                </c:pt>
                <c:pt idx="17">
                  <c:v>1.6</c:v>
                </c:pt>
                <c:pt idx="18">
                  <c:v>1.8</c:v>
                </c:pt>
              </c:numCache>
            </c:numRef>
          </c:yVal>
          <c:smooth val="0"/>
          <c:extLst>
            <c:ext xmlns:c16="http://schemas.microsoft.com/office/drawing/2014/chart" uri="{C3380CC4-5D6E-409C-BE32-E72D297353CC}">
              <c16:uniqueId val="{00000014-404B-1F49-8CBB-E08520D790A9}"/>
            </c:ext>
          </c:extLst>
        </c:ser>
        <c:dLbls>
          <c:dLblPos val="t"/>
          <c:showLegendKey val="0"/>
          <c:showVal val="1"/>
          <c:showCatName val="0"/>
          <c:showSerName val="0"/>
          <c:showPercent val="0"/>
          <c:showBubbleSize val="0"/>
        </c:dLbls>
        <c:axId val="340481280"/>
        <c:axId val="340477016"/>
      </c:scatterChart>
      <c:valAx>
        <c:axId val="340481280"/>
        <c:scaling>
          <c:orientation val="minMax"/>
          <c:min val="4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Vendite annuali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0477016"/>
        <c:crossesAt val="-2.5"/>
        <c:crossBetween val="midCat"/>
        <c:majorUnit val="100000"/>
      </c:valAx>
      <c:valAx>
        <c:axId val="340477016"/>
        <c:scaling>
          <c:orientation val="minMax"/>
          <c:max val="2.5"/>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a:t>GMA + Coscienziosità</a:t>
                </a:r>
                <a:r>
                  <a:rPr lang="it-IT" baseline="0" dirty="0"/>
                  <a:t> (z)</a:t>
                </a:r>
                <a:endParaRPr lang="it-IT"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0481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tx1"/>
              </a:solidFill>
              <a:round/>
            </a:ln>
            <a:effectLst/>
          </c:spPr>
          <c:marker>
            <c:symbol val="circle"/>
            <c:size val="5"/>
            <c:spPr>
              <a:solidFill>
                <a:schemeClr val="tx1"/>
              </a:solidFill>
              <a:ln w="9525">
                <a:solidFill>
                  <a:schemeClr val="tx1"/>
                </a:solidFill>
              </a:ln>
              <a:effectLst/>
            </c:spPr>
          </c:marker>
          <c:xVal>
            <c:numRef>
              <c:f>Foglio2!$D$5:$D$9</c:f>
              <c:numCache>
                <c:formatCode>General</c:formatCode>
                <c:ptCount val="5"/>
                <c:pt idx="0">
                  <c:v>1</c:v>
                </c:pt>
                <c:pt idx="1">
                  <c:v>2</c:v>
                </c:pt>
                <c:pt idx="2">
                  <c:v>3</c:v>
                </c:pt>
                <c:pt idx="3">
                  <c:v>4</c:v>
                </c:pt>
                <c:pt idx="4">
                  <c:v>5</c:v>
                </c:pt>
              </c:numCache>
            </c:numRef>
          </c:xVal>
          <c:yVal>
            <c:numRef>
              <c:f>Foglio2!$E$5:$E$9</c:f>
              <c:numCache>
                <c:formatCode>General</c:formatCode>
                <c:ptCount val="5"/>
                <c:pt idx="0">
                  <c:v>0.23</c:v>
                </c:pt>
                <c:pt idx="1">
                  <c:v>0.41</c:v>
                </c:pt>
                <c:pt idx="2">
                  <c:v>0.54</c:v>
                </c:pt>
                <c:pt idx="3">
                  <c:v>0.54</c:v>
                </c:pt>
                <c:pt idx="4">
                  <c:v>0.56000000000000005</c:v>
                </c:pt>
              </c:numCache>
            </c:numRef>
          </c:yVal>
          <c:smooth val="0"/>
          <c:extLst>
            <c:ext xmlns:c16="http://schemas.microsoft.com/office/drawing/2014/chart" uri="{C3380CC4-5D6E-409C-BE32-E72D297353CC}">
              <c16:uniqueId val="{00000000-29C5-2949-8374-CF214C31433C}"/>
            </c:ext>
          </c:extLst>
        </c:ser>
        <c:dLbls>
          <c:showLegendKey val="0"/>
          <c:showVal val="0"/>
          <c:showCatName val="0"/>
          <c:showSerName val="0"/>
          <c:showPercent val="0"/>
          <c:showBubbleSize val="0"/>
        </c:dLbls>
        <c:axId val="2102337872"/>
        <c:axId val="34555071"/>
      </c:scatterChart>
      <c:valAx>
        <c:axId val="2102337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34555071"/>
        <c:crosses val="autoZero"/>
        <c:crossBetween val="midCat"/>
      </c:valAx>
      <c:valAx>
        <c:axId val="34555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21023378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Foglio1!$B$2</c:f>
              <c:strCache>
                <c:ptCount val="1"/>
                <c:pt idx="0">
                  <c:v>Professional</c:v>
                </c:pt>
              </c:strCache>
            </c:strRef>
          </c:tx>
          <c:spPr>
            <a:solidFill>
              <a:srgbClr val="00B050"/>
            </a:solidFill>
            <a:ln>
              <a:noFill/>
            </a:ln>
            <a:effectLst/>
          </c:spPr>
          <c:invertIfNegative val="0"/>
          <c:cat>
            <c:strRef>
              <c:f>Foglio1!$A$3:$A$7</c:f>
              <c:strCache>
                <c:ptCount val="5"/>
                <c:pt idx="0">
                  <c:v>Estroversione</c:v>
                </c:pt>
                <c:pt idx="1">
                  <c:v>Stabilità emotiva</c:v>
                </c:pt>
                <c:pt idx="2">
                  <c:v>Amicalità</c:v>
                </c:pt>
                <c:pt idx="3">
                  <c:v>Coscienziosità</c:v>
                </c:pt>
                <c:pt idx="4">
                  <c:v>Apertura mentale</c:v>
                </c:pt>
              </c:strCache>
            </c:strRef>
          </c:cat>
          <c:val>
            <c:numRef>
              <c:f>Foglio1!$B$3:$B$7</c:f>
              <c:numCache>
                <c:formatCode>General</c:formatCode>
                <c:ptCount val="5"/>
                <c:pt idx="0">
                  <c:v>-0.09</c:v>
                </c:pt>
                <c:pt idx="1">
                  <c:v>-0.13</c:v>
                </c:pt>
                <c:pt idx="2">
                  <c:v>0.02</c:v>
                </c:pt>
                <c:pt idx="3">
                  <c:v>0.2</c:v>
                </c:pt>
                <c:pt idx="4">
                  <c:v>-0.08</c:v>
                </c:pt>
              </c:numCache>
            </c:numRef>
          </c:val>
          <c:extLst>
            <c:ext xmlns:c16="http://schemas.microsoft.com/office/drawing/2014/chart" uri="{C3380CC4-5D6E-409C-BE32-E72D297353CC}">
              <c16:uniqueId val="{00000000-C48B-4A5E-995C-D8B2D26157B1}"/>
            </c:ext>
          </c:extLst>
        </c:ser>
        <c:ser>
          <c:idx val="1"/>
          <c:order val="1"/>
          <c:tx>
            <c:strRef>
              <c:f>Foglio1!$C$2</c:f>
              <c:strCache>
                <c:ptCount val="1"/>
                <c:pt idx="0">
                  <c:v>Polizia</c:v>
                </c:pt>
              </c:strCache>
            </c:strRef>
          </c:tx>
          <c:spPr>
            <a:solidFill>
              <a:schemeClr val="accent2"/>
            </a:solidFill>
            <a:ln>
              <a:noFill/>
            </a:ln>
            <a:effectLst/>
          </c:spPr>
          <c:invertIfNegative val="0"/>
          <c:cat>
            <c:strRef>
              <c:f>Foglio1!$A$3:$A$7</c:f>
              <c:strCache>
                <c:ptCount val="5"/>
                <c:pt idx="0">
                  <c:v>Estroversione</c:v>
                </c:pt>
                <c:pt idx="1">
                  <c:v>Stabilità emotiva</c:v>
                </c:pt>
                <c:pt idx="2">
                  <c:v>Amicalità</c:v>
                </c:pt>
                <c:pt idx="3">
                  <c:v>Coscienziosità</c:v>
                </c:pt>
                <c:pt idx="4">
                  <c:v>Apertura mentale</c:v>
                </c:pt>
              </c:strCache>
            </c:strRef>
          </c:cat>
          <c:val>
            <c:numRef>
              <c:f>Foglio1!$C$3:$C$7</c:f>
              <c:numCache>
                <c:formatCode>General</c:formatCode>
                <c:ptCount val="5"/>
                <c:pt idx="0">
                  <c:v>0.09</c:v>
                </c:pt>
                <c:pt idx="1">
                  <c:v>0.1</c:v>
                </c:pt>
                <c:pt idx="2">
                  <c:v>0.1</c:v>
                </c:pt>
                <c:pt idx="3">
                  <c:v>0.22</c:v>
                </c:pt>
                <c:pt idx="4">
                  <c:v>0</c:v>
                </c:pt>
              </c:numCache>
            </c:numRef>
          </c:val>
          <c:extLst>
            <c:ext xmlns:c16="http://schemas.microsoft.com/office/drawing/2014/chart" uri="{C3380CC4-5D6E-409C-BE32-E72D297353CC}">
              <c16:uniqueId val="{00000001-C48B-4A5E-995C-D8B2D26157B1}"/>
            </c:ext>
          </c:extLst>
        </c:ser>
        <c:ser>
          <c:idx val="2"/>
          <c:order val="2"/>
          <c:tx>
            <c:strRef>
              <c:f>Foglio1!$D$2</c:f>
              <c:strCache>
                <c:ptCount val="1"/>
                <c:pt idx="0">
                  <c:v>Manager</c:v>
                </c:pt>
              </c:strCache>
            </c:strRef>
          </c:tx>
          <c:spPr>
            <a:solidFill>
              <a:srgbClr val="7030A0"/>
            </a:solidFill>
            <a:ln>
              <a:noFill/>
            </a:ln>
            <a:effectLst/>
          </c:spPr>
          <c:invertIfNegative val="0"/>
          <c:cat>
            <c:strRef>
              <c:f>Foglio1!$A$3:$A$7</c:f>
              <c:strCache>
                <c:ptCount val="5"/>
                <c:pt idx="0">
                  <c:v>Estroversione</c:v>
                </c:pt>
                <c:pt idx="1">
                  <c:v>Stabilità emotiva</c:v>
                </c:pt>
                <c:pt idx="2">
                  <c:v>Amicalità</c:v>
                </c:pt>
                <c:pt idx="3">
                  <c:v>Coscienziosità</c:v>
                </c:pt>
                <c:pt idx="4">
                  <c:v>Apertura mentale</c:v>
                </c:pt>
              </c:strCache>
            </c:strRef>
          </c:cat>
          <c:val>
            <c:numRef>
              <c:f>Foglio1!$D$3:$D$7</c:f>
              <c:numCache>
                <c:formatCode>General</c:formatCode>
                <c:ptCount val="5"/>
                <c:pt idx="0">
                  <c:v>0.18</c:v>
                </c:pt>
                <c:pt idx="1">
                  <c:v>0.08</c:v>
                </c:pt>
                <c:pt idx="2">
                  <c:v>0.1</c:v>
                </c:pt>
                <c:pt idx="3">
                  <c:v>0.22</c:v>
                </c:pt>
                <c:pt idx="4">
                  <c:v>0.08</c:v>
                </c:pt>
              </c:numCache>
            </c:numRef>
          </c:val>
          <c:extLst>
            <c:ext xmlns:c16="http://schemas.microsoft.com/office/drawing/2014/chart" uri="{C3380CC4-5D6E-409C-BE32-E72D297353CC}">
              <c16:uniqueId val="{00000002-C48B-4A5E-995C-D8B2D26157B1}"/>
            </c:ext>
          </c:extLst>
        </c:ser>
        <c:ser>
          <c:idx val="3"/>
          <c:order val="3"/>
          <c:tx>
            <c:strRef>
              <c:f>Foglio1!$E$2</c:f>
              <c:strCache>
                <c:ptCount val="1"/>
                <c:pt idx="0">
                  <c:v>Vendite</c:v>
                </c:pt>
              </c:strCache>
            </c:strRef>
          </c:tx>
          <c:spPr>
            <a:solidFill>
              <a:schemeClr val="tx1">
                <a:lumMod val="50000"/>
                <a:lumOff val="50000"/>
              </a:schemeClr>
            </a:solidFill>
            <a:ln>
              <a:noFill/>
            </a:ln>
            <a:effectLst/>
          </c:spPr>
          <c:invertIfNegative val="0"/>
          <c:cat>
            <c:strRef>
              <c:f>Foglio1!$A$3:$A$7</c:f>
              <c:strCache>
                <c:ptCount val="5"/>
                <c:pt idx="0">
                  <c:v>Estroversione</c:v>
                </c:pt>
                <c:pt idx="1">
                  <c:v>Stabilità emotiva</c:v>
                </c:pt>
                <c:pt idx="2">
                  <c:v>Amicalità</c:v>
                </c:pt>
                <c:pt idx="3">
                  <c:v>Coscienziosità</c:v>
                </c:pt>
                <c:pt idx="4">
                  <c:v>Apertura mentale</c:v>
                </c:pt>
              </c:strCache>
            </c:strRef>
          </c:cat>
          <c:val>
            <c:numRef>
              <c:f>Foglio1!$E$3:$E$7</c:f>
              <c:numCache>
                <c:formatCode>General</c:formatCode>
                <c:ptCount val="5"/>
                <c:pt idx="0">
                  <c:v>0.15</c:v>
                </c:pt>
                <c:pt idx="1">
                  <c:v>7.0000000000000007E-2</c:v>
                </c:pt>
                <c:pt idx="2">
                  <c:v>0</c:v>
                </c:pt>
                <c:pt idx="3">
                  <c:v>0.23</c:v>
                </c:pt>
                <c:pt idx="4">
                  <c:v>-0.02</c:v>
                </c:pt>
              </c:numCache>
            </c:numRef>
          </c:val>
          <c:extLst>
            <c:ext xmlns:c16="http://schemas.microsoft.com/office/drawing/2014/chart" uri="{C3380CC4-5D6E-409C-BE32-E72D297353CC}">
              <c16:uniqueId val="{00000003-C48B-4A5E-995C-D8B2D26157B1}"/>
            </c:ext>
          </c:extLst>
        </c:ser>
        <c:ser>
          <c:idx val="4"/>
          <c:order val="4"/>
          <c:tx>
            <c:strRef>
              <c:f>Foglio1!$F$2</c:f>
              <c:strCache>
                <c:ptCount val="1"/>
                <c:pt idx="0">
                  <c:v>Operai</c:v>
                </c:pt>
              </c:strCache>
            </c:strRef>
          </c:tx>
          <c:spPr>
            <a:solidFill>
              <a:srgbClr val="B00000"/>
            </a:solidFill>
            <a:ln>
              <a:noFill/>
            </a:ln>
            <a:effectLst/>
          </c:spPr>
          <c:invertIfNegative val="0"/>
          <c:cat>
            <c:strRef>
              <c:f>Foglio1!$A$3:$A$7</c:f>
              <c:strCache>
                <c:ptCount val="5"/>
                <c:pt idx="0">
                  <c:v>Estroversione</c:v>
                </c:pt>
                <c:pt idx="1">
                  <c:v>Stabilità emotiva</c:v>
                </c:pt>
                <c:pt idx="2">
                  <c:v>Amicalità</c:v>
                </c:pt>
                <c:pt idx="3">
                  <c:v>Coscienziosità</c:v>
                </c:pt>
                <c:pt idx="4">
                  <c:v>Apertura mentale</c:v>
                </c:pt>
              </c:strCache>
            </c:strRef>
          </c:cat>
          <c:val>
            <c:numRef>
              <c:f>Foglio1!$F$3:$F$7</c:f>
              <c:numCache>
                <c:formatCode>General</c:formatCode>
                <c:ptCount val="5"/>
                <c:pt idx="0">
                  <c:v>0.01</c:v>
                </c:pt>
                <c:pt idx="1">
                  <c:v>0.12</c:v>
                </c:pt>
                <c:pt idx="2">
                  <c:v>0.06</c:v>
                </c:pt>
                <c:pt idx="3">
                  <c:v>0.21</c:v>
                </c:pt>
                <c:pt idx="4">
                  <c:v>0.01</c:v>
                </c:pt>
              </c:numCache>
            </c:numRef>
          </c:val>
          <c:extLst>
            <c:ext xmlns:c16="http://schemas.microsoft.com/office/drawing/2014/chart" uri="{C3380CC4-5D6E-409C-BE32-E72D297353CC}">
              <c16:uniqueId val="{00000004-C48B-4A5E-995C-D8B2D26157B1}"/>
            </c:ext>
          </c:extLst>
        </c:ser>
        <c:dLbls>
          <c:showLegendKey val="0"/>
          <c:showVal val="0"/>
          <c:showCatName val="0"/>
          <c:showSerName val="0"/>
          <c:showPercent val="0"/>
          <c:showBubbleSize val="0"/>
        </c:dLbls>
        <c:gapWidth val="219"/>
        <c:overlap val="-27"/>
        <c:axId val="548450240"/>
        <c:axId val="548449912"/>
      </c:barChart>
      <c:catAx>
        <c:axId val="54845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it-IT"/>
          </a:p>
        </c:txPr>
        <c:crossAx val="548449912"/>
        <c:crosses val="autoZero"/>
        <c:auto val="1"/>
        <c:lblAlgn val="ctr"/>
        <c:lblOffset val="100"/>
        <c:noMultiLvlLbl val="0"/>
      </c:catAx>
      <c:valAx>
        <c:axId val="548449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54845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Foglio2!$B$2:$B$1000</cx:f>
        <cx:lvl ptCount="999" formatCode="Standard">
          <cx:pt idx="0">0.093923517852090299</cx:pt>
          <cx:pt idx="1">-0.41370071812707465</cx:pt>
          <cx:pt idx="2">0.70636701821058523</cx:pt>
          <cx:pt idx="3">0.40564600567449816</cx:pt>
          <cx:pt idx="4">0.20411562218214385</cx:pt>
          <cx:pt idx="5">0.41213183976651635</cx:pt>
          <cx:pt idx="6">0.19693516151164658</cx:pt>
          <cx:pt idx="7">-0.073375758802285418</cx:pt>
          <cx:pt idx="8">1.7312959244009107</cx:pt>
          <cx:pt idx="9">-1.002058525045868</cx:pt>
          <cx:pt idx="10">-1.0225198820990045</cx:pt>
          <cx:pt idx="11">1.8678974811336957</cx:pt>
          <cx:pt idx="12">1.0960229701595381</cx:pt>
          <cx:pt idx="13">-0.62048798099567648</cx:pt>
          <cx:pt idx="14">-0.41888711166393477</cx:pt>
          <cx:pt idx="15">1.1325141713314224</cx:pt>
          <cx:pt idx="16">0.78169250627979636</cx:pt>
          <cx:pt idx="17">0.1536500349175185</cx:pt>
          <cx:pt idx="18">0.49515165301272646</cx:pt>
          <cx:pt idx="19">0.47557477955706418</cx:pt>
          <cx:pt idx="20">-2.2889980755280703</cx:pt>
          <cx:pt idx="21">0.10160192687180825</cx:pt>
          <cx:pt idx="22">0.19300955500511918</cx:pt>
          <cx:pt idx="23">0.37070776670589112</cx:pt>
          <cx:pt idx="24">-0.43447585085232276</cx:pt>
          <cx:pt idx="25">-0.13910494089941494</cx:pt>
          <cx:pt idx="26">0.81857024269993417</cx:pt>
          <cx:pt idx="27">-1.3300791579240467</cx:pt>
          <cx:pt idx="28">1.9993694877484813</cx:pt>
          <cx:pt idx="29">-1.4928809832781553</cx:pt>
          <cx:pt idx="30">-0.2262368070660159</cx:pt>
          <cx:pt idx="31">-0.21022742657805793</cx:pt>
          <cx:pt idx="32">-0.71165914050652646</cx:pt>
          <cx:pt idx="33">0.64354026108048856</cx:pt>
          <cx:pt idx="34">-0.70797341322759166</cx:pt>
          <cx:pt idx="35">1.6842432160046883</cx:pt>
          <cx:pt idx="36">0.660440946376184</cx:pt>
          <cx:pt idx="37">1.1040401659556665</cx:pt>
          <cx:pt idx="38">0.29614170671266038</cx:pt>
          <cx:pt idx="39">-0.024813289201119915</cx:pt>
          <cx:pt idx="40">-1.0750295587058645</cx:pt>
          <cx:pt idx="41">0.92557684183702804</cx:pt>
          <cx:pt idx="42">0.15551563592453022</cx:pt>
          <cx:pt idx="43">-1.6743115338613279</cx:pt>
          <cx:pt idx="44">0.027843043426400982</cx:pt>
          <cx:pt idx="45">-0.96685880635050125</cx:pt>
          <cx:pt idx="46">0.086868112703086808</cx:pt>
          <cx:pt idx="47">-0.77922322816448286</cx:pt>
          <cx:pt idx="48">0.39528231354779564</cx:pt>
          <cx:pt idx="49">-0.14892520994180813</cx:pt>
          <cx:pt idx="50">0.34040340324281715</cx:pt>
          <cx:pt idx="51">0.22306039682007395</cx:pt>
          <cx:pt idx="52">0.8824781616567634</cx:pt>
          <cx:pt idx="53">0.072567445386084728</cx:pt>
          <cx:pt idx="54">0.36024289329361636</cx:pt>
          <cx:pt idx="55">0.50574044507811777</cx:pt>
          <cx:pt idx="56">-0.45473939280782361</cx:pt>
          <cx:pt idx="57">-0.34699723983067088</cx:pt>
          <cx:pt idx="58">0.632976480119396</cx:pt>
          <cx:pt idx="59">-0.087007947513484396</cx:pt>
          <cx:pt idx="60">1.0084841051138937</cx:pt>
          <cx:pt idx="61">0.97631300377543084</cx:pt>
          <cx:pt idx="62">-2.2427957446780056</cx:pt>
          <cx:pt idx="63">-0.44377202357281931</cx:pt>
          <cx:pt idx="64">1.0029452823800966</cx:pt>
          <cx:pt idx="65">-0.14359557098941877</cx:pt>
          <cx:pt idx="66">2.2217864170670509</cx:pt>
          <cx:pt idx="67">-2.6473571779206395</cx:pt>
          <cx:pt idx="68">-0.93497646957985125</cx:pt>
          <cx:pt idx="69">0.11078213901782874</cx:pt>
          <cx:pt idx="70">0.77229742601048201</cx:pt>
          <cx:pt idx="71">2.1230516722425818</cx:pt>
          <cx:pt idx="72">-0.30017986318853218</cx:pt>
          <cx:pt idx="73">0.28517888495116495</cx:pt>
          <cx:pt idx="74">-1.8895480025094002</cx:pt>
          <cx:pt idx="75">-0.59459580370457843</cx:pt>
          <cx:pt idx="76">0.48290758059010841</cx:pt>
          <cx:pt idx="77">1.0160101737710647</cx:pt>
          <cx:pt idx="78">-1.4957913663238287</cx:pt>
          <cx:pt idx="79">-2.0136485545663163</cx:pt>
          <cx:pt idx="80">-1.0552594176260754</cx:pt>
          <cx:pt idx="81">2.4447399482596666</cx:pt>
          <cx:pt idx="82">-0.89151399151887745</cx:pt>
          <cx:pt idx="83">0.24617747840238735</cx:pt>
          <cx:pt idx="84">0.26941393116430845</cx:pt>
          <cx:pt idx="85">-0.50344738156127278</cx:pt>
          <cx:pt idx="86">-0.80392283052788116</cx:pt>
          <cx:pt idx="87">0.21257847038214095</cx:pt>
          <cx:pt idx="88">-0.92654317995766178</cx:pt>
          <cx:pt idx="89">-0.78620587373734452</cx:pt>
          <cx:pt idx="90">-0.89750642473518383</cx:pt>
          <cx:pt idx="91">0.41782868720474653</cx:pt>
          <cx:pt idx="92">0.32753860068623908</cx:pt>
          <cx:pt idx="93">-2.4072141968645155</cx:pt>
          <cx:pt idx="94">-1.3911335372540634</cx:pt>
          <cx:pt idx="95">0.60926367950742133</cx:pt>
          <cx:pt idx="96">-0.3435866346990224</cx:pt>
          <cx:pt idx="97">-0.59317699196981266</cx:pt>
          <cx:pt idx="98">0.41162138586514629</cx:pt>
          <cx:pt idx="99">-0.16505282474099658</cx:pt>
          <cx:pt idx="100">0.91128640633542091</cx:pt>
          <cx:pt idx="101">0.5951847015239764</cx:pt>
          <cx:pt idx="102">0.30106548365438357</cx:pt>
          <cx:pt idx="103">-1.477405930927489</cx:pt>
          <cx:pt idx="104">1.0437474884383846</cx:pt>
          <cx:pt idx="105">-0.0012141754268668592</cx:pt>
          <cx:pt idx="106">-0.37049176171422005</cx:pt>
          <cx:pt idx="107">-1.8865102902054787</cx:pt>
          <cx:pt idx="108">0.55476107263530139</cx:pt>
          <cx:pt idx="109">1.2098894330847543</cx:pt>
          <cx:pt idx="110">-1.2464215615182184</cx:pt>
          <cx:pt idx="111">0.44031594370608218</cx:pt>
          <cx:pt idx="112">-1.0904932423727587</cx:pt>
          <cx:pt idx="113">-1.1285078471701127</cx:pt>
          <cx:pt idx="114">-0.27019041226594709</cx:pt>
          <cx:pt idx="115">0.45257138481247239</cx:pt>
          <cx:pt idx="116">0.054710653785150498</cx:pt>
          <cx:pt idx="117">-1.0323742571927141</cx:pt>
          <cx:pt idx="118">2.3256507120095193</cx:pt>
          <cx:pt idx="119">0.30445676202361938</cx:pt>
          <cx:pt idx="120">0.78285893323482014</cx:pt>
          <cx:pt idx="121">-0.47314188122982159</cx:pt>
          <cx:pt idx="122">0.179770722752437</cx:pt>
          <cx:pt idx="123">-0.24878204385458957</cx:pt>
          <cx:pt idx="124">-0.09645191312301904</cx:pt>
          <cx:pt idx="125">0.81558710007811897</cx:pt>
          <cx:pt idx="126">0.72051307142828591</cx:pt>
          <cx:pt idx="127">-0.8639267434773501</cx:pt>
          <cx:pt idx="128">-0.1787861947377678</cx:pt>
          <cx:pt idx="129">-1.3540966392611153</cx:pt>
          <cx:pt idx="130">0.10247276804875582</cx:pt>
          <cx:pt idx="131">-0.29256625566631556</cx:pt>
          <cx:pt idx="132">-0.084460225480142981</cx:pt>
          <cx:pt idx="133">1.1108386388514191</cx:pt>
          <cx:pt idx="134">-0.49785967348725535</cx:pt>
          <cx:pt idx="135">-0.64067307903314941</cx:pt>
          <cx:pt idx="136">-0.24416067390120588</cx:pt>
          <cx:pt idx="137">0.038853613659739494</cx:pt>
          <cx:pt idx="138">1.6283593140542507</cx:pt>
          <cx:pt idx="139">0.44674834498437122</cx:pt>
          <cx:pt idx="140">-0.74872559707728215</cx:pt>
          <cx:pt idx="141">-0.32348680178984068</cx:pt>
          <cx:pt idx="142">0.69325096774264239</cx:pt>
          <cx:pt idx="143">0.91087940745637752</cx:pt>
          <cx:pt idx="144">1.4209717846824788</cx:pt>
          <cx:pt idx="145">0.59972762755933218</cx:pt>
          <cx:pt idx="146">-1.2741952559736092</cx:pt>
          <cx:pt idx="147">0.0025738700060173869</cx:pt>
          <cx:pt idx="148">0.70818259700899944</cx:pt>
          <cx:pt idx="149">-1.1090060070273466</cx:pt>
          <cx:pt idx="150">-0.45660044634132646</cx:pt>
          <cx:pt idx="151">-1.1869474292325322</cx:pt>
          <cx:pt idx="152">1.3388762454269454</cx:pt>
          <cx:pt idx="153">-0.71140675572678447</cx:pt>
          <cx:pt idx="154">-1.5994373825378716</cx:pt>
          <cx:pt idx="155">-1.5403475117636845</cx:pt>
          <cx:pt idx="156">0.32032858143793419</cx:pt>
          <cx:pt idx="157">-1.1119618648081087</cx:pt>
          <cx:pt idx="158">0.33192804949067067</cx:pt>
          <cx:pt idx="159">1.1947395250899717</cx:pt>
          <cx:pt idx="160">0.83253780758241192</cx:pt>
          <cx:pt idx="161">0.51910319598391652</cx:pt>
          <cx:pt idx="162">1.2910777513752691</cx:pt>
          <cx:pt idx="163">-0.7403650670312345</cx:pt>
          <cx:pt idx="164">1.0895519153564237</cx:pt>
          <cx:pt idx="165">-0.29512648325180635</cx:pt>
          <cx:pt idx="166">-2.0316838345024735</cx:pt>
          <cx:pt idx="167">0.027305304683977738</cx:pt>
          <cx:pt idx="168">0.1478395006415667</cx:pt>
          <cx:pt idx="169">-0.96464191301492974</cx:pt>
          <cx:pt idx="170">1.0482312973181251</cx:pt>
          <cx:pt idx="171">1.2686359696090221</cx:pt>
          <cx:pt idx="172">1.1948122846661136</cx:pt>
          <cx:pt idx="173">-1.7532966012367979</cx:pt>
          <cx:pt idx="174">0.0067427663452690467</cx:pt>
          <cx:pt idx="175">0.55120381148299202</cx:pt>
          <cx:pt idx="176">-0.21836171981703956</cx:pt>
          <cx:pt idx="177">1.5063915270729922</cx:pt>
          <cx:pt idx="178">-2.1145388018339872</cx:pt>
          <cx:pt idx="179">0.42215788198518567</cx:pt>
          <cx:pt idx="180">-0.84476823758450337</cx:pt>
          <cx:pt idx="181">0.2881370164686814</cx:pt>
          <cx:pt idx="182">-1.526050255051814</cx:pt>
          <cx:pt idx="183">-0.74690888141049072</cx:pt>
          <cx:pt idx="184">0.21943037609162275</cx:pt>
          <cx:pt idx="185">-1.5225850802380592</cx:pt>
          <cx:pt idx="186">-0.009943050827132538</cx:pt>
          <cx:pt idx="187">0.97530573839321733</cx:pt>
          <cx:pt idx="188">0.90150251708109863</cx:pt>
          <cx:pt idx="189">-0.79966412158682942</cx:pt>
          <cx:pt idx="190">-0.54476913646794856</cx:pt>
          <cx:pt idx="191">0.57108536566374823</cx:pt>
          <cx:pt idx="192">-0.52513314585667104</cx:pt>
          <cx:pt idx="193">0.90530193119775504</cx:pt>
          <cx:pt idx="194">-1.0073972589452751</cx:pt>
          <cx:pt idx="195">0.11882207218150143</cx:pt>
          <cx:pt idx="196">-0.43234422264504246</cx:pt>
          <cx:pt idx="197">-0.11991915016551502</cx:pt>
          <cx:pt idx="198">-0.35933680919697508</cx:pt>
          <cx:pt idx="199">-2.5795816327445209</cx:pt>
          <cx:pt idx="200">-1.1352972251188476</cx:pt>
          <cx:pt idx="201">-0.24190967451431789</cx:pt>
          <cx:pt idx="202">-0.92944674179307185</cx:pt>
          <cx:pt idx="203">0.14293846106738783</cx:pt>
          <cx:pt idx="204">0.39595761336386204</cx:pt>
          <cx:pt idx="205">0.33659262044238858</cx:pt>
          <cx:pt idx="206">-0.097700194601202384</cx:pt>
          <cx:pt idx="207">-0.099767021310981363</cx:pt>
          <cx:pt idx="208">0.42240571929141879</cx:pt>
          <cx:pt idx="209">0.58499040278547909</cx:pt>
          <cx:pt idx="210">-0.87734406406525522</cx:pt>
          <cx:pt idx="211">1.0374651537858881</cx:pt>
          <cx:pt idx="212">2.2031417756807059</cx:pt>
          <cx:pt idx="213">-0.86638237917213701</cx:pt>
          <cx:pt idx="214">-1.2321993381192442</cx:pt>
          <cx:pt idx="215">1.3427143130684271</cx:pt>
          <cx:pt idx="216">0.56378439694526605</cx:pt>
          <cx:pt idx="217">0.3148488758597523</cx:pt>
          <cx:pt idx="218">-0.82466158346505836</cx:pt>
          <cx:pt idx="219">0.72855073085520416</cx:pt>
          <cx:pt idx="220">0.37746644920844119</cx:pt>
          <cx:pt idx="221">0.20787410903722048</cx:pt>
          <cx:pt idx="222">-0.44800117393606342</cx:pt>
          <cx:pt idx="223">-0.9622681318433024</cx:pt>
          <cx:pt idx="224">1.0753001333796419</cx:pt>
          <cx:pt idx="225">-0.8560050446249079</cx:pt>
          <cx:pt idx="226">-1.1093652574345469</cx:pt>
          <cx:pt idx="227">-1.8736136553343385</cx:pt>
          <cx:pt idx="228">-0.068322378865559585</cx:pt>
          <cx:pt idx="229">0.67852170104742981</cx:pt>
          <cx:pt idx="230">0.6908248906256631</cx:pt>
          <cx:pt idx="231">-2.1639789338223636</cx:pt>
          <cx:pt idx="232">-2.0509469322860241</cx:pt>
          <cx:pt idx="233">-0.19988647181889974</cx:pt>
          <cx:pt idx="234">-1.1516794984345324</cx:pt>
          <cx:pt idx="235">-0.59732201407314278</cx:pt>
          <cx:pt idx="236">-0.29259808798087761</cx:pt>
          <cx:pt idx="237">-0.64768528318381868</cx:pt>
          <cx:pt idx="238">-0.85565261542797089</cx:pt>
          <cx:pt idx="239">0.7257813194883056</cx:pt>
          <cx:pt idx="240">-0.27120677259517834</cx:pt>
          <cx:pt idx="241">-1.2974624041817151</cx:pt>
          <cx:pt idx="242">-0.69382622314151376</cx:pt>
          <cx:pt idx="243">-1.0409962669655215</cx:pt>
          <cx:pt idx="244">-0.81141934060724452</cx:pt>
          <cx:pt idx="245">-0.5131641955813393</cx:pt>
          <cx:pt idx="246">1.6471904018544592</cx:pt>
          <cx:pt idx="247">0.50516064220573753</cx:pt>
          <cx:pt idx="248">1.3483349903253838</cx:pt>
          <cx:pt idx="249">1.6185231288545765</cx:pt>
          <cx:pt idx="250">-2.3663596948608756</cx:pt>
          <cx:pt idx="251">1.776743374648504</cx:pt>
          <cx:pt idx="252">0.27774262889579404</cx:pt>
          <cx:pt idx="253">-1.2805071492039133</cx:pt>
          <cx:pt idx="254">0.79042592915357091</cx:pt>
          <cx:pt idx="255">0.13964495337859262</cx:pt>
          <cx:pt idx="256">0.80791096479515545</cx:pt>
          <cx:pt idx="257">0.65728954723454081</cx:pt>
          <cx:pt idx="258">1.0659027793735731</cx:pt>
          <cx:pt idx="259">0.43957470552413724</cx:pt>
          <cx:pt idx="260">0.31860054150456563</cx:pt>
          <cx:pt idx="261">-1.1477709449536633</cx:pt>
          <cx:pt idx="262">0.87302851170534268</cx:pt>
          <cx:pt idx="263">-0.19677145246532746</cx:pt>
          <cx:pt idx="264">0.26644329409464262</cx:pt>
          <cx:pt idx="265">-1.3134263099345844</cx:pt>
          <cx:pt idx="266">0.23739858079352416</cx:pt>
          <cx:pt idx="267">-0.16310877981595695</cx:pt>
          <cx:pt idx="268">0.47491312216152437</cx:pt>
          <cx:pt idx="269">-1.6713329387130216</cx:pt>
          <cx:pt idx="270">-0.15494606486754492</cx:pt>
          <cx:pt idx="271">0.60516867961268872</cx:pt>
          <cx:pt idx="272">0.083716713561443612</cx:pt>
          <cx:pt idx="273">-0.96217490863637067</cx:pt>
          <cx:pt idx="274">-0.67130713432561606</cx:pt>
          <cx:pt idx="275">0.72356897362624295</cx:pt>
          <cx:pt idx="276">2.1130108507350087</cx:pt>
          <cx:pt idx="277">-0.7169523996708449</cx:pt>
          <cx:pt idx="278">-0.69851466832915321</cx:pt>
          <cx:pt idx="279">-0.04425260158313904</cx:pt>
          <cx:pt idx="280">1.1680822353810072</cx:pt>
          <cx:pt idx="281">1.0494181879039388</cx:pt>
          <cx:pt idx="282">-0.031955096346791834</cx:pt>
          <cx:pt idx="283">-0.60183310779393651</cx:pt>
          <cx:pt idx="284">-1.2116834113840014</cx:pt>
          <cx:pt idx="285">-1.2104533197998535</cx:pt>
          <cx:pt idx="286">-1.4565785022568889</cx:pt>
          <cx:pt idx="287">-0.10139046935364604</cx:pt>
          <cx:pt idx="288">0.98568989415070973</cx:pt>
          <cx:pt idx="289">1.1007659850292839</cx:pt>
          <cx:pt idx="290">0.41753310142667033</cx:pt>
          <cx:pt idx="291">0.86746922534075566</cx:pt>
          <cx:pt idx="292">1.2910732039017603</cx:pt>
          <cx:pt idx="293">-0.79809751696302556</cx:pt>
          <cx:pt idx="294">1.4453962648985907</cx:pt>
          <cx:pt idx="295">-0.34805907489499077</cx:pt>
          <cx:pt idx="296">-1.7996990209212527</cx:pt>
          <cx:pt idx="297">-0.5727429197577294</cx:pt>
          <cx:pt idx="298">-0.65229187384829856</cx:pt>
          <cx:pt idx="299">-0.89013383330893703</cx:pt>
          <cx:pt idx="300">0.90727326096384786</cx:pt>
          <cx:pt idx="301">1.390963006997481</cx:pt>
          <cx:pt idx="302">0.99928001873195171</cx:pt>
          <cx:pt idx="303">0.1350849743175786</cx:pt>
          <cx:pt idx="304">0.0006298250809777528</cx:pt>
          <cx:pt idx="305">0.60109073274361435</cx:pt>
          <cx:pt idx="306">0.62868934946891386</cx:pt>
          <cx:pt idx="307">1.3194903658586554</cx:pt>
          <cx:pt idx="308">0.008801634976407513</cx:pt>
          <cx:pt idx="309">0.043987711251247674</cx:pt>
          <cx:pt idx="310">-0.39129190554376692</cx:pt>
          <cx:pt idx="311">-0.47745288611622527</cx:pt>
          <cx:pt idx="312">0.66145958044216968</cx:pt>
          <cx:pt idx="313">-0.38326675166899804</cx:pt>
          <cx:pt idx="314">-0.70188548306759913</cx:pt>
          <cx:pt idx="315">0.82059045780624729</cx:pt>
          <cx:pt idx="316">0.74064701038878411</cx:pt>
          <cx:pt idx="317">0.19160097508574836</cx:pt>
          <cx:pt idx="318">-0.33385390452167485</cx:pt>
          <cx:pt idx="319">1.2861642062489409</cx:pt>
          <cx:pt idx="320">1.1000634003721643</cx:pt>
          <cx:pt idx="321">-1.3198859960539266</cx:pt>
          <cx:pt idx="322">-0.27011992642655969</cx:pt>
          <cx:pt idx="323">-1.1501106200739741</cx:pt>
          <cx:pt idx="324">0.53988856052455958</cx:pt>
          <cx:pt idx="325">-1.7781621863832697</cx:pt>
          <cx:pt idx="326">-0.16893181964405812</cx:pt>
          <cx:pt idx="327">-0.95801397037575953</cx:pt>
          <cx:pt idx="328">1.0579060472082347</cx:pt>
          <cx:pt idx="329">-0.99807721198885702</cx:pt>
          <cx:pt idx="330">-0.39730366552248597</cx:pt>
          <cx:pt idx="331">-1.9847084331559017</cx:pt>
          <cx:pt idx="332">-0.12571490515256301</cx:pt>
          <cx:pt idx="333">0.80195377449854277</cx:pt>
          <cx:pt idx="334">1.0422627383377403</cx:pt>
          <cx:pt idx="335">0.60729007600457408</cx:pt>
          <cx:pt idx="336">-0.34469394449843094</cx:pt>
          <cx:pt idx="337">-0.56480189414287452</cx:pt>
          <cx:pt idx="338">0.13637531992571894</cx:pt>
          <cx:pt idx="339">-1.458693077438511</cx:pt>
          <cx:pt idx="340">0.16682406567269936</cx:pt>
          <cx:pt idx="341">1.2166060514573473</cx:pt>
          <cx:pt idx="342">0.4722915036836639</cx:pt>
          <cx:pt idx="343">-0.4232083483657334</cx:pt>
          <cx:pt idx="344">-0.37426389098982327</cx:pt>
          <cx:pt idx="345">-0.19656908989418298</cx:pt>
          <cx:pt idx="346">1.5759042071294971</cx:pt>
          <cx:pt idx="347">-0.8686401997692883</cx:pt>
          <cx:pt idx="348">0.58438672567717731</cx:pt>
          <cx:pt idx="349">0.77324102676357143</cx:pt>
          <cx:pt idx="350">0.46064997150097042</cx:pt>
          <cx:pt idx="351">-0.45153569772082847</cx:pt>
          <cx:pt idx="352">0.6800473784096539</cx:pt>
          <cx:pt idx="353">1.1867564353451598</cx:pt>
          <cx:pt idx="354">-0.10481016943231225</cx:pt>
          <cx:pt idx="355">-1.8399259715806693</cx:pt>
          <cx:pt idx="356">0.74058789323316887</cx:pt>
          <cx:pt idx="357">-0.61006858231849037</cx:pt>
          <cx:pt idx="358">-1.003536453936249</cx:pt>
          <cx:pt idx="359">-0.9905488695949316</cx:pt>
          <cx:pt idx="360">-1.0764824764919467</cx:pt>
          <cx:pt idx="361">-0.36035771699971519</cx:pt>
          <cx:pt idx="362">0.21062533051008359</cx:pt>
          <cx:pt idx="363">-0.32403931982116774</cx:pt>
          <cx:pt idx="364">-0.71415911406802479</cx:pt>
          <cx:pt idx="365">0.65288759287795983</cx:pt>
          <cx:pt idx="366">-1.7679576558293775</cx:pt>
          <cx:pt idx="367">0.36260416891309433</cx:pt>
          <cx:pt idx="368">0.060657612266368233</cx:pt>
          <cx:pt idx="369">1.7611637304071337</cx:pt>
          <cx:pt idx="370">0.70397391027654521</cx:pt>
          <cx:pt idx="371">-1.069083737093024</cx:pt>
          <cx:pt idx="372">-0.62452158999803942</cx:pt>
          <cx:pt idx="373">-1.5816203813301399</cx:pt>
          <cx:pt idx="374">0.78493712862837128</cx:pt>
          <cx:pt idx="375">0.17515276340418495</cx:pt>
          <cx:pt idx="376">1.415824044670444</cx:pt>
          <cx:pt idx="377">-1.279811385757057</cx:pt>
          <cx:pt idx="378">0.99726776170427911</cx:pt>
          <cx:pt idx="379">-0.38056441553635523</cx:pt>
          <cx:pt idx="380">-1.3909675544709899</cx:pt>
          <cx:pt idx="381">-1.0411713446956128</cx:pt>
          <cx:pt idx="382">0.062252638599602506</cx:pt>
          <cx:pt idx="383">0.34937102100229822</cx:pt>
          <cx:pt idx="384">-0.68436520450632088</cx:pt>
          <cx:pt idx="385">-0.90341927716508508</cx:pt>
          <cx:pt idx="386">-0.72477405410609208</cx:pt>
          <cx:pt idx="387">0.83049485510855448</cx:pt>
          <cx:pt idx="388">-2.7337227948009968</cx:pt>
          <cx:pt idx="389">0.31882564144325443</cx:pt>
          <cx:pt idx="390">0.14639567780250218</cx:pt>
          <cx:pt idx="391">0.22760332285542972</cx:pt>
          <cx:pt idx="392">0.024724613467697054</cx:pt>
          <cx:pt idx="393">-0.63228412727767136</cx:pt>
          <cx:pt idx="394">-0.4290825472708093</cx:pt>
          <cx:pt idx="395">-0.28809154173359275</cx:pt>
          <cx:pt idx="396">-0.72416469265590422</cx:pt>
          <cx:pt idx="397">1.5733985492261127</cx:pt>
          <cx:pt idx="398">-0.43937575355812442</cx:pt>
          <cx:pt idx="399">0.20494212549238</cx:pt>
          <cx:pt idx="400">-1.3801945897284895</cx:pt>
          <cx:pt idx="401">0.90310322775621898</cx:pt>
          <cx:pt idx="402">-0.35744733395404182</cx:pt>
          <cx:pt idx="403">1.1915290087927133</cx:pt>
          <cx:pt idx="404">-0.71145905167213641</cx:pt>
          <cx:pt idx="405">0.77656068242504261</cx:pt>
          <cx:pt idx="406">-1.0012490747612901</cx:pt>
          <cx:pt idx="407">-0.14690613170387223</cx:pt>
          <cx:pt idx="408">-2.1033883967902511</cx:pt>
          <cx:pt idx="409">0.67841028794646263</cx:pt>
          <cx:pt idx="410">-0.97191104941884987</cx:pt>
          <cx:pt idx="411">-0.37753579817945138</cx:pt>
          <cx:pt idx="412">2.0964216673746705</cx:pt>
          <cx:pt idx="413">-1.3058843251201324</cx:pt>
          <cx:pt idx="414">-1.7581442079972476</cx:pt>
          <cx:pt idx="415">0.11789779819082469</cx:pt>
          <cx:pt idx="416">-0.89773720901575871</cx:pt>
          <cx:pt idx="417">0.32502725844096858</cx:pt>
          <cx:pt idx="418">-1.719427018542774</cx:pt>
          <cx:pt idx="419">0.86803424892423209</cx:pt>
          <cx:pt idx="420">-0.0072600414569023997</cx:pt>
          <cx:pt idx="421">0.93852804639027454</cx:pt>
          <cx:pt idx="422">0.86914269559201784</cx:pt>
          <cx:pt idx="423">0.22715312297805212</cx:pt>
          <cx:pt idx="424">0.17475258573540486</cx:pt>
          <cx:pt idx="425">-0.58149680626229383</cx:pt>
          <cx:pt idx="426">0.17406364349881187</cx:pt>
          <cx:pt idx="427">0.62807430367683992</cx:pt>
          <cx:pt idx="428">0.066081611294066533</cx:pt>
          <cx:pt idx="429">-0.66327629610896111</cx:pt>
          <cx:pt idx="430">1.1175688996445388</cx:pt>
          <cx:pt idx="431">0.16712419892428443</cx:pt>
          <cx:pt idx="432">1.1554766388144344</cx:pt>
          <cx:pt idx="433">0.86317868408514187</cx:pt>
          <cx:pt idx="434">-1.2247733138792682</cx:pt>
          <cx:pt idx="435">-0.46151967580954079</cx:pt>
          <cx:pt idx="436">-0.17267325347347651</cx:pt>
          <cx:pt idx="437">-0.12151872397225816</cx:pt>
          <cx:pt idx="438">0.56281351135112345</cx:pt>
          <cx:pt idx="439">-1.4461784303421155</cx:pt>
          <cx:pt idx="440">0.78774974099360406</cx:pt>
          <cx:pt idx="441">-0.22287622414296493</cx:pt>
          <cx:pt idx="442">-0.28586100597749464</cx:pt>
          <cx:pt idx="443">0.22223275664146058</cx:pt>
          <cx:pt idx="444">-0.24271685106214136</cx:pt>
          <cx:pt idx="445">1.3571025192504749</cx:pt>
          <cx:pt idx="446">0.0051068127504549921</cx:pt>
          <cx:pt idx="447">0.63853121901047416</cx:pt>
          <cx:pt idx="448">1.2762234291585628</cx:pt>
          <cx:pt idx="449">0.069969701144145802</cx:pt>
          <cx:pt idx="450">-0.61309265220188536</cx:pt>
          <cx:pt idx="451">-0.42188503357465379</cx:pt>
          <cx:pt idx="452">-0.083451823229552247</cx:pt>
          <cx:pt idx="453">0.25189933694491629</cx:pt>
          <cx:pt idx="454">0.82793349065468647</cx:pt>
          <cx:pt idx="455">0.95010818768059835</cx:pt>
          <cx:pt idx="456">0.044989292291575111</cx:pt>
          <cx:pt idx="457">-1.5914338291622698</cx:pt>
          <cx:pt idx="458">-1.3305930224305484</cx:pt>
          <cx:pt idx="459">0.14155375538393855</cx:pt>
          <cx:pt idx="460">-0.096573558039381169</cx:pt>
          <cx:pt idx="461">1.9604158296715468</cx:pt>
          <cx:pt idx="462">-0.59852823142136913</cx:pt>
          <cx:pt idx="463">0.29765033104922622</cx:pt>
          <cx:pt idx="464">-0.96580606623319909</cx:pt>
          <cx:pt idx="465">1.7517868400318548</cx:pt>
          <cx:pt idx="466">-0.48868514568312094</cx:pt>
          <cx:pt idx="467">0.60665570345008746</cx:pt>
          <cx:pt idx="468">0.94278220785781741</cx:pt>
          <cx:pt idx="469">-1.1275460565229878</cx:pt>
          <cx:pt idx="470">0.88469050751882605</cx:pt>
          <cx:pt idx="471">0.16578383110754658</cx:pt>
          <cx:pt idx="472">-2.1974028641125187</cx:pt>
          <cx:pt idx="473">-0.74638137448346242</cx:pt>
          <cx:pt idx="474">-0.61573928178404458</cx:pt>
          <cx:pt idx="475">0.364832430932438</cx:pt>
          <cx:pt idx="476">0.018083028408000246</cx:pt>
          <cx:pt idx="477">0.64121195464394987</cx:pt>
          <cx:pt idx="478">0.10498752089915797</cx:pt>
          <cx:pt idx="479">-1.0252711035718676</cx:pt>
          <cx:pt idx="480">-1.6699141269782558</cx:pt>
          <cx:pt idx="481">0.84475459516397677</cx:pt>
          <cx:pt idx="482">-0.44106627683504485</cx:pt>
          <cx:pt idx="483">-0.55601276471861638</cx:pt>
          <cx:pt idx="484">1.4108309187577106</cx:pt>
          <cx:pt idx="485">0.74212948675267398</cx:pt>
          <cx:pt idx="486">-1.1337851901771501</cx:pt>
          <cx:pt idx="487">0.6110485628596507</cx:pt>
          <cx:pt idx="488">-0.51424194680294022</cx:pt>
          <cx:pt idx="489">0.29919533517386299</cx:pt>
          <cx:pt idx="490">-1.4336137610371225</cx:pt>
          <cx:pt idx="491">0.42674628275563009</cx:pt>
          <cx:pt idx="492">-0.46537820708181243</cx:pt>
          <cx:pt idx="493">-0.86421323430840857</cx:pt>
          <cx:pt idx="494">-1.2415011951816268</cx:pt>
          <cx:pt idx="495">1.182954747491749</cx:pt>
          <cx:pt idx="496">0.93192284111864865</cx:pt>
          <cx:pt idx="497">-0.79865458246786147</cx:pt>
          <cx:pt idx="498">-0.80290192272514105</cx:pt>
          <cx:pt idx="499">0.090228695626137778</cx:pt>
          <cx:pt idx="500">0.41735688682820182</cx:pt>
          <cx:pt idx="501">0.59970147958665621</cx:pt>
          <cx:pt idx="502">1.7256297724088654</cx:pt>
          <cx:pt idx="503">0.31638137443223968</cx:pt>
          <cx:pt idx="504">2.083470462821424</cx:pt>
          <cx:pt idx="505">-0.45405499804473948</cx:pt>
          <cx:pt idx="506">0.0098111740953754634</cx:pt>
          <cx:pt idx="507">-0.57695842770044692</cx:pt>
          <cx:pt idx="508">-0.5255174073681701</cx:pt>
          <cx:pt idx="509">0.18903506315837149</cx:pt>
          <cx:pt idx="510">-0.060284719438641332</cx:pt>
          <cx:pt idx="511">0.082304723036941141</cx:pt>
          <cx:pt idx="512">0.61749915403197519</cx:pt>
          <cx:pt idx="513">-1.2030477591906674</cx:pt>
          <cx:pt idx="514">-1.650287231313996</cx:pt>
          <cx:pt idx="515">1.8762057152343914</cx:pt>
          <cx:pt idx="516">0.062473191064782441</cx:pt>
          <cx:pt idx="517">-1.1982456271653064</cx:pt>
          <cx:pt idx="518">0.54334918786480557</cx:pt>
          <cx:pt idx="519">-1.4353281585499644</cx:pt>
          <cx:pt idx="520">0.13241560736787505</cx:pt>
          <cx:pt idx="521">0.72144189289247151</cx:pt>
          <cx:pt idx="522">2.9227521736174822</cx:pt>
          <cx:pt idx="523">1.02127614809433</cx:pt>
          <cx:pt idx="524">-1.3848966773366556</cx:pt>
          <cx:pt idx="525">0.47833736971369945</cx:pt>
          <cx:pt idx="526">0.09194536687573418</cx:pt>
          <cx:pt idx="527">-1.1186330084456131</cx:pt>
          <cx:pt idx="528">0.29416241886792704</cx:pt>
          <cx:pt idx="529">0.77788854468963109</cx:pt>
          <cx:pt idx="530">0.6386744644260034</cx:pt>
          <cx:pt idx="531">0.46354443838936277</cx:pt>
          <cx:pt idx="532">0.74157014751108363</cx:pt>
          <cx:pt idx="533">-0.61051309785398189</cx:pt>
          <cx:pt idx="534">0.46530317376891617</cx:pt>
          <cx:pt idx="535">-0.37394784158095717</cx:pt>
          <cx:pt idx="536">-0.24899009076762013</cx:pt>
          <cx:pt idx="537">-1.2232976587256417</cx:pt>
          <cx:pt idx="538">-2.7799978852272034</cx:pt>
          <cx:pt idx="539">0.48141373554244637</cx:pt>
          <cx:pt idx="540">1.4419492799788713</cx:pt>
          <cx:pt idx="541">-0.79239498518290929</cx:pt>
          <cx:pt idx="542">0.80998916018870659</cx:pt>
          <cx:pt idx="543">0.8177426025213208</cx:pt>
          <cx:pt idx="544">-1.1991733117611147</cx:pt>
          <cx:pt idx="545">0.46591821956099011</cx:pt>
          <cx:pt idx="546">-1.6608737496426329</cx:pt>
          <cx:pt idx="547">1.6227568266913295</cx:pt>
          <cx:pt idx="548">0.37334530134103261</cx:pt>
          <cx:pt idx="549">0.94408733275486156</cx:pt>
          <cx:pt idx="550">0.66483380578574724</cx:pt>
          <cx:pt idx="551">0.019447270460659638</cx:pt>
          <cx:pt idx="552">1.1977772373938933</cx:pt>
          <cx:pt idx="553">0.71478893914900254</cx:pt>
          <cx:pt idx="554">0.069378529587993398</cx:pt>
          <cx:pt idx="555">-0.48701963351049926</cx:pt>
          <cx:pt idx="556">0.37310542211344</cx:pt>
          <cx:pt idx="557">-0.44434045776142739</cx:pt>
          <cx:pt idx="558">-0.26996531232725829</cx:pt>
          <cx:pt idx="559">-1.1209226613573264</cx:pt>
          <cx:pt idx="560">-0.21680534700863063</cx:pt>
          <cx:pt idx="561">-1.1538622857187875</cx:pt>
          <cx:pt idx="562">0.64947471400955692</cx:pt>
          <cx:pt idx="563">0.071415797719964758</cx:pt>
          <cx:pt idx="564">1.5077466741786338</cx:pt>
          <cx:pt idx="565">1.4963097783038393</cx:pt>
          <cx:pt idx="566">-1.1730708138202317</cx:pt>
          <cx:pt idx="567">-0.54247948355623521</cx:pt>
          <cx:pt idx="568">1.7567890608916059</cx:pt>
          <cx:pt idx="569">0.037055087886983529</cx:pt>
          <cx:pt idx="570">1.3026328815612942</cx:pt>
          <cx:pt idx="571">0.3779734925046796</cx:pt>
          <cx:pt idx="572">0.66902202888741158</cx:pt>
          <cx:pt idx="573">2.4642940843477845</cx:pt>
          <cx:pt idx="574">0.33952119338209741</cx:pt>
          <cx:pt idx="575">-2.317228791071102</cx:pt>
          <cx:pt idx="576">-0.84564362623495981</cx:pt>
          <cx:pt idx="577">0.0092495611170306802</cx:pt>
          <cx:pt idx="578">0.046746890802751295</cx:pt>
          <cx:pt idx="579">0.94641563919140026</cx:pt>
          <cx:pt idx="580">0.62303342929226346</cx:pt>
          <cx:pt idx="581">0.59904436966462526</cx:pt>
          <cx:pt idx="582">-0.59590547607513145</cx:pt>
          <cx:pt idx="583">-0.43725094656110741</cx:pt>
          <cx:pt idx="584">0.056663793657207862</cx:pt>
          <cx:pt idx="585">-0.72288003138964996</cx:pt>
          <cx:pt idx="586">0.19104390958091244</cx:pt>
          <cx:pt idx="587">0.544997647011769</cx:pt>
          <cx:pt idx="588">0.27265627977612894</cx:pt>
          <cx:pt idx="589">-0.62379513110499829</cx:pt>
          <cx:pt idx="590">-1.513653842266649</cx:pt>
          <cx:pt idx="591">-0.21460664356709458</cx:pt>
          <cx:pt idx="592">0.059250169215374626</cx:pt>
          <cx:pt idx="593">0.10421217666589655</cx:pt>
          <cx:pt idx="594">2.0643346942961216</cx:pt>
          <cx:pt idx="595">-0.30703176889801398</cx:pt>
          <cx:pt idx="596">0.62637809605803341</cx:pt>
          <cx:pt idx="597">-0.91784613687195815</cx:pt>
          <cx:pt idx="598">-0.43746695155277848</cx:pt>
          <cx:pt idx="599">-0.80692871051724069</cx:pt>
          <cx:pt idx="600">-2.4542896426282823</cx:pt>
          <cx:pt idx="601">0.32721345633035526</cx:pt>
          <cx:pt idx="602">1.5941122910589911</cx:pt>
          <cx:pt idx="603">1.755443008732982</cx:pt>
          <cx:pt idx="604">0.21516484594030771</cx:pt>
          <cx:pt idx="605">-1.1242877917538863</cx:pt>
          <cx:pt idx="606">-0.25468807507422753</cx:pt>
          <cx:pt idx="607">-1.2839291230193339</cx:pt>
          <cx:pt idx="608">0.51861206884495914</cx:pt>
          <cx:pt idx="609">-1.9342132873134688</cx:pt>
          <cx:pt idx="610">-1.2103441804356407</cx:pt>
          <cx:pt idx="611">-0.19149979380017612</cx:pt>
          <cx:pt idx="612">-0.53728626880911179</cx:pt>
          <cx:pt idx="613">-1.6404510461143218</cx:pt>
          <cx:pt idx="614">-2.4409382604062557</cx:pt>
          <cx:pt idx="615">-1.2403734217514284</cx:pt>
          <cx:pt idx="616">-0.28354634196148254</cx:pt>
          <cx:pt idx="617">-0.03209834176232107</cx:pt>
          <cx:pt idx="618">-0.49193431550520472</cx:pt>
          <cx:pt idx="619">-0.22696212909067981</cx:pt>
          <cx:pt idx="620">0.47633875510655344</cx:pt>
          <cx:pt idx="621">0.20252286958566401</cx:pt>
          <cx:pt idx="622">-0.85957026385585777</cx:pt>
          <cx:pt idx="623">0.21967707652947865</cx:pt>
          <cx:pt idx="624">0.47299749894591514</cx:pt>
          <cx:pt idx="625">0.16633066479698755</cx:pt>
          <cx:pt idx="626">0.34449726626917254</cx:pt>
          <cx:pt idx="627">-0.061671698858845048</cx:pt>
          <cx:pt idx="628">-0.67928795033367351</cx:pt>
          <cx:pt idx="629">-0.98031932793674059</cx:pt>
          <cx:pt idx="630">-0.40258100852952339</cx:pt>
          <cx:pt idx="631">-0.35740868042921647</cx:pt>
          <cx:pt idx="632">-1.1654492482193746</cx:pt>
          <cx:pt idx="633">-1.349203557765577</cx:pt>
          <cx:pt idx="634">0.5208812581258826</cx:pt>
          <cx:pt idx="635">-0.47280536819016561</cx:pt>
          <cx:pt idx="636">0.20242055143171456</cx:pt>
          <cx:pt idx="637">0.053229314289637841</cx:pt>
          <cx:pt idx="638">-0.72026068664854392</cx:pt>
          <cx:pt idx="639">-1.2345776667643804</cx:pt>
          <cx:pt idx="640">-0.10321969057258684</cx:pt>
          <cx:pt idx="641">0.3524792191456072</cx:pt>
          <cx:pt idx="642">0.99916405815747567</cx:pt>
          <cx:pt idx="643">-1.3827002476318739</cx:pt>
          <cx:pt idx="644">-0.40630425246490631</cx:pt>
          <cx:pt idx="645">-0.36526444091578014</cx:pt>
          <cx:pt idx="646">0.77082745519874152</cx:pt>
          <cx:pt idx="647">0.41536736716807354</cx:pt>
          <cx:pt idx="648">-0.014208580978447571</cx:pt>
          <cx:pt idx="649">-0.73819592216750607</cx:pt>
          <cx:pt idx="650">1.5223258742480539</cx:pt>
          <cx:pt idx="651">1.7638558347243816</cx:pt>
          <cx:pt idx="652">0.18192849893239327</cx:pt>
          <cx:pt idx="653">0.36624328458856326</cx:pt>
          <cx:pt idx="654">-0.36850906326435506</cx:pt>
          <cx:pt idx="655">-0.15429236555064563</cx:pt>
          <cx:pt idx="656">-1.5906152839306742</cx:pt>
          <cx:pt idx="657">0.35479843063512817</cx:pt>
          <cx:pt idx="658">-0.1331784460489871</cx:pt>
          <cx:pt idx="659">-0.97361862572142854</cx:pt>
          <cx:pt idx="660">-0.7764117526676273</cx:pt>
          <cx:pt idx="661">0.20101879272260703</cx:pt>
          <cx:pt idx="662">-0.49941490942728706</cx:pt>
          <cx:pt idx="663">-1.6168405636562966</cx:pt>
          <cx:pt idx="664">-1.7636466509429738</cx:pt>
          <cx:pt idx="665">0.58107843869947828</cx:pt>
          <cx:pt idx="666">-1.5508840078837238</cx:pt>
          <cx:pt idx="667">-0.73476144279993605</cx:pt>
          <cx:pt idx="668">-0.026885800252784975</cx:pt>
          <cx:pt idx="669">-0.66471557147451676</cx:pt>
          <cx:pt idx="670">-1.1563179214135744</cx:pt>
          <cx:pt idx="671">-0.54103907132230233</cx:pt>
          <cx:pt idx="672">-0.53121880227990914</cx:pt>
          <cx:pt idx="673">-0.44699504542222712</cx:pt>
          <cx:pt idx="674">-0.60206275520613417</cx:pt>
          <cx:pt idx="675">0.94690904006711207</cx:pt>
          <cx:pt idx="676">1.0061057764687575</cx:pt>
          <cx:pt idx="677">-0.71597128226130735</cx:pt>
          <cx:pt idx="678">-0.42967599256371614</cx:pt>
          <cx:pt idx="679">0.70524720285902731</cx:pt>
          <cx:pt idx="680">0.87370608525816351</cx:pt>
          <cx:pt idx="681">0.058505520428298041</cx:pt>
          <cx:pt idx="682">0.14642637324868701</cx:pt>
          <cx:pt idx="683">0.81731059253797866</cx:pt>
          <cx:pt idx="684">-1.6746344044804573</cx:pt>
          <cx:pt idx="685">2.0012430468341336</cx:pt>
          <cx:pt idx="686">0.71762315201340243</cx:pt>
          <cx:pt idx="687">-0.74142917583230883</cx:pt>
          <cx:pt idx="688">-0.14000875125930179</cx:pt>
          <cx:pt idx="689">0.83103032011422329</cx:pt>
          <cx:pt idx="690">0.12177679309388623</cx:pt>
          <cx:pt idx="691">-2.8451904654502869</cx:pt>
          <cx:pt idx="692">-0.52697259889100678</cx:pt>
          <cx:pt idx="693">-1.4106262824498117</cx:pt>
          <cx:pt idx="694">0.62693743529962376</cx:pt>
          <cx:pt idx="695">-0.62808567236061208</cx:pt>
          <cx:pt idx="696">-0.20383822629810311</cx:pt>
          <cx:pt idx="697">-0.97741349236457609</cx:pt>
          <cx:pt idx="698">-0.23251118363987189</cx:pt>
          <cx:pt idx="699">-0.15282239473890513</cx:pt>
          <cx:pt idx="700">0.81808593677124009</cx:pt>
          <cx:pt idx="701">0.74147465056739748</cx:pt>
          <cx:pt idx="702">0.80106474342755973</cx:pt>
          <cx:pt idx="703">0.078816810855641961</cx:pt>
          <cx:pt idx="704">-0.20026618585688993</cx:pt>
          <cx:pt idx="705">0.32829234442033339</cx:pt>
          <cx:pt idx="706">0.83037321019219235</cx:pt>
          <cx:pt idx="707">-0.19192157196812332</cx:pt>
          <cx:pt idx="708">0.03351942723384127</cx:pt>
          <cx:pt idx="709">-0.81233565651928075</cx:pt>
          <cx:pt idx="710">1.2467694432416465</cx:pt>
          <cx:pt idx="711">-0.23624352252227254</cx:pt>
          <cx:pt idx="712">-1.3152066458133049</cx:pt>
          <cx:pt idx="713">0.15575096767861396</cx:pt>
          <cx:pt idx="714">0.27656597012537532</cx:pt>
          <cx:pt idx="715">0.018766286302707158</cx:pt>
          <cx:pt idx="716">-0.46502236727974378</cx:pt>
          <cx:pt idx="717">-0.40853819882613607</cx:pt>
          <cx:pt idx="718">0.19038111531699542</cx:pt>
          <cx:pt idx="719">-0.41656676330603659</cx:pt>
          <cx:pt idx="720">-1.1036877367587294</cx:pt>
          <cx:pt idx="721">0.42551391743472777</cx:pt>
          <cx:pt idx="722">0.74534455052344128</cx:pt>
          <cx:pt idx="723">-0.069027237259433605</cx:pt>
          <cx:pt idx="724">-1.7680122255114838</cx:pt>
          <cx:pt idx="725">0.16630337995593436</cx:pt>
          <cx:pt idx="726">-0.13171757018426433</cx:pt>
          <cx:pt idx="727">1.1787255971285049</cx:pt>
          <cx:pt idx="728">0.53247845244186465</cx:pt>
          <cx:pt idx="729">-2.6348061510361731</cx:pt>
          <cx:pt idx="730">0.66793518271879293</cx:pt>
          <cx:pt idx="731">-0.95254335974459536</cx:pt>
          <cx:pt idx="732">-1.2990312825422734</cx:pt>
          <cx:pt idx="733">0.57630813898867927</cx:pt>
          <cx:pt idx="734">-2.6100678951479495</cx:pt>
          <cx:pt idx="735">-1.4591478247893974</cx:pt>
          <cx:pt idx="736">0.028892372938571498</cx:pt>
          <cx:pt idx="737">-0.84841303760185838</cx:pt>
          <cx:pt idx="738">0.076263404480414465</cx:pt>
          <cx:pt idx="739">-0.38250618672464043</cx:pt>
          <cx:pt idx="740">2.0019251678604633</cx:pt>
          <cx:pt idx="741">-0.2862657311197836</cx:pt>
          <cx:pt idx="742">1.9560684449970722</cx:pt>
          <cx:pt idx="743">2.2887616069056094</cx:pt>
          <cx:pt idx="744">-0.41140538087347522</cx:pt>
          <cx:pt idx="745">1.2382542990962975</cx:pt>
          <cx:pt idx="746">-2.0537027012323961</cx:pt>
          <cx:pt idx="747">-0.9214022611558903</cx:pt>
          <cx:pt idx="748">0.54433485274785198</cx:pt>
          <cx:pt idx="749">0.74499666880001314</cx:pt>
          <cx:pt idx="750">0.52732730182469822</cx:pt>
          <cx:pt idx="751">2.2067615645937622</cx:pt>
          <cx:pt idx="752">-0.45714614316239022</cx:pt>
          <cx:pt idx="753">0.93398284661816433</cx:pt>
          <cx:pt idx="754">-1.0466646926943213</cx:pt>
          <cx:pt idx="755">-0.96683152150944807</cx:pt>
          <cx:pt idx="756">0.36785081647394691</cx:pt>
          <cx:pt idx="757">-0.16439912542409729</cx:pt>
          <cx:pt idx="758">-1.0531539373914711</cx:pt>
          <cx:pt idx="759">-1.2887539924122393</cx:pt>
          <cx:pt idx="760">0.14226543498807587</cx:pt>
          <cx:pt idx="761">-0.89133664005203173</cx:pt>
          <cx:pt idx="762">-0.27923761081183329</cx:pt>
          <cx:pt idx="763">-0.66634356699069031</cx:pt>
          <cx:pt idx="764">-0.32958269002847373</cx:pt>
          <cx:pt idx="765">-2.3103348212316632</cx:pt>
          <cx:pt idx="766">-0.32509547054360155</cx:pt>
          <cx:pt idx="767">0.059436615629238077</cx:pt>
          <cx:pt idx="768">0.80105905908567365</cx:pt>
          <cx:pt idx="769">0.0042064129956997931</cx:pt>
          <cx:pt idx="770">0.54923702919040807</cx:pt>
          <cx:pt idx="771">-1.37843017000705</cx:pt>
          <cx:pt idx="772">-0.29241391530376859</cx:pt>
          <cx:pt idx="773">-0.14801230463490356</cx:pt>
          <cx:pt idx="774">0.48855326895136386</cx:pt>
          <cx:pt idx="775">-0.035595348890637979</cx:pt>
          <cx:pt idx="776">1.2091618373233359</cx:pt>
          <cx:pt idx="777">0.70494024839717895</cx:pt>
          <cx:pt idx="778">-0.85632564150728285</cx:pt>
          <cx:pt idx="779">0.35176526580471545</cx:pt>
          <cx:pt idx="780">-0.39574729271407705</cx:pt>
          <cx:pt idx="781">0.44028979573340621</cx:pt>
          <cx:pt idx="782">2.0859806681983173</cx:pt>
          <cx:pt idx="783">-0.70408987085102126</cx:pt>
          <cx:pt idx="784">-0.6920276973687578</cx:pt>
          <cx:pt idx="785">0.3637774170783814</cx:pt>
          <cx:pt idx="786">1.2236341717652977</cx:pt>
          <cx:pt idx="787">-1.4854549590381794</cx:pt>
          <cx:pt idx="788">0.98752707344829105</cx:pt>
          <cx:pt idx="789">-0.14269062376115471</cx:pt>
          <cx:pt idx="790">2.2901986085344106</cx:pt>
          <cx:pt idx="791">-1.7084676073864102</cx:pt>
          <cx:pt idx="792">0.58094201449421234</cx:pt>
          <cx:pt idx="793">-0.54542852012673393</cx:pt>
          <cx:pt idx="794">1.2837017493438907</cx:pt>
          <cx:pt idx="795">0.33076617000915576</cx:pt>
          <cx:pt idx="796">0.024504061002517119</cx:pt>
          <cx:pt idx="797">0.80245172284776345</cx:pt>
          <cx:pt idx="798">-0.60106458477093838</cx:pt>
          <cx:pt idx="799">-0.23021812012302689</cx:pt>
          <cx:pt idx="800">-0.21682240003428888</cx:pt>
          <cx:pt idx="801">-2.2161839297041297</cx:pt>
          <cx:pt idx="802">-0.86384261521743611</cx:pt>
          <cx:pt idx="803">0.9269524525734596</cx:pt>
          <cx:pt idx="804">0.17273464436584618</cx:pt>
          <cx:pt idx="805">1.7182355804834515</cx:pt>
          <cx:pt idx="806">-0.32149500839295797</cx:pt>
          <cx:pt idx="807">-0.16033254723879509</cx:pt>
          <cx:pt idx="808">-1.6149442672031</cx:pt>
          <cx:pt idx="809">-0.029514239940908737</cx:pt>
          <cx:pt idx="810">0.33675746635708492</cx:pt>
          <cx:pt idx="811">0.013351382222026587</cx:pt>
          <cx:pt idx="812">-2.0298648450989276</cx:pt>
          <cx:pt idx="813">-1.5602154235239141</cx:pt>
          <cx:pt idx="814">0.18459104467183352</cx:pt>
          <cx:pt idx="815">-0.87212811195058748</cx:pt>
          <cx:pt idx="816">0.52047880672034808</cx:pt>
          <cx:pt idx="817">1.7644379113335162</cx:pt>
          <cx:pt idx="818">-0.26150019039050676</cx:pt>
          <cx:pt idx="819">1.3480735105986241</cx:pt>
          <cx:pt idx="820">-0.69141606218181551</cx:pt>
          <cx:pt idx="821">1.0881717571464833</cx:pt>
          <cx:pt idx="822">-0.6055051926523447</cx:pt>
          <cx:pt idx="823">0.21996811483404599</cx:pt>
          <cx:pt idx="824">0.21542291506193578</cx:pt>
          <cx:pt idx="825">0.91233459897921421</cx:pt>
          <cx:pt idx="826">-0.35757011573878117</cx:pt>
          <cx:pt idx="827">-1.2546888683573343</cx:pt>
          <cx:pt idx="828">-0.50679091145866551</cx:pt>
          <cx:pt idx="829">-0.061456830735551193</cx:pt>
          <cx:pt idx="830">0.49126583689940162</cx:pt>
          <cx:pt idx="831">0.29830516723450273</cx:pt>
          <cx:pt idx="832">-0.34137428883695975</cx:pt>
          <cx:pt idx="833">-0.61186256061773747</cx:pt>
          <cx:pt idx="834">-0.95012183010112494</cx:pt>
          <cx:pt idx="835">-0.20523202692857012</cx:pt>
          <cx:pt idx="836">-2.1886444301344454</cx:pt>
          <cx:pt idx="837">0.069363750299089588</cx:pt>
          <cx:pt idx="838">-0.79864548752084374</cx:pt>
          <cx:pt idx="839">-0.65910626290133223</cx:pt>
          <cx:pt idx="840">-0.43604813981801271</cx:pt>
          <cx:pt idx="841">1.0452367860125378</cx:pt>
          <cx:pt idx="842">-0.54104702940094285</cx:pt>
          <cx:pt idx="843">-0.67692326410906389</cx:pt>
          <cx:pt idx="844">0.72645434556761757</cx:pt>
          <cx:pt idx="845">1.0565804586804006</cx:pt>
          <cx:pt idx="846">-1.4249098967411555</cx:pt>
          <cx:pt idx="847">0.4605919912137324</cx:pt>
          <cx:pt idx="848">1.9504204828990623</cx:pt>
          <cx:pt idx="849">-0.35107973417325411</cx:pt>
          <cx:pt idx="850">2.0835250325035304</cx:pt>
          <cx:pt idx="851">-0.35688117350218818</cx:pt>
          <cx:pt idx="852">-0.13130829756846651</cx:pt>
          <cx:pt idx="853">0.24780774765531532</cx:pt>
          <cx:pt idx="854">-0.83143731899326667</cx:pt>
          <cx:pt idx="855">0.066065695136785507</cx:pt>
          <cx:pt idx="856">-1.0415374163130764</cx:pt>
          <cx:pt idx="857">-1.263013018615311</cx:pt>
          <cx:pt idx="858">-1.8313949112780392</cx:pt>
          <cx:pt idx="859">-0.29136572265997529</cx:pt>
          <cx:pt idx="860">-0.90120238382951356</cx:pt>
          <cx:pt idx="861">-1.1617817108344752</cx:pt>
          <cx:pt idx="862">0.20952370505256113</cx:pt>
          <cx:pt idx="863">-1.0435178410261869</cx:pt>
          <cx:pt idx="864">-0.27944565772486385</cx:pt>
          <cx:pt idx="865">1.3665339793078601</cx:pt>
          <cx:pt idx="866">0.038245389077928849</cx:pt>
          <cx:pt idx="867">1.160228748631198</cx:pt>
          <cx:pt idx="868">-1.2281634553801268</cx:pt>
          <cx:pt idx="869">0.26688439902500249</cx:pt>
          <cx:pt idx="870">1.6495960153406486</cx:pt>
          <cx:pt idx="871">0.9835207492869813</cx:pt>
          <cx:pt idx="872">1.322327989328187</cx:pt>
          <cx:pt idx="873">-0.11526708476594649</cx:pt>
          <cx:pt idx="874">-0.42193732952000573</cx:pt>
          <cx:pt idx="875">-1.0412918527435977</cx:pt>
          <cx:pt idx="876">-1.5494470062549226</cx:pt>
          <cx:pt idx="877">-1.1245970199524891</cx:pt>
          <cx:pt idx="878">-0.53821850087842904</cx:pt>
          <cx:pt idx="879">0.36870915209874511</cx:pt>
          <cx:pt idx="880">0.87585021901759319</cx:pt>
          <cx:pt idx="881">-0.44674607124761678</cx:pt>
          <cx:pt idx="882">0.79586015999666415</cx:pt>
          <cx:pt idx="883">-0.99976205092389137</cx:pt>
          <cx:pt idx="884">-0.029167495085857809</cx:pt>
          <cx:pt idx="885">1.6887315723579377</cx:pt>
          <cx:pt idx="886">-2.9389047995209694</cx:pt>
          <cx:pt idx="887">0.46371269490919076</cx:pt>
          <cx:pt idx="888">0.76967353379586712</cx:pt>
          <cx:pt idx="889">1.3706858226214536</cx:pt>
          <cx:pt idx="890">-0.18935452317236923</cx:pt>
          <cx:pt idx="891">-0.19238541426602751</cx:pt>
          <cx:pt idx="892">-0.099867065728176385</cx:pt>
          <cx:pt idx="893">-2.9170041671022773</cx:pt>
          <cx:pt idx="894">0.52876998779538553</cx:pt>
          <cx:pt idx="895">-0.24389237296418287</cx:pt>
          <cx:pt idx="896">-0.62120079746819101</cx:pt>
          <cx:pt idx="897">-0.26966972654918209</cx:pt>
          <cx:pt idx="898">-1.8288392311660573</cx:pt>
          <cx:pt idx="899">0.23472466637031175</cx:pt>
          <cx:pt idx="900">-3.7834979593753815</cx:pt>
          <cx:pt idx="901">-0.5365063771023415</cx:pt>
          <cx:pt idx="902">0.20200900507916231</cx:pt>
          <cx:pt idx="903">0.9062205208465457</cx:pt>
          <cx:pt idx="904">-0.69447423811652698</cx:pt>
          <cx:pt idx="905">0.63943843997549266</cx:pt>
          <cx:pt idx="906">1.0516555448703002</cx:pt>
          <cx:pt idx="907">-1.1260976862104144</cx:pt>
          <cx:pt idx="908">1.6676494851708412</cx:pt>
          <cx:pt idx="909">-0.1849912223406136</cx:pt>
          <cx:pt idx="910">-0.9617474461265374</cx:pt>
          <cx:pt idx="911">-1.5939986042212695</cx:pt>
          <cx:pt idx="912">-0.67667201619769912</cx:pt>
          <cx:pt idx="913">-1.2736700227833353</cx:pt>
          <cx:pt idx="914">-1.4775241652387194</cx:pt>
          <cx:pt idx="915">0.22613676264882088</cx:pt>
          <cx:pt idx="916">1.4856232155580074</cx:pt>
          <cx:pt idx="917">0.081233793025603518</cx:pt>
          <cx:pt idx="918">0.20443394532776438</cx:pt>
          <cx:pt idx="919">0.66158008849015459</cx:pt>
          <cx:pt idx="920">-2.817032509483397</cx:pt>
          <cx:pt idx="921">0.62893718677514698</cx:pt>
          <cx:pt idx="922">-0.6091488558013225</cx:pt>
          <cx:pt idx="923">-0.60141701396787539</cx:pt>
          <cx:pt idx="924">-0.15098066796781495</cx:pt>
          <cx:pt idx="925">-2.5183908292092383</cx:pt>
          <cx:pt idx="926">-1.4700344763696194</cx:pt>
          <cx:pt idx="927">0.087838998297229409</cx:pt>
          <cx:pt idx="928">0.54950078265392222</cx:pt>
          <cx:pt idx="929">0.24691871658433229</cx:pt>
          <cx:pt idx="930">-0.18776177057588939</cx:pt>
          <cx:pt idx="931">1.3381941244006157</cx:pt>
          <cx:pt idx="932">-0.33919150155270472</cx:pt>
          <cx:pt idx="933">-1.4070383258513175</cx:pt>
          <cx:pt idx="934">0.39091560211090837</cx:pt>
          <cx:pt idx="935">-0.40824033931130543</cx:pt>
          <cx:pt idx="936">-0.22089807316660881</cx:pt>
          <cx:pt idx="937">-0.42602096073096618</cx:pt>
          <cx:pt idx="938">-1.1371002983651124</cx:pt>
          <cx:pt idx="939">-1.4841452866676264</cx:pt>
          <cx:pt idx="940">0.70107944338815287</cx:pt>
          <cx:pt idx="941">2.080278136418201</cx:pt>
          <cx:pt idx="942">1.118569343816489</cx:pt>
          <cx:pt idx="943">-0.99488488558563404</cx:pt>
          <cx:pt idx="944">-0.32591970011708327</cx:pt>
          <cx:pt idx="945">-0.5861022600583965</cx:pt>
          <cx:pt idx="946">0.072640204962226562</cx:pt>
          <cx:pt idx="947">-1.1328370419505518</cx:pt>
          <cx:pt idx="948">-1.4425677363760769</cx:pt>
          <cx:pt idx="949">-0.47754383558640257</cx:pt>
          <cx:pt idx="950">-0.8415418051299639</cx:pt>
          <cx:pt idx="951">0.75167918112128973</cx:pt>
          <cx:pt idx="952">0.17790171114029363</cx:pt>
          <cx:pt idx="953">-1.4380520951817743</cx:pt>
          <cx:pt idx="954">-1.6386593415518291</cx:pt>
          <cx:pt idx="955">-1.0653502613422461</cx:pt>
          <cx:pt idx="956">-0.17467982615926303</cx:pt>
          <cx:pt idx="957">-0.85387227954925038</cx:pt>
          <cx:pt idx="958">-1.6099147615022957</cx:pt>
          <cx:pt idx="959">0.4570460987451952</cx:pt>
          <cx:pt idx="960">0.18949549485114403</cx:pt>
          <cx:pt idx="961">0.019665549189085141</cx:pt>
          <cx:pt idx="962">-0.38219127418415155</cx:pt>
          <cx:pt idx="963">1.5904061001492664</cx:pt>
          <cx:pt idx="964">1.8123682821169496</cx:pt>
          <cx:pt idx="965">-0.39114638639148325</cx:pt>
          <cx:pt idx="966">-0.75289676715328824</cx:pt>
          <cx:pt idx="967">-0.58308955885877367</cx:pt>
          <cx:pt idx="968">0.13747467164648697</cx:pt>
          <cx:pt idx="969">-0.30784121918259189</cx:pt>
          <cx:pt idx="970">0.15257683116942644</cx:pt>
          <cx:pt idx="971">0.18395894585410133</cx:pt>
          <cx:pt idx="972">-1.8619357433635741</cx:pt>
          <cx:pt idx="973">-1.0085636859002989</cx:pt>
          <cx:pt idx="974">0.99466888059396297</cx:pt>
          <cx:pt idx="975">0.66266238718526438</cx:pt>
          <cx:pt idx="976">0.95729774329811335</cx:pt>
          <cx:pt idx="977">-1.2266582416486926</cx:pt>
          <cx:pt idx="978">-0.37158997656661086</cx:pt>
          <cx:pt idx="979">-1.0157441465707961</cx:pt>
          <cx:pt idx="980">2.7066562324762344</cx:pt>
          <cx:pt idx="981">1.1880138117703609</cx:pt>
          <cx:pt idx="982">0.30514684112858959</cx:pt>
          <cx:pt idx="983">-0.8436518328380771</cx:pt>
          <cx:pt idx="984">1.0614758139126934</cx:pt>
          <cx:pt idx="985">0.87553189587197267</cx:pt>
          <cx:pt idx="986">1.1462634574854746</cx:pt>
          <cx:pt idx="987">1.7126285456470214</cx:pt>
          <cx:pt idx="988">0.64079131334437989</cx:pt>
          <cx:pt idx="989">-0.70127043727552518</cx:pt>
          <cx:pt idx="990">-2.2309359337668866</cx:pt>
          <cx:pt idx="991">1.0061467037303373</cx:pt>
          <cx:pt idx="992">-0.25528152036713436</cx:pt>
          <cx:pt idx="993">-0.69476300268433988</cx:pt>
          <cx:pt idx="994">-0.79396954788535368</cx:pt>
          <cx:pt idx="995">-1.3738417692366056</cx:pt>
          <cx:pt idx="996">-0.46511104301316664</cx:pt>
          <cx:pt idx="997">0.84555495050153695</cx:pt>
          <cx:pt idx="998">-1.4390843716682866</cx:pt>
        </cx:lvl>
      </cx:numDim>
    </cx:data>
  </cx:chartData>
  <cx:chart>
    <cx:plotArea>
      <cx:plotAreaRegion>
        <cx:series layoutId="clusteredColumn" uniqueId="{5C7C9C73-8FFE-FA4A-A64E-D63AC2864AF5}">
          <cx:spPr>
            <a:solidFill>
              <a:srgbClr val="C00000"/>
            </a:solidFill>
            <a:ln>
              <a:noFill/>
            </a:ln>
          </cx:spPr>
          <cx:dataId val="0"/>
          <cx:layoutPr>
            <cx:binning intervalClosed="r">
              <cx:binCount val="20"/>
            </cx:binning>
          </cx:layoutPr>
        </cx:series>
      </cx:plotAreaRegion>
      <cx:axis id="0" hidden="1">
        <cx:catScaling gapWidth="0"/>
        <cx:title>
          <cx:tx>
            <cx:txData>
              <cx:v>Validità del metodo di selezione</cx:v>
            </cx:txData>
          </cx:tx>
          <cx:txPr>
            <a:bodyPr spcFirstLastPara="1" vertOverflow="ellipsis" horzOverflow="overflow" wrap="square" lIns="0" tIns="0" rIns="0" bIns="0" anchor="ctr" anchorCtr="1"/>
            <a:lstStyle/>
            <a:p>
              <a:pPr algn="ctr" rtl="0">
                <a:defRPr/>
              </a:pPr>
              <a:r>
                <a:rPr lang="it-IT" sz="900" b="0" i="0" u="none" strike="noStrike" baseline="0" dirty="0">
                  <a:solidFill>
                    <a:srgbClr val="000000">
                      <a:lumMod val="65000"/>
                      <a:lumOff val="35000"/>
                    </a:srgbClr>
                  </a:solidFill>
                  <a:latin typeface="Arial"/>
                </a:rPr>
                <a:t>Validità del metodo di selezione</a:t>
              </a:r>
            </a:p>
          </cx:txPr>
        </cx:title>
        <cx:majorTickMarks type="in"/>
        <cx:tickLabels/>
        <cx:numFmt formatCode=";;" sourceLinked="0"/>
      </cx:axis>
      <cx:axis id="1">
        <cx:valScaling/>
        <cx:majorGridlines/>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Foglio2!$K$2:$K$1001</cx:f>
        <cx:lvl ptCount="1000" formatCode="Standard">
          <cx:pt idx="0">-4</cx:pt>
          <cx:pt idx="1">-4</cx:pt>
          <cx:pt idx="2">-3.8999999999999999</cx:pt>
          <cx:pt idx="3">-3.8999999999999999</cx:pt>
          <cx:pt idx="4">-3.7999999999999998</cx:pt>
          <cx:pt idx="5">-3.7999999999999998</cx:pt>
          <cx:pt idx="6">-3.6999999999999997</cx:pt>
          <cx:pt idx="7">-3.6999999999999997</cx:pt>
          <cx:pt idx="8">-3.5999999999999996</cx:pt>
          <cx:pt idx="9">-3.5999999999999996</cx:pt>
          <cx:pt idx="10">-3.4999999999999996</cx:pt>
          <cx:pt idx="11">-3.4999999999999996</cx:pt>
          <cx:pt idx="12">-3.3999999999999995</cx:pt>
          <cx:pt idx="13">-3.3999999999999995</cx:pt>
          <cx:pt idx="14">-3.2999999999999994</cx:pt>
          <cx:pt idx="15">-3.2999999999999994</cx:pt>
          <cx:pt idx="16">-3.1999999999999993</cx:pt>
          <cx:pt idx="17">-3.1999999999999993</cx:pt>
          <cx:pt idx="18">0.47557477955706418</cx:pt>
          <cx:pt idx="19">-2.2889980755280703</cx:pt>
          <cx:pt idx="20">0.10160192687180825</cx:pt>
          <cx:pt idx="21">0.19300955500511918</cx:pt>
          <cx:pt idx="22">0.37070776670589112</cx:pt>
          <cx:pt idx="23">-0.43447585085232276</cx:pt>
          <cx:pt idx="24">-0.13910494089941494</cx:pt>
          <cx:pt idx="25">0.81857024269993417</cx:pt>
          <cx:pt idx="26">-1.3300791579240467</cx:pt>
          <cx:pt idx="27">1.9993694877484813</cx:pt>
          <cx:pt idx="28">-1.4928809832781553</cx:pt>
          <cx:pt idx="29">-0.2262368070660159</cx:pt>
          <cx:pt idx="30">-0.21022742657805793</cx:pt>
          <cx:pt idx="31">-0.71165914050652646</cx:pt>
          <cx:pt idx="32">0.64354026108048856</cx:pt>
          <cx:pt idx="33">-0.70797341322759166</cx:pt>
          <cx:pt idx="34">1.6842432160046883</cx:pt>
          <cx:pt idx="35">0.660440946376184</cx:pt>
          <cx:pt idx="36">1.1040401659556665</cx:pt>
          <cx:pt idx="37">0.29614170671266038</cx:pt>
          <cx:pt idx="38">-0.024813289201119915</cx:pt>
          <cx:pt idx="39">-1.0750295587058645</cx:pt>
          <cx:pt idx="40">0.92557684183702804</cx:pt>
          <cx:pt idx="41">0.15551563592453022</cx:pt>
          <cx:pt idx="42">-1.6743115338613279</cx:pt>
          <cx:pt idx="43">0.027843043426400982</cx:pt>
          <cx:pt idx="44">-0.96685880635050125</cx:pt>
          <cx:pt idx="45">0.086868112703086808</cx:pt>
          <cx:pt idx="46">-0.77922322816448286</cx:pt>
          <cx:pt idx="47">0.39528231354779564</cx:pt>
          <cx:pt idx="48">-0.14892520994180813</cx:pt>
          <cx:pt idx="49">0.34040340324281715</cx:pt>
          <cx:pt idx="50">0.22306039682007395</cx:pt>
          <cx:pt idx="51">0.8824781616567634</cx:pt>
          <cx:pt idx="52">0.072567445386084728</cx:pt>
          <cx:pt idx="53">0.36024289329361636</cx:pt>
          <cx:pt idx="54">0.50574044507811777</cx:pt>
          <cx:pt idx="55">-0.45473939280782361</cx:pt>
          <cx:pt idx="56">-0.34699723983067088</cx:pt>
          <cx:pt idx="57">0.632976480119396</cx:pt>
          <cx:pt idx="58">-0.087007947513484396</cx:pt>
          <cx:pt idx="59">1.0084841051138937</cx:pt>
          <cx:pt idx="60">0.97631300377543084</cx:pt>
          <cx:pt idx="61">-2.2427957446780056</cx:pt>
          <cx:pt idx="62">-0.44377202357281931</cx:pt>
          <cx:pt idx="63">1.0029452823800966</cx:pt>
          <cx:pt idx="64">-0.14359557098941877</cx:pt>
          <cx:pt idx="65">2.2217864170670509</cx:pt>
          <cx:pt idx="66">-2.6473571779206395</cx:pt>
          <cx:pt idx="67">-0.93497646957985125</cx:pt>
          <cx:pt idx="68">0.11078213901782874</cx:pt>
          <cx:pt idx="69">0.77229742601048201</cx:pt>
          <cx:pt idx="70">2.1230516722425818</cx:pt>
          <cx:pt idx="71">-0.30017986318853218</cx:pt>
          <cx:pt idx="72">0.28517888495116495</cx:pt>
          <cx:pt idx="73">-1.8895480025094002</cx:pt>
          <cx:pt idx="74">-0.59459580370457843</cx:pt>
          <cx:pt idx="75">0.48290758059010841</cx:pt>
          <cx:pt idx="76">1.0160101737710647</cx:pt>
          <cx:pt idx="77">-1.4957913663238287</cx:pt>
          <cx:pt idx="78">-2.0136485545663163</cx:pt>
          <cx:pt idx="79">-1.0552594176260754</cx:pt>
          <cx:pt idx="80">2.4447399482596666</cx:pt>
          <cx:pt idx="81">-0.89151399151887745</cx:pt>
          <cx:pt idx="82">0.24617747840238735</cx:pt>
          <cx:pt idx="83">0.26941393116430845</cx:pt>
          <cx:pt idx="84">-0.50344738156127278</cx:pt>
          <cx:pt idx="85">-0.80392283052788116</cx:pt>
          <cx:pt idx="86">0.21257847038214095</cx:pt>
          <cx:pt idx="87">-0.92654317995766178</cx:pt>
          <cx:pt idx="88">-0.78620587373734452</cx:pt>
          <cx:pt idx="89">-0.89750642473518383</cx:pt>
          <cx:pt idx="90">0.41782868720474653</cx:pt>
          <cx:pt idx="91">0.32753860068623908</cx:pt>
          <cx:pt idx="92">-2.4072141968645155</cx:pt>
          <cx:pt idx="93">-1.3911335372540634</cx:pt>
          <cx:pt idx="94">0.60926367950742133</cx:pt>
          <cx:pt idx="95">-0.3435866346990224</cx:pt>
          <cx:pt idx="96">-0.59317699196981266</cx:pt>
          <cx:pt idx="97">0.41162138586514629</cx:pt>
          <cx:pt idx="98">-0.16505282474099658</cx:pt>
          <cx:pt idx="99">0.91128640633542091</cx:pt>
          <cx:pt idx="100">0.5951847015239764</cx:pt>
          <cx:pt idx="101">0.30106548365438357</cx:pt>
          <cx:pt idx="102">-1.477405930927489</cx:pt>
          <cx:pt idx="103">1.0437474884383846</cx:pt>
          <cx:pt idx="104">-0.0012141754268668592</cx:pt>
          <cx:pt idx="105">-0.37049176171422005</cx:pt>
          <cx:pt idx="106">-1.8865102902054787</cx:pt>
          <cx:pt idx="107">0.55476107263530139</cx:pt>
          <cx:pt idx="108">1.2098894330847543</cx:pt>
          <cx:pt idx="109">-1.2464215615182184</cx:pt>
          <cx:pt idx="110">0.44031594370608218</cx:pt>
          <cx:pt idx="111">-1.0904932423727587</cx:pt>
          <cx:pt idx="112">-1.1285078471701127</cx:pt>
          <cx:pt idx="113">-0.27019041226594709</cx:pt>
          <cx:pt idx="114">0.45257138481247239</cx:pt>
          <cx:pt idx="115">0.054710653785150498</cx:pt>
          <cx:pt idx="116">-1.0323742571927141</cx:pt>
          <cx:pt idx="117">2.3256507120095193</cx:pt>
          <cx:pt idx="118">0.30445676202361938</cx:pt>
          <cx:pt idx="119">0.78285893323482014</cx:pt>
          <cx:pt idx="120">-0.47314188122982159</cx:pt>
          <cx:pt idx="121">0.179770722752437</cx:pt>
          <cx:pt idx="122">-0.24878204385458957</cx:pt>
          <cx:pt idx="123">-0.09645191312301904</cx:pt>
          <cx:pt idx="124">0.81558710007811897</cx:pt>
          <cx:pt idx="125">0.72051307142828591</cx:pt>
          <cx:pt idx="126">-0.8639267434773501</cx:pt>
          <cx:pt idx="127">-0.1787861947377678</cx:pt>
          <cx:pt idx="128">-1.3540966392611153</cx:pt>
          <cx:pt idx="129">0.10247276804875582</cx:pt>
          <cx:pt idx="130">-0.29256625566631556</cx:pt>
          <cx:pt idx="131">-0.084460225480142981</cx:pt>
          <cx:pt idx="132">1.1108386388514191</cx:pt>
          <cx:pt idx="133">-0.49785967348725535</cx:pt>
          <cx:pt idx="134">-0.64067307903314941</cx:pt>
          <cx:pt idx="135">-0.24416067390120588</cx:pt>
          <cx:pt idx="136">0.038853613659739494</cx:pt>
          <cx:pt idx="137">1.6283593140542507</cx:pt>
          <cx:pt idx="138">0.44674834498437122</cx:pt>
          <cx:pt idx="139">-0.74872559707728215</cx:pt>
          <cx:pt idx="140">-0.32348680178984068</cx:pt>
          <cx:pt idx="141">0.69325096774264239</cx:pt>
          <cx:pt idx="142">0.91087940745637752</cx:pt>
          <cx:pt idx="143">1.4209717846824788</cx:pt>
          <cx:pt idx="144">0.59972762755933218</cx:pt>
          <cx:pt idx="145">-1.2741952559736092</cx:pt>
          <cx:pt idx="146">0.0025738700060173869</cx:pt>
          <cx:pt idx="147">0.70818259700899944</cx:pt>
          <cx:pt idx="148">-1.1090060070273466</cx:pt>
          <cx:pt idx="149">-0.45660044634132646</cx:pt>
          <cx:pt idx="150">-1.1869474292325322</cx:pt>
          <cx:pt idx="151">1.3388762454269454</cx:pt>
          <cx:pt idx="152">-0.71140675572678447</cx:pt>
          <cx:pt idx="153">-1.5994373825378716</cx:pt>
          <cx:pt idx="154">-1.5403475117636845</cx:pt>
          <cx:pt idx="155">0.32032858143793419</cx:pt>
          <cx:pt idx="156">-1.1119618648081087</cx:pt>
          <cx:pt idx="157">0.33192804949067067</cx:pt>
          <cx:pt idx="158">1.1947395250899717</cx:pt>
          <cx:pt idx="159">0.83253780758241192</cx:pt>
          <cx:pt idx="160">0.51910319598391652</cx:pt>
          <cx:pt idx="161">1.2910777513752691</cx:pt>
          <cx:pt idx="162">-0.7403650670312345</cx:pt>
          <cx:pt idx="163">1.0895519153564237</cx:pt>
          <cx:pt idx="164">-0.29512648325180635</cx:pt>
          <cx:pt idx="165">-2.0316838345024735</cx:pt>
          <cx:pt idx="166">0.027305304683977738</cx:pt>
          <cx:pt idx="167">0.1478395006415667</cx:pt>
          <cx:pt idx="168">-0.96464191301492974</cx:pt>
          <cx:pt idx="169">1.0482312973181251</cx:pt>
          <cx:pt idx="170">1.2686359696090221</cx:pt>
          <cx:pt idx="171">1.1948122846661136</cx:pt>
          <cx:pt idx="172">-1.7532966012367979</cx:pt>
          <cx:pt idx="173">0.0067427663452690467</cx:pt>
          <cx:pt idx="174">0.55120381148299202</cx:pt>
          <cx:pt idx="175">-0.21836171981703956</cx:pt>
          <cx:pt idx="176">1.5063915270729922</cx:pt>
          <cx:pt idx="177">-2.1145388018339872</cx:pt>
          <cx:pt idx="178">0.42215788198518567</cx:pt>
          <cx:pt idx="179">-0.84476823758450337</cx:pt>
          <cx:pt idx="180">0.2881370164686814</cx:pt>
          <cx:pt idx="181">-1.526050255051814</cx:pt>
          <cx:pt idx="182">-0.74690888141049072</cx:pt>
          <cx:pt idx="183">0.21943037609162275</cx:pt>
          <cx:pt idx="184">-1.5225850802380592</cx:pt>
          <cx:pt idx="185">-0.009943050827132538</cx:pt>
          <cx:pt idx="186">0.97530573839321733</cx:pt>
          <cx:pt idx="187">0.90150251708109863</cx:pt>
          <cx:pt idx="188">-0.79966412158682942</cx:pt>
          <cx:pt idx="189">-0.54476913646794856</cx:pt>
          <cx:pt idx="190">0.57108536566374823</cx:pt>
          <cx:pt idx="191">-0.52513314585667104</cx:pt>
          <cx:pt idx="192">0.90530193119775504</cx:pt>
          <cx:pt idx="193">-1.0073972589452751</cx:pt>
          <cx:pt idx="194">0.11882207218150143</cx:pt>
          <cx:pt idx="195">-0.43234422264504246</cx:pt>
          <cx:pt idx="196">-0.11991915016551502</cx:pt>
          <cx:pt idx="197">-0.35933680919697508</cx:pt>
          <cx:pt idx="198">-2.5795816327445209</cx:pt>
          <cx:pt idx="199">-1.1352972251188476</cx:pt>
          <cx:pt idx="200">-0.24190967451431789</cx:pt>
          <cx:pt idx="201">-0.92944674179307185</cx:pt>
          <cx:pt idx="202">0.14293846106738783</cx:pt>
          <cx:pt idx="203">0.39595761336386204</cx:pt>
          <cx:pt idx="204">0.33659262044238858</cx:pt>
          <cx:pt idx="205">-0.097700194601202384</cx:pt>
          <cx:pt idx="206">-0.099767021310981363</cx:pt>
          <cx:pt idx="207">0.42240571929141879</cx:pt>
          <cx:pt idx="208">0.58499040278547909</cx:pt>
          <cx:pt idx="209">-0.87734406406525522</cx:pt>
          <cx:pt idx="210">1.0374651537858881</cx:pt>
          <cx:pt idx="211">2.2031417756807059</cx:pt>
          <cx:pt idx="212">-0.86638237917213701</cx:pt>
          <cx:pt idx="213">-1.2321993381192442</cx:pt>
          <cx:pt idx="214">1.3427143130684271</cx:pt>
          <cx:pt idx="215">0.56378439694526605</cx:pt>
          <cx:pt idx="216">0.3148488758597523</cx:pt>
          <cx:pt idx="217">-0.82466158346505836</cx:pt>
          <cx:pt idx="218">0.72855073085520416</cx:pt>
          <cx:pt idx="219">0.37746644920844119</cx:pt>
          <cx:pt idx="220">0.20787410903722048</cx:pt>
          <cx:pt idx="221">-0.44800117393606342</cx:pt>
          <cx:pt idx="222">-0.9622681318433024</cx:pt>
          <cx:pt idx="223">1.0753001333796419</cx:pt>
          <cx:pt idx="224">-0.8560050446249079</cx:pt>
          <cx:pt idx="225">-1.1093652574345469</cx:pt>
          <cx:pt idx="226">-1.8736136553343385</cx:pt>
          <cx:pt idx="227">-0.068322378865559585</cx:pt>
          <cx:pt idx="228">0.67852170104742981</cx:pt>
          <cx:pt idx="229">0.6908248906256631</cx:pt>
          <cx:pt idx="230">-2.1639789338223636</cx:pt>
          <cx:pt idx="231">-2.0509469322860241</cx:pt>
          <cx:pt idx="232">-0.19988647181889974</cx:pt>
          <cx:pt idx="233">-1.1516794984345324</cx:pt>
          <cx:pt idx="234">-0.59732201407314278</cx:pt>
          <cx:pt idx="235">-0.29259808798087761</cx:pt>
          <cx:pt idx="236">-0.64768528318381868</cx:pt>
          <cx:pt idx="237">-0.85565261542797089</cx:pt>
          <cx:pt idx="238">0.7257813194883056</cx:pt>
          <cx:pt idx="239">-0.27120677259517834</cx:pt>
          <cx:pt idx="240">-1.2974624041817151</cx:pt>
          <cx:pt idx="241">-0.69382622314151376</cx:pt>
          <cx:pt idx="242">-1.0409962669655215</cx:pt>
          <cx:pt idx="243">-0.81141934060724452</cx:pt>
          <cx:pt idx="244">-0.5131641955813393</cx:pt>
          <cx:pt idx="245">1.6471904018544592</cx:pt>
          <cx:pt idx="246">0.50516064220573753</cx:pt>
          <cx:pt idx="247">1.3483349903253838</cx:pt>
          <cx:pt idx="248">1.6185231288545765</cx:pt>
          <cx:pt idx="249">-2.3663596948608756</cx:pt>
          <cx:pt idx="250">1.776743374648504</cx:pt>
          <cx:pt idx="251">0.27774262889579404</cx:pt>
          <cx:pt idx="252">-1.2805071492039133</cx:pt>
          <cx:pt idx="253">0.79042592915357091</cx:pt>
          <cx:pt idx="254">0.13964495337859262</cx:pt>
          <cx:pt idx="255">0.80791096479515545</cx:pt>
          <cx:pt idx="256">0.65728954723454081</cx:pt>
          <cx:pt idx="257">1.0659027793735731</cx:pt>
          <cx:pt idx="258">0.43957470552413724</cx:pt>
          <cx:pt idx="259">0.31860054150456563</cx:pt>
          <cx:pt idx="260">-1.1477709449536633</cx:pt>
          <cx:pt idx="261">0.87302851170534268</cx:pt>
          <cx:pt idx="262">-0.19677145246532746</cx:pt>
          <cx:pt idx="263">0.26644329409464262</cx:pt>
          <cx:pt idx="264">-1.3134263099345844</cx:pt>
          <cx:pt idx="265">0.23739858079352416</cx:pt>
          <cx:pt idx="266">-0.16310877981595695</cx:pt>
          <cx:pt idx="267">0.47491312216152437</cx:pt>
          <cx:pt idx="268">-1.6713329387130216</cx:pt>
          <cx:pt idx="269">-0.15494606486754492</cx:pt>
          <cx:pt idx="270">0.60516867961268872</cx:pt>
          <cx:pt idx="271">0.083716713561443612</cx:pt>
          <cx:pt idx="272">-0.96217490863637067</cx:pt>
          <cx:pt idx="273">-0.67130713432561606</cx:pt>
          <cx:pt idx="274">0.72356897362624295</cx:pt>
          <cx:pt idx="275">2.1130108507350087</cx:pt>
          <cx:pt idx="276">-0.7169523996708449</cx:pt>
          <cx:pt idx="277">-0.69851466832915321</cx:pt>
          <cx:pt idx="278">-0.04425260158313904</cx:pt>
          <cx:pt idx="279">1.1680822353810072</cx:pt>
          <cx:pt idx="280">1.0494181879039388</cx:pt>
          <cx:pt idx="281">-0.031955096346791834</cx:pt>
          <cx:pt idx="282">-0.60183310779393651</cx:pt>
          <cx:pt idx="283">-1.2116834113840014</cx:pt>
          <cx:pt idx="284">-1.2104533197998535</cx:pt>
          <cx:pt idx="285">-1.4565785022568889</cx:pt>
          <cx:pt idx="286">-0.10139046935364604</cx:pt>
          <cx:pt idx="287">0.98568989415070973</cx:pt>
          <cx:pt idx="288">1.1007659850292839</cx:pt>
          <cx:pt idx="289">0.41753310142667033</cx:pt>
          <cx:pt idx="290">0.86746922534075566</cx:pt>
          <cx:pt idx="291">1.2910732039017603</cx:pt>
          <cx:pt idx="292">-0.79809751696302556</cx:pt>
          <cx:pt idx="293">1.4453962648985907</cx:pt>
          <cx:pt idx="294">-0.34805907489499077</cx:pt>
          <cx:pt idx="295">-1.7996990209212527</cx:pt>
          <cx:pt idx="296">-0.5727429197577294</cx:pt>
          <cx:pt idx="297">-0.65229187384829856</cx:pt>
          <cx:pt idx="298">-0.89013383330893703</cx:pt>
          <cx:pt idx="299">0.90727326096384786</cx:pt>
          <cx:pt idx="300">1.390963006997481</cx:pt>
          <cx:pt idx="301">0.99928001873195171</cx:pt>
          <cx:pt idx="302">0.1350849743175786</cx:pt>
          <cx:pt idx="303">0.0006298250809777528</cx:pt>
          <cx:pt idx="304">0.60109073274361435</cx:pt>
          <cx:pt idx="305">0.62868934946891386</cx:pt>
          <cx:pt idx="306">1.3194903658586554</cx:pt>
          <cx:pt idx="307">0.008801634976407513</cx:pt>
          <cx:pt idx="308">0.043987711251247674</cx:pt>
          <cx:pt idx="309">-0.39129190554376692</cx:pt>
          <cx:pt idx="310">-0.47745288611622527</cx:pt>
          <cx:pt idx="311">0.66145958044216968</cx:pt>
          <cx:pt idx="312">-0.38326675166899804</cx:pt>
          <cx:pt idx="313">-0.70188548306759913</cx:pt>
          <cx:pt idx="314">0.82059045780624729</cx:pt>
          <cx:pt idx="315">0.74064701038878411</cx:pt>
          <cx:pt idx="316">0.19160097508574836</cx:pt>
          <cx:pt idx="317">-0.33385390452167485</cx:pt>
          <cx:pt idx="318">1.2861642062489409</cx:pt>
          <cx:pt idx="319">1.1000634003721643</cx:pt>
          <cx:pt idx="320">-1.3198859960539266</cx:pt>
          <cx:pt idx="321">-0.27011992642655969</cx:pt>
          <cx:pt idx="322">-1.1501106200739741</cx:pt>
          <cx:pt idx="323">0.53988856052455958</cx:pt>
          <cx:pt idx="324">-1.7781621863832697</cx:pt>
          <cx:pt idx="325">-0.16893181964405812</cx:pt>
          <cx:pt idx="326">-0.95801397037575953</cx:pt>
          <cx:pt idx="327">1.0579060472082347</cx:pt>
          <cx:pt idx="328">-0.99807721198885702</cx:pt>
          <cx:pt idx="329">-0.39730366552248597</cx:pt>
          <cx:pt idx="330">-1.9847084331559017</cx:pt>
          <cx:pt idx="331">-0.12571490515256301</cx:pt>
          <cx:pt idx="332">0.80195377449854277</cx:pt>
          <cx:pt idx="333">1.0422627383377403</cx:pt>
          <cx:pt idx="334">0.60729007600457408</cx:pt>
          <cx:pt idx="335">-0.34469394449843094</cx:pt>
          <cx:pt idx="336">-0.56480189414287452</cx:pt>
          <cx:pt idx="337">0.13637531992571894</cx:pt>
          <cx:pt idx="338">-1.458693077438511</cx:pt>
          <cx:pt idx="339">0.16682406567269936</cx:pt>
          <cx:pt idx="340">1.2166060514573473</cx:pt>
          <cx:pt idx="341">0.4722915036836639</cx:pt>
          <cx:pt idx="342">-0.4232083483657334</cx:pt>
          <cx:pt idx="343">-0.37426389098982327</cx:pt>
          <cx:pt idx="344">-0.19656908989418298</cx:pt>
          <cx:pt idx="345">1.5759042071294971</cx:pt>
          <cx:pt idx="346">-0.8686401997692883</cx:pt>
          <cx:pt idx="347">0.58438672567717731</cx:pt>
          <cx:pt idx="348">0.77324102676357143</cx:pt>
          <cx:pt idx="349">0.46064997150097042</cx:pt>
          <cx:pt idx="350">-0.45153569772082847</cx:pt>
          <cx:pt idx="351">0.6800473784096539</cx:pt>
          <cx:pt idx="352">1.1867564353451598</cx:pt>
          <cx:pt idx="353">-0.10481016943231225</cx:pt>
          <cx:pt idx="354">-1.8399259715806693</cx:pt>
          <cx:pt idx="355">0.74058789323316887</cx:pt>
          <cx:pt idx="356">-0.61006858231849037</cx:pt>
          <cx:pt idx="357">-1.003536453936249</cx:pt>
          <cx:pt idx="358">-0.9905488695949316</cx:pt>
          <cx:pt idx="359">-1.0764824764919467</cx:pt>
          <cx:pt idx="360">-0.36035771699971519</cx:pt>
          <cx:pt idx="361">0.21062533051008359</cx:pt>
          <cx:pt idx="362">-0.32403931982116774</cx:pt>
          <cx:pt idx="363">-0.71415911406802479</cx:pt>
          <cx:pt idx="364">0.65288759287795983</cx:pt>
          <cx:pt idx="365">-1.7679576558293775</cx:pt>
          <cx:pt idx="366">0.36260416891309433</cx:pt>
          <cx:pt idx="367">0.060657612266368233</cx:pt>
          <cx:pt idx="368">1.7611637304071337</cx:pt>
          <cx:pt idx="369">0.70397391027654521</cx:pt>
          <cx:pt idx="370">-1.069083737093024</cx:pt>
          <cx:pt idx="371">-0.62452158999803942</cx:pt>
          <cx:pt idx="372">-1.5816203813301399</cx:pt>
          <cx:pt idx="373">0.78493712862837128</cx:pt>
          <cx:pt idx="374">0.17515276340418495</cx:pt>
          <cx:pt idx="375">1.415824044670444</cx:pt>
          <cx:pt idx="376">-1.279811385757057</cx:pt>
          <cx:pt idx="377">0.99726776170427911</cx:pt>
          <cx:pt idx="378">-0.38056441553635523</cx:pt>
          <cx:pt idx="379">-1.3909675544709899</cx:pt>
          <cx:pt idx="380">-1.0411713446956128</cx:pt>
          <cx:pt idx="381">0.062252638599602506</cx:pt>
          <cx:pt idx="382">0.34937102100229822</cx:pt>
          <cx:pt idx="383">-0.68436520450632088</cx:pt>
          <cx:pt idx="384">-0.90341927716508508</cx:pt>
          <cx:pt idx="385">-0.72477405410609208</cx:pt>
          <cx:pt idx="386">0.83049485510855448</cx:pt>
          <cx:pt idx="387">-2.7337227948009968</cx:pt>
          <cx:pt idx="388">0.31882564144325443</cx:pt>
          <cx:pt idx="389">0.14639567780250218</cx:pt>
          <cx:pt idx="390">0.22760332285542972</cx:pt>
          <cx:pt idx="391">0.024724613467697054</cx:pt>
          <cx:pt idx="392">-0.63228412727767136</cx:pt>
          <cx:pt idx="393">-0.4290825472708093</cx:pt>
          <cx:pt idx="394">-0.28809154173359275</cx:pt>
          <cx:pt idx="395">-0.72416469265590422</cx:pt>
          <cx:pt idx="396">1.5733985492261127</cx:pt>
          <cx:pt idx="397">-0.43937575355812442</cx:pt>
          <cx:pt idx="398">0.20494212549238</cx:pt>
          <cx:pt idx="399">-1.3801945897284895</cx:pt>
          <cx:pt idx="400">0.90310322775621898</cx:pt>
          <cx:pt idx="401">-0.35744733395404182</cx:pt>
          <cx:pt idx="402">1.1915290087927133</cx:pt>
          <cx:pt idx="403">-0.71145905167213641</cx:pt>
          <cx:pt idx="404">0.77656068242504261</cx:pt>
          <cx:pt idx="405">-1.0012490747612901</cx:pt>
          <cx:pt idx="406">-0.14690613170387223</cx:pt>
          <cx:pt idx="407">-2.1033883967902511</cx:pt>
          <cx:pt idx="408">0.67841028794646263</cx:pt>
          <cx:pt idx="409">-0.97191104941884987</cx:pt>
          <cx:pt idx="410">-0.37753579817945138</cx:pt>
          <cx:pt idx="411">2.0964216673746705</cx:pt>
          <cx:pt idx="412">-1.3058843251201324</cx:pt>
          <cx:pt idx="413">-1.7581442079972476</cx:pt>
          <cx:pt idx="414">0.11789779819082469</cx:pt>
          <cx:pt idx="415">-0.89773720901575871</cx:pt>
          <cx:pt idx="416">0.32502725844096858</cx:pt>
          <cx:pt idx="417">-1.719427018542774</cx:pt>
          <cx:pt idx="418">0.86803424892423209</cx:pt>
          <cx:pt idx="419">-0.0072600414569023997</cx:pt>
          <cx:pt idx="420">0.93852804639027454</cx:pt>
          <cx:pt idx="421">0.86914269559201784</cx:pt>
          <cx:pt idx="422">0.22715312297805212</cx:pt>
          <cx:pt idx="423">0.17475258573540486</cx:pt>
          <cx:pt idx="424">-0.58149680626229383</cx:pt>
          <cx:pt idx="425">0.17406364349881187</cx:pt>
          <cx:pt idx="426">0.62807430367683992</cx:pt>
          <cx:pt idx="427">0.066081611294066533</cx:pt>
          <cx:pt idx="428">-0.66327629610896111</cx:pt>
          <cx:pt idx="429">1.1175688996445388</cx:pt>
          <cx:pt idx="430">0.16712419892428443</cx:pt>
          <cx:pt idx="431">1.1554766388144344</cx:pt>
          <cx:pt idx="432">0.86317868408514187</cx:pt>
          <cx:pt idx="433">-1.2247733138792682</cx:pt>
          <cx:pt idx="434">-0.46151967580954079</cx:pt>
          <cx:pt idx="435">-0.17267325347347651</cx:pt>
          <cx:pt idx="436">-0.12151872397225816</cx:pt>
          <cx:pt idx="437">0.56281351135112345</cx:pt>
          <cx:pt idx="438">-1.4461784303421155</cx:pt>
          <cx:pt idx="439">0.78774974099360406</cx:pt>
          <cx:pt idx="440">-0.22287622414296493</cx:pt>
          <cx:pt idx="441">-0.28586100597749464</cx:pt>
          <cx:pt idx="442">0.22223275664146058</cx:pt>
          <cx:pt idx="443">-0.24271685106214136</cx:pt>
          <cx:pt idx="444">1.3571025192504749</cx:pt>
          <cx:pt idx="445">0.0051068127504549921</cx:pt>
          <cx:pt idx="446">0.63853121901047416</cx:pt>
          <cx:pt idx="447">1.2762234291585628</cx:pt>
          <cx:pt idx="448">0.069969701144145802</cx:pt>
          <cx:pt idx="449">-0.61309265220188536</cx:pt>
          <cx:pt idx="450">-0.42188503357465379</cx:pt>
          <cx:pt idx="451">-0.083451823229552247</cx:pt>
          <cx:pt idx="452">0.25189933694491629</cx:pt>
          <cx:pt idx="453">0.82793349065468647</cx:pt>
          <cx:pt idx="454">0.95010818768059835</cx:pt>
          <cx:pt idx="455">0.044989292291575111</cx:pt>
          <cx:pt idx="456">-1.5914338291622698</cx:pt>
          <cx:pt idx="457">-1.3305930224305484</cx:pt>
          <cx:pt idx="458">0.14155375538393855</cx:pt>
          <cx:pt idx="459">-0.096573558039381169</cx:pt>
          <cx:pt idx="460">1.9604158296715468</cx:pt>
          <cx:pt idx="461">-0.59852823142136913</cx:pt>
          <cx:pt idx="462">0.29765033104922622</cx:pt>
          <cx:pt idx="463">-0.96580606623319909</cx:pt>
          <cx:pt idx="464">1.7517868400318548</cx:pt>
          <cx:pt idx="465">-0.48868514568312094</cx:pt>
          <cx:pt idx="466">0.60665570345008746</cx:pt>
          <cx:pt idx="467">0.94278220785781741</cx:pt>
          <cx:pt idx="468">-1.1275460565229878</cx:pt>
          <cx:pt idx="469">0.88469050751882605</cx:pt>
          <cx:pt idx="470">0.16578383110754658</cx:pt>
          <cx:pt idx="471">-2.1974028641125187</cx:pt>
          <cx:pt idx="472">-0.74638137448346242</cx:pt>
          <cx:pt idx="473">-0.61573928178404458</cx:pt>
          <cx:pt idx="474">0.364832430932438</cx:pt>
          <cx:pt idx="475">0.018083028408000246</cx:pt>
          <cx:pt idx="476">0.64121195464394987</cx:pt>
          <cx:pt idx="477">0.10498752089915797</cx:pt>
          <cx:pt idx="478">-1.0252711035718676</cx:pt>
          <cx:pt idx="479">-1.6699141269782558</cx:pt>
          <cx:pt idx="480">0.84475459516397677</cx:pt>
          <cx:pt idx="481">-0.44106627683504485</cx:pt>
          <cx:pt idx="482">-0.55601276471861638</cx:pt>
          <cx:pt idx="483">1.4108309187577106</cx:pt>
          <cx:pt idx="484">0.74212948675267398</cx:pt>
          <cx:pt idx="485">-1.1337851901771501</cx:pt>
          <cx:pt idx="486">0.6110485628596507</cx:pt>
          <cx:pt idx="487">-0.51424194680294022</cx:pt>
          <cx:pt idx="488">0.29919533517386299</cx:pt>
          <cx:pt idx="489">-1.4336137610371225</cx:pt>
          <cx:pt idx="490">0.42674628275563009</cx:pt>
          <cx:pt idx="491">-0.46537820708181243</cx:pt>
          <cx:pt idx="492">-0.86421323430840857</cx:pt>
          <cx:pt idx="493">-1.2415011951816268</cx:pt>
          <cx:pt idx="494">1.182954747491749</cx:pt>
          <cx:pt idx="495">0.93192284111864865</cx:pt>
          <cx:pt idx="496">-0.79865458246786147</cx:pt>
          <cx:pt idx="497">-0.80290192272514105</cx:pt>
          <cx:pt idx="498">0.090228695626137778</cx:pt>
          <cx:pt idx="499">0.41735688682820182</cx:pt>
          <cx:pt idx="500">0.59970147958665621</cx:pt>
          <cx:pt idx="501">1.7256297724088654</cx:pt>
          <cx:pt idx="502">0.31638137443223968</cx:pt>
          <cx:pt idx="503">2.083470462821424</cx:pt>
          <cx:pt idx="504">-0.45405499804473948</cx:pt>
          <cx:pt idx="505">0.0098111740953754634</cx:pt>
          <cx:pt idx="506">-0.57695842770044692</cx:pt>
          <cx:pt idx="507">-0.5255174073681701</cx:pt>
          <cx:pt idx="508">0.18903506315837149</cx:pt>
          <cx:pt idx="509">-0.060284719438641332</cx:pt>
          <cx:pt idx="510">0.082304723036941141</cx:pt>
          <cx:pt idx="511">0.61749915403197519</cx:pt>
          <cx:pt idx="512">-1.2030477591906674</cx:pt>
          <cx:pt idx="513">-1.650287231313996</cx:pt>
          <cx:pt idx="514">1.8762057152343914</cx:pt>
          <cx:pt idx="515">0.062473191064782441</cx:pt>
          <cx:pt idx="516">-1.1982456271653064</cx:pt>
          <cx:pt idx="517">0.54334918786480557</cx:pt>
          <cx:pt idx="518">-1.4353281585499644</cx:pt>
          <cx:pt idx="519">0.13241560736787505</cx:pt>
          <cx:pt idx="520">0.72144189289247151</cx:pt>
          <cx:pt idx="521">2.9227521736174822</cx:pt>
          <cx:pt idx="522">3.7000000000000046</cx:pt>
          <cx:pt idx="523">3.7000000000000046</cx:pt>
          <cx:pt idx="524">3.8000000000000047</cx:pt>
          <cx:pt idx="525">3.8000000000000047</cx:pt>
          <cx:pt idx="526">3.9000000000000048</cx:pt>
          <cx:pt idx="527">3.9000000000000048</cx:pt>
          <cx:pt idx="528">4</cx:pt>
          <cx:pt idx="529">4</cx:pt>
          <cx:pt idx="530">-4</cx:pt>
          <cx:pt idx="531">-4</cx:pt>
          <cx:pt idx="532">-3.8999999999999999</cx:pt>
          <cx:pt idx="533">-3.8999999999999999</cx:pt>
          <cx:pt idx="534">-3.7999999999999998</cx:pt>
          <cx:pt idx="535">-3.7999999999999998</cx:pt>
          <cx:pt idx="536">-3.6999999999999997</cx:pt>
          <cx:pt idx="537">-3.6999999999999997</cx:pt>
          <cx:pt idx="538">-3.5999999999999996</cx:pt>
          <cx:pt idx="539">-3.5999999999999996</cx:pt>
          <cx:pt idx="540">-3.4999999999999996</cx:pt>
          <cx:pt idx="541">-3.4999999999999996</cx:pt>
          <cx:pt idx="542">-3.3999999999999995</cx:pt>
          <cx:pt idx="543">-3.3999999999999995</cx:pt>
          <cx:pt idx="544">-3.2999999999999994</cx:pt>
          <cx:pt idx="545">-3.2999999999999994</cx:pt>
          <cx:pt idx="546">-3.1999999999999993</cx:pt>
          <cx:pt idx="547">-3.1999999999999993</cx:pt>
          <cx:pt idx="548">-3.0999999999999992</cx:pt>
          <cx:pt idx="549">-3.0999999999999992</cx:pt>
          <cx:pt idx="550">-2.9999999999999991</cx:pt>
          <cx:pt idx="551">1.1977772373938933</cx:pt>
          <cx:pt idx="552">0.71478893914900254</cx:pt>
          <cx:pt idx="553">0.069378529587993398</cx:pt>
          <cx:pt idx="554">-0.48701963351049926</cx:pt>
          <cx:pt idx="555">0.37310542211344</cx:pt>
          <cx:pt idx="556">-0.44434045776142739</cx:pt>
          <cx:pt idx="557">-0.26996531232725829</cx:pt>
          <cx:pt idx="558">-1.1209226613573264</cx:pt>
          <cx:pt idx="559">-0.21680534700863063</cx:pt>
          <cx:pt idx="560">-1.1538622857187875</cx:pt>
          <cx:pt idx="561">0.64947471400955692</cx:pt>
          <cx:pt idx="562">0.071415797719964758</cx:pt>
          <cx:pt idx="563">1.5077466741786338</cx:pt>
          <cx:pt idx="564">1.4963097783038393</cx:pt>
          <cx:pt idx="565">-1.1730708138202317</cx:pt>
          <cx:pt idx="566">-0.54247948355623521</cx:pt>
          <cx:pt idx="567">1.7567890608916059</cx:pt>
          <cx:pt idx="568">0.037055087886983529</cx:pt>
          <cx:pt idx="569">1.3026328815612942</cx:pt>
          <cx:pt idx="570">0.3779734925046796</cx:pt>
          <cx:pt idx="571">0.66902202888741158</cx:pt>
          <cx:pt idx="572">2.4642940843477845</cx:pt>
          <cx:pt idx="573">0.33952119338209741</cx:pt>
          <cx:pt idx="574">-2.317228791071102</cx:pt>
          <cx:pt idx="575">-0.84564362623495981</cx:pt>
          <cx:pt idx="576">0.0092495611170306802</cx:pt>
          <cx:pt idx="577">0.046746890802751295</cx:pt>
          <cx:pt idx="578">0.94641563919140026</cx:pt>
          <cx:pt idx="579">0.62303342929226346</cx:pt>
          <cx:pt idx="580">0.59904436966462526</cx:pt>
          <cx:pt idx="581">-0.59590547607513145</cx:pt>
          <cx:pt idx="582">-0.43725094656110741</cx:pt>
          <cx:pt idx="583">0.056663793657207862</cx:pt>
          <cx:pt idx="584">-0.72288003138964996</cx:pt>
          <cx:pt idx="585">0.19104390958091244</cx:pt>
          <cx:pt idx="586">0.544997647011769</cx:pt>
          <cx:pt idx="587">0.27265627977612894</cx:pt>
          <cx:pt idx="588">-0.62379513110499829</cx:pt>
          <cx:pt idx="589">-1.513653842266649</cx:pt>
          <cx:pt idx="590">-0.21460664356709458</cx:pt>
          <cx:pt idx="591">0.059250169215374626</cx:pt>
          <cx:pt idx="592">0.10421217666589655</cx:pt>
          <cx:pt idx="593">2.0643346942961216</cx:pt>
          <cx:pt idx="594">-0.30703176889801398</cx:pt>
          <cx:pt idx="595">0.62637809605803341</cx:pt>
          <cx:pt idx="596">-0.91784613687195815</cx:pt>
          <cx:pt idx="597">-0.43746695155277848</cx:pt>
          <cx:pt idx="598">-0.80692871051724069</cx:pt>
          <cx:pt idx="599">-2.4542896426282823</cx:pt>
          <cx:pt idx="600">0.32721345633035526</cx:pt>
          <cx:pt idx="601">1.5941122910589911</cx:pt>
          <cx:pt idx="602">1.755443008732982</cx:pt>
          <cx:pt idx="603">0.21516484594030771</cx:pt>
          <cx:pt idx="604">-1.1242877917538863</cx:pt>
          <cx:pt idx="605">-0.25468807507422753</cx:pt>
          <cx:pt idx="606">-1.2839291230193339</cx:pt>
          <cx:pt idx="607">0.51861206884495914</cx:pt>
          <cx:pt idx="608">-1.9342132873134688</cx:pt>
          <cx:pt idx="609">-1.2103441804356407</cx:pt>
          <cx:pt idx="610">-0.19149979380017612</cx:pt>
          <cx:pt idx="611">-0.53728626880911179</cx:pt>
          <cx:pt idx="612">-1.6404510461143218</cx:pt>
          <cx:pt idx="613">-2.4409382604062557</cx:pt>
          <cx:pt idx="614">-1.2403734217514284</cx:pt>
          <cx:pt idx="615">-0.28354634196148254</cx:pt>
          <cx:pt idx="616">-0.03209834176232107</cx:pt>
          <cx:pt idx="617">-0.49193431550520472</cx:pt>
          <cx:pt idx="618">-0.22696212909067981</cx:pt>
          <cx:pt idx="619">0.47633875510655344</cx:pt>
          <cx:pt idx="620">0.20252286958566401</cx:pt>
          <cx:pt idx="621">-0.85957026385585777</cx:pt>
          <cx:pt idx="622">0.21967707652947865</cx:pt>
          <cx:pt idx="623">0.47299749894591514</cx:pt>
          <cx:pt idx="624">0.16633066479698755</cx:pt>
          <cx:pt idx="625">0.34449726626917254</cx:pt>
          <cx:pt idx="626">-0.061671698858845048</cx:pt>
          <cx:pt idx="627">-0.67928795033367351</cx:pt>
          <cx:pt idx="628">-0.98031932793674059</cx:pt>
          <cx:pt idx="629">-0.40258100852952339</cx:pt>
          <cx:pt idx="630">-0.35740868042921647</cx:pt>
          <cx:pt idx="631">-1.1654492482193746</cx:pt>
          <cx:pt idx="632">-1.349203557765577</cx:pt>
          <cx:pt idx="633">0.5208812581258826</cx:pt>
          <cx:pt idx="634">-0.47280536819016561</cx:pt>
          <cx:pt idx="635">0.20242055143171456</cx:pt>
          <cx:pt idx="636">0.053229314289637841</cx:pt>
          <cx:pt idx="637">-0.72026068664854392</cx:pt>
          <cx:pt idx="638">-1.2345776667643804</cx:pt>
          <cx:pt idx="639">-0.10321969057258684</cx:pt>
          <cx:pt idx="640">0.3524792191456072</cx:pt>
          <cx:pt idx="641">0.99916405815747567</cx:pt>
          <cx:pt idx="642">-1.3827002476318739</cx:pt>
          <cx:pt idx="643">-0.40630425246490631</cx:pt>
          <cx:pt idx="644">-0.36526444091578014</cx:pt>
          <cx:pt idx="645">0.77082745519874152</cx:pt>
          <cx:pt idx="646">4</cx:pt>
          <cx:pt idx="647">4</cx:pt>
          <cx:pt idx="648">-4</cx:pt>
          <cx:pt idx="649">-4</cx:pt>
          <cx:pt idx="650">-3.8999999999999999</cx:pt>
          <cx:pt idx="651">-3.8999999999999999</cx:pt>
          <cx:pt idx="652">-3.7999999999999998</cx:pt>
          <cx:pt idx="653">-3.7999999999999998</cx:pt>
          <cx:pt idx="654">-3.6999999999999997</cx:pt>
          <cx:pt idx="655">-3.6999999999999997</cx:pt>
          <cx:pt idx="656">-3.5999999999999996</cx:pt>
          <cx:pt idx="657">-3.5999999999999996</cx:pt>
          <cx:pt idx="658">-3.4999999999999996</cx:pt>
          <cx:pt idx="659">-3.4999999999999996</cx:pt>
          <cx:pt idx="660">-3.3999999999999995</cx:pt>
          <cx:pt idx="661">-3.3999999999999995</cx:pt>
          <cx:pt idx="662">-3.2999999999999994</cx:pt>
          <cx:pt idx="663">-3.2999999999999994</cx:pt>
          <cx:pt idx="664">-3.1999999999999993</cx:pt>
          <cx:pt idx="665">-3.1999999999999993</cx:pt>
          <cx:pt idx="666">-3.0999999999999992</cx:pt>
          <cx:pt idx="667">-3.0999999999999992</cx:pt>
          <cx:pt idx="668">-2.9999999999999991</cx:pt>
          <cx:pt idx="669">-2.9999999999999991</cx:pt>
          <cx:pt idx="670">-2.899999999999999</cx:pt>
          <cx:pt idx="671">-2.899999999999999</cx:pt>
          <cx:pt idx="672">-2.7999999999999989</cx:pt>
          <cx:pt idx="673">-2.7999999999999989</cx:pt>
          <cx:pt idx="674">-2.6999999999999988</cx:pt>
          <cx:pt idx="675">-2.6999999999999988</cx:pt>
          <cx:pt idx="676">-2.5999999999999988</cx:pt>
          <cx:pt idx="677">-2.5999999999999988</cx:pt>
          <cx:pt idx="678">-2.4999999999999987</cx:pt>
          <cx:pt idx="679">-2.4999999999999987</cx:pt>
          <cx:pt idx="680">-2.3999999999999986</cx:pt>
          <cx:pt idx="681">-2.3999999999999986</cx:pt>
          <cx:pt idx="682">-2.2999999999999985</cx:pt>
          <cx:pt idx="683">-2.2999999999999985</cx:pt>
          <cx:pt idx="684">-2.1999999999999984</cx:pt>
          <cx:pt idx="685">-2.1999999999999984</cx:pt>
          <cx:pt idx="686">-2.0999999999999983</cx:pt>
          <cx:pt idx="687">-2.0999999999999983</cx:pt>
          <cx:pt idx="688">-1.9999999999999982</cx:pt>
          <cx:pt idx="689">-1.9999999999999982</cx:pt>
          <cx:pt idx="690">-1.8999999999999981</cx:pt>
          <cx:pt idx="691">-1.8999999999999981</cx:pt>
          <cx:pt idx="692">-1.799999999999998</cx:pt>
          <cx:pt idx="693">-1.799999999999998</cx:pt>
          <cx:pt idx="694">-1.699999999999998</cx:pt>
          <cx:pt idx="695">-1.699999999999998</cx:pt>
          <cx:pt idx="696">-1.5999999999999979</cx:pt>
          <cx:pt idx="697">-1.5999999999999979</cx:pt>
          <cx:pt idx="698">-1.4999999999999978</cx:pt>
          <cx:pt idx="699">-1.4999999999999978</cx:pt>
          <cx:pt idx="700">-1.3999999999999977</cx:pt>
          <cx:pt idx="701">-1.3999999999999977</cx:pt>
          <cx:pt idx="702">-1.2999999999999976</cx:pt>
          <cx:pt idx="703">-1.2999999999999976</cx:pt>
          <cx:pt idx="704">-1.1999999999999975</cx:pt>
          <cx:pt idx="705">-1.1999999999999975</cx:pt>
          <cx:pt idx="706">-1.0999999999999974</cx:pt>
          <cx:pt idx="707">-1.0999999999999974</cx:pt>
          <cx:pt idx="708">-0.99999999999999745</cx:pt>
          <cx:pt idx="709">-0.99999999999999745</cx:pt>
          <cx:pt idx="710">-0.89999999999999747</cx:pt>
          <cx:pt idx="711">-0.89999999999999747</cx:pt>
          <cx:pt idx="712">-0.79999999999999749</cx:pt>
          <cx:pt idx="713">-0.79999999999999749</cx:pt>
          <cx:pt idx="714">-0.69999999999999751</cx:pt>
          <cx:pt idx="715">-0.69999999999999751</cx:pt>
          <cx:pt idx="716">-0.59999999999999754</cx:pt>
          <cx:pt idx="717">-0.59999999999999754</cx:pt>
          <cx:pt idx="718">-0.49999999999999756</cx:pt>
          <cx:pt idx="719">-0.49999999999999756</cx:pt>
          <cx:pt idx="720">-0.39999999999999758</cx:pt>
          <cx:pt idx="721">-0.39999999999999758</cx:pt>
          <cx:pt idx="722">-0.2999999999999976</cx:pt>
          <cx:pt idx="723">-0.2999999999999976</cx:pt>
          <cx:pt idx="724">-0.1999999999999976</cx:pt>
          <cx:pt idx="725">-0.1999999999999976</cx:pt>
          <cx:pt idx="726">-0.099999999999997591</cx:pt>
          <cx:pt idx="727">-0.099999999999997591</cx:pt>
          <cx:pt idx="728">2.4147350785597155e-15</cx:pt>
          <cx:pt idx="729">2.4147350785597155e-15</cx:pt>
          <cx:pt idx="730">0.10000000000000242</cx:pt>
          <cx:pt idx="731">0.10000000000000242</cx:pt>
          <cx:pt idx="732">0.20000000000000243</cx:pt>
          <cx:pt idx="733">0.20000000000000243</cx:pt>
          <cx:pt idx="734">0.30000000000000243</cx:pt>
          <cx:pt idx="735">0.30000000000000243</cx:pt>
          <cx:pt idx="736">0.40000000000000246</cx:pt>
          <cx:pt idx="737">0.40000000000000246</cx:pt>
          <cx:pt idx="738">0.50000000000000244</cx:pt>
          <cx:pt idx="739">0.50000000000000244</cx:pt>
          <cx:pt idx="740">0.60000000000000242</cx:pt>
          <cx:pt idx="741">0.60000000000000242</cx:pt>
          <cx:pt idx="742">0.7000000000000024</cx:pt>
          <cx:pt idx="743">0.7000000000000024</cx:pt>
          <cx:pt idx="744">0.80000000000000238</cx:pt>
          <cx:pt idx="745">0.80000000000000238</cx:pt>
          <cx:pt idx="746">0.90000000000000235</cx:pt>
          <cx:pt idx="747">0.90000000000000235</cx:pt>
          <cx:pt idx="748">1.0000000000000024</cx:pt>
          <cx:pt idx="749">1.0000000000000024</cx:pt>
          <cx:pt idx="750">1.1000000000000025</cx:pt>
          <cx:pt idx="751">1.1000000000000025</cx:pt>
          <cx:pt idx="752">1.2000000000000026</cx:pt>
          <cx:pt idx="753">1.2000000000000026</cx:pt>
          <cx:pt idx="754">1.3000000000000027</cx:pt>
          <cx:pt idx="755">1.3000000000000027</cx:pt>
          <cx:pt idx="756">1.4000000000000028</cx:pt>
          <cx:pt idx="757">1.4000000000000028</cx:pt>
          <cx:pt idx="758">1.5000000000000029</cx:pt>
          <cx:pt idx="759">1.5000000000000029</cx:pt>
          <cx:pt idx="760">1.600000000000003</cx:pt>
          <cx:pt idx="761">1.600000000000003</cx:pt>
          <cx:pt idx="762">1.7000000000000031</cx:pt>
          <cx:pt idx="763">1.7000000000000031</cx:pt>
          <cx:pt idx="764">1.8000000000000032</cx:pt>
          <cx:pt idx="765">1.8000000000000032</cx:pt>
          <cx:pt idx="766">1.9000000000000032</cx:pt>
          <cx:pt idx="767">1.9000000000000032</cx:pt>
          <cx:pt idx="768">2.0000000000000031</cx:pt>
          <cx:pt idx="769">2.0000000000000031</cx:pt>
          <cx:pt idx="770">2.1000000000000032</cx:pt>
          <cx:pt idx="771">2.1000000000000032</cx:pt>
          <cx:pt idx="772">2.2000000000000033</cx:pt>
          <cx:pt idx="773">2.2000000000000033</cx:pt>
          <cx:pt idx="774">2.3000000000000034</cx:pt>
          <cx:pt idx="775">2.3000000000000034</cx:pt>
          <cx:pt idx="776">2.4000000000000035</cx:pt>
          <cx:pt idx="777">2.4000000000000035</cx:pt>
          <cx:pt idx="778">2.5000000000000036</cx:pt>
          <cx:pt idx="779">2.5000000000000036</cx:pt>
          <cx:pt idx="780">2.6000000000000036</cx:pt>
          <cx:pt idx="781">2.6000000000000036</cx:pt>
          <cx:pt idx="782">2.7000000000000037</cx:pt>
          <cx:pt idx="783">2.7000000000000037</cx:pt>
          <cx:pt idx="784">2.8000000000000038</cx:pt>
          <cx:pt idx="785">2.8000000000000038</cx:pt>
          <cx:pt idx="786">2.9000000000000039</cx:pt>
          <cx:pt idx="787">2.9000000000000039</cx:pt>
          <cx:pt idx="788">3.000000000000004</cx:pt>
          <cx:pt idx="789">3.000000000000004</cx:pt>
          <cx:pt idx="790">3.1000000000000041</cx:pt>
          <cx:pt idx="791">3.1000000000000041</cx:pt>
          <cx:pt idx="792">3.2000000000000042</cx:pt>
          <cx:pt idx="793">3.2000000000000042</cx:pt>
          <cx:pt idx="794">3.3000000000000043</cx:pt>
          <cx:pt idx="795">3.3000000000000043</cx:pt>
          <cx:pt idx="796">3.4000000000000044</cx:pt>
          <cx:pt idx="797">3.4000000000000044</cx:pt>
          <cx:pt idx="798">3.5000000000000044</cx:pt>
          <cx:pt idx="799">3.5000000000000044</cx:pt>
          <cx:pt idx="800">3.6000000000000045</cx:pt>
          <cx:pt idx="801">3.6000000000000045</cx:pt>
          <cx:pt idx="802">3.7000000000000046</cx:pt>
          <cx:pt idx="803">3.7000000000000046</cx:pt>
          <cx:pt idx="804">3.8000000000000047</cx:pt>
          <cx:pt idx="805">3.8000000000000047</cx:pt>
          <cx:pt idx="806">3.9000000000000048</cx:pt>
          <cx:pt idx="807">3.9000000000000048</cx:pt>
          <cx:pt idx="808">4</cx:pt>
          <cx:pt idx="809">4</cx:pt>
          <cx:pt idx="810">-4</cx:pt>
          <cx:pt idx="811">-4</cx:pt>
          <cx:pt idx="812">-3.8999999999999999</cx:pt>
          <cx:pt idx="813">-3.8999999999999999</cx:pt>
          <cx:pt idx="814">-3.7999999999999998</cx:pt>
          <cx:pt idx="815">-3.7999999999999998</cx:pt>
          <cx:pt idx="816">-3.6999999999999997</cx:pt>
          <cx:pt idx="817">-3.6999999999999997</cx:pt>
          <cx:pt idx="818">-3.5999999999999996</cx:pt>
          <cx:pt idx="819">-3.5999999999999996</cx:pt>
          <cx:pt idx="820">-3.4999999999999996</cx:pt>
          <cx:pt idx="821">-3.4999999999999996</cx:pt>
          <cx:pt idx="822">-3.3999999999999995</cx:pt>
          <cx:pt idx="823">-3.3999999999999995</cx:pt>
          <cx:pt idx="824">-3.2999999999999994</cx:pt>
          <cx:pt idx="825">-3.2999999999999994</cx:pt>
          <cx:pt idx="826">-3.1999999999999993</cx:pt>
          <cx:pt idx="827">-3.1999999999999993</cx:pt>
          <cx:pt idx="828">-3.0999999999999992</cx:pt>
          <cx:pt idx="829">-3.0999999999999992</cx:pt>
          <cx:pt idx="830">-2.9999999999999991</cx:pt>
          <cx:pt idx="831">-2.9999999999999991</cx:pt>
          <cx:pt idx="832">-2.899999999999999</cx:pt>
          <cx:pt idx="833">-2.899999999999999</cx:pt>
          <cx:pt idx="834">-2.7999999999999989</cx:pt>
          <cx:pt idx="835">-2.7999999999999989</cx:pt>
          <cx:pt idx="836">-2.6999999999999988</cx:pt>
          <cx:pt idx="837">-2.6999999999999988</cx:pt>
          <cx:pt idx="838">-2.5999999999999988</cx:pt>
          <cx:pt idx="839">-2.5999999999999988</cx:pt>
          <cx:pt idx="840">-2.4999999999999987</cx:pt>
          <cx:pt idx="841">-2.4999999999999987</cx:pt>
          <cx:pt idx="842">-2.3999999999999986</cx:pt>
          <cx:pt idx="843">-2.3999999999999986</cx:pt>
          <cx:pt idx="844">-2.2999999999999985</cx:pt>
          <cx:pt idx="845">-2.2999999999999985</cx:pt>
          <cx:pt idx="846">-2.1999999999999984</cx:pt>
          <cx:pt idx="847">-2.1999999999999984</cx:pt>
          <cx:pt idx="848">-2.0999999999999983</cx:pt>
          <cx:pt idx="849">-2.0999999999999983</cx:pt>
          <cx:pt idx="850">-1.9999999999999982</cx:pt>
          <cx:pt idx="851">-1.9999999999999982</cx:pt>
          <cx:pt idx="852">-1.8999999999999981</cx:pt>
          <cx:pt idx="853">-1.8999999999999981</cx:pt>
          <cx:pt idx="854">-1.799999999999998</cx:pt>
          <cx:pt idx="855">-1.799999999999998</cx:pt>
          <cx:pt idx="856">-1.699999999999998</cx:pt>
          <cx:pt idx="857">-1.699999999999998</cx:pt>
          <cx:pt idx="858">-1.5999999999999979</cx:pt>
          <cx:pt idx="859">-1.5999999999999979</cx:pt>
          <cx:pt idx="860">-1.4999999999999978</cx:pt>
          <cx:pt idx="861">-1.4999999999999978</cx:pt>
          <cx:pt idx="862">-1.3999999999999977</cx:pt>
          <cx:pt idx="863">-1.3999999999999977</cx:pt>
          <cx:pt idx="864">-1.2999999999999976</cx:pt>
          <cx:pt idx="865">-1.2999999999999976</cx:pt>
          <cx:pt idx="866">-1.1999999999999975</cx:pt>
          <cx:pt idx="867">-1.1999999999999975</cx:pt>
          <cx:pt idx="868">-1.0999999999999974</cx:pt>
          <cx:pt idx="869">-1.0999999999999974</cx:pt>
          <cx:pt idx="870">-0.99999999999999745</cx:pt>
          <cx:pt idx="871">-0.99999999999999745</cx:pt>
          <cx:pt idx="872">-0.89999999999999747</cx:pt>
          <cx:pt idx="873">-0.89999999999999747</cx:pt>
          <cx:pt idx="874">-0.79999999999999749</cx:pt>
          <cx:pt idx="875">-0.79999999999999749</cx:pt>
          <cx:pt idx="876">-0.69999999999999751</cx:pt>
          <cx:pt idx="877">-0.69999999999999751</cx:pt>
          <cx:pt idx="878">-0.59999999999999754</cx:pt>
          <cx:pt idx="879">-0.59999999999999754</cx:pt>
          <cx:pt idx="880">-0.49999999999999756</cx:pt>
          <cx:pt idx="881">-0.49999999999999756</cx:pt>
          <cx:pt idx="882">-0.39999999999999758</cx:pt>
          <cx:pt idx="883">-0.39999999999999758</cx:pt>
          <cx:pt idx="884">-0.2999999999999976</cx:pt>
          <cx:pt idx="885">-0.2999999999999976</cx:pt>
          <cx:pt idx="886">-0.1999999999999976</cx:pt>
          <cx:pt idx="887">-0.1999999999999976</cx:pt>
          <cx:pt idx="888">-0.099999999999997591</cx:pt>
          <cx:pt idx="889">-0.099999999999997591</cx:pt>
          <cx:pt idx="890">2.4147350785597155e-15</cx:pt>
          <cx:pt idx="891">2.4147350785597155e-15</cx:pt>
          <cx:pt idx="892">0.10000000000000242</cx:pt>
          <cx:pt idx="893">0.10000000000000242</cx:pt>
          <cx:pt idx="894">0.20000000000000243</cx:pt>
          <cx:pt idx="895">0.20000000000000243</cx:pt>
          <cx:pt idx="896">0.30000000000000243</cx:pt>
          <cx:pt idx="897">0.30000000000000243</cx:pt>
          <cx:pt idx="898">0.40000000000000246</cx:pt>
          <cx:pt idx="899">0.40000000000000246</cx:pt>
          <cx:pt idx="900">0.50000000000000244</cx:pt>
          <cx:pt idx="901">0.50000000000000244</cx:pt>
          <cx:pt idx="902">0.60000000000000242</cx:pt>
          <cx:pt idx="903">0.60000000000000242</cx:pt>
          <cx:pt idx="904">0.7000000000000024</cx:pt>
          <cx:pt idx="905">0.7000000000000024</cx:pt>
          <cx:pt idx="906">0.80000000000000238</cx:pt>
          <cx:pt idx="907">0.80000000000000238</cx:pt>
          <cx:pt idx="908">0.90000000000000235</cx:pt>
          <cx:pt idx="909">0.90000000000000235</cx:pt>
          <cx:pt idx="910">1.0000000000000024</cx:pt>
          <cx:pt idx="911">1.0000000000000024</cx:pt>
          <cx:pt idx="912">1.1000000000000025</cx:pt>
          <cx:pt idx="913">1.1000000000000025</cx:pt>
          <cx:pt idx="914">1.2000000000000026</cx:pt>
          <cx:pt idx="915">1.2000000000000026</cx:pt>
          <cx:pt idx="916">1.3000000000000027</cx:pt>
          <cx:pt idx="917">1.3000000000000027</cx:pt>
          <cx:pt idx="918">1.4000000000000028</cx:pt>
          <cx:pt idx="919">1.4000000000000028</cx:pt>
          <cx:pt idx="920">1.5000000000000029</cx:pt>
          <cx:pt idx="921">1.5000000000000029</cx:pt>
          <cx:pt idx="922">1.600000000000003</cx:pt>
          <cx:pt idx="923">1.600000000000003</cx:pt>
          <cx:pt idx="924">1.7000000000000031</cx:pt>
          <cx:pt idx="925">1.7000000000000031</cx:pt>
          <cx:pt idx="926">1.8000000000000032</cx:pt>
          <cx:pt idx="927">1.8000000000000032</cx:pt>
          <cx:pt idx="928">1.9000000000000032</cx:pt>
          <cx:pt idx="929">1.9000000000000032</cx:pt>
          <cx:pt idx="930">2.0000000000000031</cx:pt>
          <cx:pt idx="931">2.0000000000000031</cx:pt>
          <cx:pt idx="932">2.1000000000000032</cx:pt>
          <cx:pt idx="933">2.1000000000000032</cx:pt>
          <cx:pt idx="934">2.2000000000000033</cx:pt>
          <cx:pt idx="935">2.2000000000000033</cx:pt>
          <cx:pt idx="936">2.3000000000000034</cx:pt>
          <cx:pt idx="937">2.3000000000000034</cx:pt>
          <cx:pt idx="938">2.4000000000000035</cx:pt>
          <cx:pt idx="939">2.4000000000000035</cx:pt>
          <cx:pt idx="940">2.5000000000000036</cx:pt>
          <cx:pt idx="941">2.5000000000000036</cx:pt>
          <cx:pt idx="942">2.6000000000000036</cx:pt>
          <cx:pt idx="943">2.6000000000000036</cx:pt>
          <cx:pt idx="944">2.7000000000000037</cx:pt>
          <cx:pt idx="945">2.7000000000000037</cx:pt>
          <cx:pt idx="946">2.8000000000000038</cx:pt>
          <cx:pt idx="947">2.8000000000000038</cx:pt>
          <cx:pt idx="948">2.9000000000000039</cx:pt>
          <cx:pt idx="949">2.9000000000000039</cx:pt>
          <cx:pt idx="950">3.000000000000004</cx:pt>
          <cx:pt idx="951">3.000000000000004</cx:pt>
          <cx:pt idx="952">3.1000000000000041</cx:pt>
          <cx:pt idx="953">3.1000000000000041</cx:pt>
          <cx:pt idx="954">3.2000000000000042</cx:pt>
          <cx:pt idx="955">3.2000000000000042</cx:pt>
          <cx:pt idx="956">3.3000000000000043</cx:pt>
          <cx:pt idx="957">3.3000000000000043</cx:pt>
          <cx:pt idx="958">3.4000000000000044</cx:pt>
          <cx:pt idx="959">3.4000000000000044</cx:pt>
          <cx:pt idx="960">3.5000000000000044</cx:pt>
          <cx:pt idx="961">3.5000000000000044</cx:pt>
          <cx:pt idx="962">3.6000000000000045</cx:pt>
          <cx:pt idx="963">3.6000000000000045</cx:pt>
          <cx:pt idx="964">3.7000000000000046</cx:pt>
          <cx:pt idx="965">3.7000000000000046</cx:pt>
          <cx:pt idx="966">3.8000000000000047</cx:pt>
          <cx:pt idx="967">3.8000000000000047</cx:pt>
          <cx:pt idx="968">3.9000000000000048</cx:pt>
          <cx:pt idx="969">3.9000000000000048</cx:pt>
          <cx:pt idx="970">4</cx:pt>
          <cx:pt idx="971">4</cx:pt>
          <cx:pt idx="972">-4</cx:pt>
          <cx:pt idx="973">-4</cx:pt>
          <cx:pt idx="974">-3.8999999999999999</cx:pt>
          <cx:pt idx="975">-3.8999999999999999</cx:pt>
          <cx:pt idx="976">-3.7999999999999998</cx:pt>
          <cx:pt idx="977">-3.7999999999999998</cx:pt>
          <cx:pt idx="978">-3.6999999999999997</cx:pt>
          <cx:pt idx="979">-3.6999999999999997</cx:pt>
          <cx:pt idx="980">-3.5999999999999996</cx:pt>
          <cx:pt idx="981">-3.5999999999999996</cx:pt>
          <cx:pt idx="982">-3.4999999999999996</cx:pt>
          <cx:pt idx="983">-3.4999999999999996</cx:pt>
          <cx:pt idx="984">-3.3999999999999995</cx:pt>
          <cx:pt idx="985">-3.3999999999999995</cx:pt>
          <cx:pt idx="986">-3.2999999999999994</cx:pt>
          <cx:pt idx="987">-3.2999999999999994</cx:pt>
          <cx:pt idx="988">-3.1999999999999993</cx:pt>
          <cx:pt idx="989">-3.1999999999999993</cx:pt>
          <cx:pt idx="990">-3.0999999999999992</cx:pt>
          <cx:pt idx="991">-3.0999999999999992</cx:pt>
          <cx:pt idx="992">-2.9999999999999991</cx:pt>
          <cx:pt idx="993">-2.9999999999999991</cx:pt>
          <cx:pt idx="994">-2.899999999999999</cx:pt>
          <cx:pt idx="995">-2.899999999999999</cx:pt>
          <cx:pt idx="996">-2.7999999999999989</cx:pt>
          <cx:pt idx="997">-2.7999999999999989</cx:pt>
          <cx:pt idx="998">-2.6999999999999988</cx:pt>
          <cx:pt idx="999">-2.6999999999999988</cx:pt>
        </cx:lvl>
      </cx:numDim>
    </cx:data>
  </cx:chartData>
  <cx:chart>
    <cx:plotArea>
      <cx:plotAreaRegion>
        <cx:series layoutId="clusteredColumn" uniqueId="{EEA943D1-06DC-3F4B-862C-B8DBE3437A9D}">
          <cx:spPr>
            <a:solidFill>
              <a:srgbClr val="C00000"/>
            </a:solidFill>
            <a:ln>
              <a:noFill/>
            </a:ln>
          </cx:spPr>
          <cx:dataId val="0"/>
          <cx:layoutPr>
            <cx:binning intervalClosed="r">
              <cx:binCount val="20"/>
            </cx:binning>
          </cx:layoutPr>
        </cx:series>
      </cx:plotAreaRegion>
      <cx:axis id="0" hidden="1">
        <cx:catScaling gapWidth="0"/>
        <cx:title>
          <cx:tx>
            <cx:rich>
              <a:bodyPr spcFirstLastPara="1" vertOverflow="ellipsis" horzOverflow="overflow" wrap="square" lIns="0" tIns="0" rIns="0" bIns="0" anchor="ctr" anchorCtr="1"/>
              <a:lstStyle/>
              <a:p>
                <a:pPr algn="ctr" rtl="0">
                  <a:spcBef>
                    <a:spcPts val="0"/>
                  </a:spcBef>
                  <a:spcAft>
                    <a:spcPts val="0"/>
                  </a:spcAft>
                </a:pPr>
                <a:r>
                  <a:rPr lang="it-IT" sz="900" b="0" i="0" baseline="0" dirty="0">
                    <a:solidFill>
                      <a:srgbClr val="595959"/>
                    </a:solidFill>
                    <a:effectLst/>
                    <a:latin typeface="Arial" panose="020B0604020202020204" pitchFamily="34" charset="0"/>
                    <a:ea typeface="Calibri" panose="020F0502020204030204" pitchFamily="34" charset="0"/>
                    <a:cs typeface="Calibri" panose="020F0502020204030204" pitchFamily="34" charset="0"/>
                  </a:rPr>
                  <a:t>Validità del metodo di selezione</a:t>
                </a:r>
                <a:endParaRPr lang="it-IT" sz="900" dirty="0">
                  <a:effectLst/>
                </a:endParaRPr>
              </a:p>
            </cx:rich>
          </cx:tx>
        </cx:title>
        <cx:tickLabels/>
        <cx:numFmt formatCode="#,##0" sourceLinked="0"/>
      </cx:axis>
      <cx:axis id="1">
        <cx:valScaling max="160"/>
        <cx:majorGridlines/>
        <cx:tickLabels/>
      </cx:axis>
    </cx:plotArea>
  </cx:chart>
  <cx:spPr>
    <a:noFill/>
  </cx:spPr>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Foglio2!$B$2:$B$1000</cx:f>
        <cx:lvl ptCount="999" formatCode="Standard">
          <cx:pt idx="0">0.093923517852090299</cx:pt>
          <cx:pt idx="1">-0.41370071812707465</cx:pt>
          <cx:pt idx="2">0.70636701821058523</cx:pt>
          <cx:pt idx="3">0.40564600567449816</cx:pt>
          <cx:pt idx="4">0.20411562218214385</cx:pt>
          <cx:pt idx="5">0.41213183976651635</cx:pt>
          <cx:pt idx="6">0.19693516151164658</cx:pt>
          <cx:pt idx="7">-0.073375758802285418</cx:pt>
          <cx:pt idx="8">1.7312959244009107</cx:pt>
          <cx:pt idx="9">-1.002058525045868</cx:pt>
          <cx:pt idx="10">-1.0225198820990045</cx:pt>
          <cx:pt idx="11">1.8678974811336957</cx:pt>
          <cx:pt idx="12">1.0960229701595381</cx:pt>
          <cx:pt idx="13">-0.62048798099567648</cx:pt>
          <cx:pt idx="14">-0.41888711166393477</cx:pt>
          <cx:pt idx="15">1.1325141713314224</cx:pt>
          <cx:pt idx="16">0.78169250627979636</cx:pt>
          <cx:pt idx="17">0.1536500349175185</cx:pt>
          <cx:pt idx="18">0.49515165301272646</cx:pt>
          <cx:pt idx="19">0.47557477955706418</cx:pt>
          <cx:pt idx="20">-2.2889980755280703</cx:pt>
          <cx:pt idx="21">0.10160192687180825</cx:pt>
          <cx:pt idx="22">0.19300955500511918</cx:pt>
          <cx:pt idx="23">0.37070776670589112</cx:pt>
          <cx:pt idx="24">-0.43447585085232276</cx:pt>
          <cx:pt idx="25">-0.13910494089941494</cx:pt>
          <cx:pt idx="26">0.81857024269993417</cx:pt>
          <cx:pt idx="27">-1.3300791579240467</cx:pt>
          <cx:pt idx="28">1.9993694877484813</cx:pt>
          <cx:pt idx="29">-1.4928809832781553</cx:pt>
          <cx:pt idx="30">-0.2262368070660159</cx:pt>
          <cx:pt idx="31">-0.21022742657805793</cx:pt>
          <cx:pt idx="32">-0.71165914050652646</cx:pt>
          <cx:pt idx="33">0.64354026108048856</cx:pt>
          <cx:pt idx="34">-0.70797341322759166</cx:pt>
          <cx:pt idx="35">1.6842432160046883</cx:pt>
          <cx:pt idx="36">0.660440946376184</cx:pt>
          <cx:pt idx="37">1.1040401659556665</cx:pt>
          <cx:pt idx="38">0.29614170671266038</cx:pt>
          <cx:pt idx="39">-0.024813289201119915</cx:pt>
          <cx:pt idx="40">-1.0750295587058645</cx:pt>
          <cx:pt idx="41">0.92557684183702804</cx:pt>
          <cx:pt idx="42">0.15551563592453022</cx:pt>
          <cx:pt idx="43">-1.6743115338613279</cx:pt>
          <cx:pt idx="44">0.027843043426400982</cx:pt>
          <cx:pt idx="45">-0.96685880635050125</cx:pt>
          <cx:pt idx="46">0.086868112703086808</cx:pt>
          <cx:pt idx="47">-0.77922322816448286</cx:pt>
          <cx:pt idx="48">0.39528231354779564</cx:pt>
          <cx:pt idx="49">-0.14892520994180813</cx:pt>
          <cx:pt idx="50">0.34040340324281715</cx:pt>
          <cx:pt idx="51">0.22306039682007395</cx:pt>
          <cx:pt idx="52">0.8824781616567634</cx:pt>
          <cx:pt idx="53">0.072567445386084728</cx:pt>
          <cx:pt idx="54">0.36024289329361636</cx:pt>
          <cx:pt idx="55">0.50574044507811777</cx:pt>
          <cx:pt idx="56">-0.45473939280782361</cx:pt>
          <cx:pt idx="57">-0.34699723983067088</cx:pt>
          <cx:pt idx="58">0.632976480119396</cx:pt>
          <cx:pt idx="59">-0.087007947513484396</cx:pt>
          <cx:pt idx="60">1.0084841051138937</cx:pt>
          <cx:pt idx="61">0.97631300377543084</cx:pt>
          <cx:pt idx="62">-2.2427957446780056</cx:pt>
          <cx:pt idx="63">-0.44377202357281931</cx:pt>
          <cx:pt idx="64">1.0029452823800966</cx:pt>
          <cx:pt idx="65">-0.14359557098941877</cx:pt>
          <cx:pt idx="66">2.2217864170670509</cx:pt>
          <cx:pt idx="67">-2.6473571779206395</cx:pt>
          <cx:pt idx="68">-0.93497646957985125</cx:pt>
          <cx:pt idx="69">0.11078213901782874</cx:pt>
          <cx:pt idx="70">0.77229742601048201</cx:pt>
          <cx:pt idx="71">2.1230516722425818</cx:pt>
          <cx:pt idx="72">-0.30017986318853218</cx:pt>
          <cx:pt idx="73">0.28517888495116495</cx:pt>
          <cx:pt idx="74">-1.8895480025094002</cx:pt>
          <cx:pt idx="75">-0.59459580370457843</cx:pt>
          <cx:pt idx="76">0.48290758059010841</cx:pt>
          <cx:pt idx="77">1.0160101737710647</cx:pt>
          <cx:pt idx="78">-1.4957913663238287</cx:pt>
          <cx:pt idx="79">-2.0136485545663163</cx:pt>
          <cx:pt idx="80">-1.0552594176260754</cx:pt>
          <cx:pt idx="81">2.4447399482596666</cx:pt>
          <cx:pt idx="82">-0.89151399151887745</cx:pt>
          <cx:pt idx="83">0.24617747840238735</cx:pt>
          <cx:pt idx="84">0.26941393116430845</cx:pt>
          <cx:pt idx="85">-0.50344738156127278</cx:pt>
          <cx:pt idx="86">-0.80392283052788116</cx:pt>
          <cx:pt idx="87">0.21257847038214095</cx:pt>
          <cx:pt idx="88">-0.92654317995766178</cx:pt>
          <cx:pt idx="89">-0.78620587373734452</cx:pt>
          <cx:pt idx="90">-0.89750642473518383</cx:pt>
          <cx:pt idx="91">0.41782868720474653</cx:pt>
          <cx:pt idx="92">0.32753860068623908</cx:pt>
          <cx:pt idx="93">-2.4072141968645155</cx:pt>
          <cx:pt idx="94">-1.3911335372540634</cx:pt>
          <cx:pt idx="95">0.60926367950742133</cx:pt>
          <cx:pt idx="96">-0.3435866346990224</cx:pt>
          <cx:pt idx="97">-0.59317699196981266</cx:pt>
          <cx:pt idx="98">0.41162138586514629</cx:pt>
          <cx:pt idx="99">-0.16505282474099658</cx:pt>
          <cx:pt idx="100">0.91128640633542091</cx:pt>
          <cx:pt idx="101">0.5951847015239764</cx:pt>
          <cx:pt idx="102">0.30106548365438357</cx:pt>
          <cx:pt idx="103">-1.477405930927489</cx:pt>
          <cx:pt idx="104">1.0437474884383846</cx:pt>
          <cx:pt idx="105">-0.0012141754268668592</cx:pt>
          <cx:pt idx="106">-0.37049176171422005</cx:pt>
          <cx:pt idx="107">-1.8865102902054787</cx:pt>
          <cx:pt idx="108">0.55476107263530139</cx:pt>
          <cx:pt idx="109">1.2098894330847543</cx:pt>
          <cx:pt idx="110">-1.2464215615182184</cx:pt>
          <cx:pt idx="111">0.44031594370608218</cx:pt>
          <cx:pt idx="112">-1.0904932423727587</cx:pt>
          <cx:pt idx="113">-1.1285078471701127</cx:pt>
          <cx:pt idx="114">-0.27019041226594709</cx:pt>
          <cx:pt idx="115">0.45257138481247239</cx:pt>
          <cx:pt idx="116">0.054710653785150498</cx:pt>
          <cx:pt idx="117">-1.0323742571927141</cx:pt>
          <cx:pt idx="118">2.3256507120095193</cx:pt>
          <cx:pt idx="119">0.30445676202361938</cx:pt>
          <cx:pt idx="120">0.78285893323482014</cx:pt>
          <cx:pt idx="121">-0.47314188122982159</cx:pt>
          <cx:pt idx="122">0.179770722752437</cx:pt>
          <cx:pt idx="123">-0.24878204385458957</cx:pt>
          <cx:pt idx="124">-0.09645191312301904</cx:pt>
          <cx:pt idx="125">0.81558710007811897</cx:pt>
          <cx:pt idx="126">0.72051307142828591</cx:pt>
          <cx:pt idx="127">-0.8639267434773501</cx:pt>
          <cx:pt idx="128">-0.1787861947377678</cx:pt>
          <cx:pt idx="129">-1.3540966392611153</cx:pt>
          <cx:pt idx="130">0.10247276804875582</cx:pt>
          <cx:pt idx="131">-0.29256625566631556</cx:pt>
          <cx:pt idx="132">-0.084460225480142981</cx:pt>
          <cx:pt idx="133">1.1108386388514191</cx:pt>
          <cx:pt idx="134">-0.49785967348725535</cx:pt>
          <cx:pt idx="135">-0.64067307903314941</cx:pt>
          <cx:pt idx="136">-0.24416067390120588</cx:pt>
          <cx:pt idx="137">0.038853613659739494</cx:pt>
          <cx:pt idx="138">1.6283593140542507</cx:pt>
          <cx:pt idx="139">0.44674834498437122</cx:pt>
          <cx:pt idx="140">-0.74872559707728215</cx:pt>
          <cx:pt idx="141">-0.32348680178984068</cx:pt>
          <cx:pt idx="142">0.69325096774264239</cx:pt>
          <cx:pt idx="143">0.91087940745637752</cx:pt>
          <cx:pt idx="144">1.4209717846824788</cx:pt>
          <cx:pt idx="145">0.59972762755933218</cx:pt>
          <cx:pt idx="146">-1.2741952559736092</cx:pt>
          <cx:pt idx="147">0.0025738700060173869</cx:pt>
          <cx:pt idx="148">0.70818259700899944</cx:pt>
          <cx:pt idx="149">-1.1090060070273466</cx:pt>
          <cx:pt idx="150">-0.45660044634132646</cx:pt>
          <cx:pt idx="151">-1.1869474292325322</cx:pt>
          <cx:pt idx="152">1.3388762454269454</cx:pt>
          <cx:pt idx="153">-0.71140675572678447</cx:pt>
          <cx:pt idx="154">-1.5994373825378716</cx:pt>
          <cx:pt idx="155">-1.5403475117636845</cx:pt>
          <cx:pt idx="156">0.32032858143793419</cx:pt>
          <cx:pt idx="157">-1.1119618648081087</cx:pt>
          <cx:pt idx="158">0.33192804949067067</cx:pt>
          <cx:pt idx="159">1.1947395250899717</cx:pt>
          <cx:pt idx="160">0.83253780758241192</cx:pt>
          <cx:pt idx="161">0.51910319598391652</cx:pt>
          <cx:pt idx="162">1.2910777513752691</cx:pt>
          <cx:pt idx="163">-0.7403650670312345</cx:pt>
          <cx:pt idx="164">1.0895519153564237</cx:pt>
          <cx:pt idx="165">-0.29512648325180635</cx:pt>
          <cx:pt idx="166">-2.0316838345024735</cx:pt>
          <cx:pt idx="167">0.027305304683977738</cx:pt>
          <cx:pt idx="168">0.1478395006415667</cx:pt>
          <cx:pt idx="169">-0.96464191301492974</cx:pt>
          <cx:pt idx="170">1.0482312973181251</cx:pt>
          <cx:pt idx="171">1.2686359696090221</cx:pt>
          <cx:pt idx="172">1.1948122846661136</cx:pt>
          <cx:pt idx="173">-1.7532966012367979</cx:pt>
          <cx:pt idx="174">0.0067427663452690467</cx:pt>
          <cx:pt idx="175">0.55120381148299202</cx:pt>
          <cx:pt idx="176">-0.21836171981703956</cx:pt>
          <cx:pt idx="177">1.5063915270729922</cx:pt>
          <cx:pt idx="178">-2.1145388018339872</cx:pt>
          <cx:pt idx="179">0.42215788198518567</cx:pt>
          <cx:pt idx="180">-0.84476823758450337</cx:pt>
          <cx:pt idx="181">0.2881370164686814</cx:pt>
          <cx:pt idx="182">-1.526050255051814</cx:pt>
          <cx:pt idx="183">-0.74690888141049072</cx:pt>
          <cx:pt idx="184">0.21943037609162275</cx:pt>
          <cx:pt idx="185">-1.5225850802380592</cx:pt>
          <cx:pt idx="186">-0.009943050827132538</cx:pt>
          <cx:pt idx="187">0.97530573839321733</cx:pt>
          <cx:pt idx="188">0.90150251708109863</cx:pt>
          <cx:pt idx="189">-0.79966412158682942</cx:pt>
          <cx:pt idx="190">-0.54476913646794856</cx:pt>
          <cx:pt idx="191">0.57108536566374823</cx:pt>
          <cx:pt idx="192">-0.52513314585667104</cx:pt>
          <cx:pt idx="193">0.90530193119775504</cx:pt>
          <cx:pt idx="194">-1.0073972589452751</cx:pt>
          <cx:pt idx="195">0.11882207218150143</cx:pt>
          <cx:pt idx="196">-0.43234422264504246</cx:pt>
          <cx:pt idx="197">-0.11991915016551502</cx:pt>
          <cx:pt idx="198">-0.35933680919697508</cx:pt>
          <cx:pt idx="199">-2.5795816327445209</cx:pt>
          <cx:pt idx="200">-1.1352972251188476</cx:pt>
          <cx:pt idx="201">-0.24190967451431789</cx:pt>
          <cx:pt idx="202">-0.92944674179307185</cx:pt>
          <cx:pt idx="203">0.14293846106738783</cx:pt>
          <cx:pt idx="204">0.39595761336386204</cx:pt>
          <cx:pt idx="205">0.33659262044238858</cx:pt>
          <cx:pt idx="206">-0.097700194601202384</cx:pt>
          <cx:pt idx="207">-0.099767021310981363</cx:pt>
          <cx:pt idx="208">0.42240571929141879</cx:pt>
          <cx:pt idx="209">0.58499040278547909</cx:pt>
          <cx:pt idx="210">-0.87734406406525522</cx:pt>
          <cx:pt idx="211">1.0374651537858881</cx:pt>
          <cx:pt idx="212">2.2031417756807059</cx:pt>
          <cx:pt idx="213">-0.86638237917213701</cx:pt>
          <cx:pt idx="214">-1.2321993381192442</cx:pt>
          <cx:pt idx="215">1.3427143130684271</cx:pt>
          <cx:pt idx="216">0.56378439694526605</cx:pt>
          <cx:pt idx="217">0.3148488758597523</cx:pt>
          <cx:pt idx="218">-0.82466158346505836</cx:pt>
          <cx:pt idx="219">0.72855073085520416</cx:pt>
          <cx:pt idx="220">0.37746644920844119</cx:pt>
          <cx:pt idx="221">0.20787410903722048</cx:pt>
          <cx:pt idx="222">-0.44800117393606342</cx:pt>
          <cx:pt idx="223">-0.9622681318433024</cx:pt>
          <cx:pt idx="224">1.0753001333796419</cx:pt>
          <cx:pt idx="225">-0.8560050446249079</cx:pt>
          <cx:pt idx="226">-1.1093652574345469</cx:pt>
          <cx:pt idx="227">-1.8736136553343385</cx:pt>
          <cx:pt idx="228">-0.068322378865559585</cx:pt>
          <cx:pt idx="229">0.67852170104742981</cx:pt>
          <cx:pt idx="230">0.6908248906256631</cx:pt>
          <cx:pt idx="231">-2.1639789338223636</cx:pt>
          <cx:pt idx="232">-2.0509469322860241</cx:pt>
          <cx:pt idx="233">-0.19988647181889974</cx:pt>
          <cx:pt idx="234">-1.1516794984345324</cx:pt>
          <cx:pt idx="235">-0.59732201407314278</cx:pt>
          <cx:pt idx="236">-0.29259808798087761</cx:pt>
          <cx:pt idx="237">-0.64768528318381868</cx:pt>
          <cx:pt idx="238">-0.85565261542797089</cx:pt>
          <cx:pt idx="239">0.7257813194883056</cx:pt>
          <cx:pt idx="240">-0.27120677259517834</cx:pt>
          <cx:pt idx="241">-1.2974624041817151</cx:pt>
          <cx:pt idx="242">-0.69382622314151376</cx:pt>
          <cx:pt idx="243">-1.0409962669655215</cx:pt>
          <cx:pt idx="244">-0.81141934060724452</cx:pt>
          <cx:pt idx="245">-0.5131641955813393</cx:pt>
          <cx:pt idx="246">1.6471904018544592</cx:pt>
          <cx:pt idx="247">0.50516064220573753</cx:pt>
          <cx:pt idx="248">1.3483349903253838</cx:pt>
          <cx:pt idx="249">1.6185231288545765</cx:pt>
          <cx:pt idx="250">-2.3663596948608756</cx:pt>
          <cx:pt idx="251">1.776743374648504</cx:pt>
          <cx:pt idx="252">0.27774262889579404</cx:pt>
          <cx:pt idx="253">-1.2805071492039133</cx:pt>
          <cx:pt idx="254">0.79042592915357091</cx:pt>
          <cx:pt idx="255">0.13964495337859262</cx:pt>
          <cx:pt idx="256">0.80791096479515545</cx:pt>
          <cx:pt idx="257">0.65728954723454081</cx:pt>
          <cx:pt idx="258">1.0659027793735731</cx:pt>
          <cx:pt idx="259">0.43957470552413724</cx:pt>
          <cx:pt idx="260">0.31860054150456563</cx:pt>
          <cx:pt idx="261">-1.1477709449536633</cx:pt>
          <cx:pt idx="262">0.87302851170534268</cx:pt>
          <cx:pt idx="263">-0.19677145246532746</cx:pt>
          <cx:pt idx="264">0.26644329409464262</cx:pt>
          <cx:pt idx="265">-1.3134263099345844</cx:pt>
          <cx:pt idx="266">0.23739858079352416</cx:pt>
          <cx:pt idx="267">-0.16310877981595695</cx:pt>
          <cx:pt idx="268">0.47491312216152437</cx:pt>
          <cx:pt idx="269">-1.6713329387130216</cx:pt>
          <cx:pt idx="270">-0.15494606486754492</cx:pt>
          <cx:pt idx="271">0.60516867961268872</cx:pt>
          <cx:pt idx="272">0.083716713561443612</cx:pt>
          <cx:pt idx="273">-0.96217490863637067</cx:pt>
          <cx:pt idx="274">-0.67130713432561606</cx:pt>
          <cx:pt idx="275">0.72356897362624295</cx:pt>
          <cx:pt idx="276">2.1130108507350087</cx:pt>
          <cx:pt idx="277">-0.7169523996708449</cx:pt>
          <cx:pt idx="278">-0.69851466832915321</cx:pt>
          <cx:pt idx="279">-0.04425260158313904</cx:pt>
          <cx:pt idx="280">1.1680822353810072</cx:pt>
          <cx:pt idx="281">1.0494181879039388</cx:pt>
          <cx:pt idx="282">-0.031955096346791834</cx:pt>
          <cx:pt idx="283">-0.60183310779393651</cx:pt>
          <cx:pt idx="284">-1.2116834113840014</cx:pt>
          <cx:pt idx="285">-1.2104533197998535</cx:pt>
          <cx:pt idx="286">-1.4565785022568889</cx:pt>
          <cx:pt idx="287">-0.10139046935364604</cx:pt>
          <cx:pt idx="288">0.98568989415070973</cx:pt>
          <cx:pt idx="289">1.1007659850292839</cx:pt>
          <cx:pt idx="290">0.41753310142667033</cx:pt>
          <cx:pt idx="291">0.86746922534075566</cx:pt>
          <cx:pt idx="292">1.2910732039017603</cx:pt>
          <cx:pt idx="293">-0.79809751696302556</cx:pt>
          <cx:pt idx="294">1.4453962648985907</cx:pt>
          <cx:pt idx="295">-0.34805907489499077</cx:pt>
          <cx:pt idx="296">-1.7996990209212527</cx:pt>
          <cx:pt idx="297">-0.5727429197577294</cx:pt>
          <cx:pt idx="298">-0.65229187384829856</cx:pt>
          <cx:pt idx="299">-0.89013383330893703</cx:pt>
          <cx:pt idx="300">0.90727326096384786</cx:pt>
          <cx:pt idx="301">1.390963006997481</cx:pt>
          <cx:pt idx="302">0.99928001873195171</cx:pt>
          <cx:pt idx="303">0.1350849743175786</cx:pt>
          <cx:pt idx="304">0.0006298250809777528</cx:pt>
          <cx:pt idx="305">0.60109073274361435</cx:pt>
          <cx:pt idx="306">0.62868934946891386</cx:pt>
          <cx:pt idx="307">1.3194903658586554</cx:pt>
          <cx:pt idx="308">0.008801634976407513</cx:pt>
          <cx:pt idx="309">0.043987711251247674</cx:pt>
          <cx:pt idx="310">-0.39129190554376692</cx:pt>
          <cx:pt idx="311">-0.47745288611622527</cx:pt>
          <cx:pt idx="312">0.66145958044216968</cx:pt>
          <cx:pt idx="313">-0.38326675166899804</cx:pt>
          <cx:pt idx="314">-0.70188548306759913</cx:pt>
          <cx:pt idx="315">0.82059045780624729</cx:pt>
          <cx:pt idx="316">0.74064701038878411</cx:pt>
          <cx:pt idx="317">0.19160097508574836</cx:pt>
          <cx:pt idx="318">-0.33385390452167485</cx:pt>
          <cx:pt idx="319">1.2861642062489409</cx:pt>
          <cx:pt idx="320">1.1000634003721643</cx:pt>
          <cx:pt idx="321">-1.3198859960539266</cx:pt>
          <cx:pt idx="322">-0.27011992642655969</cx:pt>
          <cx:pt idx="323">-1.1501106200739741</cx:pt>
          <cx:pt idx="324">0.53988856052455958</cx:pt>
          <cx:pt idx="325">-1.7781621863832697</cx:pt>
          <cx:pt idx="326">-0.16893181964405812</cx:pt>
          <cx:pt idx="327">-0.95801397037575953</cx:pt>
          <cx:pt idx="328">1.0579060472082347</cx:pt>
          <cx:pt idx="329">-0.99807721198885702</cx:pt>
          <cx:pt idx="330">-0.39730366552248597</cx:pt>
          <cx:pt idx="331">-1.9847084331559017</cx:pt>
          <cx:pt idx="332">-0.12571490515256301</cx:pt>
          <cx:pt idx="333">0.80195377449854277</cx:pt>
          <cx:pt idx="334">1.0422627383377403</cx:pt>
          <cx:pt idx="335">0.60729007600457408</cx:pt>
          <cx:pt idx="336">-0.34469394449843094</cx:pt>
          <cx:pt idx="337">-0.56480189414287452</cx:pt>
          <cx:pt idx="338">0.13637531992571894</cx:pt>
          <cx:pt idx="339">-1.458693077438511</cx:pt>
          <cx:pt idx="340">0.16682406567269936</cx:pt>
          <cx:pt idx="341">1.2166060514573473</cx:pt>
          <cx:pt idx="342">0.4722915036836639</cx:pt>
          <cx:pt idx="343">-0.4232083483657334</cx:pt>
          <cx:pt idx="344">-0.37426389098982327</cx:pt>
          <cx:pt idx="345">-0.19656908989418298</cx:pt>
          <cx:pt idx="346">1.5759042071294971</cx:pt>
          <cx:pt idx="347">-0.8686401997692883</cx:pt>
          <cx:pt idx="348">0.58438672567717731</cx:pt>
          <cx:pt idx="349">0.77324102676357143</cx:pt>
          <cx:pt idx="350">0.46064997150097042</cx:pt>
          <cx:pt idx="351">-0.45153569772082847</cx:pt>
          <cx:pt idx="352">0.6800473784096539</cx:pt>
          <cx:pt idx="353">1.1867564353451598</cx:pt>
          <cx:pt idx="354">-0.10481016943231225</cx:pt>
          <cx:pt idx="355">-1.8399259715806693</cx:pt>
          <cx:pt idx="356">0.74058789323316887</cx:pt>
          <cx:pt idx="357">-0.61006858231849037</cx:pt>
          <cx:pt idx="358">-1.003536453936249</cx:pt>
          <cx:pt idx="359">-0.9905488695949316</cx:pt>
          <cx:pt idx="360">-1.0764824764919467</cx:pt>
          <cx:pt idx="361">-0.36035771699971519</cx:pt>
          <cx:pt idx="362">0.21062533051008359</cx:pt>
          <cx:pt idx="363">-0.32403931982116774</cx:pt>
          <cx:pt idx="364">-0.71415911406802479</cx:pt>
          <cx:pt idx="365">0.65288759287795983</cx:pt>
          <cx:pt idx="366">-1.7679576558293775</cx:pt>
          <cx:pt idx="367">0.36260416891309433</cx:pt>
          <cx:pt idx="368">0.060657612266368233</cx:pt>
          <cx:pt idx="369">1.7611637304071337</cx:pt>
          <cx:pt idx="370">0.70397391027654521</cx:pt>
          <cx:pt idx="371">-1.069083737093024</cx:pt>
          <cx:pt idx="372">-0.62452158999803942</cx:pt>
          <cx:pt idx="373">-1.5816203813301399</cx:pt>
          <cx:pt idx="374">0.78493712862837128</cx:pt>
          <cx:pt idx="375">0.17515276340418495</cx:pt>
          <cx:pt idx="376">1.415824044670444</cx:pt>
          <cx:pt idx="377">-1.279811385757057</cx:pt>
          <cx:pt idx="378">0.99726776170427911</cx:pt>
          <cx:pt idx="379">-0.38056441553635523</cx:pt>
          <cx:pt idx="380">-1.3909675544709899</cx:pt>
          <cx:pt idx="381">-1.0411713446956128</cx:pt>
          <cx:pt idx="382">0.062252638599602506</cx:pt>
          <cx:pt idx="383">0.34937102100229822</cx:pt>
          <cx:pt idx="384">-0.68436520450632088</cx:pt>
          <cx:pt idx="385">-0.90341927716508508</cx:pt>
          <cx:pt idx="386">-0.72477405410609208</cx:pt>
          <cx:pt idx="387">0.83049485510855448</cx:pt>
          <cx:pt idx="388">-2.7337227948009968</cx:pt>
          <cx:pt idx="389">0.31882564144325443</cx:pt>
          <cx:pt idx="390">0.14639567780250218</cx:pt>
          <cx:pt idx="391">0.22760332285542972</cx:pt>
          <cx:pt idx="392">0.024724613467697054</cx:pt>
          <cx:pt idx="393">-0.63228412727767136</cx:pt>
          <cx:pt idx="394">-0.4290825472708093</cx:pt>
          <cx:pt idx="395">-0.28809154173359275</cx:pt>
          <cx:pt idx="396">-0.72416469265590422</cx:pt>
          <cx:pt idx="397">1.5733985492261127</cx:pt>
          <cx:pt idx="398">-0.43937575355812442</cx:pt>
          <cx:pt idx="399">0.20494212549238</cx:pt>
          <cx:pt idx="400">-1.3801945897284895</cx:pt>
          <cx:pt idx="401">0.90310322775621898</cx:pt>
          <cx:pt idx="402">-0.35744733395404182</cx:pt>
          <cx:pt idx="403">1.1915290087927133</cx:pt>
          <cx:pt idx="404">-0.71145905167213641</cx:pt>
          <cx:pt idx="405">0.77656068242504261</cx:pt>
          <cx:pt idx="406">-1.0012490747612901</cx:pt>
          <cx:pt idx="407">-0.14690613170387223</cx:pt>
          <cx:pt idx="408">-2.1033883967902511</cx:pt>
          <cx:pt idx="409">0.67841028794646263</cx:pt>
          <cx:pt idx="410">-0.97191104941884987</cx:pt>
          <cx:pt idx="411">-0.37753579817945138</cx:pt>
          <cx:pt idx="412">2.0964216673746705</cx:pt>
          <cx:pt idx="413">-1.3058843251201324</cx:pt>
          <cx:pt idx="414">-1.7581442079972476</cx:pt>
          <cx:pt idx="415">0.11789779819082469</cx:pt>
          <cx:pt idx="416">-0.89773720901575871</cx:pt>
          <cx:pt idx="417">0.32502725844096858</cx:pt>
          <cx:pt idx="418">-1.719427018542774</cx:pt>
          <cx:pt idx="419">0.86803424892423209</cx:pt>
          <cx:pt idx="420">-0.0072600414569023997</cx:pt>
          <cx:pt idx="421">0.93852804639027454</cx:pt>
          <cx:pt idx="422">0.86914269559201784</cx:pt>
          <cx:pt idx="423">0.22715312297805212</cx:pt>
          <cx:pt idx="424">0.17475258573540486</cx:pt>
          <cx:pt idx="425">-0.58149680626229383</cx:pt>
          <cx:pt idx="426">0.17406364349881187</cx:pt>
          <cx:pt idx="427">0.62807430367683992</cx:pt>
          <cx:pt idx="428">0.066081611294066533</cx:pt>
          <cx:pt idx="429">-0.66327629610896111</cx:pt>
          <cx:pt idx="430">1.1175688996445388</cx:pt>
          <cx:pt idx="431">0.16712419892428443</cx:pt>
          <cx:pt idx="432">1.1554766388144344</cx:pt>
          <cx:pt idx="433">0.86317868408514187</cx:pt>
          <cx:pt idx="434">-1.2247733138792682</cx:pt>
          <cx:pt idx="435">-0.46151967580954079</cx:pt>
          <cx:pt idx="436">-0.17267325347347651</cx:pt>
          <cx:pt idx="437">-0.12151872397225816</cx:pt>
          <cx:pt idx="438">0.56281351135112345</cx:pt>
          <cx:pt idx="439">-1.4461784303421155</cx:pt>
          <cx:pt idx="440">0.78774974099360406</cx:pt>
          <cx:pt idx="441">-0.22287622414296493</cx:pt>
          <cx:pt idx="442">-0.28586100597749464</cx:pt>
          <cx:pt idx="443">0.22223275664146058</cx:pt>
          <cx:pt idx="444">-0.24271685106214136</cx:pt>
          <cx:pt idx="445">1.3571025192504749</cx:pt>
          <cx:pt idx="446">0.0051068127504549921</cx:pt>
          <cx:pt idx="447">0.63853121901047416</cx:pt>
          <cx:pt idx="448">1.2762234291585628</cx:pt>
          <cx:pt idx="449">0.069969701144145802</cx:pt>
          <cx:pt idx="450">-0.61309265220188536</cx:pt>
          <cx:pt idx="451">-0.42188503357465379</cx:pt>
          <cx:pt idx="452">-0.083451823229552247</cx:pt>
          <cx:pt idx="453">0.25189933694491629</cx:pt>
          <cx:pt idx="454">0.82793349065468647</cx:pt>
          <cx:pt idx="455">0.95010818768059835</cx:pt>
          <cx:pt idx="456">0.044989292291575111</cx:pt>
          <cx:pt idx="457">-1.5914338291622698</cx:pt>
          <cx:pt idx="458">-1.3305930224305484</cx:pt>
          <cx:pt idx="459">0.14155375538393855</cx:pt>
          <cx:pt idx="460">-0.096573558039381169</cx:pt>
          <cx:pt idx="461">1.9604158296715468</cx:pt>
          <cx:pt idx="462">-0.59852823142136913</cx:pt>
          <cx:pt idx="463">0.29765033104922622</cx:pt>
          <cx:pt idx="464">-0.96580606623319909</cx:pt>
          <cx:pt idx="465">1.7517868400318548</cx:pt>
          <cx:pt idx="466">-0.48868514568312094</cx:pt>
          <cx:pt idx="467">0.60665570345008746</cx:pt>
          <cx:pt idx="468">0.94278220785781741</cx:pt>
          <cx:pt idx="469">-1.1275460565229878</cx:pt>
          <cx:pt idx="470">0.88469050751882605</cx:pt>
          <cx:pt idx="471">0.16578383110754658</cx:pt>
          <cx:pt idx="472">-2.1974028641125187</cx:pt>
          <cx:pt idx="473">-0.74638137448346242</cx:pt>
          <cx:pt idx="474">-0.61573928178404458</cx:pt>
          <cx:pt idx="475">0.364832430932438</cx:pt>
          <cx:pt idx="476">0.018083028408000246</cx:pt>
          <cx:pt idx="477">0.64121195464394987</cx:pt>
          <cx:pt idx="478">0.10498752089915797</cx:pt>
          <cx:pt idx="479">-1.0252711035718676</cx:pt>
          <cx:pt idx="480">-1.6699141269782558</cx:pt>
          <cx:pt idx="481">0.84475459516397677</cx:pt>
          <cx:pt idx="482">-0.44106627683504485</cx:pt>
          <cx:pt idx="483">-0.55601276471861638</cx:pt>
          <cx:pt idx="484">1.4108309187577106</cx:pt>
          <cx:pt idx="485">0.74212948675267398</cx:pt>
          <cx:pt idx="486">-1.1337851901771501</cx:pt>
          <cx:pt idx="487">0.6110485628596507</cx:pt>
          <cx:pt idx="488">-0.51424194680294022</cx:pt>
          <cx:pt idx="489">0.29919533517386299</cx:pt>
          <cx:pt idx="490">-1.4336137610371225</cx:pt>
          <cx:pt idx="491">0.42674628275563009</cx:pt>
          <cx:pt idx="492">-0.46537820708181243</cx:pt>
          <cx:pt idx="493">-0.86421323430840857</cx:pt>
          <cx:pt idx="494">-1.2415011951816268</cx:pt>
          <cx:pt idx="495">1.182954747491749</cx:pt>
          <cx:pt idx="496">0.93192284111864865</cx:pt>
          <cx:pt idx="497">-0.79865458246786147</cx:pt>
          <cx:pt idx="498">-0.80290192272514105</cx:pt>
          <cx:pt idx="499">0.090228695626137778</cx:pt>
          <cx:pt idx="500">0.41735688682820182</cx:pt>
          <cx:pt idx="501">0.59970147958665621</cx:pt>
          <cx:pt idx="502">1.7256297724088654</cx:pt>
          <cx:pt idx="503">0.31638137443223968</cx:pt>
          <cx:pt idx="504">2.083470462821424</cx:pt>
          <cx:pt idx="505">-0.45405499804473948</cx:pt>
          <cx:pt idx="506">0.0098111740953754634</cx:pt>
          <cx:pt idx="507">-0.57695842770044692</cx:pt>
          <cx:pt idx="508">-0.5255174073681701</cx:pt>
          <cx:pt idx="509">0.18903506315837149</cx:pt>
          <cx:pt idx="510">-0.060284719438641332</cx:pt>
          <cx:pt idx="511">0.082304723036941141</cx:pt>
          <cx:pt idx="512">0.61749915403197519</cx:pt>
          <cx:pt idx="513">-1.2030477591906674</cx:pt>
          <cx:pt idx="514">-1.650287231313996</cx:pt>
          <cx:pt idx="515">1.8762057152343914</cx:pt>
          <cx:pt idx="516">0.062473191064782441</cx:pt>
          <cx:pt idx="517">-1.1982456271653064</cx:pt>
          <cx:pt idx="518">0.54334918786480557</cx:pt>
          <cx:pt idx="519">-1.4353281585499644</cx:pt>
          <cx:pt idx="520">0.13241560736787505</cx:pt>
          <cx:pt idx="521">0.72144189289247151</cx:pt>
          <cx:pt idx="522">2.9227521736174822</cx:pt>
          <cx:pt idx="523">1.02127614809433</cx:pt>
          <cx:pt idx="524">-1.3848966773366556</cx:pt>
          <cx:pt idx="525">0.47833736971369945</cx:pt>
          <cx:pt idx="526">0.09194536687573418</cx:pt>
          <cx:pt idx="527">-1.1186330084456131</cx:pt>
          <cx:pt idx="528">0.29416241886792704</cx:pt>
          <cx:pt idx="529">0.77788854468963109</cx:pt>
          <cx:pt idx="530">0.6386744644260034</cx:pt>
          <cx:pt idx="531">0.46354443838936277</cx:pt>
          <cx:pt idx="532">0.74157014751108363</cx:pt>
          <cx:pt idx="533">-0.61051309785398189</cx:pt>
          <cx:pt idx="534">0.46530317376891617</cx:pt>
          <cx:pt idx="535">-0.37394784158095717</cx:pt>
          <cx:pt idx="536">-0.24899009076762013</cx:pt>
          <cx:pt idx="537">-1.2232976587256417</cx:pt>
          <cx:pt idx="538">-2.7799978852272034</cx:pt>
          <cx:pt idx="539">0.48141373554244637</cx:pt>
          <cx:pt idx="540">1.4419492799788713</cx:pt>
          <cx:pt idx="541">-0.79239498518290929</cx:pt>
          <cx:pt idx="542">0.80998916018870659</cx:pt>
          <cx:pt idx="543">0.8177426025213208</cx:pt>
          <cx:pt idx="544">-1.1991733117611147</cx:pt>
          <cx:pt idx="545">0.46591821956099011</cx:pt>
          <cx:pt idx="546">-1.6608737496426329</cx:pt>
          <cx:pt idx="547">1.6227568266913295</cx:pt>
          <cx:pt idx="548">0.37334530134103261</cx:pt>
          <cx:pt idx="549">0.94408733275486156</cx:pt>
          <cx:pt idx="550">0.66483380578574724</cx:pt>
          <cx:pt idx="551">0.019447270460659638</cx:pt>
          <cx:pt idx="552">1.1977772373938933</cx:pt>
          <cx:pt idx="553">0.71478893914900254</cx:pt>
          <cx:pt idx="554">0.069378529587993398</cx:pt>
          <cx:pt idx="555">-0.48701963351049926</cx:pt>
          <cx:pt idx="556">0.37310542211344</cx:pt>
          <cx:pt idx="557">-0.44434045776142739</cx:pt>
          <cx:pt idx="558">-0.26996531232725829</cx:pt>
          <cx:pt idx="559">-1.1209226613573264</cx:pt>
          <cx:pt idx="560">-0.21680534700863063</cx:pt>
          <cx:pt idx="561">-1.1538622857187875</cx:pt>
          <cx:pt idx="562">0.64947471400955692</cx:pt>
          <cx:pt idx="563">0.071415797719964758</cx:pt>
          <cx:pt idx="564">1.5077466741786338</cx:pt>
          <cx:pt idx="565">1.4963097783038393</cx:pt>
          <cx:pt idx="566">-1.1730708138202317</cx:pt>
          <cx:pt idx="567">-0.54247948355623521</cx:pt>
          <cx:pt idx="568">1.7567890608916059</cx:pt>
          <cx:pt idx="569">0.037055087886983529</cx:pt>
          <cx:pt idx="570">1.3026328815612942</cx:pt>
          <cx:pt idx="571">0.3779734925046796</cx:pt>
          <cx:pt idx="572">0.66902202888741158</cx:pt>
          <cx:pt idx="573">2.4642940843477845</cx:pt>
          <cx:pt idx="574">0.33952119338209741</cx:pt>
          <cx:pt idx="575">-2.317228791071102</cx:pt>
          <cx:pt idx="576">-0.84564362623495981</cx:pt>
          <cx:pt idx="577">0.0092495611170306802</cx:pt>
          <cx:pt idx="578">0.046746890802751295</cx:pt>
          <cx:pt idx="579">0.94641563919140026</cx:pt>
          <cx:pt idx="580">0.62303342929226346</cx:pt>
          <cx:pt idx="581">0.59904436966462526</cx:pt>
          <cx:pt idx="582">-0.59590547607513145</cx:pt>
          <cx:pt idx="583">-0.43725094656110741</cx:pt>
          <cx:pt idx="584">0.056663793657207862</cx:pt>
          <cx:pt idx="585">-0.72288003138964996</cx:pt>
          <cx:pt idx="586">0.19104390958091244</cx:pt>
          <cx:pt idx="587">0.544997647011769</cx:pt>
          <cx:pt idx="588">0.27265627977612894</cx:pt>
          <cx:pt idx="589">-0.62379513110499829</cx:pt>
          <cx:pt idx="590">-1.513653842266649</cx:pt>
          <cx:pt idx="591">-0.21460664356709458</cx:pt>
          <cx:pt idx="592">0.059250169215374626</cx:pt>
          <cx:pt idx="593">0.10421217666589655</cx:pt>
          <cx:pt idx="594">2.0643346942961216</cx:pt>
          <cx:pt idx="595">-0.30703176889801398</cx:pt>
          <cx:pt idx="596">0.62637809605803341</cx:pt>
          <cx:pt idx="597">-0.91784613687195815</cx:pt>
          <cx:pt idx="598">-0.43746695155277848</cx:pt>
          <cx:pt idx="599">-0.80692871051724069</cx:pt>
          <cx:pt idx="600">-2.4542896426282823</cx:pt>
          <cx:pt idx="601">0.32721345633035526</cx:pt>
          <cx:pt idx="602">1.5941122910589911</cx:pt>
          <cx:pt idx="603">1.755443008732982</cx:pt>
          <cx:pt idx="604">0.21516484594030771</cx:pt>
          <cx:pt idx="605">-1.1242877917538863</cx:pt>
          <cx:pt idx="606">-0.25468807507422753</cx:pt>
          <cx:pt idx="607">-1.2839291230193339</cx:pt>
          <cx:pt idx="608">0.51861206884495914</cx:pt>
          <cx:pt idx="609">-1.9342132873134688</cx:pt>
          <cx:pt idx="610">-1.2103441804356407</cx:pt>
          <cx:pt idx="611">-0.19149979380017612</cx:pt>
          <cx:pt idx="612">-0.53728626880911179</cx:pt>
          <cx:pt idx="613">-1.6404510461143218</cx:pt>
          <cx:pt idx="614">-2.4409382604062557</cx:pt>
          <cx:pt idx="615">-1.2403734217514284</cx:pt>
          <cx:pt idx="616">-0.28354634196148254</cx:pt>
          <cx:pt idx="617">-0.03209834176232107</cx:pt>
          <cx:pt idx="618">-0.49193431550520472</cx:pt>
          <cx:pt idx="619">-0.22696212909067981</cx:pt>
          <cx:pt idx="620">0.47633875510655344</cx:pt>
          <cx:pt idx="621">0.20252286958566401</cx:pt>
          <cx:pt idx="622">-0.85957026385585777</cx:pt>
          <cx:pt idx="623">0.21967707652947865</cx:pt>
          <cx:pt idx="624">0.47299749894591514</cx:pt>
          <cx:pt idx="625">0.16633066479698755</cx:pt>
          <cx:pt idx="626">0.34449726626917254</cx:pt>
          <cx:pt idx="627">-0.061671698858845048</cx:pt>
          <cx:pt idx="628">-0.67928795033367351</cx:pt>
          <cx:pt idx="629">-0.98031932793674059</cx:pt>
          <cx:pt idx="630">-0.40258100852952339</cx:pt>
          <cx:pt idx="631">-0.35740868042921647</cx:pt>
          <cx:pt idx="632">-1.1654492482193746</cx:pt>
          <cx:pt idx="633">-1.349203557765577</cx:pt>
          <cx:pt idx="634">0.5208812581258826</cx:pt>
          <cx:pt idx="635">-0.47280536819016561</cx:pt>
          <cx:pt idx="636">0.20242055143171456</cx:pt>
          <cx:pt idx="637">0.053229314289637841</cx:pt>
          <cx:pt idx="638">-0.72026068664854392</cx:pt>
          <cx:pt idx="639">-1.2345776667643804</cx:pt>
          <cx:pt idx="640">-0.10321969057258684</cx:pt>
          <cx:pt idx="641">0.3524792191456072</cx:pt>
          <cx:pt idx="642">0.99916405815747567</cx:pt>
          <cx:pt idx="643">-1.3827002476318739</cx:pt>
          <cx:pt idx="644">-0.40630425246490631</cx:pt>
          <cx:pt idx="645">-0.36526444091578014</cx:pt>
          <cx:pt idx="646">0.77082745519874152</cx:pt>
          <cx:pt idx="647">0.41536736716807354</cx:pt>
          <cx:pt idx="648">-0.014208580978447571</cx:pt>
          <cx:pt idx="649">-0.73819592216750607</cx:pt>
          <cx:pt idx="650">1.5223258742480539</cx:pt>
          <cx:pt idx="651">1.7638558347243816</cx:pt>
          <cx:pt idx="652">0.18192849893239327</cx:pt>
          <cx:pt idx="653">0.36624328458856326</cx:pt>
          <cx:pt idx="654">-0.36850906326435506</cx:pt>
          <cx:pt idx="655">-0.15429236555064563</cx:pt>
          <cx:pt idx="656">-1.5906152839306742</cx:pt>
          <cx:pt idx="657">0.35479843063512817</cx:pt>
          <cx:pt idx="658">-0.1331784460489871</cx:pt>
          <cx:pt idx="659">-0.97361862572142854</cx:pt>
          <cx:pt idx="660">-0.7764117526676273</cx:pt>
          <cx:pt idx="661">0.20101879272260703</cx:pt>
          <cx:pt idx="662">-0.49941490942728706</cx:pt>
          <cx:pt idx="663">-1.6168405636562966</cx:pt>
          <cx:pt idx="664">-1.7636466509429738</cx:pt>
          <cx:pt idx="665">0.58107843869947828</cx:pt>
          <cx:pt idx="666">-1.5508840078837238</cx:pt>
          <cx:pt idx="667">-0.73476144279993605</cx:pt>
          <cx:pt idx="668">-0.026885800252784975</cx:pt>
          <cx:pt idx="669">-0.66471557147451676</cx:pt>
          <cx:pt idx="670">-1.1563179214135744</cx:pt>
          <cx:pt idx="671">-0.54103907132230233</cx:pt>
          <cx:pt idx="672">-0.53121880227990914</cx:pt>
          <cx:pt idx="673">-0.44699504542222712</cx:pt>
          <cx:pt idx="674">-0.60206275520613417</cx:pt>
          <cx:pt idx="675">0.94690904006711207</cx:pt>
          <cx:pt idx="676">1.0061057764687575</cx:pt>
          <cx:pt idx="677">-0.71597128226130735</cx:pt>
          <cx:pt idx="678">-0.42967599256371614</cx:pt>
          <cx:pt idx="679">0.70524720285902731</cx:pt>
          <cx:pt idx="680">0.87370608525816351</cx:pt>
          <cx:pt idx="681">0.058505520428298041</cx:pt>
          <cx:pt idx="682">0.14642637324868701</cx:pt>
          <cx:pt idx="683">0.81731059253797866</cx:pt>
          <cx:pt idx="684">-1.6746344044804573</cx:pt>
          <cx:pt idx="685">2.0012430468341336</cx:pt>
          <cx:pt idx="686">0.71762315201340243</cx:pt>
          <cx:pt idx="687">-0.74142917583230883</cx:pt>
          <cx:pt idx="688">-0.14000875125930179</cx:pt>
          <cx:pt idx="689">0.83103032011422329</cx:pt>
          <cx:pt idx="690">0.12177679309388623</cx:pt>
          <cx:pt idx="691">-2.8451904654502869</cx:pt>
          <cx:pt idx="692">-0.52697259889100678</cx:pt>
          <cx:pt idx="693">-1.4106262824498117</cx:pt>
          <cx:pt idx="694">0.62693743529962376</cx:pt>
          <cx:pt idx="695">-0.62808567236061208</cx:pt>
          <cx:pt idx="696">-0.20383822629810311</cx:pt>
          <cx:pt idx="697">-0.97741349236457609</cx:pt>
          <cx:pt idx="698">-0.23251118363987189</cx:pt>
          <cx:pt idx="699">-0.15282239473890513</cx:pt>
          <cx:pt idx="700">0.81808593677124009</cx:pt>
          <cx:pt idx="701">0.74147465056739748</cx:pt>
          <cx:pt idx="702">0.80106474342755973</cx:pt>
          <cx:pt idx="703">0.078816810855641961</cx:pt>
          <cx:pt idx="704">-0.20026618585688993</cx:pt>
          <cx:pt idx="705">0.32829234442033339</cx:pt>
          <cx:pt idx="706">0.83037321019219235</cx:pt>
          <cx:pt idx="707">-0.19192157196812332</cx:pt>
          <cx:pt idx="708">0.03351942723384127</cx:pt>
          <cx:pt idx="709">-0.81233565651928075</cx:pt>
          <cx:pt idx="710">1.2467694432416465</cx:pt>
          <cx:pt idx="711">-0.23624352252227254</cx:pt>
          <cx:pt idx="712">-1.3152066458133049</cx:pt>
          <cx:pt idx="713">0.15575096767861396</cx:pt>
          <cx:pt idx="714">0.27656597012537532</cx:pt>
          <cx:pt idx="715">0.018766286302707158</cx:pt>
          <cx:pt idx="716">-0.46502236727974378</cx:pt>
          <cx:pt idx="717">-0.40853819882613607</cx:pt>
          <cx:pt idx="718">0.19038111531699542</cx:pt>
          <cx:pt idx="719">-0.41656676330603659</cx:pt>
          <cx:pt idx="720">-1.1036877367587294</cx:pt>
          <cx:pt idx="721">0.42551391743472777</cx:pt>
          <cx:pt idx="722">0.74534455052344128</cx:pt>
          <cx:pt idx="723">-0.069027237259433605</cx:pt>
          <cx:pt idx="724">-1.7680122255114838</cx:pt>
          <cx:pt idx="725">0.16630337995593436</cx:pt>
          <cx:pt idx="726">-0.13171757018426433</cx:pt>
          <cx:pt idx="727">1.1787255971285049</cx:pt>
          <cx:pt idx="728">0.53247845244186465</cx:pt>
          <cx:pt idx="729">-2.6348061510361731</cx:pt>
          <cx:pt idx="730">0.66793518271879293</cx:pt>
          <cx:pt idx="731">-0.95254335974459536</cx:pt>
          <cx:pt idx="732">-1.2990312825422734</cx:pt>
          <cx:pt idx="733">0.57630813898867927</cx:pt>
          <cx:pt idx="734">-2.6100678951479495</cx:pt>
          <cx:pt idx="735">-1.4591478247893974</cx:pt>
          <cx:pt idx="736">0.028892372938571498</cx:pt>
          <cx:pt idx="737">-0.84841303760185838</cx:pt>
          <cx:pt idx="738">0.076263404480414465</cx:pt>
          <cx:pt idx="739">-0.38250618672464043</cx:pt>
          <cx:pt idx="740">2.0019251678604633</cx:pt>
          <cx:pt idx="741">-0.2862657311197836</cx:pt>
          <cx:pt idx="742">1.9560684449970722</cx:pt>
          <cx:pt idx="743">2.2887616069056094</cx:pt>
          <cx:pt idx="744">-0.41140538087347522</cx:pt>
          <cx:pt idx="745">1.2382542990962975</cx:pt>
          <cx:pt idx="746">-2.0537027012323961</cx:pt>
          <cx:pt idx="747">-0.9214022611558903</cx:pt>
          <cx:pt idx="748">0.54433485274785198</cx:pt>
          <cx:pt idx="749">0.74499666880001314</cx:pt>
          <cx:pt idx="750">0.52732730182469822</cx:pt>
          <cx:pt idx="751">2.2067615645937622</cx:pt>
          <cx:pt idx="752">-0.45714614316239022</cx:pt>
          <cx:pt idx="753">0.93398284661816433</cx:pt>
          <cx:pt idx="754">-1.0466646926943213</cx:pt>
          <cx:pt idx="755">-0.96683152150944807</cx:pt>
          <cx:pt idx="756">0.36785081647394691</cx:pt>
          <cx:pt idx="757">-0.16439912542409729</cx:pt>
          <cx:pt idx="758">-1.0531539373914711</cx:pt>
          <cx:pt idx="759">-1.2887539924122393</cx:pt>
          <cx:pt idx="760">0.14226543498807587</cx:pt>
          <cx:pt idx="761">-0.89133664005203173</cx:pt>
          <cx:pt idx="762">-0.27923761081183329</cx:pt>
          <cx:pt idx="763">-0.66634356699069031</cx:pt>
          <cx:pt idx="764">-0.32958269002847373</cx:pt>
          <cx:pt idx="765">-2.3103348212316632</cx:pt>
          <cx:pt idx="766">-0.32509547054360155</cx:pt>
          <cx:pt idx="767">0.059436615629238077</cx:pt>
          <cx:pt idx="768">0.80105905908567365</cx:pt>
          <cx:pt idx="769">0.0042064129956997931</cx:pt>
          <cx:pt idx="770">0.54923702919040807</cx:pt>
          <cx:pt idx="771">-1.37843017000705</cx:pt>
          <cx:pt idx="772">-0.29241391530376859</cx:pt>
          <cx:pt idx="773">-0.14801230463490356</cx:pt>
          <cx:pt idx="774">0.48855326895136386</cx:pt>
          <cx:pt idx="775">-0.035595348890637979</cx:pt>
          <cx:pt idx="776">1.2091618373233359</cx:pt>
          <cx:pt idx="777">0.70494024839717895</cx:pt>
          <cx:pt idx="778">-0.85632564150728285</cx:pt>
          <cx:pt idx="779">0.35176526580471545</cx:pt>
          <cx:pt idx="780">-0.39574729271407705</cx:pt>
          <cx:pt idx="781">0.44028979573340621</cx:pt>
          <cx:pt idx="782">2.0859806681983173</cx:pt>
          <cx:pt idx="783">-0.70408987085102126</cx:pt>
          <cx:pt idx="784">-0.6920276973687578</cx:pt>
          <cx:pt idx="785">0.3637774170783814</cx:pt>
          <cx:pt idx="786">1.2236341717652977</cx:pt>
          <cx:pt idx="787">-1.4854549590381794</cx:pt>
          <cx:pt idx="788">0.98752707344829105</cx:pt>
          <cx:pt idx="789">-0.14269062376115471</cx:pt>
          <cx:pt idx="790">2.2901986085344106</cx:pt>
          <cx:pt idx="791">-1.7084676073864102</cx:pt>
          <cx:pt idx="792">0.58094201449421234</cx:pt>
          <cx:pt idx="793">-0.54542852012673393</cx:pt>
          <cx:pt idx="794">1.2837017493438907</cx:pt>
          <cx:pt idx="795">0.33076617000915576</cx:pt>
          <cx:pt idx="796">0.024504061002517119</cx:pt>
          <cx:pt idx="797">0.80245172284776345</cx:pt>
          <cx:pt idx="798">-0.60106458477093838</cx:pt>
          <cx:pt idx="799">-0.23021812012302689</cx:pt>
          <cx:pt idx="800">-0.21682240003428888</cx:pt>
          <cx:pt idx="801">-2.2161839297041297</cx:pt>
          <cx:pt idx="802">-0.86384261521743611</cx:pt>
          <cx:pt idx="803">0.9269524525734596</cx:pt>
          <cx:pt idx="804">0.17273464436584618</cx:pt>
          <cx:pt idx="805">1.7182355804834515</cx:pt>
          <cx:pt idx="806">-0.32149500839295797</cx:pt>
          <cx:pt idx="807">-0.16033254723879509</cx:pt>
          <cx:pt idx="808">-1.6149442672031</cx:pt>
          <cx:pt idx="809">-0.029514239940908737</cx:pt>
          <cx:pt idx="810">0.33675746635708492</cx:pt>
          <cx:pt idx="811">0.013351382222026587</cx:pt>
          <cx:pt idx="812">-2.0298648450989276</cx:pt>
          <cx:pt idx="813">-1.5602154235239141</cx:pt>
          <cx:pt idx="814">0.18459104467183352</cx:pt>
          <cx:pt idx="815">-0.87212811195058748</cx:pt>
          <cx:pt idx="816">0.52047880672034808</cx:pt>
          <cx:pt idx="817">1.7644379113335162</cx:pt>
          <cx:pt idx="818">-0.26150019039050676</cx:pt>
          <cx:pt idx="819">1.3480735105986241</cx:pt>
          <cx:pt idx="820">-0.69141606218181551</cx:pt>
          <cx:pt idx="821">1.0881717571464833</cx:pt>
          <cx:pt idx="822">-0.6055051926523447</cx:pt>
          <cx:pt idx="823">0.21996811483404599</cx:pt>
          <cx:pt idx="824">0.21542291506193578</cx:pt>
          <cx:pt idx="825">0.91233459897921421</cx:pt>
          <cx:pt idx="826">-0.35757011573878117</cx:pt>
          <cx:pt idx="827">-1.2546888683573343</cx:pt>
          <cx:pt idx="828">-0.50679091145866551</cx:pt>
          <cx:pt idx="829">-0.061456830735551193</cx:pt>
          <cx:pt idx="830">0.49126583689940162</cx:pt>
          <cx:pt idx="831">0.29830516723450273</cx:pt>
          <cx:pt idx="832">-0.34137428883695975</cx:pt>
          <cx:pt idx="833">-0.61186256061773747</cx:pt>
          <cx:pt idx="834">-0.95012183010112494</cx:pt>
          <cx:pt idx="835">-0.20523202692857012</cx:pt>
          <cx:pt idx="836">-2.1886444301344454</cx:pt>
          <cx:pt idx="837">0.069363750299089588</cx:pt>
          <cx:pt idx="838">-0.79864548752084374</cx:pt>
          <cx:pt idx="839">-0.65910626290133223</cx:pt>
          <cx:pt idx="840">-0.43604813981801271</cx:pt>
          <cx:pt idx="841">1.0452367860125378</cx:pt>
          <cx:pt idx="842">-0.54104702940094285</cx:pt>
          <cx:pt idx="843">-0.67692326410906389</cx:pt>
          <cx:pt idx="844">0.72645434556761757</cx:pt>
          <cx:pt idx="845">1.0565804586804006</cx:pt>
          <cx:pt idx="846">-1.4249098967411555</cx:pt>
          <cx:pt idx="847">0.4605919912137324</cx:pt>
          <cx:pt idx="848">1.9504204828990623</cx:pt>
          <cx:pt idx="849">-0.35107973417325411</cx:pt>
          <cx:pt idx="850">2.0835250325035304</cx:pt>
          <cx:pt idx="851">-0.35688117350218818</cx:pt>
          <cx:pt idx="852">-0.13130829756846651</cx:pt>
          <cx:pt idx="853">0.24780774765531532</cx:pt>
          <cx:pt idx="854">-0.83143731899326667</cx:pt>
          <cx:pt idx="855">0.066065695136785507</cx:pt>
          <cx:pt idx="856">-1.0415374163130764</cx:pt>
          <cx:pt idx="857">-1.263013018615311</cx:pt>
          <cx:pt idx="858">-1.8313949112780392</cx:pt>
          <cx:pt idx="859">-0.29136572265997529</cx:pt>
          <cx:pt idx="860">-0.90120238382951356</cx:pt>
          <cx:pt idx="861">-1.1617817108344752</cx:pt>
          <cx:pt idx="862">0.20952370505256113</cx:pt>
          <cx:pt idx="863">-1.0435178410261869</cx:pt>
          <cx:pt idx="864">-0.27944565772486385</cx:pt>
          <cx:pt idx="865">1.3665339793078601</cx:pt>
          <cx:pt idx="866">0.038245389077928849</cx:pt>
          <cx:pt idx="867">1.160228748631198</cx:pt>
          <cx:pt idx="868">-1.2281634553801268</cx:pt>
          <cx:pt idx="869">0.26688439902500249</cx:pt>
          <cx:pt idx="870">1.6495960153406486</cx:pt>
          <cx:pt idx="871">0.9835207492869813</cx:pt>
          <cx:pt idx="872">1.322327989328187</cx:pt>
          <cx:pt idx="873">-0.11526708476594649</cx:pt>
          <cx:pt idx="874">-0.42193732952000573</cx:pt>
          <cx:pt idx="875">-1.0412918527435977</cx:pt>
          <cx:pt idx="876">-1.5494470062549226</cx:pt>
          <cx:pt idx="877">-1.1245970199524891</cx:pt>
          <cx:pt idx="878">-0.53821850087842904</cx:pt>
          <cx:pt idx="879">0.36870915209874511</cx:pt>
          <cx:pt idx="880">0.87585021901759319</cx:pt>
          <cx:pt idx="881">-0.44674607124761678</cx:pt>
          <cx:pt idx="882">0.79586015999666415</cx:pt>
          <cx:pt idx="883">-0.99976205092389137</cx:pt>
          <cx:pt idx="884">-0.029167495085857809</cx:pt>
          <cx:pt idx="885">1.6887315723579377</cx:pt>
          <cx:pt idx="886">-2.9389047995209694</cx:pt>
          <cx:pt idx="887">0.46371269490919076</cx:pt>
          <cx:pt idx="888">0.76967353379586712</cx:pt>
          <cx:pt idx="889">1.3706858226214536</cx:pt>
          <cx:pt idx="890">-0.18935452317236923</cx:pt>
          <cx:pt idx="891">-0.19238541426602751</cx:pt>
          <cx:pt idx="892">-0.099867065728176385</cx:pt>
          <cx:pt idx="893">-2.9170041671022773</cx:pt>
          <cx:pt idx="894">0.52876998779538553</cx:pt>
          <cx:pt idx="895">-0.24389237296418287</cx:pt>
          <cx:pt idx="896">-0.62120079746819101</cx:pt>
          <cx:pt idx="897">-0.26966972654918209</cx:pt>
          <cx:pt idx="898">-1.8288392311660573</cx:pt>
          <cx:pt idx="899">0.23472466637031175</cx:pt>
          <cx:pt idx="900">-3.7834979593753815</cx:pt>
          <cx:pt idx="901">-0.5365063771023415</cx:pt>
          <cx:pt idx="902">0.20200900507916231</cx:pt>
          <cx:pt idx="903">0.9062205208465457</cx:pt>
          <cx:pt idx="904">-0.69447423811652698</cx:pt>
          <cx:pt idx="905">0.63943843997549266</cx:pt>
          <cx:pt idx="906">1.0516555448703002</cx:pt>
          <cx:pt idx="907">-1.1260976862104144</cx:pt>
          <cx:pt idx="908">1.6676494851708412</cx:pt>
          <cx:pt idx="909">-0.1849912223406136</cx:pt>
          <cx:pt idx="910">-0.9617474461265374</cx:pt>
          <cx:pt idx="911">-1.5939986042212695</cx:pt>
          <cx:pt idx="912">-0.67667201619769912</cx:pt>
          <cx:pt idx="913">-1.2736700227833353</cx:pt>
          <cx:pt idx="914">-1.4775241652387194</cx:pt>
          <cx:pt idx="915">0.22613676264882088</cx:pt>
          <cx:pt idx="916">1.4856232155580074</cx:pt>
          <cx:pt idx="917">0.081233793025603518</cx:pt>
          <cx:pt idx="918">0.20443394532776438</cx:pt>
          <cx:pt idx="919">0.66158008849015459</cx:pt>
          <cx:pt idx="920">-2.817032509483397</cx:pt>
          <cx:pt idx="921">0.62893718677514698</cx:pt>
          <cx:pt idx="922">-0.6091488558013225</cx:pt>
          <cx:pt idx="923">-0.60141701396787539</cx:pt>
          <cx:pt idx="924">-0.15098066796781495</cx:pt>
          <cx:pt idx="925">-2.5183908292092383</cx:pt>
          <cx:pt idx="926">-1.4700344763696194</cx:pt>
          <cx:pt idx="927">0.087838998297229409</cx:pt>
          <cx:pt idx="928">0.54950078265392222</cx:pt>
          <cx:pt idx="929">0.24691871658433229</cx:pt>
          <cx:pt idx="930">-0.18776177057588939</cx:pt>
          <cx:pt idx="931">1.3381941244006157</cx:pt>
          <cx:pt idx="932">-0.33919150155270472</cx:pt>
          <cx:pt idx="933">-1.4070383258513175</cx:pt>
          <cx:pt idx="934">0.39091560211090837</cx:pt>
          <cx:pt idx="935">-0.40824033931130543</cx:pt>
          <cx:pt idx="936">-0.22089807316660881</cx:pt>
          <cx:pt idx="937">-0.42602096073096618</cx:pt>
          <cx:pt idx="938">-1.1371002983651124</cx:pt>
          <cx:pt idx="939">-1.4841452866676264</cx:pt>
          <cx:pt idx="940">0.70107944338815287</cx:pt>
          <cx:pt idx="941">2.080278136418201</cx:pt>
          <cx:pt idx="942">1.118569343816489</cx:pt>
          <cx:pt idx="943">-0.99488488558563404</cx:pt>
          <cx:pt idx="944">-0.32591970011708327</cx:pt>
          <cx:pt idx="945">-0.5861022600583965</cx:pt>
          <cx:pt idx="946">0.072640204962226562</cx:pt>
          <cx:pt idx="947">-1.1328370419505518</cx:pt>
          <cx:pt idx="948">-1.4425677363760769</cx:pt>
          <cx:pt idx="949">-0.47754383558640257</cx:pt>
          <cx:pt idx="950">-0.8415418051299639</cx:pt>
          <cx:pt idx="951">0.75167918112128973</cx:pt>
          <cx:pt idx="952">0.17790171114029363</cx:pt>
          <cx:pt idx="953">-1.4380520951817743</cx:pt>
          <cx:pt idx="954">-1.6386593415518291</cx:pt>
          <cx:pt idx="955">-1.0653502613422461</cx:pt>
          <cx:pt idx="956">-0.17467982615926303</cx:pt>
          <cx:pt idx="957">-0.85387227954925038</cx:pt>
          <cx:pt idx="958">-1.6099147615022957</cx:pt>
          <cx:pt idx="959">0.4570460987451952</cx:pt>
          <cx:pt idx="960">0.18949549485114403</cx:pt>
          <cx:pt idx="961">0.019665549189085141</cx:pt>
          <cx:pt idx="962">-0.38219127418415155</cx:pt>
          <cx:pt idx="963">1.5904061001492664</cx:pt>
          <cx:pt idx="964">1.8123682821169496</cx:pt>
          <cx:pt idx="965">-0.39114638639148325</cx:pt>
          <cx:pt idx="966">-0.75289676715328824</cx:pt>
          <cx:pt idx="967">-0.58308955885877367</cx:pt>
          <cx:pt idx="968">0.13747467164648697</cx:pt>
          <cx:pt idx="969">-0.30784121918259189</cx:pt>
          <cx:pt idx="970">0.15257683116942644</cx:pt>
          <cx:pt idx="971">0.18395894585410133</cx:pt>
          <cx:pt idx="972">-1.8619357433635741</cx:pt>
          <cx:pt idx="973">-1.0085636859002989</cx:pt>
          <cx:pt idx="974">0.99466888059396297</cx:pt>
          <cx:pt idx="975">0.66266238718526438</cx:pt>
          <cx:pt idx="976">0.95729774329811335</cx:pt>
          <cx:pt idx="977">-1.2266582416486926</cx:pt>
          <cx:pt idx="978">-0.37158997656661086</cx:pt>
          <cx:pt idx="979">-1.0157441465707961</cx:pt>
          <cx:pt idx="980">2.7066562324762344</cx:pt>
          <cx:pt idx="981">1.1880138117703609</cx:pt>
          <cx:pt idx="982">0.30514684112858959</cx:pt>
          <cx:pt idx="983">-0.8436518328380771</cx:pt>
          <cx:pt idx="984">1.0614758139126934</cx:pt>
          <cx:pt idx="985">0.87553189587197267</cx:pt>
          <cx:pt idx="986">1.1462634574854746</cx:pt>
          <cx:pt idx="987">1.7126285456470214</cx:pt>
          <cx:pt idx="988">0.64079131334437989</cx:pt>
          <cx:pt idx="989">-0.70127043727552518</cx:pt>
          <cx:pt idx="990">-2.2309359337668866</cx:pt>
          <cx:pt idx="991">1.0061467037303373</cx:pt>
          <cx:pt idx="992">-0.25528152036713436</cx:pt>
          <cx:pt idx="993">-0.69476300268433988</cx:pt>
          <cx:pt idx="994">-0.79396954788535368</cx:pt>
          <cx:pt idx="995">-1.3738417692366056</cx:pt>
          <cx:pt idx="996">-0.46511104301316664</cx:pt>
          <cx:pt idx="997">0.84555495050153695</cx:pt>
          <cx:pt idx="998">-1.4390843716682866</cx:pt>
        </cx:lvl>
      </cx:numDim>
    </cx:data>
  </cx:chartData>
  <cx:chart>
    <cx:plotArea>
      <cx:plotAreaRegion>
        <cx:series layoutId="clusteredColumn" uniqueId="{5C7C9C73-8FFE-FA4A-A64E-D63AC2864AF5}">
          <cx:spPr>
            <a:solidFill>
              <a:srgbClr val="C00000"/>
            </a:solidFill>
            <a:ln>
              <a:noFill/>
            </a:ln>
          </cx:spPr>
          <cx:dataId val="0"/>
          <cx:layoutPr>
            <cx:binning intervalClosed="r">
              <cx:binCount val="20"/>
            </cx:binning>
          </cx:layoutPr>
        </cx:series>
      </cx:plotAreaRegion>
      <cx:axis id="0" hidden="1">
        <cx:catScaling gapWidth="0"/>
        <cx:title>
          <cx:tx>
            <cx:txData>
              <cx:v>Validità del metodo di selezione</cx:v>
            </cx:txData>
          </cx:tx>
          <cx:txPr>
            <a:bodyPr spcFirstLastPara="1" vertOverflow="ellipsis" horzOverflow="overflow" wrap="square" lIns="0" tIns="0" rIns="0" bIns="0" anchor="ctr" anchorCtr="1"/>
            <a:lstStyle/>
            <a:p>
              <a:pPr algn="ctr" rtl="0">
                <a:defRPr/>
              </a:pPr>
              <a:r>
                <a:rPr lang="it-IT" sz="900" b="0" i="0" u="none" strike="noStrike" baseline="0" dirty="0">
                  <a:solidFill>
                    <a:srgbClr val="000000">
                      <a:lumMod val="65000"/>
                      <a:lumOff val="35000"/>
                    </a:srgbClr>
                  </a:solidFill>
                  <a:latin typeface="Arial"/>
                </a:rPr>
                <a:t>Validità del metodo di selezione</a:t>
              </a:r>
            </a:p>
          </cx:txPr>
        </cx:title>
        <cx:majorTickMarks type="in"/>
        <cx:tickLabels/>
        <cx:numFmt formatCode=";;" sourceLinked="0"/>
      </cx:axis>
      <cx:axis id="1">
        <cx:valScaling/>
        <cx:majorGridlines/>
        <cx:tickLabels/>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Foglio2!$K$2:$K$1001</cx:f>
        <cx:lvl ptCount="1000" formatCode="Standard">
          <cx:pt idx="0">-4</cx:pt>
          <cx:pt idx="1">-4</cx:pt>
          <cx:pt idx="2">-3.8999999999999999</cx:pt>
          <cx:pt idx="3">-3.8999999999999999</cx:pt>
          <cx:pt idx="4">-3.7999999999999998</cx:pt>
          <cx:pt idx="5">-3.7999999999999998</cx:pt>
          <cx:pt idx="6">-3.6999999999999997</cx:pt>
          <cx:pt idx="7">-3.6999999999999997</cx:pt>
          <cx:pt idx="8">-3.5999999999999996</cx:pt>
          <cx:pt idx="9">-3.5999999999999996</cx:pt>
          <cx:pt idx="10">-3.4999999999999996</cx:pt>
          <cx:pt idx="11">-3.4999999999999996</cx:pt>
          <cx:pt idx="12">-3.3999999999999995</cx:pt>
          <cx:pt idx="13">-3.3999999999999995</cx:pt>
          <cx:pt idx="14">-3.2999999999999994</cx:pt>
          <cx:pt idx="15">-3.2999999999999994</cx:pt>
          <cx:pt idx="16">-3.1999999999999993</cx:pt>
          <cx:pt idx="17">-3.1999999999999993</cx:pt>
          <cx:pt idx="18">0.47557477955706418</cx:pt>
          <cx:pt idx="19">-2.2889980755280703</cx:pt>
          <cx:pt idx="20">0.10160192687180825</cx:pt>
          <cx:pt idx="21">0.19300955500511918</cx:pt>
          <cx:pt idx="22">0.37070776670589112</cx:pt>
          <cx:pt idx="23">-0.43447585085232276</cx:pt>
          <cx:pt idx="24">-0.13910494089941494</cx:pt>
          <cx:pt idx="25">0.81857024269993417</cx:pt>
          <cx:pt idx="26">-1.3300791579240467</cx:pt>
          <cx:pt idx="27">1.9993694877484813</cx:pt>
          <cx:pt idx="28">-1.4928809832781553</cx:pt>
          <cx:pt idx="29">-0.2262368070660159</cx:pt>
          <cx:pt idx="30">-0.21022742657805793</cx:pt>
          <cx:pt idx="31">-0.71165914050652646</cx:pt>
          <cx:pt idx="32">0.64354026108048856</cx:pt>
          <cx:pt idx="33">-0.70797341322759166</cx:pt>
          <cx:pt idx="34">1.6842432160046883</cx:pt>
          <cx:pt idx="35">0.660440946376184</cx:pt>
          <cx:pt idx="36">1.1040401659556665</cx:pt>
          <cx:pt idx="37">0.29614170671266038</cx:pt>
          <cx:pt idx="38">-0.024813289201119915</cx:pt>
          <cx:pt idx="39">-1.0750295587058645</cx:pt>
          <cx:pt idx="40">0.92557684183702804</cx:pt>
          <cx:pt idx="41">0.15551563592453022</cx:pt>
          <cx:pt idx="42">-1.6743115338613279</cx:pt>
          <cx:pt idx="43">0.027843043426400982</cx:pt>
          <cx:pt idx="44">-0.96685880635050125</cx:pt>
          <cx:pt idx="45">0.086868112703086808</cx:pt>
          <cx:pt idx="46">-0.77922322816448286</cx:pt>
          <cx:pt idx="47">0.39528231354779564</cx:pt>
          <cx:pt idx="48">-0.14892520994180813</cx:pt>
          <cx:pt idx="49">0.34040340324281715</cx:pt>
          <cx:pt idx="50">0.22306039682007395</cx:pt>
          <cx:pt idx="51">0.8824781616567634</cx:pt>
          <cx:pt idx="52">0.072567445386084728</cx:pt>
          <cx:pt idx="53">0.36024289329361636</cx:pt>
          <cx:pt idx="54">0.50574044507811777</cx:pt>
          <cx:pt idx="55">-0.45473939280782361</cx:pt>
          <cx:pt idx="56">-0.34699723983067088</cx:pt>
          <cx:pt idx="57">0.632976480119396</cx:pt>
          <cx:pt idx="58">-0.087007947513484396</cx:pt>
          <cx:pt idx="59">1.0084841051138937</cx:pt>
          <cx:pt idx="60">0.97631300377543084</cx:pt>
          <cx:pt idx="61">-2.2427957446780056</cx:pt>
          <cx:pt idx="62">-0.44377202357281931</cx:pt>
          <cx:pt idx="63">1.0029452823800966</cx:pt>
          <cx:pt idx="64">-0.14359557098941877</cx:pt>
          <cx:pt idx="65">2.2217864170670509</cx:pt>
          <cx:pt idx="66">-2.6473571779206395</cx:pt>
          <cx:pt idx="67">-0.93497646957985125</cx:pt>
          <cx:pt idx="68">0.11078213901782874</cx:pt>
          <cx:pt idx="69">0.77229742601048201</cx:pt>
          <cx:pt idx="70">2.1230516722425818</cx:pt>
          <cx:pt idx="71">-0.30017986318853218</cx:pt>
          <cx:pt idx="72">0.28517888495116495</cx:pt>
          <cx:pt idx="73">-1.8895480025094002</cx:pt>
          <cx:pt idx="74">-0.59459580370457843</cx:pt>
          <cx:pt idx="75">0.48290758059010841</cx:pt>
          <cx:pt idx="76">1.0160101737710647</cx:pt>
          <cx:pt idx="77">-1.4957913663238287</cx:pt>
          <cx:pt idx="78">-2.0136485545663163</cx:pt>
          <cx:pt idx="79">-1.0552594176260754</cx:pt>
          <cx:pt idx="80">2.4447399482596666</cx:pt>
          <cx:pt idx="81">-0.89151399151887745</cx:pt>
          <cx:pt idx="82">0.24617747840238735</cx:pt>
          <cx:pt idx="83">0.26941393116430845</cx:pt>
          <cx:pt idx="84">-0.50344738156127278</cx:pt>
          <cx:pt idx="85">-0.80392283052788116</cx:pt>
          <cx:pt idx="86">0.21257847038214095</cx:pt>
          <cx:pt idx="87">-0.92654317995766178</cx:pt>
          <cx:pt idx="88">-0.78620587373734452</cx:pt>
          <cx:pt idx="89">-0.89750642473518383</cx:pt>
          <cx:pt idx="90">0.41782868720474653</cx:pt>
          <cx:pt idx="91">0.32753860068623908</cx:pt>
          <cx:pt idx="92">-2.4072141968645155</cx:pt>
          <cx:pt idx="93">-1.3911335372540634</cx:pt>
          <cx:pt idx="94">0.60926367950742133</cx:pt>
          <cx:pt idx="95">-0.3435866346990224</cx:pt>
          <cx:pt idx="96">-0.59317699196981266</cx:pt>
          <cx:pt idx="97">0.41162138586514629</cx:pt>
          <cx:pt idx="98">-0.16505282474099658</cx:pt>
          <cx:pt idx="99">0.91128640633542091</cx:pt>
          <cx:pt idx="100">0.5951847015239764</cx:pt>
          <cx:pt idx="101">0.30106548365438357</cx:pt>
          <cx:pt idx="102">-1.477405930927489</cx:pt>
          <cx:pt idx="103">1.0437474884383846</cx:pt>
          <cx:pt idx="104">-0.0012141754268668592</cx:pt>
          <cx:pt idx="105">-0.37049176171422005</cx:pt>
          <cx:pt idx="106">-1.8865102902054787</cx:pt>
          <cx:pt idx="107">0.55476107263530139</cx:pt>
          <cx:pt idx="108">1.2098894330847543</cx:pt>
          <cx:pt idx="109">-1.2464215615182184</cx:pt>
          <cx:pt idx="110">0.44031594370608218</cx:pt>
          <cx:pt idx="111">-1.0904932423727587</cx:pt>
          <cx:pt idx="112">-1.1285078471701127</cx:pt>
          <cx:pt idx="113">-0.27019041226594709</cx:pt>
          <cx:pt idx="114">0.45257138481247239</cx:pt>
          <cx:pt idx="115">0.054710653785150498</cx:pt>
          <cx:pt idx="116">-1.0323742571927141</cx:pt>
          <cx:pt idx="117">2.3256507120095193</cx:pt>
          <cx:pt idx="118">0.30445676202361938</cx:pt>
          <cx:pt idx="119">0.78285893323482014</cx:pt>
          <cx:pt idx="120">-0.47314188122982159</cx:pt>
          <cx:pt idx="121">0.179770722752437</cx:pt>
          <cx:pt idx="122">-0.24878204385458957</cx:pt>
          <cx:pt idx="123">-0.09645191312301904</cx:pt>
          <cx:pt idx="124">0.81558710007811897</cx:pt>
          <cx:pt idx="125">0.72051307142828591</cx:pt>
          <cx:pt idx="126">-0.8639267434773501</cx:pt>
          <cx:pt idx="127">-0.1787861947377678</cx:pt>
          <cx:pt idx="128">-1.3540966392611153</cx:pt>
          <cx:pt idx="129">0.10247276804875582</cx:pt>
          <cx:pt idx="130">-0.29256625566631556</cx:pt>
          <cx:pt idx="131">-0.084460225480142981</cx:pt>
          <cx:pt idx="132">1.1108386388514191</cx:pt>
          <cx:pt idx="133">-0.49785967348725535</cx:pt>
          <cx:pt idx="134">-0.64067307903314941</cx:pt>
          <cx:pt idx="135">-0.24416067390120588</cx:pt>
          <cx:pt idx="136">0.038853613659739494</cx:pt>
          <cx:pt idx="137">1.6283593140542507</cx:pt>
          <cx:pt idx="138">0.44674834498437122</cx:pt>
          <cx:pt idx="139">-0.74872559707728215</cx:pt>
          <cx:pt idx="140">-0.32348680178984068</cx:pt>
          <cx:pt idx="141">0.69325096774264239</cx:pt>
          <cx:pt idx="142">0.91087940745637752</cx:pt>
          <cx:pt idx="143">1.4209717846824788</cx:pt>
          <cx:pt idx="144">0.59972762755933218</cx:pt>
          <cx:pt idx="145">-1.2741952559736092</cx:pt>
          <cx:pt idx="146">0.0025738700060173869</cx:pt>
          <cx:pt idx="147">0.70818259700899944</cx:pt>
          <cx:pt idx="148">-1.1090060070273466</cx:pt>
          <cx:pt idx="149">-0.45660044634132646</cx:pt>
          <cx:pt idx="150">-1.1869474292325322</cx:pt>
          <cx:pt idx="151">1.3388762454269454</cx:pt>
          <cx:pt idx="152">-0.71140675572678447</cx:pt>
          <cx:pt idx="153">-1.5994373825378716</cx:pt>
          <cx:pt idx="154">-1.5403475117636845</cx:pt>
          <cx:pt idx="155">0.32032858143793419</cx:pt>
          <cx:pt idx="156">-1.1119618648081087</cx:pt>
          <cx:pt idx="157">0.33192804949067067</cx:pt>
          <cx:pt idx="158">1.1947395250899717</cx:pt>
          <cx:pt idx="159">0.83253780758241192</cx:pt>
          <cx:pt idx="160">0.51910319598391652</cx:pt>
          <cx:pt idx="161">1.2910777513752691</cx:pt>
          <cx:pt idx="162">-0.7403650670312345</cx:pt>
          <cx:pt idx="163">1.0895519153564237</cx:pt>
          <cx:pt idx="164">-0.29512648325180635</cx:pt>
          <cx:pt idx="165">-2.0316838345024735</cx:pt>
          <cx:pt idx="166">0.027305304683977738</cx:pt>
          <cx:pt idx="167">0.1478395006415667</cx:pt>
          <cx:pt idx="168">-0.96464191301492974</cx:pt>
          <cx:pt idx="169">1.0482312973181251</cx:pt>
          <cx:pt idx="170">1.2686359696090221</cx:pt>
          <cx:pt idx="171">1.1948122846661136</cx:pt>
          <cx:pt idx="172">-1.7532966012367979</cx:pt>
          <cx:pt idx="173">0.0067427663452690467</cx:pt>
          <cx:pt idx="174">0.55120381148299202</cx:pt>
          <cx:pt idx="175">-0.21836171981703956</cx:pt>
          <cx:pt idx="176">1.5063915270729922</cx:pt>
          <cx:pt idx="177">-2.1145388018339872</cx:pt>
          <cx:pt idx="178">0.42215788198518567</cx:pt>
          <cx:pt idx="179">-0.84476823758450337</cx:pt>
          <cx:pt idx="180">0.2881370164686814</cx:pt>
          <cx:pt idx="181">-1.526050255051814</cx:pt>
          <cx:pt idx="182">-0.74690888141049072</cx:pt>
          <cx:pt idx="183">0.21943037609162275</cx:pt>
          <cx:pt idx="184">-1.5225850802380592</cx:pt>
          <cx:pt idx="185">-0.009943050827132538</cx:pt>
          <cx:pt idx="186">0.97530573839321733</cx:pt>
          <cx:pt idx="187">0.90150251708109863</cx:pt>
          <cx:pt idx="188">-0.79966412158682942</cx:pt>
          <cx:pt idx="189">-0.54476913646794856</cx:pt>
          <cx:pt idx="190">0.57108536566374823</cx:pt>
          <cx:pt idx="191">-0.52513314585667104</cx:pt>
          <cx:pt idx="192">0.90530193119775504</cx:pt>
          <cx:pt idx="193">-1.0073972589452751</cx:pt>
          <cx:pt idx="194">0.11882207218150143</cx:pt>
          <cx:pt idx="195">-0.43234422264504246</cx:pt>
          <cx:pt idx="196">-0.11991915016551502</cx:pt>
          <cx:pt idx="197">-0.35933680919697508</cx:pt>
          <cx:pt idx="198">-2.5795816327445209</cx:pt>
          <cx:pt idx="199">-1.1352972251188476</cx:pt>
          <cx:pt idx="200">-0.24190967451431789</cx:pt>
          <cx:pt idx="201">-0.92944674179307185</cx:pt>
          <cx:pt idx="202">0.14293846106738783</cx:pt>
          <cx:pt idx="203">0.39595761336386204</cx:pt>
          <cx:pt idx="204">0.33659262044238858</cx:pt>
          <cx:pt idx="205">-0.097700194601202384</cx:pt>
          <cx:pt idx="206">-0.099767021310981363</cx:pt>
          <cx:pt idx="207">0.42240571929141879</cx:pt>
          <cx:pt idx="208">0.58499040278547909</cx:pt>
          <cx:pt idx="209">-0.87734406406525522</cx:pt>
          <cx:pt idx="210">1.0374651537858881</cx:pt>
          <cx:pt idx="211">2.2031417756807059</cx:pt>
          <cx:pt idx="212">-0.86638237917213701</cx:pt>
          <cx:pt idx="213">-1.2321993381192442</cx:pt>
          <cx:pt idx="214">1.3427143130684271</cx:pt>
          <cx:pt idx="215">0.56378439694526605</cx:pt>
          <cx:pt idx="216">0.3148488758597523</cx:pt>
          <cx:pt idx="217">-0.82466158346505836</cx:pt>
          <cx:pt idx="218">0.72855073085520416</cx:pt>
          <cx:pt idx="219">0.37746644920844119</cx:pt>
          <cx:pt idx="220">0.20787410903722048</cx:pt>
          <cx:pt idx="221">-0.44800117393606342</cx:pt>
          <cx:pt idx="222">-0.9622681318433024</cx:pt>
          <cx:pt idx="223">1.0753001333796419</cx:pt>
          <cx:pt idx="224">-0.8560050446249079</cx:pt>
          <cx:pt idx="225">-1.1093652574345469</cx:pt>
          <cx:pt idx="226">-1.8736136553343385</cx:pt>
          <cx:pt idx="227">-0.068322378865559585</cx:pt>
          <cx:pt idx="228">0.67852170104742981</cx:pt>
          <cx:pt idx="229">0.6908248906256631</cx:pt>
          <cx:pt idx="230">-2.1639789338223636</cx:pt>
          <cx:pt idx="231">-2.0509469322860241</cx:pt>
          <cx:pt idx="232">-0.19988647181889974</cx:pt>
          <cx:pt idx="233">-1.1516794984345324</cx:pt>
          <cx:pt idx="234">-0.59732201407314278</cx:pt>
          <cx:pt idx="235">-0.29259808798087761</cx:pt>
          <cx:pt idx="236">-0.64768528318381868</cx:pt>
          <cx:pt idx="237">-0.85565261542797089</cx:pt>
          <cx:pt idx="238">0.7257813194883056</cx:pt>
          <cx:pt idx="239">-0.27120677259517834</cx:pt>
          <cx:pt idx="240">-1.2974624041817151</cx:pt>
          <cx:pt idx="241">-0.69382622314151376</cx:pt>
          <cx:pt idx="242">-1.0409962669655215</cx:pt>
          <cx:pt idx="243">-0.81141934060724452</cx:pt>
          <cx:pt idx="244">-0.5131641955813393</cx:pt>
          <cx:pt idx="245">1.6471904018544592</cx:pt>
          <cx:pt idx="246">0.50516064220573753</cx:pt>
          <cx:pt idx="247">1.3483349903253838</cx:pt>
          <cx:pt idx="248">1.6185231288545765</cx:pt>
          <cx:pt idx="249">-2.3663596948608756</cx:pt>
          <cx:pt idx="250">1.776743374648504</cx:pt>
          <cx:pt idx="251">0.27774262889579404</cx:pt>
          <cx:pt idx="252">-1.2805071492039133</cx:pt>
          <cx:pt idx="253">0.79042592915357091</cx:pt>
          <cx:pt idx="254">0.13964495337859262</cx:pt>
          <cx:pt idx="255">0.80791096479515545</cx:pt>
          <cx:pt idx="256">0.65728954723454081</cx:pt>
          <cx:pt idx="257">1.0659027793735731</cx:pt>
          <cx:pt idx="258">0.43957470552413724</cx:pt>
          <cx:pt idx="259">0.31860054150456563</cx:pt>
          <cx:pt idx="260">-1.1477709449536633</cx:pt>
          <cx:pt idx="261">0.87302851170534268</cx:pt>
          <cx:pt idx="262">-0.19677145246532746</cx:pt>
          <cx:pt idx="263">0.26644329409464262</cx:pt>
          <cx:pt idx="264">-1.3134263099345844</cx:pt>
          <cx:pt idx="265">0.23739858079352416</cx:pt>
          <cx:pt idx="266">-0.16310877981595695</cx:pt>
          <cx:pt idx="267">0.47491312216152437</cx:pt>
          <cx:pt idx="268">-1.6713329387130216</cx:pt>
          <cx:pt idx="269">-0.15494606486754492</cx:pt>
          <cx:pt idx="270">0.60516867961268872</cx:pt>
          <cx:pt idx="271">0.083716713561443612</cx:pt>
          <cx:pt idx="272">-0.96217490863637067</cx:pt>
          <cx:pt idx="273">-0.67130713432561606</cx:pt>
          <cx:pt idx="274">0.72356897362624295</cx:pt>
          <cx:pt idx="275">2.1130108507350087</cx:pt>
          <cx:pt idx="276">-0.7169523996708449</cx:pt>
          <cx:pt idx="277">-0.69851466832915321</cx:pt>
          <cx:pt idx="278">-0.04425260158313904</cx:pt>
          <cx:pt idx="279">1.1680822353810072</cx:pt>
          <cx:pt idx="280">1.0494181879039388</cx:pt>
          <cx:pt idx="281">-0.031955096346791834</cx:pt>
          <cx:pt idx="282">-0.60183310779393651</cx:pt>
          <cx:pt idx="283">-1.2116834113840014</cx:pt>
          <cx:pt idx="284">-1.2104533197998535</cx:pt>
          <cx:pt idx="285">-1.4565785022568889</cx:pt>
          <cx:pt idx="286">-0.10139046935364604</cx:pt>
          <cx:pt idx="287">0.98568989415070973</cx:pt>
          <cx:pt idx="288">1.1007659850292839</cx:pt>
          <cx:pt idx="289">0.41753310142667033</cx:pt>
          <cx:pt idx="290">0.86746922534075566</cx:pt>
          <cx:pt idx="291">1.2910732039017603</cx:pt>
          <cx:pt idx="292">-0.79809751696302556</cx:pt>
          <cx:pt idx="293">1.4453962648985907</cx:pt>
          <cx:pt idx="294">-0.34805907489499077</cx:pt>
          <cx:pt idx="295">-1.7996990209212527</cx:pt>
          <cx:pt idx="296">-0.5727429197577294</cx:pt>
          <cx:pt idx="297">-0.65229187384829856</cx:pt>
          <cx:pt idx="298">-0.89013383330893703</cx:pt>
          <cx:pt idx="299">0.90727326096384786</cx:pt>
          <cx:pt idx="300">1.390963006997481</cx:pt>
          <cx:pt idx="301">0.99928001873195171</cx:pt>
          <cx:pt idx="302">0.1350849743175786</cx:pt>
          <cx:pt idx="303">0.0006298250809777528</cx:pt>
          <cx:pt idx="304">0.60109073274361435</cx:pt>
          <cx:pt idx="305">0.62868934946891386</cx:pt>
          <cx:pt idx="306">1.3194903658586554</cx:pt>
          <cx:pt idx="307">0.008801634976407513</cx:pt>
          <cx:pt idx="308">0.043987711251247674</cx:pt>
          <cx:pt idx="309">-0.39129190554376692</cx:pt>
          <cx:pt idx="310">-0.47745288611622527</cx:pt>
          <cx:pt idx="311">0.66145958044216968</cx:pt>
          <cx:pt idx="312">-0.38326675166899804</cx:pt>
          <cx:pt idx="313">-0.70188548306759913</cx:pt>
          <cx:pt idx="314">0.82059045780624729</cx:pt>
          <cx:pt idx="315">0.74064701038878411</cx:pt>
          <cx:pt idx="316">0.19160097508574836</cx:pt>
          <cx:pt idx="317">-0.33385390452167485</cx:pt>
          <cx:pt idx="318">1.2861642062489409</cx:pt>
          <cx:pt idx="319">1.1000634003721643</cx:pt>
          <cx:pt idx="320">-1.3198859960539266</cx:pt>
          <cx:pt idx="321">-0.27011992642655969</cx:pt>
          <cx:pt idx="322">-1.1501106200739741</cx:pt>
          <cx:pt idx="323">0.53988856052455958</cx:pt>
          <cx:pt idx="324">-1.7781621863832697</cx:pt>
          <cx:pt idx="325">-0.16893181964405812</cx:pt>
          <cx:pt idx="326">-0.95801397037575953</cx:pt>
          <cx:pt idx="327">1.0579060472082347</cx:pt>
          <cx:pt idx="328">-0.99807721198885702</cx:pt>
          <cx:pt idx="329">-0.39730366552248597</cx:pt>
          <cx:pt idx="330">-1.9847084331559017</cx:pt>
          <cx:pt idx="331">-0.12571490515256301</cx:pt>
          <cx:pt idx="332">0.80195377449854277</cx:pt>
          <cx:pt idx="333">1.0422627383377403</cx:pt>
          <cx:pt idx="334">0.60729007600457408</cx:pt>
          <cx:pt idx="335">-0.34469394449843094</cx:pt>
          <cx:pt idx="336">-0.56480189414287452</cx:pt>
          <cx:pt idx="337">0.13637531992571894</cx:pt>
          <cx:pt idx="338">-1.458693077438511</cx:pt>
          <cx:pt idx="339">0.16682406567269936</cx:pt>
          <cx:pt idx="340">1.2166060514573473</cx:pt>
          <cx:pt idx="341">0.4722915036836639</cx:pt>
          <cx:pt idx="342">-0.4232083483657334</cx:pt>
          <cx:pt idx="343">-0.37426389098982327</cx:pt>
          <cx:pt idx="344">-0.19656908989418298</cx:pt>
          <cx:pt idx="345">1.5759042071294971</cx:pt>
          <cx:pt idx="346">-0.8686401997692883</cx:pt>
          <cx:pt idx="347">0.58438672567717731</cx:pt>
          <cx:pt idx="348">0.77324102676357143</cx:pt>
          <cx:pt idx="349">0.46064997150097042</cx:pt>
          <cx:pt idx="350">-0.45153569772082847</cx:pt>
          <cx:pt idx="351">0.6800473784096539</cx:pt>
          <cx:pt idx="352">1.1867564353451598</cx:pt>
          <cx:pt idx="353">-0.10481016943231225</cx:pt>
          <cx:pt idx="354">-1.8399259715806693</cx:pt>
          <cx:pt idx="355">0.74058789323316887</cx:pt>
          <cx:pt idx="356">-0.61006858231849037</cx:pt>
          <cx:pt idx="357">-1.003536453936249</cx:pt>
          <cx:pt idx="358">-0.9905488695949316</cx:pt>
          <cx:pt idx="359">-1.0764824764919467</cx:pt>
          <cx:pt idx="360">-0.36035771699971519</cx:pt>
          <cx:pt idx="361">0.21062533051008359</cx:pt>
          <cx:pt idx="362">-0.32403931982116774</cx:pt>
          <cx:pt idx="363">-0.71415911406802479</cx:pt>
          <cx:pt idx="364">0.65288759287795983</cx:pt>
          <cx:pt idx="365">-1.7679576558293775</cx:pt>
          <cx:pt idx="366">0.36260416891309433</cx:pt>
          <cx:pt idx="367">0.060657612266368233</cx:pt>
          <cx:pt idx="368">1.7611637304071337</cx:pt>
          <cx:pt idx="369">0.70397391027654521</cx:pt>
          <cx:pt idx="370">-1.069083737093024</cx:pt>
          <cx:pt idx="371">-0.62452158999803942</cx:pt>
          <cx:pt idx="372">-1.5816203813301399</cx:pt>
          <cx:pt idx="373">0.78493712862837128</cx:pt>
          <cx:pt idx="374">0.17515276340418495</cx:pt>
          <cx:pt idx="375">1.415824044670444</cx:pt>
          <cx:pt idx="376">-1.279811385757057</cx:pt>
          <cx:pt idx="377">0.99726776170427911</cx:pt>
          <cx:pt idx="378">-0.38056441553635523</cx:pt>
          <cx:pt idx="379">-1.3909675544709899</cx:pt>
          <cx:pt idx="380">-1.0411713446956128</cx:pt>
          <cx:pt idx="381">0.062252638599602506</cx:pt>
          <cx:pt idx="382">0.34937102100229822</cx:pt>
          <cx:pt idx="383">-0.68436520450632088</cx:pt>
          <cx:pt idx="384">-0.90341927716508508</cx:pt>
          <cx:pt idx="385">-0.72477405410609208</cx:pt>
          <cx:pt idx="386">0.83049485510855448</cx:pt>
          <cx:pt idx="387">-2.7337227948009968</cx:pt>
          <cx:pt idx="388">0.31882564144325443</cx:pt>
          <cx:pt idx="389">0.14639567780250218</cx:pt>
          <cx:pt idx="390">0.22760332285542972</cx:pt>
          <cx:pt idx="391">0.024724613467697054</cx:pt>
          <cx:pt idx="392">-0.63228412727767136</cx:pt>
          <cx:pt idx="393">-0.4290825472708093</cx:pt>
          <cx:pt idx="394">-0.28809154173359275</cx:pt>
          <cx:pt idx="395">-0.72416469265590422</cx:pt>
          <cx:pt idx="396">1.5733985492261127</cx:pt>
          <cx:pt idx="397">-0.43937575355812442</cx:pt>
          <cx:pt idx="398">0.20494212549238</cx:pt>
          <cx:pt idx="399">-1.3801945897284895</cx:pt>
          <cx:pt idx="400">0.90310322775621898</cx:pt>
          <cx:pt idx="401">-0.35744733395404182</cx:pt>
          <cx:pt idx="402">1.1915290087927133</cx:pt>
          <cx:pt idx="403">-0.71145905167213641</cx:pt>
          <cx:pt idx="404">0.77656068242504261</cx:pt>
          <cx:pt idx="405">-1.0012490747612901</cx:pt>
          <cx:pt idx="406">-0.14690613170387223</cx:pt>
          <cx:pt idx="407">-2.1033883967902511</cx:pt>
          <cx:pt idx="408">0.67841028794646263</cx:pt>
          <cx:pt idx="409">-0.97191104941884987</cx:pt>
          <cx:pt idx="410">-0.37753579817945138</cx:pt>
          <cx:pt idx="411">2.0964216673746705</cx:pt>
          <cx:pt idx="412">-1.3058843251201324</cx:pt>
          <cx:pt idx="413">-1.7581442079972476</cx:pt>
          <cx:pt idx="414">0.11789779819082469</cx:pt>
          <cx:pt idx="415">-0.89773720901575871</cx:pt>
          <cx:pt idx="416">0.32502725844096858</cx:pt>
          <cx:pt idx="417">-1.719427018542774</cx:pt>
          <cx:pt idx="418">0.86803424892423209</cx:pt>
          <cx:pt idx="419">-0.0072600414569023997</cx:pt>
          <cx:pt idx="420">0.93852804639027454</cx:pt>
          <cx:pt idx="421">0.86914269559201784</cx:pt>
          <cx:pt idx="422">0.22715312297805212</cx:pt>
          <cx:pt idx="423">0.17475258573540486</cx:pt>
          <cx:pt idx="424">-0.58149680626229383</cx:pt>
          <cx:pt idx="425">0.17406364349881187</cx:pt>
          <cx:pt idx="426">0.62807430367683992</cx:pt>
          <cx:pt idx="427">0.066081611294066533</cx:pt>
          <cx:pt idx="428">-0.66327629610896111</cx:pt>
          <cx:pt idx="429">1.1175688996445388</cx:pt>
          <cx:pt idx="430">0.16712419892428443</cx:pt>
          <cx:pt idx="431">1.1554766388144344</cx:pt>
          <cx:pt idx="432">0.86317868408514187</cx:pt>
          <cx:pt idx="433">-1.2247733138792682</cx:pt>
          <cx:pt idx="434">-0.46151967580954079</cx:pt>
          <cx:pt idx="435">-0.17267325347347651</cx:pt>
          <cx:pt idx="436">-0.12151872397225816</cx:pt>
          <cx:pt idx="437">0.56281351135112345</cx:pt>
          <cx:pt idx="438">-1.4461784303421155</cx:pt>
          <cx:pt idx="439">0.78774974099360406</cx:pt>
          <cx:pt idx="440">-0.22287622414296493</cx:pt>
          <cx:pt idx="441">-0.28586100597749464</cx:pt>
          <cx:pt idx="442">0.22223275664146058</cx:pt>
          <cx:pt idx="443">-0.24271685106214136</cx:pt>
          <cx:pt idx="444">1.3571025192504749</cx:pt>
          <cx:pt idx="445">0.0051068127504549921</cx:pt>
          <cx:pt idx="446">0.63853121901047416</cx:pt>
          <cx:pt idx="447">1.2762234291585628</cx:pt>
          <cx:pt idx="448">0.069969701144145802</cx:pt>
          <cx:pt idx="449">-0.61309265220188536</cx:pt>
          <cx:pt idx="450">-0.42188503357465379</cx:pt>
          <cx:pt idx="451">-0.083451823229552247</cx:pt>
          <cx:pt idx="452">0.25189933694491629</cx:pt>
          <cx:pt idx="453">0.82793349065468647</cx:pt>
          <cx:pt idx="454">0.95010818768059835</cx:pt>
          <cx:pt idx="455">0.044989292291575111</cx:pt>
          <cx:pt idx="456">-1.5914338291622698</cx:pt>
          <cx:pt idx="457">-1.3305930224305484</cx:pt>
          <cx:pt idx="458">0.14155375538393855</cx:pt>
          <cx:pt idx="459">-0.096573558039381169</cx:pt>
          <cx:pt idx="460">1.9604158296715468</cx:pt>
          <cx:pt idx="461">-0.59852823142136913</cx:pt>
          <cx:pt idx="462">0.29765033104922622</cx:pt>
          <cx:pt idx="463">-0.96580606623319909</cx:pt>
          <cx:pt idx="464">1.7517868400318548</cx:pt>
          <cx:pt idx="465">-0.48868514568312094</cx:pt>
          <cx:pt idx="466">0.60665570345008746</cx:pt>
          <cx:pt idx="467">0.94278220785781741</cx:pt>
          <cx:pt idx="468">-1.1275460565229878</cx:pt>
          <cx:pt idx="469">0.88469050751882605</cx:pt>
          <cx:pt idx="470">0.16578383110754658</cx:pt>
          <cx:pt idx="471">-2.1974028641125187</cx:pt>
          <cx:pt idx="472">-0.74638137448346242</cx:pt>
          <cx:pt idx="473">-0.61573928178404458</cx:pt>
          <cx:pt idx="474">0.364832430932438</cx:pt>
          <cx:pt idx="475">0.018083028408000246</cx:pt>
          <cx:pt idx="476">0.64121195464394987</cx:pt>
          <cx:pt idx="477">0.10498752089915797</cx:pt>
          <cx:pt idx="478">-1.0252711035718676</cx:pt>
          <cx:pt idx="479">-1.6699141269782558</cx:pt>
          <cx:pt idx="480">0.84475459516397677</cx:pt>
          <cx:pt idx="481">-0.44106627683504485</cx:pt>
          <cx:pt idx="482">-0.55601276471861638</cx:pt>
          <cx:pt idx="483">1.4108309187577106</cx:pt>
          <cx:pt idx="484">0.74212948675267398</cx:pt>
          <cx:pt idx="485">-1.1337851901771501</cx:pt>
          <cx:pt idx="486">0.6110485628596507</cx:pt>
          <cx:pt idx="487">-0.51424194680294022</cx:pt>
          <cx:pt idx="488">0.29919533517386299</cx:pt>
          <cx:pt idx="489">-1.4336137610371225</cx:pt>
          <cx:pt idx="490">0.42674628275563009</cx:pt>
          <cx:pt idx="491">-0.46537820708181243</cx:pt>
          <cx:pt idx="492">-0.86421323430840857</cx:pt>
          <cx:pt idx="493">-1.2415011951816268</cx:pt>
          <cx:pt idx="494">1.182954747491749</cx:pt>
          <cx:pt idx="495">0.93192284111864865</cx:pt>
          <cx:pt idx="496">-0.79865458246786147</cx:pt>
          <cx:pt idx="497">-0.80290192272514105</cx:pt>
          <cx:pt idx="498">0.090228695626137778</cx:pt>
          <cx:pt idx="499">0.41735688682820182</cx:pt>
          <cx:pt idx="500">0.59970147958665621</cx:pt>
          <cx:pt idx="501">1.7256297724088654</cx:pt>
          <cx:pt idx="502">0.31638137443223968</cx:pt>
          <cx:pt idx="503">2.083470462821424</cx:pt>
          <cx:pt idx="504">-0.45405499804473948</cx:pt>
          <cx:pt idx="505">0.0098111740953754634</cx:pt>
          <cx:pt idx="506">-0.57695842770044692</cx:pt>
          <cx:pt idx="507">-0.5255174073681701</cx:pt>
          <cx:pt idx="508">0.18903506315837149</cx:pt>
          <cx:pt idx="509">-0.060284719438641332</cx:pt>
          <cx:pt idx="510">0.082304723036941141</cx:pt>
          <cx:pt idx="511">0.61749915403197519</cx:pt>
          <cx:pt idx="512">-1.2030477591906674</cx:pt>
          <cx:pt idx="513">-1.650287231313996</cx:pt>
          <cx:pt idx="514">1.8762057152343914</cx:pt>
          <cx:pt idx="515">0.062473191064782441</cx:pt>
          <cx:pt idx="516">-1.1982456271653064</cx:pt>
          <cx:pt idx="517">0.54334918786480557</cx:pt>
          <cx:pt idx="518">-1.4353281585499644</cx:pt>
          <cx:pt idx="519">0.13241560736787505</cx:pt>
          <cx:pt idx="520">0.72144189289247151</cx:pt>
          <cx:pt idx="521">2.9227521736174822</cx:pt>
          <cx:pt idx="522">3.7000000000000046</cx:pt>
          <cx:pt idx="523">3.7000000000000046</cx:pt>
          <cx:pt idx="524">3.8000000000000047</cx:pt>
          <cx:pt idx="525">3.8000000000000047</cx:pt>
          <cx:pt idx="526">3.9000000000000048</cx:pt>
          <cx:pt idx="527">3.9000000000000048</cx:pt>
          <cx:pt idx="528">4</cx:pt>
          <cx:pt idx="529">4</cx:pt>
          <cx:pt idx="530">-4</cx:pt>
          <cx:pt idx="531">-4</cx:pt>
          <cx:pt idx="532">-3.8999999999999999</cx:pt>
          <cx:pt idx="533">-3.8999999999999999</cx:pt>
          <cx:pt idx="534">-3.7999999999999998</cx:pt>
          <cx:pt idx="535">-3.7999999999999998</cx:pt>
          <cx:pt idx="536">-3.6999999999999997</cx:pt>
          <cx:pt idx="537">-3.6999999999999997</cx:pt>
          <cx:pt idx="538">-3.5999999999999996</cx:pt>
          <cx:pt idx="539">-3.5999999999999996</cx:pt>
          <cx:pt idx="540">-3.4999999999999996</cx:pt>
          <cx:pt idx="541">-3.4999999999999996</cx:pt>
          <cx:pt idx="542">-3.3999999999999995</cx:pt>
          <cx:pt idx="543">-3.3999999999999995</cx:pt>
          <cx:pt idx="544">-3.2999999999999994</cx:pt>
          <cx:pt idx="545">-3.2999999999999994</cx:pt>
          <cx:pt idx="546">-3.1999999999999993</cx:pt>
          <cx:pt idx="547">-3.1999999999999993</cx:pt>
          <cx:pt idx="548">-3.0999999999999992</cx:pt>
          <cx:pt idx="549">-3.0999999999999992</cx:pt>
          <cx:pt idx="550">-2.9999999999999991</cx:pt>
          <cx:pt idx="551">1.1977772373938933</cx:pt>
          <cx:pt idx="552">0.71478893914900254</cx:pt>
          <cx:pt idx="553">0.069378529587993398</cx:pt>
          <cx:pt idx="554">-0.48701963351049926</cx:pt>
          <cx:pt idx="555">0.37310542211344</cx:pt>
          <cx:pt idx="556">-0.44434045776142739</cx:pt>
          <cx:pt idx="557">-0.26996531232725829</cx:pt>
          <cx:pt idx="558">-1.1209226613573264</cx:pt>
          <cx:pt idx="559">-0.21680534700863063</cx:pt>
          <cx:pt idx="560">-1.1538622857187875</cx:pt>
          <cx:pt idx="561">0.64947471400955692</cx:pt>
          <cx:pt idx="562">0.071415797719964758</cx:pt>
          <cx:pt idx="563">1.5077466741786338</cx:pt>
          <cx:pt idx="564">1.4963097783038393</cx:pt>
          <cx:pt idx="565">-1.1730708138202317</cx:pt>
          <cx:pt idx="566">-0.54247948355623521</cx:pt>
          <cx:pt idx="567">1.7567890608916059</cx:pt>
          <cx:pt idx="568">0.037055087886983529</cx:pt>
          <cx:pt idx="569">1.3026328815612942</cx:pt>
          <cx:pt idx="570">0.3779734925046796</cx:pt>
          <cx:pt idx="571">0.66902202888741158</cx:pt>
          <cx:pt idx="572">2.4642940843477845</cx:pt>
          <cx:pt idx="573">0.33952119338209741</cx:pt>
          <cx:pt idx="574">-2.317228791071102</cx:pt>
          <cx:pt idx="575">-0.84564362623495981</cx:pt>
          <cx:pt idx="576">0.0092495611170306802</cx:pt>
          <cx:pt idx="577">0.046746890802751295</cx:pt>
          <cx:pt idx="578">0.94641563919140026</cx:pt>
          <cx:pt idx="579">0.62303342929226346</cx:pt>
          <cx:pt idx="580">0.59904436966462526</cx:pt>
          <cx:pt idx="581">-0.59590547607513145</cx:pt>
          <cx:pt idx="582">-0.43725094656110741</cx:pt>
          <cx:pt idx="583">0.056663793657207862</cx:pt>
          <cx:pt idx="584">-0.72288003138964996</cx:pt>
          <cx:pt idx="585">0.19104390958091244</cx:pt>
          <cx:pt idx="586">0.544997647011769</cx:pt>
          <cx:pt idx="587">0.27265627977612894</cx:pt>
          <cx:pt idx="588">-0.62379513110499829</cx:pt>
          <cx:pt idx="589">-1.513653842266649</cx:pt>
          <cx:pt idx="590">-0.21460664356709458</cx:pt>
          <cx:pt idx="591">0.059250169215374626</cx:pt>
          <cx:pt idx="592">0.10421217666589655</cx:pt>
          <cx:pt idx="593">2.0643346942961216</cx:pt>
          <cx:pt idx="594">-0.30703176889801398</cx:pt>
          <cx:pt idx="595">0.62637809605803341</cx:pt>
          <cx:pt idx="596">-0.91784613687195815</cx:pt>
          <cx:pt idx="597">-0.43746695155277848</cx:pt>
          <cx:pt idx="598">-0.80692871051724069</cx:pt>
          <cx:pt idx="599">-2.4542896426282823</cx:pt>
          <cx:pt idx="600">0.32721345633035526</cx:pt>
          <cx:pt idx="601">1.5941122910589911</cx:pt>
          <cx:pt idx="602">1.755443008732982</cx:pt>
          <cx:pt idx="603">0.21516484594030771</cx:pt>
          <cx:pt idx="604">-1.1242877917538863</cx:pt>
          <cx:pt idx="605">-0.25468807507422753</cx:pt>
          <cx:pt idx="606">-1.2839291230193339</cx:pt>
          <cx:pt idx="607">0.51861206884495914</cx:pt>
          <cx:pt idx="608">-1.9342132873134688</cx:pt>
          <cx:pt idx="609">-1.2103441804356407</cx:pt>
          <cx:pt idx="610">-0.19149979380017612</cx:pt>
          <cx:pt idx="611">-0.53728626880911179</cx:pt>
          <cx:pt idx="612">-1.6404510461143218</cx:pt>
          <cx:pt idx="613">-2.4409382604062557</cx:pt>
          <cx:pt idx="614">-1.2403734217514284</cx:pt>
          <cx:pt idx="615">-0.28354634196148254</cx:pt>
          <cx:pt idx="616">-0.03209834176232107</cx:pt>
          <cx:pt idx="617">-0.49193431550520472</cx:pt>
          <cx:pt idx="618">-0.22696212909067981</cx:pt>
          <cx:pt idx="619">0.47633875510655344</cx:pt>
          <cx:pt idx="620">0.20252286958566401</cx:pt>
          <cx:pt idx="621">-0.85957026385585777</cx:pt>
          <cx:pt idx="622">0.21967707652947865</cx:pt>
          <cx:pt idx="623">0.47299749894591514</cx:pt>
          <cx:pt idx="624">0.16633066479698755</cx:pt>
          <cx:pt idx="625">0.34449726626917254</cx:pt>
          <cx:pt idx="626">-0.061671698858845048</cx:pt>
          <cx:pt idx="627">-0.67928795033367351</cx:pt>
          <cx:pt idx="628">-0.98031932793674059</cx:pt>
          <cx:pt idx="629">-0.40258100852952339</cx:pt>
          <cx:pt idx="630">-0.35740868042921647</cx:pt>
          <cx:pt idx="631">-1.1654492482193746</cx:pt>
          <cx:pt idx="632">-1.349203557765577</cx:pt>
          <cx:pt idx="633">0.5208812581258826</cx:pt>
          <cx:pt idx="634">-0.47280536819016561</cx:pt>
          <cx:pt idx="635">0.20242055143171456</cx:pt>
          <cx:pt idx="636">0.053229314289637841</cx:pt>
          <cx:pt idx="637">-0.72026068664854392</cx:pt>
          <cx:pt idx="638">-1.2345776667643804</cx:pt>
          <cx:pt idx="639">-0.10321969057258684</cx:pt>
          <cx:pt idx="640">0.3524792191456072</cx:pt>
          <cx:pt idx="641">0.99916405815747567</cx:pt>
          <cx:pt idx="642">-1.3827002476318739</cx:pt>
          <cx:pt idx="643">-0.40630425246490631</cx:pt>
          <cx:pt idx="644">-0.36526444091578014</cx:pt>
          <cx:pt idx="645">0.77082745519874152</cx:pt>
          <cx:pt idx="646">4</cx:pt>
          <cx:pt idx="647">4</cx:pt>
          <cx:pt idx="648">-4</cx:pt>
          <cx:pt idx="649">-4</cx:pt>
          <cx:pt idx="650">-3.8999999999999999</cx:pt>
          <cx:pt idx="651">-3.8999999999999999</cx:pt>
          <cx:pt idx="652">-3.7999999999999998</cx:pt>
          <cx:pt idx="653">-3.7999999999999998</cx:pt>
          <cx:pt idx="654">-3.6999999999999997</cx:pt>
          <cx:pt idx="655">-3.6999999999999997</cx:pt>
          <cx:pt idx="656">-3.5999999999999996</cx:pt>
          <cx:pt idx="657">-3.5999999999999996</cx:pt>
          <cx:pt idx="658">-3.4999999999999996</cx:pt>
          <cx:pt idx="659">-3.4999999999999996</cx:pt>
          <cx:pt idx="660">-3.3999999999999995</cx:pt>
          <cx:pt idx="661">-3.3999999999999995</cx:pt>
          <cx:pt idx="662">-3.2999999999999994</cx:pt>
          <cx:pt idx="663">-3.2999999999999994</cx:pt>
          <cx:pt idx="664">-3.1999999999999993</cx:pt>
          <cx:pt idx="665">-3.1999999999999993</cx:pt>
          <cx:pt idx="666">-3.0999999999999992</cx:pt>
          <cx:pt idx="667">-3.0999999999999992</cx:pt>
          <cx:pt idx="668">-2.9999999999999991</cx:pt>
          <cx:pt idx="669">-2.9999999999999991</cx:pt>
          <cx:pt idx="670">-2.899999999999999</cx:pt>
          <cx:pt idx="671">-2.899999999999999</cx:pt>
          <cx:pt idx="672">-2.7999999999999989</cx:pt>
          <cx:pt idx="673">-2.7999999999999989</cx:pt>
          <cx:pt idx="674">-2.6999999999999988</cx:pt>
          <cx:pt idx="675">-2.6999999999999988</cx:pt>
          <cx:pt idx="676">-2.5999999999999988</cx:pt>
          <cx:pt idx="677">-2.5999999999999988</cx:pt>
          <cx:pt idx="678">-2.4999999999999987</cx:pt>
          <cx:pt idx="679">-2.4999999999999987</cx:pt>
          <cx:pt idx="680">-2.3999999999999986</cx:pt>
          <cx:pt idx="681">-2.3999999999999986</cx:pt>
          <cx:pt idx="682">-2.2999999999999985</cx:pt>
          <cx:pt idx="683">-2.2999999999999985</cx:pt>
          <cx:pt idx="684">-2.1999999999999984</cx:pt>
          <cx:pt idx="685">-2.1999999999999984</cx:pt>
          <cx:pt idx="686">-2.0999999999999983</cx:pt>
          <cx:pt idx="687">-2.0999999999999983</cx:pt>
          <cx:pt idx="688">-1.9999999999999982</cx:pt>
          <cx:pt idx="689">-1.9999999999999982</cx:pt>
          <cx:pt idx="690">-1.8999999999999981</cx:pt>
          <cx:pt idx="691">-1.8999999999999981</cx:pt>
          <cx:pt idx="692">-1.799999999999998</cx:pt>
          <cx:pt idx="693">-1.799999999999998</cx:pt>
          <cx:pt idx="694">-1.699999999999998</cx:pt>
          <cx:pt idx="695">-1.699999999999998</cx:pt>
          <cx:pt idx="696">-1.5999999999999979</cx:pt>
          <cx:pt idx="697">-1.5999999999999979</cx:pt>
          <cx:pt idx="698">-1.4999999999999978</cx:pt>
          <cx:pt idx="699">-1.4999999999999978</cx:pt>
          <cx:pt idx="700">-1.3999999999999977</cx:pt>
          <cx:pt idx="701">-1.3999999999999977</cx:pt>
          <cx:pt idx="702">-1.2999999999999976</cx:pt>
          <cx:pt idx="703">-1.2999999999999976</cx:pt>
          <cx:pt idx="704">-1.1999999999999975</cx:pt>
          <cx:pt idx="705">-1.1999999999999975</cx:pt>
          <cx:pt idx="706">-1.0999999999999974</cx:pt>
          <cx:pt idx="707">-1.0999999999999974</cx:pt>
          <cx:pt idx="708">-0.99999999999999745</cx:pt>
          <cx:pt idx="709">-0.99999999999999745</cx:pt>
          <cx:pt idx="710">-0.89999999999999747</cx:pt>
          <cx:pt idx="711">-0.89999999999999747</cx:pt>
          <cx:pt idx="712">-0.79999999999999749</cx:pt>
          <cx:pt idx="713">-0.79999999999999749</cx:pt>
          <cx:pt idx="714">-0.69999999999999751</cx:pt>
          <cx:pt idx="715">-0.69999999999999751</cx:pt>
          <cx:pt idx="716">-0.59999999999999754</cx:pt>
          <cx:pt idx="717">-0.59999999999999754</cx:pt>
          <cx:pt idx="718">-0.49999999999999756</cx:pt>
          <cx:pt idx="719">-0.49999999999999756</cx:pt>
          <cx:pt idx="720">-0.39999999999999758</cx:pt>
          <cx:pt idx="721">-0.39999999999999758</cx:pt>
          <cx:pt idx="722">-0.2999999999999976</cx:pt>
          <cx:pt idx="723">-0.2999999999999976</cx:pt>
          <cx:pt idx="724">-0.1999999999999976</cx:pt>
          <cx:pt idx="725">-0.1999999999999976</cx:pt>
          <cx:pt idx="726">-0.099999999999997591</cx:pt>
          <cx:pt idx="727">-0.099999999999997591</cx:pt>
          <cx:pt idx="728">2.4147350785597155e-15</cx:pt>
          <cx:pt idx="729">2.4147350785597155e-15</cx:pt>
          <cx:pt idx="730">0.10000000000000242</cx:pt>
          <cx:pt idx="731">0.10000000000000242</cx:pt>
          <cx:pt idx="732">0.20000000000000243</cx:pt>
          <cx:pt idx="733">0.20000000000000243</cx:pt>
          <cx:pt idx="734">0.30000000000000243</cx:pt>
          <cx:pt idx="735">0.30000000000000243</cx:pt>
          <cx:pt idx="736">0.40000000000000246</cx:pt>
          <cx:pt idx="737">0.40000000000000246</cx:pt>
          <cx:pt idx="738">0.50000000000000244</cx:pt>
          <cx:pt idx="739">0.50000000000000244</cx:pt>
          <cx:pt idx="740">0.60000000000000242</cx:pt>
          <cx:pt idx="741">0.60000000000000242</cx:pt>
          <cx:pt idx="742">0.7000000000000024</cx:pt>
          <cx:pt idx="743">0.7000000000000024</cx:pt>
          <cx:pt idx="744">0.80000000000000238</cx:pt>
          <cx:pt idx="745">0.80000000000000238</cx:pt>
          <cx:pt idx="746">0.90000000000000235</cx:pt>
          <cx:pt idx="747">0.90000000000000235</cx:pt>
          <cx:pt idx="748">1.0000000000000024</cx:pt>
          <cx:pt idx="749">1.0000000000000024</cx:pt>
          <cx:pt idx="750">1.1000000000000025</cx:pt>
          <cx:pt idx="751">1.1000000000000025</cx:pt>
          <cx:pt idx="752">1.2000000000000026</cx:pt>
          <cx:pt idx="753">1.2000000000000026</cx:pt>
          <cx:pt idx="754">1.3000000000000027</cx:pt>
          <cx:pt idx="755">1.3000000000000027</cx:pt>
          <cx:pt idx="756">1.4000000000000028</cx:pt>
          <cx:pt idx="757">1.4000000000000028</cx:pt>
          <cx:pt idx="758">1.5000000000000029</cx:pt>
          <cx:pt idx="759">1.5000000000000029</cx:pt>
          <cx:pt idx="760">1.600000000000003</cx:pt>
          <cx:pt idx="761">1.600000000000003</cx:pt>
          <cx:pt idx="762">1.7000000000000031</cx:pt>
          <cx:pt idx="763">1.7000000000000031</cx:pt>
          <cx:pt idx="764">1.8000000000000032</cx:pt>
          <cx:pt idx="765">1.8000000000000032</cx:pt>
          <cx:pt idx="766">1.9000000000000032</cx:pt>
          <cx:pt idx="767">1.9000000000000032</cx:pt>
          <cx:pt idx="768">2.0000000000000031</cx:pt>
          <cx:pt idx="769">2.0000000000000031</cx:pt>
          <cx:pt idx="770">2.1000000000000032</cx:pt>
          <cx:pt idx="771">2.1000000000000032</cx:pt>
          <cx:pt idx="772">2.2000000000000033</cx:pt>
          <cx:pt idx="773">2.2000000000000033</cx:pt>
          <cx:pt idx="774">2.3000000000000034</cx:pt>
          <cx:pt idx="775">2.3000000000000034</cx:pt>
          <cx:pt idx="776">2.4000000000000035</cx:pt>
          <cx:pt idx="777">2.4000000000000035</cx:pt>
          <cx:pt idx="778">2.5000000000000036</cx:pt>
          <cx:pt idx="779">2.5000000000000036</cx:pt>
          <cx:pt idx="780">2.6000000000000036</cx:pt>
          <cx:pt idx="781">2.6000000000000036</cx:pt>
          <cx:pt idx="782">2.7000000000000037</cx:pt>
          <cx:pt idx="783">2.7000000000000037</cx:pt>
          <cx:pt idx="784">2.8000000000000038</cx:pt>
          <cx:pt idx="785">2.8000000000000038</cx:pt>
          <cx:pt idx="786">2.9000000000000039</cx:pt>
          <cx:pt idx="787">2.9000000000000039</cx:pt>
          <cx:pt idx="788">3.000000000000004</cx:pt>
          <cx:pt idx="789">3.000000000000004</cx:pt>
          <cx:pt idx="790">3.1000000000000041</cx:pt>
          <cx:pt idx="791">3.1000000000000041</cx:pt>
          <cx:pt idx="792">3.2000000000000042</cx:pt>
          <cx:pt idx="793">3.2000000000000042</cx:pt>
          <cx:pt idx="794">3.3000000000000043</cx:pt>
          <cx:pt idx="795">3.3000000000000043</cx:pt>
          <cx:pt idx="796">3.4000000000000044</cx:pt>
          <cx:pt idx="797">3.4000000000000044</cx:pt>
          <cx:pt idx="798">3.5000000000000044</cx:pt>
          <cx:pt idx="799">3.5000000000000044</cx:pt>
          <cx:pt idx="800">3.6000000000000045</cx:pt>
          <cx:pt idx="801">3.6000000000000045</cx:pt>
          <cx:pt idx="802">3.7000000000000046</cx:pt>
          <cx:pt idx="803">3.7000000000000046</cx:pt>
          <cx:pt idx="804">3.8000000000000047</cx:pt>
          <cx:pt idx="805">3.8000000000000047</cx:pt>
          <cx:pt idx="806">3.9000000000000048</cx:pt>
          <cx:pt idx="807">3.9000000000000048</cx:pt>
          <cx:pt idx="808">4</cx:pt>
          <cx:pt idx="809">4</cx:pt>
          <cx:pt idx="810">-4</cx:pt>
          <cx:pt idx="811">-4</cx:pt>
          <cx:pt idx="812">-3.8999999999999999</cx:pt>
          <cx:pt idx="813">-3.8999999999999999</cx:pt>
          <cx:pt idx="814">-3.7999999999999998</cx:pt>
          <cx:pt idx="815">-3.7999999999999998</cx:pt>
          <cx:pt idx="816">-3.6999999999999997</cx:pt>
          <cx:pt idx="817">-3.6999999999999997</cx:pt>
          <cx:pt idx="818">-3.5999999999999996</cx:pt>
          <cx:pt idx="819">-3.5999999999999996</cx:pt>
          <cx:pt idx="820">-3.4999999999999996</cx:pt>
          <cx:pt idx="821">-3.4999999999999996</cx:pt>
          <cx:pt idx="822">-3.3999999999999995</cx:pt>
          <cx:pt idx="823">-3.3999999999999995</cx:pt>
          <cx:pt idx="824">-3.2999999999999994</cx:pt>
          <cx:pt idx="825">-3.2999999999999994</cx:pt>
          <cx:pt idx="826">-3.1999999999999993</cx:pt>
          <cx:pt idx="827">-3.1999999999999993</cx:pt>
          <cx:pt idx="828">-3.0999999999999992</cx:pt>
          <cx:pt idx="829">-3.0999999999999992</cx:pt>
          <cx:pt idx="830">-2.9999999999999991</cx:pt>
          <cx:pt idx="831">-2.9999999999999991</cx:pt>
          <cx:pt idx="832">-2.899999999999999</cx:pt>
          <cx:pt idx="833">-2.899999999999999</cx:pt>
          <cx:pt idx="834">-2.7999999999999989</cx:pt>
          <cx:pt idx="835">-2.7999999999999989</cx:pt>
          <cx:pt idx="836">-2.6999999999999988</cx:pt>
          <cx:pt idx="837">-2.6999999999999988</cx:pt>
          <cx:pt idx="838">-2.5999999999999988</cx:pt>
          <cx:pt idx="839">-2.5999999999999988</cx:pt>
          <cx:pt idx="840">-2.4999999999999987</cx:pt>
          <cx:pt idx="841">-2.4999999999999987</cx:pt>
          <cx:pt idx="842">-2.3999999999999986</cx:pt>
          <cx:pt idx="843">-2.3999999999999986</cx:pt>
          <cx:pt idx="844">-2.2999999999999985</cx:pt>
          <cx:pt idx="845">-2.2999999999999985</cx:pt>
          <cx:pt idx="846">-2.1999999999999984</cx:pt>
          <cx:pt idx="847">-2.1999999999999984</cx:pt>
          <cx:pt idx="848">-2.0999999999999983</cx:pt>
          <cx:pt idx="849">-2.0999999999999983</cx:pt>
          <cx:pt idx="850">-1.9999999999999982</cx:pt>
          <cx:pt idx="851">-1.9999999999999982</cx:pt>
          <cx:pt idx="852">-1.8999999999999981</cx:pt>
          <cx:pt idx="853">-1.8999999999999981</cx:pt>
          <cx:pt idx="854">-1.799999999999998</cx:pt>
          <cx:pt idx="855">-1.799999999999998</cx:pt>
          <cx:pt idx="856">-1.699999999999998</cx:pt>
          <cx:pt idx="857">-1.699999999999998</cx:pt>
          <cx:pt idx="858">-1.5999999999999979</cx:pt>
          <cx:pt idx="859">-1.5999999999999979</cx:pt>
          <cx:pt idx="860">-1.4999999999999978</cx:pt>
          <cx:pt idx="861">-1.4999999999999978</cx:pt>
          <cx:pt idx="862">-1.3999999999999977</cx:pt>
          <cx:pt idx="863">-1.3999999999999977</cx:pt>
          <cx:pt idx="864">-1.2999999999999976</cx:pt>
          <cx:pt idx="865">-1.2999999999999976</cx:pt>
          <cx:pt idx="866">-1.1999999999999975</cx:pt>
          <cx:pt idx="867">-1.1999999999999975</cx:pt>
          <cx:pt idx="868">-1.0999999999999974</cx:pt>
          <cx:pt idx="869">-1.0999999999999974</cx:pt>
          <cx:pt idx="870">-0.99999999999999745</cx:pt>
          <cx:pt idx="871">-0.99999999999999745</cx:pt>
          <cx:pt idx="872">-0.89999999999999747</cx:pt>
          <cx:pt idx="873">-0.89999999999999747</cx:pt>
          <cx:pt idx="874">-0.79999999999999749</cx:pt>
          <cx:pt idx="875">-0.79999999999999749</cx:pt>
          <cx:pt idx="876">-0.69999999999999751</cx:pt>
          <cx:pt idx="877">-0.69999999999999751</cx:pt>
          <cx:pt idx="878">-0.59999999999999754</cx:pt>
          <cx:pt idx="879">-0.59999999999999754</cx:pt>
          <cx:pt idx="880">-0.49999999999999756</cx:pt>
          <cx:pt idx="881">-0.49999999999999756</cx:pt>
          <cx:pt idx="882">-0.39999999999999758</cx:pt>
          <cx:pt idx="883">-0.39999999999999758</cx:pt>
          <cx:pt idx="884">-0.2999999999999976</cx:pt>
          <cx:pt idx="885">-0.2999999999999976</cx:pt>
          <cx:pt idx="886">-0.1999999999999976</cx:pt>
          <cx:pt idx="887">-0.1999999999999976</cx:pt>
          <cx:pt idx="888">-0.099999999999997591</cx:pt>
          <cx:pt idx="889">-0.099999999999997591</cx:pt>
          <cx:pt idx="890">2.4147350785597155e-15</cx:pt>
          <cx:pt idx="891">2.4147350785597155e-15</cx:pt>
          <cx:pt idx="892">0.10000000000000242</cx:pt>
          <cx:pt idx="893">0.10000000000000242</cx:pt>
          <cx:pt idx="894">0.20000000000000243</cx:pt>
          <cx:pt idx="895">0.20000000000000243</cx:pt>
          <cx:pt idx="896">0.30000000000000243</cx:pt>
          <cx:pt idx="897">0.30000000000000243</cx:pt>
          <cx:pt idx="898">0.40000000000000246</cx:pt>
          <cx:pt idx="899">0.40000000000000246</cx:pt>
          <cx:pt idx="900">0.50000000000000244</cx:pt>
          <cx:pt idx="901">0.50000000000000244</cx:pt>
          <cx:pt idx="902">0.60000000000000242</cx:pt>
          <cx:pt idx="903">0.60000000000000242</cx:pt>
          <cx:pt idx="904">0.7000000000000024</cx:pt>
          <cx:pt idx="905">0.7000000000000024</cx:pt>
          <cx:pt idx="906">0.80000000000000238</cx:pt>
          <cx:pt idx="907">0.80000000000000238</cx:pt>
          <cx:pt idx="908">0.90000000000000235</cx:pt>
          <cx:pt idx="909">0.90000000000000235</cx:pt>
          <cx:pt idx="910">1.0000000000000024</cx:pt>
          <cx:pt idx="911">1.0000000000000024</cx:pt>
          <cx:pt idx="912">1.1000000000000025</cx:pt>
          <cx:pt idx="913">1.1000000000000025</cx:pt>
          <cx:pt idx="914">1.2000000000000026</cx:pt>
          <cx:pt idx="915">1.2000000000000026</cx:pt>
          <cx:pt idx="916">1.3000000000000027</cx:pt>
          <cx:pt idx="917">1.3000000000000027</cx:pt>
          <cx:pt idx="918">1.4000000000000028</cx:pt>
          <cx:pt idx="919">1.4000000000000028</cx:pt>
          <cx:pt idx="920">1.5000000000000029</cx:pt>
          <cx:pt idx="921">1.5000000000000029</cx:pt>
          <cx:pt idx="922">1.600000000000003</cx:pt>
          <cx:pt idx="923">1.600000000000003</cx:pt>
          <cx:pt idx="924">1.7000000000000031</cx:pt>
          <cx:pt idx="925">1.7000000000000031</cx:pt>
          <cx:pt idx="926">1.8000000000000032</cx:pt>
          <cx:pt idx="927">1.8000000000000032</cx:pt>
          <cx:pt idx="928">1.9000000000000032</cx:pt>
          <cx:pt idx="929">1.9000000000000032</cx:pt>
          <cx:pt idx="930">2.0000000000000031</cx:pt>
          <cx:pt idx="931">2.0000000000000031</cx:pt>
          <cx:pt idx="932">2.1000000000000032</cx:pt>
          <cx:pt idx="933">2.1000000000000032</cx:pt>
          <cx:pt idx="934">2.2000000000000033</cx:pt>
          <cx:pt idx="935">2.2000000000000033</cx:pt>
          <cx:pt idx="936">2.3000000000000034</cx:pt>
          <cx:pt idx="937">2.3000000000000034</cx:pt>
          <cx:pt idx="938">2.4000000000000035</cx:pt>
          <cx:pt idx="939">2.4000000000000035</cx:pt>
          <cx:pt idx="940">2.5000000000000036</cx:pt>
          <cx:pt idx="941">2.5000000000000036</cx:pt>
          <cx:pt idx="942">2.6000000000000036</cx:pt>
          <cx:pt idx="943">2.6000000000000036</cx:pt>
          <cx:pt idx="944">2.7000000000000037</cx:pt>
          <cx:pt idx="945">2.7000000000000037</cx:pt>
          <cx:pt idx="946">2.8000000000000038</cx:pt>
          <cx:pt idx="947">2.8000000000000038</cx:pt>
          <cx:pt idx="948">2.9000000000000039</cx:pt>
          <cx:pt idx="949">2.9000000000000039</cx:pt>
          <cx:pt idx="950">3.000000000000004</cx:pt>
          <cx:pt idx="951">3.000000000000004</cx:pt>
          <cx:pt idx="952">3.1000000000000041</cx:pt>
          <cx:pt idx="953">3.1000000000000041</cx:pt>
          <cx:pt idx="954">3.2000000000000042</cx:pt>
          <cx:pt idx="955">3.2000000000000042</cx:pt>
          <cx:pt idx="956">3.3000000000000043</cx:pt>
          <cx:pt idx="957">3.3000000000000043</cx:pt>
          <cx:pt idx="958">3.4000000000000044</cx:pt>
          <cx:pt idx="959">3.4000000000000044</cx:pt>
          <cx:pt idx="960">3.5000000000000044</cx:pt>
          <cx:pt idx="961">3.5000000000000044</cx:pt>
          <cx:pt idx="962">3.6000000000000045</cx:pt>
          <cx:pt idx="963">3.6000000000000045</cx:pt>
          <cx:pt idx="964">3.7000000000000046</cx:pt>
          <cx:pt idx="965">3.7000000000000046</cx:pt>
          <cx:pt idx="966">3.8000000000000047</cx:pt>
          <cx:pt idx="967">3.8000000000000047</cx:pt>
          <cx:pt idx="968">3.9000000000000048</cx:pt>
          <cx:pt idx="969">3.9000000000000048</cx:pt>
          <cx:pt idx="970">4</cx:pt>
          <cx:pt idx="971">4</cx:pt>
          <cx:pt idx="972">-4</cx:pt>
          <cx:pt idx="973">-4</cx:pt>
          <cx:pt idx="974">-3.8999999999999999</cx:pt>
          <cx:pt idx="975">-3.8999999999999999</cx:pt>
          <cx:pt idx="976">-3.7999999999999998</cx:pt>
          <cx:pt idx="977">-3.7999999999999998</cx:pt>
          <cx:pt idx="978">-3.6999999999999997</cx:pt>
          <cx:pt idx="979">-3.6999999999999997</cx:pt>
          <cx:pt idx="980">-3.5999999999999996</cx:pt>
          <cx:pt idx="981">-3.5999999999999996</cx:pt>
          <cx:pt idx="982">-3.4999999999999996</cx:pt>
          <cx:pt idx="983">-3.4999999999999996</cx:pt>
          <cx:pt idx="984">-3.3999999999999995</cx:pt>
          <cx:pt idx="985">-3.3999999999999995</cx:pt>
          <cx:pt idx="986">-3.2999999999999994</cx:pt>
          <cx:pt idx="987">-3.2999999999999994</cx:pt>
          <cx:pt idx="988">-3.1999999999999993</cx:pt>
          <cx:pt idx="989">-3.1999999999999993</cx:pt>
          <cx:pt idx="990">-3.0999999999999992</cx:pt>
          <cx:pt idx="991">-3.0999999999999992</cx:pt>
          <cx:pt idx="992">-2.9999999999999991</cx:pt>
          <cx:pt idx="993">-2.9999999999999991</cx:pt>
          <cx:pt idx="994">-2.899999999999999</cx:pt>
          <cx:pt idx="995">-2.899999999999999</cx:pt>
          <cx:pt idx="996">-2.7999999999999989</cx:pt>
          <cx:pt idx="997">-2.7999999999999989</cx:pt>
          <cx:pt idx="998">-2.6999999999999988</cx:pt>
          <cx:pt idx="999">-2.6999999999999988</cx:pt>
        </cx:lvl>
      </cx:numDim>
    </cx:data>
  </cx:chartData>
  <cx:chart>
    <cx:plotArea>
      <cx:plotAreaRegion>
        <cx:series layoutId="clusteredColumn" uniqueId="{EEA943D1-06DC-3F4B-862C-B8DBE3437A9D}">
          <cx:spPr>
            <a:solidFill>
              <a:srgbClr val="C00000"/>
            </a:solidFill>
            <a:ln>
              <a:noFill/>
            </a:ln>
          </cx:spPr>
          <cx:dataId val="0"/>
          <cx:layoutPr>
            <cx:binning intervalClosed="r">
              <cx:binCount val="20"/>
            </cx:binning>
          </cx:layoutPr>
        </cx:series>
      </cx:plotAreaRegion>
      <cx:axis id="0" hidden="1">
        <cx:catScaling gapWidth="0"/>
        <cx:title>
          <cx:tx>
            <cx:rich>
              <a:bodyPr spcFirstLastPara="1" vertOverflow="ellipsis" horzOverflow="overflow" wrap="square" lIns="0" tIns="0" rIns="0" bIns="0" anchor="ctr" anchorCtr="1"/>
              <a:lstStyle/>
              <a:p>
                <a:pPr algn="ctr" rtl="0">
                  <a:spcBef>
                    <a:spcPts val="0"/>
                  </a:spcBef>
                  <a:spcAft>
                    <a:spcPts val="0"/>
                  </a:spcAft>
                </a:pPr>
                <a:r>
                  <a:rPr lang="it-IT" sz="900" b="0" i="0" baseline="0" dirty="0">
                    <a:solidFill>
                      <a:srgbClr val="595959"/>
                    </a:solidFill>
                    <a:effectLst/>
                    <a:latin typeface="Arial" panose="020B0604020202020204" pitchFamily="34" charset="0"/>
                    <a:ea typeface="Calibri" panose="020F0502020204030204" pitchFamily="34" charset="0"/>
                    <a:cs typeface="Calibri" panose="020F0502020204030204" pitchFamily="34" charset="0"/>
                  </a:rPr>
                  <a:t>Validità del metodo di selezione</a:t>
                </a:r>
                <a:endParaRPr lang="it-IT" sz="900" dirty="0">
                  <a:effectLst/>
                </a:endParaRPr>
              </a:p>
            </cx:rich>
          </cx:tx>
        </cx:title>
        <cx:tickLabels/>
        <cx:numFmt formatCode="#,##0" sourceLinked="0"/>
      </cx:axis>
      <cx:axis id="1">
        <cx:valScaling max="160"/>
        <cx:majorGridlines/>
        <cx:tickLabels/>
      </cx:axis>
    </cx:plotArea>
  </cx:chart>
  <cx:spPr>
    <a:noFill/>
  </cx:spPr>
</cx: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A353B-749C-4062-8080-EBEE802F7F2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6447B87B-6B87-40F6-832D-2B30F1E7BC19}">
      <dgm:prSet phldrT="[Testo]"/>
      <dgm:spPr/>
      <dgm:t>
        <a:bodyPr/>
        <a:lstStyle/>
        <a:p>
          <a:r>
            <a:rPr lang="it-IT" dirty="0">
              <a:solidFill>
                <a:schemeClr val="tx1"/>
              </a:solidFill>
            </a:rPr>
            <a:t>Direttore Generale</a:t>
          </a:r>
        </a:p>
      </dgm:t>
    </dgm:pt>
    <dgm:pt modelId="{830FFA07-8EA5-4AF7-812E-0EFA3FA7640A}" type="parTrans" cxnId="{EF4C94A9-87C2-4215-9600-4A54AFBB2528}">
      <dgm:prSet/>
      <dgm:spPr/>
      <dgm:t>
        <a:bodyPr/>
        <a:lstStyle/>
        <a:p>
          <a:endParaRPr lang="it-IT"/>
        </a:p>
      </dgm:t>
    </dgm:pt>
    <dgm:pt modelId="{E695AEEC-BED2-4BBE-8FEC-FAEC14224BBB}" type="sibTrans" cxnId="{EF4C94A9-87C2-4215-9600-4A54AFBB2528}">
      <dgm:prSet/>
      <dgm:spPr/>
      <dgm:t>
        <a:bodyPr/>
        <a:lstStyle/>
        <a:p>
          <a:endParaRPr lang="it-IT"/>
        </a:p>
      </dgm:t>
    </dgm:pt>
    <dgm:pt modelId="{A6280627-74CD-4124-A2D6-3155754741D4}" type="asst">
      <dgm:prSet phldrT="[Testo]"/>
      <dgm:spPr/>
      <dgm:t>
        <a:bodyPr/>
        <a:lstStyle/>
        <a:p>
          <a:r>
            <a:rPr lang="it-IT" dirty="0">
              <a:solidFill>
                <a:schemeClr val="tx1"/>
              </a:solidFill>
            </a:rPr>
            <a:t>Consiglio di Amministrazione </a:t>
          </a:r>
        </a:p>
      </dgm:t>
    </dgm:pt>
    <dgm:pt modelId="{3E9722DD-0981-4419-8BF7-972801384F55}" type="parTrans" cxnId="{91B4D5D3-D1BA-4E08-B3A7-3620A61F1336}">
      <dgm:prSet/>
      <dgm:spPr>
        <a:ln>
          <a:solidFill>
            <a:schemeClr val="bg2"/>
          </a:solidFill>
        </a:ln>
      </dgm:spPr>
      <dgm:t>
        <a:bodyPr/>
        <a:lstStyle/>
        <a:p>
          <a:endParaRPr lang="it-IT"/>
        </a:p>
      </dgm:t>
    </dgm:pt>
    <dgm:pt modelId="{B1F66525-4EF3-4EFC-BF2E-72581170CB43}" type="sibTrans" cxnId="{91B4D5D3-D1BA-4E08-B3A7-3620A61F1336}">
      <dgm:prSet/>
      <dgm:spPr/>
      <dgm:t>
        <a:bodyPr/>
        <a:lstStyle/>
        <a:p>
          <a:endParaRPr lang="it-IT"/>
        </a:p>
      </dgm:t>
    </dgm:pt>
    <dgm:pt modelId="{BFEC2022-B749-4031-A544-7952302834E7}">
      <dgm:prSet phldrT="[Testo]"/>
      <dgm:spPr/>
      <dgm:t>
        <a:bodyPr/>
        <a:lstStyle/>
        <a:p>
          <a:r>
            <a:rPr lang="it-IT" dirty="0">
              <a:solidFill>
                <a:schemeClr val="tx1"/>
              </a:solidFill>
            </a:rPr>
            <a:t>Direttore di produzione</a:t>
          </a:r>
        </a:p>
      </dgm:t>
    </dgm:pt>
    <dgm:pt modelId="{E0C86451-30F7-4882-9005-00CCD8511494}" type="parTrans" cxnId="{F23783B7-D516-4012-83BF-9A13455D5AAB}">
      <dgm:prSet/>
      <dgm:spPr>
        <a:ln>
          <a:solidFill>
            <a:schemeClr val="bg2"/>
          </a:solidFill>
        </a:ln>
      </dgm:spPr>
      <dgm:t>
        <a:bodyPr/>
        <a:lstStyle/>
        <a:p>
          <a:endParaRPr lang="it-IT"/>
        </a:p>
      </dgm:t>
    </dgm:pt>
    <dgm:pt modelId="{CC662F20-7FA0-485C-B27F-A85ABB3277D2}" type="sibTrans" cxnId="{F23783B7-D516-4012-83BF-9A13455D5AAB}">
      <dgm:prSet/>
      <dgm:spPr/>
      <dgm:t>
        <a:bodyPr/>
        <a:lstStyle/>
        <a:p>
          <a:endParaRPr lang="it-IT"/>
        </a:p>
      </dgm:t>
    </dgm:pt>
    <dgm:pt modelId="{C4C6DE17-97EB-4639-88D3-5D8B2D6CC537}">
      <dgm:prSet phldrT="[Testo]"/>
      <dgm:spPr/>
      <dgm:t>
        <a:bodyPr/>
        <a:lstStyle/>
        <a:p>
          <a:r>
            <a:rPr lang="it-IT" dirty="0">
              <a:solidFill>
                <a:schemeClr val="tx1"/>
              </a:solidFill>
            </a:rPr>
            <a:t>Direttore vendite</a:t>
          </a:r>
        </a:p>
      </dgm:t>
    </dgm:pt>
    <dgm:pt modelId="{5A21ED77-4363-4A07-9E53-9DD18D74DF3E}" type="parTrans" cxnId="{DE897189-963D-4421-9B82-5627162EB0ED}">
      <dgm:prSet/>
      <dgm:spPr>
        <a:ln>
          <a:solidFill>
            <a:schemeClr val="bg2"/>
          </a:solidFill>
        </a:ln>
      </dgm:spPr>
      <dgm:t>
        <a:bodyPr/>
        <a:lstStyle/>
        <a:p>
          <a:endParaRPr lang="it-IT"/>
        </a:p>
      </dgm:t>
    </dgm:pt>
    <dgm:pt modelId="{93171719-5203-4798-AE79-DFFEBA891700}" type="sibTrans" cxnId="{DE897189-963D-4421-9B82-5627162EB0ED}">
      <dgm:prSet/>
      <dgm:spPr/>
      <dgm:t>
        <a:bodyPr/>
        <a:lstStyle/>
        <a:p>
          <a:endParaRPr lang="it-IT"/>
        </a:p>
      </dgm:t>
    </dgm:pt>
    <dgm:pt modelId="{68DBF93D-A6EF-4D5A-875C-DEEEFC121AF1}">
      <dgm:prSet phldrT="[Testo]"/>
      <dgm:spPr/>
      <dgm:t>
        <a:bodyPr/>
        <a:lstStyle/>
        <a:p>
          <a:r>
            <a:rPr lang="it-IT" dirty="0">
              <a:solidFill>
                <a:schemeClr val="tx1"/>
              </a:solidFill>
            </a:rPr>
            <a:t>Direttore RU</a:t>
          </a:r>
        </a:p>
      </dgm:t>
    </dgm:pt>
    <dgm:pt modelId="{783C20C2-A231-4AFE-BCFB-1EE518B16F11}" type="parTrans" cxnId="{1CE889C1-904B-429E-9581-E16E2C09A623}">
      <dgm:prSet/>
      <dgm:spPr>
        <a:ln>
          <a:solidFill>
            <a:schemeClr val="bg2"/>
          </a:solidFill>
        </a:ln>
      </dgm:spPr>
      <dgm:t>
        <a:bodyPr/>
        <a:lstStyle/>
        <a:p>
          <a:endParaRPr lang="it-IT">
            <a:solidFill>
              <a:schemeClr val="tx1"/>
            </a:solidFill>
          </a:endParaRPr>
        </a:p>
      </dgm:t>
    </dgm:pt>
    <dgm:pt modelId="{99A0F66D-F700-4CC6-9F0D-138AA1AF777A}" type="sibTrans" cxnId="{1CE889C1-904B-429E-9581-E16E2C09A623}">
      <dgm:prSet/>
      <dgm:spPr/>
      <dgm:t>
        <a:bodyPr/>
        <a:lstStyle/>
        <a:p>
          <a:endParaRPr lang="it-IT"/>
        </a:p>
      </dgm:t>
    </dgm:pt>
    <dgm:pt modelId="{4824BE21-31E6-43E2-AF54-636CDED0AC92}" type="pres">
      <dgm:prSet presAssocID="{4E0A353B-749C-4062-8080-EBEE802F7F25}" presName="hierChild1" presStyleCnt="0">
        <dgm:presLayoutVars>
          <dgm:orgChart val="1"/>
          <dgm:chPref val="1"/>
          <dgm:dir/>
          <dgm:animOne val="branch"/>
          <dgm:animLvl val="lvl"/>
          <dgm:resizeHandles/>
        </dgm:presLayoutVars>
      </dgm:prSet>
      <dgm:spPr/>
    </dgm:pt>
    <dgm:pt modelId="{DAD98ED7-0E9E-4D52-A7C5-57A976A5B4AF}" type="pres">
      <dgm:prSet presAssocID="{6447B87B-6B87-40F6-832D-2B30F1E7BC19}" presName="hierRoot1" presStyleCnt="0">
        <dgm:presLayoutVars>
          <dgm:hierBranch val="init"/>
        </dgm:presLayoutVars>
      </dgm:prSet>
      <dgm:spPr/>
    </dgm:pt>
    <dgm:pt modelId="{82C32BB0-117C-4BE6-925B-B328442A0491}" type="pres">
      <dgm:prSet presAssocID="{6447B87B-6B87-40F6-832D-2B30F1E7BC19}" presName="rootComposite1" presStyleCnt="0"/>
      <dgm:spPr/>
    </dgm:pt>
    <dgm:pt modelId="{51989E69-043D-44D1-B4A1-A6D24D8EAEAC}" type="pres">
      <dgm:prSet presAssocID="{6447B87B-6B87-40F6-832D-2B30F1E7BC19}" presName="rootText1" presStyleLbl="node0" presStyleIdx="0" presStyleCnt="1">
        <dgm:presLayoutVars>
          <dgm:chPref val="3"/>
        </dgm:presLayoutVars>
      </dgm:prSet>
      <dgm:spPr/>
    </dgm:pt>
    <dgm:pt modelId="{13F1F40E-98A3-482E-B23C-A79B393F5861}" type="pres">
      <dgm:prSet presAssocID="{6447B87B-6B87-40F6-832D-2B30F1E7BC19}" presName="rootConnector1" presStyleLbl="node1" presStyleIdx="0" presStyleCnt="0"/>
      <dgm:spPr/>
    </dgm:pt>
    <dgm:pt modelId="{4A3249C2-874C-4A7E-8213-566425CE5306}" type="pres">
      <dgm:prSet presAssocID="{6447B87B-6B87-40F6-832D-2B30F1E7BC19}" presName="hierChild2" presStyleCnt="0"/>
      <dgm:spPr/>
    </dgm:pt>
    <dgm:pt modelId="{48203EDE-8043-47EE-8B19-D1A1FD66BD26}" type="pres">
      <dgm:prSet presAssocID="{E0C86451-30F7-4882-9005-00CCD8511494}" presName="Name37" presStyleLbl="parChTrans1D2" presStyleIdx="0" presStyleCnt="4"/>
      <dgm:spPr/>
    </dgm:pt>
    <dgm:pt modelId="{A98F5C0A-6D95-4B3D-8418-848C291F90DF}" type="pres">
      <dgm:prSet presAssocID="{BFEC2022-B749-4031-A544-7952302834E7}" presName="hierRoot2" presStyleCnt="0">
        <dgm:presLayoutVars>
          <dgm:hierBranch val="init"/>
        </dgm:presLayoutVars>
      </dgm:prSet>
      <dgm:spPr/>
    </dgm:pt>
    <dgm:pt modelId="{687937C8-3E9A-4583-A262-5A9384BAB52B}" type="pres">
      <dgm:prSet presAssocID="{BFEC2022-B749-4031-A544-7952302834E7}" presName="rootComposite" presStyleCnt="0"/>
      <dgm:spPr/>
    </dgm:pt>
    <dgm:pt modelId="{4464AA0B-EFD7-415F-AF5C-B2BF359B8BA1}" type="pres">
      <dgm:prSet presAssocID="{BFEC2022-B749-4031-A544-7952302834E7}" presName="rootText" presStyleLbl="node2" presStyleIdx="0" presStyleCnt="3">
        <dgm:presLayoutVars>
          <dgm:chPref val="3"/>
        </dgm:presLayoutVars>
      </dgm:prSet>
      <dgm:spPr/>
    </dgm:pt>
    <dgm:pt modelId="{08B35F4D-1135-49D0-8B09-15237451BE16}" type="pres">
      <dgm:prSet presAssocID="{BFEC2022-B749-4031-A544-7952302834E7}" presName="rootConnector" presStyleLbl="node2" presStyleIdx="0" presStyleCnt="3"/>
      <dgm:spPr/>
    </dgm:pt>
    <dgm:pt modelId="{AAD5BBE2-9CC1-4DEC-B074-79BC11E95D0B}" type="pres">
      <dgm:prSet presAssocID="{BFEC2022-B749-4031-A544-7952302834E7}" presName="hierChild4" presStyleCnt="0"/>
      <dgm:spPr/>
    </dgm:pt>
    <dgm:pt modelId="{7DD4BCE3-0E1E-46FD-9201-A593BA67AAD1}" type="pres">
      <dgm:prSet presAssocID="{BFEC2022-B749-4031-A544-7952302834E7}" presName="hierChild5" presStyleCnt="0"/>
      <dgm:spPr/>
    </dgm:pt>
    <dgm:pt modelId="{6FB3A0FE-AA83-4CD1-A067-DD127A45C9E5}" type="pres">
      <dgm:prSet presAssocID="{5A21ED77-4363-4A07-9E53-9DD18D74DF3E}" presName="Name37" presStyleLbl="parChTrans1D2" presStyleIdx="1" presStyleCnt="4"/>
      <dgm:spPr/>
    </dgm:pt>
    <dgm:pt modelId="{180288BF-33B6-400E-8554-21C1C8BF458E}" type="pres">
      <dgm:prSet presAssocID="{C4C6DE17-97EB-4639-88D3-5D8B2D6CC537}" presName="hierRoot2" presStyleCnt="0">
        <dgm:presLayoutVars>
          <dgm:hierBranch val="init"/>
        </dgm:presLayoutVars>
      </dgm:prSet>
      <dgm:spPr/>
    </dgm:pt>
    <dgm:pt modelId="{C44D2B37-D15D-4F92-B103-7AE0B8A36DC8}" type="pres">
      <dgm:prSet presAssocID="{C4C6DE17-97EB-4639-88D3-5D8B2D6CC537}" presName="rootComposite" presStyleCnt="0"/>
      <dgm:spPr/>
    </dgm:pt>
    <dgm:pt modelId="{35077CE0-2174-480A-9517-65D32EEED633}" type="pres">
      <dgm:prSet presAssocID="{C4C6DE17-97EB-4639-88D3-5D8B2D6CC537}" presName="rootText" presStyleLbl="node2" presStyleIdx="1" presStyleCnt="3">
        <dgm:presLayoutVars>
          <dgm:chPref val="3"/>
        </dgm:presLayoutVars>
      </dgm:prSet>
      <dgm:spPr/>
    </dgm:pt>
    <dgm:pt modelId="{24241474-0AB5-4416-85CC-C978D4F2DF34}" type="pres">
      <dgm:prSet presAssocID="{C4C6DE17-97EB-4639-88D3-5D8B2D6CC537}" presName="rootConnector" presStyleLbl="node2" presStyleIdx="1" presStyleCnt="3"/>
      <dgm:spPr/>
    </dgm:pt>
    <dgm:pt modelId="{A4B1C829-921B-4F67-86D1-4C6132DF2A93}" type="pres">
      <dgm:prSet presAssocID="{C4C6DE17-97EB-4639-88D3-5D8B2D6CC537}" presName="hierChild4" presStyleCnt="0"/>
      <dgm:spPr/>
    </dgm:pt>
    <dgm:pt modelId="{279373C8-4DDC-4590-930F-4D5A4647A80B}" type="pres">
      <dgm:prSet presAssocID="{C4C6DE17-97EB-4639-88D3-5D8B2D6CC537}" presName="hierChild5" presStyleCnt="0"/>
      <dgm:spPr/>
    </dgm:pt>
    <dgm:pt modelId="{2E96CAAB-E7B7-4206-B87E-D58C02C359E8}" type="pres">
      <dgm:prSet presAssocID="{783C20C2-A231-4AFE-BCFB-1EE518B16F11}" presName="Name37" presStyleLbl="parChTrans1D2" presStyleIdx="2" presStyleCnt="4"/>
      <dgm:spPr/>
    </dgm:pt>
    <dgm:pt modelId="{D242B5AB-A284-49BB-870C-6151521B7D12}" type="pres">
      <dgm:prSet presAssocID="{68DBF93D-A6EF-4D5A-875C-DEEEFC121AF1}" presName="hierRoot2" presStyleCnt="0">
        <dgm:presLayoutVars>
          <dgm:hierBranch val="init"/>
        </dgm:presLayoutVars>
      </dgm:prSet>
      <dgm:spPr/>
    </dgm:pt>
    <dgm:pt modelId="{B98F6D1C-30FF-45D4-A6ED-6E0128E55ED1}" type="pres">
      <dgm:prSet presAssocID="{68DBF93D-A6EF-4D5A-875C-DEEEFC121AF1}" presName="rootComposite" presStyleCnt="0"/>
      <dgm:spPr/>
    </dgm:pt>
    <dgm:pt modelId="{90B9EBCB-1B02-4859-9B94-6DC057E5CAF1}" type="pres">
      <dgm:prSet presAssocID="{68DBF93D-A6EF-4D5A-875C-DEEEFC121AF1}" presName="rootText" presStyleLbl="node2" presStyleIdx="2" presStyleCnt="3">
        <dgm:presLayoutVars>
          <dgm:chPref val="3"/>
        </dgm:presLayoutVars>
      </dgm:prSet>
      <dgm:spPr/>
    </dgm:pt>
    <dgm:pt modelId="{7FC80E07-1F96-4FE7-BFAD-3EA9DAA6C574}" type="pres">
      <dgm:prSet presAssocID="{68DBF93D-A6EF-4D5A-875C-DEEEFC121AF1}" presName="rootConnector" presStyleLbl="node2" presStyleIdx="2" presStyleCnt="3"/>
      <dgm:spPr/>
    </dgm:pt>
    <dgm:pt modelId="{29625405-9A0C-4E48-811B-51E8AD581B62}" type="pres">
      <dgm:prSet presAssocID="{68DBF93D-A6EF-4D5A-875C-DEEEFC121AF1}" presName="hierChild4" presStyleCnt="0"/>
      <dgm:spPr/>
    </dgm:pt>
    <dgm:pt modelId="{FBA4EB6D-259D-49AE-BA4E-DC38A824CB90}" type="pres">
      <dgm:prSet presAssocID="{68DBF93D-A6EF-4D5A-875C-DEEEFC121AF1}" presName="hierChild5" presStyleCnt="0"/>
      <dgm:spPr/>
    </dgm:pt>
    <dgm:pt modelId="{A815EB56-C9B0-47B3-A5B0-71A1EB4CAEE4}" type="pres">
      <dgm:prSet presAssocID="{6447B87B-6B87-40F6-832D-2B30F1E7BC19}" presName="hierChild3" presStyleCnt="0"/>
      <dgm:spPr/>
    </dgm:pt>
    <dgm:pt modelId="{731FA18E-5A66-4565-9CF0-DE32941DF5B7}" type="pres">
      <dgm:prSet presAssocID="{3E9722DD-0981-4419-8BF7-972801384F55}" presName="Name111" presStyleLbl="parChTrans1D2" presStyleIdx="3" presStyleCnt="4"/>
      <dgm:spPr/>
    </dgm:pt>
    <dgm:pt modelId="{1E69AEB0-0A43-456E-8B86-34A00CC85232}" type="pres">
      <dgm:prSet presAssocID="{A6280627-74CD-4124-A2D6-3155754741D4}" presName="hierRoot3" presStyleCnt="0">
        <dgm:presLayoutVars>
          <dgm:hierBranch val="init"/>
        </dgm:presLayoutVars>
      </dgm:prSet>
      <dgm:spPr/>
    </dgm:pt>
    <dgm:pt modelId="{BAD408D1-8C36-4CC7-927E-6ECAE5676EBD}" type="pres">
      <dgm:prSet presAssocID="{A6280627-74CD-4124-A2D6-3155754741D4}" presName="rootComposite3" presStyleCnt="0"/>
      <dgm:spPr/>
    </dgm:pt>
    <dgm:pt modelId="{CE2B2CFE-A045-42DA-AFA3-0B42F28E75FE}" type="pres">
      <dgm:prSet presAssocID="{A6280627-74CD-4124-A2D6-3155754741D4}" presName="rootText3" presStyleLbl="asst1" presStyleIdx="0" presStyleCnt="1">
        <dgm:presLayoutVars>
          <dgm:chPref val="3"/>
        </dgm:presLayoutVars>
      </dgm:prSet>
      <dgm:spPr/>
    </dgm:pt>
    <dgm:pt modelId="{7690C683-B462-43AE-A6C4-0950BD08FAC0}" type="pres">
      <dgm:prSet presAssocID="{A6280627-74CD-4124-A2D6-3155754741D4}" presName="rootConnector3" presStyleLbl="asst1" presStyleIdx="0" presStyleCnt="1"/>
      <dgm:spPr/>
    </dgm:pt>
    <dgm:pt modelId="{308EEC5F-91EC-479D-8A2A-207E1990C052}" type="pres">
      <dgm:prSet presAssocID="{A6280627-74CD-4124-A2D6-3155754741D4}" presName="hierChild6" presStyleCnt="0"/>
      <dgm:spPr/>
    </dgm:pt>
    <dgm:pt modelId="{5955F76D-7876-42D5-89A9-941BFA4510C6}" type="pres">
      <dgm:prSet presAssocID="{A6280627-74CD-4124-A2D6-3155754741D4}" presName="hierChild7" presStyleCnt="0"/>
      <dgm:spPr/>
    </dgm:pt>
  </dgm:ptLst>
  <dgm:cxnLst>
    <dgm:cxn modelId="{B28FD20A-7510-462D-9760-250B77A8FB08}" type="presOf" srcId="{A6280627-74CD-4124-A2D6-3155754741D4}" destId="{CE2B2CFE-A045-42DA-AFA3-0B42F28E75FE}" srcOrd="0" destOrd="0" presId="urn:microsoft.com/office/officeart/2005/8/layout/orgChart1"/>
    <dgm:cxn modelId="{92F7EA22-E748-4A40-AC4B-92171A89CF25}" type="presOf" srcId="{783C20C2-A231-4AFE-BCFB-1EE518B16F11}" destId="{2E96CAAB-E7B7-4206-B87E-D58C02C359E8}" srcOrd="0" destOrd="0" presId="urn:microsoft.com/office/officeart/2005/8/layout/orgChart1"/>
    <dgm:cxn modelId="{AFEC7524-08BC-4238-8F84-5BC78925FB99}" type="presOf" srcId="{68DBF93D-A6EF-4D5A-875C-DEEEFC121AF1}" destId="{7FC80E07-1F96-4FE7-BFAD-3EA9DAA6C574}" srcOrd="1" destOrd="0" presId="urn:microsoft.com/office/officeart/2005/8/layout/orgChart1"/>
    <dgm:cxn modelId="{B155912A-C964-46E1-A0FD-3CFF902EB556}" type="presOf" srcId="{C4C6DE17-97EB-4639-88D3-5D8B2D6CC537}" destId="{24241474-0AB5-4416-85CC-C978D4F2DF34}" srcOrd="1" destOrd="0" presId="urn:microsoft.com/office/officeart/2005/8/layout/orgChart1"/>
    <dgm:cxn modelId="{4E430235-94B0-4D97-A79E-06E5B2DD3034}" type="presOf" srcId="{A6280627-74CD-4124-A2D6-3155754741D4}" destId="{7690C683-B462-43AE-A6C4-0950BD08FAC0}" srcOrd="1" destOrd="0" presId="urn:microsoft.com/office/officeart/2005/8/layout/orgChart1"/>
    <dgm:cxn modelId="{8FBD5A39-39C8-4144-AE8B-035387A550F5}" type="presOf" srcId="{6447B87B-6B87-40F6-832D-2B30F1E7BC19}" destId="{51989E69-043D-44D1-B4A1-A6D24D8EAEAC}" srcOrd="0" destOrd="0" presId="urn:microsoft.com/office/officeart/2005/8/layout/orgChart1"/>
    <dgm:cxn modelId="{8628FE39-4BE0-4AB5-8E4E-E1D2535487C8}" type="presOf" srcId="{4E0A353B-749C-4062-8080-EBEE802F7F25}" destId="{4824BE21-31E6-43E2-AF54-636CDED0AC92}" srcOrd="0" destOrd="0" presId="urn:microsoft.com/office/officeart/2005/8/layout/orgChart1"/>
    <dgm:cxn modelId="{83FA3851-0A43-4A53-97FF-A0838195478A}" type="presOf" srcId="{6447B87B-6B87-40F6-832D-2B30F1E7BC19}" destId="{13F1F40E-98A3-482E-B23C-A79B393F5861}" srcOrd="1" destOrd="0" presId="urn:microsoft.com/office/officeart/2005/8/layout/orgChart1"/>
    <dgm:cxn modelId="{86686478-317E-4AC3-AB04-2C4738727669}" type="presOf" srcId="{BFEC2022-B749-4031-A544-7952302834E7}" destId="{08B35F4D-1135-49D0-8B09-15237451BE16}" srcOrd="1" destOrd="0" presId="urn:microsoft.com/office/officeart/2005/8/layout/orgChart1"/>
    <dgm:cxn modelId="{D55A655A-7067-4C77-9B3C-D17E9FED055D}" type="presOf" srcId="{E0C86451-30F7-4882-9005-00CCD8511494}" destId="{48203EDE-8043-47EE-8B19-D1A1FD66BD26}" srcOrd="0" destOrd="0" presId="urn:microsoft.com/office/officeart/2005/8/layout/orgChart1"/>
    <dgm:cxn modelId="{C8BE5681-93AB-4412-B70B-64C053278A95}" type="presOf" srcId="{BFEC2022-B749-4031-A544-7952302834E7}" destId="{4464AA0B-EFD7-415F-AF5C-B2BF359B8BA1}" srcOrd="0" destOrd="0" presId="urn:microsoft.com/office/officeart/2005/8/layout/orgChart1"/>
    <dgm:cxn modelId="{DE897189-963D-4421-9B82-5627162EB0ED}" srcId="{6447B87B-6B87-40F6-832D-2B30F1E7BC19}" destId="{C4C6DE17-97EB-4639-88D3-5D8B2D6CC537}" srcOrd="2" destOrd="0" parTransId="{5A21ED77-4363-4A07-9E53-9DD18D74DF3E}" sibTransId="{93171719-5203-4798-AE79-DFFEBA891700}"/>
    <dgm:cxn modelId="{604AAF8B-D8EC-4A04-B638-1F63E41BBCBF}" type="presOf" srcId="{C4C6DE17-97EB-4639-88D3-5D8B2D6CC537}" destId="{35077CE0-2174-480A-9517-65D32EEED633}" srcOrd="0" destOrd="0" presId="urn:microsoft.com/office/officeart/2005/8/layout/orgChart1"/>
    <dgm:cxn modelId="{628051A1-9959-4B44-8BD9-281CA4813D96}" type="presOf" srcId="{5A21ED77-4363-4A07-9E53-9DD18D74DF3E}" destId="{6FB3A0FE-AA83-4CD1-A067-DD127A45C9E5}" srcOrd="0" destOrd="0" presId="urn:microsoft.com/office/officeart/2005/8/layout/orgChart1"/>
    <dgm:cxn modelId="{EF4C94A9-87C2-4215-9600-4A54AFBB2528}" srcId="{4E0A353B-749C-4062-8080-EBEE802F7F25}" destId="{6447B87B-6B87-40F6-832D-2B30F1E7BC19}" srcOrd="0" destOrd="0" parTransId="{830FFA07-8EA5-4AF7-812E-0EFA3FA7640A}" sibTransId="{E695AEEC-BED2-4BBE-8FEC-FAEC14224BBB}"/>
    <dgm:cxn modelId="{ACF136B0-AFFF-4EC8-89DB-DD3E72334017}" type="presOf" srcId="{3E9722DD-0981-4419-8BF7-972801384F55}" destId="{731FA18E-5A66-4565-9CF0-DE32941DF5B7}" srcOrd="0" destOrd="0" presId="urn:microsoft.com/office/officeart/2005/8/layout/orgChart1"/>
    <dgm:cxn modelId="{40336BB4-E724-41AE-AE98-D95DB455FD87}" type="presOf" srcId="{68DBF93D-A6EF-4D5A-875C-DEEEFC121AF1}" destId="{90B9EBCB-1B02-4859-9B94-6DC057E5CAF1}" srcOrd="0" destOrd="0" presId="urn:microsoft.com/office/officeart/2005/8/layout/orgChart1"/>
    <dgm:cxn modelId="{F23783B7-D516-4012-83BF-9A13455D5AAB}" srcId="{6447B87B-6B87-40F6-832D-2B30F1E7BC19}" destId="{BFEC2022-B749-4031-A544-7952302834E7}" srcOrd="1" destOrd="0" parTransId="{E0C86451-30F7-4882-9005-00CCD8511494}" sibTransId="{CC662F20-7FA0-485C-B27F-A85ABB3277D2}"/>
    <dgm:cxn modelId="{1CE889C1-904B-429E-9581-E16E2C09A623}" srcId="{6447B87B-6B87-40F6-832D-2B30F1E7BC19}" destId="{68DBF93D-A6EF-4D5A-875C-DEEEFC121AF1}" srcOrd="3" destOrd="0" parTransId="{783C20C2-A231-4AFE-BCFB-1EE518B16F11}" sibTransId="{99A0F66D-F700-4CC6-9F0D-138AA1AF777A}"/>
    <dgm:cxn modelId="{91B4D5D3-D1BA-4E08-B3A7-3620A61F1336}" srcId="{6447B87B-6B87-40F6-832D-2B30F1E7BC19}" destId="{A6280627-74CD-4124-A2D6-3155754741D4}" srcOrd="0" destOrd="0" parTransId="{3E9722DD-0981-4419-8BF7-972801384F55}" sibTransId="{B1F66525-4EF3-4EFC-BF2E-72581170CB43}"/>
    <dgm:cxn modelId="{E3244000-8B41-4BB4-95DF-533C8C6124E3}" type="presParOf" srcId="{4824BE21-31E6-43E2-AF54-636CDED0AC92}" destId="{DAD98ED7-0E9E-4D52-A7C5-57A976A5B4AF}" srcOrd="0" destOrd="0" presId="urn:microsoft.com/office/officeart/2005/8/layout/orgChart1"/>
    <dgm:cxn modelId="{2A972EA1-496D-4EE0-AF51-20756F0E1035}" type="presParOf" srcId="{DAD98ED7-0E9E-4D52-A7C5-57A976A5B4AF}" destId="{82C32BB0-117C-4BE6-925B-B328442A0491}" srcOrd="0" destOrd="0" presId="urn:microsoft.com/office/officeart/2005/8/layout/orgChart1"/>
    <dgm:cxn modelId="{25ECC1C8-53EC-4BB4-BB22-F4471A4A3542}" type="presParOf" srcId="{82C32BB0-117C-4BE6-925B-B328442A0491}" destId="{51989E69-043D-44D1-B4A1-A6D24D8EAEAC}" srcOrd="0" destOrd="0" presId="urn:microsoft.com/office/officeart/2005/8/layout/orgChart1"/>
    <dgm:cxn modelId="{0100D4C4-CB6C-49A5-AAFD-D15CA0A887B0}" type="presParOf" srcId="{82C32BB0-117C-4BE6-925B-B328442A0491}" destId="{13F1F40E-98A3-482E-B23C-A79B393F5861}" srcOrd="1" destOrd="0" presId="urn:microsoft.com/office/officeart/2005/8/layout/orgChart1"/>
    <dgm:cxn modelId="{788AFFFF-71A8-47CA-927A-180E226ECBFF}" type="presParOf" srcId="{DAD98ED7-0E9E-4D52-A7C5-57A976A5B4AF}" destId="{4A3249C2-874C-4A7E-8213-566425CE5306}" srcOrd="1" destOrd="0" presId="urn:microsoft.com/office/officeart/2005/8/layout/orgChart1"/>
    <dgm:cxn modelId="{C48DB4C1-E52D-43A9-A3BE-611A948CE219}" type="presParOf" srcId="{4A3249C2-874C-4A7E-8213-566425CE5306}" destId="{48203EDE-8043-47EE-8B19-D1A1FD66BD26}" srcOrd="0" destOrd="0" presId="urn:microsoft.com/office/officeart/2005/8/layout/orgChart1"/>
    <dgm:cxn modelId="{399A3406-3C17-4BBB-8967-B88F5466E2A8}" type="presParOf" srcId="{4A3249C2-874C-4A7E-8213-566425CE5306}" destId="{A98F5C0A-6D95-4B3D-8418-848C291F90DF}" srcOrd="1" destOrd="0" presId="urn:microsoft.com/office/officeart/2005/8/layout/orgChart1"/>
    <dgm:cxn modelId="{DE72A56F-6A0F-473B-9173-32F4897B3F17}" type="presParOf" srcId="{A98F5C0A-6D95-4B3D-8418-848C291F90DF}" destId="{687937C8-3E9A-4583-A262-5A9384BAB52B}" srcOrd="0" destOrd="0" presId="urn:microsoft.com/office/officeart/2005/8/layout/orgChart1"/>
    <dgm:cxn modelId="{C8D6AFB7-BF03-4D0E-A7BB-0ED654426456}" type="presParOf" srcId="{687937C8-3E9A-4583-A262-5A9384BAB52B}" destId="{4464AA0B-EFD7-415F-AF5C-B2BF359B8BA1}" srcOrd="0" destOrd="0" presId="urn:microsoft.com/office/officeart/2005/8/layout/orgChart1"/>
    <dgm:cxn modelId="{B4AEA02F-A6DE-4998-8E1B-9453BFBDA78D}" type="presParOf" srcId="{687937C8-3E9A-4583-A262-5A9384BAB52B}" destId="{08B35F4D-1135-49D0-8B09-15237451BE16}" srcOrd="1" destOrd="0" presId="urn:microsoft.com/office/officeart/2005/8/layout/orgChart1"/>
    <dgm:cxn modelId="{1F209389-6EAD-41CD-AB78-503859197AAB}" type="presParOf" srcId="{A98F5C0A-6D95-4B3D-8418-848C291F90DF}" destId="{AAD5BBE2-9CC1-4DEC-B074-79BC11E95D0B}" srcOrd="1" destOrd="0" presId="urn:microsoft.com/office/officeart/2005/8/layout/orgChart1"/>
    <dgm:cxn modelId="{DEF33AB3-1C63-4C8E-9710-7C60E4A47CC9}" type="presParOf" srcId="{A98F5C0A-6D95-4B3D-8418-848C291F90DF}" destId="{7DD4BCE3-0E1E-46FD-9201-A593BA67AAD1}" srcOrd="2" destOrd="0" presId="urn:microsoft.com/office/officeart/2005/8/layout/orgChart1"/>
    <dgm:cxn modelId="{CD2704EB-3153-45A4-9CFE-B279D6E76ED3}" type="presParOf" srcId="{4A3249C2-874C-4A7E-8213-566425CE5306}" destId="{6FB3A0FE-AA83-4CD1-A067-DD127A45C9E5}" srcOrd="2" destOrd="0" presId="urn:microsoft.com/office/officeart/2005/8/layout/orgChart1"/>
    <dgm:cxn modelId="{3F44BD94-5625-4989-9F1C-E2BAC42FF81D}" type="presParOf" srcId="{4A3249C2-874C-4A7E-8213-566425CE5306}" destId="{180288BF-33B6-400E-8554-21C1C8BF458E}" srcOrd="3" destOrd="0" presId="urn:microsoft.com/office/officeart/2005/8/layout/orgChart1"/>
    <dgm:cxn modelId="{8479F614-191B-4EB8-82FA-1CE2E891CA92}" type="presParOf" srcId="{180288BF-33B6-400E-8554-21C1C8BF458E}" destId="{C44D2B37-D15D-4F92-B103-7AE0B8A36DC8}" srcOrd="0" destOrd="0" presId="urn:microsoft.com/office/officeart/2005/8/layout/orgChart1"/>
    <dgm:cxn modelId="{86074916-EAE1-4787-9E8F-DBF1C3BF236D}" type="presParOf" srcId="{C44D2B37-D15D-4F92-B103-7AE0B8A36DC8}" destId="{35077CE0-2174-480A-9517-65D32EEED633}" srcOrd="0" destOrd="0" presId="urn:microsoft.com/office/officeart/2005/8/layout/orgChart1"/>
    <dgm:cxn modelId="{61E55679-AD2B-4C02-8D98-3DA64880E6B0}" type="presParOf" srcId="{C44D2B37-D15D-4F92-B103-7AE0B8A36DC8}" destId="{24241474-0AB5-4416-85CC-C978D4F2DF34}" srcOrd="1" destOrd="0" presId="urn:microsoft.com/office/officeart/2005/8/layout/orgChart1"/>
    <dgm:cxn modelId="{94838E87-56B2-4434-BFF0-E1185AC06EBB}" type="presParOf" srcId="{180288BF-33B6-400E-8554-21C1C8BF458E}" destId="{A4B1C829-921B-4F67-86D1-4C6132DF2A93}" srcOrd="1" destOrd="0" presId="urn:microsoft.com/office/officeart/2005/8/layout/orgChart1"/>
    <dgm:cxn modelId="{84DEBF56-56C9-4D97-BFFC-2171C8F96DB4}" type="presParOf" srcId="{180288BF-33B6-400E-8554-21C1C8BF458E}" destId="{279373C8-4DDC-4590-930F-4D5A4647A80B}" srcOrd="2" destOrd="0" presId="urn:microsoft.com/office/officeart/2005/8/layout/orgChart1"/>
    <dgm:cxn modelId="{B9429110-FEE4-4C19-8884-2B5CC966B02E}" type="presParOf" srcId="{4A3249C2-874C-4A7E-8213-566425CE5306}" destId="{2E96CAAB-E7B7-4206-B87E-D58C02C359E8}" srcOrd="4" destOrd="0" presId="urn:microsoft.com/office/officeart/2005/8/layout/orgChart1"/>
    <dgm:cxn modelId="{F4640A11-B024-4175-86BD-3D392BDE2102}" type="presParOf" srcId="{4A3249C2-874C-4A7E-8213-566425CE5306}" destId="{D242B5AB-A284-49BB-870C-6151521B7D12}" srcOrd="5" destOrd="0" presId="urn:microsoft.com/office/officeart/2005/8/layout/orgChart1"/>
    <dgm:cxn modelId="{8EE3B0B8-FF5A-4319-9399-79468E66C49C}" type="presParOf" srcId="{D242B5AB-A284-49BB-870C-6151521B7D12}" destId="{B98F6D1C-30FF-45D4-A6ED-6E0128E55ED1}" srcOrd="0" destOrd="0" presId="urn:microsoft.com/office/officeart/2005/8/layout/orgChart1"/>
    <dgm:cxn modelId="{AC8FBFB8-9BBD-4E96-B50E-B61E8C276DCD}" type="presParOf" srcId="{B98F6D1C-30FF-45D4-A6ED-6E0128E55ED1}" destId="{90B9EBCB-1B02-4859-9B94-6DC057E5CAF1}" srcOrd="0" destOrd="0" presId="urn:microsoft.com/office/officeart/2005/8/layout/orgChart1"/>
    <dgm:cxn modelId="{ADB48DEB-A92F-484C-8831-1B63F4BEEACD}" type="presParOf" srcId="{B98F6D1C-30FF-45D4-A6ED-6E0128E55ED1}" destId="{7FC80E07-1F96-4FE7-BFAD-3EA9DAA6C574}" srcOrd="1" destOrd="0" presId="urn:microsoft.com/office/officeart/2005/8/layout/orgChart1"/>
    <dgm:cxn modelId="{D72E92ED-8393-4F53-9A02-C93F76C4E019}" type="presParOf" srcId="{D242B5AB-A284-49BB-870C-6151521B7D12}" destId="{29625405-9A0C-4E48-811B-51E8AD581B62}" srcOrd="1" destOrd="0" presId="urn:microsoft.com/office/officeart/2005/8/layout/orgChart1"/>
    <dgm:cxn modelId="{8688384F-38A3-4AAF-B5AA-112F101060A7}" type="presParOf" srcId="{D242B5AB-A284-49BB-870C-6151521B7D12}" destId="{FBA4EB6D-259D-49AE-BA4E-DC38A824CB90}" srcOrd="2" destOrd="0" presId="urn:microsoft.com/office/officeart/2005/8/layout/orgChart1"/>
    <dgm:cxn modelId="{DBEC1AAC-86EA-4706-B054-FDA1FA6B28C1}" type="presParOf" srcId="{DAD98ED7-0E9E-4D52-A7C5-57A976A5B4AF}" destId="{A815EB56-C9B0-47B3-A5B0-71A1EB4CAEE4}" srcOrd="2" destOrd="0" presId="urn:microsoft.com/office/officeart/2005/8/layout/orgChart1"/>
    <dgm:cxn modelId="{2A9EDA9F-5FAB-4084-B296-1D3F2334ED3D}" type="presParOf" srcId="{A815EB56-C9B0-47B3-A5B0-71A1EB4CAEE4}" destId="{731FA18E-5A66-4565-9CF0-DE32941DF5B7}" srcOrd="0" destOrd="0" presId="urn:microsoft.com/office/officeart/2005/8/layout/orgChart1"/>
    <dgm:cxn modelId="{53321DEE-58D3-4E95-B0D8-43537A29BFDF}" type="presParOf" srcId="{A815EB56-C9B0-47B3-A5B0-71A1EB4CAEE4}" destId="{1E69AEB0-0A43-456E-8B86-34A00CC85232}" srcOrd="1" destOrd="0" presId="urn:microsoft.com/office/officeart/2005/8/layout/orgChart1"/>
    <dgm:cxn modelId="{386F99ED-E715-41FE-8B4A-EC5259E38BA9}" type="presParOf" srcId="{1E69AEB0-0A43-456E-8B86-34A00CC85232}" destId="{BAD408D1-8C36-4CC7-927E-6ECAE5676EBD}" srcOrd="0" destOrd="0" presId="urn:microsoft.com/office/officeart/2005/8/layout/orgChart1"/>
    <dgm:cxn modelId="{47894B10-A689-4D8A-9596-5819C285BEC2}" type="presParOf" srcId="{BAD408D1-8C36-4CC7-927E-6ECAE5676EBD}" destId="{CE2B2CFE-A045-42DA-AFA3-0B42F28E75FE}" srcOrd="0" destOrd="0" presId="urn:microsoft.com/office/officeart/2005/8/layout/orgChart1"/>
    <dgm:cxn modelId="{A207BC59-FDD1-4E09-BAB3-8F78254242ED}" type="presParOf" srcId="{BAD408D1-8C36-4CC7-927E-6ECAE5676EBD}" destId="{7690C683-B462-43AE-A6C4-0950BD08FAC0}" srcOrd="1" destOrd="0" presId="urn:microsoft.com/office/officeart/2005/8/layout/orgChart1"/>
    <dgm:cxn modelId="{73151912-0DFB-4081-BE4F-37593CBE399B}" type="presParOf" srcId="{1E69AEB0-0A43-456E-8B86-34A00CC85232}" destId="{308EEC5F-91EC-479D-8A2A-207E1990C052}" srcOrd="1" destOrd="0" presId="urn:microsoft.com/office/officeart/2005/8/layout/orgChart1"/>
    <dgm:cxn modelId="{5E2E0705-9461-48DF-BFFB-2F519D962193}" type="presParOf" srcId="{1E69AEB0-0A43-456E-8B86-34A00CC85232}" destId="{5955F76D-7876-42D5-89A9-941BFA4510C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FA18E-5A66-4565-9CF0-DE32941DF5B7}">
      <dsp:nvSpPr>
        <dsp:cNvPr id="0" name=""/>
        <dsp:cNvSpPr/>
      </dsp:nvSpPr>
      <dsp:spPr>
        <a:xfrm>
          <a:off x="3658912" y="750110"/>
          <a:ext cx="157511" cy="690049"/>
        </a:xfrm>
        <a:custGeom>
          <a:avLst/>
          <a:gdLst/>
          <a:ahLst/>
          <a:cxnLst/>
          <a:rect l="0" t="0" r="0" b="0"/>
          <a:pathLst>
            <a:path>
              <a:moveTo>
                <a:pt x="157511" y="0"/>
              </a:moveTo>
              <a:lnTo>
                <a:pt x="157511" y="690049"/>
              </a:lnTo>
              <a:lnTo>
                <a:pt x="0" y="690049"/>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2E96CAAB-E7B7-4206-B87E-D58C02C359E8}">
      <dsp:nvSpPr>
        <dsp:cNvPr id="0" name=""/>
        <dsp:cNvSpPr/>
      </dsp:nvSpPr>
      <dsp:spPr>
        <a:xfrm>
          <a:off x="3816424" y="750110"/>
          <a:ext cx="1815130" cy="1380099"/>
        </a:xfrm>
        <a:custGeom>
          <a:avLst/>
          <a:gdLst/>
          <a:ahLst/>
          <a:cxnLst/>
          <a:rect l="0" t="0" r="0" b="0"/>
          <a:pathLst>
            <a:path>
              <a:moveTo>
                <a:pt x="0" y="0"/>
              </a:moveTo>
              <a:lnTo>
                <a:pt x="0" y="1222588"/>
              </a:lnTo>
              <a:lnTo>
                <a:pt x="1815130" y="1222588"/>
              </a:lnTo>
              <a:lnTo>
                <a:pt x="1815130" y="1380099"/>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6FB3A0FE-AA83-4CD1-A067-DD127A45C9E5}">
      <dsp:nvSpPr>
        <dsp:cNvPr id="0" name=""/>
        <dsp:cNvSpPr/>
      </dsp:nvSpPr>
      <dsp:spPr>
        <a:xfrm>
          <a:off x="3770704" y="750110"/>
          <a:ext cx="91440" cy="1380099"/>
        </a:xfrm>
        <a:custGeom>
          <a:avLst/>
          <a:gdLst/>
          <a:ahLst/>
          <a:cxnLst/>
          <a:rect l="0" t="0" r="0" b="0"/>
          <a:pathLst>
            <a:path>
              <a:moveTo>
                <a:pt x="45720" y="0"/>
              </a:moveTo>
              <a:lnTo>
                <a:pt x="45720" y="1380099"/>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48203EDE-8043-47EE-8B19-D1A1FD66BD26}">
      <dsp:nvSpPr>
        <dsp:cNvPr id="0" name=""/>
        <dsp:cNvSpPr/>
      </dsp:nvSpPr>
      <dsp:spPr>
        <a:xfrm>
          <a:off x="2001293" y="750110"/>
          <a:ext cx="1815130" cy="1380099"/>
        </a:xfrm>
        <a:custGeom>
          <a:avLst/>
          <a:gdLst/>
          <a:ahLst/>
          <a:cxnLst/>
          <a:rect l="0" t="0" r="0" b="0"/>
          <a:pathLst>
            <a:path>
              <a:moveTo>
                <a:pt x="1815130" y="0"/>
              </a:moveTo>
              <a:lnTo>
                <a:pt x="1815130" y="1222588"/>
              </a:lnTo>
              <a:lnTo>
                <a:pt x="0" y="1222588"/>
              </a:lnTo>
              <a:lnTo>
                <a:pt x="0" y="1380099"/>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51989E69-043D-44D1-B4A1-A6D24D8EAEAC}">
      <dsp:nvSpPr>
        <dsp:cNvPr id="0" name=""/>
        <dsp:cNvSpPr/>
      </dsp:nvSpPr>
      <dsp:spPr>
        <a:xfrm>
          <a:off x="3066369" y="56"/>
          <a:ext cx="1500108" cy="7500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solidFill>
                <a:schemeClr val="tx1"/>
              </a:solidFill>
            </a:rPr>
            <a:t>Direttore Generale</a:t>
          </a:r>
        </a:p>
      </dsp:txBody>
      <dsp:txXfrm>
        <a:off x="3066369" y="56"/>
        <a:ext cx="1500108" cy="750054"/>
      </dsp:txXfrm>
    </dsp:sp>
    <dsp:sp modelId="{4464AA0B-EFD7-415F-AF5C-B2BF359B8BA1}">
      <dsp:nvSpPr>
        <dsp:cNvPr id="0" name=""/>
        <dsp:cNvSpPr/>
      </dsp:nvSpPr>
      <dsp:spPr>
        <a:xfrm>
          <a:off x="1251239" y="2130209"/>
          <a:ext cx="1500108" cy="7500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solidFill>
                <a:schemeClr val="tx1"/>
              </a:solidFill>
            </a:rPr>
            <a:t>Direttore di produzione</a:t>
          </a:r>
        </a:p>
      </dsp:txBody>
      <dsp:txXfrm>
        <a:off x="1251239" y="2130209"/>
        <a:ext cx="1500108" cy="750054"/>
      </dsp:txXfrm>
    </dsp:sp>
    <dsp:sp modelId="{35077CE0-2174-480A-9517-65D32EEED633}">
      <dsp:nvSpPr>
        <dsp:cNvPr id="0" name=""/>
        <dsp:cNvSpPr/>
      </dsp:nvSpPr>
      <dsp:spPr>
        <a:xfrm>
          <a:off x="3066369" y="2130209"/>
          <a:ext cx="1500108" cy="7500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solidFill>
                <a:schemeClr val="tx1"/>
              </a:solidFill>
            </a:rPr>
            <a:t>Direttore vendite</a:t>
          </a:r>
        </a:p>
      </dsp:txBody>
      <dsp:txXfrm>
        <a:off x="3066369" y="2130209"/>
        <a:ext cx="1500108" cy="750054"/>
      </dsp:txXfrm>
    </dsp:sp>
    <dsp:sp modelId="{90B9EBCB-1B02-4859-9B94-6DC057E5CAF1}">
      <dsp:nvSpPr>
        <dsp:cNvPr id="0" name=""/>
        <dsp:cNvSpPr/>
      </dsp:nvSpPr>
      <dsp:spPr>
        <a:xfrm>
          <a:off x="4881500" y="2130209"/>
          <a:ext cx="1500108" cy="7500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solidFill>
                <a:schemeClr val="tx1"/>
              </a:solidFill>
            </a:rPr>
            <a:t>Direttore RU</a:t>
          </a:r>
        </a:p>
      </dsp:txBody>
      <dsp:txXfrm>
        <a:off x="4881500" y="2130209"/>
        <a:ext cx="1500108" cy="750054"/>
      </dsp:txXfrm>
    </dsp:sp>
    <dsp:sp modelId="{CE2B2CFE-A045-42DA-AFA3-0B42F28E75FE}">
      <dsp:nvSpPr>
        <dsp:cNvPr id="0" name=""/>
        <dsp:cNvSpPr/>
      </dsp:nvSpPr>
      <dsp:spPr>
        <a:xfrm>
          <a:off x="2158804" y="1065132"/>
          <a:ext cx="1500108" cy="7500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solidFill>
                <a:schemeClr val="tx1"/>
              </a:solidFill>
            </a:rPr>
            <a:t>Consiglio di Amministrazione </a:t>
          </a:r>
        </a:p>
      </dsp:txBody>
      <dsp:txXfrm>
        <a:off x="2158804" y="1065132"/>
        <a:ext cx="1500108" cy="75005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0.14419</cdr:x>
      <cdr:y>0.23557</cdr:y>
    </cdr:from>
    <cdr:to>
      <cdr:x>0.92972</cdr:x>
      <cdr:y>0.7411</cdr:y>
    </cdr:to>
    <cdr:sp macro="" textlink="">
      <cdr:nvSpPr>
        <cdr:cNvPr id="2" name="Ovale 1">
          <a:extLst xmlns:a="http://schemas.openxmlformats.org/drawingml/2006/main">
            <a:ext uri="{FF2B5EF4-FFF2-40B4-BE49-F238E27FC236}">
              <a16:creationId xmlns:a16="http://schemas.microsoft.com/office/drawing/2014/main" id="{8B1B6ECC-5C13-483B-A4C5-40C683EC2AF5}"/>
            </a:ext>
          </a:extLst>
        </cdr:cNvPr>
        <cdr:cNvSpPr/>
      </cdr:nvSpPr>
      <cdr:spPr>
        <a:xfrm xmlns:a="http://schemas.openxmlformats.org/drawingml/2006/main" rot="20087973">
          <a:off x="685278" y="831178"/>
          <a:ext cx="3733244" cy="1783720"/>
        </a:xfrm>
        <a:prstGeom xmlns:a="http://schemas.openxmlformats.org/drawingml/2006/main" prst="ellipse">
          <a:avLst/>
        </a:prstGeom>
        <a:solidFill xmlns:a="http://schemas.openxmlformats.org/drawingml/2006/main">
          <a:schemeClr val="accent1">
            <a:alpha val="1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0.74989</cdr:x>
      <cdr:y>0.38776</cdr:y>
    </cdr:from>
    <cdr:to>
      <cdr:x>0.74989</cdr:x>
      <cdr:y>0.85233</cdr:y>
    </cdr:to>
    <cdr:cxnSp macro="">
      <cdr:nvCxnSpPr>
        <cdr:cNvPr id="3" name="Connettore 2 2">
          <a:extLst xmlns:a="http://schemas.openxmlformats.org/drawingml/2006/main">
            <a:ext uri="{FF2B5EF4-FFF2-40B4-BE49-F238E27FC236}">
              <a16:creationId xmlns:a16="http://schemas.microsoft.com/office/drawing/2014/main" id="{56DAC13C-8DC8-6A44-ABF4-5203BC19F9C9}"/>
            </a:ext>
          </a:extLst>
        </cdr:cNvPr>
        <cdr:cNvCxnSpPr/>
      </cdr:nvCxnSpPr>
      <cdr:spPr>
        <a:xfrm xmlns:a="http://schemas.openxmlformats.org/drawingml/2006/main">
          <a:off x="3563888" y="1368152"/>
          <a:ext cx="0" cy="163921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0.17658</cdr:x>
      <cdr:y>0.30272</cdr:y>
    </cdr:from>
    <cdr:to>
      <cdr:x>0.91298</cdr:x>
      <cdr:y>0.71523</cdr:y>
    </cdr:to>
    <cdr:sp macro="" textlink="">
      <cdr:nvSpPr>
        <cdr:cNvPr id="3" name="Ovale 2">
          <a:extLst xmlns:a="http://schemas.openxmlformats.org/drawingml/2006/main">
            <a:ext uri="{FF2B5EF4-FFF2-40B4-BE49-F238E27FC236}">
              <a16:creationId xmlns:a16="http://schemas.microsoft.com/office/drawing/2014/main" id="{D1725C65-F67B-4C6A-B2A8-19796A597747}"/>
            </a:ext>
          </a:extLst>
        </cdr:cNvPr>
        <cdr:cNvSpPr/>
      </cdr:nvSpPr>
      <cdr:spPr>
        <a:xfrm xmlns:a="http://schemas.openxmlformats.org/drawingml/2006/main" rot="19402904">
          <a:off x="762896" y="1002723"/>
          <a:ext cx="3181600" cy="1366384"/>
        </a:xfrm>
        <a:prstGeom xmlns:a="http://schemas.openxmlformats.org/drawingml/2006/main" prst="ellipse">
          <a:avLst/>
        </a:prstGeom>
        <a:solidFill xmlns:a="http://schemas.openxmlformats.org/drawingml/2006/main">
          <a:schemeClr val="accent1">
            <a:alpha val="1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it-IT"/>
        </a:p>
      </cdr:txBody>
    </cdr:sp>
  </cdr:relSizeAnchor>
  <cdr:relSizeAnchor xmlns:cdr="http://schemas.openxmlformats.org/drawingml/2006/chartDrawing">
    <cdr:from>
      <cdr:x>0.56667</cdr:x>
      <cdr:y>0.2049</cdr:y>
    </cdr:from>
    <cdr:to>
      <cdr:x>0.78333</cdr:x>
      <cdr:y>0.5</cdr:y>
    </cdr:to>
    <cdr:sp macro="" textlink="">
      <cdr:nvSpPr>
        <cdr:cNvPr id="4" name="Rettangolo 3">
          <a:extLst xmlns:a="http://schemas.openxmlformats.org/drawingml/2006/main">
            <a:ext uri="{FF2B5EF4-FFF2-40B4-BE49-F238E27FC236}">
              <a16:creationId xmlns:a16="http://schemas.microsoft.com/office/drawing/2014/main" id="{9236F1FA-D1EB-4B1B-983B-665ECE6A39F4}"/>
            </a:ext>
          </a:extLst>
        </cdr:cNvPr>
        <cdr:cNvSpPr/>
      </cdr:nvSpPr>
      <cdr:spPr>
        <a:xfrm xmlns:a="http://schemas.openxmlformats.org/drawingml/2006/main">
          <a:off x="2448273" y="678692"/>
          <a:ext cx="936103" cy="977491"/>
        </a:xfrm>
        <a:prstGeom xmlns:a="http://schemas.openxmlformats.org/drawingml/2006/main" prst="rect">
          <a:avLst/>
        </a:prstGeom>
        <a:noFill xmlns:a="http://schemas.openxmlformats.org/drawingml/2006/main"/>
        <a:ln xmlns:a="http://schemas.openxmlformats.org/drawingml/2006/main" w="635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it-IT" sz="1100"/>
        </a:p>
      </cdr:txBody>
    </cdr:sp>
  </cdr:relSizeAnchor>
  <cdr:relSizeAnchor xmlns:cdr="http://schemas.openxmlformats.org/drawingml/2006/chartDrawing">
    <cdr:from>
      <cdr:x>1</cdr:x>
      <cdr:y>0.55946</cdr:y>
    </cdr:from>
    <cdr:to>
      <cdr:x>1</cdr:x>
      <cdr:y>1</cdr:y>
    </cdr:to>
    <cdr:cxnSp macro="">
      <cdr:nvCxnSpPr>
        <cdr:cNvPr id="5" name="Connettore 2 4">
          <a:extLst xmlns:a="http://schemas.openxmlformats.org/drawingml/2006/main">
            <a:ext uri="{FF2B5EF4-FFF2-40B4-BE49-F238E27FC236}">
              <a16:creationId xmlns:a16="http://schemas.microsoft.com/office/drawing/2014/main" id="{67EE52D9-EF5D-4447-8404-D15FE5537F14}"/>
            </a:ext>
          </a:extLst>
        </cdr:cNvPr>
        <cdr:cNvCxnSpPr/>
      </cdr:nvCxnSpPr>
      <cdr:spPr>
        <a:xfrm xmlns:a="http://schemas.openxmlformats.org/drawingml/2006/main">
          <a:off x="7631458" y="1881258"/>
          <a:ext cx="0" cy="142460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0.55946</cdr:y>
    </cdr:from>
    <cdr:to>
      <cdr:x>1</cdr:x>
      <cdr:y>1</cdr:y>
    </cdr:to>
    <cdr:cxnSp macro="">
      <cdr:nvCxnSpPr>
        <cdr:cNvPr id="6" name="Connettore 2 5">
          <a:extLst xmlns:a="http://schemas.openxmlformats.org/drawingml/2006/main">
            <a:ext uri="{FF2B5EF4-FFF2-40B4-BE49-F238E27FC236}">
              <a16:creationId xmlns:a16="http://schemas.microsoft.com/office/drawing/2014/main" id="{67EE52D9-EF5D-4447-8404-D15FE5537F14}"/>
            </a:ext>
          </a:extLst>
        </cdr:cNvPr>
        <cdr:cNvCxnSpPr/>
      </cdr:nvCxnSpPr>
      <cdr:spPr>
        <a:xfrm xmlns:a="http://schemas.openxmlformats.org/drawingml/2006/main">
          <a:off x="7631458" y="1881258"/>
          <a:ext cx="0" cy="142460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0.55946</cdr:y>
    </cdr:from>
    <cdr:to>
      <cdr:x>1</cdr:x>
      <cdr:y>1</cdr:y>
    </cdr:to>
    <cdr:cxnSp macro="">
      <cdr:nvCxnSpPr>
        <cdr:cNvPr id="7" name="Connettore 2 6">
          <a:extLst xmlns:a="http://schemas.openxmlformats.org/drawingml/2006/main">
            <a:ext uri="{FF2B5EF4-FFF2-40B4-BE49-F238E27FC236}">
              <a16:creationId xmlns:a16="http://schemas.microsoft.com/office/drawing/2014/main" id="{67EE52D9-EF5D-4447-8404-D15FE5537F14}"/>
            </a:ext>
          </a:extLst>
        </cdr:cNvPr>
        <cdr:cNvCxnSpPr/>
      </cdr:nvCxnSpPr>
      <cdr:spPr>
        <a:xfrm xmlns:a="http://schemas.openxmlformats.org/drawingml/2006/main">
          <a:off x="7631458" y="1881258"/>
          <a:ext cx="0" cy="142460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0.55946</cdr:y>
    </cdr:from>
    <cdr:to>
      <cdr:x>1</cdr:x>
      <cdr:y>1</cdr:y>
    </cdr:to>
    <cdr:cxnSp macro="">
      <cdr:nvCxnSpPr>
        <cdr:cNvPr id="8" name="Connettore 2 7">
          <a:extLst xmlns:a="http://schemas.openxmlformats.org/drawingml/2006/main">
            <a:ext uri="{FF2B5EF4-FFF2-40B4-BE49-F238E27FC236}">
              <a16:creationId xmlns:a16="http://schemas.microsoft.com/office/drawing/2014/main" id="{67EE52D9-EF5D-4447-8404-D15FE5537F14}"/>
            </a:ext>
          </a:extLst>
        </cdr:cNvPr>
        <cdr:cNvCxnSpPr/>
      </cdr:nvCxnSpPr>
      <cdr:spPr>
        <a:xfrm xmlns:a="http://schemas.openxmlformats.org/drawingml/2006/main">
          <a:off x="7631458" y="1881258"/>
          <a:ext cx="0" cy="142460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0.675</cdr:x>
      <cdr:y>0.50439</cdr:y>
    </cdr:from>
    <cdr:to>
      <cdr:x>0.675</cdr:x>
      <cdr:y>0.83956</cdr:y>
    </cdr:to>
    <cdr:cxnSp macro="">
      <cdr:nvCxnSpPr>
        <cdr:cNvPr id="10" name="Connettore 2 9">
          <a:extLst xmlns:a="http://schemas.openxmlformats.org/drawingml/2006/main">
            <a:ext uri="{FF2B5EF4-FFF2-40B4-BE49-F238E27FC236}">
              <a16:creationId xmlns:a16="http://schemas.microsoft.com/office/drawing/2014/main" id="{26452D7F-4A69-427A-950B-214A23194ADB}"/>
            </a:ext>
          </a:extLst>
        </cdr:cNvPr>
        <cdr:cNvCxnSpPr/>
      </cdr:nvCxnSpPr>
      <cdr:spPr>
        <a:xfrm xmlns:a="http://schemas.openxmlformats.org/drawingml/2006/main">
          <a:off x="2916325" y="1670731"/>
          <a:ext cx="0" cy="111019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it-IT"/>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it-IT"/>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it-IT"/>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FB4E36FE-3933-477A-899E-C528FCEABCE4}" type="slidenum">
              <a:rPr lang="it-IT"/>
              <a:pPr>
                <a:defRPr/>
              </a:pPr>
              <a:t>‹N›</a:t>
            </a:fld>
            <a:endParaRPr lang="it-IT"/>
          </a:p>
        </p:txBody>
      </p:sp>
    </p:spTree>
    <p:extLst>
      <p:ext uri="{BB962C8B-B14F-4D97-AF65-F5344CB8AC3E}">
        <p14:creationId xmlns:p14="http://schemas.microsoft.com/office/powerpoint/2010/main" val="3459095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FB4E36FE-3933-477A-899E-C528FCEABCE4}" type="slidenum">
              <a:rPr lang="it-IT" smtClean="0"/>
              <a:pPr>
                <a:defRPr/>
              </a:pPr>
              <a:t>1</a:t>
            </a:fld>
            <a:endParaRPr lang="it-IT"/>
          </a:p>
        </p:txBody>
      </p:sp>
    </p:spTree>
    <p:extLst>
      <p:ext uri="{BB962C8B-B14F-4D97-AF65-F5344CB8AC3E}">
        <p14:creationId xmlns:p14="http://schemas.microsoft.com/office/powerpoint/2010/main" val="68717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DDEBAC9-4FE7-4110-9D34-844CB0E5CEE7}" type="slidenum">
              <a:rPr lang="it-IT" smtClean="0">
                <a:latin typeface="Arial" pitchFamily="34" charset="0"/>
              </a:rPr>
              <a:pPr/>
              <a:t>2</a:t>
            </a:fld>
            <a:endParaRPr lang="it-IT">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it-IT">
              <a:latin typeface="Arial" pitchFamily="34" charset="0"/>
            </a:endParaRPr>
          </a:p>
        </p:txBody>
      </p:sp>
    </p:spTree>
    <p:extLst>
      <p:ext uri="{BB962C8B-B14F-4D97-AF65-F5344CB8AC3E}">
        <p14:creationId xmlns:p14="http://schemas.microsoft.com/office/powerpoint/2010/main" val="309446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DDEBAC9-4FE7-4110-9D34-844CB0E5CEE7}" type="slidenum">
              <a:rPr lang="it-IT" smtClean="0">
                <a:latin typeface="Arial" pitchFamily="34" charset="0"/>
              </a:rPr>
              <a:pPr/>
              <a:t>3</a:t>
            </a:fld>
            <a:endParaRPr lang="it-IT">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it-IT">
              <a:latin typeface="Arial" pitchFamily="34" charset="0"/>
            </a:endParaRPr>
          </a:p>
        </p:txBody>
      </p:sp>
    </p:spTree>
    <p:extLst>
      <p:ext uri="{BB962C8B-B14F-4D97-AF65-F5344CB8AC3E}">
        <p14:creationId xmlns:p14="http://schemas.microsoft.com/office/powerpoint/2010/main" val="48074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DDEBAC9-4FE7-4110-9D34-844CB0E5CEE7}" type="slidenum">
              <a:rPr lang="it-IT" smtClean="0">
                <a:latin typeface="Arial" pitchFamily="34" charset="0"/>
              </a:rPr>
              <a:pPr/>
              <a:t>4</a:t>
            </a:fld>
            <a:endParaRPr lang="it-IT">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it-IT">
              <a:latin typeface="Arial" pitchFamily="34" charset="0"/>
            </a:endParaRPr>
          </a:p>
        </p:txBody>
      </p:sp>
    </p:spTree>
    <p:extLst>
      <p:ext uri="{BB962C8B-B14F-4D97-AF65-F5344CB8AC3E}">
        <p14:creationId xmlns:p14="http://schemas.microsoft.com/office/powerpoint/2010/main" val="313273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25C92E9-623D-4B30-B239-F4A72D956004}" type="slidenum">
              <a:rPr lang="it-IT" smtClean="0">
                <a:latin typeface="Arial" pitchFamily="34" charset="0"/>
              </a:rPr>
              <a:pPr/>
              <a:t>7</a:t>
            </a:fld>
            <a:endParaRPr lang="it-IT">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it-IT">
              <a:latin typeface="Arial" pitchFamily="34" charset="0"/>
            </a:endParaRPr>
          </a:p>
        </p:txBody>
      </p:sp>
    </p:spTree>
    <p:extLst>
      <p:ext uri="{BB962C8B-B14F-4D97-AF65-F5344CB8AC3E}">
        <p14:creationId xmlns:p14="http://schemas.microsoft.com/office/powerpoint/2010/main" val="2604708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25C92E9-623D-4B30-B239-F4A72D956004}" type="slidenum">
              <a:rPr lang="it-IT" smtClean="0">
                <a:latin typeface="Arial" pitchFamily="34" charset="0"/>
              </a:rPr>
              <a:pPr/>
              <a:t>9</a:t>
            </a:fld>
            <a:endParaRPr lang="it-IT">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it-IT">
              <a:latin typeface="Arial" pitchFamily="34" charset="0"/>
            </a:endParaRPr>
          </a:p>
        </p:txBody>
      </p:sp>
    </p:spTree>
    <p:extLst>
      <p:ext uri="{BB962C8B-B14F-4D97-AF65-F5344CB8AC3E}">
        <p14:creationId xmlns:p14="http://schemas.microsoft.com/office/powerpoint/2010/main" val="347998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Spiegare l’intestazione di colonna</a:t>
            </a:r>
          </a:p>
        </p:txBody>
      </p:sp>
      <p:sp>
        <p:nvSpPr>
          <p:cNvPr id="4" name="Segnaposto numero diapositiva 3"/>
          <p:cNvSpPr>
            <a:spLocks noGrp="1"/>
          </p:cNvSpPr>
          <p:nvPr>
            <p:ph type="sldNum" sz="quarter" idx="5"/>
          </p:nvPr>
        </p:nvSpPr>
        <p:spPr/>
        <p:txBody>
          <a:bodyPr/>
          <a:lstStyle/>
          <a:p>
            <a:pPr>
              <a:defRPr/>
            </a:pPr>
            <a:fld id="{FB4E36FE-3933-477A-899E-C528FCEABCE4}" type="slidenum">
              <a:rPr lang="it-IT" smtClean="0"/>
              <a:pPr>
                <a:defRPr/>
              </a:pPr>
              <a:t>144</a:t>
            </a:fld>
            <a:endParaRPr lang="it-IT"/>
          </a:p>
        </p:txBody>
      </p:sp>
    </p:spTree>
    <p:extLst>
      <p:ext uri="{BB962C8B-B14F-4D97-AF65-F5344CB8AC3E}">
        <p14:creationId xmlns:p14="http://schemas.microsoft.com/office/powerpoint/2010/main" val="2381860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7" name="Rectangle 2">
            <a:extLst>
              <a:ext uri="{FF2B5EF4-FFF2-40B4-BE49-F238E27FC236}">
                <a16:creationId xmlns:a16="http://schemas.microsoft.com/office/drawing/2014/main" id="{DD12D6BE-AA5B-46B1-9EF0-2F87BF677F37}"/>
              </a:ext>
            </a:extLst>
          </p:cNvPr>
          <p:cNvSpPr>
            <a:spLocks noChangeArrowheads="1"/>
          </p:cNvSpPr>
          <p:nvPr userDrawn="1"/>
        </p:nvSpPr>
        <p:spPr bwMode="auto">
          <a:xfrm>
            <a:off x="0" y="-26988"/>
            <a:ext cx="9155113" cy="6884988"/>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8" name="Picture 3" descr="SigilloLogoLAST_WhiteOK">
            <a:extLst>
              <a:ext uri="{FF2B5EF4-FFF2-40B4-BE49-F238E27FC236}">
                <a16:creationId xmlns:a16="http://schemas.microsoft.com/office/drawing/2014/main" id="{9FE2A4F4-0B49-4D53-AC2C-2B9D79AE663E}"/>
              </a:ext>
            </a:extLst>
          </p:cNvPr>
          <p:cNvPicPr>
            <a:picLocks noChangeAspect="1" noChangeArrowheads="1"/>
          </p:cNvPicPr>
          <p:nvPr userDrawn="1"/>
        </p:nvPicPr>
        <p:blipFill>
          <a:blip r:embed="rId2" cstate="print"/>
          <a:srcRect/>
          <a:stretch>
            <a:fillRect/>
          </a:stretch>
        </p:blipFill>
        <p:spPr bwMode="auto">
          <a:xfrm>
            <a:off x="3421856" y="517977"/>
            <a:ext cx="2300288" cy="10287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DA98BCC-B1B6-4369-A551-4B0E2AA3E5E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60978DE-AD37-4D0C-8958-922E78912FD5}"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dirty="0"/>
              <a:t>Fare clic per modificare lo stile del titolo</a:t>
            </a:r>
          </a:p>
        </p:txBody>
      </p:sp>
      <p:sp>
        <p:nvSpPr>
          <p:cNvPr id="3" name="Segnaposto testo 2"/>
          <p:cNvSpPr>
            <a:spLocks noGrp="1"/>
          </p:cNvSpPr>
          <p:nvPr>
            <p:ph type="body" sz="half" idx="1"/>
          </p:nvPr>
        </p:nvSpPr>
        <p:spPr>
          <a:xfrm>
            <a:off x="457200" y="1600200"/>
            <a:ext cx="8229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 y="3938588"/>
            <a:ext cx="8229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B82FD13A-287D-4EBC-B273-34168C8BC1F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7D92713-AC22-4B0F-90CF-BAB925CE79C2}"/>
              </a:ext>
            </a:extLst>
          </p:cNvPr>
          <p:cNvSpPr>
            <a:spLocks noChangeArrowheads="1"/>
          </p:cNvSpPr>
          <p:nvPr userDrawn="1"/>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8" name="Picture 3" descr="SigilloLogoLAST_WhiteOK">
            <a:extLst>
              <a:ext uri="{FF2B5EF4-FFF2-40B4-BE49-F238E27FC236}">
                <a16:creationId xmlns:a16="http://schemas.microsoft.com/office/drawing/2014/main" id="{8F5E243F-6230-47CA-9463-2901A795AE1C}"/>
              </a:ext>
            </a:extLst>
          </p:cNvPr>
          <p:cNvPicPr>
            <a:picLocks noChangeAspect="1" noChangeArrowheads="1"/>
          </p:cNvPicPr>
          <p:nvPr userDrawn="1"/>
        </p:nvPicPr>
        <p:blipFill>
          <a:blip r:embed="rId2" cstate="print"/>
          <a:srcRect/>
          <a:stretch>
            <a:fillRect/>
          </a:stretch>
        </p:blipFill>
        <p:spPr bwMode="auto">
          <a:xfrm>
            <a:off x="184150" y="96838"/>
            <a:ext cx="2300288" cy="1028700"/>
          </a:xfrm>
          <a:prstGeom prst="rect">
            <a:avLst/>
          </a:prstGeom>
          <a:noFill/>
          <a:ln w="9525">
            <a:noFill/>
            <a:miter lim="800000"/>
            <a:headEnd/>
            <a:tailEnd/>
          </a:ln>
        </p:spPr>
      </p:pic>
      <p:sp>
        <p:nvSpPr>
          <p:cNvPr id="2" name="Titolo 1"/>
          <p:cNvSpPr>
            <a:spLocks noGrp="1"/>
          </p:cNvSpPr>
          <p:nvPr>
            <p:ph type="title"/>
          </p:nvPr>
        </p:nvSpPr>
        <p:spPr/>
        <p:txBody>
          <a:bodyPr/>
          <a:lstStyle>
            <a:lvl1pPr>
              <a:defRPr sz="3200"/>
            </a:lvl1p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7" name="Rectangle 2">
            <a:extLst>
              <a:ext uri="{FF2B5EF4-FFF2-40B4-BE49-F238E27FC236}">
                <a16:creationId xmlns:a16="http://schemas.microsoft.com/office/drawing/2014/main" id="{C35425DA-4736-4C03-AE35-77CEA1E0C952}"/>
              </a:ext>
            </a:extLst>
          </p:cNvPr>
          <p:cNvSpPr>
            <a:spLocks noChangeArrowheads="1"/>
          </p:cNvSpPr>
          <p:nvPr userDrawn="1"/>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8" name="Picture 3" descr="SigilloLogoLAST_WhiteOK">
            <a:extLst>
              <a:ext uri="{FF2B5EF4-FFF2-40B4-BE49-F238E27FC236}">
                <a16:creationId xmlns:a16="http://schemas.microsoft.com/office/drawing/2014/main" id="{FD901582-87DA-4150-84BF-3AA09205A6CE}"/>
              </a:ext>
            </a:extLst>
          </p:cNvPr>
          <p:cNvPicPr>
            <a:picLocks noChangeAspect="1" noChangeArrowheads="1"/>
          </p:cNvPicPr>
          <p:nvPr userDrawn="1"/>
        </p:nvPicPr>
        <p:blipFill>
          <a:blip r:embed="rId2" cstate="print"/>
          <a:srcRect/>
          <a:stretch>
            <a:fillRect/>
          </a:stretch>
        </p:blipFill>
        <p:spPr bwMode="auto">
          <a:xfrm>
            <a:off x="184150" y="96838"/>
            <a:ext cx="2300288" cy="10287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15B6CA3-A864-4E02-B311-19C70483A120}"/>
              </a:ext>
            </a:extLst>
          </p:cNvPr>
          <p:cNvSpPr>
            <a:spLocks noChangeArrowheads="1"/>
          </p:cNvSpPr>
          <p:nvPr userDrawn="1"/>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8531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8531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9" name="Picture 3" descr="SigilloLogoLAST_WhiteOK">
            <a:extLst>
              <a:ext uri="{FF2B5EF4-FFF2-40B4-BE49-F238E27FC236}">
                <a16:creationId xmlns:a16="http://schemas.microsoft.com/office/drawing/2014/main" id="{CA7A7187-2469-4D7C-A616-B84F4D8B62A6}"/>
              </a:ext>
            </a:extLst>
          </p:cNvPr>
          <p:cNvPicPr>
            <a:picLocks noChangeAspect="1" noChangeArrowheads="1"/>
          </p:cNvPicPr>
          <p:nvPr userDrawn="1"/>
        </p:nvPicPr>
        <p:blipFill>
          <a:blip r:embed="rId2" cstate="print"/>
          <a:srcRect/>
          <a:stretch>
            <a:fillRect/>
          </a:stretch>
        </p:blipFill>
        <p:spPr bwMode="auto">
          <a:xfrm>
            <a:off x="184150" y="96838"/>
            <a:ext cx="2300288" cy="102870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877FF793-6BB1-4ED7-A4E1-2B02DAAB10F7}"/>
              </a:ext>
            </a:extLst>
          </p:cNvPr>
          <p:cNvSpPr>
            <a:spLocks noChangeArrowheads="1"/>
          </p:cNvSpPr>
          <p:nvPr userDrawn="1"/>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11" name="Picture 3" descr="SigilloLogoLAST_WhiteOK">
            <a:extLst>
              <a:ext uri="{FF2B5EF4-FFF2-40B4-BE49-F238E27FC236}">
                <a16:creationId xmlns:a16="http://schemas.microsoft.com/office/drawing/2014/main" id="{FF0986D0-B8DF-4B34-AAA2-CA8D0B3B7A86}"/>
              </a:ext>
            </a:extLst>
          </p:cNvPr>
          <p:cNvPicPr>
            <a:picLocks noChangeAspect="1" noChangeArrowheads="1"/>
          </p:cNvPicPr>
          <p:nvPr userDrawn="1"/>
        </p:nvPicPr>
        <p:blipFill>
          <a:blip r:embed="rId2" cstate="print"/>
          <a:srcRect/>
          <a:stretch>
            <a:fillRect/>
          </a:stretch>
        </p:blipFill>
        <p:spPr bwMode="auto">
          <a:xfrm>
            <a:off x="184150" y="96838"/>
            <a:ext cx="2300288" cy="1028700"/>
          </a:xfrm>
          <a:prstGeom prst="rect">
            <a:avLst/>
          </a:prstGeom>
          <a:noFill/>
          <a:ln w="9525">
            <a:noFill/>
            <a:miter lim="800000"/>
            <a:headEnd/>
            <a:tailEnd/>
          </a:ln>
        </p:spPr>
      </p:pic>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4" name="Segnaposto contenuto 3"/>
          <p:cNvSpPr>
            <a:spLocks noGrp="1"/>
          </p:cNvSpPr>
          <p:nvPr>
            <p:ph sz="half" idx="2"/>
          </p:nvPr>
        </p:nvSpPr>
        <p:spPr>
          <a:xfrm>
            <a:off x="457200" y="2174874"/>
            <a:ext cx="4040188" cy="427846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42784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0C5368E-37A8-4E62-AD5E-7405C9D5ECF7}"/>
              </a:ext>
            </a:extLst>
          </p:cNvPr>
          <p:cNvSpPr>
            <a:spLocks noChangeArrowheads="1"/>
          </p:cNvSpPr>
          <p:nvPr userDrawn="1"/>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7" name="Picture 3" descr="SigilloLogoLAST_WhiteOK">
            <a:extLst>
              <a:ext uri="{FF2B5EF4-FFF2-40B4-BE49-F238E27FC236}">
                <a16:creationId xmlns:a16="http://schemas.microsoft.com/office/drawing/2014/main" id="{DD663F98-8E00-4A2E-A95D-3F6E37C3388C}"/>
              </a:ext>
            </a:extLst>
          </p:cNvPr>
          <p:cNvPicPr>
            <a:picLocks noChangeAspect="1" noChangeArrowheads="1"/>
          </p:cNvPicPr>
          <p:nvPr userDrawn="1"/>
        </p:nvPicPr>
        <p:blipFill>
          <a:blip r:embed="rId2" cstate="print"/>
          <a:srcRect/>
          <a:stretch>
            <a:fillRect/>
          </a:stretch>
        </p:blipFill>
        <p:spPr bwMode="auto">
          <a:xfrm>
            <a:off x="184150" y="96838"/>
            <a:ext cx="2300288" cy="1028700"/>
          </a:xfrm>
          <a:prstGeom prst="rect">
            <a:avLst/>
          </a:prstGeom>
          <a:noFill/>
          <a:ln w="9525">
            <a:noFill/>
            <a:miter lim="800000"/>
            <a:headEnd/>
            <a:tailEnd/>
          </a:ln>
        </p:spPr>
      </p:pic>
      <p:sp>
        <p:nvSpPr>
          <p:cNvPr id="2" name="Titolo 1"/>
          <p:cNvSpPr>
            <a:spLocks noGrp="1"/>
          </p:cNvSpPr>
          <p:nvPr>
            <p:ph type="title"/>
          </p:nvPr>
        </p:nvSpPr>
        <p:spPr/>
        <p:txBody>
          <a:bodyPr/>
          <a:lstStyle/>
          <a:p>
            <a:r>
              <a:rPr lang="it-IT"/>
              <a:t>Fare clic per modificare lo stile del titolo</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FC82FBE-D45A-4F59-954E-F74168A113F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it-IT"/>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7BFF886-C5E6-4561-BA83-90D64CCDBE6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590800" y="274638"/>
            <a:ext cx="6096000" cy="7060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2051" name="Rectangle 3"/>
          <p:cNvSpPr>
            <a:spLocks noGrp="1" noChangeArrowheads="1"/>
          </p:cNvSpPr>
          <p:nvPr>
            <p:ph type="body" idx="1"/>
          </p:nvPr>
        </p:nvSpPr>
        <p:spPr bwMode="auto">
          <a:xfrm>
            <a:off x="457200" y="1600200"/>
            <a:ext cx="8229600" cy="4983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teriale%20Didattica%20Integrativa/LineeGuidaEsercitazioni.pptx" TargetMode="Externa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hyperlink" Target="https://osf.io/tbmh5/"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hyperlink" Target="https://www.dropbox.com/sh/18vg38oolwy5k38/AABl10l1T2E9jHEzxa9yhlCna?dl=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www.dropbox.com/sh/c0j488707xhvtfw/AAB6ErPbNdB53JKKyPssf9GTa?dl=0"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hyperlink" Target="https://elearning.unipd.it/scuolapsicologia/mod/folder/view.php?id=58210" TargetMode="Externa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onetonline.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onetonline.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onetonline.org/" TargetMode="External"/><Relationship Id="rId2" Type="http://schemas.openxmlformats.org/officeDocument/2006/relationships/hyperlink" Target="https://elearning.unipd.it/scuolapsicologia/pluginfile.php/148843/mod_folder/content/0/SchemaIntervistaJobAnalysis_Aula.docx?forcedownload=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elearning.unipd.it/scuolapsicologia/pluginfile.php/148843/mod_folder/content/0/SchemaIntervistaJobAnalysis_Aula.docx?forcedownload=1"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dropbox.com/sh/sij93h5vpwp4k5l/AAA7RNF5-MH8O4g6C8x_Vr8ra?dl=0" TargetMode="External"/><Relationship Id="rId2" Type="http://schemas.openxmlformats.org/officeDocument/2006/relationships/hyperlink" Target="https://www.dropbox.com/s/brbmnyp6aafzfcc/Cook.2009.Personnel%20Selection.Book.pdf?dl=0" TargetMode="External"/><Relationship Id="rId1" Type="http://schemas.openxmlformats.org/officeDocument/2006/relationships/slideLayout" Target="../slideLayouts/slideLayout2.xml"/><Relationship Id="rId5" Type="http://schemas.openxmlformats.org/officeDocument/2006/relationships/hyperlink" Target="https://www.dropbox.com/s/y0l1bhy5ijptayd/Social%20Media%20Selection%20Book.pdf?dl=0" TargetMode="External"/><Relationship Id="rId4" Type="http://schemas.openxmlformats.org/officeDocument/2006/relationships/hyperlink" Target="https://www.dropbox.com/s/kz1e69yaf5lt5qx/Evers.Anderson.Voskujil.pdf?dl=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learning.unipd.it/scuolapsicologia/pluginfile.php/200209/mod_folder/content/0/Indicazioni%20per%20lo%20studio.pdf?forcedownload=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4/relationships/chartEx" Target="../charts/chartEx1.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14/relationships/chartEx" Target="../charts/chartEx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4/relationships/chartEx" Target="../charts/chartEx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14/relationships/chartEx" Target="../charts/chartEx4.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learning.unipd.it/scuolapsicologia/course/view.php?id=2815" TargetMode="External"/><Relationship Id="rId2" Type="http://schemas.openxmlformats.org/officeDocument/2006/relationships/hyperlink" Target="https://www.federica.eu/c/selezione_del_personale_/"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071B"/>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95536" y="1628800"/>
            <a:ext cx="8424936" cy="4896544"/>
          </a:xfrm>
        </p:spPr>
        <p:txBody>
          <a:bodyPr/>
          <a:lstStyle/>
          <a:p>
            <a:pPr eaLnBrk="1" hangingPunct="1"/>
            <a:r>
              <a:rPr lang="it-IT" sz="2400" dirty="0">
                <a:solidFill>
                  <a:schemeClr val="bg1"/>
                </a:solidFill>
                <a:latin typeface="+mn-lt"/>
              </a:rPr>
              <a:t>Corso di laurea magistrale in </a:t>
            </a:r>
            <a:br>
              <a:rPr lang="it-IT" sz="2400" b="1" dirty="0">
                <a:solidFill>
                  <a:schemeClr val="bg1"/>
                </a:solidFill>
                <a:latin typeface="+mn-lt"/>
              </a:rPr>
            </a:br>
            <a:r>
              <a:rPr lang="it-IT" sz="2400" b="1" i="1" dirty="0">
                <a:solidFill>
                  <a:schemeClr val="bg1"/>
                </a:solidFill>
                <a:latin typeface="+mn-lt"/>
              </a:rPr>
              <a:t>Psicologia Sociale, del Lavoro e della Comunicazione</a:t>
            </a:r>
            <a:br>
              <a:rPr lang="it-IT" sz="2400" b="1" dirty="0">
                <a:solidFill>
                  <a:schemeClr val="bg1"/>
                </a:solidFill>
                <a:latin typeface="+mn-lt"/>
              </a:rPr>
            </a:br>
            <a:r>
              <a:rPr lang="it-IT" sz="2400" b="1" dirty="0">
                <a:solidFill>
                  <a:schemeClr val="bg1"/>
                </a:solidFill>
                <a:latin typeface="+mn-lt"/>
              </a:rPr>
              <a:t>A.A. 2020/2021</a:t>
            </a:r>
          </a:p>
          <a:p>
            <a:pPr eaLnBrk="1" hangingPunct="1"/>
            <a:endParaRPr lang="it-IT" sz="2400" b="1" dirty="0">
              <a:solidFill>
                <a:schemeClr val="bg1"/>
              </a:solidFill>
              <a:latin typeface="+mn-lt"/>
            </a:endParaRPr>
          </a:p>
          <a:p>
            <a:pPr eaLnBrk="1" hangingPunct="1"/>
            <a:r>
              <a:rPr lang="it-IT" sz="2800" dirty="0">
                <a:solidFill>
                  <a:schemeClr val="bg1"/>
                </a:solidFill>
                <a:latin typeface="+mn-lt"/>
              </a:rPr>
              <a:t>Insegnamento di</a:t>
            </a:r>
          </a:p>
          <a:p>
            <a:pPr eaLnBrk="1" hangingPunct="1"/>
            <a:r>
              <a:rPr lang="it-IT" b="1" dirty="0">
                <a:solidFill>
                  <a:schemeClr val="bg1"/>
                </a:solidFill>
                <a:latin typeface="+mn-lt"/>
              </a:rPr>
              <a:t>Selezione del Personale</a:t>
            </a:r>
          </a:p>
          <a:p>
            <a:pPr eaLnBrk="1" hangingPunct="1"/>
            <a:r>
              <a:rPr lang="it-IT" sz="3600" b="1" dirty="0">
                <a:solidFill>
                  <a:schemeClr val="bg1"/>
                </a:solidFill>
                <a:latin typeface="+mn-lt"/>
              </a:rPr>
              <a:t> </a:t>
            </a:r>
            <a:r>
              <a:rPr lang="it-IT" sz="2800" i="1" dirty="0">
                <a:solidFill>
                  <a:schemeClr val="bg1"/>
                </a:solidFill>
              </a:rPr>
              <a:t>Prof. </a:t>
            </a:r>
            <a:r>
              <a:rPr lang="it-IT" sz="2800" i="1" dirty="0">
                <a:solidFill>
                  <a:schemeClr val="bg1"/>
                </a:solidFill>
                <a:latin typeface="+mn-lt"/>
              </a:rPr>
              <a:t>Michelangelo Vianello, D</a:t>
            </a:r>
            <a:r>
              <a:rPr lang="it-IT" sz="2800" i="1" dirty="0">
                <a:solidFill>
                  <a:schemeClr val="bg1"/>
                </a:solidFill>
              </a:rPr>
              <a:t>ott. Alessandro Meneghini e Dott.ssa Anna Dalla Rosa</a:t>
            </a:r>
            <a:endParaRPr lang="it-IT" sz="2800" i="1" dirty="0">
              <a:solidFill>
                <a:schemeClr val="bg1"/>
              </a:solidFill>
              <a:latin typeface="+mn-lt"/>
            </a:endParaRPr>
          </a:p>
          <a:p>
            <a:pPr eaLnBrk="1" hangingPunct="1"/>
            <a:endParaRPr lang="it-IT" sz="2000" b="1" dirty="0">
              <a:solidFill>
                <a:schemeClr val="bg1"/>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743"/>
          <p:cNvSpPr txBox="1">
            <a:spLocks noGrp="1"/>
          </p:cNvSpPr>
          <p:nvPr>
            <p:ph type="body" idx="1"/>
          </p:nvPr>
        </p:nvSpPr>
        <p:spPr>
          <a:xfrm>
            <a:off x="399501" y="1633205"/>
            <a:ext cx="8344998" cy="1363747"/>
          </a:xfrm>
          <a:prstGeom prst="rect">
            <a:avLst/>
          </a:prstGeom>
        </p:spPr>
        <p:txBody>
          <a:bodyPr lIns="45699" tIns="45699" rIns="45699" bIns="45699"/>
          <a:lstStyle/>
          <a:p>
            <a:pPr marL="0" indent="0" algn="just">
              <a:spcBef>
                <a:spcPts val="0"/>
              </a:spcBef>
              <a:buNone/>
              <a:defRPr sz="1800" b="1"/>
            </a:pPr>
            <a:r>
              <a:rPr lang="it-IT" sz="1800" kern="1200" dirty="0"/>
              <a:t>La valutazione del laboratorio contribuirà al 45% del voto finale dell'esame.  </a:t>
            </a:r>
          </a:p>
          <a:p>
            <a:pPr marL="0" indent="0" algn="just">
              <a:spcBef>
                <a:spcPts val="0"/>
              </a:spcBef>
              <a:buNone/>
              <a:defRPr sz="1800" b="1"/>
            </a:pPr>
            <a:endParaRPr lang="it-IT" sz="1800" kern="1200" dirty="0"/>
          </a:p>
          <a:p>
            <a:pPr marL="0" indent="0" algn="just">
              <a:spcBef>
                <a:spcPts val="0"/>
              </a:spcBef>
              <a:buNone/>
              <a:defRPr sz="1800" b="1"/>
            </a:pPr>
            <a:r>
              <a:rPr lang="it-IT" sz="1800" kern="1200" dirty="0"/>
              <a:t>Ogni gruppo riceverà una valutazione in trentesimi basata sullo svolgimento delle seguenti attività:</a:t>
            </a:r>
          </a:p>
        </p:txBody>
      </p:sp>
      <p:sp>
        <p:nvSpPr>
          <p:cNvPr id="189" name="Shape 744"/>
          <p:cNvSpPr txBox="1">
            <a:spLocks noGrp="1"/>
          </p:cNvSpPr>
          <p:nvPr>
            <p:ph type="title"/>
          </p:nvPr>
        </p:nvSpPr>
        <p:spPr>
          <a:xfrm>
            <a:off x="2339752" y="116632"/>
            <a:ext cx="6569150" cy="1080000"/>
          </a:xfrm>
          <a:prstGeom prst="rect">
            <a:avLst/>
          </a:prstGeom>
        </p:spPr>
        <p:txBody>
          <a:bodyPr lIns="45699" tIns="45699" rIns="45699" bIns="45699"/>
          <a:lstStyle>
            <a:lvl1pPr>
              <a:defRPr sz="3600">
                <a:solidFill>
                  <a:schemeClr val="accent3">
                    <a:lumOff val="44000"/>
                  </a:schemeClr>
                </a:solidFill>
              </a:defRPr>
            </a:lvl1pPr>
          </a:lstStyle>
          <a:p>
            <a:r>
              <a:rPr lang="it-IT" dirty="0"/>
              <a:t>Valutazione del profitto:</a:t>
            </a:r>
            <a:br>
              <a:rPr lang="it-IT" dirty="0"/>
            </a:br>
            <a:r>
              <a:rPr lang="it-IT" dirty="0"/>
              <a:t>abilità</a:t>
            </a:r>
            <a:endParaRPr dirty="0"/>
          </a:p>
        </p:txBody>
      </p:sp>
      <p:graphicFrame>
        <p:nvGraphicFramePr>
          <p:cNvPr id="190" name="Tabella 1"/>
          <p:cNvGraphicFramePr/>
          <p:nvPr/>
        </p:nvGraphicFramePr>
        <p:xfrm>
          <a:off x="717709" y="3140968"/>
          <a:ext cx="7708582" cy="3385157"/>
        </p:xfrm>
        <a:graphic>
          <a:graphicData uri="http://schemas.openxmlformats.org/drawingml/2006/table">
            <a:tbl>
              <a:tblPr/>
              <a:tblGrid>
                <a:gridCol w="1951456">
                  <a:extLst>
                    <a:ext uri="{9D8B030D-6E8A-4147-A177-3AD203B41FA5}">
                      <a16:colId xmlns:a16="http://schemas.microsoft.com/office/drawing/2014/main" val="20000"/>
                    </a:ext>
                  </a:extLst>
                </a:gridCol>
                <a:gridCol w="5757126">
                  <a:extLst>
                    <a:ext uri="{9D8B030D-6E8A-4147-A177-3AD203B41FA5}">
                      <a16:colId xmlns:a16="http://schemas.microsoft.com/office/drawing/2014/main" val="20001"/>
                    </a:ext>
                  </a:extLst>
                </a:gridCol>
              </a:tblGrid>
              <a:tr h="367637">
                <a:tc>
                  <a:txBody>
                    <a:bodyPr/>
                    <a:lstStyle/>
                    <a:p>
                      <a:pPr algn="ctr">
                        <a:defRPr sz="1800"/>
                      </a:pPr>
                      <a:r>
                        <a:rPr lang="it-IT" b="1" dirty="0"/>
                        <a:t>Attività</a:t>
                      </a:r>
                      <a:endParaRPr b="1" dirty="0"/>
                    </a:p>
                  </a:txBody>
                  <a:tcPr horzOverflow="overflow"/>
                </a:tc>
                <a:tc>
                  <a:txBody>
                    <a:bodyPr/>
                    <a:lstStyle/>
                    <a:p>
                      <a:pPr algn="ctr">
                        <a:defRPr sz="1800"/>
                      </a:pPr>
                      <a:r>
                        <a:rPr lang="it-IT" b="1" dirty="0"/>
                        <a:t>Descrizione dell’attività valutata</a:t>
                      </a:r>
                      <a:endParaRPr b="1" dirty="0"/>
                    </a:p>
                  </a:txBody>
                  <a:tcPr horzOverflow="overflow"/>
                </a:tc>
                <a:extLst>
                  <a:ext uri="{0D108BD9-81ED-4DB2-BD59-A6C34878D82A}">
                    <a16:rowId xmlns:a16="http://schemas.microsoft.com/office/drawing/2014/main" val="10000"/>
                  </a:ext>
                </a:extLst>
              </a:tr>
              <a:tr h="635587">
                <a:tc>
                  <a:txBody>
                    <a:bodyPr/>
                    <a:lstStyle/>
                    <a:p>
                      <a:pPr algn="l">
                        <a:defRPr sz="1800"/>
                      </a:pPr>
                      <a:r>
                        <a:rPr lang="it-IT" dirty="0"/>
                        <a:t>Job Description</a:t>
                      </a:r>
                      <a:endParaRPr dirty="0"/>
                    </a:p>
                  </a:txBody>
                  <a:tcPr horzOverflow="overflow"/>
                </a:tc>
                <a:tc>
                  <a:txBody>
                    <a:bodyPr/>
                    <a:lstStyle/>
                    <a:p>
                      <a:pPr marL="0" indent="0" algn="just">
                        <a:buSzPct val="100000"/>
                        <a:buFont typeface="Arial"/>
                        <a:buNone/>
                        <a:defRPr sz="1800"/>
                      </a:pPr>
                      <a:r>
                        <a:rPr lang="it-IT" dirty="0"/>
                        <a:t>A partire dalle risposte all’intervista di analisi della posizione svolta in aula compilare la scheda di descrizione della posizione.</a:t>
                      </a:r>
                      <a:endParaRPr dirty="0"/>
                    </a:p>
                  </a:txBody>
                  <a:tcPr horzOverflow="overflow"/>
                </a:tc>
                <a:extLst>
                  <a:ext uri="{0D108BD9-81ED-4DB2-BD59-A6C34878D82A}">
                    <a16:rowId xmlns:a16="http://schemas.microsoft.com/office/drawing/2014/main" val="10001"/>
                  </a:ext>
                </a:extLst>
              </a:tr>
              <a:tr h="612795">
                <a:tc>
                  <a:txBody>
                    <a:bodyPr/>
                    <a:lstStyle/>
                    <a:p>
                      <a:pPr algn="l">
                        <a:defRPr sz="1800"/>
                      </a:pPr>
                      <a:r>
                        <a:rPr lang="it-IT" dirty="0"/>
                        <a:t>Job Specification</a:t>
                      </a:r>
                      <a:endParaRPr dirty="0"/>
                    </a:p>
                  </a:txBody>
                  <a:tcPr horzOverflow="overflow"/>
                </a:tc>
                <a:tc>
                  <a:txBody>
                    <a:bodyPr/>
                    <a:lstStyle/>
                    <a:p>
                      <a:pPr marL="0" indent="0" algn="just">
                        <a:buSzPct val="100000"/>
                        <a:buFont typeface="Arial"/>
                        <a:buNone/>
                        <a:defRPr sz="1800"/>
                      </a:pPr>
                      <a:r>
                        <a:rPr lang="it-IT" dirty="0"/>
                        <a:t>A partire dalla descrizione della posizione, individuare, spiegare e giustificare i requisiti della posizione.</a:t>
                      </a:r>
                      <a:endParaRPr dirty="0"/>
                    </a:p>
                  </a:txBody>
                  <a:tcPr horzOverflow="overflow"/>
                </a:tc>
                <a:extLst>
                  <a:ext uri="{0D108BD9-81ED-4DB2-BD59-A6C34878D82A}">
                    <a16:rowId xmlns:a16="http://schemas.microsoft.com/office/drawing/2014/main" val="10002"/>
                  </a:ext>
                </a:extLst>
              </a:tr>
              <a:tr h="367637">
                <a:tc>
                  <a:txBody>
                    <a:bodyPr/>
                    <a:lstStyle/>
                    <a:p>
                      <a:pPr algn="l">
                        <a:defRPr sz="1800"/>
                      </a:pPr>
                      <a:r>
                        <a:rPr lang="it-IT" dirty="0"/>
                        <a:t>Critical </a:t>
                      </a:r>
                      <a:r>
                        <a:rPr lang="it-IT" dirty="0" err="1"/>
                        <a:t>Incident</a:t>
                      </a:r>
                      <a:r>
                        <a:rPr lang="it-IT" dirty="0"/>
                        <a:t> Interview</a:t>
                      </a:r>
                      <a:endParaRPr dirty="0"/>
                    </a:p>
                  </a:txBody>
                  <a:tcPr horzOverflow="overflow"/>
                </a:tc>
                <a:tc>
                  <a:txBody>
                    <a:bodyPr/>
                    <a:lstStyle/>
                    <a:p>
                      <a:pPr marL="285750" indent="-285750" algn="just">
                        <a:buSzPct val="100000"/>
                        <a:buFont typeface="Arial"/>
                        <a:buChar char="•"/>
                        <a:defRPr sz="1800"/>
                      </a:pPr>
                      <a:r>
                        <a:rPr lang="it-IT" dirty="0"/>
                        <a:t>A partire dall’intervista svolta in aula individuare e descrivere un incidente critico.</a:t>
                      </a:r>
                    </a:p>
                    <a:p>
                      <a:pPr marL="285750" indent="-285750" algn="just">
                        <a:buSzPct val="100000"/>
                        <a:buFont typeface="Arial"/>
                        <a:buChar char="•"/>
                        <a:defRPr sz="1800"/>
                      </a:pPr>
                      <a:r>
                        <a:rPr lang="it-IT" dirty="0"/>
                        <a:t>A partire dalla descrizione dell’incidente critico preparare uno scenario situazionale e la griglia di valutazione delle risposte.</a:t>
                      </a:r>
                      <a:endParaRPr dirty="0"/>
                    </a:p>
                  </a:txBody>
                  <a:tcPr horzOverflow="overflow">
                    <a:solidFill>
                      <a:schemeClr val="bg1"/>
                    </a:solidFill>
                  </a:tcPr>
                </a:tc>
                <a:extLst>
                  <a:ext uri="{0D108BD9-81ED-4DB2-BD59-A6C34878D82A}">
                    <a16:rowId xmlns:a16="http://schemas.microsoft.com/office/drawing/2014/main" val="10003"/>
                  </a:ext>
                </a:extLst>
              </a:tr>
            </a:tbl>
          </a:graphicData>
        </a:graphic>
      </p:graphicFrame>
      <p:sp>
        <p:nvSpPr>
          <p:cNvPr id="191" name="Rectangle 1"/>
          <p:cNvSpPr txBox="1"/>
          <p:nvPr/>
        </p:nvSpPr>
        <p:spPr>
          <a:xfrm>
            <a:off x="1016000" y="2168454"/>
            <a:ext cx="127000" cy="617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1800"/>
            </a:lvl1pPr>
          </a:lstStyle>
          <a:p>
            <a:br>
              <a:rPr dirty="0"/>
            </a:br>
            <a:endParaRPr dirty="0"/>
          </a:p>
        </p:txBody>
      </p:sp>
    </p:spTree>
    <p:extLst>
      <p:ext uri="{BB962C8B-B14F-4D97-AF65-F5344CB8AC3E}">
        <p14:creationId xmlns:p14="http://schemas.microsoft.com/office/powerpoint/2010/main" val="153838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FDECD4-4DDC-40EE-BC1D-B42A62D5D786}"/>
              </a:ext>
            </a:extLst>
          </p:cNvPr>
          <p:cNvSpPr>
            <a:spLocks noGrp="1"/>
          </p:cNvSpPr>
          <p:nvPr>
            <p:ph type="title"/>
          </p:nvPr>
        </p:nvSpPr>
        <p:spPr/>
        <p:txBody>
          <a:bodyPr/>
          <a:lstStyle/>
          <a:p>
            <a:r>
              <a:rPr lang="it-IT" dirty="0"/>
              <a:t>Esercizio</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06AAD06B-BA48-46A8-8829-6EC26D2E5998}"/>
                  </a:ext>
                </a:extLst>
              </p:cNvPr>
              <p:cNvSpPr>
                <a:spLocks noGrp="1"/>
              </p:cNvSpPr>
              <p:nvPr>
                <p:ph idx="1"/>
              </p:nvPr>
            </p:nvSpPr>
            <p:spPr/>
            <p:txBody>
              <a:bodyPr/>
              <a:lstStyle/>
              <a:p>
                <a:r>
                  <a:rPr lang="it-IT" sz="2800" dirty="0"/>
                  <a:t>Calcolare l’utilità di una selezione del personale utilizzando i seguenti dati: </a:t>
                </a:r>
              </a:p>
              <a:p>
                <a:pPr lvl="1"/>
                <a:r>
                  <a:rPr lang="it-IT" sz="2400" dirty="0"/>
                  <a:t>Organizzazione: Residenza per anziani.</a:t>
                </a:r>
              </a:p>
              <a:p>
                <a:pPr lvl="1"/>
                <a:r>
                  <a:rPr lang="it-IT" sz="2400" dirty="0"/>
                  <a:t>Posizione scoperta: Operatore Socio-Sanitario (OSS).</a:t>
                </a:r>
              </a:p>
              <a:p>
                <a:pPr lvl="1"/>
                <a:r>
                  <a:rPr lang="it-IT" sz="2400" dirty="0"/>
                  <a:t>Precedente criterio di selezione: intervista libera (</a:t>
                </a:r>
                <a14:m>
                  <m:oMath xmlns:m="http://schemas.openxmlformats.org/officeDocument/2006/math">
                    <m:sSub>
                      <m:sSubPr>
                        <m:ctrlPr>
                          <a:rPr lang="it-IT" sz="2400" i="1">
                            <a:latin typeface="Cambria Math" panose="02040503050406030204" pitchFamily="18" charset="0"/>
                            <a:ea typeface="Cambria Math" panose="02040503050406030204" pitchFamily="18" charset="0"/>
                          </a:rPr>
                        </m:ctrlPr>
                      </m:sSubPr>
                      <m:e>
                        <m:r>
                          <a:rPr lang="it-IT" sz="2400" b="0" i="1">
                            <a:latin typeface="Cambria Math" panose="02040503050406030204" pitchFamily="18" charset="0"/>
                            <a:ea typeface="Cambria Math" panose="02040503050406030204" pitchFamily="18" charset="0"/>
                          </a:rPr>
                          <m:t>𝑟</m:t>
                        </m:r>
                      </m:e>
                      <m:sub>
                        <m:r>
                          <a:rPr lang="it-IT" sz="2400" b="0" i="1">
                            <a:latin typeface="Cambria Math" panose="02040503050406030204" pitchFamily="18" charset="0"/>
                            <a:ea typeface="Cambria Math" panose="02040503050406030204" pitchFamily="18" charset="0"/>
                          </a:rPr>
                          <m:t>𝑥𝑦</m:t>
                        </m:r>
                      </m:sub>
                    </m:sSub>
                    <m:r>
                      <a:rPr lang="it-IT" sz="2400" b="0" i="0" smtClean="0">
                        <a:latin typeface="Cambria Math" panose="02040503050406030204" pitchFamily="18" charset="0"/>
                        <a:ea typeface="Cambria Math" panose="02040503050406030204" pitchFamily="18" charset="0"/>
                      </a:rPr>
                      <m:t>=.1</m:t>
                    </m:r>
                  </m:oMath>
                </a14:m>
                <a:r>
                  <a:rPr lang="it-IT" sz="2400" dirty="0"/>
                  <a:t>). </a:t>
                </a:r>
              </a:p>
              <a:p>
                <a:pPr lvl="1"/>
                <a:r>
                  <a:rPr lang="it-IT" sz="2400" dirty="0"/>
                  <a:t>Criteri di selezione proposti all’organizzazione: Intelligenza e integrità morale. </a:t>
                </a:r>
              </a:p>
              <a:p>
                <a:pPr lvl="1"/>
                <a:r>
                  <a:rPr lang="it-IT" sz="2400" dirty="0"/>
                  <a:t>Stipendio annuale di un OSS: ~€20.000.</a:t>
                </a:r>
              </a:p>
              <a:p>
                <a:pPr lvl="1"/>
                <a:r>
                  <a:rPr lang="it-IT" sz="2400" dirty="0"/>
                  <a:t>Ipotesi di prestazione del neo-assunto ai nostri test: </a:t>
                </a:r>
                <a:r>
                  <a:rPr lang="it-IT" sz="2400" dirty="0" err="1"/>
                  <a:t>Z</a:t>
                </a:r>
                <a:r>
                  <a:rPr lang="it-IT" sz="2400" dirty="0"/>
                  <a:t>=1. </a:t>
                </a:r>
              </a:p>
            </p:txBody>
          </p:sp>
        </mc:Choice>
        <mc:Fallback xmlns="">
          <p:sp>
            <p:nvSpPr>
              <p:cNvPr id="3" name="Segnaposto contenuto 2">
                <a:extLst>
                  <a:ext uri="{FF2B5EF4-FFF2-40B4-BE49-F238E27FC236}">
                    <a16:creationId xmlns:a16="http://schemas.microsoft.com/office/drawing/2014/main" id="{06AAD06B-BA48-46A8-8829-6EC26D2E5998}"/>
                  </a:ext>
                </a:extLst>
              </p:cNvPr>
              <p:cNvSpPr>
                <a:spLocks noGrp="1" noRot="1" noChangeAspect="1" noMove="1" noResize="1" noEditPoints="1" noAdjustHandles="1" noChangeArrowheads="1" noChangeShapeType="1" noTextEdit="1"/>
              </p:cNvSpPr>
              <p:nvPr>
                <p:ph idx="1"/>
              </p:nvPr>
            </p:nvSpPr>
            <p:spPr>
              <a:blipFill>
                <a:blip r:embed="rId2"/>
                <a:stretch>
                  <a:fillRect l="-1389" t="-1272" r="-926"/>
                </a:stretch>
              </a:blipFill>
            </p:spPr>
            <p:txBody>
              <a:bodyPr/>
              <a:lstStyle/>
              <a:p>
                <a:r>
                  <a:rPr lang="it-IT">
                    <a:noFill/>
                  </a:rPr>
                  <a:t> </a:t>
                </a:r>
              </a:p>
            </p:txBody>
          </p:sp>
        </mc:Fallback>
      </mc:AlternateContent>
    </p:spTree>
    <p:extLst>
      <p:ext uri="{BB962C8B-B14F-4D97-AF65-F5344CB8AC3E}">
        <p14:creationId xmlns:p14="http://schemas.microsoft.com/office/powerpoint/2010/main" val="23198778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6CE9D8-834D-4544-A0C0-CFCF843F9351}"/>
              </a:ext>
            </a:extLst>
          </p:cNvPr>
          <p:cNvSpPr>
            <a:spLocks noGrp="1"/>
          </p:cNvSpPr>
          <p:nvPr>
            <p:ph type="title"/>
          </p:nvPr>
        </p:nvSpPr>
        <p:spPr/>
        <p:txBody>
          <a:bodyPr/>
          <a:lstStyle/>
          <a:p>
            <a:r>
              <a:rPr lang="it-IT" dirty="0"/>
              <a:t>Soluzione</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42D966F-7B63-4A00-8772-2DA22B868A36}"/>
                  </a:ext>
                </a:extLst>
              </p:cNvPr>
              <p:cNvSpPr>
                <a:spLocks noGrp="1"/>
              </p:cNvSpPr>
              <p:nvPr>
                <p:ph idx="1"/>
              </p:nvPr>
            </p:nvSpPr>
            <p:spPr/>
            <p:txBody>
              <a:bodyPr/>
              <a:lstStyle/>
              <a:p>
                <a14:m>
                  <m:oMath xmlns:m="http://schemas.openxmlformats.org/officeDocument/2006/math">
                    <m:sSub>
                      <m:sSubPr>
                        <m:ctrlPr>
                          <a:rPr lang="it-IT" sz="2800" b="1" i="1" smtClean="0">
                            <a:latin typeface="Cambria Math" panose="02040503050406030204" pitchFamily="18" charset="0"/>
                            <a:ea typeface="Cambria Math" panose="02040503050406030204" pitchFamily="18" charset="0"/>
                          </a:rPr>
                        </m:ctrlPr>
                      </m:sSubPr>
                      <m:e>
                        <m:r>
                          <a:rPr lang="it-IT" sz="2800" b="1" i="1">
                            <a:latin typeface="Cambria Math" panose="02040503050406030204" pitchFamily="18" charset="0"/>
                            <a:ea typeface="Cambria Math" panose="02040503050406030204" pitchFamily="18" charset="0"/>
                          </a:rPr>
                          <m:t>𝜟</m:t>
                        </m:r>
                      </m:e>
                      <m:sub>
                        <m:sSub>
                          <m:sSubPr>
                            <m:ctrlPr>
                              <a:rPr lang="it-IT" sz="2800" b="1" i="1">
                                <a:latin typeface="Cambria Math" panose="02040503050406030204" pitchFamily="18" charset="0"/>
                                <a:ea typeface="Cambria Math" panose="02040503050406030204" pitchFamily="18" charset="0"/>
                              </a:rPr>
                            </m:ctrlPr>
                          </m:sSubPr>
                          <m:e>
                            <m:r>
                              <a:rPr lang="it-IT" sz="2800" b="1" i="1">
                                <a:latin typeface="Cambria Math" panose="02040503050406030204" pitchFamily="18" charset="0"/>
                                <a:ea typeface="Cambria Math" panose="02040503050406030204" pitchFamily="18" charset="0"/>
                              </a:rPr>
                              <m:t>𝒓</m:t>
                            </m:r>
                          </m:e>
                          <m:sub>
                            <m:r>
                              <a:rPr lang="it-IT" sz="2800" b="1" i="1">
                                <a:latin typeface="Cambria Math" panose="02040503050406030204" pitchFamily="18" charset="0"/>
                                <a:ea typeface="Cambria Math" panose="02040503050406030204" pitchFamily="18" charset="0"/>
                              </a:rPr>
                              <m:t>𝒙𝒚</m:t>
                            </m:r>
                          </m:sub>
                        </m:sSub>
                      </m:sub>
                    </m:sSub>
                    <m:sSub>
                      <m:sSubPr>
                        <m:ctrlPr>
                          <a:rPr lang="it-IT" sz="2800" b="1" i="1">
                            <a:latin typeface="Cambria Math" panose="02040503050406030204" pitchFamily="18" charset="0"/>
                            <a:ea typeface="Cambria Math" panose="02040503050406030204" pitchFamily="18" charset="0"/>
                          </a:rPr>
                        </m:ctrlPr>
                      </m:sSubPr>
                      <m:e>
                        <m:r>
                          <a:rPr lang="it-IT" sz="2800" b="1" i="1">
                            <a:latin typeface="Cambria Math" panose="02040503050406030204" pitchFamily="18" charset="0"/>
                            <a:ea typeface="Cambria Math" panose="02040503050406030204" pitchFamily="18" charset="0"/>
                          </a:rPr>
                          <m:t>𝑺𝑫</m:t>
                        </m:r>
                      </m:e>
                      <m:sub>
                        <m:r>
                          <a:rPr lang="it-IT" sz="2800" b="1" i="1">
                            <a:latin typeface="Cambria Math" panose="02040503050406030204" pitchFamily="18" charset="0"/>
                            <a:ea typeface="Cambria Math" panose="02040503050406030204" pitchFamily="18" charset="0"/>
                          </a:rPr>
                          <m:t>𝒚</m:t>
                        </m:r>
                      </m:sub>
                    </m:sSub>
                    <m:sSub>
                      <m:sSubPr>
                        <m:ctrlPr>
                          <a:rPr lang="it-IT" sz="2800" b="1" i="1">
                            <a:latin typeface="Cambria Math" panose="02040503050406030204" pitchFamily="18" charset="0"/>
                            <a:ea typeface="Cambria Math" panose="02040503050406030204" pitchFamily="18" charset="0"/>
                          </a:rPr>
                        </m:ctrlPr>
                      </m:sSubPr>
                      <m:e>
                        <m:acc>
                          <m:accPr>
                            <m:chr m:val="̅"/>
                            <m:ctrlPr>
                              <a:rPr lang="it-IT" sz="2800" b="1" i="1">
                                <a:latin typeface="Cambria Math" panose="02040503050406030204" pitchFamily="18" charset="0"/>
                                <a:ea typeface="Cambria Math" panose="02040503050406030204" pitchFamily="18" charset="0"/>
                              </a:rPr>
                            </m:ctrlPr>
                          </m:accPr>
                          <m:e>
                            <m:r>
                              <a:rPr lang="it-IT" sz="2800" b="1" i="1">
                                <a:latin typeface="Cambria Math" panose="02040503050406030204" pitchFamily="18" charset="0"/>
                                <a:ea typeface="Cambria Math" panose="02040503050406030204" pitchFamily="18" charset="0"/>
                              </a:rPr>
                              <m:t>𝒁</m:t>
                            </m:r>
                            <m:r>
                              <a:rPr lang="it-IT" sz="2800" b="1" i="1">
                                <a:latin typeface="Cambria Math" panose="02040503050406030204" pitchFamily="18" charset="0"/>
                                <a:ea typeface="Cambria Math" panose="02040503050406030204" pitchFamily="18" charset="0"/>
                              </a:rPr>
                              <m:t> </m:t>
                            </m:r>
                          </m:e>
                        </m:acc>
                      </m:e>
                      <m:sub>
                        <m:r>
                          <a:rPr lang="it-IT" sz="2800" b="1" i="1">
                            <a:latin typeface="Cambria Math" panose="02040503050406030204" pitchFamily="18" charset="0"/>
                            <a:ea typeface="Cambria Math" panose="02040503050406030204" pitchFamily="18" charset="0"/>
                          </a:rPr>
                          <m:t>𝒙</m:t>
                        </m:r>
                      </m:sub>
                    </m:sSub>
                    <m:r>
                      <a:rPr lang="it-IT" sz="2800" b="1" i="1" smtClean="0">
                        <a:latin typeface="Cambria Math" panose="02040503050406030204" pitchFamily="18" charset="0"/>
                        <a:ea typeface="Cambria Math" panose="02040503050406030204" pitchFamily="18" charset="0"/>
                      </a:rPr>
                      <m:t>=</m:t>
                    </m:r>
                    <m:d>
                      <m:dPr>
                        <m:ctrlPr>
                          <a:rPr lang="it-IT" sz="2800" b="1" i="1" smtClean="0">
                            <a:latin typeface="Cambria Math" panose="02040503050406030204" pitchFamily="18" charset="0"/>
                            <a:ea typeface="Cambria Math" panose="02040503050406030204" pitchFamily="18" charset="0"/>
                          </a:rPr>
                        </m:ctrlPr>
                      </m:dPr>
                      <m:e>
                        <m:r>
                          <a:rPr lang="it-IT" sz="2800" b="1" i="1" smtClean="0">
                            <a:latin typeface="Cambria Math" panose="02040503050406030204" pitchFamily="18" charset="0"/>
                            <a:ea typeface="Cambria Math" panose="02040503050406030204" pitchFamily="18" charset="0"/>
                          </a:rPr>
                          <m:t>.</m:t>
                        </m:r>
                        <m:r>
                          <a:rPr lang="it-IT" sz="2800" b="1" i="1" smtClean="0">
                            <a:latin typeface="Cambria Math" panose="02040503050406030204" pitchFamily="18" charset="0"/>
                            <a:ea typeface="Cambria Math" panose="02040503050406030204" pitchFamily="18" charset="0"/>
                          </a:rPr>
                          <m:t>𝟔𝟕</m:t>
                        </m:r>
                        <m:r>
                          <a:rPr lang="it-IT" sz="2800" b="1" i="1" smtClean="0">
                            <a:latin typeface="Cambria Math" panose="02040503050406030204" pitchFamily="18" charset="0"/>
                            <a:ea typeface="Cambria Math" panose="02040503050406030204" pitchFamily="18" charset="0"/>
                          </a:rPr>
                          <m:t>−.</m:t>
                        </m:r>
                        <m:r>
                          <a:rPr lang="it-IT" sz="2800" b="1" i="1" smtClean="0">
                            <a:latin typeface="Cambria Math" panose="02040503050406030204" pitchFamily="18" charset="0"/>
                            <a:ea typeface="Cambria Math" panose="02040503050406030204" pitchFamily="18" charset="0"/>
                          </a:rPr>
                          <m:t>𝟏</m:t>
                        </m:r>
                      </m:e>
                    </m:d>
                    <m:r>
                      <a:rPr lang="it-IT" sz="2800" b="1" i="1" smtClean="0">
                        <a:latin typeface="Cambria Math" panose="02040503050406030204" pitchFamily="18" charset="0"/>
                        <a:ea typeface="Cambria Math" panose="02040503050406030204" pitchFamily="18" charset="0"/>
                      </a:rPr>
                      <m:t>∗</m:t>
                    </m:r>
                    <m:r>
                      <a:rPr lang="it-IT" sz="2800" b="1" i="1" smtClean="0">
                        <a:latin typeface="Cambria Math" panose="02040503050406030204" pitchFamily="18" charset="0"/>
                        <a:ea typeface="Cambria Math" panose="02040503050406030204" pitchFamily="18" charset="0"/>
                      </a:rPr>
                      <m:t>𝟖𝟎𝟎𝟎</m:t>
                    </m:r>
                    <m:r>
                      <a:rPr lang="it-IT" sz="2800" b="1" i="1" smtClean="0">
                        <a:latin typeface="Cambria Math" panose="02040503050406030204" pitchFamily="18" charset="0"/>
                        <a:ea typeface="Cambria Math" panose="02040503050406030204" pitchFamily="18" charset="0"/>
                      </a:rPr>
                      <m:t>∗</m:t>
                    </m:r>
                    <m:r>
                      <a:rPr lang="it-IT" sz="2800" b="1" i="1" smtClean="0">
                        <a:latin typeface="Cambria Math" panose="02040503050406030204" pitchFamily="18" charset="0"/>
                        <a:ea typeface="Cambria Math" panose="02040503050406030204" pitchFamily="18" charset="0"/>
                      </a:rPr>
                      <m:t>𝟏</m:t>
                    </m:r>
                    <m:r>
                      <a:rPr lang="it-IT" sz="2800" b="1" i="1" smtClean="0">
                        <a:latin typeface="Cambria Math" panose="02040503050406030204" pitchFamily="18" charset="0"/>
                        <a:ea typeface="Cambria Math" panose="02040503050406030204" pitchFamily="18" charset="0"/>
                      </a:rPr>
                      <m:t>=</m:t>
                    </m:r>
                  </m:oMath>
                </a14:m>
                <a:endParaRPr lang="it-IT" sz="2800" b="1" i="1" dirty="0">
                  <a:latin typeface="Cambria Math" panose="02040503050406030204" pitchFamily="18" charset="0"/>
                  <a:ea typeface="Cambria Math" panose="02040503050406030204" pitchFamily="18" charset="0"/>
                </a:endParaRPr>
              </a:p>
              <a:p>
                <a:pPr marL="0" indent="0" algn="ctr">
                  <a:buNone/>
                </a:pPr>
                <a14:m>
                  <m:oMath xmlns:m="http://schemas.openxmlformats.org/officeDocument/2006/math">
                    <m:r>
                      <a:rPr lang="it-IT" sz="2800" b="1" i="1" smtClean="0">
                        <a:latin typeface="Cambria Math" panose="02040503050406030204" pitchFamily="18" charset="0"/>
                        <a:ea typeface="Cambria Math" panose="02040503050406030204" pitchFamily="18" charset="0"/>
                      </a:rPr>
                      <m:t>€</m:t>
                    </m:r>
                    <m:r>
                      <a:rPr lang="it-IT" sz="2800" b="1" i="1" smtClean="0">
                        <a:latin typeface="Cambria Math" panose="02040503050406030204" pitchFamily="18" charset="0"/>
                        <a:ea typeface="Cambria Math" panose="02040503050406030204" pitchFamily="18" charset="0"/>
                      </a:rPr>
                      <m:t>𝟓𝟑𝟔𝟎</m:t>
                    </m:r>
                  </m:oMath>
                </a14:m>
                <a:r>
                  <a:rPr lang="it-IT" sz="2800" dirty="0"/>
                  <a:t>… </a:t>
                </a:r>
              </a:p>
              <a:p>
                <a:r>
                  <a:rPr lang="it-IT" sz="2800" dirty="0"/>
                  <a:t>…all’anno per ogni posizione coperta tramite questi criteri. </a:t>
                </a:r>
              </a:p>
              <a:p>
                <a:r>
                  <a:rPr lang="it-IT" sz="2800" dirty="0"/>
                  <a:t>Analogamente, per una posizione di responsabile commerciale del valore di 50 mila euro/anno il ritorno dell’organizzazione sull’investimento legato all’utilizzo di una selezione valida è pari a </a:t>
                </a:r>
                <a:r>
                  <a:rPr lang="it-IT" sz="2800" b="1" dirty="0"/>
                  <a:t>13400</a:t>
                </a:r>
                <a:r>
                  <a:rPr lang="it-IT" sz="2800" dirty="0"/>
                  <a:t> euro all’anno. </a:t>
                </a:r>
              </a:p>
              <a:p>
                <a:endParaRPr lang="it-IT" sz="2800" dirty="0"/>
              </a:p>
            </p:txBody>
          </p:sp>
        </mc:Choice>
        <mc:Fallback xmlns="">
          <p:sp>
            <p:nvSpPr>
              <p:cNvPr id="3" name="Segnaposto contenuto 2">
                <a:extLst>
                  <a:ext uri="{FF2B5EF4-FFF2-40B4-BE49-F238E27FC236}">
                    <a16:creationId xmlns:a16="http://schemas.microsoft.com/office/drawing/2014/main" id="{242D966F-7B63-4A00-8772-2DA22B868A36}"/>
                  </a:ext>
                </a:extLst>
              </p:cNvPr>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it-IT">
                    <a:noFill/>
                  </a:rPr>
                  <a:t> </a:t>
                </a:r>
              </a:p>
            </p:txBody>
          </p:sp>
        </mc:Fallback>
      </mc:AlternateContent>
    </p:spTree>
    <p:extLst>
      <p:ext uri="{BB962C8B-B14F-4D97-AF65-F5344CB8AC3E}">
        <p14:creationId xmlns:p14="http://schemas.microsoft.com/office/powerpoint/2010/main" val="31139406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1019AF-0B62-4694-8568-ED43130C57DE}"/>
              </a:ext>
            </a:extLst>
          </p:cNvPr>
          <p:cNvSpPr>
            <a:spLocks noGrp="1"/>
          </p:cNvSpPr>
          <p:nvPr>
            <p:ph type="title"/>
          </p:nvPr>
        </p:nvSpPr>
        <p:spPr/>
        <p:txBody>
          <a:bodyPr/>
          <a:lstStyle/>
          <a:p>
            <a:r>
              <a:rPr lang="it-IT" dirty="0"/>
              <a:t>L’importanza del reclutamento</a:t>
            </a:r>
          </a:p>
        </p:txBody>
      </p:sp>
      <p:sp>
        <p:nvSpPr>
          <p:cNvPr id="12" name="Segnaposto contenuto 2">
            <a:extLst>
              <a:ext uri="{FF2B5EF4-FFF2-40B4-BE49-F238E27FC236}">
                <a16:creationId xmlns:a16="http://schemas.microsoft.com/office/drawing/2014/main" id="{DD57D025-5810-448D-A0E5-A10B2CCC8C74}"/>
              </a:ext>
            </a:extLst>
          </p:cNvPr>
          <p:cNvSpPr>
            <a:spLocks noGrp="1"/>
          </p:cNvSpPr>
          <p:nvPr>
            <p:ph idx="1"/>
          </p:nvPr>
        </p:nvSpPr>
        <p:spPr>
          <a:xfrm>
            <a:off x="457200" y="4941168"/>
            <a:ext cx="8229600" cy="1642194"/>
          </a:xfrm>
        </p:spPr>
        <p:txBody>
          <a:bodyPr/>
          <a:lstStyle/>
          <a:p>
            <a:r>
              <a:rPr lang="it-IT" sz="2400" dirty="0"/>
              <a:t>L’azienda A, solo perché ha avuto 11 candidati in più (poi non assunti!), ricava dalle vendite 42 mila euro all’anno in più.  Da un altro punto di vista, </a:t>
            </a:r>
            <a:r>
              <a:rPr lang="it-IT" sz="2400" i="1" dirty="0"/>
              <a:t>l’azienda B ha assunto 5 venditori ma ne deve pagare 6.</a:t>
            </a:r>
          </a:p>
        </p:txBody>
      </p:sp>
      <p:graphicFrame>
        <p:nvGraphicFramePr>
          <p:cNvPr id="6" name="Grafico 5">
            <a:extLst>
              <a:ext uri="{FF2B5EF4-FFF2-40B4-BE49-F238E27FC236}">
                <a16:creationId xmlns:a16="http://schemas.microsoft.com/office/drawing/2014/main" id="{5B0DBD92-FABE-4725-A16A-95D2A18EDF16}"/>
              </a:ext>
            </a:extLst>
          </p:cNvPr>
          <p:cNvGraphicFramePr>
            <a:graphicFrameLocks/>
          </p:cNvGraphicFramePr>
          <p:nvPr>
            <p:extLst>
              <p:ext uri="{D42A27DB-BD31-4B8C-83A1-F6EECF244321}">
                <p14:modId xmlns:p14="http://schemas.microsoft.com/office/powerpoint/2010/main" val="968145191"/>
              </p:ext>
            </p:extLst>
          </p:nvPr>
        </p:nvGraphicFramePr>
        <p:xfrm>
          <a:off x="35497" y="1340768"/>
          <a:ext cx="4752527" cy="35283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co 7">
            <a:extLst>
              <a:ext uri="{FF2B5EF4-FFF2-40B4-BE49-F238E27FC236}">
                <a16:creationId xmlns:a16="http://schemas.microsoft.com/office/drawing/2014/main" id="{448DE0DA-06A7-458F-B622-601AE857BC17}"/>
              </a:ext>
            </a:extLst>
          </p:cNvPr>
          <p:cNvGraphicFramePr>
            <a:graphicFrameLocks/>
          </p:cNvGraphicFramePr>
          <p:nvPr>
            <p:extLst>
              <p:ext uri="{D42A27DB-BD31-4B8C-83A1-F6EECF244321}">
                <p14:modId xmlns:p14="http://schemas.microsoft.com/office/powerpoint/2010/main" val="3790336175"/>
              </p:ext>
            </p:extLst>
          </p:nvPr>
        </p:nvGraphicFramePr>
        <p:xfrm>
          <a:off x="4716016" y="1340767"/>
          <a:ext cx="4464496" cy="3528391"/>
        </p:xfrm>
        <a:graphic>
          <a:graphicData uri="http://schemas.openxmlformats.org/drawingml/2006/chart">
            <c:chart xmlns:c="http://schemas.openxmlformats.org/drawingml/2006/chart" xmlns:r="http://schemas.openxmlformats.org/officeDocument/2006/relationships" r:id="rId3"/>
          </a:graphicData>
        </a:graphic>
      </p:graphicFrame>
      <p:sp>
        <p:nvSpPr>
          <p:cNvPr id="9" name="Rettangolo 8">
            <a:extLst>
              <a:ext uri="{FF2B5EF4-FFF2-40B4-BE49-F238E27FC236}">
                <a16:creationId xmlns:a16="http://schemas.microsoft.com/office/drawing/2014/main" id="{96D205CC-0B84-354D-AE51-BFC4892FFECC}"/>
              </a:ext>
            </a:extLst>
          </p:cNvPr>
          <p:cNvSpPr/>
          <p:nvPr/>
        </p:nvSpPr>
        <p:spPr>
          <a:xfrm>
            <a:off x="3203848" y="2091469"/>
            <a:ext cx="648072" cy="617451"/>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t-IT" sz="1100"/>
          </a:p>
        </p:txBody>
      </p:sp>
    </p:spTree>
    <p:extLst>
      <p:ext uri="{BB962C8B-B14F-4D97-AF65-F5344CB8AC3E}">
        <p14:creationId xmlns:p14="http://schemas.microsoft.com/office/powerpoint/2010/main" val="2847956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6C291B-A5BF-49B7-8845-C3A60F54DE3D}"/>
              </a:ext>
            </a:extLst>
          </p:cNvPr>
          <p:cNvSpPr>
            <a:spLocks noGrp="1"/>
          </p:cNvSpPr>
          <p:nvPr>
            <p:ph type="title"/>
          </p:nvPr>
        </p:nvSpPr>
        <p:spPr/>
        <p:txBody>
          <a:bodyPr/>
          <a:lstStyle/>
          <a:p>
            <a:r>
              <a:rPr lang="it-IT" dirty="0"/>
              <a:t>Equità</a:t>
            </a:r>
          </a:p>
        </p:txBody>
      </p:sp>
      <p:sp>
        <p:nvSpPr>
          <p:cNvPr id="3" name="Segnaposto contenuto 2">
            <a:extLst>
              <a:ext uri="{FF2B5EF4-FFF2-40B4-BE49-F238E27FC236}">
                <a16:creationId xmlns:a16="http://schemas.microsoft.com/office/drawing/2014/main" id="{E162BF23-62AA-44A2-B5EB-654D8A9E7FC2}"/>
              </a:ext>
            </a:extLst>
          </p:cNvPr>
          <p:cNvSpPr>
            <a:spLocks noGrp="1"/>
          </p:cNvSpPr>
          <p:nvPr>
            <p:ph idx="1"/>
          </p:nvPr>
        </p:nvSpPr>
        <p:spPr/>
        <p:txBody>
          <a:bodyPr/>
          <a:lstStyle/>
          <a:p>
            <a:r>
              <a:rPr lang="it-IT" sz="2400" dirty="0"/>
              <a:t>Durante la selezione è obbligo legale, morale, etico e deontologico </a:t>
            </a:r>
            <a:r>
              <a:rPr lang="it-IT" sz="2400" b="1" dirty="0"/>
              <a:t>evitare e contrastare ogni forma di discriminazione basata su genere, orientamento sessuale, età, nazionalità, etnia, religione, stato socio-economico, opinioni politiche e sindacali, disabilità.</a:t>
            </a:r>
          </a:p>
          <a:p>
            <a:r>
              <a:rPr lang="it-IT" sz="2400" dirty="0"/>
              <a:t>Alcune leggi e regolamenti rilevanti: </a:t>
            </a:r>
          </a:p>
          <a:p>
            <a:pPr lvl="1"/>
            <a:r>
              <a:rPr lang="it-IT" sz="2000" dirty="0"/>
              <a:t>Statuto dei lavoratori;</a:t>
            </a:r>
          </a:p>
          <a:p>
            <a:pPr lvl="1"/>
            <a:r>
              <a:rPr lang="it-IT" sz="2000" dirty="0" err="1"/>
              <a:t>D.Lgs.</a:t>
            </a:r>
            <a:r>
              <a:rPr lang="it-IT" sz="2000" dirty="0"/>
              <a:t> 216/2003;</a:t>
            </a:r>
          </a:p>
          <a:p>
            <a:pPr lvl="1"/>
            <a:r>
              <a:rPr lang="it-IT" sz="2000" dirty="0"/>
              <a:t>Codice etico dell’Associazione Italiana di Psicologia (AIP); </a:t>
            </a:r>
          </a:p>
          <a:p>
            <a:pPr lvl="1"/>
            <a:r>
              <a:rPr lang="it-IT" sz="2000" dirty="0"/>
              <a:t>Codice deontologico dell’Ordine degli Psicologi; </a:t>
            </a:r>
          </a:p>
          <a:p>
            <a:pPr lvl="1"/>
            <a:r>
              <a:rPr lang="it-IT" sz="2000" dirty="0"/>
              <a:t>Regolamento Ue 2016/679 (</a:t>
            </a:r>
            <a:r>
              <a:rPr lang="it-IT" sz="2000" b="1" dirty="0"/>
              <a:t>G</a:t>
            </a:r>
            <a:r>
              <a:rPr lang="it-IT" sz="2000" dirty="0"/>
              <a:t>eneral </a:t>
            </a:r>
            <a:r>
              <a:rPr lang="it-IT" sz="2000" b="1" dirty="0"/>
              <a:t>D</a:t>
            </a:r>
            <a:r>
              <a:rPr lang="it-IT" sz="2000" dirty="0"/>
              <a:t>ata </a:t>
            </a:r>
            <a:r>
              <a:rPr lang="it-IT" sz="2000" b="1" dirty="0" err="1"/>
              <a:t>P</a:t>
            </a:r>
            <a:r>
              <a:rPr lang="it-IT" sz="2000" dirty="0" err="1"/>
              <a:t>rotection</a:t>
            </a:r>
            <a:r>
              <a:rPr lang="it-IT" sz="2000" dirty="0"/>
              <a:t> </a:t>
            </a:r>
            <a:r>
              <a:rPr lang="it-IT" sz="2000" b="1" dirty="0" err="1"/>
              <a:t>R</a:t>
            </a:r>
            <a:r>
              <a:rPr lang="it-IT" sz="2000" dirty="0" err="1"/>
              <a:t>egulation</a:t>
            </a:r>
            <a:r>
              <a:rPr lang="it-IT" sz="2000" dirty="0"/>
              <a:t>) </a:t>
            </a:r>
          </a:p>
        </p:txBody>
      </p:sp>
    </p:spTree>
    <p:extLst>
      <p:ext uri="{BB962C8B-B14F-4D97-AF65-F5344CB8AC3E}">
        <p14:creationId xmlns:p14="http://schemas.microsoft.com/office/powerpoint/2010/main" val="21158391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19664B0-6593-4503-966D-7A184744FE7F}"/>
              </a:ext>
            </a:extLst>
          </p:cNvPr>
          <p:cNvSpPr>
            <a:spLocks noGrp="1"/>
          </p:cNvSpPr>
          <p:nvPr>
            <p:ph type="ctrTitle"/>
          </p:nvPr>
        </p:nvSpPr>
        <p:spPr/>
        <p:txBody>
          <a:bodyPr/>
          <a:lstStyle/>
          <a:p>
            <a:r>
              <a:rPr lang="it-IT" dirty="0"/>
              <a:t>La Job </a:t>
            </a:r>
            <a:r>
              <a:rPr lang="it-IT" dirty="0" err="1"/>
              <a:t>Specification</a:t>
            </a:r>
            <a:endParaRPr lang="it-IT" dirty="0"/>
          </a:p>
        </p:txBody>
      </p:sp>
      <p:sp>
        <p:nvSpPr>
          <p:cNvPr id="5" name="Sottotitolo 4">
            <a:extLst>
              <a:ext uri="{FF2B5EF4-FFF2-40B4-BE49-F238E27FC236}">
                <a16:creationId xmlns:a16="http://schemas.microsoft.com/office/drawing/2014/main" id="{1D2004EF-A09E-45EC-8E46-7C13D89FF5AE}"/>
              </a:ext>
            </a:extLst>
          </p:cNvPr>
          <p:cNvSpPr>
            <a:spLocks noGrp="1"/>
          </p:cNvSpPr>
          <p:nvPr>
            <p:ph type="subTitle" idx="1"/>
          </p:nvPr>
        </p:nvSpPr>
        <p:spPr/>
        <p:txBody>
          <a:bodyPr/>
          <a:lstStyle/>
          <a:p>
            <a:r>
              <a:rPr lang="it-IT" sz="2800" i="1" dirty="0">
                <a:solidFill>
                  <a:schemeClr val="bg1"/>
                </a:solidFill>
              </a:rPr>
              <a:t>Quali caratteristiche personali misurabili favoriscono la performance nella posizione? </a:t>
            </a:r>
          </a:p>
        </p:txBody>
      </p:sp>
    </p:spTree>
    <p:extLst>
      <p:ext uri="{BB962C8B-B14F-4D97-AF65-F5344CB8AC3E}">
        <p14:creationId xmlns:p14="http://schemas.microsoft.com/office/powerpoint/2010/main" val="23983403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tridirezionale 11">
            <a:extLst>
              <a:ext uri="{FF2B5EF4-FFF2-40B4-BE49-F238E27FC236}">
                <a16:creationId xmlns:a16="http://schemas.microsoft.com/office/drawing/2014/main" id="{B7C27F11-53F8-400E-AB78-FAD4DBEC3A9F}"/>
              </a:ext>
            </a:extLst>
          </p:cNvPr>
          <p:cNvSpPr/>
          <p:nvPr/>
        </p:nvSpPr>
        <p:spPr bwMode="auto">
          <a:xfrm rot="5400000">
            <a:off x="2015716" y="3392996"/>
            <a:ext cx="1296144" cy="1368152"/>
          </a:xfrm>
          <a:prstGeom prst="leftRigh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2" name="Titolo 1">
            <a:extLst>
              <a:ext uri="{FF2B5EF4-FFF2-40B4-BE49-F238E27FC236}">
                <a16:creationId xmlns:a16="http://schemas.microsoft.com/office/drawing/2014/main" id="{51B2A7A2-A4C4-461F-9B16-7507580F5207}"/>
              </a:ext>
            </a:extLst>
          </p:cNvPr>
          <p:cNvSpPr>
            <a:spLocks noGrp="1"/>
          </p:cNvSpPr>
          <p:nvPr>
            <p:ph type="title"/>
          </p:nvPr>
        </p:nvSpPr>
        <p:spPr>
          <a:xfrm>
            <a:off x="2590800" y="274638"/>
            <a:ext cx="6301680" cy="706090"/>
          </a:xfrm>
        </p:spPr>
        <p:txBody>
          <a:bodyPr/>
          <a:lstStyle/>
          <a:p>
            <a:r>
              <a:rPr lang="it-IT" dirty="0"/>
              <a:t>Il «salto inferenziale» </a:t>
            </a:r>
            <a:br>
              <a:rPr lang="it-IT" dirty="0"/>
            </a:br>
            <a:r>
              <a:rPr lang="it-IT" dirty="0"/>
              <a:t>(</a:t>
            </a:r>
            <a:r>
              <a:rPr lang="it-IT" dirty="0" err="1"/>
              <a:t>Inferential</a:t>
            </a:r>
            <a:r>
              <a:rPr lang="it-IT" dirty="0"/>
              <a:t> </a:t>
            </a:r>
            <a:r>
              <a:rPr lang="it-IT" dirty="0" err="1"/>
              <a:t>leap</a:t>
            </a:r>
            <a:r>
              <a:rPr lang="it-IT" dirty="0"/>
              <a:t>)</a:t>
            </a:r>
          </a:p>
        </p:txBody>
      </p:sp>
      <p:sp>
        <p:nvSpPr>
          <p:cNvPr id="5" name="Rettangolo con angoli arrotondati 4">
            <a:extLst>
              <a:ext uri="{FF2B5EF4-FFF2-40B4-BE49-F238E27FC236}">
                <a16:creationId xmlns:a16="http://schemas.microsoft.com/office/drawing/2014/main" id="{6DF859DE-F0EB-472A-B41C-42F51F7E4697}"/>
              </a:ext>
            </a:extLst>
          </p:cNvPr>
          <p:cNvSpPr/>
          <p:nvPr/>
        </p:nvSpPr>
        <p:spPr bwMode="auto">
          <a:xfrm>
            <a:off x="791577" y="1700807"/>
            <a:ext cx="1980223" cy="21602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Caratteristiche dell’individuo</a:t>
            </a:r>
          </a:p>
          <a:p>
            <a:pPr marL="0" marR="0" indent="0" algn="ctr" defTabSz="914400" rtl="0" eaLnBrk="1" fontAlgn="base" latinLnBrk="0" hangingPunct="1">
              <a:lnSpc>
                <a:spcPct val="100000"/>
              </a:lnSpc>
              <a:spcBef>
                <a:spcPct val="0"/>
              </a:spcBef>
              <a:spcAft>
                <a:spcPct val="0"/>
              </a:spcAft>
              <a:buClrTx/>
              <a:buSzTx/>
              <a:buFontTx/>
              <a:buNone/>
              <a:tabLst/>
            </a:pPr>
            <a:r>
              <a:rPr lang="it-IT" b="0" i="1" dirty="0">
                <a:latin typeface="Arial" charset="0"/>
              </a:rPr>
              <a:t>(conoscenze, competenze, abilità, motivazione, …)</a:t>
            </a:r>
            <a:endParaRPr kumimoji="0" lang="it-IT" sz="1800" b="0" i="1" u="none" strike="noStrike" cap="none" normalizeH="0" baseline="0" dirty="0">
              <a:ln>
                <a:noFill/>
              </a:ln>
              <a:solidFill>
                <a:schemeClr val="tx1"/>
              </a:solidFill>
              <a:effectLst/>
              <a:latin typeface="Arial" charset="0"/>
            </a:endParaRPr>
          </a:p>
        </p:txBody>
      </p:sp>
      <p:sp>
        <p:nvSpPr>
          <p:cNvPr id="6" name="Rettangolo con angoli arrotondati 5">
            <a:extLst>
              <a:ext uri="{FF2B5EF4-FFF2-40B4-BE49-F238E27FC236}">
                <a16:creationId xmlns:a16="http://schemas.microsoft.com/office/drawing/2014/main" id="{7AD01A14-EB9B-49C7-B8E7-9048A21878B2}"/>
              </a:ext>
            </a:extLst>
          </p:cNvPr>
          <p:cNvSpPr/>
          <p:nvPr/>
        </p:nvSpPr>
        <p:spPr bwMode="auto">
          <a:xfrm>
            <a:off x="791577" y="4293431"/>
            <a:ext cx="1980223" cy="21602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Caratteristiche dell’ambiente</a:t>
            </a:r>
          </a:p>
          <a:p>
            <a:pPr marL="0" marR="0" indent="0" algn="ctr" defTabSz="914400" rtl="0" eaLnBrk="1" fontAlgn="base" latinLnBrk="0" hangingPunct="1">
              <a:lnSpc>
                <a:spcPct val="100000"/>
              </a:lnSpc>
              <a:spcBef>
                <a:spcPct val="0"/>
              </a:spcBef>
              <a:spcAft>
                <a:spcPct val="0"/>
              </a:spcAft>
              <a:buClrTx/>
              <a:buSzTx/>
              <a:buFontTx/>
              <a:buNone/>
              <a:tabLst/>
            </a:pPr>
            <a:r>
              <a:rPr lang="it-IT" b="0" dirty="0">
                <a:latin typeface="Arial" charset="0"/>
              </a:rPr>
              <a:t>(Contenuti del lavoro, regole, norme, aspettative, clima, …)</a:t>
            </a:r>
            <a:endParaRPr kumimoji="0" lang="it-IT" sz="1800" b="0" i="0" u="none" strike="noStrike" cap="none" normalizeH="0" baseline="0" dirty="0">
              <a:ln>
                <a:noFill/>
              </a:ln>
              <a:solidFill>
                <a:schemeClr val="tx1"/>
              </a:solidFill>
              <a:effectLst/>
              <a:latin typeface="Arial" charset="0"/>
            </a:endParaRPr>
          </a:p>
        </p:txBody>
      </p:sp>
      <p:sp>
        <p:nvSpPr>
          <p:cNvPr id="16" name="Rettangolo con angoli arrotondati 15">
            <a:extLst>
              <a:ext uri="{FF2B5EF4-FFF2-40B4-BE49-F238E27FC236}">
                <a16:creationId xmlns:a16="http://schemas.microsoft.com/office/drawing/2014/main" id="{5013C367-D595-451B-9A3F-09CD2AA6AE6E}"/>
              </a:ext>
            </a:extLst>
          </p:cNvPr>
          <p:cNvSpPr/>
          <p:nvPr/>
        </p:nvSpPr>
        <p:spPr bwMode="auto">
          <a:xfrm>
            <a:off x="3347864" y="1701143"/>
            <a:ext cx="2304256" cy="475252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Arial" charset="0"/>
            </a:endParaRPr>
          </a:p>
          <a:p>
            <a:pPr algn="ctr"/>
            <a:r>
              <a:rPr kumimoji="0" lang="it-IT" sz="2000" b="1" i="0" u="none" strike="noStrike" cap="none" normalizeH="0" baseline="0" dirty="0">
                <a:ln>
                  <a:noFill/>
                </a:ln>
                <a:solidFill>
                  <a:schemeClr val="tx1"/>
                </a:solidFill>
                <a:effectLst/>
                <a:latin typeface="Arial" charset="0"/>
              </a:rPr>
              <a:t>Comportamenti</a:t>
            </a:r>
          </a:p>
          <a:p>
            <a:pPr algn="ctr"/>
            <a:endParaRPr kumimoji="0" lang="it-IT" sz="1600" b="1" i="0" u="none" strike="noStrike" cap="none" normalizeH="0" baseline="0" dirty="0">
              <a:ln>
                <a:noFill/>
              </a:ln>
              <a:solidFill>
                <a:schemeClr val="tx1"/>
              </a:solidFill>
              <a:effectLst/>
              <a:latin typeface="Arial" charset="0"/>
            </a:endParaRPr>
          </a:p>
          <a:p>
            <a:pPr algn="ctr"/>
            <a:r>
              <a:rPr lang="it-IT" sz="1600" dirty="0">
                <a:latin typeface="Arial" charset="0"/>
              </a:rPr>
              <a:t>Esecuzione di </a:t>
            </a:r>
            <a:r>
              <a:rPr lang="it-IT" sz="1600" i="1" dirty="0">
                <a:latin typeface="Arial" charset="0"/>
              </a:rPr>
              <a:t>compiti</a:t>
            </a:r>
          </a:p>
          <a:p>
            <a:pPr algn="ctr"/>
            <a:r>
              <a:rPr lang="it-IT" sz="1600" dirty="0">
                <a:latin typeface="Arial" charset="0"/>
              </a:rPr>
              <a:t>…</a:t>
            </a:r>
          </a:p>
          <a:p>
            <a:pPr algn="ctr"/>
            <a:endParaRPr lang="it-IT" sz="1600" dirty="0">
              <a:latin typeface="Arial" charset="0"/>
            </a:endParaRPr>
          </a:p>
          <a:p>
            <a:pPr algn="ctr"/>
            <a:r>
              <a:rPr lang="it-IT" sz="1600" dirty="0">
                <a:latin typeface="Arial" charset="0"/>
              </a:rPr>
              <a:t>Svolgimento di </a:t>
            </a:r>
            <a:r>
              <a:rPr lang="it-IT" sz="1600" i="1" dirty="0">
                <a:latin typeface="Arial" charset="0"/>
              </a:rPr>
              <a:t>attività</a:t>
            </a:r>
          </a:p>
          <a:p>
            <a:pPr algn="ctr"/>
            <a:r>
              <a:rPr lang="it-IT" sz="1600" dirty="0">
                <a:latin typeface="Arial" charset="0"/>
              </a:rPr>
              <a:t>…</a:t>
            </a:r>
          </a:p>
          <a:p>
            <a:pPr algn="ctr"/>
            <a:endParaRPr lang="it-IT" sz="1600" dirty="0">
              <a:latin typeface="Arial" charset="0"/>
            </a:endParaRPr>
          </a:p>
          <a:p>
            <a:pPr algn="ctr"/>
            <a:r>
              <a:rPr lang="it-IT" sz="1600" dirty="0">
                <a:latin typeface="Arial" charset="0"/>
              </a:rPr>
              <a:t>Raggiungimento </a:t>
            </a:r>
            <a:r>
              <a:rPr lang="it-IT" sz="1600" i="1" dirty="0">
                <a:latin typeface="Arial" charset="0"/>
              </a:rPr>
              <a:t>Risultati</a:t>
            </a:r>
          </a:p>
          <a:p>
            <a:pPr algn="ctr"/>
            <a:r>
              <a:rPr lang="it-IT" sz="1600" dirty="0">
                <a:latin typeface="Arial" charset="0"/>
              </a:rPr>
              <a:t>…</a:t>
            </a:r>
          </a:p>
          <a:p>
            <a:pPr algn="ctr"/>
            <a:endParaRPr lang="it-IT" sz="1600" dirty="0">
              <a:latin typeface="Arial" charset="0"/>
            </a:endParaRPr>
          </a:p>
          <a:p>
            <a:pPr algn="ctr"/>
            <a:endParaRPr kumimoji="0" lang="it-IT" sz="1600" b="1" i="0" u="none" strike="noStrike" cap="none" normalizeH="0" baseline="0" dirty="0">
              <a:ln>
                <a:noFill/>
              </a:ln>
              <a:solidFill>
                <a:schemeClr val="tx1"/>
              </a:solidFill>
              <a:effectLst/>
              <a:latin typeface="Arial" charset="0"/>
            </a:endParaRPr>
          </a:p>
        </p:txBody>
      </p:sp>
      <p:pic>
        <p:nvPicPr>
          <p:cNvPr id="21" name="Elemento grafico 20" descr="Righello">
            <a:extLst>
              <a:ext uri="{FF2B5EF4-FFF2-40B4-BE49-F238E27FC236}">
                <a16:creationId xmlns:a16="http://schemas.microsoft.com/office/drawing/2014/main" id="{7CA934CB-F498-4B6B-91CC-4379A9A0B3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17446" y="1489785"/>
            <a:ext cx="647186" cy="647186"/>
          </a:xfrm>
          <a:prstGeom prst="rect">
            <a:avLst/>
          </a:prstGeom>
        </p:spPr>
      </p:pic>
      <p:sp>
        <p:nvSpPr>
          <p:cNvPr id="22" name="Rettangolo con angoli arrotondati 21">
            <a:extLst>
              <a:ext uri="{FF2B5EF4-FFF2-40B4-BE49-F238E27FC236}">
                <a16:creationId xmlns:a16="http://schemas.microsoft.com/office/drawing/2014/main" id="{AB90BC4F-A506-46B7-A42D-961A88D9278C}"/>
              </a:ext>
            </a:extLst>
          </p:cNvPr>
          <p:cNvSpPr/>
          <p:nvPr/>
        </p:nvSpPr>
        <p:spPr bwMode="auto">
          <a:xfrm>
            <a:off x="6561295" y="1700807"/>
            <a:ext cx="1980224" cy="475252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dirty="0">
              <a:ln>
                <a:noFill/>
              </a:ln>
              <a:solidFill>
                <a:schemeClr val="tx1"/>
              </a:solidFill>
              <a:effectLst/>
              <a:latin typeface="Arial" charset="0"/>
            </a:endParaRPr>
          </a:p>
          <a:p>
            <a:pPr algn="ctr"/>
            <a:endParaRPr kumimoji="0" lang="it-IT" sz="2000" b="1" i="0" u="none" strike="noStrike" cap="none" normalizeH="0" baseline="0" dirty="0">
              <a:ln>
                <a:noFill/>
              </a:ln>
              <a:solidFill>
                <a:schemeClr val="tx1"/>
              </a:solidFill>
              <a:effectLst/>
              <a:latin typeface="Arial" charset="0"/>
            </a:endParaRPr>
          </a:p>
          <a:p>
            <a:pPr algn="ctr"/>
            <a:r>
              <a:rPr kumimoji="0" lang="it-IT" sz="2000" b="1" i="0" u="none" strike="noStrike" cap="none" normalizeH="0" baseline="0" dirty="0">
                <a:ln>
                  <a:noFill/>
                </a:ln>
                <a:solidFill>
                  <a:schemeClr val="tx1"/>
                </a:solidFill>
                <a:effectLst/>
                <a:latin typeface="Arial" charset="0"/>
              </a:rPr>
              <a:t>Job Performance</a:t>
            </a:r>
            <a:endParaRPr lang="it-IT" sz="1600" dirty="0">
              <a:latin typeface="Arial" charset="0"/>
            </a:endParaRPr>
          </a:p>
          <a:p>
            <a:pPr algn="ctr"/>
            <a:endParaRPr lang="it-IT" sz="1600" dirty="0">
              <a:latin typeface="Arial" charset="0"/>
            </a:endParaRPr>
          </a:p>
          <a:p>
            <a:pPr algn="ctr"/>
            <a:r>
              <a:rPr lang="it-IT" sz="1600" dirty="0">
                <a:latin typeface="Arial" charset="0"/>
              </a:rPr>
              <a:t>(criteri di misura)</a:t>
            </a:r>
          </a:p>
          <a:p>
            <a:pPr algn="ctr"/>
            <a:endParaRPr kumimoji="0" lang="it-IT" sz="1600" b="1" i="0" u="none" strike="noStrike" cap="none" normalizeH="0" baseline="0" dirty="0">
              <a:ln>
                <a:noFill/>
              </a:ln>
              <a:solidFill>
                <a:schemeClr val="tx1"/>
              </a:solidFill>
              <a:effectLst/>
              <a:latin typeface="Arial" charset="0"/>
            </a:endParaRPr>
          </a:p>
        </p:txBody>
      </p:sp>
      <p:sp>
        <p:nvSpPr>
          <p:cNvPr id="23" name="Freccia a destra 22">
            <a:extLst>
              <a:ext uri="{FF2B5EF4-FFF2-40B4-BE49-F238E27FC236}">
                <a16:creationId xmlns:a16="http://schemas.microsoft.com/office/drawing/2014/main" id="{8DBA7393-A1F9-4C3F-B3B2-67EA34475F6F}"/>
              </a:ext>
            </a:extLst>
          </p:cNvPr>
          <p:cNvSpPr/>
          <p:nvPr/>
        </p:nvSpPr>
        <p:spPr bwMode="auto">
          <a:xfrm>
            <a:off x="5652119" y="3717032"/>
            <a:ext cx="909175" cy="70609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40" name="Elemento grafico 39" descr="Indietro">
            <a:extLst>
              <a:ext uri="{FF2B5EF4-FFF2-40B4-BE49-F238E27FC236}">
                <a16:creationId xmlns:a16="http://schemas.microsoft.com/office/drawing/2014/main" id="{A58C409B-4DAC-4B78-90B6-694919359A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849825" y="3576299"/>
            <a:ext cx="914400" cy="914400"/>
          </a:xfrm>
          <a:prstGeom prst="rect">
            <a:avLst/>
          </a:prstGeom>
        </p:spPr>
      </p:pic>
      <p:pic>
        <p:nvPicPr>
          <p:cNvPr id="1026" name="Picture 2" descr="Risultati immagini per icona interrogativo">
            <a:extLst>
              <a:ext uri="{FF2B5EF4-FFF2-40B4-BE49-F238E27FC236}">
                <a16:creationId xmlns:a16="http://schemas.microsoft.com/office/drawing/2014/main" id="{5B74DDB3-901A-4E36-97F7-39F75CC37D5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71" y="3237681"/>
            <a:ext cx="672734" cy="1450995"/>
          </a:xfrm>
          <a:prstGeom prst="rect">
            <a:avLst/>
          </a:prstGeom>
          <a:noFill/>
          <a:extLst>
            <a:ext uri="{909E8E84-426E-40DD-AFC4-6F175D3DCCD1}">
              <a14:hiddenFill xmlns:a14="http://schemas.microsoft.com/office/drawing/2010/main">
                <a:solidFill>
                  <a:srgbClr val="FFFFFF"/>
                </a:solidFill>
              </a14:hiddenFill>
            </a:ext>
          </a:extLst>
        </p:spPr>
      </p:pic>
      <p:pic>
        <p:nvPicPr>
          <p:cNvPr id="43" name="Elemento grafico 42" descr="Righello">
            <a:extLst>
              <a:ext uri="{FF2B5EF4-FFF2-40B4-BE49-F238E27FC236}">
                <a16:creationId xmlns:a16="http://schemas.microsoft.com/office/drawing/2014/main" id="{005F5D4F-8470-46A1-BF01-621DFB0A63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487" y="5318414"/>
            <a:ext cx="647186" cy="647186"/>
          </a:xfrm>
          <a:prstGeom prst="rect">
            <a:avLst/>
          </a:prstGeom>
        </p:spPr>
      </p:pic>
      <p:pic>
        <p:nvPicPr>
          <p:cNvPr id="44" name="Elemento grafico 43" descr="Righello">
            <a:extLst>
              <a:ext uri="{FF2B5EF4-FFF2-40B4-BE49-F238E27FC236}">
                <a16:creationId xmlns:a16="http://schemas.microsoft.com/office/drawing/2014/main" id="{75D4931D-9144-4FE8-AB84-34CF6A436B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8830" y="1881271"/>
            <a:ext cx="647186" cy="647186"/>
          </a:xfrm>
          <a:prstGeom prst="rect">
            <a:avLst/>
          </a:prstGeom>
        </p:spPr>
      </p:pic>
      <p:sp>
        <p:nvSpPr>
          <p:cNvPr id="42" name="CasellaDiTesto 41">
            <a:extLst>
              <a:ext uri="{FF2B5EF4-FFF2-40B4-BE49-F238E27FC236}">
                <a16:creationId xmlns:a16="http://schemas.microsoft.com/office/drawing/2014/main" id="{9EDAEF5C-347E-4DBC-B3E5-71EB8C8904CD}"/>
              </a:ext>
            </a:extLst>
          </p:cNvPr>
          <p:cNvSpPr txBox="1"/>
          <p:nvPr/>
        </p:nvSpPr>
        <p:spPr>
          <a:xfrm>
            <a:off x="45012" y="5934897"/>
            <a:ext cx="1224136" cy="369332"/>
          </a:xfrm>
          <a:prstGeom prst="rect">
            <a:avLst/>
          </a:prstGeom>
          <a:noFill/>
        </p:spPr>
        <p:txBody>
          <a:bodyPr wrap="square" rtlCol="0">
            <a:spAutoFit/>
          </a:bodyPr>
          <a:lstStyle/>
          <a:p>
            <a:r>
              <a:rPr lang="it-IT" dirty="0"/>
              <a:t>(Job An.)</a:t>
            </a:r>
          </a:p>
        </p:txBody>
      </p:sp>
      <p:sp>
        <p:nvSpPr>
          <p:cNvPr id="46" name="CasellaDiTesto 45">
            <a:extLst>
              <a:ext uri="{FF2B5EF4-FFF2-40B4-BE49-F238E27FC236}">
                <a16:creationId xmlns:a16="http://schemas.microsoft.com/office/drawing/2014/main" id="{85446B22-FA6D-4EC8-8477-48D2881A3F9B}"/>
              </a:ext>
            </a:extLst>
          </p:cNvPr>
          <p:cNvSpPr txBox="1"/>
          <p:nvPr/>
        </p:nvSpPr>
        <p:spPr>
          <a:xfrm>
            <a:off x="1721931" y="1290993"/>
            <a:ext cx="1487479" cy="369332"/>
          </a:xfrm>
          <a:prstGeom prst="rect">
            <a:avLst/>
          </a:prstGeom>
          <a:noFill/>
        </p:spPr>
        <p:txBody>
          <a:bodyPr wrap="square" rtlCol="0">
            <a:spAutoFit/>
          </a:bodyPr>
          <a:lstStyle/>
          <a:p>
            <a:r>
              <a:rPr lang="it-IT" dirty="0"/>
              <a:t>(Selezione)</a:t>
            </a:r>
          </a:p>
        </p:txBody>
      </p:sp>
      <p:sp>
        <p:nvSpPr>
          <p:cNvPr id="47" name="CasellaDiTesto 46">
            <a:extLst>
              <a:ext uri="{FF2B5EF4-FFF2-40B4-BE49-F238E27FC236}">
                <a16:creationId xmlns:a16="http://schemas.microsoft.com/office/drawing/2014/main" id="{1E50EB24-5442-4EB3-9C0A-8656080F56A7}"/>
              </a:ext>
            </a:extLst>
          </p:cNvPr>
          <p:cNvSpPr txBox="1"/>
          <p:nvPr/>
        </p:nvSpPr>
        <p:spPr>
          <a:xfrm>
            <a:off x="8244408" y="1285210"/>
            <a:ext cx="1019494" cy="646331"/>
          </a:xfrm>
          <a:prstGeom prst="rect">
            <a:avLst/>
          </a:prstGeom>
          <a:noFill/>
        </p:spPr>
        <p:txBody>
          <a:bodyPr wrap="square" rtlCol="0">
            <a:spAutoFit/>
          </a:bodyPr>
          <a:lstStyle/>
          <a:p>
            <a:r>
              <a:rPr lang="it-IT" dirty="0"/>
              <a:t>(</a:t>
            </a:r>
            <a:r>
              <a:rPr lang="it-IT" dirty="0" err="1"/>
              <a:t>Valut</a:t>
            </a:r>
            <a:r>
              <a:rPr lang="it-IT" dirty="0"/>
              <a:t>. </a:t>
            </a:r>
            <a:r>
              <a:rPr lang="it-IT" dirty="0" err="1"/>
              <a:t>Prest</a:t>
            </a:r>
            <a:r>
              <a:rPr lang="it-IT" dirty="0"/>
              <a:t>.)</a:t>
            </a:r>
          </a:p>
        </p:txBody>
      </p:sp>
    </p:spTree>
    <p:extLst>
      <p:ext uri="{BB962C8B-B14F-4D97-AF65-F5344CB8AC3E}">
        <p14:creationId xmlns:p14="http://schemas.microsoft.com/office/powerpoint/2010/main" val="30840526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9663CC-D3B8-4F2E-909D-E6B2E0D7097E}"/>
              </a:ext>
            </a:extLst>
          </p:cNvPr>
          <p:cNvSpPr>
            <a:spLocks noGrp="1"/>
          </p:cNvSpPr>
          <p:nvPr>
            <p:ph type="title"/>
          </p:nvPr>
        </p:nvSpPr>
        <p:spPr>
          <a:xfrm>
            <a:off x="2555776" y="404664"/>
            <a:ext cx="6096000" cy="706090"/>
          </a:xfrm>
        </p:spPr>
        <p:txBody>
          <a:bodyPr/>
          <a:lstStyle/>
          <a:p>
            <a:r>
              <a:rPr lang="it-IT" dirty="0"/>
              <a:t>Predire la performance</a:t>
            </a:r>
          </a:p>
        </p:txBody>
      </p:sp>
      <p:pic>
        <p:nvPicPr>
          <p:cNvPr id="4" name="Picture 2" descr="C:\Users\Vianello\Documents\Dropbox\Lezioni\Rovigo\ValutazionePotenziale\1112\Schmitt.etal.2003.Perf.Model.jpg">
            <a:extLst>
              <a:ext uri="{FF2B5EF4-FFF2-40B4-BE49-F238E27FC236}">
                <a16:creationId xmlns:a16="http://schemas.microsoft.com/office/drawing/2014/main" id="{F922A648-7D33-40A4-9366-C4D102B68BF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15000"/>
                    </a14:imgEffect>
                  </a14:imgLayer>
                </a14:imgProps>
              </a:ext>
            </a:extLst>
          </a:blip>
          <a:srcRect b="-412"/>
          <a:stretch>
            <a:fillRect/>
          </a:stretch>
        </p:blipFill>
        <p:spPr bwMode="auto">
          <a:xfrm>
            <a:off x="0" y="1412776"/>
            <a:ext cx="9144000" cy="5445224"/>
          </a:xfrm>
          <a:prstGeom prst="rect">
            <a:avLst/>
          </a:prstGeom>
          <a:noFill/>
        </p:spPr>
      </p:pic>
    </p:spTree>
    <p:extLst>
      <p:ext uri="{BB962C8B-B14F-4D97-AF65-F5344CB8AC3E}">
        <p14:creationId xmlns:p14="http://schemas.microsoft.com/office/powerpoint/2010/main" val="21222335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D81E1-7B3F-481C-A4C0-CC1B2218541D}"/>
              </a:ext>
            </a:extLst>
          </p:cNvPr>
          <p:cNvSpPr>
            <a:spLocks noGrp="1"/>
          </p:cNvSpPr>
          <p:nvPr>
            <p:ph type="ctrTitle"/>
          </p:nvPr>
        </p:nvSpPr>
        <p:spPr/>
        <p:txBody>
          <a:bodyPr/>
          <a:lstStyle/>
          <a:p>
            <a:r>
              <a:rPr lang="it-IT" dirty="0"/>
              <a:t>La </a:t>
            </a:r>
            <a:r>
              <a:rPr lang="it-IT" dirty="0" err="1"/>
              <a:t>Person</a:t>
            </a:r>
            <a:r>
              <a:rPr lang="it-IT" dirty="0"/>
              <a:t> </a:t>
            </a:r>
            <a:r>
              <a:rPr lang="it-IT" dirty="0" err="1"/>
              <a:t>Specification</a:t>
            </a:r>
            <a:endParaRPr lang="it-IT" dirty="0"/>
          </a:p>
        </p:txBody>
      </p:sp>
      <p:sp>
        <p:nvSpPr>
          <p:cNvPr id="3" name="Sottotitolo 2">
            <a:extLst>
              <a:ext uri="{FF2B5EF4-FFF2-40B4-BE49-F238E27FC236}">
                <a16:creationId xmlns:a16="http://schemas.microsoft.com/office/drawing/2014/main" id="{AB4A87CF-119F-4C76-8335-535E416C11D5}"/>
              </a:ext>
            </a:extLst>
          </p:cNvPr>
          <p:cNvSpPr>
            <a:spLocks noGrp="1"/>
          </p:cNvSpPr>
          <p:nvPr>
            <p:ph type="subTitle" idx="1"/>
          </p:nvPr>
        </p:nvSpPr>
        <p:spPr/>
        <p:txBody>
          <a:bodyPr/>
          <a:lstStyle/>
          <a:p>
            <a:r>
              <a:rPr lang="it-IT" dirty="0"/>
              <a:t>Esercitazione</a:t>
            </a:r>
          </a:p>
        </p:txBody>
      </p:sp>
    </p:spTree>
    <p:extLst>
      <p:ext uri="{BB962C8B-B14F-4D97-AF65-F5344CB8AC3E}">
        <p14:creationId xmlns:p14="http://schemas.microsoft.com/office/powerpoint/2010/main" val="11958692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26AB0C-E6F2-44F2-AD73-3726AA5E766D}"/>
              </a:ext>
            </a:extLst>
          </p:cNvPr>
          <p:cNvSpPr>
            <a:spLocks noGrp="1"/>
          </p:cNvSpPr>
          <p:nvPr>
            <p:ph type="title"/>
          </p:nvPr>
        </p:nvSpPr>
        <p:spPr/>
        <p:txBody>
          <a:bodyPr/>
          <a:lstStyle/>
          <a:p>
            <a:r>
              <a:rPr lang="it-IT" dirty="0"/>
              <a:t>Il reclutamento</a:t>
            </a:r>
          </a:p>
        </p:txBody>
      </p:sp>
      <p:sp>
        <p:nvSpPr>
          <p:cNvPr id="3" name="Segnaposto contenuto 2">
            <a:extLst>
              <a:ext uri="{FF2B5EF4-FFF2-40B4-BE49-F238E27FC236}">
                <a16:creationId xmlns:a16="http://schemas.microsoft.com/office/drawing/2014/main" id="{A8AB14CD-C662-458D-A040-26E9FD3A3E76}"/>
              </a:ext>
            </a:extLst>
          </p:cNvPr>
          <p:cNvSpPr>
            <a:spLocks noGrp="1"/>
          </p:cNvSpPr>
          <p:nvPr>
            <p:ph idx="1"/>
          </p:nvPr>
        </p:nvSpPr>
        <p:spPr>
          <a:xfrm>
            <a:off x="457200" y="1600200"/>
            <a:ext cx="6096000" cy="4983162"/>
          </a:xfrm>
        </p:spPr>
        <p:txBody>
          <a:bodyPr/>
          <a:lstStyle/>
          <a:p>
            <a:r>
              <a:rPr lang="it-IT" sz="2400" dirty="0"/>
              <a:t>La ricerca di personale (recruiting) si definisce come </a:t>
            </a:r>
            <a:r>
              <a:rPr lang="it-IT" sz="2400" i="1" dirty="0"/>
              <a:t>l’insieme delle prassi e delle attività finalizzate a identificare e attrarre nuovi potenziali dipendenti</a:t>
            </a:r>
            <a:r>
              <a:rPr lang="it-IT" sz="2400" dirty="0"/>
              <a:t>.</a:t>
            </a:r>
          </a:p>
          <a:p>
            <a:r>
              <a:rPr lang="it-IT" sz="2400" dirty="0"/>
              <a:t>Il recruiting è un’attività separata dalla selezione vera e propria: </a:t>
            </a:r>
            <a:r>
              <a:rPr lang="it-IT" sz="2400" i="1" dirty="0"/>
              <a:t>chi non distingue nettamente</a:t>
            </a:r>
            <a:r>
              <a:rPr lang="it-IT" sz="2400" dirty="0"/>
              <a:t> tra recruiting e selezione rischia di </a:t>
            </a:r>
            <a:r>
              <a:rPr lang="it-IT" sz="2400" i="1" dirty="0"/>
              <a:t>far male entrambe</a:t>
            </a:r>
            <a:r>
              <a:rPr lang="it-IT" sz="2400" dirty="0"/>
              <a:t>. </a:t>
            </a:r>
          </a:p>
          <a:p>
            <a:r>
              <a:rPr lang="it-IT" sz="2400" dirty="0"/>
              <a:t>Obiettivo è incidere su:</a:t>
            </a:r>
          </a:p>
          <a:p>
            <a:pPr lvl="1"/>
            <a:r>
              <a:rPr lang="it-IT" sz="2000" dirty="0"/>
              <a:t>numero di candidati;</a:t>
            </a:r>
          </a:p>
          <a:p>
            <a:pPr lvl="1"/>
            <a:r>
              <a:rPr lang="it-IT" sz="2000" dirty="0"/>
              <a:t>tipo di candidati;</a:t>
            </a:r>
          </a:p>
          <a:p>
            <a:pPr lvl="1"/>
            <a:r>
              <a:rPr lang="it-IT" sz="2000" dirty="0"/>
              <a:t>probabilità che i candidati accettino l’offerta.</a:t>
            </a:r>
          </a:p>
        </p:txBody>
      </p:sp>
      <p:pic>
        <p:nvPicPr>
          <p:cNvPr id="1026" name="Picture 2" descr="Risultati immagini per recruiting campaign ">
            <a:extLst>
              <a:ext uri="{FF2B5EF4-FFF2-40B4-BE49-F238E27FC236}">
                <a16:creationId xmlns:a16="http://schemas.microsoft.com/office/drawing/2014/main" id="{9CECA844-531A-47BB-AF3E-BBB18EDA5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795636"/>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1633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EB93B5-F8E6-4E91-BDB0-6737DFC43B96}"/>
              </a:ext>
            </a:extLst>
          </p:cNvPr>
          <p:cNvSpPr>
            <a:spLocks noGrp="1"/>
          </p:cNvSpPr>
          <p:nvPr>
            <p:ph type="title"/>
          </p:nvPr>
        </p:nvSpPr>
        <p:spPr/>
        <p:txBody>
          <a:bodyPr/>
          <a:lstStyle/>
          <a:p>
            <a:r>
              <a:rPr lang="it-IT" dirty="0"/>
              <a:t>I fattori che influenzano il reclutamento</a:t>
            </a:r>
          </a:p>
        </p:txBody>
      </p:sp>
      <p:sp>
        <p:nvSpPr>
          <p:cNvPr id="3" name="Segnaposto contenuto 2">
            <a:extLst>
              <a:ext uri="{FF2B5EF4-FFF2-40B4-BE49-F238E27FC236}">
                <a16:creationId xmlns:a16="http://schemas.microsoft.com/office/drawing/2014/main" id="{301F45DF-DE67-4FBF-9CD6-797CF6F13E6A}"/>
              </a:ext>
            </a:extLst>
          </p:cNvPr>
          <p:cNvSpPr>
            <a:spLocks noGrp="1"/>
          </p:cNvSpPr>
          <p:nvPr>
            <p:ph idx="1"/>
          </p:nvPr>
        </p:nvSpPr>
        <p:spPr/>
        <p:txBody>
          <a:bodyPr/>
          <a:lstStyle/>
          <a:p>
            <a:endParaRPr lang="it-IT" dirty="0"/>
          </a:p>
        </p:txBody>
      </p:sp>
      <p:sp>
        <p:nvSpPr>
          <p:cNvPr id="4" name="Rettangolo 3">
            <a:extLst>
              <a:ext uri="{FF2B5EF4-FFF2-40B4-BE49-F238E27FC236}">
                <a16:creationId xmlns:a16="http://schemas.microsoft.com/office/drawing/2014/main" id="{ECF9C2D1-72FF-4E7B-A19E-FABC75D1D3B7}"/>
              </a:ext>
            </a:extLst>
          </p:cNvPr>
          <p:cNvSpPr/>
          <p:nvPr/>
        </p:nvSpPr>
        <p:spPr bwMode="auto">
          <a:xfrm>
            <a:off x="611560" y="2204864"/>
            <a:ext cx="2304256" cy="1440160"/>
          </a:xfrm>
          <a:prstGeom prst="rect">
            <a:avLst/>
          </a:prstGeom>
          <a:ln w="3175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Caratteristiche delle posizioni</a:t>
            </a:r>
          </a:p>
        </p:txBody>
      </p:sp>
      <p:sp>
        <p:nvSpPr>
          <p:cNvPr id="5" name="Rettangolo 4">
            <a:extLst>
              <a:ext uri="{FF2B5EF4-FFF2-40B4-BE49-F238E27FC236}">
                <a16:creationId xmlns:a16="http://schemas.microsoft.com/office/drawing/2014/main" id="{0E0ED65F-EB5E-4256-97B7-8A602915E17F}"/>
              </a:ext>
            </a:extLst>
          </p:cNvPr>
          <p:cNvSpPr/>
          <p:nvPr/>
        </p:nvSpPr>
        <p:spPr bwMode="auto">
          <a:xfrm>
            <a:off x="611560" y="4653136"/>
            <a:ext cx="2304256" cy="144016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Politiche del personale</a:t>
            </a:r>
          </a:p>
        </p:txBody>
      </p:sp>
      <p:sp>
        <p:nvSpPr>
          <p:cNvPr id="6" name="Rettangolo 5">
            <a:extLst>
              <a:ext uri="{FF2B5EF4-FFF2-40B4-BE49-F238E27FC236}">
                <a16:creationId xmlns:a16="http://schemas.microsoft.com/office/drawing/2014/main" id="{445B137F-89D4-499A-AFF3-301A8E8B3AB7}"/>
              </a:ext>
            </a:extLst>
          </p:cNvPr>
          <p:cNvSpPr/>
          <p:nvPr/>
        </p:nvSpPr>
        <p:spPr bwMode="auto">
          <a:xfrm>
            <a:off x="3419872" y="4653136"/>
            <a:ext cx="2304256" cy="144016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Tratti e comportamenti dei reclutatori</a:t>
            </a:r>
          </a:p>
        </p:txBody>
      </p:sp>
      <p:sp>
        <p:nvSpPr>
          <p:cNvPr id="7" name="Rettangolo 6">
            <a:extLst>
              <a:ext uri="{FF2B5EF4-FFF2-40B4-BE49-F238E27FC236}">
                <a16:creationId xmlns:a16="http://schemas.microsoft.com/office/drawing/2014/main" id="{90D9B26F-C39B-4DFF-A6A4-6D817C2D4919}"/>
              </a:ext>
            </a:extLst>
          </p:cNvPr>
          <p:cNvSpPr/>
          <p:nvPr/>
        </p:nvSpPr>
        <p:spPr bwMode="auto">
          <a:xfrm>
            <a:off x="6228184" y="4653136"/>
            <a:ext cx="2304256" cy="144016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Fonti della ricerca</a:t>
            </a:r>
          </a:p>
        </p:txBody>
      </p:sp>
      <p:sp>
        <p:nvSpPr>
          <p:cNvPr id="8" name="Rettangolo 7">
            <a:extLst>
              <a:ext uri="{FF2B5EF4-FFF2-40B4-BE49-F238E27FC236}">
                <a16:creationId xmlns:a16="http://schemas.microsoft.com/office/drawing/2014/main" id="{D1D86CEC-B3A0-46BF-BC78-5A0F099BA507}"/>
              </a:ext>
            </a:extLst>
          </p:cNvPr>
          <p:cNvSpPr/>
          <p:nvPr/>
        </p:nvSpPr>
        <p:spPr bwMode="auto">
          <a:xfrm>
            <a:off x="6228184" y="2204864"/>
            <a:ext cx="2304256" cy="144016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Caratteristiche dei candidati</a:t>
            </a:r>
          </a:p>
        </p:txBody>
      </p:sp>
      <p:sp>
        <p:nvSpPr>
          <p:cNvPr id="9" name="Triangolo isoscele 8">
            <a:extLst>
              <a:ext uri="{FF2B5EF4-FFF2-40B4-BE49-F238E27FC236}">
                <a16:creationId xmlns:a16="http://schemas.microsoft.com/office/drawing/2014/main" id="{16859C30-2A15-45B8-8D37-C961E17A4BB4}"/>
              </a:ext>
            </a:extLst>
          </p:cNvPr>
          <p:cNvSpPr/>
          <p:nvPr/>
        </p:nvSpPr>
        <p:spPr bwMode="auto">
          <a:xfrm>
            <a:off x="3635896" y="2204864"/>
            <a:ext cx="1872208" cy="1440160"/>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Scelta</a:t>
            </a:r>
          </a:p>
        </p:txBody>
      </p:sp>
      <p:cxnSp>
        <p:nvCxnSpPr>
          <p:cNvPr id="11" name="Connettore 2 10">
            <a:extLst>
              <a:ext uri="{FF2B5EF4-FFF2-40B4-BE49-F238E27FC236}">
                <a16:creationId xmlns:a16="http://schemas.microsoft.com/office/drawing/2014/main" id="{8A12DD6D-6232-4D41-9E1D-D9EFEE812D06}"/>
              </a:ext>
            </a:extLst>
          </p:cNvPr>
          <p:cNvCxnSpPr>
            <a:cxnSpLocks/>
            <a:stCxn id="4" idx="3"/>
            <a:endCxn id="9" idx="1"/>
          </p:cNvCxnSpPr>
          <p:nvPr/>
        </p:nvCxnSpPr>
        <p:spPr bwMode="auto">
          <a:xfrm>
            <a:off x="2915816" y="2924944"/>
            <a:ext cx="1188132" cy="0"/>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cxnSp>
        <p:nvCxnSpPr>
          <p:cNvPr id="14" name="Connettore 2 13">
            <a:extLst>
              <a:ext uri="{FF2B5EF4-FFF2-40B4-BE49-F238E27FC236}">
                <a16:creationId xmlns:a16="http://schemas.microsoft.com/office/drawing/2014/main" id="{AC5A6D63-6943-411D-8E99-651CBAA122A3}"/>
              </a:ext>
            </a:extLst>
          </p:cNvPr>
          <p:cNvCxnSpPr>
            <a:cxnSpLocks/>
            <a:stCxn id="8" idx="1"/>
            <a:endCxn id="9" idx="5"/>
          </p:cNvCxnSpPr>
          <p:nvPr/>
        </p:nvCxnSpPr>
        <p:spPr bwMode="auto">
          <a:xfrm flipH="1">
            <a:off x="5040052" y="2924944"/>
            <a:ext cx="118813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Connettore a gomito 15">
            <a:extLst>
              <a:ext uri="{FF2B5EF4-FFF2-40B4-BE49-F238E27FC236}">
                <a16:creationId xmlns:a16="http://schemas.microsoft.com/office/drawing/2014/main" id="{6DD3A561-2748-4AE5-9066-1802501A3344}"/>
              </a:ext>
            </a:extLst>
          </p:cNvPr>
          <p:cNvCxnSpPr>
            <a:cxnSpLocks/>
          </p:cNvCxnSpPr>
          <p:nvPr/>
        </p:nvCxnSpPr>
        <p:spPr bwMode="auto">
          <a:xfrm rot="16200000" flipV="1">
            <a:off x="2519772" y="2744924"/>
            <a:ext cx="1008112" cy="2808312"/>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20" name="Connettore a gomito 19">
            <a:extLst>
              <a:ext uri="{FF2B5EF4-FFF2-40B4-BE49-F238E27FC236}">
                <a16:creationId xmlns:a16="http://schemas.microsoft.com/office/drawing/2014/main" id="{D8A0594F-1C68-4DC7-B5DC-1B55B29C8C74}"/>
              </a:ext>
            </a:extLst>
          </p:cNvPr>
          <p:cNvCxnSpPr>
            <a:cxnSpLocks/>
          </p:cNvCxnSpPr>
          <p:nvPr/>
        </p:nvCxnSpPr>
        <p:spPr bwMode="auto">
          <a:xfrm rot="5400000" flipH="1" flipV="1">
            <a:off x="5616116" y="2744924"/>
            <a:ext cx="1008112" cy="2808312"/>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23" name="Connettore 2 22">
            <a:extLst>
              <a:ext uri="{FF2B5EF4-FFF2-40B4-BE49-F238E27FC236}">
                <a16:creationId xmlns:a16="http://schemas.microsoft.com/office/drawing/2014/main" id="{044FAA50-D5CE-4ED5-A5F1-8A3AEC4FE148}"/>
              </a:ext>
            </a:extLst>
          </p:cNvPr>
          <p:cNvCxnSpPr/>
          <p:nvPr/>
        </p:nvCxnSpPr>
        <p:spPr bwMode="auto">
          <a:xfrm flipV="1">
            <a:off x="1331640" y="3645024"/>
            <a:ext cx="0" cy="10081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Connettore 2 24">
            <a:extLst>
              <a:ext uri="{FF2B5EF4-FFF2-40B4-BE49-F238E27FC236}">
                <a16:creationId xmlns:a16="http://schemas.microsoft.com/office/drawing/2014/main" id="{ACE43BB4-3F13-45DB-8468-CCFA383F5B28}"/>
              </a:ext>
            </a:extLst>
          </p:cNvPr>
          <p:cNvCxnSpPr/>
          <p:nvPr/>
        </p:nvCxnSpPr>
        <p:spPr bwMode="auto">
          <a:xfrm flipV="1">
            <a:off x="7956376" y="3645024"/>
            <a:ext cx="0" cy="10081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5969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744"/>
          <p:cNvSpPr txBox="1">
            <a:spLocks noGrp="1"/>
          </p:cNvSpPr>
          <p:nvPr>
            <p:ph type="title"/>
          </p:nvPr>
        </p:nvSpPr>
        <p:spPr>
          <a:xfrm>
            <a:off x="2267744" y="116632"/>
            <a:ext cx="6569150" cy="1080000"/>
          </a:xfrm>
          <a:prstGeom prst="rect">
            <a:avLst/>
          </a:prstGeom>
        </p:spPr>
        <p:txBody>
          <a:bodyPr lIns="45699" tIns="45699" rIns="45699" bIns="45699"/>
          <a:lstStyle>
            <a:lvl1pPr>
              <a:defRPr sz="3600">
                <a:solidFill>
                  <a:schemeClr val="accent3">
                    <a:lumOff val="44000"/>
                  </a:schemeClr>
                </a:solidFill>
              </a:defRPr>
            </a:lvl1pPr>
          </a:lstStyle>
          <a:p>
            <a:r>
              <a:rPr lang="it-IT" dirty="0"/>
              <a:t>Criteri</a:t>
            </a:r>
            <a:r>
              <a:rPr dirty="0"/>
              <a:t> di valutazione</a:t>
            </a:r>
          </a:p>
        </p:txBody>
      </p:sp>
      <p:graphicFrame>
        <p:nvGraphicFramePr>
          <p:cNvPr id="190" name="Tabella 1"/>
          <p:cNvGraphicFramePr/>
          <p:nvPr>
            <p:extLst>
              <p:ext uri="{D42A27DB-BD31-4B8C-83A1-F6EECF244321}">
                <p14:modId xmlns:p14="http://schemas.microsoft.com/office/powerpoint/2010/main" val="3269406693"/>
              </p:ext>
            </p:extLst>
          </p:nvPr>
        </p:nvGraphicFramePr>
        <p:xfrm>
          <a:off x="392477" y="1629987"/>
          <a:ext cx="8359046" cy="4823349"/>
        </p:xfrm>
        <a:graphic>
          <a:graphicData uri="http://schemas.openxmlformats.org/drawingml/2006/table">
            <a:tbl>
              <a:tblPr/>
              <a:tblGrid>
                <a:gridCol w="684000">
                  <a:extLst>
                    <a:ext uri="{9D8B030D-6E8A-4147-A177-3AD203B41FA5}">
                      <a16:colId xmlns:a16="http://schemas.microsoft.com/office/drawing/2014/main" val="4239048396"/>
                    </a:ext>
                  </a:extLst>
                </a:gridCol>
                <a:gridCol w="1951456">
                  <a:extLst>
                    <a:ext uri="{9D8B030D-6E8A-4147-A177-3AD203B41FA5}">
                      <a16:colId xmlns:a16="http://schemas.microsoft.com/office/drawing/2014/main" val="20000"/>
                    </a:ext>
                  </a:extLst>
                </a:gridCol>
                <a:gridCol w="5723590">
                  <a:extLst>
                    <a:ext uri="{9D8B030D-6E8A-4147-A177-3AD203B41FA5}">
                      <a16:colId xmlns:a16="http://schemas.microsoft.com/office/drawing/2014/main" val="20001"/>
                    </a:ext>
                  </a:extLst>
                </a:gridCol>
              </a:tblGrid>
              <a:tr h="367637">
                <a:tc>
                  <a:txBody>
                    <a:bodyPr/>
                    <a:lstStyle/>
                    <a:p>
                      <a:pPr algn="ctr">
                        <a:defRPr sz="1800"/>
                      </a:pPr>
                      <a:r>
                        <a:rPr lang="it-IT" sz="1600" b="1" dirty="0"/>
                        <a:t>Peso</a:t>
                      </a:r>
                      <a:endParaRPr sz="1600" b="1" dirty="0"/>
                    </a:p>
                  </a:txBody>
                  <a:tcPr horzOverflow="overflow"/>
                </a:tc>
                <a:tc>
                  <a:txBody>
                    <a:bodyPr/>
                    <a:lstStyle/>
                    <a:p>
                      <a:pPr algn="ctr">
                        <a:defRPr sz="1800"/>
                      </a:pPr>
                      <a:r>
                        <a:rPr lang="it-IT" sz="1600" b="1" dirty="0"/>
                        <a:t>Attività</a:t>
                      </a:r>
                      <a:endParaRPr sz="1600" b="1" dirty="0"/>
                    </a:p>
                  </a:txBody>
                  <a:tcPr horzOverflow="overflow"/>
                </a:tc>
                <a:tc>
                  <a:txBody>
                    <a:bodyPr/>
                    <a:lstStyle/>
                    <a:p>
                      <a:pPr algn="ctr">
                        <a:defRPr sz="1800"/>
                      </a:pPr>
                      <a:r>
                        <a:rPr sz="1600" b="1" dirty="0"/>
                        <a:t>Criteri di valutazione</a:t>
                      </a:r>
                    </a:p>
                  </a:txBody>
                  <a:tcPr horzOverflow="overflow"/>
                </a:tc>
                <a:extLst>
                  <a:ext uri="{0D108BD9-81ED-4DB2-BD59-A6C34878D82A}">
                    <a16:rowId xmlns:a16="http://schemas.microsoft.com/office/drawing/2014/main" val="10000"/>
                  </a:ext>
                </a:extLst>
              </a:tr>
              <a:tr h="1102912">
                <a:tc>
                  <a:txBody>
                    <a:bodyPr/>
                    <a:lstStyle/>
                    <a:p>
                      <a:pPr algn="ctr">
                        <a:defRPr sz="1800"/>
                      </a:pPr>
                      <a:r>
                        <a:rPr lang="it-IT" sz="1600" dirty="0"/>
                        <a:t>15%</a:t>
                      </a:r>
                      <a:endParaRPr sz="1600" dirty="0"/>
                    </a:p>
                  </a:txBody>
                  <a:tcPr anchor="ctr" horzOverflow="overflow"/>
                </a:tc>
                <a:tc>
                  <a:txBody>
                    <a:bodyPr/>
                    <a:lstStyle/>
                    <a:p>
                      <a:pPr algn="l">
                        <a:defRPr sz="1800"/>
                      </a:pPr>
                      <a:r>
                        <a:rPr lang="it-IT" sz="1600" dirty="0"/>
                        <a:t>Job Description</a:t>
                      </a:r>
                      <a:endParaRPr sz="1600" dirty="0"/>
                    </a:p>
                  </a:txBody>
                  <a:tcPr anchor="ctr" horzOverflow="overflow"/>
                </a:tc>
                <a:tc>
                  <a:txBody>
                    <a:bodyPr/>
                    <a:lstStyle/>
                    <a:p>
                      <a:pPr marL="285750" indent="-285750" algn="just">
                        <a:buSzPct val="100000"/>
                        <a:buFont typeface="Arial"/>
                        <a:buChar char="•"/>
                        <a:defRPr sz="1800"/>
                      </a:pPr>
                      <a:r>
                        <a:rPr sz="1600" dirty="0"/>
                        <a:t>Sintesi e precisione della descrizione</a:t>
                      </a:r>
                      <a:r>
                        <a:rPr lang="it-IT" sz="1600" dirty="0"/>
                        <a:t>.</a:t>
                      </a:r>
                      <a:endParaRPr sz="1600" dirty="0"/>
                    </a:p>
                    <a:p>
                      <a:pPr marL="285750" indent="-285750" algn="just">
                        <a:buSzPct val="100000"/>
                        <a:buFont typeface="Arial"/>
                        <a:buChar char="•"/>
                        <a:defRPr sz="1800"/>
                      </a:pPr>
                      <a:r>
                        <a:rPr lang="it-IT" sz="1600" dirty="0"/>
                        <a:t>C</a:t>
                      </a:r>
                      <a:r>
                        <a:rPr sz="1600" dirty="0"/>
                        <a:t>ompletezza della descrizione e aderenza alla </a:t>
                      </a:r>
                      <a:r>
                        <a:rPr sz="1600" dirty="0" err="1"/>
                        <a:t>traccia</a:t>
                      </a:r>
                      <a:r>
                        <a:rPr sz="1600" dirty="0"/>
                        <a:t> (</a:t>
                      </a:r>
                      <a:r>
                        <a:rPr lang="it-IT" sz="1600" dirty="0"/>
                        <a:t>s</a:t>
                      </a:r>
                      <a:r>
                        <a:rPr sz="1600" dirty="0"/>
                        <a:t>ono presenti tutte le informazioni necessarie?).</a:t>
                      </a:r>
                    </a:p>
                  </a:txBody>
                  <a:tcPr horzOverflow="overflow"/>
                </a:tc>
                <a:extLst>
                  <a:ext uri="{0D108BD9-81ED-4DB2-BD59-A6C34878D82A}">
                    <a16:rowId xmlns:a16="http://schemas.microsoft.com/office/drawing/2014/main" val="10001"/>
                  </a:ext>
                </a:extLst>
              </a:tr>
              <a:tr h="1190115">
                <a:tc>
                  <a:txBody>
                    <a:bodyPr/>
                    <a:lstStyle/>
                    <a:p>
                      <a:pPr algn="ctr">
                        <a:defRPr sz="1800"/>
                      </a:pPr>
                      <a:r>
                        <a:rPr lang="it-IT" sz="1600" dirty="0"/>
                        <a:t>15%</a:t>
                      </a:r>
                      <a:endParaRPr sz="1600" dirty="0"/>
                    </a:p>
                  </a:txBody>
                  <a:tcPr anchor="ctr" horzOverflow="overflow"/>
                </a:tc>
                <a:tc>
                  <a:txBody>
                    <a:bodyPr/>
                    <a:lstStyle/>
                    <a:p>
                      <a:pPr algn="l">
                        <a:defRPr sz="1800"/>
                      </a:pPr>
                      <a:r>
                        <a:rPr lang="it-IT" sz="1600" dirty="0"/>
                        <a:t>Job Specification</a:t>
                      </a:r>
                      <a:endParaRPr sz="1600" dirty="0"/>
                    </a:p>
                  </a:txBody>
                  <a:tcPr anchor="ctr" horzOverflow="overflow"/>
                </a:tc>
                <a:tc>
                  <a:txBody>
                    <a:bodyPr/>
                    <a:lstStyle/>
                    <a:p>
                      <a:pPr marL="285750" indent="-285750" algn="just">
                        <a:buSzPct val="100000"/>
                        <a:buFont typeface="Arial"/>
                        <a:buChar char="•"/>
                        <a:defRPr sz="1800"/>
                      </a:pPr>
                      <a:r>
                        <a:rPr sz="1600" dirty="0"/>
                        <a:t>Correttezza </a:t>
                      </a:r>
                      <a:r>
                        <a:rPr sz="1600" dirty="0" err="1"/>
                        <a:t>dei</a:t>
                      </a:r>
                      <a:r>
                        <a:rPr sz="1600" dirty="0"/>
                        <a:t> </a:t>
                      </a:r>
                      <a:r>
                        <a:rPr sz="1600" dirty="0" err="1"/>
                        <a:t>requisiti</a:t>
                      </a:r>
                      <a:r>
                        <a:rPr lang="it-IT" sz="1600" dirty="0"/>
                        <a:t> (i requisiti individuati sono teoricamente o empiricamente legati a comportamenti attesi o alla performance nel ruolo?).</a:t>
                      </a:r>
                    </a:p>
                    <a:p>
                      <a:pPr marL="285750" indent="-285750" algn="just">
                        <a:buSzPct val="100000"/>
                        <a:buFont typeface="Arial"/>
                        <a:buChar char="•"/>
                        <a:defRPr sz="1800"/>
                      </a:pPr>
                      <a:r>
                        <a:rPr lang="it-IT" sz="1600" dirty="0"/>
                        <a:t>Giustificazione della scelta</a:t>
                      </a:r>
                      <a:r>
                        <a:rPr sz="1600" dirty="0"/>
                        <a:t> </a:t>
                      </a:r>
                      <a:r>
                        <a:rPr lang="it-IT" sz="1600" dirty="0"/>
                        <a:t>(Perché avete scelto quel requisito?</a:t>
                      </a:r>
                      <a:r>
                        <a:rPr sz="1600" dirty="0"/>
                        <a:t>)</a:t>
                      </a:r>
                      <a:r>
                        <a:rPr lang="it-IT" sz="1600" dirty="0"/>
                        <a:t>.</a:t>
                      </a:r>
                      <a:endParaRPr sz="1600" dirty="0"/>
                    </a:p>
                    <a:p>
                      <a:pPr marL="285750" indent="-285750" algn="just">
                        <a:buSzPct val="100000"/>
                        <a:buFont typeface="Arial"/>
                        <a:buChar char="•"/>
                        <a:defRPr sz="1800"/>
                      </a:pPr>
                      <a:r>
                        <a:rPr lang="it-IT" sz="1600" dirty="0"/>
                        <a:t>Misurabilità</a:t>
                      </a:r>
                      <a:r>
                        <a:rPr sz="1600" dirty="0"/>
                        <a:t> dei requisiti per la selezione dei candidat</a:t>
                      </a:r>
                      <a:r>
                        <a:rPr lang="it-IT" sz="1600" dirty="0"/>
                        <a:t>i.</a:t>
                      </a:r>
                      <a:endParaRPr sz="1600" dirty="0"/>
                    </a:p>
                  </a:txBody>
                  <a:tcPr horzOverflow="overflow"/>
                </a:tc>
                <a:extLst>
                  <a:ext uri="{0D108BD9-81ED-4DB2-BD59-A6C34878D82A}">
                    <a16:rowId xmlns:a16="http://schemas.microsoft.com/office/drawing/2014/main" val="10002"/>
                  </a:ext>
                </a:extLst>
              </a:tr>
              <a:tr h="367637">
                <a:tc>
                  <a:txBody>
                    <a:bodyPr/>
                    <a:lstStyle/>
                    <a:p>
                      <a:pPr algn="ctr">
                        <a:defRPr sz="1800"/>
                      </a:pPr>
                      <a:r>
                        <a:rPr lang="it-IT" sz="1600" dirty="0"/>
                        <a:t>15%</a:t>
                      </a:r>
                      <a:endParaRPr sz="1600" dirty="0"/>
                    </a:p>
                  </a:txBody>
                  <a:tcPr anchor="ctr" horzOverflow="overflow"/>
                </a:tc>
                <a:tc>
                  <a:txBody>
                    <a:bodyPr/>
                    <a:lstStyle/>
                    <a:p>
                      <a:pPr algn="l">
                        <a:defRPr sz="1800"/>
                      </a:pPr>
                      <a:r>
                        <a:rPr lang="it-IT" sz="1600" dirty="0"/>
                        <a:t>Critical </a:t>
                      </a:r>
                      <a:r>
                        <a:rPr lang="it-IT" sz="1600" dirty="0" err="1"/>
                        <a:t>Incident</a:t>
                      </a:r>
                      <a:r>
                        <a:rPr lang="it-IT" sz="1600" dirty="0"/>
                        <a:t> Interview</a:t>
                      </a:r>
                      <a:endParaRPr sz="1600" dirty="0"/>
                    </a:p>
                  </a:txBody>
                  <a:tcPr anchor="ctr" horzOverflow="overflow"/>
                </a:tc>
                <a:tc>
                  <a:txBody>
                    <a:bodyPr/>
                    <a:lstStyle/>
                    <a:p>
                      <a:pPr marL="285750" indent="-285750" algn="just">
                        <a:buSzPct val="100000"/>
                        <a:buFont typeface="Arial"/>
                        <a:buChar char="•"/>
                        <a:defRPr sz="1800"/>
                      </a:pPr>
                      <a:r>
                        <a:rPr lang="it-IT" sz="1600" dirty="0"/>
                        <a:t>Utilità e specificità della descrizione dell’incidente critico (l’incidente critico vi aiuta a valutare i requisiti della posizione?).</a:t>
                      </a:r>
                    </a:p>
                    <a:p>
                      <a:pPr marL="285750" indent="-285750" algn="just">
                        <a:buSzPct val="100000"/>
                        <a:buFont typeface="Arial"/>
                        <a:buChar char="•"/>
                        <a:defRPr sz="1800"/>
                      </a:pPr>
                      <a:r>
                        <a:rPr lang="it-IT" sz="1600" dirty="0"/>
                        <a:t>Rilevanza dello scenario preparato ai fini della valutazione del requisito.</a:t>
                      </a:r>
                    </a:p>
                    <a:p>
                      <a:pPr marL="285750" indent="-285750" algn="just">
                        <a:buSzPct val="100000"/>
                        <a:buFont typeface="Arial"/>
                        <a:buChar char="•"/>
                        <a:defRPr sz="1800"/>
                      </a:pPr>
                      <a:r>
                        <a:rPr lang="it-IT" sz="1600" dirty="0"/>
                        <a:t>Esiste un descrittore comportamentale per ogni livello di valutazione.</a:t>
                      </a:r>
                      <a:endParaRPr sz="1600" dirty="0"/>
                    </a:p>
                  </a:txBody>
                  <a:tcPr horzOverflow="overflow">
                    <a:solidFill>
                      <a:schemeClr val="bg1"/>
                    </a:solidFill>
                  </a:tcPr>
                </a:tc>
                <a:extLst>
                  <a:ext uri="{0D108BD9-81ED-4DB2-BD59-A6C34878D82A}">
                    <a16:rowId xmlns:a16="http://schemas.microsoft.com/office/drawing/2014/main" val="10003"/>
                  </a:ext>
                </a:extLst>
              </a:tr>
            </a:tbl>
          </a:graphicData>
        </a:graphic>
      </p:graphicFrame>
      <p:sp>
        <p:nvSpPr>
          <p:cNvPr id="191" name="Rectangle 1"/>
          <p:cNvSpPr txBox="1"/>
          <p:nvPr/>
        </p:nvSpPr>
        <p:spPr>
          <a:xfrm>
            <a:off x="1016000" y="2168454"/>
            <a:ext cx="127000" cy="617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1800"/>
            </a:lvl1pPr>
          </a:lstStyle>
          <a:p>
            <a:br>
              <a:rPr dirty="0"/>
            </a:br>
            <a:endParaRPr dirty="0"/>
          </a:p>
        </p:txBody>
      </p:sp>
    </p:spTree>
    <p:extLst>
      <p:ext uri="{BB962C8B-B14F-4D97-AF65-F5344CB8AC3E}">
        <p14:creationId xmlns:p14="http://schemas.microsoft.com/office/powerpoint/2010/main" val="16540636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A08378-5172-4D0D-869C-748EC8CD2841}"/>
              </a:ext>
            </a:extLst>
          </p:cNvPr>
          <p:cNvSpPr>
            <a:spLocks noGrp="1"/>
          </p:cNvSpPr>
          <p:nvPr>
            <p:ph type="title"/>
          </p:nvPr>
        </p:nvSpPr>
        <p:spPr/>
        <p:txBody>
          <a:bodyPr/>
          <a:lstStyle/>
          <a:p>
            <a:r>
              <a:rPr lang="it-IT" dirty="0"/>
              <a:t>Self-</a:t>
            </a:r>
            <a:r>
              <a:rPr lang="it-IT" dirty="0" err="1"/>
              <a:t>selection</a:t>
            </a:r>
            <a:endParaRPr lang="it-IT" dirty="0"/>
          </a:p>
        </p:txBody>
      </p:sp>
      <p:sp>
        <p:nvSpPr>
          <p:cNvPr id="3" name="Segnaposto contenuto 2">
            <a:extLst>
              <a:ext uri="{FF2B5EF4-FFF2-40B4-BE49-F238E27FC236}">
                <a16:creationId xmlns:a16="http://schemas.microsoft.com/office/drawing/2014/main" id="{A8F65226-FF4C-4E9F-B9D1-84CEC70C2A50}"/>
              </a:ext>
            </a:extLst>
          </p:cNvPr>
          <p:cNvSpPr>
            <a:spLocks noGrp="1"/>
          </p:cNvSpPr>
          <p:nvPr>
            <p:ph idx="1"/>
          </p:nvPr>
        </p:nvSpPr>
        <p:spPr/>
        <p:txBody>
          <a:bodyPr/>
          <a:lstStyle/>
          <a:p>
            <a:r>
              <a:rPr lang="it-IT" sz="2600" dirty="0"/>
              <a:t>Per capire il recruiting, è necessario capire che: </a:t>
            </a:r>
          </a:p>
          <a:p>
            <a:pPr marL="971550" lvl="1" indent="-514350">
              <a:buFont typeface="+mj-lt"/>
              <a:buAutoNum type="arabicPeriod"/>
            </a:pPr>
            <a:r>
              <a:rPr lang="it-IT" sz="2200" dirty="0"/>
              <a:t>non siamo solo noi a selezionare i candidati, ma anche i candidati selezionano noi e la nostra organizzazione!</a:t>
            </a:r>
          </a:p>
          <a:p>
            <a:pPr marL="971550" lvl="1" indent="-514350">
              <a:buFont typeface="+mj-lt"/>
              <a:buAutoNum type="arabicPeriod"/>
            </a:pPr>
            <a:r>
              <a:rPr lang="it-IT" sz="2200" dirty="0"/>
              <a:t>I candidati selezionano le organizzazioni per cui vogliono lavorare </a:t>
            </a:r>
            <a:r>
              <a:rPr lang="it-IT" sz="2200" i="1" dirty="0"/>
              <a:t>in base alle loro conoscenze dell’organizzazione</a:t>
            </a:r>
          </a:p>
          <a:p>
            <a:pPr marL="514350" indent="-457200"/>
            <a:r>
              <a:rPr lang="it-IT" sz="2600" dirty="0"/>
              <a:t>I criteri attraverso cui i candidati valutano le organizzazioni sono (Ryan &amp; </a:t>
            </a:r>
            <a:r>
              <a:rPr lang="it-IT" sz="2600" dirty="0" err="1"/>
              <a:t>Delany</a:t>
            </a:r>
            <a:r>
              <a:rPr lang="it-IT" sz="2600" dirty="0"/>
              <a:t>, 2017):</a:t>
            </a:r>
          </a:p>
          <a:p>
            <a:pPr marL="914400" lvl="1" indent="-457200"/>
            <a:r>
              <a:rPr lang="it-IT" sz="2200" i="1" dirty="0"/>
              <a:t>successo, attenzione agli altri, onestà e giustizia</a:t>
            </a:r>
            <a:r>
              <a:rPr lang="it-IT" sz="2200" dirty="0"/>
              <a:t>; </a:t>
            </a:r>
          </a:p>
          <a:p>
            <a:pPr marL="914400" lvl="1" indent="-457200"/>
            <a:r>
              <a:rPr lang="it-IT" sz="2200" i="1" dirty="0"/>
              <a:t>opportunità di carriera</a:t>
            </a:r>
            <a:r>
              <a:rPr lang="it-IT" sz="2200" dirty="0"/>
              <a:t>;</a:t>
            </a:r>
          </a:p>
          <a:p>
            <a:pPr marL="914400" lvl="1" indent="-457200"/>
            <a:r>
              <a:rPr lang="it-IT" sz="2200" i="1" dirty="0"/>
              <a:t>stipendi competitivi </a:t>
            </a:r>
            <a:r>
              <a:rPr lang="it-IT" sz="2200" dirty="0"/>
              <a:t>(sopra la media)</a:t>
            </a:r>
          </a:p>
          <a:p>
            <a:pPr marL="914400" lvl="1" indent="-457200"/>
            <a:r>
              <a:rPr lang="it-IT" sz="2200" i="1" dirty="0"/>
              <a:t>lavori significativi e importanti</a:t>
            </a:r>
            <a:r>
              <a:rPr lang="it-IT" sz="2200" dirty="0"/>
              <a:t>. </a:t>
            </a:r>
          </a:p>
          <a:p>
            <a:pPr lvl="1"/>
            <a:endParaRPr lang="it-IT" sz="2000" dirty="0"/>
          </a:p>
        </p:txBody>
      </p:sp>
    </p:spTree>
    <p:extLst>
      <p:ext uri="{BB962C8B-B14F-4D97-AF65-F5344CB8AC3E}">
        <p14:creationId xmlns:p14="http://schemas.microsoft.com/office/powerpoint/2010/main" val="3177485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C0118C-89F1-4BF3-B2ED-693A2283CEDD}"/>
              </a:ext>
            </a:extLst>
          </p:cNvPr>
          <p:cNvSpPr>
            <a:spLocks noGrp="1"/>
          </p:cNvSpPr>
          <p:nvPr>
            <p:ph type="title"/>
          </p:nvPr>
        </p:nvSpPr>
        <p:spPr/>
        <p:txBody>
          <a:bodyPr/>
          <a:lstStyle/>
          <a:p>
            <a:r>
              <a:rPr lang="it-IT" dirty="0"/>
              <a:t>Politiche di Recruiting</a:t>
            </a:r>
          </a:p>
        </p:txBody>
      </p:sp>
      <p:sp>
        <p:nvSpPr>
          <p:cNvPr id="5" name="Segnaposto contenuto 4">
            <a:extLst>
              <a:ext uri="{FF2B5EF4-FFF2-40B4-BE49-F238E27FC236}">
                <a16:creationId xmlns:a16="http://schemas.microsoft.com/office/drawing/2014/main" id="{48DCC7F2-F038-4B25-96B9-1A942A85C905}"/>
              </a:ext>
            </a:extLst>
          </p:cNvPr>
          <p:cNvSpPr>
            <a:spLocks noGrp="1"/>
          </p:cNvSpPr>
          <p:nvPr>
            <p:ph idx="1"/>
          </p:nvPr>
        </p:nvSpPr>
        <p:spPr>
          <a:xfrm>
            <a:off x="179512" y="1600200"/>
            <a:ext cx="3384376" cy="3124944"/>
          </a:xfrm>
        </p:spPr>
        <p:txBody>
          <a:bodyPr/>
          <a:lstStyle/>
          <a:p>
            <a:r>
              <a:rPr lang="it-IT" sz="2800" i="1" dirty="0">
                <a:sym typeface="Wingdings" panose="05000000000000000000" pitchFamily="2" charset="2"/>
              </a:rPr>
              <a:t>Pagare più degli altri</a:t>
            </a:r>
          </a:p>
          <a:p>
            <a:pPr lvl="1"/>
            <a:r>
              <a:rPr lang="it-IT" sz="2400" dirty="0">
                <a:sym typeface="Wingdings" panose="05000000000000000000" pitchFamily="2" charset="2"/>
              </a:rPr>
              <a:t>Chi assume la posizione di «Leader nel mercato» ha indubbiamente un vantaggio competitivo. </a:t>
            </a:r>
          </a:p>
          <a:p>
            <a:endParaRPr lang="it-IT" dirty="0"/>
          </a:p>
        </p:txBody>
      </p:sp>
      <p:pic>
        <p:nvPicPr>
          <p:cNvPr id="6" name="Picture 2" descr="Risultati immagini per annunci di lavoro">
            <a:extLst>
              <a:ext uri="{FF2B5EF4-FFF2-40B4-BE49-F238E27FC236}">
                <a16:creationId xmlns:a16="http://schemas.microsoft.com/office/drawing/2014/main" id="{3F5F5DA1-B87C-4D8E-A20D-A20E4E86C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522" y="1759431"/>
            <a:ext cx="5016350" cy="2821697"/>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4">
            <a:extLst>
              <a:ext uri="{FF2B5EF4-FFF2-40B4-BE49-F238E27FC236}">
                <a16:creationId xmlns:a16="http://schemas.microsoft.com/office/drawing/2014/main" id="{C79CC3DB-1AAB-4BAE-B3A9-63DBE436BE31}"/>
              </a:ext>
            </a:extLst>
          </p:cNvPr>
          <p:cNvSpPr txBox="1">
            <a:spLocks/>
          </p:cNvSpPr>
          <p:nvPr/>
        </p:nvSpPr>
        <p:spPr bwMode="auto">
          <a:xfrm>
            <a:off x="179512" y="5157192"/>
            <a:ext cx="8574360" cy="11396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it-IT" sz="2400" b="0" dirty="0">
                <a:sym typeface="Wingdings" panose="05000000000000000000" pitchFamily="2" charset="2"/>
              </a:rPr>
              <a:t>Stock options non sono più appetibili dopo Enron, Lehman Brothers, e varie crisi economico-finanziarie locali e globali </a:t>
            </a:r>
          </a:p>
          <a:p>
            <a:endParaRPr lang="it-IT" b="0" kern="0" dirty="0"/>
          </a:p>
        </p:txBody>
      </p:sp>
    </p:spTree>
    <p:extLst>
      <p:ext uri="{BB962C8B-B14F-4D97-AF65-F5344CB8AC3E}">
        <p14:creationId xmlns:p14="http://schemas.microsoft.com/office/powerpoint/2010/main" val="3149157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C0118C-89F1-4BF3-B2ED-693A2283CEDD}"/>
              </a:ext>
            </a:extLst>
          </p:cNvPr>
          <p:cNvSpPr>
            <a:spLocks noGrp="1"/>
          </p:cNvSpPr>
          <p:nvPr>
            <p:ph type="title"/>
          </p:nvPr>
        </p:nvSpPr>
        <p:spPr/>
        <p:txBody>
          <a:bodyPr/>
          <a:lstStyle/>
          <a:p>
            <a:r>
              <a:rPr lang="it-IT" dirty="0"/>
              <a:t>Politiche di Recruiting</a:t>
            </a:r>
          </a:p>
        </p:txBody>
      </p:sp>
      <p:sp>
        <p:nvSpPr>
          <p:cNvPr id="3" name="Segnaposto contenuto 2">
            <a:extLst>
              <a:ext uri="{FF2B5EF4-FFF2-40B4-BE49-F238E27FC236}">
                <a16:creationId xmlns:a16="http://schemas.microsoft.com/office/drawing/2014/main" id="{D5E51413-BD6D-4925-8893-92168E2DCB3A}"/>
              </a:ext>
            </a:extLst>
          </p:cNvPr>
          <p:cNvSpPr>
            <a:spLocks noGrp="1"/>
          </p:cNvSpPr>
          <p:nvPr>
            <p:ph idx="1"/>
          </p:nvPr>
        </p:nvSpPr>
        <p:spPr>
          <a:xfrm>
            <a:off x="457200" y="1412776"/>
            <a:ext cx="8229600" cy="5170586"/>
          </a:xfrm>
        </p:spPr>
        <p:txBody>
          <a:bodyPr/>
          <a:lstStyle/>
          <a:p>
            <a:r>
              <a:rPr lang="it-IT" i="1" dirty="0"/>
              <a:t>Ricerca interna</a:t>
            </a:r>
            <a:r>
              <a:rPr lang="it-IT" dirty="0"/>
              <a:t>. </a:t>
            </a:r>
          </a:p>
          <a:p>
            <a:pPr lvl="1"/>
            <a:r>
              <a:rPr lang="it-IT" dirty="0">
                <a:sym typeface="Wingdings" panose="05000000000000000000" pitchFamily="2" charset="2"/>
              </a:rPr>
              <a:t>Aumenta sia le opportunità di carriera, sia la sicurezza del lavoro nei momenti di crisi, e quindi aumenta l’attrattività dell’organizzazione. </a:t>
            </a:r>
          </a:p>
          <a:p>
            <a:pPr lvl="1"/>
            <a:r>
              <a:rPr lang="it-IT" dirty="0">
                <a:sym typeface="Wingdings" panose="05000000000000000000" pitchFamily="2" charset="2"/>
              </a:rPr>
              <a:t>Esempi: McDonalds, </a:t>
            </a:r>
            <a:r>
              <a:rPr lang="it-IT" dirty="0" err="1">
                <a:sym typeface="Wingdings" panose="05000000000000000000" pitchFamily="2" charset="2"/>
              </a:rPr>
              <a:t>Wal-Mart</a:t>
            </a:r>
            <a:r>
              <a:rPr lang="it-IT" dirty="0">
                <a:sym typeface="Wingdings" panose="05000000000000000000" pitchFamily="2" charset="2"/>
              </a:rPr>
              <a:t>, Target, Esselunga, IKEA. </a:t>
            </a:r>
          </a:p>
          <a:p>
            <a:r>
              <a:rPr lang="it-IT" i="1" dirty="0">
                <a:sym typeface="Wingdings" panose="05000000000000000000" pitchFamily="2" charset="2"/>
              </a:rPr>
              <a:t>Immagine aziendale</a:t>
            </a:r>
          </a:p>
          <a:p>
            <a:pPr lvl="1"/>
            <a:r>
              <a:rPr lang="it-IT" dirty="0">
                <a:sym typeface="Wingdings" panose="05000000000000000000" pitchFamily="2" charset="2"/>
              </a:rPr>
              <a:t>Attraverso l’identità di marca (brand </a:t>
            </a:r>
            <a:r>
              <a:rPr lang="it-IT" dirty="0" err="1">
                <a:sym typeface="Wingdings" panose="05000000000000000000" pitchFamily="2" charset="2"/>
              </a:rPr>
              <a:t>identity</a:t>
            </a:r>
            <a:r>
              <a:rPr lang="it-IT" dirty="0">
                <a:sym typeface="Wingdings" panose="05000000000000000000" pitchFamily="2" charset="2"/>
              </a:rPr>
              <a:t>) è possibile veicolare precisi valori aziendali (ad es., successo, onestà e giustizia). </a:t>
            </a:r>
          </a:p>
        </p:txBody>
      </p:sp>
    </p:spTree>
    <p:extLst>
      <p:ext uri="{BB962C8B-B14F-4D97-AF65-F5344CB8AC3E}">
        <p14:creationId xmlns:p14="http://schemas.microsoft.com/office/powerpoint/2010/main" val="36340241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7F9F6E-55DE-44B1-B83A-87803D2D1619}"/>
              </a:ext>
            </a:extLst>
          </p:cNvPr>
          <p:cNvSpPr>
            <a:spLocks noGrp="1"/>
          </p:cNvSpPr>
          <p:nvPr>
            <p:ph type="title"/>
          </p:nvPr>
        </p:nvSpPr>
        <p:spPr/>
        <p:txBody>
          <a:bodyPr/>
          <a:lstStyle/>
          <a:p>
            <a:r>
              <a:rPr lang="it-IT" dirty="0"/>
              <a:t>Fonti per il recruiting</a:t>
            </a:r>
          </a:p>
        </p:txBody>
      </p:sp>
      <p:pic>
        <p:nvPicPr>
          <p:cNvPr id="2050" name="Picture 2" descr="Volkswagen Recruiting">
            <a:extLst>
              <a:ext uri="{FF2B5EF4-FFF2-40B4-BE49-F238E27FC236}">
                <a16:creationId xmlns:a16="http://schemas.microsoft.com/office/drawing/2014/main" id="{FBB98557-1BE7-4B9E-9CFD-5B0B645375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38800" y="1556792"/>
            <a:ext cx="3133725"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2">
            <a:extLst>
              <a:ext uri="{FF2B5EF4-FFF2-40B4-BE49-F238E27FC236}">
                <a16:creationId xmlns:a16="http://schemas.microsoft.com/office/drawing/2014/main" id="{A452F1D7-6478-446D-9EAD-E697551074DE}"/>
              </a:ext>
            </a:extLst>
          </p:cNvPr>
          <p:cNvSpPr txBox="1">
            <a:spLocks/>
          </p:cNvSpPr>
          <p:nvPr/>
        </p:nvSpPr>
        <p:spPr bwMode="auto">
          <a:xfrm>
            <a:off x="457200" y="1600200"/>
            <a:ext cx="483488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2600" b="0" kern="0" dirty="0">
                <a:sym typeface="Wingdings" panose="05000000000000000000" pitchFamily="2" charset="2"/>
              </a:rPr>
              <a:t>I canali (o fonti) di reclutamento determinano quali e quante persone saranno contattate. </a:t>
            </a:r>
          </a:p>
        </p:txBody>
      </p:sp>
      <p:sp>
        <p:nvSpPr>
          <p:cNvPr id="6" name="Segnaposto contenuto 2">
            <a:extLst>
              <a:ext uri="{FF2B5EF4-FFF2-40B4-BE49-F238E27FC236}">
                <a16:creationId xmlns:a16="http://schemas.microsoft.com/office/drawing/2014/main" id="{A0FFD2C5-2C30-457C-9C09-535BE8D5A89C}"/>
              </a:ext>
            </a:extLst>
          </p:cNvPr>
          <p:cNvSpPr txBox="1">
            <a:spLocks/>
          </p:cNvSpPr>
          <p:nvPr/>
        </p:nvSpPr>
        <p:spPr bwMode="auto">
          <a:xfrm>
            <a:off x="457199" y="3429000"/>
            <a:ext cx="8315325" cy="29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2600" b="0" kern="0" dirty="0">
                <a:sym typeface="Wingdings" panose="05000000000000000000" pitchFamily="2" charset="2"/>
              </a:rPr>
              <a:t>Rischi:</a:t>
            </a:r>
          </a:p>
          <a:p>
            <a:pPr lvl="1"/>
            <a:r>
              <a:rPr lang="it-IT" sz="2200" b="0" kern="0" dirty="0">
                <a:sym typeface="Wingdings" panose="05000000000000000000" pitchFamily="2" charset="2"/>
              </a:rPr>
              <a:t>poche o troppe domande di assunzione</a:t>
            </a:r>
          </a:p>
          <a:p>
            <a:pPr lvl="1"/>
            <a:r>
              <a:rPr lang="it-IT" sz="2200" b="0" kern="0" dirty="0">
                <a:sym typeface="Wingdings" panose="05000000000000000000" pitchFamily="2" charset="2"/>
              </a:rPr>
              <a:t>domande provenienti da persone non qualificate</a:t>
            </a:r>
          </a:p>
          <a:p>
            <a:pPr lvl="1"/>
            <a:r>
              <a:rPr lang="it-IT" sz="2200" b="0" kern="0" dirty="0">
                <a:sym typeface="Wingdings" panose="05000000000000000000" pitchFamily="2" charset="2"/>
              </a:rPr>
              <a:t>domande provenienti da persone che non accetteranno l’eventuale offerta di lavoro</a:t>
            </a:r>
          </a:p>
          <a:p>
            <a:pPr lvl="1"/>
            <a:r>
              <a:rPr lang="it-IT" sz="2200" b="0" i="1" kern="0" dirty="0">
                <a:sym typeface="Wingdings" panose="05000000000000000000" pitchFamily="2" charset="2"/>
              </a:rPr>
              <a:t>elimino involontariamente i «top performer» </a:t>
            </a:r>
            <a:r>
              <a:rPr lang="it-IT" sz="2200" b="0" i="1" u="sng" kern="0" dirty="0">
                <a:sym typeface="Wingdings" panose="05000000000000000000" pitchFamily="2" charset="2"/>
              </a:rPr>
              <a:t>al mio criterio di selezione</a:t>
            </a:r>
          </a:p>
        </p:txBody>
      </p:sp>
      <p:pic>
        <p:nvPicPr>
          <p:cNvPr id="4" name="Immagine 3">
            <a:extLst>
              <a:ext uri="{FF2B5EF4-FFF2-40B4-BE49-F238E27FC236}">
                <a16:creationId xmlns:a16="http://schemas.microsoft.com/office/drawing/2014/main" id="{91FD4B89-78D4-4E8B-ACD5-C57FC9086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58" t="13058" r="28840" b="36806"/>
          <a:stretch/>
        </p:blipFill>
        <p:spPr>
          <a:xfrm>
            <a:off x="2843614" y="5824002"/>
            <a:ext cx="650453" cy="726976"/>
          </a:xfrm>
          <a:prstGeom prst="rect">
            <a:avLst/>
          </a:prstGeom>
        </p:spPr>
      </p:pic>
    </p:spTree>
    <p:extLst>
      <p:ext uri="{BB962C8B-B14F-4D97-AF65-F5344CB8AC3E}">
        <p14:creationId xmlns:p14="http://schemas.microsoft.com/office/powerpoint/2010/main" val="7237403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FED594-74F4-448D-A1F0-A214B277BA89}"/>
              </a:ext>
            </a:extLst>
          </p:cNvPr>
          <p:cNvSpPr>
            <a:spLocks noGrp="1"/>
          </p:cNvSpPr>
          <p:nvPr>
            <p:ph type="title"/>
          </p:nvPr>
        </p:nvSpPr>
        <p:spPr/>
        <p:txBody>
          <a:bodyPr/>
          <a:lstStyle/>
          <a:p>
            <a:r>
              <a:rPr lang="it-IT" dirty="0"/>
              <a:t>Fonti per il recruiting</a:t>
            </a:r>
          </a:p>
        </p:txBody>
      </p:sp>
      <p:sp>
        <p:nvSpPr>
          <p:cNvPr id="3" name="Segnaposto contenuto 2">
            <a:extLst>
              <a:ext uri="{FF2B5EF4-FFF2-40B4-BE49-F238E27FC236}">
                <a16:creationId xmlns:a16="http://schemas.microsoft.com/office/drawing/2014/main" id="{4DCFA15C-75D0-452D-AA47-9F9010D0F75E}"/>
              </a:ext>
            </a:extLst>
          </p:cNvPr>
          <p:cNvSpPr>
            <a:spLocks noGrp="1"/>
          </p:cNvSpPr>
          <p:nvPr>
            <p:ph idx="1"/>
          </p:nvPr>
        </p:nvSpPr>
        <p:spPr/>
        <p:txBody>
          <a:bodyPr/>
          <a:lstStyle/>
          <a:p>
            <a:r>
              <a:rPr lang="it-IT" dirty="0"/>
              <a:t>Quando si parla di reclutamento, l’annuncio sui giornali è la prima cosa a cui si pensa. </a:t>
            </a:r>
          </a:p>
          <a:p>
            <a:r>
              <a:rPr lang="it-IT" dirty="0"/>
              <a:t>Esistono </a:t>
            </a:r>
            <a:r>
              <a:rPr lang="it-IT" b="1" dirty="0"/>
              <a:t>molti canali </a:t>
            </a:r>
            <a:r>
              <a:rPr lang="it-IT" dirty="0"/>
              <a:t>di reclutamento, ognuno di essi presenta diversi vantaggi e svantaggi. </a:t>
            </a:r>
          </a:p>
          <a:p>
            <a:r>
              <a:rPr lang="it-IT" dirty="0"/>
              <a:t>La prima scelta da fare per trovare candidati ad una posizione è decidere se si cercano </a:t>
            </a:r>
            <a:r>
              <a:rPr lang="it-IT" b="1" dirty="0"/>
              <a:t>persone nuove </a:t>
            </a:r>
            <a:r>
              <a:rPr lang="it-IT" dirty="0"/>
              <a:t>oppure no</a:t>
            </a:r>
          </a:p>
          <a:p>
            <a:endParaRPr lang="it-IT" dirty="0"/>
          </a:p>
        </p:txBody>
      </p:sp>
    </p:spTree>
    <p:extLst>
      <p:ext uri="{BB962C8B-B14F-4D97-AF65-F5344CB8AC3E}">
        <p14:creationId xmlns:p14="http://schemas.microsoft.com/office/powerpoint/2010/main" val="14979826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1186F-7A1C-4C43-BD69-4F49F911EAB0}"/>
              </a:ext>
            </a:extLst>
          </p:cNvPr>
          <p:cNvSpPr>
            <a:spLocks noGrp="1"/>
          </p:cNvSpPr>
          <p:nvPr>
            <p:ph type="title"/>
          </p:nvPr>
        </p:nvSpPr>
        <p:spPr/>
        <p:txBody>
          <a:bodyPr/>
          <a:lstStyle/>
          <a:p>
            <a:r>
              <a:rPr lang="it-IT" dirty="0"/>
              <a:t>Fonti	 interne vs. esterne</a:t>
            </a:r>
          </a:p>
        </p:txBody>
      </p:sp>
      <p:sp>
        <p:nvSpPr>
          <p:cNvPr id="3" name="Segnaposto contenuto 2">
            <a:extLst>
              <a:ext uri="{FF2B5EF4-FFF2-40B4-BE49-F238E27FC236}">
                <a16:creationId xmlns:a16="http://schemas.microsoft.com/office/drawing/2014/main" id="{B9198B26-7E11-4D4E-BDDA-B37C4C529CF6}"/>
              </a:ext>
            </a:extLst>
          </p:cNvPr>
          <p:cNvSpPr>
            <a:spLocks noGrp="1"/>
          </p:cNvSpPr>
          <p:nvPr>
            <p:ph idx="1"/>
          </p:nvPr>
        </p:nvSpPr>
        <p:spPr>
          <a:xfrm>
            <a:off x="457200" y="1484784"/>
            <a:ext cx="8229600" cy="4983162"/>
          </a:xfrm>
        </p:spPr>
        <p:txBody>
          <a:bodyPr/>
          <a:lstStyle/>
          <a:p>
            <a:r>
              <a:rPr lang="it-IT" sz="2800" dirty="0"/>
              <a:t>Perché usare fonti </a:t>
            </a:r>
            <a:r>
              <a:rPr lang="it-IT" sz="2800" b="1" dirty="0"/>
              <a:t>interne</a:t>
            </a:r>
            <a:r>
              <a:rPr lang="it-IT" sz="2800" dirty="0"/>
              <a:t>:</a:t>
            </a:r>
          </a:p>
          <a:p>
            <a:pPr lvl="1"/>
            <a:r>
              <a:rPr lang="it-IT" sz="2600" dirty="0"/>
              <a:t>azienda </a:t>
            </a:r>
            <a:r>
              <a:rPr lang="it-IT" sz="2600" b="1" dirty="0"/>
              <a:t>conosce</a:t>
            </a:r>
            <a:r>
              <a:rPr lang="it-IT" sz="2600" dirty="0"/>
              <a:t> i </a:t>
            </a:r>
            <a:r>
              <a:rPr lang="it-IT" sz="2600" b="1" dirty="0"/>
              <a:t>candidati</a:t>
            </a:r>
            <a:r>
              <a:rPr lang="it-IT" sz="2600" dirty="0"/>
              <a:t>;</a:t>
            </a:r>
          </a:p>
          <a:p>
            <a:pPr lvl="1"/>
            <a:r>
              <a:rPr lang="it-IT" sz="2600" dirty="0"/>
              <a:t>i candidati </a:t>
            </a:r>
            <a:r>
              <a:rPr lang="it-IT" sz="2600" b="1" dirty="0"/>
              <a:t>conoscono</a:t>
            </a:r>
            <a:r>
              <a:rPr lang="it-IT" sz="2600" dirty="0"/>
              <a:t> la </a:t>
            </a:r>
            <a:r>
              <a:rPr lang="it-IT" sz="2600" b="1" dirty="0"/>
              <a:t>posizione</a:t>
            </a:r>
            <a:r>
              <a:rPr lang="it-IT" sz="2600" dirty="0"/>
              <a:t>;</a:t>
            </a:r>
          </a:p>
          <a:p>
            <a:pPr lvl="1"/>
            <a:r>
              <a:rPr lang="it-IT" sz="2600" b="1" dirty="0"/>
              <a:t>genera opportunità </a:t>
            </a:r>
            <a:r>
              <a:rPr lang="it-IT" sz="2600" dirty="0"/>
              <a:t>di carriera e crea soddisfazione;</a:t>
            </a:r>
          </a:p>
          <a:p>
            <a:pPr lvl="1"/>
            <a:r>
              <a:rPr lang="it-IT" sz="2600" dirty="0"/>
              <a:t>riduce il turnover;</a:t>
            </a:r>
          </a:p>
          <a:p>
            <a:r>
              <a:rPr lang="it-IT" sz="2800" dirty="0"/>
              <a:t>Perché usare fonti esterne:</a:t>
            </a:r>
          </a:p>
          <a:p>
            <a:pPr lvl="1"/>
            <a:r>
              <a:rPr lang="it-IT" sz="2600" dirty="0"/>
              <a:t>inevitabile per le </a:t>
            </a:r>
            <a:r>
              <a:rPr lang="it-IT" sz="2600" b="1" dirty="0"/>
              <a:t>posizioni in ingresso </a:t>
            </a:r>
            <a:r>
              <a:rPr lang="it-IT" sz="2600" dirty="0"/>
              <a:t>(ad es. il commesso o il cassiere);</a:t>
            </a:r>
          </a:p>
          <a:p>
            <a:pPr lvl="1"/>
            <a:r>
              <a:rPr lang="it-IT" sz="2600" b="1" dirty="0"/>
              <a:t>arricchisce il know-how </a:t>
            </a:r>
            <a:r>
              <a:rPr lang="it-IT" sz="2600" dirty="0"/>
              <a:t>aziendale e aumenta l’innovazione. </a:t>
            </a:r>
          </a:p>
          <a:p>
            <a:pPr lvl="1"/>
            <a:endParaRPr lang="it-IT" sz="2600" dirty="0"/>
          </a:p>
          <a:p>
            <a:pPr lvl="1"/>
            <a:endParaRPr lang="it-IT" sz="2600" dirty="0"/>
          </a:p>
        </p:txBody>
      </p:sp>
    </p:spTree>
    <p:extLst>
      <p:ext uri="{BB962C8B-B14F-4D97-AF65-F5344CB8AC3E}">
        <p14:creationId xmlns:p14="http://schemas.microsoft.com/office/powerpoint/2010/main" val="25470890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79AFD6-F917-44B7-90F7-4ADCECDDF7CB}"/>
              </a:ext>
            </a:extLst>
          </p:cNvPr>
          <p:cNvSpPr>
            <a:spLocks noGrp="1"/>
          </p:cNvSpPr>
          <p:nvPr>
            <p:ph type="title"/>
          </p:nvPr>
        </p:nvSpPr>
        <p:spPr/>
        <p:txBody>
          <a:bodyPr/>
          <a:lstStyle/>
          <a:p>
            <a:r>
              <a:rPr lang="it-IT" dirty="0"/>
              <a:t>Auto-candidature e segnalazioni</a:t>
            </a:r>
          </a:p>
        </p:txBody>
      </p:sp>
      <p:sp>
        <p:nvSpPr>
          <p:cNvPr id="3" name="Segnaposto contenuto 2">
            <a:extLst>
              <a:ext uri="{FF2B5EF4-FFF2-40B4-BE49-F238E27FC236}">
                <a16:creationId xmlns:a16="http://schemas.microsoft.com/office/drawing/2014/main" id="{2E1837C4-4ED1-4748-BFA2-E42FF2A47BA0}"/>
              </a:ext>
            </a:extLst>
          </p:cNvPr>
          <p:cNvSpPr>
            <a:spLocks noGrp="1"/>
          </p:cNvSpPr>
          <p:nvPr>
            <p:ph idx="1"/>
          </p:nvPr>
        </p:nvSpPr>
        <p:spPr/>
        <p:txBody>
          <a:bodyPr/>
          <a:lstStyle/>
          <a:p>
            <a:r>
              <a:rPr lang="it-IT" sz="2400" dirty="0"/>
              <a:t>Per entrambe è già stato fatto un  «</a:t>
            </a:r>
            <a:r>
              <a:rPr lang="it-IT" sz="2400" dirty="0" err="1"/>
              <a:t>pre</a:t>
            </a:r>
            <a:r>
              <a:rPr lang="it-IT" sz="2400" dirty="0"/>
              <a:t>-screening» di adattamento persona-ambiente. </a:t>
            </a:r>
          </a:p>
          <a:p>
            <a:r>
              <a:rPr lang="it-IT" sz="2400" b="1" dirty="0"/>
              <a:t>Turnover è la metà </a:t>
            </a:r>
            <a:r>
              <a:rPr lang="it-IT" sz="2400" dirty="0"/>
              <a:t>rispetto ad altri canali (ad es. annunci su giornali o contatti formali universitari) perché sono più informati sull’organizzazione e sul lavoro. </a:t>
            </a:r>
          </a:p>
          <a:p>
            <a:r>
              <a:rPr lang="it-IT" sz="2400" b="1" dirty="0"/>
              <a:t>Performance iniziale è più elevata</a:t>
            </a:r>
            <a:r>
              <a:rPr lang="it-IT" sz="2400" dirty="0"/>
              <a:t>, poi la differenza sparisce. </a:t>
            </a:r>
          </a:p>
          <a:p>
            <a:r>
              <a:rPr lang="it-IT" sz="2400" dirty="0"/>
              <a:t>Se la posizione non è scoperta quando arriva la domanda, </a:t>
            </a:r>
            <a:r>
              <a:rPr lang="it-IT" sz="2400" b="1" dirty="0"/>
              <a:t>serve un database </a:t>
            </a:r>
            <a:r>
              <a:rPr lang="it-IT" sz="2400" dirty="0"/>
              <a:t>(e chi lo gestisce).</a:t>
            </a:r>
          </a:p>
          <a:p>
            <a:r>
              <a:rPr lang="it-IT" sz="2400" b="1" dirty="0"/>
              <a:t>Utilissimo per i </a:t>
            </a:r>
            <a:r>
              <a:rPr lang="it-IT" sz="2400" b="1" dirty="0" err="1"/>
              <a:t>professional</a:t>
            </a:r>
            <a:r>
              <a:rPr lang="it-IT" sz="2400" dirty="0"/>
              <a:t>, tipicamente inseriti in reti specialistiche (conferenze, ordini professionali, </a:t>
            </a:r>
            <a:r>
              <a:rPr lang="it-IT" sz="2400" dirty="0" err="1"/>
              <a:t>ecc</a:t>
            </a:r>
            <a:r>
              <a:rPr lang="it-IT" sz="2400" dirty="0"/>
              <a:t>). </a:t>
            </a:r>
          </a:p>
        </p:txBody>
      </p:sp>
    </p:spTree>
    <p:extLst>
      <p:ext uri="{BB962C8B-B14F-4D97-AF65-F5344CB8AC3E}">
        <p14:creationId xmlns:p14="http://schemas.microsoft.com/office/powerpoint/2010/main" val="20088553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9F8041-97B6-4A39-8C53-CEAFC1DE60D7}"/>
              </a:ext>
            </a:extLst>
          </p:cNvPr>
          <p:cNvSpPr>
            <a:spLocks noGrp="1"/>
          </p:cNvSpPr>
          <p:nvPr>
            <p:ph type="title"/>
          </p:nvPr>
        </p:nvSpPr>
        <p:spPr/>
        <p:txBody>
          <a:bodyPr/>
          <a:lstStyle/>
          <a:p>
            <a:r>
              <a:rPr lang="it-IT" dirty="0"/>
              <a:t>Reclutamento nelle università</a:t>
            </a:r>
          </a:p>
        </p:txBody>
      </p:sp>
      <p:sp>
        <p:nvSpPr>
          <p:cNvPr id="3" name="Segnaposto contenuto 2">
            <a:extLst>
              <a:ext uri="{FF2B5EF4-FFF2-40B4-BE49-F238E27FC236}">
                <a16:creationId xmlns:a16="http://schemas.microsoft.com/office/drawing/2014/main" id="{358D16A0-36EB-4597-BC9C-6F6CE8B258B4}"/>
              </a:ext>
            </a:extLst>
          </p:cNvPr>
          <p:cNvSpPr>
            <a:spLocks noGrp="1"/>
          </p:cNvSpPr>
          <p:nvPr>
            <p:ph idx="1"/>
          </p:nvPr>
        </p:nvSpPr>
        <p:spPr>
          <a:xfrm>
            <a:off x="827584" y="5877272"/>
            <a:ext cx="7859216" cy="706090"/>
          </a:xfrm>
        </p:spPr>
        <p:txBody>
          <a:bodyPr/>
          <a:lstStyle/>
          <a:p>
            <a:pPr marL="0" indent="0">
              <a:buNone/>
            </a:pPr>
            <a:r>
              <a:rPr lang="it-IT" dirty="0"/>
              <a:t>Fonte: Collins et al. (2002, 2004, 2007)</a:t>
            </a:r>
          </a:p>
        </p:txBody>
      </p:sp>
      <p:sp>
        <p:nvSpPr>
          <p:cNvPr id="4" name="Rettangolo 3">
            <a:extLst>
              <a:ext uri="{FF2B5EF4-FFF2-40B4-BE49-F238E27FC236}">
                <a16:creationId xmlns:a16="http://schemas.microsoft.com/office/drawing/2014/main" id="{2616C5C1-29BF-496C-B21E-262A4F47AB0A}"/>
              </a:ext>
            </a:extLst>
          </p:cNvPr>
          <p:cNvSpPr/>
          <p:nvPr/>
        </p:nvSpPr>
        <p:spPr bwMode="auto">
          <a:xfrm>
            <a:off x="971600" y="1988840"/>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Fama dell’</a:t>
            </a:r>
            <a:r>
              <a:rPr kumimoji="0" lang="it-IT" sz="1800" b="1" i="0" u="none" strike="noStrike" cap="none" normalizeH="0" baseline="0" dirty="0" err="1">
                <a:ln>
                  <a:noFill/>
                </a:ln>
                <a:solidFill>
                  <a:schemeClr val="tx1"/>
                </a:solidFill>
                <a:effectLst/>
                <a:latin typeface="Arial" charset="0"/>
              </a:rPr>
              <a:t>org</a:t>
            </a:r>
            <a:r>
              <a:rPr kumimoji="0" lang="it-IT" sz="1800" b="1" i="0" u="none" strike="noStrike" cap="none" normalizeH="0" baseline="0" dirty="0">
                <a:ln>
                  <a:noFill/>
                </a:ln>
                <a:solidFill>
                  <a:schemeClr val="tx1"/>
                </a:solidFill>
                <a:effectLst/>
                <a:latin typeface="Arial" charset="0"/>
              </a:rPr>
              <a:t>.</a:t>
            </a:r>
          </a:p>
        </p:txBody>
      </p:sp>
      <p:sp>
        <p:nvSpPr>
          <p:cNvPr id="5" name="Rettangolo 4">
            <a:extLst>
              <a:ext uri="{FF2B5EF4-FFF2-40B4-BE49-F238E27FC236}">
                <a16:creationId xmlns:a16="http://schemas.microsoft.com/office/drawing/2014/main" id="{A5DC6514-F222-422C-AA81-A725B83BD988}"/>
              </a:ext>
            </a:extLst>
          </p:cNvPr>
          <p:cNvSpPr/>
          <p:nvPr/>
        </p:nvSpPr>
        <p:spPr bwMode="auto">
          <a:xfrm>
            <a:off x="971600" y="2564904"/>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err="1">
                <a:ln>
                  <a:noFill/>
                </a:ln>
                <a:solidFill>
                  <a:schemeClr val="tx1"/>
                </a:solidFill>
                <a:effectLst/>
                <a:latin typeface="Arial" charset="0"/>
              </a:rPr>
              <a:t>Sponsorship</a:t>
            </a:r>
            <a:endParaRPr kumimoji="0" lang="it-IT" sz="1800" b="1" i="0" u="none" strike="noStrike" cap="none" normalizeH="0" baseline="0" dirty="0">
              <a:ln>
                <a:noFill/>
              </a:ln>
              <a:solidFill>
                <a:schemeClr val="tx1"/>
              </a:solidFill>
              <a:effectLst/>
              <a:latin typeface="Arial" charset="0"/>
            </a:endParaRPr>
          </a:p>
        </p:txBody>
      </p:sp>
      <p:sp>
        <p:nvSpPr>
          <p:cNvPr id="6" name="Rettangolo 5">
            <a:extLst>
              <a:ext uri="{FF2B5EF4-FFF2-40B4-BE49-F238E27FC236}">
                <a16:creationId xmlns:a16="http://schemas.microsoft.com/office/drawing/2014/main" id="{AADA11E4-4817-47F5-9716-76B110C3D03C}"/>
              </a:ext>
            </a:extLst>
          </p:cNvPr>
          <p:cNvSpPr/>
          <p:nvPr/>
        </p:nvSpPr>
        <p:spPr bwMode="auto">
          <a:xfrm>
            <a:off x="971600" y="3140968"/>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Prestigio dell’or.</a:t>
            </a:r>
          </a:p>
        </p:txBody>
      </p:sp>
      <p:sp>
        <p:nvSpPr>
          <p:cNvPr id="7" name="Rettangolo 6">
            <a:extLst>
              <a:ext uri="{FF2B5EF4-FFF2-40B4-BE49-F238E27FC236}">
                <a16:creationId xmlns:a16="http://schemas.microsoft.com/office/drawing/2014/main" id="{4B2F305A-D17C-4D23-B2E9-3E761DF7AC57}"/>
              </a:ext>
            </a:extLst>
          </p:cNvPr>
          <p:cNvSpPr/>
          <p:nvPr/>
        </p:nvSpPr>
        <p:spPr bwMode="auto">
          <a:xfrm>
            <a:off x="971600" y="3717032"/>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Pubblicità generica</a:t>
            </a:r>
          </a:p>
        </p:txBody>
      </p:sp>
      <p:sp>
        <p:nvSpPr>
          <p:cNvPr id="8" name="Rettangolo 7">
            <a:extLst>
              <a:ext uri="{FF2B5EF4-FFF2-40B4-BE49-F238E27FC236}">
                <a16:creationId xmlns:a16="http://schemas.microsoft.com/office/drawing/2014/main" id="{1B013BEA-7209-4C17-AE6A-17B76D5001CE}"/>
              </a:ext>
            </a:extLst>
          </p:cNvPr>
          <p:cNvSpPr/>
          <p:nvPr/>
        </p:nvSpPr>
        <p:spPr bwMode="auto">
          <a:xfrm>
            <a:off x="971600" y="4293096"/>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Pubblicità dettagliata</a:t>
            </a:r>
          </a:p>
        </p:txBody>
      </p:sp>
      <p:sp>
        <p:nvSpPr>
          <p:cNvPr id="9" name="Rettangolo 8">
            <a:extLst>
              <a:ext uri="{FF2B5EF4-FFF2-40B4-BE49-F238E27FC236}">
                <a16:creationId xmlns:a16="http://schemas.microsoft.com/office/drawing/2014/main" id="{7314700A-54A9-4882-8235-99E8FAB45691}"/>
              </a:ext>
            </a:extLst>
          </p:cNvPr>
          <p:cNvSpPr/>
          <p:nvPr/>
        </p:nvSpPr>
        <p:spPr bwMode="auto">
          <a:xfrm>
            <a:off x="5580112" y="1700808"/>
            <a:ext cx="2592288" cy="7060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Atteggiamento dello studente</a:t>
            </a:r>
          </a:p>
        </p:txBody>
      </p:sp>
      <p:sp>
        <p:nvSpPr>
          <p:cNvPr id="10" name="Rettangolo 9">
            <a:extLst>
              <a:ext uri="{FF2B5EF4-FFF2-40B4-BE49-F238E27FC236}">
                <a16:creationId xmlns:a16="http://schemas.microsoft.com/office/drawing/2014/main" id="{7366B5FF-1B1E-4B1E-B97E-4EB356E67014}"/>
              </a:ext>
            </a:extLst>
          </p:cNvPr>
          <p:cNvSpPr/>
          <p:nvPr/>
        </p:nvSpPr>
        <p:spPr bwMode="auto">
          <a:xfrm>
            <a:off x="5580112" y="2578894"/>
            <a:ext cx="2592288" cy="7060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Intenzione di candidarsi</a:t>
            </a:r>
          </a:p>
        </p:txBody>
      </p:sp>
      <p:sp>
        <p:nvSpPr>
          <p:cNvPr id="11" name="Rettangolo 10">
            <a:extLst>
              <a:ext uri="{FF2B5EF4-FFF2-40B4-BE49-F238E27FC236}">
                <a16:creationId xmlns:a16="http://schemas.microsoft.com/office/drawing/2014/main" id="{F7CAF4A6-5EE0-4DFE-BD4F-F02A35B5A807}"/>
              </a:ext>
            </a:extLst>
          </p:cNvPr>
          <p:cNvSpPr/>
          <p:nvPr/>
        </p:nvSpPr>
        <p:spPr bwMode="auto">
          <a:xfrm>
            <a:off x="5580112" y="3429000"/>
            <a:ext cx="2592288" cy="7060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Decisione di candidarsi</a:t>
            </a:r>
          </a:p>
        </p:txBody>
      </p:sp>
      <p:sp>
        <p:nvSpPr>
          <p:cNvPr id="13" name="Rettangolo 12">
            <a:extLst>
              <a:ext uri="{FF2B5EF4-FFF2-40B4-BE49-F238E27FC236}">
                <a16:creationId xmlns:a16="http://schemas.microsoft.com/office/drawing/2014/main" id="{255AA5E3-A6BC-4876-83BA-51550038CA41}"/>
              </a:ext>
            </a:extLst>
          </p:cNvPr>
          <p:cNvSpPr/>
          <p:nvPr/>
        </p:nvSpPr>
        <p:spPr bwMode="auto">
          <a:xfrm>
            <a:off x="5580112" y="4358109"/>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Numero di candidati</a:t>
            </a:r>
          </a:p>
        </p:txBody>
      </p:sp>
      <p:cxnSp>
        <p:nvCxnSpPr>
          <p:cNvPr id="15" name="Connettore 2 14">
            <a:extLst>
              <a:ext uri="{FF2B5EF4-FFF2-40B4-BE49-F238E27FC236}">
                <a16:creationId xmlns:a16="http://schemas.microsoft.com/office/drawing/2014/main" id="{89E7DE14-2124-40A0-BDC5-BF8D1B6772EF}"/>
              </a:ext>
            </a:extLst>
          </p:cNvPr>
          <p:cNvCxnSpPr>
            <a:stCxn id="6" idx="3"/>
            <a:endCxn id="9" idx="1"/>
          </p:cNvCxnSpPr>
          <p:nvPr/>
        </p:nvCxnSpPr>
        <p:spPr bwMode="auto">
          <a:xfrm flipV="1">
            <a:off x="3563888" y="2053853"/>
            <a:ext cx="2016224" cy="13031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Connettore 2 16">
            <a:extLst>
              <a:ext uri="{FF2B5EF4-FFF2-40B4-BE49-F238E27FC236}">
                <a16:creationId xmlns:a16="http://schemas.microsoft.com/office/drawing/2014/main" id="{82D81829-8E42-4E7D-BAE6-7900575570F5}"/>
              </a:ext>
            </a:extLst>
          </p:cNvPr>
          <p:cNvCxnSpPr>
            <a:stCxn id="6" idx="3"/>
            <a:endCxn id="10" idx="1"/>
          </p:cNvCxnSpPr>
          <p:nvPr/>
        </p:nvCxnSpPr>
        <p:spPr bwMode="auto">
          <a:xfrm flipV="1">
            <a:off x="3563888" y="2931939"/>
            <a:ext cx="2016224" cy="42505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Connettore 2 18">
            <a:extLst>
              <a:ext uri="{FF2B5EF4-FFF2-40B4-BE49-F238E27FC236}">
                <a16:creationId xmlns:a16="http://schemas.microsoft.com/office/drawing/2014/main" id="{1C7DC986-9B81-4D66-A7B1-ED1EE8E3DEBE}"/>
              </a:ext>
            </a:extLst>
          </p:cNvPr>
          <p:cNvCxnSpPr>
            <a:stCxn id="6" idx="3"/>
            <a:endCxn id="11" idx="1"/>
          </p:cNvCxnSpPr>
          <p:nvPr/>
        </p:nvCxnSpPr>
        <p:spPr bwMode="auto">
          <a:xfrm>
            <a:off x="3563888" y="3356992"/>
            <a:ext cx="2016224" cy="425053"/>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1" name="Connettore 2 20">
            <a:extLst>
              <a:ext uri="{FF2B5EF4-FFF2-40B4-BE49-F238E27FC236}">
                <a16:creationId xmlns:a16="http://schemas.microsoft.com/office/drawing/2014/main" id="{F9AF91B3-8CAA-46E1-A81A-E9947B058298}"/>
              </a:ext>
            </a:extLst>
          </p:cNvPr>
          <p:cNvCxnSpPr>
            <a:cxnSpLocks/>
            <a:stCxn id="7" idx="3"/>
            <a:endCxn id="9" idx="1"/>
          </p:cNvCxnSpPr>
          <p:nvPr/>
        </p:nvCxnSpPr>
        <p:spPr bwMode="auto">
          <a:xfrm flipV="1">
            <a:off x="3563888" y="2053853"/>
            <a:ext cx="2016224" cy="18792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Connettore 2 22">
            <a:extLst>
              <a:ext uri="{FF2B5EF4-FFF2-40B4-BE49-F238E27FC236}">
                <a16:creationId xmlns:a16="http://schemas.microsoft.com/office/drawing/2014/main" id="{A1B94080-124F-4D63-B569-9EB78F67AE38}"/>
              </a:ext>
            </a:extLst>
          </p:cNvPr>
          <p:cNvCxnSpPr>
            <a:cxnSpLocks/>
            <a:stCxn id="7" idx="3"/>
            <a:endCxn id="10" idx="1"/>
          </p:cNvCxnSpPr>
          <p:nvPr/>
        </p:nvCxnSpPr>
        <p:spPr bwMode="auto">
          <a:xfrm flipV="1">
            <a:off x="3563888" y="2931939"/>
            <a:ext cx="2016224" cy="10011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Connettore 2 25">
            <a:extLst>
              <a:ext uri="{FF2B5EF4-FFF2-40B4-BE49-F238E27FC236}">
                <a16:creationId xmlns:a16="http://schemas.microsoft.com/office/drawing/2014/main" id="{EB7CCEA7-B9D9-4B7A-B6D9-88FD5696DD9B}"/>
              </a:ext>
            </a:extLst>
          </p:cNvPr>
          <p:cNvCxnSpPr>
            <a:cxnSpLocks/>
            <a:stCxn id="7" idx="3"/>
            <a:endCxn id="11" idx="1"/>
          </p:cNvCxnSpPr>
          <p:nvPr/>
        </p:nvCxnSpPr>
        <p:spPr bwMode="auto">
          <a:xfrm flipV="1">
            <a:off x="3563888" y="3782045"/>
            <a:ext cx="2016224" cy="15101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30" name="Connettore 2 29">
            <a:extLst>
              <a:ext uri="{FF2B5EF4-FFF2-40B4-BE49-F238E27FC236}">
                <a16:creationId xmlns:a16="http://schemas.microsoft.com/office/drawing/2014/main" id="{2CC849C3-55FF-40D4-A482-E7F9C4577578}"/>
              </a:ext>
            </a:extLst>
          </p:cNvPr>
          <p:cNvCxnSpPr>
            <a:stCxn id="5" idx="3"/>
            <a:endCxn id="10" idx="1"/>
          </p:cNvCxnSpPr>
          <p:nvPr/>
        </p:nvCxnSpPr>
        <p:spPr bwMode="auto">
          <a:xfrm>
            <a:off x="3563888" y="2780928"/>
            <a:ext cx="2016224" cy="1510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Connettore 2 31">
            <a:extLst>
              <a:ext uri="{FF2B5EF4-FFF2-40B4-BE49-F238E27FC236}">
                <a16:creationId xmlns:a16="http://schemas.microsoft.com/office/drawing/2014/main" id="{55B29290-F5CD-443F-996E-B1635B8C3253}"/>
              </a:ext>
            </a:extLst>
          </p:cNvPr>
          <p:cNvCxnSpPr>
            <a:stCxn id="4" idx="3"/>
            <a:endCxn id="9" idx="1"/>
          </p:cNvCxnSpPr>
          <p:nvPr/>
        </p:nvCxnSpPr>
        <p:spPr bwMode="auto">
          <a:xfrm flipV="1">
            <a:off x="3563888" y="2053853"/>
            <a:ext cx="2016224" cy="1510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Connettore 2 33">
            <a:extLst>
              <a:ext uri="{FF2B5EF4-FFF2-40B4-BE49-F238E27FC236}">
                <a16:creationId xmlns:a16="http://schemas.microsoft.com/office/drawing/2014/main" id="{05FF4FE7-97EC-4CC7-BF85-2E9E4D70916F}"/>
              </a:ext>
            </a:extLst>
          </p:cNvPr>
          <p:cNvCxnSpPr>
            <a:stCxn id="4" idx="3"/>
            <a:endCxn id="10" idx="1"/>
          </p:cNvCxnSpPr>
          <p:nvPr/>
        </p:nvCxnSpPr>
        <p:spPr bwMode="auto">
          <a:xfrm>
            <a:off x="3563888" y="2204864"/>
            <a:ext cx="2016224" cy="7270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Connettore 2 35">
            <a:extLst>
              <a:ext uri="{FF2B5EF4-FFF2-40B4-BE49-F238E27FC236}">
                <a16:creationId xmlns:a16="http://schemas.microsoft.com/office/drawing/2014/main" id="{FFB2F53B-6A6B-4D78-AE37-D9A6E2F6B8BD}"/>
              </a:ext>
            </a:extLst>
          </p:cNvPr>
          <p:cNvCxnSpPr>
            <a:stCxn id="5" idx="3"/>
            <a:endCxn id="13" idx="1"/>
          </p:cNvCxnSpPr>
          <p:nvPr/>
        </p:nvCxnSpPr>
        <p:spPr bwMode="auto">
          <a:xfrm>
            <a:off x="3563888" y="2780928"/>
            <a:ext cx="2016224" cy="17932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1" name="Connettore 2 40">
            <a:extLst>
              <a:ext uri="{FF2B5EF4-FFF2-40B4-BE49-F238E27FC236}">
                <a16:creationId xmlns:a16="http://schemas.microsoft.com/office/drawing/2014/main" id="{60B8B88D-12D7-4121-9281-35258C08A686}"/>
              </a:ext>
            </a:extLst>
          </p:cNvPr>
          <p:cNvCxnSpPr>
            <a:stCxn id="7" idx="3"/>
            <a:endCxn id="13" idx="1"/>
          </p:cNvCxnSpPr>
          <p:nvPr/>
        </p:nvCxnSpPr>
        <p:spPr bwMode="auto">
          <a:xfrm>
            <a:off x="3563888" y="3933056"/>
            <a:ext cx="2016224" cy="641077"/>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43" name="Connettore 2 42">
            <a:extLst>
              <a:ext uri="{FF2B5EF4-FFF2-40B4-BE49-F238E27FC236}">
                <a16:creationId xmlns:a16="http://schemas.microsoft.com/office/drawing/2014/main" id="{D999B4FF-792E-42C6-97CC-4F9504274E55}"/>
              </a:ext>
            </a:extLst>
          </p:cNvPr>
          <p:cNvCxnSpPr>
            <a:stCxn id="8" idx="3"/>
            <a:endCxn id="13" idx="1"/>
          </p:cNvCxnSpPr>
          <p:nvPr/>
        </p:nvCxnSpPr>
        <p:spPr bwMode="auto">
          <a:xfrm>
            <a:off x="3563888" y="4509120"/>
            <a:ext cx="2016224" cy="650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7" name="Rettangolo 46">
            <a:extLst>
              <a:ext uri="{FF2B5EF4-FFF2-40B4-BE49-F238E27FC236}">
                <a16:creationId xmlns:a16="http://schemas.microsoft.com/office/drawing/2014/main" id="{EAC1E31A-5C8F-453F-81EB-291F4ACF49A3}"/>
              </a:ext>
            </a:extLst>
          </p:cNvPr>
          <p:cNvSpPr/>
          <p:nvPr/>
        </p:nvSpPr>
        <p:spPr bwMode="auto">
          <a:xfrm>
            <a:off x="5580112" y="5013176"/>
            <a:ext cx="2592288"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Qualità dei candidati</a:t>
            </a:r>
          </a:p>
        </p:txBody>
      </p:sp>
      <p:cxnSp>
        <p:nvCxnSpPr>
          <p:cNvPr id="48" name="Connettore 2 47">
            <a:extLst>
              <a:ext uri="{FF2B5EF4-FFF2-40B4-BE49-F238E27FC236}">
                <a16:creationId xmlns:a16="http://schemas.microsoft.com/office/drawing/2014/main" id="{A4BD7ECE-21ED-4458-BDC1-A9D47DB9A1BA}"/>
              </a:ext>
            </a:extLst>
          </p:cNvPr>
          <p:cNvCxnSpPr>
            <a:cxnSpLocks/>
            <a:stCxn id="6" idx="3"/>
            <a:endCxn id="47" idx="1"/>
          </p:cNvCxnSpPr>
          <p:nvPr/>
        </p:nvCxnSpPr>
        <p:spPr bwMode="auto">
          <a:xfrm>
            <a:off x="3563888" y="3356992"/>
            <a:ext cx="2016224" cy="1872208"/>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49" name="Connettore 2 48">
            <a:extLst>
              <a:ext uri="{FF2B5EF4-FFF2-40B4-BE49-F238E27FC236}">
                <a16:creationId xmlns:a16="http://schemas.microsoft.com/office/drawing/2014/main" id="{3BF55749-8E16-4380-B7AD-223DADE46291}"/>
              </a:ext>
            </a:extLst>
          </p:cNvPr>
          <p:cNvCxnSpPr>
            <a:cxnSpLocks/>
            <a:stCxn id="7" idx="3"/>
            <a:endCxn id="47" idx="1"/>
          </p:cNvCxnSpPr>
          <p:nvPr/>
        </p:nvCxnSpPr>
        <p:spPr bwMode="auto">
          <a:xfrm>
            <a:off x="3563888" y="3933056"/>
            <a:ext cx="2016224" cy="129614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54" name="Connettore 2 53">
            <a:extLst>
              <a:ext uri="{FF2B5EF4-FFF2-40B4-BE49-F238E27FC236}">
                <a16:creationId xmlns:a16="http://schemas.microsoft.com/office/drawing/2014/main" id="{A0480E5A-8E73-4E1E-A429-5C2448E270AC}"/>
              </a:ext>
            </a:extLst>
          </p:cNvPr>
          <p:cNvCxnSpPr>
            <a:cxnSpLocks/>
            <a:stCxn id="5" idx="3"/>
            <a:endCxn id="47" idx="1"/>
          </p:cNvCxnSpPr>
          <p:nvPr/>
        </p:nvCxnSpPr>
        <p:spPr bwMode="auto">
          <a:xfrm>
            <a:off x="3563888" y="2780928"/>
            <a:ext cx="2016224" cy="2448272"/>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015566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3ABA39-3309-4A71-82DE-43B60A0F4BDA}"/>
              </a:ext>
            </a:extLst>
          </p:cNvPr>
          <p:cNvSpPr>
            <a:spLocks noGrp="1"/>
          </p:cNvSpPr>
          <p:nvPr>
            <p:ph type="title"/>
          </p:nvPr>
        </p:nvSpPr>
        <p:spPr/>
        <p:txBody>
          <a:bodyPr/>
          <a:lstStyle/>
          <a:p>
            <a:r>
              <a:rPr lang="it-IT" dirty="0"/>
              <a:t>Sito web dell’organizzazione (Lavora con noi)</a:t>
            </a:r>
          </a:p>
        </p:txBody>
      </p:sp>
      <p:sp>
        <p:nvSpPr>
          <p:cNvPr id="3" name="Segnaposto contenuto 2">
            <a:extLst>
              <a:ext uri="{FF2B5EF4-FFF2-40B4-BE49-F238E27FC236}">
                <a16:creationId xmlns:a16="http://schemas.microsoft.com/office/drawing/2014/main" id="{69D7A3ED-A330-4368-BB2B-FCF9CA80FB53}"/>
              </a:ext>
            </a:extLst>
          </p:cNvPr>
          <p:cNvSpPr>
            <a:spLocks noGrp="1"/>
          </p:cNvSpPr>
          <p:nvPr>
            <p:ph idx="1"/>
          </p:nvPr>
        </p:nvSpPr>
        <p:spPr>
          <a:xfrm>
            <a:off x="457200" y="1484784"/>
            <a:ext cx="8229600" cy="4983162"/>
          </a:xfrm>
        </p:spPr>
        <p:txBody>
          <a:bodyPr/>
          <a:lstStyle/>
          <a:p>
            <a:r>
              <a:rPr lang="it-IT" sz="2600" dirty="0"/>
              <a:t>Cresciuto molto all’inizio degli anni 2000. </a:t>
            </a:r>
          </a:p>
          <a:p>
            <a:r>
              <a:rPr lang="it-IT" sz="2600" dirty="0"/>
              <a:t>Poi molti hanno lasciato la sezione in disuso a causa del lavoro necessario per gestire le candidature </a:t>
            </a:r>
            <a:r>
              <a:rPr lang="it-IT" sz="2600" dirty="0">
                <a:sym typeface="Wingdings" panose="05000000000000000000" pitchFamily="2" charset="2"/>
              </a:rPr>
              <a:t> </a:t>
            </a:r>
            <a:r>
              <a:rPr lang="it-IT" sz="2600" dirty="0"/>
              <a:t>impostare fin da subito un sistema di </a:t>
            </a:r>
            <a:r>
              <a:rPr lang="it-IT" sz="2600" b="1" dirty="0"/>
              <a:t>catalogazione automatica</a:t>
            </a:r>
            <a:r>
              <a:rPr lang="it-IT" sz="2600" dirty="0"/>
              <a:t> delle candidature. </a:t>
            </a:r>
          </a:p>
          <a:p>
            <a:r>
              <a:rPr lang="it-IT" sz="2600" dirty="0"/>
              <a:t>La </a:t>
            </a:r>
            <a:r>
              <a:rPr lang="it-IT" sz="2600" b="1" dirty="0"/>
              <a:t>credibilità</a:t>
            </a:r>
            <a:r>
              <a:rPr lang="it-IT" sz="2600" dirty="0"/>
              <a:t> delle informazioni sul lavoro e </a:t>
            </a:r>
            <a:r>
              <a:rPr lang="it-IT" sz="2600" b="1" dirty="0"/>
              <a:t>l’attrattività</a:t>
            </a:r>
            <a:r>
              <a:rPr lang="it-IT" sz="2600" dirty="0"/>
              <a:t> del datore di lavoro è mediata da:</a:t>
            </a:r>
          </a:p>
          <a:p>
            <a:pPr lvl="1"/>
            <a:r>
              <a:rPr lang="it-IT" sz="2400" dirty="0"/>
              <a:t>Utilizzo di </a:t>
            </a:r>
            <a:r>
              <a:rPr lang="it-IT" sz="2400" b="1" dirty="0"/>
              <a:t>testimonianze</a:t>
            </a:r>
            <a:r>
              <a:rPr lang="it-IT" sz="2400" dirty="0"/>
              <a:t> degli impiegati</a:t>
            </a:r>
          </a:p>
          <a:p>
            <a:pPr lvl="1"/>
            <a:r>
              <a:rPr lang="it-IT" sz="2400" b="1" dirty="0"/>
              <a:t>Ricchezza</a:t>
            </a:r>
            <a:r>
              <a:rPr lang="it-IT" sz="2400" dirty="0"/>
              <a:t> multimediale</a:t>
            </a:r>
          </a:p>
          <a:p>
            <a:r>
              <a:rPr lang="it-IT" sz="2600" dirty="0"/>
              <a:t>La </a:t>
            </a:r>
            <a:r>
              <a:rPr lang="it-IT" sz="2600" b="1" dirty="0"/>
              <a:t>qualità delle candidature dipende </a:t>
            </a:r>
            <a:r>
              <a:rPr lang="it-IT" sz="2600" dirty="0"/>
              <a:t>dalla </a:t>
            </a:r>
            <a:r>
              <a:rPr lang="it-IT" sz="2600" b="1" dirty="0"/>
              <a:t>quantità di informazioni sul lavoro e sull’organizzazione </a:t>
            </a:r>
            <a:r>
              <a:rPr lang="it-IT" sz="2600" dirty="0"/>
              <a:t>presentate. </a:t>
            </a:r>
          </a:p>
          <a:p>
            <a:endParaRPr lang="it-IT" sz="2800" dirty="0"/>
          </a:p>
        </p:txBody>
      </p:sp>
    </p:spTree>
    <p:extLst>
      <p:ext uri="{BB962C8B-B14F-4D97-AF65-F5344CB8AC3E}">
        <p14:creationId xmlns:p14="http://schemas.microsoft.com/office/powerpoint/2010/main" val="8275844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38059B-E0E2-4788-91D6-F11111E625DB}"/>
              </a:ext>
            </a:extLst>
          </p:cNvPr>
          <p:cNvSpPr>
            <a:spLocks noGrp="1"/>
          </p:cNvSpPr>
          <p:nvPr>
            <p:ph type="title"/>
          </p:nvPr>
        </p:nvSpPr>
        <p:spPr/>
        <p:txBody>
          <a:bodyPr/>
          <a:lstStyle/>
          <a:p>
            <a:r>
              <a:rPr lang="it-IT" dirty="0"/>
              <a:t>Giornali e periodici</a:t>
            </a:r>
          </a:p>
        </p:txBody>
      </p:sp>
      <p:sp>
        <p:nvSpPr>
          <p:cNvPr id="3" name="Segnaposto contenuto 2">
            <a:extLst>
              <a:ext uri="{FF2B5EF4-FFF2-40B4-BE49-F238E27FC236}">
                <a16:creationId xmlns:a16="http://schemas.microsoft.com/office/drawing/2014/main" id="{0CAE408C-7868-446D-907A-96953ECDE8D2}"/>
              </a:ext>
            </a:extLst>
          </p:cNvPr>
          <p:cNvSpPr>
            <a:spLocks noGrp="1"/>
          </p:cNvSpPr>
          <p:nvPr>
            <p:ph idx="1"/>
          </p:nvPr>
        </p:nvSpPr>
        <p:spPr>
          <a:xfrm>
            <a:off x="476345" y="1484784"/>
            <a:ext cx="8229600" cy="4983162"/>
          </a:xfrm>
        </p:spPr>
        <p:txBody>
          <a:bodyPr/>
          <a:lstStyle/>
          <a:p>
            <a:r>
              <a:rPr lang="it-IT" sz="2800" dirty="0"/>
              <a:t>Il canale più noto ma non sempre il migliore:</a:t>
            </a:r>
          </a:p>
          <a:p>
            <a:pPr lvl="1"/>
            <a:r>
              <a:rPr lang="it-IT" sz="2400" b="1" dirty="0"/>
              <a:t>Costoso</a:t>
            </a:r>
          </a:p>
          <a:p>
            <a:pPr lvl="1"/>
            <a:r>
              <a:rPr lang="it-IT" sz="2400" dirty="0"/>
              <a:t>Raggiunge candidati </a:t>
            </a:r>
            <a:r>
              <a:rPr lang="it-IT" sz="2400" b="1" dirty="0"/>
              <a:t>meno qualificati </a:t>
            </a:r>
            <a:r>
              <a:rPr lang="it-IT" sz="2400" dirty="0"/>
              <a:t>rispetto a auto-candidature e segnalazioni</a:t>
            </a:r>
          </a:p>
          <a:p>
            <a:pPr lvl="1"/>
            <a:r>
              <a:rPr lang="it-IT" sz="2400" dirty="0"/>
              <a:t>Raggiunge solo candidati che stanno </a:t>
            </a:r>
            <a:r>
              <a:rPr lang="it-IT" sz="2400" b="1" dirty="0"/>
              <a:t>attivamente</a:t>
            </a:r>
            <a:r>
              <a:rPr lang="it-IT" sz="2400" dirty="0"/>
              <a:t> cercando un lavoro </a:t>
            </a:r>
          </a:p>
          <a:p>
            <a:r>
              <a:rPr lang="it-IT" sz="2800" dirty="0"/>
              <a:t>Giornali nazionali generano molte candidature di basso livello, soprattutto per posizioni iniziali.</a:t>
            </a:r>
          </a:p>
          <a:p>
            <a:r>
              <a:rPr lang="it-IT" sz="2800" b="1" dirty="0"/>
              <a:t>Riviste professionali sono più efficienti,</a:t>
            </a:r>
            <a:r>
              <a:rPr lang="it-IT" sz="2800" dirty="0"/>
              <a:t> ma non sempre offrono la possibilità di pubblicare annunci. </a:t>
            </a:r>
          </a:p>
          <a:p>
            <a:endParaRPr lang="it-IT" sz="2800" dirty="0"/>
          </a:p>
        </p:txBody>
      </p:sp>
    </p:spTree>
    <p:extLst>
      <p:ext uri="{BB962C8B-B14F-4D97-AF65-F5344CB8AC3E}">
        <p14:creationId xmlns:p14="http://schemas.microsoft.com/office/powerpoint/2010/main" val="4146464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89C0961-3DE7-F744-86C0-4735B1B78703}"/>
              </a:ext>
            </a:extLst>
          </p:cNvPr>
          <p:cNvSpPr>
            <a:spLocks noGrp="1"/>
          </p:cNvSpPr>
          <p:nvPr>
            <p:ph idx="1"/>
          </p:nvPr>
        </p:nvSpPr>
        <p:spPr>
          <a:xfrm>
            <a:off x="457200" y="1600200"/>
            <a:ext cx="8229600" cy="4133056"/>
          </a:xfrm>
        </p:spPr>
        <p:txBody>
          <a:bodyPr/>
          <a:lstStyle/>
          <a:p>
            <a:pPr marL="0" indent="0" algn="ctr">
              <a:buNone/>
            </a:pPr>
            <a:r>
              <a:rPr lang="it-IT" sz="2800" b="1" dirty="0"/>
              <a:t>Peer </a:t>
            </a:r>
            <a:r>
              <a:rPr lang="it-IT" sz="2800" b="1" dirty="0" err="1"/>
              <a:t>evaluation</a:t>
            </a:r>
            <a:r>
              <a:rPr lang="it-IT" sz="2800" b="1" dirty="0"/>
              <a:t> a fine corso (dal 17 dicembre al 18 dicembre ore 12:00). </a:t>
            </a:r>
          </a:p>
          <a:p>
            <a:pPr marL="0" indent="0">
              <a:buNone/>
            </a:pPr>
            <a:r>
              <a:rPr lang="it-IT" sz="2800" dirty="0"/>
              <a:t>Vi verrà chiesto di valutare l’impegno dei vostri compagni di gruppo nello svolgimento delle attività oggetto di valutazione.</a:t>
            </a:r>
          </a:p>
          <a:p>
            <a:pPr marL="0" indent="0">
              <a:buNone/>
            </a:pPr>
            <a:r>
              <a:rPr lang="it-IT" sz="2800" dirty="0"/>
              <a:t>Le risposte saranno anonime. </a:t>
            </a:r>
          </a:p>
          <a:p>
            <a:pPr marL="0" indent="0">
              <a:buNone/>
            </a:pPr>
            <a:r>
              <a:rPr lang="it-IT" sz="2800" dirty="0"/>
              <a:t>Il punteggio ottenuto dalla peer evaluation andrà a ponderare il 30% del punteggio individuale ottenuto attraverso il lavoro di gruppo.</a:t>
            </a:r>
          </a:p>
        </p:txBody>
      </p:sp>
      <p:sp>
        <p:nvSpPr>
          <p:cNvPr id="4" name="Shape 744">
            <a:extLst>
              <a:ext uri="{FF2B5EF4-FFF2-40B4-BE49-F238E27FC236}">
                <a16:creationId xmlns:a16="http://schemas.microsoft.com/office/drawing/2014/main" id="{97270C0B-FDCF-4144-AAF1-3DF67DDCDC20}"/>
              </a:ext>
            </a:extLst>
          </p:cNvPr>
          <p:cNvSpPr txBox="1">
            <a:spLocks noGrp="1"/>
          </p:cNvSpPr>
          <p:nvPr>
            <p:ph type="title"/>
          </p:nvPr>
        </p:nvSpPr>
        <p:spPr>
          <a:prstGeom prst="rect">
            <a:avLst/>
          </a:prstGeom>
        </p:spPr>
        <p:txBody>
          <a:bodyPr lIns="45699" tIns="45699" rIns="45699" bIns="45699"/>
          <a:lstStyle>
            <a:lvl1pPr>
              <a:defRPr sz="3600">
                <a:solidFill>
                  <a:schemeClr val="accent3">
                    <a:lumOff val="44000"/>
                  </a:schemeClr>
                </a:solidFill>
              </a:defRPr>
            </a:lvl1pPr>
          </a:lstStyle>
          <a:p>
            <a:r>
              <a:rPr lang="it-IT" dirty="0"/>
              <a:t>Valutazione tra pari</a:t>
            </a:r>
            <a:endParaRPr dirty="0"/>
          </a:p>
        </p:txBody>
      </p:sp>
    </p:spTree>
    <p:extLst>
      <p:ext uri="{BB962C8B-B14F-4D97-AF65-F5344CB8AC3E}">
        <p14:creationId xmlns:p14="http://schemas.microsoft.com/office/powerpoint/2010/main" val="9279318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3D8487-AE00-4E18-BED1-CFDE15071FED}"/>
              </a:ext>
            </a:extLst>
          </p:cNvPr>
          <p:cNvSpPr>
            <a:spLocks noGrp="1"/>
          </p:cNvSpPr>
          <p:nvPr>
            <p:ph type="title"/>
          </p:nvPr>
        </p:nvSpPr>
        <p:spPr/>
        <p:txBody>
          <a:bodyPr/>
          <a:lstStyle/>
          <a:p>
            <a:r>
              <a:rPr lang="it-IT" dirty="0"/>
              <a:t>Siti specializzati (Job </a:t>
            </a:r>
            <a:r>
              <a:rPr lang="it-IT" dirty="0" err="1"/>
              <a:t>Boards</a:t>
            </a:r>
            <a:r>
              <a:rPr lang="it-IT" dirty="0"/>
              <a:t>)</a:t>
            </a:r>
          </a:p>
        </p:txBody>
      </p:sp>
      <p:sp>
        <p:nvSpPr>
          <p:cNvPr id="3" name="Segnaposto contenuto 2">
            <a:extLst>
              <a:ext uri="{FF2B5EF4-FFF2-40B4-BE49-F238E27FC236}">
                <a16:creationId xmlns:a16="http://schemas.microsoft.com/office/drawing/2014/main" id="{4EF9F042-24FD-4E2C-8D12-C106DC8A7CE3}"/>
              </a:ext>
            </a:extLst>
          </p:cNvPr>
          <p:cNvSpPr>
            <a:spLocks noGrp="1"/>
          </p:cNvSpPr>
          <p:nvPr>
            <p:ph idx="1"/>
          </p:nvPr>
        </p:nvSpPr>
        <p:spPr/>
        <p:txBody>
          <a:bodyPr/>
          <a:lstStyle/>
          <a:p>
            <a:r>
              <a:rPr lang="it-IT" sz="2800" dirty="0"/>
              <a:t>Ad esempio: </a:t>
            </a:r>
          </a:p>
          <a:p>
            <a:pPr lvl="1"/>
            <a:r>
              <a:rPr lang="it-IT" sz="2400" dirty="0"/>
              <a:t>Monster.com, Indeed.com, CareerBuilder.com</a:t>
            </a:r>
          </a:p>
          <a:p>
            <a:pPr lvl="1"/>
            <a:r>
              <a:rPr lang="it-IT" sz="2400" dirty="0"/>
              <a:t>Cercolavoro.it, Infojobs.it, lavoro.corriere.it</a:t>
            </a:r>
          </a:p>
          <a:p>
            <a:r>
              <a:rPr lang="it-IT" sz="2800" i="1" dirty="0"/>
              <a:t>Il canale più utilizzato dalle imprese </a:t>
            </a:r>
            <a:r>
              <a:rPr lang="it-IT" sz="2800" dirty="0"/>
              <a:t>(SHRM </a:t>
            </a:r>
            <a:r>
              <a:rPr lang="it-IT" sz="2800" dirty="0" err="1"/>
              <a:t>Staffing</a:t>
            </a:r>
            <a:r>
              <a:rPr lang="it-IT" sz="2800" dirty="0"/>
              <a:t> </a:t>
            </a:r>
            <a:r>
              <a:rPr lang="it-IT" sz="2800" dirty="0" err="1"/>
              <a:t>Research</a:t>
            </a:r>
            <a:r>
              <a:rPr lang="it-IT" sz="2800" dirty="0"/>
              <a:t>, 2008)</a:t>
            </a:r>
          </a:p>
          <a:p>
            <a:r>
              <a:rPr lang="it-IT" sz="2800" dirty="0"/>
              <a:t>La ricerca su questi canali di reclutamento è ancora pochissima. </a:t>
            </a:r>
          </a:p>
          <a:p>
            <a:r>
              <a:rPr lang="it-IT" sz="2800" i="1" dirty="0"/>
              <a:t>Opportuno fornire parecchie informazioni </a:t>
            </a:r>
            <a:r>
              <a:rPr lang="it-IT" sz="2800" dirty="0"/>
              <a:t>sul lavoro in modo tale che i candidati si auto-selezionino in base alle loro valutazioni di adattamento al ruolo</a:t>
            </a:r>
          </a:p>
          <a:p>
            <a:endParaRPr lang="it-IT" sz="2800" dirty="0"/>
          </a:p>
          <a:p>
            <a:endParaRPr lang="it-IT" sz="2800" dirty="0"/>
          </a:p>
        </p:txBody>
      </p:sp>
    </p:spTree>
    <p:extLst>
      <p:ext uri="{BB962C8B-B14F-4D97-AF65-F5344CB8AC3E}">
        <p14:creationId xmlns:p14="http://schemas.microsoft.com/office/powerpoint/2010/main" val="23662920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3D8487-AE00-4E18-BED1-CFDE15071FED}"/>
              </a:ext>
            </a:extLst>
          </p:cNvPr>
          <p:cNvSpPr>
            <a:spLocks noGrp="1"/>
          </p:cNvSpPr>
          <p:nvPr>
            <p:ph type="title"/>
          </p:nvPr>
        </p:nvSpPr>
        <p:spPr/>
        <p:txBody>
          <a:bodyPr/>
          <a:lstStyle/>
          <a:p>
            <a:r>
              <a:rPr lang="it-IT" dirty="0"/>
              <a:t>Siti specializzati (Job </a:t>
            </a:r>
            <a:r>
              <a:rPr lang="it-IT" dirty="0" err="1"/>
              <a:t>Boards</a:t>
            </a:r>
            <a:r>
              <a:rPr lang="it-IT" dirty="0"/>
              <a:t>)</a:t>
            </a:r>
          </a:p>
        </p:txBody>
      </p:sp>
      <p:sp>
        <p:nvSpPr>
          <p:cNvPr id="3" name="Segnaposto contenuto 2">
            <a:extLst>
              <a:ext uri="{FF2B5EF4-FFF2-40B4-BE49-F238E27FC236}">
                <a16:creationId xmlns:a16="http://schemas.microsoft.com/office/drawing/2014/main" id="{4EF9F042-24FD-4E2C-8D12-C106DC8A7CE3}"/>
              </a:ext>
            </a:extLst>
          </p:cNvPr>
          <p:cNvSpPr>
            <a:spLocks noGrp="1"/>
          </p:cNvSpPr>
          <p:nvPr>
            <p:ph idx="1"/>
          </p:nvPr>
        </p:nvSpPr>
        <p:spPr/>
        <p:txBody>
          <a:bodyPr/>
          <a:lstStyle/>
          <a:p>
            <a:r>
              <a:rPr lang="it-IT" dirty="0"/>
              <a:t>Si possono dividere per </a:t>
            </a:r>
          </a:p>
          <a:p>
            <a:pPr lvl="1"/>
            <a:r>
              <a:rPr lang="it-IT" dirty="0"/>
              <a:t>area geografica (ampia vs ristretta)</a:t>
            </a:r>
          </a:p>
          <a:p>
            <a:pPr lvl="1"/>
            <a:r>
              <a:rPr lang="it-IT" dirty="0"/>
              <a:t>specializzazione (generici vs specialistici)</a:t>
            </a:r>
          </a:p>
          <a:p>
            <a:pPr lvl="1"/>
            <a:r>
              <a:rPr lang="it-IT" dirty="0"/>
              <a:t>livello di salario (aperto vs stipendio minimo)</a:t>
            </a:r>
          </a:p>
          <a:p>
            <a:r>
              <a:rPr lang="it-IT" dirty="0"/>
              <a:t>Portali specializzati permettono accesso a candidati con </a:t>
            </a:r>
            <a:r>
              <a:rPr lang="it-IT" i="1" dirty="0"/>
              <a:t>più competenze, migliore istruzione e minore esperienza </a:t>
            </a:r>
            <a:r>
              <a:rPr lang="it-IT" dirty="0"/>
              <a:t>lavorativa.</a:t>
            </a:r>
          </a:p>
          <a:p>
            <a:r>
              <a:rPr lang="it-IT" dirty="0"/>
              <a:t>Si raggiungono </a:t>
            </a:r>
            <a:r>
              <a:rPr lang="it-IT" i="1" dirty="0"/>
              <a:t>solo </a:t>
            </a:r>
            <a:r>
              <a:rPr lang="it-IT" i="1" dirty="0" err="1"/>
              <a:t>active</a:t>
            </a:r>
            <a:r>
              <a:rPr lang="it-IT" i="1" dirty="0"/>
              <a:t> job </a:t>
            </a:r>
            <a:r>
              <a:rPr lang="it-IT" i="1" dirty="0" err="1"/>
              <a:t>seekers</a:t>
            </a:r>
            <a:endParaRPr lang="it-IT" i="1" dirty="0"/>
          </a:p>
          <a:p>
            <a:endParaRPr lang="it-IT" dirty="0"/>
          </a:p>
          <a:p>
            <a:pPr lvl="1"/>
            <a:endParaRPr lang="it-IT" dirty="0"/>
          </a:p>
          <a:p>
            <a:endParaRPr lang="it-IT" dirty="0"/>
          </a:p>
          <a:p>
            <a:endParaRPr lang="it-IT" dirty="0"/>
          </a:p>
        </p:txBody>
      </p:sp>
    </p:spTree>
    <p:extLst>
      <p:ext uri="{BB962C8B-B14F-4D97-AF65-F5344CB8AC3E}">
        <p14:creationId xmlns:p14="http://schemas.microsoft.com/office/powerpoint/2010/main" val="4491377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D111E-F608-49B6-A1F6-0F58BB29610B}"/>
              </a:ext>
            </a:extLst>
          </p:cNvPr>
          <p:cNvSpPr>
            <a:spLocks noGrp="1"/>
          </p:cNvSpPr>
          <p:nvPr>
            <p:ph type="title"/>
          </p:nvPr>
        </p:nvSpPr>
        <p:spPr/>
        <p:txBody>
          <a:bodyPr/>
          <a:lstStyle/>
          <a:p>
            <a:r>
              <a:rPr lang="it-IT" dirty="0"/>
              <a:t>Social Network</a:t>
            </a:r>
          </a:p>
        </p:txBody>
      </p:sp>
      <p:sp>
        <p:nvSpPr>
          <p:cNvPr id="3" name="Segnaposto contenuto 2">
            <a:extLst>
              <a:ext uri="{FF2B5EF4-FFF2-40B4-BE49-F238E27FC236}">
                <a16:creationId xmlns:a16="http://schemas.microsoft.com/office/drawing/2014/main" id="{9724D067-EAF9-4FCD-9283-95FC9B3D2A01}"/>
              </a:ext>
            </a:extLst>
          </p:cNvPr>
          <p:cNvSpPr>
            <a:spLocks noGrp="1"/>
          </p:cNvSpPr>
          <p:nvPr>
            <p:ph idx="1"/>
          </p:nvPr>
        </p:nvSpPr>
        <p:spPr>
          <a:xfrm>
            <a:off x="457200" y="1484784"/>
            <a:ext cx="8229600" cy="4983162"/>
          </a:xfrm>
        </p:spPr>
        <p:txBody>
          <a:bodyPr/>
          <a:lstStyle/>
          <a:p>
            <a:r>
              <a:rPr lang="it-IT" sz="2800" dirty="0"/>
              <a:t>Ricerca può essere…</a:t>
            </a:r>
          </a:p>
          <a:p>
            <a:pPr lvl="1"/>
            <a:r>
              <a:rPr lang="it-IT" sz="2400" dirty="0"/>
              <a:t>Passiva:</a:t>
            </a:r>
          </a:p>
          <a:p>
            <a:pPr lvl="2"/>
            <a:r>
              <a:rPr lang="it-IT" sz="2000" dirty="0"/>
              <a:t>L’organizzazione</a:t>
            </a:r>
            <a:r>
              <a:rPr lang="it-IT" sz="2000" i="1" dirty="0"/>
              <a:t> si fa trovare </a:t>
            </a:r>
            <a:r>
              <a:rPr lang="it-IT" sz="2000" dirty="0"/>
              <a:t>dai candidati attivi (ad es. postando un annuncio su Facebook; molto simile a Job </a:t>
            </a:r>
            <a:r>
              <a:rPr lang="it-IT" sz="2000" dirty="0" err="1"/>
              <a:t>Boards</a:t>
            </a:r>
            <a:r>
              <a:rPr lang="it-IT" sz="2000" dirty="0"/>
              <a:t> in questo caso). </a:t>
            </a:r>
          </a:p>
          <a:p>
            <a:pPr lvl="1"/>
            <a:r>
              <a:rPr lang="it-IT" sz="2400" dirty="0"/>
              <a:t>Attiva</a:t>
            </a:r>
          </a:p>
          <a:p>
            <a:pPr lvl="2"/>
            <a:r>
              <a:rPr lang="it-IT" sz="2000" dirty="0"/>
              <a:t>L’organizzazione </a:t>
            </a:r>
            <a:r>
              <a:rPr lang="it-IT" sz="2000" i="1" dirty="0"/>
              <a:t>individua i talenti </a:t>
            </a:r>
            <a:r>
              <a:rPr lang="it-IT" sz="2000" dirty="0"/>
              <a:t>e li incoraggia a presentare domande (ad es. consulta un elenco di profili LinkedIn)</a:t>
            </a:r>
          </a:p>
          <a:p>
            <a:r>
              <a:rPr lang="it-IT" sz="2800" dirty="0"/>
              <a:t>Per ricerca attiva, LinkedIn è il network per eccellenza :</a:t>
            </a:r>
          </a:p>
          <a:p>
            <a:pPr lvl="1"/>
            <a:r>
              <a:rPr lang="it-IT" sz="2400" dirty="0"/>
              <a:t>500 milioni di utenti di cui 10 italiani</a:t>
            </a:r>
          </a:p>
          <a:p>
            <a:pPr lvl="1"/>
            <a:r>
              <a:rPr lang="it-IT" sz="2400" dirty="0"/>
              <a:t>Offre tre diversi livelli di servizi, a prezzo crescente. </a:t>
            </a:r>
          </a:p>
          <a:p>
            <a:endParaRPr lang="it-IT" sz="2800" dirty="0"/>
          </a:p>
          <a:p>
            <a:endParaRPr lang="it-IT" sz="2800" dirty="0"/>
          </a:p>
          <a:p>
            <a:endParaRPr lang="it-IT" sz="2800" dirty="0"/>
          </a:p>
        </p:txBody>
      </p:sp>
    </p:spTree>
    <p:extLst>
      <p:ext uri="{BB962C8B-B14F-4D97-AF65-F5344CB8AC3E}">
        <p14:creationId xmlns:p14="http://schemas.microsoft.com/office/powerpoint/2010/main" val="16023428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D111E-F608-49B6-A1F6-0F58BB29610B}"/>
              </a:ext>
            </a:extLst>
          </p:cNvPr>
          <p:cNvSpPr>
            <a:spLocks noGrp="1"/>
          </p:cNvSpPr>
          <p:nvPr>
            <p:ph type="title"/>
          </p:nvPr>
        </p:nvSpPr>
        <p:spPr/>
        <p:txBody>
          <a:bodyPr/>
          <a:lstStyle/>
          <a:p>
            <a:r>
              <a:rPr lang="it-IT" dirty="0"/>
              <a:t>Social Network</a:t>
            </a:r>
          </a:p>
        </p:txBody>
      </p:sp>
      <p:sp>
        <p:nvSpPr>
          <p:cNvPr id="3" name="Segnaposto contenuto 2">
            <a:extLst>
              <a:ext uri="{FF2B5EF4-FFF2-40B4-BE49-F238E27FC236}">
                <a16:creationId xmlns:a16="http://schemas.microsoft.com/office/drawing/2014/main" id="{9724D067-EAF9-4FCD-9283-95FC9B3D2A01}"/>
              </a:ext>
            </a:extLst>
          </p:cNvPr>
          <p:cNvSpPr>
            <a:spLocks noGrp="1"/>
          </p:cNvSpPr>
          <p:nvPr>
            <p:ph idx="1"/>
          </p:nvPr>
        </p:nvSpPr>
        <p:spPr>
          <a:xfrm>
            <a:off x="457200" y="1484784"/>
            <a:ext cx="8229600" cy="5098578"/>
          </a:xfrm>
        </p:spPr>
        <p:txBody>
          <a:bodyPr/>
          <a:lstStyle/>
          <a:p>
            <a:r>
              <a:rPr lang="it-IT" sz="2800" dirty="0"/>
              <a:t>Poi Facebook, Twitter e Instagram. Forse arriverà Google </a:t>
            </a:r>
            <a:r>
              <a:rPr lang="it-IT" sz="2800" dirty="0" err="1"/>
              <a:t>Hire</a:t>
            </a:r>
            <a:r>
              <a:rPr lang="it-IT" sz="2800" dirty="0"/>
              <a:t>. </a:t>
            </a:r>
          </a:p>
          <a:p>
            <a:r>
              <a:rPr lang="it-IT" sz="2800" dirty="0"/>
              <a:t>Area estremamente dinamica. Pochissima ricerca. </a:t>
            </a:r>
          </a:p>
          <a:p>
            <a:r>
              <a:rPr lang="it-IT" sz="2800" dirty="0"/>
              <a:t>Almeno 64% (in aumento) dei recruiter fa uso di social network per una di queste attività:</a:t>
            </a:r>
          </a:p>
          <a:p>
            <a:pPr lvl="1"/>
            <a:r>
              <a:rPr lang="it-IT" sz="2400" dirty="0"/>
              <a:t>reclutamento passive job </a:t>
            </a:r>
            <a:r>
              <a:rPr lang="it-IT" sz="2400" dirty="0" err="1"/>
              <a:t>seekers</a:t>
            </a:r>
            <a:endParaRPr lang="it-IT" sz="2400" dirty="0"/>
          </a:p>
          <a:p>
            <a:pPr lvl="1"/>
            <a:r>
              <a:rPr lang="it-IT" sz="2400" dirty="0"/>
              <a:t>Verificare CV (</a:t>
            </a:r>
            <a:r>
              <a:rPr lang="it-IT" sz="2400" dirty="0" err="1"/>
              <a:t>cybervetting</a:t>
            </a:r>
            <a:r>
              <a:rPr lang="it-IT" sz="2400" dirty="0"/>
              <a:t>)</a:t>
            </a:r>
          </a:p>
          <a:p>
            <a:pPr lvl="1"/>
            <a:r>
              <a:rPr lang="it-IT" sz="2400" dirty="0"/>
              <a:t>Postare annunci</a:t>
            </a:r>
          </a:p>
          <a:p>
            <a:pPr lvl="1"/>
            <a:r>
              <a:rPr lang="it-IT" sz="2400" dirty="0"/>
              <a:t>Curare l’</a:t>
            </a:r>
            <a:r>
              <a:rPr lang="it-IT" sz="2400" dirty="0" err="1"/>
              <a:t>employer</a:t>
            </a:r>
            <a:r>
              <a:rPr lang="it-IT" sz="2400" dirty="0"/>
              <a:t> branding</a:t>
            </a:r>
          </a:p>
          <a:p>
            <a:pPr lvl="1"/>
            <a:r>
              <a:rPr lang="it-IT" sz="2400" dirty="0"/>
              <a:t>Verificare la web </a:t>
            </a:r>
            <a:r>
              <a:rPr lang="it-IT" sz="2400" dirty="0" err="1"/>
              <a:t>reputation</a:t>
            </a:r>
            <a:r>
              <a:rPr lang="it-IT" sz="2400" dirty="0"/>
              <a:t> dei candidati</a:t>
            </a:r>
          </a:p>
        </p:txBody>
      </p:sp>
    </p:spTree>
    <p:extLst>
      <p:ext uri="{BB962C8B-B14F-4D97-AF65-F5344CB8AC3E}">
        <p14:creationId xmlns:p14="http://schemas.microsoft.com/office/powerpoint/2010/main" val="536256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D111E-F608-49B6-A1F6-0F58BB29610B}"/>
              </a:ext>
            </a:extLst>
          </p:cNvPr>
          <p:cNvSpPr>
            <a:spLocks noGrp="1"/>
          </p:cNvSpPr>
          <p:nvPr>
            <p:ph type="title"/>
          </p:nvPr>
        </p:nvSpPr>
        <p:spPr/>
        <p:txBody>
          <a:bodyPr/>
          <a:lstStyle/>
          <a:p>
            <a:r>
              <a:rPr lang="it-IT" dirty="0"/>
              <a:t>Social Network – pro e contro</a:t>
            </a:r>
          </a:p>
        </p:txBody>
      </p:sp>
      <p:sp>
        <p:nvSpPr>
          <p:cNvPr id="4" name="Segnaposto contenuto 2">
            <a:extLst>
              <a:ext uri="{FF2B5EF4-FFF2-40B4-BE49-F238E27FC236}">
                <a16:creationId xmlns:a16="http://schemas.microsoft.com/office/drawing/2014/main" id="{072AD550-544C-4271-AC21-7E64996EE911}"/>
              </a:ext>
            </a:extLst>
          </p:cNvPr>
          <p:cNvSpPr>
            <a:spLocks noGrp="1"/>
          </p:cNvSpPr>
          <p:nvPr>
            <p:ph idx="1"/>
          </p:nvPr>
        </p:nvSpPr>
        <p:spPr>
          <a:xfrm>
            <a:off x="457200" y="1600200"/>
            <a:ext cx="8229600" cy="4983162"/>
          </a:xfrm>
        </p:spPr>
        <p:txBody>
          <a:bodyPr/>
          <a:lstStyle/>
          <a:p>
            <a:r>
              <a:rPr lang="it-IT" sz="2800" dirty="0"/>
              <a:t>Pro:</a:t>
            </a:r>
          </a:p>
          <a:p>
            <a:pPr lvl="1"/>
            <a:r>
              <a:rPr lang="it-IT" sz="2400" dirty="0"/>
              <a:t>Possibile dimezzare </a:t>
            </a:r>
            <a:r>
              <a:rPr lang="it-IT" sz="2400" b="1" dirty="0"/>
              <a:t>costi e tempi </a:t>
            </a:r>
            <a:r>
              <a:rPr lang="it-IT" sz="2400" dirty="0"/>
              <a:t>del reclutamento (ad es., Piaggio)</a:t>
            </a:r>
          </a:p>
          <a:p>
            <a:pPr lvl="1"/>
            <a:r>
              <a:rPr lang="it-IT" sz="2400" dirty="0"/>
              <a:t>Permettono di trovare </a:t>
            </a:r>
            <a:r>
              <a:rPr lang="it-IT" sz="2400" b="1" dirty="0"/>
              <a:t>candidati passivi</a:t>
            </a:r>
          </a:p>
          <a:p>
            <a:r>
              <a:rPr lang="it-IT" sz="2800" dirty="0"/>
              <a:t>Contro:</a:t>
            </a:r>
          </a:p>
          <a:p>
            <a:pPr lvl="1"/>
            <a:r>
              <a:rPr lang="it-IT" sz="2400" dirty="0"/>
              <a:t>Necessario investire in </a:t>
            </a:r>
            <a:r>
              <a:rPr lang="it-IT" sz="2400" b="1" dirty="0" err="1"/>
              <a:t>Employer</a:t>
            </a:r>
            <a:r>
              <a:rPr lang="it-IT" sz="2400" b="1" dirty="0"/>
              <a:t> Branding </a:t>
            </a:r>
            <a:r>
              <a:rPr lang="it-IT" sz="2400" dirty="0"/>
              <a:t>(immagine e identità)</a:t>
            </a:r>
          </a:p>
          <a:p>
            <a:pPr lvl="1"/>
            <a:r>
              <a:rPr lang="it-IT" sz="2400" b="1" dirty="0"/>
              <a:t>Rischio di valutare</a:t>
            </a:r>
            <a:r>
              <a:rPr lang="it-IT" sz="2400" dirty="0"/>
              <a:t>. Ad es., esiste un </a:t>
            </a:r>
            <a:r>
              <a:rPr lang="it-IT" sz="2400" dirty="0" err="1"/>
              <a:t>add-on</a:t>
            </a:r>
            <a:r>
              <a:rPr lang="it-IT" sz="2400" dirty="0"/>
              <a:t> di Chrome che promette di stilare un profilo di personalità a partire da un profilo di LinkedIn. Si tratta sostanzialmente di una truffa perché non esistono prove scientifiche che ciò sia possibile. </a:t>
            </a:r>
            <a:endParaRPr lang="it-IT" sz="2800" dirty="0"/>
          </a:p>
          <a:p>
            <a:endParaRPr lang="it-IT" sz="2800" dirty="0"/>
          </a:p>
        </p:txBody>
      </p:sp>
    </p:spTree>
    <p:extLst>
      <p:ext uri="{BB962C8B-B14F-4D97-AF65-F5344CB8AC3E}">
        <p14:creationId xmlns:p14="http://schemas.microsoft.com/office/powerpoint/2010/main" val="14287091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D111E-F608-49B6-A1F6-0F58BB29610B}"/>
              </a:ext>
            </a:extLst>
          </p:cNvPr>
          <p:cNvSpPr>
            <a:spLocks noGrp="1"/>
          </p:cNvSpPr>
          <p:nvPr>
            <p:ph type="title"/>
          </p:nvPr>
        </p:nvSpPr>
        <p:spPr/>
        <p:txBody>
          <a:bodyPr/>
          <a:lstStyle/>
          <a:p>
            <a:r>
              <a:rPr lang="it-IT" dirty="0"/>
              <a:t>Social Network e valutazione</a:t>
            </a:r>
          </a:p>
        </p:txBody>
      </p:sp>
      <p:sp>
        <p:nvSpPr>
          <p:cNvPr id="4" name="Segnaposto contenuto 2">
            <a:extLst>
              <a:ext uri="{FF2B5EF4-FFF2-40B4-BE49-F238E27FC236}">
                <a16:creationId xmlns:a16="http://schemas.microsoft.com/office/drawing/2014/main" id="{072AD550-544C-4271-AC21-7E64996EE911}"/>
              </a:ext>
            </a:extLst>
          </p:cNvPr>
          <p:cNvSpPr>
            <a:spLocks noGrp="1"/>
          </p:cNvSpPr>
          <p:nvPr>
            <p:ph idx="1"/>
          </p:nvPr>
        </p:nvSpPr>
        <p:spPr>
          <a:xfrm>
            <a:off x="457200" y="1412776"/>
            <a:ext cx="8229600" cy="4983162"/>
          </a:xfrm>
        </p:spPr>
        <p:txBody>
          <a:bodyPr/>
          <a:lstStyle/>
          <a:p>
            <a:r>
              <a:rPr lang="it-IT" sz="2700" b="1" dirty="0"/>
              <a:t>Problemi</a:t>
            </a:r>
            <a:r>
              <a:rPr lang="it-IT" sz="2700" dirty="0"/>
              <a:t> connessi all’utilizzo dei SN per la </a:t>
            </a:r>
            <a:r>
              <a:rPr lang="it-IT" sz="2700" b="1" dirty="0"/>
              <a:t>valutazione</a:t>
            </a:r>
            <a:r>
              <a:rPr lang="it-IT" sz="2700" dirty="0"/>
              <a:t> dei candidati:</a:t>
            </a:r>
          </a:p>
          <a:p>
            <a:pPr lvl="1"/>
            <a:r>
              <a:rPr lang="it-IT" sz="2300" b="1" dirty="0"/>
              <a:t>Utilizzo</a:t>
            </a:r>
            <a:r>
              <a:rPr lang="it-IT" sz="2300" dirty="0"/>
              <a:t> dei dati raccolti attraverso SN a fini di selezione e valutazione è </a:t>
            </a:r>
            <a:r>
              <a:rPr lang="it-IT" sz="2300" b="1" dirty="0"/>
              <a:t>illegale</a:t>
            </a:r>
            <a:r>
              <a:rPr lang="it-IT" sz="2300" dirty="0"/>
              <a:t> senza esplicito consenso informato del proprietario dei dati (Art. 6 del Reg. UE n. 2016/679 «GDPR»). </a:t>
            </a:r>
          </a:p>
          <a:p>
            <a:pPr lvl="1"/>
            <a:r>
              <a:rPr lang="it-IT" sz="2300" b="1" dirty="0"/>
              <a:t>Mancanza di standardizzazione </a:t>
            </a:r>
            <a:r>
              <a:rPr lang="it-IT" sz="2300" dirty="0"/>
              <a:t>(siti diversi, criteri diversi da un candidato all’altro, diversi reclutatori, diverse informazioni da un candidato all’altro…)</a:t>
            </a:r>
          </a:p>
          <a:p>
            <a:pPr lvl="1"/>
            <a:r>
              <a:rPr lang="it-IT" sz="2300" b="1" dirty="0"/>
              <a:t>Attendibilità</a:t>
            </a:r>
            <a:r>
              <a:rPr lang="it-IT" sz="2300" dirty="0"/>
              <a:t> della misurazione è dimostrata solo se si utilizzano </a:t>
            </a:r>
            <a:r>
              <a:rPr lang="it-IT" sz="2300" i="1" dirty="0"/>
              <a:t>valutatori multipli addestrati </a:t>
            </a:r>
            <a:r>
              <a:rPr lang="it-IT" sz="2300" dirty="0"/>
              <a:t>con criteri di valutazione prestabiliti o </a:t>
            </a:r>
            <a:r>
              <a:rPr lang="it-IT" sz="2300" i="1" dirty="0"/>
              <a:t>programmi automatizzati</a:t>
            </a:r>
            <a:r>
              <a:rPr lang="it-IT" sz="2300" dirty="0"/>
              <a:t>. </a:t>
            </a:r>
          </a:p>
          <a:p>
            <a:pPr lvl="1"/>
            <a:r>
              <a:rPr lang="it-IT" sz="2300" b="1" dirty="0"/>
              <a:t>Mancanza di validità di criterio: </a:t>
            </a:r>
            <a:r>
              <a:rPr lang="it-IT" sz="2300" dirty="0"/>
              <a:t>la correlazione con Job Performance e Turnover varia da 0 a -.13. </a:t>
            </a:r>
          </a:p>
          <a:p>
            <a:endParaRPr lang="it-IT" sz="2800" dirty="0"/>
          </a:p>
        </p:txBody>
      </p:sp>
    </p:spTree>
    <p:extLst>
      <p:ext uri="{BB962C8B-B14F-4D97-AF65-F5344CB8AC3E}">
        <p14:creationId xmlns:p14="http://schemas.microsoft.com/office/powerpoint/2010/main" val="41654963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3E7FF-307C-4C81-9FC2-DCF6900EBFE1}"/>
              </a:ext>
            </a:extLst>
          </p:cNvPr>
          <p:cNvSpPr>
            <a:spLocks noGrp="1"/>
          </p:cNvSpPr>
          <p:nvPr>
            <p:ph type="title"/>
          </p:nvPr>
        </p:nvSpPr>
        <p:spPr/>
        <p:txBody>
          <a:bodyPr/>
          <a:lstStyle/>
          <a:p>
            <a:r>
              <a:rPr lang="it-IT" dirty="0"/>
              <a:t>Agenzie di reclutamento</a:t>
            </a:r>
          </a:p>
        </p:txBody>
      </p:sp>
      <p:sp>
        <p:nvSpPr>
          <p:cNvPr id="3" name="Segnaposto contenuto 2">
            <a:extLst>
              <a:ext uri="{FF2B5EF4-FFF2-40B4-BE49-F238E27FC236}">
                <a16:creationId xmlns:a16="http://schemas.microsoft.com/office/drawing/2014/main" id="{A2E1045C-818A-4D09-A69B-EB8B099A5F74}"/>
              </a:ext>
            </a:extLst>
          </p:cNvPr>
          <p:cNvSpPr>
            <a:spLocks noGrp="1"/>
          </p:cNvSpPr>
          <p:nvPr>
            <p:ph idx="1"/>
          </p:nvPr>
        </p:nvSpPr>
        <p:spPr/>
        <p:txBody>
          <a:bodyPr/>
          <a:lstStyle/>
          <a:p>
            <a:r>
              <a:rPr lang="it-IT" sz="2600" dirty="0"/>
              <a:t>Permettono di esternalizzare il processo.</a:t>
            </a:r>
          </a:p>
          <a:p>
            <a:r>
              <a:rPr lang="it-IT" sz="2600" b="1" dirty="0"/>
              <a:t>Pro</a:t>
            </a:r>
            <a:r>
              <a:rPr lang="it-IT" sz="2600" dirty="0"/>
              <a:t>: </a:t>
            </a:r>
          </a:p>
          <a:p>
            <a:pPr lvl="1"/>
            <a:r>
              <a:rPr lang="it-IT" sz="2200" dirty="0"/>
              <a:t>Permettono </a:t>
            </a:r>
            <a:r>
              <a:rPr lang="it-IT" sz="2200" i="1" dirty="0"/>
              <a:t>flessibilità</a:t>
            </a:r>
            <a:r>
              <a:rPr lang="it-IT" sz="2200" dirty="0"/>
              <a:t> nel caso in cui si facciano poche assunzioni</a:t>
            </a:r>
          </a:p>
          <a:p>
            <a:pPr lvl="1"/>
            <a:r>
              <a:rPr lang="it-IT" sz="2200" dirty="0"/>
              <a:t>Alcune (ad es. executive search, alias Head </a:t>
            </a:r>
            <a:r>
              <a:rPr lang="it-IT" sz="2200" dirty="0" err="1"/>
              <a:t>Hunters</a:t>
            </a:r>
            <a:r>
              <a:rPr lang="it-IT" sz="2200" dirty="0"/>
              <a:t>) permettono di svolgere il reclutamento con la massima riservatezza. Ciò è utile se la notizia potrebbe causare danni all’organizzazione o al candidato. </a:t>
            </a:r>
          </a:p>
          <a:p>
            <a:r>
              <a:rPr lang="it-IT" sz="2600" b="1" dirty="0"/>
              <a:t>Contro</a:t>
            </a:r>
          </a:p>
          <a:p>
            <a:pPr lvl="1"/>
            <a:r>
              <a:rPr lang="it-IT" sz="2200" i="1" dirty="0"/>
              <a:t>Costano</a:t>
            </a:r>
            <a:r>
              <a:rPr lang="it-IT" sz="2200" dirty="0"/>
              <a:t> molto</a:t>
            </a:r>
          </a:p>
          <a:p>
            <a:pPr lvl="1"/>
            <a:r>
              <a:rPr lang="it-IT" sz="2200" dirty="0"/>
              <a:t>Alcune forniscono solo </a:t>
            </a:r>
            <a:r>
              <a:rPr lang="it-IT" sz="2200" dirty="0" err="1"/>
              <a:t>pre</a:t>
            </a:r>
            <a:r>
              <a:rPr lang="it-IT" sz="2200" dirty="0"/>
              <a:t>-selezione invece di reclutamento</a:t>
            </a:r>
          </a:p>
          <a:p>
            <a:pPr lvl="1"/>
            <a:endParaRPr lang="it-IT" sz="2000" dirty="0"/>
          </a:p>
        </p:txBody>
      </p:sp>
    </p:spTree>
    <p:extLst>
      <p:ext uri="{BB962C8B-B14F-4D97-AF65-F5344CB8AC3E}">
        <p14:creationId xmlns:p14="http://schemas.microsoft.com/office/powerpoint/2010/main" val="11590362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B5F2F-1E80-4B72-A2BC-8F15A206724B}"/>
              </a:ext>
            </a:extLst>
          </p:cNvPr>
          <p:cNvSpPr>
            <a:spLocks noGrp="1"/>
          </p:cNvSpPr>
          <p:nvPr>
            <p:ph type="title"/>
          </p:nvPr>
        </p:nvSpPr>
        <p:spPr/>
        <p:txBody>
          <a:bodyPr/>
          <a:lstStyle/>
          <a:p>
            <a:r>
              <a:rPr lang="it-IT" dirty="0"/>
              <a:t>Valutare la qualità di un canale</a:t>
            </a:r>
          </a:p>
        </p:txBody>
      </p:sp>
      <p:graphicFrame>
        <p:nvGraphicFramePr>
          <p:cNvPr id="4" name="Segnaposto contenuto 3">
            <a:extLst>
              <a:ext uri="{FF2B5EF4-FFF2-40B4-BE49-F238E27FC236}">
                <a16:creationId xmlns:a16="http://schemas.microsoft.com/office/drawing/2014/main" id="{D1F1F49D-EE79-4454-B6DC-5036CC5295B9}"/>
              </a:ext>
            </a:extLst>
          </p:cNvPr>
          <p:cNvGraphicFramePr>
            <a:graphicFrameLocks noGrp="1"/>
          </p:cNvGraphicFramePr>
          <p:nvPr>
            <p:ph idx="1"/>
            <p:extLst>
              <p:ext uri="{D42A27DB-BD31-4B8C-83A1-F6EECF244321}">
                <p14:modId xmlns:p14="http://schemas.microsoft.com/office/powerpoint/2010/main" val="1172794788"/>
              </p:ext>
            </p:extLst>
          </p:nvPr>
        </p:nvGraphicFramePr>
        <p:xfrm>
          <a:off x="457200" y="1600200"/>
          <a:ext cx="8501380" cy="49530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738404156"/>
                    </a:ext>
                  </a:extLst>
                </a:gridCol>
                <a:gridCol w="1371600">
                  <a:extLst>
                    <a:ext uri="{9D8B030D-6E8A-4147-A177-3AD203B41FA5}">
                      <a16:colId xmlns:a16="http://schemas.microsoft.com/office/drawing/2014/main" val="1103800193"/>
                    </a:ext>
                  </a:extLst>
                </a:gridCol>
                <a:gridCol w="1643380">
                  <a:extLst>
                    <a:ext uri="{9D8B030D-6E8A-4147-A177-3AD203B41FA5}">
                      <a16:colId xmlns:a16="http://schemas.microsoft.com/office/drawing/2014/main" val="4000766857"/>
                    </a:ext>
                  </a:extLst>
                </a:gridCol>
                <a:gridCol w="1371600">
                  <a:extLst>
                    <a:ext uri="{9D8B030D-6E8A-4147-A177-3AD203B41FA5}">
                      <a16:colId xmlns:a16="http://schemas.microsoft.com/office/drawing/2014/main" val="3233996325"/>
                    </a:ext>
                  </a:extLst>
                </a:gridCol>
                <a:gridCol w="1371600">
                  <a:extLst>
                    <a:ext uri="{9D8B030D-6E8A-4147-A177-3AD203B41FA5}">
                      <a16:colId xmlns:a16="http://schemas.microsoft.com/office/drawing/2014/main" val="340500151"/>
                    </a:ext>
                  </a:extLst>
                </a:gridCol>
                <a:gridCol w="1371600">
                  <a:extLst>
                    <a:ext uri="{9D8B030D-6E8A-4147-A177-3AD203B41FA5}">
                      <a16:colId xmlns:a16="http://schemas.microsoft.com/office/drawing/2014/main" val="728676196"/>
                    </a:ext>
                  </a:extLst>
                </a:gridCol>
              </a:tblGrid>
              <a:tr h="370840">
                <a:tc>
                  <a:txBody>
                    <a:bodyPr/>
                    <a:lstStyle/>
                    <a:p>
                      <a:endParaRPr lang="it-IT" dirty="0">
                        <a:solidFill>
                          <a:schemeClr val="tx1"/>
                        </a:solidFill>
                      </a:endParaRPr>
                    </a:p>
                  </a:txBody>
                  <a:tcPr/>
                </a:tc>
                <a:tc>
                  <a:txBody>
                    <a:bodyPr/>
                    <a:lstStyle/>
                    <a:p>
                      <a:r>
                        <a:rPr lang="it-IT" dirty="0">
                          <a:solidFill>
                            <a:schemeClr val="tx1"/>
                          </a:solidFill>
                        </a:rPr>
                        <a:t>Università</a:t>
                      </a:r>
                    </a:p>
                  </a:txBody>
                  <a:tcPr/>
                </a:tc>
                <a:tc>
                  <a:txBody>
                    <a:bodyPr/>
                    <a:lstStyle/>
                    <a:p>
                      <a:r>
                        <a:rPr lang="it-IT" dirty="0">
                          <a:solidFill>
                            <a:schemeClr val="tx1"/>
                          </a:solidFill>
                        </a:rPr>
                        <a:t>Segnalazioni</a:t>
                      </a:r>
                    </a:p>
                  </a:txBody>
                  <a:tcPr/>
                </a:tc>
                <a:tc>
                  <a:txBody>
                    <a:bodyPr/>
                    <a:lstStyle/>
                    <a:p>
                      <a:r>
                        <a:rPr lang="it-IT" dirty="0">
                          <a:solidFill>
                            <a:schemeClr val="tx1"/>
                          </a:solidFill>
                        </a:rPr>
                        <a:t>Job </a:t>
                      </a:r>
                      <a:r>
                        <a:rPr lang="it-IT" dirty="0" err="1">
                          <a:solidFill>
                            <a:schemeClr val="tx1"/>
                          </a:solidFill>
                        </a:rPr>
                        <a:t>Boards</a:t>
                      </a:r>
                      <a:endParaRPr lang="it-IT" dirty="0">
                        <a:solidFill>
                          <a:schemeClr val="tx1"/>
                        </a:solidFill>
                      </a:endParaRPr>
                    </a:p>
                  </a:txBody>
                  <a:tcPr/>
                </a:tc>
                <a:tc>
                  <a:txBody>
                    <a:bodyPr/>
                    <a:lstStyle/>
                    <a:p>
                      <a:r>
                        <a:rPr lang="it-IT" dirty="0">
                          <a:solidFill>
                            <a:schemeClr val="tx1"/>
                          </a:solidFill>
                        </a:rPr>
                        <a:t>Società</a:t>
                      </a:r>
                    </a:p>
                  </a:txBody>
                  <a:tcPr/>
                </a:tc>
                <a:tc>
                  <a:txBody>
                    <a:bodyPr/>
                    <a:lstStyle/>
                    <a:p>
                      <a:r>
                        <a:rPr lang="it-IT" dirty="0">
                          <a:solidFill>
                            <a:schemeClr val="tx1"/>
                          </a:solidFill>
                        </a:rPr>
                        <a:t>Social Network</a:t>
                      </a:r>
                    </a:p>
                  </a:txBody>
                  <a:tcPr/>
                </a:tc>
                <a:extLst>
                  <a:ext uri="{0D108BD9-81ED-4DB2-BD59-A6C34878D82A}">
                    <a16:rowId xmlns:a16="http://schemas.microsoft.com/office/drawing/2014/main" val="2336698089"/>
                  </a:ext>
                </a:extLst>
              </a:tr>
              <a:tr h="370840">
                <a:tc>
                  <a:txBody>
                    <a:bodyPr/>
                    <a:lstStyle/>
                    <a:p>
                      <a:r>
                        <a:rPr lang="it-IT" dirty="0">
                          <a:solidFill>
                            <a:schemeClr val="tx1"/>
                          </a:solidFill>
                        </a:rPr>
                        <a:t>Curricula</a:t>
                      </a:r>
                    </a:p>
                  </a:txBody>
                  <a:tcPr/>
                </a:tc>
                <a:tc>
                  <a:txBody>
                    <a:bodyPr/>
                    <a:lstStyle/>
                    <a:p>
                      <a:pPr algn="ctr"/>
                      <a:r>
                        <a:rPr lang="it-IT" dirty="0">
                          <a:solidFill>
                            <a:schemeClr val="tx1"/>
                          </a:solidFill>
                        </a:rPr>
                        <a:t>200</a:t>
                      </a:r>
                    </a:p>
                  </a:txBody>
                  <a:tcPr/>
                </a:tc>
                <a:tc>
                  <a:txBody>
                    <a:bodyPr/>
                    <a:lstStyle/>
                    <a:p>
                      <a:pPr algn="ctr"/>
                      <a:r>
                        <a:rPr lang="it-IT" dirty="0">
                          <a:solidFill>
                            <a:schemeClr val="tx1"/>
                          </a:solidFill>
                        </a:rPr>
                        <a:t>150</a:t>
                      </a:r>
                    </a:p>
                  </a:txBody>
                  <a:tcPr/>
                </a:tc>
                <a:tc>
                  <a:txBody>
                    <a:bodyPr/>
                    <a:lstStyle/>
                    <a:p>
                      <a:pPr algn="ctr"/>
                      <a:r>
                        <a:rPr lang="it-IT" dirty="0">
                          <a:solidFill>
                            <a:schemeClr val="tx1"/>
                          </a:solidFill>
                        </a:rPr>
                        <a:t>800</a:t>
                      </a:r>
                    </a:p>
                  </a:txBody>
                  <a:tcPr/>
                </a:tc>
                <a:tc>
                  <a:txBody>
                    <a:bodyPr/>
                    <a:lstStyle/>
                    <a:p>
                      <a:pPr algn="ctr"/>
                      <a:r>
                        <a:rPr lang="it-IT" dirty="0">
                          <a:solidFill>
                            <a:schemeClr val="tx1"/>
                          </a:solidFill>
                        </a:rPr>
                        <a:t>18</a:t>
                      </a:r>
                    </a:p>
                  </a:txBody>
                  <a:tcPr/>
                </a:tc>
                <a:tc>
                  <a:txBody>
                    <a:bodyPr/>
                    <a:lstStyle/>
                    <a:p>
                      <a:pPr algn="ctr"/>
                      <a:r>
                        <a:rPr lang="it-IT" dirty="0">
                          <a:solidFill>
                            <a:schemeClr val="tx1"/>
                          </a:solidFill>
                        </a:rPr>
                        <a:t>60</a:t>
                      </a:r>
                    </a:p>
                  </a:txBody>
                  <a:tcPr/>
                </a:tc>
                <a:extLst>
                  <a:ext uri="{0D108BD9-81ED-4DB2-BD59-A6C34878D82A}">
                    <a16:rowId xmlns:a16="http://schemas.microsoft.com/office/drawing/2014/main" val="2082159399"/>
                  </a:ext>
                </a:extLst>
              </a:tr>
              <a:tr h="370840">
                <a:tc>
                  <a:txBody>
                    <a:bodyPr/>
                    <a:lstStyle/>
                    <a:p>
                      <a:r>
                        <a:rPr lang="it-IT" dirty="0">
                          <a:solidFill>
                            <a:schemeClr val="tx1"/>
                          </a:solidFill>
                        </a:rPr>
                        <a:t>Valutati</a:t>
                      </a:r>
                    </a:p>
                  </a:txBody>
                  <a:tcPr/>
                </a:tc>
                <a:tc>
                  <a:txBody>
                    <a:bodyPr/>
                    <a:lstStyle/>
                    <a:p>
                      <a:pPr algn="ctr"/>
                      <a:r>
                        <a:rPr lang="it-IT" dirty="0">
                          <a:solidFill>
                            <a:schemeClr val="tx1"/>
                          </a:solidFill>
                        </a:rPr>
                        <a:t>140</a:t>
                      </a:r>
                    </a:p>
                  </a:txBody>
                  <a:tcPr/>
                </a:tc>
                <a:tc>
                  <a:txBody>
                    <a:bodyPr/>
                    <a:lstStyle/>
                    <a:p>
                      <a:pPr algn="ctr"/>
                      <a:r>
                        <a:rPr lang="it-IT" dirty="0">
                          <a:solidFill>
                            <a:schemeClr val="tx1"/>
                          </a:solidFill>
                        </a:rPr>
                        <a:t>130</a:t>
                      </a:r>
                    </a:p>
                  </a:txBody>
                  <a:tcPr/>
                </a:tc>
                <a:tc>
                  <a:txBody>
                    <a:bodyPr/>
                    <a:lstStyle/>
                    <a:p>
                      <a:pPr algn="ctr"/>
                      <a:r>
                        <a:rPr lang="it-IT" dirty="0">
                          <a:solidFill>
                            <a:schemeClr val="tx1"/>
                          </a:solidFill>
                        </a:rPr>
                        <a:t>390</a:t>
                      </a:r>
                    </a:p>
                  </a:txBody>
                  <a:tcPr/>
                </a:tc>
                <a:tc>
                  <a:txBody>
                    <a:bodyPr/>
                    <a:lstStyle/>
                    <a:p>
                      <a:pPr algn="ctr"/>
                      <a:r>
                        <a:rPr lang="it-IT" dirty="0">
                          <a:solidFill>
                            <a:schemeClr val="tx1"/>
                          </a:solidFill>
                        </a:rPr>
                        <a:t>18</a:t>
                      </a:r>
                    </a:p>
                  </a:txBody>
                  <a:tcPr/>
                </a:tc>
                <a:tc>
                  <a:txBody>
                    <a:bodyPr/>
                    <a:lstStyle/>
                    <a:p>
                      <a:pPr algn="ctr"/>
                      <a:r>
                        <a:rPr lang="it-IT" dirty="0">
                          <a:solidFill>
                            <a:schemeClr val="tx1"/>
                          </a:solidFill>
                        </a:rPr>
                        <a:t>41</a:t>
                      </a:r>
                    </a:p>
                  </a:txBody>
                  <a:tcPr/>
                </a:tc>
                <a:extLst>
                  <a:ext uri="{0D108BD9-81ED-4DB2-BD59-A6C34878D82A}">
                    <a16:rowId xmlns:a16="http://schemas.microsoft.com/office/drawing/2014/main" val="2460797772"/>
                  </a:ext>
                </a:extLst>
              </a:tr>
              <a:tr h="370840">
                <a:tc>
                  <a:txBody>
                    <a:bodyPr/>
                    <a:lstStyle/>
                    <a:p>
                      <a:r>
                        <a:rPr lang="it-IT" dirty="0">
                          <a:solidFill>
                            <a:schemeClr val="tx1"/>
                          </a:solidFill>
                        </a:rPr>
                        <a:t>% di rendimento</a:t>
                      </a:r>
                    </a:p>
                  </a:txBody>
                  <a:tcPr/>
                </a:tc>
                <a:tc>
                  <a:txBody>
                    <a:bodyPr/>
                    <a:lstStyle/>
                    <a:p>
                      <a:pPr marL="0" algn="ctr" defTabSz="914400" rtl="0" eaLnBrk="1" fontAlgn="b" latinLnBrk="0" hangingPunct="1"/>
                      <a:r>
                        <a:rPr lang="it-IT" sz="1800" kern="1200" dirty="0">
                          <a:solidFill>
                            <a:schemeClr val="tx1"/>
                          </a:solidFill>
                          <a:latin typeface="+mn-lt"/>
                          <a:ea typeface="+mn-ea"/>
                          <a:cs typeface="+mn-cs"/>
                        </a:rPr>
                        <a:t>70%</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87%</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49%</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100%</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68%</a:t>
                      </a:r>
                    </a:p>
                  </a:txBody>
                  <a:tcPr marL="9525" marR="9525" marT="9525" marB="0" anchor="b"/>
                </a:tc>
                <a:extLst>
                  <a:ext uri="{0D108BD9-81ED-4DB2-BD59-A6C34878D82A}">
                    <a16:rowId xmlns:a16="http://schemas.microsoft.com/office/drawing/2014/main" val="773213548"/>
                  </a:ext>
                </a:extLst>
              </a:tr>
              <a:tr h="370840">
                <a:tc>
                  <a:txBody>
                    <a:bodyPr/>
                    <a:lstStyle/>
                    <a:p>
                      <a:r>
                        <a:rPr lang="it-IT" dirty="0">
                          <a:solidFill>
                            <a:schemeClr val="tx1"/>
                          </a:solidFill>
                        </a:rPr>
                        <a:t>Offerte di lavoro</a:t>
                      </a:r>
                    </a:p>
                  </a:txBody>
                  <a:tcPr/>
                </a:tc>
                <a:tc>
                  <a:txBody>
                    <a:bodyPr/>
                    <a:lstStyle/>
                    <a:p>
                      <a:pPr algn="ctr"/>
                      <a:r>
                        <a:rPr lang="it-IT" dirty="0">
                          <a:solidFill>
                            <a:schemeClr val="tx1"/>
                          </a:solidFill>
                        </a:rPr>
                        <a:t>13</a:t>
                      </a:r>
                    </a:p>
                  </a:txBody>
                  <a:tcPr/>
                </a:tc>
                <a:tc>
                  <a:txBody>
                    <a:bodyPr/>
                    <a:lstStyle/>
                    <a:p>
                      <a:pPr algn="ctr"/>
                      <a:r>
                        <a:rPr lang="it-IT" dirty="0">
                          <a:solidFill>
                            <a:schemeClr val="tx1"/>
                          </a:solidFill>
                        </a:rPr>
                        <a:t>20</a:t>
                      </a:r>
                    </a:p>
                  </a:txBody>
                  <a:tcPr/>
                </a:tc>
                <a:tc>
                  <a:txBody>
                    <a:bodyPr/>
                    <a:lstStyle/>
                    <a:p>
                      <a:pPr algn="ctr"/>
                      <a:r>
                        <a:rPr lang="it-IT" dirty="0">
                          <a:solidFill>
                            <a:schemeClr val="tx1"/>
                          </a:solidFill>
                        </a:rPr>
                        <a:t>28</a:t>
                      </a:r>
                    </a:p>
                  </a:txBody>
                  <a:tcPr/>
                </a:tc>
                <a:tc>
                  <a:txBody>
                    <a:bodyPr/>
                    <a:lstStyle/>
                    <a:p>
                      <a:pPr algn="ctr"/>
                      <a:r>
                        <a:rPr lang="it-IT" dirty="0">
                          <a:solidFill>
                            <a:schemeClr val="tx1"/>
                          </a:solidFill>
                        </a:rPr>
                        <a:t>3</a:t>
                      </a:r>
                    </a:p>
                  </a:txBody>
                  <a:tcPr/>
                </a:tc>
                <a:tc>
                  <a:txBody>
                    <a:bodyPr/>
                    <a:lstStyle/>
                    <a:p>
                      <a:pPr algn="ctr"/>
                      <a:r>
                        <a:rPr lang="it-IT" dirty="0">
                          <a:solidFill>
                            <a:schemeClr val="tx1"/>
                          </a:solidFill>
                        </a:rPr>
                        <a:t>7</a:t>
                      </a:r>
                    </a:p>
                  </a:txBody>
                  <a:tcPr/>
                </a:tc>
                <a:extLst>
                  <a:ext uri="{0D108BD9-81ED-4DB2-BD59-A6C34878D82A}">
                    <a16:rowId xmlns:a16="http://schemas.microsoft.com/office/drawing/2014/main" val="4147380425"/>
                  </a:ext>
                </a:extLst>
              </a:tr>
              <a:tr h="370840">
                <a:tc>
                  <a:txBody>
                    <a:bodyPr/>
                    <a:lstStyle/>
                    <a:p>
                      <a:r>
                        <a:rPr lang="it-IT" dirty="0">
                          <a:solidFill>
                            <a:schemeClr val="tx1"/>
                          </a:solidFill>
                        </a:rPr>
                        <a:t>Contratti stipulati</a:t>
                      </a:r>
                    </a:p>
                  </a:txBody>
                  <a:tcPr/>
                </a:tc>
                <a:tc>
                  <a:txBody>
                    <a:bodyPr/>
                    <a:lstStyle/>
                    <a:p>
                      <a:pPr algn="ctr"/>
                      <a:r>
                        <a:rPr lang="it-IT" dirty="0">
                          <a:solidFill>
                            <a:schemeClr val="tx1"/>
                          </a:solidFill>
                        </a:rPr>
                        <a:t>12</a:t>
                      </a:r>
                    </a:p>
                  </a:txBody>
                  <a:tcPr/>
                </a:tc>
                <a:tc>
                  <a:txBody>
                    <a:bodyPr/>
                    <a:lstStyle/>
                    <a:p>
                      <a:pPr algn="ctr"/>
                      <a:r>
                        <a:rPr lang="it-IT" dirty="0">
                          <a:solidFill>
                            <a:schemeClr val="tx1"/>
                          </a:solidFill>
                        </a:rPr>
                        <a:t>18</a:t>
                      </a:r>
                    </a:p>
                  </a:txBody>
                  <a:tcPr/>
                </a:tc>
                <a:tc>
                  <a:txBody>
                    <a:bodyPr/>
                    <a:lstStyle/>
                    <a:p>
                      <a:pPr algn="ctr"/>
                      <a:r>
                        <a:rPr lang="it-IT" dirty="0">
                          <a:solidFill>
                            <a:schemeClr val="tx1"/>
                          </a:solidFill>
                        </a:rPr>
                        <a:t>22</a:t>
                      </a:r>
                    </a:p>
                  </a:txBody>
                  <a:tcPr/>
                </a:tc>
                <a:tc>
                  <a:txBody>
                    <a:bodyPr/>
                    <a:lstStyle/>
                    <a:p>
                      <a:pPr algn="ctr"/>
                      <a:r>
                        <a:rPr lang="it-IT" dirty="0">
                          <a:solidFill>
                            <a:schemeClr val="tx1"/>
                          </a:solidFill>
                        </a:rPr>
                        <a:t>2</a:t>
                      </a:r>
                    </a:p>
                  </a:txBody>
                  <a:tcPr/>
                </a:tc>
                <a:tc>
                  <a:txBody>
                    <a:bodyPr/>
                    <a:lstStyle/>
                    <a:p>
                      <a:pPr algn="ctr"/>
                      <a:r>
                        <a:rPr lang="it-IT" dirty="0">
                          <a:solidFill>
                            <a:schemeClr val="tx1"/>
                          </a:solidFill>
                        </a:rPr>
                        <a:t>5</a:t>
                      </a:r>
                    </a:p>
                  </a:txBody>
                  <a:tcPr/>
                </a:tc>
                <a:extLst>
                  <a:ext uri="{0D108BD9-81ED-4DB2-BD59-A6C34878D82A}">
                    <a16:rowId xmlns:a16="http://schemas.microsoft.com/office/drawing/2014/main" val="3463890013"/>
                  </a:ext>
                </a:extLst>
              </a:tr>
              <a:tr h="370840">
                <a:tc>
                  <a:txBody>
                    <a:bodyPr/>
                    <a:lstStyle/>
                    <a:p>
                      <a:r>
                        <a:rPr lang="it-IT" dirty="0">
                          <a:solidFill>
                            <a:schemeClr val="tx1"/>
                          </a:solidFill>
                        </a:rPr>
                        <a:t>% di rendimento</a:t>
                      </a:r>
                    </a:p>
                  </a:txBody>
                  <a:tcPr/>
                </a:tc>
                <a:tc>
                  <a:txBody>
                    <a:bodyPr/>
                    <a:lstStyle/>
                    <a:p>
                      <a:pPr marL="0" algn="ctr" defTabSz="914400" rtl="0" eaLnBrk="1" fontAlgn="b" latinLnBrk="0" hangingPunct="1"/>
                      <a:r>
                        <a:rPr lang="it-IT" sz="1800" kern="1200" dirty="0">
                          <a:solidFill>
                            <a:schemeClr val="tx1"/>
                          </a:solidFill>
                          <a:latin typeface="+mn-lt"/>
                          <a:ea typeface="+mn-ea"/>
                          <a:cs typeface="+mn-cs"/>
                        </a:rPr>
                        <a:t>92%</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90%</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79%</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66%</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71%</a:t>
                      </a:r>
                    </a:p>
                  </a:txBody>
                  <a:tcPr marL="9525" marR="9525" marT="9525" marB="0" anchor="b"/>
                </a:tc>
                <a:extLst>
                  <a:ext uri="{0D108BD9-81ED-4DB2-BD59-A6C34878D82A}">
                    <a16:rowId xmlns:a16="http://schemas.microsoft.com/office/drawing/2014/main" val="3845751004"/>
                  </a:ext>
                </a:extLst>
              </a:tr>
              <a:tr h="370840">
                <a:tc>
                  <a:txBody>
                    <a:bodyPr/>
                    <a:lstStyle/>
                    <a:p>
                      <a:r>
                        <a:rPr lang="it-IT" dirty="0">
                          <a:solidFill>
                            <a:schemeClr val="tx1"/>
                          </a:solidFill>
                        </a:rPr>
                        <a:t>Costo</a:t>
                      </a:r>
                    </a:p>
                  </a:txBody>
                  <a:tcPr/>
                </a:tc>
                <a:tc>
                  <a:txBody>
                    <a:bodyPr/>
                    <a:lstStyle/>
                    <a:p>
                      <a:pPr algn="ctr"/>
                      <a:r>
                        <a:rPr lang="it-IT" dirty="0">
                          <a:solidFill>
                            <a:schemeClr val="tx1"/>
                          </a:solidFill>
                        </a:rPr>
                        <a:t>€6000</a:t>
                      </a:r>
                    </a:p>
                  </a:txBody>
                  <a:tcPr/>
                </a:tc>
                <a:tc>
                  <a:txBody>
                    <a:bodyPr/>
                    <a:lstStyle/>
                    <a:p>
                      <a:pPr algn="ctr"/>
                      <a:r>
                        <a:rPr lang="it-IT" dirty="0">
                          <a:solidFill>
                            <a:schemeClr val="tx1"/>
                          </a:solidFill>
                        </a:rPr>
                        <a:t>€1500</a:t>
                      </a:r>
                    </a:p>
                  </a:txBody>
                  <a:tcPr/>
                </a:tc>
                <a:tc>
                  <a:txBody>
                    <a:bodyPr/>
                    <a:lstStyle/>
                    <a:p>
                      <a:pPr algn="ctr"/>
                      <a:r>
                        <a:rPr lang="it-IT" dirty="0">
                          <a:solidFill>
                            <a:schemeClr val="tx1"/>
                          </a:solidFill>
                        </a:rPr>
                        <a:t>€9000</a:t>
                      </a:r>
                    </a:p>
                  </a:txBody>
                  <a:tcPr/>
                </a:tc>
                <a:tc>
                  <a:txBody>
                    <a:bodyPr/>
                    <a:lstStyle/>
                    <a:p>
                      <a:pPr algn="ctr"/>
                      <a:r>
                        <a:rPr lang="it-IT" dirty="0">
                          <a:solidFill>
                            <a:schemeClr val="tx1"/>
                          </a:solidFill>
                        </a:rPr>
                        <a:t>€7500</a:t>
                      </a:r>
                    </a:p>
                  </a:txBody>
                  <a:tcPr/>
                </a:tc>
                <a:tc>
                  <a:txBody>
                    <a:bodyPr/>
                    <a:lstStyle/>
                    <a:p>
                      <a:pPr algn="ctr"/>
                      <a:r>
                        <a:rPr lang="it-IT" dirty="0">
                          <a:solidFill>
                            <a:schemeClr val="tx1"/>
                          </a:solidFill>
                        </a:rPr>
                        <a:t>€4000</a:t>
                      </a:r>
                    </a:p>
                  </a:txBody>
                  <a:tcPr/>
                </a:tc>
                <a:extLst>
                  <a:ext uri="{0D108BD9-81ED-4DB2-BD59-A6C34878D82A}">
                    <a16:rowId xmlns:a16="http://schemas.microsoft.com/office/drawing/2014/main" val="293083845"/>
                  </a:ext>
                </a:extLst>
              </a:tr>
              <a:tr h="370840">
                <a:tc>
                  <a:txBody>
                    <a:bodyPr/>
                    <a:lstStyle/>
                    <a:p>
                      <a:r>
                        <a:rPr lang="it-IT" dirty="0">
                          <a:solidFill>
                            <a:schemeClr val="tx1"/>
                          </a:solidFill>
                        </a:rPr>
                        <a:t>Costo per assunto</a:t>
                      </a:r>
                    </a:p>
                  </a:txBody>
                  <a:tcPr/>
                </a:tc>
                <a:tc>
                  <a:txBody>
                    <a:bodyPr/>
                    <a:lstStyle/>
                    <a:p>
                      <a:pPr marL="0" algn="ctr" defTabSz="914400" rtl="0" eaLnBrk="1" fontAlgn="b" latinLnBrk="0" hangingPunct="1"/>
                      <a:r>
                        <a:rPr lang="it-IT" sz="1800" kern="1200" dirty="0">
                          <a:solidFill>
                            <a:schemeClr val="tx1"/>
                          </a:solidFill>
                          <a:latin typeface="+mn-lt"/>
                          <a:ea typeface="+mn-ea"/>
                          <a:cs typeface="+mn-cs"/>
                        </a:rPr>
                        <a:t>€ 500</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€ 83</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€ 409</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€ 3750</a:t>
                      </a:r>
                    </a:p>
                  </a:txBody>
                  <a:tcPr marL="9525" marR="9525" marT="9525" marB="0" anchor="b"/>
                </a:tc>
                <a:tc>
                  <a:txBody>
                    <a:bodyPr/>
                    <a:lstStyle/>
                    <a:p>
                      <a:pPr marL="0" algn="ctr" defTabSz="914400" rtl="0" eaLnBrk="1" fontAlgn="b" latinLnBrk="0" hangingPunct="1"/>
                      <a:r>
                        <a:rPr lang="it-IT" sz="1800" kern="1200" dirty="0">
                          <a:solidFill>
                            <a:schemeClr val="tx1"/>
                          </a:solidFill>
                          <a:latin typeface="+mn-lt"/>
                          <a:ea typeface="+mn-ea"/>
                          <a:cs typeface="+mn-cs"/>
                        </a:rPr>
                        <a:t>€ 800</a:t>
                      </a:r>
                    </a:p>
                  </a:txBody>
                  <a:tcPr marL="9525" marR="9525" marT="9525" marB="0" anchor="b"/>
                </a:tc>
                <a:extLst>
                  <a:ext uri="{0D108BD9-81ED-4DB2-BD59-A6C34878D82A}">
                    <a16:rowId xmlns:a16="http://schemas.microsoft.com/office/drawing/2014/main" val="616776961"/>
                  </a:ext>
                </a:extLst>
              </a:tr>
            </a:tbl>
          </a:graphicData>
        </a:graphic>
      </p:graphicFrame>
    </p:spTree>
    <p:extLst>
      <p:ext uri="{BB962C8B-B14F-4D97-AF65-F5344CB8AC3E}">
        <p14:creationId xmlns:p14="http://schemas.microsoft.com/office/powerpoint/2010/main" val="2499681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4F8CFD-61FD-4481-AD8B-5FDDAEFD96EB}"/>
              </a:ext>
            </a:extLst>
          </p:cNvPr>
          <p:cNvSpPr>
            <a:spLocks noGrp="1"/>
          </p:cNvSpPr>
          <p:nvPr>
            <p:ph type="title"/>
          </p:nvPr>
        </p:nvSpPr>
        <p:spPr/>
        <p:txBody>
          <a:bodyPr/>
          <a:lstStyle/>
          <a:p>
            <a:r>
              <a:rPr lang="it-IT" dirty="0"/>
              <a:t>Il messaggio di reclutamento</a:t>
            </a:r>
          </a:p>
        </p:txBody>
      </p:sp>
      <p:sp>
        <p:nvSpPr>
          <p:cNvPr id="3" name="Segnaposto contenuto 2">
            <a:extLst>
              <a:ext uri="{FF2B5EF4-FFF2-40B4-BE49-F238E27FC236}">
                <a16:creationId xmlns:a16="http://schemas.microsoft.com/office/drawing/2014/main" id="{500D423C-22D5-4792-AD3E-AB5E0C0AD0A3}"/>
              </a:ext>
            </a:extLst>
          </p:cNvPr>
          <p:cNvSpPr>
            <a:spLocks noGrp="1"/>
          </p:cNvSpPr>
          <p:nvPr>
            <p:ph idx="1"/>
          </p:nvPr>
        </p:nvSpPr>
        <p:spPr/>
        <p:txBody>
          <a:bodyPr/>
          <a:lstStyle/>
          <a:p>
            <a:r>
              <a:rPr lang="en-US" dirty="0" err="1"/>
              <a:t>Va</a:t>
            </a:r>
            <a:r>
              <a:rPr lang="en-US" dirty="0"/>
              <a:t> ben </a:t>
            </a:r>
            <a:r>
              <a:rPr lang="en-US" dirty="0" err="1"/>
              <a:t>oltre</a:t>
            </a:r>
            <a:r>
              <a:rPr lang="en-US" dirty="0"/>
              <a:t> </a:t>
            </a:r>
            <a:r>
              <a:rPr lang="en-US" dirty="0" err="1"/>
              <a:t>l’annuncio</a:t>
            </a:r>
            <a:r>
              <a:rPr lang="en-US" dirty="0"/>
              <a:t>: include </a:t>
            </a:r>
            <a:r>
              <a:rPr lang="en-US" dirty="0" err="1"/>
              <a:t>tutto</a:t>
            </a:r>
            <a:r>
              <a:rPr lang="en-US" dirty="0"/>
              <a:t> </a:t>
            </a:r>
            <a:r>
              <a:rPr lang="en-US" dirty="0" err="1"/>
              <a:t>ciò</a:t>
            </a:r>
            <a:r>
              <a:rPr lang="en-US" dirty="0"/>
              <a:t> </a:t>
            </a:r>
            <a:r>
              <a:rPr lang="en-US" dirty="0" err="1"/>
              <a:t>che</a:t>
            </a:r>
            <a:r>
              <a:rPr lang="en-US" dirty="0"/>
              <a:t> </a:t>
            </a:r>
            <a:r>
              <a:rPr lang="en-US" dirty="0" err="1"/>
              <a:t>viene</a:t>
            </a:r>
            <a:r>
              <a:rPr lang="en-US" dirty="0"/>
              <a:t> </a:t>
            </a:r>
            <a:r>
              <a:rPr lang="en-US" dirty="0" err="1"/>
              <a:t>comunicato</a:t>
            </a:r>
            <a:r>
              <a:rPr lang="en-US" dirty="0"/>
              <a:t> al </a:t>
            </a:r>
            <a:r>
              <a:rPr lang="en-US" dirty="0" err="1"/>
              <a:t>candidato</a:t>
            </a:r>
            <a:r>
              <a:rPr lang="en-US" dirty="0"/>
              <a:t> prima </a:t>
            </a:r>
            <a:r>
              <a:rPr lang="en-US" dirty="0" err="1"/>
              <a:t>che</a:t>
            </a:r>
            <a:r>
              <a:rPr lang="en-US" dirty="0"/>
              <a:t> </a:t>
            </a:r>
            <a:r>
              <a:rPr lang="en-US" dirty="0" err="1"/>
              <a:t>faccia</a:t>
            </a:r>
            <a:r>
              <a:rPr lang="en-US" dirty="0"/>
              <a:t> </a:t>
            </a:r>
            <a:r>
              <a:rPr lang="en-US" dirty="0" err="1"/>
              <a:t>domanda</a:t>
            </a:r>
            <a:r>
              <a:rPr lang="en-US" dirty="0"/>
              <a:t>. </a:t>
            </a:r>
          </a:p>
          <a:p>
            <a:r>
              <a:rPr lang="en-US" b="1" dirty="0" err="1"/>
              <a:t>Maggiori</a:t>
            </a:r>
            <a:r>
              <a:rPr lang="en-US" b="1" dirty="0"/>
              <a:t> </a:t>
            </a:r>
            <a:r>
              <a:rPr lang="en-US" b="1" dirty="0" err="1"/>
              <a:t>informazioni</a:t>
            </a:r>
            <a:r>
              <a:rPr lang="en-US" b="1" dirty="0"/>
              <a:t> </a:t>
            </a:r>
            <a:r>
              <a:rPr lang="en-US" dirty="0" err="1"/>
              <a:t>alzano</a:t>
            </a:r>
            <a:r>
              <a:rPr lang="en-US" dirty="0"/>
              <a:t>: </a:t>
            </a:r>
          </a:p>
          <a:p>
            <a:pPr lvl="1"/>
            <a:r>
              <a:rPr lang="en-US" dirty="0" err="1"/>
              <a:t>Credibilità</a:t>
            </a:r>
            <a:r>
              <a:rPr lang="en-US" dirty="0"/>
              <a:t> del </a:t>
            </a:r>
            <a:r>
              <a:rPr lang="en-US" dirty="0" err="1"/>
              <a:t>messaggio</a:t>
            </a:r>
            <a:endParaRPr lang="en-US" dirty="0"/>
          </a:p>
          <a:p>
            <a:pPr lvl="1"/>
            <a:r>
              <a:rPr lang="en-US" dirty="0" err="1"/>
              <a:t>Attrattività</a:t>
            </a:r>
            <a:r>
              <a:rPr lang="en-US" dirty="0"/>
              <a:t> </a:t>
            </a:r>
            <a:r>
              <a:rPr lang="en-US" dirty="0" err="1"/>
              <a:t>della</a:t>
            </a:r>
            <a:r>
              <a:rPr lang="en-US" dirty="0"/>
              <a:t> </a:t>
            </a:r>
            <a:r>
              <a:rPr lang="en-US" dirty="0" err="1"/>
              <a:t>posizione</a:t>
            </a:r>
            <a:endParaRPr lang="en-US" dirty="0"/>
          </a:p>
          <a:p>
            <a:r>
              <a:rPr lang="en-US" b="1" dirty="0"/>
              <a:t>Maggiore </a:t>
            </a:r>
            <a:r>
              <a:rPr lang="en-US" b="1" dirty="0" err="1"/>
              <a:t>specificità</a:t>
            </a:r>
            <a:r>
              <a:rPr lang="en-US" b="1" dirty="0"/>
              <a:t> </a:t>
            </a:r>
            <a:r>
              <a:rPr lang="en-US" dirty="0" err="1"/>
              <a:t>alza</a:t>
            </a:r>
            <a:r>
              <a:rPr lang="en-US" dirty="0"/>
              <a:t>:</a:t>
            </a:r>
          </a:p>
          <a:p>
            <a:pPr lvl="1"/>
            <a:r>
              <a:rPr lang="en-US" dirty="0" err="1"/>
              <a:t>Qualificazione</a:t>
            </a:r>
            <a:r>
              <a:rPr lang="en-US" dirty="0"/>
              <a:t> </a:t>
            </a:r>
            <a:r>
              <a:rPr lang="en-US" dirty="0" err="1"/>
              <a:t>dei</a:t>
            </a:r>
            <a:r>
              <a:rPr lang="en-US" dirty="0"/>
              <a:t> </a:t>
            </a:r>
            <a:r>
              <a:rPr lang="en-US" dirty="0" err="1"/>
              <a:t>candidati</a:t>
            </a:r>
            <a:endParaRPr lang="en-US" dirty="0"/>
          </a:p>
          <a:p>
            <a:pPr lvl="1"/>
            <a:r>
              <a:rPr lang="en-US" dirty="0"/>
              <a:t>Interesse </a:t>
            </a:r>
            <a:r>
              <a:rPr lang="en-US" dirty="0" err="1"/>
              <a:t>dei</a:t>
            </a:r>
            <a:r>
              <a:rPr lang="en-US" dirty="0"/>
              <a:t> </a:t>
            </a:r>
            <a:r>
              <a:rPr lang="en-US" dirty="0" err="1"/>
              <a:t>candidati</a:t>
            </a:r>
            <a:endParaRPr lang="en-US" dirty="0"/>
          </a:p>
          <a:p>
            <a:pPr lvl="1"/>
            <a:endParaRPr lang="en-US" dirty="0"/>
          </a:p>
          <a:p>
            <a:endParaRPr lang="it-IT" dirty="0"/>
          </a:p>
        </p:txBody>
      </p:sp>
    </p:spTree>
    <p:extLst>
      <p:ext uri="{BB962C8B-B14F-4D97-AF65-F5344CB8AC3E}">
        <p14:creationId xmlns:p14="http://schemas.microsoft.com/office/powerpoint/2010/main" val="37441770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4F8CFD-61FD-4481-AD8B-5FDDAEFD96EB}"/>
              </a:ext>
            </a:extLst>
          </p:cNvPr>
          <p:cNvSpPr>
            <a:spLocks noGrp="1"/>
          </p:cNvSpPr>
          <p:nvPr>
            <p:ph type="title"/>
          </p:nvPr>
        </p:nvSpPr>
        <p:spPr/>
        <p:txBody>
          <a:bodyPr/>
          <a:lstStyle/>
          <a:p>
            <a:r>
              <a:rPr lang="it-IT" dirty="0"/>
              <a:t>Il messaggio di reclutamento</a:t>
            </a:r>
          </a:p>
        </p:txBody>
      </p:sp>
      <p:sp>
        <p:nvSpPr>
          <p:cNvPr id="3" name="Segnaposto contenuto 2">
            <a:extLst>
              <a:ext uri="{FF2B5EF4-FFF2-40B4-BE49-F238E27FC236}">
                <a16:creationId xmlns:a16="http://schemas.microsoft.com/office/drawing/2014/main" id="{500D423C-22D5-4792-AD3E-AB5E0C0AD0A3}"/>
              </a:ext>
            </a:extLst>
          </p:cNvPr>
          <p:cNvSpPr>
            <a:spLocks noGrp="1"/>
          </p:cNvSpPr>
          <p:nvPr>
            <p:ph idx="1"/>
          </p:nvPr>
        </p:nvSpPr>
        <p:spPr>
          <a:xfrm>
            <a:off x="457200" y="1628800"/>
            <a:ext cx="8229600" cy="4839146"/>
          </a:xfrm>
        </p:spPr>
        <p:txBody>
          <a:bodyPr/>
          <a:lstStyle/>
          <a:p>
            <a:r>
              <a:rPr lang="en-US" sz="2800" b="1" dirty="0" err="1"/>
              <a:t>Numero</a:t>
            </a:r>
            <a:r>
              <a:rPr lang="en-US" sz="2800" dirty="0"/>
              <a:t> di </a:t>
            </a:r>
            <a:r>
              <a:rPr lang="en-US" sz="2800" b="1" dirty="0" err="1"/>
              <a:t>posizioni</a:t>
            </a:r>
            <a:r>
              <a:rPr lang="en-US" sz="2800" dirty="0"/>
              <a:t> </a:t>
            </a:r>
            <a:r>
              <a:rPr lang="en-US" sz="2800" dirty="0" err="1"/>
              <a:t>aperte</a:t>
            </a:r>
            <a:r>
              <a:rPr lang="en-US" sz="2800" dirty="0"/>
              <a:t> e </a:t>
            </a:r>
            <a:r>
              <a:rPr lang="en-US" sz="2800" b="1" dirty="0" err="1"/>
              <a:t>finestra</a:t>
            </a:r>
            <a:r>
              <a:rPr lang="en-US" sz="2800" dirty="0"/>
              <a:t> </a:t>
            </a:r>
            <a:r>
              <a:rPr lang="en-US" sz="2800" b="1" dirty="0" err="1"/>
              <a:t>temporale</a:t>
            </a:r>
            <a:r>
              <a:rPr lang="en-US" sz="2800" dirty="0"/>
              <a:t> per </a:t>
            </a:r>
            <a:r>
              <a:rPr lang="en-US" sz="2800" dirty="0" err="1"/>
              <a:t>l’invio</a:t>
            </a:r>
            <a:r>
              <a:rPr lang="en-US" sz="2800" dirty="0"/>
              <a:t> del curriculum </a:t>
            </a:r>
            <a:r>
              <a:rPr lang="en-US" sz="2800" i="1" dirty="0" err="1"/>
              <a:t>abbassano</a:t>
            </a:r>
            <a:r>
              <a:rPr lang="en-US" sz="2800" i="1" dirty="0"/>
              <a:t> </a:t>
            </a:r>
            <a:r>
              <a:rPr lang="en-US" sz="2800" dirty="0" err="1"/>
              <a:t>qualità</a:t>
            </a:r>
            <a:r>
              <a:rPr lang="en-US" sz="2800" dirty="0"/>
              <a:t> e </a:t>
            </a:r>
            <a:r>
              <a:rPr lang="en-US" sz="2800" dirty="0" err="1"/>
              <a:t>quantità</a:t>
            </a:r>
            <a:r>
              <a:rPr lang="en-US" sz="2800" dirty="0"/>
              <a:t> </a:t>
            </a:r>
            <a:r>
              <a:rPr lang="en-US" sz="2800" dirty="0" err="1"/>
              <a:t>dei</a:t>
            </a:r>
            <a:r>
              <a:rPr lang="en-US" sz="2800" dirty="0"/>
              <a:t> </a:t>
            </a:r>
            <a:r>
              <a:rPr lang="en-US" sz="2800" dirty="0" err="1"/>
              <a:t>candidati</a:t>
            </a:r>
            <a:endParaRPr lang="en-US" sz="2800" dirty="0"/>
          </a:p>
          <a:p>
            <a:r>
              <a:rPr lang="en-US" sz="2800" b="1" dirty="0" err="1"/>
              <a:t>Realismo</a:t>
            </a:r>
            <a:r>
              <a:rPr lang="en-US" sz="2800" dirty="0"/>
              <a:t> </a:t>
            </a:r>
            <a:r>
              <a:rPr lang="en-US" sz="2800" dirty="0" err="1"/>
              <a:t>della</a:t>
            </a:r>
            <a:r>
              <a:rPr lang="en-US" sz="2800" dirty="0"/>
              <a:t> </a:t>
            </a:r>
            <a:r>
              <a:rPr lang="en-US" sz="2800" dirty="0" err="1"/>
              <a:t>descrizione</a:t>
            </a:r>
            <a:r>
              <a:rPr lang="en-US" sz="2800" dirty="0"/>
              <a:t> </a:t>
            </a:r>
            <a:r>
              <a:rPr lang="en-US" sz="2800" dirty="0" err="1"/>
              <a:t>alza</a:t>
            </a:r>
            <a:r>
              <a:rPr lang="en-US" sz="2800" dirty="0"/>
              <a:t> </a:t>
            </a:r>
            <a:r>
              <a:rPr lang="en-US" sz="2800" i="1" dirty="0" err="1"/>
              <a:t>leggermente</a:t>
            </a:r>
            <a:r>
              <a:rPr lang="en-US" sz="2800" dirty="0"/>
              <a:t> (Phillips, 1998):</a:t>
            </a:r>
          </a:p>
          <a:p>
            <a:pPr lvl="1"/>
            <a:r>
              <a:rPr lang="en-US" sz="2400" dirty="0"/>
              <a:t>Auto-</a:t>
            </a:r>
            <a:r>
              <a:rPr lang="en-US" sz="2400" dirty="0" err="1"/>
              <a:t>selezione</a:t>
            </a:r>
            <a:r>
              <a:rPr lang="en-US" sz="2400" dirty="0"/>
              <a:t>,</a:t>
            </a:r>
          </a:p>
          <a:p>
            <a:pPr lvl="1"/>
            <a:r>
              <a:rPr lang="en-US" sz="2400" dirty="0"/>
              <a:t>Commitment,</a:t>
            </a:r>
          </a:p>
          <a:p>
            <a:pPr lvl="1"/>
            <a:r>
              <a:rPr lang="en-US" sz="2400" dirty="0" err="1"/>
              <a:t>Soddisfazione</a:t>
            </a:r>
            <a:r>
              <a:rPr lang="en-US" sz="2400" dirty="0"/>
              <a:t> </a:t>
            </a:r>
            <a:r>
              <a:rPr lang="en-US" sz="2400" dirty="0" err="1"/>
              <a:t>lavorativa</a:t>
            </a:r>
            <a:r>
              <a:rPr lang="en-US" sz="2400" dirty="0"/>
              <a:t> (solo se </a:t>
            </a:r>
            <a:r>
              <a:rPr lang="en-US" sz="2400" dirty="0" err="1"/>
              <a:t>messaggio</a:t>
            </a:r>
            <a:r>
              <a:rPr lang="en-US" sz="2400" dirty="0"/>
              <a:t> è </a:t>
            </a:r>
            <a:r>
              <a:rPr lang="en-US" sz="2400" dirty="0" err="1"/>
              <a:t>verbale</a:t>
            </a:r>
            <a:r>
              <a:rPr lang="en-US" sz="2400" dirty="0"/>
              <a:t>),</a:t>
            </a:r>
          </a:p>
          <a:p>
            <a:pPr lvl="1"/>
            <a:r>
              <a:rPr lang="en-US" sz="2400" dirty="0"/>
              <a:t>Performance (solo se </a:t>
            </a:r>
            <a:r>
              <a:rPr lang="en-US" sz="2400" dirty="0" err="1"/>
              <a:t>messaggio</a:t>
            </a:r>
            <a:r>
              <a:rPr lang="en-US" sz="2400" dirty="0"/>
              <a:t> è </a:t>
            </a:r>
            <a:r>
              <a:rPr lang="en-US" sz="2400" dirty="0" err="1"/>
              <a:t>verbale</a:t>
            </a:r>
            <a:r>
              <a:rPr lang="en-US" sz="2400" dirty="0"/>
              <a:t>).</a:t>
            </a:r>
          </a:p>
        </p:txBody>
      </p:sp>
    </p:spTree>
    <p:extLst>
      <p:ext uri="{BB962C8B-B14F-4D97-AF65-F5344CB8AC3E}">
        <p14:creationId xmlns:p14="http://schemas.microsoft.com/office/powerpoint/2010/main" val="150608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37BE72-971B-4C8D-B614-B3DC66997E84}"/>
              </a:ext>
            </a:extLst>
          </p:cNvPr>
          <p:cNvSpPr>
            <a:spLocks noGrp="1"/>
          </p:cNvSpPr>
          <p:nvPr>
            <p:ph type="title"/>
          </p:nvPr>
        </p:nvSpPr>
        <p:spPr/>
        <p:txBody>
          <a:bodyPr/>
          <a:lstStyle/>
          <a:p>
            <a:r>
              <a:rPr lang="it-IT" dirty="0"/>
              <a:t>Le attività pratiche</a:t>
            </a:r>
          </a:p>
        </p:txBody>
      </p:sp>
      <p:sp>
        <p:nvSpPr>
          <p:cNvPr id="3" name="Segnaposto contenuto 2">
            <a:extLst>
              <a:ext uri="{FF2B5EF4-FFF2-40B4-BE49-F238E27FC236}">
                <a16:creationId xmlns:a16="http://schemas.microsoft.com/office/drawing/2014/main" id="{3F7BAF76-F8BE-4B74-A536-B0426AD6D7AB}"/>
              </a:ext>
            </a:extLst>
          </p:cNvPr>
          <p:cNvSpPr>
            <a:spLocks noGrp="1"/>
          </p:cNvSpPr>
          <p:nvPr>
            <p:ph idx="1"/>
          </p:nvPr>
        </p:nvSpPr>
        <p:spPr/>
        <p:txBody>
          <a:bodyPr/>
          <a:lstStyle/>
          <a:p>
            <a:r>
              <a:rPr lang="it-IT" sz="2400" i="1" dirty="0"/>
              <a:t>Lavori di gruppo</a:t>
            </a:r>
            <a:r>
              <a:rPr lang="it-IT" sz="2400" dirty="0"/>
              <a:t>. </a:t>
            </a:r>
          </a:p>
          <a:p>
            <a:pPr lvl="1"/>
            <a:r>
              <a:rPr lang="it-IT" sz="2000" dirty="0"/>
              <a:t>I gruppi saranno formati da noi e l’elenco dei membri sarà reso pubblico Giovedì 15 ottobre 2020. </a:t>
            </a:r>
          </a:p>
          <a:p>
            <a:pPr lvl="1"/>
            <a:r>
              <a:rPr lang="it-IT" sz="2000" dirty="0"/>
              <a:t>E’ fondamentale prenderne visione e </a:t>
            </a:r>
            <a:r>
              <a:rPr lang="it-IT" sz="2000" i="1" dirty="0"/>
              <a:t>contattare i colleghi in anticipo in modo tale da arrivare il giorno della prima esercitazione con i ruoli già stabiliti</a:t>
            </a:r>
            <a:r>
              <a:rPr lang="it-IT" sz="2000" dirty="0"/>
              <a:t>: intervistato, intervistatore e osservatori. </a:t>
            </a:r>
          </a:p>
          <a:p>
            <a:pPr lvl="1"/>
            <a:r>
              <a:rPr lang="it-IT" sz="2000" dirty="0"/>
              <a:t>I materiali per l’esercitazione saranno resi pubblici due giorni prima dell’esercitazione. </a:t>
            </a:r>
          </a:p>
          <a:p>
            <a:r>
              <a:rPr lang="it-IT" sz="2400" dirty="0"/>
              <a:t>L’esito dell’attività svolta a lezione dovrà essere elaborato in un </a:t>
            </a:r>
            <a:r>
              <a:rPr lang="it-IT" sz="2400" i="1" dirty="0"/>
              <a:t>documento wiki </a:t>
            </a:r>
            <a:r>
              <a:rPr lang="it-IT" sz="2400" dirty="0"/>
              <a:t>presente in </a:t>
            </a:r>
            <a:r>
              <a:rPr lang="it-IT" sz="2400" dirty="0" err="1"/>
              <a:t>moodle</a:t>
            </a:r>
            <a:r>
              <a:rPr lang="it-IT" sz="2400" dirty="0"/>
              <a:t>.</a:t>
            </a:r>
          </a:p>
          <a:p>
            <a:r>
              <a:rPr lang="it-IT" sz="2400" dirty="0"/>
              <a:t>Consegne e scadenze sono pubblicate in </a:t>
            </a:r>
            <a:r>
              <a:rPr lang="it-IT" sz="2400" dirty="0" err="1"/>
              <a:t>Moodle</a:t>
            </a:r>
            <a:r>
              <a:rPr lang="it-IT" sz="2400" dirty="0"/>
              <a:t>, e sono presenti anche nel calendario delle lezioni (cartella materiali)</a:t>
            </a:r>
          </a:p>
          <a:p>
            <a:pPr marL="0" indent="0">
              <a:buNone/>
            </a:pPr>
            <a:endParaRPr lang="it-IT" sz="2400" dirty="0"/>
          </a:p>
        </p:txBody>
      </p:sp>
    </p:spTree>
    <p:extLst>
      <p:ext uri="{BB962C8B-B14F-4D97-AF65-F5344CB8AC3E}">
        <p14:creationId xmlns:p14="http://schemas.microsoft.com/office/powerpoint/2010/main" val="19987045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65D906-20A9-4198-9910-EE7E536FC2BF}"/>
              </a:ext>
            </a:extLst>
          </p:cNvPr>
          <p:cNvSpPr>
            <a:spLocks noGrp="1"/>
          </p:cNvSpPr>
          <p:nvPr>
            <p:ph type="title"/>
          </p:nvPr>
        </p:nvSpPr>
        <p:spPr/>
        <p:txBody>
          <a:bodyPr/>
          <a:lstStyle/>
          <a:p>
            <a:r>
              <a:rPr lang="it-IT" dirty="0"/>
              <a:t>A chi indirizzare il messaggio?</a:t>
            </a:r>
          </a:p>
        </p:txBody>
      </p:sp>
      <p:sp>
        <p:nvSpPr>
          <p:cNvPr id="3" name="Segnaposto contenuto 2">
            <a:extLst>
              <a:ext uri="{FF2B5EF4-FFF2-40B4-BE49-F238E27FC236}">
                <a16:creationId xmlns:a16="http://schemas.microsoft.com/office/drawing/2014/main" id="{F2864BE6-09E3-47D7-94A7-BE2C6CACCC39}"/>
              </a:ext>
            </a:extLst>
          </p:cNvPr>
          <p:cNvSpPr>
            <a:spLocks noGrp="1"/>
          </p:cNvSpPr>
          <p:nvPr>
            <p:ph idx="1"/>
          </p:nvPr>
        </p:nvSpPr>
        <p:spPr/>
        <p:txBody>
          <a:bodyPr/>
          <a:lstStyle/>
          <a:p>
            <a:r>
              <a:rPr lang="it-IT" sz="2400" dirty="0"/>
              <a:t>Gli individui sono più attratti dalle organizzazioni dove credono di trovare </a:t>
            </a:r>
            <a:r>
              <a:rPr lang="it-IT" sz="2400" b="1" dirty="0"/>
              <a:t>persone simili a loro </a:t>
            </a:r>
            <a:r>
              <a:rPr lang="it-IT" sz="2400" dirty="0"/>
              <a:t>(</a:t>
            </a:r>
            <a:r>
              <a:rPr lang="it-IT" sz="2400" dirty="0" err="1"/>
              <a:t>Devendorf</a:t>
            </a:r>
            <a:r>
              <a:rPr lang="it-IT" sz="2400" dirty="0"/>
              <a:t> &amp; </a:t>
            </a:r>
            <a:r>
              <a:rPr lang="it-IT" sz="2400" dirty="0" err="1"/>
              <a:t>Highhouse</a:t>
            </a:r>
            <a:r>
              <a:rPr lang="it-IT" sz="2400" dirty="0"/>
              <a:t>, 2008). </a:t>
            </a:r>
          </a:p>
          <a:p>
            <a:r>
              <a:rPr lang="it-IT" sz="2400" dirty="0"/>
              <a:t>La necessità di </a:t>
            </a:r>
            <a:r>
              <a:rPr lang="it-IT" sz="2400" b="1" dirty="0"/>
              <a:t>traslocare</a:t>
            </a:r>
            <a:r>
              <a:rPr lang="it-IT" sz="2400" dirty="0"/>
              <a:t> è negativamente correlata con l’accettazione dell’offerta (Becker et al., 2010). Quindi una ricerca locale è generalmente più efficace di una geograficamente dispersa (</a:t>
            </a:r>
            <a:r>
              <a:rPr lang="it-IT" sz="2400" dirty="0" err="1"/>
              <a:t>Rafaeli</a:t>
            </a:r>
            <a:r>
              <a:rPr lang="it-IT" sz="2400" dirty="0"/>
              <a:t> et al., 2005).</a:t>
            </a:r>
          </a:p>
          <a:p>
            <a:r>
              <a:rPr lang="it-IT" sz="2400" b="1" dirty="0"/>
              <a:t>Assenza di altre opportunità </a:t>
            </a:r>
            <a:r>
              <a:rPr lang="it-IT" sz="2400" dirty="0"/>
              <a:t>aumenta la probabilità di accettare l’offerta. </a:t>
            </a:r>
          </a:p>
          <a:p>
            <a:r>
              <a:rPr lang="it-IT" sz="2400" b="1" dirty="0"/>
              <a:t>L’esperienza lavorativa </a:t>
            </a:r>
            <a:r>
              <a:rPr lang="it-IT" sz="2400" dirty="0"/>
              <a:t>e </a:t>
            </a:r>
            <a:r>
              <a:rPr lang="it-IT" sz="2400" b="1" dirty="0"/>
              <a:t>la parentela </a:t>
            </a:r>
            <a:r>
              <a:rPr lang="it-IT" sz="2400" dirty="0"/>
              <a:t>con dipendenti dell’organizzazione sono positivamente correlate con la ragionevolezza delle aspettative sul lavoro vacante. </a:t>
            </a:r>
          </a:p>
        </p:txBody>
      </p:sp>
    </p:spTree>
    <p:extLst>
      <p:ext uri="{BB962C8B-B14F-4D97-AF65-F5344CB8AC3E}">
        <p14:creationId xmlns:p14="http://schemas.microsoft.com/office/powerpoint/2010/main" val="6564812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95CC70-AB8C-4E4C-A21C-B568565D88EF}"/>
              </a:ext>
            </a:extLst>
          </p:cNvPr>
          <p:cNvSpPr>
            <a:spLocks noGrp="1"/>
          </p:cNvSpPr>
          <p:nvPr>
            <p:ph type="title"/>
          </p:nvPr>
        </p:nvSpPr>
        <p:spPr/>
        <p:txBody>
          <a:bodyPr/>
          <a:lstStyle/>
          <a:p>
            <a:r>
              <a:rPr lang="it-IT" dirty="0"/>
              <a:t>I tempi</a:t>
            </a:r>
          </a:p>
        </p:txBody>
      </p:sp>
      <p:sp>
        <p:nvSpPr>
          <p:cNvPr id="3" name="Segnaposto contenuto 2">
            <a:extLst>
              <a:ext uri="{FF2B5EF4-FFF2-40B4-BE49-F238E27FC236}">
                <a16:creationId xmlns:a16="http://schemas.microsoft.com/office/drawing/2014/main" id="{542F3F4A-BE52-4BDC-A7C0-72A8F41176AD}"/>
              </a:ext>
            </a:extLst>
          </p:cNvPr>
          <p:cNvSpPr>
            <a:spLocks noGrp="1"/>
          </p:cNvSpPr>
          <p:nvPr>
            <p:ph idx="1"/>
          </p:nvPr>
        </p:nvSpPr>
        <p:spPr/>
        <p:txBody>
          <a:bodyPr/>
          <a:lstStyle/>
          <a:p>
            <a:r>
              <a:rPr lang="it-IT" sz="2600" dirty="0"/>
              <a:t>Chi arriva </a:t>
            </a:r>
            <a:r>
              <a:rPr lang="it-IT" sz="2600" b="1" dirty="0"/>
              <a:t>primo nel ciclo di assunzione </a:t>
            </a:r>
            <a:r>
              <a:rPr lang="it-IT" sz="2600" dirty="0"/>
              <a:t>trova le risorse migliori. Ad esempio è opportuno reclutare all’inizio dell’ultimo anno d’università piuttosto che alla fine (</a:t>
            </a:r>
            <a:r>
              <a:rPr lang="it-IT" sz="2600" dirty="0" err="1"/>
              <a:t>Matthews</a:t>
            </a:r>
            <a:r>
              <a:rPr lang="it-IT" sz="2600" dirty="0"/>
              <a:t>, 2006; </a:t>
            </a:r>
            <a:r>
              <a:rPr lang="it-IT" sz="2600" dirty="0" err="1"/>
              <a:t>Turban</a:t>
            </a:r>
            <a:r>
              <a:rPr lang="it-IT" sz="2600" dirty="0"/>
              <a:t> &amp; Cable, 2003)</a:t>
            </a:r>
          </a:p>
          <a:p>
            <a:r>
              <a:rPr lang="it-IT" sz="2600" b="1" dirty="0"/>
              <a:t>Ridurre il tempo tra la valutazione e l’offerta </a:t>
            </a:r>
            <a:r>
              <a:rPr lang="it-IT" sz="2600" dirty="0"/>
              <a:t>aumenta le probabilità di accettazione (Becker et al., 2010; </a:t>
            </a:r>
            <a:r>
              <a:rPr lang="it-IT" sz="2600" dirty="0" err="1"/>
              <a:t>Boswell</a:t>
            </a:r>
            <a:r>
              <a:rPr lang="it-IT" sz="2600" dirty="0"/>
              <a:t>, 2003; </a:t>
            </a:r>
            <a:r>
              <a:rPr lang="it-IT" sz="2600" dirty="0" err="1"/>
              <a:t>Rynes</a:t>
            </a:r>
            <a:r>
              <a:rPr lang="it-IT" sz="2600" dirty="0"/>
              <a:t> et al., 1991). </a:t>
            </a:r>
          </a:p>
          <a:p>
            <a:r>
              <a:rPr lang="it-IT" sz="2600" dirty="0"/>
              <a:t>I </a:t>
            </a:r>
            <a:r>
              <a:rPr lang="it-IT" sz="2600" b="1" dirty="0"/>
              <a:t>tempi di risposta </a:t>
            </a:r>
            <a:r>
              <a:rPr lang="it-IT" sz="2600" dirty="0"/>
              <a:t>sono negativamente correlati con l’attrattività dell’organizzazione. I candidati possono ad esempio pensare che un’offerta è improbabile, o che non sono la prima scelta. </a:t>
            </a:r>
          </a:p>
        </p:txBody>
      </p:sp>
    </p:spTree>
    <p:extLst>
      <p:ext uri="{BB962C8B-B14F-4D97-AF65-F5344CB8AC3E}">
        <p14:creationId xmlns:p14="http://schemas.microsoft.com/office/powerpoint/2010/main" val="11157675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D03E2-C8DF-4CC0-8CD2-139F78AAAC3E}"/>
              </a:ext>
            </a:extLst>
          </p:cNvPr>
          <p:cNvSpPr>
            <a:spLocks noGrp="1"/>
          </p:cNvSpPr>
          <p:nvPr>
            <p:ph type="title"/>
          </p:nvPr>
        </p:nvSpPr>
        <p:spPr/>
        <p:txBody>
          <a:bodyPr/>
          <a:lstStyle/>
          <a:p>
            <a:r>
              <a:rPr lang="it-IT" dirty="0"/>
              <a:t>Il reclutatore</a:t>
            </a:r>
          </a:p>
        </p:txBody>
      </p:sp>
      <p:sp>
        <p:nvSpPr>
          <p:cNvPr id="3" name="Segnaposto contenuto 2">
            <a:extLst>
              <a:ext uri="{FF2B5EF4-FFF2-40B4-BE49-F238E27FC236}">
                <a16:creationId xmlns:a16="http://schemas.microsoft.com/office/drawing/2014/main" id="{69706DB6-6961-4C62-AA7D-00EE2412CDBA}"/>
              </a:ext>
            </a:extLst>
          </p:cNvPr>
          <p:cNvSpPr>
            <a:spLocks noGrp="1"/>
          </p:cNvSpPr>
          <p:nvPr>
            <p:ph idx="1"/>
          </p:nvPr>
        </p:nvSpPr>
        <p:spPr/>
        <p:txBody>
          <a:bodyPr/>
          <a:lstStyle/>
          <a:p>
            <a:r>
              <a:rPr lang="it-IT" dirty="0"/>
              <a:t>Un reclutatore poco capace può far cambiare idea a un candidato ben disposto, ma raramente accade il contrario. </a:t>
            </a:r>
          </a:p>
          <a:p>
            <a:r>
              <a:rPr lang="it-IT" b="1" dirty="0"/>
              <a:t>Caratteristiche positive </a:t>
            </a:r>
            <a:r>
              <a:rPr lang="it-IT" dirty="0"/>
              <a:t>del reclutatore:</a:t>
            </a:r>
          </a:p>
          <a:p>
            <a:pPr lvl="1"/>
            <a:r>
              <a:rPr lang="it-IT" i="1" dirty="0"/>
              <a:t>Specialista di area</a:t>
            </a:r>
            <a:r>
              <a:rPr lang="it-IT" dirty="0"/>
              <a:t>, non del personale</a:t>
            </a:r>
          </a:p>
          <a:p>
            <a:pPr lvl="1"/>
            <a:r>
              <a:rPr lang="it-IT" i="1" dirty="0"/>
              <a:t>Calore</a:t>
            </a:r>
            <a:r>
              <a:rPr lang="it-IT" dirty="0"/>
              <a:t> (accoglienza e entusiasmo)</a:t>
            </a:r>
          </a:p>
          <a:p>
            <a:pPr lvl="1"/>
            <a:r>
              <a:rPr lang="it-IT" i="1" dirty="0"/>
              <a:t>Capacità di informare</a:t>
            </a:r>
          </a:p>
          <a:p>
            <a:pPr lvl="1"/>
            <a:r>
              <a:rPr lang="it-IT" i="1" dirty="0"/>
              <a:t>Realismo</a:t>
            </a:r>
            <a:r>
              <a:rPr lang="it-IT" dirty="0"/>
              <a:t> </a:t>
            </a:r>
          </a:p>
        </p:txBody>
      </p:sp>
    </p:spTree>
    <p:extLst>
      <p:ext uri="{BB962C8B-B14F-4D97-AF65-F5344CB8AC3E}">
        <p14:creationId xmlns:p14="http://schemas.microsoft.com/office/powerpoint/2010/main" val="4120543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2C4AE0-887C-4727-892A-1C037678F58E}"/>
              </a:ext>
            </a:extLst>
          </p:cNvPr>
          <p:cNvSpPr>
            <a:spLocks noGrp="1"/>
          </p:cNvSpPr>
          <p:nvPr>
            <p:ph type="title"/>
          </p:nvPr>
        </p:nvSpPr>
        <p:spPr/>
        <p:txBody>
          <a:bodyPr/>
          <a:lstStyle/>
          <a:p>
            <a:r>
              <a:rPr lang="it-IT" dirty="0"/>
              <a:t>Un modello del processo di reclutamento del personale</a:t>
            </a:r>
          </a:p>
        </p:txBody>
      </p:sp>
      <p:sp>
        <p:nvSpPr>
          <p:cNvPr id="4" name="Rettangolo 3">
            <a:extLst>
              <a:ext uri="{FF2B5EF4-FFF2-40B4-BE49-F238E27FC236}">
                <a16:creationId xmlns:a16="http://schemas.microsoft.com/office/drawing/2014/main" id="{26F7F895-945F-488E-B6BE-05BA681B7F0C}"/>
              </a:ext>
            </a:extLst>
          </p:cNvPr>
          <p:cNvSpPr/>
          <p:nvPr/>
        </p:nvSpPr>
        <p:spPr bwMode="auto">
          <a:xfrm>
            <a:off x="179512" y="1772816"/>
            <a:ext cx="2016224" cy="4824536"/>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Fissare gli </a:t>
            </a:r>
            <a:r>
              <a:rPr kumimoji="0" lang="it-IT" sz="1800" i="0" u="none" strike="noStrike" cap="none" normalizeH="0" baseline="0" dirty="0">
                <a:ln>
                  <a:noFill/>
                </a:ln>
                <a:solidFill>
                  <a:schemeClr val="tx1"/>
                </a:solidFill>
                <a:effectLst/>
                <a:latin typeface="Arial" charset="0"/>
              </a:rPr>
              <a:t>obiettivi</a:t>
            </a:r>
            <a:r>
              <a:rPr kumimoji="0" lang="it-IT" sz="1800" b="0" i="0" u="none" strike="noStrike" cap="none" normalizeH="0" baseline="0" dirty="0">
                <a:ln>
                  <a:noFill/>
                </a:ln>
                <a:solidFill>
                  <a:schemeClr val="tx1"/>
                </a:solidFill>
                <a:effectLst/>
                <a:latin typeface="Arial" charset="0"/>
              </a:rPr>
              <a:t> di reclutamento</a:t>
            </a:r>
          </a:p>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a:p>
            <a:pPr marL="180000" marR="0" indent="-1800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it-IT" sz="1400" b="0" dirty="0">
                <a:solidFill>
                  <a:schemeClr val="tx1"/>
                </a:solidFill>
                <a:latin typeface="Arial" charset="0"/>
              </a:rPr>
              <a:t>Numero di posizioni aperte</a:t>
            </a:r>
          </a:p>
          <a:p>
            <a:pPr marL="180000" marR="0" indent="-1800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it-IT" sz="1400" b="0" dirty="0">
                <a:solidFill>
                  <a:schemeClr val="tx1"/>
                </a:solidFill>
                <a:latin typeface="Arial" charset="0"/>
              </a:rPr>
              <a:t>Scadenza</a:t>
            </a:r>
          </a:p>
          <a:p>
            <a:pPr marL="180000" marR="0" indent="-1800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it-IT" sz="1400" b="0" dirty="0">
                <a:solidFill>
                  <a:schemeClr val="tx1"/>
                </a:solidFill>
                <a:latin typeface="Arial" charset="0"/>
              </a:rPr>
              <a:t>Caratteristiche dei candidati:</a:t>
            </a:r>
          </a:p>
          <a:p>
            <a:pPr marL="360000" lvl="1" indent="-180000">
              <a:buFont typeface="Arial" panose="020B0604020202020204" pitchFamily="34" charset="0"/>
              <a:buChar char="•"/>
            </a:pPr>
            <a:r>
              <a:rPr lang="it-IT" sz="1400" b="0" dirty="0">
                <a:solidFill>
                  <a:schemeClr val="tx1"/>
                </a:solidFill>
                <a:latin typeface="Arial" charset="0"/>
              </a:rPr>
              <a:t>interni/esterni;</a:t>
            </a:r>
          </a:p>
          <a:p>
            <a:pPr marL="360000" lvl="1" indent="-180000">
              <a:buFont typeface="Arial" panose="020B0604020202020204" pitchFamily="34" charset="0"/>
              <a:buChar char="•"/>
            </a:pPr>
            <a:r>
              <a:rPr lang="it-IT" sz="1400" b="0" dirty="0">
                <a:solidFill>
                  <a:schemeClr val="tx1"/>
                </a:solidFill>
                <a:latin typeface="Arial" charset="0"/>
              </a:rPr>
              <a:t>Istruzione</a:t>
            </a:r>
          </a:p>
          <a:p>
            <a:pPr marL="360000" lvl="1" indent="-180000">
              <a:buFont typeface="Arial" panose="020B0604020202020204" pitchFamily="34" charset="0"/>
              <a:buChar char="•"/>
            </a:pPr>
            <a:r>
              <a:rPr lang="it-IT" sz="1400" b="0" dirty="0">
                <a:solidFill>
                  <a:schemeClr val="tx1"/>
                </a:solidFill>
                <a:latin typeface="Arial" charset="0"/>
              </a:rPr>
              <a:t>conoscenze/abilità/competenze;</a:t>
            </a:r>
          </a:p>
          <a:p>
            <a:pPr marL="360000" lvl="1" indent="-180000">
              <a:buFont typeface="Arial" panose="020B0604020202020204" pitchFamily="34" charset="0"/>
              <a:buChar char="•"/>
            </a:pPr>
            <a:r>
              <a:rPr lang="it-IT" sz="1400" b="0" dirty="0">
                <a:solidFill>
                  <a:schemeClr val="tx1"/>
                </a:solidFill>
                <a:latin typeface="Arial" charset="0"/>
              </a:rPr>
              <a:t>interessi e valori;</a:t>
            </a:r>
          </a:p>
          <a:p>
            <a:pPr marL="360000" lvl="1" indent="-180000">
              <a:buFont typeface="Arial" panose="020B0604020202020204" pitchFamily="34" charset="0"/>
              <a:buChar char="•"/>
            </a:pPr>
            <a:r>
              <a:rPr lang="it-IT" sz="1400" b="0" dirty="0">
                <a:solidFill>
                  <a:schemeClr val="tx1"/>
                </a:solidFill>
                <a:latin typeface="Arial" charset="0"/>
              </a:rPr>
              <a:t>esperienza</a:t>
            </a:r>
          </a:p>
          <a:p>
            <a:pPr marL="180000" indent="-180000">
              <a:buFont typeface="Arial" panose="020B0604020202020204" pitchFamily="34" charset="0"/>
              <a:buChar char="•"/>
            </a:pPr>
            <a:r>
              <a:rPr lang="it-IT" sz="1400" b="0" dirty="0">
                <a:solidFill>
                  <a:schemeClr val="tx1"/>
                </a:solidFill>
                <a:latin typeface="Arial" charset="0"/>
              </a:rPr>
              <a:t>Numero di candidati desiderati</a:t>
            </a:r>
          </a:p>
          <a:p>
            <a:pPr marL="180000" indent="-180000">
              <a:buFont typeface="Arial" panose="020B0604020202020204" pitchFamily="34" charset="0"/>
              <a:buChar char="•"/>
            </a:pPr>
            <a:r>
              <a:rPr lang="it-IT" sz="1400" b="0" dirty="0">
                <a:solidFill>
                  <a:schemeClr val="tx1"/>
                </a:solidFill>
                <a:latin typeface="Arial" charset="0"/>
              </a:rPr>
              <a:t>Performance dei neo-assunti</a:t>
            </a:r>
          </a:p>
          <a:p>
            <a:pPr marL="180000" indent="-180000">
              <a:buFont typeface="Arial" panose="020B0604020202020204" pitchFamily="34" charset="0"/>
              <a:buChar char="•"/>
            </a:pPr>
            <a:r>
              <a:rPr lang="it-IT" sz="1400" b="0" dirty="0">
                <a:solidFill>
                  <a:schemeClr val="tx1"/>
                </a:solidFill>
                <a:latin typeface="Arial" charset="0"/>
              </a:rPr>
              <a:t>Tasso di ritenzione dei nuovi assunti</a:t>
            </a:r>
          </a:p>
          <a:p>
            <a:pPr marL="609750" lvl="1" indent="-285750">
              <a:buFont typeface="Arial" panose="020B0604020202020204" pitchFamily="34" charset="0"/>
              <a:buChar char="•"/>
            </a:pPr>
            <a:endParaRPr lang="it-IT" sz="1400" b="0" dirty="0">
              <a:solidFill>
                <a:schemeClr val="tx1"/>
              </a:solidFill>
              <a:latin typeface="Arial" charset="0"/>
            </a:endParaRP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lang="it-IT" sz="1400" dirty="0">
              <a:solidFill>
                <a:schemeClr val="tx1"/>
              </a:solidFill>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p:txBody>
      </p:sp>
      <p:sp>
        <p:nvSpPr>
          <p:cNvPr id="5" name="Rettangolo 4">
            <a:extLst>
              <a:ext uri="{FF2B5EF4-FFF2-40B4-BE49-F238E27FC236}">
                <a16:creationId xmlns:a16="http://schemas.microsoft.com/office/drawing/2014/main" id="{35F9B137-E013-41D3-AEF1-679C2CAE1386}"/>
              </a:ext>
            </a:extLst>
          </p:cNvPr>
          <p:cNvSpPr/>
          <p:nvPr/>
        </p:nvSpPr>
        <p:spPr bwMode="auto">
          <a:xfrm>
            <a:off x="2483768" y="1772816"/>
            <a:ext cx="1944216" cy="4824536"/>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it-IT" b="0" dirty="0">
                <a:solidFill>
                  <a:schemeClr val="tx1"/>
                </a:solidFill>
                <a:latin typeface="Arial" charset="0"/>
              </a:rPr>
              <a:t>Sviluppare una </a:t>
            </a:r>
            <a:r>
              <a:rPr lang="it-IT" dirty="0">
                <a:solidFill>
                  <a:schemeClr val="tx1"/>
                </a:solidFill>
                <a:latin typeface="Arial" charset="0"/>
              </a:rPr>
              <a:t>strategia</a:t>
            </a:r>
            <a:r>
              <a:rPr lang="it-IT" b="0" dirty="0">
                <a:solidFill>
                  <a:schemeClr val="tx1"/>
                </a:solidFill>
                <a:latin typeface="Arial" charset="0"/>
              </a:rPr>
              <a:t> di reclutamento</a:t>
            </a:r>
          </a:p>
          <a:p>
            <a:pPr algn="ctr"/>
            <a:endParaRPr lang="it-IT" dirty="0">
              <a:solidFill>
                <a:schemeClr val="tx1"/>
              </a:solidFill>
              <a:latin typeface="Arial" charset="0"/>
            </a:endParaRPr>
          </a:p>
          <a:p>
            <a:pPr marL="180000" indent="-180000">
              <a:buFont typeface="Arial" panose="020B0604020202020204" pitchFamily="34" charset="0"/>
              <a:buChar char="•"/>
            </a:pPr>
            <a:r>
              <a:rPr lang="it-IT" sz="1400" b="0" dirty="0">
                <a:solidFill>
                  <a:schemeClr val="tx1"/>
                </a:solidFill>
                <a:latin typeface="Arial" charset="0"/>
              </a:rPr>
              <a:t>A quali individui indirizzare le informazioni?</a:t>
            </a:r>
          </a:p>
          <a:p>
            <a:pPr marL="180000" indent="-180000">
              <a:buFont typeface="Arial" panose="020B0604020202020204" pitchFamily="34" charset="0"/>
              <a:buChar char="•"/>
            </a:pPr>
            <a:r>
              <a:rPr lang="it-IT" sz="1400" b="0" dirty="0">
                <a:solidFill>
                  <a:schemeClr val="tx1"/>
                </a:solidFill>
                <a:latin typeface="Arial" charset="0"/>
              </a:rPr>
              <a:t>Tempistiche?</a:t>
            </a:r>
          </a:p>
          <a:p>
            <a:pPr marL="180000" indent="-180000">
              <a:buFont typeface="Arial" panose="020B0604020202020204" pitchFamily="34" charset="0"/>
              <a:buChar char="•"/>
            </a:pPr>
            <a:r>
              <a:rPr lang="it-IT" sz="1400" b="0" dirty="0">
                <a:solidFill>
                  <a:schemeClr val="tx1"/>
                </a:solidFill>
                <a:latin typeface="Arial" charset="0"/>
              </a:rPr>
              <a:t>Quali canali sono i migliori?</a:t>
            </a:r>
          </a:p>
          <a:p>
            <a:pPr marL="180000" indent="-180000">
              <a:buFont typeface="Arial" panose="020B0604020202020204" pitchFamily="34" charset="0"/>
              <a:buChar char="•"/>
            </a:pPr>
            <a:r>
              <a:rPr lang="it-IT" sz="1400" b="0" dirty="0">
                <a:solidFill>
                  <a:schemeClr val="tx1"/>
                </a:solidFill>
                <a:latin typeface="Arial" charset="0"/>
              </a:rPr>
              <a:t>Contenuti del messaggio di </a:t>
            </a:r>
            <a:r>
              <a:rPr lang="it-IT" sz="1400" b="0" dirty="0" err="1">
                <a:solidFill>
                  <a:schemeClr val="tx1"/>
                </a:solidFill>
                <a:latin typeface="Arial" charset="0"/>
              </a:rPr>
              <a:t>recl</a:t>
            </a:r>
            <a:r>
              <a:rPr lang="it-IT" sz="1400" b="0" dirty="0">
                <a:solidFill>
                  <a:schemeClr val="tx1"/>
                </a:solidFill>
                <a:latin typeface="Arial" charset="0"/>
              </a:rPr>
              <a:t>.?</a:t>
            </a:r>
          </a:p>
          <a:p>
            <a:pPr marL="180000" indent="-180000">
              <a:buFont typeface="Arial" panose="020B0604020202020204" pitchFamily="34" charset="0"/>
              <a:buChar char="•"/>
            </a:pPr>
            <a:r>
              <a:rPr lang="it-IT" sz="1400" b="0" dirty="0">
                <a:solidFill>
                  <a:schemeClr val="tx1"/>
                </a:solidFill>
                <a:latin typeface="Arial" charset="0"/>
              </a:rPr>
              <a:t>Quali reclutatori usare? </a:t>
            </a:r>
          </a:p>
          <a:p>
            <a:pPr marL="180000" indent="-180000">
              <a:buFont typeface="Arial" panose="020B0604020202020204" pitchFamily="34" charset="0"/>
              <a:buChar char="•"/>
            </a:pPr>
            <a:r>
              <a:rPr lang="it-IT" sz="1400" b="0" dirty="0">
                <a:solidFill>
                  <a:schemeClr val="tx1"/>
                </a:solidFill>
                <a:latin typeface="Arial" charset="0"/>
              </a:rPr>
              <a:t>Visita all’organizzazione? </a:t>
            </a:r>
          </a:p>
          <a:p>
            <a:pPr marL="180000" indent="-180000">
              <a:buFont typeface="Arial" panose="020B0604020202020204" pitchFamily="34" charset="0"/>
              <a:buChar char="•"/>
            </a:pPr>
            <a:r>
              <a:rPr lang="it-IT" sz="1400" b="0" dirty="0">
                <a:solidFill>
                  <a:schemeClr val="tx1"/>
                </a:solidFill>
                <a:latin typeface="Arial" charset="0"/>
              </a:rPr>
              <a:t>Cosa dovrebbe includere un’offerta di lavoro? </a:t>
            </a:r>
          </a:p>
        </p:txBody>
      </p:sp>
      <p:sp>
        <p:nvSpPr>
          <p:cNvPr id="6" name="Rettangolo 5">
            <a:extLst>
              <a:ext uri="{FF2B5EF4-FFF2-40B4-BE49-F238E27FC236}">
                <a16:creationId xmlns:a16="http://schemas.microsoft.com/office/drawing/2014/main" id="{726EAAA7-8CE0-45FF-9DCB-A1E6003DD6B7}"/>
              </a:ext>
            </a:extLst>
          </p:cNvPr>
          <p:cNvSpPr/>
          <p:nvPr/>
        </p:nvSpPr>
        <p:spPr bwMode="auto">
          <a:xfrm>
            <a:off x="7020272" y="1772816"/>
            <a:ext cx="1944216" cy="2664296"/>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it-IT" b="0" dirty="0">
                <a:solidFill>
                  <a:schemeClr val="tx1"/>
                </a:solidFill>
                <a:latin typeface="Arial" charset="0"/>
              </a:rPr>
              <a:t>Valutare gli </a:t>
            </a:r>
            <a:r>
              <a:rPr lang="it-IT" dirty="0">
                <a:solidFill>
                  <a:schemeClr val="tx1"/>
                </a:solidFill>
                <a:latin typeface="Arial" charset="0"/>
              </a:rPr>
              <a:t>esiti</a:t>
            </a:r>
            <a:r>
              <a:rPr lang="it-IT" b="0" dirty="0">
                <a:solidFill>
                  <a:schemeClr val="tx1"/>
                </a:solidFill>
                <a:latin typeface="Arial" charset="0"/>
              </a:rPr>
              <a:t> del reclutamento</a:t>
            </a:r>
          </a:p>
          <a:p>
            <a:pPr algn="ctr"/>
            <a:endParaRPr lang="it-IT" dirty="0">
              <a:solidFill>
                <a:schemeClr val="tx1"/>
              </a:solidFill>
              <a:latin typeface="Arial" charset="0"/>
            </a:endParaRPr>
          </a:p>
          <a:p>
            <a:pPr marL="180000" indent="-180000">
              <a:buFont typeface="Arial" panose="020B0604020202020204" pitchFamily="34" charset="0"/>
              <a:buChar char="•"/>
            </a:pPr>
            <a:r>
              <a:rPr lang="it-IT" sz="1400" b="0" dirty="0">
                <a:solidFill>
                  <a:schemeClr val="tx1"/>
                </a:solidFill>
                <a:latin typeface="Arial" charset="0"/>
              </a:rPr>
              <a:t>Obiettivi raggiunti? </a:t>
            </a:r>
          </a:p>
          <a:p>
            <a:pPr marL="180000" indent="-180000">
              <a:buFont typeface="Arial" panose="020B0604020202020204" pitchFamily="34" charset="0"/>
              <a:buChar char="•"/>
            </a:pPr>
            <a:r>
              <a:rPr lang="it-IT" sz="1400" b="0" dirty="0">
                <a:solidFill>
                  <a:schemeClr val="tx1"/>
                </a:solidFill>
                <a:latin typeface="Arial" charset="0"/>
              </a:rPr>
              <a:t>Quali metriche sono state usate? </a:t>
            </a:r>
          </a:p>
        </p:txBody>
      </p:sp>
      <p:sp>
        <p:nvSpPr>
          <p:cNvPr id="7" name="Rettangolo 6">
            <a:extLst>
              <a:ext uri="{FF2B5EF4-FFF2-40B4-BE49-F238E27FC236}">
                <a16:creationId xmlns:a16="http://schemas.microsoft.com/office/drawing/2014/main" id="{4873F632-756F-42CA-8DAB-79A412922179}"/>
              </a:ext>
            </a:extLst>
          </p:cNvPr>
          <p:cNvSpPr/>
          <p:nvPr/>
        </p:nvSpPr>
        <p:spPr bwMode="auto">
          <a:xfrm>
            <a:off x="4716016" y="1772816"/>
            <a:ext cx="1944216" cy="2664296"/>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it-IT" b="0" dirty="0">
                <a:solidFill>
                  <a:schemeClr val="tx1"/>
                </a:solidFill>
                <a:latin typeface="Arial" charset="0"/>
              </a:rPr>
              <a:t>Condurre le </a:t>
            </a:r>
            <a:r>
              <a:rPr lang="it-IT" dirty="0">
                <a:solidFill>
                  <a:schemeClr val="tx1"/>
                </a:solidFill>
                <a:latin typeface="Arial" charset="0"/>
              </a:rPr>
              <a:t>attività</a:t>
            </a:r>
            <a:r>
              <a:rPr lang="it-IT" b="0" dirty="0">
                <a:solidFill>
                  <a:schemeClr val="tx1"/>
                </a:solidFill>
                <a:latin typeface="Arial" charset="0"/>
              </a:rPr>
              <a:t> di reclutamento</a:t>
            </a:r>
          </a:p>
          <a:p>
            <a:pPr algn="ctr"/>
            <a:endParaRPr lang="it-IT" dirty="0">
              <a:solidFill>
                <a:schemeClr val="tx1"/>
              </a:solidFill>
              <a:latin typeface="Arial" charset="0"/>
            </a:endParaRPr>
          </a:p>
          <a:p>
            <a:pPr marL="180000" indent="-180000">
              <a:buFont typeface="Arial" panose="020B0604020202020204" pitchFamily="34" charset="0"/>
              <a:buChar char="•"/>
            </a:pPr>
            <a:r>
              <a:rPr lang="it-IT" sz="1400" b="0" dirty="0">
                <a:solidFill>
                  <a:schemeClr val="tx1"/>
                </a:solidFill>
                <a:latin typeface="Arial" charset="0"/>
              </a:rPr>
              <a:t>Metodi</a:t>
            </a:r>
          </a:p>
          <a:p>
            <a:pPr marL="180000" indent="-180000">
              <a:buFont typeface="Arial" panose="020B0604020202020204" pitchFamily="34" charset="0"/>
              <a:buChar char="•"/>
            </a:pPr>
            <a:r>
              <a:rPr lang="it-IT" sz="1400" b="0" dirty="0">
                <a:solidFill>
                  <a:schemeClr val="tx1"/>
                </a:solidFill>
                <a:latin typeface="Arial" charset="0"/>
              </a:rPr>
              <a:t>Preparare il messaggio </a:t>
            </a:r>
          </a:p>
          <a:p>
            <a:pPr marL="180000" indent="-180000">
              <a:buFont typeface="Arial" panose="020B0604020202020204" pitchFamily="34" charset="0"/>
              <a:buChar char="•"/>
            </a:pPr>
            <a:r>
              <a:rPr lang="it-IT" sz="1400" b="0" dirty="0">
                <a:solidFill>
                  <a:schemeClr val="tx1"/>
                </a:solidFill>
                <a:latin typeface="Arial" charset="0"/>
              </a:rPr>
              <a:t>Formare i reclutatori</a:t>
            </a:r>
          </a:p>
          <a:p>
            <a:pPr marL="180000" indent="-180000">
              <a:buFont typeface="Arial" panose="020B0604020202020204" pitchFamily="34" charset="0"/>
              <a:buChar char="•"/>
            </a:pPr>
            <a:r>
              <a:rPr lang="it-IT" sz="1400" b="0" dirty="0">
                <a:solidFill>
                  <a:schemeClr val="tx1"/>
                </a:solidFill>
                <a:latin typeface="Arial" charset="0"/>
              </a:rPr>
              <a:t>Ospitare la visita</a:t>
            </a:r>
          </a:p>
          <a:p>
            <a:pPr marL="180000" indent="-180000">
              <a:buFont typeface="Arial" panose="020B0604020202020204" pitchFamily="34" charset="0"/>
              <a:buChar char="•"/>
            </a:pPr>
            <a:r>
              <a:rPr lang="it-IT" sz="1400" b="0" dirty="0">
                <a:solidFill>
                  <a:schemeClr val="tx1"/>
                </a:solidFill>
                <a:latin typeface="Arial" charset="0"/>
              </a:rPr>
              <a:t>Formulare l’offerta</a:t>
            </a:r>
          </a:p>
          <a:p>
            <a:pPr marL="180000" indent="-180000">
              <a:buFont typeface="Arial" panose="020B0604020202020204" pitchFamily="34" charset="0"/>
              <a:buChar char="•"/>
            </a:pPr>
            <a:endParaRPr lang="it-IT" sz="1400" b="0" dirty="0">
              <a:solidFill>
                <a:schemeClr val="tx1"/>
              </a:solidFill>
              <a:latin typeface="Arial" charset="0"/>
            </a:endParaRPr>
          </a:p>
        </p:txBody>
      </p:sp>
      <p:cxnSp>
        <p:nvCxnSpPr>
          <p:cNvPr id="9" name="Connettore 2 8">
            <a:extLst>
              <a:ext uri="{FF2B5EF4-FFF2-40B4-BE49-F238E27FC236}">
                <a16:creationId xmlns:a16="http://schemas.microsoft.com/office/drawing/2014/main" id="{5304786D-5ABF-4A04-ABA5-FBFA2DA78184}"/>
              </a:ext>
            </a:extLst>
          </p:cNvPr>
          <p:cNvCxnSpPr>
            <a:cxnSpLocks/>
          </p:cNvCxnSpPr>
          <p:nvPr/>
        </p:nvCxnSpPr>
        <p:spPr bwMode="auto">
          <a:xfrm>
            <a:off x="2195736" y="3717032"/>
            <a:ext cx="288032" cy="0"/>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11" name="Connettore 2 10">
            <a:extLst>
              <a:ext uri="{FF2B5EF4-FFF2-40B4-BE49-F238E27FC236}">
                <a16:creationId xmlns:a16="http://schemas.microsoft.com/office/drawing/2014/main" id="{DFA301CA-0217-4DA4-8625-8C9C9746C56A}"/>
              </a:ext>
            </a:extLst>
          </p:cNvPr>
          <p:cNvCxnSpPr>
            <a:cxnSpLocks/>
          </p:cNvCxnSpPr>
          <p:nvPr/>
        </p:nvCxnSpPr>
        <p:spPr bwMode="auto">
          <a:xfrm flipV="1">
            <a:off x="4427984" y="3718646"/>
            <a:ext cx="288032" cy="1"/>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
        <p:nvSpPr>
          <p:cNvPr id="20" name="Rettangolo 19">
            <a:extLst>
              <a:ext uri="{FF2B5EF4-FFF2-40B4-BE49-F238E27FC236}">
                <a16:creationId xmlns:a16="http://schemas.microsoft.com/office/drawing/2014/main" id="{38930216-9E6C-4A9B-9D24-1CADB25CCFBE}"/>
              </a:ext>
            </a:extLst>
          </p:cNvPr>
          <p:cNvSpPr/>
          <p:nvPr/>
        </p:nvSpPr>
        <p:spPr bwMode="auto">
          <a:xfrm>
            <a:off x="5220072" y="4869160"/>
            <a:ext cx="3312368" cy="1728192"/>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it-IT" b="0" dirty="0">
                <a:solidFill>
                  <a:schemeClr val="tx1"/>
                </a:solidFill>
                <a:latin typeface="Arial" charset="0"/>
              </a:rPr>
              <a:t>Variabili del </a:t>
            </a:r>
            <a:r>
              <a:rPr lang="it-IT" dirty="0">
                <a:solidFill>
                  <a:schemeClr val="tx1"/>
                </a:solidFill>
                <a:latin typeface="Arial" charset="0"/>
              </a:rPr>
              <a:t>candidato</a:t>
            </a:r>
          </a:p>
          <a:p>
            <a:pPr algn="ctr"/>
            <a:endParaRPr lang="it-IT" dirty="0">
              <a:solidFill>
                <a:schemeClr val="tx1"/>
              </a:solidFill>
              <a:latin typeface="Arial" charset="0"/>
            </a:endParaRPr>
          </a:p>
          <a:p>
            <a:pPr marL="180000" indent="-180000">
              <a:buFont typeface="Arial" panose="020B0604020202020204" pitchFamily="34" charset="0"/>
              <a:buChar char="•"/>
            </a:pPr>
            <a:r>
              <a:rPr lang="it-IT" sz="1400" b="0" dirty="0">
                <a:solidFill>
                  <a:schemeClr val="tx1"/>
                </a:solidFill>
                <a:latin typeface="Arial" charset="0"/>
              </a:rPr>
              <a:t>Attenzione del candidato</a:t>
            </a:r>
          </a:p>
          <a:p>
            <a:pPr marL="180000" indent="-180000">
              <a:buFont typeface="Arial" panose="020B0604020202020204" pitchFamily="34" charset="0"/>
              <a:buChar char="•"/>
            </a:pPr>
            <a:r>
              <a:rPr lang="it-IT" sz="1400" b="0" dirty="0">
                <a:solidFill>
                  <a:schemeClr val="tx1"/>
                </a:solidFill>
                <a:latin typeface="Arial" charset="0"/>
              </a:rPr>
              <a:t>Credibilità del messaggio </a:t>
            </a:r>
          </a:p>
          <a:p>
            <a:pPr marL="180000" indent="-180000">
              <a:buFont typeface="Arial" panose="020B0604020202020204" pitchFamily="34" charset="0"/>
              <a:buChar char="•"/>
            </a:pPr>
            <a:r>
              <a:rPr lang="it-IT" sz="1400" b="0" dirty="0">
                <a:solidFill>
                  <a:schemeClr val="tx1"/>
                </a:solidFill>
                <a:latin typeface="Arial" charset="0"/>
              </a:rPr>
              <a:t>Interesse del candidato</a:t>
            </a:r>
          </a:p>
          <a:p>
            <a:pPr marL="180000" indent="-180000">
              <a:buFont typeface="Arial" panose="020B0604020202020204" pitchFamily="34" charset="0"/>
              <a:buChar char="•"/>
            </a:pPr>
            <a:r>
              <a:rPr lang="it-IT" sz="1400" b="0" dirty="0">
                <a:solidFill>
                  <a:schemeClr val="tx1"/>
                </a:solidFill>
                <a:latin typeface="Arial" charset="0"/>
              </a:rPr>
              <a:t>Accuratezza delle aspettative del candidato</a:t>
            </a:r>
          </a:p>
        </p:txBody>
      </p:sp>
      <p:cxnSp>
        <p:nvCxnSpPr>
          <p:cNvPr id="22" name="Connettore 2 21">
            <a:extLst>
              <a:ext uri="{FF2B5EF4-FFF2-40B4-BE49-F238E27FC236}">
                <a16:creationId xmlns:a16="http://schemas.microsoft.com/office/drawing/2014/main" id="{C0C21F97-F517-4CF3-A241-EEA47371BFC7}"/>
              </a:ext>
            </a:extLst>
          </p:cNvPr>
          <p:cNvCxnSpPr>
            <a:stCxn id="7" idx="2"/>
          </p:cNvCxnSpPr>
          <p:nvPr/>
        </p:nvCxnSpPr>
        <p:spPr bwMode="auto">
          <a:xfrm>
            <a:off x="5688124" y="4437112"/>
            <a:ext cx="972108" cy="432048"/>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24" name="Connettore 2 23">
            <a:extLst>
              <a:ext uri="{FF2B5EF4-FFF2-40B4-BE49-F238E27FC236}">
                <a16:creationId xmlns:a16="http://schemas.microsoft.com/office/drawing/2014/main" id="{CB1336E7-428C-4D6F-9648-809F6ADE0F28}"/>
              </a:ext>
            </a:extLst>
          </p:cNvPr>
          <p:cNvCxnSpPr>
            <a:cxnSpLocks/>
            <a:endCxn id="6" idx="2"/>
          </p:cNvCxnSpPr>
          <p:nvPr/>
        </p:nvCxnSpPr>
        <p:spPr bwMode="auto">
          <a:xfrm flipV="1">
            <a:off x="7164288" y="4437112"/>
            <a:ext cx="828092" cy="432048"/>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7663776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D154A3-BFE2-499E-8386-F0B210824036}"/>
              </a:ext>
            </a:extLst>
          </p:cNvPr>
          <p:cNvSpPr>
            <a:spLocks noGrp="1"/>
          </p:cNvSpPr>
          <p:nvPr>
            <p:ph type="title"/>
          </p:nvPr>
        </p:nvSpPr>
        <p:spPr/>
        <p:txBody>
          <a:bodyPr/>
          <a:lstStyle/>
          <a:p>
            <a:r>
              <a:rPr lang="it-IT" dirty="0"/>
              <a:t>LinkedIn e valutazione </a:t>
            </a:r>
          </a:p>
        </p:txBody>
      </p:sp>
      <p:sp>
        <p:nvSpPr>
          <p:cNvPr id="4" name="Segnaposto contenuto 2">
            <a:extLst>
              <a:ext uri="{FF2B5EF4-FFF2-40B4-BE49-F238E27FC236}">
                <a16:creationId xmlns:a16="http://schemas.microsoft.com/office/drawing/2014/main" id="{80DD91BE-7E3D-44D3-BC62-C03FB5BF318F}"/>
              </a:ext>
            </a:extLst>
          </p:cNvPr>
          <p:cNvSpPr>
            <a:spLocks noGrp="1"/>
          </p:cNvSpPr>
          <p:nvPr>
            <p:ph idx="1"/>
          </p:nvPr>
        </p:nvSpPr>
        <p:spPr>
          <a:xfrm>
            <a:off x="457200" y="1600200"/>
            <a:ext cx="8229600" cy="4983162"/>
          </a:xfrm>
        </p:spPr>
        <p:txBody>
          <a:bodyPr/>
          <a:lstStyle/>
          <a:p>
            <a:r>
              <a:rPr lang="it-IT" dirty="0"/>
              <a:t>Per il 12 novembre: leggere articolo di </a:t>
            </a:r>
            <a:r>
              <a:rPr lang="it-IT" dirty="0" err="1"/>
              <a:t>Ihsan</a:t>
            </a:r>
            <a:r>
              <a:rPr lang="it-IT" dirty="0"/>
              <a:t> &amp; </a:t>
            </a:r>
            <a:r>
              <a:rPr lang="it-IT" dirty="0" err="1"/>
              <a:t>Furnham</a:t>
            </a:r>
            <a:r>
              <a:rPr lang="it-IT" dirty="0"/>
              <a:t> (2018). </a:t>
            </a:r>
          </a:p>
          <a:p>
            <a:r>
              <a:rPr lang="it-IT" dirty="0"/>
              <a:t>Sarà discusso in aula. </a:t>
            </a:r>
          </a:p>
          <a:p>
            <a:endParaRPr lang="it-IT" dirty="0"/>
          </a:p>
        </p:txBody>
      </p:sp>
    </p:spTree>
    <p:extLst>
      <p:ext uri="{BB962C8B-B14F-4D97-AF65-F5344CB8AC3E}">
        <p14:creationId xmlns:p14="http://schemas.microsoft.com/office/powerpoint/2010/main" val="35205955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9F78FA-6051-4C10-8AA9-00E6DECCC2DA}"/>
              </a:ext>
            </a:extLst>
          </p:cNvPr>
          <p:cNvSpPr>
            <a:spLocks noGrp="1"/>
          </p:cNvSpPr>
          <p:nvPr>
            <p:ph type="ctrTitle"/>
          </p:nvPr>
        </p:nvSpPr>
        <p:spPr/>
        <p:txBody>
          <a:bodyPr/>
          <a:lstStyle/>
          <a:p>
            <a:r>
              <a:rPr lang="it-IT" dirty="0"/>
              <a:t>La valutazione</a:t>
            </a:r>
          </a:p>
        </p:txBody>
      </p:sp>
      <p:sp>
        <p:nvSpPr>
          <p:cNvPr id="4" name="Sottotitolo 3">
            <a:extLst>
              <a:ext uri="{FF2B5EF4-FFF2-40B4-BE49-F238E27FC236}">
                <a16:creationId xmlns:a16="http://schemas.microsoft.com/office/drawing/2014/main" id="{6EC2A827-AB80-41C3-95D1-3647ACFE166C}"/>
              </a:ext>
            </a:extLst>
          </p:cNvPr>
          <p:cNvSpPr>
            <a:spLocks noGrp="1"/>
          </p:cNvSpPr>
          <p:nvPr>
            <p:ph type="subTitle" idx="1"/>
          </p:nvPr>
        </p:nvSpPr>
        <p:spPr/>
        <p:txBody>
          <a:bodyPr/>
          <a:lstStyle/>
          <a:p>
            <a:r>
              <a:rPr lang="it-IT" dirty="0">
                <a:solidFill>
                  <a:schemeClr val="bg1"/>
                </a:solidFill>
              </a:rPr>
              <a:t>Metodi e strumenti</a:t>
            </a:r>
          </a:p>
        </p:txBody>
      </p:sp>
    </p:spTree>
    <p:extLst>
      <p:ext uri="{BB962C8B-B14F-4D97-AF65-F5344CB8AC3E}">
        <p14:creationId xmlns:p14="http://schemas.microsoft.com/office/powerpoint/2010/main" val="6505040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EA4232-7F45-4FFB-B73A-6806325C9585}"/>
              </a:ext>
            </a:extLst>
          </p:cNvPr>
          <p:cNvSpPr>
            <a:spLocks noGrp="1"/>
          </p:cNvSpPr>
          <p:nvPr>
            <p:ph type="title"/>
          </p:nvPr>
        </p:nvSpPr>
        <p:spPr/>
        <p:txBody>
          <a:bodyPr/>
          <a:lstStyle/>
          <a:p>
            <a:r>
              <a:rPr lang="it-IT" dirty="0"/>
              <a:t>Metodi (vecchi e nuovi) per la selezione</a:t>
            </a:r>
          </a:p>
        </p:txBody>
      </p:sp>
      <p:graphicFrame>
        <p:nvGraphicFramePr>
          <p:cNvPr id="6" name="Tabella 6">
            <a:extLst>
              <a:ext uri="{FF2B5EF4-FFF2-40B4-BE49-F238E27FC236}">
                <a16:creationId xmlns:a16="http://schemas.microsoft.com/office/drawing/2014/main" id="{484C9735-60E3-4EFD-B45F-8E8B4BBD2AE8}"/>
              </a:ext>
            </a:extLst>
          </p:cNvPr>
          <p:cNvGraphicFramePr>
            <a:graphicFrameLocks noGrp="1"/>
          </p:cNvGraphicFramePr>
          <p:nvPr>
            <p:ph idx="1"/>
            <p:extLst>
              <p:ext uri="{D42A27DB-BD31-4B8C-83A1-F6EECF244321}">
                <p14:modId xmlns:p14="http://schemas.microsoft.com/office/powerpoint/2010/main" val="636510304"/>
              </p:ext>
            </p:extLst>
          </p:nvPr>
        </p:nvGraphicFramePr>
        <p:xfrm>
          <a:off x="35496" y="1412776"/>
          <a:ext cx="9073008" cy="562864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1316138000"/>
                    </a:ext>
                  </a:extLst>
                </a:gridCol>
                <a:gridCol w="3168352">
                  <a:extLst>
                    <a:ext uri="{9D8B030D-6E8A-4147-A177-3AD203B41FA5}">
                      <a16:colId xmlns:a16="http://schemas.microsoft.com/office/drawing/2014/main" val="268694850"/>
                    </a:ext>
                  </a:extLst>
                </a:gridCol>
                <a:gridCol w="2952328">
                  <a:extLst>
                    <a:ext uri="{9D8B030D-6E8A-4147-A177-3AD203B41FA5}">
                      <a16:colId xmlns:a16="http://schemas.microsoft.com/office/drawing/2014/main" val="3569476024"/>
                    </a:ext>
                  </a:extLst>
                </a:gridCol>
              </a:tblGrid>
              <a:tr h="370840">
                <a:tc>
                  <a:txBody>
                    <a:bodyPr/>
                    <a:lstStyle/>
                    <a:p>
                      <a:r>
                        <a:rPr lang="it-IT" dirty="0"/>
                        <a:t>Metodi tradizionali</a:t>
                      </a:r>
                    </a:p>
                  </a:txBody>
                  <a:tcPr>
                    <a:solidFill>
                      <a:srgbClr val="B00000"/>
                    </a:solidFill>
                  </a:tcPr>
                </a:tc>
                <a:tc>
                  <a:txBody>
                    <a:bodyPr/>
                    <a:lstStyle/>
                    <a:p>
                      <a:r>
                        <a:rPr lang="it-IT" dirty="0"/>
                        <a:t>Nomi alternativi</a:t>
                      </a:r>
                    </a:p>
                  </a:txBody>
                  <a:tcPr>
                    <a:solidFill>
                      <a:srgbClr val="B00000"/>
                    </a:solidFill>
                  </a:tcPr>
                </a:tc>
                <a:tc>
                  <a:txBody>
                    <a:bodyPr/>
                    <a:lstStyle/>
                    <a:p>
                      <a:r>
                        <a:rPr lang="it-IT" dirty="0"/>
                        <a:t>Ideale per la misura di:</a:t>
                      </a:r>
                    </a:p>
                  </a:txBody>
                  <a:tcPr>
                    <a:solidFill>
                      <a:srgbClr val="B00000"/>
                    </a:solidFill>
                  </a:tcPr>
                </a:tc>
                <a:extLst>
                  <a:ext uri="{0D108BD9-81ED-4DB2-BD59-A6C34878D82A}">
                    <a16:rowId xmlns:a16="http://schemas.microsoft.com/office/drawing/2014/main" val="3966471380"/>
                  </a:ext>
                </a:extLst>
              </a:tr>
              <a:tr h="370840">
                <a:tc>
                  <a:txBody>
                    <a:bodyPr/>
                    <a:lstStyle/>
                    <a:p>
                      <a:r>
                        <a:rPr lang="it-IT" dirty="0">
                          <a:solidFill>
                            <a:schemeClr val="tx1"/>
                          </a:solidFill>
                        </a:rPr>
                        <a:t>Curriculum</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solidFill>
                            <a:schemeClr val="tx1"/>
                          </a:solidFill>
                        </a:rPr>
                        <a:t>Modulo di domanda</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solidFill>
                            <a:schemeClr val="tx1"/>
                          </a:solidFill>
                        </a:rPr>
                        <a:t>Età, istruzione, esperienza</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1058099676"/>
                  </a:ext>
                </a:extLst>
              </a:tr>
              <a:tr h="370840">
                <a:tc>
                  <a:txBody>
                    <a:bodyPr/>
                    <a:lstStyle/>
                    <a:p>
                      <a:r>
                        <a:rPr lang="it-IT" dirty="0">
                          <a:solidFill>
                            <a:schemeClr val="tx1"/>
                          </a:solidFill>
                        </a:rPr>
                        <a:t>Colloquio di selezione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endParaRPr lang="it-IT" dirty="0">
                        <a:solidFill>
                          <a:schemeClr val="tx1"/>
                        </a:solidFill>
                      </a:endParaRP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endParaRPr lang="it-IT" dirty="0">
                        <a:solidFill>
                          <a:schemeClr val="tx1"/>
                        </a:solidFill>
                      </a:endParaRP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1892671368"/>
                  </a:ext>
                </a:extLst>
              </a:tr>
              <a:tr h="370840">
                <a:tc>
                  <a:txBody>
                    <a:bodyPr/>
                    <a:lstStyle/>
                    <a:p>
                      <a:r>
                        <a:rPr lang="it-IT" dirty="0">
                          <a:solidFill>
                            <a:schemeClr val="tx1"/>
                          </a:solidFill>
                        </a:rPr>
                        <a:t>Referenze e «</a:t>
                      </a:r>
                      <a:r>
                        <a:rPr lang="it-IT" dirty="0" err="1">
                          <a:solidFill>
                            <a:schemeClr val="tx1"/>
                          </a:solidFill>
                        </a:rPr>
                        <a:t>biodata</a:t>
                      </a:r>
                      <a:r>
                        <a:rPr lang="it-IT" dirty="0">
                          <a:solidFill>
                            <a:schemeClr val="tx1"/>
                          </a:solidFill>
                        </a:rPr>
                        <a:t>»</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solidFill>
                            <a:schemeClr val="tx1"/>
                          </a:solidFill>
                        </a:rPr>
                        <a:t>Lettere di referenze; Dati biografici</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endParaRPr lang="it-IT" dirty="0">
                        <a:solidFill>
                          <a:schemeClr val="tx1"/>
                        </a:solidFill>
                      </a:endParaRP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361270323"/>
                  </a:ext>
                </a:extLst>
              </a:tr>
              <a:tr h="370840">
                <a:tc>
                  <a:txBody>
                    <a:bodyPr/>
                    <a:lstStyle/>
                    <a:p>
                      <a:pPr marL="0" algn="l" defTabSz="914400" rtl="0" eaLnBrk="1" latinLnBrk="0" hangingPunct="1"/>
                      <a:r>
                        <a:rPr lang="it-IT" sz="1800" b="1" kern="1200" dirty="0">
                          <a:solidFill>
                            <a:schemeClr val="lt1"/>
                          </a:solidFill>
                          <a:latin typeface="+mn-lt"/>
                          <a:ea typeface="+mn-ea"/>
                          <a:cs typeface="+mn-cs"/>
                        </a:rPr>
                        <a:t>Metodi «nuovi» </a:t>
                      </a:r>
                    </a:p>
                  </a:txBody>
                  <a:tcPr>
                    <a:solidFill>
                      <a:srgbClr val="B00000"/>
                    </a:solidFill>
                  </a:tcPr>
                </a:tc>
                <a:tc>
                  <a:txBody>
                    <a:bodyPr/>
                    <a:lstStyle/>
                    <a:p>
                      <a:pPr marL="0" algn="l" defTabSz="914400" rtl="0" eaLnBrk="1" latinLnBrk="0" hangingPunct="1"/>
                      <a:r>
                        <a:rPr lang="it-IT" sz="1800" b="1" kern="1200" dirty="0">
                          <a:solidFill>
                            <a:schemeClr val="lt1"/>
                          </a:solidFill>
                          <a:latin typeface="+mn-lt"/>
                          <a:ea typeface="+mn-ea"/>
                          <a:cs typeface="+mn-cs"/>
                        </a:rPr>
                        <a:t>Nomi alternativi</a:t>
                      </a:r>
                    </a:p>
                  </a:txBody>
                  <a:tcPr>
                    <a:solidFill>
                      <a:srgbClr val="B00000"/>
                    </a:solidFill>
                  </a:tcPr>
                </a:tc>
                <a:tc>
                  <a:txBody>
                    <a:bodyPr/>
                    <a:lstStyle/>
                    <a:p>
                      <a:pPr marL="0" algn="l" defTabSz="914400" rtl="0" eaLnBrk="1" latinLnBrk="0" hangingPunct="1"/>
                      <a:r>
                        <a:rPr lang="it-IT" sz="1800" b="1" kern="1200" dirty="0">
                          <a:solidFill>
                            <a:schemeClr val="lt1"/>
                          </a:solidFill>
                          <a:latin typeface="+mn-lt"/>
                          <a:ea typeface="+mn-ea"/>
                          <a:cs typeface="+mn-cs"/>
                        </a:rPr>
                        <a:t>Ideale per la misura di:</a:t>
                      </a:r>
                    </a:p>
                  </a:txBody>
                  <a:tcPr>
                    <a:solidFill>
                      <a:srgbClr val="B00000"/>
                    </a:solidFill>
                  </a:tcPr>
                </a:tc>
                <a:extLst>
                  <a:ext uri="{0D108BD9-81ED-4DB2-BD59-A6C34878D82A}">
                    <a16:rowId xmlns:a16="http://schemas.microsoft.com/office/drawing/2014/main" val="273892939"/>
                  </a:ext>
                </a:extLst>
              </a:tr>
              <a:tr h="370840">
                <a:tc>
                  <a:txBody>
                    <a:bodyPr/>
                    <a:lstStyle/>
                    <a:p>
                      <a:r>
                        <a:rPr lang="it-IT" dirty="0"/>
                        <a:t>Test di abilità mentale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Test di intelligenza, Test attitudinali</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Abilità cognitive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1995408143"/>
                  </a:ext>
                </a:extLst>
              </a:tr>
              <a:tr h="370840">
                <a:tc>
                  <a:txBody>
                    <a:bodyPr/>
                    <a:lstStyle/>
                    <a:p>
                      <a:r>
                        <a:rPr lang="it-IT" dirty="0"/>
                        <a:t>Test di personalità</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Inventari di personalità</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Personalità</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3206896678"/>
                  </a:ext>
                </a:extLst>
              </a:tr>
              <a:tr h="370840">
                <a:tc>
                  <a:txBody>
                    <a:bodyPr/>
                    <a:lstStyle/>
                    <a:p>
                      <a:r>
                        <a:rPr lang="it-IT" dirty="0"/>
                        <a:t>Intervista strutturata</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Colloquio</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Abilità sociali</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149005126"/>
                  </a:ext>
                </a:extLst>
              </a:tr>
              <a:tr h="370840">
                <a:tc>
                  <a:txBody>
                    <a:bodyPr/>
                    <a:lstStyle/>
                    <a:p>
                      <a:r>
                        <a:rPr lang="it-IT" dirty="0"/>
                        <a:t>Test di onestà</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Test di integrità</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Onestà/Integrità morale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2105761845"/>
                  </a:ext>
                </a:extLst>
              </a:tr>
              <a:tr h="370840">
                <a:tc>
                  <a:txBody>
                    <a:bodyPr/>
                    <a:lstStyle/>
                    <a:p>
                      <a:r>
                        <a:rPr lang="it-IT" dirty="0"/>
                        <a:t>Test di conoscenza</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endParaRPr lang="it-IT" dirty="0"/>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Conoscenze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2820735324"/>
                  </a:ext>
                </a:extLst>
              </a:tr>
              <a:tr h="370840">
                <a:tc>
                  <a:txBody>
                    <a:bodyPr/>
                    <a:lstStyle/>
                    <a:p>
                      <a:r>
                        <a:rPr lang="it-IT" dirty="0"/>
                        <a:t>Test di intelligenza emotiva</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Intelligenza sociale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Intelligenza emotiva</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3553993213"/>
                  </a:ext>
                </a:extLst>
              </a:tr>
              <a:tr h="370840">
                <a:tc>
                  <a:txBody>
                    <a:bodyPr/>
                    <a:lstStyle/>
                    <a:p>
                      <a:r>
                        <a:rPr lang="it-IT" dirty="0"/>
                        <a:t>Work sample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Prove situazionali </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Abilità pratiche</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345381126"/>
                  </a:ext>
                </a:extLst>
              </a:tr>
              <a:tr h="370840">
                <a:tc>
                  <a:txBody>
                    <a:bodyPr/>
                    <a:lstStyle/>
                    <a:p>
                      <a:r>
                        <a:rPr lang="it-IT" dirty="0" err="1"/>
                        <a:t>Assessment</a:t>
                      </a:r>
                      <a:r>
                        <a:rPr lang="it-IT" dirty="0"/>
                        <a:t> center</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endParaRPr lang="it-IT" dirty="0"/>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tc>
                  <a:txBody>
                    <a:bodyPr/>
                    <a:lstStyle/>
                    <a:p>
                      <a:r>
                        <a:rPr lang="it-IT" dirty="0"/>
                        <a:t>? (dubbi su validità di costrutto) </a:t>
                      </a:r>
                    </a:p>
                  </a:txBody>
                  <a:tcPr>
                    <a:gradFill flip="none" rotWithShape="1">
                      <a:gsLst>
                        <a:gs pos="0">
                          <a:srgbClr val="B00000">
                            <a:tint val="66000"/>
                            <a:satMod val="160000"/>
                          </a:srgbClr>
                        </a:gs>
                        <a:gs pos="50000">
                          <a:srgbClr val="B00000">
                            <a:tint val="44500"/>
                            <a:satMod val="160000"/>
                          </a:srgbClr>
                        </a:gs>
                        <a:gs pos="100000">
                          <a:srgbClr val="B00000">
                            <a:tint val="23500"/>
                            <a:satMod val="160000"/>
                          </a:srgbClr>
                        </a:gs>
                      </a:gsLst>
                      <a:lin ang="16200000" scaled="1"/>
                      <a:tileRect/>
                    </a:gradFill>
                  </a:tcPr>
                </a:tc>
                <a:extLst>
                  <a:ext uri="{0D108BD9-81ED-4DB2-BD59-A6C34878D82A}">
                    <a16:rowId xmlns:a16="http://schemas.microsoft.com/office/drawing/2014/main" val="588075225"/>
                  </a:ext>
                </a:extLst>
              </a:tr>
            </a:tbl>
          </a:graphicData>
        </a:graphic>
      </p:graphicFrame>
    </p:spTree>
    <p:extLst>
      <p:ext uri="{BB962C8B-B14F-4D97-AF65-F5344CB8AC3E}">
        <p14:creationId xmlns:p14="http://schemas.microsoft.com/office/powerpoint/2010/main" val="26868223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65D8BC-C90C-40DA-BF21-A624EF29DBC2}"/>
              </a:ext>
            </a:extLst>
          </p:cNvPr>
          <p:cNvSpPr>
            <a:spLocks noGrp="1"/>
          </p:cNvSpPr>
          <p:nvPr>
            <p:ph type="title"/>
          </p:nvPr>
        </p:nvSpPr>
        <p:spPr/>
        <p:txBody>
          <a:bodyPr/>
          <a:lstStyle/>
          <a:p>
            <a:r>
              <a:rPr lang="it-IT" dirty="0"/>
              <a:t>Referenze e </a:t>
            </a:r>
            <a:r>
              <a:rPr lang="it-IT" dirty="0" err="1"/>
              <a:t>biodata</a:t>
            </a:r>
            <a:endParaRPr lang="it-IT" dirty="0"/>
          </a:p>
        </p:txBody>
      </p:sp>
      <p:sp>
        <p:nvSpPr>
          <p:cNvPr id="3" name="Segnaposto contenuto 2">
            <a:extLst>
              <a:ext uri="{FF2B5EF4-FFF2-40B4-BE49-F238E27FC236}">
                <a16:creationId xmlns:a16="http://schemas.microsoft.com/office/drawing/2014/main" id="{7BB347B4-2CB6-48CB-B232-2EFDC07ABADA}"/>
              </a:ext>
            </a:extLst>
          </p:cNvPr>
          <p:cNvSpPr>
            <a:spLocks noGrp="1"/>
          </p:cNvSpPr>
          <p:nvPr>
            <p:ph idx="1"/>
          </p:nvPr>
        </p:nvSpPr>
        <p:spPr>
          <a:xfrm>
            <a:off x="457200" y="1484784"/>
            <a:ext cx="8229600" cy="4983162"/>
          </a:xfrm>
        </p:spPr>
        <p:txBody>
          <a:bodyPr/>
          <a:lstStyle/>
          <a:p>
            <a:r>
              <a:rPr lang="it-IT" sz="2800" dirty="0"/>
              <a:t>Le </a:t>
            </a:r>
            <a:r>
              <a:rPr lang="it-IT" sz="2800" i="1" dirty="0"/>
              <a:t>referenze</a:t>
            </a:r>
            <a:r>
              <a:rPr lang="it-IT" sz="2800" dirty="0"/>
              <a:t>, nella migliore delle ipotesi, sono mediocri </a:t>
            </a:r>
            <a:r>
              <a:rPr lang="it-IT" sz="2800" dirty="0" err="1"/>
              <a:t>predittori</a:t>
            </a:r>
            <a:r>
              <a:rPr lang="it-IT" sz="2800" dirty="0"/>
              <a:t> della performance perché sono tutte troppo positive. </a:t>
            </a:r>
          </a:p>
          <a:p>
            <a:r>
              <a:rPr lang="it-IT" sz="2800" dirty="0"/>
              <a:t>I «</a:t>
            </a:r>
            <a:r>
              <a:rPr lang="it-IT" sz="2800" i="1" dirty="0" err="1"/>
              <a:t>biodata</a:t>
            </a:r>
            <a:r>
              <a:rPr lang="it-IT" sz="2800" dirty="0"/>
              <a:t>» (informazioni biografiche) sono più attendibili se si chiedono al candidato dettagli e persone coinvolte. Tipicamente questionari. </a:t>
            </a:r>
          </a:p>
          <a:p>
            <a:r>
              <a:rPr lang="it-IT" sz="2800" dirty="0"/>
              <a:t>Esempio di informazione biografica: </a:t>
            </a:r>
          </a:p>
          <a:p>
            <a:pPr lvl="1"/>
            <a:r>
              <a:rPr lang="it-IT" sz="2400" dirty="0"/>
              <a:t>«descrivere l’ultimo team che si è coordinato: nomi dei membri, obiettivi, quando e come si è formato, il proprio ruolo, e le proprie azioni.»</a:t>
            </a:r>
          </a:p>
          <a:p>
            <a:endParaRPr lang="it-IT" sz="2800" dirty="0"/>
          </a:p>
        </p:txBody>
      </p:sp>
    </p:spTree>
    <p:extLst>
      <p:ext uri="{BB962C8B-B14F-4D97-AF65-F5344CB8AC3E}">
        <p14:creationId xmlns:p14="http://schemas.microsoft.com/office/powerpoint/2010/main" val="42525833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AF617B-AB3F-438D-AD47-1DE6BEE999E7}"/>
              </a:ext>
            </a:extLst>
          </p:cNvPr>
          <p:cNvSpPr>
            <a:spLocks noGrp="1"/>
          </p:cNvSpPr>
          <p:nvPr>
            <p:ph type="title"/>
          </p:nvPr>
        </p:nvSpPr>
        <p:spPr/>
        <p:txBody>
          <a:bodyPr/>
          <a:lstStyle/>
          <a:p>
            <a:r>
              <a:rPr lang="it-IT" dirty="0"/>
              <a:t>Test</a:t>
            </a:r>
          </a:p>
        </p:txBody>
      </p:sp>
      <p:sp>
        <p:nvSpPr>
          <p:cNvPr id="4" name="Rectangle 4">
            <a:extLst>
              <a:ext uri="{FF2B5EF4-FFF2-40B4-BE49-F238E27FC236}">
                <a16:creationId xmlns:a16="http://schemas.microsoft.com/office/drawing/2014/main" id="{E27AC025-8D49-4CB3-9B95-37FAD6F1F800}"/>
              </a:ext>
            </a:extLst>
          </p:cNvPr>
          <p:cNvSpPr>
            <a:spLocks noChangeArrowheads="1"/>
          </p:cNvSpPr>
          <p:nvPr/>
        </p:nvSpPr>
        <p:spPr bwMode="auto">
          <a:xfrm>
            <a:off x="5994698" y="1412776"/>
            <a:ext cx="1771650" cy="495300"/>
          </a:xfrm>
          <a:prstGeom prst="rect">
            <a:avLst/>
          </a:prstGeom>
          <a:noFill/>
          <a:ln w="38100" algn="ctr">
            <a:solidFill>
              <a:srgbClr val="B00000"/>
            </a:solidFill>
            <a:miter lim="800000"/>
            <a:headEnd/>
            <a:tailEnd/>
          </a:ln>
        </p:spPr>
        <p:txBody>
          <a:bodyPr wrap="none" anchor="ctr">
            <a:spAutoFit/>
          </a:bodyPr>
          <a:lstStyle/>
          <a:p>
            <a:r>
              <a:rPr lang="it-IT"/>
              <a:t>Intelligenza</a:t>
            </a:r>
          </a:p>
        </p:txBody>
      </p:sp>
      <p:sp>
        <p:nvSpPr>
          <p:cNvPr id="5" name="Rectangle 5">
            <a:extLst>
              <a:ext uri="{FF2B5EF4-FFF2-40B4-BE49-F238E27FC236}">
                <a16:creationId xmlns:a16="http://schemas.microsoft.com/office/drawing/2014/main" id="{F3479AD4-BCC5-4C79-ACF6-D7732CC63AEF}"/>
              </a:ext>
            </a:extLst>
          </p:cNvPr>
          <p:cNvSpPr>
            <a:spLocks noChangeArrowheads="1"/>
          </p:cNvSpPr>
          <p:nvPr/>
        </p:nvSpPr>
        <p:spPr bwMode="auto">
          <a:xfrm>
            <a:off x="6013749" y="2094664"/>
            <a:ext cx="1711324" cy="369332"/>
          </a:xfrm>
          <a:prstGeom prst="rect">
            <a:avLst/>
          </a:prstGeom>
          <a:noFill/>
          <a:ln w="38100" algn="ctr">
            <a:solidFill>
              <a:srgbClr val="B00000"/>
            </a:solidFill>
            <a:miter lim="800000"/>
            <a:headEnd/>
            <a:tailEnd/>
          </a:ln>
        </p:spPr>
        <p:txBody>
          <a:bodyPr wrap="square" anchor="ctr">
            <a:spAutoFit/>
          </a:bodyPr>
          <a:lstStyle/>
          <a:p>
            <a:r>
              <a:rPr lang="it-IT"/>
              <a:t>Attitudine</a:t>
            </a:r>
          </a:p>
        </p:txBody>
      </p:sp>
      <p:sp>
        <p:nvSpPr>
          <p:cNvPr id="6" name="Rectangle 6">
            <a:extLst>
              <a:ext uri="{FF2B5EF4-FFF2-40B4-BE49-F238E27FC236}">
                <a16:creationId xmlns:a16="http://schemas.microsoft.com/office/drawing/2014/main" id="{BF74D2E6-4642-4DEA-9EF4-CF8C794AE801}"/>
              </a:ext>
            </a:extLst>
          </p:cNvPr>
          <p:cNvSpPr>
            <a:spLocks noChangeArrowheads="1"/>
          </p:cNvSpPr>
          <p:nvPr/>
        </p:nvSpPr>
        <p:spPr bwMode="auto">
          <a:xfrm>
            <a:off x="6004198" y="2623902"/>
            <a:ext cx="1808162" cy="495300"/>
          </a:xfrm>
          <a:prstGeom prst="rect">
            <a:avLst/>
          </a:prstGeom>
          <a:noFill/>
          <a:ln w="38100" algn="ctr">
            <a:solidFill>
              <a:srgbClr val="B00000"/>
            </a:solidFill>
            <a:miter lim="800000"/>
            <a:headEnd/>
            <a:tailEnd/>
          </a:ln>
        </p:spPr>
        <p:txBody>
          <a:bodyPr wrap="none" anchor="ctr">
            <a:spAutoFit/>
          </a:bodyPr>
          <a:lstStyle/>
          <a:p>
            <a:r>
              <a:rPr lang="it-IT"/>
              <a:t>Conoscenza</a:t>
            </a:r>
          </a:p>
        </p:txBody>
      </p:sp>
      <p:sp>
        <p:nvSpPr>
          <p:cNvPr id="7" name="Rectangle 7">
            <a:extLst>
              <a:ext uri="{FF2B5EF4-FFF2-40B4-BE49-F238E27FC236}">
                <a16:creationId xmlns:a16="http://schemas.microsoft.com/office/drawing/2014/main" id="{A4A1DDC9-AAE0-4FC3-91EF-E724EDBB8BE0}"/>
              </a:ext>
            </a:extLst>
          </p:cNvPr>
          <p:cNvSpPr>
            <a:spLocks noChangeArrowheads="1"/>
          </p:cNvSpPr>
          <p:nvPr/>
        </p:nvSpPr>
        <p:spPr bwMode="auto">
          <a:xfrm>
            <a:off x="6032798" y="4076972"/>
            <a:ext cx="1692275" cy="495300"/>
          </a:xfrm>
          <a:prstGeom prst="rect">
            <a:avLst/>
          </a:prstGeom>
          <a:noFill/>
          <a:ln w="38100" algn="ctr">
            <a:solidFill>
              <a:srgbClr val="B00000"/>
            </a:solidFill>
            <a:miter lim="800000"/>
            <a:headEnd/>
            <a:tailEnd/>
          </a:ln>
        </p:spPr>
        <p:txBody>
          <a:bodyPr wrap="none" anchor="ctr">
            <a:spAutoFit/>
          </a:bodyPr>
          <a:lstStyle/>
          <a:p>
            <a:r>
              <a:rPr lang="it-IT"/>
              <a:t>Personalità</a:t>
            </a:r>
          </a:p>
        </p:txBody>
      </p:sp>
      <p:sp>
        <p:nvSpPr>
          <p:cNvPr id="8" name="Rectangle 8">
            <a:extLst>
              <a:ext uri="{FF2B5EF4-FFF2-40B4-BE49-F238E27FC236}">
                <a16:creationId xmlns:a16="http://schemas.microsoft.com/office/drawing/2014/main" id="{6C7E9EAB-336D-40DD-B1C9-47C805FD5CF8}"/>
              </a:ext>
            </a:extLst>
          </p:cNvPr>
          <p:cNvSpPr>
            <a:spLocks noChangeArrowheads="1"/>
          </p:cNvSpPr>
          <p:nvPr/>
        </p:nvSpPr>
        <p:spPr bwMode="auto">
          <a:xfrm>
            <a:off x="6186785" y="4758010"/>
            <a:ext cx="1382713" cy="495300"/>
          </a:xfrm>
          <a:prstGeom prst="rect">
            <a:avLst/>
          </a:prstGeom>
          <a:noFill/>
          <a:ln w="38100" algn="ctr">
            <a:solidFill>
              <a:srgbClr val="B00000"/>
            </a:solidFill>
            <a:miter lim="800000"/>
            <a:headEnd/>
            <a:tailEnd/>
          </a:ln>
        </p:spPr>
        <p:txBody>
          <a:bodyPr wrap="none" anchor="ctr">
            <a:spAutoFit/>
          </a:bodyPr>
          <a:lstStyle/>
          <a:p>
            <a:r>
              <a:rPr lang="it-IT"/>
              <a:t>Interessi</a:t>
            </a:r>
          </a:p>
        </p:txBody>
      </p:sp>
      <p:sp>
        <p:nvSpPr>
          <p:cNvPr id="9" name="Rectangle 9">
            <a:extLst>
              <a:ext uri="{FF2B5EF4-FFF2-40B4-BE49-F238E27FC236}">
                <a16:creationId xmlns:a16="http://schemas.microsoft.com/office/drawing/2014/main" id="{32197017-57B5-4FED-A322-AD00FFC16BF7}"/>
              </a:ext>
            </a:extLst>
          </p:cNvPr>
          <p:cNvSpPr>
            <a:spLocks noChangeArrowheads="1"/>
          </p:cNvSpPr>
          <p:nvPr/>
        </p:nvSpPr>
        <p:spPr bwMode="auto">
          <a:xfrm>
            <a:off x="5977235" y="5405710"/>
            <a:ext cx="1806575" cy="495300"/>
          </a:xfrm>
          <a:prstGeom prst="rect">
            <a:avLst/>
          </a:prstGeom>
          <a:noFill/>
          <a:ln w="38100" algn="ctr">
            <a:solidFill>
              <a:srgbClr val="B00000"/>
            </a:solidFill>
            <a:miter lim="800000"/>
            <a:headEnd/>
            <a:tailEnd/>
          </a:ln>
        </p:spPr>
        <p:txBody>
          <a:bodyPr wrap="none" anchor="ctr">
            <a:spAutoFit/>
          </a:bodyPr>
          <a:lstStyle/>
          <a:p>
            <a:r>
              <a:rPr lang="it-IT"/>
              <a:t>Motivazione</a:t>
            </a:r>
          </a:p>
        </p:txBody>
      </p:sp>
      <p:sp>
        <p:nvSpPr>
          <p:cNvPr id="10" name="Rectangle 10">
            <a:extLst>
              <a:ext uri="{FF2B5EF4-FFF2-40B4-BE49-F238E27FC236}">
                <a16:creationId xmlns:a16="http://schemas.microsoft.com/office/drawing/2014/main" id="{18544531-CFB0-4903-ACCF-B7546D46E954}"/>
              </a:ext>
            </a:extLst>
          </p:cNvPr>
          <p:cNvSpPr>
            <a:spLocks noChangeArrowheads="1"/>
          </p:cNvSpPr>
          <p:nvPr/>
        </p:nvSpPr>
        <p:spPr bwMode="auto">
          <a:xfrm>
            <a:off x="1403648" y="2123976"/>
            <a:ext cx="3168650" cy="495300"/>
          </a:xfrm>
          <a:prstGeom prst="rect">
            <a:avLst/>
          </a:prstGeom>
          <a:noFill/>
          <a:ln w="38100" algn="ctr">
            <a:solidFill>
              <a:srgbClr val="B00000"/>
            </a:solidFill>
            <a:miter lim="800000"/>
            <a:headEnd/>
            <a:tailEnd/>
          </a:ln>
        </p:spPr>
        <p:txBody>
          <a:bodyPr wrap="none" anchor="ctr">
            <a:spAutoFit/>
          </a:bodyPr>
          <a:lstStyle/>
          <a:p>
            <a:r>
              <a:rPr lang="it-IT"/>
              <a:t>Massima performance</a:t>
            </a:r>
          </a:p>
        </p:txBody>
      </p:sp>
      <p:sp>
        <p:nvSpPr>
          <p:cNvPr id="11" name="Rectangle 11">
            <a:extLst>
              <a:ext uri="{FF2B5EF4-FFF2-40B4-BE49-F238E27FC236}">
                <a16:creationId xmlns:a16="http://schemas.microsoft.com/office/drawing/2014/main" id="{46789FD3-EA88-4495-B1DB-79F5AB73EA44}"/>
              </a:ext>
            </a:extLst>
          </p:cNvPr>
          <p:cNvSpPr>
            <a:spLocks noChangeArrowheads="1"/>
          </p:cNvSpPr>
          <p:nvPr/>
        </p:nvSpPr>
        <p:spPr bwMode="auto">
          <a:xfrm>
            <a:off x="1689398" y="4797697"/>
            <a:ext cx="2801937" cy="495300"/>
          </a:xfrm>
          <a:prstGeom prst="rect">
            <a:avLst/>
          </a:prstGeom>
          <a:noFill/>
          <a:ln w="38100" algn="ctr">
            <a:solidFill>
              <a:srgbClr val="B00000"/>
            </a:solidFill>
            <a:miter lim="800000"/>
            <a:headEnd/>
            <a:tailEnd/>
          </a:ln>
        </p:spPr>
        <p:txBody>
          <a:bodyPr wrap="none" anchor="ctr">
            <a:spAutoFit/>
          </a:bodyPr>
          <a:lstStyle/>
          <a:p>
            <a:r>
              <a:rPr lang="it-IT"/>
              <a:t>Tipica performance</a:t>
            </a:r>
          </a:p>
        </p:txBody>
      </p:sp>
      <p:cxnSp>
        <p:nvCxnSpPr>
          <p:cNvPr id="12" name="AutoShape 12">
            <a:extLst>
              <a:ext uri="{FF2B5EF4-FFF2-40B4-BE49-F238E27FC236}">
                <a16:creationId xmlns:a16="http://schemas.microsoft.com/office/drawing/2014/main" id="{D0D41CF4-AC8E-48E8-A521-BDDA02EC61D3}"/>
              </a:ext>
            </a:extLst>
          </p:cNvPr>
          <p:cNvCxnSpPr>
            <a:cxnSpLocks noChangeShapeType="1"/>
            <a:stCxn id="10" idx="3"/>
            <a:endCxn id="4" idx="1"/>
          </p:cNvCxnSpPr>
          <p:nvPr/>
        </p:nvCxnSpPr>
        <p:spPr bwMode="auto">
          <a:xfrm flipV="1">
            <a:off x="4591348" y="1660426"/>
            <a:ext cx="1384300" cy="711200"/>
          </a:xfrm>
          <a:prstGeom prst="straightConnector1">
            <a:avLst/>
          </a:prstGeom>
          <a:noFill/>
          <a:ln w="38100">
            <a:solidFill>
              <a:srgbClr val="B00000"/>
            </a:solidFill>
            <a:round/>
            <a:headEnd/>
            <a:tailEnd type="triangle" w="med" len="med"/>
          </a:ln>
        </p:spPr>
      </p:cxnSp>
      <p:cxnSp>
        <p:nvCxnSpPr>
          <p:cNvPr id="13" name="AutoShape 13">
            <a:extLst>
              <a:ext uri="{FF2B5EF4-FFF2-40B4-BE49-F238E27FC236}">
                <a16:creationId xmlns:a16="http://schemas.microsoft.com/office/drawing/2014/main" id="{F0421C9D-C24E-425C-A23C-7EB0C47AAF85}"/>
              </a:ext>
            </a:extLst>
          </p:cNvPr>
          <p:cNvCxnSpPr>
            <a:cxnSpLocks noChangeShapeType="1"/>
            <a:stCxn id="10" idx="3"/>
            <a:endCxn id="5" idx="1"/>
          </p:cNvCxnSpPr>
          <p:nvPr/>
        </p:nvCxnSpPr>
        <p:spPr bwMode="auto">
          <a:xfrm flipV="1">
            <a:off x="4572298" y="2279330"/>
            <a:ext cx="1441451" cy="92296"/>
          </a:xfrm>
          <a:prstGeom prst="straightConnector1">
            <a:avLst/>
          </a:prstGeom>
          <a:noFill/>
          <a:ln w="38100">
            <a:solidFill>
              <a:srgbClr val="B00000"/>
            </a:solidFill>
            <a:round/>
            <a:headEnd/>
            <a:tailEnd type="triangle" w="med" len="med"/>
          </a:ln>
        </p:spPr>
      </p:cxnSp>
      <p:cxnSp>
        <p:nvCxnSpPr>
          <p:cNvPr id="14" name="AutoShape 14">
            <a:extLst>
              <a:ext uri="{FF2B5EF4-FFF2-40B4-BE49-F238E27FC236}">
                <a16:creationId xmlns:a16="http://schemas.microsoft.com/office/drawing/2014/main" id="{847C1CB8-73C4-4300-B218-E371EB26DC87}"/>
              </a:ext>
            </a:extLst>
          </p:cNvPr>
          <p:cNvCxnSpPr>
            <a:cxnSpLocks noChangeShapeType="1"/>
            <a:stCxn id="10" idx="3"/>
            <a:endCxn id="6" idx="1"/>
          </p:cNvCxnSpPr>
          <p:nvPr/>
        </p:nvCxnSpPr>
        <p:spPr bwMode="auto">
          <a:xfrm>
            <a:off x="4572298" y="2371626"/>
            <a:ext cx="1431900" cy="458111"/>
          </a:xfrm>
          <a:prstGeom prst="straightConnector1">
            <a:avLst/>
          </a:prstGeom>
          <a:noFill/>
          <a:ln w="38100">
            <a:solidFill>
              <a:srgbClr val="B00000"/>
            </a:solidFill>
            <a:round/>
            <a:headEnd/>
            <a:tailEnd type="triangle" w="med" len="med"/>
          </a:ln>
        </p:spPr>
      </p:cxnSp>
      <p:cxnSp>
        <p:nvCxnSpPr>
          <p:cNvPr id="15" name="AutoShape 15">
            <a:extLst>
              <a:ext uri="{FF2B5EF4-FFF2-40B4-BE49-F238E27FC236}">
                <a16:creationId xmlns:a16="http://schemas.microsoft.com/office/drawing/2014/main" id="{A8D4C233-63E7-447E-B03D-4F41189DA6B4}"/>
              </a:ext>
            </a:extLst>
          </p:cNvPr>
          <p:cNvCxnSpPr>
            <a:cxnSpLocks noChangeShapeType="1"/>
            <a:stCxn id="11" idx="3"/>
            <a:endCxn id="7" idx="1"/>
          </p:cNvCxnSpPr>
          <p:nvPr/>
        </p:nvCxnSpPr>
        <p:spPr bwMode="auto">
          <a:xfrm flipV="1">
            <a:off x="4510385" y="4324622"/>
            <a:ext cx="1503363" cy="720725"/>
          </a:xfrm>
          <a:prstGeom prst="straightConnector1">
            <a:avLst/>
          </a:prstGeom>
          <a:noFill/>
          <a:ln w="38100">
            <a:solidFill>
              <a:srgbClr val="B00000"/>
            </a:solidFill>
            <a:round/>
            <a:headEnd/>
            <a:tailEnd type="triangle" w="med" len="med"/>
          </a:ln>
        </p:spPr>
      </p:cxnSp>
      <p:cxnSp>
        <p:nvCxnSpPr>
          <p:cNvPr id="16" name="AutoShape 16">
            <a:extLst>
              <a:ext uri="{FF2B5EF4-FFF2-40B4-BE49-F238E27FC236}">
                <a16:creationId xmlns:a16="http://schemas.microsoft.com/office/drawing/2014/main" id="{F0740631-FE4C-4D02-AFFF-E442EAE786B1}"/>
              </a:ext>
            </a:extLst>
          </p:cNvPr>
          <p:cNvCxnSpPr>
            <a:cxnSpLocks noChangeShapeType="1"/>
            <a:stCxn id="11" idx="3"/>
            <a:endCxn id="8" idx="1"/>
          </p:cNvCxnSpPr>
          <p:nvPr/>
        </p:nvCxnSpPr>
        <p:spPr bwMode="auto">
          <a:xfrm flipV="1">
            <a:off x="4510385" y="5005660"/>
            <a:ext cx="1657350" cy="39687"/>
          </a:xfrm>
          <a:prstGeom prst="straightConnector1">
            <a:avLst/>
          </a:prstGeom>
          <a:noFill/>
          <a:ln w="38100">
            <a:solidFill>
              <a:srgbClr val="B00000"/>
            </a:solidFill>
            <a:round/>
            <a:headEnd/>
            <a:tailEnd type="triangle" w="med" len="med"/>
          </a:ln>
        </p:spPr>
      </p:cxnSp>
      <p:cxnSp>
        <p:nvCxnSpPr>
          <p:cNvPr id="17" name="AutoShape 17">
            <a:extLst>
              <a:ext uri="{FF2B5EF4-FFF2-40B4-BE49-F238E27FC236}">
                <a16:creationId xmlns:a16="http://schemas.microsoft.com/office/drawing/2014/main" id="{4AFE1E16-BF8E-4034-8AD8-8F47B3F4E98A}"/>
              </a:ext>
            </a:extLst>
          </p:cNvPr>
          <p:cNvCxnSpPr>
            <a:cxnSpLocks noChangeShapeType="1"/>
            <a:stCxn id="11" idx="3"/>
            <a:endCxn id="9" idx="1"/>
          </p:cNvCxnSpPr>
          <p:nvPr/>
        </p:nvCxnSpPr>
        <p:spPr bwMode="auto">
          <a:xfrm>
            <a:off x="4510385" y="5045347"/>
            <a:ext cx="1447800" cy="608013"/>
          </a:xfrm>
          <a:prstGeom prst="straightConnector1">
            <a:avLst/>
          </a:prstGeom>
          <a:noFill/>
          <a:ln w="38100">
            <a:solidFill>
              <a:srgbClr val="B00000"/>
            </a:solidFill>
            <a:round/>
            <a:headEnd/>
            <a:tailEnd type="triangle" w="med" len="med"/>
          </a:ln>
        </p:spPr>
      </p:cxnSp>
      <p:sp>
        <p:nvSpPr>
          <p:cNvPr id="18" name="Rectangle 18">
            <a:extLst>
              <a:ext uri="{FF2B5EF4-FFF2-40B4-BE49-F238E27FC236}">
                <a16:creationId xmlns:a16="http://schemas.microsoft.com/office/drawing/2014/main" id="{0D5209BF-462D-4C4B-81FA-14E79C50E390}"/>
              </a:ext>
            </a:extLst>
          </p:cNvPr>
          <p:cNvSpPr>
            <a:spLocks noChangeArrowheads="1"/>
          </p:cNvSpPr>
          <p:nvPr/>
        </p:nvSpPr>
        <p:spPr bwMode="auto">
          <a:xfrm>
            <a:off x="6690023" y="6174060"/>
            <a:ext cx="471487" cy="495300"/>
          </a:xfrm>
          <a:prstGeom prst="rect">
            <a:avLst/>
          </a:prstGeom>
          <a:noFill/>
          <a:ln w="38100" algn="ctr">
            <a:solidFill>
              <a:srgbClr val="B00000"/>
            </a:solidFill>
            <a:miter lim="800000"/>
            <a:headEnd/>
            <a:tailEnd/>
          </a:ln>
        </p:spPr>
        <p:txBody>
          <a:bodyPr wrap="none" anchor="ctr">
            <a:spAutoFit/>
          </a:bodyPr>
          <a:lstStyle/>
          <a:p>
            <a:r>
              <a:rPr lang="it-IT"/>
              <a:t>…</a:t>
            </a:r>
          </a:p>
        </p:txBody>
      </p:sp>
      <p:cxnSp>
        <p:nvCxnSpPr>
          <p:cNvPr id="19" name="AutoShape 19">
            <a:extLst>
              <a:ext uri="{FF2B5EF4-FFF2-40B4-BE49-F238E27FC236}">
                <a16:creationId xmlns:a16="http://schemas.microsoft.com/office/drawing/2014/main" id="{D5996BEF-11A8-4FAC-A41B-768C040DB60B}"/>
              </a:ext>
            </a:extLst>
          </p:cNvPr>
          <p:cNvCxnSpPr>
            <a:cxnSpLocks noChangeShapeType="1"/>
            <a:stCxn id="11" idx="3"/>
            <a:endCxn id="18" idx="1"/>
          </p:cNvCxnSpPr>
          <p:nvPr/>
        </p:nvCxnSpPr>
        <p:spPr bwMode="auto">
          <a:xfrm>
            <a:off x="4510385" y="5045347"/>
            <a:ext cx="2160588" cy="1376363"/>
          </a:xfrm>
          <a:prstGeom prst="straightConnector1">
            <a:avLst/>
          </a:prstGeom>
          <a:noFill/>
          <a:ln w="38100">
            <a:solidFill>
              <a:srgbClr val="B00000"/>
            </a:solidFill>
            <a:round/>
            <a:headEnd/>
            <a:tailEnd type="triangle" w="med" len="med"/>
          </a:ln>
        </p:spPr>
      </p:cxnSp>
      <p:sp>
        <p:nvSpPr>
          <p:cNvPr id="21" name="Rectangle 6">
            <a:extLst>
              <a:ext uri="{FF2B5EF4-FFF2-40B4-BE49-F238E27FC236}">
                <a16:creationId xmlns:a16="http://schemas.microsoft.com/office/drawing/2014/main" id="{D2B0692F-688E-4FF1-B0CB-6761AD9CB06B}"/>
              </a:ext>
            </a:extLst>
          </p:cNvPr>
          <p:cNvSpPr>
            <a:spLocks noChangeArrowheads="1"/>
          </p:cNvSpPr>
          <p:nvPr/>
        </p:nvSpPr>
        <p:spPr bwMode="auto">
          <a:xfrm>
            <a:off x="6013748" y="3283964"/>
            <a:ext cx="1146468" cy="369332"/>
          </a:xfrm>
          <a:prstGeom prst="rect">
            <a:avLst/>
          </a:prstGeom>
          <a:noFill/>
          <a:ln w="38100" algn="ctr">
            <a:solidFill>
              <a:srgbClr val="B00000"/>
            </a:solidFill>
            <a:miter lim="800000"/>
            <a:headEnd/>
            <a:tailEnd/>
          </a:ln>
        </p:spPr>
        <p:txBody>
          <a:bodyPr wrap="none" anchor="ctr">
            <a:spAutoFit/>
          </a:bodyPr>
          <a:lstStyle/>
          <a:p>
            <a:r>
              <a:rPr lang="it-IT" dirty="0"/>
              <a:t>Capacità</a:t>
            </a:r>
          </a:p>
        </p:txBody>
      </p:sp>
      <p:cxnSp>
        <p:nvCxnSpPr>
          <p:cNvPr id="27" name="AutoShape 14">
            <a:extLst>
              <a:ext uri="{FF2B5EF4-FFF2-40B4-BE49-F238E27FC236}">
                <a16:creationId xmlns:a16="http://schemas.microsoft.com/office/drawing/2014/main" id="{DE910D1F-32A7-457C-B4A1-3AF957799F46}"/>
              </a:ext>
            </a:extLst>
          </p:cNvPr>
          <p:cNvCxnSpPr>
            <a:cxnSpLocks noChangeShapeType="1"/>
            <a:stCxn id="10" idx="3"/>
            <a:endCxn id="21" idx="1"/>
          </p:cNvCxnSpPr>
          <p:nvPr/>
        </p:nvCxnSpPr>
        <p:spPr bwMode="auto">
          <a:xfrm>
            <a:off x="4572298" y="2371626"/>
            <a:ext cx="1441450" cy="1097004"/>
          </a:xfrm>
          <a:prstGeom prst="straightConnector1">
            <a:avLst/>
          </a:prstGeom>
          <a:noFill/>
          <a:ln w="38100">
            <a:solidFill>
              <a:srgbClr val="B00000"/>
            </a:solidFill>
            <a:round/>
            <a:headEnd/>
            <a:tailEnd type="triangle" w="med" len="med"/>
          </a:ln>
        </p:spPr>
      </p:cxnSp>
    </p:spTree>
    <p:extLst>
      <p:ext uri="{BB962C8B-B14F-4D97-AF65-F5344CB8AC3E}">
        <p14:creationId xmlns:p14="http://schemas.microsoft.com/office/powerpoint/2010/main" val="41200002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476536-C95F-450F-A619-2A0B1340ECF4}"/>
              </a:ext>
            </a:extLst>
          </p:cNvPr>
          <p:cNvSpPr>
            <a:spLocks noGrp="1"/>
          </p:cNvSpPr>
          <p:nvPr>
            <p:ph type="title"/>
          </p:nvPr>
        </p:nvSpPr>
        <p:spPr/>
        <p:txBody>
          <a:bodyPr/>
          <a:lstStyle/>
          <a:p>
            <a:r>
              <a:rPr lang="it-IT" dirty="0"/>
              <a:t>Cosa intendiamo per intelligenza? </a:t>
            </a:r>
          </a:p>
        </p:txBody>
      </p:sp>
      <p:sp>
        <p:nvSpPr>
          <p:cNvPr id="3" name="Segnaposto contenuto 2">
            <a:extLst>
              <a:ext uri="{FF2B5EF4-FFF2-40B4-BE49-F238E27FC236}">
                <a16:creationId xmlns:a16="http://schemas.microsoft.com/office/drawing/2014/main" id="{D34FA66E-E889-4DDA-B9A5-C8A5702DCDAA}"/>
              </a:ext>
            </a:extLst>
          </p:cNvPr>
          <p:cNvSpPr>
            <a:spLocks noGrp="1"/>
          </p:cNvSpPr>
          <p:nvPr>
            <p:ph idx="1"/>
          </p:nvPr>
        </p:nvSpPr>
        <p:spPr/>
        <p:txBody>
          <a:bodyPr/>
          <a:lstStyle/>
          <a:p>
            <a:r>
              <a:rPr lang="it-IT" sz="2400" i="1" dirty="0"/>
              <a:t>Intelligenza</a:t>
            </a:r>
            <a:r>
              <a:rPr lang="it-IT" sz="2400" dirty="0"/>
              <a:t> = Termine onnicomprensivo che comprende </a:t>
            </a:r>
            <a:r>
              <a:rPr lang="it-IT" sz="2400" i="1" dirty="0"/>
              <a:t>g</a:t>
            </a:r>
            <a:r>
              <a:rPr lang="it-IT" sz="2400" dirty="0"/>
              <a:t>, </a:t>
            </a:r>
            <a:r>
              <a:rPr lang="it-IT" sz="2400" i="1" dirty="0"/>
              <a:t>attitudini</a:t>
            </a:r>
            <a:r>
              <a:rPr lang="it-IT" sz="2400" dirty="0"/>
              <a:t>, e </a:t>
            </a:r>
            <a:r>
              <a:rPr lang="it-IT" sz="2400" i="1" dirty="0"/>
              <a:t>abilità</a:t>
            </a:r>
            <a:r>
              <a:rPr lang="it-IT" sz="2400" dirty="0"/>
              <a:t> </a:t>
            </a:r>
            <a:r>
              <a:rPr lang="it-IT" sz="2400" i="1" dirty="0"/>
              <a:t>cognitive</a:t>
            </a:r>
            <a:r>
              <a:rPr lang="it-IT" sz="2400" dirty="0"/>
              <a:t> specifiche. </a:t>
            </a:r>
          </a:p>
          <a:p>
            <a:r>
              <a:rPr lang="it-IT" sz="2400" i="1" dirty="0"/>
              <a:t>QI</a:t>
            </a:r>
            <a:r>
              <a:rPr lang="it-IT" sz="2400" dirty="0"/>
              <a:t> = una scala standardizzata dell’intelligenza, alla stregue dei punti z</a:t>
            </a:r>
          </a:p>
          <a:p>
            <a:r>
              <a:rPr lang="it-IT" sz="2400" i="1" dirty="0"/>
              <a:t>Intelligenza generale </a:t>
            </a:r>
            <a:r>
              <a:rPr lang="it-IT" sz="2400" dirty="0"/>
              <a:t>= </a:t>
            </a:r>
            <a:r>
              <a:rPr lang="it-IT" sz="2400" i="1" dirty="0"/>
              <a:t>Abilità Mentali Generali (GMA)= g</a:t>
            </a:r>
            <a:r>
              <a:rPr lang="it-IT" sz="2400" dirty="0"/>
              <a:t> = </a:t>
            </a:r>
            <a:r>
              <a:rPr lang="it-IT" sz="2400" b="1" i="1" dirty="0"/>
              <a:t>«Abilità d’apprendimento» </a:t>
            </a:r>
            <a:r>
              <a:rPr lang="it-IT" sz="2400" dirty="0"/>
              <a:t>(il tratto latente primario che i test misurano)</a:t>
            </a:r>
            <a:r>
              <a:rPr lang="it-IT" sz="2400" i="1" dirty="0"/>
              <a:t>. </a:t>
            </a:r>
          </a:p>
          <a:p>
            <a:r>
              <a:rPr lang="it-IT" sz="2400" dirty="0"/>
              <a:t>Richiede l’abilità di: </a:t>
            </a:r>
            <a:r>
              <a:rPr lang="it-IT" sz="2400" i="1" dirty="0"/>
              <a:t>ragionare</a:t>
            </a:r>
            <a:r>
              <a:rPr lang="it-IT" sz="2400" dirty="0"/>
              <a:t>, </a:t>
            </a:r>
            <a:r>
              <a:rPr lang="it-IT" sz="2400" i="1" dirty="0"/>
              <a:t>pianificare</a:t>
            </a:r>
            <a:r>
              <a:rPr lang="it-IT" sz="2400" dirty="0"/>
              <a:t>, </a:t>
            </a:r>
            <a:r>
              <a:rPr lang="it-IT" sz="2400" i="1" dirty="0"/>
              <a:t>risolvere problemi, pensare in modo astratto, comprendere idee complesse, imparare velocemente e imparare dall’esperienza. </a:t>
            </a:r>
          </a:p>
        </p:txBody>
      </p:sp>
    </p:spTree>
    <p:extLst>
      <p:ext uri="{BB962C8B-B14F-4D97-AF65-F5344CB8AC3E}">
        <p14:creationId xmlns:p14="http://schemas.microsoft.com/office/powerpoint/2010/main" val="246035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E5E8714-76FB-428D-B8AD-1C686853EAF3}"/>
              </a:ext>
            </a:extLst>
          </p:cNvPr>
          <p:cNvSpPr>
            <a:spLocks noGrp="1"/>
          </p:cNvSpPr>
          <p:nvPr>
            <p:ph type="ctrTitle"/>
          </p:nvPr>
        </p:nvSpPr>
        <p:spPr/>
        <p:txBody>
          <a:bodyPr/>
          <a:lstStyle/>
          <a:p>
            <a:r>
              <a:rPr lang="it-IT" dirty="0">
                <a:solidFill>
                  <a:schemeClr val="bg1">
                    <a:lumMod val="85000"/>
                  </a:schemeClr>
                </a:solidFill>
                <a:hlinkClick r:id="rId2" action="ppaction://hlinkpres?slideindex=1&amp;slidetitle=">
                  <a:extLst>
                    <a:ext uri="{A12FA001-AC4F-418D-AE19-62706E023703}">
                      <ahyp:hlinkClr xmlns:ahyp="http://schemas.microsoft.com/office/drawing/2018/hyperlinkcolor" val="tx"/>
                    </a:ext>
                  </a:extLst>
                </a:hlinkClick>
              </a:rPr>
              <a:t>Presentazione delle attività pratiche</a:t>
            </a:r>
            <a:endParaRPr lang="it-IT" dirty="0">
              <a:solidFill>
                <a:schemeClr val="bg1">
                  <a:lumMod val="85000"/>
                </a:schemeClr>
              </a:solidFill>
            </a:endParaRPr>
          </a:p>
        </p:txBody>
      </p:sp>
      <p:sp>
        <p:nvSpPr>
          <p:cNvPr id="5" name="Sottotitolo 4">
            <a:extLst>
              <a:ext uri="{FF2B5EF4-FFF2-40B4-BE49-F238E27FC236}">
                <a16:creationId xmlns:a16="http://schemas.microsoft.com/office/drawing/2014/main" id="{C33F6802-0EB5-460C-886D-10FFD22155CE}"/>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32147753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F1FB2-1D18-40B6-B6F9-5396A71738C8}"/>
              </a:ext>
            </a:extLst>
          </p:cNvPr>
          <p:cNvSpPr>
            <a:spLocks noGrp="1"/>
          </p:cNvSpPr>
          <p:nvPr>
            <p:ph type="title"/>
          </p:nvPr>
        </p:nvSpPr>
        <p:spPr/>
        <p:txBody>
          <a:bodyPr/>
          <a:lstStyle/>
          <a:p>
            <a:r>
              <a:rPr lang="it-IT" dirty="0"/>
              <a:t>Una semplificazione del modello di Carroll (1993)</a:t>
            </a:r>
          </a:p>
        </p:txBody>
      </p:sp>
      <p:sp>
        <p:nvSpPr>
          <p:cNvPr id="4" name="Ovale 3">
            <a:extLst>
              <a:ext uri="{FF2B5EF4-FFF2-40B4-BE49-F238E27FC236}">
                <a16:creationId xmlns:a16="http://schemas.microsoft.com/office/drawing/2014/main" id="{FD320D42-7C8F-40DD-AF03-E0524F9EEF9E}"/>
              </a:ext>
            </a:extLst>
          </p:cNvPr>
          <p:cNvSpPr/>
          <p:nvPr/>
        </p:nvSpPr>
        <p:spPr bwMode="auto">
          <a:xfrm>
            <a:off x="3707904" y="1484784"/>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1" u="none" strike="noStrike" cap="none" normalizeH="0" baseline="0" dirty="0">
                <a:ln>
                  <a:noFill/>
                </a:ln>
                <a:solidFill>
                  <a:schemeClr val="tx1"/>
                </a:solidFill>
                <a:effectLst/>
                <a:latin typeface="Arial" charset="0"/>
              </a:rPr>
              <a:t>g</a:t>
            </a:r>
          </a:p>
        </p:txBody>
      </p:sp>
      <p:sp>
        <p:nvSpPr>
          <p:cNvPr id="22" name="Ovale 21">
            <a:extLst>
              <a:ext uri="{FF2B5EF4-FFF2-40B4-BE49-F238E27FC236}">
                <a16:creationId xmlns:a16="http://schemas.microsoft.com/office/drawing/2014/main" id="{698622B9-E32D-41EA-BE25-3DE90B10B2BC}"/>
              </a:ext>
            </a:extLst>
          </p:cNvPr>
          <p:cNvSpPr/>
          <p:nvPr/>
        </p:nvSpPr>
        <p:spPr bwMode="auto">
          <a:xfrm>
            <a:off x="179512" y="3789040"/>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err="1">
                <a:ln>
                  <a:noFill/>
                </a:ln>
                <a:solidFill>
                  <a:schemeClr val="tx1"/>
                </a:solidFill>
                <a:effectLst/>
                <a:latin typeface="Arial" charset="0"/>
              </a:rPr>
              <a:t>Gs</a:t>
            </a:r>
            <a:endParaRPr kumimoji="0" lang="it-IT" sz="1600" b="0" u="none" strike="noStrike" cap="none" normalizeH="0" baseline="0" dirty="0">
              <a:ln>
                <a:noFill/>
              </a:ln>
              <a:solidFill>
                <a:schemeClr val="tx1"/>
              </a:solidFill>
              <a:effectLst/>
              <a:latin typeface="Arial" charset="0"/>
            </a:endParaRPr>
          </a:p>
        </p:txBody>
      </p:sp>
      <p:sp>
        <p:nvSpPr>
          <p:cNvPr id="24" name="Ovale 23">
            <a:extLst>
              <a:ext uri="{FF2B5EF4-FFF2-40B4-BE49-F238E27FC236}">
                <a16:creationId xmlns:a16="http://schemas.microsoft.com/office/drawing/2014/main" id="{0B7D39DD-F441-4EC7-8CEE-1DF83A7426CE}"/>
              </a:ext>
            </a:extLst>
          </p:cNvPr>
          <p:cNvSpPr/>
          <p:nvPr/>
        </p:nvSpPr>
        <p:spPr bwMode="auto">
          <a:xfrm>
            <a:off x="1373209" y="3769731"/>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a:ln>
                  <a:noFill/>
                </a:ln>
                <a:solidFill>
                  <a:schemeClr val="tx1"/>
                </a:solidFill>
                <a:effectLst/>
                <a:latin typeface="Arial" charset="0"/>
              </a:rPr>
              <a:t>Gr</a:t>
            </a:r>
          </a:p>
        </p:txBody>
      </p:sp>
      <p:sp>
        <p:nvSpPr>
          <p:cNvPr id="26" name="Ovale 25">
            <a:extLst>
              <a:ext uri="{FF2B5EF4-FFF2-40B4-BE49-F238E27FC236}">
                <a16:creationId xmlns:a16="http://schemas.microsoft.com/office/drawing/2014/main" id="{4EF24EE6-EBA3-4F84-AB7A-9C1AA989C9D8}"/>
              </a:ext>
            </a:extLst>
          </p:cNvPr>
          <p:cNvSpPr/>
          <p:nvPr/>
        </p:nvSpPr>
        <p:spPr bwMode="auto">
          <a:xfrm>
            <a:off x="2554875" y="3789040"/>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err="1">
                <a:ln>
                  <a:noFill/>
                </a:ln>
                <a:solidFill>
                  <a:schemeClr val="tx1"/>
                </a:solidFill>
                <a:effectLst/>
                <a:latin typeface="Arial" charset="0"/>
              </a:rPr>
              <a:t>G</a:t>
            </a:r>
            <a:r>
              <a:rPr lang="it-IT" sz="1200" b="0" dirty="0" err="1">
                <a:latin typeface="Arial" charset="0"/>
              </a:rPr>
              <a:t>f</a:t>
            </a:r>
            <a:endParaRPr kumimoji="0" lang="it-IT" sz="1600" b="0" u="none" strike="noStrike" cap="none" normalizeH="0" baseline="0" dirty="0">
              <a:ln>
                <a:noFill/>
              </a:ln>
              <a:solidFill>
                <a:schemeClr val="tx1"/>
              </a:solidFill>
              <a:effectLst/>
              <a:latin typeface="Arial" charset="0"/>
            </a:endParaRPr>
          </a:p>
        </p:txBody>
      </p:sp>
      <p:sp>
        <p:nvSpPr>
          <p:cNvPr id="28" name="Ovale 27">
            <a:extLst>
              <a:ext uri="{FF2B5EF4-FFF2-40B4-BE49-F238E27FC236}">
                <a16:creationId xmlns:a16="http://schemas.microsoft.com/office/drawing/2014/main" id="{4AB647AD-D780-48BE-8FFD-A3A91A4580A2}"/>
              </a:ext>
            </a:extLst>
          </p:cNvPr>
          <p:cNvSpPr/>
          <p:nvPr/>
        </p:nvSpPr>
        <p:spPr bwMode="auto">
          <a:xfrm>
            <a:off x="3769265" y="3775012"/>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err="1">
                <a:ln>
                  <a:noFill/>
                </a:ln>
                <a:solidFill>
                  <a:schemeClr val="tx1"/>
                </a:solidFill>
                <a:effectLst/>
                <a:latin typeface="Arial" charset="0"/>
              </a:rPr>
              <a:t>Gs</a:t>
            </a:r>
            <a:endParaRPr kumimoji="0" lang="it-IT" sz="1600" b="0" u="none" strike="noStrike" cap="none" normalizeH="0" baseline="0" dirty="0">
              <a:ln>
                <a:noFill/>
              </a:ln>
              <a:solidFill>
                <a:schemeClr val="tx1"/>
              </a:solidFill>
              <a:effectLst/>
              <a:latin typeface="Arial" charset="0"/>
            </a:endParaRPr>
          </a:p>
        </p:txBody>
      </p:sp>
      <p:sp>
        <p:nvSpPr>
          <p:cNvPr id="29" name="Ovale 28">
            <a:extLst>
              <a:ext uri="{FF2B5EF4-FFF2-40B4-BE49-F238E27FC236}">
                <a16:creationId xmlns:a16="http://schemas.microsoft.com/office/drawing/2014/main" id="{B4B70098-75C0-4805-9B4B-7D5A7562F2A3}"/>
              </a:ext>
            </a:extLst>
          </p:cNvPr>
          <p:cNvSpPr/>
          <p:nvPr/>
        </p:nvSpPr>
        <p:spPr bwMode="auto">
          <a:xfrm>
            <a:off x="5063631" y="3789040"/>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err="1">
                <a:ln>
                  <a:noFill/>
                </a:ln>
                <a:solidFill>
                  <a:schemeClr val="tx1"/>
                </a:solidFill>
                <a:effectLst/>
                <a:latin typeface="Arial" charset="0"/>
              </a:rPr>
              <a:t>Gc</a:t>
            </a:r>
            <a:endParaRPr kumimoji="0" lang="it-IT" sz="1600" b="0" u="none" strike="noStrike" cap="none" normalizeH="0" baseline="0" dirty="0">
              <a:ln>
                <a:noFill/>
              </a:ln>
              <a:solidFill>
                <a:schemeClr val="tx1"/>
              </a:solidFill>
              <a:effectLst/>
              <a:latin typeface="Arial" charset="0"/>
            </a:endParaRPr>
          </a:p>
        </p:txBody>
      </p:sp>
      <p:sp>
        <p:nvSpPr>
          <p:cNvPr id="30" name="Ovale 29">
            <a:extLst>
              <a:ext uri="{FF2B5EF4-FFF2-40B4-BE49-F238E27FC236}">
                <a16:creationId xmlns:a16="http://schemas.microsoft.com/office/drawing/2014/main" id="{F7776E34-4E35-4591-8D20-F6945F867AFD}"/>
              </a:ext>
            </a:extLst>
          </p:cNvPr>
          <p:cNvSpPr/>
          <p:nvPr/>
        </p:nvSpPr>
        <p:spPr bwMode="auto">
          <a:xfrm>
            <a:off x="6306745" y="3789040"/>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err="1">
                <a:ln>
                  <a:noFill/>
                </a:ln>
                <a:solidFill>
                  <a:schemeClr val="tx1"/>
                </a:solidFill>
                <a:effectLst/>
                <a:latin typeface="Arial" charset="0"/>
              </a:rPr>
              <a:t>G</a:t>
            </a:r>
            <a:r>
              <a:rPr kumimoji="0" lang="it-IT" sz="1400" b="0" u="none" strike="noStrike" cap="none" normalizeH="0" baseline="0" dirty="0" err="1">
                <a:ln>
                  <a:noFill/>
                </a:ln>
                <a:solidFill>
                  <a:schemeClr val="tx1"/>
                </a:solidFill>
                <a:effectLst/>
                <a:latin typeface="Arial" charset="0"/>
              </a:rPr>
              <a:t>m</a:t>
            </a:r>
            <a:endParaRPr kumimoji="0" lang="it-IT" sz="1600" b="0" u="none" strike="noStrike" cap="none" normalizeH="0" baseline="0" dirty="0">
              <a:ln>
                <a:noFill/>
              </a:ln>
              <a:solidFill>
                <a:schemeClr val="tx1"/>
              </a:solidFill>
              <a:effectLst/>
              <a:latin typeface="Arial" charset="0"/>
            </a:endParaRPr>
          </a:p>
        </p:txBody>
      </p:sp>
      <p:sp>
        <p:nvSpPr>
          <p:cNvPr id="31" name="Ovale 30">
            <a:extLst>
              <a:ext uri="{FF2B5EF4-FFF2-40B4-BE49-F238E27FC236}">
                <a16:creationId xmlns:a16="http://schemas.microsoft.com/office/drawing/2014/main" id="{7E0C9907-3205-44D6-85B1-76A7C8319917}"/>
              </a:ext>
            </a:extLst>
          </p:cNvPr>
          <p:cNvSpPr/>
          <p:nvPr/>
        </p:nvSpPr>
        <p:spPr bwMode="auto">
          <a:xfrm>
            <a:off x="7569048" y="3776609"/>
            <a:ext cx="720080" cy="70609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u="none" strike="noStrike" cap="none" normalizeH="0" baseline="0" dirty="0" err="1">
                <a:ln>
                  <a:noFill/>
                </a:ln>
                <a:solidFill>
                  <a:schemeClr val="tx1"/>
                </a:solidFill>
                <a:effectLst/>
                <a:latin typeface="Arial" charset="0"/>
              </a:rPr>
              <a:t>Ga</a:t>
            </a:r>
            <a:endParaRPr kumimoji="0" lang="it-IT" sz="1600" b="0" u="none" strike="noStrike" cap="none" normalizeH="0" baseline="0" dirty="0">
              <a:ln>
                <a:noFill/>
              </a:ln>
              <a:solidFill>
                <a:schemeClr val="tx1"/>
              </a:solidFill>
              <a:effectLst/>
              <a:latin typeface="Arial" charset="0"/>
            </a:endParaRPr>
          </a:p>
        </p:txBody>
      </p:sp>
      <p:cxnSp>
        <p:nvCxnSpPr>
          <p:cNvPr id="33" name="Connettore 2 32">
            <a:extLst>
              <a:ext uri="{FF2B5EF4-FFF2-40B4-BE49-F238E27FC236}">
                <a16:creationId xmlns:a16="http://schemas.microsoft.com/office/drawing/2014/main" id="{1F3E3223-81B8-44DC-9FA6-974D22230E5E}"/>
              </a:ext>
            </a:extLst>
          </p:cNvPr>
          <p:cNvCxnSpPr>
            <a:stCxn id="4" idx="3"/>
            <a:endCxn id="22" idx="0"/>
          </p:cNvCxnSpPr>
          <p:nvPr/>
        </p:nvCxnSpPr>
        <p:spPr bwMode="auto">
          <a:xfrm flipH="1">
            <a:off x="539552" y="2087470"/>
            <a:ext cx="3273805" cy="17015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Connettore 2 35">
            <a:extLst>
              <a:ext uri="{FF2B5EF4-FFF2-40B4-BE49-F238E27FC236}">
                <a16:creationId xmlns:a16="http://schemas.microsoft.com/office/drawing/2014/main" id="{A11B9DD0-6D20-4A8B-8798-B32A5F6CE88F}"/>
              </a:ext>
            </a:extLst>
          </p:cNvPr>
          <p:cNvCxnSpPr>
            <a:cxnSpLocks/>
            <a:stCxn id="4" idx="3"/>
            <a:endCxn id="24" idx="0"/>
          </p:cNvCxnSpPr>
          <p:nvPr/>
        </p:nvCxnSpPr>
        <p:spPr bwMode="auto">
          <a:xfrm flipH="1">
            <a:off x="1733249" y="2087470"/>
            <a:ext cx="2080108" cy="16822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8" name="Connettore 2 37">
            <a:extLst>
              <a:ext uri="{FF2B5EF4-FFF2-40B4-BE49-F238E27FC236}">
                <a16:creationId xmlns:a16="http://schemas.microsoft.com/office/drawing/2014/main" id="{A72DA393-53F0-4694-BAAC-7C30DC0D3128}"/>
              </a:ext>
            </a:extLst>
          </p:cNvPr>
          <p:cNvCxnSpPr>
            <a:cxnSpLocks/>
            <a:stCxn id="4" idx="4"/>
            <a:endCxn id="26" idx="0"/>
          </p:cNvCxnSpPr>
          <p:nvPr/>
        </p:nvCxnSpPr>
        <p:spPr bwMode="auto">
          <a:xfrm flipH="1">
            <a:off x="2914915" y="2190874"/>
            <a:ext cx="1153029" cy="15981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0" name="Connettore 2 39">
            <a:extLst>
              <a:ext uri="{FF2B5EF4-FFF2-40B4-BE49-F238E27FC236}">
                <a16:creationId xmlns:a16="http://schemas.microsoft.com/office/drawing/2014/main" id="{2179C3C1-5E10-40E6-83E2-594DB452FF93}"/>
              </a:ext>
            </a:extLst>
          </p:cNvPr>
          <p:cNvCxnSpPr>
            <a:cxnSpLocks/>
            <a:stCxn id="4" idx="4"/>
            <a:endCxn id="28" idx="0"/>
          </p:cNvCxnSpPr>
          <p:nvPr/>
        </p:nvCxnSpPr>
        <p:spPr bwMode="auto">
          <a:xfrm>
            <a:off x="4067944" y="2190874"/>
            <a:ext cx="61361" cy="158413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1" name="Connettore 2 40">
            <a:extLst>
              <a:ext uri="{FF2B5EF4-FFF2-40B4-BE49-F238E27FC236}">
                <a16:creationId xmlns:a16="http://schemas.microsoft.com/office/drawing/2014/main" id="{2CD6A164-F7A2-4E84-92B0-A43296ABB2A6}"/>
              </a:ext>
            </a:extLst>
          </p:cNvPr>
          <p:cNvCxnSpPr>
            <a:cxnSpLocks/>
            <a:stCxn id="4" idx="5"/>
            <a:endCxn id="29" idx="0"/>
          </p:cNvCxnSpPr>
          <p:nvPr/>
        </p:nvCxnSpPr>
        <p:spPr bwMode="auto">
          <a:xfrm>
            <a:off x="4322531" y="2087470"/>
            <a:ext cx="1101140" cy="17015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Connettore 2 41">
            <a:extLst>
              <a:ext uri="{FF2B5EF4-FFF2-40B4-BE49-F238E27FC236}">
                <a16:creationId xmlns:a16="http://schemas.microsoft.com/office/drawing/2014/main" id="{5223C751-8E73-4C70-A18E-980CF361C6A9}"/>
              </a:ext>
            </a:extLst>
          </p:cNvPr>
          <p:cNvCxnSpPr>
            <a:cxnSpLocks/>
            <a:stCxn id="4" idx="5"/>
            <a:endCxn id="30" idx="0"/>
          </p:cNvCxnSpPr>
          <p:nvPr/>
        </p:nvCxnSpPr>
        <p:spPr bwMode="auto">
          <a:xfrm>
            <a:off x="4322531" y="2087470"/>
            <a:ext cx="2344254" cy="17015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3" name="Connettore 2 42">
            <a:extLst>
              <a:ext uri="{FF2B5EF4-FFF2-40B4-BE49-F238E27FC236}">
                <a16:creationId xmlns:a16="http://schemas.microsoft.com/office/drawing/2014/main" id="{6CCBB8A7-BAF1-4CD7-ACA2-716915DB0702}"/>
              </a:ext>
            </a:extLst>
          </p:cNvPr>
          <p:cNvCxnSpPr>
            <a:cxnSpLocks/>
            <a:stCxn id="4" idx="5"/>
            <a:endCxn id="31" idx="0"/>
          </p:cNvCxnSpPr>
          <p:nvPr/>
        </p:nvCxnSpPr>
        <p:spPr bwMode="auto">
          <a:xfrm>
            <a:off x="4322531" y="2087470"/>
            <a:ext cx="3606557" cy="16891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6" name="CasellaDiTesto 65">
            <a:extLst>
              <a:ext uri="{FF2B5EF4-FFF2-40B4-BE49-F238E27FC236}">
                <a16:creationId xmlns:a16="http://schemas.microsoft.com/office/drawing/2014/main" id="{240F8F50-6155-4C23-9045-64AA2ECCDBE3}"/>
              </a:ext>
            </a:extLst>
          </p:cNvPr>
          <p:cNvSpPr txBox="1"/>
          <p:nvPr/>
        </p:nvSpPr>
        <p:spPr>
          <a:xfrm rot="3116949">
            <a:off x="788607" y="5279686"/>
            <a:ext cx="2575332" cy="504056"/>
          </a:xfrm>
          <a:prstGeom prst="rect">
            <a:avLst/>
          </a:prstGeom>
          <a:noFill/>
        </p:spPr>
        <p:txBody>
          <a:bodyPr wrap="square" rtlCol="0">
            <a:spAutoFit/>
          </a:bodyPr>
          <a:lstStyle/>
          <a:p>
            <a:endParaRPr lang="it-IT" dirty="0"/>
          </a:p>
        </p:txBody>
      </p:sp>
      <p:sp>
        <p:nvSpPr>
          <p:cNvPr id="68" name="CasellaDiTesto 67">
            <a:extLst>
              <a:ext uri="{FF2B5EF4-FFF2-40B4-BE49-F238E27FC236}">
                <a16:creationId xmlns:a16="http://schemas.microsoft.com/office/drawing/2014/main" id="{5290C9CF-77DE-4073-A62D-90102265E9A0}"/>
              </a:ext>
            </a:extLst>
          </p:cNvPr>
          <p:cNvSpPr txBox="1"/>
          <p:nvPr/>
        </p:nvSpPr>
        <p:spPr>
          <a:xfrm rot="3116949">
            <a:off x="731520" y="5279686"/>
            <a:ext cx="2575332" cy="504056"/>
          </a:xfrm>
          <a:prstGeom prst="rect">
            <a:avLst/>
          </a:prstGeom>
          <a:noFill/>
        </p:spPr>
        <p:txBody>
          <a:bodyPr wrap="square" rtlCol="0">
            <a:spAutoFit/>
          </a:bodyPr>
          <a:lstStyle/>
          <a:p>
            <a:endParaRPr lang="it-IT" dirty="0"/>
          </a:p>
        </p:txBody>
      </p:sp>
      <p:sp>
        <p:nvSpPr>
          <p:cNvPr id="69" name="CasellaDiTesto 68">
            <a:extLst>
              <a:ext uri="{FF2B5EF4-FFF2-40B4-BE49-F238E27FC236}">
                <a16:creationId xmlns:a16="http://schemas.microsoft.com/office/drawing/2014/main" id="{40CFCE0E-A48C-4766-95CF-6795640885F2}"/>
              </a:ext>
            </a:extLst>
          </p:cNvPr>
          <p:cNvSpPr txBox="1"/>
          <p:nvPr/>
        </p:nvSpPr>
        <p:spPr>
          <a:xfrm rot="2437881">
            <a:off x="120751" y="5216272"/>
            <a:ext cx="2750927" cy="369332"/>
          </a:xfrm>
          <a:prstGeom prst="rect">
            <a:avLst/>
          </a:prstGeom>
          <a:noFill/>
        </p:spPr>
        <p:txBody>
          <a:bodyPr wrap="square" rtlCol="0">
            <a:spAutoFit/>
          </a:bodyPr>
          <a:lstStyle/>
          <a:p>
            <a:r>
              <a:rPr lang="it-IT" dirty="0"/>
              <a:t>Velocità cognitiva</a:t>
            </a:r>
          </a:p>
        </p:txBody>
      </p:sp>
      <p:sp>
        <p:nvSpPr>
          <p:cNvPr id="71" name="CasellaDiTesto 70">
            <a:extLst>
              <a:ext uri="{FF2B5EF4-FFF2-40B4-BE49-F238E27FC236}">
                <a16:creationId xmlns:a16="http://schemas.microsoft.com/office/drawing/2014/main" id="{C05130FC-2FF5-4621-A162-07144D06BEEC}"/>
              </a:ext>
            </a:extLst>
          </p:cNvPr>
          <p:cNvSpPr txBox="1"/>
          <p:nvPr/>
        </p:nvSpPr>
        <p:spPr>
          <a:xfrm rot="2437881">
            <a:off x="1544213" y="4818665"/>
            <a:ext cx="1757184" cy="646331"/>
          </a:xfrm>
          <a:prstGeom prst="rect">
            <a:avLst/>
          </a:prstGeom>
          <a:noFill/>
        </p:spPr>
        <p:txBody>
          <a:bodyPr wrap="square" rtlCol="0">
            <a:spAutoFit/>
          </a:bodyPr>
          <a:lstStyle/>
          <a:p>
            <a:r>
              <a:rPr lang="it-IT" dirty="0"/>
              <a:t>Recupero mnestico</a:t>
            </a:r>
          </a:p>
        </p:txBody>
      </p:sp>
      <p:sp>
        <p:nvSpPr>
          <p:cNvPr id="73" name="CasellaDiTesto 72">
            <a:extLst>
              <a:ext uri="{FF2B5EF4-FFF2-40B4-BE49-F238E27FC236}">
                <a16:creationId xmlns:a16="http://schemas.microsoft.com/office/drawing/2014/main" id="{C6A1C870-0C21-4C33-8661-39612AD15596}"/>
              </a:ext>
            </a:extLst>
          </p:cNvPr>
          <p:cNvSpPr txBox="1"/>
          <p:nvPr/>
        </p:nvSpPr>
        <p:spPr>
          <a:xfrm rot="2437881">
            <a:off x="2625099" y="5274122"/>
            <a:ext cx="2750927" cy="369332"/>
          </a:xfrm>
          <a:prstGeom prst="rect">
            <a:avLst/>
          </a:prstGeom>
          <a:noFill/>
        </p:spPr>
        <p:txBody>
          <a:bodyPr wrap="square" rtlCol="0">
            <a:spAutoFit/>
          </a:bodyPr>
          <a:lstStyle/>
          <a:p>
            <a:r>
              <a:rPr lang="it-IT" dirty="0"/>
              <a:t>Abilità fluide</a:t>
            </a:r>
          </a:p>
        </p:txBody>
      </p:sp>
      <p:sp>
        <p:nvSpPr>
          <p:cNvPr id="75" name="CasellaDiTesto 74">
            <a:extLst>
              <a:ext uri="{FF2B5EF4-FFF2-40B4-BE49-F238E27FC236}">
                <a16:creationId xmlns:a16="http://schemas.microsoft.com/office/drawing/2014/main" id="{E94B723D-AD72-4B6A-8966-7171AB358B66}"/>
              </a:ext>
            </a:extLst>
          </p:cNvPr>
          <p:cNvSpPr txBox="1"/>
          <p:nvPr/>
        </p:nvSpPr>
        <p:spPr>
          <a:xfrm rot="2437881">
            <a:off x="3858016" y="4965490"/>
            <a:ext cx="2044456" cy="369332"/>
          </a:xfrm>
          <a:prstGeom prst="rect">
            <a:avLst/>
          </a:prstGeom>
          <a:noFill/>
        </p:spPr>
        <p:txBody>
          <a:bodyPr wrap="square" rtlCol="0">
            <a:spAutoFit/>
          </a:bodyPr>
          <a:lstStyle/>
          <a:p>
            <a:r>
              <a:rPr lang="it-IT" dirty="0"/>
              <a:t>Abilità visive</a:t>
            </a:r>
          </a:p>
        </p:txBody>
      </p:sp>
      <p:sp>
        <p:nvSpPr>
          <p:cNvPr id="76" name="CasellaDiTesto 75">
            <a:extLst>
              <a:ext uri="{FF2B5EF4-FFF2-40B4-BE49-F238E27FC236}">
                <a16:creationId xmlns:a16="http://schemas.microsoft.com/office/drawing/2014/main" id="{49944BA3-D4A5-4EFB-938E-15DB3D9B7167}"/>
              </a:ext>
            </a:extLst>
          </p:cNvPr>
          <p:cNvSpPr txBox="1"/>
          <p:nvPr/>
        </p:nvSpPr>
        <p:spPr>
          <a:xfrm rot="2437881">
            <a:off x="5120896" y="5255071"/>
            <a:ext cx="2750927" cy="369332"/>
          </a:xfrm>
          <a:prstGeom prst="rect">
            <a:avLst/>
          </a:prstGeom>
          <a:noFill/>
        </p:spPr>
        <p:txBody>
          <a:bodyPr wrap="square" rtlCol="0">
            <a:spAutoFit/>
          </a:bodyPr>
          <a:lstStyle/>
          <a:p>
            <a:r>
              <a:rPr lang="it-IT" dirty="0"/>
              <a:t>Abilità cristallizzate</a:t>
            </a:r>
          </a:p>
        </p:txBody>
      </p:sp>
      <p:sp>
        <p:nvSpPr>
          <p:cNvPr id="77" name="CasellaDiTesto 76">
            <a:extLst>
              <a:ext uri="{FF2B5EF4-FFF2-40B4-BE49-F238E27FC236}">
                <a16:creationId xmlns:a16="http://schemas.microsoft.com/office/drawing/2014/main" id="{A244AB60-EA73-420B-A4B0-C07090C6DCBB}"/>
              </a:ext>
            </a:extLst>
          </p:cNvPr>
          <p:cNvSpPr txBox="1"/>
          <p:nvPr/>
        </p:nvSpPr>
        <p:spPr>
          <a:xfrm rot="2437881">
            <a:off x="6424912" y="5255071"/>
            <a:ext cx="2750927" cy="369332"/>
          </a:xfrm>
          <a:prstGeom prst="rect">
            <a:avLst/>
          </a:prstGeom>
          <a:noFill/>
        </p:spPr>
        <p:txBody>
          <a:bodyPr wrap="square" rtlCol="0">
            <a:spAutoFit/>
          </a:bodyPr>
          <a:lstStyle/>
          <a:p>
            <a:r>
              <a:rPr lang="it-IT" dirty="0"/>
              <a:t>Memoria</a:t>
            </a:r>
          </a:p>
        </p:txBody>
      </p:sp>
      <p:sp>
        <p:nvSpPr>
          <p:cNvPr id="78" name="CasellaDiTesto 77">
            <a:extLst>
              <a:ext uri="{FF2B5EF4-FFF2-40B4-BE49-F238E27FC236}">
                <a16:creationId xmlns:a16="http://schemas.microsoft.com/office/drawing/2014/main" id="{93F6AAF5-9394-43BA-8923-5F3BF79A83EC}"/>
              </a:ext>
            </a:extLst>
          </p:cNvPr>
          <p:cNvSpPr txBox="1"/>
          <p:nvPr/>
        </p:nvSpPr>
        <p:spPr>
          <a:xfrm rot="2437881">
            <a:off x="7710893" y="4913467"/>
            <a:ext cx="1854974" cy="369332"/>
          </a:xfrm>
          <a:prstGeom prst="rect">
            <a:avLst/>
          </a:prstGeom>
          <a:noFill/>
        </p:spPr>
        <p:txBody>
          <a:bodyPr wrap="square" rtlCol="0">
            <a:spAutoFit/>
          </a:bodyPr>
          <a:lstStyle/>
          <a:p>
            <a:r>
              <a:rPr lang="it-IT" dirty="0"/>
              <a:t>Abilità uditive</a:t>
            </a:r>
          </a:p>
        </p:txBody>
      </p:sp>
    </p:spTree>
    <p:extLst>
      <p:ext uri="{BB962C8B-B14F-4D97-AF65-F5344CB8AC3E}">
        <p14:creationId xmlns:p14="http://schemas.microsoft.com/office/powerpoint/2010/main" val="21307876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DEAFEC-B61C-40B6-AE4C-D24991CBB49F}"/>
              </a:ext>
            </a:extLst>
          </p:cNvPr>
          <p:cNvSpPr>
            <a:spLocks noGrp="1"/>
          </p:cNvSpPr>
          <p:nvPr>
            <p:ph type="title"/>
          </p:nvPr>
        </p:nvSpPr>
        <p:spPr/>
        <p:txBody>
          <a:bodyPr/>
          <a:lstStyle/>
          <a:p>
            <a:r>
              <a:rPr lang="it-IT" dirty="0"/>
              <a:t>Misurare l’intelligenza</a:t>
            </a:r>
            <a:br>
              <a:rPr lang="it-IT" dirty="0"/>
            </a:br>
            <a:r>
              <a:rPr lang="it-IT" dirty="0"/>
              <a:t>(</a:t>
            </a:r>
            <a:r>
              <a:rPr lang="it-IT" dirty="0" err="1"/>
              <a:t>Wonderlic</a:t>
            </a:r>
            <a:r>
              <a:rPr lang="it-IT" dirty="0"/>
              <a:t>, 1992)</a:t>
            </a:r>
          </a:p>
        </p:txBody>
      </p:sp>
      <p:sp>
        <p:nvSpPr>
          <p:cNvPr id="3" name="Segnaposto contenuto 2">
            <a:extLst>
              <a:ext uri="{FF2B5EF4-FFF2-40B4-BE49-F238E27FC236}">
                <a16:creationId xmlns:a16="http://schemas.microsoft.com/office/drawing/2014/main" id="{ED0AE823-D43B-430E-B862-AA4BE90431E0}"/>
              </a:ext>
            </a:extLst>
          </p:cNvPr>
          <p:cNvSpPr>
            <a:spLocks noGrp="1"/>
          </p:cNvSpPr>
          <p:nvPr>
            <p:ph idx="1"/>
          </p:nvPr>
        </p:nvSpPr>
        <p:spPr>
          <a:xfrm>
            <a:off x="457200" y="1556792"/>
            <a:ext cx="8229600" cy="4983162"/>
          </a:xfrm>
        </p:spPr>
        <p:txBody>
          <a:bodyPr/>
          <a:lstStyle/>
          <a:p>
            <a:r>
              <a:rPr lang="it-IT" sz="2800" dirty="0"/>
              <a:t>Cosa significa l’espressione «touché»? </a:t>
            </a:r>
          </a:p>
          <a:p>
            <a:pPr marL="457200" lvl="1" indent="0">
              <a:buNone/>
            </a:pPr>
            <a:r>
              <a:rPr lang="it-IT" sz="2400" i="1" dirty="0"/>
              <a:t>colpito	      accusato	       complice 	 predicare</a:t>
            </a:r>
          </a:p>
          <a:p>
            <a:r>
              <a:rPr lang="it-IT" sz="2800" dirty="0"/>
              <a:t>Tu e 3 amici uscite a cena. Il conto è di 85.36 euro. Quanto deve pagare ognuno? </a:t>
            </a:r>
          </a:p>
          <a:p>
            <a:pPr marL="457200" lvl="1" indent="0">
              <a:buNone/>
            </a:pPr>
            <a:r>
              <a:rPr lang="it-IT" sz="2400" i="1" dirty="0"/>
              <a:t>19.36		21.34		28.45		23.54</a:t>
            </a:r>
          </a:p>
          <a:p>
            <a:r>
              <a:rPr lang="it-IT" sz="2800" dirty="0"/>
              <a:t>Rinuncia, Irrinunciabile. Queste parole hanno: </a:t>
            </a:r>
          </a:p>
          <a:p>
            <a:pPr lvl="1"/>
            <a:r>
              <a:rPr lang="it-IT" sz="2400" i="1" dirty="0"/>
              <a:t>Significato opposto</a:t>
            </a:r>
          </a:p>
          <a:p>
            <a:pPr lvl="1"/>
            <a:r>
              <a:rPr lang="it-IT" sz="2400" i="1" dirty="0"/>
              <a:t>Lo stesso significato</a:t>
            </a:r>
          </a:p>
          <a:p>
            <a:pPr lvl="1"/>
            <a:r>
              <a:rPr lang="it-IT" sz="2400" i="1" dirty="0"/>
              <a:t>Ne l’una né l’altra</a:t>
            </a:r>
          </a:p>
          <a:p>
            <a:r>
              <a:rPr lang="it-IT" sz="2800" dirty="0"/>
              <a:t>(15/5)*(10/2)=</a:t>
            </a:r>
          </a:p>
          <a:p>
            <a:pPr marL="457200" lvl="1" indent="0">
              <a:buNone/>
            </a:pPr>
            <a:r>
              <a:rPr lang="it-IT" sz="2400" i="1" dirty="0"/>
              <a:t>2.5		15		5		13		10</a:t>
            </a:r>
          </a:p>
        </p:txBody>
      </p:sp>
    </p:spTree>
    <p:extLst>
      <p:ext uri="{BB962C8B-B14F-4D97-AF65-F5344CB8AC3E}">
        <p14:creationId xmlns:p14="http://schemas.microsoft.com/office/powerpoint/2010/main" val="28028937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8293B3-04AE-4123-A3E1-E087B39B77FA}"/>
              </a:ext>
            </a:extLst>
          </p:cNvPr>
          <p:cNvSpPr>
            <a:spLocks noGrp="1"/>
          </p:cNvSpPr>
          <p:nvPr>
            <p:ph type="title"/>
          </p:nvPr>
        </p:nvSpPr>
        <p:spPr/>
        <p:txBody>
          <a:bodyPr/>
          <a:lstStyle/>
          <a:p>
            <a:r>
              <a:rPr lang="it-IT" dirty="0"/>
              <a:t>Interpretare i risultati di un test</a:t>
            </a:r>
          </a:p>
        </p:txBody>
      </p:sp>
      <p:sp>
        <p:nvSpPr>
          <p:cNvPr id="3" name="Segnaposto contenuto 2">
            <a:extLst>
              <a:ext uri="{FF2B5EF4-FFF2-40B4-BE49-F238E27FC236}">
                <a16:creationId xmlns:a16="http://schemas.microsoft.com/office/drawing/2014/main" id="{91580F53-0125-4E00-B076-E6C85D1E3EFC}"/>
              </a:ext>
            </a:extLst>
          </p:cNvPr>
          <p:cNvSpPr>
            <a:spLocks noGrp="1"/>
          </p:cNvSpPr>
          <p:nvPr>
            <p:ph idx="1"/>
          </p:nvPr>
        </p:nvSpPr>
        <p:spPr>
          <a:xfrm>
            <a:off x="429598" y="1484784"/>
            <a:ext cx="8229600" cy="4983162"/>
          </a:xfrm>
        </p:spPr>
        <p:txBody>
          <a:bodyPr/>
          <a:lstStyle/>
          <a:p>
            <a:r>
              <a:rPr lang="it-IT" sz="2400" dirty="0"/>
              <a:t>Età mentale e QI</a:t>
            </a:r>
          </a:p>
          <a:p>
            <a:pPr lvl="1"/>
            <a:r>
              <a:rPr lang="it-IT" sz="2000" dirty="0"/>
              <a:t>All’inizio il QI si calcolava dividendo l’età mentale per l’età anagrafica. </a:t>
            </a:r>
          </a:p>
          <a:p>
            <a:pPr lvl="1"/>
            <a:r>
              <a:rPr lang="it-IT" sz="2000" dirty="0"/>
              <a:t>Oggi si usano i QI di deviazione (punti standard in cui M=100 e DS=15). </a:t>
            </a:r>
          </a:p>
          <a:p>
            <a:r>
              <a:rPr lang="it-IT" sz="2400" dirty="0"/>
              <a:t>Percentili. </a:t>
            </a:r>
          </a:p>
          <a:p>
            <a:pPr lvl="1"/>
            <a:r>
              <a:rPr lang="it-IT" sz="2000" dirty="0"/>
              <a:t>Dividono la distribuzione in 100 parti uguali. Ad es., chi si colloca al 35 percentile ha ottenuto un punteggio migliore del 35% del campione normativo. Facile da capire per i non-esperti. </a:t>
            </a:r>
          </a:p>
          <a:p>
            <a:r>
              <a:rPr lang="it-IT" sz="2400" dirty="0"/>
              <a:t>Punteggi standardizzati. </a:t>
            </a:r>
          </a:p>
          <a:p>
            <a:pPr lvl="1"/>
            <a:r>
              <a:rPr lang="it-IT" sz="2000" dirty="0"/>
              <a:t>Varie forme. Tutte trasformazioni lineari di z [(punteggio grezzo – punteggio medio)/deviazione standard]. Chi ottiene un punto z di 1.6 si colloca 1.6 DS sopra la media. Utilizzabile solo se distribuzione punteggi grezzi è normale</a:t>
            </a:r>
          </a:p>
        </p:txBody>
      </p:sp>
    </p:spTree>
    <p:extLst>
      <p:ext uri="{BB962C8B-B14F-4D97-AF65-F5344CB8AC3E}">
        <p14:creationId xmlns:p14="http://schemas.microsoft.com/office/powerpoint/2010/main" val="16006187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8DE15C-7CB6-45C6-987C-D2D39464633D}"/>
              </a:ext>
            </a:extLst>
          </p:cNvPr>
          <p:cNvSpPr>
            <a:spLocks noGrp="1"/>
          </p:cNvSpPr>
          <p:nvPr>
            <p:ph type="title" idx="4294967295"/>
          </p:nvPr>
        </p:nvSpPr>
        <p:spPr>
          <a:xfrm>
            <a:off x="3048000" y="274638"/>
            <a:ext cx="6096000" cy="706437"/>
          </a:xfrm>
        </p:spPr>
        <p:txBody>
          <a:bodyPr/>
          <a:lstStyle/>
          <a:p>
            <a:r>
              <a:rPr lang="it-IT" dirty="0"/>
              <a:t>La distribuzione normale</a:t>
            </a:r>
          </a:p>
        </p:txBody>
      </p:sp>
      <p:pic>
        <p:nvPicPr>
          <p:cNvPr id="1028" name="Picture 4" descr="IQ score and normal distribution">
            <a:extLst>
              <a:ext uri="{FF2B5EF4-FFF2-40B4-BE49-F238E27FC236}">
                <a16:creationId xmlns:a16="http://schemas.microsoft.com/office/drawing/2014/main" id="{495CE66A-290F-4916-AE36-0086E6A316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536" y="44624"/>
            <a:ext cx="7531164" cy="6722031"/>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B3846293-FBB1-48BF-9F7D-5EE17FD5DBB7}"/>
              </a:ext>
            </a:extLst>
          </p:cNvPr>
          <p:cNvSpPr/>
          <p:nvPr/>
        </p:nvSpPr>
        <p:spPr bwMode="auto">
          <a:xfrm>
            <a:off x="5940152" y="332656"/>
            <a:ext cx="2160240" cy="122413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B3071B"/>
                </a:solidFill>
                <a:effectLst/>
                <a:latin typeface="Arial" charset="0"/>
              </a:rPr>
              <a:t>La distribuzione normale</a:t>
            </a:r>
          </a:p>
        </p:txBody>
      </p:sp>
    </p:spTree>
    <p:extLst>
      <p:ext uri="{BB962C8B-B14F-4D97-AF65-F5344CB8AC3E}">
        <p14:creationId xmlns:p14="http://schemas.microsoft.com/office/powerpoint/2010/main" val="3345613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FEA204-871B-4794-94ED-742D1592EBFF}"/>
              </a:ext>
            </a:extLst>
          </p:cNvPr>
          <p:cNvSpPr>
            <a:spLocks noGrp="1"/>
          </p:cNvSpPr>
          <p:nvPr>
            <p:ph type="title"/>
          </p:nvPr>
        </p:nvSpPr>
        <p:spPr/>
        <p:txBody>
          <a:bodyPr/>
          <a:lstStyle/>
          <a:p>
            <a:r>
              <a:rPr lang="it-IT" dirty="0"/>
              <a:t>La validità dei test di intelligenza divisa per famiglia di lavori</a:t>
            </a:r>
          </a:p>
        </p:txBody>
      </p:sp>
      <p:graphicFrame>
        <p:nvGraphicFramePr>
          <p:cNvPr id="4" name="Segnaposto contenuto 3">
            <a:extLst>
              <a:ext uri="{FF2B5EF4-FFF2-40B4-BE49-F238E27FC236}">
                <a16:creationId xmlns:a16="http://schemas.microsoft.com/office/drawing/2014/main" id="{35207EC3-4494-45E6-A8AE-7AB37CD41469}"/>
              </a:ext>
            </a:extLst>
          </p:cNvPr>
          <p:cNvGraphicFramePr>
            <a:graphicFrameLocks noGrp="1"/>
          </p:cNvGraphicFramePr>
          <p:nvPr>
            <p:ph idx="1"/>
            <p:extLst>
              <p:ext uri="{D42A27DB-BD31-4B8C-83A1-F6EECF244321}">
                <p14:modId xmlns:p14="http://schemas.microsoft.com/office/powerpoint/2010/main" val="1093174093"/>
              </p:ext>
            </p:extLst>
          </p:nvPr>
        </p:nvGraphicFramePr>
        <p:xfrm>
          <a:off x="179512" y="1391920"/>
          <a:ext cx="8352926" cy="5213176"/>
        </p:xfrm>
        <a:graphic>
          <a:graphicData uri="http://schemas.openxmlformats.org/drawingml/2006/table">
            <a:tbl>
              <a:tblPr firstRow="1" bandRow="1">
                <a:tableStyleId>{5C22544A-7EE6-4342-B048-85BDC9FD1C3A}</a:tableStyleId>
              </a:tblPr>
              <a:tblGrid>
                <a:gridCol w="3127328">
                  <a:extLst>
                    <a:ext uri="{9D8B030D-6E8A-4147-A177-3AD203B41FA5}">
                      <a16:colId xmlns:a16="http://schemas.microsoft.com/office/drawing/2014/main" val="4185784155"/>
                    </a:ext>
                  </a:extLst>
                </a:gridCol>
                <a:gridCol w="606843">
                  <a:extLst>
                    <a:ext uri="{9D8B030D-6E8A-4147-A177-3AD203B41FA5}">
                      <a16:colId xmlns:a16="http://schemas.microsoft.com/office/drawing/2014/main" val="2809622929"/>
                    </a:ext>
                  </a:extLst>
                </a:gridCol>
                <a:gridCol w="843449">
                  <a:extLst>
                    <a:ext uri="{9D8B030D-6E8A-4147-A177-3AD203B41FA5}">
                      <a16:colId xmlns:a16="http://schemas.microsoft.com/office/drawing/2014/main" val="460931907"/>
                    </a:ext>
                  </a:extLst>
                </a:gridCol>
                <a:gridCol w="548525">
                  <a:extLst>
                    <a:ext uri="{9D8B030D-6E8A-4147-A177-3AD203B41FA5}">
                      <a16:colId xmlns:a16="http://schemas.microsoft.com/office/drawing/2014/main" val="3153234064"/>
                    </a:ext>
                  </a:extLst>
                </a:gridCol>
                <a:gridCol w="548525">
                  <a:extLst>
                    <a:ext uri="{9D8B030D-6E8A-4147-A177-3AD203B41FA5}">
                      <a16:colId xmlns:a16="http://schemas.microsoft.com/office/drawing/2014/main" val="4097274305"/>
                    </a:ext>
                  </a:extLst>
                </a:gridCol>
                <a:gridCol w="2678256">
                  <a:extLst>
                    <a:ext uri="{9D8B030D-6E8A-4147-A177-3AD203B41FA5}">
                      <a16:colId xmlns:a16="http://schemas.microsoft.com/office/drawing/2014/main" val="1961301890"/>
                    </a:ext>
                  </a:extLst>
                </a:gridCol>
              </a:tblGrid>
              <a:tr h="370840">
                <a:tc>
                  <a:txBody>
                    <a:bodyPr/>
                    <a:lstStyle/>
                    <a:p>
                      <a:r>
                        <a:rPr lang="it-IT" sz="1600" dirty="0">
                          <a:solidFill>
                            <a:schemeClr val="tx1"/>
                          </a:solidFill>
                        </a:rPr>
                        <a:t>Tipo di lavoro</a:t>
                      </a:r>
                    </a:p>
                  </a:txBody>
                  <a:tcPr/>
                </a:tc>
                <a:tc>
                  <a:txBody>
                    <a:bodyPr/>
                    <a:lstStyle/>
                    <a:p>
                      <a:pPr algn="r"/>
                      <a:r>
                        <a:rPr lang="it-IT" sz="1600" i="1" dirty="0">
                          <a:solidFill>
                            <a:schemeClr val="tx1"/>
                          </a:solidFill>
                        </a:rPr>
                        <a:t>k</a:t>
                      </a:r>
                    </a:p>
                  </a:txBody>
                  <a:tcPr/>
                </a:tc>
                <a:tc>
                  <a:txBody>
                    <a:bodyPr/>
                    <a:lstStyle/>
                    <a:p>
                      <a:pPr algn="r"/>
                      <a:r>
                        <a:rPr lang="it-IT" sz="1600" i="1" dirty="0">
                          <a:solidFill>
                            <a:schemeClr val="tx1"/>
                          </a:solidFill>
                        </a:rPr>
                        <a:t>N</a:t>
                      </a:r>
                    </a:p>
                  </a:txBody>
                  <a:tcPr/>
                </a:tc>
                <a:tc>
                  <a:txBody>
                    <a:bodyPr/>
                    <a:lstStyle/>
                    <a:p>
                      <a:pPr algn="r"/>
                      <a:r>
                        <a:rPr lang="it-IT" sz="1600" i="1" dirty="0">
                          <a:solidFill>
                            <a:schemeClr val="tx1"/>
                          </a:solidFill>
                        </a:rPr>
                        <a:t>r</a:t>
                      </a:r>
                    </a:p>
                  </a:txBody>
                  <a:tcPr/>
                </a:tc>
                <a:tc>
                  <a:txBody>
                    <a:bodyPr/>
                    <a:lstStyle/>
                    <a:p>
                      <a:pPr algn="r"/>
                      <a:r>
                        <a:rPr lang="el-GR" sz="1600" i="1" dirty="0">
                          <a:solidFill>
                            <a:schemeClr val="tx1"/>
                          </a:solidFill>
                        </a:rPr>
                        <a:t>ρ</a:t>
                      </a:r>
                      <a:endParaRPr lang="it-IT" sz="1600" i="1" dirty="0">
                        <a:solidFill>
                          <a:schemeClr val="tx1"/>
                        </a:solidFill>
                      </a:endParaRPr>
                    </a:p>
                  </a:txBody>
                  <a:tcPr/>
                </a:tc>
                <a:tc>
                  <a:txBody>
                    <a:bodyPr/>
                    <a:lstStyle/>
                    <a:p>
                      <a:pPr algn="ctr"/>
                      <a:r>
                        <a:rPr lang="it-IT" sz="1600" dirty="0">
                          <a:solidFill>
                            <a:schemeClr val="tx1"/>
                          </a:solidFill>
                        </a:rPr>
                        <a:t>Fonte</a:t>
                      </a:r>
                    </a:p>
                  </a:txBody>
                  <a:tcPr/>
                </a:tc>
                <a:extLst>
                  <a:ext uri="{0D108BD9-81ED-4DB2-BD59-A6C34878D82A}">
                    <a16:rowId xmlns:a16="http://schemas.microsoft.com/office/drawing/2014/main" val="2427922907"/>
                  </a:ext>
                </a:extLst>
              </a:tr>
              <a:tr h="370840">
                <a:tc>
                  <a:txBody>
                    <a:bodyPr/>
                    <a:lstStyle/>
                    <a:p>
                      <a:r>
                        <a:rPr lang="it-IT" sz="1600" dirty="0"/>
                        <a:t>Scienza e tecnologia</a:t>
                      </a:r>
                    </a:p>
                  </a:txBody>
                  <a:tcPr/>
                </a:tc>
                <a:tc>
                  <a:txBody>
                    <a:bodyPr/>
                    <a:lstStyle/>
                    <a:p>
                      <a:pPr algn="r"/>
                      <a:r>
                        <a:rPr lang="it-IT" sz="1600" dirty="0"/>
                        <a:t>11</a:t>
                      </a:r>
                    </a:p>
                  </a:txBody>
                  <a:tcPr/>
                </a:tc>
                <a:tc>
                  <a:txBody>
                    <a:bodyPr/>
                    <a:lstStyle/>
                    <a:p>
                      <a:pPr algn="r"/>
                      <a:r>
                        <a:rPr lang="it-IT" sz="1600" dirty="0"/>
                        <a:t>949</a:t>
                      </a:r>
                    </a:p>
                  </a:txBody>
                  <a:tcPr/>
                </a:tc>
                <a:tc>
                  <a:txBody>
                    <a:bodyPr/>
                    <a:lstStyle/>
                    <a:p>
                      <a:pPr algn="r"/>
                      <a:r>
                        <a:rPr lang="it-IT" sz="1600" dirty="0"/>
                        <a:t>.15</a:t>
                      </a:r>
                    </a:p>
                  </a:txBody>
                  <a:tcPr/>
                </a:tc>
                <a:tc>
                  <a:txBody>
                    <a:bodyPr/>
                    <a:lstStyle/>
                    <a:p>
                      <a:pPr algn="r"/>
                      <a:r>
                        <a:rPr lang="it-IT" sz="1600" dirty="0"/>
                        <a:t>.16</a:t>
                      </a:r>
                    </a:p>
                  </a:txBody>
                  <a:tcPr/>
                </a:tc>
                <a:tc>
                  <a:txBody>
                    <a:bodyPr/>
                    <a:lstStyle/>
                    <a:p>
                      <a:pPr marL="36000"/>
                      <a:r>
                        <a:rPr lang="it-IT" sz="1600" b="0" i="0" u="none" strike="noStrike" kern="1200" baseline="0" dirty="0" err="1">
                          <a:solidFill>
                            <a:schemeClr val="dk1"/>
                          </a:solidFill>
                          <a:latin typeface="+mn-lt"/>
                          <a:ea typeface="+mn-ea"/>
                          <a:cs typeface="+mn-cs"/>
                        </a:rPr>
                        <a:t>Funke</a:t>
                      </a:r>
                      <a:r>
                        <a:rPr lang="it-IT" sz="1600" b="0" i="0" u="none" strike="noStrike" kern="1200" baseline="0" dirty="0">
                          <a:solidFill>
                            <a:schemeClr val="dk1"/>
                          </a:solidFill>
                          <a:latin typeface="+mn-lt"/>
                          <a:ea typeface="+mn-ea"/>
                          <a:cs typeface="+mn-cs"/>
                        </a:rPr>
                        <a: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(1987)</a:t>
                      </a:r>
                      <a:endParaRPr lang="it-IT" sz="1600" dirty="0"/>
                    </a:p>
                  </a:txBody>
                  <a:tcPr/>
                </a:tc>
                <a:extLst>
                  <a:ext uri="{0D108BD9-81ED-4DB2-BD59-A6C34878D82A}">
                    <a16:rowId xmlns:a16="http://schemas.microsoft.com/office/drawing/2014/main" val="3210664750"/>
                  </a:ext>
                </a:extLst>
              </a:tr>
              <a:tr h="370840">
                <a:tc>
                  <a:txBody>
                    <a:bodyPr/>
                    <a:lstStyle/>
                    <a:p>
                      <a:r>
                        <a:rPr lang="it-IT" sz="1600" dirty="0"/>
                        <a:t>Piloti</a:t>
                      </a:r>
                    </a:p>
                  </a:txBody>
                  <a:tcPr/>
                </a:tc>
                <a:tc>
                  <a:txBody>
                    <a:bodyPr/>
                    <a:lstStyle/>
                    <a:p>
                      <a:pPr algn="r"/>
                      <a:r>
                        <a:rPr lang="it-IT" sz="1600" dirty="0"/>
                        <a:t>26</a:t>
                      </a:r>
                    </a:p>
                  </a:txBody>
                  <a:tcPr/>
                </a:tc>
                <a:tc>
                  <a:txBody>
                    <a:bodyPr/>
                    <a:lstStyle/>
                    <a:p>
                      <a:pPr algn="r"/>
                      <a:r>
                        <a:rPr lang="it-IT" sz="1600" dirty="0"/>
                        <a:t>15403</a:t>
                      </a:r>
                    </a:p>
                  </a:txBody>
                  <a:tcPr/>
                </a:tc>
                <a:tc>
                  <a:txBody>
                    <a:bodyPr/>
                    <a:lstStyle/>
                    <a:p>
                      <a:pPr algn="r"/>
                      <a:r>
                        <a:rPr lang="it-IT" sz="1600" dirty="0"/>
                        <a:t>.16</a:t>
                      </a:r>
                    </a:p>
                  </a:txBody>
                  <a:tcPr/>
                </a:tc>
                <a:tc>
                  <a:txBody>
                    <a:bodyPr/>
                    <a:lstStyle/>
                    <a:p>
                      <a:pPr algn="r"/>
                      <a:r>
                        <a:rPr lang="it-IT" sz="1600" dirty="0"/>
                        <a:t>nr</a:t>
                      </a:r>
                    </a:p>
                  </a:txBody>
                  <a:tcPr/>
                </a:tc>
                <a:tc>
                  <a:txBody>
                    <a:bodyPr/>
                    <a:lstStyle/>
                    <a:p>
                      <a:pPr marL="36000"/>
                      <a:r>
                        <a:rPr lang="it-IT" sz="1600" b="0" i="0" u="none" strike="noStrike" kern="1200" baseline="0" dirty="0" err="1">
                          <a:solidFill>
                            <a:schemeClr val="dk1"/>
                          </a:solidFill>
                          <a:latin typeface="+mn-lt"/>
                          <a:ea typeface="+mn-ea"/>
                          <a:cs typeface="+mn-cs"/>
                        </a:rPr>
                        <a:t>Martinussen</a:t>
                      </a:r>
                      <a:r>
                        <a:rPr lang="it-IT" sz="1600" b="0" i="0" u="none" strike="noStrike" kern="1200" baseline="0" dirty="0">
                          <a:solidFill>
                            <a:schemeClr val="dk1"/>
                          </a:solidFill>
                          <a:latin typeface="+mn-lt"/>
                          <a:ea typeface="+mn-ea"/>
                          <a:cs typeface="+mn-cs"/>
                        </a:rPr>
                        <a:t> (1996)</a:t>
                      </a:r>
                      <a:endParaRPr lang="it-IT" sz="1600" dirty="0"/>
                    </a:p>
                  </a:txBody>
                  <a:tcPr/>
                </a:tc>
                <a:extLst>
                  <a:ext uri="{0D108BD9-81ED-4DB2-BD59-A6C34878D82A}">
                    <a16:rowId xmlns:a16="http://schemas.microsoft.com/office/drawing/2014/main" val="192498947"/>
                  </a:ext>
                </a:extLst>
              </a:tr>
              <a:tr h="370840">
                <a:tc>
                  <a:txBody>
                    <a:bodyPr/>
                    <a:lstStyle/>
                    <a:p>
                      <a:r>
                        <a:rPr lang="it-IT" sz="1600" dirty="0"/>
                        <a:t>Vendite (giudizio)</a:t>
                      </a:r>
                    </a:p>
                  </a:txBody>
                  <a:tcPr/>
                </a:tc>
                <a:tc>
                  <a:txBody>
                    <a:bodyPr/>
                    <a:lstStyle/>
                    <a:p>
                      <a:pPr algn="r"/>
                      <a:r>
                        <a:rPr lang="it-IT" sz="1600" dirty="0"/>
                        <a:t>22</a:t>
                      </a:r>
                    </a:p>
                  </a:txBody>
                  <a:tcPr/>
                </a:tc>
                <a:tc>
                  <a:txBody>
                    <a:bodyPr/>
                    <a:lstStyle/>
                    <a:p>
                      <a:pPr algn="r"/>
                      <a:r>
                        <a:rPr lang="it-IT" sz="1600" dirty="0"/>
                        <a:t>1231</a:t>
                      </a:r>
                    </a:p>
                  </a:txBody>
                  <a:tcPr/>
                </a:tc>
                <a:tc>
                  <a:txBody>
                    <a:bodyPr/>
                    <a:lstStyle/>
                    <a:p>
                      <a:pPr algn="r"/>
                      <a:r>
                        <a:rPr lang="it-IT" sz="1600" dirty="0"/>
                        <a:t>.23</a:t>
                      </a:r>
                    </a:p>
                  </a:txBody>
                  <a:tcPr/>
                </a:tc>
                <a:tc>
                  <a:txBody>
                    <a:bodyPr/>
                    <a:lstStyle/>
                    <a:p>
                      <a:pPr algn="r"/>
                      <a:r>
                        <a:rPr lang="it-IT" sz="1600" dirty="0"/>
                        <a:t>.40</a:t>
                      </a:r>
                    </a:p>
                  </a:txBody>
                  <a:tcPr/>
                </a:tc>
                <a:tc>
                  <a:txBody>
                    <a:bodyPr/>
                    <a:lstStyle/>
                    <a:p>
                      <a:pPr marL="36000"/>
                      <a:r>
                        <a:rPr lang="it-IT" sz="1600" dirty="0" err="1"/>
                        <a:t>Vinchur</a:t>
                      </a:r>
                      <a:r>
                        <a:rPr lang="it-IT" sz="1600" dirty="0"/>
                        <a:t> et al. (1998)</a:t>
                      </a:r>
                    </a:p>
                  </a:txBody>
                  <a:tcPr/>
                </a:tc>
                <a:extLst>
                  <a:ext uri="{0D108BD9-81ED-4DB2-BD59-A6C34878D82A}">
                    <a16:rowId xmlns:a16="http://schemas.microsoft.com/office/drawing/2014/main" val="479390512"/>
                  </a:ext>
                </a:extLst>
              </a:tr>
              <a:tr h="370840">
                <a:tc>
                  <a:txBody>
                    <a:bodyPr/>
                    <a:lstStyle/>
                    <a:p>
                      <a:r>
                        <a:rPr lang="it-IT" sz="1600" dirty="0"/>
                        <a:t>Vendite (oggettivo)</a:t>
                      </a:r>
                    </a:p>
                  </a:txBody>
                  <a:tcPr/>
                </a:tc>
                <a:tc>
                  <a:txBody>
                    <a:bodyPr/>
                    <a:lstStyle/>
                    <a:p>
                      <a:pPr algn="r"/>
                      <a:r>
                        <a:rPr lang="it-IT" sz="1600" dirty="0"/>
                        <a:t>12</a:t>
                      </a:r>
                    </a:p>
                  </a:txBody>
                  <a:tcPr/>
                </a:tc>
                <a:tc>
                  <a:txBody>
                    <a:bodyPr/>
                    <a:lstStyle/>
                    <a:p>
                      <a:pPr algn="r"/>
                      <a:r>
                        <a:rPr lang="it-IT" sz="1600" dirty="0"/>
                        <a:t>1310</a:t>
                      </a:r>
                    </a:p>
                  </a:txBody>
                  <a:tcPr/>
                </a:tc>
                <a:tc>
                  <a:txBody>
                    <a:bodyPr/>
                    <a:lstStyle/>
                    <a:p>
                      <a:pPr algn="r"/>
                      <a:r>
                        <a:rPr lang="it-IT" sz="1600" dirty="0"/>
                        <a:t>.02</a:t>
                      </a:r>
                    </a:p>
                  </a:txBody>
                  <a:tcPr/>
                </a:tc>
                <a:tc>
                  <a:txBody>
                    <a:bodyPr/>
                    <a:lstStyle/>
                    <a:p>
                      <a:pPr algn="r"/>
                      <a:r>
                        <a:rPr lang="it-IT" sz="1600" dirty="0"/>
                        <a:t>.04</a:t>
                      </a:r>
                    </a:p>
                  </a:txBody>
                  <a:tcPr/>
                </a:tc>
                <a:tc>
                  <a:txBody>
                    <a:bodyPr/>
                    <a:lstStyle/>
                    <a:p>
                      <a:pPr marL="36000"/>
                      <a:r>
                        <a:rPr lang="it-IT" sz="1600" dirty="0" err="1"/>
                        <a:t>Vinchur</a:t>
                      </a:r>
                      <a:r>
                        <a:rPr lang="it-IT" sz="1600" dirty="0"/>
                        <a:t> et al. (1998)</a:t>
                      </a:r>
                    </a:p>
                  </a:txBody>
                  <a:tcPr/>
                </a:tc>
                <a:extLst>
                  <a:ext uri="{0D108BD9-81ED-4DB2-BD59-A6C34878D82A}">
                    <a16:rowId xmlns:a16="http://schemas.microsoft.com/office/drawing/2014/main" val="1455766520"/>
                  </a:ext>
                </a:extLst>
              </a:tr>
              <a:tr h="370840">
                <a:tc>
                  <a:txBody>
                    <a:bodyPr/>
                    <a:lstStyle/>
                    <a:p>
                      <a:r>
                        <a:rPr lang="it-IT" sz="1600" dirty="0"/>
                        <a:t>Responsabili (prima linea)</a:t>
                      </a:r>
                    </a:p>
                  </a:txBody>
                  <a:tcPr/>
                </a:tc>
                <a:tc>
                  <a:txBody>
                    <a:bodyPr/>
                    <a:lstStyle/>
                    <a:p>
                      <a:pPr algn="r"/>
                      <a:r>
                        <a:rPr lang="it-IT" sz="1600" dirty="0"/>
                        <a:t>75</a:t>
                      </a:r>
                    </a:p>
                  </a:txBody>
                  <a:tcPr/>
                </a:tc>
                <a:tc>
                  <a:txBody>
                    <a:bodyPr/>
                    <a:lstStyle/>
                    <a:p>
                      <a:pPr algn="r"/>
                      <a:r>
                        <a:rPr lang="it-IT" sz="1600" dirty="0"/>
                        <a:t>5143</a:t>
                      </a:r>
                    </a:p>
                  </a:txBody>
                  <a:tcPr/>
                </a:tc>
                <a:tc>
                  <a:txBody>
                    <a:bodyPr/>
                    <a:lstStyle/>
                    <a:p>
                      <a:pPr algn="r"/>
                      <a:r>
                        <a:rPr lang="it-IT" sz="1600" dirty="0"/>
                        <a:t>nr</a:t>
                      </a:r>
                    </a:p>
                  </a:txBody>
                  <a:tcPr/>
                </a:tc>
                <a:tc>
                  <a:txBody>
                    <a:bodyPr/>
                    <a:lstStyle/>
                    <a:p>
                      <a:pPr algn="r"/>
                      <a:r>
                        <a:rPr lang="it-IT" sz="1600" dirty="0"/>
                        <a:t>.64</a:t>
                      </a:r>
                    </a:p>
                  </a:txBody>
                  <a:tcPr/>
                </a:tc>
                <a:tc>
                  <a:txBody>
                    <a:bodyPr/>
                    <a:lstStyle/>
                    <a:p>
                      <a:pPr marL="36000"/>
                      <a:r>
                        <a:rPr lang="it-IT" sz="1600" b="0" i="0" u="none" strike="noStrike" kern="1200" baseline="0" dirty="0">
                          <a:solidFill>
                            <a:schemeClr val="dk1"/>
                          </a:solidFill>
                          <a:latin typeface="+mn-lt"/>
                          <a:ea typeface="+mn-ea"/>
                          <a:cs typeface="+mn-cs"/>
                        </a:rPr>
                        <a:t>Schmidt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(1979)</a:t>
                      </a:r>
                      <a:endParaRPr lang="it-IT" sz="1600" dirty="0"/>
                    </a:p>
                  </a:txBody>
                  <a:tcPr/>
                </a:tc>
                <a:extLst>
                  <a:ext uri="{0D108BD9-81ED-4DB2-BD59-A6C34878D82A}">
                    <a16:rowId xmlns:a16="http://schemas.microsoft.com/office/drawing/2014/main" val="3194783661"/>
                  </a:ext>
                </a:extLst>
              </a:tr>
              <a:tr h="370840">
                <a:tc>
                  <a:txBody>
                    <a:bodyPr/>
                    <a:lstStyle/>
                    <a:p>
                      <a:r>
                        <a:rPr lang="it-IT" sz="1600" dirty="0"/>
                        <a:t>Impiegati</a:t>
                      </a:r>
                    </a:p>
                  </a:txBody>
                  <a:tcPr/>
                </a:tc>
                <a:tc>
                  <a:txBody>
                    <a:bodyPr/>
                    <a:lstStyle/>
                    <a:p>
                      <a:pPr algn="r"/>
                      <a:r>
                        <a:rPr lang="it-IT" sz="1600" dirty="0"/>
                        <a:t>194</a:t>
                      </a:r>
                    </a:p>
                  </a:txBody>
                  <a:tcPr/>
                </a:tc>
                <a:tc>
                  <a:txBody>
                    <a:bodyPr/>
                    <a:lstStyle/>
                    <a:p>
                      <a:pPr algn="r"/>
                      <a:r>
                        <a:rPr lang="it-IT" sz="1600" dirty="0"/>
                        <a:t>17539</a:t>
                      </a:r>
                    </a:p>
                  </a:txBody>
                  <a:tcPr/>
                </a:tc>
                <a:tc>
                  <a:txBody>
                    <a:bodyPr/>
                    <a:lstStyle/>
                    <a:p>
                      <a:pPr algn="r"/>
                      <a:r>
                        <a:rPr lang="it-IT" sz="1600" dirty="0"/>
                        <a:t>.24</a:t>
                      </a:r>
                    </a:p>
                  </a:txBody>
                  <a:tcPr/>
                </a:tc>
                <a:tc>
                  <a:txBody>
                    <a:bodyPr/>
                    <a:lstStyle/>
                    <a:p>
                      <a:pPr algn="r"/>
                      <a:r>
                        <a:rPr lang="it-IT" sz="1600" dirty="0"/>
                        <a:t>.52</a:t>
                      </a:r>
                    </a:p>
                  </a:txBody>
                  <a:tcPr/>
                </a:tc>
                <a:tc>
                  <a:txBody>
                    <a:bodyPr/>
                    <a:lstStyle/>
                    <a:p>
                      <a:pPr marL="36000"/>
                      <a:r>
                        <a:rPr lang="it-IT" sz="1600" b="0" i="0" u="none" strike="noStrike" kern="1200" baseline="0" dirty="0" err="1">
                          <a:solidFill>
                            <a:schemeClr val="dk1"/>
                          </a:solidFill>
                          <a:latin typeface="+mn-lt"/>
                          <a:ea typeface="+mn-ea"/>
                          <a:cs typeface="+mn-cs"/>
                        </a:rPr>
                        <a:t>Pearlman</a:t>
                      </a:r>
                      <a:r>
                        <a:rPr lang="it-IT" sz="1600" b="0" i="0" u="none" strike="noStrike" kern="1200" baseline="0" dirty="0">
                          <a:solidFill>
                            <a:schemeClr val="dk1"/>
                          </a:solidFill>
                          <a:latin typeface="+mn-lt"/>
                          <a:ea typeface="+mn-ea"/>
                          <a:cs typeface="+mn-cs"/>
                        </a:rPr>
                        <a: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(1980)</a:t>
                      </a:r>
                      <a:endParaRPr lang="it-IT" sz="1600" dirty="0"/>
                    </a:p>
                  </a:txBody>
                  <a:tcPr/>
                </a:tc>
                <a:extLst>
                  <a:ext uri="{0D108BD9-81ED-4DB2-BD59-A6C34878D82A}">
                    <a16:rowId xmlns:a16="http://schemas.microsoft.com/office/drawing/2014/main" val="2578679458"/>
                  </a:ext>
                </a:extLst>
              </a:tr>
              <a:tr h="370840">
                <a:tc>
                  <a:txBody>
                    <a:bodyPr/>
                    <a:lstStyle/>
                    <a:p>
                      <a:r>
                        <a:rPr lang="it-IT" sz="1600" dirty="0"/>
                        <a:t>Calcolo / Bilancio</a:t>
                      </a:r>
                    </a:p>
                  </a:txBody>
                  <a:tcPr/>
                </a:tc>
                <a:tc>
                  <a:txBody>
                    <a:bodyPr/>
                    <a:lstStyle/>
                    <a:p>
                      <a:pPr algn="r"/>
                      <a:r>
                        <a:rPr lang="it-IT" sz="1600" dirty="0"/>
                        <a:t>58</a:t>
                      </a:r>
                    </a:p>
                  </a:txBody>
                  <a:tcPr/>
                </a:tc>
                <a:tc>
                  <a:txBody>
                    <a:bodyPr/>
                    <a:lstStyle/>
                    <a:p>
                      <a:pPr algn="r"/>
                      <a:r>
                        <a:rPr lang="it-IT" sz="1600" dirty="0"/>
                        <a:t>5433</a:t>
                      </a:r>
                    </a:p>
                  </a:txBody>
                  <a:tcPr/>
                </a:tc>
                <a:tc>
                  <a:txBody>
                    <a:bodyPr/>
                    <a:lstStyle/>
                    <a:p>
                      <a:pPr algn="r"/>
                      <a:r>
                        <a:rPr lang="it-IT" sz="1600" dirty="0"/>
                        <a:t>nr</a:t>
                      </a:r>
                    </a:p>
                  </a:txBody>
                  <a:tcPr/>
                </a:tc>
                <a:tc>
                  <a:txBody>
                    <a:bodyPr/>
                    <a:lstStyle/>
                    <a:p>
                      <a:pPr algn="r"/>
                      <a:r>
                        <a:rPr lang="it-IT" sz="1600" dirty="0"/>
                        <a:t>.49</a:t>
                      </a:r>
                    </a:p>
                  </a:txBody>
                  <a:tcPr/>
                </a:tc>
                <a:tc>
                  <a:txBody>
                    <a:bodyPr/>
                    <a:lstStyle/>
                    <a:p>
                      <a:pPr marL="36000"/>
                      <a:r>
                        <a:rPr lang="it-IT" sz="1600" b="0" i="0" u="none" strike="noStrike" kern="1200" baseline="0" dirty="0">
                          <a:solidFill>
                            <a:schemeClr val="dk1"/>
                          </a:solidFill>
                          <a:latin typeface="+mn-lt"/>
                          <a:ea typeface="+mn-ea"/>
                          <a:cs typeface="+mn-cs"/>
                        </a:rPr>
                        <a:t>Schmidt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(1979)</a:t>
                      </a:r>
                      <a:endParaRPr lang="it-IT" sz="1600" dirty="0"/>
                    </a:p>
                  </a:txBody>
                  <a:tcPr/>
                </a:tc>
                <a:extLst>
                  <a:ext uri="{0D108BD9-81ED-4DB2-BD59-A6C34878D82A}">
                    <a16:rowId xmlns:a16="http://schemas.microsoft.com/office/drawing/2014/main" val="740098313"/>
                  </a:ext>
                </a:extLst>
              </a:tr>
              <a:tr h="370840">
                <a:tc>
                  <a:txBody>
                    <a:bodyPr/>
                    <a:lstStyle/>
                    <a:p>
                      <a:r>
                        <a:rPr lang="it-IT" sz="1600" dirty="0"/>
                        <a:t>Archivio / Battitura</a:t>
                      </a:r>
                    </a:p>
                  </a:txBody>
                  <a:tcPr/>
                </a:tc>
                <a:tc>
                  <a:txBody>
                    <a:bodyPr/>
                    <a:lstStyle/>
                    <a:p>
                      <a:pPr algn="r"/>
                      <a:r>
                        <a:rPr lang="it-IT" sz="1600" dirty="0"/>
                        <a:t>65</a:t>
                      </a:r>
                    </a:p>
                  </a:txBody>
                  <a:tcPr/>
                </a:tc>
                <a:tc>
                  <a:txBody>
                    <a:bodyPr/>
                    <a:lstStyle/>
                    <a:p>
                      <a:pPr algn="r"/>
                      <a:r>
                        <a:rPr lang="it-IT" sz="1600" dirty="0"/>
                        <a:t>3986</a:t>
                      </a:r>
                    </a:p>
                  </a:txBody>
                  <a:tcPr/>
                </a:tc>
                <a:tc>
                  <a:txBody>
                    <a:bodyPr/>
                    <a:lstStyle/>
                    <a:p>
                      <a:pPr algn="r"/>
                      <a:r>
                        <a:rPr lang="it-IT" sz="1600" dirty="0"/>
                        <a:t>nr</a:t>
                      </a:r>
                    </a:p>
                  </a:txBody>
                  <a:tcPr/>
                </a:tc>
                <a:tc>
                  <a:txBody>
                    <a:bodyPr/>
                    <a:lstStyle/>
                    <a:p>
                      <a:pPr algn="r"/>
                      <a:r>
                        <a:rPr lang="it-IT" sz="1600" dirty="0"/>
                        <a:t>.61</a:t>
                      </a:r>
                    </a:p>
                  </a:txBody>
                  <a:tcPr/>
                </a:tc>
                <a:tc>
                  <a:txBody>
                    <a:bodyPr/>
                    <a:lstStyle/>
                    <a:p>
                      <a:pPr marL="36000"/>
                      <a:r>
                        <a:rPr lang="it-IT" sz="1600" b="0" i="0" u="none" strike="noStrike" kern="1200" baseline="0" dirty="0">
                          <a:solidFill>
                            <a:schemeClr val="dk1"/>
                          </a:solidFill>
                          <a:latin typeface="+mn-lt"/>
                          <a:ea typeface="+mn-ea"/>
                          <a:cs typeface="+mn-cs"/>
                        </a:rPr>
                        <a:t>Schmidt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(1979)</a:t>
                      </a:r>
                      <a:endParaRPr lang="it-IT" sz="1600" dirty="0"/>
                    </a:p>
                  </a:txBody>
                  <a:tcPr/>
                </a:tc>
                <a:extLst>
                  <a:ext uri="{0D108BD9-81ED-4DB2-BD59-A6C34878D82A}">
                    <a16:rowId xmlns:a16="http://schemas.microsoft.com/office/drawing/2014/main" val="3300676429"/>
                  </a:ext>
                </a:extLst>
              </a:tr>
              <a:tr h="370840">
                <a:tc>
                  <a:txBody>
                    <a:bodyPr/>
                    <a:lstStyle/>
                    <a:p>
                      <a:r>
                        <a:rPr lang="it-IT" sz="1600" dirty="0"/>
                        <a:t>Ufficiali di polizia</a:t>
                      </a:r>
                    </a:p>
                  </a:txBody>
                  <a:tcPr/>
                </a:tc>
                <a:tc>
                  <a:txBody>
                    <a:bodyPr/>
                    <a:lstStyle/>
                    <a:p>
                      <a:pPr algn="r"/>
                      <a:r>
                        <a:rPr lang="it-IT" sz="1600" dirty="0"/>
                        <a:t>7</a:t>
                      </a:r>
                    </a:p>
                  </a:txBody>
                  <a:tcPr/>
                </a:tc>
                <a:tc>
                  <a:txBody>
                    <a:bodyPr/>
                    <a:lstStyle/>
                    <a:p>
                      <a:pPr algn="r"/>
                      <a:r>
                        <a:rPr lang="it-IT" sz="1600" dirty="0"/>
                        <a:t>828</a:t>
                      </a:r>
                    </a:p>
                  </a:txBody>
                  <a:tcPr/>
                </a:tc>
                <a:tc>
                  <a:txBody>
                    <a:bodyPr/>
                    <a:lstStyle/>
                    <a:p>
                      <a:pPr algn="r"/>
                      <a:r>
                        <a:rPr lang="it-IT" sz="1600" dirty="0"/>
                        <a:t>.12</a:t>
                      </a:r>
                    </a:p>
                  </a:txBody>
                  <a:tcPr/>
                </a:tc>
                <a:tc>
                  <a:txBody>
                    <a:bodyPr/>
                    <a:lstStyle/>
                    <a:p>
                      <a:pPr algn="r"/>
                      <a:r>
                        <a:rPr lang="it-IT" sz="1600" dirty="0"/>
                        <a:t>.25</a:t>
                      </a:r>
                    </a:p>
                  </a:txBody>
                  <a:tcPr/>
                </a:tc>
                <a:tc>
                  <a:txBody>
                    <a:bodyPr/>
                    <a:lstStyle/>
                    <a:p>
                      <a:pPr marL="36000"/>
                      <a:r>
                        <a:rPr lang="it-IT" sz="1600" b="0" i="0" u="none" strike="noStrike" kern="1200" baseline="0" dirty="0" err="1">
                          <a:solidFill>
                            <a:schemeClr val="dk1"/>
                          </a:solidFill>
                          <a:latin typeface="+mn-lt"/>
                          <a:ea typeface="+mn-ea"/>
                          <a:cs typeface="+mn-cs"/>
                        </a:rPr>
                        <a:t>Hirsh</a:t>
                      </a:r>
                      <a:r>
                        <a:rPr lang="it-IT" sz="1600" b="0" i="0" u="none" strike="noStrike" kern="1200" baseline="0" dirty="0">
                          <a:solidFill>
                            <a:schemeClr val="dk1"/>
                          </a:solidFill>
                          <a:latin typeface="+mn-lt"/>
                          <a:ea typeface="+mn-ea"/>
                          <a:cs typeface="+mn-cs"/>
                        </a:rPr>
                        <a: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(1986)</a:t>
                      </a:r>
                      <a:endParaRPr lang="it-IT" sz="1600" dirty="0"/>
                    </a:p>
                  </a:txBody>
                  <a:tcPr/>
                </a:tc>
                <a:extLst>
                  <a:ext uri="{0D108BD9-81ED-4DB2-BD59-A6C34878D82A}">
                    <a16:rowId xmlns:a16="http://schemas.microsoft.com/office/drawing/2014/main" val="1076320532"/>
                  </a:ext>
                </a:extLst>
              </a:tr>
              <a:tr h="370840">
                <a:tc>
                  <a:txBody>
                    <a:bodyPr/>
                    <a:lstStyle/>
                    <a:p>
                      <a:r>
                        <a:rPr lang="it-IT" sz="1600" dirty="0"/>
                        <a:t>Vigili del fuoco</a:t>
                      </a:r>
                    </a:p>
                  </a:txBody>
                  <a:tcPr/>
                </a:tc>
                <a:tc>
                  <a:txBody>
                    <a:bodyPr/>
                    <a:lstStyle/>
                    <a:p>
                      <a:pPr algn="r"/>
                      <a:r>
                        <a:rPr lang="it-IT" sz="1600" dirty="0"/>
                        <a:t>24</a:t>
                      </a:r>
                    </a:p>
                  </a:txBody>
                  <a:tcPr/>
                </a:tc>
                <a:tc>
                  <a:txBody>
                    <a:bodyPr/>
                    <a:lstStyle/>
                    <a:p>
                      <a:pPr algn="r"/>
                      <a:r>
                        <a:rPr lang="it-IT" sz="1600" dirty="0"/>
                        <a:t>2791</a:t>
                      </a:r>
                    </a:p>
                  </a:txBody>
                  <a:tcPr/>
                </a:tc>
                <a:tc>
                  <a:txBody>
                    <a:bodyPr/>
                    <a:lstStyle/>
                    <a:p>
                      <a:pPr algn="r"/>
                      <a:r>
                        <a:rPr lang="it-IT" sz="1600" dirty="0"/>
                        <a:t>.19</a:t>
                      </a:r>
                    </a:p>
                  </a:txBody>
                  <a:tcPr/>
                </a:tc>
                <a:tc>
                  <a:txBody>
                    <a:bodyPr/>
                    <a:lstStyle/>
                    <a:p>
                      <a:pPr algn="r"/>
                      <a:r>
                        <a:rPr lang="it-IT" sz="1600" dirty="0"/>
                        <a:t>.42</a:t>
                      </a:r>
                    </a:p>
                  </a:txBody>
                  <a:tcPr/>
                </a:tc>
                <a:tc>
                  <a:txBody>
                    <a:bodyPr/>
                    <a:lstStyle/>
                    <a:p>
                      <a:pPr marL="36000"/>
                      <a:r>
                        <a:rPr lang="it-IT" sz="1600" b="0" i="0" u="none" strike="noStrike" kern="1200" baseline="0" dirty="0">
                          <a:solidFill>
                            <a:schemeClr val="dk1"/>
                          </a:solidFill>
                          <a:latin typeface="+mn-lt"/>
                          <a:ea typeface="+mn-ea"/>
                          <a:cs typeface="+mn-cs"/>
                        </a:rPr>
                        <a:t>Barrett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(1999)</a:t>
                      </a:r>
                      <a:endParaRPr lang="it-IT" sz="1600" dirty="0"/>
                    </a:p>
                  </a:txBody>
                  <a:tcPr/>
                </a:tc>
                <a:extLst>
                  <a:ext uri="{0D108BD9-81ED-4DB2-BD59-A6C34878D82A}">
                    <a16:rowId xmlns:a16="http://schemas.microsoft.com/office/drawing/2014/main" val="3673754065"/>
                  </a:ext>
                </a:extLst>
              </a:tr>
              <a:tr h="370840">
                <a:tc>
                  <a:txBody>
                    <a:bodyPr/>
                    <a:lstStyle/>
                    <a:p>
                      <a:r>
                        <a:rPr lang="it-IT" sz="1600" dirty="0"/>
                        <a:t>Operai specializzati (utenze)</a:t>
                      </a:r>
                    </a:p>
                  </a:txBody>
                  <a:tcPr/>
                </a:tc>
                <a:tc>
                  <a:txBody>
                    <a:bodyPr/>
                    <a:lstStyle/>
                    <a:p>
                      <a:pPr algn="r"/>
                      <a:r>
                        <a:rPr lang="it-IT" sz="1600" dirty="0"/>
                        <a:t>149</a:t>
                      </a:r>
                    </a:p>
                  </a:txBody>
                  <a:tcPr/>
                </a:tc>
                <a:tc>
                  <a:txBody>
                    <a:bodyPr/>
                    <a:lstStyle/>
                    <a:p>
                      <a:pPr algn="r"/>
                      <a:r>
                        <a:rPr lang="it-IT" sz="1600" dirty="0"/>
                        <a:t>12504</a:t>
                      </a:r>
                    </a:p>
                  </a:txBody>
                  <a:tcPr/>
                </a:tc>
                <a:tc>
                  <a:txBody>
                    <a:bodyPr/>
                    <a:lstStyle/>
                    <a:p>
                      <a:pPr algn="r"/>
                      <a:r>
                        <a:rPr lang="it-IT" sz="1600" dirty="0"/>
                        <a:t>.25</a:t>
                      </a:r>
                    </a:p>
                  </a:txBody>
                  <a:tcPr/>
                </a:tc>
                <a:tc>
                  <a:txBody>
                    <a:bodyPr/>
                    <a:lstStyle/>
                    <a:p>
                      <a:pPr algn="r"/>
                      <a:r>
                        <a:rPr lang="it-IT" sz="1600" dirty="0"/>
                        <a:t>.38</a:t>
                      </a:r>
                    </a:p>
                  </a:txBody>
                  <a:tcPr/>
                </a:tc>
                <a:tc>
                  <a:txBody>
                    <a:bodyPr/>
                    <a:lstStyle/>
                    <a:p>
                      <a:pPr marL="36000"/>
                      <a:r>
                        <a:rPr lang="it-IT" sz="1600" b="0" i="0" u="none" strike="noStrike" kern="1200" baseline="0" dirty="0">
                          <a:solidFill>
                            <a:schemeClr val="dk1"/>
                          </a:solidFill>
                          <a:latin typeface="+mn-lt"/>
                          <a:ea typeface="+mn-ea"/>
                          <a:cs typeface="+mn-cs"/>
                        </a:rPr>
                        <a:t>Levine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(1996)</a:t>
                      </a:r>
                      <a:endParaRPr lang="it-IT" sz="1600" dirty="0"/>
                    </a:p>
                  </a:txBody>
                  <a:tcPr/>
                </a:tc>
                <a:extLst>
                  <a:ext uri="{0D108BD9-81ED-4DB2-BD59-A6C34878D82A}">
                    <a16:rowId xmlns:a16="http://schemas.microsoft.com/office/drawing/2014/main" val="333531337"/>
                  </a:ext>
                </a:extLst>
              </a:tr>
              <a:tr h="370840">
                <a:tc>
                  <a:txBody>
                    <a:bodyPr/>
                    <a:lstStyle/>
                    <a:p>
                      <a:r>
                        <a:rPr lang="it-IT" sz="1600" dirty="0"/>
                        <a:t>Operai specializzati (raffinerie)</a:t>
                      </a:r>
                    </a:p>
                  </a:txBody>
                  <a:tcPr/>
                </a:tc>
                <a:tc>
                  <a:txBody>
                    <a:bodyPr/>
                    <a:lstStyle/>
                    <a:p>
                      <a:pPr algn="r"/>
                      <a:r>
                        <a:rPr lang="it-IT" sz="1600" dirty="0"/>
                        <a:t>37</a:t>
                      </a:r>
                    </a:p>
                  </a:txBody>
                  <a:tcPr/>
                </a:tc>
                <a:tc>
                  <a:txBody>
                    <a:bodyPr/>
                    <a:lstStyle/>
                    <a:p>
                      <a:pPr algn="r"/>
                      <a:r>
                        <a:rPr lang="it-IT" sz="1600" dirty="0"/>
                        <a:t>3219</a:t>
                      </a:r>
                    </a:p>
                  </a:txBody>
                  <a:tcPr/>
                </a:tc>
                <a:tc>
                  <a:txBody>
                    <a:bodyPr/>
                    <a:lstStyle/>
                    <a:p>
                      <a:pPr algn="r"/>
                      <a:r>
                        <a:rPr lang="it-IT" sz="1600" dirty="0"/>
                        <a:t>nr</a:t>
                      </a:r>
                    </a:p>
                  </a:txBody>
                  <a:tcPr/>
                </a:tc>
                <a:tc>
                  <a:txBody>
                    <a:bodyPr/>
                    <a:lstStyle/>
                    <a:p>
                      <a:pPr algn="r"/>
                      <a:r>
                        <a:rPr lang="it-IT" sz="1600" dirty="0"/>
                        <a:t>.32</a:t>
                      </a:r>
                    </a:p>
                  </a:txBody>
                  <a:tcPr/>
                </a:tc>
                <a:tc>
                  <a:txBody>
                    <a:bodyPr/>
                    <a:lstStyle/>
                    <a:p>
                      <a:pPr marL="36000"/>
                      <a:r>
                        <a:rPr lang="it-IT" sz="1600" b="0" i="0" u="none" strike="noStrike" kern="1200" baseline="0" dirty="0" err="1">
                          <a:solidFill>
                            <a:schemeClr val="dk1"/>
                          </a:solidFill>
                          <a:latin typeface="+mn-lt"/>
                          <a:ea typeface="+mn-ea"/>
                          <a:cs typeface="+mn-cs"/>
                        </a:rPr>
                        <a:t>Callender</a:t>
                      </a:r>
                      <a:r>
                        <a:rPr lang="it-IT" sz="1600" b="0" i="0" u="none" strike="noStrike" kern="1200" baseline="0" dirty="0">
                          <a:solidFill>
                            <a:schemeClr val="dk1"/>
                          </a:solidFill>
                          <a:latin typeface="+mn-lt"/>
                          <a:ea typeface="+mn-ea"/>
                          <a:cs typeface="+mn-cs"/>
                        </a:rPr>
                        <a:t> &amp; </a:t>
                      </a:r>
                      <a:r>
                        <a:rPr lang="it-IT" sz="1600" b="0" i="0" u="none" strike="noStrike" kern="1200" baseline="0" dirty="0" err="1">
                          <a:solidFill>
                            <a:schemeClr val="dk1"/>
                          </a:solidFill>
                          <a:latin typeface="+mn-lt"/>
                          <a:ea typeface="+mn-ea"/>
                          <a:cs typeface="+mn-cs"/>
                        </a:rPr>
                        <a:t>Osburn</a:t>
                      </a:r>
                      <a:r>
                        <a:rPr lang="it-IT" sz="1600" b="0" i="0" u="none" strike="noStrike" kern="1200" baseline="0" dirty="0">
                          <a:solidFill>
                            <a:schemeClr val="dk1"/>
                          </a:solidFill>
                          <a:latin typeface="+mn-lt"/>
                          <a:ea typeface="+mn-ea"/>
                          <a:cs typeface="+mn-cs"/>
                        </a:rPr>
                        <a:t> (1981)</a:t>
                      </a:r>
                      <a:endParaRPr lang="it-IT" sz="1600" dirty="0"/>
                    </a:p>
                  </a:txBody>
                  <a:tcPr/>
                </a:tc>
                <a:extLst>
                  <a:ext uri="{0D108BD9-81ED-4DB2-BD59-A6C34878D82A}">
                    <a16:rowId xmlns:a16="http://schemas.microsoft.com/office/drawing/2014/main" val="2148160763"/>
                  </a:ext>
                </a:extLst>
              </a:tr>
              <a:tr h="392256">
                <a:tc>
                  <a:txBody>
                    <a:bodyPr/>
                    <a:lstStyle/>
                    <a:p>
                      <a:r>
                        <a:rPr lang="it-IT" sz="1600" dirty="0"/>
                        <a:t>Soldati (sottoufficiali) </a:t>
                      </a:r>
                    </a:p>
                  </a:txBody>
                  <a:tcPr/>
                </a:tc>
                <a:tc>
                  <a:txBody>
                    <a:bodyPr/>
                    <a:lstStyle/>
                    <a:p>
                      <a:pPr algn="r"/>
                      <a:r>
                        <a:rPr lang="it-IT" sz="1600" dirty="0"/>
                        <a:t>9</a:t>
                      </a:r>
                    </a:p>
                  </a:txBody>
                  <a:tcPr/>
                </a:tc>
                <a:tc>
                  <a:txBody>
                    <a:bodyPr/>
                    <a:lstStyle/>
                    <a:p>
                      <a:pPr algn="r"/>
                      <a:r>
                        <a:rPr lang="it-IT" sz="1600" dirty="0"/>
                        <a:t>4039</a:t>
                      </a:r>
                    </a:p>
                  </a:txBody>
                  <a:tcPr/>
                </a:tc>
                <a:tc>
                  <a:txBody>
                    <a:bodyPr/>
                    <a:lstStyle/>
                    <a:p>
                      <a:pPr algn="r"/>
                      <a:r>
                        <a:rPr lang="it-IT" sz="1600" dirty="0"/>
                        <a:t>.47</a:t>
                      </a:r>
                    </a:p>
                  </a:txBody>
                  <a:tcPr/>
                </a:tc>
                <a:tc>
                  <a:txBody>
                    <a:bodyPr/>
                    <a:lstStyle/>
                    <a:p>
                      <a:pPr algn="r"/>
                      <a:r>
                        <a:rPr lang="it-IT" sz="1600" dirty="0"/>
                        <a:t>.65</a:t>
                      </a:r>
                    </a:p>
                  </a:txBody>
                  <a:tcPr/>
                </a:tc>
                <a:tc>
                  <a:txBody>
                    <a:bodyPr/>
                    <a:lstStyle/>
                    <a:p>
                      <a:pPr marL="36000"/>
                      <a:r>
                        <a:rPr lang="it-IT" sz="1600" b="0" i="0" u="none" strike="noStrike" kern="1200" baseline="0" dirty="0" err="1">
                          <a:solidFill>
                            <a:schemeClr val="dk1"/>
                          </a:solidFill>
                          <a:latin typeface="+mn-lt"/>
                          <a:ea typeface="+mn-ea"/>
                          <a:cs typeface="+mn-cs"/>
                        </a:rPr>
                        <a:t>McHenry</a:t>
                      </a:r>
                      <a:r>
                        <a:rPr lang="it-IT" sz="1600" b="0" i="0" u="none" strike="noStrike" kern="1200" baseline="0" dirty="0">
                          <a:solidFill>
                            <a:schemeClr val="dk1"/>
                          </a:solidFill>
                          <a:latin typeface="+mn-lt"/>
                          <a:ea typeface="+mn-ea"/>
                          <a:cs typeface="+mn-cs"/>
                        </a:rPr>
                        <a:t> </a:t>
                      </a:r>
                      <a:r>
                        <a:rPr lang="it-IT" sz="1600" b="0" i="1" u="none" strike="noStrike" kern="1200" baseline="0" dirty="0">
                          <a:solidFill>
                            <a:schemeClr val="dk1"/>
                          </a:solidFill>
                          <a:latin typeface="+mn-lt"/>
                          <a:ea typeface="+mn-ea"/>
                          <a:cs typeface="+mn-cs"/>
                        </a:rPr>
                        <a:t>et al. </a:t>
                      </a:r>
                      <a:r>
                        <a:rPr lang="it-IT" sz="1600" b="0" i="0" u="none" strike="noStrike" kern="1200" baseline="0" dirty="0">
                          <a:solidFill>
                            <a:schemeClr val="dk1"/>
                          </a:solidFill>
                          <a:latin typeface="+mn-lt"/>
                          <a:ea typeface="+mn-ea"/>
                          <a:cs typeface="+mn-cs"/>
                        </a:rPr>
                        <a:t>(1990)</a:t>
                      </a:r>
                      <a:endParaRPr lang="it-IT" sz="1600" dirty="0"/>
                    </a:p>
                  </a:txBody>
                  <a:tcPr/>
                </a:tc>
                <a:extLst>
                  <a:ext uri="{0D108BD9-81ED-4DB2-BD59-A6C34878D82A}">
                    <a16:rowId xmlns:a16="http://schemas.microsoft.com/office/drawing/2014/main" val="3829493728"/>
                  </a:ext>
                </a:extLst>
              </a:tr>
            </a:tbl>
          </a:graphicData>
        </a:graphic>
      </p:graphicFrame>
    </p:spTree>
    <p:extLst>
      <p:ext uri="{BB962C8B-B14F-4D97-AF65-F5344CB8AC3E}">
        <p14:creationId xmlns:p14="http://schemas.microsoft.com/office/powerpoint/2010/main" val="1030850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720E3A-A915-4736-8766-33A257B193FC}"/>
              </a:ext>
            </a:extLst>
          </p:cNvPr>
          <p:cNvSpPr>
            <a:spLocks noGrp="1"/>
          </p:cNvSpPr>
          <p:nvPr>
            <p:ph type="title"/>
          </p:nvPr>
        </p:nvSpPr>
        <p:spPr/>
        <p:txBody>
          <a:bodyPr/>
          <a:lstStyle/>
          <a:p>
            <a:r>
              <a:rPr lang="it-IT" dirty="0"/>
              <a:t>Validità per diversi </a:t>
            </a:r>
            <a:r>
              <a:rPr lang="it-IT" dirty="0" err="1"/>
              <a:t>outcome</a:t>
            </a:r>
            <a:endParaRPr lang="it-IT" dirty="0"/>
          </a:p>
        </p:txBody>
      </p:sp>
      <p:sp>
        <p:nvSpPr>
          <p:cNvPr id="3" name="Segnaposto contenuto 2">
            <a:extLst>
              <a:ext uri="{FF2B5EF4-FFF2-40B4-BE49-F238E27FC236}">
                <a16:creationId xmlns:a16="http://schemas.microsoft.com/office/drawing/2014/main" id="{7AD69813-BCE5-42A2-912A-C4378A624979}"/>
              </a:ext>
            </a:extLst>
          </p:cNvPr>
          <p:cNvSpPr>
            <a:spLocks noGrp="1"/>
          </p:cNvSpPr>
          <p:nvPr>
            <p:ph idx="1"/>
          </p:nvPr>
        </p:nvSpPr>
        <p:spPr/>
        <p:txBody>
          <a:bodyPr/>
          <a:lstStyle/>
          <a:p>
            <a:r>
              <a:rPr lang="it-IT" dirty="0"/>
              <a:t>Il 95% delle volte, Job Performance = valutazione del supervisore. </a:t>
            </a:r>
          </a:p>
          <a:p>
            <a:r>
              <a:rPr lang="it-IT" dirty="0"/>
              <a:t>Alcune eccezioni: </a:t>
            </a:r>
          </a:p>
          <a:p>
            <a:pPr lvl="1"/>
            <a:r>
              <a:rPr lang="it-IT" i="1" dirty="0"/>
              <a:t>Leadership</a:t>
            </a:r>
            <a:r>
              <a:rPr lang="it-IT" dirty="0"/>
              <a:t>: </a:t>
            </a:r>
            <a:r>
              <a:rPr lang="el-GR" i="1" dirty="0"/>
              <a:t>ρ</a:t>
            </a:r>
            <a:r>
              <a:rPr lang="it-IT" dirty="0"/>
              <a:t>=.27 (Judge, </a:t>
            </a:r>
            <a:r>
              <a:rPr lang="it-IT" dirty="0" err="1"/>
              <a:t>Colbert</a:t>
            </a:r>
            <a:r>
              <a:rPr lang="it-IT" dirty="0"/>
              <a:t> &amp; </a:t>
            </a:r>
            <a:r>
              <a:rPr lang="it-IT" dirty="0" err="1"/>
              <a:t>Ilies</a:t>
            </a:r>
            <a:r>
              <a:rPr lang="it-IT" dirty="0"/>
              <a:t>, 2004, N=40000, K=151).</a:t>
            </a:r>
          </a:p>
          <a:p>
            <a:pPr lvl="1"/>
            <a:r>
              <a:rPr lang="it-IT" i="1" dirty="0"/>
              <a:t>CWB</a:t>
            </a:r>
            <a:r>
              <a:rPr lang="it-IT" dirty="0"/>
              <a:t>: </a:t>
            </a:r>
            <a:r>
              <a:rPr lang="el-GR" i="1" dirty="0"/>
              <a:t>ρ</a:t>
            </a:r>
            <a:r>
              <a:rPr lang="it-IT" dirty="0"/>
              <a:t>=-.33 (</a:t>
            </a:r>
            <a:r>
              <a:rPr lang="it-IT" dirty="0" err="1"/>
              <a:t>Dilchert</a:t>
            </a:r>
            <a:r>
              <a:rPr lang="it-IT" dirty="0"/>
              <a:t> et al., 2007).</a:t>
            </a:r>
          </a:p>
          <a:p>
            <a:pPr lvl="1"/>
            <a:r>
              <a:rPr lang="it-IT" i="1" dirty="0"/>
              <a:t>OCB</a:t>
            </a:r>
            <a:r>
              <a:rPr lang="it-IT" dirty="0"/>
              <a:t>: </a:t>
            </a:r>
            <a:r>
              <a:rPr lang="el-GR" i="1" dirty="0"/>
              <a:t>ρ</a:t>
            </a:r>
            <a:r>
              <a:rPr lang="it-IT" dirty="0"/>
              <a:t>=.31 (</a:t>
            </a:r>
            <a:r>
              <a:rPr lang="it-IT" dirty="0" err="1"/>
              <a:t>McHenry</a:t>
            </a:r>
            <a:r>
              <a:rPr lang="it-IT" dirty="0"/>
              <a:t> et al., 1990); </a:t>
            </a:r>
            <a:r>
              <a:rPr lang="it-IT" i="1" dirty="0"/>
              <a:t>r</a:t>
            </a:r>
            <a:r>
              <a:rPr lang="it-IT" dirty="0"/>
              <a:t>=.24 (Alonso, 2001)</a:t>
            </a:r>
          </a:p>
          <a:p>
            <a:pPr lvl="1"/>
            <a:r>
              <a:rPr lang="it-IT" dirty="0"/>
              <a:t>Successo nella </a:t>
            </a:r>
            <a:r>
              <a:rPr lang="it-IT" i="1" dirty="0"/>
              <a:t>formazione</a:t>
            </a:r>
            <a:r>
              <a:rPr lang="it-IT" dirty="0"/>
              <a:t> (Schmidt &amp; Hunter, 1998): </a:t>
            </a:r>
            <a:r>
              <a:rPr lang="el-GR" i="1" dirty="0"/>
              <a:t>ρ</a:t>
            </a:r>
            <a:r>
              <a:rPr lang="it-IT" dirty="0"/>
              <a:t>=.61</a:t>
            </a:r>
          </a:p>
          <a:p>
            <a:pPr lvl="1"/>
            <a:endParaRPr lang="it-IT" dirty="0"/>
          </a:p>
        </p:txBody>
      </p:sp>
    </p:spTree>
    <p:extLst>
      <p:ext uri="{BB962C8B-B14F-4D97-AF65-F5344CB8AC3E}">
        <p14:creationId xmlns:p14="http://schemas.microsoft.com/office/powerpoint/2010/main" val="39352816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AEB7CC-9D6B-4752-B657-8A0E2B22DD5D}"/>
              </a:ext>
            </a:extLst>
          </p:cNvPr>
          <p:cNvSpPr>
            <a:spLocks noGrp="1"/>
          </p:cNvSpPr>
          <p:nvPr>
            <p:ph type="title"/>
          </p:nvPr>
        </p:nvSpPr>
        <p:spPr/>
        <p:txBody>
          <a:bodyPr/>
          <a:lstStyle/>
          <a:p>
            <a:r>
              <a:rPr lang="it-IT" dirty="0"/>
              <a:t>Validità dipende da complessità del lavoro</a:t>
            </a:r>
          </a:p>
        </p:txBody>
      </p:sp>
      <p:graphicFrame>
        <p:nvGraphicFramePr>
          <p:cNvPr id="5" name="Grafico 4">
            <a:extLst>
              <a:ext uri="{FF2B5EF4-FFF2-40B4-BE49-F238E27FC236}">
                <a16:creationId xmlns:a16="http://schemas.microsoft.com/office/drawing/2014/main" id="{BE20D13D-D9C2-CE41-9711-232C3B51926A}"/>
              </a:ext>
            </a:extLst>
          </p:cNvPr>
          <p:cNvGraphicFramePr>
            <a:graphicFrameLocks/>
          </p:cNvGraphicFramePr>
          <p:nvPr>
            <p:extLst>
              <p:ext uri="{D42A27DB-BD31-4B8C-83A1-F6EECF244321}">
                <p14:modId xmlns:p14="http://schemas.microsoft.com/office/powerpoint/2010/main" val="1479421424"/>
              </p:ext>
            </p:extLst>
          </p:nvPr>
        </p:nvGraphicFramePr>
        <p:xfrm>
          <a:off x="2051720" y="1844824"/>
          <a:ext cx="4806280" cy="2955776"/>
        </p:xfrm>
        <a:graphic>
          <a:graphicData uri="http://schemas.openxmlformats.org/drawingml/2006/chart">
            <c:chart xmlns:c="http://schemas.openxmlformats.org/drawingml/2006/chart" xmlns:r="http://schemas.openxmlformats.org/officeDocument/2006/relationships" r:id="rId2"/>
          </a:graphicData>
        </a:graphic>
      </p:graphicFrame>
      <p:sp>
        <p:nvSpPr>
          <p:cNvPr id="7" name="Segnaposto contenuto 2">
            <a:extLst>
              <a:ext uri="{FF2B5EF4-FFF2-40B4-BE49-F238E27FC236}">
                <a16:creationId xmlns:a16="http://schemas.microsoft.com/office/drawing/2014/main" id="{FFD692EE-81F8-3C40-A1B4-937B22379551}"/>
              </a:ext>
            </a:extLst>
          </p:cNvPr>
          <p:cNvSpPr>
            <a:spLocks noGrp="1"/>
          </p:cNvSpPr>
          <p:nvPr>
            <p:ph idx="1"/>
          </p:nvPr>
        </p:nvSpPr>
        <p:spPr>
          <a:xfrm>
            <a:off x="2555776" y="5085184"/>
            <a:ext cx="4032448" cy="428600"/>
          </a:xfrm>
        </p:spPr>
        <p:txBody>
          <a:bodyPr/>
          <a:lstStyle/>
          <a:p>
            <a:pPr marL="0" indent="0" algn="ctr">
              <a:buNone/>
            </a:pPr>
            <a:r>
              <a:rPr lang="it-IT" sz="2000" dirty="0"/>
              <a:t>Complessità del lavoro</a:t>
            </a:r>
          </a:p>
          <a:p>
            <a:pPr lvl="1" algn="ctr"/>
            <a:endParaRPr lang="it-IT" sz="1800" dirty="0"/>
          </a:p>
        </p:txBody>
      </p:sp>
      <p:sp>
        <p:nvSpPr>
          <p:cNvPr id="8" name="Segnaposto contenuto 2">
            <a:extLst>
              <a:ext uri="{FF2B5EF4-FFF2-40B4-BE49-F238E27FC236}">
                <a16:creationId xmlns:a16="http://schemas.microsoft.com/office/drawing/2014/main" id="{AA97603E-7162-4F41-9746-539095A82632}"/>
              </a:ext>
            </a:extLst>
          </p:cNvPr>
          <p:cNvSpPr txBox="1">
            <a:spLocks/>
          </p:cNvSpPr>
          <p:nvPr/>
        </p:nvSpPr>
        <p:spPr bwMode="auto">
          <a:xfrm>
            <a:off x="2267744" y="4725144"/>
            <a:ext cx="1728192" cy="284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1400" b="0" kern="0" dirty="0"/>
              <a:t>Bassa</a:t>
            </a:r>
          </a:p>
          <a:p>
            <a:pPr lvl="1" algn="ctr"/>
            <a:endParaRPr lang="it-IT" sz="1200" b="0" kern="0" dirty="0"/>
          </a:p>
        </p:txBody>
      </p:sp>
      <p:sp>
        <p:nvSpPr>
          <p:cNvPr id="9" name="Segnaposto contenuto 2">
            <a:extLst>
              <a:ext uri="{FF2B5EF4-FFF2-40B4-BE49-F238E27FC236}">
                <a16:creationId xmlns:a16="http://schemas.microsoft.com/office/drawing/2014/main" id="{23651D70-6BFB-164C-B37E-50B423F97AF0}"/>
              </a:ext>
            </a:extLst>
          </p:cNvPr>
          <p:cNvSpPr txBox="1">
            <a:spLocks/>
          </p:cNvSpPr>
          <p:nvPr/>
        </p:nvSpPr>
        <p:spPr bwMode="auto">
          <a:xfrm>
            <a:off x="5106841" y="4725144"/>
            <a:ext cx="1728192" cy="284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1400" b="0" kern="0" dirty="0"/>
              <a:t>Alta</a:t>
            </a:r>
          </a:p>
          <a:p>
            <a:pPr lvl="1" algn="ctr"/>
            <a:endParaRPr lang="it-IT" sz="1200" b="0" kern="0" dirty="0"/>
          </a:p>
        </p:txBody>
      </p:sp>
      <p:sp>
        <p:nvSpPr>
          <p:cNvPr id="10" name="Segnaposto contenuto 2">
            <a:extLst>
              <a:ext uri="{FF2B5EF4-FFF2-40B4-BE49-F238E27FC236}">
                <a16:creationId xmlns:a16="http://schemas.microsoft.com/office/drawing/2014/main" id="{36F30559-5697-9048-90FD-7A0D5E6F8159}"/>
              </a:ext>
            </a:extLst>
          </p:cNvPr>
          <p:cNvSpPr txBox="1">
            <a:spLocks/>
          </p:cNvSpPr>
          <p:nvPr/>
        </p:nvSpPr>
        <p:spPr bwMode="auto">
          <a:xfrm rot="16200000">
            <a:off x="654363" y="3070684"/>
            <a:ext cx="2304256" cy="4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2000" b="0" kern="0" dirty="0"/>
              <a:t>Validità</a:t>
            </a:r>
          </a:p>
          <a:p>
            <a:pPr lvl="1" algn="ctr"/>
            <a:endParaRPr lang="it-IT" sz="1800" b="0" kern="0" dirty="0"/>
          </a:p>
        </p:txBody>
      </p:sp>
      <p:sp>
        <p:nvSpPr>
          <p:cNvPr id="12" name="Segnaposto contenuto 2">
            <a:extLst>
              <a:ext uri="{FF2B5EF4-FFF2-40B4-BE49-F238E27FC236}">
                <a16:creationId xmlns:a16="http://schemas.microsoft.com/office/drawing/2014/main" id="{C97FBFCF-345C-E448-860D-E89CAD9DBCA8}"/>
              </a:ext>
            </a:extLst>
          </p:cNvPr>
          <p:cNvSpPr txBox="1">
            <a:spLocks/>
          </p:cNvSpPr>
          <p:nvPr/>
        </p:nvSpPr>
        <p:spPr bwMode="auto">
          <a:xfrm>
            <a:off x="71500" y="6154762"/>
            <a:ext cx="7848872" cy="4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2000" b="0" kern="0" dirty="0"/>
              <a:t>Nota: Punteggi compositi del GATB verbale + numerico (</a:t>
            </a:r>
            <a:r>
              <a:rPr lang="it-IT" sz="2000" b="0" i="1" kern="0" dirty="0" err="1"/>
              <a:t>Gc</a:t>
            </a:r>
            <a:r>
              <a:rPr lang="it-IT" sz="2000" b="0" kern="0" dirty="0"/>
              <a:t>)</a:t>
            </a:r>
          </a:p>
          <a:p>
            <a:pPr lvl="1" algn="ctr"/>
            <a:endParaRPr lang="it-IT" sz="1800" b="0" kern="0" dirty="0"/>
          </a:p>
        </p:txBody>
      </p:sp>
    </p:spTree>
    <p:extLst>
      <p:ext uri="{BB962C8B-B14F-4D97-AF65-F5344CB8AC3E}">
        <p14:creationId xmlns:p14="http://schemas.microsoft.com/office/powerpoint/2010/main" val="30228058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7D8DB5-A148-4E89-AAFF-7747E25AF1DE}"/>
              </a:ext>
            </a:extLst>
          </p:cNvPr>
          <p:cNvSpPr>
            <a:spLocks noGrp="1"/>
          </p:cNvSpPr>
          <p:nvPr>
            <p:ph type="title"/>
          </p:nvPr>
        </p:nvSpPr>
        <p:spPr/>
        <p:txBody>
          <a:bodyPr/>
          <a:lstStyle/>
          <a:p>
            <a:r>
              <a:rPr lang="it-IT" dirty="0"/>
              <a:t>Validità incrementale</a:t>
            </a:r>
          </a:p>
        </p:txBody>
      </p:sp>
      <p:sp>
        <p:nvSpPr>
          <p:cNvPr id="3" name="Segnaposto contenuto 2">
            <a:extLst>
              <a:ext uri="{FF2B5EF4-FFF2-40B4-BE49-F238E27FC236}">
                <a16:creationId xmlns:a16="http://schemas.microsoft.com/office/drawing/2014/main" id="{B749A540-7EB5-4027-9D93-87EF5CEF42BD}"/>
              </a:ext>
            </a:extLst>
          </p:cNvPr>
          <p:cNvSpPr>
            <a:spLocks noGrp="1"/>
          </p:cNvSpPr>
          <p:nvPr>
            <p:ph idx="1"/>
          </p:nvPr>
        </p:nvSpPr>
        <p:spPr/>
        <p:txBody>
          <a:bodyPr/>
          <a:lstStyle/>
          <a:p>
            <a:r>
              <a:rPr lang="it-IT" sz="2400" i="1" dirty="0"/>
              <a:t>Coscienziosità, Integrità morale, </a:t>
            </a:r>
            <a:r>
              <a:rPr lang="it-IT" sz="2400" i="1" dirty="0" err="1"/>
              <a:t>worksamples</a:t>
            </a:r>
            <a:r>
              <a:rPr lang="it-IT" sz="2400" i="1" dirty="0"/>
              <a:t> e interviste strutturate </a:t>
            </a:r>
            <a:r>
              <a:rPr lang="it-IT" sz="2400" dirty="0"/>
              <a:t>permettono di aumentare la quota di varianza spiegata dall’intelligenza.  </a:t>
            </a:r>
          </a:p>
          <a:p>
            <a:r>
              <a:rPr lang="it-IT" sz="2400" dirty="0"/>
              <a:t>Tutti gli altri (assessment centres, dati biografici, </a:t>
            </a:r>
            <a:r>
              <a:rPr lang="it-IT" sz="2400" dirty="0" err="1"/>
              <a:t>ecc</a:t>
            </a:r>
            <a:r>
              <a:rPr lang="it-IT" sz="2400" dirty="0"/>
              <a:t>) </a:t>
            </a:r>
            <a:r>
              <a:rPr lang="it-IT" sz="2400" i="1" dirty="0"/>
              <a:t>non alzano la </a:t>
            </a:r>
            <a:r>
              <a:rPr lang="it-IT" sz="2400" i="1" dirty="0" err="1"/>
              <a:t>predittività</a:t>
            </a:r>
            <a:r>
              <a:rPr lang="it-IT" sz="2400" i="1" dirty="0"/>
              <a:t> </a:t>
            </a:r>
            <a:r>
              <a:rPr lang="it-IT" sz="2400" dirty="0"/>
              <a:t>di g. </a:t>
            </a:r>
          </a:p>
          <a:p>
            <a:r>
              <a:rPr lang="it-IT" sz="2400" dirty="0"/>
              <a:t>Forse anche Intelligenza emotiva e orientamento motivazionale hanno validità incrementale ma gli studi sono ancora pochi. </a:t>
            </a:r>
          </a:p>
          <a:p>
            <a:r>
              <a:rPr lang="it-IT" sz="2400" dirty="0"/>
              <a:t>Alcuni suggeriscono che per certi compiti è necessario scendere al livello delle </a:t>
            </a:r>
            <a:r>
              <a:rPr lang="it-IT" sz="2400" i="1" dirty="0"/>
              <a:t>attitudini</a:t>
            </a:r>
            <a:r>
              <a:rPr lang="it-IT" sz="2400" dirty="0"/>
              <a:t>. </a:t>
            </a:r>
          </a:p>
          <a:p>
            <a:r>
              <a:rPr lang="it-IT" sz="2400" dirty="0"/>
              <a:t>Ricerche dimostrano che il vantaggio delle attitudini specifiche è molto più </a:t>
            </a:r>
            <a:r>
              <a:rPr lang="it-IT" sz="2400" i="1" dirty="0"/>
              <a:t>ridotto</a:t>
            </a:r>
            <a:r>
              <a:rPr lang="it-IT" sz="2400" dirty="0"/>
              <a:t> di quanto si pensi (circa il 2% di varianza spiegata). </a:t>
            </a:r>
          </a:p>
        </p:txBody>
      </p:sp>
    </p:spTree>
    <p:extLst>
      <p:ext uri="{BB962C8B-B14F-4D97-AF65-F5344CB8AC3E}">
        <p14:creationId xmlns:p14="http://schemas.microsoft.com/office/powerpoint/2010/main" val="1173383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F5E510-1577-4AF2-A190-906E84BFA48C}"/>
              </a:ext>
            </a:extLst>
          </p:cNvPr>
          <p:cNvSpPr>
            <a:spLocks noGrp="1"/>
          </p:cNvSpPr>
          <p:nvPr>
            <p:ph type="title"/>
          </p:nvPr>
        </p:nvSpPr>
        <p:spPr/>
        <p:txBody>
          <a:bodyPr/>
          <a:lstStyle/>
          <a:p>
            <a:r>
              <a:rPr lang="it-IT" dirty="0" err="1"/>
              <a:t>Cut</a:t>
            </a:r>
            <a:r>
              <a:rPr lang="it-IT" dirty="0"/>
              <a:t>-off? </a:t>
            </a:r>
          </a:p>
        </p:txBody>
      </p:sp>
      <p:sp>
        <p:nvSpPr>
          <p:cNvPr id="3" name="Segnaposto contenuto 2">
            <a:extLst>
              <a:ext uri="{FF2B5EF4-FFF2-40B4-BE49-F238E27FC236}">
                <a16:creationId xmlns:a16="http://schemas.microsoft.com/office/drawing/2014/main" id="{804BD333-6B6D-433E-A287-D57CDC6F8119}"/>
              </a:ext>
            </a:extLst>
          </p:cNvPr>
          <p:cNvSpPr>
            <a:spLocks noGrp="1"/>
          </p:cNvSpPr>
          <p:nvPr>
            <p:ph idx="1"/>
          </p:nvPr>
        </p:nvSpPr>
        <p:spPr/>
        <p:txBody>
          <a:bodyPr/>
          <a:lstStyle/>
          <a:p>
            <a:r>
              <a:rPr lang="it-IT" sz="2600" dirty="0"/>
              <a:t>Capita spesso di chiedersi se sia possibile fissare delle soglie. </a:t>
            </a:r>
          </a:p>
          <a:p>
            <a:r>
              <a:rPr lang="it-IT" sz="2600" i="1" dirty="0"/>
              <a:t>La relazione tra </a:t>
            </a:r>
            <a:r>
              <a:rPr lang="it-IT" sz="2600" i="1" dirty="0" err="1"/>
              <a:t>predittori</a:t>
            </a:r>
            <a:r>
              <a:rPr lang="it-IT" sz="2600" i="1" dirty="0"/>
              <a:t> e performance è lineare e probabilistica, quindi qualsiasi soglia è arbitraria</a:t>
            </a:r>
            <a:r>
              <a:rPr lang="it-IT" sz="2600" dirty="0"/>
              <a:t>. </a:t>
            </a:r>
          </a:p>
          <a:p>
            <a:r>
              <a:rPr lang="it-IT" sz="2600" dirty="0"/>
              <a:t>I candidati andrebbero </a:t>
            </a:r>
            <a:r>
              <a:rPr lang="it-IT" sz="2600" i="1" dirty="0"/>
              <a:t>sempre</a:t>
            </a:r>
            <a:r>
              <a:rPr lang="it-IT" sz="2600" dirty="0"/>
              <a:t> ordinati in base ai loro punteggi, creando una </a:t>
            </a:r>
            <a:r>
              <a:rPr lang="it-IT" sz="2600" i="1" dirty="0"/>
              <a:t>graduatoria</a:t>
            </a:r>
            <a:r>
              <a:rPr lang="it-IT" sz="2600" dirty="0"/>
              <a:t>. </a:t>
            </a:r>
          </a:p>
          <a:p>
            <a:r>
              <a:rPr lang="it-IT" sz="2600" dirty="0"/>
              <a:t>E’ anche possibile creare delle </a:t>
            </a:r>
            <a:r>
              <a:rPr lang="it-IT" sz="2600" i="1" dirty="0"/>
              <a:t>tavole di aspettative </a:t>
            </a:r>
            <a:r>
              <a:rPr lang="it-IT" sz="2600" dirty="0"/>
              <a:t>che mettano in relazione i punteggi al test e la valutazione della performance. E’ tuttavia </a:t>
            </a:r>
            <a:r>
              <a:rPr lang="it-IT" sz="2600" i="1" dirty="0"/>
              <a:t>necessario</a:t>
            </a:r>
            <a:r>
              <a:rPr lang="it-IT" sz="2600" dirty="0"/>
              <a:t> tenere un </a:t>
            </a:r>
            <a:r>
              <a:rPr lang="it-IT" sz="2600" i="1" dirty="0"/>
              <a:t>archivio</a:t>
            </a:r>
            <a:r>
              <a:rPr lang="it-IT" sz="2600" dirty="0"/>
              <a:t> delle selezioni effettuate. </a:t>
            </a:r>
          </a:p>
        </p:txBody>
      </p:sp>
    </p:spTree>
    <p:extLst>
      <p:ext uri="{BB962C8B-B14F-4D97-AF65-F5344CB8AC3E}">
        <p14:creationId xmlns:p14="http://schemas.microsoft.com/office/powerpoint/2010/main" val="30022019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706B87-F68A-4280-AD98-8EC5D109D8E6}"/>
              </a:ext>
            </a:extLst>
          </p:cNvPr>
          <p:cNvSpPr>
            <a:spLocks noGrp="1"/>
          </p:cNvSpPr>
          <p:nvPr>
            <p:ph type="title"/>
          </p:nvPr>
        </p:nvSpPr>
        <p:spPr/>
        <p:txBody>
          <a:bodyPr/>
          <a:lstStyle/>
          <a:p>
            <a:r>
              <a:rPr lang="it-IT" dirty="0"/>
              <a:t>Tabella delle aspettative (esempio)</a:t>
            </a:r>
          </a:p>
        </p:txBody>
      </p:sp>
      <p:graphicFrame>
        <p:nvGraphicFramePr>
          <p:cNvPr id="5" name="Segnaposto contenuto 4">
            <a:extLst>
              <a:ext uri="{FF2B5EF4-FFF2-40B4-BE49-F238E27FC236}">
                <a16:creationId xmlns:a16="http://schemas.microsoft.com/office/drawing/2014/main" id="{02B5DF84-D83B-48F3-A19F-F2A27B57F6D6}"/>
              </a:ext>
            </a:extLst>
          </p:cNvPr>
          <p:cNvGraphicFramePr>
            <a:graphicFrameLocks noGrp="1"/>
          </p:cNvGraphicFramePr>
          <p:nvPr>
            <p:ph idx="1"/>
            <p:extLst>
              <p:ext uri="{D42A27DB-BD31-4B8C-83A1-F6EECF244321}">
                <p14:modId xmlns:p14="http://schemas.microsoft.com/office/powerpoint/2010/main" val="2762566761"/>
              </p:ext>
            </p:extLst>
          </p:nvPr>
        </p:nvGraphicFramePr>
        <p:xfrm>
          <a:off x="457200" y="1600200"/>
          <a:ext cx="8229599" cy="4133054"/>
        </p:xfrm>
        <a:graphic>
          <a:graphicData uri="http://schemas.openxmlformats.org/drawingml/2006/table">
            <a:tbl>
              <a:tblPr firstRow="1" bandRow="1">
                <a:tableStyleId>{5C22544A-7EE6-4342-B048-85BDC9FD1C3A}</a:tableStyleId>
              </a:tblPr>
              <a:tblGrid>
                <a:gridCol w="874440">
                  <a:extLst>
                    <a:ext uri="{9D8B030D-6E8A-4147-A177-3AD203B41FA5}">
                      <a16:colId xmlns:a16="http://schemas.microsoft.com/office/drawing/2014/main" val="1913078787"/>
                    </a:ext>
                  </a:extLst>
                </a:gridCol>
                <a:gridCol w="1476874">
                  <a:extLst>
                    <a:ext uri="{9D8B030D-6E8A-4147-A177-3AD203B41FA5}">
                      <a16:colId xmlns:a16="http://schemas.microsoft.com/office/drawing/2014/main" val="1852658262"/>
                    </a:ext>
                  </a:extLst>
                </a:gridCol>
                <a:gridCol w="1175657">
                  <a:extLst>
                    <a:ext uri="{9D8B030D-6E8A-4147-A177-3AD203B41FA5}">
                      <a16:colId xmlns:a16="http://schemas.microsoft.com/office/drawing/2014/main" val="2838813536"/>
                    </a:ext>
                  </a:extLst>
                </a:gridCol>
                <a:gridCol w="1175657">
                  <a:extLst>
                    <a:ext uri="{9D8B030D-6E8A-4147-A177-3AD203B41FA5}">
                      <a16:colId xmlns:a16="http://schemas.microsoft.com/office/drawing/2014/main" val="4229763415"/>
                    </a:ext>
                  </a:extLst>
                </a:gridCol>
                <a:gridCol w="1175657">
                  <a:extLst>
                    <a:ext uri="{9D8B030D-6E8A-4147-A177-3AD203B41FA5}">
                      <a16:colId xmlns:a16="http://schemas.microsoft.com/office/drawing/2014/main" val="3178842149"/>
                    </a:ext>
                  </a:extLst>
                </a:gridCol>
                <a:gridCol w="1175657">
                  <a:extLst>
                    <a:ext uri="{9D8B030D-6E8A-4147-A177-3AD203B41FA5}">
                      <a16:colId xmlns:a16="http://schemas.microsoft.com/office/drawing/2014/main" val="2855159691"/>
                    </a:ext>
                  </a:extLst>
                </a:gridCol>
                <a:gridCol w="1175657">
                  <a:extLst>
                    <a:ext uri="{9D8B030D-6E8A-4147-A177-3AD203B41FA5}">
                      <a16:colId xmlns:a16="http://schemas.microsoft.com/office/drawing/2014/main" val="3321188668"/>
                    </a:ext>
                  </a:extLst>
                </a:gridCol>
              </a:tblGrid>
              <a:tr h="534952">
                <a:tc gridSpan="2">
                  <a:txBody>
                    <a:bodyPr/>
                    <a:lstStyle/>
                    <a:p>
                      <a:endParaRPr lang="it-IT" dirty="0"/>
                    </a:p>
                  </a:txBody>
                  <a:tcPr/>
                </a:tc>
                <a:tc hMerge="1">
                  <a:txBody>
                    <a:bodyPr/>
                    <a:lstStyle/>
                    <a:p>
                      <a:endParaRPr lang="it-IT"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solidFill>
                            <a:schemeClr val="tx1"/>
                          </a:solidFill>
                        </a:rPr>
                        <a:t>Valutazione delle prestazioni </a:t>
                      </a:r>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3623112712"/>
                  </a:ext>
                </a:extLst>
              </a:tr>
              <a:tr h="92334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tx1"/>
                          </a:solidFill>
                        </a:rPr>
                        <a:t>Punteggio al test</a:t>
                      </a:r>
                    </a:p>
                  </a:txBody>
                  <a:tcPr/>
                </a:tc>
                <a:tc hMerge="1">
                  <a:txBody>
                    <a:bodyPr/>
                    <a:lstStyle/>
                    <a:p>
                      <a:endParaRPr lang="it-IT" dirty="0"/>
                    </a:p>
                  </a:txBody>
                  <a:tcPr/>
                </a:tc>
                <a:tc>
                  <a:txBody>
                    <a:bodyPr/>
                    <a:lstStyle/>
                    <a:p>
                      <a:pPr algn="ctr"/>
                      <a:r>
                        <a:rPr lang="it-IT" dirty="0"/>
                        <a:t>Molto bassa</a:t>
                      </a:r>
                    </a:p>
                  </a:txBody>
                  <a:tcPr/>
                </a:tc>
                <a:tc>
                  <a:txBody>
                    <a:bodyPr/>
                    <a:lstStyle/>
                    <a:p>
                      <a:pPr algn="ctr"/>
                      <a:r>
                        <a:rPr lang="it-IT" dirty="0"/>
                        <a:t>Bassa</a:t>
                      </a:r>
                    </a:p>
                  </a:txBody>
                  <a:tcPr/>
                </a:tc>
                <a:tc>
                  <a:txBody>
                    <a:bodyPr/>
                    <a:lstStyle/>
                    <a:p>
                      <a:pPr algn="ctr"/>
                      <a:r>
                        <a:rPr lang="it-IT" dirty="0"/>
                        <a:t>Media</a:t>
                      </a:r>
                    </a:p>
                  </a:txBody>
                  <a:tcPr/>
                </a:tc>
                <a:tc>
                  <a:txBody>
                    <a:bodyPr/>
                    <a:lstStyle/>
                    <a:p>
                      <a:pPr algn="ctr"/>
                      <a:r>
                        <a:rPr lang="it-IT" dirty="0"/>
                        <a:t>Buona</a:t>
                      </a:r>
                    </a:p>
                  </a:txBody>
                  <a:tcPr/>
                </a:tc>
                <a:tc>
                  <a:txBody>
                    <a:bodyPr/>
                    <a:lstStyle/>
                    <a:p>
                      <a:pPr algn="ctr"/>
                      <a:r>
                        <a:rPr lang="it-IT" dirty="0"/>
                        <a:t>Molto buona</a:t>
                      </a:r>
                    </a:p>
                  </a:txBody>
                  <a:tcPr/>
                </a:tc>
                <a:extLst>
                  <a:ext uri="{0D108BD9-81ED-4DB2-BD59-A6C34878D82A}">
                    <a16:rowId xmlns:a16="http://schemas.microsoft.com/office/drawing/2014/main" val="1330405447"/>
                  </a:ext>
                </a:extLst>
              </a:tr>
              <a:tr h="534952">
                <a:tc>
                  <a:txBody>
                    <a:bodyPr/>
                    <a:lstStyle/>
                    <a:p>
                      <a:endParaRPr lang="it-IT"/>
                    </a:p>
                  </a:txBody>
                  <a:tcPr/>
                </a:tc>
                <a:tc>
                  <a:txBody>
                    <a:bodyPr/>
                    <a:lstStyle/>
                    <a:p>
                      <a:r>
                        <a:rPr lang="it-IT" dirty="0"/>
                        <a:t>Molto alto</a:t>
                      </a:r>
                    </a:p>
                  </a:txBody>
                  <a:tcPr/>
                </a:tc>
                <a:tc>
                  <a:txBody>
                    <a:bodyPr/>
                    <a:lstStyle/>
                    <a:p>
                      <a:pPr algn="ctr"/>
                      <a:r>
                        <a:rPr lang="it-IT" dirty="0"/>
                        <a:t>7</a:t>
                      </a:r>
                    </a:p>
                  </a:txBody>
                  <a:tcPr/>
                </a:tc>
                <a:tc>
                  <a:txBody>
                    <a:bodyPr/>
                    <a:lstStyle/>
                    <a:p>
                      <a:pPr algn="ctr"/>
                      <a:r>
                        <a:rPr lang="it-IT" dirty="0"/>
                        <a:t>15</a:t>
                      </a:r>
                    </a:p>
                  </a:txBody>
                  <a:tcPr/>
                </a:tc>
                <a:tc>
                  <a:txBody>
                    <a:bodyPr/>
                    <a:lstStyle/>
                    <a:p>
                      <a:pPr algn="ctr"/>
                      <a:r>
                        <a:rPr lang="it-IT" dirty="0"/>
                        <a:t>20</a:t>
                      </a:r>
                    </a:p>
                  </a:txBody>
                  <a:tcPr/>
                </a:tc>
                <a:tc>
                  <a:txBody>
                    <a:bodyPr/>
                    <a:lstStyle/>
                    <a:p>
                      <a:pPr algn="ctr"/>
                      <a:r>
                        <a:rPr lang="it-IT" dirty="0"/>
                        <a:t>37</a:t>
                      </a:r>
                    </a:p>
                  </a:txBody>
                  <a:tcPr/>
                </a:tc>
                <a:tc>
                  <a:txBody>
                    <a:bodyPr/>
                    <a:lstStyle/>
                    <a:p>
                      <a:pPr algn="ctr"/>
                      <a:r>
                        <a:rPr lang="it-IT" dirty="0"/>
                        <a:t>21</a:t>
                      </a:r>
                    </a:p>
                  </a:txBody>
                  <a:tcPr/>
                </a:tc>
                <a:extLst>
                  <a:ext uri="{0D108BD9-81ED-4DB2-BD59-A6C34878D82A}">
                    <a16:rowId xmlns:a16="http://schemas.microsoft.com/office/drawing/2014/main" val="918200959"/>
                  </a:ext>
                </a:extLst>
              </a:tr>
              <a:tr h="534952">
                <a:tc>
                  <a:txBody>
                    <a:bodyPr/>
                    <a:lstStyle/>
                    <a:p>
                      <a:endParaRPr lang="it-IT"/>
                    </a:p>
                  </a:txBody>
                  <a:tcPr/>
                </a:tc>
                <a:tc>
                  <a:txBody>
                    <a:bodyPr/>
                    <a:lstStyle/>
                    <a:p>
                      <a:r>
                        <a:rPr lang="it-IT" dirty="0"/>
                        <a:t>Alto</a:t>
                      </a:r>
                    </a:p>
                  </a:txBody>
                  <a:tcPr/>
                </a:tc>
                <a:tc>
                  <a:txBody>
                    <a:bodyPr/>
                    <a:lstStyle/>
                    <a:p>
                      <a:pPr algn="ctr"/>
                      <a:r>
                        <a:rPr lang="it-IT" dirty="0"/>
                        <a:t>6</a:t>
                      </a:r>
                    </a:p>
                  </a:txBody>
                  <a:tcPr/>
                </a:tc>
                <a:tc>
                  <a:txBody>
                    <a:bodyPr/>
                    <a:lstStyle/>
                    <a:p>
                      <a:pPr algn="ctr"/>
                      <a:r>
                        <a:rPr lang="it-IT" dirty="0"/>
                        <a:t>20</a:t>
                      </a:r>
                    </a:p>
                  </a:txBody>
                  <a:tcPr/>
                </a:tc>
                <a:tc>
                  <a:txBody>
                    <a:bodyPr/>
                    <a:lstStyle/>
                    <a:p>
                      <a:pPr algn="ctr"/>
                      <a:r>
                        <a:rPr lang="it-IT" dirty="0"/>
                        <a:t>32</a:t>
                      </a:r>
                    </a:p>
                  </a:txBody>
                  <a:tcPr/>
                </a:tc>
                <a:tc>
                  <a:txBody>
                    <a:bodyPr/>
                    <a:lstStyle/>
                    <a:p>
                      <a:pPr algn="ctr"/>
                      <a:r>
                        <a:rPr lang="it-IT" dirty="0"/>
                        <a:t>31</a:t>
                      </a:r>
                    </a:p>
                  </a:txBody>
                  <a:tcPr/>
                </a:tc>
                <a:tc>
                  <a:txBody>
                    <a:bodyPr/>
                    <a:lstStyle/>
                    <a:p>
                      <a:pPr algn="ctr"/>
                      <a:r>
                        <a:rPr lang="it-IT" dirty="0"/>
                        <a:t>11</a:t>
                      </a:r>
                    </a:p>
                  </a:txBody>
                  <a:tcPr/>
                </a:tc>
                <a:extLst>
                  <a:ext uri="{0D108BD9-81ED-4DB2-BD59-A6C34878D82A}">
                    <a16:rowId xmlns:a16="http://schemas.microsoft.com/office/drawing/2014/main" val="1296969704"/>
                  </a:ext>
                </a:extLst>
              </a:tr>
              <a:tr h="534952">
                <a:tc>
                  <a:txBody>
                    <a:bodyPr/>
                    <a:lstStyle/>
                    <a:p>
                      <a:endParaRPr lang="it-IT"/>
                    </a:p>
                  </a:txBody>
                  <a:tcPr/>
                </a:tc>
                <a:tc>
                  <a:txBody>
                    <a:bodyPr/>
                    <a:lstStyle/>
                    <a:p>
                      <a:r>
                        <a:rPr lang="it-IT" dirty="0"/>
                        <a:t>Medio</a:t>
                      </a:r>
                    </a:p>
                  </a:txBody>
                  <a:tcPr/>
                </a:tc>
                <a:tc>
                  <a:txBody>
                    <a:bodyPr/>
                    <a:lstStyle/>
                    <a:p>
                      <a:pPr algn="ctr"/>
                      <a:r>
                        <a:rPr lang="it-IT" dirty="0"/>
                        <a:t>11</a:t>
                      </a:r>
                    </a:p>
                  </a:txBody>
                  <a:tcPr/>
                </a:tc>
                <a:tc>
                  <a:txBody>
                    <a:bodyPr/>
                    <a:lstStyle/>
                    <a:p>
                      <a:pPr algn="ctr"/>
                      <a:r>
                        <a:rPr lang="it-IT" dirty="0"/>
                        <a:t>18</a:t>
                      </a:r>
                    </a:p>
                  </a:txBody>
                  <a:tcPr/>
                </a:tc>
                <a:tc>
                  <a:txBody>
                    <a:bodyPr/>
                    <a:lstStyle/>
                    <a:p>
                      <a:pPr algn="ctr"/>
                      <a:r>
                        <a:rPr lang="it-IT" dirty="0"/>
                        <a:t>44</a:t>
                      </a:r>
                    </a:p>
                  </a:txBody>
                  <a:tcPr/>
                </a:tc>
                <a:tc>
                  <a:txBody>
                    <a:bodyPr/>
                    <a:lstStyle/>
                    <a:p>
                      <a:pPr algn="ctr"/>
                      <a:r>
                        <a:rPr lang="it-IT" dirty="0"/>
                        <a:t>20</a:t>
                      </a:r>
                    </a:p>
                  </a:txBody>
                  <a:tcPr/>
                </a:tc>
                <a:tc>
                  <a:txBody>
                    <a:bodyPr/>
                    <a:lstStyle/>
                    <a:p>
                      <a:pPr algn="ctr"/>
                      <a:r>
                        <a:rPr lang="it-IT" dirty="0"/>
                        <a:t>7</a:t>
                      </a:r>
                    </a:p>
                  </a:txBody>
                  <a:tcPr/>
                </a:tc>
                <a:extLst>
                  <a:ext uri="{0D108BD9-81ED-4DB2-BD59-A6C34878D82A}">
                    <a16:rowId xmlns:a16="http://schemas.microsoft.com/office/drawing/2014/main" val="2392678675"/>
                  </a:ext>
                </a:extLst>
              </a:tr>
              <a:tr h="534952">
                <a:tc>
                  <a:txBody>
                    <a:bodyPr/>
                    <a:lstStyle/>
                    <a:p>
                      <a:endParaRPr lang="it-IT"/>
                    </a:p>
                  </a:txBody>
                  <a:tcPr/>
                </a:tc>
                <a:tc>
                  <a:txBody>
                    <a:bodyPr/>
                    <a:lstStyle/>
                    <a:p>
                      <a:r>
                        <a:rPr lang="it-IT" dirty="0"/>
                        <a:t>Basso</a:t>
                      </a:r>
                    </a:p>
                  </a:txBody>
                  <a:tcPr/>
                </a:tc>
                <a:tc>
                  <a:txBody>
                    <a:bodyPr/>
                    <a:lstStyle/>
                    <a:p>
                      <a:pPr algn="ctr"/>
                      <a:r>
                        <a:rPr lang="it-IT" dirty="0"/>
                        <a:t>13</a:t>
                      </a:r>
                    </a:p>
                  </a:txBody>
                  <a:tcPr/>
                </a:tc>
                <a:tc>
                  <a:txBody>
                    <a:bodyPr/>
                    <a:lstStyle/>
                    <a:p>
                      <a:pPr algn="ctr"/>
                      <a:r>
                        <a:rPr lang="it-IT" dirty="0"/>
                        <a:t>36</a:t>
                      </a:r>
                    </a:p>
                  </a:txBody>
                  <a:tcPr/>
                </a:tc>
                <a:tc>
                  <a:txBody>
                    <a:bodyPr/>
                    <a:lstStyle/>
                    <a:p>
                      <a:pPr algn="ctr"/>
                      <a:r>
                        <a:rPr lang="it-IT" dirty="0"/>
                        <a:t>33</a:t>
                      </a:r>
                    </a:p>
                  </a:txBody>
                  <a:tcPr/>
                </a:tc>
                <a:tc>
                  <a:txBody>
                    <a:bodyPr/>
                    <a:lstStyle/>
                    <a:p>
                      <a:pPr algn="ctr"/>
                      <a:r>
                        <a:rPr lang="it-IT" dirty="0"/>
                        <a:t>15</a:t>
                      </a:r>
                    </a:p>
                  </a:txBody>
                  <a:tcPr/>
                </a:tc>
                <a:tc>
                  <a:txBody>
                    <a:bodyPr/>
                    <a:lstStyle/>
                    <a:p>
                      <a:pPr algn="ctr"/>
                      <a:r>
                        <a:rPr lang="it-IT" dirty="0"/>
                        <a:t>3</a:t>
                      </a:r>
                    </a:p>
                  </a:txBody>
                  <a:tcPr/>
                </a:tc>
                <a:extLst>
                  <a:ext uri="{0D108BD9-81ED-4DB2-BD59-A6C34878D82A}">
                    <a16:rowId xmlns:a16="http://schemas.microsoft.com/office/drawing/2014/main" val="3842599788"/>
                  </a:ext>
                </a:extLst>
              </a:tr>
              <a:tr h="534952">
                <a:tc>
                  <a:txBody>
                    <a:bodyPr/>
                    <a:lstStyle/>
                    <a:p>
                      <a:endParaRPr lang="it-IT"/>
                    </a:p>
                  </a:txBody>
                  <a:tcPr/>
                </a:tc>
                <a:tc>
                  <a:txBody>
                    <a:bodyPr/>
                    <a:lstStyle/>
                    <a:p>
                      <a:r>
                        <a:rPr lang="it-IT" dirty="0"/>
                        <a:t>Molto basso</a:t>
                      </a:r>
                    </a:p>
                  </a:txBody>
                  <a:tcPr/>
                </a:tc>
                <a:tc>
                  <a:txBody>
                    <a:bodyPr/>
                    <a:lstStyle/>
                    <a:p>
                      <a:pPr algn="ctr"/>
                      <a:r>
                        <a:rPr lang="it-IT" dirty="0"/>
                        <a:t>26</a:t>
                      </a:r>
                    </a:p>
                  </a:txBody>
                  <a:tcPr/>
                </a:tc>
                <a:tc>
                  <a:txBody>
                    <a:bodyPr/>
                    <a:lstStyle/>
                    <a:p>
                      <a:pPr algn="ctr"/>
                      <a:r>
                        <a:rPr lang="it-IT" dirty="0"/>
                        <a:t>31</a:t>
                      </a:r>
                    </a:p>
                  </a:txBody>
                  <a:tcPr/>
                </a:tc>
                <a:tc>
                  <a:txBody>
                    <a:bodyPr/>
                    <a:lstStyle/>
                    <a:p>
                      <a:pPr algn="ctr"/>
                      <a:r>
                        <a:rPr lang="it-IT" dirty="0"/>
                        <a:t>23</a:t>
                      </a:r>
                    </a:p>
                  </a:txBody>
                  <a:tcPr/>
                </a:tc>
                <a:tc>
                  <a:txBody>
                    <a:bodyPr/>
                    <a:lstStyle/>
                    <a:p>
                      <a:pPr algn="ctr"/>
                      <a:r>
                        <a:rPr lang="it-IT" dirty="0"/>
                        <a:t>18</a:t>
                      </a:r>
                    </a:p>
                  </a:txBody>
                  <a:tcPr/>
                </a:tc>
                <a:tc>
                  <a:txBody>
                    <a:bodyPr/>
                    <a:lstStyle/>
                    <a:p>
                      <a:pPr algn="ctr"/>
                      <a:r>
                        <a:rPr lang="it-IT" dirty="0"/>
                        <a:t>2</a:t>
                      </a:r>
                    </a:p>
                  </a:txBody>
                  <a:tcPr/>
                </a:tc>
                <a:extLst>
                  <a:ext uri="{0D108BD9-81ED-4DB2-BD59-A6C34878D82A}">
                    <a16:rowId xmlns:a16="http://schemas.microsoft.com/office/drawing/2014/main" val="3707992922"/>
                  </a:ext>
                </a:extLst>
              </a:tr>
            </a:tbl>
          </a:graphicData>
        </a:graphic>
      </p:graphicFrame>
    </p:spTree>
    <p:extLst>
      <p:ext uri="{BB962C8B-B14F-4D97-AF65-F5344CB8AC3E}">
        <p14:creationId xmlns:p14="http://schemas.microsoft.com/office/powerpoint/2010/main" val="1520234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FCE0CAF-0360-4843-8600-F5CBE94A1BB0}"/>
              </a:ext>
            </a:extLst>
          </p:cNvPr>
          <p:cNvSpPr>
            <a:spLocks noGrp="1"/>
          </p:cNvSpPr>
          <p:nvPr>
            <p:ph type="ctrTitle"/>
          </p:nvPr>
        </p:nvSpPr>
        <p:spPr/>
        <p:txBody>
          <a:bodyPr/>
          <a:lstStyle/>
          <a:p>
            <a:r>
              <a:rPr lang="it-IT" dirty="0"/>
              <a:t>Regole e aspettative reciproche</a:t>
            </a:r>
          </a:p>
        </p:txBody>
      </p:sp>
      <p:sp>
        <p:nvSpPr>
          <p:cNvPr id="7" name="Sottotitolo 6">
            <a:extLst>
              <a:ext uri="{FF2B5EF4-FFF2-40B4-BE49-F238E27FC236}">
                <a16:creationId xmlns:a16="http://schemas.microsoft.com/office/drawing/2014/main" id="{4A4733C8-C60C-4AD0-886D-B7582B1B4CDF}"/>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16518912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5006DC-BC7A-4F48-A691-048F5CEEA0A2}"/>
              </a:ext>
            </a:extLst>
          </p:cNvPr>
          <p:cNvSpPr>
            <a:spLocks noGrp="1"/>
          </p:cNvSpPr>
          <p:nvPr>
            <p:ph type="title"/>
          </p:nvPr>
        </p:nvSpPr>
        <p:spPr/>
        <p:txBody>
          <a:bodyPr/>
          <a:lstStyle/>
          <a:p>
            <a:r>
              <a:rPr lang="it-IT" dirty="0"/>
              <a:t>Effetto della pratica</a:t>
            </a:r>
          </a:p>
        </p:txBody>
      </p:sp>
      <p:sp>
        <p:nvSpPr>
          <p:cNvPr id="3" name="Segnaposto contenuto 2">
            <a:extLst>
              <a:ext uri="{FF2B5EF4-FFF2-40B4-BE49-F238E27FC236}">
                <a16:creationId xmlns:a16="http://schemas.microsoft.com/office/drawing/2014/main" id="{898950CA-EC30-4764-B1C2-36D5515E90EC}"/>
              </a:ext>
            </a:extLst>
          </p:cNvPr>
          <p:cNvSpPr>
            <a:spLocks noGrp="1"/>
          </p:cNvSpPr>
          <p:nvPr>
            <p:ph idx="1"/>
          </p:nvPr>
        </p:nvSpPr>
        <p:spPr/>
        <p:txBody>
          <a:bodyPr/>
          <a:lstStyle/>
          <a:p>
            <a:r>
              <a:rPr lang="it-IT" dirty="0"/>
              <a:t>L’aumento della performance al test ripetuto è notevole:</a:t>
            </a:r>
          </a:p>
          <a:p>
            <a:pPr lvl="1"/>
            <a:r>
              <a:rPr lang="it-IT" i="1" dirty="0"/>
              <a:t>d</a:t>
            </a:r>
            <a:r>
              <a:rPr lang="it-IT" dirty="0"/>
              <a:t>=.24 a T2, </a:t>
            </a:r>
            <a:r>
              <a:rPr lang="it-IT" i="1" dirty="0"/>
              <a:t>d</a:t>
            </a:r>
            <a:r>
              <a:rPr lang="it-IT" dirty="0"/>
              <a:t>=.51 a T3 (</a:t>
            </a:r>
            <a:r>
              <a:rPr lang="it-IT" dirty="0" err="1"/>
              <a:t>Hausknecht</a:t>
            </a:r>
            <a:r>
              <a:rPr lang="it-IT" dirty="0"/>
              <a:t> et al., 2007)</a:t>
            </a:r>
          </a:p>
          <a:p>
            <a:r>
              <a:rPr lang="it-IT" dirty="0"/>
              <a:t>Opportuno </a:t>
            </a:r>
            <a:r>
              <a:rPr lang="it-IT" i="1" dirty="0"/>
              <a:t>proporre sempre </a:t>
            </a:r>
            <a:r>
              <a:rPr lang="it-IT" dirty="0"/>
              <a:t>a tutti </a:t>
            </a:r>
            <a:r>
              <a:rPr lang="it-IT" i="1" dirty="0"/>
              <a:t>un test di prova</a:t>
            </a:r>
            <a:r>
              <a:rPr lang="it-IT" dirty="0"/>
              <a:t>, per parificare i candidati. </a:t>
            </a:r>
          </a:p>
          <a:p>
            <a:r>
              <a:rPr lang="it-IT" dirty="0"/>
              <a:t>Le matrici progressive di </a:t>
            </a:r>
            <a:r>
              <a:rPr lang="it-IT" dirty="0" err="1"/>
              <a:t>Raven</a:t>
            </a:r>
            <a:r>
              <a:rPr lang="it-IT" dirty="0"/>
              <a:t> sono composte di due serie. </a:t>
            </a:r>
          </a:p>
        </p:txBody>
      </p:sp>
    </p:spTree>
    <p:extLst>
      <p:ext uri="{BB962C8B-B14F-4D97-AF65-F5344CB8AC3E}">
        <p14:creationId xmlns:p14="http://schemas.microsoft.com/office/powerpoint/2010/main" val="3912778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DC924E-93E5-4718-AFCA-C9A40AB013D0}"/>
              </a:ext>
            </a:extLst>
          </p:cNvPr>
          <p:cNvSpPr>
            <a:spLocks noGrp="1"/>
          </p:cNvSpPr>
          <p:nvPr>
            <p:ph type="title"/>
          </p:nvPr>
        </p:nvSpPr>
        <p:spPr/>
        <p:txBody>
          <a:bodyPr/>
          <a:lstStyle/>
          <a:p>
            <a:r>
              <a:rPr lang="it-IT" dirty="0"/>
              <a:t>Le Matrici Progressive di </a:t>
            </a:r>
            <a:r>
              <a:rPr lang="it-IT" dirty="0" err="1"/>
              <a:t>Raven</a:t>
            </a:r>
            <a:endParaRPr lang="it-IT" dirty="0"/>
          </a:p>
        </p:txBody>
      </p:sp>
      <p:sp>
        <p:nvSpPr>
          <p:cNvPr id="3" name="Segnaposto contenuto 2">
            <a:extLst>
              <a:ext uri="{FF2B5EF4-FFF2-40B4-BE49-F238E27FC236}">
                <a16:creationId xmlns:a16="http://schemas.microsoft.com/office/drawing/2014/main" id="{F117719B-36E2-495A-BD4C-EA3983E17BF1}"/>
              </a:ext>
            </a:extLst>
          </p:cNvPr>
          <p:cNvSpPr>
            <a:spLocks noGrp="1"/>
          </p:cNvSpPr>
          <p:nvPr>
            <p:ph idx="1"/>
          </p:nvPr>
        </p:nvSpPr>
        <p:spPr/>
        <p:txBody>
          <a:bodyPr/>
          <a:lstStyle/>
          <a:p>
            <a:pPr eaLnBrk="1" hangingPunct="1"/>
            <a:r>
              <a:rPr lang="it-IT" sz="2600" dirty="0"/>
              <a:t>Le PM di </a:t>
            </a:r>
            <a:r>
              <a:rPr lang="it-IT" sz="2600" dirty="0" err="1"/>
              <a:t>Raven</a:t>
            </a:r>
            <a:r>
              <a:rPr lang="it-IT" sz="2600" dirty="0"/>
              <a:t> sono “un test della capacità della persona, al momento della prova, di comprendere figure prive di significato presentate alla sua osservazione, vedere le relazioni tra esse, concettualizzare la natura della figura completando ogni sistema di relazioni presentato e, così facendo, elaborare un metodo sistematico di ragionamento”  (</a:t>
            </a:r>
            <a:r>
              <a:rPr lang="it-IT" sz="2600" dirty="0" err="1"/>
              <a:t>Raven</a:t>
            </a:r>
            <a:r>
              <a:rPr lang="it-IT" sz="2600" dirty="0"/>
              <a:t>, Court e </a:t>
            </a:r>
            <a:r>
              <a:rPr lang="it-IT" sz="2600" dirty="0" err="1"/>
              <a:t>Raven</a:t>
            </a:r>
            <a:r>
              <a:rPr lang="it-IT" sz="2600" dirty="0"/>
              <a:t> 1977, p. 31)</a:t>
            </a:r>
          </a:p>
          <a:p>
            <a:pPr eaLnBrk="1" hangingPunct="1"/>
            <a:r>
              <a:rPr lang="it-IT" sz="2600" dirty="0"/>
              <a:t>Le PM sono considerate la misura più “pura” di g. Sono influenzate dalle conoscenze e dalla cultura in misura ridottissima, e quindi non la misurano. </a:t>
            </a:r>
          </a:p>
          <a:p>
            <a:endParaRPr lang="it-IT" sz="2600" dirty="0"/>
          </a:p>
        </p:txBody>
      </p:sp>
    </p:spTree>
    <p:extLst>
      <p:ext uri="{BB962C8B-B14F-4D97-AF65-F5344CB8AC3E}">
        <p14:creationId xmlns:p14="http://schemas.microsoft.com/office/powerpoint/2010/main" val="14716581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DC924E-93E5-4718-AFCA-C9A40AB013D0}"/>
              </a:ext>
            </a:extLst>
          </p:cNvPr>
          <p:cNvSpPr>
            <a:spLocks noGrp="1"/>
          </p:cNvSpPr>
          <p:nvPr>
            <p:ph type="title"/>
          </p:nvPr>
        </p:nvSpPr>
        <p:spPr/>
        <p:txBody>
          <a:bodyPr/>
          <a:lstStyle/>
          <a:p>
            <a:r>
              <a:rPr lang="it-IT" dirty="0"/>
              <a:t>Le Matrici Progressive di </a:t>
            </a:r>
            <a:r>
              <a:rPr lang="it-IT" dirty="0" err="1"/>
              <a:t>Raven</a:t>
            </a:r>
            <a:endParaRPr lang="it-IT" dirty="0"/>
          </a:p>
        </p:txBody>
      </p:sp>
      <p:sp>
        <p:nvSpPr>
          <p:cNvPr id="3" name="Segnaposto contenuto 2">
            <a:extLst>
              <a:ext uri="{FF2B5EF4-FFF2-40B4-BE49-F238E27FC236}">
                <a16:creationId xmlns:a16="http://schemas.microsoft.com/office/drawing/2014/main" id="{F117719B-36E2-495A-BD4C-EA3983E17BF1}"/>
              </a:ext>
            </a:extLst>
          </p:cNvPr>
          <p:cNvSpPr>
            <a:spLocks noGrp="1"/>
          </p:cNvSpPr>
          <p:nvPr>
            <p:ph idx="1"/>
          </p:nvPr>
        </p:nvSpPr>
        <p:spPr>
          <a:xfrm>
            <a:off x="446856" y="1470174"/>
            <a:ext cx="8229600" cy="4983162"/>
          </a:xfrm>
        </p:spPr>
        <p:txBody>
          <a:bodyPr/>
          <a:lstStyle/>
          <a:p>
            <a:pPr eaLnBrk="1" hangingPunct="1">
              <a:lnSpc>
                <a:spcPct val="80000"/>
              </a:lnSpc>
            </a:pPr>
            <a:r>
              <a:rPr lang="it-IT" sz="2400" dirty="0"/>
              <a:t>Tempo di somministrazione: 20’-45’</a:t>
            </a:r>
          </a:p>
          <a:p>
            <a:pPr eaLnBrk="1" hangingPunct="1">
              <a:lnSpc>
                <a:spcPct val="80000"/>
              </a:lnSpc>
            </a:pPr>
            <a:r>
              <a:rPr lang="it-IT" sz="2400" dirty="0"/>
              <a:t>Norme 2005/2007</a:t>
            </a:r>
          </a:p>
          <a:p>
            <a:pPr eaLnBrk="1" hangingPunct="1">
              <a:lnSpc>
                <a:spcPct val="80000"/>
              </a:lnSpc>
            </a:pPr>
            <a:r>
              <a:rPr lang="it-IT" sz="2400" i="1" dirty="0"/>
              <a:t>Costo</a:t>
            </a:r>
            <a:r>
              <a:rPr lang="it-IT" sz="2400" dirty="0"/>
              <a:t>: </a:t>
            </a:r>
            <a:r>
              <a:rPr lang="it-IT" sz="2400" i="1" dirty="0"/>
              <a:t>€2 per candidato</a:t>
            </a:r>
          </a:p>
          <a:p>
            <a:pPr marL="0" indent="0" eaLnBrk="1" hangingPunct="1">
              <a:lnSpc>
                <a:spcPct val="80000"/>
              </a:lnSpc>
              <a:buNone/>
            </a:pPr>
            <a:endParaRPr lang="it-IT" sz="2400" dirty="0"/>
          </a:p>
          <a:p>
            <a:pPr eaLnBrk="1" hangingPunct="1">
              <a:lnSpc>
                <a:spcPct val="80000"/>
              </a:lnSpc>
            </a:pPr>
            <a:r>
              <a:rPr lang="it-IT" sz="2400" i="1" dirty="0"/>
              <a:t>Standard</a:t>
            </a:r>
            <a:r>
              <a:rPr lang="it-IT" sz="2400" dirty="0"/>
              <a:t> Progressive </a:t>
            </a:r>
            <a:r>
              <a:rPr lang="it-IT" sz="2400" dirty="0" err="1"/>
              <a:t>Matrices</a:t>
            </a:r>
            <a:r>
              <a:rPr lang="it-IT" sz="2400" dirty="0"/>
              <a:t> (SPM, </a:t>
            </a:r>
            <a:r>
              <a:rPr lang="it-IT" sz="2400" dirty="0" err="1"/>
              <a:t>Raven</a:t>
            </a:r>
            <a:r>
              <a:rPr lang="it-IT" sz="2400" dirty="0"/>
              <a:t>, 1938):</a:t>
            </a:r>
          </a:p>
          <a:p>
            <a:pPr lvl="1" eaLnBrk="1" hangingPunct="1">
              <a:lnSpc>
                <a:spcPct val="80000"/>
              </a:lnSpc>
            </a:pPr>
            <a:r>
              <a:rPr lang="it-IT" sz="2000" dirty="0"/>
              <a:t>Adolescenti e adulti</a:t>
            </a:r>
          </a:p>
          <a:p>
            <a:pPr lvl="1" eaLnBrk="1" hangingPunct="1">
              <a:lnSpc>
                <a:spcPct val="80000"/>
              </a:lnSpc>
            </a:pPr>
            <a:r>
              <a:rPr lang="it-IT" sz="2000" dirty="0"/>
              <a:t>5 serie di 12 item ciascuna</a:t>
            </a:r>
          </a:p>
          <a:p>
            <a:pPr lvl="1" eaLnBrk="1" hangingPunct="1">
              <a:lnSpc>
                <a:spcPct val="80000"/>
              </a:lnSpc>
            </a:pPr>
            <a:r>
              <a:rPr lang="it-IT" sz="2000" dirty="0"/>
              <a:t>Adatte per una distribuzione campionaria con media QI= 95</a:t>
            </a:r>
          </a:p>
          <a:p>
            <a:pPr lvl="1" eaLnBrk="1" hangingPunct="1">
              <a:lnSpc>
                <a:spcPct val="80000"/>
              </a:lnSpc>
            </a:pPr>
            <a:r>
              <a:rPr lang="it-IT" sz="2000" dirty="0"/>
              <a:t>Effetto tetto per QI &gt; 130</a:t>
            </a:r>
          </a:p>
          <a:p>
            <a:pPr eaLnBrk="1" hangingPunct="1">
              <a:lnSpc>
                <a:spcPct val="80000"/>
              </a:lnSpc>
            </a:pPr>
            <a:r>
              <a:rPr lang="it-IT" sz="2400" i="1" dirty="0"/>
              <a:t>Advanced</a:t>
            </a:r>
            <a:r>
              <a:rPr lang="it-IT" sz="2400" dirty="0"/>
              <a:t> Progressive </a:t>
            </a:r>
            <a:r>
              <a:rPr lang="it-IT" sz="2400" dirty="0" err="1"/>
              <a:t>Matrices</a:t>
            </a:r>
            <a:r>
              <a:rPr lang="it-IT" sz="2400" dirty="0"/>
              <a:t> (APM, </a:t>
            </a:r>
            <a:r>
              <a:rPr lang="it-IT" sz="2400" dirty="0" err="1"/>
              <a:t>Raven</a:t>
            </a:r>
            <a:r>
              <a:rPr lang="it-IT" sz="2400" dirty="0"/>
              <a:t>, 1947, 1969)</a:t>
            </a:r>
          </a:p>
          <a:p>
            <a:pPr lvl="1" eaLnBrk="1" hangingPunct="1">
              <a:lnSpc>
                <a:spcPct val="80000"/>
              </a:lnSpc>
            </a:pPr>
            <a:r>
              <a:rPr lang="it-IT" sz="2000" dirty="0"/>
              <a:t>Adolescenti e adulti</a:t>
            </a:r>
          </a:p>
          <a:p>
            <a:pPr lvl="1" eaLnBrk="1" hangingPunct="1">
              <a:lnSpc>
                <a:spcPct val="80000"/>
              </a:lnSpc>
            </a:pPr>
            <a:r>
              <a:rPr lang="it-IT" sz="2000" dirty="0"/>
              <a:t>Due serie di 12 e 36 item</a:t>
            </a:r>
          </a:p>
          <a:p>
            <a:pPr lvl="1" eaLnBrk="1" hangingPunct="1">
              <a:lnSpc>
                <a:spcPct val="80000"/>
              </a:lnSpc>
            </a:pPr>
            <a:r>
              <a:rPr lang="it-IT" sz="2000" dirty="0"/>
              <a:t>Adatte per una distribuzione campionaria con media QI= 105</a:t>
            </a:r>
          </a:p>
          <a:p>
            <a:pPr lvl="1" eaLnBrk="1" hangingPunct="1">
              <a:lnSpc>
                <a:spcPct val="80000"/>
              </a:lnSpc>
            </a:pPr>
            <a:r>
              <a:rPr lang="it-IT" sz="2000" dirty="0"/>
              <a:t>Effetto tetto per QI &gt; 135. </a:t>
            </a:r>
          </a:p>
          <a:p>
            <a:pPr lvl="1" eaLnBrk="1" hangingPunct="1">
              <a:lnSpc>
                <a:spcPct val="80000"/>
              </a:lnSpc>
            </a:pPr>
            <a:endParaRPr lang="it-IT" sz="2000" dirty="0"/>
          </a:p>
          <a:p>
            <a:pPr lvl="1" eaLnBrk="1" hangingPunct="1">
              <a:lnSpc>
                <a:spcPct val="80000"/>
              </a:lnSpc>
            </a:pPr>
            <a:endParaRPr lang="it-IT" sz="2000" dirty="0"/>
          </a:p>
          <a:p>
            <a:pPr lvl="1" eaLnBrk="1" hangingPunct="1">
              <a:lnSpc>
                <a:spcPct val="80000"/>
              </a:lnSpc>
            </a:pPr>
            <a:endParaRPr lang="it-IT" sz="2000" dirty="0"/>
          </a:p>
          <a:p>
            <a:endParaRPr lang="it-IT" sz="2400" dirty="0"/>
          </a:p>
        </p:txBody>
      </p:sp>
    </p:spTree>
    <p:extLst>
      <p:ext uri="{BB962C8B-B14F-4D97-AF65-F5344CB8AC3E}">
        <p14:creationId xmlns:p14="http://schemas.microsoft.com/office/powerpoint/2010/main" val="12373935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D3AFC8-3D8F-461C-B2CC-28C7BA7DC9A5}"/>
              </a:ext>
            </a:extLst>
          </p:cNvPr>
          <p:cNvSpPr>
            <a:spLocks noGrp="1"/>
          </p:cNvSpPr>
          <p:nvPr>
            <p:ph type="title"/>
          </p:nvPr>
        </p:nvSpPr>
        <p:spPr/>
        <p:txBody>
          <a:bodyPr/>
          <a:lstStyle/>
          <a:p>
            <a:r>
              <a:rPr lang="it-IT" dirty="0"/>
              <a:t>SPM vs APM</a:t>
            </a:r>
          </a:p>
        </p:txBody>
      </p:sp>
      <p:pic>
        <p:nvPicPr>
          <p:cNvPr id="4" name="Immagine 3">
            <a:extLst>
              <a:ext uri="{FF2B5EF4-FFF2-40B4-BE49-F238E27FC236}">
                <a16:creationId xmlns:a16="http://schemas.microsoft.com/office/drawing/2014/main" id="{D3249EC3-186F-41CE-9FB6-B220EA48907E}"/>
              </a:ext>
            </a:extLst>
          </p:cNvPr>
          <p:cNvPicPr>
            <a:picLocks noChangeAspect="1"/>
          </p:cNvPicPr>
          <p:nvPr/>
        </p:nvPicPr>
        <p:blipFill rotWithShape="1">
          <a:blip r:embed="rId2"/>
          <a:srcRect l="3938" r="3138" b="3824"/>
          <a:stretch/>
        </p:blipFill>
        <p:spPr>
          <a:xfrm>
            <a:off x="683482" y="1412776"/>
            <a:ext cx="7777036" cy="5445224"/>
          </a:xfrm>
          <a:prstGeom prst="rect">
            <a:avLst/>
          </a:prstGeom>
          <a:scene3d>
            <a:camera prst="orthographicFront">
              <a:rot lat="0" lon="0" rev="21570000"/>
            </a:camera>
            <a:lightRig rig="threePt" dir="t"/>
          </a:scene3d>
        </p:spPr>
      </p:pic>
    </p:spTree>
    <p:extLst>
      <p:ext uri="{BB962C8B-B14F-4D97-AF65-F5344CB8AC3E}">
        <p14:creationId xmlns:p14="http://schemas.microsoft.com/office/powerpoint/2010/main" val="31712550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04A12F-B19B-457E-819C-79C714D03253}"/>
              </a:ext>
            </a:extLst>
          </p:cNvPr>
          <p:cNvSpPr>
            <a:spLocks noGrp="1"/>
          </p:cNvSpPr>
          <p:nvPr>
            <p:ph type="ctrTitle"/>
          </p:nvPr>
        </p:nvSpPr>
        <p:spPr/>
        <p:txBody>
          <a:bodyPr/>
          <a:lstStyle/>
          <a:p>
            <a:r>
              <a:rPr lang="it-IT" dirty="0"/>
              <a:t>Esercitazione </a:t>
            </a:r>
          </a:p>
        </p:txBody>
      </p:sp>
      <p:sp>
        <p:nvSpPr>
          <p:cNvPr id="3" name="Segnaposto contenuto 2">
            <a:extLst>
              <a:ext uri="{FF2B5EF4-FFF2-40B4-BE49-F238E27FC236}">
                <a16:creationId xmlns:a16="http://schemas.microsoft.com/office/drawing/2014/main" id="{4364E4F1-4F17-499B-AAD0-50F86309426B}"/>
              </a:ext>
            </a:extLst>
          </p:cNvPr>
          <p:cNvSpPr>
            <a:spLocks noGrp="1"/>
          </p:cNvSpPr>
          <p:nvPr>
            <p:ph type="subTitle" idx="1"/>
          </p:nvPr>
        </p:nvSpPr>
        <p:spPr/>
        <p:txBody>
          <a:bodyPr/>
          <a:lstStyle/>
          <a:p>
            <a:r>
              <a:rPr lang="it-IT" dirty="0">
                <a:solidFill>
                  <a:schemeClr val="bg1"/>
                </a:solidFill>
              </a:rPr>
              <a:t>Le Advanced Progressive </a:t>
            </a:r>
            <a:r>
              <a:rPr lang="it-IT" dirty="0" err="1">
                <a:solidFill>
                  <a:schemeClr val="bg1"/>
                </a:solidFill>
              </a:rPr>
              <a:t>Matrices</a:t>
            </a:r>
            <a:r>
              <a:rPr lang="it-IT" dirty="0">
                <a:solidFill>
                  <a:schemeClr val="bg1"/>
                </a:solidFill>
              </a:rPr>
              <a:t> di </a:t>
            </a:r>
            <a:r>
              <a:rPr lang="it-IT" dirty="0" err="1">
                <a:solidFill>
                  <a:schemeClr val="bg1"/>
                </a:solidFill>
              </a:rPr>
              <a:t>Raven</a:t>
            </a:r>
            <a:r>
              <a:rPr lang="it-IT" dirty="0">
                <a:solidFill>
                  <a:schemeClr val="bg1"/>
                </a:solidFill>
              </a:rPr>
              <a:t> (1969)</a:t>
            </a:r>
          </a:p>
        </p:txBody>
      </p:sp>
    </p:spTree>
    <p:extLst>
      <p:ext uri="{BB962C8B-B14F-4D97-AF65-F5344CB8AC3E}">
        <p14:creationId xmlns:p14="http://schemas.microsoft.com/office/powerpoint/2010/main" val="36998850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541DA8-F9C4-6B45-84C4-3B258BECF7F6}"/>
              </a:ext>
            </a:extLst>
          </p:cNvPr>
          <p:cNvSpPr>
            <a:spLocks noGrp="1"/>
          </p:cNvSpPr>
          <p:nvPr>
            <p:ph type="title"/>
          </p:nvPr>
        </p:nvSpPr>
        <p:spPr>
          <a:xfrm>
            <a:off x="179512" y="1484784"/>
            <a:ext cx="2309254" cy="3096344"/>
          </a:xfrm>
        </p:spPr>
        <p:txBody>
          <a:bodyPr/>
          <a:lstStyle/>
          <a:p>
            <a:r>
              <a:rPr lang="it-IT" dirty="0">
                <a:solidFill>
                  <a:schemeClr val="tx1"/>
                </a:solidFill>
              </a:rPr>
              <a:t>Norme Italiane del 2005</a:t>
            </a:r>
            <a:br>
              <a:rPr lang="it-IT" dirty="0">
                <a:solidFill>
                  <a:schemeClr val="tx1"/>
                </a:solidFill>
              </a:rPr>
            </a:br>
            <a:br>
              <a:rPr lang="it-IT" dirty="0">
                <a:solidFill>
                  <a:schemeClr val="tx1"/>
                </a:solidFill>
              </a:rPr>
            </a:br>
            <a:r>
              <a:rPr lang="it-IT" dirty="0">
                <a:solidFill>
                  <a:schemeClr val="tx1"/>
                </a:solidFill>
              </a:rPr>
              <a:t>Serie I</a:t>
            </a:r>
          </a:p>
        </p:txBody>
      </p:sp>
      <p:pic>
        <p:nvPicPr>
          <p:cNvPr id="4" name="Immagine 3">
            <a:extLst>
              <a:ext uri="{FF2B5EF4-FFF2-40B4-BE49-F238E27FC236}">
                <a16:creationId xmlns:a16="http://schemas.microsoft.com/office/drawing/2014/main" id="{B81B075F-947E-D543-AE2C-79F5195582D4}"/>
              </a:ext>
            </a:extLst>
          </p:cNvPr>
          <p:cNvPicPr>
            <a:picLocks noChangeAspect="1"/>
          </p:cNvPicPr>
          <p:nvPr/>
        </p:nvPicPr>
        <p:blipFill>
          <a:blip r:embed="rId2"/>
          <a:stretch>
            <a:fillRect/>
          </a:stretch>
        </p:blipFill>
        <p:spPr>
          <a:xfrm>
            <a:off x="3278355" y="1603"/>
            <a:ext cx="5845299" cy="6858000"/>
          </a:xfrm>
          <a:prstGeom prst="rect">
            <a:avLst/>
          </a:prstGeom>
        </p:spPr>
      </p:pic>
    </p:spTree>
    <p:extLst>
      <p:ext uri="{BB962C8B-B14F-4D97-AF65-F5344CB8AC3E}">
        <p14:creationId xmlns:p14="http://schemas.microsoft.com/office/powerpoint/2010/main" val="1207022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B899E5-2A9E-6149-B8F8-2FEBE6156D66}"/>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6B82311D-2B22-FC43-BC00-F87B17B1F324}"/>
              </a:ext>
            </a:extLst>
          </p:cNvPr>
          <p:cNvPicPr>
            <a:picLocks noChangeAspect="1"/>
          </p:cNvPicPr>
          <p:nvPr/>
        </p:nvPicPr>
        <p:blipFill>
          <a:blip r:embed="rId2"/>
          <a:stretch>
            <a:fillRect/>
          </a:stretch>
        </p:blipFill>
        <p:spPr>
          <a:xfrm>
            <a:off x="3330182" y="-22238"/>
            <a:ext cx="5813818" cy="6858000"/>
          </a:xfrm>
          <a:prstGeom prst="rect">
            <a:avLst/>
          </a:prstGeom>
        </p:spPr>
      </p:pic>
      <p:sp>
        <p:nvSpPr>
          <p:cNvPr id="5" name="Titolo 1">
            <a:extLst>
              <a:ext uri="{FF2B5EF4-FFF2-40B4-BE49-F238E27FC236}">
                <a16:creationId xmlns:a16="http://schemas.microsoft.com/office/drawing/2014/main" id="{10164168-D59C-E140-96F0-7ADD5B9CDBBF}"/>
              </a:ext>
            </a:extLst>
          </p:cNvPr>
          <p:cNvSpPr txBox="1">
            <a:spLocks/>
          </p:cNvSpPr>
          <p:nvPr/>
        </p:nvSpPr>
        <p:spPr bwMode="auto">
          <a:xfrm>
            <a:off x="179512" y="1484784"/>
            <a:ext cx="2309254" cy="30963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b="0" kern="0" dirty="0">
                <a:solidFill>
                  <a:schemeClr val="tx1"/>
                </a:solidFill>
              </a:rPr>
              <a:t>Norme Italiane del 2005</a:t>
            </a:r>
            <a:br>
              <a:rPr lang="it-IT" b="0" kern="0" dirty="0">
                <a:solidFill>
                  <a:schemeClr val="tx1"/>
                </a:solidFill>
              </a:rPr>
            </a:br>
            <a:br>
              <a:rPr lang="it-IT" b="0" kern="0" dirty="0">
                <a:solidFill>
                  <a:schemeClr val="tx1"/>
                </a:solidFill>
              </a:rPr>
            </a:br>
            <a:r>
              <a:rPr lang="it-IT" b="0" kern="0" dirty="0">
                <a:solidFill>
                  <a:schemeClr val="tx1"/>
                </a:solidFill>
              </a:rPr>
              <a:t>Serie II</a:t>
            </a:r>
          </a:p>
        </p:txBody>
      </p:sp>
    </p:spTree>
    <p:extLst>
      <p:ext uri="{BB962C8B-B14F-4D97-AF65-F5344CB8AC3E}">
        <p14:creationId xmlns:p14="http://schemas.microsoft.com/office/powerpoint/2010/main" val="9548723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8B93BD-4E27-48AA-A330-10548A96CD0A}"/>
              </a:ext>
            </a:extLst>
          </p:cNvPr>
          <p:cNvSpPr>
            <a:spLocks noGrp="1"/>
          </p:cNvSpPr>
          <p:nvPr>
            <p:ph type="title"/>
          </p:nvPr>
        </p:nvSpPr>
        <p:spPr/>
        <p:txBody>
          <a:bodyPr/>
          <a:lstStyle/>
          <a:p>
            <a:r>
              <a:rPr lang="it-IT" dirty="0"/>
              <a:t>La valutazione della personalità in selezione</a:t>
            </a:r>
          </a:p>
        </p:txBody>
      </p:sp>
      <p:sp>
        <p:nvSpPr>
          <p:cNvPr id="3" name="Segnaposto contenuto 2">
            <a:extLst>
              <a:ext uri="{FF2B5EF4-FFF2-40B4-BE49-F238E27FC236}">
                <a16:creationId xmlns:a16="http://schemas.microsoft.com/office/drawing/2014/main" id="{3DC4A970-F5C0-4914-A9CC-C8244718D211}"/>
              </a:ext>
            </a:extLst>
          </p:cNvPr>
          <p:cNvSpPr>
            <a:spLocks noGrp="1"/>
          </p:cNvSpPr>
          <p:nvPr>
            <p:ph idx="1"/>
          </p:nvPr>
        </p:nvSpPr>
        <p:spPr>
          <a:xfrm>
            <a:off x="457200" y="1484784"/>
            <a:ext cx="8229600" cy="5098578"/>
          </a:xfrm>
        </p:spPr>
        <p:txBody>
          <a:bodyPr/>
          <a:lstStyle/>
          <a:p>
            <a:r>
              <a:rPr lang="it-IT" sz="3000" dirty="0"/>
              <a:t>Molti modelli di personalità, ma </a:t>
            </a:r>
            <a:r>
              <a:rPr lang="it-IT" sz="3000" i="1" dirty="0"/>
              <a:t>in selezione </a:t>
            </a:r>
            <a:r>
              <a:rPr lang="it-IT" sz="3000" dirty="0"/>
              <a:t>interessa soprattutto il </a:t>
            </a:r>
            <a:r>
              <a:rPr lang="it-IT" sz="3000" i="1" dirty="0"/>
              <a:t>Big </a:t>
            </a:r>
            <a:r>
              <a:rPr lang="it-IT" sz="3000" i="1" dirty="0" err="1"/>
              <a:t>Five</a:t>
            </a:r>
            <a:r>
              <a:rPr lang="it-IT" sz="3000" i="1" dirty="0"/>
              <a:t> </a:t>
            </a:r>
            <a:r>
              <a:rPr lang="it-IT" sz="3000" dirty="0"/>
              <a:t>perché di esso si ha supporto empirico su struttura e validità predittiva. </a:t>
            </a:r>
            <a:endParaRPr lang="it-IT" sz="2600" dirty="0"/>
          </a:p>
          <a:p>
            <a:r>
              <a:rPr lang="it-IT" sz="2800" dirty="0"/>
              <a:t>I Big </a:t>
            </a:r>
            <a:r>
              <a:rPr lang="it-IT" sz="2800" dirty="0" err="1"/>
              <a:t>Five</a:t>
            </a:r>
            <a:r>
              <a:rPr lang="it-IT" sz="2800" dirty="0"/>
              <a:t> emergono in modo abbastanza attendibile a livello cross-culturale (e.g. </a:t>
            </a:r>
            <a:r>
              <a:rPr lang="it-IT" sz="2800" dirty="0" err="1"/>
              <a:t>McCrae</a:t>
            </a:r>
            <a:r>
              <a:rPr lang="it-IT" sz="2800" dirty="0"/>
              <a:t> et al., 1998) </a:t>
            </a:r>
          </a:p>
          <a:p>
            <a:r>
              <a:rPr lang="it-IT" sz="2800" dirty="0"/>
              <a:t>I Big </a:t>
            </a:r>
            <a:r>
              <a:rPr lang="it-IT" sz="2800" dirty="0" err="1"/>
              <a:t>Five</a:t>
            </a:r>
            <a:r>
              <a:rPr lang="it-IT" sz="2800" dirty="0"/>
              <a:t> sono correlati tra loro. I due super-fattori riuniscono:</a:t>
            </a:r>
          </a:p>
          <a:p>
            <a:pPr lvl="1"/>
            <a:r>
              <a:rPr lang="it-IT" sz="2400" dirty="0"/>
              <a:t>apertura ed estroversione (</a:t>
            </a:r>
            <a:r>
              <a:rPr lang="el-GR" sz="2400" dirty="0"/>
              <a:t>α</a:t>
            </a:r>
            <a:r>
              <a:rPr lang="it-IT" sz="2400" dirty="0"/>
              <a:t>)</a:t>
            </a:r>
          </a:p>
          <a:p>
            <a:pPr lvl="1"/>
            <a:r>
              <a:rPr lang="it-IT" sz="2400" dirty="0" err="1"/>
              <a:t>amicalità</a:t>
            </a:r>
            <a:r>
              <a:rPr lang="it-IT" sz="2400" dirty="0"/>
              <a:t>, coscienziosità e </a:t>
            </a:r>
            <a:r>
              <a:rPr lang="it-IT" sz="2400" dirty="0" err="1"/>
              <a:t>nevroticismo</a:t>
            </a:r>
            <a:r>
              <a:rPr lang="it-IT" sz="2400" dirty="0"/>
              <a:t> (</a:t>
            </a:r>
            <a:r>
              <a:rPr lang="el-GR" sz="2400" dirty="0"/>
              <a:t>β</a:t>
            </a:r>
            <a:r>
              <a:rPr lang="it-IT" sz="2400" dirty="0"/>
              <a:t>)</a:t>
            </a:r>
          </a:p>
          <a:p>
            <a:pPr lvl="1"/>
            <a:endParaRPr lang="it-IT" sz="2400" dirty="0"/>
          </a:p>
        </p:txBody>
      </p:sp>
    </p:spTree>
    <p:extLst>
      <p:ext uri="{BB962C8B-B14F-4D97-AF65-F5344CB8AC3E}">
        <p14:creationId xmlns:p14="http://schemas.microsoft.com/office/powerpoint/2010/main" val="26008936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CAFC7-4084-42A2-8EA6-CE2CD14EE71A}"/>
              </a:ext>
            </a:extLst>
          </p:cNvPr>
          <p:cNvSpPr>
            <a:spLocks noGrp="1"/>
          </p:cNvSpPr>
          <p:nvPr>
            <p:ph type="title"/>
          </p:nvPr>
        </p:nvSpPr>
        <p:spPr/>
        <p:txBody>
          <a:bodyPr/>
          <a:lstStyle/>
          <a:p>
            <a:r>
              <a:rPr lang="it-IT" dirty="0"/>
              <a:t>I Big </a:t>
            </a:r>
            <a:r>
              <a:rPr lang="it-IT" dirty="0" err="1"/>
              <a:t>Five</a:t>
            </a:r>
            <a:endParaRPr lang="it-IT" dirty="0"/>
          </a:p>
        </p:txBody>
      </p:sp>
      <p:graphicFrame>
        <p:nvGraphicFramePr>
          <p:cNvPr id="4" name="Segnaposto contenuto 3">
            <a:extLst>
              <a:ext uri="{FF2B5EF4-FFF2-40B4-BE49-F238E27FC236}">
                <a16:creationId xmlns:a16="http://schemas.microsoft.com/office/drawing/2014/main" id="{F3203976-E948-429B-AC8F-E325F0B376A4}"/>
              </a:ext>
            </a:extLst>
          </p:cNvPr>
          <p:cNvGraphicFramePr>
            <a:graphicFrameLocks noGrp="1"/>
          </p:cNvGraphicFramePr>
          <p:nvPr>
            <p:ph idx="1"/>
            <p:extLst>
              <p:ext uri="{D42A27DB-BD31-4B8C-83A1-F6EECF244321}">
                <p14:modId xmlns:p14="http://schemas.microsoft.com/office/powerpoint/2010/main" val="2172138944"/>
              </p:ext>
            </p:extLst>
          </p:nvPr>
        </p:nvGraphicFramePr>
        <p:xfrm>
          <a:off x="539552" y="1418416"/>
          <a:ext cx="7926552" cy="539496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3410688829"/>
                    </a:ext>
                  </a:extLst>
                </a:gridCol>
                <a:gridCol w="2880320">
                  <a:extLst>
                    <a:ext uri="{9D8B030D-6E8A-4147-A177-3AD203B41FA5}">
                      <a16:colId xmlns:a16="http://schemas.microsoft.com/office/drawing/2014/main" val="1034839370"/>
                    </a:ext>
                  </a:extLst>
                </a:gridCol>
                <a:gridCol w="2885992">
                  <a:extLst>
                    <a:ext uri="{9D8B030D-6E8A-4147-A177-3AD203B41FA5}">
                      <a16:colId xmlns:a16="http://schemas.microsoft.com/office/drawing/2014/main" val="1348355688"/>
                    </a:ext>
                  </a:extLst>
                </a:gridCol>
              </a:tblGrid>
              <a:tr h="463312">
                <a:tc>
                  <a:txBody>
                    <a:bodyPr/>
                    <a:lstStyle/>
                    <a:p>
                      <a:r>
                        <a:rPr lang="it-IT" dirty="0">
                          <a:solidFill>
                            <a:schemeClr val="tx1"/>
                          </a:solidFill>
                        </a:rPr>
                        <a:t>Fattore Big </a:t>
                      </a:r>
                      <a:r>
                        <a:rPr lang="it-IT" dirty="0" err="1">
                          <a:solidFill>
                            <a:schemeClr val="tx1"/>
                          </a:solidFill>
                        </a:rPr>
                        <a:t>Five</a:t>
                      </a:r>
                      <a:r>
                        <a:rPr lang="it-IT" dirty="0">
                          <a:solidFill>
                            <a:schemeClr val="tx1"/>
                          </a:solidFill>
                        </a:rPr>
                        <a:t> (ENG)</a:t>
                      </a:r>
                    </a:p>
                  </a:txBody>
                  <a:tcPr/>
                </a:tc>
                <a:tc>
                  <a:txBody>
                    <a:bodyPr/>
                    <a:lstStyle/>
                    <a:p>
                      <a:r>
                        <a:rPr lang="it-IT" dirty="0">
                          <a:solidFill>
                            <a:schemeClr val="tx1"/>
                          </a:solidFill>
                        </a:rPr>
                        <a:t>Fattore BFQ-2 </a:t>
                      </a:r>
                    </a:p>
                    <a:p>
                      <a:r>
                        <a:rPr lang="it-IT" dirty="0">
                          <a:solidFill>
                            <a:schemeClr val="tx1"/>
                          </a:solidFill>
                        </a:rPr>
                        <a:t>(ITA)</a:t>
                      </a:r>
                    </a:p>
                  </a:txBody>
                  <a:tcPr/>
                </a:tc>
                <a:tc>
                  <a:txBody>
                    <a:bodyPr/>
                    <a:lstStyle/>
                    <a:p>
                      <a:r>
                        <a:rPr lang="it-IT" dirty="0">
                          <a:solidFill>
                            <a:schemeClr val="tx1"/>
                          </a:solidFill>
                        </a:rPr>
                        <a:t>Nomi alternativi e </a:t>
                      </a:r>
                      <a:r>
                        <a:rPr lang="it-IT" i="1" dirty="0" err="1">
                          <a:solidFill>
                            <a:schemeClr val="tx1"/>
                          </a:solidFill>
                        </a:rPr>
                        <a:t>facet</a:t>
                      </a:r>
                      <a:endParaRPr lang="it-IT" i="1" dirty="0">
                        <a:solidFill>
                          <a:schemeClr val="tx1"/>
                        </a:solidFill>
                      </a:endParaRPr>
                    </a:p>
                  </a:txBody>
                  <a:tcPr/>
                </a:tc>
                <a:extLst>
                  <a:ext uri="{0D108BD9-81ED-4DB2-BD59-A6C34878D82A}">
                    <a16:rowId xmlns:a16="http://schemas.microsoft.com/office/drawing/2014/main" val="590251837"/>
                  </a:ext>
                </a:extLst>
              </a:tr>
              <a:tr h="268427">
                <a:tc>
                  <a:txBody>
                    <a:bodyPr/>
                    <a:lstStyle/>
                    <a:p>
                      <a:r>
                        <a:rPr lang="it-IT" dirty="0" err="1"/>
                        <a:t>Neuroticism</a:t>
                      </a:r>
                      <a:endParaRPr lang="it-IT" dirty="0"/>
                    </a:p>
                  </a:txBody>
                  <a:tcPr/>
                </a:tc>
                <a:tc>
                  <a:txBody>
                    <a:bodyPr/>
                    <a:lstStyle/>
                    <a:p>
                      <a:r>
                        <a:rPr lang="it-IT" b="1" dirty="0"/>
                        <a:t>Stabilità emotiva</a:t>
                      </a:r>
                    </a:p>
                  </a:txBody>
                  <a:tcPr/>
                </a:tc>
                <a:tc>
                  <a:txBody>
                    <a:bodyPr/>
                    <a:lstStyle/>
                    <a:p>
                      <a:r>
                        <a:rPr lang="it-IT" dirty="0"/>
                        <a:t>Stabilità Emotiva</a:t>
                      </a:r>
                    </a:p>
                  </a:txBody>
                  <a:tcPr/>
                </a:tc>
                <a:extLst>
                  <a:ext uri="{0D108BD9-81ED-4DB2-BD59-A6C34878D82A}">
                    <a16:rowId xmlns:a16="http://schemas.microsoft.com/office/drawing/2014/main" val="1552366789"/>
                  </a:ext>
                </a:extLst>
              </a:tr>
              <a:tr h="268427">
                <a:tc>
                  <a:txBody>
                    <a:bodyPr/>
                    <a:lstStyle/>
                    <a:p>
                      <a:endParaRPr lang="it-IT"/>
                    </a:p>
                  </a:txBody>
                  <a:tcPr/>
                </a:tc>
                <a:tc>
                  <a:txBody>
                    <a:bodyPr/>
                    <a:lstStyle/>
                    <a:p>
                      <a:endParaRPr lang="it-IT" b="1" dirty="0"/>
                    </a:p>
                  </a:txBody>
                  <a:tcPr/>
                </a:tc>
                <a:tc>
                  <a:txBody>
                    <a:bodyPr/>
                    <a:lstStyle/>
                    <a:p>
                      <a:r>
                        <a:rPr lang="it-IT" dirty="0"/>
                        <a:t>Ansia</a:t>
                      </a:r>
                    </a:p>
                  </a:txBody>
                  <a:tcPr/>
                </a:tc>
                <a:extLst>
                  <a:ext uri="{0D108BD9-81ED-4DB2-BD59-A6C34878D82A}">
                    <a16:rowId xmlns:a16="http://schemas.microsoft.com/office/drawing/2014/main" val="3337126670"/>
                  </a:ext>
                </a:extLst>
              </a:tr>
              <a:tr h="268427">
                <a:tc>
                  <a:txBody>
                    <a:bodyPr/>
                    <a:lstStyle/>
                    <a:p>
                      <a:endParaRPr lang="it-IT"/>
                    </a:p>
                  </a:txBody>
                  <a:tcPr/>
                </a:tc>
                <a:tc>
                  <a:txBody>
                    <a:bodyPr/>
                    <a:lstStyle/>
                    <a:p>
                      <a:endParaRPr lang="it-IT" b="1" dirty="0"/>
                    </a:p>
                  </a:txBody>
                  <a:tcPr/>
                </a:tc>
                <a:tc>
                  <a:txBody>
                    <a:bodyPr/>
                    <a:lstStyle/>
                    <a:p>
                      <a:r>
                        <a:rPr lang="it-IT" i="1" dirty="0"/>
                        <a:t>Controllo degli impulsi</a:t>
                      </a:r>
                    </a:p>
                  </a:txBody>
                  <a:tcPr/>
                </a:tc>
                <a:extLst>
                  <a:ext uri="{0D108BD9-81ED-4DB2-BD59-A6C34878D82A}">
                    <a16:rowId xmlns:a16="http://schemas.microsoft.com/office/drawing/2014/main" val="2730457778"/>
                  </a:ext>
                </a:extLst>
              </a:tr>
              <a:tr h="268427">
                <a:tc>
                  <a:txBody>
                    <a:bodyPr/>
                    <a:lstStyle/>
                    <a:p>
                      <a:endParaRPr lang="it-IT"/>
                    </a:p>
                  </a:txBody>
                  <a:tcPr/>
                </a:tc>
                <a:tc>
                  <a:txBody>
                    <a:bodyPr/>
                    <a:lstStyle/>
                    <a:p>
                      <a:endParaRPr lang="it-IT" b="1" dirty="0"/>
                    </a:p>
                  </a:txBody>
                  <a:tcPr/>
                </a:tc>
                <a:tc>
                  <a:txBody>
                    <a:bodyPr/>
                    <a:lstStyle/>
                    <a:p>
                      <a:r>
                        <a:rPr lang="it-IT" i="1" dirty="0"/>
                        <a:t>Controllo delle emozioni</a:t>
                      </a:r>
                    </a:p>
                  </a:txBody>
                  <a:tcPr/>
                </a:tc>
                <a:extLst>
                  <a:ext uri="{0D108BD9-81ED-4DB2-BD59-A6C34878D82A}">
                    <a16:rowId xmlns:a16="http://schemas.microsoft.com/office/drawing/2014/main" val="2522711523"/>
                  </a:ext>
                </a:extLst>
              </a:tr>
              <a:tr h="268427">
                <a:tc>
                  <a:txBody>
                    <a:bodyPr/>
                    <a:lstStyle/>
                    <a:p>
                      <a:r>
                        <a:rPr lang="it-IT" dirty="0" err="1"/>
                        <a:t>Extraversion</a:t>
                      </a:r>
                      <a:endParaRPr lang="it-IT" dirty="0"/>
                    </a:p>
                  </a:txBody>
                  <a:tcPr/>
                </a:tc>
                <a:tc>
                  <a:txBody>
                    <a:bodyPr/>
                    <a:lstStyle/>
                    <a:p>
                      <a:r>
                        <a:rPr lang="it-IT" b="1" dirty="0"/>
                        <a:t>Energia</a:t>
                      </a:r>
                    </a:p>
                  </a:txBody>
                  <a:tcPr/>
                </a:tc>
                <a:tc>
                  <a:txBody>
                    <a:bodyPr/>
                    <a:lstStyle/>
                    <a:p>
                      <a:r>
                        <a:rPr lang="it-IT" dirty="0"/>
                        <a:t>Introversione</a:t>
                      </a:r>
                    </a:p>
                  </a:txBody>
                  <a:tcPr/>
                </a:tc>
                <a:extLst>
                  <a:ext uri="{0D108BD9-81ED-4DB2-BD59-A6C34878D82A}">
                    <a16:rowId xmlns:a16="http://schemas.microsoft.com/office/drawing/2014/main" val="2734192836"/>
                  </a:ext>
                </a:extLst>
              </a:tr>
              <a:tr h="268427">
                <a:tc>
                  <a:txBody>
                    <a:bodyPr/>
                    <a:lstStyle/>
                    <a:p>
                      <a:endParaRPr lang="it-IT"/>
                    </a:p>
                  </a:txBody>
                  <a:tcPr/>
                </a:tc>
                <a:tc>
                  <a:txBody>
                    <a:bodyPr/>
                    <a:lstStyle/>
                    <a:p>
                      <a:endParaRPr lang="it-IT" b="1" dirty="0"/>
                    </a:p>
                  </a:txBody>
                  <a:tcPr/>
                </a:tc>
                <a:tc>
                  <a:txBody>
                    <a:bodyPr/>
                    <a:lstStyle/>
                    <a:p>
                      <a:r>
                        <a:rPr lang="it-IT" dirty="0"/>
                        <a:t>Assertività</a:t>
                      </a:r>
                    </a:p>
                  </a:txBody>
                  <a:tcPr/>
                </a:tc>
                <a:extLst>
                  <a:ext uri="{0D108BD9-81ED-4DB2-BD59-A6C34878D82A}">
                    <a16:rowId xmlns:a16="http://schemas.microsoft.com/office/drawing/2014/main" val="1280061890"/>
                  </a:ext>
                </a:extLst>
              </a:tr>
              <a:tr h="268427">
                <a:tc>
                  <a:txBody>
                    <a:bodyPr/>
                    <a:lstStyle/>
                    <a:p>
                      <a:endParaRPr lang="it-IT"/>
                    </a:p>
                  </a:txBody>
                  <a:tcPr/>
                </a:tc>
                <a:tc>
                  <a:txBody>
                    <a:bodyPr/>
                    <a:lstStyle/>
                    <a:p>
                      <a:endParaRPr lang="it-IT" b="1" dirty="0"/>
                    </a:p>
                  </a:txBody>
                  <a:tcPr/>
                </a:tc>
                <a:tc>
                  <a:txBody>
                    <a:bodyPr/>
                    <a:lstStyle/>
                    <a:p>
                      <a:r>
                        <a:rPr lang="it-IT" i="1" dirty="0"/>
                        <a:t>Dinamismo</a:t>
                      </a:r>
                    </a:p>
                  </a:txBody>
                  <a:tcPr/>
                </a:tc>
                <a:extLst>
                  <a:ext uri="{0D108BD9-81ED-4DB2-BD59-A6C34878D82A}">
                    <a16:rowId xmlns:a16="http://schemas.microsoft.com/office/drawing/2014/main" val="2741025495"/>
                  </a:ext>
                </a:extLst>
              </a:tr>
              <a:tr h="268427">
                <a:tc>
                  <a:txBody>
                    <a:bodyPr/>
                    <a:lstStyle/>
                    <a:p>
                      <a:endParaRPr lang="it-IT"/>
                    </a:p>
                  </a:txBody>
                  <a:tcPr/>
                </a:tc>
                <a:tc>
                  <a:txBody>
                    <a:bodyPr/>
                    <a:lstStyle/>
                    <a:p>
                      <a:endParaRPr lang="it-IT" b="1" dirty="0"/>
                    </a:p>
                  </a:txBody>
                  <a:tcPr/>
                </a:tc>
                <a:tc>
                  <a:txBody>
                    <a:bodyPr/>
                    <a:lstStyle/>
                    <a:p>
                      <a:r>
                        <a:rPr lang="it-IT" i="1" dirty="0"/>
                        <a:t>Dominanza</a:t>
                      </a:r>
                    </a:p>
                  </a:txBody>
                  <a:tcPr/>
                </a:tc>
                <a:extLst>
                  <a:ext uri="{0D108BD9-81ED-4DB2-BD59-A6C34878D82A}">
                    <a16:rowId xmlns:a16="http://schemas.microsoft.com/office/drawing/2014/main" val="2768047334"/>
                  </a:ext>
                </a:extLst>
              </a:tr>
              <a:tr h="268427">
                <a:tc>
                  <a:txBody>
                    <a:bodyPr/>
                    <a:lstStyle/>
                    <a:p>
                      <a:r>
                        <a:rPr lang="it-IT" dirty="0" err="1"/>
                        <a:t>Openness</a:t>
                      </a:r>
                      <a:endParaRPr lang="it-IT" dirty="0"/>
                    </a:p>
                  </a:txBody>
                  <a:tcPr/>
                </a:tc>
                <a:tc>
                  <a:txBody>
                    <a:bodyPr/>
                    <a:lstStyle/>
                    <a:p>
                      <a:r>
                        <a:rPr lang="it-IT" b="1" dirty="0"/>
                        <a:t>Apertura Mentale</a:t>
                      </a:r>
                    </a:p>
                  </a:txBody>
                  <a:tcPr/>
                </a:tc>
                <a:tc>
                  <a:txBody>
                    <a:bodyPr/>
                    <a:lstStyle/>
                    <a:p>
                      <a:r>
                        <a:rPr lang="it-IT" dirty="0"/>
                        <a:t>Intelletto</a:t>
                      </a:r>
                    </a:p>
                  </a:txBody>
                  <a:tcPr/>
                </a:tc>
                <a:extLst>
                  <a:ext uri="{0D108BD9-81ED-4DB2-BD59-A6C34878D82A}">
                    <a16:rowId xmlns:a16="http://schemas.microsoft.com/office/drawing/2014/main" val="4290228486"/>
                  </a:ext>
                </a:extLst>
              </a:tr>
              <a:tr h="268427">
                <a:tc>
                  <a:txBody>
                    <a:bodyPr/>
                    <a:lstStyle/>
                    <a:p>
                      <a:endParaRPr lang="it-IT"/>
                    </a:p>
                  </a:txBody>
                  <a:tcPr/>
                </a:tc>
                <a:tc>
                  <a:txBody>
                    <a:bodyPr/>
                    <a:lstStyle/>
                    <a:p>
                      <a:endParaRPr lang="it-IT"/>
                    </a:p>
                  </a:txBody>
                  <a:tcPr/>
                </a:tc>
                <a:tc>
                  <a:txBody>
                    <a:bodyPr/>
                    <a:lstStyle/>
                    <a:p>
                      <a:r>
                        <a:rPr lang="it-IT" i="1" dirty="0"/>
                        <a:t>Apertura alle esperienze</a:t>
                      </a:r>
                    </a:p>
                  </a:txBody>
                  <a:tcPr/>
                </a:tc>
                <a:extLst>
                  <a:ext uri="{0D108BD9-81ED-4DB2-BD59-A6C34878D82A}">
                    <a16:rowId xmlns:a16="http://schemas.microsoft.com/office/drawing/2014/main" val="2105454767"/>
                  </a:ext>
                </a:extLst>
              </a:tr>
              <a:tr h="268427">
                <a:tc>
                  <a:txBody>
                    <a:bodyPr/>
                    <a:lstStyle/>
                    <a:p>
                      <a:endParaRPr lang="it-IT"/>
                    </a:p>
                  </a:txBody>
                  <a:tcPr/>
                </a:tc>
                <a:tc>
                  <a:txBody>
                    <a:bodyPr/>
                    <a:lstStyle/>
                    <a:p>
                      <a:endParaRPr lang="it-IT" dirty="0"/>
                    </a:p>
                  </a:txBody>
                  <a:tcPr/>
                </a:tc>
                <a:tc>
                  <a:txBody>
                    <a:bodyPr/>
                    <a:lstStyle/>
                    <a:p>
                      <a:r>
                        <a:rPr lang="it-IT" i="1" dirty="0"/>
                        <a:t>Apertura alla cultura</a:t>
                      </a:r>
                    </a:p>
                  </a:txBody>
                  <a:tcPr/>
                </a:tc>
                <a:extLst>
                  <a:ext uri="{0D108BD9-81ED-4DB2-BD59-A6C34878D82A}">
                    <a16:rowId xmlns:a16="http://schemas.microsoft.com/office/drawing/2014/main" val="2336855476"/>
                  </a:ext>
                </a:extLst>
              </a:tr>
              <a:tr h="268427">
                <a:tc>
                  <a:txBody>
                    <a:bodyPr/>
                    <a:lstStyle/>
                    <a:p>
                      <a:endParaRPr lang="it-IT"/>
                    </a:p>
                  </a:txBody>
                  <a:tcPr/>
                </a:tc>
                <a:tc>
                  <a:txBody>
                    <a:bodyPr/>
                    <a:lstStyle/>
                    <a:p>
                      <a:endParaRPr lang="it-IT" dirty="0"/>
                    </a:p>
                  </a:txBody>
                  <a:tcPr/>
                </a:tc>
                <a:tc>
                  <a:txBody>
                    <a:bodyPr/>
                    <a:lstStyle/>
                    <a:p>
                      <a:r>
                        <a:rPr lang="it-IT" dirty="0"/>
                        <a:t>Flessibilità</a:t>
                      </a:r>
                    </a:p>
                  </a:txBody>
                  <a:tcPr/>
                </a:tc>
                <a:extLst>
                  <a:ext uri="{0D108BD9-81ED-4DB2-BD59-A6C34878D82A}">
                    <a16:rowId xmlns:a16="http://schemas.microsoft.com/office/drawing/2014/main" val="1660574759"/>
                  </a:ext>
                </a:extLst>
              </a:tr>
              <a:tr h="268427">
                <a:tc>
                  <a:txBody>
                    <a:bodyPr/>
                    <a:lstStyle/>
                    <a:p>
                      <a:endParaRPr lang="it-IT"/>
                    </a:p>
                  </a:txBody>
                  <a:tcPr/>
                </a:tc>
                <a:tc>
                  <a:txBody>
                    <a:bodyPr/>
                    <a:lstStyle/>
                    <a:p>
                      <a:endParaRPr lang="it-IT"/>
                    </a:p>
                  </a:txBody>
                  <a:tcPr/>
                </a:tc>
                <a:tc>
                  <a:txBody>
                    <a:bodyPr/>
                    <a:lstStyle/>
                    <a:p>
                      <a:r>
                        <a:rPr lang="it-IT" dirty="0"/>
                        <a:t>Tolleranza</a:t>
                      </a:r>
                    </a:p>
                  </a:txBody>
                  <a:tcPr/>
                </a:tc>
                <a:extLst>
                  <a:ext uri="{0D108BD9-81ED-4DB2-BD59-A6C34878D82A}">
                    <a16:rowId xmlns:a16="http://schemas.microsoft.com/office/drawing/2014/main" val="1902649177"/>
                  </a:ext>
                </a:extLst>
              </a:tr>
            </a:tbl>
          </a:graphicData>
        </a:graphic>
      </p:graphicFrame>
    </p:spTree>
    <p:extLst>
      <p:ext uri="{BB962C8B-B14F-4D97-AF65-F5344CB8AC3E}">
        <p14:creationId xmlns:p14="http://schemas.microsoft.com/office/powerpoint/2010/main" val="7067863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CAFC7-4084-42A2-8EA6-CE2CD14EE71A}"/>
              </a:ext>
            </a:extLst>
          </p:cNvPr>
          <p:cNvSpPr>
            <a:spLocks noGrp="1"/>
          </p:cNvSpPr>
          <p:nvPr>
            <p:ph type="title"/>
          </p:nvPr>
        </p:nvSpPr>
        <p:spPr/>
        <p:txBody>
          <a:bodyPr/>
          <a:lstStyle/>
          <a:p>
            <a:r>
              <a:rPr lang="it-IT" dirty="0"/>
              <a:t>I Big </a:t>
            </a:r>
            <a:r>
              <a:rPr lang="it-IT" dirty="0" err="1"/>
              <a:t>Five</a:t>
            </a:r>
            <a:endParaRPr lang="it-IT" dirty="0"/>
          </a:p>
        </p:txBody>
      </p:sp>
      <p:graphicFrame>
        <p:nvGraphicFramePr>
          <p:cNvPr id="4" name="Segnaposto contenuto 3">
            <a:extLst>
              <a:ext uri="{FF2B5EF4-FFF2-40B4-BE49-F238E27FC236}">
                <a16:creationId xmlns:a16="http://schemas.microsoft.com/office/drawing/2014/main" id="{F3203976-E948-429B-AC8F-E325F0B376A4}"/>
              </a:ext>
            </a:extLst>
          </p:cNvPr>
          <p:cNvGraphicFramePr>
            <a:graphicFrameLocks noGrp="1"/>
          </p:cNvGraphicFramePr>
          <p:nvPr>
            <p:ph idx="1"/>
            <p:extLst>
              <p:ext uri="{D42A27DB-BD31-4B8C-83A1-F6EECF244321}">
                <p14:modId xmlns:p14="http://schemas.microsoft.com/office/powerpoint/2010/main" val="2004925669"/>
              </p:ext>
            </p:extLst>
          </p:nvPr>
        </p:nvGraphicFramePr>
        <p:xfrm>
          <a:off x="611560" y="1568152"/>
          <a:ext cx="7926552" cy="502920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3410688829"/>
                    </a:ext>
                  </a:extLst>
                </a:gridCol>
                <a:gridCol w="2880320">
                  <a:extLst>
                    <a:ext uri="{9D8B030D-6E8A-4147-A177-3AD203B41FA5}">
                      <a16:colId xmlns:a16="http://schemas.microsoft.com/office/drawing/2014/main" val="1034839370"/>
                    </a:ext>
                  </a:extLst>
                </a:gridCol>
                <a:gridCol w="2885992">
                  <a:extLst>
                    <a:ext uri="{9D8B030D-6E8A-4147-A177-3AD203B41FA5}">
                      <a16:colId xmlns:a16="http://schemas.microsoft.com/office/drawing/2014/main" val="1348355688"/>
                    </a:ext>
                  </a:extLst>
                </a:gridCol>
              </a:tblGrid>
              <a:tr h="463312">
                <a:tc>
                  <a:txBody>
                    <a:bodyPr/>
                    <a:lstStyle/>
                    <a:p>
                      <a:r>
                        <a:rPr lang="it-IT" dirty="0">
                          <a:solidFill>
                            <a:schemeClr val="tx1"/>
                          </a:solidFill>
                        </a:rPr>
                        <a:t>Fattore Big </a:t>
                      </a:r>
                      <a:r>
                        <a:rPr lang="it-IT" dirty="0" err="1">
                          <a:solidFill>
                            <a:schemeClr val="tx1"/>
                          </a:solidFill>
                        </a:rPr>
                        <a:t>Five</a:t>
                      </a:r>
                      <a:r>
                        <a:rPr lang="it-IT" dirty="0">
                          <a:solidFill>
                            <a:schemeClr val="tx1"/>
                          </a:solidFill>
                        </a:rPr>
                        <a:t> (ENG)</a:t>
                      </a:r>
                    </a:p>
                  </a:txBody>
                  <a:tcPr/>
                </a:tc>
                <a:tc>
                  <a:txBody>
                    <a:bodyPr/>
                    <a:lstStyle/>
                    <a:p>
                      <a:r>
                        <a:rPr lang="it-IT" dirty="0">
                          <a:solidFill>
                            <a:schemeClr val="tx1"/>
                          </a:solidFill>
                        </a:rPr>
                        <a:t>Fattore Big </a:t>
                      </a:r>
                      <a:r>
                        <a:rPr lang="it-IT" dirty="0" err="1">
                          <a:solidFill>
                            <a:schemeClr val="tx1"/>
                          </a:solidFill>
                        </a:rPr>
                        <a:t>Five</a:t>
                      </a:r>
                      <a:r>
                        <a:rPr lang="it-IT" dirty="0">
                          <a:solidFill>
                            <a:schemeClr val="tx1"/>
                          </a:solidFill>
                        </a:rPr>
                        <a:t> </a:t>
                      </a:r>
                    </a:p>
                    <a:p>
                      <a:r>
                        <a:rPr lang="it-IT" dirty="0">
                          <a:solidFill>
                            <a:schemeClr val="tx1"/>
                          </a:solidFill>
                        </a:rPr>
                        <a:t>(ITA)</a:t>
                      </a:r>
                    </a:p>
                  </a:txBody>
                  <a:tcPr/>
                </a:tc>
                <a:tc>
                  <a:txBody>
                    <a:bodyPr/>
                    <a:lstStyle/>
                    <a:p>
                      <a:r>
                        <a:rPr lang="it-IT" dirty="0">
                          <a:solidFill>
                            <a:schemeClr val="tx1"/>
                          </a:solidFill>
                        </a:rPr>
                        <a:t>Nomi alternativi e </a:t>
                      </a:r>
                      <a:r>
                        <a:rPr lang="it-IT" i="1" dirty="0" err="1">
                          <a:solidFill>
                            <a:schemeClr val="tx1"/>
                          </a:solidFill>
                        </a:rPr>
                        <a:t>facet</a:t>
                      </a:r>
                      <a:endParaRPr lang="it-IT" i="1" dirty="0">
                        <a:solidFill>
                          <a:schemeClr val="tx1"/>
                        </a:solidFill>
                      </a:endParaRPr>
                    </a:p>
                  </a:txBody>
                  <a:tcPr/>
                </a:tc>
                <a:extLst>
                  <a:ext uri="{0D108BD9-81ED-4DB2-BD59-A6C34878D82A}">
                    <a16:rowId xmlns:a16="http://schemas.microsoft.com/office/drawing/2014/main" val="590251837"/>
                  </a:ext>
                </a:extLst>
              </a:tr>
              <a:tr h="268427">
                <a:tc>
                  <a:txBody>
                    <a:bodyPr/>
                    <a:lstStyle/>
                    <a:p>
                      <a:r>
                        <a:rPr lang="it-IT" dirty="0" err="1"/>
                        <a:t>Agreeableness</a:t>
                      </a:r>
                      <a:endParaRPr lang="it-IT" dirty="0"/>
                    </a:p>
                  </a:txBody>
                  <a:tcPr/>
                </a:tc>
                <a:tc>
                  <a:txBody>
                    <a:bodyPr/>
                    <a:lstStyle/>
                    <a:p>
                      <a:r>
                        <a:rPr lang="it-IT" b="1" dirty="0" err="1"/>
                        <a:t>Amicalità</a:t>
                      </a:r>
                      <a:endParaRPr lang="it-IT" b="1" dirty="0"/>
                    </a:p>
                  </a:txBody>
                  <a:tcPr/>
                </a:tc>
                <a:tc>
                  <a:txBody>
                    <a:bodyPr/>
                    <a:lstStyle/>
                    <a:p>
                      <a:r>
                        <a:rPr lang="it-IT" dirty="0" err="1"/>
                        <a:t>Psicoticismo</a:t>
                      </a:r>
                      <a:endParaRPr lang="it-IT" dirty="0"/>
                    </a:p>
                  </a:txBody>
                  <a:tcPr/>
                </a:tc>
                <a:extLst>
                  <a:ext uri="{0D108BD9-81ED-4DB2-BD59-A6C34878D82A}">
                    <a16:rowId xmlns:a16="http://schemas.microsoft.com/office/drawing/2014/main" val="1552366789"/>
                  </a:ext>
                </a:extLst>
              </a:tr>
              <a:tr h="268427">
                <a:tc>
                  <a:txBody>
                    <a:bodyPr/>
                    <a:lstStyle/>
                    <a:p>
                      <a:endParaRPr lang="it-IT" dirty="0"/>
                    </a:p>
                  </a:txBody>
                  <a:tcPr/>
                </a:tc>
                <a:tc>
                  <a:txBody>
                    <a:bodyPr/>
                    <a:lstStyle/>
                    <a:p>
                      <a:endParaRPr lang="it-IT" b="1" dirty="0"/>
                    </a:p>
                  </a:txBody>
                  <a:tcPr/>
                </a:tc>
                <a:tc>
                  <a:txBody>
                    <a:bodyPr/>
                    <a:lstStyle/>
                    <a:p>
                      <a:r>
                        <a:rPr lang="it-IT" dirty="0"/>
                        <a:t>Amabilità</a:t>
                      </a:r>
                    </a:p>
                  </a:txBody>
                  <a:tcPr/>
                </a:tc>
                <a:extLst>
                  <a:ext uri="{0D108BD9-81ED-4DB2-BD59-A6C34878D82A}">
                    <a16:rowId xmlns:a16="http://schemas.microsoft.com/office/drawing/2014/main" val="3337126670"/>
                  </a:ext>
                </a:extLst>
              </a:tr>
              <a:tr h="268427">
                <a:tc>
                  <a:txBody>
                    <a:bodyPr/>
                    <a:lstStyle/>
                    <a:p>
                      <a:endParaRPr lang="it-IT"/>
                    </a:p>
                  </a:txBody>
                  <a:tcPr/>
                </a:tc>
                <a:tc>
                  <a:txBody>
                    <a:bodyPr/>
                    <a:lstStyle/>
                    <a:p>
                      <a:endParaRPr lang="it-IT" b="1" dirty="0"/>
                    </a:p>
                  </a:txBody>
                  <a:tcPr/>
                </a:tc>
                <a:tc>
                  <a:txBody>
                    <a:bodyPr/>
                    <a:lstStyle/>
                    <a:p>
                      <a:r>
                        <a:rPr lang="it-IT" dirty="0"/>
                        <a:t>Competitività</a:t>
                      </a:r>
                    </a:p>
                  </a:txBody>
                  <a:tcPr/>
                </a:tc>
                <a:extLst>
                  <a:ext uri="{0D108BD9-81ED-4DB2-BD59-A6C34878D82A}">
                    <a16:rowId xmlns:a16="http://schemas.microsoft.com/office/drawing/2014/main" val="2730457778"/>
                  </a:ext>
                </a:extLst>
              </a:tr>
              <a:tr h="268427">
                <a:tc>
                  <a:txBody>
                    <a:bodyPr/>
                    <a:lstStyle/>
                    <a:p>
                      <a:endParaRPr lang="it-IT"/>
                    </a:p>
                  </a:txBody>
                  <a:tcPr/>
                </a:tc>
                <a:tc>
                  <a:txBody>
                    <a:bodyPr/>
                    <a:lstStyle/>
                    <a:p>
                      <a:endParaRPr lang="it-IT" b="1" dirty="0"/>
                    </a:p>
                  </a:txBody>
                  <a:tcPr/>
                </a:tc>
                <a:tc>
                  <a:txBody>
                    <a:bodyPr/>
                    <a:lstStyle/>
                    <a:p>
                      <a:r>
                        <a:rPr lang="it-IT" i="1" dirty="0"/>
                        <a:t>Cordialità</a:t>
                      </a:r>
                    </a:p>
                  </a:txBody>
                  <a:tcPr/>
                </a:tc>
                <a:extLst>
                  <a:ext uri="{0D108BD9-81ED-4DB2-BD59-A6C34878D82A}">
                    <a16:rowId xmlns:a16="http://schemas.microsoft.com/office/drawing/2014/main" val="2522711523"/>
                  </a:ext>
                </a:extLst>
              </a:tr>
              <a:tr h="268427">
                <a:tc>
                  <a:txBody>
                    <a:bodyPr/>
                    <a:lstStyle/>
                    <a:p>
                      <a:endParaRPr lang="it-IT" dirty="0"/>
                    </a:p>
                  </a:txBody>
                  <a:tcPr/>
                </a:tc>
                <a:tc>
                  <a:txBody>
                    <a:bodyPr/>
                    <a:lstStyle/>
                    <a:p>
                      <a:endParaRPr lang="it-IT" b="1" dirty="0"/>
                    </a:p>
                  </a:txBody>
                  <a:tcPr/>
                </a:tc>
                <a:tc>
                  <a:txBody>
                    <a:bodyPr/>
                    <a:lstStyle/>
                    <a:p>
                      <a:r>
                        <a:rPr lang="it-IT" i="1" dirty="0" err="1"/>
                        <a:t>Cooperatività</a:t>
                      </a:r>
                      <a:endParaRPr lang="it-IT" i="1" dirty="0"/>
                    </a:p>
                  </a:txBody>
                  <a:tcPr/>
                </a:tc>
                <a:extLst>
                  <a:ext uri="{0D108BD9-81ED-4DB2-BD59-A6C34878D82A}">
                    <a16:rowId xmlns:a16="http://schemas.microsoft.com/office/drawing/2014/main" val="2734192836"/>
                  </a:ext>
                </a:extLst>
              </a:tr>
              <a:tr h="268427">
                <a:tc>
                  <a:txBody>
                    <a:bodyPr/>
                    <a:lstStyle/>
                    <a:p>
                      <a:r>
                        <a:rPr lang="it-IT" dirty="0" err="1"/>
                        <a:t>Conscientiousness</a:t>
                      </a:r>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Coscienziosità</a:t>
                      </a:r>
                    </a:p>
                  </a:txBody>
                  <a:tcPr/>
                </a:tc>
                <a:tc>
                  <a:txBody>
                    <a:bodyPr/>
                    <a:lstStyle/>
                    <a:p>
                      <a:r>
                        <a:rPr lang="it-IT" i="1" dirty="0"/>
                        <a:t>Scrupolosità</a:t>
                      </a:r>
                    </a:p>
                  </a:txBody>
                  <a:tcPr/>
                </a:tc>
                <a:extLst>
                  <a:ext uri="{0D108BD9-81ED-4DB2-BD59-A6C34878D82A}">
                    <a16:rowId xmlns:a16="http://schemas.microsoft.com/office/drawing/2014/main" val="1280061890"/>
                  </a:ext>
                </a:extLst>
              </a:tr>
              <a:tr h="268427">
                <a:tc>
                  <a:txBody>
                    <a:bodyPr/>
                    <a:lstStyle/>
                    <a:p>
                      <a:endParaRPr lang="it-IT"/>
                    </a:p>
                  </a:txBody>
                  <a:tcPr/>
                </a:tc>
                <a:tc>
                  <a:txBody>
                    <a:bodyPr/>
                    <a:lstStyle/>
                    <a:p>
                      <a:endParaRPr lang="it-IT"/>
                    </a:p>
                  </a:txBody>
                  <a:tcPr/>
                </a:tc>
                <a:tc>
                  <a:txBody>
                    <a:bodyPr/>
                    <a:lstStyle/>
                    <a:p>
                      <a:r>
                        <a:rPr lang="it-IT" i="1" dirty="0"/>
                        <a:t>Perseveranza</a:t>
                      </a:r>
                    </a:p>
                  </a:txBody>
                  <a:tcPr/>
                </a:tc>
                <a:extLst>
                  <a:ext uri="{0D108BD9-81ED-4DB2-BD59-A6C34878D82A}">
                    <a16:rowId xmlns:a16="http://schemas.microsoft.com/office/drawing/2014/main" val="2741025495"/>
                  </a:ext>
                </a:extLst>
              </a:tr>
              <a:tr h="268427">
                <a:tc>
                  <a:txBody>
                    <a:bodyPr/>
                    <a:lstStyle/>
                    <a:p>
                      <a:endParaRPr lang="it-IT"/>
                    </a:p>
                  </a:txBody>
                  <a:tcPr/>
                </a:tc>
                <a:tc>
                  <a:txBody>
                    <a:bodyPr/>
                    <a:lstStyle/>
                    <a:p>
                      <a:endParaRPr lang="it-IT"/>
                    </a:p>
                  </a:txBody>
                  <a:tcPr/>
                </a:tc>
                <a:tc>
                  <a:txBody>
                    <a:bodyPr/>
                    <a:lstStyle/>
                    <a:p>
                      <a:r>
                        <a:rPr lang="it-IT" dirty="0"/>
                        <a:t>Prudenza</a:t>
                      </a:r>
                    </a:p>
                  </a:txBody>
                  <a:tcPr/>
                </a:tc>
                <a:extLst>
                  <a:ext uri="{0D108BD9-81ED-4DB2-BD59-A6C34878D82A}">
                    <a16:rowId xmlns:a16="http://schemas.microsoft.com/office/drawing/2014/main" val="2768047334"/>
                  </a:ext>
                </a:extLst>
              </a:tr>
              <a:tr h="268427">
                <a:tc>
                  <a:txBody>
                    <a:bodyPr/>
                    <a:lstStyle/>
                    <a:p>
                      <a:endParaRPr lang="it-IT" dirty="0"/>
                    </a:p>
                  </a:txBody>
                  <a:tcPr/>
                </a:tc>
                <a:tc>
                  <a:txBody>
                    <a:bodyPr/>
                    <a:lstStyle/>
                    <a:p>
                      <a:endParaRPr lang="it-IT" dirty="0"/>
                    </a:p>
                  </a:txBody>
                  <a:tcPr/>
                </a:tc>
                <a:tc>
                  <a:txBody>
                    <a:bodyPr/>
                    <a:lstStyle/>
                    <a:p>
                      <a:r>
                        <a:rPr lang="it-IT" dirty="0"/>
                        <a:t>Volontà di riuscire</a:t>
                      </a:r>
                    </a:p>
                  </a:txBody>
                  <a:tcPr/>
                </a:tc>
                <a:extLst>
                  <a:ext uri="{0D108BD9-81ED-4DB2-BD59-A6C34878D82A}">
                    <a16:rowId xmlns:a16="http://schemas.microsoft.com/office/drawing/2014/main" val="4290228486"/>
                  </a:ext>
                </a:extLst>
              </a:tr>
              <a:tr h="268427">
                <a:tc>
                  <a:txBody>
                    <a:bodyPr/>
                    <a:lstStyle/>
                    <a:p>
                      <a:endParaRPr lang="it-IT"/>
                    </a:p>
                  </a:txBody>
                  <a:tcPr/>
                </a:tc>
                <a:tc>
                  <a:txBody>
                    <a:bodyPr/>
                    <a:lstStyle/>
                    <a:p>
                      <a:endParaRPr lang="it-IT"/>
                    </a:p>
                  </a:txBody>
                  <a:tcPr/>
                </a:tc>
                <a:tc>
                  <a:txBody>
                    <a:bodyPr/>
                    <a:lstStyle/>
                    <a:p>
                      <a:r>
                        <a:rPr lang="it-IT" dirty="0"/>
                        <a:t>Ordine</a:t>
                      </a:r>
                    </a:p>
                  </a:txBody>
                  <a:tcPr/>
                </a:tc>
                <a:extLst>
                  <a:ext uri="{0D108BD9-81ED-4DB2-BD59-A6C34878D82A}">
                    <a16:rowId xmlns:a16="http://schemas.microsoft.com/office/drawing/2014/main" val="2105454767"/>
                  </a:ext>
                </a:extLst>
              </a:tr>
              <a:tr h="268427">
                <a:tc>
                  <a:txBody>
                    <a:bodyPr/>
                    <a:lstStyle/>
                    <a:p>
                      <a:endParaRPr lang="it-IT"/>
                    </a:p>
                  </a:txBody>
                  <a:tcPr/>
                </a:tc>
                <a:tc>
                  <a:txBody>
                    <a:bodyPr/>
                    <a:lstStyle/>
                    <a:p>
                      <a:endParaRPr lang="it-IT"/>
                    </a:p>
                  </a:txBody>
                  <a:tcPr/>
                </a:tc>
                <a:tc>
                  <a:txBody>
                    <a:bodyPr/>
                    <a:lstStyle/>
                    <a:p>
                      <a:r>
                        <a:rPr lang="it-IT" dirty="0"/>
                        <a:t>Affidabilità</a:t>
                      </a:r>
                    </a:p>
                  </a:txBody>
                  <a:tcPr/>
                </a:tc>
                <a:extLst>
                  <a:ext uri="{0D108BD9-81ED-4DB2-BD59-A6C34878D82A}">
                    <a16:rowId xmlns:a16="http://schemas.microsoft.com/office/drawing/2014/main" val="2336855476"/>
                  </a:ext>
                </a:extLst>
              </a:tr>
              <a:tr h="268427">
                <a:tc>
                  <a:txBody>
                    <a:bodyPr/>
                    <a:lstStyle/>
                    <a:p>
                      <a:endParaRPr lang="it-IT"/>
                    </a:p>
                  </a:txBody>
                  <a:tcPr/>
                </a:tc>
                <a:tc>
                  <a:txBody>
                    <a:bodyPr/>
                    <a:lstStyle/>
                    <a:p>
                      <a:endParaRPr lang="it-IT"/>
                    </a:p>
                  </a:txBody>
                  <a:tcPr/>
                </a:tc>
                <a:tc>
                  <a:txBody>
                    <a:bodyPr/>
                    <a:lstStyle/>
                    <a:p>
                      <a:r>
                        <a:rPr lang="it-IT" dirty="0"/>
                        <a:t>Puntualità</a:t>
                      </a:r>
                    </a:p>
                  </a:txBody>
                  <a:tcPr/>
                </a:tc>
                <a:extLst>
                  <a:ext uri="{0D108BD9-81ED-4DB2-BD59-A6C34878D82A}">
                    <a16:rowId xmlns:a16="http://schemas.microsoft.com/office/drawing/2014/main" val="1660574759"/>
                  </a:ext>
                </a:extLst>
              </a:tr>
            </a:tbl>
          </a:graphicData>
        </a:graphic>
      </p:graphicFrame>
    </p:spTree>
    <p:extLst>
      <p:ext uri="{BB962C8B-B14F-4D97-AF65-F5344CB8AC3E}">
        <p14:creationId xmlns:p14="http://schemas.microsoft.com/office/powerpoint/2010/main" val="155417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D5329E-9CC7-472D-B060-C3690F9E8BA0}"/>
              </a:ext>
            </a:extLst>
          </p:cNvPr>
          <p:cNvSpPr>
            <a:spLocks noGrp="1"/>
          </p:cNvSpPr>
          <p:nvPr>
            <p:ph type="title"/>
          </p:nvPr>
        </p:nvSpPr>
        <p:spPr/>
        <p:txBody>
          <a:bodyPr/>
          <a:lstStyle/>
          <a:p>
            <a:r>
              <a:rPr lang="it-IT" dirty="0"/>
              <a:t>Cos’è la selezione del personale</a:t>
            </a:r>
          </a:p>
        </p:txBody>
      </p:sp>
      <p:sp>
        <p:nvSpPr>
          <p:cNvPr id="3" name="Segnaposto contenuto 2">
            <a:extLst>
              <a:ext uri="{FF2B5EF4-FFF2-40B4-BE49-F238E27FC236}">
                <a16:creationId xmlns:a16="http://schemas.microsoft.com/office/drawing/2014/main" id="{4353D122-F628-4364-A181-DF676649AE35}"/>
              </a:ext>
            </a:extLst>
          </p:cNvPr>
          <p:cNvSpPr>
            <a:spLocks noGrp="1"/>
          </p:cNvSpPr>
          <p:nvPr>
            <p:ph idx="1"/>
          </p:nvPr>
        </p:nvSpPr>
        <p:spPr>
          <a:xfrm>
            <a:off x="457200" y="1484784"/>
            <a:ext cx="8229600" cy="5026570"/>
          </a:xfrm>
        </p:spPr>
        <p:txBody>
          <a:bodyPr/>
          <a:lstStyle/>
          <a:p>
            <a:r>
              <a:rPr lang="it-IT" dirty="0"/>
              <a:t>La selezione è </a:t>
            </a:r>
            <a:r>
              <a:rPr lang="it-IT" i="1" dirty="0"/>
              <a:t>il processo di raccolta e valutazione di informazioni sulle persone al fine di offrire una proposta di lavoro</a:t>
            </a:r>
            <a:r>
              <a:rPr lang="it-IT" dirty="0"/>
              <a:t>. </a:t>
            </a:r>
          </a:p>
          <a:p>
            <a:r>
              <a:rPr lang="it-IT" dirty="0"/>
              <a:t>La performance delle organizzazioni dipende </a:t>
            </a:r>
            <a:r>
              <a:rPr lang="it-IT" i="1" dirty="0"/>
              <a:t>dall’abilità</a:t>
            </a:r>
            <a:r>
              <a:rPr lang="it-IT" dirty="0"/>
              <a:t> e dalla </a:t>
            </a:r>
            <a:r>
              <a:rPr lang="it-IT" i="1" dirty="0"/>
              <a:t>motivazione</a:t>
            </a:r>
            <a:r>
              <a:rPr lang="it-IT" dirty="0"/>
              <a:t> delle persone. </a:t>
            </a:r>
          </a:p>
          <a:p>
            <a:r>
              <a:rPr lang="it-IT" i="1" dirty="0"/>
              <a:t>L’abilità dipende da: </a:t>
            </a:r>
          </a:p>
          <a:p>
            <a:pPr lvl="1"/>
            <a:r>
              <a:rPr lang="it-IT" i="1" dirty="0"/>
              <a:t>Selezione</a:t>
            </a:r>
          </a:p>
          <a:p>
            <a:pPr lvl="1"/>
            <a:r>
              <a:rPr lang="it-IT" i="1" dirty="0"/>
              <a:t>Formazione</a:t>
            </a:r>
          </a:p>
        </p:txBody>
      </p:sp>
    </p:spTree>
    <p:extLst>
      <p:ext uri="{BB962C8B-B14F-4D97-AF65-F5344CB8AC3E}">
        <p14:creationId xmlns:p14="http://schemas.microsoft.com/office/powerpoint/2010/main" val="5743677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D02FBF-9C9C-4305-B9E3-7574DC7B71D5}"/>
              </a:ext>
            </a:extLst>
          </p:cNvPr>
          <p:cNvSpPr>
            <a:spLocks noGrp="1"/>
          </p:cNvSpPr>
          <p:nvPr>
            <p:ph type="title"/>
          </p:nvPr>
        </p:nvSpPr>
        <p:spPr/>
        <p:txBody>
          <a:bodyPr>
            <a:noAutofit/>
          </a:bodyPr>
          <a:lstStyle/>
          <a:p>
            <a:r>
              <a:rPr lang="it-IT" sz="3600" dirty="0"/>
              <a:t>Validità operativa dei Big </a:t>
            </a:r>
            <a:r>
              <a:rPr lang="it-IT" sz="3600" dirty="0" err="1"/>
              <a:t>Five</a:t>
            </a:r>
            <a:r>
              <a:rPr lang="it-IT" sz="3600" dirty="0"/>
              <a:t> per famiglia di posizioni</a:t>
            </a:r>
          </a:p>
        </p:txBody>
      </p:sp>
      <p:graphicFrame>
        <p:nvGraphicFramePr>
          <p:cNvPr id="3" name="Grafico 2">
            <a:extLst>
              <a:ext uri="{FF2B5EF4-FFF2-40B4-BE49-F238E27FC236}">
                <a16:creationId xmlns:a16="http://schemas.microsoft.com/office/drawing/2014/main" id="{0664BAD6-840E-4E30-BADA-21AF28A92CCE}"/>
              </a:ext>
            </a:extLst>
          </p:cNvPr>
          <p:cNvGraphicFramePr>
            <a:graphicFrameLocks/>
          </p:cNvGraphicFramePr>
          <p:nvPr>
            <p:extLst>
              <p:ext uri="{D42A27DB-BD31-4B8C-83A1-F6EECF244321}">
                <p14:modId xmlns:p14="http://schemas.microsoft.com/office/powerpoint/2010/main" val="3348352846"/>
              </p:ext>
            </p:extLst>
          </p:nvPr>
        </p:nvGraphicFramePr>
        <p:xfrm>
          <a:off x="179512" y="1421606"/>
          <a:ext cx="8712967" cy="5247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32689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8D03D9-3B69-45C5-85E1-9E466A604B14}"/>
              </a:ext>
            </a:extLst>
          </p:cNvPr>
          <p:cNvSpPr>
            <a:spLocks noGrp="1"/>
          </p:cNvSpPr>
          <p:nvPr>
            <p:ph type="title"/>
          </p:nvPr>
        </p:nvSpPr>
        <p:spPr/>
        <p:txBody>
          <a:bodyPr/>
          <a:lstStyle/>
          <a:p>
            <a:r>
              <a:rPr lang="it-IT" dirty="0" err="1"/>
              <a:t>Predittività</a:t>
            </a:r>
            <a:r>
              <a:rPr lang="it-IT" dirty="0"/>
              <a:t> sulla Soddisfazione</a:t>
            </a:r>
          </a:p>
        </p:txBody>
      </p:sp>
      <p:graphicFrame>
        <p:nvGraphicFramePr>
          <p:cNvPr id="3" name="Grafico 2">
            <a:extLst>
              <a:ext uri="{FF2B5EF4-FFF2-40B4-BE49-F238E27FC236}">
                <a16:creationId xmlns:a16="http://schemas.microsoft.com/office/drawing/2014/main" id="{D640C585-A763-4E8C-9691-0C507C654119}"/>
              </a:ext>
            </a:extLst>
          </p:cNvPr>
          <p:cNvGraphicFramePr>
            <a:graphicFrameLocks/>
          </p:cNvGraphicFramePr>
          <p:nvPr>
            <p:extLst>
              <p:ext uri="{D42A27DB-BD31-4B8C-83A1-F6EECF244321}">
                <p14:modId xmlns:p14="http://schemas.microsoft.com/office/powerpoint/2010/main" val="3865449049"/>
              </p:ext>
            </p:extLst>
          </p:nvPr>
        </p:nvGraphicFramePr>
        <p:xfrm>
          <a:off x="107504" y="1473993"/>
          <a:ext cx="8712967" cy="5195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56871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D74962-94C1-479F-A6AD-58E00CE22608}"/>
              </a:ext>
            </a:extLst>
          </p:cNvPr>
          <p:cNvSpPr>
            <a:spLocks noGrp="1"/>
          </p:cNvSpPr>
          <p:nvPr>
            <p:ph type="title"/>
          </p:nvPr>
        </p:nvSpPr>
        <p:spPr/>
        <p:txBody>
          <a:bodyPr/>
          <a:lstStyle/>
          <a:p>
            <a:r>
              <a:rPr lang="it-IT" dirty="0"/>
              <a:t>Onestà (integrità morale)</a:t>
            </a:r>
          </a:p>
        </p:txBody>
      </p:sp>
      <p:sp>
        <p:nvSpPr>
          <p:cNvPr id="3" name="Segnaposto contenuto 2">
            <a:extLst>
              <a:ext uri="{FF2B5EF4-FFF2-40B4-BE49-F238E27FC236}">
                <a16:creationId xmlns:a16="http://schemas.microsoft.com/office/drawing/2014/main" id="{383FEB12-2C36-4F8E-AAF6-8A4587A38764}"/>
              </a:ext>
            </a:extLst>
          </p:cNvPr>
          <p:cNvSpPr>
            <a:spLocks noGrp="1"/>
          </p:cNvSpPr>
          <p:nvPr>
            <p:ph idx="1"/>
          </p:nvPr>
        </p:nvSpPr>
        <p:spPr>
          <a:xfrm>
            <a:off x="457200" y="1484784"/>
            <a:ext cx="8229600" cy="5098578"/>
          </a:xfrm>
        </p:spPr>
        <p:txBody>
          <a:bodyPr/>
          <a:lstStyle/>
          <a:p>
            <a:r>
              <a:rPr lang="it-IT" dirty="0"/>
              <a:t>Un tratto di personalità che non è incluso nei Big </a:t>
            </a:r>
            <a:r>
              <a:rPr lang="it-IT" dirty="0" err="1"/>
              <a:t>Five</a:t>
            </a:r>
            <a:r>
              <a:rPr lang="it-IT" dirty="0"/>
              <a:t>, anche se è correlato con coscienziosità, </a:t>
            </a:r>
            <a:r>
              <a:rPr lang="it-IT" dirty="0" err="1"/>
              <a:t>amicalità</a:t>
            </a:r>
            <a:r>
              <a:rPr lang="it-IT" dirty="0"/>
              <a:t> e stabilità emotiva (</a:t>
            </a:r>
            <a:r>
              <a:rPr lang="it-IT" i="1" dirty="0"/>
              <a:t>r</a:t>
            </a:r>
            <a:r>
              <a:rPr lang="it-IT" dirty="0"/>
              <a:t>=.6)</a:t>
            </a:r>
          </a:p>
          <a:p>
            <a:r>
              <a:rPr lang="it-IT" dirty="0"/>
              <a:t>Il più predittivo della performance se accoppiato a GMA (validità incrementale)</a:t>
            </a:r>
          </a:p>
          <a:p>
            <a:r>
              <a:rPr lang="it-IT" dirty="0"/>
              <a:t>Il più predittivo in caso di assenza ingiustificata dal lavoro, incidenti, danneggiamento di proprietà, furto, comportamenti </a:t>
            </a:r>
            <a:r>
              <a:rPr lang="it-IT" dirty="0" err="1"/>
              <a:t>controproduttivi</a:t>
            </a:r>
            <a:r>
              <a:rPr lang="it-IT" dirty="0"/>
              <a:t>. </a:t>
            </a:r>
          </a:p>
        </p:txBody>
      </p:sp>
    </p:spTree>
    <p:extLst>
      <p:ext uri="{BB962C8B-B14F-4D97-AF65-F5344CB8AC3E}">
        <p14:creationId xmlns:p14="http://schemas.microsoft.com/office/powerpoint/2010/main" val="21614458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D74962-94C1-479F-A6AD-58E00CE22608}"/>
              </a:ext>
            </a:extLst>
          </p:cNvPr>
          <p:cNvSpPr>
            <a:spLocks noGrp="1"/>
          </p:cNvSpPr>
          <p:nvPr>
            <p:ph type="title"/>
          </p:nvPr>
        </p:nvSpPr>
        <p:spPr/>
        <p:txBody>
          <a:bodyPr/>
          <a:lstStyle/>
          <a:p>
            <a:r>
              <a:rPr lang="it-IT" dirty="0"/>
              <a:t>Onestà (integrità morale)</a:t>
            </a:r>
          </a:p>
        </p:txBody>
      </p:sp>
      <p:graphicFrame>
        <p:nvGraphicFramePr>
          <p:cNvPr id="6" name="Segnaposto contenuto 5">
            <a:extLst>
              <a:ext uri="{FF2B5EF4-FFF2-40B4-BE49-F238E27FC236}">
                <a16:creationId xmlns:a16="http://schemas.microsoft.com/office/drawing/2014/main" id="{54F9F991-B58A-401A-ACE6-538E6FF0586C}"/>
              </a:ext>
            </a:extLst>
          </p:cNvPr>
          <p:cNvGraphicFramePr>
            <a:graphicFrameLocks noGrp="1"/>
          </p:cNvGraphicFramePr>
          <p:nvPr>
            <p:ph idx="1"/>
            <p:extLst>
              <p:ext uri="{D42A27DB-BD31-4B8C-83A1-F6EECF244321}">
                <p14:modId xmlns:p14="http://schemas.microsoft.com/office/powerpoint/2010/main" val="637130753"/>
              </p:ext>
            </p:extLst>
          </p:nvPr>
        </p:nvGraphicFramePr>
        <p:xfrm>
          <a:off x="282351" y="2780928"/>
          <a:ext cx="8579298" cy="3708400"/>
        </p:xfrm>
        <a:graphic>
          <a:graphicData uri="http://schemas.openxmlformats.org/drawingml/2006/table">
            <a:tbl>
              <a:tblPr firstRow="1" bandRow="1">
                <a:tableStyleId>{5C22544A-7EE6-4342-B048-85BDC9FD1C3A}</a:tableStyleId>
              </a:tblPr>
              <a:tblGrid>
                <a:gridCol w="2602632">
                  <a:extLst>
                    <a:ext uri="{9D8B030D-6E8A-4147-A177-3AD203B41FA5}">
                      <a16:colId xmlns:a16="http://schemas.microsoft.com/office/drawing/2014/main" val="1020001992"/>
                    </a:ext>
                  </a:extLst>
                </a:gridCol>
                <a:gridCol w="996111">
                  <a:extLst>
                    <a:ext uri="{9D8B030D-6E8A-4147-A177-3AD203B41FA5}">
                      <a16:colId xmlns:a16="http://schemas.microsoft.com/office/drawing/2014/main" val="1320917120"/>
                    </a:ext>
                  </a:extLst>
                </a:gridCol>
                <a:gridCol w="996111">
                  <a:extLst>
                    <a:ext uri="{9D8B030D-6E8A-4147-A177-3AD203B41FA5}">
                      <a16:colId xmlns:a16="http://schemas.microsoft.com/office/drawing/2014/main" val="647854423"/>
                    </a:ext>
                  </a:extLst>
                </a:gridCol>
                <a:gridCol w="996111">
                  <a:extLst>
                    <a:ext uri="{9D8B030D-6E8A-4147-A177-3AD203B41FA5}">
                      <a16:colId xmlns:a16="http://schemas.microsoft.com/office/drawing/2014/main" val="2690190883"/>
                    </a:ext>
                  </a:extLst>
                </a:gridCol>
                <a:gridCol w="996111">
                  <a:extLst>
                    <a:ext uri="{9D8B030D-6E8A-4147-A177-3AD203B41FA5}">
                      <a16:colId xmlns:a16="http://schemas.microsoft.com/office/drawing/2014/main" val="2262306951"/>
                    </a:ext>
                  </a:extLst>
                </a:gridCol>
                <a:gridCol w="996111">
                  <a:extLst>
                    <a:ext uri="{9D8B030D-6E8A-4147-A177-3AD203B41FA5}">
                      <a16:colId xmlns:a16="http://schemas.microsoft.com/office/drawing/2014/main" val="2949261376"/>
                    </a:ext>
                  </a:extLst>
                </a:gridCol>
                <a:gridCol w="996111">
                  <a:extLst>
                    <a:ext uri="{9D8B030D-6E8A-4147-A177-3AD203B41FA5}">
                      <a16:colId xmlns:a16="http://schemas.microsoft.com/office/drawing/2014/main" val="1561798882"/>
                    </a:ext>
                  </a:extLst>
                </a:gridCol>
              </a:tblGrid>
              <a:tr h="370840">
                <a:tc>
                  <a:txBody>
                    <a:bodyPr/>
                    <a:lstStyle/>
                    <a:p>
                      <a:endParaRPr lang="it-IT" dirty="0"/>
                    </a:p>
                  </a:txBody>
                  <a:tcPr/>
                </a:tc>
                <a:tc>
                  <a:txBody>
                    <a:bodyPr/>
                    <a:lstStyle/>
                    <a:p>
                      <a:pPr algn="ctr"/>
                      <a:r>
                        <a:rPr lang="it-IT" b="1" dirty="0">
                          <a:solidFill>
                            <a:schemeClr val="tx1"/>
                          </a:solidFill>
                        </a:rPr>
                        <a:t>N</a:t>
                      </a:r>
                    </a:p>
                  </a:txBody>
                  <a:tcPr/>
                </a:tc>
                <a:tc>
                  <a:txBody>
                    <a:bodyPr/>
                    <a:lstStyle/>
                    <a:p>
                      <a:pPr algn="ctr"/>
                      <a:r>
                        <a:rPr lang="it-IT" b="1" dirty="0">
                          <a:solidFill>
                            <a:schemeClr val="tx1"/>
                          </a:solidFill>
                        </a:rPr>
                        <a:t>E</a:t>
                      </a:r>
                    </a:p>
                  </a:txBody>
                  <a:tcPr/>
                </a:tc>
                <a:tc>
                  <a:txBody>
                    <a:bodyPr/>
                    <a:lstStyle/>
                    <a:p>
                      <a:pPr algn="ctr"/>
                      <a:r>
                        <a:rPr lang="it-IT" b="1" dirty="0">
                          <a:solidFill>
                            <a:schemeClr val="tx1"/>
                          </a:solidFill>
                        </a:rPr>
                        <a:t>O</a:t>
                      </a:r>
                    </a:p>
                  </a:txBody>
                  <a:tcPr/>
                </a:tc>
                <a:tc>
                  <a:txBody>
                    <a:bodyPr/>
                    <a:lstStyle/>
                    <a:p>
                      <a:pPr algn="ctr"/>
                      <a:r>
                        <a:rPr lang="it-IT" b="1" dirty="0">
                          <a:solidFill>
                            <a:schemeClr val="tx1"/>
                          </a:solidFill>
                        </a:rPr>
                        <a:t>A</a:t>
                      </a:r>
                    </a:p>
                  </a:txBody>
                  <a:tcPr/>
                </a:tc>
                <a:tc>
                  <a:txBody>
                    <a:bodyPr/>
                    <a:lstStyle/>
                    <a:p>
                      <a:pPr algn="ctr"/>
                      <a:r>
                        <a:rPr lang="it-IT" b="1" dirty="0">
                          <a:solidFill>
                            <a:schemeClr val="tx1"/>
                          </a:solidFill>
                        </a:rPr>
                        <a:t>C</a:t>
                      </a:r>
                    </a:p>
                  </a:txBody>
                  <a:tcPr/>
                </a:tc>
                <a:tc>
                  <a:txBody>
                    <a:bodyPr/>
                    <a:lstStyle/>
                    <a:p>
                      <a:pPr algn="ctr"/>
                      <a:r>
                        <a:rPr lang="it-IT" b="1" dirty="0">
                          <a:solidFill>
                            <a:schemeClr val="tx1"/>
                          </a:solidFill>
                        </a:rPr>
                        <a:t>H</a:t>
                      </a:r>
                    </a:p>
                  </a:txBody>
                  <a:tcPr/>
                </a:tc>
                <a:extLst>
                  <a:ext uri="{0D108BD9-81ED-4DB2-BD59-A6C34878D82A}">
                    <a16:rowId xmlns:a16="http://schemas.microsoft.com/office/drawing/2014/main" val="1013859508"/>
                  </a:ext>
                </a:extLst>
              </a:tr>
              <a:tr h="370840">
                <a:tc>
                  <a:txBody>
                    <a:bodyPr/>
                    <a:lstStyle/>
                    <a:p>
                      <a:r>
                        <a:rPr lang="it-IT" dirty="0"/>
                        <a:t>Assenteismo</a:t>
                      </a:r>
                    </a:p>
                  </a:txBody>
                  <a:tcPr/>
                </a:tc>
                <a:tc>
                  <a:txBody>
                    <a:bodyPr/>
                    <a:lstStyle/>
                    <a:p>
                      <a:pPr algn="ctr"/>
                      <a:r>
                        <a:rPr lang="it-IT" dirty="0"/>
                        <a:t>.04</a:t>
                      </a:r>
                    </a:p>
                  </a:txBody>
                  <a:tcPr/>
                </a:tc>
                <a:tc>
                  <a:txBody>
                    <a:bodyPr/>
                    <a:lstStyle/>
                    <a:p>
                      <a:pPr algn="ctr"/>
                      <a:r>
                        <a:rPr lang="it-IT" dirty="0"/>
                        <a:t>.08</a:t>
                      </a:r>
                    </a:p>
                  </a:txBody>
                  <a:tcPr/>
                </a:tc>
                <a:tc>
                  <a:txBody>
                    <a:bodyPr/>
                    <a:lstStyle/>
                    <a:p>
                      <a:pPr algn="ctr"/>
                      <a:r>
                        <a:rPr lang="it-IT" dirty="0"/>
                        <a:t>.00</a:t>
                      </a:r>
                    </a:p>
                  </a:txBody>
                  <a:tcPr/>
                </a:tc>
                <a:tc>
                  <a:txBody>
                    <a:bodyPr/>
                    <a:lstStyle/>
                    <a:p>
                      <a:pPr algn="ctr"/>
                      <a:r>
                        <a:rPr lang="it-IT" dirty="0"/>
                        <a:t>.04</a:t>
                      </a:r>
                    </a:p>
                  </a:txBody>
                  <a:tcPr/>
                </a:tc>
                <a:tc>
                  <a:txBody>
                    <a:bodyPr/>
                    <a:lstStyle/>
                    <a:p>
                      <a:pPr algn="ctr"/>
                      <a:r>
                        <a:rPr lang="it-IT" dirty="0"/>
                        <a:t>.06</a:t>
                      </a:r>
                    </a:p>
                  </a:txBody>
                  <a:tcPr/>
                </a:tc>
                <a:tc>
                  <a:txBody>
                    <a:bodyPr/>
                    <a:lstStyle/>
                    <a:p>
                      <a:pPr algn="ctr"/>
                      <a:r>
                        <a:rPr lang="it-IT" dirty="0"/>
                        <a:t>.36/.09</a:t>
                      </a:r>
                    </a:p>
                  </a:txBody>
                  <a:tcPr/>
                </a:tc>
                <a:extLst>
                  <a:ext uri="{0D108BD9-81ED-4DB2-BD59-A6C34878D82A}">
                    <a16:rowId xmlns:a16="http://schemas.microsoft.com/office/drawing/2014/main" val="886465060"/>
                  </a:ext>
                </a:extLst>
              </a:tr>
              <a:tr h="370840">
                <a:tc>
                  <a:txBody>
                    <a:bodyPr/>
                    <a:lstStyle/>
                    <a:p>
                      <a:r>
                        <a:rPr lang="it-IT" dirty="0"/>
                        <a:t>Incidenti</a:t>
                      </a:r>
                    </a:p>
                  </a:txBody>
                  <a:tcPr/>
                </a:tc>
                <a:tc>
                  <a:txBody>
                    <a:bodyPr/>
                    <a:lstStyle/>
                    <a:p>
                      <a:pPr algn="ctr"/>
                      <a:r>
                        <a:rPr lang="it-IT" dirty="0"/>
                        <a:t>-.08</a:t>
                      </a:r>
                    </a:p>
                  </a:txBody>
                  <a:tcPr/>
                </a:tc>
                <a:tc>
                  <a:txBody>
                    <a:bodyPr/>
                    <a:lstStyle/>
                    <a:p>
                      <a:pPr algn="ctr"/>
                      <a:r>
                        <a:rPr lang="it-IT" dirty="0"/>
                        <a:t>-.04</a:t>
                      </a:r>
                    </a:p>
                  </a:txBody>
                  <a:tcPr/>
                </a:tc>
                <a:tc>
                  <a:txBody>
                    <a:bodyPr/>
                    <a:lstStyle/>
                    <a:p>
                      <a:pPr algn="ctr"/>
                      <a:r>
                        <a:rPr lang="it-IT" dirty="0"/>
                        <a:t>.09</a:t>
                      </a:r>
                    </a:p>
                  </a:txBody>
                  <a:tcPr/>
                </a:tc>
                <a:tc>
                  <a:txBody>
                    <a:bodyPr/>
                    <a:lstStyle/>
                    <a:p>
                      <a:pPr algn="ctr"/>
                      <a:r>
                        <a:rPr lang="it-IT" dirty="0"/>
                        <a:t>-.01</a:t>
                      </a:r>
                    </a:p>
                  </a:txBody>
                  <a:tcPr/>
                </a:tc>
                <a:tc>
                  <a:txBody>
                    <a:bodyPr/>
                    <a:lstStyle/>
                    <a:p>
                      <a:pPr algn="ctr"/>
                      <a:r>
                        <a:rPr lang="it-IT" dirty="0"/>
                        <a:t>-.06</a:t>
                      </a:r>
                    </a:p>
                  </a:txBody>
                  <a:tcPr/>
                </a:tc>
                <a:tc>
                  <a:txBody>
                    <a:bodyPr/>
                    <a:lstStyle/>
                    <a:p>
                      <a:pPr algn="ctr"/>
                      <a:r>
                        <a:rPr lang="it-IT" dirty="0"/>
                        <a:t>.52</a:t>
                      </a:r>
                    </a:p>
                  </a:txBody>
                  <a:tcPr/>
                </a:tc>
                <a:extLst>
                  <a:ext uri="{0D108BD9-81ED-4DB2-BD59-A6C34878D82A}">
                    <a16:rowId xmlns:a16="http://schemas.microsoft.com/office/drawing/2014/main" val="1281309022"/>
                  </a:ext>
                </a:extLst>
              </a:tr>
              <a:tr h="370840">
                <a:tc>
                  <a:txBody>
                    <a:bodyPr/>
                    <a:lstStyle/>
                    <a:p>
                      <a:r>
                        <a:rPr lang="it-IT" dirty="0"/>
                        <a:t>Danni alla proprietà</a:t>
                      </a:r>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r>
                        <a:rPr lang="it-IT" dirty="0"/>
                        <a:t>.69</a:t>
                      </a:r>
                    </a:p>
                  </a:txBody>
                  <a:tcPr/>
                </a:tc>
                <a:extLst>
                  <a:ext uri="{0D108BD9-81ED-4DB2-BD59-A6C34878D82A}">
                    <a16:rowId xmlns:a16="http://schemas.microsoft.com/office/drawing/2014/main" val="1607908598"/>
                  </a:ext>
                </a:extLst>
              </a:tr>
              <a:tr h="370840">
                <a:tc>
                  <a:txBody>
                    <a:bodyPr/>
                    <a:lstStyle/>
                    <a:p>
                      <a:r>
                        <a:rPr lang="it-IT" dirty="0"/>
                        <a:t>Furto (Self-report)</a:t>
                      </a:r>
                    </a:p>
                  </a:txBody>
                  <a:tcPr/>
                </a:tc>
                <a:tc>
                  <a:txBody>
                    <a:bodyPr/>
                    <a:lstStyle/>
                    <a:p>
                      <a:pPr algn="ctr"/>
                      <a:endParaRPr lang="it-IT" dirty="0"/>
                    </a:p>
                  </a:txBody>
                  <a:tcPr/>
                </a:tc>
                <a:tc>
                  <a:txBody>
                    <a:bodyPr/>
                    <a:lstStyle/>
                    <a:p>
                      <a:pPr algn="ctr"/>
                      <a:endParaRPr lang="it-IT"/>
                    </a:p>
                  </a:txBody>
                  <a:tcPr/>
                </a:tc>
                <a:tc>
                  <a:txBody>
                    <a:bodyPr/>
                    <a:lstStyle/>
                    <a:p>
                      <a:pPr algn="ctr"/>
                      <a:endParaRPr lang="it-IT"/>
                    </a:p>
                  </a:txBody>
                  <a:tcPr/>
                </a:tc>
                <a:tc>
                  <a:txBody>
                    <a:bodyPr/>
                    <a:lstStyle/>
                    <a:p>
                      <a:pPr algn="ctr"/>
                      <a:endParaRPr lang="it-IT" dirty="0"/>
                    </a:p>
                  </a:txBody>
                  <a:tcPr/>
                </a:tc>
                <a:tc>
                  <a:txBody>
                    <a:bodyPr/>
                    <a:lstStyle/>
                    <a:p>
                      <a:pPr algn="ctr"/>
                      <a:endParaRPr lang="it-IT" dirty="0"/>
                    </a:p>
                  </a:txBody>
                  <a:tcPr/>
                </a:tc>
                <a:tc>
                  <a:txBody>
                    <a:bodyPr/>
                    <a:lstStyle/>
                    <a:p>
                      <a:pPr algn="ctr"/>
                      <a:r>
                        <a:rPr lang="it-IT" dirty="0"/>
                        <a:t>.52</a:t>
                      </a:r>
                    </a:p>
                  </a:txBody>
                  <a:tcPr/>
                </a:tc>
                <a:extLst>
                  <a:ext uri="{0D108BD9-81ED-4DB2-BD59-A6C34878D82A}">
                    <a16:rowId xmlns:a16="http://schemas.microsoft.com/office/drawing/2014/main" val="19497939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Furto (oggettivo)</a:t>
                      </a:r>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r>
                        <a:rPr lang="it-IT" dirty="0"/>
                        <a:t>.13</a:t>
                      </a:r>
                    </a:p>
                  </a:txBody>
                  <a:tcPr/>
                </a:tc>
                <a:extLst>
                  <a:ext uri="{0D108BD9-81ED-4DB2-BD59-A6C34878D82A}">
                    <a16:rowId xmlns:a16="http://schemas.microsoft.com/office/drawing/2014/main" val="1424968047"/>
                  </a:ext>
                </a:extLst>
              </a:tr>
              <a:tr h="370840">
                <a:tc>
                  <a:txBody>
                    <a:bodyPr/>
                    <a:lstStyle/>
                    <a:p>
                      <a:r>
                        <a:rPr lang="it-IT" dirty="0"/>
                        <a:t>CWB</a:t>
                      </a:r>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r>
                        <a:rPr lang="it-IT" dirty="0"/>
                        <a:t>.47</a:t>
                      </a:r>
                    </a:p>
                  </a:txBody>
                  <a:tcPr/>
                </a:tc>
                <a:extLst>
                  <a:ext uri="{0D108BD9-81ED-4DB2-BD59-A6C34878D82A}">
                    <a16:rowId xmlns:a16="http://schemas.microsoft.com/office/drawing/2014/main" val="2553749738"/>
                  </a:ext>
                </a:extLst>
              </a:tr>
              <a:tr h="370840">
                <a:tc>
                  <a:txBody>
                    <a:bodyPr/>
                    <a:lstStyle/>
                    <a:p>
                      <a:r>
                        <a:rPr lang="it-IT" dirty="0"/>
                        <a:t>CWB (self-report)</a:t>
                      </a:r>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r>
                        <a:rPr lang="it-IT" dirty="0"/>
                        <a:t>.58</a:t>
                      </a:r>
                    </a:p>
                  </a:txBody>
                  <a:tcPr/>
                </a:tc>
                <a:extLst>
                  <a:ext uri="{0D108BD9-81ED-4DB2-BD59-A6C34878D82A}">
                    <a16:rowId xmlns:a16="http://schemas.microsoft.com/office/drawing/2014/main" val="4056321404"/>
                  </a:ext>
                </a:extLst>
              </a:tr>
              <a:tr h="370840">
                <a:tc>
                  <a:txBody>
                    <a:bodyPr/>
                    <a:lstStyle/>
                    <a:p>
                      <a:r>
                        <a:rPr lang="it-IT" dirty="0"/>
                        <a:t>Turnover</a:t>
                      </a:r>
                    </a:p>
                  </a:txBody>
                  <a:tcPr/>
                </a:tc>
                <a:tc>
                  <a:txBody>
                    <a:bodyPr/>
                    <a:lstStyle/>
                    <a:p>
                      <a:pPr algn="ctr"/>
                      <a:r>
                        <a:rPr lang="it-IT" dirty="0"/>
                        <a:t>-.20</a:t>
                      </a:r>
                    </a:p>
                  </a:txBody>
                  <a:tcPr/>
                </a:tc>
                <a:tc>
                  <a:txBody>
                    <a:bodyPr/>
                    <a:lstStyle/>
                    <a:p>
                      <a:pPr algn="ctr"/>
                      <a:r>
                        <a:rPr lang="it-IT" dirty="0"/>
                        <a:t>-.04</a:t>
                      </a:r>
                    </a:p>
                  </a:txBody>
                  <a:tcPr/>
                </a:tc>
                <a:tc>
                  <a:txBody>
                    <a:bodyPr/>
                    <a:lstStyle/>
                    <a:p>
                      <a:pPr algn="ctr"/>
                      <a:r>
                        <a:rPr lang="it-IT" dirty="0"/>
                        <a:t>.10</a:t>
                      </a:r>
                    </a:p>
                  </a:txBody>
                  <a:tcPr/>
                </a:tc>
                <a:tc>
                  <a:txBody>
                    <a:bodyPr/>
                    <a:lstStyle/>
                    <a:p>
                      <a:pPr algn="ctr"/>
                      <a:r>
                        <a:rPr lang="it-IT" dirty="0"/>
                        <a:t>-.27</a:t>
                      </a:r>
                    </a:p>
                  </a:txBody>
                  <a:tcPr/>
                </a:tc>
                <a:tc>
                  <a:txBody>
                    <a:bodyPr/>
                    <a:lstStyle/>
                    <a:p>
                      <a:pPr algn="ctr"/>
                      <a:r>
                        <a:rPr lang="it-IT" dirty="0"/>
                        <a:t>-.22</a:t>
                      </a:r>
                    </a:p>
                  </a:txBody>
                  <a:tcPr/>
                </a:tc>
                <a:tc>
                  <a:txBody>
                    <a:bodyPr/>
                    <a:lstStyle/>
                    <a:p>
                      <a:pPr algn="ctr"/>
                      <a:endParaRPr lang="it-IT" dirty="0"/>
                    </a:p>
                  </a:txBody>
                  <a:tcPr/>
                </a:tc>
                <a:extLst>
                  <a:ext uri="{0D108BD9-81ED-4DB2-BD59-A6C34878D82A}">
                    <a16:rowId xmlns:a16="http://schemas.microsoft.com/office/drawing/2014/main" val="552176514"/>
                  </a:ext>
                </a:extLst>
              </a:tr>
              <a:tr h="370840">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2396696445"/>
                  </a:ext>
                </a:extLst>
              </a:tr>
            </a:tbl>
          </a:graphicData>
        </a:graphic>
      </p:graphicFrame>
      <p:sp>
        <p:nvSpPr>
          <p:cNvPr id="7" name="Segnaposto contenuto 2">
            <a:extLst>
              <a:ext uri="{FF2B5EF4-FFF2-40B4-BE49-F238E27FC236}">
                <a16:creationId xmlns:a16="http://schemas.microsoft.com/office/drawing/2014/main" id="{4BB4BC36-E605-47A2-9FAA-39A6A35FAB73}"/>
              </a:ext>
            </a:extLst>
          </p:cNvPr>
          <p:cNvSpPr txBox="1">
            <a:spLocks/>
          </p:cNvSpPr>
          <p:nvPr/>
        </p:nvSpPr>
        <p:spPr bwMode="auto">
          <a:xfrm>
            <a:off x="457200" y="1600200"/>
            <a:ext cx="8229600" cy="1108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b="0" kern="0" dirty="0"/>
              <a:t>Validità operative su comportamenti controproducenti. </a:t>
            </a:r>
          </a:p>
        </p:txBody>
      </p:sp>
    </p:spTree>
    <p:extLst>
      <p:ext uri="{BB962C8B-B14F-4D97-AF65-F5344CB8AC3E}">
        <p14:creationId xmlns:p14="http://schemas.microsoft.com/office/powerpoint/2010/main" val="8662739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2C8D3D-CCEF-4379-8C3C-F6372AC477B0}"/>
              </a:ext>
            </a:extLst>
          </p:cNvPr>
          <p:cNvSpPr>
            <a:spLocks noGrp="1"/>
          </p:cNvSpPr>
          <p:nvPr>
            <p:ph type="title"/>
          </p:nvPr>
        </p:nvSpPr>
        <p:spPr/>
        <p:txBody>
          <a:bodyPr/>
          <a:lstStyle/>
          <a:p>
            <a:r>
              <a:rPr lang="it-IT" dirty="0"/>
              <a:t>Misure di Onestà/Integrità</a:t>
            </a:r>
          </a:p>
        </p:txBody>
      </p:sp>
      <p:sp>
        <p:nvSpPr>
          <p:cNvPr id="3" name="Segnaposto contenuto 2">
            <a:extLst>
              <a:ext uri="{FF2B5EF4-FFF2-40B4-BE49-F238E27FC236}">
                <a16:creationId xmlns:a16="http://schemas.microsoft.com/office/drawing/2014/main" id="{41060FCF-2A80-48E8-976E-AF9D0872B71E}"/>
              </a:ext>
            </a:extLst>
          </p:cNvPr>
          <p:cNvSpPr>
            <a:spLocks noGrp="1"/>
          </p:cNvSpPr>
          <p:nvPr>
            <p:ph idx="1"/>
          </p:nvPr>
        </p:nvSpPr>
        <p:spPr/>
        <p:txBody>
          <a:bodyPr/>
          <a:lstStyle/>
          <a:p>
            <a:r>
              <a:rPr lang="it-IT" dirty="0"/>
              <a:t>Misure </a:t>
            </a:r>
            <a:r>
              <a:rPr lang="it-IT" i="1" dirty="0"/>
              <a:t>manifeste</a:t>
            </a:r>
            <a:r>
              <a:rPr lang="it-IT" dirty="0"/>
              <a:t> (</a:t>
            </a:r>
            <a:r>
              <a:rPr lang="it-IT" dirty="0" err="1"/>
              <a:t>overt</a:t>
            </a:r>
            <a:r>
              <a:rPr lang="it-IT" dirty="0"/>
              <a:t>) di atteggiamento:</a:t>
            </a:r>
          </a:p>
          <a:p>
            <a:pPr lvl="1"/>
            <a:r>
              <a:rPr lang="it-IT" dirty="0"/>
              <a:t>i dipendenti che si appropriano di beni dell’organizzazione sono criminali e dovrebbero essere puniti. </a:t>
            </a:r>
          </a:p>
          <a:p>
            <a:pPr lvl="1"/>
            <a:r>
              <a:rPr lang="it-IT" dirty="0"/>
              <a:t>alcuni borseggiatori non sono proprio disonesti. </a:t>
            </a:r>
          </a:p>
          <a:p>
            <a:pPr lvl="1"/>
            <a:r>
              <a:rPr lang="it-IT" dirty="0"/>
              <a:t>i datori di lavoro che non rispettano i dipendenti meritano di essere raggirati</a:t>
            </a:r>
          </a:p>
          <a:p>
            <a:endParaRPr lang="it-IT" dirty="0"/>
          </a:p>
        </p:txBody>
      </p:sp>
    </p:spTree>
    <p:extLst>
      <p:ext uri="{BB962C8B-B14F-4D97-AF65-F5344CB8AC3E}">
        <p14:creationId xmlns:p14="http://schemas.microsoft.com/office/powerpoint/2010/main" val="35470736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4CA970-36F4-4874-B281-36D7C4DBA07C}"/>
              </a:ext>
            </a:extLst>
          </p:cNvPr>
          <p:cNvSpPr>
            <a:spLocks noGrp="1"/>
          </p:cNvSpPr>
          <p:nvPr>
            <p:ph type="title"/>
          </p:nvPr>
        </p:nvSpPr>
        <p:spPr/>
        <p:txBody>
          <a:bodyPr/>
          <a:lstStyle/>
          <a:p>
            <a:r>
              <a:rPr lang="it-IT" dirty="0"/>
              <a:t>Onestà/Integrità</a:t>
            </a:r>
          </a:p>
        </p:txBody>
      </p:sp>
      <p:sp>
        <p:nvSpPr>
          <p:cNvPr id="3" name="Segnaposto contenuto 2">
            <a:extLst>
              <a:ext uri="{FF2B5EF4-FFF2-40B4-BE49-F238E27FC236}">
                <a16:creationId xmlns:a16="http://schemas.microsoft.com/office/drawing/2014/main" id="{C308CB07-7E5C-415A-9E94-23187543F243}"/>
              </a:ext>
            </a:extLst>
          </p:cNvPr>
          <p:cNvSpPr>
            <a:spLocks noGrp="1"/>
          </p:cNvSpPr>
          <p:nvPr>
            <p:ph idx="1"/>
          </p:nvPr>
        </p:nvSpPr>
        <p:spPr/>
        <p:txBody>
          <a:bodyPr/>
          <a:lstStyle/>
          <a:p>
            <a:r>
              <a:rPr lang="it-IT" dirty="0"/>
              <a:t>Misure </a:t>
            </a:r>
            <a:r>
              <a:rPr lang="it-IT" i="1" dirty="0"/>
              <a:t>manifeste</a:t>
            </a:r>
            <a:r>
              <a:rPr lang="it-IT" dirty="0"/>
              <a:t> di comportamento: </a:t>
            </a:r>
          </a:p>
          <a:p>
            <a:pPr lvl="1"/>
            <a:r>
              <a:rPr lang="it-IT" dirty="0"/>
              <a:t>Ti sei mai appropriato di beni aziendali durante gli ultimi cinque anni? </a:t>
            </a:r>
          </a:p>
          <a:p>
            <a:pPr lvl="1"/>
            <a:r>
              <a:rPr lang="it-IT" dirty="0"/>
              <a:t>Quanti soldi spendi in alcol nell’arco di una settimana? </a:t>
            </a:r>
          </a:p>
          <a:p>
            <a:pPr lvl="1"/>
            <a:r>
              <a:rPr lang="it-IT" dirty="0"/>
              <a:t>Scommetto su corse o eventi sportivi  abbastanza di frequente.</a:t>
            </a:r>
          </a:p>
          <a:p>
            <a:r>
              <a:rPr lang="it-IT" dirty="0"/>
              <a:t>Misure </a:t>
            </a:r>
            <a:r>
              <a:rPr lang="it-IT" i="1" dirty="0" err="1"/>
              <a:t>covert</a:t>
            </a:r>
            <a:r>
              <a:rPr lang="it-IT" dirty="0"/>
              <a:t> o di </a:t>
            </a:r>
            <a:r>
              <a:rPr lang="it-IT" i="1" dirty="0"/>
              <a:t>personalità</a:t>
            </a:r>
            <a:r>
              <a:rPr lang="it-IT" dirty="0"/>
              <a:t> sono più valide e la loro validità non dipende dal ruolo (</a:t>
            </a:r>
            <a:r>
              <a:rPr lang="it-IT" dirty="0" err="1"/>
              <a:t>Ones</a:t>
            </a:r>
            <a:r>
              <a:rPr lang="it-IT" dirty="0"/>
              <a:t> et al., 2003). </a:t>
            </a:r>
          </a:p>
        </p:txBody>
      </p:sp>
    </p:spTree>
    <p:extLst>
      <p:ext uri="{BB962C8B-B14F-4D97-AF65-F5344CB8AC3E}">
        <p14:creationId xmlns:p14="http://schemas.microsoft.com/office/powerpoint/2010/main" val="388744901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F035A7-F9C2-421F-B090-70E4D33AC024}"/>
              </a:ext>
            </a:extLst>
          </p:cNvPr>
          <p:cNvSpPr>
            <a:spLocks noGrp="1"/>
          </p:cNvSpPr>
          <p:nvPr>
            <p:ph type="title"/>
          </p:nvPr>
        </p:nvSpPr>
        <p:spPr/>
        <p:txBody>
          <a:bodyPr/>
          <a:lstStyle/>
          <a:p>
            <a:r>
              <a:rPr lang="it-IT" dirty="0" err="1"/>
              <a:t>Values</a:t>
            </a:r>
            <a:r>
              <a:rPr lang="it-IT" dirty="0"/>
              <a:t> In Action (Peterson &amp; </a:t>
            </a:r>
            <a:r>
              <a:rPr lang="it-IT" dirty="0" err="1"/>
              <a:t>Seligman</a:t>
            </a:r>
            <a:r>
              <a:rPr lang="it-IT" dirty="0"/>
              <a:t>, 2004) </a:t>
            </a:r>
          </a:p>
        </p:txBody>
      </p:sp>
      <p:sp>
        <p:nvSpPr>
          <p:cNvPr id="3" name="Segnaposto contenuto 2">
            <a:extLst>
              <a:ext uri="{FF2B5EF4-FFF2-40B4-BE49-F238E27FC236}">
                <a16:creationId xmlns:a16="http://schemas.microsoft.com/office/drawing/2014/main" id="{84C885D9-F65E-4AD5-B137-5CA98C285C9D}"/>
              </a:ext>
            </a:extLst>
          </p:cNvPr>
          <p:cNvSpPr>
            <a:spLocks noGrp="1"/>
          </p:cNvSpPr>
          <p:nvPr>
            <p:ph idx="1"/>
          </p:nvPr>
        </p:nvSpPr>
        <p:spPr/>
        <p:txBody>
          <a:bodyPr/>
          <a:lstStyle/>
          <a:p>
            <a:r>
              <a:rPr lang="en-US" sz="2800" dirty="0" err="1"/>
              <a:t>Comprende</a:t>
            </a:r>
            <a:r>
              <a:rPr lang="en-US" sz="2800" dirty="0"/>
              <a:t> una </a:t>
            </a:r>
            <a:r>
              <a:rPr lang="en-US" sz="2800" dirty="0" err="1"/>
              <a:t>scala</a:t>
            </a:r>
            <a:r>
              <a:rPr lang="en-US" sz="2800" dirty="0"/>
              <a:t> di </a:t>
            </a:r>
            <a:r>
              <a:rPr lang="en-US" sz="2800" dirty="0" err="1"/>
              <a:t>Onestà</a:t>
            </a:r>
            <a:r>
              <a:rPr lang="en-US" sz="2800" dirty="0"/>
              <a:t>/</a:t>
            </a:r>
            <a:r>
              <a:rPr lang="en-US" sz="2800" dirty="0" err="1"/>
              <a:t>Integrità</a:t>
            </a:r>
            <a:r>
              <a:rPr lang="en-US" sz="2800" dirty="0"/>
              <a:t> morale (Alpha = .72):</a:t>
            </a:r>
          </a:p>
          <a:p>
            <a:pPr lvl="1"/>
            <a:r>
              <a:rPr lang="en-US" sz="2000" dirty="0"/>
              <a:t>Le </a:t>
            </a:r>
            <a:r>
              <a:rPr lang="en-US" sz="2000" dirty="0" err="1"/>
              <a:t>persone</a:t>
            </a:r>
            <a:r>
              <a:rPr lang="en-US" sz="2000" dirty="0"/>
              <a:t> </a:t>
            </a:r>
            <a:r>
              <a:rPr lang="en-US" sz="2000" dirty="0" err="1"/>
              <a:t>si</a:t>
            </a:r>
            <a:r>
              <a:rPr lang="en-US" sz="2000" dirty="0"/>
              <a:t> </a:t>
            </a:r>
            <a:r>
              <a:rPr lang="en-US" sz="2000" dirty="0" err="1"/>
              <a:t>fidano</a:t>
            </a:r>
            <a:r>
              <a:rPr lang="en-US" sz="2000" dirty="0"/>
              <a:t> di me </a:t>
            </a:r>
            <a:r>
              <a:rPr lang="en-US" sz="2000" dirty="0" err="1"/>
              <a:t>perchè</a:t>
            </a:r>
            <a:r>
              <a:rPr lang="en-US" sz="2000" dirty="0"/>
              <a:t> </a:t>
            </a:r>
            <a:r>
              <a:rPr lang="en-US" sz="2000" dirty="0" err="1"/>
              <a:t>mantengo</a:t>
            </a:r>
            <a:r>
              <a:rPr lang="en-US" sz="2000" dirty="0"/>
              <a:t> </a:t>
            </a:r>
            <a:r>
              <a:rPr lang="en-US" sz="2000" dirty="0" err="1"/>
              <a:t>i</a:t>
            </a:r>
            <a:r>
              <a:rPr lang="en-US" sz="2000" dirty="0"/>
              <a:t> </a:t>
            </a:r>
            <a:r>
              <a:rPr lang="en-US" sz="2000" dirty="0" err="1"/>
              <a:t>segreti</a:t>
            </a:r>
            <a:r>
              <a:rPr lang="en-US" sz="2000" dirty="0"/>
              <a:t>. </a:t>
            </a:r>
          </a:p>
          <a:p>
            <a:pPr lvl="1"/>
            <a:r>
              <a:rPr lang="en-US" sz="2000" dirty="0" err="1"/>
              <a:t>Mantengo</a:t>
            </a:r>
            <a:r>
              <a:rPr lang="en-US" sz="2000" dirty="0"/>
              <a:t> le </a:t>
            </a:r>
            <a:r>
              <a:rPr lang="en-US" sz="2000" dirty="0" err="1"/>
              <a:t>promesse</a:t>
            </a:r>
            <a:endParaRPr lang="en-US" sz="2000" dirty="0"/>
          </a:p>
          <a:p>
            <a:pPr lvl="1"/>
            <a:r>
              <a:rPr lang="en-US" sz="2000" dirty="0"/>
              <a:t>Credo </a:t>
            </a:r>
            <a:r>
              <a:rPr lang="en-US" sz="2000" dirty="0" err="1"/>
              <a:t>che</a:t>
            </a:r>
            <a:r>
              <a:rPr lang="en-US" sz="2000" dirty="0"/>
              <a:t> </a:t>
            </a:r>
            <a:r>
              <a:rPr lang="en-US" sz="2000" dirty="0" err="1"/>
              <a:t>l’onestà</a:t>
            </a:r>
            <a:r>
              <a:rPr lang="en-US" sz="2000" dirty="0"/>
              <a:t> </a:t>
            </a:r>
            <a:r>
              <a:rPr lang="en-US" sz="2000" dirty="0" err="1"/>
              <a:t>sia</a:t>
            </a:r>
            <a:r>
              <a:rPr lang="en-US" sz="2000" dirty="0"/>
              <a:t> la base </a:t>
            </a:r>
            <a:r>
              <a:rPr lang="en-US" sz="2000" dirty="0" err="1"/>
              <a:t>della</a:t>
            </a:r>
            <a:r>
              <a:rPr lang="en-US" sz="2000" dirty="0"/>
              <a:t> fiducia.</a:t>
            </a:r>
          </a:p>
          <a:p>
            <a:pPr lvl="1"/>
            <a:r>
              <a:rPr lang="en-US" sz="2000" dirty="0" err="1"/>
              <a:t>Quando</a:t>
            </a:r>
            <a:r>
              <a:rPr lang="en-US" sz="2000" dirty="0"/>
              <a:t> </a:t>
            </a:r>
            <a:r>
              <a:rPr lang="en-US" sz="2000" dirty="0" err="1"/>
              <a:t>faccio</a:t>
            </a:r>
            <a:r>
              <a:rPr lang="en-US" sz="2000" dirty="0"/>
              <a:t> una </a:t>
            </a:r>
            <a:r>
              <a:rPr lang="en-US" sz="2000" dirty="0" err="1"/>
              <a:t>promessa</a:t>
            </a:r>
            <a:r>
              <a:rPr lang="en-US" sz="2000" dirty="0"/>
              <a:t>, la </a:t>
            </a:r>
            <a:r>
              <a:rPr lang="en-US" sz="2000" dirty="0" err="1"/>
              <a:t>gente</a:t>
            </a:r>
            <a:r>
              <a:rPr lang="en-US" sz="2000" dirty="0"/>
              <a:t> </a:t>
            </a:r>
            <a:r>
              <a:rPr lang="en-US" sz="2000" dirty="0" err="1"/>
              <a:t>si</a:t>
            </a:r>
            <a:r>
              <a:rPr lang="en-US" sz="2000" dirty="0"/>
              <a:t> </a:t>
            </a:r>
            <a:r>
              <a:rPr lang="en-US" sz="2000" dirty="0" err="1"/>
              <a:t>può</a:t>
            </a:r>
            <a:r>
              <a:rPr lang="en-US" sz="2000" dirty="0"/>
              <a:t> </a:t>
            </a:r>
            <a:r>
              <a:rPr lang="en-US" sz="2000" dirty="0" err="1"/>
              <a:t>fidare</a:t>
            </a:r>
            <a:r>
              <a:rPr lang="en-US" sz="2000" dirty="0"/>
              <a:t>.</a:t>
            </a:r>
          </a:p>
          <a:p>
            <a:pPr lvl="1"/>
            <a:r>
              <a:rPr lang="en-US" sz="2000" dirty="0"/>
              <a:t>Tengo </a:t>
            </a:r>
            <a:r>
              <a:rPr lang="en-US" sz="2000" dirty="0" err="1"/>
              <a:t>fede</a:t>
            </a:r>
            <a:r>
              <a:rPr lang="en-US" sz="2000" dirty="0"/>
              <a:t> ai </a:t>
            </a:r>
            <a:r>
              <a:rPr lang="en-US" sz="2000" dirty="0" err="1"/>
              <a:t>miei</a:t>
            </a:r>
            <a:r>
              <a:rPr lang="en-US" sz="2000" dirty="0"/>
              <a:t> </a:t>
            </a:r>
            <a:r>
              <a:rPr lang="en-US" sz="2000" dirty="0" err="1"/>
              <a:t>valori</a:t>
            </a:r>
            <a:r>
              <a:rPr lang="en-US" sz="2000" dirty="0"/>
              <a:t>.</a:t>
            </a:r>
          </a:p>
          <a:p>
            <a:pPr lvl="1"/>
            <a:r>
              <a:rPr lang="en-US" sz="2000" i="1" dirty="0" err="1"/>
              <a:t>Mento</a:t>
            </a:r>
            <a:r>
              <a:rPr lang="en-US" sz="2000" i="1" dirty="0"/>
              <a:t> per </a:t>
            </a:r>
            <a:r>
              <a:rPr lang="en-US" sz="2000" i="1" dirty="0" err="1"/>
              <a:t>tirarmi</a:t>
            </a:r>
            <a:r>
              <a:rPr lang="en-US" sz="2000" i="1" dirty="0"/>
              <a:t> </a:t>
            </a:r>
            <a:r>
              <a:rPr lang="en-US" sz="2000" i="1" dirty="0" err="1"/>
              <a:t>fuori</a:t>
            </a:r>
            <a:r>
              <a:rPr lang="en-US" sz="2000" i="1" dirty="0"/>
              <a:t> </a:t>
            </a:r>
            <a:r>
              <a:rPr lang="en-US" sz="2000" i="1" dirty="0" err="1"/>
              <a:t>dai</a:t>
            </a:r>
            <a:r>
              <a:rPr lang="en-US" sz="2000" i="1" dirty="0"/>
              <a:t> </a:t>
            </a:r>
            <a:r>
              <a:rPr lang="en-US" sz="2000" i="1" dirty="0" err="1"/>
              <a:t>guai</a:t>
            </a:r>
            <a:r>
              <a:rPr lang="en-US" sz="2000" dirty="0"/>
              <a:t>.</a:t>
            </a:r>
          </a:p>
          <a:p>
            <a:pPr lvl="1"/>
            <a:r>
              <a:rPr lang="en-US" sz="2000" i="1" dirty="0"/>
              <a:t>È difficile </a:t>
            </a:r>
            <a:r>
              <a:rPr lang="en-US" sz="2000" i="1" dirty="0" err="1"/>
              <a:t>capirmi</a:t>
            </a:r>
            <a:r>
              <a:rPr lang="en-US" sz="2000" dirty="0"/>
              <a:t>.</a:t>
            </a:r>
          </a:p>
          <a:p>
            <a:pPr lvl="1"/>
            <a:r>
              <a:rPr lang="en-US" sz="2000" i="1" dirty="0"/>
              <a:t>Mi </a:t>
            </a:r>
            <a:r>
              <a:rPr lang="en-US" sz="2000" i="1" dirty="0" err="1"/>
              <a:t>sento</a:t>
            </a:r>
            <a:r>
              <a:rPr lang="en-US" sz="2000" i="1" dirty="0"/>
              <a:t> un </a:t>
            </a:r>
            <a:r>
              <a:rPr lang="en-US" sz="2000" i="1" dirty="0" err="1"/>
              <a:t>impostore</a:t>
            </a:r>
            <a:r>
              <a:rPr lang="en-US" sz="2000" i="1" dirty="0"/>
              <a:t>.</a:t>
            </a:r>
          </a:p>
          <a:p>
            <a:pPr lvl="1"/>
            <a:r>
              <a:rPr lang="en-US" sz="2000" i="1" dirty="0"/>
              <a:t>Mi </a:t>
            </a:r>
            <a:r>
              <a:rPr lang="en-US" sz="2000" i="1" dirty="0" err="1"/>
              <a:t>piace</a:t>
            </a:r>
            <a:r>
              <a:rPr lang="en-US" sz="2000" i="1" dirty="0"/>
              <a:t> </a:t>
            </a:r>
            <a:r>
              <a:rPr lang="en-US" sz="2000" i="1" dirty="0" err="1"/>
              <a:t>esagerare</a:t>
            </a:r>
            <a:r>
              <a:rPr lang="en-US" sz="2000" i="1" dirty="0"/>
              <a:t> </a:t>
            </a:r>
            <a:r>
              <a:rPr lang="en-US" sz="2000" i="1" dirty="0" err="1"/>
              <a:t>i</a:t>
            </a:r>
            <a:r>
              <a:rPr lang="en-US" sz="2000" i="1" dirty="0"/>
              <a:t> </a:t>
            </a:r>
            <a:r>
              <a:rPr lang="en-US" sz="2000" i="1" dirty="0" err="1"/>
              <a:t>miei</a:t>
            </a:r>
            <a:r>
              <a:rPr lang="en-US" sz="2000" i="1" dirty="0"/>
              <a:t> </a:t>
            </a:r>
            <a:r>
              <a:rPr lang="en-US" sz="2000" i="1" dirty="0" err="1"/>
              <a:t>problemi</a:t>
            </a:r>
            <a:r>
              <a:rPr lang="en-US" sz="2000" dirty="0"/>
              <a:t>. </a:t>
            </a:r>
          </a:p>
          <a:p>
            <a:endParaRPr lang="it-IT" sz="2800" dirty="0"/>
          </a:p>
        </p:txBody>
      </p:sp>
    </p:spTree>
    <p:extLst>
      <p:ext uri="{BB962C8B-B14F-4D97-AF65-F5344CB8AC3E}">
        <p14:creationId xmlns:p14="http://schemas.microsoft.com/office/powerpoint/2010/main" val="27823588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8B93BD-4E27-48AA-A330-10548A96CD0A}"/>
              </a:ext>
            </a:extLst>
          </p:cNvPr>
          <p:cNvSpPr>
            <a:spLocks noGrp="1"/>
          </p:cNvSpPr>
          <p:nvPr>
            <p:ph type="title"/>
          </p:nvPr>
        </p:nvSpPr>
        <p:spPr/>
        <p:txBody>
          <a:bodyPr/>
          <a:lstStyle/>
          <a:p>
            <a:r>
              <a:rPr lang="it-IT" dirty="0"/>
              <a:t>Inventari di personalità per la selezione</a:t>
            </a:r>
          </a:p>
        </p:txBody>
      </p:sp>
      <p:sp>
        <p:nvSpPr>
          <p:cNvPr id="3" name="Segnaposto contenuto 2">
            <a:extLst>
              <a:ext uri="{FF2B5EF4-FFF2-40B4-BE49-F238E27FC236}">
                <a16:creationId xmlns:a16="http://schemas.microsoft.com/office/drawing/2014/main" id="{3DC4A970-F5C0-4914-A9CC-C8244718D211}"/>
              </a:ext>
            </a:extLst>
          </p:cNvPr>
          <p:cNvSpPr>
            <a:spLocks noGrp="1"/>
          </p:cNvSpPr>
          <p:nvPr>
            <p:ph idx="1"/>
          </p:nvPr>
        </p:nvSpPr>
        <p:spPr>
          <a:xfrm>
            <a:off x="179512" y="1484784"/>
            <a:ext cx="8784976" cy="5098578"/>
          </a:xfrm>
        </p:spPr>
        <p:txBody>
          <a:bodyPr/>
          <a:lstStyle/>
          <a:p>
            <a:r>
              <a:rPr lang="it-IT" sz="2800" dirty="0"/>
              <a:t>Strumento più usato è il </a:t>
            </a:r>
            <a:r>
              <a:rPr lang="it-IT" sz="2800" b="1" dirty="0"/>
              <a:t>BFQ-2</a:t>
            </a:r>
            <a:r>
              <a:rPr lang="it-IT" sz="2800" dirty="0"/>
              <a:t> (Caprara, Barbaranelli, </a:t>
            </a:r>
            <a:r>
              <a:rPr lang="it-IT" sz="2800" dirty="0" err="1"/>
              <a:t>Borgogni</a:t>
            </a:r>
            <a:r>
              <a:rPr lang="it-IT" sz="2800" dirty="0"/>
              <a:t>, &amp; Vecchione, 2007). </a:t>
            </a:r>
          </a:p>
          <a:p>
            <a:pPr lvl="1"/>
            <a:r>
              <a:rPr lang="it-IT" sz="2400" dirty="0"/>
              <a:t>Distribuito da Giunti OS. Somministrazione online. </a:t>
            </a:r>
          </a:p>
          <a:p>
            <a:pPr lvl="1"/>
            <a:r>
              <a:rPr lang="it-IT" sz="2400" i="1" dirty="0"/>
              <a:t>Costo: €50 per candidato. </a:t>
            </a:r>
          </a:p>
          <a:p>
            <a:r>
              <a:rPr lang="it-IT" sz="2800" i="1" dirty="0"/>
              <a:t>In alternativa (free): </a:t>
            </a:r>
          </a:p>
          <a:p>
            <a:pPr lvl="1"/>
            <a:r>
              <a:rPr lang="it-IT" sz="2400" dirty="0"/>
              <a:t>su </a:t>
            </a:r>
            <a:r>
              <a:rPr lang="it-IT" sz="2400" b="1" dirty="0"/>
              <a:t>«ipip.ori.org» </a:t>
            </a:r>
            <a:r>
              <a:rPr lang="it-IT" sz="2400" dirty="0"/>
              <a:t>sono pubblicate molte scale, ad esempio: </a:t>
            </a:r>
          </a:p>
          <a:p>
            <a:pPr lvl="2"/>
            <a:r>
              <a:rPr lang="it-IT" sz="2000" dirty="0"/>
              <a:t>IPIP BF 50 (Big </a:t>
            </a:r>
            <a:r>
              <a:rPr lang="it-IT" sz="2000" dirty="0" err="1"/>
              <a:t>Five</a:t>
            </a:r>
            <a:r>
              <a:rPr lang="it-IT" sz="2000" dirty="0"/>
              <a:t> markers, Goldberg, 1992, 50 item),</a:t>
            </a:r>
          </a:p>
          <a:p>
            <a:pPr lvl="2"/>
            <a:r>
              <a:rPr lang="it-IT" sz="2000" b="1" dirty="0"/>
              <a:t>IPIP NEO 120 </a:t>
            </a:r>
            <a:r>
              <a:rPr lang="it-IT" sz="2000" dirty="0"/>
              <a:t>(Johnson, 2014, 120 item). </a:t>
            </a:r>
          </a:p>
          <a:p>
            <a:pPr lvl="1"/>
            <a:r>
              <a:rPr lang="it-IT" sz="2400" b="1" dirty="0"/>
              <a:t>HEXACO-60/100</a:t>
            </a:r>
            <a:r>
              <a:rPr lang="it-IT" sz="2400" dirty="0"/>
              <a:t> (Ashton &amp; Lee, 2009; Lee &amp; Ashton, 2018)</a:t>
            </a:r>
          </a:p>
          <a:p>
            <a:pPr lvl="2"/>
            <a:r>
              <a:rPr lang="it-IT" sz="2000" dirty="0"/>
              <a:t>Utile perché include una scala di integrità morale (Onestà-Umiltà)</a:t>
            </a:r>
          </a:p>
        </p:txBody>
      </p:sp>
    </p:spTree>
    <p:extLst>
      <p:ext uri="{BB962C8B-B14F-4D97-AF65-F5344CB8AC3E}">
        <p14:creationId xmlns:p14="http://schemas.microsoft.com/office/powerpoint/2010/main" val="17336628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83B708-149D-4963-B762-4BBED6CA8987}"/>
              </a:ext>
            </a:extLst>
          </p:cNvPr>
          <p:cNvSpPr>
            <a:spLocks noGrp="1"/>
          </p:cNvSpPr>
          <p:nvPr>
            <p:ph type="title"/>
          </p:nvPr>
        </p:nvSpPr>
        <p:spPr/>
        <p:txBody>
          <a:bodyPr/>
          <a:lstStyle/>
          <a:p>
            <a:r>
              <a:rPr lang="it-IT" dirty="0"/>
              <a:t>IPIP NEO 120 vs IPIP BFI 50 </a:t>
            </a:r>
          </a:p>
        </p:txBody>
      </p:sp>
      <p:sp>
        <p:nvSpPr>
          <p:cNvPr id="3" name="Segnaposto contenuto 2">
            <a:extLst>
              <a:ext uri="{FF2B5EF4-FFF2-40B4-BE49-F238E27FC236}">
                <a16:creationId xmlns:a16="http://schemas.microsoft.com/office/drawing/2014/main" id="{130A9A35-94D6-4A08-8E5D-803295921CE0}"/>
              </a:ext>
            </a:extLst>
          </p:cNvPr>
          <p:cNvSpPr>
            <a:spLocks noGrp="1"/>
          </p:cNvSpPr>
          <p:nvPr>
            <p:ph idx="1"/>
          </p:nvPr>
        </p:nvSpPr>
        <p:spPr/>
        <p:txBody>
          <a:bodyPr/>
          <a:lstStyle/>
          <a:p>
            <a:r>
              <a:rPr lang="it-IT" sz="2900" dirty="0"/>
              <a:t>Disponibile online con profilo automatizzato (in lingua inglese). </a:t>
            </a:r>
          </a:p>
          <a:p>
            <a:r>
              <a:rPr lang="it-IT" sz="2900" i="1" dirty="0"/>
              <a:t>IPIP è tutto open access</a:t>
            </a:r>
            <a:r>
              <a:rPr lang="it-IT" sz="2900" dirty="0"/>
              <a:t>, talora anche le norme (ad es per NEO 120: </a:t>
            </a:r>
            <a:r>
              <a:rPr lang="it-IT" sz="2900" dirty="0">
                <a:hlinkClick r:id="rId2"/>
              </a:rPr>
              <a:t>https://osf.io/tbmh5/</a:t>
            </a:r>
            <a:endParaRPr lang="it-IT" sz="2900" dirty="0"/>
          </a:p>
          <a:p>
            <a:r>
              <a:rPr lang="it-IT" sz="2900" dirty="0"/>
              <a:t>Tuttavia, alcuni </a:t>
            </a:r>
            <a:r>
              <a:rPr lang="it-IT" sz="2900" dirty="0" err="1"/>
              <a:t>facet</a:t>
            </a:r>
            <a:r>
              <a:rPr lang="it-IT" sz="2900" dirty="0"/>
              <a:t> di NEO 120 sono poco attendibili e quindi inadatti alla selezione. </a:t>
            </a:r>
          </a:p>
          <a:p>
            <a:r>
              <a:rPr lang="it-IT" sz="2900" dirty="0"/>
              <a:t>La scala di coscienziosità del NEO 120 (costituita da 6 </a:t>
            </a:r>
            <a:r>
              <a:rPr lang="it-IT" sz="2900" dirty="0" err="1"/>
              <a:t>facet</a:t>
            </a:r>
            <a:r>
              <a:rPr lang="it-IT" sz="2900" dirty="0"/>
              <a:t>) è molto attendibile. </a:t>
            </a:r>
          </a:p>
          <a:p>
            <a:endParaRPr lang="it-IT" sz="2900" dirty="0"/>
          </a:p>
          <a:p>
            <a:pPr marL="0" indent="0">
              <a:buNone/>
            </a:pPr>
            <a:endParaRPr lang="it-IT" sz="2900" dirty="0"/>
          </a:p>
        </p:txBody>
      </p:sp>
    </p:spTree>
    <p:extLst>
      <p:ext uri="{BB962C8B-B14F-4D97-AF65-F5344CB8AC3E}">
        <p14:creationId xmlns:p14="http://schemas.microsoft.com/office/powerpoint/2010/main" val="7839335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02E248-8AAF-44C3-A71E-C5878B708AFD}"/>
              </a:ext>
            </a:extLst>
          </p:cNvPr>
          <p:cNvSpPr>
            <a:spLocks noGrp="1"/>
          </p:cNvSpPr>
          <p:nvPr>
            <p:ph type="title"/>
          </p:nvPr>
        </p:nvSpPr>
        <p:spPr/>
        <p:txBody>
          <a:bodyPr/>
          <a:lstStyle/>
          <a:p>
            <a:r>
              <a:rPr lang="it-IT" dirty="0"/>
              <a:t>IPIP BF markers (50 item)</a:t>
            </a:r>
          </a:p>
        </p:txBody>
      </p:sp>
      <p:sp>
        <p:nvSpPr>
          <p:cNvPr id="3" name="Segnaposto contenuto 2">
            <a:extLst>
              <a:ext uri="{FF2B5EF4-FFF2-40B4-BE49-F238E27FC236}">
                <a16:creationId xmlns:a16="http://schemas.microsoft.com/office/drawing/2014/main" id="{69B0B457-D77B-44D9-B42C-2E1462646DC1}"/>
              </a:ext>
            </a:extLst>
          </p:cNvPr>
          <p:cNvSpPr>
            <a:spLocks noGrp="1"/>
          </p:cNvSpPr>
          <p:nvPr>
            <p:ph idx="1"/>
          </p:nvPr>
        </p:nvSpPr>
        <p:spPr>
          <a:xfrm>
            <a:off x="457200" y="1484784"/>
            <a:ext cx="8229600" cy="5098578"/>
          </a:xfrm>
        </p:spPr>
        <p:txBody>
          <a:bodyPr/>
          <a:lstStyle/>
          <a:p>
            <a:r>
              <a:rPr lang="it-IT" sz="2400" dirty="0"/>
              <a:t>IPIP BF 50 presenta attendibilità sempre superiori a .8 ed è uno strumento di veloce somministrazione e buona struttura fattoriale. </a:t>
            </a:r>
          </a:p>
          <a:p>
            <a:r>
              <a:rPr lang="it-IT" sz="2400" dirty="0"/>
              <a:t>Traduzione italiana non validata con norme europee disponibile qui: </a:t>
            </a:r>
          </a:p>
          <a:p>
            <a:pPr lvl="1"/>
            <a:r>
              <a:rPr lang="it-IT" sz="2000" dirty="0">
                <a:hlinkClick r:id="rId2"/>
              </a:rPr>
              <a:t>https://www.dropbox.com/sh/18vg38oolwy5k38/AABl10l1T2E9jHEzxa9yhlCna?dl=0</a:t>
            </a:r>
            <a:r>
              <a:rPr lang="it-IT" sz="2000" dirty="0"/>
              <a:t> </a:t>
            </a:r>
          </a:p>
          <a:p>
            <a:r>
              <a:rPr lang="it-IT" sz="2400" dirty="0"/>
              <a:t>Differenze con il BFQ-2:</a:t>
            </a:r>
          </a:p>
          <a:p>
            <a:pPr lvl="1"/>
            <a:r>
              <a:rPr lang="it-IT" sz="2000" dirty="0"/>
              <a:t>IPIP BF 50 misura Apertura Mentale come </a:t>
            </a:r>
            <a:r>
              <a:rPr lang="it-IT" sz="2000" i="1" dirty="0"/>
              <a:t>vivacità intellettuale</a:t>
            </a:r>
            <a:r>
              <a:rPr lang="it-IT" sz="2000" dirty="0"/>
              <a:t>, mentre BFQ-2 misura Apertura Mentale con i </a:t>
            </a:r>
            <a:r>
              <a:rPr lang="it-IT" sz="2000" dirty="0" err="1"/>
              <a:t>facet</a:t>
            </a:r>
            <a:r>
              <a:rPr lang="it-IT" sz="2000" dirty="0"/>
              <a:t> di apertura all’esperienza (tolleranza) e apertura alla cultura. </a:t>
            </a:r>
          </a:p>
          <a:p>
            <a:pPr lvl="1"/>
            <a:r>
              <a:rPr lang="it-IT" sz="2000" dirty="0"/>
              <a:t>BFQ-2 misura coscienziosità facendo esplicito riferimento all’ambito lavorativo, quindi è probabile che sia più valido (ma non ci sono studi che li confrontino direttamente). </a:t>
            </a:r>
          </a:p>
        </p:txBody>
      </p:sp>
    </p:spTree>
    <p:extLst>
      <p:ext uri="{BB962C8B-B14F-4D97-AF65-F5344CB8AC3E}">
        <p14:creationId xmlns:p14="http://schemas.microsoft.com/office/powerpoint/2010/main" val="1190921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D5329E-9CC7-472D-B060-C3690F9E8BA0}"/>
              </a:ext>
            </a:extLst>
          </p:cNvPr>
          <p:cNvSpPr>
            <a:spLocks noGrp="1"/>
          </p:cNvSpPr>
          <p:nvPr>
            <p:ph type="title"/>
          </p:nvPr>
        </p:nvSpPr>
        <p:spPr/>
        <p:txBody>
          <a:bodyPr/>
          <a:lstStyle/>
          <a:p>
            <a:r>
              <a:rPr lang="it-IT" dirty="0"/>
              <a:t>Obiettivi della selezione</a:t>
            </a:r>
          </a:p>
        </p:txBody>
      </p:sp>
      <p:sp>
        <p:nvSpPr>
          <p:cNvPr id="3" name="Segnaposto contenuto 2">
            <a:extLst>
              <a:ext uri="{FF2B5EF4-FFF2-40B4-BE49-F238E27FC236}">
                <a16:creationId xmlns:a16="http://schemas.microsoft.com/office/drawing/2014/main" id="{4353D122-F628-4364-A181-DF676649AE35}"/>
              </a:ext>
            </a:extLst>
          </p:cNvPr>
          <p:cNvSpPr>
            <a:spLocks noGrp="1"/>
          </p:cNvSpPr>
          <p:nvPr>
            <p:ph idx="1"/>
          </p:nvPr>
        </p:nvSpPr>
        <p:spPr>
          <a:xfrm>
            <a:off x="457200" y="1484784"/>
            <a:ext cx="8229600" cy="5026570"/>
          </a:xfrm>
        </p:spPr>
        <p:txBody>
          <a:bodyPr/>
          <a:lstStyle/>
          <a:p>
            <a:r>
              <a:rPr lang="it-IT" sz="3000" dirty="0"/>
              <a:t>Due obiettivi strettamente interconnessi:</a:t>
            </a:r>
          </a:p>
          <a:p>
            <a:pPr lvl="1"/>
            <a:r>
              <a:rPr lang="it-IT" sz="2600" i="1" dirty="0"/>
              <a:t>massimizzare le capacità dell’organizzazione di raggiungere i suoi obiettivi;</a:t>
            </a:r>
            <a:endParaRPr lang="it-IT" sz="2600" dirty="0"/>
          </a:p>
          <a:p>
            <a:pPr lvl="1"/>
            <a:r>
              <a:rPr lang="it-IT" sz="2600" i="1" dirty="0"/>
              <a:t>massimizzare il benessere dell’individuo</a:t>
            </a:r>
            <a:r>
              <a:rPr lang="it-IT" sz="2600" dirty="0"/>
              <a:t>.</a:t>
            </a:r>
          </a:p>
          <a:p>
            <a:r>
              <a:rPr lang="it-IT" sz="3000" dirty="0"/>
              <a:t>In pratica, si tratta di fare in modo che:</a:t>
            </a:r>
          </a:p>
          <a:p>
            <a:pPr lvl="1"/>
            <a:r>
              <a:rPr lang="it-IT" sz="2600" dirty="0"/>
              <a:t>molte persone si candidino; </a:t>
            </a:r>
          </a:p>
          <a:p>
            <a:pPr lvl="1"/>
            <a:r>
              <a:rPr lang="it-IT" sz="2600" b="1" i="1" dirty="0"/>
              <a:t>capire chi, tra i candidati, ha maggiori probabilità di: </a:t>
            </a:r>
          </a:p>
          <a:p>
            <a:pPr marL="1371600" lvl="2" indent="-457200">
              <a:buFont typeface="+mj-lt"/>
              <a:buAutoNum type="arabicPeriod"/>
            </a:pPr>
            <a:r>
              <a:rPr lang="it-IT" sz="2200" b="1" i="1" dirty="0"/>
              <a:t>ottenere una performance lavorativa migliore degli altri</a:t>
            </a:r>
          </a:p>
          <a:p>
            <a:pPr marL="1371600" lvl="2" indent="-457200">
              <a:buFont typeface="+mj-lt"/>
              <a:buAutoNum type="arabicPeriod"/>
            </a:pPr>
            <a:r>
              <a:rPr lang="it-IT" sz="2200" b="1" i="1" dirty="0"/>
              <a:t>trarre gratificazione dal lavoro</a:t>
            </a:r>
          </a:p>
        </p:txBody>
      </p:sp>
    </p:spTree>
    <p:extLst>
      <p:ext uri="{BB962C8B-B14F-4D97-AF65-F5344CB8AC3E}">
        <p14:creationId xmlns:p14="http://schemas.microsoft.com/office/powerpoint/2010/main" val="40430451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DA8D38-9D25-4F78-A351-50DBDA5A6BEA}"/>
              </a:ext>
            </a:extLst>
          </p:cNvPr>
          <p:cNvSpPr>
            <a:spLocks noGrp="1"/>
          </p:cNvSpPr>
          <p:nvPr>
            <p:ph type="title"/>
          </p:nvPr>
        </p:nvSpPr>
        <p:spPr/>
        <p:txBody>
          <a:bodyPr/>
          <a:lstStyle/>
          <a:p>
            <a:r>
              <a:rPr lang="it-IT" dirty="0"/>
              <a:t>HEXACO-PI-R 100 </a:t>
            </a:r>
            <a:br>
              <a:rPr lang="it-IT" dirty="0"/>
            </a:br>
            <a:r>
              <a:rPr lang="it-IT" dirty="0"/>
              <a:t>(Lee &amp; Ashton, 2018)</a:t>
            </a:r>
          </a:p>
        </p:txBody>
      </p:sp>
      <p:sp>
        <p:nvSpPr>
          <p:cNvPr id="3" name="Segnaposto contenuto 2">
            <a:extLst>
              <a:ext uri="{FF2B5EF4-FFF2-40B4-BE49-F238E27FC236}">
                <a16:creationId xmlns:a16="http://schemas.microsoft.com/office/drawing/2014/main" id="{7BC74FF9-E0B3-4235-9E7F-009552C2341E}"/>
              </a:ext>
            </a:extLst>
          </p:cNvPr>
          <p:cNvSpPr>
            <a:spLocks noGrp="1"/>
          </p:cNvSpPr>
          <p:nvPr>
            <p:ph idx="1"/>
          </p:nvPr>
        </p:nvSpPr>
        <p:spPr>
          <a:xfrm>
            <a:off x="457200" y="1484784"/>
            <a:ext cx="8229600" cy="5098578"/>
          </a:xfrm>
        </p:spPr>
        <p:txBody>
          <a:bodyPr/>
          <a:lstStyle/>
          <a:p>
            <a:r>
              <a:rPr lang="it-IT" sz="2000" b="1" dirty="0"/>
              <a:t>6 Fattori </a:t>
            </a:r>
            <a:r>
              <a:rPr lang="it-IT" sz="2000" dirty="0"/>
              <a:t>(24 </a:t>
            </a:r>
            <a:r>
              <a:rPr lang="it-IT" sz="2000" dirty="0" err="1"/>
              <a:t>facets</a:t>
            </a:r>
            <a:r>
              <a:rPr lang="it-IT" sz="2000" dirty="0"/>
              <a:t> univoci + Altruismo): </a:t>
            </a:r>
          </a:p>
          <a:p>
            <a:pPr lvl="1"/>
            <a:r>
              <a:rPr lang="it-IT" sz="1800" i="1" dirty="0"/>
              <a:t>Onestà-Umiltà</a:t>
            </a:r>
            <a:r>
              <a:rPr lang="it-IT" sz="1800" dirty="0"/>
              <a:t> (</a:t>
            </a:r>
            <a:r>
              <a:rPr lang="it-IT" sz="1800" b="1" dirty="0"/>
              <a:t>H</a:t>
            </a:r>
            <a:r>
              <a:rPr lang="it-IT" sz="1800" dirty="0"/>
              <a:t>, </a:t>
            </a:r>
            <a:r>
              <a:rPr lang="el-GR" sz="1800" i="1" dirty="0"/>
              <a:t>α</a:t>
            </a:r>
            <a:r>
              <a:rPr lang="it-IT" sz="1800" dirty="0"/>
              <a:t>=.87, sincero, modesto, giusto, generoso vs. falso, avido, opportunista, sensibile allo status; non esiste nel BF)</a:t>
            </a:r>
          </a:p>
          <a:p>
            <a:pPr lvl="1"/>
            <a:r>
              <a:rPr lang="it-IT" sz="1800" i="1" dirty="0"/>
              <a:t>Emotività</a:t>
            </a:r>
            <a:r>
              <a:rPr lang="it-IT" sz="1800" dirty="0"/>
              <a:t> (</a:t>
            </a:r>
            <a:r>
              <a:rPr lang="it-IT" sz="1800" b="1" dirty="0"/>
              <a:t>E</a:t>
            </a:r>
            <a:r>
              <a:rPr lang="it-IT" sz="1800" dirty="0"/>
              <a:t>, </a:t>
            </a:r>
            <a:r>
              <a:rPr lang="el-GR" sz="1800" i="1" dirty="0"/>
              <a:t>α</a:t>
            </a:r>
            <a:r>
              <a:rPr lang="it-IT" sz="1800" dirty="0"/>
              <a:t>=.88, vulnerabile, sensibile, ansioso, sentimentale, pauroso vs coraggioso, indipendente, freddo; </a:t>
            </a:r>
            <a:r>
              <a:rPr lang="it-IT" sz="1800" u="sng" dirty="0"/>
              <a:t>diverso da </a:t>
            </a:r>
            <a:r>
              <a:rPr lang="it-IT" sz="1800" u="sng" dirty="0" err="1"/>
              <a:t>Neuroticism</a:t>
            </a:r>
            <a:r>
              <a:rPr lang="it-IT" sz="1800" u="sng" dirty="0"/>
              <a:t>/Stabilità emotiva:</a:t>
            </a:r>
            <a:r>
              <a:rPr lang="it-IT" sz="1800" dirty="0"/>
              <a:t> </a:t>
            </a:r>
            <a:r>
              <a:rPr lang="it-IT" sz="1800" i="1" dirty="0"/>
              <a:t>r</a:t>
            </a:r>
            <a:r>
              <a:rPr lang="it-IT" sz="1800" baseline="-25000" dirty="0"/>
              <a:t>5-6 </a:t>
            </a:r>
            <a:r>
              <a:rPr lang="it-IT" sz="1800" dirty="0"/>
              <a:t>=.55)</a:t>
            </a:r>
          </a:p>
          <a:p>
            <a:pPr lvl="1"/>
            <a:r>
              <a:rPr lang="it-IT" sz="1800" i="1" dirty="0"/>
              <a:t>Estroversione</a:t>
            </a:r>
            <a:r>
              <a:rPr lang="it-IT" sz="1800" dirty="0"/>
              <a:t> (</a:t>
            </a:r>
            <a:r>
              <a:rPr lang="it-IT" sz="1800" b="1" dirty="0"/>
              <a:t>X</a:t>
            </a:r>
            <a:r>
              <a:rPr lang="it-IT" sz="1800" dirty="0"/>
              <a:t>, </a:t>
            </a:r>
            <a:r>
              <a:rPr lang="el-GR" sz="1800" i="1" dirty="0"/>
              <a:t>α</a:t>
            </a:r>
            <a:r>
              <a:rPr lang="it-IT" sz="1800" dirty="0"/>
              <a:t>=.88, autostima sociale, coraggio sociale, socievolezza, vitalità; simile al BF, </a:t>
            </a:r>
            <a:r>
              <a:rPr lang="it-IT" sz="1800" i="1" dirty="0"/>
              <a:t>r</a:t>
            </a:r>
            <a:r>
              <a:rPr lang="it-IT" sz="1800" baseline="-25000" dirty="0"/>
              <a:t>5-6 </a:t>
            </a:r>
            <a:r>
              <a:rPr lang="it-IT" sz="1800" dirty="0"/>
              <a:t>=.74)</a:t>
            </a:r>
          </a:p>
          <a:p>
            <a:pPr lvl="1"/>
            <a:r>
              <a:rPr lang="it-IT" sz="1800" i="1" dirty="0" err="1"/>
              <a:t>Amicalità</a:t>
            </a:r>
            <a:r>
              <a:rPr lang="it-IT" sz="1800" dirty="0"/>
              <a:t> (</a:t>
            </a:r>
            <a:r>
              <a:rPr lang="it-IT" sz="1800" b="1" dirty="0"/>
              <a:t>A</a:t>
            </a:r>
            <a:r>
              <a:rPr lang="it-IT" sz="1800" dirty="0"/>
              <a:t>, </a:t>
            </a:r>
            <a:r>
              <a:rPr lang="el-GR" sz="1800" i="1" dirty="0"/>
              <a:t>α</a:t>
            </a:r>
            <a:r>
              <a:rPr lang="it-IT" sz="1800" dirty="0"/>
              <a:t>=.89, pacifico, paziente, tollerante, flessibile, vs giudicante, collerico, testardo; </a:t>
            </a:r>
            <a:r>
              <a:rPr lang="it-IT" sz="1800" u="sng" dirty="0"/>
              <a:t>diverso da BF</a:t>
            </a:r>
            <a:r>
              <a:rPr lang="it-IT" sz="1800" dirty="0"/>
              <a:t>, </a:t>
            </a:r>
            <a:r>
              <a:rPr lang="it-IT" sz="1800" i="1" dirty="0"/>
              <a:t>r</a:t>
            </a:r>
            <a:r>
              <a:rPr lang="it-IT" sz="1800" baseline="-25000" dirty="0"/>
              <a:t>5-6 </a:t>
            </a:r>
            <a:r>
              <a:rPr lang="it-IT" sz="1800" dirty="0"/>
              <a:t>=.52)</a:t>
            </a:r>
          </a:p>
          <a:p>
            <a:pPr lvl="1"/>
            <a:r>
              <a:rPr lang="it-IT" sz="1800" i="1" dirty="0"/>
              <a:t>Coscienziosità</a:t>
            </a:r>
            <a:r>
              <a:rPr lang="it-IT" sz="1800" dirty="0"/>
              <a:t> (</a:t>
            </a:r>
            <a:r>
              <a:rPr lang="it-IT" sz="1800" b="1" dirty="0"/>
              <a:t>C</a:t>
            </a:r>
            <a:r>
              <a:rPr lang="it-IT" sz="1800" dirty="0"/>
              <a:t>, </a:t>
            </a:r>
            <a:r>
              <a:rPr lang="el-GR" sz="1800" i="1" dirty="0"/>
              <a:t>α</a:t>
            </a:r>
            <a:r>
              <a:rPr lang="it-IT" sz="1800" dirty="0"/>
              <a:t>=.87, scrupoloso, ordinato, perseverante, vs. disordinato, impulsivo, pigro; simile al BF, </a:t>
            </a:r>
            <a:r>
              <a:rPr lang="it-IT" sz="1800" i="1" dirty="0"/>
              <a:t>r</a:t>
            </a:r>
            <a:r>
              <a:rPr lang="it-IT" sz="1800" baseline="-25000" dirty="0"/>
              <a:t>5-6 </a:t>
            </a:r>
            <a:r>
              <a:rPr lang="it-IT" sz="1800" dirty="0"/>
              <a:t>=.70)</a:t>
            </a:r>
          </a:p>
          <a:p>
            <a:pPr lvl="1"/>
            <a:r>
              <a:rPr lang="it-IT" sz="1800" i="1" dirty="0"/>
              <a:t>Apertura all’esperienza </a:t>
            </a:r>
            <a:r>
              <a:rPr lang="it-IT" sz="1800" dirty="0"/>
              <a:t>(</a:t>
            </a:r>
            <a:r>
              <a:rPr lang="it-IT" sz="1800" b="1" dirty="0"/>
              <a:t>O</a:t>
            </a:r>
            <a:r>
              <a:rPr lang="it-IT" sz="1800" dirty="0"/>
              <a:t>, </a:t>
            </a:r>
            <a:r>
              <a:rPr lang="el-GR" sz="1800" i="1" dirty="0"/>
              <a:t>α</a:t>
            </a:r>
            <a:r>
              <a:rPr lang="it-IT" sz="1800" dirty="0"/>
              <a:t>=.85, artistico, creativo, curioso, anticonformista; volutamente senza vivacità intellettuale, quindi </a:t>
            </a:r>
            <a:r>
              <a:rPr lang="it-IT" sz="1800" u="sng" dirty="0"/>
              <a:t>diverso da IPIP BF 50; simile al BF</a:t>
            </a:r>
            <a:r>
              <a:rPr lang="it-IT" sz="1800" dirty="0"/>
              <a:t>, </a:t>
            </a:r>
            <a:r>
              <a:rPr lang="it-IT" sz="1800" i="1" dirty="0"/>
              <a:t>r</a:t>
            </a:r>
            <a:r>
              <a:rPr lang="it-IT" sz="1800" baseline="-25000" dirty="0"/>
              <a:t>5-6</a:t>
            </a:r>
            <a:r>
              <a:rPr lang="it-IT" sz="1800" dirty="0"/>
              <a:t>=.76)</a:t>
            </a:r>
          </a:p>
          <a:p>
            <a:r>
              <a:rPr lang="it-IT" sz="2000" dirty="0"/>
              <a:t>Norme per la lingua inglese (N=100318, campione raccolto online)</a:t>
            </a:r>
          </a:p>
          <a:p>
            <a:pPr lvl="1"/>
            <a:endParaRPr lang="it-IT" sz="1800" dirty="0"/>
          </a:p>
        </p:txBody>
      </p:sp>
    </p:spTree>
    <p:extLst>
      <p:ext uri="{BB962C8B-B14F-4D97-AF65-F5344CB8AC3E}">
        <p14:creationId xmlns:p14="http://schemas.microsoft.com/office/powerpoint/2010/main" val="335513359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62A94-1E7C-AD47-A99F-A7824E2CBA3F}"/>
              </a:ext>
            </a:extLst>
          </p:cNvPr>
          <p:cNvSpPr>
            <a:spLocks noGrp="1"/>
          </p:cNvSpPr>
          <p:nvPr>
            <p:ph type="title"/>
          </p:nvPr>
        </p:nvSpPr>
        <p:spPr/>
        <p:txBody>
          <a:bodyPr/>
          <a:lstStyle/>
          <a:p>
            <a:r>
              <a:rPr lang="it-IT" dirty="0"/>
              <a:t>I test di personalità si possono falsificare? </a:t>
            </a:r>
          </a:p>
        </p:txBody>
      </p:sp>
      <p:pic>
        <p:nvPicPr>
          <p:cNvPr id="7" name="Immagine 6" descr="Immagine che contiene screenshot&#10;&#10;Descrizione generata automaticamente">
            <a:extLst>
              <a:ext uri="{FF2B5EF4-FFF2-40B4-BE49-F238E27FC236}">
                <a16:creationId xmlns:a16="http://schemas.microsoft.com/office/drawing/2014/main" id="{65ACF097-F366-5949-A15E-5166E9EE42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3" t="21818" r="43701" b="17792"/>
          <a:stretch/>
        </p:blipFill>
        <p:spPr>
          <a:xfrm>
            <a:off x="29592" y="1340768"/>
            <a:ext cx="4254376" cy="3907080"/>
          </a:xfrm>
          <a:prstGeom prst="rect">
            <a:avLst/>
          </a:prstGeom>
        </p:spPr>
      </p:pic>
      <p:pic>
        <p:nvPicPr>
          <p:cNvPr id="8" name="Immagine 7">
            <a:extLst>
              <a:ext uri="{FF2B5EF4-FFF2-40B4-BE49-F238E27FC236}">
                <a16:creationId xmlns:a16="http://schemas.microsoft.com/office/drawing/2014/main" id="{BB7507C2-B6CF-48C1-9F9F-B9D7B7C3D2C5}"/>
              </a:ext>
            </a:extLst>
          </p:cNvPr>
          <p:cNvPicPr>
            <a:picLocks noChangeAspect="1"/>
          </p:cNvPicPr>
          <p:nvPr/>
        </p:nvPicPr>
        <p:blipFill rotWithShape="1">
          <a:blip r:embed="rId3"/>
          <a:srcRect l="69687" t="10012" r="8263" b="41581"/>
          <a:stretch/>
        </p:blipFill>
        <p:spPr>
          <a:xfrm>
            <a:off x="4366745" y="2924945"/>
            <a:ext cx="4453727" cy="3658418"/>
          </a:xfrm>
          <a:prstGeom prst="rect">
            <a:avLst/>
          </a:prstGeom>
        </p:spPr>
      </p:pic>
    </p:spTree>
    <p:extLst>
      <p:ext uri="{BB962C8B-B14F-4D97-AF65-F5344CB8AC3E}">
        <p14:creationId xmlns:p14="http://schemas.microsoft.com/office/powerpoint/2010/main" val="26969335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BE836-EF86-4F0D-9FC9-44297EAF63D8}"/>
              </a:ext>
            </a:extLst>
          </p:cNvPr>
          <p:cNvSpPr>
            <a:spLocks noGrp="1"/>
          </p:cNvSpPr>
          <p:nvPr>
            <p:ph type="title"/>
          </p:nvPr>
        </p:nvSpPr>
        <p:spPr/>
        <p:txBody>
          <a:bodyPr/>
          <a:lstStyle/>
          <a:p>
            <a:r>
              <a:rPr lang="it-IT" dirty="0" err="1"/>
              <a:t>Ones</a:t>
            </a:r>
            <a:r>
              <a:rPr lang="it-IT" dirty="0"/>
              <a:t> &amp; </a:t>
            </a:r>
            <a:r>
              <a:rPr lang="it-IT" dirty="0" err="1"/>
              <a:t>Viswesvaran</a:t>
            </a:r>
            <a:r>
              <a:rPr lang="it-IT" dirty="0"/>
              <a:t> (1998)</a:t>
            </a:r>
          </a:p>
        </p:txBody>
      </p:sp>
      <p:sp>
        <p:nvSpPr>
          <p:cNvPr id="3" name="Segnaposto contenuto 2">
            <a:extLst>
              <a:ext uri="{FF2B5EF4-FFF2-40B4-BE49-F238E27FC236}">
                <a16:creationId xmlns:a16="http://schemas.microsoft.com/office/drawing/2014/main" id="{3FE2E708-A37C-48B5-B9F2-F3D5FA16BFF1}"/>
              </a:ext>
            </a:extLst>
          </p:cNvPr>
          <p:cNvSpPr>
            <a:spLocks noGrp="1"/>
          </p:cNvSpPr>
          <p:nvPr>
            <p:ph idx="1"/>
          </p:nvPr>
        </p:nvSpPr>
        <p:spPr/>
        <p:txBody>
          <a:bodyPr/>
          <a:lstStyle/>
          <a:p>
            <a:r>
              <a:rPr lang="it-IT" sz="2800" dirty="0"/>
              <a:t>Domanda di ricerca: </a:t>
            </a:r>
          </a:p>
          <a:p>
            <a:pPr lvl="1"/>
            <a:r>
              <a:rPr lang="it-IT" sz="2400" dirty="0"/>
              <a:t>La validità predittiva dei test di personalità dipende da quanto i candidati falsano la prova? </a:t>
            </a:r>
          </a:p>
          <a:p>
            <a:r>
              <a:rPr lang="it-IT" sz="2800" dirty="0"/>
              <a:t>Stato dell’arte: </a:t>
            </a:r>
          </a:p>
          <a:p>
            <a:pPr lvl="1"/>
            <a:r>
              <a:rPr lang="it-IT" sz="2400" dirty="0"/>
              <a:t>Studi di laboratorio hanno dimostrato qual è il limite massimo di «</a:t>
            </a:r>
            <a:r>
              <a:rPr lang="it-IT" sz="2400" dirty="0" err="1"/>
              <a:t>faking</a:t>
            </a:r>
            <a:r>
              <a:rPr lang="it-IT" sz="2400" dirty="0"/>
              <a:t>», istruendo i partecipanti a fornire un’immagine più positiva di loro stessi (</a:t>
            </a:r>
            <a:r>
              <a:rPr lang="it-IT" sz="2400" i="1" dirty="0"/>
              <a:t>d</a:t>
            </a:r>
            <a:r>
              <a:rPr lang="it-IT" sz="2400" dirty="0"/>
              <a:t>=.72). </a:t>
            </a:r>
          </a:p>
          <a:p>
            <a:pPr lvl="1"/>
            <a:r>
              <a:rPr lang="it-IT" sz="2400" dirty="0"/>
              <a:t>Con lo stesso disegno di ricerca, le scale di desiderabilità sociale (SDS) crescono il triplo (d=2.26). </a:t>
            </a:r>
          </a:p>
          <a:p>
            <a:pPr lvl="1"/>
            <a:r>
              <a:rPr lang="it-IT" sz="2400" dirty="0"/>
              <a:t>Quindi: le SDS sono strumenti efficaci per segnalare il </a:t>
            </a:r>
            <a:r>
              <a:rPr lang="it-IT" sz="2400" dirty="0" err="1"/>
              <a:t>faking</a:t>
            </a:r>
            <a:r>
              <a:rPr lang="it-IT" sz="2400" dirty="0"/>
              <a:t> </a:t>
            </a:r>
          </a:p>
          <a:p>
            <a:pPr lvl="1"/>
            <a:endParaRPr lang="it-IT" sz="2400" dirty="0"/>
          </a:p>
        </p:txBody>
      </p:sp>
    </p:spTree>
    <p:extLst>
      <p:ext uri="{BB962C8B-B14F-4D97-AF65-F5344CB8AC3E}">
        <p14:creationId xmlns:p14="http://schemas.microsoft.com/office/powerpoint/2010/main" val="27573358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BE836-EF86-4F0D-9FC9-44297EAF63D8}"/>
              </a:ext>
            </a:extLst>
          </p:cNvPr>
          <p:cNvSpPr>
            <a:spLocks noGrp="1"/>
          </p:cNvSpPr>
          <p:nvPr>
            <p:ph type="title"/>
          </p:nvPr>
        </p:nvSpPr>
        <p:spPr/>
        <p:txBody>
          <a:bodyPr/>
          <a:lstStyle/>
          <a:p>
            <a:r>
              <a:rPr lang="it-IT" dirty="0" err="1"/>
              <a:t>Ones</a:t>
            </a:r>
            <a:r>
              <a:rPr lang="it-IT" dirty="0"/>
              <a:t> &amp; </a:t>
            </a:r>
            <a:r>
              <a:rPr lang="it-IT" dirty="0" err="1"/>
              <a:t>Viswesvaran</a:t>
            </a:r>
            <a:r>
              <a:rPr lang="it-IT" dirty="0"/>
              <a:t> (1998)</a:t>
            </a:r>
          </a:p>
        </p:txBody>
      </p:sp>
      <p:sp>
        <p:nvSpPr>
          <p:cNvPr id="3" name="Segnaposto contenuto 2">
            <a:extLst>
              <a:ext uri="{FF2B5EF4-FFF2-40B4-BE49-F238E27FC236}">
                <a16:creationId xmlns:a16="http://schemas.microsoft.com/office/drawing/2014/main" id="{3FE2E708-A37C-48B5-B9F2-F3D5FA16BFF1}"/>
              </a:ext>
            </a:extLst>
          </p:cNvPr>
          <p:cNvSpPr>
            <a:spLocks noGrp="1"/>
          </p:cNvSpPr>
          <p:nvPr>
            <p:ph idx="1"/>
          </p:nvPr>
        </p:nvSpPr>
        <p:spPr/>
        <p:txBody>
          <a:bodyPr/>
          <a:lstStyle/>
          <a:p>
            <a:r>
              <a:rPr lang="it-IT" sz="2800" dirty="0"/>
              <a:t>Stato dell’arte (2): </a:t>
            </a:r>
          </a:p>
          <a:p>
            <a:pPr lvl="1"/>
            <a:r>
              <a:rPr lang="it-IT" sz="2400" dirty="0"/>
              <a:t>Utilizzando i punteggi alle SDS per parzializzare le correlazioni tra i tratti di personalità, al fine di «ripulire» la variabilità attraverso i soggetti nel </a:t>
            </a:r>
            <a:r>
              <a:rPr lang="it-IT" sz="2400" dirty="0" err="1"/>
              <a:t>faking</a:t>
            </a:r>
            <a:r>
              <a:rPr lang="it-IT" sz="2400" dirty="0"/>
              <a:t> (c’è chi falsa di più, chi falsa di meno), emerge che la validità convergente e discriminante dei tratti non cambia. </a:t>
            </a:r>
          </a:p>
          <a:p>
            <a:pPr lvl="1"/>
            <a:r>
              <a:rPr lang="it-IT" sz="2400" dirty="0"/>
              <a:t>Gli uomini e le persone più giovani falsano leggermente di più (</a:t>
            </a:r>
            <a:r>
              <a:rPr lang="it-IT" sz="2400" i="1" dirty="0"/>
              <a:t>d</a:t>
            </a:r>
            <a:r>
              <a:rPr lang="it-IT" sz="2400" dirty="0"/>
              <a:t>=-.22; </a:t>
            </a:r>
            <a:r>
              <a:rPr lang="it-IT" sz="2400" i="1" dirty="0"/>
              <a:t>r</a:t>
            </a:r>
            <a:r>
              <a:rPr lang="it-IT" sz="2400" dirty="0"/>
              <a:t>=.12 ). Quindi l’utilizzo delle SDS nella prassi non è discriminatorio nei confronti delle donne e degli anziani. </a:t>
            </a:r>
          </a:p>
        </p:txBody>
      </p:sp>
    </p:spTree>
    <p:extLst>
      <p:ext uri="{BB962C8B-B14F-4D97-AF65-F5344CB8AC3E}">
        <p14:creationId xmlns:p14="http://schemas.microsoft.com/office/powerpoint/2010/main" val="1412327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BE836-EF86-4F0D-9FC9-44297EAF63D8}"/>
              </a:ext>
            </a:extLst>
          </p:cNvPr>
          <p:cNvSpPr>
            <a:spLocks noGrp="1"/>
          </p:cNvSpPr>
          <p:nvPr>
            <p:ph type="title"/>
          </p:nvPr>
        </p:nvSpPr>
        <p:spPr/>
        <p:txBody>
          <a:bodyPr/>
          <a:lstStyle/>
          <a:p>
            <a:r>
              <a:rPr lang="it-IT" dirty="0"/>
              <a:t>Test di ipotesi su validità predittiva e </a:t>
            </a:r>
            <a:r>
              <a:rPr lang="it-IT" dirty="0" err="1"/>
              <a:t>faking</a:t>
            </a:r>
            <a:endParaRPr lang="it-IT" dirty="0"/>
          </a:p>
        </p:txBody>
      </p:sp>
      <p:sp>
        <p:nvSpPr>
          <p:cNvPr id="3" name="Segnaposto contenuto 2">
            <a:extLst>
              <a:ext uri="{FF2B5EF4-FFF2-40B4-BE49-F238E27FC236}">
                <a16:creationId xmlns:a16="http://schemas.microsoft.com/office/drawing/2014/main" id="{3FE2E708-A37C-48B5-B9F2-F3D5FA16BFF1}"/>
              </a:ext>
            </a:extLst>
          </p:cNvPr>
          <p:cNvSpPr>
            <a:spLocks noGrp="1"/>
          </p:cNvSpPr>
          <p:nvPr>
            <p:ph idx="1"/>
          </p:nvPr>
        </p:nvSpPr>
        <p:spPr>
          <a:xfrm>
            <a:off x="457200" y="1484784"/>
            <a:ext cx="8229600" cy="2980928"/>
          </a:xfrm>
        </p:spPr>
        <p:txBody>
          <a:bodyPr/>
          <a:lstStyle/>
          <a:p>
            <a:pPr marL="514350" indent="-457200"/>
            <a:r>
              <a:rPr lang="it-IT" sz="2800" dirty="0"/>
              <a:t>Ipotesi 1: La desiderabilità sociale è un </a:t>
            </a:r>
            <a:r>
              <a:rPr lang="it-IT" sz="2800" i="1" dirty="0" err="1"/>
              <a:t>predittore</a:t>
            </a:r>
            <a:r>
              <a:rPr lang="it-IT" sz="2800" dirty="0"/>
              <a:t> della performance. </a:t>
            </a:r>
          </a:p>
          <a:p>
            <a:pPr marL="914400" lvl="1" indent="-457200"/>
            <a:r>
              <a:rPr lang="it-IT" sz="2400" dirty="0"/>
              <a:t>E’ infatti possibile argomentare (si veda ad es., Nicholson &amp; Hogan, 1990) che dare un’immagine positiva di se stessi sia un’abilità legata alla competenza sociale. </a:t>
            </a:r>
          </a:p>
          <a:p>
            <a:pPr marL="514350" indent="-457200"/>
            <a:r>
              <a:rPr lang="it-IT" sz="2800" dirty="0"/>
              <a:t>Test:  </a:t>
            </a:r>
          </a:p>
          <a:p>
            <a:pPr marL="914400" lvl="1" indent="-457200">
              <a:buFont typeface="+mj-lt"/>
              <a:buAutoNum type="arabicPeriod"/>
            </a:pPr>
            <a:endParaRPr lang="it-IT" sz="2400" dirty="0"/>
          </a:p>
          <a:p>
            <a:pPr lvl="1"/>
            <a:endParaRPr lang="it-IT" sz="2000" dirty="0"/>
          </a:p>
        </p:txBody>
      </p:sp>
      <p:graphicFrame>
        <p:nvGraphicFramePr>
          <p:cNvPr id="4" name="Tabella 4">
            <a:extLst>
              <a:ext uri="{FF2B5EF4-FFF2-40B4-BE49-F238E27FC236}">
                <a16:creationId xmlns:a16="http://schemas.microsoft.com/office/drawing/2014/main" id="{2DC0C35C-72A4-4CB9-BB00-7AE451CEF9C4}"/>
              </a:ext>
            </a:extLst>
          </p:cNvPr>
          <p:cNvGraphicFramePr>
            <a:graphicFrameLocks noGrp="1"/>
          </p:cNvGraphicFramePr>
          <p:nvPr>
            <p:extLst>
              <p:ext uri="{D42A27DB-BD31-4B8C-83A1-F6EECF244321}">
                <p14:modId xmlns:p14="http://schemas.microsoft.com/office/powerpoint/2010/main" val="3262971636"/>
              </p:ext>
            </p:extLst>
          </p:nvPr>
        </p:nvGraphicFramePr>
        <p:xfrm>
          <a:off x="611560" y="4465712"/>
          <a:ext cx="7859216" cy="2225040"/>
        </p:xfrm>
        <a:graphic>
          <a:graphicData uri="http://schemas.openxmlformats.org/drawingml/2006/table">
            <a:tbl>
              <a:tblPr firstRow="1" bandRow="1">
                <a:tableStyleId>{5C22544A-7EE6-4342-B048-85BDC9FD1C3A}</a:tableStyleId>
              </a:tblPr>
              <a:tblGrid>
                <a:gridCol w="3970784">
                  <a:extLst>
                    <a:ext uri="{9D8B030D-6E8A-4147-A177-3AD203B41FA5}">
                      <a16:colId xmlns:a16="http://schemas.microsoft.com/office/drawing/2014/main" val="1158570910"/>
                    </a:ext>
                  </a:extLst>
                </a:gridCol>
                <a:gridCol w="1296144">
                  <a:extLst>
                    <a:ext uri="{9D8B030D-6E8A-4147-A177-3AD203B41FA5}">
                      <a16:colId xmlns:a16="http://schemas.microsoft.com/office/drawing/2014/main" val="3010249821"/>
                    </a:ext>
                  </a:extLst>
                </a:gridCol>
                <a:gridCol w="1296144">
                  <a:extLst>
                    <a:ext uri="{9D8B030D-6E8A-4147-A177-3AD203B41FA5}">
                      <a16:colId xmlns:a16="http://schemas.microsoft.com/office/drawing/2014/main" val="2722188555"/>
                    </a:ext>
                  </a:extLst>
                </a:gridCol>
                <a:gridCol w="1296144">
                  <a:extLst>
                    <a:ext uri="{9D8B030D-6E8A-4147-A177-3AD203B41FA5}">
                      <a16:colId xmlns:a16="http://schemas.microsoft.com/office/drawing/2014/main" val="3488635222"/>
                    </a:ext>
                  </a:extLst>
                </a:gridCol>
              </a:tblGrid>
              <a:tr h="370840">
                <a:tc>
                  <a:txBody>
                    <a:bodyPr/>
                    <a:lstStyle/>
                    <a:p>
                      <a:r>
                        <a:rPr lang="it-IT" dirty="0">
                          <a:solidFill>
                            <a:schemeClr val="tx1"/>
                          </a:solidFill>
                        </a:rPr>
                        <a:t>Criterio esterno</a:t>
                      </a:r>
                    </a:p>
                  </a:txBody>
                  <a:tcPr/>
                </a:tc>
                <a:tc>
                  <a:txBody>
                    <a:bodyPr/>
                    <a:lstStyle/>
                    <a:p>
                      <a:pPr algn="ctr"/>
                      <a:r>
                        <a:rPr lang="it-IT" i="1" dirty="0">
                          <a:solidFill>
                            <a:schemeClr val="tx1"/>
                          </a:solidFill>
                        </a:rPr>
                        <a:t>K</a:t>
                      </a:r>
                    </a:p>
                  </a:txBody>
                  <a:tcPr/>
                </a:tc>
                <a:tc>
                  <a:txBody>
                    <a:bodyPr/>
                    <a:lstStyle/>
                    <a:p>
                      <a:pPr algn="ctr"/>
                      <a:r>
                        <a:rPr lang="it-IT" i="1" dirty="0">
                          <a:solidFill>
                            <a:schemeClr val="tx1"/>
                          </a:solidFill>
                        </a:rPr>
                        <a:t>N</a:t>
                      </a:r>
                    </a:p>
                  </a:txBody>
                  <a:tcPr/>
                </a:tc>
                <a:tc>
                  <a:txBody>
                    <a:bodyPr/>
                    <a:lstStyle/>
                    <a:p>
                      <a:pPr algn="ctr"/>
                      <a:r>
                        <a:rPr lang="el-GR" i="1" dirty="0">
                          <a:solidFill>
                            <a:schemeClr val="tx1"/>
                          </a:solidFill>
                        </a:rPr>
                        <a:t>ρ</a:t>
                      </a:r>
                      <a:endParaRPr lang="it-IT" i="1" dirty="0">
                        <a:solidFill>
                          <a:schemeClr val="tx1"/>
                        </a:solidFill>
                      </a:endParaRPr>
                    </a:p>
                  </a:txBody>
                  <a:tcPr/>
                </a:tc>
                <a:extLst>
                  <a:ext uri="{0D108BD9-81ED-4DB2-BD59-A6C34878D82A}">
                    <a16:rowId xmlns:a16="http://schemas.microsoft.com/office/drawing/2014/main" val="1222154348"/>
                  </a:ext>
                </a:extLst>
              </a:tr>
              <a:tr h="370840">
                <a:tc>
                  <a:txBody>
                    <a:bodyPr/>
                    <a:lstStyle/>
                    <a:p>
                      <a:r>
                        <a:rPr lang="it-IT" dirty="0"/>
                        <a:t>Soddisfazione lavorativa</a:t>
                      </a:r>
                    </a:p>
                  </a:txBody>
                  <a:tcPr/>
                </a:tc>
                <a:tc>
                  <a:txBody>
                    <a:bodyPr/>
                    <a:lstStyle/>
                    <a:p>
                      <a:pPr algn="ctr"/>
                      <a:r>
                        <a:rPr lang="it-IT" dirty="0"/>
                        <a:t>6</a:t>
                      </a:r>
                    </a:p>
                  </a:txBody>
                  <a:tcPr/>
                </a:tc>
                <a:tc>
                  <a:txBody>
                    <a:bodyPr/>
                    <a:lstStyle/>
                    <a:p>
                      <a:pPr algn="ctr"/>
                      <a:r>
                        <a:rPr lang="it-IT" dirty="0"/>
                        <a:t>3361</a:t>
                      </a:r>
                    </a:p>
                  </a:txBody>
                  <a:tcPr/>
                </a:tc>
                <a:tc>
                  <a:txBody>
                    <a:bodyPr/>
                    <a:lstStyle/>
                    <a:p>
                      <a:pPr algn="ctr"/>
                      <a:r>
                        <a:rPr lang="it-IT" dirty="0"/>
                        <a:t>.22</a:t>
                      </a:r>
                    </a:p>
                  </a:txBody>
                  <a:tcPr/>
                </a:tc>
                <a:extLst>
                  <a:ext uri="{0D108BD9-81ED-4DB2-BD59-A6C34878D82A}">
                    <a16:rowId xmlns:a16="http://schemas.microsoft.com/office/drawing/2014/main" val="1347112772"/>
                  </a:ext>
                </a:extLst>
              </a:tr>
              <a:tr h="370840">
                <a:tc>
                  <a:txBody>
                    <a:bodyPr/>
                    <a:lstStyle/>
                    <a:p>
                      <a:r>
                        <a:rPr lang="it-IT" dirty="0"/>
                        <a:t>Task performance</a:t>
                      </a:r>
                    </a:p>
                  </a:txBody>
                  <a:tcPr/>
                </a:tc>
                <a:tc>
                  <a:txBody>
                    <a:bodyPr/>
                    <a:lstStyle/>
                    <a:p>
                      <a:pPr algn="ctr"/>
                      <a:r>
                        <a:rPr lang="it-IT" dirty="0"/>
                        <a:t>6</a:t>
                      </a:r>
                    </a:p>
                  </a:txBody>
                  <a:tcPr/>
                </a:tc>
                <a:tc>
                  <a:txBody>
                    <a:bodyPr/>
                    <a:lstStyle/>
                    <a:p>
                      <a:pPr algn="ctr"/>
                      <a:r>
                        <a:rPr lang="it-IT" dirty="0"/>
                        <a:t>3230</a:t>
                      </a:r>
                    </a:p>
                  </a:txBody>
                  <a:tcPr/>
                </a:tc>
                <a:tc>
                  <a:txBody>
                    <a:bodyPr/>
                    <a:lstStyle/>
                    <a:p>
                      <a:pPr algn="ctr"/>
                      <a:r>
                        <a:rPr lang="it-IT" dirty="0"/>
                        <a:t>.00</a:t>
                      </a:r>
                    </a:p>
                  </a:txBody>
                  <a:tcPr/>
                </a:tc>
                <a:extLst>
                  <a:ext uri="{0D108BD9-81ED-4DB2-BD59-A6C34878D82A}">
                    <a16:rowId xmlns:a16="http://schemas.microsoft.com/office/drawing/2014/main" val="1505396254"/>
                  </a:ext>
                </a:extLst>
              </a:tr>
              <a:tr h="370840">
                <a:tc>
                  <a:txBody>
                    <a:bodyPr/>
                    <a:lstStyle/>
                    <a:p>
                      <a:r>
                        <a:rPr lang="it-IT" dirty="0"/>
                        <a:t>Training Performance</a:t>
                      </a:r>
                    </a:p>
                  </a:txBody>
                  <a:tcPr/>
                </a:tc>
                <a:tc>
                  <a:txBody>
                    <a:bodyPr/>
                    <a:lstStyle/>
                    <a:p>
                      <a:pPr algn="ctr"/>
                      <a:r>
                        <a:rPr lang="it-IT" dirty="0"/>
                        <a:t>7</a:t>
                      </a:r>
                    </a:p>
                  </a:txBody>
                  <a:tcPr/>
                </a:tc>
                <a:tc>
                  <a:txBody>
                    <a:bodyPr/>
                    <a:lstStyle/>
                    <a:p>
                      <a:pPr algn="ctr"/>
                      <a:r>
                        <a:rPr lang="it-IT" dirty="0"/>
                        <a:t>4547</a:t>
                      </a:r>
                    </a:p>
                  </a:txBody>
                  <a:tcPr/>
                </a:tc>
                <a:tc>
                  <a:txBody>
                    <a:bodyPr/>
                    <a:lstStyle/>
                    <a:p>
                      <a:pPr algn="ctr"/>
                      <a:r>
                        <a:rPr lang="it-IT" dirty="0"/>
                        <a:t>.22</a:t>
                      </a:r>
                    </a:p>
                  </a:txBody>
                  <a:tcPr/>
                </a:tc>
                <a:extLst>
                  <a:ext uri="{0D108BD9-81ED-4DB2-BD59-A6C34878D82A}">
                    <a16:rowId xmlns:a16="http://schemas.microsoft.com/office/drawing/2014/main" val="841629945"/>
                  </a:ext>
                </a:extLst>
              </a:tr>
              <a:tr h="370840">
                <a:tc>
                  <a:txBody>
                    <a:bodyPr/>
                    <a:lstStyle/>
                    <a:p>
                      <a:r>
                        <a:rPr lang="it-IT" dirty="0"/>
                        <a:t>Comportamenti controproducenti</a:t>
                      </a:r>
                    </a:p>
                  </a:txBody>
                  <a:tcPr/>
                </a:tc>
                <a:tc>
                  <a:txBody>
                    <a:bodyPr/>
                    <a:lstStyle/>
                    <a:p>
                      <a:pPr algn="ctr"/>
                      <a:r>
                        <a:rPr lang="it-IT" dirty="0"/>
                        <a:t>6</a:t>
                      </a:r>
                    </a:p>
                  </a:txBody>
                  <a:tcPr/>
                </a:tc>
                <a:tc>
                  <a:txBody>
                    <a:bodyPr/>
                    <a:lstStyle/>
                    <a:p>
                      <a:pPr algn="ctr"/>
                      <a:r>
                        <a:rPr lang="it-IT" dirty="0"/>
                        <a:t>1479</a:t>
                      </a:r>
                    </a:p>
                  </a:txBody>
                  <a:tcPr/>
                </a:tc>
                <a:tc>
                  <a:txBody>
                    <a:bodyPr/>
                    <a:lstStyle/>
                    <a:p>
                      <a:pPr algn="ctr"/>
                      <a:r>
                        <a:rPr lang="it-IT" dirty="0"/>
                        <a:t>-.03</a:t>
                      </a:r>
                    </a:p>
                  </a:txBody>
                  <a:tcPr/>
                </a:tc>
                <a:extLst>
                  <a:ext uri="{0D108BD9-81ED-4DB2-BD59-A6C34878D82A}">
                    <a16:rowId xmlns:a16="http://schemas.microsoft.com/office/drawing/2014/main" val="1553234736"/>
                  </a:ext>
                </a:extLst>
              </a:tr>
              <a:tr h="370840">
                <a:tc>
                  <a:txBody>
                    <a:bodyPr/>
                    <a:lstStyle/>
                    <a:p>
                      <a:r>
                        <a:rPr lang="it-IT" dirty="0"/>
                        <a:t>Job Performance</a:t>
                      </a:r>
                    </a:p>
                  </a:txBody>
                  <a:tcPr/>
                </a:tc>
                <a:tc>
                  <a:txBody>
                    <a:bodyPr/>
                    <a:lstStyle/>
                    <a:p>
                      <a:pPr algn="ctr"/>
                      <a:r>
                        <a:rPr lang="it-IT" dirty="0"/>
                        <a:t>14</a:t>
                      </a:r>
                    </a:p>
                  </a:txBody>
                  <a:tcPr/>
                </a:tc>
                <a:tc>
                  <a:txBody>
                    <a:bodyPr/>
                    <a:lstStyle/>
                    <a:p>
                      <a:pPr algn="ctr"/>
                      <a:r>
                        <a:rPr lang="it-IT" dirty="0"/>
                        <a:t>9966</a:t>
                      </a:r>
                    </a:p>
                  </a:txBody>
                  <a:tcPr/>
                </a:tc>
                <a:tc>
                  <a:txBody>
                    <a:bodyPr/>
                    <a:lstStyle/>
                    <a:p>
                      <a:pPr algn="ctr"/>
                      <a:r>
                        <a:rPr lang="it-IT" dirty="0"/>
                        <a:t>.01</a:t>
                      </a:r>
                    </a:p>
                  </a:txBody>
                  <a:tcPr/>
                </a:tc>
                <a:extLst>
                  <a:ext uri="{0D108BD9-81ED-4DB2-BD59-A6C34878D82A}">
                    <a16:rowId xmlns:a16="http://schemas.microsoft.com/office/drawing/2014/main" val="1378959388"/>
                  </a:ext>
                </a:extLst>
              </a:tr>
            </a:tbl>
          </a:graphicData>
        </a:graphic>
      </p:graphicFrame>
    </p:spTree>
    <p:extLst>
      <p:ext uri="{BB962C8B-B14F-4D97-AF65-F5344CB8AC3E}">
        <p14:creationId xmlns:p14="http://schemas.microsoft.com/office/powerpoint/2010/main" val="5304955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BE836-EF86-4F0D-9FC9-44297EAF63D8}"/>
              </a:ext>
            </a:extLst>
          </p:cNvPr>
          <p:cNvSpPr>
            <a:spLocks noGrp="1"/>
          </p:cNvSpPr>
          <p:nvPr>
            <p:ph type="title"/>
          </p:nvPr>
        </p:nvSpPr>
        <p:spPr/>
        <p:txBody>
          <a:bodyPr/>
          <a:lstStyle/>
          <a:p>
            <a:r>
              <a:rPr lang="it-IT" dirty="0"/>
              <a:t>Test di ipotesi su validità predittiva e </a:t>
            </a:r>
            <a:r>
              <a:rPr lang="it-IT" dirty="0" err="1"/>
              <a:t>faking</a:t>
            </a:r>
            <a:endParaRPr lang="it-IT" dirty="0"/>
          </a:p>
        </p:txBody>
      </p:sp>
      <p:sp>
        <p:nvSpPr>
          <p:cNvPr id="3" name="Segnaposto contenuto 2">
            <a:extLst>
              <a:ext uri="{FF2B5EF4-FFF2-40B4-BE49-F238E27FC236}">
                <a16:creationId xmlns:a16="http://schemas.microsoft.com/office/drawing/2014/main" id="{3FE2E708-A37C-48B5-B9F2-F3D5FA16BFF1}"/>
              </a:ext>
            </a:extLst>
          </p:cNvPr>
          <p:cNvSpPr>
            <a:spLocks noGrp="1"/>
          </p:cNvSpPr>
          <p:nvPr>
            <p:ph idx="1"/>
          </p:nvPr>
        </p:nvSpPr>
        <p:spPr>
          <a:xfrm>
            <a:off x="457200" y="1484784"/>
            <a:ext cx="8229600" cy="2664296"/>
          </a:xfrm>
        </p:spPr>
        <p:txBody>
          <a:bodyPr/>
          <a:lstStyle/>
          <a:p>
            <a:pPr marL="514350" indent="-457200"/>
            <a:r>
              <a:rPr lang="it-IT" sz="2800" dirty="0"/>
              <a:t>Ipotesi 2: La desiderabilità sociale (DS) </a:t>
            </a:r>
            <a:r>
              <a:rPr lang="it-IT" sz="2800" i="1" dirty="0"/>
              <a:t>sopprime </a:t>
            </a:r>
            <a:r>
              <a:rPr lang="it-IT" sz="2800" dirty="0"/>
              <a:t>la relazione tra tratti di personalità e performance. </a:t>
            </a:r>
          </a:p>
          <a:p>
            <a:pPr marL="914400" lvl="1" indent="-457200"/>
            <a:r>
              <a:rPr lang="it-IT" sz="2400" dirty="0"/>
              <a:t>E’ infatti possibile che, se presente, la DS abbassi la validità predittiva della personalità</a:t>
            </a:r>
          </a:p>
          <a:p>
            <a:pPr marL="514350" indent="-457200"/>
            <a:r>
              <a:rPr lang="it-IT" dirty="0"/>
              <a:t>Test:  </a:t>
            </a:r>
          </a:p>
          <a:p>
            <a:pPr marL="914400" lvl="1" indent="-457200">
              <a:buFont typeface="+mj-lt"/>
              <a:buAutoNum type="arabicPeriod"/>
            </a:pPr>
            <a:endParaRPr lang="it-IT" sz="2400" dirty="0"/>
          </a:p>
          <a:p>
            <a:pPr lvl="1"/>
            <a:endParaRPr lang="it-IT" sz="2000" dirty="0"/>
          </a:p>
        </p:txBody>
      </p:sp>
      <p:graphicFrame>
        <p:nvGraphicFramePr>
          <p:cNvPr id="4" name="Tabella 4">
            <a:extLst>
              <a:ext uri="{FF2B5EF4-FFF2-40B4-BE49-F238E27FC236}">
                <a16:creationId xmlns:a16="http://schemas.microsoft.com/office/drawing/2014/main" id="{2DC0C35C-72A4-4CB9-BB00-7AE451CEF9C4}"/>
              </a:ext>
            </a:extLst>
          </p:cNvPr>
          <p:cNvGraphicFramePr>
            <a:graphicFrameLocks noGrp="1"/>
          </p:cNvGraphicFramePr>
          <p:nvPr>
            <p:extLst>
              <p:ext uri="{D42A27DB-BD31-4B8C-83A1-F6EECF244321}">
                <p14:modId xmlns:p14="http://schemas.microsoft.com/office/powerpoint/2010/main" val="4018052311"/>
              </p:ext>
            </p:extLst>
          </p:nvPr>
        </p:nvGraphicFramePr>
        <p:xfrm>
          <a:off x="1290464" y="4260696"/>
          <a:ext cx="6563072" cy="2225040"/>
        </p:xfrm>
        <a:graphic>
          <a:graphicData uri="http://schemas.openxmlformats.org/drawingml/2006/table">
            <a:tbl>
              <a:tblPr firstRow="1" bandRow="1">
                <a:tableStyleId>{5C22544A-7EE6-4342-B048-85BDC9FD1C3A}</a:tableStyleId>
              </a:tblPr>
              <a:tblGrid>
                <a:gridCol w="3970784">
                  <a:extLst>
                    <a:ext uri="{9D8B030D-6E8A-4147-A177-3AD203B41FA5}">
                      <a16:colId xmlns:a16="http://schemas.microsoft.com/office/drawing/2014/main" val="1158570910"/>
                    </a:ext>
                  </a:extLst>
                </a:gridCol>
                <a:gridCol w="1296144">
                  <a:extLst>
                    <a:ext uri="{9D8B030D-6E8A-4147-A177-3AD203B41FA5}">
                      <a16:colId xmlns:a16="http://schemas.microsoft.com/office/drawing/2014/main" val="2722188555"/>
                    </a:ext>
                  </a:extLst>
                </a:gridCol>
                <a:gridCol w="1296144">
                  <a:extLst>
                    <a:ext uri="{9D8B030D-6E8A-4147-A177-3AD203B41FA5}">
                      <a16:colId xmlns:a16="http://schemas.microsoft.com/office/drawing/2014/main" val="3488635222"/>
                    </a:ext>
                  </a:extLst>
                </a:gridCol>
              </a:tblGrid>
              <a:tr h="370840">
                <a:tc>
                  <a:txBody>
                    <a:bodyPr/>
                    <a:lstStyle/>
                    <a:p>
                      <a:r>
                        <a:rPr lang="it-IT" dirty="0">
                          <a:solidFill>
                            <a:schemeClr val="tx1"/>
                          </a:solidFill>
                        </a:rPr>
                        <a:t>Tratto di personalità</a:t>
                      </a:r>
                    </a:p>
                  </a:txBody>
                  <a:tcPr/>
                </a:tc>
                <a:tc>
                  <a:txBody>
                    <a:bodyPr/>
                    <a:lstStyle/>
                    <a:p>
                      <a:pPr algn="ctr"/>
                      <a:r>
                        <a:rPr lang="el-GR" i="1" dirty="0">
                          <a:solidFill>
                            <a:schemeClr val="tx1"/>
                          </a:solidFill>
                        </a:rPr>
                        <a:t>ρ</a:t>
                      </a:r>
                      <a:endParaRPr lang="it-IT" dirty="0">
                        <a:solidFill>
                          <a:schemeClr val="tx1"/>
                        </a:solidFill>
                      </a:endParaRPr>
                    </a:p>
                  </a:txBody>
                  <a:tcPr/>
                </a:tc>
                <a:tc>
                  <a:txBody>
                    <a:bodyPr/>
                    <a:lstStyle/>
                    <a:p>
                      <a:pPr algn="ctr"/>
                      <a:r>
                        <a:rPr lang="el-GR" i="1" dirty="0">
                          <a:solidFill>
                            <a:schemeClr val="tx1"/>
                          </a:solidFill>
                        </a:rPr>
                        <a:t>ρ</a:t>
                      </a:r>
                      <a:r>
                        <a:rPr lang="it-IT" i="1" dirty="0">
                          <a:solidFill>
                            <a:schemeClr val="tx1"/>
                          </a:solidFill>
                        </a:rPr>
                        <a:t> - DS</a:t>
                      </a:r>
                    </a:p>
                  </a:txBody>
                  <a:tcPr/>
                </a:tc>
                <a:extLst>
                  <a:ext uri="{0D108BD9-81ED-4DB2-BD59-A6C34878D82A}">
                    <a16:rowId xmlns:a16="http://schemas.microsoft.com/office/drawing/2014/main" val="1222154348"/>
                  </a:ext>
                </a:extLst>
              </a:tr>
              <a:tr h="370840">
                <a:tc>
                  <a:txBody>
                    <a:bodyPr/>
                    <a:lstStyle/>
                    <a:p>
                      <a:r>
                        <a:rPr lang="it-IT" dirty="0"/>
                        <a:t>Stabilità Emotiva</a:t>
                      </a:r>
                    </a:p>
                  </a:txBody>
                  <a:tcPr/>
                </a:tc>
                <a:tc>
                  <a:txBody>
                    <a:bodyPr/>
                    <a:lstStyle/>
                    <a:p>
                      <a:pPr algn="ctr"/>
                      <a:r>
                        <a:rPr lang="it-IT" dirty="0"/>
                        <a:t>.07</a:t>
                      </a:r>
                    </a:p>
                  </a:txBody>
                  <a:tcPr/>
                </a:tc>
                <a:tc>
                  <a:txBody>
                    <a:bodyPr/>
                    <a:lstStyle/>
                    <a:p>
                      <a:pPr algn="ctr"/>
                      <a:r>
                        <a:rPr lang="it-IT" dirty="0"/>
                        <a:t>.07</a:t>
                      </a:r>
                    </a:p>
                  </a:txBody>
                  <a:tcPr/>
                </a:tc>
                <a:extLst>
                  <a:ext uri="{0D108BD9-81ED-4DB2-BD59-A6C34878D82A}">
                    <a16:rowId xmlns:a16="http://schemas.microsoft.com/office/drawing/2014/main" val="1347112772"/>
                  </a:ext>
                </a:extLst>
              </a:tr>
              <a:tr h="370840">
                <a:tc>
                  <a:txBody>
                    <a:bodyPr/>
                    <a:lstStyle/>
                    <a:p>
                      <a:r>
                        <a:rPr lang="it-IT" dirty="0"/>
                        <a:t>Estroversione</a:t>
                      </a:r>
                    </a:p>
                  </a:txBody>
                  <a:tcPr/>
                </a:tc>
                <a:tc>
                  <a:txBody>
                    <a:bodyPr/>
                    <a:lstStyle/>
                    <a:p>
                      <a:pPr algn="ctr"/>
                      <a:r>
                        <a:rPr lang="it-IT" dirty="0"/>
                        <a:t>.10</a:t>
                      </a:r>
                    </a:p>
                  </a:txBody>
                  <a:tcPr/>
                </a:tc>
                <a:tc>
                  <a:txBody>
                    <a:bodyPr/>
                    <a:lstStyle/>
                    <a:p>
                      <a:pPr algn="ctr"/>
                      <a:r>
                        <a:rPr lang="it-IT" dirty="0"/>
                        <a:t>.10</a:t>
                      </a:r>
                    </a:p>
                  </a:txBody>
                  <a:tcPr/>
                </a:tc>
                <a:extLst>
                  <a:ext uri="{0D108BD9-81ED-4DB2-BD59-A6C34878D82A}">
                    <a16:rowId xmlns:a16="http://schemas.microsoft.com/office/drawing/2014/main" val="1505396254"/>
                  </a:ext>
                </a:extLst>
              </a:tr>
              <a:tr h="370840">
                <a:tc>
                  <a:txBody>
                    <a:bodyPr/>
                    <a:lstStyle/>
                    <a:p>
                      <a:r>
                        <a:rPr lang="it-IT" dirty="0"/>
                        <a:t>Training Performance</a:t>
                      </a:r>
                    </a:p>
                  </a:txBody>
                  <a:tcPr/>
                </a:tc>
                <a:tc>
                  <a:txBody>
                    <a:bodyPr/>
                    <a:lstStyle/>
                    <a:p>
                      <a:pPr algn="ctr"/>
                      <a:r>
                        <a:rPr lang="it-IT" dirty="0"/>
                        <a:t>-.03</a:t>
                      </a:r>
                    </a:p>
                  </a:txBody>
                  <a:tcPr/>
                </a:tc>
                <a:tc>
                  <a:txBody>
                    <a:bodyPr/>
                    <a:lstStyle/>
                    <a:p>
                      <a:pPr algn="ctr"/>
                      <a:r>
                        <a:rPr lang="it-IT" dirty="0"/>
                        <a:t>-.03</a:t>
                      </a:r>
                    </a:p>
                  </a:txBody>
                  <a:tcPr/>
                </a:tc>
                <a:extLst>
                  <a:ext uri="{0D108BD9-81ED-4DB2-BD59-A6C34878D82A}">
                    <a16:rowId xmlns:a16="http://schemas.microsoft.com/office/drawing/2014/main" val="841629945"/>
                  </a:ext>
                </a:extLst>
              </a:tr>
              <a:tr h="370840">
                <a:tc>
                  <a:txBody>
                    <a:bodyPr/>
                    <a:lstStyle/>
                    <a:p>
                      <a:r>
                        <a:rPr lang="it-IT" dirty="0"/>
                        <a:t>Comportamenti controproducenti</a:t>
                      </a:r>
                    </a:p>
                  </a:txBody>
                  <a:tcPr/>
                </a:tc>
                <a:tc>
                  <a:txBody>
                    <a:bodyPr/>
                    <a:lstStyle/>
                    <a:p>
                      <a:pPr algn="ctr"/>
                      <a:r>
                        <a:rPr lang="it-IT" dirty="0"/>
                        <a:t>.06</a:t>
                      </a:r>
                    </a:p>
                  </a:txBody>
                  <a:tcPr/>
                </a:tc>
                <a:tc>
                  <a:txBody>
                    <a:bodyPr/>
                    <a:lstStyle/>
                    <a:p>
                      <a:pPr algn="ctr"/>
                      <a:r>
                        <a:rPr lang="it-IT" dirty="0"/>
                        <a:t>.06</a:t>
                      </a:r>
                    </a:p>
                  </a:txBody>
                  <a:tcPr/>
                </a:tc>
                <a:extLst>
                  <a:ext uri="{0D108BD9-81ED-4DB2-BD59-A6C34878D82A}">
                    <a16:rowId xmlns:a16="http://schemas.microsoft.com/office/drawing/2014/main" val="1553234736"/>
                  </a:ext>
                </a:extLst>
              </a:tr>
              <a:tr h="370840">
                <a:tc>
                  <a:txBody>
                    <a:bodyPr/>
                    <a:lstStyle/>
                    <a:p>
                      <a:r>
                        <a:rPr lang="it-IT" dirty="0"/>
                        <a:t>Job Performance</a:t>
                      </a:r>
                    </a:p>
                  </a:txBody>
                  <a:tcPr/>
                </a:tc>
                <a:tc>
                  <a:txBody>
                    <a:bodyPr/>
                    <a:lstStyle/>
                    <a:p>
                      <a:pPr algn="ctr"/>
                      <a:r>
                        <a:rPr lang="it-IT" dirty="0"/>
                        <a:t>.23</a:t>
                      </a:r>
                    </a:p>
                  </a:txBody>
                  <a:tcPr/>
                </a:tc>
                <a:tc>
                  <a:txBody>
                    <a:bodyPr/>
                    <a:lstStyle/>
                    <a:p>
                      <a:pPr algn="ctr"/>
                      <a:r>
                        <a:rPr lang="it-IT" dirty="0"/>
                        <a:t>.23</a:t>
                      </a:r>
                    </a:p>
                  </a:txBody>
                  <a:tcPr/>
                </a:tc>
                <a:extLst>
                  <a:ext uri="{0D108BD9-81ED-4DB2-BD59-A6C34878D82A}">
                    <a16:rowId xmlns:a16="http://schemas.microsoft.com/office/drawing/2014/main" val="1378959388"/>
                  </a:ext>
                </a:extLst>
              </a:tr>
            </a:tbl>
          </a:graphicData>
        </a:graphic>
      </p:graphicFrame>
    </p:spTree>
    <p:extLst>
      <p:ext uri="{BB962C8B-B14F-4D97-AF65-F5344CB8AC3E}">
        <p14:creationId xmlns:p14="http://schemas.microsoft.com/office/powerpoint/2010/main" val="26884557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BE836-EF86-4F0D-9FC9-44297EAF63D8}"/>
              </a:ext>
            </a:extLst>
          </p:cNvPr>
          <p:cNvSpPr>
            <a:spLocks noGrp="1"/>
          </p:cNvSpPr>
          <p:nvPr>
            <p:ph type="title"/>
          </p:nvPr>
        </p:nvSpPr>
        <p:spPr/>
        <p:txBody>
          <a:bodyPr/>
          <a:lstStyle/>
          <a:p>
            <a:r>
              <a:rPr lang="it-IT" dirty="0"/>
              <a:t>Test di ipotesi su validità predittiva e </a:t>
            </a:r>
            <a:r>
              <a:rPr lang="it-IT" dirty="0" err="1"/>
              <a:t>faking</a:t>
            </a:r>
            <a:endParaRPr lang="it-IT" dirty="0"/>
          </a:p>
        </p:txBody>
      </p:sp>
      <p:sp>
        <p:nvSpPr>
          <p:cNvPr id="3" name="Segnaposto contenuto 2">
            <a:extLst>
              <a:ext uri="{FF2B5EF4-FFF2-40B4-BE49-F238E27FC236}">
                <a16:creationId xmlns:a16="http://schemas.microsoft.com/office/drawing/2014/main" id="{3FE2E708-A37C-48B5-B9F2-F3D5FA16BFF1}"/>
              </a:ext>
            </a:extLst>
          </p:cNvPr>
          <p:cNvSpPr>
            <a:spLocks noGrp="1"/>
          </p:cNvSpPr>
          <p:nvPr>
            <p:ph idx="1"/>
          </p:nvPr>
        </p:nvSpPr>
        <p:spPr>
          <a:xfrm>
            <a:off x="457200" y="1484784"/>
            <a:ext cx="8229600" cy="2980928"/>
          </a:xfrm>
        </p:spPr>
        <p:txBody>
          <a:bodyPr/>
          <a:lstStyle/>
          <a:p>
            <a:pPr marL="514350" indent="-457200"/>
            <a:r>
              <a:rPr lang="it-IT" sz="2800" dirty="0"/>
              <a:t>Ipotesi 3: La desiderabilità sociale modera la relazione tra personalità e performance. </a:t>
            </a:r>
          </a:p>
          <a:p>
            <a:pPr marL="914400" lvl="1" indent="-457200"/>
            <a:r>
              <a:rPr lang="it-IT" sz="2400" dirty="0"/>
              <a:t>E’ infatti possibile che la validità predittiva della personalità sia più bassa in chi ha falsato maggiormente i test</a:t>
            </a:r>
          </a:p>
          <a:p>
            <a:pPr marL="514350" indent="-457200"/>
            <a:r>
              <a:rPr lang="it-IT" sz="2800" dirty="0"/>
              <a:t>Test (disponibili dati solo su integrità morale):  </a:t>
            </a:r>
          </a:p>
          <a:p>
            <a:pPr marL="914400" lvl="1" indent="-457200">
              <a:buFont typeface="+mj-lt"/>
              <a:buAutoNum type="arabicPeriod"/>
            </a:pPr>
            <a:endParaRPr lang="it-IT" sz="2400" dirty="0"/>
          </a:p>
          <a:p>
            <a:pPr lvl="1"/>
            <a:endParaRPr lang="it-IT" sz="2000" dirty="0"/>
          </a:p>
        </p:txBody>
      </p:sp>
      <p:graphicFrame>
        <p:nvGraphicFramePr>
          <p:cNvPr id="4" name="Tabella 4">
            <a:extLst>
              <a:ext uri="{FF2B5EF4-FFF2-40B4-BE49-F238E27FC236}">
                <a16:creationId xmlns:a16="http://schemas.microsoft.com/office/drawing/2014/main" id="{2DC0C35C-72A4-4CB9-BB00-7AE451CEF9C4}"/>
              </a:ext>
            </a:extLst>
          </p:cNvPr>
          <p:cNvGraphicFramePr>
            <a:graphicFrameLocks noGrp="1"/>
          </p:cNvGraphicFramePr>
          <p:nvPr>
            <p:extLst>
              <p:ext uri="{D42A27DB-BD31-4B8C-83A1-F6EECF244321}">
                <p14:modId xmlns:p14="http://schemas.microsoft.com/office/powerpoint/2010/main" val="440280839"/>
              </p:ext>
            </p:extLst>
          </p:nvPr>
        </p:nvGraphicFramePr>
        <p:xfrm>
          <a:off x="549896" y="4609936"/>
          <a:ext cx="8136904" cy="1483360"/>
        </p:xfrm>
        <a:graphic>
          <a:graphicData uri="http://schemas.openxmlformats.org/drawingml/2006/table">
            <a:tbl>
              <a:tblPr firstRow="1" bandRow="1">
                <a:tableStyleId>{5C22544A-7EE6-4342-B048-85BDC9FD1C3A}</a:tableStyleId>
              </a:tblPr>
              <a:tblGrid>
                <a:gridCol w="3529068">
                  <a:extLst>
                    <a:ext uri="{9D8B030D-6E8A-4147-A177-3AD203B41FA5}">
                      <a16:colId xmlns:a16="http://schemas.microsoft.com/office/drawing/2014/main" val="1158570910"/>
                    </a:ext>
                  </a:extLst>
                </a:gridCol>
                <a:gridCol w="1151959">
                  <a:extLst>
                    <a:ext uri="{9D8B030D-6E8A-4147-A177-3AD203B41FA5}">
                      <a16:colId xmlns:a16="http://schemas.microsoft.com/office/drawing/2014/main" val="3010249821"/>
                    </a:ext>
                  </a:extLst>
                </a:gridCol>
                <a:gridCol w="1151959">
                  <a:extLst>
                    <a:ext uri="{9D8B030D-6E8A-4147-A177-3AD203B41FA5}">
                      <a16:colId xmlns:a16="http://schemas.microsoft.com/office/drawing/2014/main" val="2722188555"/>
                    </a:ext>
                  </a:extLst>
                </a:gridCol>
                <a:gridCol w="1151959">
                  <a:extLst>
                    <a:ext uri="{9D8B030D-6E8A-4147-A177-3AD203B41FA5}">
                      <a16:colId xmlns:a16="http://schemas.microsoft.com/office/drawing/2014/main" val="3488635222"/>
                    </a:ext>
                  </a:extLst>
                </a:gridCol>
                <a:gridCol w="1151959">
                  <a:extLst>
                    <a:ext uri="{9D8B030D-6E8A-4147-A177-3AD203B41FA5}">
                      <a16:colId xmlns:a16="http://schemas.microsoft.com/office/drawing/2014/main" val="3691877"/>
                    </a:ext>
                  </a:extLst>
                </a:gridCol>
              </a:tblGrid>
              <a:tr h="370840">
                <a:tc>
                  <a:txBody>
                    <a:bodyPr/>
                    <a:lstStyle/>
                    <a:p>
                      <a:r>
                        <a:rPr lang="it-IT" dirty="0">
                          <a:solidFill>
                            <a:schemeClr val="tx1"/>
                          </a:solidFill>
                        </a:rPr>
                        <a:t>Strategia di validazione</a:t>
                      </a:r>
                    </a:p>
                  </a:txBody>
                  <a:tcPr/>
                </a:tc>
                <a:tc>
                  <a:txBody>
                    <a:bodyPr/>
                    <a:lstStyle/>
                    <a:p>
                      <a:pPr algn="ctr"/>
                      <a:r>
                        <a:rPr lang="it-IT" i="1" dirty="0">
                          <a:solidFill>
                            <a:schemeClr val="tx1"/>
                          </a:solidFill>
                        </a:rPr>
                        <a:t>K</a:t>
                      </a:r>
                    </a:p>
                  </a:txBody>
                  <a:tcPr/>
                </a:tc>
                <a:tc>
                  <a:txBody>
                    <a:bodyPr/>
                    <a:lstStyle/>
                    <a:p>
                      <a:pPr algn="ctr"/>
                      <a:r>
                        <a:rPr lang="it-IT" i="1" dirty="0">
                          <a:solidFill>
                            <a:schemeClr val="tx1"/>
                          </a:solidFill>
                        </a:rPr>
                        <a:t>N</a:t>
                      </a:r>
                    </a:p>
                  </a:txBody>
                  <a:tcPr/>
                </a:tc>
                <a:tc>
                  <a:txBody>
                    <a:bodyPr/>
                    <a:lstStyle/>
                    <a:p>
                      <a:pPr algn="ctr"/>
                      <a:r>
                        <a:rPr lang="el-GR" i="1" dirty="0">
                          <a:solidFill>
                            <a:schemeClr val="tx1"/>
                          </a:solidFill>
                        </a:rPr>
                        <a:t>ρ</a:t>
                      </a:r>
                      <a:endParaRPr lang="it-IT" i="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i="1" dirty="0">
                          <a:solidFill>
                            <a:schemeClr val="tx1"/>
                          </a:solidFill>
                        </a:rPr>
                        <a:t>SD</a:t>
                      </a:r>
                      <a:r>
                        <a:rPr lang="el-GR" i="1" baseline="-25000" dirty="0">
                          <a:solidFill>
                            <a:schemeClr val="tx1"/>
                          </a:solidFill>
                        </a:rPr>
                        <a:t>ρ</a:t>
                      </a:r>
                      <a:endParaRPr lang="it-IT" i="1" baseline="-25000" dirty="0">
                        <a:solidFill>
                          <a:schemeClr val="tx1"/>
                        </a:solidFill>
                      </a:endParaRPr>
                    </a:p>
                  </a:txBody>
                  <a:tcPr/>
                </a:tc>
                <a:extLst>
                  <a:ext uri="{0D108BD9-81ED-4DB2-BD59-A6C34878D82A}">
                    <a16:rowId xmlns:a16="http://schemas.microsoft.com/office/drawing/2014/main" val="1222154348"/>
                  </a:ext>
                </a:extLst>
              </a:tr>
              <a:tr h="370840">
                <a:tc>
                  <a:txBody>
                    <a:bodyPr/>
                    <a:lstStyle/>
                    <a:p>
                      <a:r>
                        <a:rPr lang="it-IT" dirty="0"/>
                        <a:t>Predittiva - Candidati</a:t>
                      </a:r>
                    </a:p>
                  </a:txBody>
                  <a:tcPr/>
                </a:tc>
                <a:tc>
                  <a:txBody>
                    <a:bodyPr/>
                    <a:lstStyle/>
                    <a:p>
                      <a:pPr algn="ctr"/>
                      <a:r>
                        <a:rPr lang="it-IT" dirty="0"/>
                        <a:t>23</a:t>
                      </a:r>
                    </a:p>
                  </a:txBody>
                  <a:tcPr/>
                </a:tc>
                <a:tc>
                  <a:txBody>
                    <a:bodyPr/>
                    <a:lstStyle/>
                    <a:p>
                      <a:pPr algn="ctr"/>
                      <a:r>
                        <a:rPr lang="it-IT" dirty="0"/>
                        <a:t>7550</a:t>
                      </a:r>
                    </a:p>
                  </a:txBody>
                  <a:tcPr/>
                </a:tc>
                <a:tc>
                  <a:txBody>
                    <a:bodyPr/>
                    <a:lstStyle/>
                    <a:p>
                      <a:pPr algn="ctr"/>
                      <a:r>
                        <a:rPr lang="it-IT" dirty="0"/>
                        <a:t>.41</a:t>
                      </a:r>
                    </a:p>
                  </a:txBody>
                  <a:tcPr/>
                </a:tc>
                <a:tc>
                  <a:txBody>
                    <a:bodyPr/>
                    <a:lstStyle/>
                    <a:p>
                      <a:pPr algn="ctr"/>
                      <a:r>
                        <a:rPr lang="it-IT" dirty="0"/>
                        <a:t>.00</a:t>
                      </a:r>
                    </a:p>
                  </a:txBody>
                  <a:tcPr/>
                </a:tc>
                <a:extLst>
                  <a:ext uri="{0D108BD9-81ED-4DB2-BD59-A6C34878D82A}">
                    <a16:rowId xmlns:a16="http://schemas.microsoft.com/office/drawing/2014/main" val="1347112772"/>
                  </a:ext>
                </a:extLst>
              </a:tr>
              <a:tr h="370840">
                <a:tc>
                  <a:txBody>
                    <a:bodyPr/>
                    <a:lstStyle/>
                    <a:p>
                      <a:r>
                        <a:rPr lang="it-IT" dirty="0"/>
                        <a:t>Predittiva - dipendenti</a:t>
                      </a:r>
                    </a:p>
                  </a:txBody>
                  <a:tcPr/>
                </a:tc>
                <a:tc>
                  <a:txBody>
                    <a:bodyPr/>
                    <a:lstStyle/>
                    <a:p>
                      <a:pPr algn="ctr"/>
                      <a:r>
                        <a:rPr lang="it-IT" dirty="0"/>
                        <a:t>20</a:t>
                      </a:r>
                    </a:p>
                  </a:txBody>
                  <a:tcPr/>
                </a:tc>
                <a:tc>
                  <a:txBody>
                    <a:bodyPr/>
                    <a:lstStyle/>
                    <a:p>
                      <a:pPr algn="ctr"/>
                      <a:r>
                        <a:rPr lang="it-IT" dirty="0"/>
                        <a:t>8994</a:t>
                      </a:r>
                    </a:p>
                  </a:txBody>
                  <a:tcPr/>
                </a:tc>
                <a:tc>
                  <a:txBody>
                    <a:bodyPr/>
                    <a:lstStyle/>
                    <a:p>
                      <a:pPr algn="ctr"/>
                      <a:r>
                        <a:rPr lang="it-IT" dirty="0"/>
                        <a:t>.26</a:t>
                      </a:r>
                    </a:p>
                  </a:txBody>
                  <a:tcPr/>
                </a:tc>
                <a:tc>
                  <a:txBody>
                    <a:bodyPr/>
                    <a:lstStyle/>
                    <a:p>
                      <a:pPr algn="ctr"/>
                      <a:r>
                        <a:rPr lang="it-IT" dirty="0"/>
                        <a:t>.21</a:t>
                      </a:r>
                    </a:p>
                  </a:txBody>
                  <a:tcPr/>
                </a:tc>
                <a:extLst>
                  <a:ext uri="{0D108BD9-81ED-4DB2-BD59-A6C34878D82A}">
                    <a16:rowId xmlns:a16="http://schemas.microsoft.com/office/drawing/2014/main" val="1505396254"/>
                  </a:ext>
                </a:extLst>
              </a:tr>
              <a:tr h="370840">
                <a:tc>
                  <a:txBody>
                    <a:bodyPr/>
                    <a:lstStyle/>
                    <a:p>
                      <a:r>
                        <a:rPr lang="it-IT" dirty="0"/>
                        <a:t>Concorrente</a:t>
                      </a:r>
                    </a:p>
                  </a:txBody>
                  <a:tcPr/>
                </a:tc>
                <a:tc>
                  <a:txBody>
                    <a:bodyPr/>
                    <a:lstStyle/>
                    <a:p>
                      <a:pPr algn="ctr"/>
                      <a:r>
                        <a:rPr lang="it-IT" dirty="0"/>
                        <a:t>63</a:t>
                      </a:r>
                    </a:p>
                  </a:txBody>
                  <a:tcPr/>
                </a:tc>
                <a:tc>
                  <a:txBody>
                    <a:bodyPr/>
                    <a:lstStyle/>
                    <a:p>
                      <a:pPr algn="ctr"/>
                      <a:r>
                        <a:rPr lang="it-IT" dirty="0"/>
                        <a:t>8275</a:t>
                      </a:r>
                    </a:p>
                  </a:txBody>
                  <a:tcPr/>
                </a:tc>
                <a:tc>
                  <a:txBody>
                    <a:bodyPr/>
                    <a:lstStyle/>
                    <a:p>
                      <a:pPr algn="ctr"/>
                      <a:r>
                        <a:rPr lang="it-IT" dirty="0"/>
                        <a:t>.37</a:t>
                      </a:r>
                    </a:p>
                  </a:txBody>
                  <a:tcPr/>
                </a:tc>
                <a:tc>
                  <a:txBody>
                    <a:bodyPr/>
                    <a:lstStyle/>
                    <a:p>
                      <a:pPr algn="ctr"/>
                      <a:r>
                        <a:rPr lang="it-IT" dirty="0"/>
                        <a:t>.14</a:t>
                      </a:r>
                    </a:p>
                  </a:txBody>
                  <a:tcPr/>
                </a:tc>
                <a:extLst>
                  <a:ext uri="{0D108BD9-81ED-4DB2-BD59-A6C34878D82A}">
                    <a16:rowId xmlns:a16="http://schemas.microsoft.com/office/drawing/2014/main" val="841629945"/>
                  </a:ext>
                </a:extLst>
              </a:tr>
            </a:tbl>
          </a:graphicData>
        </a:graphic>
      </p:graphicFrame>
    </p:spTree>
    <p:extLst>
      <p:ext uri="{BB962C8B-B14F-4D97-AF65-F5344CB8AC3E}">
        <p14:creationId xmlns:p14="http://schemas.microsoft.com/office/powerpoint/2010/main" val="29056122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997757-4CE3-466F-AE3B-301A99C3CE48}"/>
              </a:ext>
            </a:extLst>
          </p:cNvPr>
          <p:cNvSpPr>
            <a:spLocks noGrp="1"/>
          </p:cNvSpPr>
          <p:nvPr>
            <p:ph type="title"/>
          </p:nvPr>
        </p:nvSpPr>
        <p:spPr/>
        <p:txBody>
          <a:bodyPr/>
          <a:lstStyle/>
          <a:p>
            <a:r>
              <a:rPr lang="it-IT" dirty="0"/>
              <a:t>Conclusioni </a:t>
            </a:r>
          </a:p>
        </p:txBody>
      </p:sp>
      <p:sp>
        <p:nvSpPr>
          <p:cNvPr id="3" name="Segnaposto contenuto 2">
            <a:extLst>
              <a:ext uri="{FF2B5EF4-FFF2-40B4-BE49-F238E27FC236}">
                <a16:creationId xmlns:a16="http://schemas.microsoft.com/office/drawing/2014/main" id="{2E9A263C-2027-4F0D-9A1C-EB0C74BE13A6}"/>
              </a:ext>
            </a:extLst>
          </p:cNvPr>
          <p:cNvSpPr>
            <a:spLocks noGrp="1"/>
          </p:cNvSpPr>
          <p:nvPr>
            <p:ph idx="1"/>
          </p:nvPr>
        </p:nvSpPr>
        <p:spPr>
          <a:xfrm>
            <a:off x="440496" y="1412776"/>
            <a:ext cx="8229600" cy="4983162"/>
          </a:xfrm>
        </p:spPr>
        <p:txBody>
          <a:bodyPr/>
          <a:lstStyle/>
          <a:p>
            <a:r>
              <a:rPr lang="it-IT" sz="2400" dirty="0"/>
              <a:t>Per quanto possa sembrare ragionevole che quando i candidati ad una selezione non rispondono sinceramente ad un test di personalità la relazione  con con la job performance ne sia influenzata, </a:t>
            </a:r>
            <a:r>
              <a:rPr lang="it-IT" sz="2400" i="1" dirty="0"/>
              <a:t>non esiste supporto empirico a favore di questa ipotesi.</a:t>
            </a:r>
            <a:r>
              <a:rPr lang="it-IT" sz="2400" dirty="0"/>
              <a:t> </a:t>
            </a:r>
          </a:p>
          <a:p>
            <a:r>
              <a:rPr lang="it-IT" sz="2400" dirty="0"/>
              <a:t>La teoria di Hogan e Hogan (1998) spiega questo risultato postulando che chi vuole «presentarsi» al datore di lavoro come, ad es., una persona scrupolosa e tenace, si impegnerà a comportarsi coerentemente durante l’attività lavorativa. </a:t>
            </a:r>
          </a:p>
          <a:p>
            <a:r>
              <a:rPr lang="it-IT" sz="2400" dirty="0"/>
              <a:t>E’ anche possibile che, nel contesto reale di una selezione, la variabilità attraverso i soggetti dell’intensità del </a:t>
            </a:r>
            <a:r>
              <a:rPr lang="it-IT" sz="2400" dirty="0" err="1"/>
              <a:t>faking</a:t>
            </a:r>
            <a:r>
              <a:rPr lang="it-IT" sz="2400" dirty="0"/>
              <a:t> sia molto piccola (</a:t>
            </a:r>
            <a:r>
              <a:rPr lang="it-IT" sz="2400" dirty="0">
                <a:sym typeface="Wingdings" panose="05000000000000000000" pitchFamily="2" charset="2"/>
              </a:rPr>
              <a:t>in selezione, falsano tutti allo stesso modo), </a:t>
            </a:r>
            <a:r>
              <a:rPr lang="it-IT" sz="2400" dirty="0"/>
              <a:t>lasciando quindi intatta la graduatoria</a:t>
            </a:r>
          </a:p>
        </p:txBody>
      </p:sp>
    </p:spTree>
    <p:extLst>
      <p:ext uri="{BB962C8B-B14F-4D97-AF65-F5344CB8AC3E}">
        <p14:creationId xmlns:p14="http://schemas.microsoft.com/office/powerpoint/2010/main" val="35040577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453F9-0ED6-4F27-8E2E-AAC507E64F7E}"/>
              </a:ext>
            </a:extLst>
          </p:cNvPr>
          <p:cNvSpPr>
            <a:spLocks noGrp="1"/>
          </p:cNvSpPr>
          <p:nvPr>
            <p:ph type="title"/>
          </p:nvPr>
        </p:nvSpPr>
        <p:spPr/>
        <p:txBody>
          <a:bodyPr/>
          <a:lstStyle/>
          <a:p>
            <a:r>
              <a:rPr lang="it-IT" dirty="0"/>
              <a:t>Controllare i tentativi di falsificazione</a:t>
            </a:r>
          </a:p>
        </p:txBody>
      </p:sp>
      <p:sp>
        <p:nvSpPr>
          <p:cNvPr id="5" name="Segnaposto contenuto 2">
            <a:extLst>
              <a:ext uri="{FF2B5EF4-FFF2-40B4-BE49-F238E27FC236}">
                <a16:creationId xmlns:a16="http://schemas.microsoft.com/office/drawing/2014/main" id="{C2CAC2BC-A26B-4C04-8072-3E29D7253CCE}"/>
              </a:ext>
            </a:extLst>
          </p:cNvPr>
          <p:cNvSpPr>
            <a:spLocks noGrp="1"/>
          </p:cNvSpPr>
          <p:nvPr>
            <p:ph idx="1"/>
          </p:nvPr>
        </p:nvSpPr>
        <p:spPr>
          <a:xfrm>
            <a:off x="457200" y="1600200"/>
            <a:ext cx="8229600" cy="1324744"/>
          </a:xfrm>
        </p:spPr>
        <p:txBody>
          <a:bodyPr/>
          <a:lstStyle/>
          <a:p>
            <a:r>
              <a:rPr lang="it-IT" sz="2400" dirty="0"/>
              <a:t>Fan et al. (2012) middle-warning procedure</a:t>
            </a:r>
          </a:p>
          <a:p>
            <a:r>
              <a:rPr lang="it-IT" sz="2400" dirty="0"/>
              <a:t>Risultata estremamente efficace in un campione di 196 candidati (Lopez et al., 2019). </a:t>
            </a:r>
          </a:p>
        </p:txBody>
      </p:sp>
      <p:sp>
        <p:nvSpPr>
          <p:cNvPr id="6" name="Rettangolo 5">
            <a:extLst>
              <a:ext uri="{FF2B5EF4-FFF2-40B4-BE49-F238E27FC236}">
                <a16:creationId xmlns:a16="http://schemas.microsoft.com/office/drawing/2014/main" id="{02B1DC3A-BD34-45FA-BF03-01C0BD2E9A64}"/>
              </a:ext>
            </a:extLst>
          </p:cNvPr>
          <p:cNvSpPr/>
          <p:nvPr/>
        </p:nvSpPr>
        <p:spPr bwMode="auto">
          <a:xfrm>
            <a:off x="899592" y="3140968"/>
            <a:ext cx="2160240" cy="338437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Frasi false (Dwight &amp; Donovan, 2003)</a:t>
            </a:r>
          </a:p>
          <a:p>
            <a:pPr marL="0" marR="0" indent="0" algn="l" defTabSz="914400" rtl="0" eaLnBrk="1" fontAlgn="base" latinLnBrk="0" hangingPunct="1">
              <a:lnSpc>
                <a:spcPct val="100000"/>
              </a:lnSpc>
              <a:spcBef>
                <a:spcPct val="0"/>
              </a:spcBef>
              <a:spcAft>
                <a:spcPct val="0"/>
              </a:spcAft>
              <a:buClrTx/>
              <a:buSzTx/>
              <a:buFontTx/>
              <a:buNone/>
              <a:tabLst/>
            </a:pPr>
            <a:endParaRPr lang="it-IT"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Set </a:t>
            </a:r>
            <a:r>
              <a:rPr kumimoji="0" lang="it-IT" sz="1800" b="1" i="1" u="none" strike="noStrike" cap="none" normalizeH="0" baseline="0" dirty="0">
                <a:ln>
                  <a:noFill/>
                </a:ln>
                <a:solidFill>
                  <a:schemeClr val="tx1"/>
                </a:solidFill>
                <a:effectLst/>
                <a:latin typeface="Arial" charset="0"/>
              </a:rPr>
              <a:t>ridotto</a:t>
            </a:r>
            <a:r>
              <a:rPr kumimoji="0" lang="it-IT" sz="1800" b="1" i="0" u="none" strike="noStrike" cap="none" normalizeH="0" baseline="0" dirty="0">
                <a:ln>
                  <a:noFill/>
                </a:ln>
                <a:solidFill>
                  <a:schemeClr val="tx1"/>
                </a:solidFill>
                <a:effectLst/>
                <a:latin typeface="Arial" charset="0"/>
              </a:rPr>
              <a:t> di item</a:t>
            </a:r>
          </a:p>
          <a:p>
            <a:pPr marL="0" marR="0" indent="0" algn="l" defTabSz="914400" rtl="0" eaLnBrk="1" fontAlgn="base" latinLnBrk="0" hangingPunct="1">
              <a:lnSpc>
                <a:spcPct val="100000"/>
              </a:lnSpc>
              <a:spcBef>
                <a:spcPct val="0"/>
              </a:spcBef>
              <a:spcAft>
                <a:spcPct val="0"/>
              </a:spcAft>
              <a:buClrTx/>
              <a:buSzTx/>
              <a:buFontTx/>
              <a:buNone/>
              <a:tabLst/>
            </a:pPr>
            <a:endParaRPr lang="it-IT"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it-IT"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Impression Management scale (</a:t>
            </a:r>
            <a:r>
              <a:rPr kumimoji="0" lang="it-IT" sz="1800" b="1" i="0" u="none" strike="noStrike" cap="none" normalizeH="0" baseline="0" dirty="0" err="1">
                <a:ln>
                  <a:noFill/>
                </a:ln>
                <a:solidFill>
                  <a:schemeClr val="tx1"/>
                </a:solidFill>
                <a:effectLst/>
                <a:latin typeface="Arial" charset="0"/>
              </a:rPr>
              <a:t>Paulhus</a:t>
            </a:r>
            <a:r>
              <a:rPr kumimoji="0" lang="it-IT" sz="1800" b="1" i="0" u="none" strike="noStrike" cap="none" normalizeH="0" baseline="0" dirty="0">
                <a:ln>
                  <a:noFill/>
                </a:ln>
                <a:solidFill>
                  <a:schemeClr val="tx1"/>
                </a:solidFill>
                <a:effectLst/>
                <a:latin typeface="Arial" charset="0"/>
              </a:rPr>
              <a:t>, 1991)</a:t>
            </a:r>
          </a:p>
        </p:txBody>
      </p:sp>
      <p:cxnSp>
        <p:nvCxnSpPr>
          <p:cNvPr id="8" name="Connettore 2 7">
            <a:extLst>
              <a:ext uri="{FF2B5EF4-FFF2-40B4-BE49-F238E27FC236}">
                <a16:creationId xmlns:a16="http://schemas.microsoft.com/office/drawing/2014/main" id="{BB0337FC-1072-46A9-BFEA-32012991F850}"/>
              </a:ext>
            </a:extLst>
          </p:cNvPr>
          <p:cNvCxnSpPr>
            <a:cxnSpLocks/>
            <a:stCxn id="6" idx="3"/>
            <a:endCxn id="13" idx="1"/>
          </p:cNvCxnSpPr>
          <p:nvPr/>
        </p:nvCxnSpPr>
        <p:spPr bwMode="auto">
          <a:xfrm flipV="1">
            <a:off x="3059832" y="3537013"/>
            <a:ext cx="1008113" cy="12961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Connettore 2 10">
            <a:extLst>
              <a:ext uri="{FF2B5EF4-FFF2-40B4-BE49-F238E27FC236}">
                <a16:creationId xmlns:a16="http://schemas.microsoft.com/office/drawing/2014/main" id="{4E58B4EB-56E1-40E6-AC91-BE0058BDD203}"/>
              </a:ext>
            </a:extLst>
          </p:cNvPr>
          <p:cNvCxnSpPr>
            <a:cxnSpLocks/>
            <a:stCxn id="6" idx="3"/>
            <a:endCxn id="14" idx="1"/>
          </p:cNvCxnSpPr>
          <p:nvPr/>
        </p:nvCxnSpPr>
        <p:spPr bwMode="auto">
          <a:xfrm>
            <a:off x="3059832" y="4833156"/>
            <a:ext cx="1080617" cy="11257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Rettangolo 12">
            <a:extLst>
              <a:ext uri="{FF2B5EF4-FFF2-40B4-BE49-F238E27FC236}">
                <a16:creationId xmlns:a16="http://schemas.microsoft.com/office/drawing/2014/main" id="{4DA10E34-5B5C-425E-ACD2-67D840053CF4}"/>
              </a:ext>
            </a:extLst>
          </p:cNvPr>
          <p:cNvSpPr/>
          <p:nvPr/>
        </p:nvSpPr>
        <p:spPr bwMode="auto">
          <a:xfrm>
            <a:off x="4067945" y="3140968"/>
            <a:ext cx="1655686" cy="79208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Messaggio di avvertimento</a:t>
            </a:r>
          </a:p>
        </p:txBody>
      </p:sp>
      <p:sp>
        <p:nvSpPr>
          <p:cNvPr id="14" name="Rettangolo 13">
            <a:extLst>
              <a:ext uri="{FF2B5EF4-FFF2-40B4-BE49-F238E27FC236}">
                <a16:creationId xmlns:a16="http://schemas.microsoft.com/office/drawing/2014/main" id="{10D3D393-1799-4948-AB6D-79EEC59F8AB1}"/>
              </a:ext>
            </a:extLst>
          </p:cNvPr>
          <p:cNvSpPr/>
          <p:nvPr/>
        </p:nvSpPr>
        <p:spPr bwMode="auto">
          <a:xfrm>
            <a:off x="4140449" y="5536464"/>
            <a:ext cx="1583679" cy="84486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Messaggio di controllo</a:t>
            </a:r>
          </a:p>
        </p:txBody>
      </p:sp>
      <p:sp>
        <p:nvSpPr>
          <p:cNvPr id="15" name="CasellaDiTesto 14">
            <a:extLst>
              <a:ext uri="{FF2B5EF4-FFF2-40B4-BE49-F238E27FC236}">
                <a16:creationId xmlns:a16="http://schemas.microsoft.com/office/drawing/2014/main" id="{DABD3EB2-6A0E-422E-8A74-B58AFDDE3A93}"/>
              </a:ext>
            </a:extLst>
          </p:cNvPr>
          <p:cNvSpPr txBox="1"/>
          <p:nvPr/>
        </p:nvSpPr>
        <p:spPr>
          <a:xfrm rot="18586464">
            <a:off x="3029699" y="3673733"/>
            <a:ext cx="1224136" cy="369332"/>
          </a:xfrm>
          <a:prstGeom prst="rect">
            <a:avLst/>
          </a:prstGeom>
          <a:noFill/>
        </p:spPr>
        <p:txBody>
          <a:bodyPr wrap="square" rtlCol="0">
            <a:spAutoFit/>
          </a:bodyPr>
          <a:lstStyle/>
          <a:p>
            <a:r>
              <a:rPr lang="it-IT" dirty="0"/>
              <a:t>Falsi</a:t>
            </a:r>
          </a:p>
        </p:txBody>
      </p:sp>
      <p:sp>
        <p:nvSpPr>
          <p:cNvPr id="16" name="CasellaDiTesto 15">
            <a:extLst>
              <a:ext uri="{FF2B5EF4-FFF2-40B4-BE49-F238E27FC236}">
                <a16:creationId xmlns:a16="http://schemas.microsoft.com/office/drawing/2014/main" id="{540518F8-50C5-46D5-BA15-1887491162F6}"/>
              </a:ext>
            </a:extLst>
          </p:cNvPr>
          <p:cNvSpPr txBox="1"/>
          <p:nvPr/>
        </p:nvSpPr>
        <p:spPr>
          <a:xfrm rot="2733079">
            <a:off x="3051432" y="5445966"/>
            <a:ext cx="1224136" cy="369332"/>
          </a:xfrm>
          <a:prstGeom prst="rect">
            <a:avLst/>
          </a:prstGeom>
          <a:noFill/>
        </p:spPr>
        <p:txBody>
          <a:bodyPr wrap="square" rtlCol="0">
            <a:spAutoFit/>
          </a:bodyPr>
          <a:lstStyle/>
          <a:p>
            <a:r>
              <a:rPr lang="it-IT" dirty="0"/>
              <a:t>Sinceri</a:t>
            </a:r>
          </a:p>
        </p:txBody>
      </p:sp>
      <p:cxnSp>
        <p:nvCxnSpPr>
          <p:cNvPr id="18" name="Connettore 2 17">
            <a:extLst>
              <a:ext uri="{FF2B5EF4-FFF2-40B4-BE49-F238E27FC236}">
                <a16:creationId xmlns:a16="http://schemas.microsoft.com/office/drawing/2014/main" id="{65492EBD-ACFD-495F-B721-D063A3438CAB}"/>
              </a:ext>
            </a:extLst>
          </p:cNvPr>
          <p:cNvCxnSpPr>
            <a:cxnSpLocks/>
            <a:stCxn id="13" idx="3"/>
            <a:endCxn id="26" idx="1"/>
          </p:cNvCxnSpPr>
          <p:nvPr/>
        </p:nvCxnSpPr>
        <p:spPr bwMode="auto">
          <a:xfrm>
            <a:off x="5723631" y="3537013"/>
            <a:ext cx="1080617" cy="12961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Connettore 2 19">
            <a:extLst>
              <a:ext uri="{FF2B5EF4-FFF2-40B4-BE49-F238E27FC236}">
                <a16:creationId xmlns:a16="http://schemas.microsoft.com/office/drawing/2014/main" id="{02AD999F-58E7-4354-9226-76B080BA573B}"/>
              </a:ext>
            </a:extLst>
          </p:cNvPr>
          <p:cNvCxnSpPr>
            <a:cxnSpLocks/>
            <a:stCxn id="14" idx="3"/>
            <a:endCxn id="26" idx="1"/>
          </p:cNvCxnSpPr>
          <p:nvPr/>
        </p:nvCxnSpPr>
        <p:spPr bwMode="auto">
          <a:xfrm flipV="1">
            <a:off x="5724128" y="4833156"/>
            <a:ext cx="1080120" cy="11257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ttangolo 25">
            <a:extLst>
              <a:ext uri="{FF2B5EF4-FFF2-40B4-BE49-F238E27FC236}">
                <a16:creationId xmlns:a16="http://schemas.microsoft.com/office/drawing/2014/main" id="{276417B7-537C-4318-8931-E9D8161E6F5D}"/>
              </a:ext>
            </a:extLst>
          </p:cNvPr>
          <p:cNvSpPr/>
          <p:nvPr/>
        </p:nvSpPr>
        <p:spPr bwMode="auto">
          <a:xfrm>
            <a:off x="6804248" y="3140968"/>
            <a:ext cx="2160240" cy="338437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it-IT" dirty="0">
                <a:latin typeface="Arial" charset="0"/>
              </a:rPr>
              <a:t>Frasi false</a:t>
            </a:r>
            <a:endParaRPr kumimoji="0" lang="it-IT" sz="1800" b="1"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it-IT"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it-IT"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Set </a:t>
            </a:r>
            <a:r>
              <a:rPr kumimoji="0" lang="it-IT" sz="1800" b="1" i="1" u="none" strike="noStrike" cap="none" normalizeH="0" baseline="0" dirty="0">
                <a:ln>
                  <a:noFill/>
                </a:ln>
                <a:solidFill>
                  <a:schemeClr val="tx1"/>
                </a:solidFill>
                <a:effectLst/>
                <a:latin typeface="Arial" charset="0"/>
              </a:rPr>
              <a:t>completo</a:t>
            </a:r>
            <a:r>
              <a:rPr kumimoji="0" lang="it-IT" sz="1800" b="1" i="0" u="none" strike="noStrike" cap="none" normalizeH="0" baseline="0" dirty="0">
                <a:ln>
                  <a:noFill/>
                </a:ln>
                <a:solidFill>
                  <a:schemeClr val="tx1"/>
                </a:solidFill>
                <a:effectLst/>
                <a:latin typeface="Arial" charset="0"/>
              </a:rPr>
              <a:t> di item</a:t>
            </a:r>
          </a:p>
          <a:p>
            <a:pPr marL="0" marR="0" indent="0" algn="l" defTabSz="914400" rtl="0" eaLnBrk="1" fontAlgn="base" latinLnBrk="0" hangingPunct="1">
              <a:lnSpc>
                <a:spcPct val="100000"/>
              </a:lnSpc>
              <a:spcBef>
                <a:spcPct val="0"/>
              </a:spcBef>
              <a:spcAft>
                <a:spcPct val="0"/>
              </a:spcAft>
              <a:buClrTx/>
              <a:buSzTx/>
              <a:buFontTx/>
              <a:buNone/>
              <a:tabLst/>
            </a:pPr>
            <a:endParaRPr lang="it-IT"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Impression Management scale</a:t>
            </a:r>
          </a:p>
        </p:txBody>
      </p:sp>
      <p:sp>
        <p:nvSpPr>
          <p:cNvPr id="17" name="CasellaDiTesto 16">
            <a:extLst>
              <a:ext uri="{FF2B5EF4-FFF2-40B4-BE49-F238E27FC236}">
                <a16:creationId xmlns:a16="http://schemas.microsoft.com/office/drawing/2014/main" id="{C7EF8DF0-BB45-784D-A888-998821F80D8B}"/>
              </a:ext>
            </a:extLst>
          </p:cNvPr>
          <p:cNvSpPr txBox="1"/>
          <p:nvPr/>
        </p:nvSpPr>
        <p:spPr>
          <a:xfrm rot="18586464">
            <a:off x="3280936" y="3939214"/>
            <a:ext cx="1080333" cy="276999"/>
          </a:xfrm>
          <a:prstGeom prst="rect">
            <a:avLst/>
          </a:prstGeom>
          <a:noFill/>
        </p:spPr>
        <p:txBody>
          <a:bodyPr wrap="square" rtlCol="0">
            <a:spAutoFit/>
          </a:bodyPr>
          <a:lstStyle/>
          <a:p>
            <a:r>
              <a:rPr lang="it-IT" sz="1200" dirty="0"/>
              <a:t>(+2SD)</a:t>
            </a:r>
          </a:p>
        </p:txBody>
      </p:sp>
    </p:spTree>
    <p:extLst>
      <p:ext uri="{BB962C8B-B14F-4D97-AF65-F5344CB8AC3E}">
        <p14:creationId xmlns:p14="http://schemas.microsoft.com/office/powerpoint/2010/main" val="26579215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E61524-6993-224B-95A3-BE3702FF912E}"/>
              </a:ext>
            </a:extLst>
          </p:cNvPr>
          <p:cNvSpPr>
            <a:spLocks noGrp="1"/>
          </p:cNvSpPr>
          <p:nvPr>
            <p:ph type="title"/>
          </p:nvPr>
        </p:nvSpPr>
        <p:spPr>
          <a:xfrm>
            <a:off x="2555776" y="274638"/>
            <a:ext cx="6624736" cy="706090"/>
          </a:xfrm>
        </p:spPr>
        <p:txBody>
          <a:bodyPr/>
          <a:lstStyle/>
          <a:p>
            <a:r>
              <a:rPr lang="it-IT" dirty="0"/>
              <a:t>Esempi di </a:t>
            </a:r>
            <a:r>
              <a:rPr lang="it-IT" dirty="0" err="1"/>
              <a:t>Bogus</a:t>
            </a:r>
            <a:r>
              <a:rPr lang="it-IT" dirty="0"/>
              <a:t> </a:t>
            </a:r>
            <a:r>
              <a:rPr lang="it-IT" dirty="0" err="1"/>
              <a:t>Items</a:t>
            </a:r>
            <a:r>
              <a:rPr lang="it-IT" dirty="0"/>
              <a:t> (Frasi false)</a:t>
            </a:r>
          </a:p>
        </p:txBody>
      </p:sp>
      <p:sp>
        <p:nvSpPr>
          <p:cNvPr id="3" name="Segnaposto contenuto 2">
            <a:extLst>
              <a:ext uri="{FF2B5EF4-FFF2-40B4-BE49-F238E27FC236}">
                <a16:creationId xmlns:a16="http://schemas.microsoft.com/office/drawing/2014/main" id="{C24BECE6-85B6-F149-8D3F-9B7F4F4308DC}"/>
              </a:ext>
            </a:extLst>
          </p:cNvPr>
          <p:cNvSpPr>
            <a:spLocks noGrp="1"/>
          </p:cNvSpPr>
          <p:nvPr>
            <p:ph idx="1"/>
          </p:nvPr>
        </p:nvSpPr>
        <p:spPr/>
        <p:txBody>
          <a:bodyPr/>
          <a:lstStyle/>
          <a:p>
            <a:r>
              <a:rPr lang="it-IT" sz="1800" dirty="0"/>
              <a:t>INTERNSHIP KNOWLEDGE INVENTORY</a:t>
            </a:r>
          </a:p>
          <a:p>
            <a:r>
              <a:rPr lang="it-IT" sz="1800" dirty="0" err="1"/>
              <a:t>Question</a:t>
            </a:r>
            <a:r>
              <a:rPr lang="it-IT" sz="1800" dirty="0"/>
              <a:t>: How </a:t>
            </a:r>
            <a:r>
              <a:rPr lang="it-IT" sz="1800" dirty="0" err="1"/>
              <a:t>much</a:t>
            </a:r>
            <a:r>
              <a:rPr lang="it-IT" sz="1800" dirty="0"/>
              <a:t> do </a:t>
            </a:r>
            <a:r>
              <a:rPr lang="it-IT" sz="1800" dirty="0" err="1"/>
              <a:t>know</a:t>
            </a:r>
            <a:r>
              <a:rPr lang="it-IT" sz="1800" dirty="0"/>
              <a:t> </a:t>
            </a:r>
            <a:r>
              <a:rPr lang="it-IT" sz="1800" dirty="0" err="1"/>
              <a:t>about</a:t>
            </a:r>
            <a:r>
              <a:rPr lang="it-IT" sz="1800" dirty="0"/>
              <a:t> the </a:t>
            </a:r>
            <a:r>
              <a:rPr lang="it-IT" sz="1800" dirty="0" err="1"/>
              <a:t>following</a:t>
            </a:r>
            <a:r>
              <a:rPr lang="it-IT" sz="1800" dirty="0"/>
              <a:t>:</a:t>
            </a:r>
          </a:p>
          <a:p>
            <a:pPr lvl="1"/>
            <a:r>
              <a:rPr lang="it-IT" sz="1400" dirty="0"/>
              <a:t>1. </a:t>
            </a:r>
            <a:r>
              <a:rPr lang="it-IT" sz="1400" dirty="0" err="1"/>
              <a:t>Selection</a:t>
            </a:r>
            <a:r>
              <a:rPr lang="it-IT" sz="1400" dirty="0"/>
              <a:t> </a:t>
            </a:r>
            <a:r>
              <a:rPr lang="it-IT" sz="1400" dirty="0" err="1"/>
              <a:t>Instrument</a:t>
            </a:r>
            <a:r>
              <a:rPr lang="it-IT" sz="1400" dirty="0"/>
              <a:t> Development</a:t>
            </a:r>
          </a:p>
          <a:p>
            <a:pPr lvl="1"/>
            <a:r>
              <a:rPr lang="it-IT" sz="1400" dirty="0"/>
              <a:t>2. Test </a:t>
            </a:r>
            <a:r>
              <a:rPr lang="it-IT" sz="1400" dirty="0" err="1"/>
              <a:t>Validation</a:t>
            </a:r>
            <a:endParaRPr lang="it-IT" sz="1400" dirty="0"/>
          </a:p>
          <a:p>
            <a:pPr lvl="1"/>
            <a:r>
              <a:rPr lang="it-IT" sz="1400" dirty="0"/>
              <a:t>3. Job Analysis</a:t>
            </a:r>
          </a:p>
          <a:p>
            <a:pPr lvl="1"/>
            <a:r>
              <a:rPr lang="it-IT" sz="1400" dirty="0"/>
              <a:t>4. </a:t>
            </a:r>
            <a:r>
              <a:rPr lang="it-IT" sz="1400" dirty="0" err="1"/>
              <a:t>Organizational</a:t>
            </a:r>
            <a:r>
              <a:rPr lang="it-IT" sz="1400" dirty="0"/>
              <a:t> Development</a:t>
            </a:r>
          </a:p>
          <a:p>
            <a:pPr lvl="1"/>
            <a:r>
              <a:rPr lang="it-IT" sz="1400" dirty="0"/>
              <a:t>5. </a:t>
            </a:r>
            <a:r>
              <a:rPr lang="it-IT" sz="1400" i="1" dirty="0" err="1"/>
              <a:t>Succession</a:t>
            </a:r>
            <a:r>
              <a:rPr lang="it-IT" sz="1400" i="1" dirty="0"/>
              <a:t> Engagement</a:t>
            </a:r>
            <a:r>
              <a:rPr lang="it-IT" sz="1400" dirty="0"/>
              <a:t>*</a:t>
            </a:r>
          </a:p>
          <a:p>
            <a:pPr lvl="1"/>
            <a:r>
              <a:rPr lang="it-IT" sz="1400" dirty="0"/>
              <a:t>6. Training Curriculum Development</a:t>
            </a:r>
          </a:p>
          <a:p>
            <a:pPr lvl="1"/>
            <a:r>
              <a:rPr lang="it-IT" sz="1400" dirty="0"/>
              <a:t>7. Performance </a:t>
            </a:r>
            <a:r>
              <a:rPr lang="it-IT" sz="1400" dirty="0" err="1"/>
              <a:t>Appraisal</a:t>
            </a:r>
            <a:endParaRPr lang="it-IT" sz="1400" dirty="0"/>
          </a:p>
          <a:p>
            <a:pPr lvl="1"/>
            <a:r>
              <a:rPr lang="it-IT" sz="1400" dirty="0"/>
              <a:t>8. </a:t>
            </a:r>
            <a:r>
              <a:rPr lang="it-IT" sz="1400" dirty="0" err="1"/>
              <a:t>Assessment</a:t>
            </a:r>
            <a:r>
              <a:rPr lang="it-IT" sz="1400" dirty="0"/>
              <a:t> Centers</a:t>
            </a:r>
          </a:p>
          <a:p>
            <a:pPr lvl="1"/>
            <a:r>
              <a:rPr lang="it-IT" sz="1400" dirty="0"/>
              <a:t>9. California </a:t>
            </a:r>
            <a:r>
              <a:rPr lang="it-IT" sz="1400" dirty="0" err="1"/>
              <a:t>Personality</a:t>
            </a:r>
            <a:r>
              <a:rPr lang="it-IT" sz="1400" dirty="0"/>
              <a:t> Inventory</a:t>
            </a:r>
          </a:p>
          <a:p>
            <a:pPr lvl="1"/>
            <a:r>
              <a:rPr lang="it-IT" sz="1400" dirty="0"/>
              <a:t>10. SHL </a:t>
            </a:r>
            <a:r>
              <a:rPr lang="it-IT" sz="1400" dirty="0" err="1"/>
              <a:t>Testing</a:t>
            </a:r>
            <a:r>
              <a:rPr lang="it-IT" sz="1400" dirty="0"/>
              <a:t> </a:t>
            </a:r>
            <a:r>
              <a:rPr lang="it-IT" sz="1400" dirty="0" err="1"/>
              <a:t>Products</a:t>
            </a:r>
            <a:r>
              <a:rPr lang="it-IT" sz="1400" dirty="0"/>
              <a:t> (i.e., OPQ, VCT, NCT, Profiler).</a:t>
            </a:r>
          </a:p>
          <a:p>
            <a:pPr lvl="1"/>
            <a:r>
              <a:rPr lang="it-IT" sz="1400" dirty="0"/>
              <a:t>11. </a:t>
            </a:r>
            <a:r>
              <a:rPr lang="it-IT" sz="1400" i="1" dirty="0"/>
              <a:t>HBS </a:t>
            </a:r>
            <a:r>
              <a:rPr lang="it-IT" sz="1400" i="1" dirty="0" err="1"/>
              <a:t>Intern</a:t>
            </a:r>
            <a:r>
              <a:rPr lang="it-IT" sz="1400" i="1" dirty="0"/>
              <a:t> </a:t>
            </a:r>
            <a:r>
              <a:rPr lang="it-IT" sz="1400" i="1" dirty="0" err="1"/>
              <a:t>Mentoring</a:t>
            </a:r>
            <a:r>
              <a:rPr lang="it-IT" sz="1400" i="1" dirty="0"/>
              <a:t> Programs</a:t>
            </a:r>
            <a:r>
              <a:rPr lang="it-IT" sz="1400" dirty="0"/>
              <a:t>*</a:t>
            </a:r>
          </a:p>
          <a:p>
            <a:pPr lvl="1"/>
            <a:r>
              <a:rPr lang="it-IT" sz="1400" dirty="0"/>
              <a:t>12. </a:t>
            </a:r>
            <a:r>
              <a:rPr lang="it-IT" sz="1400" dirty="0" err="1"/>
              <a:t>Structured</a:t>
            </a:r>
            <a:r>
              <a:rPr lang="it-IT" sz="1400" dirty="0"/>
              <a:t> </a:t>
            </a:r>
            <a:r>
              <a:rPr lang="it-IT" sz="1400" dirty="0" err="1"/>
              <a:t>Interview</a:t>
            </a:r>
            <a:r>
              <a:rPr lang="it-IT" sz="1400" dirty="0"/>
              <a:t> Development</a:t>
            </a:r>
          </a:p>
          <a:p>
            <a:pPr lvl="1"/>
            <a:r>
              <a:rPr lang="it-IT" sz="1400" dirty="0"/>
              <a:t>13. </a:t>
            </a:r>
            <a:r>
              <a:rPr lang="it-IT" sz="1400" dirty="0" err="1"/>
              <a:t>Equal</a:t>
            </a:r>
            <a:r>
              <a:rPr lang="it-IT" sz="1400" dirty="0"/>
              <a:t> </a:t>
            </a:r>
            <a:r>
              <a:rPr lang="it-IT" sz="1400" dirty="0" err="1"/>
              <a:t>Employment</a:t>
            </a:r>
            <a:r>
              <a:rPr lang="it-IT" sz="1400" dirty="0"/>
              <a:t> </a:t>
            </a:r>
            <a:r>
              <a:rPr lang="it-IT" sz="1400" dirty="0" err="1"/>
              <a:t>Opportunity</a:t>
            </a:r>
            <a:r>
              <a:rPr lang="it-IT" sz="1400" dirty="0"/>
              <a:t> (EEO) </a:t>
            </a:r>
            <a:r>
              <a:rPr lang="it-IT" sz="1400" dirty="0" err="1"/>
              <a:t>Guidelines</a:t>
            </a:r>
            <a:endParaRPr lang="it-IT" sz="1400" dirty="0"/>
          </a:p>
          <a:p>
            <a:pPr lvl="1"/>
            <a:r>
              <a:rPr lang="it-IT" sz="1400" dirty="0"/>
              <a:t>14. Team Building</a:t>
            </a:r>
          </a:p>
          <a:p>
            <a:pPr lvl="1"/>
            <a:r>
              <a:rPr lang="it-IT" sz="1400" dirty="0"/>
              <a:t>15. Executive </a:t>
            </a:r>
            <a:r>
              <a:rPr lang="it-IT" sz="1400" dirty="0" err="1"/>
              <a:t>Coaching</a:t>
            </a:r>
            <a:endParaRPr lang="it-IT" sz="1400" dirty="0"/>
          </a:p>
          <a:p>
            <a:pPr lvl="1"/>
            <a:endParaRPr lang="it-IT" sz="1400" dirty="0"/>
          </a:p>
          <a:p>
            <a:endParaRPr lang="it-IT" sz="1800" dirty="0"/>
          </a:p>
        </p:txBody>
      </p:sp>
    </p:spTree>
    <p:extLst>
      <p:ext uri="{BB962C8B-B14F-4D97-AF65-F5344CB8AC3E}">
        <p14:creationId xmlns:p14="http://schemas.microsoft.com/office/powerpoint/2010/main" val="2618115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43F1DF-CEC6-4AE4-92A7-A9F2C78F868E}"/>
              </a:ext>
            </a:extLst>
          </p:cNvPr>
          <p:cNvSpPr>
            <a:spLocks noGrp="1"/>
          </p:cNvSpPr>
          <p:nvPr>
            <p:ph type="title"/>
          </p:nvPr>
        </p:nvSpPr>
        <p:spPr/>
        <p:txBody>
          <a:bodyPr/>
          <a:lstStyle/>
          <a:p>
            <a:r>
              <a:rPr lang="it-IT" dirty="0"/>
              <a:t>La selezione del personale è un’attività probabilistica</a:t>
            </a:r>
          </a:p>
        </p:txBody>
      </p:sp>
      <p:sp>
        <p:nvSpPr>
          <p:cNvPr id="3" name="Segnaposto contenuto 2">
            <a:extLst>
              <a:ext uri="{FF2B5EF4-FFF2-40B4-BE49-F238E27FC236}">
                <a16:creationId xmlns:a16="http://schemas.microsoft.com/office/drawing/2014/main" id="{4D022C42-C65E-44C0-847E-CF83430D25B1}"/>
              </a:ext>
            </a:extLst>
          </p:cNvPr>
          <p:cNvSpPr>
            <a:spLocks noGrp="1"/>
          </p:cNvSpPr>
          <p:nvPr>
            <p:ph idx="1"/>
          </p:nvPr>
        </p:nvSpPr>
        <p:spPr>
          <a:xfrm>
            <a:off x="457200" y="1556792"/>
            <a:ext cx="8229600" cy="4810546"/>
          </a:xfrm>
        </p:spPr>
        <p:txBody>
          <a:bodyPr/>
          <a:lstStyle/>
          <a:p>
            <a:r>
              <a:rPr lang="it-IT" sz="2800" dirty="0"/>
              <a:t>La selezione si basa sulla </a:t>
            </a:r>
            <a:r>
              <a:rPr lang="it-IT" sz="2800" i="1" dirty="0"/>
              <a:t>predizione del comportamento individuale</a:t>
            </a:r>
            <a:r>
              <a:rPr lang="it-IT" sz="2800" dirty="0"/>
              <a:t>. </a:t>
            </a:r>
          </a:p>
          <a:p>
            <a:pPr lvl="1"/>
            <a:r>
              <a:rPr lang="it-IT" sz="2400" dirty="0"/>
              <a:t>Sappiamo che in questo tipo di decisioni non esiste certezza </a:t>
            </a:r>
          </a:p>
          <a:p>
            <a:pPr lvl="1"/>
            <a:r>
              <a:rPr lang="it-IT" sz="2400" dirty="0"/>
              <a:t>Non abbiamo mai sufficienti informazioni</a:t>
            </a:r>
          </a:p>
          <a:p>
            <a:pPr lvl="1"/>
            <a:r>
              <a:rPr lang="it-IT" sz="2400" dirty="0"/>
              <a:t>Possiamo agire solo attraverso le caratteristiche individuali dei candidati, ma una volta assunti il loro comportamento sarà influenzato dall’interazione con l’ambiente (clima, cultura, regole, mercato, interazioni sociali, …)</a:t>
            </a:r>
          </a:p>
          <a:p>
            <a:pPr lvl="1"/>
            <a:r>
              <a:rPr lang="it-IT" sz="2400" dirty="0"/>
              <a:t>Molti fattori, spesso indipendenti da noi (ad es. il budget) influenzano la qualità di una selezione. </a:t>
            </a:r>
          </a:p>
          <a:p>
            <a:endParaRPr lang="it-IT" sz="2800" dirty="0"/>
          </a:p>
        </p:txBody>
      </p:sp>
    </p:spTree>
    <p:extLst>
      <p:ext uri="{BB962C8B-B14F-4D97-AF65-F5344CB8AC3E}">
        <p14:creationId xmlns:p14="http://schemas.microsoft.com/office/powerpoint/2010/main" val="19375001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E7605-B966-4C81-BE12-07EB2D9CDD06}"/>
              </a:ext>
            </a:extLst>
          </p:cNvPr>
          <p:cNvSpPr>
            <a:spLocks noGrp="1"/>
          </p:cNvSpPr>
          <p:nvPr>
            <p:ph type="title"/>
          </p:nvPr>
        </p:nvSpPr>
        <p:spPr>
          <a:xfrm>
            <a:off x="2590800" y="274638"/>
            <a:ext cx="6096000" cy="706090"/>
          </a:xfrm>
        </p:spPr>
        <p:txBody>
          <a:bodyPr/>
          <a:lstStyle/>
          <a:p>
            <a:r>
              <a:rPr lang="it-IT" dirty="0"/>
              <a:t>Messaggi</a:t>
            </a:r>
          </a:p>
        </p:txBody>
      </p:sp>
      <p:sp>
        <p:nvSpPr>
          <p:cNvPr id="3" name="Segnaposto contenuto 2">
            <a:extLst>
              <a:ext uri="{FF2B5EF4-FFF2-40B4-BE49-F238E27FC236}">
                <a16:creationId xmlns:a16="http://schemas.microsoft.com/office/drawing/2014/main" id="{D26A7ACB-9C42-4F48-A8C0-49309EC5B1EA}"/>
              </a:ext>
            </a:extLst>
          </p:cNvPr>
          <p:cNvSpPr>
            <a:spLocks noGrp="1"/>
          </p:cNvSpPr>
          <p:nvPr>
            <p:ph idx="1"/>
          </p:nvPr>
        </p:nvSpPr>
        <p:spPr/>
        <p:txBody>
          <a:bodyPr/>
          <a:lstStyle/>
          <a:p>
            <a:r>
              <a:rPr lang="it-IT" sz="2400" dirty="0"/>
              <a:t>Avvertimento: </a:t>
            </a:r>
          </a:p>
          <a:p>
            <a:pPr marL="457200" lvl="1" indent="0">
              <a:buNone/>
            </a:pPr>
            <a:r>
              <a:rPr lang="it-IT" sz="1200" dirty="0"/>
              <a:t>Grazie per aver partecipato a questa parte del processo di selezione. Desideriamo informarLa che abbiamo notato alcuni insoliti pattern di risposta e desideriamo chiarire il problema. I test che sta utilizzando incorpora alcuni elementi che misurano risposte socialmente desiderabili. Questi item identificano le persone che hanno adattato le loro risposte a ciò che loro credono sia l’aspettativa delle altre persone su un dato tema, al fine di aumentare le possibilità di ottenere il lavoro. Il suo profilo di risposta fino a questo punto è simile a quello di qualcuno che è noto per rispondere in modo socialmente desiderabile. Non intendiamo insultare la sua integrità, piuttosto vogliamo solo ottenere una chiara comprensione di chi è Lei. Informazioni imprecise possono comportare una mancanza di adattamento al ruolo o una gestione inefficace del personale. Ciò può inoltre portare i dipendenti a sentirsi inadeguati, insoddisfatti, o demotivati, a lasciare il lavoro o ad essere licenziati. Vorremmo sottolineare l'importanza della totale sincerità nelle risposte che fornisce. Ciò detto, vorremmo offrirle l'opportunità di rispondere nuovamente. Sia se stesso e risponda a ogni domanda cercando di fornirci una sua descrizione precisa e affidabile. Le assicuriamo che le sue risposte NON saranno prese in considerazione nelle nostre decisioni finali. Tuttavia, desideriamo informarla che in passato alcuni candidati hanno ripetutamente distorto le loro risposte. Questi individui furono scoperti rapidamente, e immediatamente rimossi dal processo di selezione.</a:t>
            </a:r>
          </a:p>
          <a:p>
            <a:r>
              <a:rPr lang="it-IT" sz="2400" dirty="0"/>
              <a:t>Controllo </a:t>
            </a:r>
          </a:p>
          <a:p>
            <a:pPr marL="457200" lvl="1" indent="0">
              <a:buNone/>
            </a:pPr>
            <a:r>
              <a:rPr lang="it-IT" sz="1200" dirty="0"/>
              <a:t>Grazie per aver partecipato a questa parte del processo di selezione. Un controllo casuale del sistema indica che il sistema di test funziona bene. Per favore continui il test. Si ricordi che nell'ambito della procedura di prova, alcune domande saranno presentate due volte. Quindi non si sorprenda nel caso vedesse alcune domande ripetute. Si prega di premere il pulsante "CONTINUA" per continuare.</a:t>
            </a:r>
          </a:p>
        </p:txBody>
      </p:sp>
    </p:spTree>
    <p:extLst>
      <p:ext uri="{BB962C8B-B14F-4D97-AF65-F5344CB8AC3E}">
        <p14:creationId xmlns:p14="http://schemas.microsoft.com/office/powerpoint/2010/main" val="10006660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87F43B-BB2B-4F60-8481-C4FA64E24FEA}"/>
              </a:ext>
            </a:extLst>
          </p:cNvPr>
          <p:cNvSpPr>
            <a:spLocks noGrp="1"/>
          </p:cNvSpPr>
          <p:nvPr>
            <p:ph type="title"/>
          </p:nvPr>
        </p:nvSpPr>
        <p:spPr/>
        <p:txBody>
          <a:bodyPr/>
          <a:lstStyle/>
          <a:p>
            <a:r>
              <a:rPr lang="it-IT" dirty="0"/>
              <a:t>Risultati</a:t>
            </a:r>
          </a:p>
        </p:txBody>
      </p:sp>
      <p:pic>
        <p:nvPicPr>
          <p:cNvPr id="4" name="Immagine 3">
            <a:extLst>
              <a:ext uri="{FF2B5EF4-FFF2-40B4-BE49-F238E27FC236}">
                <a16:creationId xmlns:a16="http://schemas.microsoft.com/office/drawing/2014/main" id="{8A0F3547-B968-4907-B9F7-7AFCF681D4A9}"/>
              </a:ext>
            </a:extLst>
          </p:cNvPr>
          <p:cNvPicPr>
            <a:picLocks noChangeAspect="1"/>
          </p:cNvPicPr>
          <p:nvPr/>
        </p:nvPicPr>
        <p:blipFill>
          <a:blip r:embed="rId2"/>
          <a:stretch>
            <a:fillRect/>
          </a:stretch>
        </p:blipFill>
        <p:spPr>
          <a:xfrm>
            <a:off x="107504" y="1556792"/>
            <a:ext cx="8822147" cy="4633236"/>
          </a:xfrm>
          <a:prstGeom prst="rect">
            <a:avLst/>
          </a:prstGeom>
        </p:spPr>
      </p:pic>
    </p:spTree>
    <p:extLst>
      <p:ext uri="{BB962C8B-B14F-4D97-AF65-F5344CB8AC3E}">
        <p14:creationId xmlns:p14="http://schemas.microsoft.com/office/powerpoint/2010/main" val="32347003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B291C0-5B1B-4672-BFB4-066AACF2BD68}"/>
              </a:ext>
            </a:extLst>
          </p:cNvPr>
          <p:cNvSpPr>
            <a:spLocks noGrp="1"/>
          </p:cNvSpPr>
          <p:nvPr>
            <p:ph type="title"/>
          </p:nvPr>
        </p:nvSpPr>
        <p:spPr/>
        <p:txBody>
          <a:bodyPr/>
          <a:lstStyle/>
          <a:p>
            <a:r>
              <a:rPr lang="it-IT" dirty="0" err="1"/>
              <a:t>Situational</a:t>
            </a:r>
            <a:r>
              <a:rPr lang="it-IT" dirty="0"/>
              <a:t> </a:t>
            </a:r>
            <a:r>
              <a:rPr lang="it-IT" dirty="0" err="1"/>
              <a:t>Judgment</a:t>
            </a:r>
            <a:r>
              <a:rPr lang="it-IT" dirty="0"/>
              <a:t> </a:t>
            </a:r>
            <a:r>
              <a:rPr lang="it-IT" dirty="0" err="1"/>
              <a:t>tests</a:t>
            </a:r>
            <a:endParaRPr lang="it-IT" dirty="0"/>
          </a:p>
        </p:txBody>
      </p:sp>
      <p:sp>
        <p:nvSpPr>
          <p:cNvPr id="3" name="Segnaposto contenuto 2">
            <a:extLst>
              <a:ext uri="{FF2B5EF4-FFF2-40B4-BE49-F238E27FC236}">
                <a16:creationId xmlns:a16="http://schemas.microsoft.com/office/drawing/2014/main" id="{3E69E83A-B56D-4FB5-AD64-928A19532D90}"/>
              </a:ext>
            </a:extLst>
          </p:cNvPr>
          <p:cNvSpPr>
            <a:spLocks noGrp="1"/>
          </p:cNvSpPr>
          <p:nvPr>
            <p:ph idx="1"/>
          </p:nvPr>
        </p:nvSpPr>
        <p:spPr/>
        <p:txBody>
          <a:bodyPr/>
          <a:lstStyle/>
          <a:p>
            <a:r>
              <a:rPr lang="it-IT" sz="2800" dirty="0"/>
              <a:t>Uno dei componenti del tuo team si sta prendendo un sacco di malattie e di riposi, perché dice che il/la suo/a partner non sta bene. Hai bisogno che lavori di più, altrimenti il tuo team non raggiungerà l’obiettivo. Qual è la cosa </a:t>
            </a:r>
            <a:r>
              <a:rPr lang="it-IT" sz="2800" i="1" dirty="0"/>
              <a:t>migliore</a:t>
            </a:r>
            <a:r>
              <a:rPr lang="it-IT" sz="2800" dirty="0"/>
              <a:t> da fare? </a:t>
            </a:r>
          </a:p>
          <a:p>
            <a:pPr lvl="1"/>
            <a:r>
              <a:rPr lang="it-IT" sz="2400" dirty="0"/>
              <a:t>Dirgli che arrivi puntuale ogni giorno altrimenti sarà licenziato</a:t>
            </a:r>
          </a:p>
          <a:p>
            <a:pPr lvl="1"/>
            <a:r>
              <a:rPr lang="it-IT" sz="2400" dirty="0" err="1"/>
              <a:t>Empatizzare</a:t>
            </a:r>
            <a:endParaRPr lang="it-IT" sz="2400" dirty="0"/>
          </a:p>
          <a:p>
            <a:pPr lvl="1"/>
            <a:r>
              <a:rPr lang="it-IT" sz="2400" dirty="0"/>
              <a:t>Negoziare un accordo per ridurre le sue assenze del 50%</a:t>
            </a:r>
          </a:p>
          <a:p>
            <a:pPr lvl="1"/>
            <a:r>
              <a:rPr lang="it-IT" sz="2400" dirty="0"/>
              <a:t>Aspettare, perché il/la partner starà presto meglio. </a:t>
            </a:r>
          </a:p>
        </p:txBody>
      </p:sp>
    </p:spTree>
    <p:extLst>
      <p:ext uri="{BB962C8B-B14F-4D97-AF65-F5344CB8AC3E}">
        <p14:creationId xmlns:p14="http://schemas.microsoft.com/office/powerpoint/2010/main" val="18342061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6C223D-F21C-4473-8DF4-3A77309CEDFA}"/>
              </a:ext>
            </a:extLst>
          </p:cNvPr>
          <p:cNvSpPr>
            <a:spLocks noGrp="1"/>
          </p:cNvSpPr>
          <p:nvPr>
            <p:ph type="title"/>
          </p:nvPr>
        </p:nvSpPr>
        <p:spPr/>
        <p:txBody>
          <a:bodyPr/>
          <a:lstStyle/>
          <a:p>
            <a:r>
              <a:rPr lang="it-IT" dirty="0"/>
              <a:t>Costruzione ad-hoc</a:t>
            </a:r>
          </a:p>
        </p:txBody>
      </p:sp>
      <p:sp>
        <p:nvSpPr>
          <p:cNvPr id="3" name="Segnaposto contenuto 2">
            <a:extLst>
              <a:ext uri="{FF2B5EF4-FFF2-40B4-BE49-F238E27FC236}">
                <a16:creationId xmlns:a16="http://schemas.microsoft.com/office/drawing/2014/main" id="{78D6D905-43FD-4AAE-854D-B3679E965D08}"/>
              </a:ext>
            </a:extLst>
          </p:cNvPr>
          <p:cNvSpPr>
            <a:spLocks noGrp="1"/>
          </p:cNvSpPr>
          <p:nvPr>
            <p:ph idx="1"/>
          </p:nvPr>
        </p:nvSpPr>
        <p:spPr/>
        <p:txBody>
          <a:bodyPr/>
          <a:lstStyle/>
          <a:p>
            <a:r>
              <a:rPr lang="it-IT" sz="2400" dirty="0"/>
              <a:t>Item</a:t>
            </a:r>
            <a:r>
              <a:rPr lang="it-IT" sz="2200" dirty="0"/>
              <a:t>: </a:t>
            </a:r>
          </a:p>
          <a:p>
            <a:pPr lvl="1"/>
            <a:r>
              <a:rPr lang="it-IT" sz="2200" dirty="0"/>
              <a:t>Generati attraverso tecnica degli incidenti critici (Flanagan, 1954): situazioni in cui sono state osservate performance eccezionalmente alte o basse </a:t>
            </a:r>
          </a:p>
          <a:p>
            <a:r>
              <a:rPr lang="it-IT" sz="2400" dirty="0"/>
              <a:t>Opzioni di risposta: </a:t>
            </a:r>
          </a:p>
          <a:p>
            <a:pPr lvl="1"/>
            <a:r>
              <a:rPr lang="it-IT" sz="2200" dirty="0"/>
              <a:t>Generate chiedendo ad un secondo gruppo di esperti (ad es. manager) quali potrebbero essere comportamenti (in-)efficaci in quella situazione. Eventualmente si chiede anche ad un gruppo di non esperti per ampliare la variabilità delle risposte</a:t>
            </a:r>
          </a:p>
          <a:p>
            <a:r>
              <a:rPr lang="it-IT" sz="2400" dirty="0"/>
              <a:t>Chiavi di risposta: </a:t>
            </a:r>
          </a:p>
          <a:p>
            <a:pPr lvl="1"/>
            <a:r>
              <a:rPr lang="it-IT" sz="2200" dirty="0"/>
              <a:t>Si chiede a terzo gruppo di (non)esperti di valutare l’appropriatezza delle opzioni di risposta</a:t>
            </a:r>
          </a:p>
        </p:txBody>
      </p:sp>
    </p:spTree>
    <p:extLst>
      <p:ext uri="{BB962C8B-B14F-4D97-AF65-F5344CB8AC3E}">
        <p14:creationId xmlns:p14="http://schemas.microsoft.com/office/powerpoint/2010/main" val="206934194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BEE1DA-4723-4A1E-A096-D0380B94FCC6}"/>
              </a:ext>
            </a:extLst>
          </p:cNvPr>
          <p:cNvSpPr>
            <a:spLocks noGrp="1"/>
          </p:cNvSpPr>
          <p:nvPr>
            <p:ph type="title"/>
          </p:nvPr>
        </p:nvSpPr>
        <p:spPr>
          <a:xfrm>
            <a:off x="2590800" y="274638"/>
            <a:ext cx="6301680" cy="706090"/>
          </a:xfrm>
        </p:spPr>
        <p:txBody>
          <a:bodyPr/>
          <a:lstStyle/>
          <a:p>
            <a:r>
              <a:rPr lang="it-IT" dirty="0"/>
              <a:t>Diverse istruzioni, diverse misure</a:t>
            </a:r>
          </a:p>
        </p:txBody>
      </p:sp>
      <p:sp>
        <p:nvSpPr>
          <p:cNvPr id="3" name="Segnaposto contenuto 2">
            <a:extLst>
              <a:ext uri="{FF2B5EF4-FFF2-40B4-BE49-F238E27FC236}">
                <a16:creationId xmlns:a16="http://schemas.microsoft.com/office/drawing/2014/main" id="{F131AD6B-7914-40E9-B00E-46A40D7E0D6E}"/>
              </a:ext>
            </a:extLst>
          </p:cNvPr>
          <p:cNvSpPr>
            <a:spLocks noGrp="1"/>
          </p:cNvSpPr>
          <p:nvPr>
            <p:ph idx="1"/>
          </p:nvPr>
        </p:nvSpPr>
        <p:spPr/>
        <p:txBody>
          <a:bodyPr/>
          <a:lstStyle/>
          <a:p>
            <a:r>
              <a:rPr lang="it-IT" dirty="0"/>
              <a:t>Due versioni: </a:t>
            </a:r>
          </a:p>
          <a:p>
            <a:pPr lvl="1"/>
            <a:r>
              <a:rPr lang="it-IT" i="1" dirty="0"/>
              <a:t>Qual è la cosa migliore da fare</a:t>
            </a:r>
            <a:r>
              <a:rPr lang="it-IT" dirty="0"/>
              <a:t>? (misurano </a:t>
            </a:r>
            <a:r>
              <a:rPr lang="it-IT" i="1" dirty="0"/>
              <a:t>conoscenza</a:t>
            </a:r>
            <a:r>
              <a:rPr lang="it-IT" dirty="0"/>
              <a:t>: raddoppia la correlazione con GMA)</a:t>
            </a:r>
          </a:p>
          <a:p>
            <a:pPr lvl="1"/>
            <a:r>
              <a:rPr lang="it-IT" i="1" dirty="0"/>
              <a:t>Cosa faresti</a:t>
            </a:r>
            <a:r>
              <a:rPr lang="it-IT" dirty="0"/>
              <a:t>? (</a:t>
            </a:r>
            <a:r>
              <a:rPr lang="it-IT" i="1" dirty="0"/>
              <a:t>tendenza comportamentale</a:t>
            </a:r>
            <a:r>
              <a:rPr lang="it-IT" dirty="0"/>
              <a:t>, aumenta correlazione con Big </a:t>
            </a:r>
            <a:r>
              <a:rPr lang="it-IT" dirty="0" err="1"/>
              <a:t>Five</a:t>
            </a:r>
            <a:r>
              <a:rPr lang="it-IT" dirty="0"/>
              <a:t>). </a:t>
            </a:r>
          </a:p>
          <a:p>
            <a:r>
              <a:rPr lang="it-IT" dirty="0"/>
              <a:t>Entrambe le versioni hanno validità corretta per errore di misura (ma non RR) pari a </a:t>
            </a:r>
            <a:r>
              <a:rPr lang="el-GR" dirty="0">
                <a:solidFill>
                  <a:schemeClr val="tx1"/>
                </a:solidFill>
              </a:rPr>
              <a:t>ρ</a:t>
            </a:r>
            <a:r>
              <a:rPr lang="it-IT" dirty="0"/>
              <a:t>=.26. </a:t>
            </a:r>
          </a:p>
        </p:txBody>
      </p:sp>
    </p:spTree>
    <p:extLst>
      <p:ext uri="{BB962C8B-B14F-4D97-AF65-F5344CB8AC3E}">
        <p14:creationId xmlns:p14="http://schemas.microsoft.com/office/powerpoint/2010/main" val="31326396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29FF8-8EE3-4A63-8692-96F3A9F09A1A}"/>
              </a:ext>
            </a:extLst>
          </p:cNvPr>
          <p:cNvSpPr>
            <a:spLocks noGrp="1"/>
          </p:cNvSpPr>
          <p:nvPr>
            <p:ph type="title"/>
          </p:nvPr>
        </p:nvSpPr>
        <p:spPr/>
        <p:txBody>
          <a:bodyPr/>
          <a:lstStyle/>
          <a:p>
            <a:r>
              <a:rPr lang="it-IT" dirty="0"/>
              <a:t>Validità di costrutto e di criterio (</a:t>
            </a:r>
            <a:r>
              <a:rPr lang="it-IT" dirty="0" err="1"/>
              <a:t>McDaniel</a:t>
            </a:r>
            <a:r>
              <a:rPr lang="it-IT" dirty="0"/>
              <a:t> et al., 2007)</a:t>
            </a:r>
          </a:p>
        </p:txBody>
      </p:sp>
      <p:graphicFrame>
        <p:nvGraphicFramePr>
          <p:cNvPr id="4" name="Tabella 4">
            <a:extLst>
              <a:ext uri="{FF2B5EF4-FFF2-40B4-BE49-F238E27FC236}">
                <a16:creationId xmlns:a16="http://schemas.microsoft.com/office/drawing/2014/main" id="{CD9D3BEB-850C-41B2-B116-824FD494FBE3}"/>
              </a:ext>
            </a:extLst>
          </p:cNvPr>
          <p:cNvGraphicFramePr>
            <a:graphicFrameLocks noGrp="1"/>
          </p:cNvGraphicFramePr>
          <p:nvPr>
            <p:ph idx="1"/>
            <p:extLst>
              <p:ext uri="{D42A27DB-BD31-4B8C-83A1-F6EECF244321}">
                <p14:modId xmlns:p14="http://schemas.microsoft.com/office/powerpoint/2010/main" val="2296287005"/>
              </p:ext>
            </p:extLst>
          </p:nvPr>
        </p:nvGraphicFramePr>
        <p:xfrm>
          <a:off x="457200" y="1600200"/>
          <a:ext cx="8229600" cy="2966720"/>
        </p:xfrm>
        <a:graphic>
          <a:graphicData uri="http://schemas.openxmlformats.org/drawingml/2006/table">
            <a:tbl>
              <a:tblPr firstRow="1" bandRow="1">
                <a:tableStyleId>{5C22544A-7EE6-4342-B048-85BDC9FD1C3A}</a:tableStyleId>
              </a:tblPr>
              <a:tblGrid>
                <a:gridCol w="2530624">
                  <a:extLst>
                    <a:ext uri="{9D8B030D-6E8A-4147-A177-3AD203B41FA5}">
                      <a16:colId xmlns:a16="http://schemas.microsoft.com/office/drawing/2014/main" val="1375932980"/>
                    </a:ext>
                  </a:extLst>
                </a:gridCol>
                <a:gridCol w="1424744">
                  <a:extLst>
                    <a:ext uri="{9D8B030D-6E8A-4147-A177-3AD203B41FA5}">
                      <a16:colId xmlns:a16="http://schemas.microsoft.com/office/drawing/2014/main" val="2195714516"/>
                    </a:ext>
                  </a:extLst>
                </a:gridCol>
                <a:gridCol w="1424744">
                  <a:extLst>
                    <a:ext uri="{9D8B030D-6E8A-4147-A177-3AD203B41FA5}">
                      <a16:colId xmlns:a16="http://schemas.microsoft.com/office/drawing/2014/main" val="2919317062"/>
                    </a:ext>
                  </a:extLst>
                </a:gridCol>
                <a:gridCol w="1424744">
                  <a:extLst>
                    <a:ext uri="{9D8B030D-6E8A-4147-A177-3AD203B41FA5}">
                      <a16:colId xmlns:a16="http://schemas.microsoft.com/office/drawing/2014/main" val="3923854518"/>
                    </a:ext>
                  </a:extLst>
                </a:gridCol>
                <a:gridCol w="1424744">
                  <a:extLst>
                    <a:ext uri="{9D8B030D-6E8A-4147-A177-3AD203B41FA5}">
                      <a16:colId xmlns:a16="http://schemas.microsoft.com/office/drawing/2014/main" val="2641876670"/>
                    </a:ext>
                  </a:extLst>
                </a:gridCol>
              </a:tblGrid>
              <a:tr h="370840">
                <a:tc>
                  <a:txBody>
                    <a:bodyPr/>
                    <a:lstStyle/>
                    <a:p>
                      <a:endParaRPr lang="it-IT"/>
                    </a:p>
                  </a:txBody>
                  <a:tcPr/>
                </a:tc>
                <a:tc>
                  <a:txBody>
                    <a:bodyPr/>
                    <a:lstStyle/>
                    <a:p>
                      <a:pPr algn="ctr"/>
                      <a:r>
                        <a:rPr lang="it-IT" dirty="0">
                          <a:solidFill>
                            <a:schemeClr val="tx1"/>
                          </a:solidFill>
                        </a:rPr>
                        <a:t>K</a:t>
                      </a:r>
                    </a:p>
                  </a:txBody>
                  <a:tcPr/>
                </a:tc>
                <a:tc>
                  <a:txBody>
                    <a:bodyPr/>
                    <a:lstStyle/>
                    <a:p>
                      <a:pPr algn="ctr"/>
                      <a:r>
                        <a:rPr lang="it-IT" dirty="0">
                          <a:solidFill>
                            <a:schemeClr val="tx1"/>
                          </a:solidFill>
                        </a:rPr>
                        <a:t>N</a:t>
                      </a:r>
                    </a:p>
                  </a:txBody>
                  <a:tcPr/>
                </a:tc>
                <a:tc>
                  <a:txBody>
                    <a:bodyPr/>
                    <a:lstStyle/>
                    <a:p>
                      <a:pPr algn="ctr"/>
                      <a:r>
                        <a:rPr lang="it-IT" dirty="0">
                          <a:solidFill>
                            <a:schemeClr val="tx1"/>
                          </a:solidFill>
                        </a:rPr>
                        <a:t>r</a:t>
                      </a:r>
                    </a:p>
                  </a:txBody>
                  <a:tcPr/>
                </a:tc>
                <a:tc>
                  <a:txBody>
                    <a:bodyPr/>
                    <a:lstStyle/>
                    <a:p>
                      <a:pPr algn="ctr"/>
                      <a:r>
                        <a:rPr lang="el-GR" dirty="0">
                          <a:solidFill>
                            <a:schemeClr val="tx1"/>
                          </a:solidFill>
                        </a:rPr>
                        <a:t>ρ</a:t>
                      </a:r>
                      <a:endParaRPr lang="it-IT" dirty="0">
                        <a:solidFill>
                          <a:schemeClr val="tx1"/>
                        </a:solidFill>
                      </a:endParaRPr>
                    </a:p>
                  </a:txBody>
                  <a:tcPr/>
                </a:tc>
                <a:extLst>
                  <a:ext uri="{0D108BD9-81ED-4DB2-BD59-A6C34878D82A}">
                    <a16:rowId xmlns:a16="http://schemas.microsoft.com/office/drawing/2014/main" val="3008042479"/>
                  </a:ext>
                </a:extLst>
              </a:tr>
              <a:tr h="370840">
                <a:tc>
                  <a:txBody>
                    <a:bodyPr/>
                    <a:lstStyle/>
                    <a:p>
                      <a:r>
                        <a:rPr lang="it-IT" dirty="0"/>
                        <a:t>Job Performance</a:t>
                      </a:r>
                    </a:p>
                  </a:txBody>
                  <a:tcPr/>
                </a:tc>
                <a:tc>
                  <a:txBody>
                    <a:bodyPr/>
                    <a:lstStyle/>
                    <a:p>
                      <a:pPr algn="ctr"/>
                      <a:r>
                        <a:rPr lang="it-IT" dirty="0"/>
                        <a:t>118</a:t>
                      </a:r>
                    </a:p>
                  </a:txBody>
                  <a:tcPr/>
                </a:tc>
                <a:tc>
                  <a:txBody>
                    <a:bodyPr/>
                    <a:lstStyle/>
                    <a:p>
                      <a:pPr algn="ctr"/>
                      <a:r>
                        <a:rPr lang="it-IT" dirty="0"/>
                        <a:t>24800</a:t>
                      </a:r>
                    </a:p>
                  </a:txBody>
                  <a:tcPr/>
                </a:tc>
                <a:tc>
                  <a:txBody>
                    <a:bodyPr/>
                    <a:lstStyle/>
                    <a:p>
                      <a:pPr algn="ctr"/>
                      <a:r>
                        <a:rPr lang="it-IT" dirty="0"/>
                        <a:t>.20</a:t>
                      </a:r>
                    </a:p>
                  </a:txBody>
                  <a:tcPr/>
                </a:tc>
                <a:tc>
                  <a:txBody>
                    <a:bodyPr/>
                    <a:lstStyle/>
                    <a:p>
                      <a:pPr algn="ctr"/>
                      <a:r>
                        <a:rPr lang="it-IT" dirty="0"/>
                        <a:t>.26</a:t>
                      </a:r>
                    </a:p>
                  </a:txBody>
                  <a:tcPr/>
                </a:tc>
                <a:extLst>
                  <a:ext uri="{0D108BD9-81ED-4DB2-BD59-A6C34878D82A}">
                    <a16:rowId xmlns:a16="http://schemas.microsoft.com/office/drawing/2014/main" val="642864415"/>
                  </a:ext>
                </a:extLst>
              </a:tr>
              <a:tr h="370840">
                <a:tc>
                  <a:txBody>
                    <a:bodyPr/>
                    <a:lstStyle/>
                    <a:p>
                      <a:r>
                        <a:rPr lang="it-IT" dirty="0"/>
                        <a:t>GMA</a:t>
                      </a:r>
                    </a:p>
                  </a:txBody>
                  <a:tcPr/>
                </a:tc>
                <a:tc>
                  <a:txBody>
                    <a:bodyPr/>
                    <a:lstStyle/>
                    <a:p>
                      <a:pPr algn="ctr"/>
                      <a:r>
                        <a:rPr lang="it-IT" dirty="0"/>
                        <a:t>95</a:t>
                      </a:r>
                    </a:p>
                  </a:txBody>
                  <a:tcPr/>
                </a:tc>
                <a:tc>
                  <a:txBody>
                    <a:bodyPr/>
                    <a:lstStyle/>
                    <a:p>
                      <a:pPr algn="ctr"/>
                      <a:r>
                        <a:rPr lang="it-IT" dirty="0"/>
                        <a:t>30800</a:t>
                      </a:r>
                    </a:p>
                  </a:txBody>
                  <a:tcPr/>
                </a:tc>
                <a:tc>
                  <a:txBody>
                    <a:bodyPr/>
                    <a:lstStyle/>
                    <a:p>
                      <a:pPr algn="ctr"/>
                      <a:r>
                        <a:rPr lang="it-IT" dirty="0"/>
                        <a:t>.29</a:t>
                      </a:r>
                    </a:p>
                  </a:txBody>
                  <a:tcPr/>
                </a:tc>
                <a:tc>
                  <a:txBody>
                    <a:bodyPr/>
                    <a:lstStyle/>
                    <a:p>
                      <a:pPr algn="ctr"/>
                      <a:r>
                        <a:rPr lang="it-IT" dirty="0"/>
                        <a:t>.32</a:t>
                      </a:r>
                    </a:p>
                  </a:txBody>
                  <a:tcPr/>
                </a:tc>
                <a:extLst>
                  <a:ext uri="{0D108BD9-81ED-4DB2-BD59-A6C34878D82A}">
                    <a16:rowId xmlns:a16="http://schemas.microsoft.com/office/drawing/2014/main" val="3177380854"/>
                  </a:ext>
                </a:extLst>
              </a:tr>
              <a:tr h="370840">
                <a:tc>
                  <a:txBody>
                    <a:bodyPr/>
                    <a:lstStyle/>
                    <a:p>
                      <a:r>
                        <a:rPr lang="it-IT" dirty="0"/>
                        <a:t>Stabilità emotiva</a:t>
                      </a:r>
                    </a:p>
                  </a:txBody>
                  <a:tcPr/>
                </a:tc>
                <a:tc>
                  <a:txBody>
                    <a:bodyPr/>
                    <a:lstStyle/>
                    <a:p>
                      <a:pPr algn="ctr"/>
                      <a:r>
                        <a:rPr lang="it-IT" dirty="0"/>
                        <a:t>49</a:t>
                      </a:r>
                    </a:p>
                  </a:txBody>
                  <a:tcPr/>
                </a:tc>
                <a:tc>
                  <a:txBody>
                    <a:bodyPr/>
                    <a:lstStyle/>
                    <a:p>
                      <a:pPr algn="ctr"/>
                      <a:r>
                        <a:rPr lang="it-IT" dirty="0"/>
                        <a:t>19300</a:t>
                      </a:r>
                    </a:p>
                  </a:txBody>
                  <a:tcPr/>
                </a:tc>
                <a:tc>
                  <a:txBody>
                    <a:bodyPr/>
                    <a:lstStyle/>
                    <a:p>
                      <a:pPr algn="ctr"/>
                      <a:r>
                        <a:rPr lang="it-IT" dirty="0"/>
                        <a:t>.19</a:t>
                      </a:r>
                    </a:p>
                  </a:txBody>
                  <a:tcPr/>
                </a:tc>
                <a:tc>
                  <a:txBody>
                    <a:bodyPr/>
                    <a:lstStyle/>
                    <a:p>
                      <a:pPr algn="ctr"/>
                      <a:r>
                        <a:rPr lang="it-IT" dirty="0"/>
                        <a:t>.22</a:t>
                      </a:r>
                    </a:p>
                  </a:txBody>
                  <a:tcPr/>
                </a:tc>
                <a:extLst>
                  <a:ext uri="{0D108BD9-81ED-4DB2-BD59-A6C34878D82A}">
                    <a16:rowId xmlns:a16="http://schemas.microsoft.com/office/drawing/2014/main" val="4135957320"/>
                  </a:ext>
                </a:extLst>
              </a:tr>
              <a:tr h="370840">
                <a:tc>
                  <a:txBody>
                    <a:bodyPr/>
                    <a:lstStyle/>
                    <a:p>
                      <a:r>
                        <a:rPr lang="it-IT" dirty="0"/>
                        <a:t>Estroversione </a:t>
                      </a:r>
                    </a:p>
                  </a:txBody>
                  <a:tcPr/>
                </a:tc>
                <a:tc>
                  <a:txBody>
                    <a:bodyPr/>
                    <a:lstStyle/>
                    <a:p>
                      <a:pPr algn="ctr"/>
                      <a:r>
                        <a:rPr lang="it-IT" dirty="0"/>
                        <a:t>25</a:t>
                      </a:r>
                    </a:p>
                  </a:txBody>
                  <a:tcPr/>
                </a:tc>
                <a:tc>
                  <a:txBody>
                    <a:bodyPr/>
                    <a:lstStyle/>
                    <a:p>
                      <a:pPr algn="ctr"/>
                      <a:r>
                        <a:rPr lang="it-IT" dirty="0"/>
                        <a:t>11400</a:t>
                      </a:r>
                    </a:p>
                  </a:txBody>
                  <a:tcPr/>
                </a:tc>
                <a:tc>
                  <a:txBody>
                    <a:bodyPr/>
                    <a:lstStyle/>
                    <a:p>
                      <a:pPr algn="ctr"/>
                      <a:r>
                        <a:rPr lang="it-IT" dirty="0"/>
                        <a:t>.13</a:t>
                      </a:r>
                    </a:p>
                  </a:txBody>
                  <a:tcPr/>
                </a:tc>
                <a:tc>
                  <a:txBody>
                    <a:bodyPr/>
                    <a:lstStyle/>
                    <a:p>
                      <a:pPr algn="ctr"/>
                      <a:r>
                        <a:rPr lang="it-IT" dirty="0"/>
                        <a:t>.14</a:t>
                      </a:r>
                    </a:p>
                  </a:txBody>
                  <a:tcPr/>
                </a:tc>
                <a:extLst>
                  <a:ext uri="{0D108BD9-81ED-4DB2-BD59-A6C34878D82A}">
                    <a16:rowId xmlns:a16="http://schemas.microsoft.com/office/drawing/2014/main" val="1510965841"/>
                  </a:ext>
                </a:extLst>
              </a:tr>
              <a:tr h="370840">
                <a:tc>
                  <a:txBody>
                    <a:bodyPr/>
                    <a:lstStyle/>
                    <a:p>
                      <a:r>
                        <a:rPr lang="it-IT" dirty="0"/>
                        <a:t>Apertura mentale</a:t>
                      </a:r>
                    </a:p>
                  </a:txBody>
                  <a:tcPr/>
                </a:tc>
                <a:tc>
                  <a:txBody>
                    <a:bodyPr/>
                    <a:lstStyle/>
                    <a:p>
                      <a:pPr algn="ctr"/>
                      <a:r>
                        <a:rPr lang="it-IT" dirty="0"/>
                        <a:t>19</a:t>
                      </a:r>
                    </a:p>
                  </a:txBody>
                  <a:tcPr/>
                </a:tc>
                <a:tc>
                  <a:txBody>
                    <a:bodyPr/>
                    <a:lstStyle/>
                    <a:p>
                      <a:pPr algn="ctr"/>
                      <a:r>
                        <a:rPr lang="it-IT" dirty="0"/>
                        <a:t>4500</a:t>
                      </a:r>
                    </a:p>
                  </a:txBody>
                  <a:tcPr/>
                </a:tc>
                <a:tc>
                  <a:txBody>
                    <a:bodyPr/>
                    <a:lstStyle/>
                    <a:p>
                      <a:pPr algn="ctr"/>
                      <a:r>
                        <a:rPr lang="it-IT" dirty="0"/>
                        <a:t>.11</a:t>
                      </a:r>
                    </a:p>
                  </a:txBody>
                  <a:tcPr/>
                </a:tc>
                <a:tc>
                  <a:txBody>
                    <a:bodyPr/>
                    <a:lstStyle/>
                    <a:p>
                      <a:pPr algn="ctr"/>
                      <a:r>
                        <a:rPr lang="it-IT" dirty="0"/>
                        <a:t>.13</a:t>
                      </a:r>
                    </a:p>
                  </a:txBody>
                  <a:tcPr/>
                </a:tc>
                <a:extLst>
                  <a:ext uri="{0D108BD9-81ED-4DB2-BD59-A6C34878D82A}">
                    <a16:rowId xmlns:a16="http://schemas.microsoft.com/office/drawing/2014/main" val="725579362"/>
                  </a:ext>
                </a:extLst>
              </a:tr>
              <a:tr h="370840">
                <a:tc>
                  <a:txBody>
                    <a:bodyPr/>
                    <a:lstStyle/>
                    <a:p>
                      <a:r>
                        <a:rPr lang="it-IT" dirty="0" err="1"/>
                        <a:t>Amicalità</a:t>
                      </a:r>
                      <a:endParaRPr lang="it-IT" dirty="0"/>
                    </a:p>
                  </a:txBody>
                  <a:tcPr/>
                </a:tc>
                <a:tc>
                  <a:txBody>
                    <a:bodyPr/>
                    <a:lstStyle/>
                    <a:p>
                      <a:pPr algn="ctr"/>
                      <a:r>
                        <a:rPr lang="it-IT" dirty="0"/>
                        <a:t>51</a:t>
                      </a:r>
                    </a:p>
                  </a:txBody>
                  <a:tcPr/>
                </a:tc>
                <a:tc>
                  <a:txBody>
                    <a:bodyPr/>
                    <a:lstStyle/>
                    <a:p>
                      <a:pPr algn="ctr"/>
                      <a:r>
                        <a:rPr lang="it-IT" dirty="0"/>
                        <a:t>25500</a:t>
                      </a:r>
                    </a:p>
                  </a:txBody>
                  <a:tcPr/>
                </a:tc>
                <a:tc>
                  <a:txBody>
                    <a:bodyPr/>
                    <a:lstStyle/>
                    <a:p>
                      <a:pPr algn="ctr"/>
                      <a:r>
                        <a:rPr lang="it-IT" dirty="0"/>
                        <a:t>.22</a:t>
                      </a:r>
                    </a:p>
                  </a:txBody>
                  <a:tcPr/>
                </a:tc>
                <a:tc>
                  <a:txBody>
                    <a:bodyPr/>
                    <a:lstStyle/>
                    <a:p>
                      <a:pPr algn="ctr"/>
                      <a:r>
                        <a:rPr lang="it-IT" dirty="0"/>
                        <a:t>.25</a:t>
                      </a:r>
                    </a:p>
                  </a:txBody>
                  <a:tcPr/>
                </a:tc>
                <a:extLst>
                  <a:ext uri="{0D108BD9-81ED-4DB2-BD59-A6C34878D82A}">
                    <a16:rowId xmlns:a16="http://schemas.microsoft.com/office/drawing/2014/main" val="1449741814"/>
                  </a:ext>
                </a:extLst>
              </a:tr>
              <a:tr h="370840">
                <a:tc>
                  <a:txBody>
                    <a:bodyPr/>
                    <a:lstStyle/>
                    <a:p>
                      <a:r>
                        <a:rPr lang="it-IT" dirty="0"/>
                        <a:t>Coscienziosità</a:t>
                      </a:r>
                    </a:p>
                  </a:txBody>
                  <a:tcPr/>
                </a:tc>
                <a:tc>
                  <a:txBody>
                    <a:bodyPr/>
                    <a:lstStyle/>
                    <a:p>
                      <a:pPr algn="ctr"/>
                      <a:r>
                        <a:rPr lang="it-IT" dirty="0"/>
                        <a:t>53</a:t>
                      </a:r>
                    </a:p>
                  </a:txBody>
                  <a:tcPr/>
                </a:tc>
                <a:tc>
                  <a:txBody>
                    <a:bodyPr/>
                    <a:lstStyle/>
                    <a:p>
                      <a:pPr algn="ctr"/>
                      <a:r>
                        <a:rPr lang="it-IT" dirty="0"/>
                        <a:t>31300</a:t>
                      </a:r>
                    </a:p>
                  </a:txBody>
                  <a:tcPr/>
                </a:tc>
                <a:tc>
                  <a:txBody>
                    <a:bodyPr/>
                    <a:lstStyle/>
                    <a:p>
                      <a:pPr algn="ctr"/>
                      <a:r>
                        <a:rPr lang="it-IT" dirty="0"/>
                        <a:t>.23</a:t>
                      </a:r>
                    </a:p>
                  </a:txBody>
                  <a:tcPr/>
                </a:tc>
                <a:tc>
                  <a:txBody>
                    <a:bodyPr/>
                    <a:lstStyle/>
                    <a:p>
                      <a:pPr algn="ctr"/>
                      <a:r>
                        <a:rPr lang="it-IT" dirty="0"/>
                        <a:t>.27</a:t>
                      </a:r>
                    </a:p>
                  </a:txBody>
                  <a:tcPr/>
                </a:tc>
                <a:extLst>
                  <a:ext uri="{0D108BD9-81ED-4DB2-BD59-A6C34878D82A}">
                    <a16:rowId xmlns:a16="http://schemas.microsoft.com/office/drawing/2014/main" val="1936030124"/>
                  </a:ext>
                </a:extLst>
              </a:tr>
            </a:tbl>
          </a:graphicData>
        </a:graphic>
      </p:graphicFrame>
      <p:sp>
        <p:nvSpPr>
          <p:cNvPr id="5" name="Segnaposto contenuto 2">
            <a:extLst>
              <a:ext uri="{FF2B5EF4-FFF2-40B4-BE49-F238E27FC236}">
                <a16:creationId xmlns:a16="http://schemas.microsoft.com/office/drawing/2014/main" id="{341A2B02-090D-4D9F-A263-AB108112DE47}"/>
              </a:ext>
            </a:extLst>
          </p:cNvPr>
          <p:cNvSpPr txBox="1">
            <a:spLocks/>
          </p:cNvSpPr>
          <p:nvPr/>
        </p:nvSpPr>
        <p:spPr bwMode="auto">
          <a:xfrm>
            <a:off x="457200" y="4777536"/>
            <a:ext cx="8229600" cy="17862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b="0" kern="0" dirty="0"/>
              <a:t>Validità incrementale maggiore per «tendenza comportamentale»: </a:t>
            </a:r>
          </a:p>
          <a:p>
            <a:pPr lvl="1"/>
            <a:r>
              <a:rPr lang="it-IT" b="0" kern="0" dirty="0"/>
              <a:t>+5% sopra g; +4% sopra BF; +2% sopra entrambi</a:t>
            </a:r>
          </a:p>
        </p:txBody>
      </p:sp>
    </p:spTree>
    <p:extLst>
      <p:ext uri="{BB962C8B-B14F-4D97-AF65-F5344CB8AC3E}">
        <p14:creationId xmlns:p14="http://schemas.microsoft.com/office/powerpoint/2010/main" val="10055379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7FC014-4B30-489A-A4EC-53FF1B0AD7DC}"/>
              </a:ext>
            </a:extLst>
          </p:cNvPr>
          <p:cNvSpPr>
            <a:spLocks noGrp="1"/>
          </p:cNvSpPr>
          <p:nvPr>
            <p:ph type="title"/>
          </p:nvPr>
        </p:nvSpPr>
        <p:spPr/>
        <p:txBody>
          <a:bodyPr/>
          <a:lstStyle/>
          <a:p>
            <a:r>
              <a:rPr lang="it-IT" dirty="0" err="1"/>
              <a:t>Tacti</a:t>
            </a:r>
            <a:r>
              <a:rPr lang="it-IT" dirty="0"/>
              <a:t> Knowledge Inventory for Managers </a:t>
            </a:r>
            <a:br>
              <a:rPr lang="it-IT" dirty="0"/>
            </a:br>
            <a:r>
              <a:rPr lang="it-IT" sz="2400" dirty="0"/>
              <a:t>(Wagner &amp; Sternberg, 1991)</a:t>
            </a:r>
            <a:endParaRPr lang="it-IT" dirty="0"/>
          </a:p>
        </p:txBody>
      </p:sp>
      <p:sp>
        <p:nvSpPr>
          <p:cNvPr id="3" name="Segnaposto contenuto 2">
            <a:extLst>
              <a:ext uri="{FF2B5EF4-FFF2-40B4-BE49-F238E27FC236}">
                <a16:creationId xmlns:a16="http://schemas.microsoft.com/office/drawing/2014/main" id="{1BA8336F-5091-4B6A-8694-2EB087A31087}"/>
              </a:ext>
            </a:extLst>
          </p:cNvPr>
          <p:cNvSpPr>
            <a:spLocks noGrp="1"/>
          </p:cNvSpPr>
          <p:nvPr>
            <p:ph idx="1"/>
          </p:nvPr>
        </p:nvSpPr>
        <p:spPr/>
        <p:txBody>
          <a:bodyPr/>
          <a:lstStyle/>
          <a:p>
            <a:r>
              <a:rPr lang="it-IT" dirty="0"/>
              <a:t>Buone proprietà psicometriche, ma pochissima ricerca</a:t>
            </a:r>
          </a:p>
          <a:p>
            <a:r>
              <a:rPr lang="it-IT" dirty="0" err="1"/>
              <a:t>Prolemi</a:t>
            </a:r>
            <a:r>
              <a:rPr lang="it-IT" dirty="0"/>
              <a:t> datati (andrebbero aggiornati?)</a:t>
            </a:r>
          </a:p>
          <a:p>
            <a:r>
              <a:rPr lang="it-IT" dirty="0"/>
              <a:t>Eventuale approfondimento per casa (solo per chi è interessato): </a:t>
            </a:r>
          </a:p>
          <a:p>
            <a:pPr lvl="1"/>
            <a:r>
              <a:rPr lang="it-IT" dirty="0">
                <a:hlinkClick r:id="rId2"/>
              </a:rPr>
              <a:t>https://www.dropbox.com/sh/c0j488707xhvtfw/AAB6ErPbNdB53JKKyPssf9GTa?dl=0</a:t>
            </a:r>
            <a:endParaRPr lang="it-IT" dirty="0"/>
          </a:p>
          <a:p>
            <a:r>
              <a:rPr lang="it-IT" dirty="0"/>
              <a:t>Possibile argomento di tesi. </a:t>
            </a:r>
          </a:p>
          <a:p>
            <a:pPr lvl="1"/>
            <a:endParaRPr lang="it-IT" dirty="0"/>
          </a:p>
        </p:txBody>
      </p:sp>
    </p:spTree>
    <p:extLst>
      <p:ext uri="{BB962C8B-B14F-4D97-AF65-F5344CB8AC3E}">
        <p14:creationId xmlns:p14="http://schemas.microsoft.com/office/powerpoint/2010/main" val="35936247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50B2055-7CCC-476A-A962-8E0A57C43F33}"/>
              </a:ext>
            </a:extLst>
          </p:cNvPr>
          <p:cNvSpPr>
            <a:spLocks noGrp="1"/>
          </p:cNvSpPr>
          <p:nvPr>
            <p:ph type="ctrTitle"/>
          </p:nvPr>
        </p:nvSpPr>
        <p:spPr/>
        <p:txBody>
          <a:bodyPr/>
          <a:lstStyle/>
          <a:p>
            <a:r>
              <a:rPr lang="it-IT" dirty="0"/>
              <a:t>L’intervista di selezione</a:t>
            </a:r>
          </a:p>
        </p:txBody>
      </p:sp>
      <p:sp>
        <p:nvSpPr>
          <p:cNvPr id="5" name="Sottotitolo 4">
            <a:extLst>
              <a:ext uri="{FF2B5EF4-FFF2-40B4-BE49-F238E27FC236}">
                <a16:creationId xmlns:a16="http://schemas.microsoft.com/office/drawing/2014/main" id="{A246E148-A534-40A2-B23A-15F8CC8B45B3}"/>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8772673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B75BE9-E051-4D7F-9323-FC225685D596}"/>
              </a:ext>
            </a:extLst>
          </p:cNvPr>
          <p:cNvSpPr>
            <a:spLocks noGrp="1"/>
          </p:cNvSpPr>
          <p:nvPr>
            <p:ph type="title"/>
          </p:nvPr>
        </p:nvSpPr>
        <p:spPr/>
        <p:txBody>
          <a:bodyPr/>
          <a:lstStyle/>
          <a:p>
            <a:r>
              <a:rPr lang="it-IT" dirty="0"/>
              <a:t>La prassi</a:t>
            </a:r>
          </a:p>
        </p:txBody>
      </p:sp>
      <p:sp>
        <p:nvSpPr>
          <p:cNvPr id="3" name="Segnaposto contenuto 2">
            <a:extLst>
              <a:ext uri="{FF2B5EF4-FFF2-40B4-BE49-F238E27FC236}">
                <a16:creationId xmlns:a16="http://schemas.microsoft.com/office/drawing/2014/main" id="{9D29B8CF-F66C-4710-878F-582DF59D45EA}"/>
              </a:ext>
            </a:extLst>
          </p:cNvPr>
          <p:cNvSpPr>
            <a:spLocks noGrp="1"/>
          </p:cNvSpPr>
          <p:nvPr>
            <p:ph idx="1"/>
          </p:nvPr>
        </p:nvSpPr>
        <p:spPr>
          <a:xfrm>
            <a:off x="457200" y="1700808"/>
            <a:ext cx="8229600" cy="4767138"/>
          </a:xfrm>
        </p:spPr>
        <p:txBody>
          <a:bodyPr/>
          <a:lstStyle/>
          <a:p>
            <a:r>
              <a:rPr lang="it-IT" dirty="0"/>
              <a:t>In Europa, il </a:t>
            </a:r>
            <a:r>
              <a:rPr lang="it-IT" i="1" dirty="0"/>
              <a:t>70% - 100%</a:t>
            </a:r>
            <a:r>
              <a:rPr lang="it-IT" dirty="0"/>
              <a:t> dei datori di lavoro usa l’intervista per valutare i candidati. </a:t>
            </a:r>
          </a:p>
          <a:p>
            <a:r>
              <a:rPr lang="it-IT" dirty="0"/>
              <a:t>Estrema </a:t>
            </a:r>
            <a:r>
              <a:rPr lang="it-IT" i="1" dirty="0"/>
              <a:t>eterogeneità</a:t>
            </a:r>
            <a:r>
              <a:rPr lang="it-IT" dirty="0"/>
              <a:t> in termini di:</a:t>
            </a:r>
          </a:p>
          <a:p>
            <a:pPr lvl="1"/>
            <a:r>
              <a:rPr lang="it-IT" dirty="0"/>
              <a:t>Domande</a:t>
            </a:r>
          </a:p>
          <a:p>
            <a:pPr lvl="1"/>
            <a:r>
              <a:rPr lang="it-IT" dirty="0"/>
              <a:t>Costrutti indagati</a:t>
            </a:r>
          </a:p>
          <a:p>
            <a:pPr lvl="1"/>
            <a:r>
              <a:rPr lang="it-IT" dirty="0"/>
              <a:t>Durata</a:t>
            </a:r>
          </a:p>
          <a:p>
            <a:pPr lvl="1"/>
            <a:r>
              <a:rPr lang="it-IT" dirty="0"/>
              <a:t>Standardizzazione</a:t>
            </a:r>
          </a:p>
          <a:p>
            <a:pPr lvl="1"/>
            <a:r>
              <a:rPr lang="it-IT" dirty="0"/>
              <a:t>Numero di intervistatori</a:t>
            </a:r>
          </a:p>
        </p:txBody>
      </p:sp>
    </p:spTree>
    <p:extLst>
      <p:ext uri="{BB962C8B-B14F-4D97-AF65-F5344CB8AC3E}">
        <p14:creationId xmlns:p14="http://schemas.microsoft.com/office/powerpoint/2010/main" val="39626531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0BA1DA-4CA6-4370-AE46-F4723DFB43E5}"/>
              </a:ext>
            </a:extLst>
          </p:cNvPr>
          <p:cNvSpPr>
            <a:spLocks noGrp="1"/>
          </p:cNvSpPr>
          <p:nvPr>
            <p:ph type="title"/>
          </p:nvPr>
        </p:nvSpPr>
        <p:spPr/>
        <p:txBody>
          <a:bodyPr/>
          <a:lstStyle/>
          <a:p>
            <a:r>
              <a:rPr lang="it-IT" dirty="0"/>
              <a:t>Il tipico «colloquio di lavoro»</a:t>
            </a:r>
          </a:p>
        </p:txBody>
      </p:sp>
      <p:sp>
        <p:nvSpPr>
          <p:cNvPr id="3" name="Segnaposto contenuto 2">
            <a:extLst>
              <a:ext uri="{FF2B5EF4-FFF2-40B4-BE49-F238E27FC236}">
                <a16:creationId xmlns:a16="http://schemas.microsoft.com/office/drawing/2014/main" id="{62CB1F85-D558-43C3-8BA0-85BA5BB5DD9C}"/>
              </a:ext>
            </a:extLst>
          </p:cNvPr>
          <p:cNvSpPr>
            <a:spLocks noGrp="1"/>
          </p:cNvSpPr>
          <p:nvPr>
            <p:ph idx="1"/>
          </p:nvPr>
        </p:nvSpPr>
        <p:spPr/>
        <p:txBody>
          <a:bodyPr/>
          <a:lstStyle/>
          <a:p>
            <a:r>
              <a:rPr lang="it-IT" sz="3000" dirty="0"/>
              <a:t>Poco/per nulla strutturato</a:t>
            </a:r>
          </a:p>
          <a:p>
            <a:r>
              <a:rPr lang="it-IT" sz="3000" dirty="0"/>
              <a:t>Informale/amichevole</a:t>
            </a:r>
          </a:p>
          <a:p>
            <a:r>
              <a:rPr lang="it-IT" sz="3000" dirty="0"/>
              <a:t>Doppia funzione: valutazione e reclutamento. Quindi, raccolgo informazioni, valuto e spiego il lavoro nella stessa intervista</a:t>
            </a:r>
          </a:p>
          <a:p>
            <a:r>
              <a:rPr lang="it-IT" sz="3000" dirty="0"/>
              <a:t>Non necessita di particolare preparazione</a:t>
            </a:r>
          </a:p>
          <a:p>
            <a:r>
              <a:rPr lang="it-IT" sz="3000" dirty="0"/>
              <a:t>Dedico una parte alla discussione del curriculum</a:t>
            </a:r>
          </a:p>
          <a:p>
            <a:r>
              <a:rPr lang="it-IT" sz="3000" dirty="0"/>
              <a:t>Valuto la persona nel suo insieme</a:t>
            </a:r>
          </a:p>
        </p:txBody>
      </p:sp>
      <p:cxnSp>
        <p:nvCxnSpPr>
          <p:cNvPr id="5" name="Connettore diritto 4">
            <a:extLst>
              <a:ext uri="{FF2B5EF4-FFF2-40B4-BE49-F238E27FC236}">
                <a16:creationId xmlns:a16="http://schemas.microsoft.com/office/drawing/2014/main" id="{3DEE5ABE-0F6A-4640-BE57-0DBA94AAEDA7}"/>
              </a:ext>
            </a:extLst>
          </p:cNvPr>
          <p:cNvCxnSpPr/>
          <p:nvPr/>
        </p:nvCxnSpPr>
        <p:spPr bwMode="auto">
          <a:xfrm>
            <a:off x="683568" y="1600200"/>
            <a:ext cx="7488832" cy="420506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7" name="Connettore diritto 6">
            <a:extLst>
              <a:ext uri="{FF2B5EF4-FFF2-40B4-BE49-F238E27FC236}">
                <a16:creationId xmlns:a16="http://schemas.microsoft.com/office/drawing/2014/main" id="{EEAC835D-02D0-460D-9BEE-BA549CB83A53}"/>
              </a:ext>
            </a:extLst>
          </p:cNvPr>
          <p:cNvCxnSpPr/>
          <p:nvPr/>
        </p:nvCxnSpPr>
        <p:spPr bwMode="auto">
          <a:xfrm flipH="1">
            <a:off x="755576" y="1484784"/>
            <a:ext cx="8064896" cy="4752528"/>
          </a:xfrm>
          <a:prstGeom prst="line">
            <a:avLst/>
          </a:prstGeom>
          <a:solidFill>
            <a:schemeClr val="accent1"/>
          </a:solidFill>
          <a:ln w="666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778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D8318C-B7D4-4420-957E-841601C62B22}"/>
              </a:ext>
            </a:extLst>
          </p:cNvPr>
          <p:cNvSpPr>
            <a:spLocks noGrp="1"/>
          </p:cNvSpPr>
          <p:nvPr>
            <p:ph type="title"/>
          </p:nvPr>
        </p:nvSpPr>
        <p:spPr/>
        <p:txBody>
          <a:bodyPr/>
          <a:lstStyle/>
          <a:p>
            <a:r>
              <a:rPr lang="it-IT" dirty="0"/>
              <a:t>Come il budget influenza la selezione</a:t>
            </a:r>
          </a:p>
        </p:txBody>
      </p:sp>
      <p:sp>
        <p:nvSpPr>
          <p:cNvPr id="3" name="Segnaposto contenuto 2">
            <a:extLst>
              <a:ext uri="{FF2B5EF4-FFF2-40B4-BE49-F238E27FC236}">
                <a16:creationId xmlns:a16="http://schemas.microsoft.com/office/drawing/2014/main" id="{DC7188ED-DDCC-4327-A6FB-E83D0F0C8ACB}"/>
              </a:ext>
            </a:extLst>
          </p:cNvPr>
          <p:cNvSpPr>
            <a:spLocks noGrp="1"/>
          </p:cNvSpPr>
          <p:nvPr>
            <p:ph idx="1"/>
          </p:nvPr>
        </p:nvSpPr>
        <p:spPr>
          <a:xfrm>
            <a:off x="457200" y="1556792"/>
            <a:ext cx="8229600" cy="4983162"/>
          </a:xfrm>
        </p:spPr>
        <p:txBody>
          <a:bodyPr/>
          <a:lstStyle/>
          <a:p>
            <a:r>
              <a:rPr lang="it-IT" dirty="0"/>
              <a:t>I costi determinano la </a:t>
            </a:r>
            <a:r>
              <a:rPr lang="it-IT" i="1" dirty="0"/>
              <a:t>quantità delle informazioni</a:t>
            </a:r>
            <a:r>
              <a:rPr lang="it-IT" dirty="0"/>
              <a:t> disponibili per la scelta. </a:t>
            </a:r>
          </a:p>
          <a:p>
            <a:r>
              <a:rPr lang="it-IT" dirty="0"/>
              <a:t>I costi determinano il </a:t>
            </a:r>
            <a:r>
              <a:rPr lang="it-IT" i="1" dirty="0"/>
              <a:t>tipo di strumenti </a:t>
            </a:r>
            <a:r>
              <a:rPr lang="it-IT" dirty="0"/>
              <a:t>da utilizzare</a:t>
            </a:r>
          </a:p>
          <a:p>
            <a:pPr lvl="1"/>
            <a:r>
              <a:rPr lang="it-IT" dirty="0"/>
              <a:t>(ad es., probabilmente nessun supervisore amministrativo vi autorizzerà a fare 50 interviste)</a:t>
            </a:r>
          </a:p>
          <a:p>
            <a:r>
              <a:rPr lang="it-IT" dirty="0"/>
              <a:t>I costi determinano il </a:t>
            </a:r>
            <a:r>
              <a:rPr lang="it-IT" i="1" dirty="0"/>
              <a:t>numero di candidati</a:t>
            </a:r>
            <a:r>
              <a:rPr lang="it-IT" dirty="0"/>
              <a:t>, che è positivamente correlato con l’efficacia della selezione. </a:t>
            </a:r>
          </a:p>
          <a:p>
            <a:endParaRPr lang="it-IT" dirty="0"/>
          </a:p>
        </p:txBody>
      </p:sp>
    </p:spTree>
    <p:extLst>
      <p:ext uri="{BB962C8B-B14F-4D97-AF65-F5344CB8AC3E}">
        <p14:creationId xmlns:p14="http://schemas.microsoft.com/office/powerpoint/2010/main" val="17011656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98AA78-43BE-4134-A22B-47A450CDA966}"/>
              </a:ext>
            </a:extLst>
          </p:cNvPr>
          <p:cNvSpPr>
            <a:spLocks noGrp="1"/>
          </p:cNvSpPr>
          <p:nvPr>
            <p:ph type="title"/>
          </p:nvPr>
        </p:nvSpPr>
        <p:spPr/>
        <p:txBody>
          <a:bodyPr/>
          <a:lstStyle/>
          <a:p>
            <a:r>
              <a:rPr lang="it-IT" dirty="0"/>
              <a:t>Linee guida per l’intervista di selezione</a:t>
            </a:r>
          </a:p>
        </p:txBody>
      </p:sp>
      <p:sp>
        <p:nvSpPr>
          <p:cNvPr id="3" name="Segnaposto contenuto 2">
            <a:extLst>
              <a:ext uri="{FF2B5EF4-FFF2-40B4-BE49-F238E27FC236}">
                <a16:creationId xmlns:a16="http://schemas.microsoft.com/office/drawing/2014/main" id="{6FA3B527-DCC4-4D2D-86EB-E3730D87492F}"/>
              </a:ext>
            </a:extLst>
          </p:cNvPr>
          <p:cNvSpPr>
            <a:spLocks noGrp="1"/>
          </p:cNvSpPr>
          <p:nvPr>
            <p:ph idx="1"/>
          </p:nvPr>
        </p:nvSpPr>
        <p:spPr/>
        <p:txBody>
          <a:bodyPr/>
          <a:lstStyle/>
          <a:p>
            <a:r>
              <a:rPr lang="it-IT" dirty="0"/>
              <a:t>Uniformità attraverso i candidati. </a:t>
            </a:r>
          </a:p>
          <a:p>
            <a:r>
              <a:rPr lang="it-IT" dirty="0"/>
              <a:t>Standardizzazione delle domande (ammesse le </a:t>
            </a:r>
            <a:r>
              <a:rPr lang="it-IT" dirty="0" err="1"/>
              <a:t>probing</a:t>
            </a:r>
            <a:r>
              <a:rPr lang="it-IT" dirty="0"/>
              <a:t> </a:t>
            </a:r>
            <a:r>
              <a:rPr lang="it-IT" dirty="0" err="1"/>
              <a:t>questions</a:t>
            </a:r>
            <a:r>
              <a:rPr lang="it-IT" dirty="0"/>
              <a:t>)</a:t>
            </a:r>
          </a:p>
          <a:p>
            <a:r>
              <a:rPr lang="it-IT" dirty="0"/>
              <a:t>Standardizzazione della valutazione delle risposte</a:t>
            </a:r>
          </a:p>
          <a:p>
            <a:r>
              <a:rPr lang="it-IT" dirty="0"/>
              <a:t>2+ intervistatori (cosiddetta «panel»)</a:t>
            </a:r>
          </a:p>
          <a:p>
            <a:r>
              <a:rPr lang="it-IT" dirty="0"/>
              <a:t>Basare le domande sulla Job Analysis</a:t>
            </a:r>
          </a:p>
          <a:p>
            <a:endParaRPr lang="it-IT" sz="1000" dirty="0"/>
          </a:p>
          <a:p>
            <a:pPr marL="0" indent="0">
              <a:buNone/>
            </a:pPr>
            <a:r>
              <a:rPr lang="it-IT" sz="1400" dirty="0"/>
              <a:t>Fonte: Conway et al., (1998)</a:t>
            </a:r>
          </a:p>
          <a:p>
            <a:endParaRPr lang="it-IT" sz="2000" dirty="0"/>
          </a:p>
          <a:p>
            <a:endParaRPr lang="it-IT" sz="2000" dirty="0"/>
          </a:p>
        </p:txBody>
      </p:sp>
    </p:spTree>
    <p:extLst>
      <p:ext uri="{BB962C8B-B14F-4D97-AF65-F5344CB8AC3E}">
        <p14:creationId xmlns:p14="http://schemas.microsoft.com/office/powerpoint/2010/main" val="373109396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98AA78-43BE-4134-A22B-47A450CDA966}"/>
              </a:ext>
            </a:extLst>
          </p:cNvPr>
          <p:cNvSpPr>
            <a:spLocks noGrp="1"/>
          </p:cNvSpPr>
          <p:nvPr>
            <p:ph type="title"/>
          </p:nvPr>
        </p:nvSpPr>
        <p:spPr/>
        <p:txBody>
          <a:bodyPr/>
          <a:lstStyle/>
          <a:p>
            <a:r>
              <a:rPr lang="it-IT" dirty="0"/>
              <a:t>Linee guida per l’intervista di selezione</a:t>
            </a:r>
          </a:p>
        </p:txBody>
      </p:sp>
      <p:sp>
        <p:nvSpPr>
          <p:cNvPr id="3" name="Segnaposto contenuto 2">
            <a:extLst>
              <a:ext uri="{FF2B5EF4-FFF2-40B4-BE49-F238E27FC236}">
                <a16:creationId xmlns:a16="http://schemas.microsoft.com/office/drawing/2014/main" id="{6FA3B527-DCC4-4D2D-86EB-E3730D87492F}"/>
              </a:ext>
            </a:extLst>
          </p:cNvPr>
          <p:cNvSpPr>
            <a:spLocks noGrp="1"/>
          </p:cNvSpPr>
          <p:nvPr>
            <p:ph idx="1"/>
          </p:nvPr>
        </p:nvSpPr>
        <p:spPr>
          <a:xfrm>
            <a:off x="457200" y="1484784"/>
            <a:ext cx="8229600" cy="4983162"/>
          </a:xfrm>
        </p:spPr>
        <p:txBody>
          <a:bodyPr/>
          <a:lstStyle/>
          <a:p>
            <a:r>
              <a:rPr lang="it-IT" sz="2400" i="1" dirty="0"/>
              <a:t>Addestramento tecnico </a:t>
            </a:r>
            <a:r>
              <a:rPr lang="it-IT" sz="2400" dirty="0"/>
              <a:t>degli intervistatori</a:t>
            </a:r>
          </a:p>
          <a:p>
            <a:r>
              <a:rPr lang="it-IT" sz="2400" i="1" dirty="0"/>
              <a:t>Ignorare le informazioni </a:t>
            </a:r>
            <a:r>
              <a:rPr lang="it-IT" sz="2400" i="1" dirty="0" err="1"/>
              <a:t>pre</a:t>
            </a:r>
            <a:r>
              <a:rPr lang="it-IT" sz="2400" i="1" dirty="0"/>
              <a:t>-esistenti </a:t>
            </a:r>
            <a:r>
              <a:rPr lang="it-IT" sz="2400" dirty="0"/>
              <a:t>(CV, valutazioni ai test, ecc.)</a:t>
            </a:r>
          </a:p>
          <a:p>
            <a:r>
              <a:rPr lang="it-IT" sz="2400" dirty="0"/>
              <a:t>Porre almeno </a:t>
            </a:r>
            <a:r>
              <a:rPr lang="it-IT" sz="2400" i="1" dirty="0"/>
              <a:t>3 domande per ogni caratteristica</a:t>
            </a:r>
            <a:r>
              <a:rPr lang="it-IT" sz="2400" dirty="0"/>
              <a:t> da valutare</a:t>
            </a:r>
          </a:p>
          <a:p>
            <a:r>
              <a:rPr lang="it-IT" sz="2400" dirty="0"/>
              <a:t>Conoscere bene la JD e focalizzarsi su di essa</a:t>
            </a:r>
          </a:p>
          <a:p>
            <a:r>
              <a:rPr lang="it-IT" sz="2400" i="1" dirty="0"/>
              <a:t>Non lasciare spazio alle domande del candidato </a:t>
            </a:r>
            <a:r>
              <a:rPr lang="it-IT" sz="2400" dirty="0"/>
              <a:t>se non alla fine per diminuire l’impatto della prima impressione e delle strategie di gestione dell’immagine</a:t>
            </a:r>
          </a:p>
          <a:p>
            <a:r>
              <a:rPr lang="it-IT" sz="2400" i="1" dirty="0"/>
              <a:t>Prendere note durante l’intervista</a:t>
            </a:r>
          </a:p>
          <a:p>
            <a:endParaRPr lang="it-IT" sz="800" dirty="0"/>
          </a:p>
          <a:p>
            <a:pPr marL="0" indent="0">
              <a:buNone/>
            </a:pPr>
            <a:endParaRPr lang="it-IT" sz="1100" dirty="0"/>
          </a:p>
          <a:p>
            <a:pPr marL="0" indent="0">
              <a:buNone/>
            </a:pPr>
            <a:r>
              <a:rPr lang="it-IT" sz="1100" dirty="0"/>
              <a:t>Fonte: Conway et al., (1998); </a:t>
            </a:r>
            <a:r>
              <a:rPr lang="it-IT" sz="1100" dirty="0" err="1"/>
              <a:t>Swider</a:t>
            </a:r>
            <a:r>
              <a:rPr lang="it-IT" sz="1100" dirty="0"/>
              <a:t> et al (2016)</a:t>
            </a:r>
          </a:p>
          <a:p>
            <a:endParaRPr lang="it-IT" sz="1600" dirty="0"/>
          </a:p>
          <a:p>
            <a:endParaRPr lang="it-IT" sz="1600" dirty="0"/>
          </a:p>
        </p:txBody>
      </p:sp>
    </p:spTree>
    <p:extLst>
      <p:ext uri="{BB962C8B-B14F-4D97-AF65-F5344CB8AC3E}">
        <p14:creationId xmlns:p14="http://schemas.microsoft.com/office/powerpoint/2010/main" val="28923950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1F8FF-C352-4BEE-B2A8-021BE7867169}"/>
              </a:ext>
            </a:extLst>
          </p:cNvPr>
          <p:cNvSpPr>
            <a:spLocks noGrp="1"/>
          </p:cNvSpPr>
          <p:nvPr>
            <p:ph type="title"/>
          </p:nvPr>
        </p:nvSpPr>
        <p:spPr/>
        <p:txBody>
          <a:bodyPr/>
          <a:lstStyle/>
          <a:p>
            <a:r>
              <a:rPr lang="it-IT" dirty="0"/>
              <a:t>Validità e strutturazione</a:t>
            </a:r>
          </a:p>
        </p:txBody>
      </p:sp>
      <p:graphicFrame>
        <p:nvGraphicFramePr>
          <p:cNvPr id="7" name="Grafico 6">
            <a:extLst>
              <a:ext uri="{FF2B5EF4-FFF2-40B4-BE49-F238E27FC236}">
                <a16:creationId xmlns:a16="http://schemas.microsoft.com/office/drawing/2014/main" id="{5B692E45-836D-41C0-8B5B-B5F524B7B62D}"/>
              </a:ext>
            </a:extLst>
          </p:cNvPr>
          <p:cNvGraphicFramePr>
            <a:graphicFrameLocks/>
          </p:cNvGraphicFramePr>
          <p:nvPr>
            <p:extLst>
              <p:ext uri="{D42A27DB-BD31-4B8C-83A1-F6EECF244321}">
                <p14:modId xmlns:p14="http://schemas.microsoft.com/office/powerpoint/2010/main" val="1417205617"/>
              </p:ext>
            </p:extLst>
          </p:nvPr>
        </p:nvGraphicFramePr>
        <p:xfrm>
          <a:off x="251520" y="1412776"/>
          <a:ext cx="8640960"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8" name="Segnaposto contenuto 2">
            <a:extLst>
              <a:ext uri="{FF2B5EF4-FFF2-40B4-BE49-F238E27FC236}">
                <a16:creationId xmlns:a16="http://schemas.microsoft.com/office/drawing/2014/main" id="{4A69C856-6076-4092-A35D-52F3D30037A6}"/>
              </a:ext>
            </a:extLst>
          </p:cNvPr>
          <p:cNvSpPr>
            <a:spLocks noGrp="1"/>
          </p:cNvSpPr>
          <p:nvPr>
            <p:ph idx="1"/>
          </p:nvPr>
        </p:nvSpPr>
        <p:spPr>
          <a:xfrm>
            <a:off x="457200" y="6230007"/>
            <a:ext cx="8229600" cy="446658"/>
          </a:xfrm>
        </p:spPr>
        <p:txBody>
          <a:bodyPr/>
          <a:lstStyle/>
          <a:p>
            <a:pPr marL="0" indent="0">
              <a:buNone/>
            </a:pPr>
            <a:r>
              <a:rPr lang="it-IT" sz="1600" dirty="0"/>
              <a:t>* Validità incrementale corretta sopra Intelligenza e Coscienziosità (Cortina et al., 2002)</a:t>
            </a:r>
          </a:p>
        </p:txBody>
      </p:sp>
    </p:spTree>
    <p:extLst>
      <p:ext uri="{BB962C8B-B14F-4D97-AF65-F5344CB8AC3E}">
        <p14:creationId xmlns:p14="http://schemas.microsoft.com/office/powerpoint/2010/main" val="1598757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1F8FF-C352-4BEE-B2A8-021BE7867169}"/>
              </a:ext>
            </a:extLst>
          </p:cNvPr>
          <p:cNvSpPr>
            <a:spLocks noGrp="1"/>
          </p:cNvSpPr>
          <p:nvPr>
            <p:ph type="title"/>
          </p:nvPr>
        </p:nvSpPr>
        <p:spPr/>
        <p:txBody>
          <a:bodyPr/>
          <a:lstStyle/>
          <a:p>
            <a:r>
              <a:rPr lang="it-IT" dirty="0"/>
              <a:t>Validità e ansia del candidato</a:t>
            </a:r>
          </a:p>
        </p:txBody>
      </p:sp>
      <p:sp>
        <p:nvSpPr>
          <p:cNvPr id="8" name="Segnaposto contenuto 2">
            <a:extLst>
              <a:ext uri="{FF2B5EF4-FFF2-40B4-BE49-F238E27FC236}">
                <a16:creationId xmlns:a16="http://schemas.microsoft.com/office/drawing/2014/main" id="{4A69C856-6076-4092-A35D-52F3D30037A6}"/>
              </a:ext>
            </a:extLst>
          </p:cNvPr>
          <p:cNvSpPr>
            <a:spLocks noGrp="1"/>
          </p:cNvSpPr>
          <p:nvPr>
            <p:ph idx="1"/>
          </p:nvPr>
        </p:nvSpPr>
        <p:spPr>
          <a:xfrm>
            <a:off x="457200" y="6180876"/>
            <a:ext cx="8229600" cy="495789"/>
          </a:xfrm>
        </p:spPr>
        <p:txBody>
          <a:bodyPr/>
          <a:lstStyle/>
          <a:p>
            <a:pPr marL="0" indent="0">
              <a:buNone/>
            </a:pPr>
            <a:r>
              <a:rPr lang="it-IT" sz="1600" dirty="0"/>
              <a:t>Fonte: Schneider et al. (2019)</a:t>
            </a:r>
          </a:p>
        </p:txBody>
      </p:sp>
      <p:pic>
        <p:nvPicPr>
          <p:cNvPr id="3" name="Immagine 2">
            <a:extLst>
              <a:ext uri="{FF2B5EF4-FFF2-40B4-BE49-F238E27FC236}">
                <a16:creationId xmlns:a16="http://schemas.microsoft.com/office/drawing/2014/main" id="{556A698C-A29E-4CD0-B197-63F0BA4C4B1C}"/>
              </a:ext>
            </a:extLst>
          </p:cNvPr>
          <p:cNvPicPr>
            <a:picLocks noChangeAspect="1"/>
          </p:cNvPicPr>
          <p:nvPr/>
        </p:nvPicPr>
        <p:blipFill rotWithShape="1">
          <a:blip r:embed="rId2"/>
          <a:srcRect l="67325" t="18430" r="3538" b="33163"/>
          <a:stretch/>
        </p:blipFill>
        <p:spPr>
          <a:xfrm>
            <a:off x="1502267" y="2275242"/>
            <a:ext cx="6139465" cy="3816424"/>
          </a:xfrm>
          <a:prstGeom prst="rect">
            <a:avLst/>
          </a:prstGeom>
        </p:spPr>
      </p:pic>
      <p:sp>
        <p:nvSpPr>
          <p:cNvPr id="4" name="Rettangolo 3">
            <a:extLst>
              <a:ext uri="{FF2B5EF4-FFF2-40B4-BE49-F238E27FC236}">
                <a16:creationId xmlns:a16="http://schemas.microsoft.com/office/drawing/2014/main" id="{030A84AC-55D2-4F92-87F8-DCB8AFC2A8FE}"/>
              </a:ext>
            </a:extLst>
          </p:cNvPr>
          <p:cNvSpPr/>
          <p:nvPr/>
        </p:nvSpPr>
        <p:spPr>
          <a:xfrm>
            <a:off x="304800" y="1412776"/>
            <a:ext cx="8587680" cy="646331"/>
          </a:xfrm>
          <a:prstGeom prst="rect">
            <a:avLst/>
          </a:prstGeom>
        </p:spPr>
        <p:txBody>
          <a:bodyPr wrap="square">
            <a:spAutoFit/>
          </a:bodyPr>
          <a:lstStyle/>
          <a:p>
            <a:pPr marL="0" indent="0">
              <a:buNone/>
            </a:pPr>
            <a:r>
              <a:rPr lang="it-IT" dirty="0"/>
              <a:t>Ansia per l’intervista NON è correlata a Job Performance, e modera la validità predittiva dell’intervista.</a:t>
            </a:r>
          </a:p>
        </p:txBody>
      </p:sp>
      <p:sp>
        <p:nvSpPr>
          <p:cNvPr id="5" name="Rettangolo 4">
            <a:extLst>
              <a:ext uri="{FF2B5EF4-FFF2-40B4-BE49-F238E27FC236}">
                <a16:creationId xmlns:a16="http://schemas.microsoft.com/office/drawing/2014/main" id="{17FA54E3-B0DE-4041-BC16-F77DE79149AB}"/>
              </a:ext>
            </a:extLst>
          </p:cNvPr>
          <p:cNvSpPr/>
          <p:nvPr/>
        </p:nvSpPr>
        <p:spPr bwMode="auto">
          <a:xfrm>
            <a:off x="5292080" y="1988840"/>
            <a:ext cx="2880320" cy="9361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Quando l’ansia è a +1 SD, la validità dell’intervista è zero. </a:t>
            </a:r>
          </a:p>
        </p:txBody>
      </p:sp>
      <p:cxnSp>
        <p:nvCxnSpPr>
          <p:cNvPr id="7" name="Connettore 2 6">
            <a:extLst>
              <a:ext uri="{FF2B5EF4-FFF2-40B4-BE49-F238E27FC236}">
                <a16:creationId xmlns:a16="http://schemas.microsoft.com/office/drawing/2014/main" id="{4096EB94-C5B0-4DAF-B326-A24942EC5375}"/>
              </a:ext>
            </a:extLst>
          </p:cNvPr>
          <p:cNvCxnSpPr>
            <a:cxnSpLocks/>
            <a:stCxn id="5" idx="1"/>
          </p:cNvCxnSpPr>
          <p:nvPr/>
        </p:nvCxnSpPr>
        <p:spPr bwMode="auto">
          <a:xfrm flipH="1">
            <a:off x="4427984" y="2456892"/>
            <a:ext cx="864096" cy="76990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Rettangolo 8">
            <a:extLst>
              <a:ext uri="{FF2B5EF4-FFF2-40B4-BE49-F238E27FC236}">
                <a16:creationId xmlns:a16="http://schemas.microsoft.com/office/drawing/2014/main" id="{1B3C4979-0790-497E-B568-AB81A0D4DE79}"/>
              </a:ext>
            </a:extLst>
          </p:cNvPr>
          <p:cNvSpPr/>
          <p:nvPr/>
        </p:nvSpPr>
        <p:spPr bwMode="auto">
          <a:xfrm>
            <a:off x="5220072" y="4284743"/>
            <a:ext cx="2880320" cy="9361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Quando l’ansia è a -1 SD, la validità dell’intervista è buona. </a:t>
            </a:r>
          </a:p>
        </p:txBody>
      </p:sp>
      <p:cxnSp>
        <p:nvCxnSpPr>
          <p:cNvPr id="11" name="Connettore 2 10">
            <a:extLst>
              <a:ext uri="{FF2B5EF4-FFF2-40B4-BE49-F238E27FC236}">
                <a16:creationId xmlns:a16="http://schemas.microsoft.com/office/drawing/2014/main" id="{B0FFC93C-2392-4CCC-9C8C-EE8E6B37AEEA}"/>
              </a:ext>
            </a:extLst>
          </p:cNvPr>
          <p:cNvCxnSpPr>
            <a:cxnSpLocks/>
          </p:cNvCxnSpPr>
          <p:nvPr/>
        </p:nvCxnSpPr>
        <p:spPr bwMode="auto">
          <a:xfrm flipH="1" flipV="1">
            <a:off x="3563888" y="3408451"/>
            <a:ext cx="1656184" cy="13166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22383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EA1ED-9B4E-4877-8C38-BBE12B1CB67A}"/>
              </a:ext>
            </a:extLst>
          </p:cNvPr>
          <p:cNvSpPr>
            <a:spLocks noGrp="1"/>
          </p:cNvSpPr>
          <p:nvPr>
            <p:ph type="title"/>
          </p:nvPr>
        </p:nvSpPr>
        <p:spPr>
          <a:xfrm>
            <a:off x="2590800" y="274638"/>
            <a:ext cx="6301680" cy="706090"/>
          </a:xfrm>
        </p:spPr>
        <p:txBody>
          <a:bodyPr/>
          <a:lstStyle/>
          <a:p>
            <a:r>
              <a:rPr lang="it-IT" sz="2600" dirty="0"/>
              <a:t>Caratteristiche individuali che influenzano la valutazione dell’intervistatore</a:t>
            </a:r>
          </a:p>
        </p:txBody>
      </p:sp>
      <p:graphicFrame>
        <p:nvGraphicFramePr>
          <p:cNvPr id="4" name="Segnaposto contenuto 3">
            <a:extLst>
              <a:ext uri="{FF2B5EF4-FFF2-40B4-BE49-F238E27FC236}">
                <a16:creationId xmlns:a16="http://schemas.microsoft.com/office/drawing/2014/main" id="{108AFAB9-C47F-4872-AD09-141290F62AA1}"/>
              </a:ext>
            </a:extLst>
          </p:cNvPr>
          <p:cNvGraphicFramePr>
            <a:graphicFrameLocks noGrp="1"/>
          </p:cNvGraphicFramePr>
          <p:nvPr>
            <p:ph idx="1"/>
            <p:extLst>
              <p:ext uri="{D42A27DB-BD31-4B8C-83A1-F6EECF244321}">
                <p14:modId xmlns:p14="http://schemas.microsoft.com/office/powerpoint/2010/main" val="2146734253"/>
              </p:ext>
            </p:extLst>
          </p:nvPr>
        </p:nvGraphicFramePr>
        <p:xfrm>
          <a:off x="467543" y="1412777"/>
          <a:ext cx="8369598" cy="4680518"/>
        </p:xfrm>
        <a:graphic>
          <a:graphicData uri="http://schemas.openxmlformats.org/drawingml/2006/table">
            <a:tbl>
              <a:tblPr firstRow="1" bandRow="1">
                <a:tableStyleId>{2D5ABB26-0587-4C30-8999-92F81FD0307C}</a:tableStyleId>
              </a:tblPr>
              <a:tblGrid>
                <a:gridCol w="2859681">
                  <a:extLst>
                    <a:ext uri="{9D8B030D-6E8A-4147-A177-3AD203B41FA5}">
                      <a16:colId xmlns:a16="http://schemas.microsoft.com/office/drawing/2014/main" val="3182436134"/>
                    </a:ext>
                  </a:extLst>
                </a:gridCol>
                <a:gridCol w="1026552">
                  <a:extLst>
                    <a:ext uri="{9D8B030D-6E8A-4147-A177-3AD203B41FA5}">
                      <a16:colId xmlns:a16="http://schemas.microsoft.com/office/drawing/2014/main" val="1263774784"/>
                    </a:ext>
                  </a:extLst>
                </a:gridCol>
                <a:gridCol w="659926">
                  <a:extLst>
                    <a:ext uri="{9D8B030D-6E8A-4147-A177-3AD203B41FA5}">
                      <a16:colId xmlns:a16="http://schemas.microsoft.com/office/drawing/2014/main" val="3242668857"/>
                    </a:ext>
                  </a:extLst>
                </a:gridCol>
                <a:gridCol w="806577">
                  <a:extLst>
                    <a:ext uri="{9D8B030D-6E8A-4147-A177-3AD203B41FA5}">
                      <a16:colId xmlns:a16="http://schemas.microsoft.com/office/drawing/2014/main" val="1166429771"/>
                    </a:ext>
                  </a:extLst>
                </a:gridCol>
                <a:gridCol w="767945">
                  <a:extLst>
                    <a:ext uri="{9D8B030D-6E8A-4147-A177-3AD203B41FA5}">
                      <a16:colId xmlns:a16="http://schemas.microsoft.com/office/drawing/2014/main" val="1035181190"/>
                    </a:ext>
                  </a:extLst>
                </a:gridCol>
                <a:gridCol w="1152128">
                  <a:extLst>
                    <a:ext uri="{9D8B030D-6E8A-4147-A177-3AD203B41FA5}">
                      <a16:colId xmlns:a16="http://schemas.microsoft.com/office/drawing/2014/main" val="1411424411"/>
                    </a:ext>
                  </a:extLst>
                </a:gridCol>
                <a:gridCol w="216024">
                  <a:extLst>
                    <a:ext uri="{9D8B030D-6E8A-4147-A177-3AD203B41FA5}">
                      <a16:colId xmlns:a16="http://schemas.microsoft.com/office/drawing/2014/main" val="2693536024"/>
                    </a:ext>
                  </a:extLst>
                </a:gridCol>
                <a:gridCol w="880765">
                  <a:extLst>
                    <a:ext uri="{9D8B030D-6E8A-4147-A177-3AD203B41FA5}">
                      <a16:colId xmlns:a16="http://schemas.microsoft.com/office/drawing/2014/main" val="1376038555"/>
                    </a:ext>
                  </a:extLst>
                </a:gridCol>
              </a:tblGrid>
              <a:tr h="459312">
                <a:tc>
                  <a:txBody>
                    <a:bodyPr/>
                    <a:lstStyle/>
                    <a:p>
                      <a:r>
                        <a:rPr lang="it-IT" b="1" dirty="0"/>
                        <a:t>Tipo di intervista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algn="ctr"/>
                      <a:r>
                        <a:rPr lang="it-IT" b="1" dirty="0"/>
                        <a:t>Non strutturata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algn="ctr"/>
                      <a:r>
                        <a:rPr lang="it-IT" b="1" dirty="0"/>
                        <a:t>Strutturata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3034880"/>
                  </a:ext>
                </a:extLst>
              </a:tr>
              <a:tr h="383746">
                <a:tc>
                  <a:txBody>
                    <a:bodyPr/>
                    <a:lstStyle/>
                    <a:p>
                      <a:endParaRPr lang="it-IT"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i="1" dirty="0"/>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i="1" dirty="0"/>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i="1" dirty="0"/>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i="1" dirty="0"/>
                        <a:t>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4681422"/>
                  </a:ext>
                </a:extLst>
              </a:tr>
              <a:tr h="383746">
                <a:tc>
                  <a:txBody>
                    <a:bodyPr/>
                    <a:lstStyle/>
                    <a:p>
                      <a:r>
                        <a:rPr lang="it-IT" b="1" dirty="0"/>
                        <a:t>Conoscenza del lavoro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.27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59219838"/>
                  </a:ext>
                </a:extLst>
              </a:tr>
              <a:tr h="383746">
                <a:tc>
                  <a:txBody>
                    <a:bodyPr/>
                    <a:lstStyle/>
                    <a:p>
                      <a:r>
                        <a:rPr lang="it-IT" b="1" dirty="0"/>
                        <a:t>Capacità di giudizio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.22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34312252"/>
                  </a:ext>
                </a:extLst>
              </a:tr>
              <a:tr h="383746">
                <a:tc>
                  <a:txBody>
                    <a:bodyPr/>
                    <a:lstStyle/>
                    <a:p>
                      <a:r>
                        <a:rPr lang="it-IT" b="1" dirty="0"/>
                        <a:t>Ansia del candidato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a:t>-.19</a:t>
                      </a:r>
                      <a:endParaRPr lang="it-IT"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11537956"/>
                  </a:ext>
                </a:extLst>
              </a:tr>
              <a:tr h="383746">
                <a:tc>
                  <a:txBody>
                    <a:bodyPr/>
                    <a:lstStyle/>
                    <a:p>
                      <a:r>
                        <a:rPr lang="it-IT" b="1" i="1" dirty="0"/>
                        <a:t>Abilità sociali</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r>
                        <a:rPr lang="it-IT" i="1"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r>
                        <a:rPr lang="it-IT" i="1" dirty="0"/>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r>
                        <a:rPr lang="it-IT" i="1"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ctr"/>
                      <a:r>
                        <a:rPr lang="it-IT" i="1" dirty="0"/>
                        <a:t>.34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extLst>
                  <a:ext uri="{0D108BD9-81ED-4DB2-BD59-A6C34878D82A}">
                    <a16:rowId xmlns:a16="http://schemas.microsoft.com/office/drawing/2014/main" val="1608362599"/>
                  </a:ext>
                </a:extLst>
              </a:tr>
              <a:tr h="383746">
                <a:tc>
                  <a:txBody>
                    <a:bodyPr/>
                    <a:lstStyle/>
                    <a:p>
                      <a:r>
                        <a:rPr lang="it-IT" b="1" dirty="0" err="1"/>
                        <a:t>Nevroticismo</a:t>
                      </a:r>
                      <a:endParaRPr lang="it-IT"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.04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72780770"/>
                  </a:ext>
                </a:extLst>
              </a:tr>
              <a:tr h="383746">
                <a:tc>
                  <a:txBody>
                    <a:bodyPr/>
                    <a:lstStyle/>
                    <a:p>
                      <a:r>
                        <a:rPr lang="it-IT" b="1" dirty="0"/>
                        <a:t>Estroversione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86600108"/>
                  </a:ext>
                </a:extLst>
              </a:tr>
              <a:tr h="383746">
                <a:tc>
                  <a:txBody>
                    <a:bodyPr/>
                    <a:lstStyle/>
                    <a:p>
                      <a:r>
                        <a:rPr lang="it-IT" b="1" dirty="0"/>
                        <a:t>Apertura mentale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.04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14081976"/>
                  </a:ext>
                </a:extLst>
              </a:tr>
              <a:tr h="383746">
                <a:tc>
                  <a:txBody>
                    <a:bodyPr/>
                    <a:lstStyle/>
                    <a:p>
                      <a:r>
                        <a:rPr lang="it-IT" b="1" dirty="0" err="1"/>
                        <a:t>Amicalità</a:t>
                      </a:r>
                      <a:endParaRPr lang="it-IT"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.06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04784167"/>
                  </a:ext>
                </a:extLst>
              </a:tr>
              <a:tr h="383746">
                <a:tc>
                  <a:txBody>
                    <a:bodyPr/>
                    <a:lstStyle/>
                    <a:p>
                      <a:r>
                        <a:rPr lang="it-IT" b="1" dirty="0"/>
                        <a:t>Coscienziosità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it-IT" dirty="0"/>
                        <a:t>.08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19775962"/>
                  </a:ext>
                </a:extLst>
              </a:tr>
              <a:tr h="383746">
                <a:tc>
                  <a:txBody>
                    <a:bodyPr/>
                    <a:lstStyle/>
                    <a:p>
                      <a:r>
                        <a:rPr lang="it-IT" b="1" i="1" dirty="0"/>
                        <a:t>Bellezza/Attrattività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it-IT" i="1"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it-IT" i="1" dirty="0"/>
                        <a:t>.88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it-IT" i="1"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it-IT"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it-IT" i="1" dirty="0"/>
                        <a:t>.18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96304140"/>
                  </a:ext>
                </a:extLst>
              </a:tr>
            </a:tbl>
          </a:graphicData>
        </a:graphic>
      </p:graphicFrame>
      <p:sp>
        <p:nvSpPr>
          <p:cNvPr id="5" name="Rettangolo 4">
            <a:extLst>
              <a:ext uri="{FF2B5EF4-FFF2-40B4-BE49-F238E27FC236}">
                <a16:creationId xmlns:a16="http://schemas.microsoft.com/office/drawing/2014/main" id="{6A6E688F-DB75-4EED-BE05-CD375AEE1ADE}"/>
              </a:ext>
            </a:extLst>
          </p:cNvPr>
          <p:cNvSpPr/>
          <p:nvPr/>
        </p:nvSpPr>
        <p:spPr>
          <a:xfrm>
            <a:off x="306857" y="6237312"/>
            <a:ext cx="6774611" cy="584775"/>
          </a:xfrm>
          <a:prstGeom prst="rect">
            <a:avLst/>
          </a:prstGeom>
        </p:spPr>
        <p:txBody>
          <a:bodyPr wrap="none">
            <a:spAutoFit/>
          </a:bodyPr>
          <a:lstStyle/>
          <a:p>
            <a:pPr marL="0" indent="0">
              <a:buNone/>
            </a:pPr>
            <a:r>
              <a:rPr lang="it-IT" sz="1600" dirty="0"/>
              <a:t>Fonti: </a:t>
            </a:r>
            <a:r>
              <a:rPr lang="it-IT" sz="1600" dirty="0" err="1"/>
              <a:t>Barrick</a:t>
            </a:r>
            <a:r>
              <a:rPr lang="it-IT" sz="1600" dirty="0"/>
              <a:t> et al. (2008); Cook (2009); McCarthy &amp; </a:t>
            </a:r>
            <a:r>
              <a:rPr lang="it-IT" sz="1600" dirty="0" err="1"/>
              <a:t>Goffin</a:t>
            </a:r>
            <a:r>
              <a:rPr lang="it-IT" sz="1600" dirty="0"/>
              <a:t> (2004); </a:t>
            </a:r>
          </a:p>
          <a:p>
            <a:pPr marL="0" indent="0">
              <a:buNone/>
            </a:pPr>
            <a:r>
              <a:rPr lang="it-IT" sz="1600" dirty="0"/>
              <a:t>Salgado &amp; Moscoso (2002); </a:t>
            </a:r>
            <a:r>
              <a:rPr lang="it-IT" sz="1600" dirty="0" err="1"/>
              <a:t>Swider</a:t>
            </a:r>
            <a:r>
              <a:rPr lang="it-IT" sz="1600" dirty="0"/>
              <a:t> (2016); Powell et al (2018)</a:t>
            </a:r>
          </a:p>
        </p:txBody>
      </p:sp>
    </p:spTree>
    <p:extLst>
      <p:ext uri="{BB962C8B-B14F-4D97-AF65-F5344CB8AC3E}">
        <p14:creationId xmlns:p14="http://schemas.microsoft.com/office/powerpoint/2010/main" val="2272991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6D760-FFEC-424A-80CB-489B6B63E158}"/>
              </a:ext>
            </a:extLst>
          </p:cNvPr>
          <p:cNvSpPr>
            <a:spLocks noGrp="1"/>
          </p:cNvSpPr>
          <p:nvPr>
            <p:ph type="title"/>
          </p:nvPr>
        </p:nvSpPr>
        <p:spPr/>
        <p:txBody>
          <a:bodyPr/>
          <a:lstStyle/>
          <a:p>
            <a:r>
              <a:rPr lang="it-IT" dirty="0"/>
              <a:t>Alcune tipiche fonti di distorsione</a:t>
            </a:r>
          </a:p>
        </p:txBody>
      </p:sp>
      <p:sp>
        <p:nvSpPr>
          <p:cNvPr id="3" name="Segnaposto contenuto 2">
            <a:extLst>
              <a:ext uri="{FF2B5EF4-FFF2-40B4-BE49-F238E27FC236}">
                <a16:creationId xmlns:a16="http://schemas.microsoft.com/office/drawing/2014/main" id="{E36654F2-3B68-43E3-A250-694672E03728}"/>
              </a:ext>
            </a:extLst>
          </p:cNvPr>
          <p:cNvSpPr>
            <a:spLocks noGrp="1"/>
          </p:cNvSpPr>
          <p:nvPr>
            <p:ph idx="1"/>
          </p:nvPr>
        </p:nvSpPr>
        <p:spPr>
          <a:xfrm>
            <a:off x="457200" y="1614190"/>
            <a:ext cx="8229600" cy="4983162"/>
          </a:xfrm>
        </p:spPr>
        <p:txBody>
          <a:bodyPr/>
          <a:lstStyle/>
          <a:p>
            <a:r>
              <a:rPr lang="it-IT" sz="2400" i="1" dirty="0"/>
              <a:t>Gender </a:t>
            </a:r>
            <a:r>
              <a:rPr lang="it-IT" sz="2400" i="1" dirty="0" err="1"/>
              <a:t>bias</a:t>
            </a:r>
            <a:r>
              <a:rPr lang="it-IT" sz="2400" dirty="0"/>
              <a:t>: le femmine danno valutazioni più alte (e se l’intervista non è strutturata, ricevono valutazioni più basse) </a:t>
            </a:r>
            <a:r>
              <a:rPr lang="it-IT" sz="2400" dirty="0">
                <a:sym typeface="Wingdings" panose="05000000000000000000" pitchFamily="2" charset="2"/>
              </a:rPr>
              <a:t> </a:t>
            </a:r>
            <a:r>
              <a:rPr lang="it-IT" sz="2400" i="1" dirty="0">
                <a:sym typeface="Wingdings" panose="05000000000000000000" pitchFamily="2" charset="2"/>
              </a:rPr>
              <a:t>non cambiare genere attraverso i candidati</a:t>
            </a:r>
            <a:endParaRPr lang="it-IT" sz="2400" i="1" dirty="0"/>
          </a:p>
          <a:p>
            <a:r>
              <a:rPr lang="it-IT" sz="2400" i="1" dirty="0" err="1"/>
              <a:t>Primacy</a:t>
            </a:r>
            <a:r>
              <a:rPr lang="it-IT" sz="2400" dirty="0"/>
              <a:t>: la valutazione è influenzata dalla prima impressione, basata su informazioni non legate al lavoro </a:t>
            </a:r>
            <a:r>
              <a:rPr lang="it-IT" sz="2400" dirty="0">
                <a:sym typeface="Wingdings" panose="05000000000000000000" pitchFamily="2" charset="2"/>
              </a:rPr>
              <a:t> </a:t>
            </a:r>
            <a:r>
              <a:rPr lang="it-IT" sz="2400" i="1" dirty="0">
                <a:sym typeface="Wingdings" panose="05000000000000000000" pitchFamily="2" charset="2"/>
              </a:rPr>
              <a:t>non valutare per i primi 5 minuti</a:t>
            </a:r>
            <a:r>
              <a:rPr lang="it-IT" sz="2400" dirty="0">
                <a:sym typeface="Wingdings" panose="05000000000000000000" pitchFamily="2" charset="2"/>
              </a:rPr>
              <a:t>. </a:t>
            </a:r>
            <a:endParaRPr lang="it-IT" sz="2400" dirty="0"/>
          </a:p>
          <a:p>
            <a:r>
              <a:rPr lang="it-IT" sz="2400" i="1" dirty="0"/>
              <a:t>Contrasto o </a:t>
            </a:r>
            <a:r>
              <a:rPr lang="it-IT" sz="2400" i="1" dirty="0" err="1"/>
              <a:t>carry</a:t>
            </a:r>
            <a:r>
              <a:rPr lang="it-IT" sz="2400" i="1" dirty="0"/>
              <a:t>-over</a:t>
            </a:r>
            <a:r>
              <a:rPr lang="it-IT" sz="2400" dirty="0"/>
              <a:t>: La valutazione è influenzata dalle caratteristiche del candidato precedente </a:t>
            </a:r>
            <a:r>
              <a:rPr lang="it-IT" sz="2400" dirty="0">
                <a:sym typeface="Wingdings" panose="05000000000000000000" pitchFamily="2" charset="2"/>
              </a:rPr>
              <a:t> </a:t>
            </a:r>
            <a:r>
              <a:rPr lang="it-IT" sz="2400" i="1" dirty="0">
                <a:sym typeface="Wingdings" panose="05000000000000000000" pitchFamily="2" charset="2"/>
              </a:rPr>
              <a:t>distanziare le interviste</a:t>
            </a:r>
            <a:endParaRPr lang="it-IT" sz="2400" i="1" dirty="0"/>
          </a:p>
          <a:p>
            <a:r>
              <a:rPr lang="it-IT" sz="2400" i="1" dirty="0"/>
              <a:t>Comunicazione non verbale</a:t>
            </a:r>
            <a:r>
              <a:rPr lang="it-IT" sz="2400" dirty="0"/>
              <a:t>: contatto visivo, sguardo diritto (vs in basso), sorrisi e movimenti della testa ricevono valutazioni più alte </a:t>
            </a:r>
            <a:r>
              <a:rPr lang="it-IT" sz="2400" dirty="0">
                <a:sym typeface="Wingdings" panose="05000000000000000000" pitchFamily="2" charset="2"/>
              </a:rPr>
              <a:t> </a:t>
            </a:r>
            <a:r>
              <a:rPr lang="it-IT" sz="2400" i="1" dirty="0">
                <a:sym typeface="Wingdings" panose="05000000000000000000" pitchFamily="2" charset="2"/>
              </a:rPr>
              <a:t>isolare</a:t>
            </a:r>
            <a:r>
              <a:rPr lang="it-IT" sz="2400" dirty="0">
                <a:sym typeface="Wingdings" panose="05000000000000000000" pitchFamily="2" charset="2"/>
              </a:rPr>
              <a:t> queste componenti </a:t>
            </a:r>
            <a:r>
              <a:rPr lang="it-IT" sz="2400" i="1" dirty="0">
                <a:sym typeface="Wingdings" panose="05000000000000000000" pitchFamily="2" charset="2"/>
              </a:rPr>
              <a:t>creando una scala solo per loro</a:t>
            </a:r>
            <a:endParaRPr lang="it-IT" sz="2400" i="1" dirty="0"/>
          </a:p>
        </p:txBody>
      </p:sp>
    </p:spTree>
    <p:extLst>
      <p:ext uri="{BB962C8B-B14F-4D97-AF65-F5344CB8AC3E}">
        <p14:creationId xmlns:p14="http://schemas.microsoft.com/office/powerpoint/2010/main" val="41255135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346C22-484A-4620-9F92-98A3E2F0A13A}"/>
              </a:ext>
            </a:extLst>
          </p:cNvPr>
          <p:cNvSpPr>
            <a:spLocks noGrp="1"/>
          </p:cNvSpPr>
          <p:nvPr>
            <p:ph type="title"/>
          </p:nvPr>
        </p:nvSpPr>
        <p:spPr/>
        <p:txBody>
          <a:bodyPr/>
          <a:lstStyle/>
          <a:p>
            <a:r>
              <a:rPr lang="it-IT" dirty="0"/>
              <a:t>Esempi di «</a:t>
            </a:r>
            <a:r>
              <a:rPr lang="it-IT" dirty="0" err="1"/>
              <a:t>impression</a:t>
            </a:r>
            <a:r>
              <a:rPr lang="it-IT" dirty="0"/>
              <a:t> management»</a:t>
            </a:r>
          </a:p>
        </p:txBody>
      </p:sp>
      <p:sp>
        <p:nvSpPr>
          <p:cNvPr id="3" name="Segnaposto contenuto 2">
            <a:extLst>
              <a:ext uri="{FF2B5EF4-FFF2-40B4-BE49-F238E27FC236}">
                <a16:creationId xmlns:a16="http://schemas.microsoft.com/office/drawing/2014/main" id="{E8A32743-F63D-49DB-840D-53B912FD7EE5}"/>
              </a:ext>
            </a:extLst>
          </p:cNvPr>
          <p:cNvSpPr>
            <a:spLocks noGrp="1"/>
          </p:cNvSpPr>
          <p:nvPr>
            <p:ph idx="1"/>
          </p:nvPr>
        </p:nvSpPr>
        <p:spPr/>
        <p:txBody>
          <a:bodyPr/>
          <a:lstStyle/>
          <a:p>
            <a:r>
              <a:rPr lang="it-IT" sz="2800" dirty="0"/>
              <a:t>IM assertivo</a:t>
            </a:r>
          </a:p>
          <a:p>
            <a:pPr lvl="1"/>
            <a:r>
              <a:rPr lang="it-IT" sz="2400" dirty="0"/>
              <a:t>Le persone guardano a me quando c’è bisogno di leadership</a:t>
            </a:r>
          </a:p>
          <a:p>
            <a:pPr lvl="1"/>
            <a:r>
              <a:rPr lang="it-IT" sz="2400" dirty="0"/>
              <a:t>Ho contribuito a rendere il </a:t>
            </a:r>
            <a:r>
              <a:rPr lang="it-IT" sz="2400" dirty="0" err="1"/>
              <a:t>turnarond</a:t>
            </a:r>
            <a:r>
              <a:rPr lang="it-IT" sz="2400" dirty="0"/>
              <a:t> un successo</a:t>
            </a:r>
          </a:p>
          <a:p>
            <a:pPr lvl="1"/>
            <a:r>
              <a:rPr lang="it-IT" sz="2400" dirty="0"/>
              <a:t>L’incremento delle vendite è stato un record per diversi anni</a:t>
            </a:r>
          </a:p>
          <a:p>
            <a:r>
              <a:rPr lang="it-IT" sz="2800" dirty="0"/>
              <a:t>IM difensivo</a:t>
            </a:r>
          </a:p>
          <a:p>
            <a:pPr lvl="1"/>
            <a:r>
              <a:rPr lang="it-IT" sz="2400" dirty="0"/>
              <a:t>Quello è stato un fallimento dell’IT</a:t>
            </a:r>
          </a:p>
          <a:p>
            <a:pPr lvl="1"/>
            <a:r>
              <a:rPr lang="it-IT" sz="2400" dirty="0"/>
              <a:t>La vendita di quel prodotto non ha generato margini perché avevo sbagliato le previsioni</a:t>
            </a:r>
          </a:p>
          <a:p>
            <a:r>
              <a:rPr lang="it-IT" sz="2800" dirty="0"/>
              <a:t>Lusinghe e conformismo</a:t>
            </a:r>
          </a:p>
          <a:p>
            <a:endParaRPr lang="it-IT" sz="2800" dirty="0"/>
          </a:p>
        </p:txBody>
      </p:sp>
    </p:spTree>
    <p:extLst>
      <p:ext uri="{BB962C8B-B14F-4D97-AF65-F5344CB8AC3E}">
        <p14:creationId xmlns:p14="http://schemas.microsoft.com/office/powerpoint/2010/main" val="18603201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AD1CD7-57CD-401E-895F-6F6296142D2F}"/>
              </a:ext>
            </a:extLst>
          </p:cNvPr>
          <p:cNvSpPr>
            <a:spLocks noGrp="1"/>
          </p:cNvSpPr>
          <p:nvPr>
            <p:ph type="title"/>
          </p:nvPr>
        </p:nvSpPr>
        <p:spPr>
          <a:xfrm>
            <a:off x="2411760" y="274638"/>
            <a:ext cx="6732240" cy="706090"/>
          </a:xfrm>
        </p:spPr>
        <p:txBody>
          <a:bodyPr/>
          <a:lstStyle/>
          <a:p>
            <a:r>
              <a:rPr lang="it-IT" sz="3000" dirty="0"/>
              <a:t>Alcuni costrutti tipicamente misurati durante un’intervista di selezione</a:t>
            </a:r>
          </a:p>
        </p:txBody>
      </p:sp>
      <p:graphicFrame>
        <p:nvGraphicFramePr>
          <p:cNvPr id="4" name="Segnaposto contenuto 3">
            <a:extLst>
              <a:ext uri="{FF2B5EF4-FFF2-40B4-BE49-F238E27FC236}">
                <a16:creationId xmlns:a16="http://schemas.microsoft.com/office/drawing/2014/main" id="{19E08A0C-E810-49C0-9E64-7D0E6DC1AF3B}"/>
              </a:ext>
            </a:extLst>
          </p:cNvPr>
          <p:cNvGraphicFramePr>
            <a:graphicFrameLocks noGrp="1"/>
          </p:cNvGraphicFramePr>
          <p:nvPr>
            <p:ph idx="1"/>
            <p:extLst>
              <p:ext uri="{D42A27DB-BD31-4B8C-83A1-F6EECF244321}">
                <p14:modId xmlns:p14="http://schemas.microsoft.com/office/powerpoint/2010/main" val="1539199152"/>
              </p:ext>
            </p:extLst>
          </p:nvPr>
        </p:nvGraphicFramePr>
        <p:xfrm>
          <a:off x="323528" y="1731259"/>
          <a:ext cx="8568952" cy="4794085"/>
        </p:xfrm>
        <a:graphic>
          <a:graphicData uri="http://schemas.openxmlformats.org/drawingml/2006/table">
            <a:tbl>
              <a:tblPr firstRow="1" bandRow="1">
                <a:tableStyleId>{5C22544A-7EE6-4342-B048-85BDC9FD1C3A}</a:tableStyleId>
              </a:tblPr>
              <a:tblGrid>
                <a:gridCol w="2784931">
                  <a:extLst>
                    <a:ext uri="{9D8B030D-6E8A-4147-A177-3AD203B41FA5}">
                      <a16:colId xmlns:a16="http://schemas.microsoft.com/office/drawing/2014/main" val="1274641088"/>
                    </a:ext>
                  </a:extLst>
                </a:gridCol>
                <a:gridCol w="5784021">
                  <a:extLst>
                    <a:ext uri="{9D8B030D-6E8A-4147-A177-3AD203B41FA5}">
                      <a16:colId xmlns:a16="http://schemas.microsoft.com/office/drawing/2014/main" val="1191362177"/>
                    </a:ext>
                  </a:extLst>
                </a:gridCol>
              </a:tblGrid>
              <a:tr h="469967">
                <a:tc>
                  <a:txBody>
                    <a:bodyPr/>
                    <a:lstStyle/>
                    <a:p>
                      <a:r>
                        <a:rPr lang="it-IT" sz="2000" dirty="0">
                          <a:solidFill>
                            <a:schemeClr val="tx1"/>
                          </a:solidFill>
                        </a:rPr>
                        <a:t>Costrutto</a:t>
                      </a:r>
                    </a:p>
                  </a:txBody>
                  <a:tcPr/>
                </a:tc>
                <a:tc>
                  <a:txBody>
                    <a:bodyPr/>
                    <a:lstStyle/>
                    <a:p>
                      <a:r>
                        <a:rPr lang="it-IT" sz="2000" dirty="0">
                          <a:solidFill>
                            <a:schemeClr val="tx1"/>
                          </a:solidFill>
                        </a:rPr>
                        <a:t>Descrizione</a:t>
                      </a:r>
                    </a:p>
                  </a:txBody>
                  <a:tcPr/>
                </a:tc>
                <a:extLst>
                  <a:ext uri="{0D108BD9-81ED-4DB2-BD59-A6C34878D82A}">
                    <a16:rowId xmlns:a16="http://schemas.microsoft.com/office/drawing/2014/main" val="2514145461"/>
                  </a:ext>
                </a:extLst>
              </a:tr>
              <a:tr h="688466">
                <a:tc>
                  <a:txBody>
                    <a:bodyPr/>
                    <a:lstStyle/>
                    <a:p>
                      <a:r>
                        <a:rPr lang="it-IT" sz="2000" i="1" dirty="0"/>
                        <a:t>P-O </a:t>
                      </a:r>
                      <a:r>
                        <a:rPr lang="it-IT" sz="2000" i="1" dirty="0" err="1"/>
                        <a:t>fit</a:t>
                      </a:r>
                      <a:endParaRPr lang="it-IT" sz="2000" i="1" dirty="0"/>
                    </a:p>
                  </a:txBody>
                  <a:tcPr/>
                </a:tc>
                <a:tc>
                  <a:txBody>
                    <a:bodyPr/>
                    <a:lstStyle/>
                    <a:p>
                      <a:r>
                        <a:rPr lang="it-IT" sz="2000" dirty="0"/>
                        <a:t>Adattamento candidato-organizzazione (condivisione di </a:t>
                      </a:r>
                      <a:r>
                        <a:rPr lang="it-IT" sz="2000" i="0" dirty="0"/>
                        <a:t>valori</a:t>
                      </a:r>
                      <a:r>
                        <a:rPr lang="it-IT" sz="2000" dirty="0"/>
                        <a:t>, atteggiamenti, …)</a:t>
                      </a:r>
                    </a:p>
                  </a:txBody>
                  <a:tcPr/>
                </a:tc>
                <a:extLst>
                  <a:ext uri="{0D108BD9-81ED-4DB2-BD59-A6C34878D82A}">
                    <a16:rowId xmlns:a16="http://schemas.microsoft.com/office/drawing/2014/main" val="565611969"/>
                  </a:ext>
                </a:extLst>
              </a:tr>
              <a:tr h="688466">
                <a:tc>
                  <a:txBody>
                    <a:bodyPr/>
                    <a:lstStyle/>
                    <a:p>
                      <a:r>
                        <a:rPr lang="it-IT" sz="2000" b="1" i="1" dirty="0"/>
                        <a:t>Capacità relazionali</a:t>
                      </a:r>
                    </a:p>
                  </a:txBody>
                  <a:tcPr/>
                </a:tc>
                <a:tc>
                  <a:txBody>
                    <a:bodyPr/>
                    <a:lstStyle/>
                    <a:p>
                      <a:r>
                        <a:rPr lang="it-IT" sz="2000" i="1" dirty="0"/>
                        <a:t>Fluidità e rapidità dell’eloquio</a:t>
                      </a:r>
                      <a:r>
                        <a:rPr lang="it-IT" sz="2000" dirty="0"/>
                        <a:t>, </a:t>
                      </a:r>
                      <a:r>
                        <a:rPr lang="it-IT" sz="2000" dirty="0" err="1"/>
                        <a:t>teamworking</a:t>
                      </a:r>
                      <a:r>
                        <a:rPr lang="it-IT" sz="2000" dirty="0"/>
                        <a:t>, autonomia, abilità di delega</a:t>
                      </a:r>
                    </a:p>
                  </a:txBody>
                  <a:tcPr/>
                </a:tc>
                <a:extLst>
                  <a:ext uri="{0D108BD9-81ED-4DB2-BD59-A6C34878D82A}">
                    <a16:rowId xmlns:a16="http://schemas.microsoft.com/office/drawing/2014/main" val="2281050128"/>
                  </a:ext>
                </a:extLst>
              </a:tr>
              <a:tr h="702658">
                <a:tc>
                  <a:txBody>
                    <a:bodyPr/>
                    <a:lstStyle/>
                    <a:p>
                      <a:r>
                        <a:rPr lang="it-IT" sz="2000" i="1" dirty="0"/>
                        <a:t>Disciplina professionale</a:t>
                      </a:r>
                    </a:p>
                  </a:txBody>
                  <a:tcPr/>
                </a:tc>
                <a:tc>
                  <a:txBody>
                    <a:bodyPr/>
                    <a:lstStyle/>
                    <a:p>
                      <a:r>
                        <a:rPr lang="it-IT" sz="2000" dirty="0"/>
                        <a:t>Efficienza, pianificazione, controllo, abilità di fissarsi obiettivi e standard di prestazione</a:t>
                      </a:r>
                    </a:p>
                  </a:txBody>
                  <a:tcPr/>
                </a:tc>
                <a:extLst>
                  <a:ext uri="{0D108BD9-81ED-4DB2-BD59-A6C34878D82A}">
                    <a16:rowId xmlns:a16="http://schemas.microsoft.com/office/drawing/2014/main" val="1259092679"/>
                  </a:ext>
                </a:extLst>
              </a:tr>
              <a:tr h="707164">
                <a:tc>
                  <a:txBody>
                    <a:bodyPr/>
                    <a:lstStyle/>
                    <a:p>
                      <a:r>
                        <a:rPr lang="it-IT" sz="2000" i="1" dirty="0"/>
                        <a:t>Presa di decisione</a:t>
                      </a:r>
                    </a:p>
                  </a:txBody>
                  <a:tcPr/>
                </a:tc>
                <a:tc>
                  <a:txBody>
                    <a:bodyPr/>
                    <a:lstStyle/>
                    <a:p>
                      <a:r>
                        <a:rPr lang="it-IT" sz="2000" dirty="0"/>
                        <a:t>Qualità del giudizio sul personale e su aspetti tecnici; volontà e abilità nel prendere decisioni</a:t>
                      </a:r>
                    </a:p>
                  </a:txBody>
                  <a:tcPr/>
                </a:tc>
                <a:extLst>
                  <a:ext uri="{0D108BD9-81ED-4DB2-BD59-A6C34878D82A}">
                    <a16:rowId xmlns:a16="http://schemas.microsoft.com/office/drawing/2014/main" val="838455565"/>
                  </a:ext>
                </a:extLst>
              </a:tr>
              <a:tr h="688466">
                <a:tc>
                  <a:txBody>
                    <a:bodyPr/>
                    <a:lstStyle/>
                    <a:p>
                      <a:r>
                        <a:rPr lang="it-IT" sz="2000" i="1" dirty="0"/>
                        <a:t>Stabilità emotiva</a:t>
                      </a:r>
                    </a:p>
                  </a:txBody>
                  <a:tcPr/>
                </a:tc>
                <a:tc>
                  <a:txBody>
                    <a:bodyPr/>
                    <a:lstStyle/>
                    <a:p>
                      <a:r>
                        <a:rPr lang="it-IT" sz="2000" dirty="0"/>
                        <a:t>Capacità di lavorare sotto pressione, gestione dei fallimenti</a:t>
                      </a:r>
                    </a:p>
                  </a:txBody>
                  <a:tcPr/>
                </a:tc>
                <a:extLst>
                  <a:ext uri="{0D108BD9-81ED-4DB2-BD59-A6C34878D82A}">
                    <a16:rowId xmlns:a16="http://schemas.microsoft.com/office/drawing/2014/main" val="3427588679"/>
                  </a:ext>
                </a:extLst>
              </a:tr>
              <a:tr h="811176">
                <a:tc>
                  <a:txBody>
                    <a:bodyPr/>
                    <a:lstStyle/>
                    <a:p>
                      <a:r>
                        <a:rPr lang="it-IT" sz="2000" i="1" dirty="0"/>
                        <a:t>Energia e motivazione</a:t>
                      </a:r>
                    </a:p>
                  </a:txBody>
                  <a:tcPr/>
                </a:tc>
                <a:tc>
                  <a:txBody>
                    <a:bodyPr/>
                    <a:lstStyle/>
                    <a:p>
                      <a:r>
                        <a:rPr lang="it-IT" sz="2000" dirty="0"/>
                        <a:t>Livello dell’output lavorativo, </a:t>
                      </a:r>
                      <a:r>
                        <a:rPr lang="it-IT" sz="2000" i="1" dirty="0"/>
                        <a:t>persistenza</a:t>
                      </a:r>
                      <a:r>
                        <a:rPr lang="it-IT" sz="2000" dirty="0"/>
                        <a:t>, </a:t>
                      </a:r>
                      <a:r>
                        <a:rPr lang="it-IT" sz="2000" i="1" dirty="0"/>
                        <a:t>entusiasmo</a:t>
                      </a:r>
                      <a:r>
                        <a:rPr lang="it-IT" sz="2000" dirty="0"/>
                        <a:t>. </a:t>
                      </a:r>
                    </a:p>
                  </a:txBody>
                  <a:tcPr/>
                </a:tc>
                <a:extLst>
                  <a:ext uri="{0D108BD9-81ED-4DB2-BD59-A6C34878D82A}">
                    <a16:rowId xmlns:a16="http://schemas.microsoft.com/office/drawing/2014/main" val="728619184"/>
                  </a:ext>
                </a:extLst>
              </a:tr>
            </a:tbl>
          </a:graphicData>
        </a:graphic>
      </p:graphicFrame>
    </p:spTree>
    <p:extLst>
      <p:ext uri="{BB962C8B-B14F-4D97-AF65-F5344CB8AC3E}">
        <p14:creationId xmlns:p14="http://schemas.microsoft.com/office/powerpoint/2010/main" val="11979768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E7E04-D828-4918-AE90-339F5B5D6084}"/>
              </a:ext>
            </a:extLst>
          </p:cNvPr>
          <p:cNvSpPr>
            <a:spLocks noGrp="1"/>
          </p:cNvSpPr>
          <p:nvPr>
            <p:ph type="title"/>
          </p:nvPr>
        </p:nvSpPr>
        <p:spPr/>
        <p:txBody>
          <a:bodyPr/>
          <a:lstStyle/>
          <a:p>
            <a:r>
              <a:rPr lang="it-IT" dirty="0"/>
              <a:t>Attenzione!</a:t>
            </a:r>
          </a:p>
        </p:txBody>
      </p:sp>
      <p:sp>
        <p:nvSpPr>
          <p:cNvPr id="3" name="Segnaposto contenuto 2">
            <a:extLst>
              <a:ext uri="{FF2B5EF4-FFF2-40B4-BE49-F238E27FC236}">
                <a16:creationId xmlns:a16="http://schemas.microsoft.com/office/drawing/2014/main" id="{387A76C2-0D86-4507-B974-8232BC0D8508}"/>
              </a:ext>
            </a:extLst>
          </p:cNvPr>
          <p:cNvSpPr>
            <a:spLocks noGrp="1"/>
          </p:cNvSpPr>
          <p:nvPr>
            <p:ph idx="1"/>
          </p:nvPr>
        </p:nvSpPr>
        <p:spPr/>
        <p:txBody>
          <a:bodyPr/>
          <a:lstStyle/>
          <a:p>
            <a:r>
              <a:rPr lang="it-IT" sz="2600" dirty="0" err="1"/>
              <a:t>Huffcutt</a:t>
            </a:r>
            <a:r>
              <a:rPr lang="it-IT" sz="2600" dirty="0"/>
              <a:t> et al. (2001) in una famosa meta-analisi hanno osservato che nelle interviste si valutano con maggior frequenza (in questo ordine):</a:t>
            </a:r>
          </a:p>
          <a:p>
            <a:pPr lvl="1"/>
            <a:r>
              <a:rPr lang="it-IT" sz="2200" dirty="0"/>
              <a:t>Tratti di personalità (35%),</a:t>
            </a:r>
          </a:p>
          <a:p>
            <a:pPr lvl="1"/>
            <a:r>
              <a:rPr lang="it-IT" sz="2200" dirty="0"/>
              <a:t>Abilità sociali (28%),</a:t>
            </a:r>
          </a:p>
          <a:p>
            <a:pPr lvl="1"/>
            <a:r>
              <a:rPr lang="it-IT" sz="2200" dirty="0"/>
              <a:t>Intelligenza (16%),</a:t>
            </a:r>
          </a:p>
          <a:p>
            <a:pPr lvl="1"/>
            <a:r>
              <a:rPr lang="it-IT" sz="2200" dirty="0"/>
              <a:t>Conoscenze (10%).</a:t>
            </a:r>
          </a:p>
          <a:p>
            <a:r>
              <a:rPr lang="it-IT" sz="2600" dirty="0"/>
              <a:t>Tuttavia, Judge et al. (2000) hanno osservato che </a:t>
            </a:r>
            <a:r>
              <a:rPr lang="it-IT" sz="2600" i="1" dirty="0"/>
              <a:t>le interviste producono misurazioni poco precise e poco attendibili di attitudini e personalità.</a:t>
            </a:r>
            <a:r>
              <a:rPr lang="it-IT" sz="2600" dirty="0"/>
              <a:t> </a:t>
            </a:r>
          </a:p>
          <a:p>
            <a:r>
              <a:rPr lang="it-IT" sz="2600" dirty="0"/>
              <a:t>Quindi, cercate di </a:t>
            </a:r>
            <a:r>
              <a:rPr lang="it-IT" sz="2600" i="1" dirty="0"/>
              <a:t>favorire sempre lo strumento più attendibile per ogni requisito!</a:t>
            </a:r>
          </a:p>
        </p:txBody>
      </p:sp>
    </p:spTree>
    <p:extLst>
      <p:ext uri="{BB962C8B-B14F-4D97-AF65-F5344CB8AC3E}">
        <p14:creationId xmlns:p14="http://schemas.microsoft.com/office/powerpoint/2010/main" val="14527053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EBFEFA-462E-4059-B944-D6F16A0AB8DD}"/>
              </a:ext>
            </a:extLst>
          </p:cNvPr>
          <p:cNvSpPr>
            <a:spLocks noGrp="1"/>
          </p:cNvSpPr>
          <p:nvPr>
            <p:ph type="title"/>
          </p:nvPr>
        </p:nvSpPr>
        <p:spPr/>
        <p:txBody>
          <a:bodyPr/>
          <a:lstStyle/>
          <a:p>
            <a:r>
              <a:rPr lang="it-IT" dirty="0"/>
              <a:t>Le due interviste più valide</a:t>
            </a:r>
            <a:br>
              <a:rPr lang="it-IT" dirty="0"/>
            </a:br>
            <a:br>
              <a:rPr lang="it-IT" sz="1400" dirty="0"/>
            </a:br>
            <a:r>
              <a:rPr lang="it-IT" sz="1600" dirty="0"/>
              <a:t>(Fonte: </a:t>
            </a:r>
            <a:r>
              <a:rPr lang="it-IT" sz="1600" dirty="0" err="1"/>
              <a:t>Huffcutt</a:t>
            </a:r>
            <a:r>
              <a:rPr lang="it-IT" sz="1600" dirty="0"/>
              <a:t> et al. 2004)</a:t>
            </a:r>
            <a:endParaRPr lang="it-IT" dirty="0"/>
          </a:p>
        </p:txBody>
      </p:sp>
      <p:graphicFrame>
        <p:nvGraphicFramePr>
          <p:cNvPr id="4" name="Grafico 3">
            <a:extLst>
              <a:ext uri="{FF2B5EF4-FFF2-40B4-BE49-F238E27FC236}">
                <a16:creationId xmlns:a16="http://schemas.microsoft.com/office/drawing/2014/main" id="{6FFD8EF8-D1BB-4C71-A2ED-6222636307E5}"/>
              </a:ext>
            </a:extLst>
          </p:cNvPr>
          <p:cNvGraphicFramePr>
            <a:graphicFrameLocks/>
          </p:cNvGraphicFramePr>
          <p:nvPr>
            <p:extLst>
              <p:ext uri="{D42A27DB-BD31-4B8C-83A1-F6EECF244321}">
                <p14:modId xmlns:p14="http://schemas.microsoft.com/office/powerpoint/2010/main" val="1436276631"/>
              </p:ext>
            </p:extLst>
          </p:nvPr>
        </p:nvGraphicFramePr>
        <p:xfrm>
          <a:off x="611560" y="1484784"/>
          <a:ext cx="8075240" cy="51745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12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38915" name="Picture 3" descr="SigilloLogoLAST_WhiteOK"/>
          <p:cNvPicPr>
            <a:picLocks noChangeAspect="1" noChangeArrowheads="1"/>
          </p:cNvPicPr>
          <p:nvPr/>
        </p:nvPicPr>
        <p:blipFill>
          <a:blip r:embed="rId3" cstate="print"/>
          <a:srcRect/>
          <a:stretch>
            <a:fillRect/>
          </a:stretch>
        </p:blipFill>
        <p:spPr bwMode="auto">
          <a:xfrm>
            <a:off x="184150" y="96838"/>
            <a:ext cx="2300288" cy="1028700"/>
          </a:xfrm>
          <a:prstGeom prst="rect">
            <a:avLst/>
          </a:prstGeom>
          <a:noFill/>
          <a:ln w="9525">
            <a:noFill/>
            <a:miter lim="800000"/>
            <a:headEnd/>
            <a:tailEnd/>
          </a:ln>
        </p:spPr>
      </p:pic>
      <p:sp>
        <p:nvSpPr>
          <p:cNvPr id="242692" name="Rectangle 4"/>
          <p:cNvSpPr>
            <a:spLocks noGrp="1" noChangeArrowheads="1"/>
          </p:cNvSpPr>
          <p:nvPr>
            <p:ph type="body" sz="half" idx="1"/>
          </p:nvPr>
        </p:nvSpPr>
        <p:spPr>
          <a:xfrm>
            <a:off x="468313" y="1628800"/>
            <a:ext cx="8135937" cy="4464074"/>
          </a:xfrm>
        </p:spPr>
        <p:txBody>
          <a:bodyPr>
            <a:noAutofit/>
          </a:bodyPr>
          <a:lstStyle/>
          <a:p>
            <a:pPr eaLnBrk="1" hangingPunct="1">
              <a:lnSpc>
                <a:spcPct val="110000"/>
              </a:lnSpc>
              <a:buClr>
                <a:schemeClr val="tx2"/>
              </a:buClr>
            </a:pPr>
            <a:r>
              <a:rPr lang="it-IT" sz="2200" dirty="0"/>
              <a:t>Conoscere il </a:t>
            </a:r>
            <a:r>
              <a:rPr lang="it-IT" sz="2200" i="1" dirty="0"/>
              <a:t>sistema di valutazione del personale </a:t>
            </a:r>
            <a:r>
              <a:rPr lang="it-IT" sz="2200" dirty="0"/>
              <a:t>nelle organizzazioni e comprendere le </a:t>
            </a:r>
            <a:r>
              <a:rPr lang="it-IT" sz="2200" i="1" dirty="0"/>
              <a:t>relazioni</a:t>
            </a:r>
            <a:r>
              <a:rPr lang="it-IT" sz="2200" dirty="0"/>
              <a:t> che esistono tra il sistema di valutazione e gli altri sistemi di governo.</a:t>
            </a:r>
          </a:p>
          <a:p>
            <a:pPr eaLnBrk="1" hangingPunct="1">
              <a:lnSpc>
                <a:spcPct val="110000"/>
              </a:lnSpc>
              <a:buClr>
                <a:schemeClr val="tx2"/>
              </a:buClr>
            </a:pPr>
            <a:r>
              <a:rPr lang="it-IT" sz="2200" dirty="0"/>
              <a:t>Conoscere i criteri di efficacia di una selezione del personale e come questi impattano sul rendimento dell’organizzazione. </a:t>
            </a:r>
          </a:p>
          <a:p>
            <a:pPr eaLnBrk="1" hangingPunct="1">
              <a:lnSpc>
                <a:spcPct val="110000"/>
              </a:lnSpc>
              <a:buClr>
                <a:schemeClr val="tx2"/>
              </a:buClr>
            </a:pPr>
            <a:r>
              <a:rPr lang="it-IT" sz="2200" dirty="0"/>
              <a:t>Saper progettare e condurre una selezione del personale efficace, dalla Job Analysis alla composizione della graduatoria.</a:t>
            </a:r>
          </a:p>
          <a:p>
            <a:pPr eaLnBrk="1" hangingPunct="1">
              <a:lnSpc>
                <a:spcPct val="110000"/>
              </a:lnSpc>
              <a:buClr>
                <a:schemeClr val="tx2"/>
              </a:buClr>
            </a:pPr>
            <a:r>
              <a:rPr lang="it-IT" sz="2200" dirty="0"/>
              <a:t>Saper valutare l’efficacia della selezione condotta.  </a:t>
            </a:r>
          </a:p>
          <a:p>
            <a:pPr eaLnBrk="1" hangingPunct="1">
              <a:lnSpc>
                <a:spcPct val="110000"/>
              </a:lnSpc>
              <a:buClr>
                <a:schemeClr val="tx2"/>
              </a:buClr>
            </a:pPr>
            <a:r>
              <a:rPr lang="it-IT" sz="2200" dirty="0"/>
              <a:t>Comprendere l’importanza di basare le proprie scelte sulle </a:t>
            </a:r>
            <a:r>
              <a:rPr lang="it-IT" sz="2200" i="1" dirty="0"/>
              <a:t>evidenze empiriche </a:t>
            </a:r>
            <a:r>
              <a:rPr lang="it-IT" sz="2200" dirty="0"/>
              <a:t>in merito alla validità predittiva dei vari costrutti e strumenti disponibili. </a:t>
            </a:r>
          </a:p>
        </p:txBody>
      </p:sp>
      <p:sp>
        <p:nvSpPr>
          <p:cNvPr id="38917" name="Text Box 5"/>
          <p:cNvSpPr txBox="1">
            <a:spLocks noChangeArrowheads="1"/>
          </p:cNvSpPr>
          <p:nvPr/>
        </p:nvSpPr>
        <p:spPr bwMode="auto">
          <a:xfrm>
            <a:off x="2915816" y="252413"/>
            <a:ext cx="6099597" cy="954087"/>
          </a:xfrm>
          <a:prstGeom prst="rect">
            <a:avLst/>
          </a:prstGeom>
          <a:noFill/>
          <a:ln w="9525">
            <a:noFill/>
            <a:miter lim="800000"/>
            <a:headEnd/>
            <a:tailEnd/>
          </a:ln>
        </p:spPr>
        <p:txBody>
          <a:bodyPr wrap="square">
            <a:spAutoFit/>
          </a:bodyPr>
          <a:lstStyle/>
          <a:p>
            <a:pPr algn="r"/>
            <a:r>
              <a:rPr lang="it-IT" sz="2800" b="0" dirty="0">
                <a:solidFill>
                  <a:schemeClr val="bg1"/>
                </a:solidFill>
              </a:rPr>
              <a:t>Obiettivi formativi</a:t>
            </a:r>
          </a:p>
          <a:p>
            <a:pPr algn="r"/>
            <a:endParaRPr lang="it-IT" sz="1400" b="0" dirty="0">
              <a:solidFill>
                <a:schemeClr val="bg1"/>
              </a:solidFill>
            </a:endParaRPr>
          </a:p>
          <a:p>
            <a:pPr algn="r"/>
            <a:endParaRPr lang="it-IT" sz="1400" b="0" dirty="0">
              <a:solidFill>
                <a:schemeClr val="bg1"/>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473F7-D13A-4554-8095-97056B5E9ECB}"/>
              </a:ext>
            </a:extLst>
          </p:cNvPr>
          <p:cNvSpPr>
            <a:spLocks noGrp="1"/>
          </p:cNvSpPr>
          <p:nvPr>
            <p:ph type="title"/>
          </p:nvPr>
        </p:nvSpPr>
        <p:spPr/>
        <p:txBody>
          <a:bodyPr/>
          <a:lstStyle/>
          <a:p>
            <a:r>
              <a:rPr lang="it-IT" dirty="0"/>
              <a:t>L’importanza della selezione</a:t>
            </a:r>
          </a:p>
        </p:txBody>
      </p:sp>
      <p:sp>
        <p:nvSpPr>
          <p:cNvPr id="3" name="Segnaposto contenuto 2">
            <a:extLst>
              <a:ext uri="{FF2B5EF4-FFF2-40B4-BE49-F238E27FC236}">
                <a16:creationId xmlns:a16="http://schemas.microsoft.com/office/drawing/2014/main" id="{6C3DE252-5C7B-4F8D-8FE5-DF7D6B85A5BA}"/>
              </a:ext>
            </a:extLst>
          </p:cNvPr>
          <p:cNvSpPr>
            <a:spLocks noGrp="1"/>
          </p:cNvSpPr>
          <p:nvPr>
            <p:ph idx="1"/>
          </p:nvPr>
        </p:nvSpPr>
        <p:spPr>
          <a:xfrm>
            <a:off x="457200" y="1556792"/>
            <a:ext cx="8229600" cy="4983162"/>
          </a:xfrm>
        </p:spPr>
        <p:txBody>
          <a:bodyPr/>
          <a:lstStyle/>
          <a:p>
            <a:pPr eaLnBrk="1" hangingPunct="1">
              <a:lnSpc>
                <a:spcPct val="90000"/>
              </a:lnSpc>
            </a:pPr>
            <a:r>
              <a:rPr lang="it-IT" sz="2800" dirty="0"/>
              <a:t>Una buona selezione permette di: </a:t>
            </a:r>
          </a:p>
          <a:p>
            <a:pPr lvl="1" eaLnBrk="1" hangingPunct="1">
              <a:lnSpc>
                <a:spcPct val="90000"/>
              </a:lnSpc>
            </a:pPr>
            <a:r>
              <a:rPr lang="it-IT" sz="2400" i="1" dirty="0"/>
              <a:t>aumentare la produttività </a:t>
            </a:r>
            <a:r>
              <a:rPr lang="it-IT" sz="2400" dirty="0"/>
              <a:t>dell’organizzazione, anche del 10-20%;</a:t>
            </a:r>
          </a:p>
          <a:p>
            <a:pPr lvl="1" eaLnBrk="1" hangingPunct="1">
              <a:lnSpc>
                <a:spcPct val="90000"/>
              </a:lnSpc>
            </a:pPr>
            <a:r>
              <a:rPr lang="it-IT" sz="2400" i="1" dirty="0"/>
              <a:t>ridurre i costi </a:t>
            </a:r>
            <a:r>
              <a:rPr lang="it-IT" sz="2400" dirty="0"/>
              <a:t>di formazione;</a:t>
            </a:r>
          </a:p>
          <a:p>
            <a:pPr lvl="1" eaLnBrk="1" hangingPunct="1">
              <a:lnSpc>
                <a:spcPct val="90000"/>
              </a:lnSpc>
            </a:pPr>
            <a:r>
              <a:rPr lang="it-IT" sz="2400" i="1" dirty="0"/>
              <a:t>abbassare il rischio di disagio </a:t>
            </a:r>
            <a:r>
              <a:rPr lang="it-IT" sz="2400" dirty="0"/>
              <a:t>organizzativo e/o individuale;</a:t>
            </a:r>
          </a:p>
          <a:p>
            <a:pPr lvl="1" eaLnBrk="1" hangingPunct="1">
              <a:lnSpc>
                <a:spcPct val="90000"/>
              </a:lnSpc>
            </a:pPr>
            <a:r>
              <a:rPr lang="it-IT" sz="2400" i="1" dirty="0"/>
              <a:t>aumentare la soddisfazione </a:t>
            </a:r>
            <a:r>
              <a:rPr lang="it-IT" sz="2400" dirty="0"/>
              <a:t>dei collaboratori;</a:t>
            </a:r>
          </a:p>
          <a:p>
            <a:pPr lvl="1" eaLnBrk="1" hangingPunct="1">
              <a:lnSpc>
                <a:spcPct val="90000"/>
              </a:lnSpc>
            </a:pPr>
            <a:r>
              <a:rPr lang="it-IT" sz="2400" i="1" dirty="0"/>
              <a:t>favorire lo sviluppo dell’organizzazione </a:t>
            </a:r>
            <a:r>
              <a:rPr lang="it-IT" sz="2400" dirty="0"/>
              <a:t>e del collaboratore.</a:t>
            </a:r>
          </a:p>
          <a:p>
            <a:pPr eaLnBrk="1" hangingPunct="1">
              <a:lnSpc>
                <a:spcPct val="90000"/>
              </a:lnSpc>
            </a:pPr>
            <a:r>
              <a:rPr lang="it-IT" sz="2800" dirty="0"/>
              <a:t>Ma ciò è vero solo se il processo di selezione si integra perfettamente con il sistema di </a:t>
            </a:r>
            <a:r>
              <a:rPr lang="it-IT" sz="2800" i="1" dirty="0"/>
              <a:t>gestione strategica delle risorse umane </a:t>
            </a:r>
            <a:r>
              <a:rPr lang="it-IT" sz="2800" dirty="0"/>
              <a:t>di un’organizzazione. </a:t>
            </a:r>
          </a:p>
          <a:p>
            <a:pPr eaLnBrk="1" hangingPunct="1">
              <a:lnSpc>
                <a:spcPct val="90000"/>
              </a:lnSpc>
            </a:pPr>
            <a:endParaRPr lang="it-IT" sz="2800" dirty="0"/>
          </a:p>
          <a:p>
            <a:endParaRPr lang="it-IT" dirty="0"/>
          </a:p>
        </p:txBody>
      </p:sp>
    </p:spTree>
    <p:extLst>
      <p:ext uri="{BB962C8B-B14F-4D97-AF65-F5344CB8AC3E}">
        <p14:creationId xmlns:p14="http://schemas.microsoft.com/office/powerpoint/2010/main" val="301211470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A194C7-1A59-4590-B1A0-0868DA832DF6}"/>
              </a:ext>
            </a:extLst>
          </p:cNvPr>
          <p:cNvSpPr>
            <a:spLocks noGrp="1"/>
          </p:cNvSpPr>
          <p:nvPr>
            <p:ph type="title"/>
          </p:nvPr>
        </p:nvSpPr>
        <p:spPr/>
        <p:txBody>
          <a:bodyPr/>
          <a:lstStyle/>
          <a:p>
            <a:r>
              <a:rPr lang="it-IT" dirty="0"/>
              <a:t>Caratteristiche delle due interviste</a:t>
            </a:r>
          </a:p>
        </p:txBody>
      </p:sp>
      <p:sp>
        <p:nvSpPr>
          <p:cNvPr id="3" name="Segnaposto contenuto 2">
            <a:extLst>
              <a:ext uri="{FF2B5EF4-FFF2-40B4-BE49-F238E27FC236}">
                <a16:creationId xmlns:a16="http://schemas.microsoft.com/office/drawing/2014/main" id="{414DA2FA-94C3-451D-BB18-3C3E4782A2E5}"/>
              </a:ext>
            </a:extLst>
          </p:cNvPr>
          <p:cNvSpPr>
            <a:spLocks noGrp="1"/>
          </p:cNvSpPr>
          <p:nvPr>
            <p:ph idx="1"/>
          </p:nvPr>
        </p:nvSpPr>
        <p:spPr/>
        <p:txBody>
          <a:bodyPr/>
          <a:lstStyle/>
          <a:p>
            <a:r>
              <a:rPr lang="it-IT" sz="2800" i="1" dirty="0"/>
              <a:t>Entrambe partono dall’analisi degli incidenti critici (CII, </a:t>
            </a:r>
            <a:r>
              <a:rPr lang="it-IT" sz="2800" i="1" dirty="0" err="1"/>
              <a:t>Flanagan</a:t>
            </a:r>
            <a:r>
              <a:rPr lang="it-IT" sz="2800" i="1" dirty="0"/>
              <a:t>, 1954), </a:t>
            </a:r>
            <a:r>
              <a:rPr lang="it-IT" sz="2800" dirty="0"/>
              <a:t>per generare una serie di eventi di particolare successo/insuccesso. </a:t>
            </a:r>
          </a:p>
          <a:p>
            <a:r>
              <a:rPr lang="it-IT" sz="2800" dirty="0"/>
              <a:t>La CII si tiene con il </a:t>
            </a:r>
            <a:r>
              <a:rPr lang="it-IT" sz="2800" i="1" dirty="0"/>
              <a:t>titolare della posizione</a:t>
            </a:r>
            <a:r>
              <a:rPr lang="it-IT" sz="2800" dirty="0"/>
              <a:t>. </a:t>
            </a:r>
          </a:p>
          <a:p>
            <a:r>
              <a:rPr lang="it-IT" sz="2800" dirty="0"/>
              <a:t>L’intervista situazionale è rivolta al futuro (</a:t>
            </a:r>
            <a:r>
              <a:rPr lang="it-IT" sz="2800" i="1" dirty="0"/>
              <a:t>cosa farebbe se</a:t>
            </a:r>
            <a:r>
              <a:rPr lang="it-IT" sz="2800" dirty="0"/>
              <a:t>…). </a:t>
            </a:r>
          </a:p>
          <a:p>
            <a:r>
              <a:rPr lang="it-IT" sz="2800" dirty="0"/>
              <a:t>L’intervista comportamentale (PBDI) chiede </a:t>
            </a:r>
            <a:r>
              <a:rPr lang="it-IT" sz="2800" i="1" dirty="0"/>
              <a:t>come ci si è comportati in passato </a:t>
            </a:r>
            <a:r>
              <a:rPr lang="it-IT" sz="2800" dirty="0"/>
              <a:t>in situazioni analoghe.</a:t>
            </a:r>
          </a:p>
          <a:p>
            <a:r>
              <a:rPr lang="it-IT" sz="2800" dirty="0"/>
              <a:t>PBDI non è adatta per persone al primo impiego</a:t>
            </a:r>
          </a:p>
        </p:txBody>
      </p:sp>
    </p:spTree>
    <p:extLst>
      <p:ext uri="{BB962C8B-B14F-4D97-AF65-F5344CB8AC3E}">
        <p14:creationId xmlns:p14="http://schemas.microsoft.com/office/powerpoint/2010/main" val="193040337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6B0D4-8BBC-4C85-BAB9-38329E2B1F3E}"/>
              </a:ext>
            </a:extLst>
          </p:cNvPr>
          <p:cNvSpPr>
            <a:spLocks noGrp="1"/>
          </p:cNvSpPr>
          <p:nvPr>
            <p:ph type="title"/>
          </p:nvPr>
        </p:nvSpPr>
        <p:spPr/>
        <p:txBody>
          <a:bodyPr/>
          <a:lstStyle/>
          <a:p>
            <a:r>
              <a:rPr lang="it-IT" dirty="0"/>
              <a:t>La Critical </a:t>
            </a:r>
            <a:r>
              <a:rPr lang="it-IT" dirty="0" err="1"/>
              <a:t>Incident</a:t>
            </a:r>
            <a:r>
              <a:rPr lang="it-IT" dirty="0"/>
              <a:t> Interview</a:t>
            </a:r>
          </a:p>
        </p:txBody>
      </p:sp>
      <p:sp>
        <p:nvSpPr>
          <p:cNvPr id="3" name="Segnaposto contenuto 2">
            <a:extLst>
              <a:ext uri="{FF2B5EF4-FFF2-40B4-BE49-F238E27FC236}">
                <a16:creationId xmlns:a16="http://schemas.microsoft.com/office/drawing/2014/main" id="{1DA1805F-E2CC-4926-8307-C9294C4968FA}"/>
              </a:ext>
            </a:extLst>
          </p:cNvPr>
          <p:cNvSpPr>
            <a:spLocks noGrp="1"/>
          </p:cNvSpPr>
          <p:nvPr>
            <p:ph idx="1"/>
          </p:nvPr>
        </p:nvSpPr>
        <p:spPr/>
        <p:txBody>
          <a:bodyPr/>
          <a:lstStyle/>
          <a:p>
            <a:r>
              <a:rPr lang="it-IT" i="1" dirty="0"/>
              <a:t>«Mi parli di un recente evento lavorativo nel quale ha avuto dei comportamenti particolarmente efficaci o inefficaci nel raggiungimento degli obiettivi del suo lavoro.»</a:t>
            </a:r>
          </a:p>
          <a:p>
            <a:pPr lvl="1"/>
            <a:r>
              <a:rPr lang="it-IT" dirty="0"/>
              <a:t>quali circostanze hanno determinato l’evento?</a:t>
            </a:r>
          </a:p>
          <a:p>
            <a:pPr lvl="1"/>
            <a:r>
              <a:rPr lang="it-IT" dirty="0"/>
              <a:t>chi era coinvolto? </a:t>
            </a:r>
          </a:p>
          <a:p>
            <a:pPr lvl="1"/>
            <a:r>
              <a:rPr lang="it-IT" dirty="0"/>
              <a:t>cosa ha fatto?</a:t>
            </a:r>
          </a:p>
          <a:p>
            <a:pPr lvl="1"/>
            <a:r>
              <a:rPr lang="it-IT" dirty="0"/>
              <a:t>quali sono state le conseguenze? </a:t>
            </a:r>
          </a:p>
        </p:txBody>
      </p:sp>
    </p:spTree>
    <p:extLst>
      <p:ext uri="{BB962C8B-B14F-4D97-AF65-F5344CB8AC3E}">
        <p14:creationId xmlns:p14="http://schemas.microsoft.com/office/powerpoint/2010/main" val="18484668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6B319-748F-4A96-B7F2-905810B7EA94}"/>
              </a:ext>
            </a:extLst>
          </p:cNvPr>
          <p:cNvSpPr>
            <a:spLocks noGrp="1"/>
          </p:cNvSpPr>
          <p:nvPr>
            <p:ph type="title"/>
          </p:nvPr>
        </p:nvSpPr>
        <p:spPr/>
        <p:txBody>
          <a:bodyPr/>
          <a:lstStyle/>
          <a:p>
            <a:r>
              <a:rPr lang="it-IT" dirty="0"/>
              <a:t>Attività in aula</a:t>
            </a:r>
          </a:p>
        </p:txBody>
      </p:sp>
      <p:sp>
        <p:nvSpPr>
          <p:cNvPr id="6" name="Segnaposto contenuto 2">
            <a:extLst>
              <a:ext uri="{FF2B5EF4-FFF2-40B4-BE49-F238E27FC236}">
                <a16:creationId xmlns:a16="http://schemas.microsoft.com/office/drawing/2014/main" id="{D75093B5-BEAB-0847-9246-5426E7CD11E2}"/>
              </a:ext>
            </a:extLst>
          </p:cNvPr>
          <p:cNvSpPr>
            <a:spLocks noGrp="1"/>
          </p:cNvSpPr>
          <p:nvPr>
            <p:ph idx="1"/>
          </p:nvPr>
        </p:nvSpPr>
        <p:spPr>
          <a:xfrm>
            <a:off x="457200" y="1600200"/>
            <a:ext cx="8229600" cy="4983162"/>
          </a:xfrm>
        </p:spPr>
        <p:txBody>
          <a:bodyPr/>
          <a:lstStyle/>
          <a:p>
            <a:pPr marL="0" indent="0">
              <a:buNone/>
            </a:pPr>
            <a:r>
              <a:rPr lang="it-IT" sz="2800" dirty="0"/>
              <a:t>L’intervistatore deve raccogliere:</a:t>
            </a:r>
          </a:p>
          <a:p>
            <a:pPr lvl="1"/>
            <a:r>
              <a:rPr lang="it-IT" sz="2400" dirty="0"/>
              <a:t>Episodi chiari, precisi e distinti</a:t>
            </a:r>
          </a:p>
          <a:p>
            <a:pPr lvl="1"/>
            <a:r>
              <a:rPr lang="it-IT" sz="2400" dirty="0"/>
              <a:t>Comportamenti chiari e distinti di tutti gli attori</a:t>
            </a:r>
          </a:p>
          <a:p>
            <a:pPr lvl="1"/>
            <a:r>
              <a:rPr lang="it-IT" sz="2400" dirty="0"/>
              <a:t>Pensieri e stati emotivi dell’intervistato</a:t>
            </a:r>
          </a:p>
          <a:p>
            <a:r>
              <a:rPr lang="it-IT" sz="2800" dirty="0"/>
              <a:t>Cercare il massimo livello di dettaglio possibile. </a:t>
            </a:r>
          </a:p>
          <a:p>
            <a:r>
              <a:rPr lang="it-IT" sz="2800" dirty="0"/>
              <a:t>Info da </a:t>
            </a:r>
            <a:r>
              <a:rPr lang="it-IT" sz="2800" i="1" dirty="0"/>
              <a:t>non</a:t>
            </a:r>
            <a:r>
              <a:rPr lang="it-IT" sz="2800" dirty="0"/>
              <a:t> raccogliere: opinioni e valutazioni</a:t>
            </a:r>
          </a:p>
          <a:p>
            <a:r>
              <a:rPr lang="it-IT" sz="2800" dirty="0">
                <a:hlinkClick r:id="rId2"/>
              </a:rPr>
              <a:t>Materiale Critical </a:t>
            </a:r>
            <a:r>
              <a:rPr lang="it-IT" sz="2800" dirty="0" err="1">
                <a:hlinkClick r:id="rId2"/>
              </a:rPr>
              <a:t>Incident</a:t>
            </a:r>
            <a:r>
              <a:rPr lang="it-IT" sz="2800" dirty="0">
                <a:hlinkClick r:id="rId2"/>
              </a:rPr>
              <a:t> </a:t>
            </a:r>
            <a:r>
              <a:rPr lang="it-IT" sz="2800" dirty="0"/>
              <a:t>da consultare in piattaforma</a:t>
            </a:r>
            <a:endParaRPr lang="it-IT" sz="2400" dirty="0"/>
          </a:p>
          <a:p>
            <a:endParaRPr lang="it-IT" sz="2400" dirty="0"/>
          </a:p>
          <a:p>
            <a:pPr marL="0" indent="0">
              <a:buNone/>
            </a:pPr>
            <a:r>
              <a:rPr lang="it-IT" sz="1800" i="1" dirty="0"/>
              <a:t>Nota</a:t>
            </a:r>
            <a:r>
              <a:rPr lang="it-IT" sz="1800" dirty="0"/>
              <a:t>: Questa è un’attività valutata che concorre per il 15% al voto finale. </a:t>
            </a:r>
          </a:p>
          <a:p>
            <a:pPr marL="0" indent="0">
              <a:buNone/>
            </a:pPr>
            <a:r>
              <a:rPr lang="it-IT" sz="1800" dirty="0"/>
              <a:t>Scadenza: 17 Dicembre ore 12. </a:t>
            </a:r>
          </a:p>
          <a:p>
            <a:endParaRPr lang="it-IT" dirty="0">
              <a:highlight>
                <a:srgbClr val="FFFF00"/>
              </a:highlight>
            </a:endParaRPr>
          </a:p>
          <a:p>
            <a:endParaRPr lang="it-IT" dirty="0"/>
          </a:p>
          <a:p>
            <a:endParaRPr lang="it-IT" dirty="0"/>
          </a:p>
        </p:txBody>
      </p:sp>
    </p:spTree>
    <p:extLst>
      <p:ext uri="{BB962C8B-B14F-4D97-AF65-F5344CB8AC3E}">
        <p14:creationId xmlns:p14="http://schemas.microsoft.com/office/powerpoint/2010/main" val="219893057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B2E0D-3A43-7842-AAD7-749D99827845}"/>
              </a:ext>
            </a:extLst>
          </p:cNvPr>
          <p:cNvSpPr>
            <a:spLocks noGrp="1"/>
          </p:cNvSpPr>
          <p:nvPr>
            <p:ph type="title"/>
          </p:nvPr>
        </p:nvSpPr>
        <p:spPr/>
        <p:txBody>
          <a:bodyPr/>
          <a:lstStyle/>
          <a:p>
            <a:r>
              <a:rPr lang="it-IT" dirty="0"/>
              <a:t>Esercitazione Critical </a:t>
            </a:r>
            <a:r>
              <a:rPr lang="it-IT" dirty="0" err="1"/>
              <a:t>Incident</a:t>
            </a:r>
            <a:r>
              <a:rPr lang="it-IT" dirty="0"/>
              <a:t> </a:t>
            </a:r>
            <a:r>
              <a:rPr lang="it-IT" dirty="0" err="1"/>
              <a:t>Interview</a:t>
            </a:r>
            <a:endParaRPr lang="it-IT" dirty="0"/>
          </a:p>
        </p:txBody>
      </p:sp>
      <p:sp>
        <p:nvSpPr>
          <p:cNvPr id="4" name="Segnaposto contenuto 2">
            <a:extLst>
              <a:ext uri="{FF2B5EF4-FFF2-40B4-BE49-F238E27FC236}">
                <a16:creationId xmlns:a16="http://schemas.microsoft.com/office/drawing/2014/main" id="{1A23D7B7-F4F1-844F-8497-EB2511F1F540}"/>
              </a:ext>
            </a:extLst>
          </p:cNvPr>
          <p:cNvSpPr>
            <a:spLocks noGrp="1"/>
          </p:cNvSpPr>
          <p:nvPr>
            <p:ph idx="1"/>
          </p:nvPr>
        </p:nvSpPr>
        <p:spPr>
          <a:xfrm>
            <a:off x="457200" y="1600200"/>
            <a:ext cx="8229600" cy="4983162"/>
          </a:xfrm>
        </p:spPr>
        <p:txBody>
          <a:bodyPr/>
          <a:lstStyle/>
          <a:p>
            <a:pPr marL="0" indent="0">
              <a:buNone/>
            </a:pPr>
            <a:r>
              <a:rPr lang="it-IT" sz="3600" b="1" dirty="0"/>
              <a:t>Un buon incidente critico deve… </a:t>
            </a:r>
          </a:p>
          <a:p>
            <a:pPr marL="0" indent="0">
              <a:buNone/>
            </a:pPr>
            <a:endParaRPr lang="it-IT" sz="1100" b="1" dirty="0"/>
          </a:p>
          <a:p>
            <a:r>
              <a:rPr lang="it-IT" sz="2400" dirty="0"/>
              <a:t>…riguardare la presenza/assenza di un requisito individuato come cruciale per lo svolgimento della mansione</a:t>
            </a:r>
          </a:p>
          <a:p>
            <a:r>
              <a:rPr lang="it-IT" sz="2400" dirty="0"/>
              <a:t>…essere collegato all’obiettivo/scopo della posizione analizzata</a:t>
            </a:r>
          </a:p>
          <a:p>
            <a:r>
              <a:rPr lang="it-IT" sz="2400" dirty="0"/>
              <a:t>…avere delle conseguenze rilevanti per i processi organizzativi</a:t>
            </a:r>
          </a:p>
          <a:p>
            <a:r>
              <a:rPr lang="it-IT" sz="2400" dirty="0"/>
              <a:t>Essere stato vissuto dalla persona intervistata, in modo da fornire informazioni dettagliate</a:t>
            </a:r>
          </a:p>
          <a:p>
            <a:endParaRPr lang="it-IT" sz="2400" dirty="0"/>
          </a:p>
        </p:txBody>
      </p:sp>
    </p:spTree>
    <p:extLst>
      <p:ext uri="{BB962C8B-B14F-4D97-AF65-F5344CB8AC3E}">
        <p14:creationId xmlns:p14="http://schemas.microsoft.com/office/powerpoint/2010/main" val="42226916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22DE1CA-6BCA-614E-9C69-A402BF67AE2B}"/>
              </a:ext>
            </a:extLst>
          </p:cNvPr>
          <p:cNvSpPr>
            <a:spLocks noGrp="1"/>
          </p:cNvSpPr>
          <p:nvPr>
            <p:ph type="title"/>
          </p:nvPr>
        </p:nvSpPr>
        <p:spPr>
          <a:xfrm>
            <a:off x="2590800" y="274638"/>
            <a:ext cx="6096000" cy="706090"/>
          </a:xfrm>
        </p:spPr>
        <p:txBody>
          <a:bodyPr/>
          <a:lstStyle/>
          <a:p>
            <a:r>
              <a:rPr lang="it-IT" dirty="0"/>
              <a:t>Dall’incidente critico allo scenario situazionale</a:t>
            </a:r>
          </a:p>
        </p:txBody>
      </p:sp>
      <p:sp>
        <p:nvSpPr>
          <p:cNvPr id="5" name="Segnaposto contenuto 2">
            <a:extLst>
              <a:ext uri="{FF2B5EF4-FFF2-40B4-BE49-F238E27FC236}">
                <a16:creationId xmlns:a16="http://schemas.microsoft.com/office/drawing/2014/main" id="{ED8B72DE-A730-B74C-AE49-EA22FC4E030F}"/>
              </a:ext>
            </a:extLst>
          </p:cNvPr>
          <p:cNvSpPr>
            <a:spLocks noGrp="1"/>
          </p:cNvSpPr>
          <p:nvPr>
            <p:ph idx="1"/>
          </p:nvPr>
        </p:nvSpPr>
        <p:spPr>
          <a:xfrm>
            <a:off x="457200" y="1600200"/>
            <a:ext cx="8229600" cy="4983162"/>
          </a:xfrm>
        </p:spPr>
        <p:txBody>
          <a:bodyPr/>
          <a:lstStyle/>
          <a:p>
            <a:pPr marL="0" indent="0">
              <a:buNone/>
            </a:pPr>
            <a:r>
              <a:rPr lang="it-IT" dirty="0"/>
              <a:t>Nello spazio wiki presente in piattaforma:</a:t>
            </a:r>
          </a:p>
          <a:p>
            <a:r>
              <a:rPr lang="it-IT" dirty="0"/>
              <a:t>A partire dall’incidente critico scrivere uno scenario situazionale da poter utilizzare in un’intervista di selezione.</a:t>
            </a:r>
          </a:p>
          <a:p>
            <a:r>
              <a:rPr lang="it-IT" dirty="0"/>
              <a:t>Redigere la scala di valutazione delle risposte con ancoraggi comportamentali.</a:t>
            </a:r>
          </a:p>
          <a:p>
            <a:endParaRPr lang="it-IT" dirty="0"/>
          </a:p>
        </p:txBody>
      </p:sp>
    </p:spTree>
    <p:extLst>
      <p:ext uri="{BB962C8B-B14F-4D97-AF65-F5344CB8AC3E}">
        <p14:creationId xmlns:p14="http://schemas.microsoft.com/office/powerpoint/2010/main" val="387852120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7D81BD-B9F8-4C57-A8F1-695FADC32DEE}"/>
              </a:ext>
            </a:extLst>
          </p:cNvPr>
          <p:cNvSpPr>
            <a:spLocks noGrp="1"/>
          </p:cNvSpPr>
          <p:nvPr>
            <p:ph type="title"/>
          </p:nvPr>
        </p:nvSpPr>
        <p:spPr/>
        <p:txBody>
          <a:bodyPr/>
          <a:lstStyle/>
          <a:p>
            <a:r>
              <a:rPr lang="it-IT" dirty="0"/>
              <a:t>L’intervista situazionale: </a:t>
            </a:r>
            <a:br>
              <a:rPr lang="it-IT" dirty="0"/>
            </a:br>
            <a:r>
              <a:rPr lang="it-IT" dirty="0"/>
              <a:t>linee guida</a:t>
            </a:r>
          </a:p>
        </p:txBody>
      </p:sp>
      <p:sp>
        <p:nvSpPr>
          <p:cNvPr id="3" name="Segnaposto contenuto 2">
            <a:extLst>
              <a:ext uri="{FF2B5EF4-FFF2-40B4-BE49-F238E27FC236}">
                <a16:creationId xmlns:a16="http://schemas.microsoft.com/office/drawing/2014/main" id="{6096D654-4943-4DC8-89F9-9C1EE0268813}"/>
              </a:ext>
            </a:extLst>
          </p:cNvPr>
          <p:cNvSpPr>
            <a:spLocks noGrp="1"/>
          </p:cNvSpPr>
          <p:nvPr>
            <p:ph idx="1"/>
          </p:nvPr>
        </p:nvSpPr>
        <p:spPr/>
        <p:txBody>
          <a:bodyPr/>
          <a:lstStyle/>
          <a:p>
            <a:r>
              <a:rPr lang="it-IT" dirty="0"/>
              <a:t>Si adatta bene alla valutazione delle capacità tecnico/professionali</a:t>
            </a:r>
          </a:p>
          <a:p>
            <a:r>
              <a:rPr lang="it-IT" dirty="0"/>
              <a:t>Usare almeno </a:t>
            </a:r>
            <a:r>
              <a:rPr lang="it-IT" i="1" dirty="0"/>
              <a:t>3 scenari per ogni requisito </a:t>
            </a:r>
            <a:r>
              <a:rPr lang="it-IT" dirty="0"/>
              <a:t>valutato</a:t>
            </a:r>
          </a:p>
          <a:p>
            <a:r>
              <a:rPr lang="it-IT" dirty="0"/>
              <a:t>Usare una scala di valutazione delle risposte con </a:t>
            </a:r>
            <a:r>
              <a:rPr lang="it-IT" i="1" dirty="0"/>
              <a:t>ancoraggi comportamentali</a:t>
            </a:r>
          </a:p>
          <a:p>
            <a:r>
              <a:rPr lang="it-IT" i="1" dirty="0"/>
              <a:t>Coinvolgere il capo diretto nella determinazione delle risposte corrette</a:t>
            </a:r>
            <a:r>
              <a:rPr lang="it-IT" dirty="0"/>
              <a:t>. </a:t>
            </a:r>
          </a:p>
          <a:p>
            <a:r>
              <a:rPr lang="it-IT" dirty="0"/>
              <a:t>Programmare 7-8 minuti per domanda. </a:t>
            </a:r>
          </a:p>
          <a:p>
            <a:endParaRPr lang="it-IT" dirty="0"/>
          </a:p>
        </p:txBody>
      </p:sp>
    </p:spTree>
    <p:extLst>
      <p:ext uri="{BB962C8B-B14F-4D97-AF65-F5344CB8AC3E}">
        <p14:creationId xmlns:p14="http://schemas.microsoft.com/office/powerpoint/2010/main" val="25462567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8135DE-B13E-46AE-AB55-481BD95670C0}"/>
              </a:ext>
            </a:extLst>
          </p:cNvPr>
          <p:cNvSpPr>
            <a:spLocks noGrp="1"/>
          </p:cNvSpPr>
          <p:nvPr>
            <p:ph type="title"/>
          </p:nvPr>
        </p:nvSpPr>
        <p:spPr/>
        <p:txBody>
          <a:bodyPr/>
          <a:lstStyle/>
          <a:p>
            <a:r>
              <a:rPr lang="it-IT" dirty="0"/>
              <a:t>Esempio di scenario situazionale</a:t>
            </a:r>
          </a:p>
        </p:txBody>
      </p:sp>
      <p:sp>
        <p:nvSpPr>
          <p:cNvPr id="3" name="Segnaposto contenuto 2">
            <a:extLst>
              <a:ext uri="{FF2B5EF4-FFF2-40B4-BE49-F238E27FC236}">
                <a16:creationId xmlns:a16="http://schemas.microsoft.com/office/drawing/2014/main" id="{B6D838F5-E7C3-4D45-A09D-13B48D4AF66B}"/>
              </a:ext>
            </a:extLst>
          </p:cNvPr>
          <p:cNvSpPr>
            <a:spLocks noGrp="1"/>
          </p:cNvSpPr>
          <p:nvPr>
            <p:ph idx="1"/>
          </p:nvPr>
        </p:nvSpPr>
        <p:spPr/>
        <p:txBody>
          <a:bodyPr/>
          <a:lstStyle/>
          <a:p>
            <a:r>
              <a:rPr lang="it-IT" sz="2600" dirty="0"/>
              <a:t>Posizione scoperta: </a:t>
            </a:r>
            <a:r>
              <a:rPr lang="it-IT" sz="2600" i="1" dirty="0"/>
              <a:t>Meccanico</a:t>
            </a:r>
          </a:p>
          <a:p>
            <a:r>
              <a:rPr lang="it-IT" sz="2600" dirty="0"/>
              <a:t>Requisito: </a:t>
            </a:r>
            <a:r>
              <a:rPr lang="it-IT" sz="2600" i="1" dirty="0"/>
              <a:t>Dedizione al lavoro</a:t>
            </a:r>
          </a:p>
          <a:p>
            <a:r>
              <a:rPr lang="it-IT" sz="2600" dirty="0"/>
              <a:t>Scenario: «La sua partner e i suoi due figli (11 e 13 anni) sono a casa influenzati. Non ci sono parenti o amici disponibili ad aiutarli. Il suo turno inizia tra tre ore. Cosa farebbe in questa situazione?»</a:t>
            </a:r>
          </a:p>
          <a:p>
            <a:r>
              <a:rPr lang="it-IT" sz="2600" dirty="0"/>
              <a:t>Valutazione:</a:t>
            </a:r>
          </a:p>
          <a:p>
            <a:pPr lvl="1"/>
            <a:r>
              <a:rPr lang="it-IT" sz="2200" dirty="0"/>
              <a:t>1 punto. Starei a casa per accudirli. La famiglia viene prima di tutto;</a:t>
            </a:r>
          </a:p>
          <a:p>
            <a:pPr lvl="1"/>
            <a:r>
              <a:rPr lang="it-IT" sz="2200" dirty="0"/>
              <a:t>2 punti. Chiamerei il mio supervisore spiegando la situazione;</a:t>
            </a:r>
          </a:p>
          <a:p>
            <a:pPr lvl="1"/>
            <a:r>
              <a:rPr lang="it-IT" sz="2200" dirty="0"/>
              <a:t>3 punti. Hanno solo un raffreddore, andrei al lavoro. </a:t>
            </a:r>
          </a:p>
          <a:p>
            <a:pPr lvl="1"/>
            <a:endParaRPr lang="it-IT" sz="2000" dirty="0"/>
          </a:p>
          <a:p>
            <a:endParaRPr lang="it-IT" sz="2000" dirty="0"/>
          </a:p>
        </p:txBody>
      </p:sp>
    </p:spTree>
    <p:extLst>
      <p:ext uri="{BB962C8B-B14F-4D97-AF65-F5344CB8AC3E}">
        <p14:creationId xmlns:p14="http://schemas.microsoft.com/office/powerpoint/2010/main" val="296447347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8135DE-B13E-46AE-AB55-481BD95670C0}"/>
              </a:ext>
            </a:extLst>
          </p:cNvPr>
          <p:cNvSpPr>
            <a:spLocks noGrp="1"/>
          </p:cNvSpPr>
          <p:nvPr>
            <p:ph type="title"/>
          </p:nvPr>
        </p:nvSpPr>
        <p:spPr/>
        <p:txBody>
          <a:bodyPr/>
          <a:lstStyle/>
          <a:p>
            <a:r>
              <a:rPr lang="it-IT" dirty="0"/>
              <a:t>Scenario può essere «dilemma»</a:t>
            </a:r>
          </a:p>
        </p:txBody>
      </p:sp>
      <p:sp>
        <p:nvSpPr>
          <p:cNvPr id="3" name="Segnaposto contenuto 2">
            <a:extLst>
              <a:ext uri="{FF2B5EF4-FFF2-40B4-BE49-F238E27FC236}">
                <a16:creationId xmlns:a16="http://schemas.microsoft.com/office/drawing/2014/main" id="{B6D838F5-E7C3-4D45-A09D-13B48D4AF66B}"/>
              </a:ext>
            </a:extLst>
          </p:cNvPr>
          <p:cNvSpPr>
            <a:spLocks noGrp="1"/>
          </p:cNvSpPr>
          <p:nvPr>
            <p:ph idx="1"/>
          </p:nvPr>
        </p:nvSpPr>
        <p:spPr>
          <a:xfrm>
            <a:off x="179512" y="1600200"/>
            <a:ext cx="8507288" cy="4983162"/>
          </a:xfrm>
        </p:spPr>
        <p:txBody>
          <a:bodyPr/>
          <a:lstStyle/>
          <a:p>
            <a:pPr marL="457200" lvl="1" indent="0">
              <a:buNone/>
            </a:pPr>
            <a:r>
              <a:rPr lang="it-IT" sz="2200" dirty="0"/>
              <a:t>«Sei il capo degli autisti di camion di Padova. Il tuo collega è il capo degli autisti di Vicenza. Entrambi riportate alla stessa persona. Il vostro salario e i vostri bonus sono influenzati al 100% dai vostri costi. Il tuo collega ha un bisogno disperato di uno dei tuoi camion. Se dici di no, i tuoi costi resteranno bassi e probabilmente vincerai il premio «Golden Flyer» per il quadrimestre in corso. Se dici di sì, il gruppo di Vicenza farà un ottimo profitto per l’azienda e probabilmente vincerà il «Golden Flyer». Il tuo capo ha più volte sottolineato l’importanza di ottimizzare le risorse, abbattere i costi, e cooperare tra pari. Il tuo capo non ha controllo su chi tiene i punteggi. Il tuo capo è altamente competitivo: premia i vincenti. Anche tu sei competitivo: sei un vero vincente! Cosa faresti in questa situazione?» </a:t>
            </a:r>
          </a:p>
          <a:p>
            <a:endParaRPr lang="it-IT" sz="1800" dirty="0"/>
          </a:p>
        </p:txBody>
      </p:sp>
    </p:spTree>
    <p:extLst>
      <p:ext uri="{BB962C8B-B14F-4D97-AF65-F5344CB8AC3E}">
        <p14:creationId xmlns:p14="http://schemas.microsoft.com/office/powerpoint/2010/main" val="123648190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F2A89-2C1F-49E4-885D-36D2DD24275F}"/>
              </a:ext>
            </a:extLst>
          </p:cNvPr>
          <p:cNvSpPr>
            <a:spLocks noGrp="1"/>
          </p:cNvSpPr>
          <p:nvPr>
            <p:ph type="title"/>
          </p:nvPr>
        </p:nvSpPr>
        <p:spPr/>
        <p:txBody>
          <a:bodyPr/>
          <a:lstStyle/>
          <a:p>
            <a:r>
              <a:rPr lang="it-IT" dirty="0"/>
              <a:t>Creazione graduatoria</a:t>
            </a:r>
          </a:p>
        </p:txBody>
      </p:sp>
      <p:sp>
        <p:nvSpPr>
          <p:cNvPr id="3" name="Segnaposto contenuto 2">
            <a:extLst>
              <a:ext uri="{FF2B5EF4-FFF2-40B4-BE49-F238E27FC236}">
                <a16:creationId xmlns:a16="http://schemas.microsoft.com/office/drawing/2014/main" id="{ED970D54-FC46-4E42-9F5D-CC4D02A92F82}"/>
              </a:ext>
            </a:extLst>
          </p:cNvPr>
          <p:cNvSpPr>
            <a:spLocks noGrp="1"/>
          </p:cNvSpPr>
          <p:nvPr>
            <p:ph idx="1"/>
          </p:nvPr>
        </p:nvSpPr>
        <p:spPr/>
        <p:txBody>
          <a:bodyPr/>
          <a:lstStyle/>
          <a:p>
            <a:pPr marL="514350" indent="-514350">
              <a:buFont typeface="+mj-lt"/>
              <a:buAutoNum type="arabicPeriod"/>
            </a:pPr>
            <a:r>
              <a:rPr lang="it-IT" sz="2400" dirty="0"/>
              <a:t>Calcolare i punteggi standardizzati di tutte le misure dei criteri di selezione usando la stessa metrica (ad es, z, T, ecc.), usando media e DS del campione normativo oppure del vostro campione (norma locale). </a:t>
            </a:r>
          </a:p>
          <a:p>
            <a:pPr marL="514350" indent="-514350">
              <a:buFont typeface="+mj-lt"/>
              <a:buAutoNum type="arabicPeriod"/>
            </a:pPr>
            <a:r>
              <a:rPr lang="it-IT" sz="2400" dirty="0"/>
              <a:t>Assegnare i pesi ad ogni criterio (ad es., 50%, 20%, …) assicurandosi che la somma dia 100. </a:t>
            </a:r>
          </a:p>
          <a:p>
            <a:pPr marL="514350" indent="-514350">
              <a:buFont typeface="+mj-lt"/>
              <a:buAutoNum type="arabicPeriod"/>
            </a:pPr>
            <a:r>
              <a:rPr lang="it-IT" sz="2400" dirty="0"/>
              <a:t>Calcolare la media ponderata usando la seguente formula: </a:t>
            </a:r>
          </a:p>
          <a:p>
            <a:pPr marL="914400" lvl="1" indent="-514350"/>
            <a:r>
              <a:rPr lang="it-IT" sz="2000" dirty="0"/>
              <a:t>P</a:t>
            </a:r>
            <a:r>
              <a:rPr lang="it-IT" sz="2000" baseline="-25000" dirty="0"/>
              <a:t>i</a:t>
            </a:r>
            <a:r>
              <a:rPr lang="it-IT" sz="2000" dirty="0"/>
              <a:t>=(Z</a:t>
            </a:r>
            <a:r>
              <a:rPr lang="it-IT" sz="2000" baseline="-25000" dirty="0"/>
              <a:t>1i</a:t>
            </a:r>
            <a:r>
              <a:rPr lang="it-IT" sz="2000" dirty="0"/>
              <a:t>*Peso</a:t>
            </a:r>
            <a:r>
              <a:rPr lang="it-IT" sz="2000" baseline="-25000" dirty="0"/>
              <a:t>1i</a:t>
            </a:r>
            <a:r>
              <a:rPr lang="it-IT" sz="2000" dirty="0"/>
              <a:t>+Z</a:t>
            </a:r>
            <a:r>
              <a:rPr lang="it-IT" sz="2000" baseline="-25000" dirty="0"/>
              <a:t>2i</a:t>
            </a:r>
            <a:r>
              <a:rPr lang="it-IT" sz="2000" dirty="0"/>
              <a:t>*Peso</a:t>
            </a:r>
            <a:r>
              <a:rPr lang="it-IT" sz="2000" baseline="-25000" dirty="0"/>
              <a:t>2i</a:t>
            </a:r>
            <a:r>
              <a:rPr lang="it-IT" sz="2000" dirty="0"/>
              <a:t>+…</a:t>
            </a:r>
            <a:r>
              <a:rPr lang="it-IT" sz="2000" dirty="0" err="1"/>
              <a:t>Z</a:t>
            </a:r>
            <a:r>
              <a:rPr lang="it-IT" sz="2000" baseline="-25000" dirty="0" err="1"/>
              <a:t>ni</a:t>
            </a:r>
            <a:r>
              <a:rPr lang="it-IT" sz="2000" dirty="0"/>
              <a:t>*</a:t>
            </a:r>
            <a:r>
              <a:rPr lang="it-IT" sz="2000" dirty="0" err="1"/>
              <a:t>Peso</a:t>
            </a:r>
            <a:r>
              <a:rPr lang="it-IT" sz="2000" baseline="-25000" dirty="0" err="1"/>
              <a:t>ni</a:t>
            </a:r>
            <a:r>
              <a:rPr lang="it-IT" sz="2000" dirty="0"/>
              <a:t>)/100</a:t>
            </a:r>
          </a:p>
          <a:p>
            <a:pPr marL="514350" indent="-514350">
              <a:buFont typeface="+mj-lt"/>
              <a:buAutoNum type="arabicPeriod"/>
            </a:pPr>
            <a:r>
              <a:rPr lang="it-IT" sz="2400" dirty="0"/>
              <a:t>Ordinare i candidati in base al punteggio ottenuto</a:t>
            </a:r>
          </a:p>
          <a:p>
            <a:pPr marL="514350" indent="-514350">
              <a:buFont typeface="+mj-lt"/>
              <a:buAutoNum type="arabicPeriod"/>
            </a:pPr>
            <a:r>
              <a:rPr lang="it-IT" sz="2400" dirty="0"/>
              <a:t>(Resistere alla tentazione di cambiare i pesi per favorire alcuni candidati rispetto ad altri) </a:t>
            </a:r>
          </a:p>
        </p:txBody>
      </p:sp>
    </p:spTree>
    <p:extLst>
      <p:ext uri="{BB962C8B-B14F-4D97-AF65-F5344CB8AC3E}">
        <p14:creationId xmlns:p14="http://schemas.microsoft.com/office/powerpoint/2010/main" val="18967515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320C24-D0F1-43D6-B968-E9FCEA5707F6}"/>
              </a:ext>
            </a:extLst>
          </p:cNvPr>
          <p:cNvSpPr>
            <a:spLocks noGrp="1"/>
          </p:cNvSpPr>
          <p:nvPr>
            <p:ph type="title"/>
          </p:nvPr>
        </p:nvSpPr>
        <p:spPr/>
        <p:txBody>
          <a:bodyPr/>
          <a:lstStyle/>
          <a:p>
            <a:r>
              <a:rPr lang="it-IT" dirty="0"/>
              <a:t>Dalla PS alla scelta finale</a:t>
            </a:r>
          </a:p>
        </p:txBody>
      </p:sp>
      <p:sp>
        <p:nvSpPr>
          <p:cNvPr id="3" name="Segnaposto contenuto 2">
            <a:extLst>
              <a:ext uri="{FF2B5EF4-FFF2-40B4-BE49-F238E27FC236}">
                <a16:creationId xmlns:a16="http://schemas.microsoft.com/office/drawing/2014/main" id="{4948CAB1-90C0-468B-B8F8-87321EF8EF4B}"/>
              </a:ext>
            </a:extLst>
          </p:cNvPr>
          <p:cNvSpPr>
            <a:spLocks noGrp="1"/>
          </p:cNvSpPr>
          <p:nvPr>
            <p:ph idx="1"/>
          </p:nvPr>
        </p:nvSpPr>
        <p:spPr/>
        <p:txBody>
          <a:bodyPr/>
          <a:lstStyle/>
          <a:p>
            <a:endParaRPr lang="it-IT"/>
          </a:p>
        </p:txBody>
      </p:sp>
      <p:graphicFrame>
        <p:nvGraphicFramePr>
          <p:cNvPr id="4" name="Oggetto 3">
            <a:hlinkClick r:id="" action="ppaction://ole?verb=0"/>
            <a:extLst>
              <a:ext uri="{FF2B5EF4-FFF2-40B4-BE49-F238E27FC236}">
                <a16:creationId xmlns:a16="http://schemas.microsoft.com/office/drawing/2014/main" id="{090A237E-ECF9-4D74-B5EB-AA7CC8487842}"/>
              </a:ext>
            </a:extLst>
          </p:cNvPr>
          <p:cNvGraphicFramePr>
            <a:graphicFrameLocks noChangeAspect="1"/>
          </p:cNvGraphicFramePr>
          <p:nvPr>
            <p:extLst>
              <p:ext uri="{D42A27DB-BD31-4B8C-83A1-F6EECF244321}">
                <p14:modId xmlns:p14="http://schemas.microsoft.com/office/powerpoint/2010/main" val="650013859"/>
              </p:ext>
            </p:extLst>
          </p:nvPr>
        </p:nvGraphicFramePr>
        <p:xfrm>
          <a:off x="-29055" y="1340768"/>
          <a:ext cx="9768753" cy="5493809"/>
        </p:xfrm>
        <a:graphic>
          <a:graphicData uri="http://schemas.openxmlformats.org/presentationml/2006/ole">
            <mc:AlternateContent xmlns:mc="http://schemas.openxmlformats.org/markup-compatibility/2006">
              <mc:Choice xmlns:v="urn:schemas-microsoft-com:vml" Requires="v">
                <p:oleObj name="Presentation" r:id="rId2" imgW="6094639" imgH="3427618" progId="PowerPoint.Show.12">
                  <p:embed/>
                </p:oleObj>
              </mc:Choice>
              <mc:Fallback>
                <p:oleObj name="Presentation" r:id="rId2" imgW="6094639" imgH="3427618" progId="PowerPoint.Show.12">
                  <p:embed/>
                  <p:pic>
                    <p:nvPicPr>
                      <p:cNvPr id="3" name="Oggetto 2">
                        <a:hlinkClick r:id="" action="ppaction://ole?verb=0"/>
                        <a:extLst>
                          <a:ext uri="{FF2B5EF4-FFF2-40B4-BE49-F238E27FC236}">
                            <a16:creationId xmlns:a16="http://schemas.microsoft.com/office/drawing/2014/main" id="{D76FD5FE-CAE0-4D83-BB2A-D58130C26588}"/>
                          </a:ext>
                        </a:extLst>
                      </p:cNvPr>
                      <p:cNvPicPr/>
                      <p:nvPr/>
                    </p:nvPicPr>
                    <p:blipFill>
                      <a:blip r:embed="rId3"/>
                      <a:stretch>
                        <a:fillRect/>
                      </a:stretch>
                    </p:blipFill>
                    <p:spPr>
                      <a:xfrm>
                        <a:off x="-29055" y="1340768"/>
                        <a:ext cx="9768753" cy="5493809"/>
                      </a:xfrm>
                      <a:prstGeom prst="rect">
                        <a:avLst/>
                      </a:prstGeom>
                    </p:spPr>
                  </p:pic>
                </p:oleObj>
              </mc:Fallback>
            </mc:AlternateContent>
          </a:graphicData>
        </a:graphic>
      </p:graphicFrame>
    </p:spTree>
    <p:extLst>
      <p:ext uri="{BB962C8B-B14F-4D97-AF65-F5344CB8AC3E}">
        <p14:creationId xmlns:p14="http://schemas.microsoft.com/office/powerpoint/2010/main" val="3562178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6805084-1BC5-4D93-B022-442CFBC89AA6}"/>
              </a:ext>
            </a:extLst>
          </p:cNvPr>
          <p:cNvSpPr>
            <a:spLocks noGrp="1"/>
          </p:cNvSpPr>
          <p:nvPr>
            <p:ph type="title" idx="4294967295"/>
          </p:nvPr>
        </p:nvSpPr>
        <p:spPr>
          <a:xfrm>
            <a:off x="0" y="0"/>
            <a:ext cx="4572000" cy="1284734"/>
          </a:xfrm>
          <a:solidFill>
            <a:schemeClr val="bg1"/>
          </a:solidFill>
          <a:ln w="28575">
            <a:solidFill>
              <a:schemeClr val="accent2"/>
            </a:solidFill>
          </a:ln>
        </p:spPr>
        <p:txBody>
          <a:bodyPr/>
          <a:lstStyle/>
          <a:p>
            <a:r>
              <a:rPr lang="it-IT" sz="3200" dirty="0">
                <a:solidFill>
                  <a:schemeClr val="tx1"/>
                </a:solidFill>
                <a:latin typeface="+mn-lt"/>
              </a:rPr>
              <a:t>Gestione Strategica delle Risorse Umane</a:t>
            </a:r>
          </a:p>
        </p:txBody>
      </p:sp>
      <p:sp>
        <p:nvSpPr>
          <p:cNvPr id="7" name="Rettangolo 6">
            <a:extLst>
              <a:ext uri="{FF2B5EF4-FFF2-40B4-BE49-F238E27FC236}">
                <a16:creationId xmlns:a16="http://schemas.microsoft.com/office/drawing/2014/main" id="{E51BA1F7-1F59-4895-BCD3-27C464D57461}"/>
              </a:ext>
            </a:extLst>
          </p:cNvPr>
          <p:cNvSpPr/>
          <p:nvPr/>
        </p:nvSpPr>
        <p:spPr bwMode="auto">
          <a:xfrm>
            <a:off x="28910" y="3027729"/>
            <a:ext cx="1357172" cy="400110"/>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Missione</a:t>
            </a:r>
          </a:p>
        </p:txBody>
      </p:sp>
      <p:sp>
        <p:nvSpPr>
          <p:cNvPr id="8" name="Rettangolo 7">
            <a:extLst>
              <a:ext uri="{FF2B5EF4-FFF2-40B4-BE49-F238E27FC236}">
                <a16:creationId xmlns:a16="http://schemas.microsoft.com/office/drawing/2014/main" id="{DF592E9C-6C04-4283-97FA-F526CDFA608E}"/>
              </a:ext>
            </a:extLst>
          </p:cNvPr>
          <p:cNvSpPr/>
          <p:nvPr/>
        </p:nvSpPr>
        <p:spPr bwMode="auto">
          <a:xfrm>
            <a:off x="1715435" y="3027729"/>
            <a:ext cx="1111202" cy="400110"/>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Obiettivi</a:t>
            </a:r>
          </a:p>
        </p:txBody>
      </p:sp>
      <p:sp>
        <p:nvSpPr>
          <p:cNvPr id="9" name="Rettangolo 8">
            <a:extLst>
              <a:ext uri="{FF2B5EF4-FFF2-40B4-BE49-F238E27FC236}">
                <a16:creationId xmlns:a16="http://schemas.microsoft.com/office/drawing/2014/main" id="{3A31CB1B-903D-4CFA-A599-44F7B4876392}"/>
              </a:ext>
            </a:extLst>
          </p:cNvPr>
          <p:cNvSpPr/>
          <p:nvPr/>
        </p:nvSpPr>
        <p:spPr bwMode="auto">
          <a:xfrm>
            <a:off x="3575940" y="2906359"/>
            <a:ext cx="1223412" cy="646331"/>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latin typeface="+mn-lt"/>
              </a:rPr>
              <a:t>Scelta</a:t>
            </a:r>
          </a:p>
          <a:p>
            <a:pPr marL="0" marR="0" indent="0" algn="ctr" defTabSz="914400" rtl="0" eaLnBrk="1" fontAlgn="base" latinLnBrk="0" hangingPunct="1">
              <a:lnSpc>
                <a:spcPct val="100000"/>
              </a:lnSpc>
              <a:spcBef>
                <a:spcPct val="0"/>
              </a:spcBef>
              <a:spcAft>
                <a:spcPct val="0"/>
              </a:spcAft>
              <a:buClrTx/>
              <a:buSzTx/>
              <a:buFontTx/>
              <a:buNone/>
              <a:tabLst/>
            </a:pPr>
            <a:r>
              <a:rPr lang="it-IT" b="0" dirty="0">
                <a:latin typeface="+mn-lt"/>
              </a:rPr>
              <a:t>Strategica</a:t>
            </a:r>
            <a:endParaRPr kumimoji="0" lang="it-IT" b="0" i="0" u="none" strike="noStrike" cap="none" normalizeH="0" baseline="0" dirty="0">
              <a:ln>
                <a:noFill/>
              </a:ln>
              <a:solidFill>
                <a:schemeClr val="tx1"/>
              </a:solidFill>
              <a:effectLst/>
              <a:latin typeface="+mn-lt"/>
            </a:endParaRPr>
          </a:p>
        </p:txBody>
      </p:sp>
      <p:sp>
        <p:nvSpPr>
          <p:cNvPr id="10" name="Rettangolo 9">
            <a:extLst>
              <a:ext uri="{FF2B5EF4-FFF2-40B4-BE49-F238E27FC236}">
                <a16:creationId xmlns:a16="http://schemas.microsoft.com/office/drawing/2014/main" id="{02C0A42A-AD63-4345-8B0E-6058C9EEC6EE}"/>
              </a:ext>
            </a:extLst>
          </p:cNvPr>
          <p:cNvSpPr/>
          <p:nvPr/>
        </p:nvSpPr>
        <p:spPr bwMode="auto">
          <a:xfrm>
            <a:off x="5208237" y="2558514"/>
            <a:ext cx="1740027" cy="1323439"/>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Fabbisogno </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di risorse </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umane</a:t>
            </a:r>
          </a:p>
          <a:p>
            <a:pPr marL="0" marR="0" indent="0" algn="ctr" defTabSz="914400" rtl="0" eaLnBrk="1" fontAlgn="base" latinLnBrk="0" hangingPunct="1">
              <a:lnSpc>
                <a:spcPct val="100000"/>
              </a:lnSpc>
              <a:spcBef>
                <a:spcPct val="0"/>
              </a:spcBef>
              <a:spcAft>
                <a:spcPct val="0"/>
              </a:spcAft>
              <a:buClrTx/>
              <a:buSzTx/>
              <a:buFontTx/>
              <a:buNone/>
              <a:tabLst/>
            </a:pPr>
            <a:endParaRPr kumimoji="0" lang="it-IT" sz="2000" b="0" i="0" u="none" strike="noStrike" cap="none" normalizeH="0" baseline="0" dirty="0">
              <a:ln>
                <a:noFill/>
              </a:ln>
              <a:solidFill>
                <a:schemeClr val="tx1"/>
              </a:solidFill>
              <a:effectLst/>
              <a:latin typeface="+mn-lt"/>
            </a:endParaRPr>
          </a:p>
        </p:txBody>
      </p:sp>
      <p:sp>
        <p:nvSpPr>
          <p:cNvPr id="11" name="Rettangolo 10">
            <a:extLst>
              <a:ext uri="{FF2B5EF4-FFF2-40B4-BE49-F238E27FC236}">
                <a16:creationId xmlns:a16="http://schemas.microsoft.com/office/drawing/2014/main" id="{D1C8AAC8-2D88-4426-B9B6-A82A377D62EB}"/>
              </a:ext>
            </a:extLst>
          </p:cNvPr>
          <p:cNvSpPr/>
          <p:nvPr/>
        </p:nvSpPr>
        <p:spPr bwMode="auto">
          <a:xfrm>
            <a:off x="5580112" y="108000"/>
            <a:ext cx="3475571" cy="1980000"/>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square" lIns="91440" tIns="45720" rIns="91440" bIns="45720" numCol="2" rtlCol="0" anchor="ctr" anchorCtr="0" compatLnSpc="1">
            <a:prstTxWarp prst="textNoShape">
              <a:avLst/>
            </a:prstTxWarp>
            <a:spAutoFit/>
          </a:bodyPr>
          <a:lstStyle/>
          <a:p>
            <a:pPr algn="ctr"/>
            <a:r>
              <a:rPr lang="it-IT" sz="1400" b="0" dirty="0">
                <a:latin typeface="+mn-lt"/>
              </a:rPr>
              <a:t>Analisi delle mansioni</a:t>
            </a:r>
          </a:p>
          <a:p>
            <a:pPr algn="ctr"/>
            <a:r>
              <a:rPr lang="it-IT" sz="1400" b="0" dirty="0">
                <a:latin typeface="+mn-lt"/>
              </a:rPr>
              <a:t>Progettazione delle mansioni</a:t>
            </a:r>
          </a:p>
          <a:p>
            <a:pPr marL="0" marR="0" indent="0" algn="ctr" defTabSz="914400" rtl="0" eaLnBrk="1" fontAlgn="base" latinLnBrk="0" hangingPunct="1">
              <a:lnSpc>
                <a:spcPct val="100000"/>
              </a:lnSpc>
              <a:spcBef>
                <a:spcPct val="0"/>
              </a:spcBef>
              <a:spcAft>
                <a:spcPct val="0"/>
              </a:spcAft>
              <a:buClrTx/>
              <a:buSzTx/>
              <a:buFontTx/>
              <a:buNone/>
              <a:tabLst/>
            </a:pPr>
            <a:r>
              <a:rPr lang="it-IT" sz="1400" dirty="0">
                <a:latin typeface="+mn-lt"/>
              </a:rPr>
              <a:t>Selezione del personale</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Gestione delle prestazioni</a:t>
            </a:r>
            <a:endParaRPr kumimoji="0" lang="it-IT" sz="1400" b="0" i="0" u="none" strike="noStrike" cap="none" normalizeH="0" baseline="0" dirty="0">
              <a:ln>
                <a:noFill/>
              </a:ln>
              <a:solidFill>
                <a:schemeClr val="tx1"/>
              </a:solidFill>
              <a:effectLst/>
              <a:latin typeface="+mn-lt"/>
            </a:endParaRPr>
          </a:p>
          <a:p>
            <a:pPr algn="ctr"/>
            <a:r>
              <a:rPr kumimoji="0" lang="it-IT" sz="1400" b="0" i="0" u="none" strike="noStrike" cap="none" normalizeH="0" baseline="0" dirty="0">
                <a:ln>
                  <a:noFill/>
                </a:ln>
                <a:solidFill>
                  <a:schemeClr val="tx1"/>
                </a:solidFill>
                <a:effectLst/>
                <a:latin typeface="+mn-lt"/>
              </a:rPr>
              <a:t>Incentivi</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Benefit</a:t>
            </a:r>
          </a:p>
          <a:p>
            <a:pPr algn="ctr"/>
            <a:r>
              <a:rPr lang="it-IT" sz="1400" b="0" dirty="0"/>
              <a:t>Formazione</a:t>
            </a:r>
            <a:endParaRPr lang="it-IT" sz="1400" dirty="0"/>
          </a:p>
          <a:p>
            <a:pPr algn="ctr"/>
            <a:r>
              <a:rPr lang="it-IT" sz="1400" b="0" dirty="0"/>
              <a:t>Sviluppo</a:t>
            </a:r>
          </a:p>
          <a:p>
            <a:pPr algn="ctr"/>
            <a:r>
              <a:rPr kumimoji="0" lang="it-IT" sz="1400" b="0" i="0" u="none" strike="noStrike" cap="none" normalizeH="0" baseline="0" dirty="0">
                <a:ln>
                  <a:noFill/>
                </a:ln>
                <a:solidFill>
                  <a:schemeClr val="tx1"/>
                </a:solidFill>
                <a:effectLst/>
                <a:latin typeface="+mn-lt"/>
              </a:rPr>
              <a:t>Sistema</a:t>
            </a:r>
            <a:r>
              <a:rPr kumimoji="0" lang="it-IT" sz="1400" b="0" i="0" u="none" strike="noStrike" cap="none" normalizeH="0" dirty="0">
                <a:ln>
                  <a:noFill/>
                </a:ln>
                <a:solidFill>
                  <a:schemeClr val="tx1"/>
                </a:solidFill>
                <a:effectLst/>
                <a:latin typeface="+mn-lt"/>
              </a:rPr>
              <a:t> premiante</a:t>
            </a:r>
          </a:p>
          <a:p>
            <a:pPr algn="ctr"/>
            <a:r>
              <a:rPr lang="it-IT" sz="1400" b="0" dirty="0">
                <a:latin typeface="+mn-lt"/>
              </a:rPr>
              <a:t>Relazioni sindacali</a:t>
            </a:r>
          </a:p>
          <a:p>
            <a:pPr algn="ctr"/>
            <a:r>
              <a:rPr lang="it-IT" sz="1400" b="0" dirty="0">
                <a:latin typeface="+mn-lt"/>
              </a:rPr>
              <a:t>Relazioni con il personale</a:t>
            </a:r>
          </a:p>
        </p:txBody>
      </p:sp>
      <p:sp>
        <p:nvSpPr>
          <p:cNvPr id="12" name="Rettangolo 11">
            <a:extLst>
              <a:ext uri="{FF2B5EF4-FFF2-40B4-BE49-F238E27FC236}">
                <a16:creationId xmlns:a16="http://schemas.microsoft.com/office/drawing/2014/main" id="{87E161CA-B963-4C05-A5C4-A9AA364244C8}"/>
              </a:ext>
            </a:extLst>
          </p:cNvPr>
          <p:cNvSpPr/>
          <p:nvPr/>
        </p:nvSpPr>
        <p:spPr bwMode="auto">
          <a:xfrm>
            <a:off x="5455734" y="4314290"/>
            <a:ext cx="1368152" cy="2308324"/>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Profilo delle RU</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mn-lt"/>
              </a:rPr>
              <a:t> </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Capacità</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mn-lt"/>
              </a:rPr>
              <a:t>Conoscenze</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Competenze</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Valori</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Motivazione</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a:t>
            </a:r>
            <a:endParaRPr lang="it-IT" sz="1600" b="0" dirty="0">
              <a:latin typeface="+mn-lt"/>
            </a:endParaRPr>
          </a:p>
        </p:txBody>
      </p:sp>
      <p:sp>
        <p:nvSpPr>
          <p:cNvPr id="13" name="Rettangolo 12">
            <a:extLst>
              <a:ext uri="{FF2B5EF4-FFF2-40B4-BE49-F238E27FC236}">
                <a16:creationId xmlns:a16="http://schemas.microsoft.com/office/drawing/2014/main" id="{F1F7B2C4-5D52-469E-9D38-5FEB23F20E9A}"/>
              </a:ext>
            </a:extLst>
          </p:cNvPr>
          <p:cNvSpPr/>
          <p:nvPr/>
        </p:nvSpPr>
        <p:spPr bwMode="auto">
          <a:xfrm>
            <a:off x="7181855" y="4606675"/>
            <a:ext cx="1962146" cy="1384995"/>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Comportamenti</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mn-lt"/>
              </a:rPr>
              <a:t>Risultati</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Produttività</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mn-lt"/>
              </a:rPr>
              <a:t>Assenteismo</a:t>
            </a:r>
          </a:p>
          <a:p>
            <a:pPr marL="0" marR="0" indent="0" algn="ctr" defTabSz="914400" rtl="0" eaLnBrk="1" fontAlgn="base" latinLnBrk="0" hangingPunct="1">
              <a:lnSpc>
                <a:spcPct val="100000"/>
              </a:lnSpc>
              <a:spcBef>
                <a:spcPct val="0"/>
              </a:spcBef>
              <a:spcAft>
                <a:spcPct val="0"/>
              </a:spcAft>
              <a:buClrTx/>
              <a:buSzTx/>
              <a:buFontTx/>
              <a:buNone/>
              <a:tabLst/>
            </a:pPr>
            <a:r>
              <a:rPr lang="it-IT" sz="1400" b="0" dirty="0">
                <a:latin typeface="+mn-lt"/>
              </a:rPr>
              <a:t>Turnover</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chemeClr val="tx1"/>
                </a:solidFill>
                <a:effectLst/>
                <a:latin typeface="+mn-lt"/>
              </a:rPr>
              <a:t>…</a:t>
            </a:r>
          </a:p>
        </p:txBody>
      </p:sp>
      <p:sp>
        <p:nvSpPr>
          <p:cNvPr id="14" name="Rettangolo 13">
            <a:extLst>
              <a:ext uri="{FF2B5EF4-FFF2-40B4-BE49-F238E27FC236}">
                <a16:creationId xmlns:a16="http://schemas.microsoft.com/office/drawing/2014/main" id="{5F92A14F-C588-4D59-A3F8-DEC8B6F48CE3}"/>
              </a:ext>
            </a:extLst>
          </p:cNvPr>
          <p:cNvSpPr/>
          <p:nvPr/>
        </p:nvSpPr>
        <p:spPr bwMode="auto">
          <a:xfrm>
            <a:off x="1782130" y="4159533"/>
            <a:ext cx="2760692" cy="584775"/>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it-IT" sz="1600" dirty="0">
                <a:latin typeface="+mn-lt"/>
              </a:rPr>
              <a:t>Analisi interna</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mn-lt"/>
              </a:rPr>
              <a:t>Punti di forza e di debolezza</a:t>
            </a:r>
            <a:endParaRPr kumimoji="0" lang="it-IT" sz="2000" b="0" i="0" u="none" strike="noStrike" cap="none" normalizeH="0" baseline="0" dirty="0">
              <a:ln>
                <a:noFill/>
              </a:ln>
              <a:solidFill>
                <a:schemeClr val="tx1"/>
              </a:solidFill>
              <a:effectLst/>
              <a:latin typeface="+mn-lt"/>
            </a:endParaRPr>
          </a:p>
        </p:txBody>
      </p:sp>
      <p:sp>
        <p:nvSpPr>
          <p:cNvPr id="15" name="Rettangolo 14">
            <a:extLst>
              <a:ext uri="{FF2B5EF4-FFF2-40B4-BE49-F238E27FC236}">
                <a16:creationId xmlns:a16="http://schemas.microsoft.com/office/drawing/2014/main" id="{52B34DDD-4891-421F-B448-D66C5EBE1F0A}"/>
              </a:ext>
            </a:extLst>
          </p:cNvPr>
          <p:cNvSpPr/>
          <p:nvPr/>
        </p:nvSpPr>
        <p:spPr bwMode="auto">
          <a:xfrm>
            <a:off x="2005393" y="1567245"/>
            <a:ext cx="2249335" cy="584775"/>
          </a:xfrm>
          <a:prstGeom prst="rect">
            <a:avLst/>
          </a:prstGeom>
          <a:solidFill>
            <a:schemeClr val="bg1"/>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it-IT" sz="1600" dirty="0">
                <a:latin typeface="+mn-lt"/>
              </a:rPr>
              <a:t>Analisi esterna</a:t>
            </a:r>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mn-lt"/>
              </a:rPr>
              <a:t>Opportunità e minac</a:t>
            </a:r>
            <a:r>
              <a:rPr lang="it-IT" sz="1600" b="0" dirty="0">
                <a:latin typeface="+mn-lt"/>
              </a:rPr>
              <a:t>ce</a:t>
            </a:r>
            <a:endParaRPr kumimoji="0" lang="it-IT" sz="2000" b="0" i="0" u="none" strike="noStrike" cap="none" normalizeH="0" baseline="0" dirty="0">
              <a:ln>
                <a:noFill/>
              </a:ln>
              <a:solidFill>
                <a:schemeClr val="tx1"/>
              </a:solidFill>
              <a:effectLst/>
              <a:latin typeface="+mn-lt"/>
            </a:endParaRPr>
          </a:p>
        </p:txBody>
      </p:sp>
      <p:cxnSp>
        <p:nvCxnSpPr>
          <p:cNvPr id="17" name="Connettore 2 16">
            <a:extLst>
              <a:ext uri="{FF2B5EF4-FFF2-40B4-BE49-F238E27FC236}">
                <a16:creationId xmlns:a16="http://schemas.microsoft.com/office/drawing/2014/main" id="{12962D3E-FFAB-4FA2-826E-2AC9C65A7C4C}"/>
              </a:ext>
            </a:extLst>
          </p:cNvPr>
          <p:cNvCxnSpPr>
            <a:cxnSpLocks/>
            <a:stCxn id="7" idx="3"/>
            <a:endCxn id="8" idx="1"/>
          </p:cNvCxnSpPr>
          <p:nvPr/>
        </p:nvCxnSpPr>
        <p:spPr bwMode="auto">
          <a:xfrm>
            <a:off x="1386082" y="3227784"/>
            <a:ext cx="329353" cy="0"/>
          </a:xfrm>
          <a:prstGeom prst="straightConnector1">
            <a:avLst/>
          </a:prstGeom>
          <a:noFill/>
          <a:ln w="38100" cap="flat" cmpd="sng" algn="ctr">
            <a:solidFill>
              <a:schemeClr val="accent2"/>
            </a:solidFill>
            <a:prstDash val="solid"/>
            <a:round/>
            <a:headEnd type="none" w="med" len="med"/>
            <a:tailEnd type="arrow"/>
          </a:ln>
          <a:effectLst/>
        </p:spPr>
      </p:cxnSp>
      <p:cxnSp>
        <p:nvCxnSpPr>
          <p:cNvPr id="18" name="Connettore 2 17">
            <a:extLst>
              <a:ext uri="{FF2B5EF4-FFF2-40B4-BE49-F238E27FC236}">
                <a16:creationId xmlns:a16="http://schemas.microsoft.com/office/drawing/2014/main" id="{52E4BA8D-0F3C-4AEE-8ADB-A73B2A6A7F5C}"/>
              </a:ext>
            </a:extLst>
          </p:cNvPr>
          <p:cNvCxnSpPr>
            <a:stCxn id="8" idx="3"/>
            <a:endCxn id="9" idx="1"/>
          </p:cNvCxnSpPr>
          <p:nvPr/>
        </p:nvCxnSpPr>
        <p:spPr bwMode="auto">
          <a:xfrm>
            <a:off x="2826637" y="3227784"/>
            <a:ext cx="749303" cy="1741"/>
          </a:xfrm>
          <a:prstGeom prst="straightConnector1">
            <a:avLst/>
          </a:prstGeom>
          <a:noFill/>
          <a:ln w="38100" cap="flat" cmpd="sng" algn="ctr">
            <a:solidFill>
              <a:schemeClr val="accent2"/>
            </a:solidFill>
            <a:prstDash val="solid"/>
            <a:round/>
            <a:headEnd type="none" w="med" len="med"/>
            <a:tailEnd type="arrow"/>
          </a:ln>
          <a:effectLst/>
        </p:spPr>
      </p:cxnSp>
      <p:cxnSp>
        <p:nvCxnSpPr>
          <p:cNvPr id="19" name="Connettore 2 17">
            <a:extLst>
              <a:ext uri="{FF2B5EF4-FFF2-40B4-BE49-F238E27FC236}">
                <a16:creationId xmlns:a16="http://schemas.microsoft.com/office/drawing/2014/main" id="{067C0ECA-BF31-426F-BC7A-375A47884A7B}"/>
              </a:ext>
            </a:extLst>
          </p:cNvPr>
          <p:cNvCxnSpPr>
            <a:cxnSpLocks/>
            <a:endCxn id="11" idx="1"/>
          </p:cNvCxnSpPr>
          <p:nvPr/>
        </p:nvCxnSpPr>
        <p:spPr bwMode="auto">
          <a:xfrm rot="5400000" flipH="1" flipV="1">
            <a:off x="4696913" y="1675315"/>
            <a:ext cx="1460514" cy="305884"/>
          </a:xfrm>
          <a:prstGeom prst="bentConnector2">
            <a:avLst/>
          </a:prstGeom>
          <a:noFill/>
          <a:ln w="38100" cap="flat" cmpd="sng" algn="ctr">
            <a:solidFill>
              <a:schemeClr val="accent2"/>
            </a:solidFill>
            <a:prstDash val="solid"/>
            <a:round/>
            <a:headEnd type="none" w="med" len="med"/>
            <a:tailEnd type="arrow"/>
          </a:ln>
          <a:effectLst/>
        </p:spPr>
      </p:cxnSp>
      <p:cxnSp>
        <p:nvCxnSpPr>
          <p:cNvPr id="20" name="Connettore 2 19">
            <a:extLst>
              <a:ext uri="{FF2B5EF4-FFF2-40B4-BE49-F238E27FC236}">
                <a16:creationId xmlns:a16="http://schemas.microsoft.com/office/drawing/2014/main" id="{F33F7915-98E8-4960-9431-DDB2781AAEC7}"/>
              </a:ext>
            </a:extLst>
          </p:cNvPr>
          <p:cNvCxnSpPr>
            <a:cxnSpLocks/>
            <a:stCxn id="11" idx="2"/>
          </p:cNvCxnSpPr>
          <p:nvPr/>
        </p:nvCxnSpPr>
        <p:spPr bwMode="auto">
          <a:xfrm rot="5400000">
            <a:off x="5620436" y="2607374"/>
            <a:ext cx="2216836" cy="1178088"/>
          </a:xfrm>
          <a:prstGeom prst="bentConnector3">
            <a:avLst>
              <a:gd name="adj1" fmla="val 89246"/>
            </a:avLst>
          </a:prstGeom>
          <a:noFill/>
          <a:ln w="38100" cap="flat" cmpd="sng" algn="ctr">
            <a:solidFill>
              <a:schemeClr val="accent2"/>
            </a:solidFill>
            <a:prstDash val="solid"/>
            <a:round/>
            <a:headEnd type="none" w="med" len="med"/>
            <a:tailEnd type="arrow"/>
          </a:ln>
          <a:effectLst/>
        </p:spPr>
      </p:cxnSp>
      <p:cxnSp>
        <p:nvCxnSpPr>
          <p:cNvPr id="21" name="Connettore 2 20">
            <a:extLst>
              <a:ext uri="{FF2B5EF4-FFF2-40B4-BE49-F238E27FC236}">
                <a16:creationId xmlns:a16="http://schemas.microsoft.com/office/drawing/2014/main" id="{AAAD4C0D-E431-402A-8553-7D0F682DDF58}"/>
              </a:ext>
            </a:extLst>
          </p:cNvPr>
          <p:cNvCxnSpPr>
            <a:cxnSpLocks/>
            <a:stCxn id="11" idx="2"/>
            <a:endCxn id="13" idx="0"/>
          </p:cNvCxnSpPr>
          <p:nvPr/>
        </p:nvCxnSpPr>
        <p:spPr bwMode="auto">
          <a:xfrm>
            <a:off x="7317898" y="2088000"/>
            <a:ext cx="845030" cy="2518675"/>
          </a:xfrm>
          <a:prstGeom prst="straightConnector1">
            <a:avLst/>
          </a:prstGeom>
          <a:noFill/>
          <a:ln w="38100" cap="flat" cmpd="sng" algn="ctr">
            <a:solidFill>
              <a:schemeClr val="accent2"/>
            </a:solidFill>
            <a:prstDash val="solid"/>
            <a:round/>
            <a:headEnd type="none" w="med" len="med"/>
            <a:tailEnd type="arrow"/>
          </a:ln>
          <a:effectLst/>
        </p:spPr>
      </p:cxnSp>
      <p:cxnSp>
        <p:nvCxnSpPr>
          <p:cNvPr id="22" name="Connettore 2 21">
            <a:extLst>
              <a:ext uri="{FF2B5EF4-FFF2-40B4-BE49-F238E27FC236}">
                <a16:creationId xmlns:a16="http://schemas.microsoft.com/office/drawing/2014/main" id="{2BE4AF2E-D2C9-4157-AFA7-35F2077964AA}"/>
              </a:ext>
            </a:extLst>
          </p:cNvPr>
          <p:cNvCxnSpPr>
            <a:stCxn id="15" idx="2"/>
          </p:cNvCxnSpPr>
          <p:nvPr/>
        </p:nvCxnSpPr>
        <p:spPr bwMode="auto">
          <a:xfrm>
            <a:off x="3130061" y="2152020"/>
            <a:ext cx="1779" cy="1060956"/>
          </a:xfrm>
          <a:prstGeom prst="straightConnector1">
            <a:avLst/>
          </a:prstGeom>
          <a:noFill/>
          <a:ln w="38100" cap="flat" cmpd="sng" algn="ctr">
            <a:solidFill>
              <a:schemeClr val="accent2"/>
            </a:solidFill>
            <a:prstDash val="solid"/>
            <a:round/>
            <a:headEnd type="none" w="med" len="med"/>
            <a:tailEnd type="arrow"/>
          </a:ln>
          <a:effectLst/>
        </p:spPr>
      </p:cxnSp>
      <p:cxnSp>
        <p:nvCxnSpPr>
          <p:cNvPr id="23" name="Connettore 2 22">
            <a:extLst>
              <a:ext uri="{FF2B5EF4-FFF2-40B4-BE49-F238E27FC236}">
                <a16:creationId xmlns:a16="http://schemas.microsoft.com/office/drawing/2014/main" id="{8CC62488-1391-425E-A21C-9C6B960CDF03}"/>
              </a:ext>
            </a:extLst>
          </p:cNvPr>
          <p:cNvCxnSpPr>
            <a:stCxn id="14" idx="0"/>
          </p:cNvCxnSpPr>
          <p:nvPr/>
        </p:nvCxnSpPr>
        <p:spPr bwMode="auto">
          <a:xfrm flipH="1" flipV="1">
            <a:off x="3121102" y="3212977"/>
            <a:ext cx="41374" cy="946556"/>
          </a:xfrm>
          <a:prstGeom prst="straightConnector1">
            <a:avLst/>
          </a:prstGeom>
          <a:noFill/>
          <a:ln w="38100" cap="flat" cmpd="sng" algn="ctr">
            <a:solidFill>
              <a:schemeClr val="accent2"/>
            </a:solidFill>
            <a:prstDash val="solid"/>
            <a:round/>
            <a:headEnd type="none" w="med" len="med"/>
            <a:tailEnd type="arrow"/>
          </a:ln>
          <a:effectLst/>
        </p:spPr>
      </p:cxnSp>
      <p:cxnSp>
        <p:nvCxnSpPr>
          <p:cNvPr id="24" name="Connettore 2 23">
            <a:extLst>
              <a:ext uri="{FF2B5EF4-FFF2-40B4-BE49-F238E27FC236}">
                <a16:creationId xmlns:a16="http://schemas.microsoft.com/office/drawing/2014/main" id="{29B5D9A2-7BF0-4F81-8AF7-971EA3D8B412}"/>
              </a:ext>
            </a:extLst>
          </p:cNvPr>
          <p:cNvCxnSpPr>
            <a:stCxn id="9" idx="3"/>
            <a:endCxn id="10" idx="1"/>
          </p:cNvCxnSpPr>
          <p:nvPr/>
        </p:nvCxnSpPr>
        <p:spPr bwMode="auto">
          <a:xfrm flipV="1">
            <a:off x="4799352" y="3220234"/>
            <a:ext cx="408885" cy="9291"/>
          </a:xfrm>
          <a:prstGeom prst="straightConnector1">
            <a:avLst/>
          </a:prstGeom>
          <a:noFill/>
          <a:ln w="38100" cap="flat" cmpd="sng" algn="ctr">
            <a:solidFill>
              <a:schemeClr val="accent2"/>
            </a:solidFill>
            <a:prstDash val="solid"/>
            <a:round/>
            <a:headEnd type="none" w="med" len="med"/>
            <a:tailEnd type="arrow"/>
          </a:ln>
          <a:effectLst/>
        </p:spPr>
      </p:cxnSp>
      <p:cxnSp>
        <p:nvCxnSpPr>
          <p:cNvPr id="39" name="Connettore 2 38">
            <a:extLst>
              <a:ext uri="{FF2B5EF4-FFF2-40B4-BE49-F238E27FC236}">
                <a16:creationId xmlns:a16="http://schemas.microsoft.com/office/drawing/2014/main" id="{DFBA517D-8D59-4A62-AEE1-845B14C6E576}"/>
              </a:ext>
            </a:extLst>
          </p:cNvPr>
          <p:cNvCxnSpPr>
            <a:cxnSpLocks/>
            <a:endCxn id="13" idx="2"/>
          </p:cNvCxnSpPr>
          <p:nvPr/>
        </p:nvCxnSpPr>
        <p:spPr bwMode="auto">
          <a:xfrm flipV="1">
            <a:off x="6823886" y="5991670"/>
            <a:ext cx="1339042" cy="292386"/>
          </a:xfrm>
          <a:prstGeom prst="bentConnector2">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101560473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2C220E-C4D2-4E84-8772-F1FAEB0AF20D}"/>
              </a:ext>
            </a:extLst>
          </p:cNvPr>
          <p:cNvSpPr>
            <a:spLocks noGrp="1"/>
          </p:cNvSpPr>
          <p:nvPr>
            <p:ph type="title"/>
          </p:nvPr>
        </p:nvSpPr>
        <p:spPr/>
        <p:txBody>
          <a:bodyPr/>
          <a:lstStyle/>
          <a:p>
            <a:r>
              <a:rPr lang="it-IT" dirty="0"/>
              <a:t>Sintesi e conclusione del corso</a:t>
            </a:r>
          </a:p>
        </p:txBody>
      </p:sp>
      <p:sp>
        <p:nvSpPr>
          <p:cNvPr id="3" name="Segnaposto contenuto 2">
            <a:extLst>
              <a:ext uri="{FF2B5EF4-FFF2-40B4-BE49-F238E27FC236}">
                <a16:creationId xmlns:a16="http://schemas.microsoft.com/office/drawing/2014/main" id="{2408D92A-932C-4E61-BC6C-EA46FCA0B953}"/>
              </a:ext>
            </a:extLst>
          </p:cNvPr>
          <p:cNvSpPr>
            <a:spLocks noGrp="1"/>
          </p:cNvSpPr>
          <p:nvPr>
            <p:ph idx="1"/>
          </p:nvPr>
        </p:nvSpPr>
        <p:spPr/>
        <p:txBody>
          <a:bodyPr>
            <a:normAutofit/>
          </a:bodyPr>
          <a:lstStyle/>
          <a:p>
            <a:pPr eaLnBrk="1" hangingPunct="1">
              <a:lnSpc>
                <a:spcPct val="110000"/>
              </a:lnSpc>
              <a:buClr>
                <a:schemeClr val="tx2"/>
              </a:buClr>
            </a:pPr>
            <a:r>
              <a:rPr lang="it-IT" dirty="0"/>
              <a:t>Obiettivo 1: </a:t>
            </a:r>
          </a:p>
          <a:p>
            <a:pPr lvl="1" eaLnBrk="1" hangingPunct="1">
              <a:lnSpc>
                <a:spcPct val="110000"/>
              </a:lnSpc>
              <a:buClr>
                <a:schemeClr val="tx2"/>
              </a:buClr>
            </a:pPr>
            <a:r>
              <a:rPr lang="it-IT" dirty="0"/>
              <a:t>Conoscere il </a:t>
            </a:r>
            <a:r>
              <a:rPr lang="it-IT" i="1" dirty="0"/>
              <a:t>sistema di valutazione del personale </a:t>
            </a:r>
            <a:r>
              <a:rPr lang="it-IT" dirty="0"/>
              <a:t>nelle organizzazioni e comprendere le </a:t>
            </a:r>
            <a:r>
              <a:rPr lang="it-IT" i="1" dirty="0"/>
              <a:t>relazioni</a:t>
            </a:r>
            <a:r>
              <a:rPr lang="it-IT" dirty="0"/>
              <a:t> che esistono tra il sistema di valutazione e gli altri sistemi di governo.</a:t>
            </a:r>
          </a:p>
          <a:p>
            <a:endParaRPr lang="it-IT" dirty="0"/>
          </a:p>
        </p:txBody>
      </p:sp>
    </p:spTree>
    <p:extLst>
      <p:ext uri="{BB962C8B-B14F-4D97-AF65-F5344CB8AC3E}">
        <p14:creationId xmlns:p14="http://schemas.microsoft.com/office/powerpoint/2010/main" val="31818620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EFA858-4FDD-44E6-B235-5922CE78D05D}"/>
              </a:ext>
            </a:extLst>
          </p:cNvPr>
          <p:cNvSpPr>
            <a:spLocks noGrp="1"/>
          </p:cNvSpPr>
          <p:nvPr>
            <p:ph type="title"/>
          </p:nvPr>
        </p:nvSpPr>
        <p:spPr/>
        <p:txBody>
          <a:bodyPr/>
          <a:lstStyle/>
          <a:p>
            <a:r>
              <a:rPr lang="it-IT" sz="2800" dirty="0"/>
              <a:t>Più nello specifico…</a:t>
            </a:r>
          </a:p>
        </p:txBody>
      </p:sp>
      <p:grpSp>
        <p:nvGrpSpPr>
          <p:cNvPr id="5" name="Group 29">
            <a:extLst>
              <a:ext uri="{FF2B5EF4-FFF2-40B4-BE49-F238E27FC236}">
                <a16:creationId xmlns:a16="http://schemas.microsoft.com/office/drawing/2014/main" id="{6BE05B9D-B93E-4A4F-893A-0B0D3E3085CF}"/>
              </a:ext>
            </a:extLst>
          </p:cNvPr>
          <p:cNvGrpSpPr>
            <a:grpSpLocks/>
          </p:cNvGrpSpPr>
          <p:nvPr/>
        </p:nvGrpSpPr>
        <p:grpSpPr bwMode="auto">
          <a:xfrm>
            <a:off x="0" y="1175791"/>
            <a:ext cx="8929688" cy="5370513"/>
            <a:chOff x="-48" y="765"/>
            <a:chExt cx="5625" cy="3383"/>
          </a:xfrm>
        </p:grpSpPr>
        <p:sp>
          <p:nvSpPr>
            <p:cNvPr id="7" name="AutoShape 3">
              <a:extLst>
                <a:ext uri="{FF2B5EF4-FFF2-40B4-BE49-F238E27FC236}">
                  <a16:creationId xmlns:a16="http://schemas.microsoft.com/office/drawing/2014/main" id="{8A55754C-864B-400F-ABCF-04085A21932A}"/>
                </a:ext>
              </a:extLst>
            </p:cNvPr>
            <p:cNvSpPr>
              <a:spLocks noChangeArrowheads="1"/>
            </p:cNvSpPr>
            <p:nvPr/>
          </p:nvSpPr>
          <p:spPr bwMode="auto">
            <a:xfrm>
              <a:off x="1089" y="1040"/>
              <a:ext cx="4488" cy="2755"/>
            </a:xfrm>
            <a:prstGeom prst="flowChartProcess">
              <a:avLst/>
            </a:prstGeom>
            <a:solidFill>
              <a:schemeClr val="bg1"/>
            </a:solidFill>
            <a:ln w="38100" algn="ctr">
              <a:solidFill>
                <a:srgbClr val="0070C0"/>
              </a:solidFill>
              <a:miter lim="800000"/>
              <a:headEnd/>
              <a:tailEnd/>
            </a:ln>
          </p:spPr>
          <p:txBody>
            <a:bodyPr anchor="ctr">
              <a:spAutoFit/>
            </a:bodyPr>
            <a:lstStyle/>
            <a:p>
              <a:endParaRPr lang="it-IT"/>
            </a:p>
          </p:txBody>
        </p:sp>
        <p:sp>
          <p:nvSpPr>
            <p:cNvPr id="8" name="Rectangle 4">
              <a:extLst>
                <a:ext uri="{FF2B5EF4-FFF2-40B4-BE49-F238E27FC236}">
                  <a16:creationId xmlns:a16="http://schemas.microsoft.com/office/drawing/2014/main" id="{960E0C49-0548-4AF7-AB04-49864D4A17A5}"/>
                </a:ext>
              </a:extLst>
            </p:cNvPr>
            <p:cNvSpPr>
              <a:spLocks noChangeArrowheads="1"/>
            </p:cNvSpPr>
            <p:nvPr/>
          </p:nvSpPr>
          <p:spPr bwMode="auto">
            <a:xfrm>
              <a:off x="428" y="1798"/>
              <a:ext cx="1030" cy="233"/>
            </a:xfrm>
            <a:prstGeom prst="chevron">
              <a:avLst/>
            </a:prstGeom>
            <a:solidFill>
              <a:schemeClr val="bg1"/>
            </a:solidFill>
            <a:ln w="38100" algn="ctr">
              <a:solidFill>
                <a:srgbClr val="0070C0"/>
              </a:solidFill>
              <a:miter lim="800000"/>
              <a:headEnd/>
              <a:tailEnd/>
            </a:ln>
          </p:spPr>
          <p:txBody>
            <a:bodyPr wrap="none" anchor="ctr">
              <a:spAutoFit/>
            </a:bodyPr>
            <a:lstStyle/>
            <a:p>
              <a:r>
                <a:rPr lang="it-IT">
                  <a:latin typeface="Arial Unicode MS" pitchFamily="34" charset="-128"/>
                </a:rPr>
                <a:t>Selezione</a:t>
              </a:r>
            </a:p>
          </p:txBody>
        </p:sp>
        <p:sp>
          <p:nvSpPr>
            <p:cNvPr id="10" name="Rectangle 6">
              <a:extLst>
                <a:ext uri="{FF2B5EF4-FFF2-40B4-BE49-F238E27FC236}">
                  <a16:creationId xmlns:a16="http://schemas.microsoft.com/office/drawing/2014/main" id="{B6CBD004-0EB4-4338-9392-F2B979361556}"/>
                </a:ext>
              </a:extLst>
            </p:cNvPr>
            <p:cNvSpPr>
              <a:spLocks noChangeArrowheads="1"/>
            </p:cNvSpPr>
            <p:nvPr/>
          </p:nvSpPr>
          <p:spPr bwMode="auto">
            <a:xfrm>
              <a:off x="1610" y="1164"/>
              <a:ext cx="910" cy="312"/>
            </a:xfrm>
            <a:prstGeom prst="rect">
              <a:avLst/>
            </a:prstGeom>
            <a:solidFill>
              <a:schemeClr val="bg1"/>
            </a:solidFill>
            <a:ln w="38100" algn="ctr">
              <a:solidFill>
                <a:srgbClr val="C00000"/>
              </a:solidFill>
              <a:miter lim="800000"/>
              <a:headEnd/>
              <a:tailEnd/>
            </a:ln>
          </p:spPr>
          <p:txBody>
            <a:bodyPr wrap="none" anchor="ctr">
              <a:spAutoFit/>
            </a:bodyPr>
            <a:lstStyle/>
            <a:p>
              <a:r>
                <a:rPr lang="it-IT">
                  <a:latin typeface="Arial Unicode MS" pitchFamily="34" charset="-128"/>
                </a:rPr>
                <a:t>Posizioni</a:t>
              </a:r>
            </a:p>
          </p:txBody>
        </p:sp>
        <p:sp>
          <p:nvSpPr>
            <p:cNvPr id="11" name="Rectangle 8">
              <a:extLst>
                <a:ext uri="{FF2B5EF4-FFF2-40B4-BE49-F238E27FC236}">
                  <a16:creationId xmlns:a16="http://schemas.microsoft.com/office/drawing/2014/main" id="{5E87FCD8-916C-49DF-967E-3059CD35DDCC}"/>
                </a:ext>
              </a:extLst>
            </p:cNvPr>
            <p:cNvSpPr>
              <a:spLocks noChangeArrowheads="1"/>
            </p:cNvSpPr>
            <p:nvPr/>
          </p:nvSpPr>
          <p:spPr bwMode="auto">
            <a:xfrm>
              <a:off x="1381" y="2673"/>
              <a:ext cx="1496" cy="407"/>
            </a:xfrm>
            <a:prstGeom prst="rect">
              <a:avLst/>
            </a:prstGeom>
            <a:solidFill>
              <a:schemeClr val="bg1"/>
            </a:solidFill>
            <a:ln w="38100" algn="ctr">
              <a:solidFill>
                <a:srgbClr val="0070C0"/>
              </a:solidFill>
              <a:miter lim="800000"/>
              <a:headEnd/>
              <a:tailEnd/>
            </a:ln>
          </p:spPr>
          <p:txBody>
            <a:bodyPr wrap="square" anchor="ctr">
              <a:spAutoFit/>
            </a:bodyPr>
            <a:lstStyle/>
            <a:p>
              <a:r>
                <a:rPr lang="it-IT" dirty="0">
                  <a:latin typeface="Arial Unicode MS" pitchFamily="34" charset="-128"/>
                </a:rPr>
                <a:t>Comportamento lavorativo</a:t>
              </a:r>
            </a:p>
          </p:txBody>
        </p:sp>
        <p:sp>
          <p:nvSpPr>
            <p:cNvPr id="12" name="Rectangle 9">
              <a:extLst>
                <a:ext uri="{FF2B5EF4-FFF2-40B4-BE49-F238E27FC236}">
                  <a16:creationId xmlns:a16="http://schemas.microsoft.com/office/drawing/2014/main" id="{8BDA0677-2C65-4F73-8B4B-8819209803DD}"/>
                </a:ext>
              </a:extLst>
            </p:cNvPr>
            <p:cNvSpPr>
              <a:spLocks noChangeArrowheads="1"/>
            </p:cNvSpPr>
            <p:nvPr/>
          </p:nvSpPr>
          <p:spPr bwMode="auto">
            <a:xfrm>
              <a:off x="1595" y="3254"/>
              <a:ext cx="1038" cy="312"/>
            </a:xfrm>
            <a:prstGeom prst="rect">
              <a:avLst/>
            </a:prstGeom>
            <a:solidFill>
              <a:schemeClr val="bg1"/>
            </a:solidFill>
            <a:ln w="38100" algn="ctr">
              <a:solidFill>
                <a:srgbClr val="C00000"/>
              </a:solidFill>
              <a:miter lim="800000"/>
              <a:headEnd/>
              <a:tailEnd/>
            </a:ln>
          </p:spPr>
          <p:txBody>
            <a:bodyPr wrap="none" anchor="ctr">
              <a:spAutoFit/>
            </a:bodyPr>
            <a:lstStyle/>
            <a:p>
              <a:r>
                <a:rPr lang="it-IT">
                  <a:latin typeface="Arial Unicode MS" pitchFamily="34" charset="-128"/>
                </a:rPr>
                <a:t>Potenziale</a:t>
              </a:r>
            </a:p>
          </p:txBody>
        </p:sp>
        <p:sp>
          <p:nvSpPr>
            <p:cNvPr id="13" name="Rectangle 10">
              <a:extLst>
                <a:ext uri="{FF2B5EF4-FFF2-40B4-BE49-F238E27FC236}">
                  <a16:creationId xmlns:a16="http://schemas.microsoft.com/office/drawing/2014/main" id="{A13C04DA-AD27-47D6-B36E-FE442E80545B}"/>
                </a:ext>
              </a:extLst>
            </p:cNvPr>
            <p:cNvSpPr>
              <a:spLocks noChangeArrowheads="1"/>
            </p:cNvSpPr>
            <p:nvPr/>
          </p:nvSpPr>
          <p:spPr bwMode="auto">
            <a:xfrm>
              <a:off x="4373" y="1793"/>
              <a:ext cx="1154" cy="312"/>
            </a:xfrm>
            <a:prstGeom prst="rect">
              <a:avLst/>
            </a:prstGeom>
            <a:solidFill>
              <a:schemeClr val="bg1"/>
            </a:solidFill>
            <a:ln w="38100" algn="ctr">
              <a:solidFill>
                <a:srgbClr val="0070C0"/>
              </a:solidFill>
              <a:miter lim="800000"/>
              <a:headEnd/>
              <a:tailEnd/>
            </a:ln>
          </p:spPr>
          <p:txBody>
            <a:bodyPr wrap="none" anchor="ctr">
              <a:spAutoFit/>
            </a:bodyPr>
            <a:lstStyle/>
            <a:p>
              <a:r>
                <a:rPr lang="it-IT">
                  <a:latin typeface="Arial Unicode MS" pitchFamily="34" charset="-128"/>
                </a:rPr>
                <a:t>Formazione</a:t>
              </a:r>
            </a:p>
          </p:txBody>
        </p:sp>
        <p:sp>
          <p:nvSpPr>
            <p:cNvPr id="14" name="Rectangle 11">
              <a:extLst>
                <a:ext uri="{FF2B5EF4-FFF2-40B4-BE49-F238E27FC236}">
                  <a16:creationId xmlns:a16="http://schemas.microsoft.com/office/drawing/2014/main" id="{86669493-780D-41AA-9AF3-E28B8905F296}"/>
                </a:ext>
              </a:extLst>
            </p:cNvPr>
            <p:cNvSpPr>
              <a:spLocks noChangeArrowheads="1"/>
            </p:cNvSpPr>
            <p:nvPr/>
          </p:nvSpPr>
          <p:spPr bwMode="auto">
            <a:xfrm>
              <a:off x="4240" y="1164"/>
              <a:ext cx="1220" cy="312"/>
            </a:xfrm>
            <a:prstGeom prst="rect">
              <a:avLst/>
            </a:prstGeom>
            <a:solidFill>
              <a:schemeClr val="bg1"/>
            </a:solidFill>
            <a:ln w="38100" algn="ctr">
              <a:solidFill>
                <a:srgbClr val="7030A0"/>
              </a:solidFill>
              <a:miter lim="800000"/>
              <a:headEnd/>
              <a:tailEnd/>
            </a:ln>
          </p:spPr>
          <p:txBody>
            <a:bodyPr wrap="none" anchor="ctr">
              <a:spAutoFit/>
            </a:bodyPr>
            <a:lstStyle/>
            <a:p>
              <a:r>
                <a:rPr lang="it-IT">
                  <a:latin typeface="Arial Unicode MS" pitchFamily="34" charset="-128"/>
                </a:rPr>
                <a:t>Retribuzione</a:t>
              </a:r>
            </a:p>
          </p:txBody>
        </p:sp>
        <p:sp>
          <p:nvSpPr>
            <p:cNvPr id="15" name="Rectangle 12">
              <a:extLst>
                <a:ext uri="{FF2B5EF4-FFF2-40B4-BE49-F238E27FC236}">
                  <a16:creationId xmlns:a16="http://schemas.microsoft.com/office/drawing/2014/main" id="{0C15F9EE-3D48-4C51-898E-E14ABCF2F36B}"/>
                </a:ext>
              </a:extLst>
            </p:cNvPr>
            <p:cNvSpPr>
              <a:spLocks noChangeArrowheads="1"/>
            </p:cNvSpPr>
            <p:nvPr/>
          </p:nvSpPr>
          <p:spPr bwMode="auto">
            <a:xfrm>
              <a:off x="3791" y="3019"/>
              <a:ext cx="1716" cy="233"/>
            </a:xfrm>
            <a:prstGeom prst="rect">
              <a:avLst/>
            </a:prstGeom>
            <a:solidFill>
              <a:schemeClr val="bg1"/>
            </a:solidFill>
            <a:ln w="38100" algn="ctr">
              <a:solidFill>
                <a:srgbClr val="006666"/>
              </a:solidFill>
              <a:miter lim="800000"/>
              <a:headEnd/>
              <a:tailEnd/>
            </a:ln>
          </p:spPr>
          <p:txBody>
            <a:bodyPr wrap="square" anchor="ctr">
              <a:spAutoFit/>
            </a:bodyPr>
            <a:lstStyle/>
            <a:p>
              <a:r>
                <a:rPr lang="it-IT">
                  <a:latin typeface="Arial Unicode MS" pitchFamily="34" charset="-128"/>
                </a:rPr>
                <a:t>Mobilità Verticale</a:t>
              </a:r>
            </a:p>
          </p:txBody>
        </p:sp>
        <p:sp>
          <p:nvSpPr>
            <p:cNvPr id="16" name="Rectangle 13">
              <a:extLst>
                <a:ext uri="{FF2B5EF4-FFF2-40B4-BE49-F238E27FC236}">
                  <a16:creationId xmlns:a16="http://schemas.microsoft.com/office/drawing/2014/main" id="{9AEF3BB1-725B-457D-A7DC-53DE38FC1933}"/>
                </a:ext>
              </a:extLst>
            </p:cNvPr>
            <p:cNvSpPr>
              <a:spLocks noChangeArrowheads="1"/>
            </p:cNvSpPr>
            <p:nvPr/>
          </p:nvSpPr>
          <p:spPr bwMode="auto">
            <a:xfrm>
              <a:off x="3788" y="2502"/>
              <a:ext cx="1719" cy="233"/>
            </a:xfrm>
            <a:prstGeom prst="rect">
              <a:avLst/>
            </a:prstGeom>
            <a:solidFill>
              <a:schemeClr val="bg1"/>
            </a:solidFill>
            <a:ln w="38100" algn="ctr">
              <a:solidFill>
                <a:srgbClr val="006666"/>
              </a:solidFill>
              <a:miter lim="800000"/>
              <a:headEnd/>
              <a:tailEnd/>
            </a:ln>
          </p:spPr>
          <p:txBody>
            <a:bodyPr wrap="square" anchor="ctr">
              <a:spAutoFit/>
            </a:bodyPr>
            <a:lstStyle/>
            <a:p>
              <a:r>
                <a:rPr lang="it-IT" dirty="0">
                  <a:latin typeface="Arial Unicode MS" pitchFamily="34" charset="-128"/>
                </a:rPr>
                <a:t> Mobilità Orizzontale</a:t>
              </a:r>
            </a:p>
          </p:txBody>
        </p:sp>
        <p:cxnSp>
          <p:nvCxnSpPr>
            <p:cNvPr id="17" name="AutoShape 14">
              <a:extLst>
                <a:ext uri="{FF2B5EF4-FFF2-40B4-BE49-F238E27FC236}">
                  <a16:creationId xmlns:a16="http://schemas.microsoft.com/office/drawing/2014/main" id="{6B66268C-1D83-4436-A0C7-D209F73B5DB6}"/>
                </a:ext>
              </a:extLst>
            </p:cNvPr>
            <p:cNvCxnSpPr>
              <a:cxnSpLocks noChangeShapeType="1"/>
              <a:stCxn id="10" idx="1"/>
            </p:cNvCxnSpPr>
            <p:nvPr/>
          </p:nvCxnSpPr>
          <p:spPr bwMode="auto">
            <a:xfrm rot="10800000" flipV="1">
              <a:off x="885" y="1320"/>
              <a:ext cx="725" cy="478"/>
            </a:xfrm>
            <a:prstGeom prst="bentConnector2">
              <a:avLst/>
            </a:prstGeom>
            <a:noFill/>
            <a:ln w="38100">
              <a:solidFill>
                <a:srgbClr val="0070C0"/>
              </a:solidFill>
              <a:miter lim="800000"/>
              <a:headEnd/>
              <a:tailEnd type="triangle" w="med" len="med"/>
            </a:ln>
          </p:spPr>
        </p:cxnSp>
        <p:cxnSp>
          <p:nvCxnSpPr>
            <p:cNvPr id="18" name="AutoShape 16">
              <a:extLst>
                <a:ext uri="{FF2B5EF4-FFF2-40B4-BE49-F238E27FC236}">
                  <a16:creationId xmlns:a16="http://schemas.microsoft.com/office/drawing/2014/main" id="{3844BB99-2235-48DF-8615-298EC42528D9}"/>
                </a:ext>
              </a:extLst>
            </p:cNvPr>
            <p:cNvCxnSpPr>
              <a:cxnSpLocks noChangeShapeType="1"/>
              <a:stCxn id="10" idx="3"/>
              <a:endCxn id="30" idx="0"/>
            </p:cNvCxnSpPr>
            <p:nvPr/>
          </p:nvCxnSpPr>
          <p:spPr bwMode="auto">
            <a:xfrm>
              <a:off x="2520" y="1320"/>
              <a:ext cx="565" cy="453"/>
            </a:xfrm>
            <a:prstGeom prst="bentConnector2">
              <a:avLst/>
            </a:prstGeom>
            <a:noFill/>
            <a:ln w="38100">
              <a:solidFill>
                <a:srgbClr val="0070C0"/>
              </a:solidFill>
              <a:miter lim="800000"/>
              <a:headEnd/>
              <a:tailEnd type="triangle" w="med" len="med"/>
            </a:ln>
          </p:spPr>
        </p:cxnSp>
        <p:sp>
          <p:nvSpPr>
            <p:cNvPr id="19" name="Text Box 17">
              <a:extLst>
                <a:ext uri="{FF2B5EF4-FFF2-40B4-BE49-F238E27FC236}">
                  <a16:creationId xmlns:a16="http://schemas.microsoft.com/office/drawing/2014/main" id="{6164F8C3-6413-4247-9A42-8464F8C1C07A}"/>
                </a:ext>
              </a:extLst>
            </p:cNvPr>
            <p:cNvSpPr txBox="1">
              <a:spLocks noChangeArrowheads="1"/>
            </p:cNvSpPr>
            <p:nvPr/>
          </p:nvSpPr>
          <p:spPr bwMode="auto">
            <a:xfrm>
              <a:off x="2345" y="765"/>
              <a:ext cx="1394" cy="252"/>
            </a:xfrm>
            <a:prstGeom prst="rect">
              <a:avLst/>
            </a:prstGeom>
            <a:solidFill>
              <a:schemeClr val="bg1"/>
            </a:solidFill>
            <a:ln w="38100" algn="ctr">
              <a:noFill/>
              <a:miter lim="800000"/>
              <a:headEnd/>
              <a:tailEnd/>
            </a:ln>
          </p:spPr>
          <p:txBody>
            <a:bodyPr wrap="square">
              <a:spAutoFit/>
            </a:bodyPr>
            <a:lstStyle/>
            <a:p>
              <a:pPr>
                <a:spcBef>
                  <a:spcPct val="50000"/>
                </a:spcBef>
              </a:pPr>
              <a:r>
                <a:rPr lang="it-IT" sz="2000" dirty="0">
                  <a:latin typeface="Arial Unicode MS" pitchFamily="34" charset="-128"/>
                </a:rPr>
                <a:t>Job </a:t>
              </a:r>
              <a:r>
                <a:rPr lang="it-IT" sz="2000" dirty="0" err="1">
                  <a:latin typeface="Arial Unicode MS" pitchFamily="34" charset="-128"/>
                </a:rPr>
                <a:t>Description</a:t>
              </a:r>
              <a:endParaRPr lang="it-IT" sz="2000" dirty="0">
                <a:latin typeface="Arial Unicode MS" pitchFamily="34" charset="-128"/>
              </a:endParaRPr>
            </a:p>
          </p:txBody>
        </p:sp>
        <p:cxnSp>
          <p:nvCxnSpPr>
            <p:cNvPr id="20" name="AutoShape 18">
              <a:extLst>
                <a:ext uri="{FF2B5EF4-FFF2-40B4-BE49-F238E27FC236}">
                  <a16:creationId xmlns:a16="http://schemas.microsoft.com/office/drawing/2014/main" id="{EAC1452B-8674-40A4-A996-EB92215AC6A0}"/>
                </a:ext>
              </a:extLst>
            </p:cNvPr>
            <p:cNvCxnSpPr>
              <a:cxnSpLocks noChangeShapeType="1"/>
              <a:stCxn id="11" idx="3"/>
              <a:endCxn id="30" idx="2"/>
            </p:cNvCxnSpPr>
            <p:nvPr/>
          </p:nvCxnSpPr>
          <p:spPr bwMode="auto">
            <a:xfrm flipV="1">
              <a:off x="2877" y="2296"/>
              <a:ext cx="209" cy="581"/>
            </a:xfrm>
            <a:prstGeom prst="bentConnector2">
              <a:avLst/>
            </a:prstGeom>
            <a:noFill/>
            <a:ln w="38100">
              <a:solidFill>
                <a:srgbClr val="0070C0"/>
              </a:solidFill>
              <a:miter lim="800000"/>
              <a:headEnd/>
              <a:tailEnd type="triangle" w="med" len="med"/>
            </a:ln>
          </p:spPr>
        </p:cxnSp>
        <p:cxnSp>
          <p:nvCxnSpPr>
            <p:cNvPr id="21" name="AutoShape 19">
              <a:extLst>
                <a:ext uri="{FF2B5EF4-FFF2-40B4-BE49-F238E27FC236}">
                  <a16:creationId xmlns:a16="http://schemas.microsoft.com/office/drawing/2014/main" id="{55CD054F-160E-4FD1-A72B-0D208C408C5A}"/>
                </a:ext>
              </a:extLst>
            </p:cNvPr>
            <p:cNvCxnSpPr>
              <a:cxnSpLocks noChangeShapeType="1"/>
              <a:stCxn id="30" idx="3"/>
            </p:cNvCxnSpPr>
            <p:nvPr/>
          </p:nvCxnSpPr>
          <p:spPr bwMode="auto">
            <a:xfrm flipV="1">
              <a:off x="3678" y="1476"/>
              <a:ext cx="562" cy="559"/>
            </a:xfrm>
            <a:prstGeom prst="straightConnector1">
              <a:avLst/>
            </a:prstGeom>
            <a:noFill/>
            <a:ln w="38100">
              <a:solidFill>
                <a:srgbClr val="0070C0"/>
              </a:solidFill>
              <a:round/>
              <a:headEnd/>
              <a:tailEnd type="triangle" w="med" len="med"/>
            </a:ln>
          </p:spPr>
        </p:cxnSp>
        <p:cxnSp>
          <p:nvCxnSpPr>
            <p:cNvPr id="22" name="AutoShape 20">
              <a:extLst>
                <a:ext uri="{FF2B5EF4-FFF2-40B4-BE49-F238E27FC236}">
                  <a16:creationId xmlns:a16="http://schemas.microsoft.com/office/drawing/2014/main" id="{7D9512F6-8867-411D-AAD9-72D3D9414090}"/>
                </a:ext>
              </a:extLst>
            </p:cNvPr>
            <p:cNvCxnSpPr>
              <a:cxnSpLocks noChangeShapeType="1"/>
              <a:stCxn id="30" idx="3"/>
              <a:endCxn id="13" idx="1"/>
            </p:cNvCxnSpPr>
            <p:nvPr/>
          </p:nvCxnSpPr>
          <p:spPr bwMode="auto">
            <a:xfrm flipV="1">
              <a:off x="3678" y="1949"/>
              <a:ext cx="695" cy="86"/>
            </a:xfrm>
            <a:prstGeom prst="straightConnector1">
              <a:avLst/>
            </a:prstGeom>
            <a:noFill/>
            <a:ln w="38100">
              <a:solidFill>
                <a:srgbClr val="0070C0"/>
              </a:solidFill>
              <a:round/>
              <a:headEnd/>
              <a:tailEnd type="triangle" w="med" len="med"/>
            </a:ln>
          </p:spPr>
        </p:cxnSp>
        <p:cxnSp>
          <p:nvCxnSpPr>
            <p:cNvPr id="23" name="AutoShape 21">
              <a:extLst>
                <a:ext uri="{FF2B5EF4-FFF2-40B4-BE49-F238E27FC236}">
                  <a16:creationId xmlns:a16="http://schemas.microsoft.com/office/drawing/2014/main" id="{4D8409BE-5671-4A65-B95B-3087EE7BDA34}"/>
                </a:ext>
              </a:extLst>
            </p:cNvPr>
            <p:cNvCxnSpPr>
              <a:cxnSpLocks noChangeShapeType="1"/>
              <a:endCxn id="15" idx="1"/>
            </p:cNvCxnSpPr>
            <p:nvPr/>
          </p:nvCxnSpPr>
          <p:spPr bwMode="auto">
            <a:xfrm rot="16200000" flipH="1">
              <a:off x="3039" y="2384"/>
              <a:ext cx="1047" cy="456"/>
            </a:xfrm>
            <a:prstGeom prst="curvedConnector2">
              <a:avLst/>
            </a:prstGeom>
            <a:noFill/>
            <a:ln w="38100">
              <a:solidFill>
                <a:srgbClr val="FF0000"/>
              </a:solidFill>
              <a:prstDash val="sysDot"/>
              <a:round/>
              <a:headEnd/>
              <a:tailEnd type="triangle" w="med" len="med"/>
            </a:ln>
          </p:spPr>
        </p:cxnSp>
        <p:cxnSp>
          <p:nvCxnSpPr>
            <p:cNvPr id="24" name="AutoShape 22">
              <a:extLst>
                <a:ext uri="{FF2B5EF4-FFF2-40B4-BE49-F238E27FC236}">
                  <a16:creationId xmlns:a16="http://schemas.microsoft.com/office/drawing/2014/main" id="{FA5EDDC4-323A-48F2-B522-7C3C0FFD69E9}"/>
                </a:ext>
              </a:extLst>
            </p:cNvPr>
            <p:cNvCxnSpPr>
              <a:cxnSpLocks noChangeShapeType="1"/>
              <a:stCxn id="12" idx="3"/>
              <a:endCxn id="16" idx="1"/>
            </p:cNvCxnSpPr>
            <p:nvPr/>
          </p:nvCxnSpPr>
          <p:spPr bwMode="auto">
            <a:xfrm flipV="1">
              <a:off x="2633" y="2619"/>
              <a:ext cx="1155" cy="791"/>
            </a:xfrm>
            <a:prstGeom prst="straightConnector1">
              <a:avLst/>
            </a:prstGeom>
            <a:noFill/>
            <a:ln w="38100">
              <a:solidFill>
                <a:srgbClr val="0070C0"/>
              </a:solidFill>
              <a:round/>
              <a:headEnd/>
              <a:tailEnd type="triangle" w="med" len="med"/>
            </a:ln>
          </p:spPr>
        </p:cxnSp>
        <p:cxnSp>
          <p:nvCxnSpPr>
            <p:cNvPr id="25" name="AutoShape 23">
              <a:extLst>
                <a:ext uri="{FF2B5EF4-FFF2-40B4-BE49-F238E27FC236}">
                  <a16:creationId xmlns:a16="http://schemas.microsoft.com/office/drawing/2014/main" id="{C0BAF391-C052-4FDB-9704-164E7ACDA099}"/>
                </a:ext>
              </a:extLst>
            </p:cNvPr>
            <p:cNvCxnSpPr>
              <a:cxnSpLocks noChangeShapeType="1"/>
              <a:stCxn id="12" idx="3"/>
              <a:endCxn id="15" idx="1"/>
            </p:cNvCxnSpPr>
            <p:nvPr/>
          </p:nvCxnSpPr>
          <p:spPr bwMode="auto">
            <a:xfrm flipV="1">
              <a:off x="2633" y="3135"/>
              <a:ext cx="1158" cy="275"/>
            </a:xfrm>
            <a:prstGeom prst="straightConnector1">
              <a:avLst/>
            </a:prstGeom>
            <a:noFill/>
            <a:ln w="38100">
              <a:solidFill>
                <a:srgbClr val="0070C0"/>
              </a:solidFill>
              <a:round/>
              <a:headEnd/>
              <a:tailEnd type="triangle" w="med" len="med"/>
            </a:ln>
          </p:spPr>
        </p:cxnSp>
        <p:sp>
          <p:nvSpPr>
            <p:cNvPr id="26" name="Line 24">
              <a:extLst>
                <a:ext uri="{FF2B5EF4-FFF2-40B4-BE49-F238E27FC236}">
                  <a16:creationId xmlns:a16="http://schemas.microsoft.com/office/drawing/2014/main" id="{0BFD23BE-8C2A-4E99-9568-AFA120860336}"/>
                </a:ext>
              </a:extLst>
            </p:cNvPr>
            <p:cNvSpPr>
              <a:spLocks noChangeShapeType="1"/>
            </p:cNvSpPr>
            <p:nvPr/>
          </p:nvSpPr>
          <p:spPr bwMode="auto">
            <a:xfrm>
              <a:off x="2633" y="3410"/>
              <a:ext cx="884" cy="568"/>
            </a:xfrm>
            <a:prstGeom prst="line">
              <a:avLst/>
            </a:prstGeom>
            <a:noFill/>
            <a:ln w="38100">
              <a:solidFill>
                <a:srgbClr val="0070C0"/>
              </a:solidFill>
              <a:round/>
              <a:headEnd/>
              <a:tailEnd type="triangle" w="med" len="med"/>
            </a:ln>
          </p:spPr>
          <p:txBody>
            <a:bodyPr wrap="square" anchor="ctr">
              <a:spAutoFit/>
            </a:bodyPr>
            <a:lstStyle/>
            <a:p>
              <a:endParaRPr lang="it-IT"/>
            </a:p>
          </p:txBody>
        </p:sp>
        <p:sp>
          <p:nvSpPr>
            <p:cNvPr id="27" name="Text Box 25">
              <a:extLst>
                <a:ext uri="{FF2B5EF4-FFF2-40B4-BE49-F238E27FC236}">
                  <a16:creationId xmlns:a16="http://schemas.microsoft.com/office/drawing/2014/main" id="{F7BAE615-1014-4E1F-9498-407019375F05}"/>
                </a:ext>
              </a:extLst>
            </p:cNvPr>
            <p:cNvSpPr txBox="1">
              <a:spLocks noChangeArrowheads="1"/>
            </p:cNvSpPr>
            <p:nvPr/>
          </p:nvSpPr>
          <p:spPr bwMode="auto">
            <a:xfrm>
              <a:off x="2967" y="3466"/>
              <a:ext cx="550" cy="288"/>
            </a:xfrm>
            <a:prstGeom prst="rect">
              <a:avLst/>
            </a:prstGeom>
            <a:solidFill>
              <a:schemeClr val="bg1">
                <a:alpha val="0"/>
              </a:schemeClr>
            </a:solidFill>
            <a:ln w="38100" algn="ctr">
              <a:noFill/>
              <a:miter lim="800000"/>
              <a:headEnd/>
              <a:tailEnd/>
            </a:ln>
          </p:spPr>
          <p:txBody>
            <a:bodyPr>
              <a:spAutoFit/>
            </a:bodyPr>
            <a:lstStyle/>
            <a:p>
              <a:pPr>
                <a:spcBef>
                  <a:spcPct val="50000"/>
                </a:spcBef>
              </a:pPr>
              <a:r>
                <a:rPr lang="it-IT">
                  <a:latin typeface="Arial Unicode MS" pitchFamily="34" charset="-128"/>
                </a:rPr>
                <a:t>!</a:t>
              </a:r>
            </a:p>
          </p:txBody>
        </p:sp>
        <p:sp>
          <p:nvSpPr>
            <p:cNvPr id="28" name="Text Box 26">
              <a:extLst>
                <a:ext uri="{FF2B5EF4-FFF2-40B4-BE49-F238E27FC236}">
                  <a16:creationId xmlns:a16="http://schemas.microsoft.com/office/drawing/2014/main" id="{6652C7A9-6C6B-4AEE-9231-C54531D0911F}"/>
                </a:ext>
              </a:extLst>
            </p:cNvPr>
            <p:cNvSpPr txBox="1">
              <a:spLocks noChangeArrowheads="1"/>
            </p:cNvSpPr>
            <p:nvPr/>
          </p:nvSpPr>
          <p:spPr bwMode="auto">
            <a:xfrm>
              <a:off x="3516" y="3860"/>
              <a:ext cx="1832" cy="288"/>
            </a:xfrm>
            <a:prstGeom prst="rect">
              <a:avLst/>
            </a:prstGeom>
            <a:solidFill>
              <a:schemeClr val="bg1"/>
            </a:solidFill>
            <a:ln w="38100" algn="ctr">
              <a:solidFill>
                <a:srgbClr val="0070C0"/>
              </a:solidFill>
              <a:miter lim="800000"/>
              <a:headEnd/>
              <a:tailEnd/>
            </a:ln>
          </p:spPr>
          <p:txBody>
            <a:bodyPr>
              <a:spAutoFit/>
            </a:bodyPr>
            <a:lstStyle/>
            <a:p>
              <a:pPr>
                <a:spcBef>
                  <a:spcPct val="50000"/>
                </a:spcBef>
              </a:pPr>
              <a:r>
                <a:rPr lang="it-IT">
                  <a:latin typeface="Arial Unicode MS" pitchFamily="34" charset="-128"/>
                </a:rPr>
                <a:t>Sviluppo personale</a:t>
              </a:r>
            </a:p>
          </p:txBody>
        </p:sp>
        <p:cxnSp>
          <p:nvCxnSpPr>
            <p:cNvPr id="29" name="AutoShape 27">
              <a:extLst>
                <a:ext uri="{FF2B5EF4-FFF2-40B4-BE49-F238E27FC236}">
                  <a16:creationId xmlns:a16="http://schemas.microsoft.com/office/drawing/2014/main" id="{36568C39-DBB2-4B5B-8048-B8AE59BBC624}"/>
                </a:ext>
              </a:extLst>
            </p:cNvPr>
            <p:cNvCxnSpPr>
              <a:cxnSpLocks noChangeShapeType="1"/>
              <a:endCxn id="16" idx="1"/>
            </p:cNvCxnSpPr>
            <p:nvPr/>
          </p:nvCxnSpPr>
          <p:spPr bwMode="auto">
            <a:xfrm rot="16200000" flipH="1">
              <a:off x="3374" y="2205"/>
              <a:ext cx="593" cy="235"/>
            </a:xfrm>
            <a:prstGeom prst="curvedConnector2">
              <a:avLst/>
            </a:prstGeom>
            <a:noFill/>
            <a:ln w="38100">
              <a:solidFill>
                <a:srgbClr val="FF0000"/>
              </a:solidFill>
              <a:prstDash val="sysDot"/>
              <a:round/>
              <a:headEnd/>
              <a:tailEnd type="triangle" w="med" len="med"/>
            </a:ln>
          </p:spPr>
        </p:cxnSp>
        <p:sp>
          <p:nvSpPr>
            <p:cNvPr id="30" name="Rectangle 7">
              <a:extLst>
                <a:ext uri="{FF2B5EF4-FFF2-40B4-BE49-F238E27FC236}">
                  <a16:creationId xmlns:a16="http://schemas.microsoft.com/office/drawing/2014/main" id="{5DB2D425-CED1-4AB3-872B-2C2EE1148D9A}"/>
                </a:ext>
              </a:extLst>
            </p:cNvPr>
            <p:cNvSpPr>
              <a:spLocks noChangeArrowheads="1"/>
            </p:cNvSpPr>
            <p:nvPr/>
          </p:nvSpPr>
          <p:spPr bwMode="auto">
            <a:xfrm>
              <a:off x="2493" y="1773"/>
              <a:ext cx="1185" cy="523"/>
            </a:xfrm>
            <a:prstGeom prst="rect">
              <a:avLst/>
            </a:prstGeom>
            <a:solidFill>
              <a:schemeClr val="bg1"/>
            </a:solidFill>
            <a:ln w="38100" algn="ctr">
              <a:solidFill>
                <a:srgbClr val="C00000"/>
              </a:solidFill>
              <a:miter lim="800000"/>
              <a:headEnd/>
              <a:tailEnd/>
            </a:ln>
          </p:spPr>
          <p:txBody>
            <a:bodyPr wrap="none" anchor="ctr">
              <a:spAutoFit/>
            </a:bodyPr>
            <a:lstStyle/>
            <a:p>
              <a:r>
                <a:rPr lang="it-IT" dirty="0">
                  <a:latin typeface="Arial Unicode MS" pitchFamily="34" charset="-128"/>
                </a:rPr>
                <a:t>Valutazione </a:t>
              </a:r>
            </a:p>
            <a:p>
              <a:r>
                <a:rPr lang="it-IT" dirty="0">
                  <a:latin typeface="Arial Unicode MS" pitchFamily="34" charset="-128"/>
                </a:rPr>
                <a:t>Prestazioni</a:t>
              </a:r>
            </a:p>
          </p:txBody>
        </p:sp>
        <p:cxnSp>
          <p:nvCxnSpPr>
            <p:cNvPr id="31" name="AutoShape 19">
              <a:extLst>
                <a:ext uri="{FF2B5EF4-FFF2-40B4-BE49-F238E27FC236}">
                  <a16:creationId xmlns:a16="http://schemas.microsoft.com/office/drawing/2014/main" id="{2A0DCCFF-A968-4B3D-9446-FE67AC225A1D}"/>
                </a:ext>
              </a:extLst>
            </p:cNvPr>
            <p:cNvCxnSpPr>
              <a:cxnSpLocks noChangeShapeType="1"/>
            </p:cNvCxnSpPr>
            <p:nvPr/>
          </p:nvCxnSpPr>
          <p:spPr bwMode="auto">
            <a:xfrm flipV="1">
              <a:off x="2541" y="1208"/>
              <a:ext cx="1699" cy="0"/>
            </a:xfrm>
            <a:prstGeom prst="straightConnector1">
              <a:avLst/>
            </a:prstGeom>
            <a:noFill/>
            <a:ln w="38100">
              <a:solidFill>
                <a:srgbClr val="0070C0"/>
              </a:solidFill>
              <a:round/>
              <a:headEnd/>
              <a:tailEnd type="triangle" w="med" len="med"/>
            </a:ln>
          </p:spPr>
        </p:cxnSp>
        <p:cxnSp>
          <p:nvCxnSpPr>
            <p:cNvPr id="32" name="AutoShape 19">
              <a:extLst>
                <a:ext uri="{FF2B5EF4-FFF2-40B4-BE49-F238E27FC236}">
                  <a16:creationId xmlns:a16="http://schemas.microsoft.com/office/drawing/2014/main" id="{A043A4BC-297D-4F56-A27A-1D3E983F70AA}"/>
                </a:ext>
              </a:extLst>
            </p:cNvPr>
            <p:cNvCxnSpPr>
              <a:cxnSpLocks noChangeShapeType="1"/>
            </p:cNvCxnSpPr>
            <p:nvPr/>
          </p:nvCxnSpPr>
          <p:spPr bwMode="auto">
            <a:xfrm>
              <a:off x="2541" y="1208"/>
              <a:ext cx="1832" cy="633"/>
            </a:xfrm>
            <a:prstGeom prst="bentConnector3">
              <a:avLst>
                <a:gd name="adj1" fmla="val 80998"/>
              </a:avLst>
            </a:prstGeom>
            <a:noFill/>
            <a:ln w="38100">
              <a:solidFill>
                <a:srgbClr val="0070C0"/>
              </a:solidFill>
              <a:round/>
              <a:headEnd/>
              <a:tailEnd type="triangle" w="med" len="med"/>
            </a:ln>
          </p:spPr>
        </p:cxnSp>
        <p:sp>
          <p:nvSpPr>
            <p:cNvPr id="6" name="Text Box 15">
              <a:extLst>
                <a:ext uri="{FF2B5EF4-FFF2-40B4-BE49-F238E27FC236}">
                  <a16:creationId xmlns:a16="http://schemas.microsoft.com/office/drawing/2014/main" id="{984A2785-1095-4108-80EA-AB33FFB8F156}"/>
                </a:ext>
              </a:extLst>
            </p:cNvPr>
            <p:cNvSpPr txBox="1">
              <a:spLocks noChangeArrowheads="1"/>
            </p:cNvSpPr>
            <p:nvPr/>
          </p:nvSpPr>
          <p:spPr bwMode="auto">
            <a:xfrm>
              <a:off x="-48" y="898"/>
              <a:ext cx="1271" cy="640"/>
            </a:xfrm>
            <a:prstGeom prst="rect">
              <a:avLst/>
            </a:prstGeom>
            <a:noFill/>
            <a:ln w="38100" algn="ctr">
              <a:noFill/>
              <a:miter lim="800000"/>
              <a:headEnd/>
              <a:tailEnd/>
            </a:ln>
          </p:spPr>
          <p:txBody>
            <a:bodyPr wrap="square">
              <a:spAutoFit/>
            </a:bodyPr>
            <a:lstStyle/>
            <a:p>
              <a:pPr>
                <a:spcBef>
                  <a:spcPct val="50000"/>
                </a:spcBef>
              </a:pPr>
              <a:r>
                <a:rPr lang="it-IT" sz="2000" dirty="0">
                  <a:latin typeface="Arial Unicode MS" pitchFamily="34" charset="-128"/>
                </a:rPr>
                <a:t>Job </a:t>
              </a:r>
              <a:r>
                <a:rPr lang="it-IT" sz="2000" dirty="0" err="1">
                  <a:latin typeface="Arial Unicode MS" pitchFamily="34" charset="-128"/>
                </a:rPr>
                <a:t>Specification</a:t>
              </a:r>
              <a:r>
                <a:rPr lang="it-IT" sz="2000" dirty="0">
                  <a:latin typeface="Arial Unicode MS" pitchFamily="34" charset="-128"/>
                </a:rPr>
                <a:t> (requisiti)</a:t>
              </a:r>
            </a:p>
          </p:txBody>
        </p:sp>
      </p:grpSp>
      <p:cxnSp>
        <p:nvCxnSpPr>
          <p:cNvPr id="33" name="Connettore 2 32">
            <a:extLst>
              <a:ext uri="{FF2B5EF4-FFF2-40B4-BE49-F238E27FC236}">
                <a16:creationId xmlns:a16="http://schemas.microsoft.com/office/drawing/2014/main" id="{05E1B893-1220-45E5-AE00-D2A95C73DD05}"/>
              </a:ext>
            </a:extLst>
          </p:cNvPr>
          <p:cNvCxnSpPr>
            <a:cxnSpLocks/>
          </p:cNvCxnSpPr>
          <p:nvPr/>
        </p:nvCxnSpPr>
        <p:spPr bwMode="auto">
          <a:xfrm>
            <a:off x="6156176" y="1858094"/>
            <a:ext cx="0" cy="2867050"/>
          </a:xfrm>
          <a:prstGeom prst="straightConnector1">
            <a:avLst/>
          </a:prstGeom>
          <a:noFill/>
          <a:ln w="38100" cap="flat" cmpd="sng" algn="ctr">
            <a:solidFill>
              <a:srgbClr val="0070C0"/>
            </a:solidFill>
            <a:prstDash val="solid"/>
            <a:round/>
            <a:headEnd type="none" w="med" len="med"/>
            <a:tailEnd type="arrow"/>
          </a:ln>
          <a:effectLst>
            <a:glow>
              <a:schemeClr val="accent1"/>
            </a:glow>
          </a:effectLst>
        </p:spPr>
      </p:cxnSp>
      <p:cxnSp>
        <p:nvCxnSpPr>
          <p:cNvPr id="34" name="Connettore 2 33">
            <a:extLst>
              <a:ext uri="{FF2B5EF4-FFF2-40B4-BE49-F238E27FC236}">
                <a16:creationId xmlns:a16="http://schemas.microsoft.com/office/drawing/2014/main" id="{D749C211-ECE7-4527-AD9D-BA14BFCF31D6}"/>
              </a:ext>
            </a:extLst>
          </p:cNvPr>
          <p:cNvCxnSpPr/>
          <p:nvPr/>
        </p:nvCxnSpPr>
        <p:spPr bwMode="auto">
          <a:xfrm>
            <a:off x="6516216" y="2875211"/>
            <a:ext cx="0" cy="985837"/>
          </a:xfrm>
          <a:prstGeom prst="straightConnector1">
            <a:avLst/>
          </a:prstGeom>
          <a:noFill/>
          <a:ln w="38100" cap="flat" cmpd="sng" algn="ctr">
            <a:solidFill>
              <a:srgbClr val="0070C0"/>
            </a:solidFill>
            <a:prstDash val="solid"/>
            <a:round/>
            <a:headEnd type="none" w="med" len="med"/>
            <a:tailEnd type="arrow"/>
          </a:ln>
          <a:effectLst/>
        </p:spPr>
      </p:cxnSp>
      <p:cxnSp>
        <p:nvCxnSpPr>
          <p:cNvPr id="37" name="AutoShape 22">
            <a:extLst>
              <a:ext uri="{FF2B5EF4-FFF2-40B4-BE49-F238E27FC236}">
                <a16:creationId xmlns:a16="http://schemas.microsoft.com/office/drawing/2014/main" id="{837FE689-E7D8-4A56-B259-4105EE43281A}"/>
              </a:ext>
            </a:extLst>
          </p:cNvPr>
          <p:cNvCxnSpPr>
            <a:cxnSpLocks noChangeShapeType="1"/>
            <a:stCxn id="8" idx="2"/>
            <a:endCxn id="11" idx="0"/>
          </p:cNvCxnSpPr>
          <p:nvPr/>
        </p:nvCxnSpPr>
        <p:spPr bwMode="auto">
          <a:xfrm>
            <a:off x="1480741" y="3185567"/>
            <a:ext cx="1975247" cy="1019174"/>
          </a:xfrm>
          <a:prstGeom prst="straightConnector1">
            <a:avLst/>
          </a:prstGeom>
          <a:noFill/>
          <a:ln w="57150">
            <a:solidFill>
              <a:srgbClr val="0070C0"/>
            </a:solidFill>
            <a:round/>
            <a:headEnd/>
            <a:tailEnd type="triangle" w="med" len="med"/>
          </a:ln>
        </p:spPr>
      </p:cxnSp>
    </p:spTree>
    <p:extLst>
      <p:ext uri="{BB962C8B-B14F-4D97-AF65-F5344CB8AC3E}">
        <p14:creationId xmlns:p14="http://schemas.microsoft.com/office/powerpoint/2010/main" val="350194967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2C220E-C4D2-4E84-8772-F1FAEB0AF20D}"/>
              </a:ext>
            </a:extLst>
          </p:cNvPr>
          <p:cNvSpPr>
            <a:spLocks noGrp="1"/>
          </p:cNvSpPr>
          <p:nvPr>
            <p:ph type="title"/>
          </p:nvPr>
        </p:nvSpPr>
        <p:spPr/>
        <p:txBody>
          <a:bodyPr/>
          <a:lstStyle/>
          <a:p>
            <a:r>
              <a:rPr lang="it-IT" dirty="0"/>
              <a:t>Sintesi e conclusione del corso</a:t>
            </a:r>
          </a:p>
        </p:txBody>
      </p:sp>
      <p:sp>
        <p:nvSpPr>
          <p:cNvPr id="3" name="Segnaposto contenuto 2">
            <a:extLst>
              <a:ext uri="{FF2B5EF4-FFF2-40B4-BE49-F238E27FC236}">
                <a16:creationId xmlns:a16="http://schemas.microsoft.com/office/drawing/2014/main" id="{2408D92A-932C-4E61-BC6C-EA46FCA0B953}"/>
              </a:ext>
            </a:extLst>
          </p:cNvPr>
          <p:cNvSpPr>
            <a:spLocks noGrp="1"/>
          </p:cNvSpPr>
          <p:nvPr>
            <p:ph idx="1"/>
          </p:nvPr>
        </p:nvSpPr>
        <p:spPr/>
        <p:txBody>
          <a:bodyPr>
            <a:normAutofit/>
          </a:bodyPr>
          <a:lstStyle/>
          <a:p>
            <a:pPr eaLnBrk="1" hangingPunct="1">
              <a:lnSpc>
                <a:spcPct val="110000"/>
              </a:lnSpc>
              <a:buClr>
                <a:schemeClr val="tx2"/>
              </a:buClr>
            </a:pPr>
            <a:r>
              <a:rPr lang="it-IT" dirty="0"/>
              <a:t>Obiettivo 2:</a:t>
            </a:r>
          </a:p>
          <a:p>
            <a:pPr lvl="1" eaLnBrk="1" hangingPunct="1">
              <a:lnSpc>
                <a:spcPct val="110000"/>
              </a:lnSpc>
              <a:buClr>
                <a:schemeClr val="tx2"/>
              </a:buClr>
            </a:pPr>
            <a:r>
              <a:rPr lang="it-IT" dirty="0"/>
              <a:t>Conoscere i criteri di efficacia di una selezione del personale e come questi impattano sul rendimento dell’organizzazione. </a:t>
            </a:r>
          </a:p>
          <a:p>
            <a:endParaRPr lang="it-IT" dirty="0"/>
          </a:p>
        </p:txBody>
      </p:sp>
    </p:spTree>
    <p:extLst>
      <p:ext uri="{BB962C8B-B14F-4D97-AF65-F5344CB8AC3E}">
        <p14:creationId xmlns:p14="http://schemas.microsoft.com/office/powerpoint/2010/main" val="774229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F74613-0164-4840-B9C1-C1DE0D778BE1}"/>
              </a:ext>
            </a:extLst>
          </p:cNvPr>
          <p:cNvSpPr>
            <a:spLocks noGrp="1"/>
          </p:cNvSpPr>
          <p:nvPr>
            <p:ph type="title"/>
          </p:nvPr>
        </p:nvSpPr>
        <p:spPr/>
        <p:txBody>
          <a:bodyPr/>
          <a:lstStyle/>
          <a:p>
            <a:r>
              <a:rPr lang="it-IT" dirty="0"/>
              <a:t>Efficacia della selezione</a:t>
            </a:r>
          </a:p>
        </p:txBody>
      </p:sp>
      <p:sp>
        <p:nvSpPr>
          <p:cNvPr id="3" name="Segnaposto contenuto 2">
            <a:extLst>
              <a:ext uri="{FF2B5EF4-FFF2-40B4-BE49-F238E27FC236}">
                <a16:creationId xmlns:a16="http://schemas.microsoft.com/office/drawing/2014/main" id="{79286ABF-F034-4DC8-8FD2-04410850097C}"/>
              </a:ext>
            </a:extLst>
          </p:cNvPr>
          <p:cNvSpPr>
            <a:spLocks noGrp="1"/>
          </p:cNvSpPr>
          <p:nvPr>
            <p:ph idx="1"/>
          </p:nvPr>
        </p:nvSpPr>
        <p:spPr/>
        <p:txBody>
          <a:bodyPr/>
          <a:lstStyle/>
          <a:p>
            <a:r>
              <a:rPr lang="it-IT" sz="2800" dirty="0"/>
              <a:t>La qualità di qualsiasi processo di selezione può essere descritta attraverso sei criteri: </a:t>
            </a:r>
          </a:p>
          <a:p>
            <a:pPr lvl="1"/>
            <a:r>
              <a:rPr lang="it-IT" sz="2400" dirty="0"/>
              <a:t>Attendibilità</a:t>
            </a:r>
          </a:p>
          <a:p>
            <a:pPr lvl="1"/>
            <a:r>
              <a:rPr lang="it-IT" sz="2400" dirty="0"/>
              <a:t>Validità</a:t>
            </a:r>
          </a:p>
          <a:p>
            <a:pPr lvl="1"/>
            <a:r>
              <a:rPr lang="it-IT" sz="2400" dirty="0" err="1"/>
              <a:t>Generalizzabilità</a:t>
            </a:r>
            <a:endParaRPr lang="it-IT" sz="2400" dirty="0"/>
          </a:p>
          <a:p>
            <a:pPr lvl="1"/>
            <a:r>
              <a:rPr lang="it-IT" sz="2400" dirty="0"/>
              <a:t>Utilità</a:t>
            </a:r>
          </a:p>
          <a:p>
            <a:pPr lvl="1"/>
            <a:endParaRPr lang="it-IT" sz="2400" dirty="0"/>
          </a:p>
          <a:p>
            <a:pPr lvl="1"/>
            <a:r>
              <a:rPr lang="it-IT" sz="2400" dirty="0"/>
              <a:t>Equità</a:t>
            </a:r>
          </a:p>
          <a:p>
            <a:pPr lvl="1"/>
            <a:r>
              <a:rPr lang="it-IT" sz="2400" dirty="0"/>
              <a:t>Accettabilità</a:t>
            </a:r>
          </a:p>
        </p:txBody>
      </p:sp>
    </p:spTree>
    <p:extLst>
      <p:ext uri="{BB962C8B-B14F-4D97-AF65-F5344CB8AC3E}">
        <p14:creationId xmlns:p14="http://schemas.microsoft.com/office/powerpoint/2010/main" val="2262633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2C220E-C4D2-4E84-8772-F1FAEB0AF20D}"/>
              </a:ext>
            </a:extLst>
          </p:cNvPr>
          <p:cNvSpPr>
            <a:spLocks noGrp="1"/>
          </p:cNvSpPr>
          <p:nvPr>
            <p:ph type="title"/>
          </p:nvPr>
        </p:nvSpPr>
        <p:spPr/>
        <p:txBody>
          <a:bodyPr/>
          <a:lstStyle/>
          <a:p>
            <a:r>
              <a:rPr lang="it-IT" dirty="0"/>
              <a:t>Sintesi e conclusione del corso</a:t>
            </a:r>
          </a:p>
        </p:txBody>
      </p:sp>
      <p:sp>
        <p:nvSpPr>
          <p:cNvPr id="3" name="Segnaposto contenuto 2">
            <a:extLst>
              <a:ext uri="{FF2B5EF4-FFF2-40B4-BE49-F238E27FC236}">
                <a16:creationId xmlns:a16="http://schemas.microsoft.com/office/drawing/2014/main" id="{2408D92A-932C-4E61-BC6C-EA46FCA0B953}"/>
              </a:ext>
            </a:extLst>
          </p:cNvPr>
          <p:cNvSpPr>
            <a:spLocks noGrp="1"/>
          </p:cNvSpPr>
          <p:nvPr>
            <p:ph idx="1"/>
          </p:nvPr>
        </p:nvSpPr>
        <p:spPr/>
        <p:txBody>
          <a:bodyPr>
            <a:normAutofit/>
          </a:bodyPr>
          <a:lstStyle/>
          <a:p>
            <a:pPr eaLnBrk="1" hangingPunct="1">
              <a:lnSpc>
                <a:spcPct val="110000"/>
              </a:lnSpc>
              <a:buClr>
                <a:schemeClr val="tx2"/>
              </a:buClr>
            </a:pPr>
            <a:r>
              <a:rPr lang="it-IT" dirty="0"/>
              <a:t>Obiettivo 3</a:t>
            </a:r>
          </a:p>
          <a:p>
            <a:pPr lvl="1" eaLnBrk="1" hangingPunct="1">
              <a:lnSpc>
                <a:spcPct val="110000"/>
              </a:lnSpc>
              <a:buClr>
                <a:schemeClr val="tx2"/>
              </a:buClr>
            </a:pPr>
            <a:r>
              <a:rPr lang="it-IT" dirty="0"/>
              <a:t>Saper progettare e condurre una selezione del personale efficace. </a:t>
            </a:r>
          </a:p>
          <a:p>
            <a:endParaRPr lang="it-IT" dirty="0"/>
          </a:p>
        </p:txBody>
      </p:sp>
    </p:spTree>
    <p:extLst>
      <p:ext uri="{BB962C8B-B14F-4D97-AF65-F5344CB8AC3E}">
        <p14:creationId xmlns:p14="http://schemas.microsoft.com/office/powerpoint/2010/main" val="30158214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D3E6F9-B9B5-455D-A5CC-49A929C16526}"/>
              </a:ext>
            </a:extLst>
          </p:cNvPr>
          <p:cNvSpPr>
            <a:spLocks noGrp="1"/>
          </p:cNvSpPr>
          <p:nvPr>
            <p:ph type="title"/>
          </p:nvPr>
        </p:nvSpPr>
        <p:spPr/>
        <p:txBody>
          <a:bodyPr/>
          <a:lstStyle/>
          <a:p>
            <a:r>
              <a:rPr lang="it-IT" dirty="0"/>
              <a:t>Le fasi</a:t>
            </a:r>
          </a:p>
        </p:txBody>
      </p:sp>
      <p:sp>
        <p:nvSpPr>
          <p:cNvPr id="3" name="Segnaposto contenuto 2">
            <a:extLst>
              <a:ext uri="{FF2B5EF4-FFF2-40B4-BE49-F238E27FC236}">
                <a16:creationId xmlns:a16="http://schemas.microsoft.com/office/drawing/2014/main" id="{99A4F60D-F48E-4CC4-B4B1-ED5336D4FECF}"/>
              </a:ext>
            </a:extLst>
          </p:cNvPr>
          <p:cNvSpPr>
            <a:spLocks noGrp="1"/>
          </p:cNvSpPr>
          <p:nvPr>
            <p:ph idx="1"/>
          </p:nvPr>
        </p:nvSpPr>
        <p:spPr>
          <a:xfrm>
            <a:off x="457200" y="1412776"/>
            <a:ext cx="8229600" cy="4983162"/>
          </a:xfrm>
        </p:spPr>
        <p:txBody>
          <a:bodyPr/>
          <a:lstStyle/>
          <a:p>
            <a:r>
              <a:rPr lang="it-IT" sz="2800" dirty="0"/>
              <a:t>Job Analysis </a:t>
            </a:r>
          </a:p>
          <a:p>
            <a:pPr lvl="1"/>
            <a:r>
              <a:rPr lang="it-IT" sz="2400" dirty="0"/>
              <a:t>Job </a:t>
            </a:r>
            <a:r>
              <a:rPr lang="it-IT" sz="2400" dirty="0" err="1"/>
              <a:t>Description</a:t>
            </a:r>
            <a:endParaRPr lang="it-IT" sz="2400" dirty="0"/>
          </a:p>
          <a:p>
            <a:pPr lvl="1"/>
            <a:r>
              <a:rPr lang="it-IT" sz="2400" dirty="0"/>
              <a:t>Job </a:t>
            </a:r>
            <a:r>
              <a:rPr lang="it-IT" sz="2400" dirty="0" err="1"/>
              <a:t>Specification</a:t>
            </a:r>
            <a:endParaRPr lang="it-IT" sz="2400" dirty="0"/>
          </a:p>
          <a:p>
            <a:r>
              <a:rPr lang="it-IT" sz="2800" dirty="0"/>
              <a:t>Reclutamento</a:t>
            </a:r>
          </a:p>
          <a:p>
            <a:pPr lvl="1"/>
            <a:r>
              <a:rPr lang="it-IT" sz="2400" dirty="0"/>
              <a:t>Linee guida per la scelta di canali, messaggio e reclutatore</a:t>
            </a:r>
          </a:p>
          <a:p>
            <a:r>
              <a:rPr lang="it-IT" sz="2800" dirty="0"/>
              <a:t>Misurazione</a:t>
            </a:r>
          </a:p>
          <a:p>
            <a:pPr lvl="1"/>
            <a:r>
              <a:rPr lang="it-IT" sz="2400" dirty="0"/>
              <a:t>Caratteristiche della misurazione che determinano la vostra capacità di capire chi, tra i candidati, ha maggiori probabilità di avere prestazioni superiori agli altri</a:t>
            </a:r>
          </a:p>
          <a:p>
            <a:r>
              <a:rPr lang="it-IT" sz="2800" dirty="0"/>
              <a:t>Calcolo graduatoria</a:t>
            </a:r>
          </a:p>
          <a:p>
            <a:pPr lvl="1"/>
            <a:endParaRPr lang="it-IT" sz="2400" dirty="0"/>
          </a:p>
        </p:txBody>
      </p:sp>
    </p:spTree>
    <p:extLst>
      <p:ext uri="{BB962C8B-B14F-4D97-AF65-F5344CB8AC3E}">
        <p14:creationId xmlns:p14="http://schemas.microsoft.com/office/powerpoint/2010/main" val="259275773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2C220E-C4D2-4E84-8772-F1FAEB0AF20D}"/>
              </a:ext>
            </a:extLst>
          </p:cNvPr>
          <p:cNvSpPr>
            <a:spLocks noGrp="1"/>
          </p:cNvSpPr>
          <p:nvPr>
            <p:ph type="title"/>
          </p:nvPr>
        </p:nvSpPr>
        <p:spPr/>
        <p:txBody>
          <a:bodyPr/>
          <a:lstStyle/>
          <a:p>
            <a:r>
              <a:rPr lang="it-IT" dirty="0"/>
              <a:t>Sintesi e conclusione del corso</a:t>
            </a:r>
          </a:p>
        </p:txBody>
      </p:sp>
      <p:sp>
        <p:nvSpPr>
          <p:cNvPr id="3" name="Segnaposto contenuto 2">
            <a:extLst>
              <a:ext uri="{FF2B5EF4-FFF2-40B4-BE49-F238E27FC236}">
                <a16:creationId xmlns:a16="http://schemas.microsoft.com/office/drawing/2014/main" id="{2408D92A-932C-4E61-BC6C-EA46FCA0B953}"/>
              </a:ext>
            </a:extLst>
          </p:cNvPr>
          <p:cNvSpPr>
            <a:spLocks noGrp="1"/>
          </p:cNvSpPr>
          <p:nvPr>
            <p:ph idx="1"/>
          </p:nvPr>
        </p:nvSpPr>
        <p:spPr/>
        <p:txBody>
          <a:bodyPr>
            <a:normAutofit/>
          </a:bodyPr>
          <a:lstStyle/>
          <a:p>
            <a:pPr eaLnBrk="1" hangingPunct="1">
              <a:lnSpc>
                <a:spcPct val="110000"/>
              </a:lnSpc>
              <a:buClr>
                <a:schemeClr val="tx2"/>
              </a:buClr>
            </a:pPr>
            <a:r>
              <a:rPr lang="it-IT" dirty="0"/>
              <a:t>Obiettivo 4</a:t>
            </a:r>
          </a:p>
          <a:p>
            <a:pPr lvl="1" eaLnBrk="1" hangingPunct="1">
              <a:lnSpc>
                <a:spcPct val="110000"/>
              </a:lnSpc>
              <a:buClr>
                <a:schemeClr val="tx2"/>
              </a:buClr>
            </a:pPr>
            <a:r>
              <a:rPr lang="it-IT" dirty="0"/>
              <a:t>Comprendere l’importanza di basare le proprie scelte sulle </a:t>
            </a:r>
            <a:r>
              <a:rPr lang="it-IT" i="1" dirty="0"/>
              <a:t>evidenze empiriche </a:t>
            </a:r>
            <a:r>
              <a:rPr lang="it-IT" dirty="0"/>
              <a:t>in merito alla validità predittiva dei vari costrutti e strumenti disponibili. </a:t>
            </a:r>
          </a:p>
          <a:p>
            <a:pPr lvl="1" eaLnBrk="1" hangingPunct="1">
              <a:lnSpc>
                <a:spcPct val="110000"/>
              </a:lnSpc>
              <a:buClr>
                <a:schemeClr val="tx2"/>
              </a:buClr>
            </a:pPr>
            <a:endParaRPr lang="it-IT" dirty="0"/>
          </a:p>
          <a:p>
            <a:r>
              <a:rPr lang="it-IT" dirty="0"/>
              <a:t>La selezione del personale è un’arte o una scienza? </a:t>
            </a:r>
          </a:p>
          <a:p>
            <a:endParaRPr lang="it-IT" dirty="0"/>
          </a:p>
        </p:txBody>
      </p:sp>
    </p:spTree>
    <p:extLst>
      <p:ext uri="{BB962C8B-B14F-4D97-AF65-F5344CB8AC3E}">
        <p14:creationId xmlns:p14="http://schemas.microsoft.com/office/powerpoint/2010/main" val="36902088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8B71C96-8551-4434-B63E-43FFF8C604C0}"/>
              </a:ext>
            </a:extLst>
          </p:cNvPr>
          <p:cNvSpPr>
            <a:spLocks noGrp="1"/>
          </p:cNvSpPr>
          <p:nvPr>
            <p:ph type="ctrTitle"/>
          </p:nvPr>
        </p:nvSpPr>
        <p:spPr/>
        <p:txBody>
          <a:bodyPr/>
          <a:lstStyle/>
          <a:p>
            <a:r>
              <a:rPr lang="it-IT" dirty="0"/>
              <a:t>GRAZIE!!!</a:t>
            </a:r>
          </a:p>
        </p:txBody>
      </p:sp>
      <p:sp>
        <p:nvSpPr>
          <p:cNvPr id="5" name="Sottotitolo 4">
            <a:extLst>
              <a:ext uri="{FF2B5EF4-FFF2-40B4-BE49-F238E27FC236}">
                <a16:creationId xmlns:a16="http://schemas.microsoft.com/office/drawing/2014/main" id="{77437914-D575-411B-81B0-0112EF2ACC77}"/>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398207927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C62CC-9DAB-4696-BB7D-C531F3AD1FEE}"/>
              </a:ext>
            </a:extLst>
          </p:cNvPr>
          <p:cNvSpPr>
            <a:spLocks noGrp="1"/>
          </p:cNvSpPr>
          <p:nvPr>
            <p:ph type="title"/>
          </p:nvPr>
        </p:nvSpPr>
        <p:spPr/>
        <p:txBody>
          <a:bodyPr/>
          <a:lstStyle/>
          <a:p>
            <a:r>
              <a:rPr lang="it-IT" dirty="0"/>
              <a:t>Sintesi e conclusioni</a:t>
            </a:r>
          </a:p>
        </p:txBody>
      </p:sp>
      <p:sp>
        <p:nvSpPr>
          <p:cNvPr id="3" name="Segnaposto contenuto 2">
            <a:extLst>
              <a:ext uri="{FF2B5EF4-FFF2-40B4-BE49-F238E27FC236}">
                <a16:creationId xmlns:a16="http://schemas.microsoft.com/office/drawing/2014/main" id="{6AD7E575-185F-4768-865C-94B52CB54609}"/>
              </a:ext>
            </a:extLst>
          </p:cNvPr>
          <p:cNvSpPr>
            <a:spLocks noGrp="1"/>
          </p:cNvSpPr>
          <p:nvPr>
            <p:ph idx="1"/>
          </p:nvPr>
        </p:nvSpPr>
        <p:spPr>
          <a:xfrm>
            <a:off x="457200" y="1470174"/>
            <a:ext cx="8229600" cy="4983162"/>
          </a:xfrm>
        </p:spPr>
        <p:txBody>
          <a:bodyPr/>
          <a:lstStyle/>
          <a:p>
            <a:pPr marL="0" indent="0">
              <a:buNone/>
            </a:pPr>
            <a:r>
              <a:rPr lang="it-IT" sz="2800" i="1" dirty="0"/>
              <a:t>	</a:t>
            </a:r>
            <a:r>
              <a:rPr lang="it-IT" i="1" dirty="0" err="1"/>
              <a:t>Flipped</a:t>
            </a:r>
            <a:r>
              <a:rPr lang="it-IT" i="1" dirty="0"/>
              <a:t> </a:t>
            </a:r>
            <a:r>
              <a:rPr lang="it-IT" i="1" dirty="0" err="1"/>
              <a:t>Classroom</a:t>
            </a:r>
            <a:endParaRPr lang="it-IT" sz="2800" i="1" dirty="0"/>
          </a:p>
          <a:p>
            <a:endParaRPr lang="it-IT" sz="2800" b="1" dirty="0"/>
          </a:p>
          <a:p>
            <a:r>
              <a:rPr lang="it-IT" sz="2800" b="1" dirty="0"/>
              <a:t>Obiettivi: </a:t>
            </a:r>
            <a:endParaRPr lang="it-IT" sz="2800" dirty="0"/>
          </a:p>
          <a:p>
            <a:pPr lvl="1"/>
            <a:r>
              <a:rPr lang="it-IT" sz="2400" dirty="0"/>
              <a:t>creare due domande a riposta multipla con almeno 4 alternative di riposta;</a:t>
            </a:r>
          </a:p>
          <a:p>
            <a:pPr lvl="1"/>
            <a:r>
              <a:rPr lang="it-IT" sz="2400" dirty="0"/>
              <a:t>spiegare agli altri gruppi qual è la risposta corretta e perché è importante saper rispondere correttamente. </a:t>
            </a:r>
          </a:p>
          <a:p>
            <a:r>
              <a:rPr lang="it-IT" sz="2800" dirty="0"/>
              <a:t>8 gruppi: argomento assegnato dal docente.</a:t>
            </a:r>
          </a:p>
          <a:p>
            <a:r>
              <a:rPr lang="it-IT" sz="2800" b="1" dirty="0"/>
              <a:t>Tempi</a:t>
            </a:r>
            <a:r>
              <a:rPr lang="it-IT" sz="2800" dirty="0"/>
              <a:t>: </a:t>
            </a:r>
          </a:p>
          <a:p>
            <a:pPr lvl="1"/>
            <a:r>
              <a:rPr lang="it-IT" sz="2400" dirty="0"/>
              <a:t>40 minuti per il lavoro di gruppo, 5 minuti per la presentazione in plenaria del lavoro di ogni gruppo </a:t>
            </a:r>
          </a:p>
        </p:txBody>
      </p:sp>
      <p:pic>
        <p:nvPicPr>
          <p:cNvPr id="4" name="Immagine 3" descr="Risultati immagini per lavoro di gruppo">
            <a:extLst>
              <a:ext uri="{FF2B5EF4-FFF2-40B4-BE49-F238E27FC236}">
                <a16:creationId xmlns:a16="http://schemas.microsoft.com/office/drawing/2014/main" id="{17309C2A-CB1C-4556-8C01-27738776C8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340768"/>
            <a:ext cx="3390900" cy="1341120"/>
          </a:xfrm>
          <a:prstGeom prst="rect">
            <a:avLst/>
          </a:prstGeom>
          <a:noFill/>
          <a:ln>
            <a:noFill/>
          </a:ln>
        </p:spPr>
      </p:pic>
    </p:spTree>
    <p:extLst>
      <p:ext uri="{BB962C8B-B14F-4D97-AF65-F5344CB8AC3E}">
        <p14:creationId xmlns:p14="http://schemas.microsoft.com/office/powerpoint/2010/main" val="342586240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o 35">
            <a:extLst>
              <a:ext uri="{FF2B5EF4-FFF2-40B4-BE49-F238E27FC236}">
                <a16:creationId xmlns:a16="http://schemas.microsoft.com/office/drawing/2014/main" id="{4B3CD8D6-4C08-4D01-ABF9-483128B44CE5}"/>
              </a:ext>
            </a:extLst>
          </p:cNvPr>
          <p:cNvGrpSpPr/>
          <p:nvPr/>
        </p:nvGrpSpPr>
        <p:grpSpPr>
          <a:xfrm>
            <a:off x="2621719" y="3696830"/>
            <a:ext cx="4222284" cy="524247"/>
            <a:chOff x="378296" y="6237312"/>
            <a:chExt cx="8459416" cy="620688"/>
          </a:xfrm>
        </p:grpSpPr>
        <p:pic>
          <p:nvPicPr>
            <p:cNvPr id="37" name="Picture 2" descr="Risultati immagini per icona tavolo">
              <a:extLst>
                <a:ext uri="{FF2B5EF4-FFF2-40B4-BE49-F238E27FC236}">
                  <a16:creationId xmlns:a16="http://schemas.microsoft.com/office/drawing/2014/main" id="{1F579451-1AB4-4E40-88CA-4ADC102261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829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isultati immagini per icona tavolo">
              <a:extLst>
                <a:ext uri="{FF2B5EF4-FFF2-40B4-BE49-F238E27FC236}">
                  <a16:creationId xmlns:a16="http://schemas.microsoft.com/office/drawing/2014/main" id="{0BDB743D-A9ED-414A-BF20-5DC0744564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7741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isultati immagini per icona tavolo">
              <a:extLst>
                <a:ext uri="{FF2B5EF4-FFF2-40B4-BE49-F238E27FC236}">
                  <a16:creationId xmlns:a16="http://schemas.microsoft.com/office/drawing/2014/main" id="{D6CD94FF-4F99-4269-A81F-84EE1C7B2E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1237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isultati immagini per icona tavolo">
              <a:extLst>
                <a:ext uri="{FF2B5EF4-FFF2-40B4-BE49-F238E27FC236}">
                  <a16:creationId xmlns:a16="http://schemas.microsoft.com/office/drawing/2014/main" id="{8F42B64B-0134-40D8-8729-D406F829FB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2284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Risultati immagini per icona tavolo">
              <a:extLst>
                <a:ext uri="{FF2B5EF4-FFF2-40B4-BE49-F238E27FC236}">
                  <a16:creationId xmlns:a16="http://schemas.microsoft.com/office/drawing/2014/main" id="{EAC4E871-3C24-4AD6-AA2C-4F46A4CCB5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70784"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Risultati immagini per icona tavolo">
              <a:extLst>
                <a:ext uri="{FF2B5EF4-FFF2-40B4-BE49-F238E27FC236}">
                  <a16:creationId xmlns:a16="http://schemas.microsoft.com/office/drawing/2014/main" id="{104A924A-9B15-4A7B-B227-46737DB6F5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4880"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Risultati immagini per icona tavolo">
              <a:extLst>
                <a:ext uri="{FF2B5EF4-FFF2-40B4-BE49-F238E27FC236}">
                  <a16:creationId xmlns:a16="http://schemas.microsoft.com/office/drawing/2014/main" id="{8595C48B-1D58-43CD-A342-F75F155970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243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isultati immagini per icona tavolo">
              <a:extLst>
                <a:ext uri="{FF2B5EF4-FFF2-40B4-BE49-F238E27FC236}">
                  <a16:creationId xmlns:a16="http://schemas.microsoft.com/office/drawing/2014/main" id="{A8C4C269-CC0D-4765-B96E-B5AB8BB783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42992"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isultati immagini per icona tavolo">
              <a:extLst>
                <a:ext uri="{FF2B5EF4-FFF2-40B4-BE49-F238E27FC236}">
                  <a16:creationId xmlns:a16="http://schemas.microsoft.com/office/drawing/2014/main" id="{B1A3480A-794D-4508-B7AE-771C3B5323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0668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48" name="Gruppo 2047">
            <a:extLst>
              <a:ext uri="{FF2B5EF4-FFF2-40B4-BE49-F238E27FC236}">
                <a16:creationId xmlns:a16="http://schemas.microsoft.com/office/drawing/2014/main" id="{61E49EA2-3640-45B3-B5AD-9B8F724298E9}"/>
              </a:ext>
            </a:extLst>
          </p:cNvPr>
          <p:cNvGrpSpPr/>
          <p:nvPr/>
        </p:nvGrpSpPr>
        <p:grpSpPr>
          <a:xfrm>
            <a:off x="1938874" y="3821846"/>
            <a:ext cx="5680396" cy="687263"/>
            <a:chOff x="1938874" y="4010976"/>
            <a:chExt cx="5680396" cy="687263"/>
          </a:xfrm>
        </p:grpSpPr>
        <p:grpSp>
          <p:nvGrpSpPr>
            <p:cNvPr id="26" name="Gruppo 25">
              <a:extLst>
                <a:ext uri="{FF2B5EF4-FFF2-40B4-BE49-F238E27FC236}">
                  <a16:creationId xmlns:a16="http://schemas.microsoft.com/office/drawing/2014/main" id="{136A3A3D-3A03-45A4-856F-9E7564D1F938}"/>
                </a:ext>
              </a:extLst>
            </p:cNvPr>
            <p:cNvGrpSpPr/>
            <p:nvPr/>
          </p:nvGrpSpPr>
          <p:grpSpPr>
            <a:xfrm>
              <a:off x="1938874" y="4186107"/>
              <a:ext cx="5680396" cy="512132"/>
              <a:chOff x="378296" y="6237312"/>
              <a:chExt cx="8459416" cy="620688"/>
            </a:xfrm>
          </p:grpSpPr>
          <p:pic>
            <p:nvPicPr>
              <p:cNvPr id="27" name="Picture 2" descr="Risultati immagini per icona tavolo">
                <a:extLst>
                  <a:ext uri="{FF2B5EF4-FFF2-40B4-BE49-F238E27FC236}">
                    <a16:creationId xmlns:a16="http://schemas.microsoft.com/office/drawing/2014/main" id="{92FBCD10-187A-47E9-877B-A82E5A134F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829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isultati immagini per icona tavolo">
                <a:extLst>
                  <a:ext uri="{FF2B5EF4-FFF2-40B4-BE49-F238E27FC236}">
                    <a16:creationId xmlns:a16="http://schemas.microsoft.com/office/drawing/2014/main" id="{6EEEA8F5-3FE5-4130-B542-BC07E7B661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7741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isultati immagini per icona tavolo">
                <a:extLst>
                  <a:ext uri="{FF2B5EF4-FFF2-40B4-BE49-F238E27FC236}">
                    <a16:creationId xmlns:a16="http://schemas.microsoft.com/office/drawing/2014/main" id="{4A701BDE-BC93-446E-B339-F28EA0821F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1237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isultati immagini per icona tavolo">
                <a:extLst>
                  <a:ext uri="{FF2B5EF4-FFF2-40B4-BE49-F238E27FC236}">
                    <a16:creationId xmlns:a16="http://schemas.microsoft.com/office/drawing/2014/main" id="{8B518236-8D3D-4E38-BFA1-FC571F3C9B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2284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isultati immagini per icona tavolo">
                <a:extLst>
                  <a:ext uri="{FF2B5EF4-FFF2-40B4-BE49-F238E27FC236}">
                    <a16:creationId xmlns:a16="http://schemas.microsoft.com/office/drawing/2014/main" id="{EF8C8DC5-7972-40F9-8433-9A198A0430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0668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isultati immagini per icona tavolo">
                <a:extLst>
                  <a:ext uri="{FF2B5EF4-FFF2-40B4-BE49-F238E27FC236}">
                    <a16:creationId xmlns:a16="http://schemas.microsoft.com/office/drawing/2014/main" id="{902543A1-AB15-49F1-8752-925A708B32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70784"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isultati immagini per icona tavolo">
                <a:extLst>
                  <a:ext uri="{FF2B5EF4-FFF2-40B4-BE49-F238E27FC236}">
                    <a16:creationId xmlns:a16="http://schemas.microsoft.com/office/drawing/2014/main" id="{5CEC00E9-A0D1-4508-AF09-CBF8F85862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4880"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isultati immagini per icona tavolo">
                <a:extLst>
                  <a:ext uri="{FF2B5EF4-FFF2-40B4-BE49-F238E27FC236}">
                    <a16:creationId xmlns:a16="http://schemas.microsoft.com/office/drawing/2014/main" id="{4265525D-5510-4EDE-A434-A9439255ED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42992"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isultati immagini per icona tavolo">
                <a:extLst>
                  <a:ext uri="{FF2B5EF4-FFF2-40B4-BE49-F238E27FC236}">
                    <a16:creationId xmlns:a16="http://schemas.microsoft.com/office/drawing/2014/main" id="{F9334F36-A906-4FC1-B0C4-84470D67DD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243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Segnaposto contenuto 4" descr="Utente">
              <a:extLst>
                <a:ext uri="{FF2B5EF4-FFF2-40B4-BE49-F238E27FC236}">
                  <a16:creationId xmlns:a16="http://schemas.microsoft.com/office/drawing/2014/main" id="{11C496DD-AFEB-4BDF-98F0-1461473164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7026462" y="4010976"/>
              <a:ext cx="350262" cy="350262"/>
            </a:xfrm>
            <a:prstGeom prst="rect">
              <a:avLst/>
            </a:prstGeom>
            <a:noFill/>
            <a:ln w="9525">
              <a:noFill/>
              <a:miter lim="800000"/>
              <a:headEnd/>
              <a:tailEnd/>
            </a:ln>
          </p:spPr>
        </p:pic>
        <p:pic>
          <p:nvPicPr>
            <p:cNvPr id="83" name="Segnaposto contenuto 4" descr="Utente">
              <a:extLst>
                <a:ext uri="{FF2B5EF4-FFF2-40B4-BE49-F238E27FC236}">
                  <a16:creationId xmlns:a16="http://schemas.microsoft.com/office/drawing/2014/main" id="{53B1321A-F89E-4838-B3CC-3071F968D7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738683" y="4010976"/>
              <a:ext cx="350262" cy="350262"/>
            </a:xfrm>
            <a:prstGeom prst="rect">
              <a:avLst/>
            </a:prstGeom>
            <a:noFill/>
            <a:ln w="9525">
              <a:noFill/>
              <a:miter lim="800000"/>
              <a:headEnd/>
              <a:tailEnd/>
            </a:ln>
          </p:spPr>
        </p:pic>
        <p:pic>
          <p:nvPicPr>
            <p:cNvPr id="84" name="Segnaposto contenuto 4" descr="Utente">
              <a:extLst>
                <a:ext uri="{FF2B5EF4-FFF2-40B4-BE49-F238E27FC236}">
                  <a16:creationId xmlns:a16="http://schemas.microsoft.com/office/drawing/2014/main" id="{C362D8CD-27ED-4782-8BA1-D17A2966D5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534944" y="4010976"/>
              <a:ext cx="350262" cy="350262"/>
            </a:xfrm>
            <a:prstGeom prst="rect">
              <a:avLst/>
            </a:prstGeom>
            <a:noFill/>
            <a:ln w="9525">
              <a:noFill/>
              <a:miter lim="800000"/>
              <a:headEnd/>
              <a:tailEnd/>
            </a:ln>
          </p:spPr>
        </p:pic>
        <p:pic>
          <p:nvPicPr>
            <p:cNvPr id="85" name="Segnaposto contenuto 4" descr="Utente">
              <a:extLst>
                <a:ext uri="{FF2B5EF4-FFF2-40B4-BE49-F238E27FC236}">
                  <a16:creationId xmlns:a16="http://schemas.microsoft.com/office/drawing/2014/main" id="{7E9942F5-8516-4BBE-AFD8-3AB4757FED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3426309" y="4010976"/>
              <a:ext cx="350262" cy="350262"/>
            </a:xfrm>
            <a:prstGeom prst="rect">
              <a:avLst/>
            </a:prstGeom>
            <a:noFill/>
            <a:ln w="9525">
              <a:noFill/>
              <a:miter lim="800000"/>
              <a:headEnd/>
              <a:tailEnd/>
            </a:ln>
          </p:spPr>
        </p:pic>
        <p:pic>
          <p:nvPicPr>
            <p:cNvPr id="86" name="Segnaposto contenuto 4" descr="Utente">
              <a:extLst>
                <a:ext uri="{FF2B5EF4-FFF2-40B4-BE49-F238E27FC236}">
                  <a16:creationId xmlns:a16="http://schemas.microsoft.com/office/drawing/2014/main" id="{AD12F165-DE9B-4829-97E2-80DCE3DCB0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255695" y="4010976"/>
              <a:ext cx="350262" cy="350262"/>
            </a:xfrm>
            <a:prstGeom prst="rect">
              <a:avLst/>
            </a:prstGeom>
            <a:noFill/>
            <a:ln w="9525">
              <a:noFill/>
              <a:miter lim="800000"/>
              <a:headEnd/>
              <a:tailEnd/>
            </a:ln>
          </p:spPr>
        </p:pic>
      </p:grpSp>
      <p:grpSp>
        <p:nvGrpSpPr>
          <p:cNvPr id="15" name="Gruppo 14">
            <a:extLst>
              <a:ext uri="{FF2B5EF4-FFF2-40B4-BE49-F238E27FC236}">
                <a16:creationId xmlns:a16="http://schemas.microsoft.com/office/drawing/2014/main" id="{E0425D07-E24A-4A19-BD07-F1F5DA69312F}"/>
              </a:ext>
            </a:extLst>
          </p:cNvPr>
          <p:cNvGrpSpPr/>
          <p:nvPr/>
        </p:nvGrpSpPr>
        <p:grpSpPr>
          <a:xfrm>
            <a:off x="3148371" y="3428989"/>
            <a:ext cx="3079813" cy="431057"/>
            <a:chOff x="3209201" y="3356992"/>
            <a:chExt cx="3079813" cy="431057"/>
          </a:xfrm>
        </p:grpSpPr>
        <p:grpSp>
          <p:nvGrpSpPr>
            <p:cNvPr id="46" name="Gruppo 45">
              <a:extLst>
                <a:ext uri="{FF2B5EF4-FFF2-40B4-BE49-F238E27FC236}">
                  <a16:creationId xmlns:a16="http://schemas.microsoft.com/office/drawing/2014/main" id="{8B91342A-6B1D-4A87-8CFD-BD3E39823603}"/>
                </a:ext>
              </a:extLst>
            </p:cNvPr>
            <p:cNvGrpSpPr/>
            <p:nvPr/>
          </p:nvGrpSpPr>
          <p:grpSpPr>
            <a:xfrm>
              <a:off x="3209201" y="3464842"/>
              <a:ext cx="3079813" cy="323207"/>
              <a:chOff x="378296" y="6237312"/>
              <a:chExt cx="8459416" cy="620688"/>
            </a:xfrm>
          </p:grpSpPr>
          <p:pic>
            <p:nvPicPr>
              <p:cNvPr id="47" name="Picture 2" descr="Risultati immagini per icona tavolo">
                <a:extLst>
                  <a:ext uri="{FF2B5EF4-FFF2-40B4-BE49-F238E27FC236}">
                    <a16:creationId xmlns:a16="http://schemas.microsoft.com/office/drawing/2014/main" id="{0E39E339-C565-4005-B597-7CE72C38FB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829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Risultati immagini per icona tavolo">
                <a:extLst>
                  <a:ext uri="{FF2B5EF4-FFF2-40B4-BE49-F238E27FC236}">
                    <a16:creationId xmlns:a16="http://schemas.microsoft.com/office/drawing/2014/main" id="{6B5B2CF5-DD08-412A-8CF7-823672F22E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7741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isultati immagini per icona tavolo">
                <a:extLst>
                  <a:ext uri="{FF2B5EF4-FFF2-40B4-BE49-F238E27FC236}">
                    <a16:creationId xmlns:a16="http://schemas.microsoft.com/office/drawing/2014/main" id="{C78FD9D8-7BAE-460D-8581-C64FF52910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1237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Risultati immagini per icona tavolo">
                <a:extLst>
                  <a:ext uri="{FF2B5EF4-FFF2-40B4-BE49-F238E27FC236}">
                    <a16:creationId xmlns:a16="http://schemas.microsoft.com/office/drawing/2014/main" id="{F96B38EE-6C69-4E62-9753-92D8203300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2284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Risultati immagini per icona tavolo">
                <a:extLst>
                  <a:ext uri="{FF2B5EF4-FFF2-40B4-BE49-F238E27FC236}">
                    <a16:creationId xmlns:a16="http://schemas.microsoft.com/office/drawing/2014/main" id="{31820B55-8093-48E4-A4F0-F7B44C3E9D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0668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Risultati immagini per icona tavolo">
                <a:extLst>
                  <a:ext uri="{FF2B5EF4-FFF2-40B4-BE49-F238E27FC236}">
                    <a16:creationId xmlns:a16="http://schemas.microsoft.com/office/drawing/2014/main" id="{0B7F2D81-DC22-4DA7-86D9-183895EC5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70784"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Risultati immagini per icona tavolo">
                <a:extLst>
                  <a:ext uri="{FF2B5EF4-FFF2-40B4-BE49-F238E27FC236}">
                    <a16:creationId xmlns:a16="http://schemas.microsoft.com/office/drawing/2014/main" id="{8FF26092-B036-4AEA-828B-9C0981FF99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4880"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isultati immagini per icona tavolo">
                <a:extLst>
                  <a:ext uri="{FF2B5EF4-FFF2-40B4-BE49-F238E27FC236}">
                    <a16:creationId xmlns:a16="http://schemas.microsoft.com/office/drawing/2014/main" id="{1CBEDEE5-8666-420E-98C5-0FBCB75650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42992"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Risultati immagini per icona tavolo">
                <a:extLst>
                  <a:ext uri="{FF2B5EF4-FFF2-40B4-BE49-F238E27FC236}">
                    <a16:creationId xmlns:a16="http://schemas.microsoft.com/office/drawing/2014/main" id="{AE6E497B-7A13-44AA-A483-FFF65306E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243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Segnaposto contenuto 4" descr="Utente">
              <a:extLst>
                <a:ext uri="{FF2B5EF4-FFF2-40B4-BE49-F238E27FC236}">
                  <a16:creationId xmlns:a16="http://schemas.microsoft.com/office/drawing/2014/main" id="{4D40F25A-F955-4EF0-83A0-60FDE15F35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939296" y="3368624"/>
              <a:ext cx="206246" cy="206246"/>
            </a:xfrm>
            <a:prstGeom prst="rect">
              <a:avLst/>
            </a:prstGeom>
            <a:noFill/>
            <a:ln w="9525">
              <a:noFill/>
              <a:miter lim="800000"/>
              <a:headEnd/>
              <a:tailEnd/>
            </a:ln>
          </p:spPr>
        </p:pic>
        <p:pic>
          <p:nvPicPr>
            <p:cNvPr id="88" name="Segnaposto contenuto 4" descr="Utente">
              <a:extLst>
                <a:ext uri="{FF2B5EF4-FFF2-40B4-BE49-F238E27FC236}">
                  <a16:creationId xmlns:a16="http://schemas.microsoft.com/office/drawing/2014/main" id="{4122CC47-5C04-454A-A2CE-B7A648AABC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249374" y="3361719"/>
              <a:ext cx="206246" cy="206246"/>
            </a:xfrm>
            <a:prstGeom prst="rect">
              <a:avLst/>
            </a:prstGeom>
            <a:noFill/>
            <a:ln w="9525">
              <a:noFill/>
              <a:miter lim="800000"/>
              <a:headEnd/>
              <a:tailEnd/>
            </a:ln>
          </p:spPr>
        </p:pic>
        <p:pic>
          <p:nvPicPr>
            <p:cNvPr id="89" name="Segnaposto contenuto 4" descr="Utente">
              <a:extLst>
                <a:ext uri="{FF2B5EF4-FFF2-40B4-BE49-F238E27FC236}">
                  <a16:creationId xmlns:a16="http://schemas.microsoft.com/office/drawing/2014/main" id="{64917A09-4DE0-4802-AE23-9B4752107E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645985" y="3356992"/>
              <a:ext cx="206246" cy="206246"/>
            </a:xfrm>
            <a:prstGeom prst="rect">
              <a:avLst/>
            </a:prstGeom>
            <a:noFill/>
            <a:ln w="9525">
              <a:noFill/>
              <a:miter lim="800000"/>
              <a:headEnd/>
              <a:tailEnd/>
            </a:ln>
          </p:spPr>
        </p:pic>
        <p:pic>
          <p:nvPicPr>
            <p:cNvPr id="90" name="Segnaposto contenuto 4" descr="Utente">
              <a:extLst>
                <a:ext uri="{FF2B5EF4-FFF2-40B4-BE49-F238E27FC236}">
                  <a16:creationId xmlns:a16="http://schemas.microsoft.com/office/drawing/2014/main" id="{CC543CB1-C762-473C-A7FE-BE02771372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000413" y="3368624"/>
              <a:ext cx="206246" cy="206246"/>
            </a:xfrm>
            <a:prstGeom prst="rect">
              <a:avLst/>
            </a:prstGeom>
            <a:noFill/>
            <a:ln w="9525">
              <a:noFill/>
              <a:miter lim="800000"/>
              <a:headEnd/>
              <a:tailEnd/>
            </a:ln>
          </p:spPr>
        </p:pic>
        <p:pic>
          <p:nvPicPr>
            <p:cNvPr id="91" name="Segnaposto contenuto 4" descr="Utente">
              <a:extLst>
                <a:ext uri="{FF2B5EF4-FFF2-40B4-BE49-F238E27FC236}">
                  <a16:creationId xmlns:a16="http://schemas.microsoft.com/office/drawing/2014/main" id="{BCAE251A-FA84-46FF-BF1D-648DE5233F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3375238" y="3356992"/>
              <a:ext cx="206246" cy="206246"/>
            </a:xfrm>
            <a:prstGeom prst="rect">
              <a:avLst/>
            </a:prstGeom>
            <a:noFill/>
            <a:ln w="9525">
              <a:noFill/>
              <a:miter lim="800000"/>
              <a:headEnd/>
              <a:tailEnd/>
            </a:ln>
          </p:spPr>
        </p:pic>
      </p:grpSp>
      <p:sp>
        <p:nvSpPr>
          <p:cNvPr id="2" name="Titolo 1">
            <a:extLst>
              <a:ext uri="{FF2B5EF4-FFF2-40B4-BE49-F238E27FC236}">
                <a16:creationId xmlns:a16="http://schemas.microsoft.com/office/drawing/2014/main" id="{82BFA330-CE71-4135-9B38-9D486FF2C9DA}"/>
              </a:ext>
            </a:extLst>
          </p:cNvPr>
          <p:cNvSpPr>
            <a:spLocks noGrp="1"/>
          </p:cNvSpPr>
          <p:nvPr>
            <p:ph type="title" idx="4294967295"/>
          </p:nvPr>
        </p:nvSpPr>
        <p:spPr>
          <a:xfrm>
            <a:off x="3048000" y="274638"/>
            <a:ext cx="6096000" cy="706437"/>
          </a:xfrm>
        </p:spPr>
        <p:txBody>
          <a:bodyPr/>
          <a:lstStyle/>
          <a:p>
            <a:r>
              <a:rPr lang="it-IT" dirty="0"/>
              <a:t>Prova di fine corso</a:t>
            </a:r>
          </a:p>
        </p:txBody>
      </p:sp>
      <p:pic>
        <p:nvPicPr>
          <p:cNvPr id="5" name="Segnaposto contenuto 4" descr="Utente">
            <a:extLst>
              <a:ext uri="{FF2B5EF4-FFF2-40B4-BE49-F238E27FC236}">
                <a16:creationId xmlns:a16="http://schemas.microsoft.com/office/drawing/2014/main" id="{4AA1BC8F-D27E-4A2E-8CF3-207F7AE082B7}"/>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6376" y="4275772"/>
            <a:ext cx="738187" cy="736600"/>
          </a:xfrm>
        </p:spPr>
      </p:pic>
      <p:grpSp>
        <p:nvGrpSpPr>
          <p:cNvPr id="6" name="Gruppo 5">
            <a:extLst>
              <a:ext uri="{FF2B5EF4-FFF2-40B4-BE49-F238E27FC236}">
                <a16:creationId xmlns:a16="http://schemas.microsoft.com/office/drawing/2014/main" id="{17965D1F-B544-4CBA-BD09-960F2946B8AD}"/>
              </a:ext>
            </a:extLst>
          </p:cNvPr>
          <p:cNvGrpSpPr/>
          <p:nvPr/>
        </p:nvGrpSpPr>
        <p:grpSpPr>
          <a:xfrm>
            <a:off x="378296" y="4618819"/>
            <a:ext cx="8658200" cy="1258453"/>
            <a:chOff x="378296" y="6237308"/>
            <a:chExt cx="8459416" cy="620692"/>
          </a:xfrm>
        </p:grpSpPr>
        <p:pic>
          <p:nvPicPr>
            <p:cNvPr id="2050" name="Picture 2" descr="Risultati immagini per icona tavolo">
              <a:extLst>
                <a:ext uri="{FF2B5EF4-FFF2-40B4-BE49-F238E27FC236}">
                  <a16:creationId xmlns:a16="http://schemas.microsoft.com/office/drawing/2014/main" id="{E3553F91-AFE8-4CE7-A306-DBAEC6D7EC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829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isultati immagini per icona tavolo">
              <a:extLst>
                <a:ext uri="{FF2B5EF4-FFF2-40B4-BE49-F238E27FC236}">
                  <a16:creationId xmlns:a16="http://schemas.microsoft.com/office/drawing/2014/main" id="{111C8B35-35D0-4F9D-B9AF-44BB5AF740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7741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isultati immagini per icona tavolo">
              <a:extLst>
                <a:ext uri="{FF2B5EF4-FFF2-40B4-BE49-F238E27FC236}">
                  <a16:creationId xmlns:a16="http://schemas.microsoft.com/office/drawing/2014/main" id="{02425899-A28E-4B9B-851B-C809BF0C9B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1237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isultati immagini per icona tavolo">
              <a:extLst>
                <a:ext uri="{FF2B5EF4-FFF2-40B4-BE49-F238E27FC236}">
                  <a16:creationId xmlns:a16="http://schemas.microsoft.com/office/drawing/2014/main" id="{B193FFBB-A183-4699-BB33-FBB6DCC5EB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2284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sultati immagini per icona tavolo">
              <a:extLst>
                <a:ext uri="{FF2B5EF4-FFF2-40B4-BE49-F238E27FC236}">
                  <a16:creationId xmlns:a16="http://schemas.microsoft.com/office/drawing/2014/main" id="{CF9BFB43-9521-4578-881E-D6513BD000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0668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isultati immagini per icona tavolo">
              <a:extLst>
                <a:ext uri="{FF2B5EF4-FFF2-40B4-BE49-F238E27FC236}">
                  <a16:creationId xmlns:a16="http://schemas.microsoft.com/office/drawing/2014/main" id="{A581F994-09FD-4BF7-B5B4-D9F0975105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70784"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sultati immagini per icona tavolo">
              <a:extLst>
                <a:ext uri="{FF2B5EF4-FFF2-40B4-BE49-F238E27FC236}">
                  <a16:creationId xmlns:a16="http://schemas.microsoft.com/office/drawing/2014/main" id="{5EDE56D4-7038-4671-B907-F2A6972146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4880"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isultati immagini per icona tavolo">
              <a:extLst>
                <a:ext uri="{FF2B5EF4-FFF2-40B4-BE49-F238E27FC236}">
                  <a16:creationId xmlns:a16="http://schemas.microsoft.com/office/drawing/2014/main" id="{3699B217-37B5-4A49-84EF-DB21E4E1BA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42992"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isultati immagini per icona tavolo">
              <a:extLst>
                <a:ext uri="{FF2B5EF4-FFF2-40B4-BE49-F238E27FC236}">
                  <a16:creationId xmlns:a16="http://schemas.microsoft.com/office/drawing/2014/main" id="{422735EE-3A2F-4066-8C15-779D0933B9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24328" y="6237308"/>
              <a:ext cx="1313384" cy="6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po 15">
            <a:extLst>
              <a:ext uri="{FF2B5EF4-FFF2-40B4-BE49-F238E27FC236}">
                <a16:creationId xmlns:a16="http://schemas.microsoft.com/office/drawing/2014/main" id="{DCB06048-98BF-4751-844C-BE220FD71A12}"/>
              </a:ext>
            </a:extLst>
          </p:cNvPr>
          <p:cNvGrpSpPr/>
          <p:nvPr/>
        </p:nvGrpSpPr>
        <p:grpSpPr>
          <a:xfrm>
            <a:off x="1185583" y="4248461"/>
            <a:ext cx="6821996" cy="836712"/>
            <a:chOff x="378296" y="6237312"/>
            <a:chExt cx="8459416" cy="620688"/>
          </a:xfrm>
        </p:grpSpPr>
        <p:pic>
          <p:nvPicPr>
            <p:cNvPr id="17" name="Picture 2" descr="Risultati immagini per icona tavolo">
              <a:extLst>
                <a:ext uri="{FF2B5EF4-FFF2-40B4-BE49-F238E27FC236}">
                  <a16:creationId xmlns:a16="http://schemas.microsoft.com/office/drawing/2014/main" id="{826DBDF6-987A-480D-9726-62BE2AEF21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829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isultati immagini per icona tavolo">
              <a:extLst>
                <a:ext uri="{FF2B5EF4-FFF2-40B4-BE49-F238E27FC236}">
                  <a16:creationId xmlns:a16="http://schemas.microsoft.com/office/drawing/2014/main" id="{A2EB7E9B-D221-4B20-AA77-1F49AABF1A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77416"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isultati immagini per icona tavolo">
              <a:extLst>
                <a:ext uri="{FF2B5EF4-FFF2-40B4-BE49-F238E27FC236}">
                  <a16:creationId xmlns:a16="http://schemas.microsoft.com/office/drawing/2014/main" id="{1BAEF430-990E-407F-B1D5-08B1C95BE4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1237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isultati immagini per icona tavolo">
              <a:extLst>
                <a:ext uri="{FF2B5EF4-FFF2-40B4-BE49-F238E27FC236}">
                  <a16:creationId xmlns:a16="http://schemas.microsoft.com/office/drawing/2014/main" id="{B3D94427-88CE-4081-97B9-33F785CC3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2284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isultati immagini per icona tavolo">
              <a:extLst>
                <a:ext uri="{FF2B5EF4-FFF2-40B4-BE49-F238E27FC236}">
                  <a16:creationId xmlns:a16="http://schemas.microsoft.com/office/drawing/2014/main" id="{F5096706-D9CC-4D86-AE82-369E19E87F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0668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isultati immagini per icona tavolo">
              <a:extLst>
                <a:ext uri="{FF2B5EF4-FFF2-40B4-BE49-F238E27FC236}">
                  <a16:creationId xmlns:a16="http://schemas.microsoft.com/office/drawing/2014/main" id="{E8F98AAE-BEAB-4EB8-9A7F-85F6FED81F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70784"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isultati immagini per icona tavolo">
              <a:extLst>
                <a:ext uri="{FF2B5EF4-FFF2-40B4-BE49-F238E27FC236}">
                  <a16:creationId xmlns:a16="http://schemas.microsoft.com/office/drawing/2014/main" id="{F7EC0786-FA6E-44D9-8E72-CB449CB0FE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4880"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isultati immagini per icona tavolo">
              <a:extLst>
                <a:ext uri="{FF2B5EF4-FFF2-40B4-BE49-F238E27FC236}">
                  <a16:creationId xmlns:a16="http://schemas.microsoft.com/office/drawing/2014/main" id="{8C072C8A-93DD-49C8-8991-8F49463F87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42992"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isultati immagini per icona tavolo">
              <a:extLst>
                <a:ext uri="{FF2B5EF4-FFF2-40B4-BE49-F238E27FC236}">
                  <a16:creationId xmlns:a16="http://schemas.microsoft.com/office/drawing/2014/main" id="{FB761634-CC9D-4735-B9C4-A63193D9D2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24328" y="6237312"/>
              <a:ext cx="1313384" cy="620688"/>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Segnaposto contenuto 4" descr="Utente">
            <a:extLst>
              <a:ext uri="{FF2B5EF4-FFF2-40B4-BE49-F238E27FC236}">
                <a16:creationId xmlns:a16="http://schemas.microsoft.com/office/drawing/2014/main" id="{363D07D0-3946-45A4-ADB7-76FD6B700D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37907" y="4275016"/>
            <a:ext cx="738149" cy="738149"/>
          </a:xfrm>
          <a:prstGeom prst="rect">
            <a:avLst/>
          </a:prstGeom>
          <a:noFill/>
          <a:ln w="9525">
            <a:noFill/>
            <a:miter lim="800000"/>
            <a:headEnd/>
            <a:tailEnd/>
          </a:ln>
        </p:spPr>
      </p:pic>
      <p:pic>
        <p:nvPicPr>
          <p:cNvPr id="81" name="Segnaposto contenuto 4" descr="Utente">
            <a:extLst>
              <a:ext uri="{FF2B5EF4-FFF2-40B4-BE49-F238E27FC236}">
                <a16:creationId xmlns:a16="http://schemas.microsoft.com/office/drawing/2014/main" id="{5A5AF18F-AD4C-48BB-A1A3-81C5D4812F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737507" y="4275016"/>
            <a:ext cx="738149" cy="738149"/>
          </a:xfrm>
          <a:prstGeom prst="rect">
            <a:avLst/>
          </a:prstGeom>
          <a:noFill/>
          <a:ln w="9525">
            <a:noFill/>
            <a:miter lim="800000"/>
            <a:headEnd/>
            <a:tailEnd/>
          </a:ln>
        </p:spPr>
      </p:pic>
      <p:sp>
        <p:nvSpPr>
          <p:cNvPr id="92" name="Segnaposto contenuto 2">
            <a:extLst>
              <a:ext uri="{FF2B5EF4-FFF2-40B4-BE49-F238E27FC236}">
                <a16:creationId xmlns:a16="http://schemas.microsoft.com/office/drawing/2014/main" id="{184F7F21-CD2E-47A7-BC3F-AA558B8964B9}"/>
              </a:ext>
            </a:extLst>
          </p:cNvPr>
          <p:cNvSpPr txBox="1">
            <a:spLocks/>
          </p:cNvSpPr>
          <p:nvPr/>
        </p:nvSpPr>
        <p:spPr bwMode="auto">
          <a:xfrm>
            <a:off x="238982" y="251587"/>
            <a:ext cx="8380512" cy="1969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2800" b="0" kern="0" dirty="0"/>
              <a:t>Disporsi lasciando:</a:t>
            </a:r>
          </a:p>
          <a:p>
            <a:pPr lvl="1"/>
            <a:r>
              <a:rPr lang="it-IT" sz="2400" kern="0" dirty="0"/>
              <a:t>Una fila libera</a:t>
            </a:r>
          </a:p>
          <a:p>
            <a:pPr lvl="1"/>
            <a:r>
              <a:rPr lang="it-IT" sz="2400" kern="0" dirty="0"/>
              <a:t>Un posto libero davanti a sé  </a:t>
            </a:r>
          </a:p>
          <a:p>
            <a:pPr lvl="1"/>
            <a:r>
              <a:rPr lang="it-IT" sz="2400" kern="0" dirty="0"/>
              <a:t>Un posto libero accanto a sé.</a:t>
            </a:r>
          </a:p>
          <a:p>
            <a:pPr lvl="1"/>
            <a:r>
              <a:rPr lang="it-IT" sz="2400" kern="0" dirty="0"/>
              <a:t>Se i posti non bastano, usate la prima fila </a:t>
            </a:r>
          </a:p>
        </p:txBody>
      </p:sp>
      <p:pic>
        <p:nvPicPr>
          <p:cNvPr id="78" name="Segnaposto contenuto 4" descr="Utente">
            <a:extLst>
              <a:ext uri="{FF2B5EF4-FFF2-40B4-BE49-F238E27FC236}">
                <a16:creationId xmlns:a16="http://schemas.microsoft.com/office/drawing/2014/main" id="{5B4C33CE-1AAB-47DF-903E-B25190F16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6066099" y="4293085"/>
            <a:ext cx="738149" cy="738149"/>
          </a:xfrm>
          <a:prstGeom prst="rect">
            <a:avLst/>
          </a:prstGeom>
          <a:noFill/>
          <a:ln w="9525">
            <a:noFill/>
            <a:miter lim="800000"/>
            <a:headEnd/>
            <a:tailEnd/>
          </a:ln>
        </p:spPr>
      </p:pic>
      <p:pic>
        <p:nvPicPr>
          <p:cNvPr id="80" name="Segnaposto contenuto 4" descr="Utente">
            <a:extLst>
              <a:ext uri="{FF2B5EF4-FFF2-40B4-BE49-F238E27FC236}">
                <a16:creationId xmlns:a16="http://schemas.microsoft.com/office/drawing/2014/main" id="{56FB6C1B-BE71-4F39-8D69-0A94BAB671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465699" y="4275016"/>
            <a:ext cx="738149" cy="738149"/>
          </a:xfrm>
          <a:prstGeom prst="rect">
            <a:avLst/>
          </a:prstGeom>
          <a:noFill/>
          <a:ln w="9525">
            <a:noFill/>
            <a:miter lim="800000"/>
            <a:headEnd/>
            <a:tailEnd/>
          </a:ln>
        </p:spPr>
      </p:pic>
      <p:pic>
        <p:nvPicPr>
          <p:cNvPr id="96" name="Segnaposto contenuto 4" descr="Utente">
            <a:extLst>
              <a:ext uri="{FF2B5EF4-FFF2-40B4-BE49-F238E27FC236}">
                <a16:creationId xmlns:a16="http://schemas.microsoft.com/office/drawing/2014/main" id="{265BA4CE-F446-4A27-87BA-B523747B78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6374596" y="3829407"/>
            <a:ext cx="350262" cy="350262"/>
          </a:xfrm>
          <a:prstGeom prst="rect">
            <a:avLst/>
          </a:prstGeom>
          <a:noFill/>
          <a:ln w="9525">
            <a:noFill/>
            <a:miter lim="800000"/>
            <a:headEnd/>
            <a:tailEnd/>
          </a:ln>
        </p:spPr>
      </p:pic>
      <p:grpSp>
        <p:nvGrpSpPr>
          <p:cNvPr id="114" name="Gruppo 113">
            <a:extLst>
              <a:ext uri="{FF2B5EF4-FFF2-40B4-BE49-F238E27FC236}">
                <a16:creationId xmlns:a16="http://schemas.microsoft.com/office/drawing/2014/main" id="{9C423106-85CB-4433-9F8B-DD05A8D8B272}"/>
              </a:ext>
            </a:extLst>
          </p:cNvPr>
          <p:cNvGrpSpPr/>
          <p:nvPr/>
        </p:nvGrpSpPr>
        <p:grpSpPr>
          <a:xfrm>
            <a:off x="3703687" y="4226425"/>
            <a:ext cx="292249" cy="282695"/>
            <a:chOff x="7236296" y="2996952"/>
            <a:chExt cx="504056" cy="512124"/>
          </a:xfrm>
        </p:grpSpPr>
        <p:cxnSp>
          <p:nvCxnSpPr>
            <p:cNvPr id="115" name="Connettore diritto 114">
              <a:extLst>
                <a:ext uri="{FF2B5EF4-FFF2-40B4-BE49-F238E27FC236}">
                  <a16:creationId xmlns:a16="http://schemas.microsoft.com/office/drawing/2014/main" id="{2D1D35A5-778D-4985-97EC-A4E69D2F3B45}"/>
                </a:ext>
              </a:extLst>
            </p:cNvPr>
            <p:cNvCxnSpPr>
              <a:cxnSpLocks/>
            </p:cNvCxnSpPr>
            <p:nvPr/>
          </p:nvCxnSpPr>
          <p:spPr bwMode="auto">
            <a:xfrm>
              <a:off x="7236296" y="2996952"/>
              <a:ext cx="504056" cy="5121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6" name="Connettore diritto 115">
              <a:extLst>
                <a:ext uri="{FF2B5EF4-FFF2-40B4-BE49-F238E27FC236}">
                  <a16:creationId xmlns:a16="http://schemas.microsoft.com/office/drawing/2014/main" id="{50D72DAC-BB58-4F15-8051-0BC98D891714}"/>
                </a:ext>
              </a:extLst>
            </p:cNvPr>
            <p:cNvCxnSpPr>
              <a:cxnSpLocks/>
            </p:cNvCxnSpPr>
            <p:nvPr/>
          </p:nvCxnSpPr>
          <p:spPr bwMode="auto">
            <a:xfrm flipV="1">
              <a:off x="7236296" y="3008943"/>
              <a:ext cx="504056" cy="500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7" name="Gruppo 116">
            <a:extLst>
              <a:ext uri="{FF2B5EF4-FFF2-40B4-BE49-F238E27FC236}">
                <a16:creationId xmlns:a16="http://schemas.microsoft.com/office/drawing/2014/main" id="{FB2835D6-5B5A-4006-8BEF-42C5F6AA4D36}"/>
              </a:ext>
            </a:extLst>
          </p:cNvPr>
          <p:cNvGrpSpPr/>
          <p:nvPr/>
        </p:nvGrpSpPr>
        <p:grpSpPr>
          <a:xfrm>
            <a:off x="6653395" y="4933569"/>
            <a:ext cx="292249" cy="282695"/>
            <a:chOff x="7236296" y="2996952"/>
            <a:chExt cx="504056" cy="512124"/>
          </a:xfrm>
        </p:grpSpPr>
        <p:cxnSp>
          <p:nvCxnSpPr>
            <p:cNvPr id="118" name="Connettore diritto 117">
              <a:extLst>
                <a:ext uri="{FF2B5EF4-FFF2-40B4-BE49-F238E27FC236}">
                  <a16:creationId xmlns:a16="http://schemas.microsoft.com/office/drawing/2014/main" id="{528D4F65-E132-4E48-A601-6503E27A696E}"/>
                </a:ext>
              </a:extLst>
            </p:cNvPr>
            <p:cNvCxnSpPr>
              <a:cxnSpLocks/>
            </p:cNvCxnSpPr>
            <p:nvPr/>
          </p:nvCxnSpPr>
          <p:spPr bwMode="auto">
            <a:xfrm>
              <a:off x="7236296" y="2996952"/>
              <a:ext cx="504056" cy="5121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9" name="Connettore diritto 118">
              <a:extLst>
                <a:ext uri="{FF2B5EF4-FFF2-40B4-BE49-F238E27FC236}">
                  <a16:creationId xmlns:a16="http://schemas.microsoft.com/office/drawing/2014/main" id="{3D6B02D2-1A87-420B-9EC9-74EE70488CCF}"/>
                </a:ext>
              </a:extLst>
            </p:cNvPr>
            <p:cNvCxnSpPr>
              <a:cxnSpLocks/>
            </p:cNvCxnSpPr>
            <p:nvPr/>
          </p:nvCxnSpPr>
          <p:spPr bwMode="auto">
            <a:xfrm flipV="1">
              <a:off x="7236296" y="3008943"/>
              <a:ext cx="504056" cy="5001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24" name="Segnaposto contenuto 2">
            <a:extLst>
              <a:ext uri="{FF2B5EF4-FFF2-40B4-BE49-F238E27FC236}">
                <a16:creationId xmlns:a16="http://schemas.microsoft.com/office/drawing/2014/main" id="{F94EC8B2-00FE-43B4-A42A-A5A228DA6F95}"/>
              </a:ext>
            </a:extLst>
          </p:cNvPr>
          <p:cNvSpPr txBox="1">
            <a:spLocks/>
          </p:cNvSpPr>
          <p:nvPr/>
        </p:nvSpPr>
        <p:spPr bwMode="auto">
          <a:xfrm>
            <a:off x="330703" y="3356981"/>
            <a:ext cx="568890" cy="455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it-IT" sz="2800" b="0" kern="0" dirty="0"/>
              <a:t>Sì</a:t>
            </a:r>
            <a:endParaRPr lang="it-IT" sz="2400" kern="0" dirty="0"/>
          </a:p>
        </p:txBody>
      </p:sp>
      <p:sp>
        <p:nvSpPr>
          <p:cNvPr id="125" name="Segnaposto contenuto 2">
            <a:extLst>
              <a:ext uri="{FF2B5EF4-FFF2-40B4-BE49-F238E27FC236}">
                <a16:creationId xmlns:a16="http://schemas.microsoft.com/office/drawing/2014/main" id="{88BF7CDB-E13B-48BE-B32C-BC0D89EFEC26}"/>
              </a:ext>
            </a:extLst>
          </p:cNvPr>
          <p:cNvSpPr txBox="1">
            <a:spLocks/>
          </p:cNvSpPr>
          <p:nvPr/>
        </p:nvSpPr>
        <p:spPr bwMode="auto">
          <a:xfrm>
            <a:off x="7741381" y="2497740"/>
            <a:ext cx="647043" cy="464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it-IT" sz="2800" b="0" kern="0" dirty="0"/>
              <a:t>No</a:t>
            </a:r>
            <a:endParaRPr lang="it-IT" sz="2400" kern="0" dirty="0"/>
          </a:p>
        </p:txBody>
      </p:sp>
      <p:cxnSp>
        <p:nvCxnSpPr>
          <p:cNvPr id="2062" name="Connettore diritto 2061">
            <a:extLst>
              <a:ext uri="{FF2B5EF4-FFF2-40B4-BE49-F238E27FC236}">
                <a16:creationId xmlns:a16="http://schemas.microsoft.com/office/drawing/2014/main" id="{09487341-7446-4195-A3A6-CEB1668D5F47}"/>
              </a:ext>
            </a:extLst>
          </p:cNvPr>
          <p:cNvCxnSpPr>
            <a:cxnSpLocks/>
            <a:stCxn id="124" idx="3"/>
            <a:endCxn id="81" idx="0"/>
          </p:cNvCxnSpPr>
          <p:nvPr/>
        </p:nvCxnSpPr>
        <p:spPr bwMode="auto">
          <a:xfrm>
            <a:off x="899593" y="3584823"/>
            <a:ext cx="206989" cy="690193"/>
          </a:xfrm>
          <a:prstGeom prst="line">
            <a:avLst/>
          </a:prstGeom>
          <a:solidFill>
            <a:schemeClr val="accent1"/>
          </a:solidFill>
          <a:ln w="9525" cap="flat" cmpd="sng" algn="ctr">
            <a:solidFill>
              <a:srgbClr val="006666"/>
            </a:solidFill>
            <a:prstDash val="solid"/>
            <a:round/>
            <a:headEnd type="none" w="med" len="med"/>
            <a:tailEnd type="none" w="med" len="med"/>
          </a:ln>
          <a:effectLst/>
        </p:spPr>
      </p:cxnSp>
      <p:cxnSp>
        <p:nvCxnSpPr>
          <p:cNvPr id="2064" name="Connettore diritto 2063">
            <a:extLst>
              <a:ext uri="{FF2B5EF4-FFF2-40B4-BE49-F238E27FC236}">
                <a16:creationId xmlns:a16="http://schemas.microsoft.com/office/drawing/2014/main" id="{9553061D-0D13-41DE-9E97-92B3E8EAF2A2}"/>
              </a:ext>
            </a:extLst>
          </p:cNvPr>
          <p:cNvCxnSpPr>
            <a:cxnSpLocks/>
            <a:stCxn id="124" idx="3"/>
            <a:endCxn id="86" idx="0"/>
          </p:cNvCxnSpPr>
          <p:nvPr/>
        </p:nvCxnSpPr>
        <p:spPr bwMode="auto">
          <a:xfrm>
            <a:off x="899593" y="3584823"/>
            <a:ext cx="1531233" cy="237023"/>
          </a:xfrm>
          <a:prstGeom prst="line">
            <a:avLst/>
          </a:prstGeom>
          <a:solidFill>
            <a:schemeClr val="accent1"/>
          </a:solidFill>
          <a:ln w="9525" cap="flat" cmpd="sng" algn="ctr">
            <a:solidFill>
              <a:srgbClr val="006666"/>
            </a:solidFill>
            <a:prstDash val="solid"/>
            <a:round/>
            <a:headEnd type="none" w="med" len="med"/>
            <a:tailEnd type="none" w="med" len="med"/>
          </a:ln>
          <a:effectLst/>
        </p:spPr>
      </p:cxnSp>
      <p:cxnSp>
        <p:nvCxnSpPr>
          <p:cNvPr id="2066" name="Connettore diritto 2065">
            <a:extLst>
              <a:ext uri="{FF2B5EF4-FFF2-40B4-BE49-F238E27FC236}">
                <a16:creationId xmlns:a16="http://schemas.microsoft.com/office/drawing/2014/main" id="{E2C76F82-5529-40D4-9DC5-D66DEBA24DED}"/>
              </a:ext>
            </a:extLst>
          </p:cNvPr>
          <p:cNvCxnSpPr>
            <a:cxnSpLocks/>
            <a:stCxn id="124" idx="3"/>
            <a:endCxn id="91" idx="0"/>
          </p:cNvCxnSpPr>
          <p:nvPr/>
        </p:nvCxnSpPr>
        <p:spPr bwMode="auto">
          <a:xfrm flipV="1">
            <a:off x="899593" y="3428989"/>
            <a:ext cx="2517938" cy="155834"/>
          </a:xfrm>
          <a:prstGeom prst="line">
            <a:avLst/>
          </a:prstGeom>
          <a:solidFill>
            <a:schemeClr val="accent1"/>
          </a:solidFill>
          <a:ln w="9525" cap="flat" cmpd="sng" algn="ctr">
            <a:solidFill>
              <a:srgbClr val="006666"/>
            </a:solidFill>
            <a:prstDash val="solid"/>
            <a:round/>
            <a:headEnd type="none" w="med" len="med"/>
            <a:tailEnd type="none" w="med" len="med"/>
          </a:ln>
          <a:effectLst/>
        </p:spPr>
      </p:cxnSp>
      <p:cxnSp>
        <p:nvCxnSpPr>
          <p:cNvPr id="2076" name="Connettore diritto 2075">
            <a:extLst>
              <a:ext uri="{FF2B5EF4-FFF2-40B4-BE49-F238E27FC236}">
                <a16:creationId xmlns:a16="http://schemas.microsoft.com/office/drawing/2014/main" id="{33D0AED7-1738-4C9D-929F-027BBD49DF5D}"/>
              </a:ext>
            </a:extLst>
          </p:cNvPr>
          <p:cNvCxnSpPr>
            <a:cxnSpLocks/>
            <a:stCxn id="125" idx="2"/>
            <a:endCxn id="96" idx="0"/>
          </p:cNvCxnSpPr>
          <p:nvPr/>
        </p:nvCxnSpPr>
        <p:spPr bwMode="auto">
          <a:xfrm flipH="1">
            <a:off x="6549727" y="2962624"/>
            <a:ext cx="1515176" cy="866783"/>
          </a:xfrm>
          <a:prstGeom prst="line">
            <a:avLst/>
          </a:prstGeom>
          <a:solidFill>
            <a:schemeClr val="accent1"/>
          </a:solidFill>
          <a:ln w="9525" cap="flat" cmpd="sng" algn="ctr">
            <a:solidFill>
              <a:srgbClr val="FF0000"/>
            </a:solidFill>
            <a:prstDash val="solid"/>
            <a:round/>
            <a:headEnd type="none" w="med" len="med"/>
            <a:tailEnd type="none" w="med" len="med"/>
          </a:ln>
          <a:effectLst/>
        </p:spPr>
      </p:cxnSp>
      <p:pic>
        <p:nvPicPr>
          <p:cNvPr id="99" name="Segnaposto contenuto 4" descr="Utente">
            <a:extLst>
              <a:ext uri="{FF2B5EF4-FFF2-40B4-BE49-F238E27FC236}">
                <a16:creationId xmlns:a16="http://schemas.microsoft.com/office/drawing/2014/main" id="{FD801853-628E-7944-B862-557CC7CF67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5177994" y="4275772"/>
            <a:ext cx="738187" cy="736600"/>
          </a:xfrm>
          <a:prstGeom prst="rect">
            <a:avLst/>
          </a:prstGeom>
          <a:noFill/>
          <a:ln w="9525">
            <a:noFill/>
            <a:miter lim="800000"/>
            <a:headEnd/>
            <a:tailEnd/>
          </a:ln>
        </p:spPr>
      </p:pic>
      <p:pic>
        <p:nvPicPr>
          <p:cNvPr id="104" name="Segnaposto contenuto 4" descr="Utente">
            <a:extLst>
              <a:ext uri="{FF2B5EF4-FFF2-40B4-BE49-F238E27FC236}">
                <a16:creationId xmlns:a16="http://schemas.microsoft.com/office/drawing/2014/main" id="{89130DA6-964D-914B-A302-FF9404E7E3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1570662" y="4275772"/>
            <a:ext cx="738187" cy="736600"/>
          </a:xfrm>
          <a:prstGeom prst="rect">
            <a:avLst/>
          </a:prstGeom>
          <a:noFill/>
          <a:ln w="9525">
            <a:noFill/>
            <a:miter lim="800000"/>
            <a:headEnd/>
            <a:tailEnd/>
          </a:ln>
        </p:spPr>
      </p:pic>
      <p:sp>
        <p:nvSpPr>
          <p:cNvPr id="105" name="Segnaposto contenuto 2">
            <a:extLst>
              <a:ext uri="{FF2B5EF4-FFF2-40B4-BE49-F238E27FC236}">
                <a16:creationId xmlns:a16="http://schemas.microsoft.com/office/drawing/2014/main" id="{F2A67CC1-E710-2045-B451-7E2646858677}"/>
              </a:ext>
            </a:extLst>
          </p:cNvPr>
          <p:cNvSpPr txBox="1">
            <a:spLocks/>
          </p:cNvSpPr>
          <p:nvPr/>
        </p:nvSpPr>
        <p:spPr bwMode="auto">
          <a:xfrm>
            <a:off x="2542623" y="6118478"/>
            <a:ext cx="4483840" cy="464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it-IT" sz="2800" b="0" kern="0" dirty="0"/>
              <a:t>Solo se i posti non bastano</a:t>
            </a:r>
            <a:endParaRPr lang="it-IT" sz="2400" kern="0" dirty="0"/>
          </a:p>
        </p:txBody>
      </p:sp>
      <p:cxnSp>
        <p:nvCxnSpPr>
          <p:cNvPr id="120" name="Connettore 1 119">
            <a:extLst>
              <a:ext uri="{FF2B5EF4-FFF2-40B4-BE49-F238E27FC236}">
                <a16:creationId xmlns:a16="http://schemas.microsoft.com/office/drawing/2014/main" id="{779C80C8-7985-4A41-B6E4-CFFB37D11866}"/>
              </a:ext>
            </a:extLst>
          </p:cNvPr>
          <p:cNvCxnSpPr>
            <a:cxnSpLocks/>
            <a:stCxn id="105" idx="0"/>
          </p:cNvCxnSpPr>
          <p:nvPr/>
        </p:nvCxnSpPr>
        <p:spPr bwMode="auto">
          <a:xfrm flipH="1" flipV="1">
            <a:off x="1953025" y="4779934"/>
            <a:ext cx="2831518" cy="1338544"/>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5" name="Connettore 1 64">
            <a:extLst>
              <a:ext uri="{FF2B5EF4-FFF2-40B4-BE49-F238E27FC236}">
                <a16:creationId xmlns:a16="http://schemas.microsoft.com/office/drawing/2014/main" id="{42BF90C6-15E9-3A47-91F8-9FB44E58C336}"/>
              </a:ext>
            </a:extLst>
          </p:cNvPr>
          <p:cNvCxnSpPr>
            <a:stCxn id="105" idx="0"/>
          </p:cNvCxnSpPr>
          <p:nvPr/>
        </p:nvCxnSpPr>
        <p:spPr bwMode="auto">
          <a:xfrm flipV="1">
            <a:off x="4784543" y="4779934"/>
            <a:ext cx="813676" cy="1338544"/>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3" name="Scorrimento orizzontale 2">
            <a:extLst>
              <a:ext uri="{FF2B5EF4-FFF2-40B4-BE49-F238E27FC236}">
                <a16:creationId xmlns:a16="http://schemas.microsoft.com/office/drawing/2014/main" id="{D8B82767-09F5-4341-BAAE-6755886B607E}"/>
              </a:ext>
            </a:extLst>
          </p:cNvPr>
          <p:cNvSpPr/>
          <p:nvPr/>
        </p:nvSpPr>
        <p:spPr bwMode="auto">
          <a:xfrm>
            <a:off x="5684310" y="44624"/>
            <a:ext cx="3280178" cy="1823094"/>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3600" b="1" i="0" u="none" strike="noStrike" cap="none" normalizeH="0" baseline="0" dirty="0">
                <a:ln>
                  <a:noFill/>
                </a:ln>
                <a:solidFill>
                  <a:schemeClr val="tx1"/>
                </a:solidFill>
                <a:effectLst/>
                <a:latin typeface="Arial" charset="0"/>
              </a:rPr>
              <a:t>Esame scritto</a:t>
            </a:r>
          </a:p>
        </p:txBody>
      </p:sp>
    </p:spTree>
    <p:extLst>
      <p:ext uri="{BB962C8B-B14F-4D97-AF65-F5344CB8AC3E}">
        <p14:creationId xmlns:p14="http://schemas.microsoft.com/office/powerpoint/2010/main" val="373243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2652F947-8456-472D-9BCA-A96685404D85}"/>
              </a:ext>
            </a:extLst>
          </p:cNvPr>
          <p:cNvSpPr>
            <a:spLocks noChangeArrowheads="1"/>
          </p:cNvSpPr>
          <p:nvPr/>
        </p:nvSpPr>
        <p:spPr bwMode="auto">
          <a:xfrm>
            <a:off x="1331913" y="1656100"/>
            <a:ext cx="2695117" cy="2031325"/>
          </a:xfrm>
          <a:prstGeom prst="rect">
            <a:avLst/>
          </a:prstGeom>
          <a:noFill/>
          <a:ln w="38100" algn="ctr">
            <a:solidFill>
              <a:srgbClr val="B3071B"/>
            </a:solidFill>
            <a:miter lim="800000"/>
            <a:headEnd/>
            <a:tailEnd/>
          </a:ln>
        </p:spPr>
        <p:txBody>
          <a:bodyPr wrap="square" anchor="ctr">
            <a:spAutoFit/>
          </a:bodyPr>
          <a:lstStyle/>
          <a:p>
            <a:r>
              <a:rPr lang="it-IT" dirty="0"/>
              <a:t>Mobilità e Sviluppo</a:t>
            </a:r>
          </a:p>
          <a:p>
            <a:endParaRPr lang="it-IT" dirty="0"/>
          </a:p>
          <a:p>
            <a:r>
              <a:rPr lang="it-IT" sz="1800" b="0" dirty="0"/>
              <a:t>Ricerca e selezione</a:t>
            </a:r>
          </a:p>
          <a:p>
            <a:r>
              <a:rPr lang="it-IT" sz="1800" b="0" dirty="0"/>
              <a:t>Inserimento e socializzazione</a:t>
            </a:r>
          </a:p>
          <a:p>
            <a:r>
              <a:rPr lang="it-IT" sz="1800" b="0" dirty="0"/>
              <a:t>Formazione</a:t>
            </a:r>
          </a:p>
          <a:p>
            <a:r>
              <a:rPr lang="it-IT" sz="1800" b="0" dirty="0"/>
              <a:t>Carriera</a:t>
            </a:r>
          </a:p>
        </p:txBody>
      </p:sp>
      <p:sp>
        <p:nvSpPr>
          <p:cNvPr id="5" name="Rectangle 17">
            <a:extLst>
              <a:ext uri="{FF2B5EF4-FFF2-40B4-BE49-F238E27FC236}">
                <a16:creationId xmlns:a16="http://schemas.microsoft.com/office/drawing/2014/main" id="{2B703EDC-04ED-4354-A084-749685F08520}"/>
              </a:ext>
            </a:extLst>
          </p:cNvPr>
          <p:cNvSpPr>
            <a:spLocks noChangeArrowheads="1"/>
          </p:cNvSpPr>
          <p:nvPr/>
        </p:nvSpPr>
        <p:spPr bwMode="auto">
          <a:xfrm>
            <a:off x="6485147" y="1868178"/>
            <a:ext cx="2376389" cy="1754326"/>
          </a:xfrm>
          <a:prstGeom prst="rect">
            <a:avLst/>
          </a:prstGeom>
          <a:noFill/>
          <a:ln w="38100" algn="ctr">
            <a:solidFill>
              <a:srgbClr val="B3071B"/>
            </a:solidFill>
            <a:miter lim="800000"/>
            <a:headEnd/>
            <a:tailEnd/>
          </a:ln>
        </p:spPr>
        <p:txBody>
          <a:bodyPr wrap="square" anchor="ctr">
            <a:spAutoFit/>
          </a:bodyPr>
          <a:lstStyle/>
          <a:p>
            <a:r>
              <a:rPr lang="it-IT" dirty="0"/>
              <a:t>Valutazione (le 3 P)</a:t>
            </a:r>
          </a:p>
          <a:p>
            <a:endParaRPr lang="it-IT" dirty="0"/>
          </a:p>
          <a:p>
            <a:r>
              <a:rPr lang="it-IT" sz="1800" b="0" dirty="0"/>
              <a:t>Posizioni</a:t>
            </a:r>
          </a:p>
          <a:p>
            <a:r>
              <a:rPr lang="it-IT" sz="1800" b="0" dirty="0"/>
              <a:t>Prestazione</a:t>
            </a:r>
          </a:p>
          <a:p>
            <a:r>
              <a:rPr lang="it-IT" b="0" dirty="0"/>
              <a:t>Potenziale</a:t>
            </a:r>
          </a:p>
          <a:p>
            <a:endParaRPr lang="it-IT" sz="1800" b="0" dirty="0"/>
          </a:p>
        </p:txBody>
      </p:sp>
      <p:sp>
        <p:nvSpPr>
          <p:cNvPr id="6" name="Rectangle 18">
            <a:extLst>
              <a:ext uri="{FF2B5EF4-FFF2-40B4-BE49-F238E27FC236}">
                <a16:creationId xmlns:a16="http://schemas.microsoft.com/office/drawing/2014/main" id="{65E27C48-6456-4555-A915-281F824481D5}"/>
              </a:ext>
            </a:extLst>
          </p:cNvPr>
          <p:cNvSpPr>
            <a:spLocks noChangeArrowheads="1"/>
          </p:cNvSpPr>
          <p:nvPr/>
        </p:nvSpPr>
        <p:spPr bwMode="auto">
          <a:xfrm>
            <a:off x="3798943" y="4498902"/>
            <a:ext cx="2921459" cy="1477328"/>
          </a:xfrm>
          <a:prstGeom prst="rect">
            <a:avLst/>
          </a:prstGeom>
          <a:noFill/>
          <a:ln w="38100" algn="ctr">
            <a:solidFill>
              <a:srgbClr val="B3071B"/>
            </a:solidFill>
            <a:miter lim="800000"/>
            <a:headEnd/>
            <a:tailEnd/>
          </a:ln>
        </p:spPr>
        <p:txBody>
          <a:bodyPr wrap="square" anchor="ctr">
            <a:spAutoFit/>
          </a:bodyPr>
          <a:lstStyle/>
          <a:p>
            <a:r>
              <a:rPr lang="it-IT" dirty="0"/>
              <a:t>Retribuzione</a:t>
            </a:r>
          </a:p>
          <a:p>
            <a:endParaRPr lang="it-IT" sz="1800" dirty="0"/>
          </a:p>
          <a:p>
            <a:r>
              <a:rPr lang="it-IT" sz="1800" b="0" dirty="0"/>
              <a:t>Fissa</a:t>
            </a:r>
          </a:p>
          <a:p>
            <a:r>
              <a:rPr lang="it-IT" sz="1800" b="0" dirty="0"/>
              <a:t>Variabile</a:t>
            </a:r>
          </a:p>
          <a:p>
            <a:r>
              <a:rPr lang="it-IT" sz="1800" b="0" dirty="0"/>
              <a:t>Partecipazione azionaria</a:t>
            </a:r>
          </a:p>
        </p:txBody>
      </p:sp>
      <p:sp>
        <p:nvSpPr>
          <p:cNvPr id="7" name="AutoShape 19">
            <a:extLst>
              <a:ext uri="{FF2B5EF4-FFF2-40B4-BE49-F238E27FC236}">
                <a16:creationId xmlns:a16="http://schemas.microsoft.com/office/drawing/2014/main" id="{158138A0-FD9B-4794-8E75-BF770803EBCD}"/>
              </a:ext>
            </a:extLst>
          </p:cNvPr>
          <p:cNvSpPr>
            <a:spLocks noChangeArrowheads="1"/>
          </p:cNvSpPr>
          <p:nvPr/>
        </p:nvSpPr>
        <p:spPr bwMode="auto">
          <a:xfrm>
            <a:off x="4355976" y="2412928"/>
            <a:ext cx="1800225" cy="287338"/>
          </a:xfrm>
          <a:prstGeom prst="leftRightArrow">
            <a:avLst>
              <a:gd name="adj1" fmla="val 50000"/>
              <a:gd name="adj2" fmla="val 125304"/>
            </a:avLst>
          </a:prstGeom>
          <a:noFill/>
          <a:ln w="38100" algn="ctr">
            <a:solidFill>
              <a:srgbClr val="B3071B"/>
            </a:solidFill>
            <a:miter lim="800000"/>
            <a:headEnd/>
            <a:tailEnd/>
          </a:ln>
        </p:spPr>
        <p:txBody>
          <a:bodyPr anchor="ctr">
            <a:spAutoFit/>
          </a:bodyPr>
          <a:lstStyle/>
          <a:p>
            <a:endParaRPr lang="it-IT"/>
          </a:p>
        </p:txBody>
      </p:sp>
      <p:sp>
        <p:nvSpPr>
          <p:cNvPr id="8" name="AutoShape 20">
            <a:extLst>
              <a:ext uri="{FF2B5EF4-FFF2-40B4-BE49-F238E27FC236}">
                <a16:creationId xmlns:a16="http://schemas.microsoft.com/office/drawing/2014/main" id="{D76D0938-890B-42E9-9639-72B6322D23E8}"/>
              </a:ext>
            </a:extLst>
          </p:cNvPr>
          <p:cNvSpPr>
            <a:spLocks noChangeArrowheads="1"/>
          </p:cNvSpPr>
          <p:nvPr/>
        </p:nvSpPr>
        <p:spPr bwMode="auto">
          <a:xfrm rot="-2820777">
            <a:off x="6640476" y="4208643"/>
            <a:ext cx="1439863" cy="287337"/>
          </a:xfrm>
          <a:prstGeom prst="leftRightArrow">
            <a:avLst>
              <a:gd name="adj1" fmla="val 50000"/>
              <a:gd name="adj2" fmla="val 100221"/>
            </a:avLst>
          </a:prstGeom>
          <a:noFill/>
          <a:ln w="38100" algn="ctr">
            <a:solidFill>
              <a:srgbClr val="B3071B"/>
            </a:solidFill>
            <a:miter lim="800000"/>
            <a:headEnd/>
            <a:tailEnd/>
          </a:ln>
        </p:spPr>
        <p:txBody>
          <a:bodyPr wrap="none" anchor="ctr">
            <a:spAutoFit/>
          </a:bodyPr>
          <a:lstStyle/>
          <a:p>
            <a:endParaRPr lang="it-IT"/>
          </a:p>
        </p:txBody>
      </p:sp>
      <p:sp>
        <p:nvSpPr>
          <p:cNvPr id="9" name="AutoShape 21">
            <a:extLst>
              <a:ext uri="{FF2B5EF4-FFF2-40B4-BE49-F238E27FC236}">
                <a16:creationId xmlns:a16="http://schemas.microsoft.com/office/drawing/2014/main" id="{1A617B1D-A8D6-494A-82DC-A55D7F8E60CD}"/>
              </a:ext>
            </a:extLst>
          </p:cNvPr>
          <p:cNvSpPr>
            <a:spLocks noChangeArrowheads="1"/>
          </p:cNvSpPr>
          <p:nvPr/>
        </p:nvSpPr>
        <p:spPr bwMode="auto">
          <a:xfrm rot="2416426">
            <a:off x="2311902" y="4118762"/>
            <a:ext cx="1439862" cy="287338"/>
          </a:xfrm>
          <a:prstGeom prst="leftRightArrow">
            <a:avLst>
              <a:gd name="adj1" fmla="val 50000"/>
              <a:gd name="adj2" fmla="val 100221"/>
            </a:avLst>
          </a:prstGeom>
          <a:noFill/>
          <a:ln w="38100" algn="ctr">
            <a:solidFill>
              <a:srgbClr val="B3071B"/>
            </a:solidFill>
            <a:miter lim="800000"/>
            <a:headEnd/>
            <a:tailEnd/>
          </a:ln>
        </p:spPr>
        <p:txBody>
          <a:bodyPr wrap="none" anchor="ctr">
            <a:spAutoFit/>
          </a:bodyPr>
          <a:lstStyle/>
          <a:p>
            <a:endParaRPr lang="it-IT"/>
          </a:p>
        </p:txBody>
      </p:sp>
      <p:cxnSp>
        <p:nvCxnSpPr>
          <p:cNvPr id="10" name="Connettore 1 11">
            <a:extLst>
              <a:ext uri="{FF2B5EF4-FFF2-40B4-BE49-F238E27FC236}">
                <a16:creationId xmlns:a16="http://schemas.microsoft.com/office/drawing/2014/main" id="{1B4DAA4A-185B-46A8-B95D-F8BB6332F5FC}"/>
              </a:ext>
            </a:extLst>
          </p:cNvPr>
          <p:cNvCxnSpPr>
            <a:cxnSpLocks/>
          </p:cNvCxnSpPr>
          <p:nvPr/>
        </p:nvCxnSpPr>
        <p:spPr bwMode="auto">
          <a:xfrm flipH="1" flipV="1">
            <a:off x="1187624" y="4077072"/>
            <a:ext cx="504056" cy="1224136"/>
          </a:xfrm>
          <a:prstGeom prst="line">
            <a:avLst/>
          </a:prstGeom>
          <a:noFill/>
          <a:ln w="38100" cap="flat" cmpd="sng" algn="ctr">
            <a:solidFill>
              <a:srgbClr val="B3071B"/>
            </a:solidFill>
            <a:prstDash val="sysDot"/>
            <a:round/>
            <a:headEnd type="none" w="med" len="med"/>
            <a:tailEnd type="none" w="med" len="med"/>
          </a:ln>
          <a:effectLst/>
        </p:spPr>
      </p:cxnSp>
      <p:cxnSp>
        <p:nvCxnSpPr>
          <p:cNvPr id="11" name="Connettore 1 13">
            <a:extLst>
              <a:ext uri="{FF2B5EF4-FFF2-40B4-BE49-F238E27FC236}">
                <a16:creationId xmlns:a16="http://schemas.microsoft.com/office/drawing/2014/main" id="{6F3F5616-39F5-48C9-965D-3896FFDC34D0}"/>
              </a:ext>
            </a:extLst>
          </p:cNvPr>
          <p:cNvCxnSpPr>
            <a:cxnSpLocks/>
          </p:cNvCxnSpPr>
          <p:nvPr/>
        </p:nvCxnSpPr>
        <p:spPr bwMode="auto">
          <a:xfrm>
            <a:off x="1835696" y="5517232"/>
            <a:ext cx="1656184" cy="864096"/>
          </a:xfrm>
          <a:prstGeom prst="line">
            <a:avLst/>
          </a:prstGeom>
          <a:noFill/>
          <a:ln w="38100" cap="flat" cmpd="sng" algn="ctr">
            <a:solidFill>
              <a:srgbClr val="B3071B"/>
            </a:solidFill>
            <a:prstDash val="sysDot"/>
            <a:round/>
            <a:headEnd type="none" w="med" len="med"/>
            <a:tailEnd type="none" w="med" len="med"/>
          </a:ln>
          <a:effectLst/>
        </p:spPr>
      </p:cxnSp>
      <p:pic>
        <p:nvPicPr>
          <p:cNvPr id="13" name="Immagine 12">
            <a:extLst>
              <a:ext uri="{FF2B5EF4-FFF2-40B4-BE49-F238E27FC236}">
                <a16:creationId xmlns:a16="http://schemas.microsoft.com/office/drawing/2014/main" id="{2A9F515F-36CC-40FC-8B39-D3388622D705}"/>
              </a:ext>
            </a:extLst>
          </p:cNvPr>
          <p:cNvPicPr>
            <a:picLocks noChangeAspect="1"/>
          </p:cNvPicPr>
          <p:nvPr/>
        </p:nvPicPr>
        <p:blipFill rotWithShape="1">
          <a:blip r:embed="rId2"/>
          <a:srcRect l="68403" t="41647" r="15350" b="34202"/>
          <a:stretch/>
        </p:blipFill>
        <p:spPr>
          <a:xfrm>
            <a:off x="0" y="5402377"/>
            <a:ext cx="1763688" cy="1483007"/>
          </a:xfrm>
          <a:prstGeom prst="rect">
            <a:avLst/>
          </a:prstGeom>
        </p:spPr>
      </p:pic>
      <p:sp>
        <p:nvSpPr>
          <p:cNvPr id="16" name="Titolo 15">
            <a:extLst>
              <a:ext uri="{FF2B5EF4-FFF2-40B4-BE49-F238E27FC236}">
                <a16:creationId xmlns:a16="http://schemas.microsoft.com/office/drawing/2014/main" id="{BFC83D69-8D2B-45FE-B2FF-AB47D4E96BD3}"/>
              </a:ext>
            </a:extLst>
          </p:cNvPr>
          <p:cNvSpPr>
            <a:spLocks noGrp="1"/>
          </p:cNvSpPr>
          <p:nvPr>
            <p:ph type="title"/>
          </p:nvPr>
        </p:nvSpPr>
        <p:spPr/>
        <p:txBody>
          <a:bodyPr/>
          <a:lstStyle/>
          <a:p>
            <a:r>
              <a:rPr lang="it-IT" sz="2800" dirty="0"/>
              <a:t>Sistemi di gestione del personale</a:t>
            </a:r>
          </a:p>
        </p:txBody>
      </p:sp>
    </p:spTree>
    <p:extLst>
      <p:ext uri="{BB962C8B-B14F-4D97-AF65-F5344CB8AC3E}">
        <p14:creationId xmlns:p14="http://schemas.microsoft.com/office/powerpoint/2010/main" val="20829534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CACAD4-8A42-49E0-A21A-4113AA260907}"/>
              </a:ext>
            </a:extLst>
          </p:cNvPr>
          <p:cNvSpPr>
            <a:spLocks noGrp="1"/>
          </p:cNvSpPr>
          <p:nvPr>
            <p:ph type="title" idx="4294967295"/>
          </p:nvPr>
        </p:nvSpPr>
        <p:spPr>
          <a:xfrm>
            <a:off x="3048000" y="274638"/>
            <a:ext cx="6096000" cy="706437"/>
          </a:xfrm>
        </p:spPr>
        <p:txBody>
          <a:bodyPr/>
          <a:lstStyle/>
          <a:p>
            <a:r>
              <a:rPr lang="it-IT" dirty="0"/>
              <a:t>Regole</a:t>
            </a:r>
          </a:p>
        </p:txBody>
      </p:sp>
      <p:sp>
        <p:nvSpPr>
          <p:cNvPr id="3" name="Segnaposto contenuto 2">
            <a:extLst>
              <a:ext uri="{FF2B5EF4-FFF2-40B4-BE49-F238E27FC236}">
                <a16:creationId xmlns:a16="http://schemas.microsoft.com/office/drawing/2014/main" id="{0EA4211A-D34A-425B-98EF-4ACBF2D5620F}"/>
              </a:ext>
            </a:extLst>
          </p:cNvPr>
          <p:cNvSpPr>
            <a:spLocks noGrp="1"/>
          </p:cNvSpPr>
          <p:nvPr>
            <p:ph idx="4294967295"/>
          </p:nvPr>
        </p:nvSpPr>
        <p:spPr>
          <a:xfrm>
            <a:off x="683568" y="476671"/>
            <a:ext cx="8352928" cy="5832649"/>
          </a:xfrm>
        </p:spPr>
        <p:txBody>
          <a:bodyPr/>
          <a:lstStyle/>
          <a:p>
            <a:r>
              <a:rPr lang="it-IT" dirty="0"/>
              <a:t>La consegna del compito avverrà alla cattedra, in ordine alfabetico e su presentazione di un documento di riconoscimento. </a:t>
            </a:r>
          </a:p>
          <a:p>
            <a:r>
              <a:rPr lang="it-IT" dirty="0"/>
              <a:t>Al momento della consegna è necessario firmare il compito, che non può in alcun modo uscire da quest’aula se non in mano mia. </a:t>
            </a:r>
          </a:p>
          <a:p>
            <a:r>
              <a:rPr lang="it-IT" dirty="0"/>
              <a:t>Per rispondere avete a disposizione un’ora di tempo, a partire dalla consegna. </a:t>
            </a:r>
          </a:p>
          <a:p>
            <a:endParaRPr lang="it-IT" dirty="0"/>
          </a:p>
          <a:p>
            <a:endParaRPr lang="it-IT" dirty="0"/>
          </a:p>
        </p:txBody>
      </p:sp>
    </p:spTree>
    <p:extLst>
      <p:ext uri="{BB962C8B-B14F-4D97-AF65-F5344CB8AC3E}">
        <p14:creationId xmlns:p14="http://schemas.microsoft.com/office/powerpoint/2010/main" val="14538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CACAD4-8A42-49E0-A21A-4113AA260907}"/>
              </a:ext>
            </a:extLst>
          </p:cNvPr>
          <p:cNvSpPr>
            <a:spLocks noGrp="1"/>
          </p:cNvSpPr>
          <p:nvPr>
            <p:ph type="title" idx="4294967295"/>
          </p:nvPr>
        </p:nvSpPr>
        <p:spPr>
          <a:xfrm>
            <a:off x="3048000" y="274638"/>
            <a:ext cx="6096000" cy="706437"/>
          </a:xfrm>
        </p:spPr>
        <p:txBody>
          <a:bodyPr/>
          <a:lstStyle/>
          <a:p>
            <a:r>
              <a:rPr lang="it-IT" dirty="0"/>
              <a:t>Regole</a:t>
            </a:r>
          </a:p>
        </p:txBody>
      </p:sp>
      <p:sp>
        <p:nvSpPr>
          <p:cNvPr id="3" name="Segnaposto contenuto 2">
            <a:extLst>
              <a:ext uri="{FF2B5EF4-FFF2-40B4-BE49-F238E27FC236}">
                <a16:creationId xmlns:a16="http://schemas.microsoft.com/office/drawing/2014/main" id="{0EA4211A-D34A-425B-98EF-4ACBF2D5620F}"/>
              </a:ext>
            </a:extLst>
          </p:cNvPr>
          <p:cNvSpPr>
            <a:spLocks noGrp="1"/>
          </p:cNvSpPr>
          <p:nvPr>
            <p:ph idx="4294967295"/>
          </p:nvPr>
        </p:nvSpPr>
        <p:spPr>
          <a:xfrm>
            <a:off x="107504" y="274639"/>
            <a:ext cx="8928992" cy="6034682"/>
          </a:xfrm>
        </p:spPr>
        <p:txBody>
          <a:bodyPr/>
          <a:lstStyle/>
          <a:p>
            <a:r>
              <a:rPr lang="it-IT" sz="3000" dirty="0"/>
              <a:t>Spegnete i cellulari</a:t>
            </a:r>
          </a:p>
          <a:p>
            <a:r>
              <a:rPr lang="it-IT" sz="3000" dirty="0"/>
              <a:t>Mettete tutto nelle borse/zaini. A vostra disposizione ci può essere solo una penna.</a:t>
            </a:r>
          </a:p>
          <a:p>
            <a:r>
              <a:rPr lang="it-IT" sz="3000" dirty="0"/>
              <a:t>Non è possibile parlare tra voi, per alcun motivo. Nemmeno per chiedere una gomma. </a:t>
            </a:r>
          </a:p>
          <a:p>
            <a:r>
              <a:rPr lang="it-IT" sz="3000" dirty="0"/>
              <a:t>Non è possibile consultare libri o dispositivi elettronici. Se avete un problema, venite alla cattedra. </a:t>
            </a:r>
          </a:p>
          <a:p>
            <a:r>
              <a:rPr lang="it-IT" sz="3000" dirty="0"/>
              <a:t>Qualsiasi trasgressione a queste regole, o </a:t>
            </a:r>
            <a:r>
              <a:rPr lang="it-IT" sz="3000" i="1" dirty="0"/>
              <a:t>comportamenti che sembrano una trasgressione a queste regole</a:t>
            </a:r>
            <a:r>
              <a:rPr lang="it-IT" sz="3000" dirty="0"/>
              <a:t>, determinano il ritiro immediato e insindacabile del compito. </a:t>
            </a:r>
          </a:p>
          <a:p>
            <a:endParaRPr lang="it-IT" sz="3000" dirty="0"/>
          </a:p>
        </p:txBody>
      </p:sp>
    </p:spTree>
    <p:extLst>
      <p:ext uri="{BB962C8B-B14F-4D97-AF65-F5344CB8AC3E}">
        <p14:creationId xmlns:p14="http://schemas.microsoft.com/office/powerpoint/2010/main" val="3944749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EFA858-4FDD-44E6-B235-5922CE78D05D}"/>
              </a:ext>
            </a:extLst>
          </p:cNvPr>
          <p:cNvSpPr>
            <a:spLocks noGrp="1"/>
          </p:cNvSpPr>
          <p:nvPr>
            <p:ph type="title"/>
          </p:nvPr>
        </p:nvSpPr>
        <p:spPr/>
        <p:txBody>
          <a:bodyPr/>
          <a:lstStyle/>
          <a:p>
            <a:r>
              <a:rPr lang="it-IT" sz="2800" dirty="0"/>
              <a:t>Più nello specifico…</a:t>
            </a:r>
          </a:p>
        </p:txBody>
      </p:sp>
      <p:grpSp>
        <p:nvGrpSpPr>
          <p:cNvPr id="5" name="Group 29">
            <a:extLst>
              <a:ext uri="{FF2B5EF4-FFF2-40B4-BE49-F238E27FC236}">
                <a16:creationId xmlns:a16="http://schemas.microsoft.com/office/drawing/2014/main" id="{6BE05B9D-B93E-4A4F-893A-0B0D3E3085CF}"/>
              </a:ext>
            </a:extLst>
          </p:cNvPr>
          <p:cNvGrpSpPr>
            <a:grpSpLocks/>
          </p:cNvGrpSpPr>
          <p:nvPr/>
        </p:nvGrpSpPr>
        <p:grpSpPr bwMode="auto">
          <a:xfrm>
            <a:off x="0" y="1175791"/>
            <a:ext cx="8929688" cy="5370513"/>
            <a:chOff x="-48" y="765"/>
            <a:chExt cx="5625" cy="3383"/>
          </a:xfrm>
        </p:grpSpPr>
        <p:sp>
          <p:nvSpPr>
            <p:cNvPr id="7" name="AutoShape 3">
              <a:extLst>
                <a:ext uri="{FF2B5EF4-FFF2-40B4-BE49-F238E27FC236}">
                  <a16:creationId xmlns:a16="http://schemas.microsoft.com/office/drawing/2014/main" id="{8A55754C-864B-400F-ABCF-04085A21932A}"/>
                </a:ext>
              </a:extLst>
            </p:cNvPr>
            <p:cNvSpPr>
              <a:spLocks noChangeArrowheads="1"/>
            </p:cNvSpPr>
            <p:nvPr/>
          </p:nvSpPr>
          <p:spPr bwMode="auto">
            <a:xfrm>
              <a:off x="1089" y="1040"/>
              <a:ext cx="4488" cy="2755"/>
            </a:xfrm>
            <a:prstGeom prst="flowChartProcess">
              <a:avLst/>
            </a:prstGeom>
            <a:solidFill>
              <a:schemeClr val="bg1"/>
            </a:solidFill>
            <a:ln w="38100" algn="ctr">
              <a:solidFill>
                <a:srgbClr val="0070C0"/>
              </a:solidFill>
              <a:miter lim="800000"/>
              <a:headEnd/>
              <a:tailEnd/>
            </a:ln>
          </p:spPr>
          <p:txBody>
            <a:bodyPr anchor="ctr">
              <a:spAutoFit/>
            </a:bodyPr>
            <a:lstStyle/>
            <a:p>
              <a:endParaRPr lang="it-IT"/>
            </a:p>
          </p:txBody>
        </p:sp>
        <p:sp>
          <p:nvSpPr>
            <p:cNvPr id="8" name="Rectangle 4">
              <a:extLst>
                <a:ext uri="{FF2B5EF4-FFF2-40B4-BE49-F238E27FC236}">
                  <a16:creationId xmlns:a16="http://schemas.microsoft.com/office/drawing/2014/main" id="{960E0C49-0548-4AF7-AB04-49864D4A17A5}"/>
                </a:ext>
              </a:extLst>
            </p:cNvPr>
            <p:cNvSpPr>
              <a:spLocks noChangeArrowheads="1"/>
            </p:cNvSpPr>
            <p:nvPr/>
          </p:nvSpPr>
          <p:spPr bwMode="auto">
            <a:xfrm>
              <a:off x="428" y="1798"/>
              <a:ext cx="1030" cy="233"/>
            </a:xfrm>
            <a:prstGeom prst="chevron">
              <a:avLst/>
            </a:prstGeom>
            <a:solidFill>
              <a:schemeClr val="bg1"/>
            </a:solidFill>
            <a:ln w="38100" algn="ctr">
              <a:solidFill>
                <a:srgbClr val="0070C0"/>
              </a:solidFill>
              <a:miter lim="800000"/>
              <a:headEnd/>
              <a:tailEnd/>
            </a:ln>
          </p:spPr>
          <p:txBody>
            <a:bodyPr wrap="none" anchor="ctr">
              <a:spAutoFit/>
            </a:bodyPr>
            <a:lstStyle/>
            <a:p>
              <a:r>
                <a:rPr lang="it-IT">
                  <a:latin typeface="Arial Unicode MS" pitchFamily="34" charset="-128"/>
                </a:rPr>
                <a:t>Selezione</a:t>
              </a:r>
            </a:p>
          </p:txBody>
        </p:sp>
        <p:sp>
          <p:nvSpPr>
            <p:cNvPr id="10" name="Rectangle 6">
              <a:extLst>
                <a:ext uri="{FF2B5EF4-FFF2-40B4-BE49-F238E27FC236}">
                  <a16:creationId xmlns:a16="http://schemas.microsoft.com/office/drawing/2014/main" id="{B6CBD004-0EB4-4338-9392-F2B979361556}"/>
                </a:ext>
              </a:extLst>
            </p:cNvPr>
            <p:cNvSpPr>
              <a:spLocks noChangeArrowheads="1"/>
            </p:cNvSpPr>
            <p:nvPr/>
          </p:nvSpPr>
          <p:spPr bwMode="auto">
            <a:xfrm>
              <a:off x="1610" y="1164"/>
              <a:ext cx="910" cy="312"/>
            </a:xfrm>
            <a:prstGeom prst="rect">
              <a:avLst/>
            </a:prstGeom>
            <a:solidFill>
              <a:schemeClr val="bg1"/>
            </a:solidFill>
            <a:ln w="38100" algn="ctr">
              <a:solidFill>
                <a:srgbClr val="C00000"/>
              </a:solidFill>
              <a:miter lim="800000"/>
              <a:headEnd/>
              <a:tailEnd/>
            </a:ln>
          </p:spPr>
          <p:txBody>
            <a:bodyPr wrap="none" anchor="ctr">
              <a:spAutoFit/>
            </a:bodyPr>
            <a:lstStyle/>
            <a:p>
              <a:r>
                <a:rPr lang="it-IT">
                  <a:latin typeface="Arial Unicode MS" pitchFamily="34" charset="-128"/>
                </a:rPr>
                <a:t>Posizioni</a:t>
              </a:r>
            </a:p>
          </p:txBody>
        </p:sp>
        <p:sp>
          <p:nvSpPr>
            <p:cNvPr id="11" name="Rectangle 8">
              <a:extLst>
                <a:ext uri="{FF2B5EF4-FFF2-40B4-BE49-F238E27FC236}">
                  <a16:creationId xmlns:a16="http://schemas.microsoft.com/office/drawing/2014/main" id="{5E87FCD8-916C-49DF-967E-3059CD35DDCC}"/>
                </a:ext>
              </a:extLst>
            </p:cNvPr>
            <p:cNvSpPr>
              <a:spLocks noChangeArrowheads="1"/>
            </p:cNvSpPr>
            <p:nvPr/>
          </p:nvSpPr>
          <p:spPr bwMode="auto">
            <a:xfrm>
              <a:off x="1381" y="2673"/>
              <a:ext cx="1496" cy="407"/>
            </a:xfrm>
            <a:prstGeom prst="rect">
              <a:avLst/>
            </a:prstGeom>
            <a:solidFill>
              <a:schemeClr val="bg1"/>
            </a:solidFill>
            <a:ln w="38100" algn="ctr">
              <a:solidFill>
                <a:srgbClr val="0070C0"/>
              </a:solidFill>
              <a:miter lim="800000"/>
              <a:headEnd/>
              <a:tailEnd/>
            </a:ln>
          </p:spPr>
          <p:txBody>
            <a:bodyPr wrap="square" anchor="ctr">
              <a:spAutoFit/>
            </a:bodyPr>
            <a:lstStyle/>
            <a:p>
              <a:r>
                <a:rPr lang="it-IT" dirty="0">
                  <a:latin typeface="Arial Unicode MS" pitchFamily="34" charset="-128"/>
                </a:rPr>
                <a:t>Comportamento lavorativo</a:t>
              </a:r>
            </a:p>
          </p:txBody>
        </p:sp>
        <p:sp>
          <p:nvSpPr>
            <p:cNvPr id="12" name="Rectangle 9">
              <a:extLst>
                <a:ext uri="{FF2B5EF4-FFF2-40B4-BE49-F238E27FC236}">
                  <a16:creationId xmlns:a16="http://schemas.microsoft.com/office/drawing/2014/main" id="{8BDA0677-2C65-4F73-8B4B-8819209803DD}"/>
                </a:ext>
              </a:extLst>
            </p:cNvPr>
            <p:cNvSpPr>
              <a:spLocks noChangeArrowheads="1"/>
            </p:cNvSpPr>
            <p:nvPr/>
          </p:nvSpPr>
          <p:spPr bwMode="auto">
            <a:xfrm>
              <a:off x="1595" y="3254"/>
              <a:ext cx="1038" cy="312"/>
            </a:xfrm>
            <a:prstGeom prst="rect">
              <a:avLst/>
            </a:prstGeom>
            <a:solidFill>
              <a:schemeClr val="bg1"/>
            </a:solidFill>
            <a:ln w="38100" algn="ctr">
              <a:solidFill>
                <a:srgbClr val="C00000"/>
              </a:solidFill>
              <a:miter lim="800000"/>
              <a:headEnd/>
              <a:tailEnd/>
            </a:ln>
          </p:spPr>
          <p:txBody>
            <a:bodyPr wrap="none" anchor="ctr">
              <a:spAutoFit/>
            </a:bodyPr>
            <a:lstStyle/>
            <a:p>
              <a:r>
                <a:rPr lang="it-IT">
                  <a:latin typeface="Arial Unicode MS" pitchFamily="34" charset="-128"/>
                </a:rPr>
                <a:t>Potenziale</a:t>
              </a:r>
            </a:p>
          </p:txBody>
        </p:sp>
        <p:sp>
          <p:nvSpPr>
            <p:cNvPr id="13" name="Rectangle 10">
              <a:extLst>
                <a:ext uri="{FF2B5EF4-FFF2-40B4-BE49-F238E27FC236}">
                  <a16:creationId xmlns:a16="http://schemas.microsoft.com/office/drawing/2014/main" id="{A13C04DA-AD27-47D6-B36E-FE442E80545B}"/>
                </a:ext>
              </a:extLst>
            </p:cNvPr>
            <p:cNvSpPr>
              <a:spLocks noChangeArrowheads="1"/>
            </p:cNvSpPr>
            <p:nvPr/>
          </p:nvSpPr>
          <p:spPr bwMode="auto">
            <a:xfrm>
              <a:off x="4373" y="1793"/>
              <a:ext cx="1154" cy="312"/>
            </a:xfrm>
            <a:prstGeom prst="rect">
              <a:avLst/>
            </a:prstGeom>
            <a:solidFill>
              <a:schemeClr val="bg1"/>
            </a:solidFill>
            <a:ln w="38100" algn="ctr">
              <a:solidFill>
                <a:srgbClr val="0070C0"/>
              </a:solidFill>
              <a:miter lim="800000"/>
              <a:headEnd/>
              <a:tailEnd/>
            </a:ln>
          </p:spPr>
          <p:txBody>
            <a:bodyPr wrap="none" anchor="ctr">
              <a:spAutoFit/>
            </a:bodyPr>
            <a:lstStyle/>
            <a:p>
              <a:r>
                <a:rPr lang="it-IT">
                  <a:latin typeface="Arial Unicode MS" pitchFamily="34" charset="-128"/>
                </a:rPr>
                <a:t>Formazione</a:t>
              </a:r>
            </a:p>
          </p:txBody>
        </p:sp>
        <p:sp>
          <p:nvSpPr>
            <p:cNvPr id="14" name="Rectangle 11">
              <a:extLst>
                <a:ext uri="{FF2B5EF4-FFF2-40B4-BE49-F238E27FC236}">
                  <a16:creationId xmlns:a16="http://schemas.microsoft.com/office/drawing/2014/main" id="{86669493-780D-41AA-9AF3-E28B8905F296}"/>
                </a:ext>
              </a:extLst>
            </p:cNvPr>
            <p:cNvSpPr>
              <a:spLocks noChangeArrowheads="1"/>
            </p:cNvSpPr>
            <p:nvPr/>
          </p:nvSpPr>
          <p:spPr bwMode="auto">
            <a:xfrm>
              <a:off x="4240" y="1164"/>
              <a:ext cx="1220" cy="312"/>
            </a:xfrm>
            <a:prstGeom prst="rect">
              <a:avLst/>
            </a:prstGeom>
            <a:solidFill>
              <a:schemeClr val="bg1"/>
            </a:solidFill>
            <a:ln w="38100" algn="ctr">
              <a:solidFill>
                <a:srgbClr val="7030A0"/>
              </a:solidFill>
              <a:miter lim="800000"/>
              <a:headEnd/>
              <a:tailEnd/>
            </a:ln>
          </p:spPr>
          <p:txBody>
            <a:bodyPr wrap="none" anchor="ctr">
              <a:spAutoFit/>
            </a:bodyPr>
            <a:lstStyle/>
            <a:p>
              <a:r>
                <a:rPr lang="it-IT">
                  <a:latin typeface="Arial Unicode MS" pitchFamily="34" charset="-128"/>
                </a:rPr>
                <a:t>Retribuzione</a:t>
              </a:r>
            </a:p>
          </p:txBody>
        </p:sp>
        <p:sp>
          <p:nvSpPr>
            <p:cNvPr id="15" name="Rectangle 12">
              <a:extLst>
                <a:ext uri="{FF2B5EF4-FFF2-40B4-BE49-F238E27FC236}">
                  <a16:creationId xmlns:a16="http://schemas.microsoft.com/office/drawing/2014/main" id="{0C15F9EE-3D48-4C51-898E-E14ABCF2F36B}"/>
                </a:ext>
              </a:extLst>
            </p:cNvPr>
            <p:cNvSpPr>
              <a:spLocks noChangeArrowheads="1"/>
            </p:cNvSpPr>
            <p:nvPr/>
          </p:nvSpPr>
          <p:spPr bwMode="auto">
            <a:xfrm>
              <a:off x="3791" y="3019"/>
              <a:ext cx="1716" cy="233"/>
            </a:xfrm>
            <a:prstGeom prst="rect">
              <a:avLst/>
            </a:prstGeom>
            <a:solidFill>
              <a:schemeClr val="bg1"/>
            </a:solidFill>
            <a:ln w="38100" algn="ctr">
              <a:solidFill>
                <a:srgbClr val="006666"/>
              </a:solidFill>
              <a:miter lim="800000"/>
              <a:headEnd/>
              <a:tailEnd/>
            </a:ln>
          </p:spPr>
          <p:txBody>
            <a:bodyPr wrap="square" anchor="ctr">
              <a:spAutoFit/>
            </a:bodyPr>
            <a:lstStyle/>
            <a:p>
              <a:r>
                <a:rPr lang="it-IT">
                  <a:latin typeface="Arial Unicode MS" pitchFamily="34" charset="-128"/>
                </a:rPr>
                <a:t>Mobilità Verticale</a:t>
              </a:r>
            </a:p>
          </p:txBody>
        </p:sp>
        <p:sp>
          <p:nvSpPr>
            <p:cNvPr id="16" name="Rectangle 13">
              <a:extLst>
                <a:ext uri="{FF2B5EF4-FFF2-40B4-BE49-F238E27FC236}">
                  <a16:creationId xmlns:a16="http://schemas.microsoft.com/office/drawing/2014/main" id="{9AEF3BB1-725B-457D-A7DC-53DE38FC1933}"/>
                </a:ext>
              </a:extLst>
            </p:cNvPr>
            <p:cNvSpPr>
              <a:spLocks noChangeArrowheads="1"/>
            </p:cNvSpPr>
            <p:nvPr/>
          </p:nvSpPr>
          <p:spPr bwMode="auto">
            <a:xfrm>
              <a:off x="3788" y="2502"/>
              <a:ext cx="1719" cy="233"/>
            </a:xfrm>
            <a:prstGeom prst="rect">
              <a:avLst/>
            </a:prstGeom>
            <a:solidFill>
              <a:schemeClr val="bg1"/>
            </a:solidFill>
            <a:ln w="38100" algn="ctr">
              <a:solidFill>
                <a:srgbClr val="006666"/>
              </a:solidFill>
              <a:miter lim="800000"/>
              <a:headEnd/>
              <a:tailEnd/>
            </a:ln>
          </p:spPr>
          <p:txBody>
            <a:bodyPr wrap="square" anchor="ctr">
              <a:spAutoFit/>
            </a:bodyPr>
            <a:lstStyle/>
            <a:p>
              <a:r>
                <a:rPr lang="it-IT" dirty="0">
                  <a:latin typeface="Arial Unicode MS" pitchFamily="34" charset="-128"/>
                </a:rPr>
                <a:t> Mobilità Orizzontale</a:t>
              </a:r>
            </a:p>
          </p:txBody>
        </p:sp>
        <p:cxnSp>
          <p:nvCxnSpPr>
            <p:cNvPr id="17" name="AutoShape 14">
              <a:extLst>
                <a:ext uri="{FF2B5EF4-FFF2-40B4-BE49-F238E27FC236}">
                  <a16:creationId xmlns:a16="http://schemas.microsoft.com/office/drawing/2014/main" id="{6B66268C-1D83-4436-A0C7-D209F73B5DB6}"/>
                </a:ext>
              </a:extLst>
            </p:cNvPr>
            <p:cNvCxnSpPr>
              <a:cxnSpLocks noChangeShapeType="1"/>
              <a:stCxn id="10" idx="1"/>
            </p:cNvCxnSpPr>
            <p:nvPr/>
          </p:nvCxnSpPr>
          <p:spPr bwMode="auto">
            <a:xfrm rot="10800000" flipV="1">
              <a:off x="885" y="1320"/>
              <a:ext cx="725" cy="478"/>
            </a:xfrm>
            <a:prstGeom prst="bentConnector2">
              <a:avLst/>
            </a:prstGeom>
            <a:noFill/>
            <a:ln w="38100">
              <a:solidFill>
                <a:srgbClr val="0070C0"/>
              </a:solidFill>
              <a:miter lim="800000"/>
              <a:headEnd/>
              <a:tailEnd type="triangle" w="med" len="med"/>
            </a:ln>
          </p:spPr>
        </p:cxnSp>
        <p:cxnSp>
          <p:nvCxnSpPr>
            <p:cNvPr id="18" name="AutoShape 16">
              <a:extLst>
                <a:ext uri="{FF2B5EF4-FFF2-40B4-BE49-F238E27FC236}">
                  <a16:creationId xmlns:a16="http://schemas.microsoft.com/office/drawing/2014/main" id="{3844BB99-2235-48DF-8615-298EC42528D9}"/>
                </a:ext>
              </a:extLst>
            </p:cNvPr>
            <p:cNvCxnSpPr>
              <a:cxnSpLocks noChangeShapeType="1"/>
              <a:stCxn id="10" idx="3"/>
              <a:endCxn id="30" idx="0"/>
            </p:cNvCxnSpPr>
            <p:nvPr/>
          </p:nvCxnSpPr>
          <p:spPr bwMode="auto">
            <a:xfrm>
              <a:off x="2520" y="1320"/>
              <a:ext cx="565" cy="453"/>
            </a:xfrm>
            <a:prstGeom prst="bentConnector2">
              <a:avLst/>
            </a:prstGeom>
            <a:noFill/>
            <a:ln w="38100">
              <a:solidFill>
                <a:srgbClr val="0070C0"/>
              </a:solidFill>
              <a:miter lim="800000"/>
              <a:headEnd/>
              <a:tailEnd type="triangle" w="med" len="med"/>
            </a:ln>
          </p:spPr>
        </p:cxnSp>
        <p:sp>
          <p:nvSpPr>
            <p:cNvPr id="19" name="Text Box 17">
              <a:extLst>
                <a:ext uri="{FF2B5EF4-FFF2-40B4-BE49-F238E27FC236}">
                  <a16:creationId xmlns:a16="http://schemas.microsoft.com/office/drawing/2014/main" id="{6164F8C3-6413-4247-9A42-8464F8C1C07A}"/>
                </a:ext>
              </a:extLst>
            </p:cNvPr>
            <p:cNvSpPr txBox="1">
              <a:spLocks noChangeArrowheads="1"/>
            </p:cNvSpPr>
            <p:nvPr/>
          </p:nvSpPr>
          <p:spPr bwMode="auto">
            <a:xfrm>
              <a:off x="2345" y="765"/>
              <a:ext cx="1394" cy="252"/>
            </a:xfrm>
            <a:prstGeom prst="rect">
              <a:avLst/>
            </a:prstGeom>
            <a:solidFill>
              <a:schemeClr val="bg1"/>
            </a:solidFill>
            <a:ln w="38100" algn="ctr">
              <a:noFill/>
              <a:miter lim="800000"/>
              <a:headEnd/>
              <a:tailEnd/>
            </a:ln>
          </p:spPr>
          <p:txBody>
            <a:bodyPr wrap="square">
              <a:spAutoFit/>
            </a:bodyPr>
            <a:lstStyle/>
            <a:p>
              <a:pPr>
                <a:spcBef>
                  <a:spcPct val="50000"/>
                </a:spcBef>
              </a:pPr>
              <a:r>
                <a:rPr lang="it-IT" sz="2000" dirty="0">
                  <a:latin typeface="Arial Unicode MS" pitchFamily="34" charset="-128"/>
                </a:rPr>
                <a:t>Job </a:t>
              </a:r>
              <a:r>
                <a:rPr lang="it-IT" sz="2000" dirty="0" err="1">
                  <a:latin typeface="Arial Unicode MS" pitchFamily="34" charset="-128"/>
                </a:rPr>
                <a:t>Description</a:t>
              </a:r>
              <a:endParaRPr lang="it-IT" sz="2000" dirty="0">
                <a:latin typeface="Arial Unicode MS" pitchFamily="34" charset="-128"/>
              </a:endParaRPr>
            </a:p>
          </p:txBody>
        </p:sp>
        <p:cxnSp>
          <p:nvCxnSpPr>
            <p:cNvPr id="20" name="AutoShape 18">
              <a:extLst>
                <a:ext uri="{FF2B5EF4-FFF2-40B4-BE49-F238E27FC236}">
                  <a16:creationId xmlns:a16="http://schemas.microsoft.com/office/drawing/2014/main" id="{EAC1452B-8674-40A4-A996-EB92215AC6A0}"/>
                </a:ext>
              </a:extLst>
            </p:cNvPr>
            <p:cNvCxnSpPr>
              <a:cxnSpLocks noChangeShapeType="1"/>
              <a:stCxn id="11" idx="3"/>
              <a:endCxn id="30" idx="2"/>
            </p:cNvCxnSpPr>
            <p:nvPr/>
          </p:nvCxnSpPr>
          <p:spPr bwMode="auto">
            <a:xfrm flipV="1">
              <a:off x="2877" y="2296"/>
              <a:ext cx="209" cy="581"/>
            </a:xfrm>
            <a:prstGeom prst="bentConnector2">
              <a:avLst/>
            </a:prstGeom>
            <a:noFill/>
            <a:ln w="38100">
              <a:solidFill>
                <a:srgbClr val="0070C0"/>
              </a:solidFill>
              <a:miter lim="800000"/>
              <a:headEnd/>
              <a:tailEnd type="triangle" w="med" len="med"/>
            </a:ln>
          </p:spPr>
        </p:cxnSp>
        <p:cxnSp>
          <p:nvCxnSpPr>
            <p:cNvPr id="21" name="AutoShape 19">
              <a:extLst>
                <a:ext uri="{FF2B5EF4-FFF2-40B4-BE49-F238E27FC236}">
                  <a16:creationId xmlns:a16="http://schemas.microsoft.com/office/drawing/2014/main" id="{55CD054F-160E-4FD1-A72B-0D208C408C5A}"/>
                </a:ext>
              </a:extLst>
            </p:cNvPr>
            <p:cNvCxnSpPr>
              <a:cxnSpLocks noChangeShapeType="1"/>
              <a:stCxn id="30" idx="3"/>
            </p:cNvCxnSpPr>
            <p:nvPr/>
          </p:nvCxnSpPr>
          <p:spPr bwMode="auto">
            <a:xfrm flipV="1">
              <a:off x="3678" y="1476"/>
              <a:ext cx="562" cy="559"/>
            </a:xfrm>
            <a:prstGeom prst="straightConnector1">
              <a:avLst/>
            </a:prstGeom>
            <a:noFill/>
            <a:ln w="38100">
              <a:solidFill>
                <a:srgbClr val="0070C0"/>
              </a:solidFill>
              <a:round/>
              <a:headEnd/>
              <a:tailEnd type="triangle" w="med" len="med"/>
            </a:ln>
          </p:spPr>
        </p:cxnSp>
        <p:cxnSp>
          <p:nvCxnSpPr>
            <p:cNvPr id="22" name="AutoShape 20">
              <a:extLst>
                <a:ext uri="{FF2B5EF4-FFF2-40B4-BE49-F238E27FC236}">
                  <a16:creationId xmlns:a16="http://schemas.microsoft.com/office/drawing/2014/main" id="{7D9512F6-8867-411D-AAD9-72D3D9414090}"/>
                </a:ext>
              </a:extLst>
            </p:cNvPr>
            <p:cNvCxnSpPr>
              <a:cxnSpLocks noChangeShapeType="1"/>
              <a:stCxn id="30" idx="3"/>
              <a:endCxn id="13" idx="1"/>
            </p:cNvCxnSpPr>
            <p:nvPr/>
          </p:nvCxnSpPr>
          <p:spPr bwMode="auto">
            <a:xfrm flipV="1">
              <a:off x="3678" y="1949"/>
              <a:ext cx="695" cy="86"/>
            </a:xfrm>
            <a:prstGeom prst="straightConnector1">
              <a:avLst/>
            </a:prstGeom>
            <a:noFill/>
            <a:ln w="38100">
              <a:solidFill>
                <a:srgbClr val="0070C0"/>
              </a:solidFill>
              <a:round/>
              <a:headEnd/>
              <a:tailEnd type="triangle" w="med" len="med"/>
            </a:ln>
          </p:spPr>
        </p:cxnSp>
        <p:cxnSp>
          <p:nvCxnSpPr>
            <p:cNvPr id="23" name="AutoShape 21">
              <a:extLst>
                <a:ext uri="{FF2B5EF4-FFF2-40B4-BE49-F238E27FC236}">
                  <a16:creationId xmlns:a16="http://schemas.microsoft.com/office/drawing/2014/main" id="{4D8409BE-5671-4A65-B95B-3087EE7BDA34}"/>
                </a:ext>
              </a:extLst>
            </p:cNvPr>
            <p:cNvCxnSpPr>
              <a:cxnSpLocks noChangeShapeType="1"/>
              <a:endCxn id="15" idx="1"/>
            </p:cNvCxnSpPr>
            <p:nvPr/>
          </p:nvCxnSpPr>
          <p:spPr bwMode="auto">
            <a:xfrm rot="16200000" flipH="1">
              <a:off x="3039" y="2384"/>
              <a:ext cx="1047" cy="456"/>
            </a:xfrm>
            <a:prstGeom prst="curvedConnector2">
              <a:avLst/>
            </a:prstGeom>
            <a:noFill/>
            <a:ln w="38100">
              <a:solidFill>
                <a:srgbClr val="FF0000"/>
              </a:solidFill>
              <a:prstDash val="sysDot"/>
              <a:round/>
              <a:headEnd/>
              <a:tailEnd type="triangle" w="med" len="med"/>
            </a:ln>
          </p:spPr>
        </p:cxnSp>
        <p:cxnSp>
          <p:nvCxnSpPr>
            <p:cNvPr id="24" name="AutoShape 22">
              <a:extLst>
                <a:ext uri="{FF2B5EF4-FFF2-40B4-BE49-F238E27FC236}">
                  <a16:creationId xmlns:a16="http://schemas.microsoft.com/office/drawing/2014/main" id="{FA5EDDC4-323A-48F2-B522-7C3C0FFD69E9}"/>
                </a:ext>
              </a:extLst>
            </p:cNvPr>
            <p:cNvCxnSpPr>
              <a:cxnSpLocks noChangeShapeType="1"/>
              <a:stCxn id="12" idx="3"/>
              <a:endCxn id="16" idx="1"/>
            </p:cNvCxnSpPr>
            <p:nvPr/>
          </p:nvCxnSpPr>
          <p:spPr bwMode="auto">
            <a:xfrm flipV="1">
              <a:off x="2633" y="2619"/>
              <a:ext cx="1155" cy="791"/>
            </a:xfrm>
            <a:prstGeom prst="straightConnector1">
              <a:avLst/>
            </a:prstGeom>
            <a:noFill/>
            <a:ln w="38100">
              <a:solidFill>
                <a:srgbClr val="0070C0"/>
              </a:solidFill>
              <a:round/>
              <a:headEnd/>
              <a:tailEnd type="triangle" w="med" len="med"/>
            </a:ln>
          </p:spPr>
        </p:cxnSp>
        <p:cxnSp>
          <p:nvCxnSpPr>
            <p:cNvPr id="25" name="AutoShape 23">
              <a:extLst>
                <a:ext uri="{FF2B5EF4-FFF2-40B4-BE49-F238E27FC236}">
                  <a16:creationId xmlns:a16="http://schemas.microsoft.com/office/drawing/2014/main" id="{C0BAF391-C052-4FDB-9704-164E7ACDA099}"/>
                </a:ext>
              </a:extLst>
            </p:cNvPr>
            <p:cNvCxnSpPr>
              <a:cxnSpLocks noChangeShapeType="1"/>
              <a:stCxn id="12" idx="3"/>
              <a:endCxn id="15" idx="1"/>
            </p:cNvCxnSpPr>
            <p:nvPr/>
          </p:nvCxnSpPr>
          <p:spPr bwMode="auto">
            <a:xfrm flipV="1">
              <a:off x="2633" y="3135"/>
              <a:ext cx="1158" cy="275"/>
            </a:xfrm>
            <a:prstGeom prst="straightConnector1">
              <a:avLst/>
            </a:prstGeom>
            <a:noFill/>
            <a:ln w="38100">
              <a:solidFill>
                <a:srgbClr val="0070C0"/>
              </a:solidFill>
              <a:round/>
              <a:headEnd/>
              <a:tailEnd type="triangle" w="med" len="med"/>
            </a:ln>
          </p:spPr>
        </p:cxnSp>
        <p:sp>
          <p:nvSpPr>
            <p:cNvPr id="26" name="Line 24">
              <a:extLst>
                <a:ext uri="{FF2B5EF4-FFF2-40B4-BE49-F238E27FC236}">
                  <a16:creationId xmlns:a16="http://schemas.microsoft.com/office/drawing/2014/main" id="{0BFD23BE-8C2A-4E99-9568-AFA120860336}"/>
                </a:ext>
              </a:extLst>
            </p:cNvPr>
            <p:cNvSpPr>
              <a:spLocks noChangeShapeType="1"/>
            </p:cNvSpPr>
            <p:nvPr/>
          </p:nvSpPr>
          <p:spPr bwMode="auto">
            <a:xfrm>
              <a:off x="2633" y="3410"/>
              <a:ext cx="884" cy="568"/>
            </a:xfrm>
            <a:prstGeom prst="line">
              <a:avLst/>
            </a:prstGeom>
            <a:noFill/>
            <a:ln w="38100">
              <a:solidFill>
                <a:srgbClr val="0070C0"/>
              </a:solidFill>
              <a:round/>
              <a:headEnd/>
              <a:tailEnd type="triangle" w="med" len="med"/>
            </a:ln>
          </p:spPr>
          <p:txBody>
            <a:bodyPr wrap="square" anchor="ctr">
              <a:spAutoFit/>
            </a:bodyPr>
            <a:lstStyle/>
            <a:p>
              <a:endParaRPr lang="it-IT"/>
            </a:p>
          </p:txBody>
        </p:sp>
        <p:sp>
          <p:nvSpPr>
            <p:cNvPr id="27" name="Text Box 25">
              <a:extLst>
                <a:ext uri="{FF2B5EF4-FFF2-40B4-BE49-F238E27FC236}">
                  <a16:creationId xmlns:a16="http://schemas.microsoft.com/office/drawing/2014/main" id="{F7BAE615-1014-4E1F-9498-407019375F05}"/>
                </a:ext>
              </a:extLst>
            </p:cNvPr>
            <p:cNvSpPr txBox="1">
              <a:spLocks noChangeArrowheads="1"/>
            </p:cNvSpPr>
            <p:nvPr/>
          </p:nvSpPr>
          <p:spPr bwMode="auto">
            <a:xfrm>
              <a:off x="2967" y="3466"/>
              <a:ext cx="550" cy="288"/>
            </a:xfrm>
            <a:prstGeom prst="rect">
              <a:avLst/>
            </a:prstGeom>
            <a:solidFill>
              <a:schemeClr val="bg1">
                <a:alpha val="0"/>
              </a:schemeClr>
            </a:solidFill>
            <a:ln w="38100" algn="ctr">
              <a:noFill/>
              <a:miter lim="800000"/>
              <a:headEnd/>
              <a:tailEnd/>
            </a:ln>
          </p:spPr>
          <p:txBody>
            <a:bodyPr>
              <a:spAutoFit/>
            </a:bodyPr>
            <a:lstStyle/>
            <a:p>
              <a:pPr>
                <a:spcBef>
                  <a:spcPct val="50000"/>
                </a:spcBef>
              </a:pPr>
              <a:r>
                <a:rPr lang="it-IT">
                  <a:latin typeface="Arial Unicode MS" pitchFamily="34" charset="-128"/>
                </a:rPr>
                <a:t>!</a:t>
              </a:r>
            </a:p>
          </p:txBody>
        </p:sp>
        <p:sp>
          <p:nvSpPr>
            <p:cNvPr id="28" name="Text Box 26">
              <a:extLst>
                <a:ext uri="{FF2B5EF4-FFF2-40B4-BE49-F238E27FC236}">
                  <a16:creationId xmlns:a16="http://schemas.microsoft.com/office/drawing/2014/main" id="{6652C7A9-6C6B-4AEE-9231-C54531D0911F}"/>
                </a:ext>
              </a:extLst>
            </p:cNvPr>
            <p:cNvSpPr txBox="1">
              <a:spLocks noChangeArrowheads="1"/>
            </p:cNvSpPr>
            <p:nvPr/>
          </p:nvSpPr>
          <p:spPr bwMode="auto">
            <a:xfrm>
              <a:off x="3516" y="3860"/>
              <a:ext cx="1832" cy="288"/>
            </a:xfrm>
            <a:prstGeom prst="rect">
              <a:avLst/>
            </a:prstGeom>
            <a:solidFill>
              <a:schemeClr val="bg1"/>
            </a:solidFill>
            <a:ln w="38100" algn="ctr">
              <a:solidFill>
                <a:srgbClr val="0070C0"/>
              </a:solidFill>
              <a:miter lim="800000"/>
              <a:headEnd/>
              <a:tailEnd/>
            </a:ln>
          </p:spPr>
          <p:txBody>
            <a:bodyPr>
              <a:spAutoFit/>
            </a:bodyPr>
            <a:lstStyle/>
            <a:p>
              <a:pPr>
                <a:spcBef>
                  <a:spcPct val="50000"/>
                </a:spcBef>
              </a:pPr>
              <a:r>
                <a:rPr lang="it-IT">
                  <a:latin typeface="Arial Unicode MS" pitchFamily="34" charset="-128"/>
                </a:rPr>
                <a:t>Sviluppo personale</a:t>
              </a:r>
            </a:p>
          </p:txBody>
        </p:sp>
        <p:cxnSp>
          <p:nvCxnSpPr>
            <p:cNvPr id="29" name="AutoShape 27">
              <a:extLst>
                <a:ext uri="{FF2B5EF4-FFF2-40B4-BE49-F238E27FC236}">
                  <a16:creationId xmlns:a16="http://schemas.microsoft.com/office/drawing/2014/main" id="{36568C39-DBB2-4B5B-8048-B8AE59BBC624}"/>
                </a:ext>
              </a:extLst>
            </p:cNvPr>
            <p:cNvCxnSpPr>
              <a:cxnSpLocks noChangeShapeType="1"/>
              <a:endCxn id="16" idx="1"/>
            </p:cNvCxnSpPr>
            <p:nvPr/>
          </p:nvCxnSpPr>
          <p:spPr bwMode="auto">
            <a:xfrm rot="16200000" flipH="1">
              <a:off x="3374" y="2205"/>
              <a:ext cx="593" cy="235"/>
            </a:xfrm>
            <a:prstGeom prst="curvedConnector2">
              <a:avLst/>
            </a:prstGeom>
            <a:noFill/>
            <a:ln w="38100">
              <a:solidFill>
                <a:srgbClr val="FF0000"/>
              </a:solidFill>
              <a:prstDash val="sysDot"/>
              <a:round/>
              <a:headEnd/>
              <a:tailEnd type="triangle" w="med" len="med"/>
            </a:ln>
          </p:spPr>
        </p:cxnSp>
        <p:sp>
          <p:nvSpPr>
            <p:cNvPr id="30" name="Rectangle 7">
              <a:extLst>
                <a:ext uri="{FF2B5EF4-FFF2-40B4-BE49-F238E27FC236}">
                  <a16:creationId xmlns:a16="http://schemas.microsoft.com/office/drawing/2014/main" id="{5DB2D425-CED1-4AB3-872B-2C2EE1148D9A}"/>
                </a:ext>
              </a:extLst>
            </p:cNvPr>
            <p:cNvSpPr>
              <a:spLocks noChangeArrowheads="1"/>
            </p:cNvSpPr>
            <p:nvPr/>
          </p:nvSpPr>
          <p:spPr bwMode="auto">
            <a:xfrm>
              <a:off x="2493" y="1773"/>
              <a:ext cx="1185" cy="523"/>
            </a:xfrm>
            <a:prstGeom prst="rect">
              <a:avLst/>
            </a:prstGeom>
            <a:solidFill>
              <a:schemeClr val="bg1"/>
            </a:solidFill>
            <a:ln w="38100" algn="ctr">
              <a:solidFill>
                <a:srgbClr val="C00000"/>
              </a:solidFill>
              <a:miter lim="800000"/>
              <a:headEnd/>
              <a:tailEnd/>
            </a:ln>
          </p:spPr>
          <p:txBody>
            <a:bodyPr wrap="none" anchor="ctr">
              <a:spAutoFit/>
            </a:bodyPr>
            <a:lstStyle/>
            <a:p>
              <a:r>
                <a:rPr lang="it-IT" dirty="0">
                  <a:latin typeface="Arial Unicode MS" pitchFamily="34" charset="-128"/>
                </a:rPr>
                <a:t>Valutazione </a:t>
              </a:r>
            </a:p>
            <a:p>
              <a:r>
                <a:rPr lang="it-IT" dirty="0">
                  <a:latin typeface="Arial Unicode MS" pitchFamily="34" charset="-128"/>
                </a:rPr>
                <a:t>Prestazioni</a:t>
              </a:r>
            </a:p>
          </p:txBody>
        </p:sp>
        <p:cxnSp>
          <p:nvCxnSpPr>
            <p:cNvPr id="31" name="AutoShape 19">
              <a:extLst>
                <a:ext uri="{FF2B5EF4-FFF2-40B4-BE49-F238E27FC236}">
                  <a16:creationId xmlns:a16="http://schemas.microsoft.com/office/drawing/2014/main" id="{2A0DCCFF-A968-4B3D-9446-FE67AC225A1D}"/>
                </a:ext>
              </a:extLst>
            </p:cNvPr>
            <p:cNvCxnSpPr>
              <a:cxnSpLocks noChangeShapeType="1"/>
            </p:cNvCxnSpPr>
            <p:nvPr/>
          </p:nvCxnSpPr>
          <p:spPr bwMode="auto">
            <a:xfrm flipV="1">
              <a:off x="2541" y="1208"/>
              <a:ext cx="1699" cy="0"/>
            </a:xfrm>
            <a:prstGeom prst="straightConnector1">
              <a:avLst/>
            </a:prstGeom>
            <a:noFill/>
            <a:ln w="38100">
              <a:solidFill>
                <a:srgbClr val="0070C0"/>
              </a:solidFill>
              <a:round/>
              <a:headEnd/>
              <a:tailEnd type="triangle" w="med" len="med"/>
            </a:ln>
          </p:spPr>
        </p:cxnSp>
        <p:cxnSp>
          <p:nvCxnSpPr>
            <p:cNvPr id="32" name="AutoShape 19">
              <a:extLst>
                <a:ext uri="{FF2B5EF4-FFF2-40B4-BE49-F238E27FC236}">
                  <a16:creationId xmlns:a16="http://schemas.microsoft.com/office/drawing/2014/main" id="{A043A4BC-297D-4F56-A27A-1D3E983F70AA}"/>
                </a:ext>
              </a:extLst>
            </p:cNvPr>
            <p:cNvCxnSpPr>
              <a:cxnSpLocks noChangeShapeType="1"/>
            </p:cNvCxnSpPr>
            <p:nvPr/>
          </p:nvCxnSpPr>
          <p:spPr bwMode="auto">
            <a:xfrm>
              <a:off x="2541" y="1208"/>
              <a:ext cx="1832" cy="633"/>
            </a:xfrm>
            <a:prstGeom prst="bentConnector3">
              <a:avLst>
                <a:gd name="adj1" fmla="val 80998"/>
              </a:avLst>
            </a:prstGeom>
            <a:noFill/>
            <a:ln w="38100">
              <a:solidFill>
                <a:srgbClr val="0070C0"/>
              </a:solidFill>
              <a:round/>
              <a:headEnd/>
              <a:tailEnd type="triangle" w="med" len="med"/>
            </a:ln>
          </p:spPr>
        </p:cxnSp>
        <p:sp>
          <p:nvSpPr>
            <p:cNvPr id="6" name="Text Box 15">
              <a:extLst>
                <a:ext uri="{FF2B5EF4-FFF2-40B4-BE49-F238E27FC236}">
                  <a16:creationId xmlns:a16="http://schemas.microsoft.com/office/drawing/2014/main" id="{984A2785-1095-4108-80EA-AB33FFB8F156}"/>
                </a:ext>
              </a:extLst>
            </p:cNvPr>
            <p:cNvSpPr txBox="1">
              <a:spLocks noChangeArrowheads="1"/>
            </p:cNvSpPr>
            <p:nvPr/>
          </p:nvSpPr>
          <p:spPr bwMode="auto">
            <a:xfrm>
              <a:off x="-48" y="898"/>
              <a:ext cx="1271" cy="640"/>
            </a:xfrm>
            <a:prstGeom prst="rect">
              <a:avLst/>
            </a:prstGeom>
            <a:noFill/>
            <a:ln w="38100" algn="ctr">
              <a:noFill/>
              <a:miter lim="800000"/>
              <a:headEnd/>
              <a:tailEnd/>
            </a:ln>
          </p:spPr>
          <p:txBody>
            <a:bodyPr wrap="square">
              <a:spAutoFit/>
            </a:bodyPr>
            <a:lstStyle/>
            <a:p>
              <a:pPr>
                <a:spcBef>
                  <a:spcPct val="50000"/>
                </a:spcBef>
              </a:pPr>
              <a:r>
                <a:rPr lang="it-IT" sz="2000" dirty="0">
                  <a:latin typeface="Arial Unicode MS" pitchFamily="34" charset="-128"/>
                </a:rPr>
                <a:t>Job </a:t>
              </a:r>
              <a:r>
                <a:rPr lang="it-IT" sz="2000" dirty="0" err="1">
                  <a:latin typeface="Arial Unicode MS" pitchFamily="34" charset="-128"/>
                </a:rPr>
                <a:t>Specification</a:t>
              </a:r>
              <a:r>
                <a:rPr lang="it-IT" sz="2000" dirty="0">
                  <a:latin typeface="Arial Unicode MS" pitchFamily="34" charset="-128"/>
                </a:rPr>
                <a:t> (requisiti)</a:t>
              </a:r>
            </a:p>
          </p:txBody>
        </p:sp>
      </p:grpSp>
      <p:cxnSp>
        <p:nvCxnSpPr>
          <p:cNvPr id="33" name="Connettore 2 32">
            <a:extLst>
              <a:ext uri="{FF2B5EF4-FFF2-40B4-BE49-F238E27FC236}">
                <a16:creationId xmlns:a16="http://schemas.microsoft.com/office/drawing/2014/main" id="{05E1B893-1220-45E5-AE00-D2A95C73DD05}"/>
              </a:ext>
            </a:extLst>
          </p:cNvPr>
          <p:cNvCxnSpPr>
            <a:cxnSpLocks/>
          </p:cNvCxnSpPr>
          <p:nvPr/>
        </p:nvCxnSpPr>
        <p:spPr bwMode="auto">
          <a:xfrm>
            <a:off x="6156176" y="1858094"/>
            <a:ext cx="0" cy="2867050"/>
          </a:xfrm>
          <a:prstGeom prst="straightConnector1">
            <a:avLst/>
          </a:prstGeom>
          <a:noFill/>
          <a:ln w="38100" cap="flat" cmpd="sng" algn="ctr">
            <a:solidFill>
              <a:srgbClr val="0070C0"/>
            </a:solidFill>
            <a:prstDash val="solid"/>
            <a:round/>
            <a:headEnd type="none" w="med" len="med"/>
            <a:tailEnd type="arrow"/>
          </a:ln>
          <a:effectLst>
            <a:glow>
              <a:schemeClr val="accent1"/>
            </a:glow>
          </a:effectLst>
        </p:spPr>
      </p:cxnSp>
      <p:cxnSp>
        <p:nvCxnSpPr>
          <p:cNvPr id="34" name="Connettore 2 33">
            <a:extLst>
              <a:ext uri="{FF2B5EF4-FFF2-40B4-BE49-F238E27FC236}">
                <a16:creationId xmlns:a16="http://schemas.microsoft.com/office/drawing/2014/main" id="{D749C211-ECE7-4527-AD9D-BA14BFCF31D6}"/>
              </a:ext>
            </a:extLst>
          </p:cNvPr>
          <p:cNvCxnSpPr/>
          <p:nvPr/>
        </p:nvCxnSpPr>
        <p:spPr bwMode="auto">
          <a:xfrm>
            <a:off x="6516216" y="2875211"/>
            <a:ext cx="0" cy="985837"/>
          </a:xfrm>
          <a:prstGeom prst="straightConnector1">
            <a:avLst/>
          </a:prstGeom>
          <a:noFill/>
          <a:ln w="38100" cap="flat" cmpd="sng" algn="ctr">
            <a:solidFill>
              <a:srgbClr val="0070C0"/>
            </a:solidFill>
            <a:prstDash val="solid"/>
            <a:round/>
            <a:headEnd type="none" w="med" len="med"/>
            <a:tailEnd type="arrow"/>
          </a:ln>
          <a:effectLst/>
        </p:spPr>
      </p:cxnSp>
      <p:cxnSp>
        <p:nvCxnSpPr>
          <p:cNvPr id="37" name="AutoShape 22">
            <a:extLst>
              <a:ext uri="{FF2B5EF4-FFF2-40B4-BE49-F238E27FC236}">
                <a16:creationId xmlns:a16="http://schemas.microsoft.com/office/drawing/2014/main" id="{837FE689-E7D8-4A56-B259-4105EE43281A}"/>
              </a:ext>
            </a:extLst>
          </p:cNvPr>
          <p:cNvCxnSpPr>
            <a:cxnSpLocks noChangeShapeType="1"/>
            <a:stCxn id="8" idx="2"/>
            <a:endCxn id="11" idx="0"/>
          </p:cNvCxnSpPr>
          <p:nvPr/>
        </p:nvCxnSpPr>
        <p:spPr bwMode="auto">
          <a:xfrm>
            <a:off x="1480741" y="3185567"/>
            <a:ext cx="1975247" cy="1019174"/>
          </a:xfrm>
          <a:prstGeom prst="straightConnector1">
            <a:avLst/>
          </a:prstGeom>
          <a:noFill/>
          <a:ln w="57150">
            <a:solidFill>
              <a:srgbClr val="0070C0"/>
            </a:solidFill>
            <a:round/>
            <a:headEnd/>
            <a:tailEnd type="triangle" w="med" len="med"/>
          </a:ln>
        </p:spPr>
      </p:cxnSp>
    </p:spTree>
    <p:extLst>
      <p:ext uri="{BB962C8B-B14F-4D97-AF65-F5344CB8AC3E}">
        <p14:creationId xmlns:p14="http://schemas.microsoft.com/office/powerpoint/2010/main" val="462751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9706D0-C975-43C2-BE80-C32C561A3173}"/>
              </a:ext>
            </a:extLst>
          </p:cNvPr>
          <p:cNvSpPr>
            <a:spLocks noGrp="1"/>
          </p:cNvSpPr>
          <p:nvPr>
            <p:ph type="title"/>
          </p:nvPr>
        </p:nvSpPr>
        <p:spPr/>
        <p:txBody>
          <a:bodyPr/>
          <a:lstStyle/>
          <a:p>
            <a:r>
              <a:rPr lang="it-IT" dirty="0"/>
              <a:t>Le fasi della selezione</a:t>
            </a:r>
          </a:p>
        </p:txBody>
      </p:sp>
      <p:graphicFrame>
        <p:nvGraphicFramePr>
          <p:cNvPr id="4" name="Group 3">
            <a:extLst>
              <a:ext uri="{FF2B5EF4-FFF2-40B4-BE49-F238E27FC236}">
                <a16:creationId xmlns:a16="http://schemas.microsoft.com/office/drawing/2014/main" id="{0774259B-ED89-4AB8-A334-E7FAB3DD1E72}"/>
              </a:ext>
            </a:extLst>
          </p:cNvPr>
          <p:cNvGraphicFramePr>
            <a:graphicFrameLocks/>
          </p:cNvGraphicFramePr>
          <p:nvPr>
            <p:extLst>
              <p:ext uri="{D42A27DB-BD31-4B8C-83A1-F6EECF244321}">
                <p14:modId xmlns:p14="http://schemas.microsoft.com/office/powerpoint/2010/main" val="965323459"/>
              </p:ext>
            </p:extLst>
          </p:nvPr>
        </p:nvGraphicFramePr>
        <p:xfrm>
          <a:off x="467544" y="1556792"/>
          <a:ext cx="8424936" cy="5052442"/>
        </p:xfrm>
        <a:graphic>
          <a:graphicData uri="http://schemas.openxmlformats.org/drawingml/2006/table">
            <a:tbl>
              <a:tblPr/>
              <a:tblGrid>
                <a:gridCol w="850333">
                  <a:extLst>
                    <a:ext uri="{9D8B030D-6E8A-4147-A177-3AD203B41FA5}">
                      <a16:colId xmlns:a16="http://schemas.microsoft.com/office/drawing/2014/main" val="20000"/>
                    </a:ext>
                  </a:extLst>
                </a:gridCol>
                <a:gridCol w="7574603">
                  <a:extLst>
                    <a:ext uri="{9D8B030D-6E8A-4147-A177-3AD203B41FA5}">
                      <a16:colId xmlns:a16="http://schemas.microsoft.com/office/drawing/2014/main" val="20001"/>
                    </a:ext>
                  </a:extLst>
                </a:gridCol>
              </a:tblGrid>
              <a:tr h="446467">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0a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1" u="none" strike="noStrike" cap="none" normalizeH="0" baseline="0" dirty="0">
                          <a:ln>
                            <a:noFill/>
                          </a:ln>
                          <a:solidFill>
                            <a:schemeClr val="tx1"/>
                          </a:solidFill>
                          <a:effectLst/>
                          <a:latin typeface="Tahoma" pitchFamily="34" charset="0"/>
                        </a:rPr>
                        <a:t>Analisi della posizione (Job Analysis)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lg"/>
                    </a:lnB>
                    <a:lnTlToBr>
                      <a:noFill/>
                    </a:lnTlToBr>
                    <a:lnBlToTr>
                      <a:noFill/>
                    </a:lnBlToTr>
                    <a:noFill/>
                  </a:tcPr>
                </a:tc>
                <a:extLst>
                  <a:ext uri="{0D108BD9-81ED-4DB2-BD59-A6C34878D82A}">
                    <a16:rowId xmlns:a16="http://schemas.microsoft.com/office/drawing/2014/main" val="10000"/>
                  </a:ext>
                </a:extLst>
              </a:tr>
              <a:tr h="446467">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a:ln>
                            <a:noFill/>
                          </a:ln>
                          <a:solidFill>
                            <a:schemeClr val="tx1"/>
                          </a:solidFill>
                          <a:effectLst/>
                          <a:latin typeface="Tahoma" pitchFamily="34" charset="0"/>
                        </a:rPr>
                        <a:t>0b</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1" u="none" strike="noStrike" cap="none" normalizeH="0" baseline="0" dirty="0">
                          <a:ln>
                            <a:noFill/>
                          </a:ln>
                          <a:solidFill>
                            <a:schemeClr val="tx1"/>
                          </a:solidFill>
                          <a:effectLst/>
                          <a:latin typeface="Tahoma" pitchFamily="34" charset="0"/>
                        </a:rPr>
                        <a:t>Disegno del profilo del candidato (</a:t>
                      </a:r>
                      <a:r>
                        <a:rPr kumimoji="0" lang="it-IT" sz="2000" b="0" i="1" u="none" strike="noStrike" cap="none" normalizeH="0" baseline="0" dirty="0" err="1">
                          <a:ln>
                            <a:noFill/>
                          </a:ln>
                          <a:solidFill>
                            <a:schemeClr val="tx1"/>
                          </a:solidFill>
                          <a:effectLst/>
                          <a:latin typeface="Tahoma" pitchFamily="34" charset="0"/>
                        </a:rPr>
                        <a:t>Person</a:t>
                      </a:r>
                      <a:r>
                        <a:rPr kumimoji="0" lang="it-IT" sz="2000" b="0" i="1" u="none" strike="noStrike" cap="none" normalizeH="0" baseline="0" dirty="0">
                          <a:ln>
                            <a:noFill/>
                          </a:ln>
                          <a:solidFill>
                            <a:schemeClr val="tx1"/>
                          </a:solidFill>
                          <a:effectLst/>
                          <a:latin typeface="Tahoma" pitchFamily="34" charset="0"/>
                        </a:rPr>
                        <a:t> </a:t>
                      </a:r>
                      <a:r>
                        <a:rPr kumimoji="0" lang="it-IT" sz="2000" b="0" i="1" u="none" strike="noStrike" cap="none" normalizeH="0" baseline="0" dirty="0" err="1">
                          <a:ln>
                            <a:noFill/>
                          </a:ln>
                          <a:solidFill>
                            <a:schemeClr val="tx1"/>
                          </a:solidFill>
                          <a:effectLst/>
                          <a:latin typeface="Tahoma" pitchFamily="34" charset="0"/>
                        </a:rPr>
                        <a:t>Specification</a:t>
                      </a:r>
                      <a:r>
                        <a:rPr kumimoji="0" lang="it-IT" sz="2000" b="0" i="1" u="none" strike="noStrike" cap="none" normalizeH="0" baseline="0" dirty="0">
                          <a:ln>
                            <a:noFill/>
                          </a:ln>
                          <a:solidFill>
                            <a:schemeClr val="tx1"/>
                          </a:solidFill>
                          <a:effectLst/>
                          <a:latin typeface="Tahoma" pitchFamily="34" charset="0"/>
                        </a:rPr>
                        <a: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extLst>
                  <a:ext uri="{0D108BD9-81ED-4DB2-BD59-A6C34878D82A}">
                    <a16:rowId xmlns:a16="http://schemas.microsoft.com/office/drawing/2014/main" val="10001"/>
                  </a:ext>
                </a:extLst>
              </a:tr>
              <a:tr h="42450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0c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Verifica compatibilità con il budget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lg"/>
                    </a:lnB>
                    <a:lnTlToBr>
                      <a:noFill/>
                    </a:lnTlToBr>
                    <a:lnBlToTr>
                      <a:noFill/>
                    </a:lnBlToTr>
                    <a:noFill/>
                  </a:tcPr>
                </a:tc>
                <a:extLst>
                  <a:ext uri="{0D108BD9-81ED-4DB2-BD59-A6C34878D82A}">
                    <a16:rowId xmlns:a16="http://schemas.microsoft.com/office/drawing/2014/main" val="10002"/>
                  </a:ext>
                </a:extLst>
              </a:tr>
              <a:tr h="41610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a:ln>
                            <a:noFill/>
                          </a:ln>
                          <a:solidFill>
                            <a:schemeClr val="tx1"/>
                          </a:solidFill>
                          <a:effectLst/>
                          <a:latin typeface="Tahom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1" u="none" strike="noStrike" cap="none" normalizeH="0" baseline="0" dirty="0">
                          <a:ln>
                            <a:noFill/>
                          </a:ln>
                          <a:solidFill>
                            <a:schemeClr val="tx1"/>
                          </a:solidFill>
                          <a:effectLst/>
                          <a:latin typeface="Tahoma" pitchFamily="34" charset="0"/>
                        </a:rPr>
                        <a:t>Reclutamento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lg"/>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610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Screening dei curricula (prima selezione: solo criteri cogenti)</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517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Convocazione dei candidati e conferma della loro disponibilità (seconda selezione)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035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1" u="none" strike="noStrike" cap="none" normalizeH="0" baseline="0" dirty="0">
                          <a:ln>
                            <a:noFill/>
                          </a:ln>
                          <a:solidFill>
                            <a:schemeClr val="tx1"/>
                          </a:solidFill>
                          <a:effectLst/>
                          <a:latin typeface="Tahoma" pitchFamily="34" charset="0"/>
                        </a:rPr>
                        <a:t>Progettazione degli strumenti di valutazione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035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1" u="none" strike="noStrike" cap="none" normalizeH="0" baseline="0" dirty="0">
                          <a:ln>
                            <a:noFill/>
                          </a:ln>
                          <a:solidFill>
                            <a:schemeClr val="tx1"/>
                          </a:solidFill>
                          <a:effectLst/>
                          <a:latin typeface="Tahoma" pitchFamily="34" charset="0"/>
                        </a:rPr>
                        <a:t>Valutazione (Test, Colloqui, Interviste,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035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Terza selezione, </a:t>
                      </a:r>
                      <a:r>
                        <a:rPr kumimoji="0" lang="it-IT" sz="2000" b="0" i="1" u="none" strike="noStrike" cap="none" normalizeH="0" baseline="0" dirty="0">
                          <a:ln>
                            <a:noFill/>
                          </a:ln>
                          <a:solidFill>
                            <a:schemeClr val="tx1"/>
                          </a:solidFill>
                          <a:effectLst/>
                          <a:latin typeface="Tahoma" pitchFamily="34" charset="0"/>
                        </a:rPr>
                        <a:t>composizione graduatoria </a:t>
                      </a:r>
                      <a:r>
                        <a:rPr kumimoji="0" lang="it-IT" sz="2000" b="0" i="0" u="none" strike="noStrike" cap="none" normalizeH="0" baseline="0" dirty="0">
                          <a:ln>
                            <a:noFill/>
                          </a:ln>
                          <a:solidFill>
                            <a:schemeClr val="tx1"/>
                          </a:solidFill>
                          <a:effectLst/>
                          <a:latin typeface="Tahoma" pitchFamily="34" charset="0"/>
                        </a:rPr>
                        <a:t>finale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4035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a:ln>
                            <a:noFill/>
                          </a:ln>
                          <a:solidFill>
                            <a:schemeClr val="tx1"/>
                          </a:solidFill>
                          <a:effectLst/>
                          <a:latin typeface="Tahoma" pitchFamily="34" charset="0"/>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Proposta contrattuale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4035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a:ln>
                            <a:noFill/>
                          </a:ln>
                          <a:solidFill>
                            <a:schemeClr val="tx1"/>
                          </a:solidFill>
                          <a:effectLst/>
                          <a:latin typeface="Tahoma" pitchFamily="34" charset="0"/>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it-IT" sz="2000" b="0" i="0" u="none" strike="noStrike" cap="none" normalizeH="0" baseline="0" dirty="0">
                          <a:ln>
                            <a:noFill/>
                          </a:ln>
                          <a:solidFill>
                            <a:schemeClr val="tx1"/>
                          </a:solidFill>
                          <a:effectLst/>
                          <a:latin typeface="Tahoma" pitchFamily="34" charset="0"/>
                        </a:rPr>
                        <a:t>Inserimento e socializzazione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13565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AFCFB-8887-4DE5-ACB5-4D6829AEAE54}"/>
              </a:ext>
            </a:extLst>
          </p:cNvPr>
          <p:cNvSpPr>
            <a:spLocks noGrp="1"/>
          </p:cNvSpPr>
          <p:nvPr>
            <p:ph type="title"/>
          </p:nvPr>
        </p:nvSpPr>
        <p:spPr/>
        <p:txBody>
          <a:bodyPr/>
          <a:lstStyle/>
          <a:p>
            <a:r>
              <a:rPr lang="it-IT" dirty="0"/>
              <a:t>Job Analysis</a:t>
            </a:r>
          </a:p>
        </p:txBody>
      </p:sp>
      <p:sp>
        <p:nvSpPr>
          <p:cNvPr id="3" name="Segnaposto contenuto 2">
            <a:extLst>
              <a:ext uri="{FF2B5EF4-FFF2-40B4-BE49-F238E27FC236}">
                <a16:creationId xmlns:a16="http://schemas.microsoft.com/office/drawing/2014/main" id="{403CDCC4-2EE6-4FCF-AE72-316ADE465147}"/>
              </a:ext>
            </a:extLst>
          </p:cNvPr>
          <p:cNvSpPr>
            <a:spLocks noGrp="1"/>
          </p:cNvSpPr>
          <p:nvPr>
            <p:ph idx="1"/>
          </p:nvPr>
        </p:nvSpPr>
        <p:spPr/>
        <p:txBody>
          <a:bodyPr/>
          <a:lstStyle/>
          <a:p>
            <a:r>
              <a:rPr lang="it-IT" dirty="0"/>
              <a:t>Per comprendere una posizione, è necessario capire perché essa esiste e come contribuisce ai risultati organizzativi. </a:t>
            </a:r>
          </a:p>
          <a:p>
            <a:r>
              <a:rPr lang="it-IT" dirty="0"/>
              <a:t>A tale fine, è necessario conoscere alcuni elementi base di </a:t>
            </a:r>
            <a:r>
              <a:rPr lang="it-IT" b="1" dirty="0"/>
              <a:t>progettazione organizzativa</a:t>
            </a:r>
            <a:r>
              <a:rPr lang="it-IT" sz="2800" b="1" dirty="0"/>
              <a:t>: </a:t>
            </a:r>
          </a:p>
          <a:p>
            <a:pPr lvl="2"/>
            <a:r>
              <a:rPr lang="it-IT" sz="2800" dirty="0"/>
              <a:t>processo attraverso il quale, date le scelte strategiche dell’organizzazione, si decide </a:t>
            </a:r>
            <a:r>
              <a:rPr lang="it-IT" sz="2800" b="1" dirty="0"/>
              <a:t>chi</a:t>
            </a:r>
            <a:r>
              <a:rPr lang="it-IT" sz="2800" dirty="0"/>
              <a:t> fa </a:t>
            </a:r>
            <a:r>
              <a:rPr lang="it-IT" sz="2800" b="1" dirty="0"/>
              <a:t>cosa</a:t>
            </a:r>
            <a:r>
              <a:rPr lang="it-IT" sz="2800" dirty="0"/>
              <a:t>, </a:t>
            </a:r>
            <a:r>
              <a:rPr lang="it-IT" sz="2800" b="1" dirty="0"/>
              <a:t>con</a:t>
            </a:r>
            <a:r>
              <a:rPr lang="it-IT" sz="2800" dirty="0"/>
              <a:t> chi, </a:t>
            </a:r>
            <a:r>
              <a:rPr lang="it-IT" sz="2800" b="1" dirty="0"/>
              <a:t>come</a:t>
            </a:r>
            <a:r>
              <a:rPr lang="it-IT" sz="2800" dirty="0"/>
              <a:t> lo deve fare e </a:t>
            </a:r>
            <a:r>
              <a:rPr lang="it-IT" sz="2800" b="1" dirty="0"/>
              <a:t>perché</a:t>
            </a:r>
            <a:r>
              <a:rPr lang="it-IT" sz="2800" dirty="0"/>
              <a:t> lo deve fare. </a:t>
            </a:r>
          </a:p>
        </p:txBody>
      </p:sp>
    </p:spTree>
    <p:extLst>
      <p:ext uri="{BB962C8B-B14F-4D97-AF65-F5344CB8AC3E}">
        <p14:creationId xmlns:p14="http://schemas.microsoft.com/office/powerpoint/2010/main" val="388386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9D417CB-D7F0-413F-851C-C5572C33D283}"/>
              </a:ext>
            </a:extLst>
          </p:cNvPr>
          <p:cNvSpPr>
            <a:spLocks noGrp="1"/>
          </p:cNvSpPr>
          <p:nvPr>
            <p:ph type="title"/>
          </p:nvPr>
        </p:nvSpPr>
        <p:spPr/>
        <p:txBody>
          <a:bodyPr/>
          <a:lstStyle/>
          <a:p>
            <a:r>
              <a:rPr lang="it-IT" dirty="0"/>
              <a:t>Analisi del flusso di lavoro</a:t>
            </a:r>
          </a:p>
        </p:txBody>
      </p:sp>
      <p:sp>
        <p:nvSpPr>
          <p:cNvPr id="16" name="Rettangolo 15">
            <a:extLst>
              <a:ext uri="{FF2B5EF4-FFF2-40B4-BE49-F238E27FC236}">
                <a16:creationId xmlns:a16="http://schemas.microsoft.com/office/drawing/2014/main" id="{86136C09-7B8B-4C4D-83C4-9CDA8850880B}"/>
              </a:ext>
            </a:extLst>
          </p:cNvPr>
          <p:cNvSpPr/>
          <p:nvPr/>
        </p:nvSpPr>
        <p:spPr bwMode="auto">
          <a:xfrm>
            <a:off x="755576" y="1620376"/>
            <a:ext cx="2160240" cy="1323439"/>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latin typeface="Tahoma" pitchFamily="34" charset="0"/>
              </a:rPr>
              <a:t>Materie Prime</a:t>
            </a:r>
          </a:p>
          <a:p>
            <a:pPr marL="0" marR="0" indent="0" algn="ctr" defTabSz="914400" rtl="0" eaLnBrk="1" fontAlgn="base" latinLnBrk="0" hangingPunct="1">
              <a:lnSpc>
                <a:spcPct val="100000"/>
              </a:lnSpc>
              <a:spcBef>
                <a:spcPct val="0"/>
              </a:spcBef>
              <a:spcAft>
                <a:spcPct val="0"/>
              </a:spcAft>
              <a:buClrTx/>
              <a:buSzTx/>
              <a:buFontTx/>
              <a:buNone/>
              <a:tabLst/>
            </a:pPr>
            <a:endParaRPr lang="it-IT" dirty="0"/>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Tahoma" pitchFamily="34" charset="0"/>
              </a:rPr>
              <a:t>Materiali, dati ed informazioni</a:t>
            </a:r>
          </a:p>
        </p:txBody>
      </p:sp>
      <p:sp>
        <p:nvSpPr>
          <p:cNvPr id="17" name="Rettangolo 16">
            <a:extLst>
              <a:ext uri="{FF2B5EF4-FFF2-40B4-BE49-F238E27FC236}">
                <a16:creationId xmlns:a16="http://schemas.microsoft.com/office/drawing/2014/main" id="{3F2BDB17-B1AC-4FE9-A804-DA0750969B02}"/>
              </a:ext>
            </a:extLst>
          </p:cNvPr>
          <p:cNvSpPr/>
          <p:nvPr/>
        </p:nvSpPr>
        <p:spPr bwMode="auto">
          <a:xfrm>
            <a:off x="755576" y="3074184"/>
            <a:ext cx="2160240" cy="1323439"/>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latin typeface="Tahoma" pitchFamily="34" charset="0"/>
              </a:rPr>
              <a:t>Strumenti</a:t>
            </a:r>
          </a:p>
          <a:p>
            <a:pPr marL="0" marR="0" indent="0" algn="ctr" defTabSz="914400" rtl="0" eaLnBrk="1" fontAlgn="base" latinLnBrk="0" hangingPunct="1">
              <a:lnSpc>
                <a:spcPct val="100000"/>
              </a:lnSpc>
              <a:spcBef>
                <a:spcPct val="0"/>
              </a:spcBef>
              <a:spcAft>
                <a:spcPct val="0"/>
              </a:spcAft>
              <a:buClrTx/>
              <a:buSzTx/>
              <a:buFontTx/>
              <a:buNone/>
              <a:tabLst/>
            </a:pPr>
            <a:endParaRPr lang="it-IT" dirty="0"/>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Tahoma" pitchFamily="34" charset="0"/>
              </a:rPr>
              <a:t>Strumenti, supporti e sistemi</a:t>
            </a:r>
          </a:p>
        </p:txBody>
      </p:sp>
      <p:sp>
        <p:nvSpPr>
          <p:cNvPr id="18" name="Rettangolo 17">
            <a:extLst>
              <a:ext uri="{FF2B5EF4-FFF2-40B4-BE49-F238E27FC236}">
                <a16:creationId xmlns:a16="http://schemas.microsoft.com/office/drawing/2014/main" id="{F4A800BD-7A47-40CA-AEEF-7D949F6453EC}"/>
              </a:ext>
            </a:extLst>
          </p:cNvPr>
          <p:cNvSpPr/>
          <p:nvPr/>
        </p:nvSpPr>
        <p:spPr bwMode="auto">
          <a:xfrm>
            <a:off x="755576" y="4514344"/>
            <a:ext cx="2160240" cy="1938992"/>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latin typeface="Tahoma" pitchFamily="34" charset="0"/>
              </a:rPr>
              <a:t>Risorse Umane</a:t>
            </a:r>
          </a:p>
          <a:p>
            <a:pPr marL="0" marR="0" indent="0" algn="ctr" defTabSz="914400" rtl="0" eaLnBrk="1" fontAlgn="base" latinLnBrk="0" hangingPunct="1">
              <a:lnSpc>
                <a:spcPct val="100000"/>
              </a:lnSpc>
              <a:spcBef>
                <a:spcPct val="0"/>
              </a:spcBef>
              <a:spcAft>
                <a:spcPct val="0"/>
              </a:spcAft>
              <a:buClrTx/>
              <a:buSzTx/>
              <a:buFontTx/>
              <a:buNone/>
              <a:tabLst/>
            </a:pPr>
            <a:endParaRPr lang="it-IT" dirty="0"/>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Tahoma" pitchFamily="34" charset="0"/>
              </a:rPr>
              <a:t>Conoscenze, competenze e capacità</a:t>
            </a:r>
          </a:p>
        </p:txBody>
      </p:sp>
      <p:sp>
        <p:nvSpPr>
          <p:cNvPr id="19" name="Rettangolo 18">
            <a:extLst>
              <a:ext uri="{FF2B5EF4-FFF2-40B4-BE49-F238E27FC236}">
                <a16:creationId xmlns:a16="http://schemas.microsoft.com/office/drawing/2014/main" id="{8EF9E247-1AAD-4F9F-AC18-970D0BF74B5F}"/>
              </a:ext>
            </a:extLst>
          </p:cNvPr>
          <p:cNvSpPr/>
          <p:nvPr/>
        </p:nvSpPr>
        <p:spPr bwMode="auto">
          <a:xfrm>
            <a:off x="3563888" y="3197294"/>
            <a:ext cx="2160240" cy="107721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latin typeface="Tahoma" pitchFamily="34" charset="0"/>
              </a:rPr>
              <a:t>Attività</a:t>
            </a:r>
          </a:p>
          <a:p>
            <a:pPr marL="0" marR="0" indent="0" algn="ctr" defTabSz="914400" rtl="0" eaLnBrk="1" fontAlgn="base" latinLnBrk="0" hangingPunct="1">
              <a:lnSpc>
                <a:spcPct val="100000"/>
              </a:lnSpc>
              <a:spcBef>
                <a:spcPct val="0"/>
              </a:spcBef>
              <a:spcAft>
                <a:spcPct val="0"/>
              </a:spcAft>
              <a:buClrTx/>
              <a:buSzTx/>
              <a:buFontTx/>
              <a:buNone/>
              <a:tabLst/>
            </a:pPr>
            <a:endParaRPr lang="it-IT" dirty="0"/>
          </a:p>
          <a:p>
            <a:pPr marL="0" marR="0" indent="0" algn="ctr" defTabSz="914400" rtl="0" eaLnBrk="1" fontAlgn="base" latinLnBrk="0" hangingPunct="1">
              <a:lnSpc>
                <a:spcPct val="100000"/>
              </a:lnSpc>
              <a:spcBef>
                <a:spcPct val="0"/>
              </a:spcBef>
              <a:spcAft>
                <a:spcPct val="0"/>
              </a:spcAft>
              <a:buClrTx/>
              <a:buSzTx/>
              <a:buFontTx/>
              <a:buNone/>
              <a:tabLst/>
            </a:pPr>
            <a:r>
              <a:rPr lang="it-IT" sz="1600" dirty="0"/>
              <a:t>Compiti da eseguire</a:t>
            </a:r>
            <a:endParaRPr kumimoji="0" lang="it-IT" sz="1600" b="0" i="0" u="none" strike="noStrike" cap="none" normalizeH="0" baseline="0" dirty="0">
              <a:ln>
                <a:noFill/>
              </a:ln>
              <a:solidFill>
                <a:schemeClr val="tx1"/>
              </a:solidFill>
              <a:effectLst/>
              <a:latin typeface="Tahoma" pitchFamily="34" charset="0"/>
            </a:endParaRPr>
          </a:p>
        </p:txBody>
      </p:sp>
      <p:sp>
        <p:nvSpPr>
          <p:cNvPr id="20" name="Rettangolo 19">
            <a:extLst>
              <a:ext uri="{FF2B5EF4-FFF2-40B4-BE49-F238E27FC236}">
                <a16:creationId xmlns:a16="http://schemas.microsoft.com/office/drawing/2014/main" id="{08B7E84E-3262-4437-82AB-C22CA1415FAC}"/>
              </a:ext>
            </a:extLst>
          </p:cNvPr>
          <p:cNvSpPr/>
          <p:nvPr/>
        </p:nvSpPr>
        <p:spPr bwMode="auto">
          <a:xfrm>
            <a:off x="6084168" y="2627909"/>
            <a:ext cx="2160240" cy="2215991"/>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latin typeface="Tahoma" pitchFamily="34" charset="0"/>
              </a:rPr>
              <a:t>Output</a:t>
            </a:r>
          </a:p>
          <a:p>
            <a:pPr marL="0" marR="0" indent="0" algn="ctr" defTabSz="914400" rtl="0" eaLnBrk="1" fontAlgn="base" latinLnBrk="0" hangingPunct="1">
              <a:lnSpc>
                <a:spcPct val="100000"/>
              </a:lnSpc>
              <a:spcBef>
                <a:spcPct val="0"/>
              </a:spcBef>
              <a:spcAft>
                <a:spcPct val="0"/>
              </a:spcAft>
              <a:buClrTx/>
              <a:buSzTx/>
              <a:buFontTx/>
              <a:buNone/>
              <a:tabLst/>
            </a:pPr>
            <a:endParaRPr lang="it-IT" dirty="0"/>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latin typeface="Tahoma" pitchFamily="34" charset="0"/>
              </a:rPr>
              <a:t>Prodotti, servizi</a:t>
            </a:r>
            <a:r>
              <a:rPr kumimoji="0" lang="it-IT" sz="1600" b="0" i="0" u="none" strike="noStrike" cap="none" normalizeH="0" dirty="0">
                <a:ln>
                  <a:noFill/>
                </a:ln>
                <a:solidFill>
                  <a:schemeClr val="tx1"/>
                </a:solidFill>
                <a:effectLst/>
                <a:latin typeface="Tahoma" pitchFamily="34" charset="0"/>
              </a:rPr>
              <a:t> o informazioni da fornire. </a:t>
            </a:r>
          </a:p>
          <a:p>
            <a:pPr marL="0" marR="0" indent="0" algn="ctr" defTabSz="914400" rtl="0" eaLnBrk="1" fontAlgn="base" latinLnBrk="0" hangingPunct="1">
              <a:lnSpc>
                <a:spcPct val="100000"/>
              </a:lnSpc>
              <a:spcBef>
                <a:spcPct val="0"/>
              </a:spcBef>
              <a:spcAft>
                <a:spcPct val="0"/>
              </a:spcAft>
              <a:buClrTx/>
              <a:buSzTx/>
              <a:buFontTx/>
              <a:buNone/>
              <a:tabLst/>
            </a:pPr>
            <a:endParaRPr lang="it-IT" sz="1600" b="0" dirty="0">
              <a:latin typeface="Tahom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dirty="0">
                <a:ln>
                  <a:noFill/>
                </a:ln>
                <a:solidFill>
                  <a:schemeClr val="tx1"/>
                </a:solidFill>
                <a:effectLst/>
                <a:latin typeface="Tahoma" pitchFamily="34" charset="0"/>
              </a:rPr>
              <a:t>Come si misura l’output? </a:t>
            </a:r>
            <a:endParaRPr kumimoji="0" lang="it-IT" sz="1600" b="0" i="0" u="none" strike="noStrike" cap="none" normalizeH="0" baseline="0" dirty="0">
              <a:ln>
                <a:noFill/>
              </a:ln>
              <a:solidFill>
                <a:schemeClr val="tx1"/>
              </a:solidFill>
              <a:effectLst/>
              <a:latin typeface="Tahoma" pitchFamily="34" charset="0"/>
            </a:endParaRPr>
          </a:p>
        </p:txBody>
      </p:sp>
      <p:cxnSp>
        <p:nvCxnSpPr>
          <p:cNvPr id="21" name="Connettore 4 19">
            <a:extLst>
              <a:ext uri="{FF2B5EF4-FFF2-40B4-BE49-F238E27FC236}">
                <a16:creationId xmlns:a16="http://schemas.microsoft.com/office/drawing/2014/main" id="{0D39CA86-873F-4521-9C20-14A011416C95}"/>
              </a:ext>
            </a:extLst>
          </p:cNvPr>
          <p:cNvCxnSpPr>
            <a:cxnSpLocks/>
          </p:cNvCxnSpPr>
          <p:nvPr/>
        </p:nvCxnSpPr>
        <p:spPr bwMode="auto">
          <a:xfrm flipV="1">
            <a:off x="2915816" y="3918535"/>
            <a:ext cx="648072" cy="1747937"/>
          </a:xfrm>
          <a:prstGeom prst="bentConnector3">
            <a:avLst>
              <a:gd name="adj1" fmla="val 50000"/>
            </a:avLst>
          </a:prstGeom>
          <a:noFill/>
          <a:ln w="38100" cap="flat" cmpd="sng" algn="ctr">
            <a:solidFill>
              <a:srgbClr val="C00000"/>
            </a:solidFill>
            <a:prstDash val="solid"/>
            <a:round/>
            <a:headEnd type="none" w="med" len="med"/>
            <a:tailEnd type="arrow"/>
          </a:ln>
          <a:effectLst/>
        </p:spPr>
      </p:cxnSp>
      <p:cxnSp>
        <p:nvCxnSpPr>
          <p:cNvPr id="22" name="Connettore 4 27">
            <a:extLst>
              <a:ext uri="{FF2B5EF4-FFF2-40B4-BE49-F238E27FC236}">
                <a16:creationId xmlns:a16="http://schemas.microsoft.com/office/drawing/2014/main" id="{ED3CC5CA-AEB3-4B3E-B391-BD83784665A0}"/>
              </a:ext>
            </a:extLst>
          </p:cNvPr>
          <p:cNvCxnSpPr>
            <a:cxnSpLocks/>
          </p:cNvCxnSpPr>
          <p:nvPr/>
        </p:nvCxnSpPr>
        <p:spPr bwMode="auto">
          <a:xfrm>
            <a:off x="2915816" y="2066072"/>
            <a:ext cx="648072" cy="1453807"/>
          </a:xfrm>
          <a:prstGeom prst="bentConnector3">
            <a:avLst>
              <a:gd name="adj1" fmla="val 50000"/>
            </a:avLst>
          </a:prstGeom>
          <a:noFill/>
          <a:ln w="38100" cap="flat" cmpd="sng" algn="ctr">
            <a:solidFill>
              <a:srgbClr val="C00000"/>
            </a:solidFill>
            <a:prstDash val="solid"/>
            <a:round/>
            <a:headEnd type="none" w="med" len="med"/>
            <a:tailEnd type="arrow"/>
          </a:ln>
          <a:effectLst/>
        </p:spPr>
      </p:cxnSp>
      <p:cxnSp>
        <p:nvCxnSpPr>
          <p:cNvPr id="23" name="Connettore 2 22">
            <a:extLst>
              <a:ext uri="{FF2B5EF4-FFF2-40B4-BE49-F238E27FC236}">
                <a16:creationId xmlns:a16="http://schemas.microsoft.com/office/drawing/2014/main" id="{A3CFA957-8E04-434C-8A3E-3060DD9DC25A}"/>
              </a:ext>
            </a:extLst>
          </p:cNvPr>
          <p:cNvCxnSpPr>
            <a:stCxn id="17" idx="3"/>
            <a:endCxn id="19" idx="1"/>
          </p:cNvCxnSpPr>
          <p:nvPr/>
        </p:nvCxnSpPr>
        <p:spPr bwMode="auto">
          <a:xfrm flipV="1">
            <a:off x="2915816" y="3735903"/>
            <a:ext cx="648072" cy="1"/>
          </a:xfrm>
          <a:prstGeom prst="straightConnector1">
            <a:avLst/>
          </a:prstGeom>
          <a:noFill/>
          <a:ln w="38100" cap="flat" cmpd="sng" algn="ctr">
            <a:solidFill>
              <a:srgbClr val="C00000"/>
            </a:solidFill>
            <a:prstDash val="solid"/>
            <a:round/>
            <a:headEnd type="none" w="med" len="med"/>
            <a:tailEnd type="arrow"/>
          </a:ln>
          <a:effectLst/>
        </p:spPr>
      </p:cxnSp>
      <p:cxnSp>
        <p:nvCxnSpPr>
          <p:cNvPr id="24" name="Connettore 2 23">
            <a:extLst>
              <a:ext uri="{FF2B5EF4-FFF2-40B4-BE49-F238E27FC236}">
                <a16:creationId xmlns:a16="http://schemas.microsoft.com/office/drawing/2014/main" id="{1E39CBE6-1A28-4481-8B60-352697EEFCA1}"/>
              </a:ext>
            </a:extLst>
          </p:cNvPr>
          <p:cNvCxnSpPr>
            <a:stCxn id="19" idx="3"/>
            <a:endCxn id="20" idx="1"/>
          </p:cNvCxnSpPr>
          <p:nvPr/>
        </p:nvCxnSpPr>
        <p:spPr bwMode="auto">
          <a:xfrm>
            <a:off x="5724128" y="3735903"/>
            <a:ext cx="360040" cy="2"/>
          </a:xfrm>
          <a:prstGeom prst="straightConnector1">
            <a:avLst/>
          </a:prstGeom>
          <a:noFill/>
          <a:ln w="38100" cap="flat" cmpd="sng" algn="ctr">
            <a:solidFill>
              <a:srgbClr val="C00000"/>
            </a:solidFill>
            <a:prstDash val="solid"/>
            <a:round/>
            <a:headEnd type="none" w="med" len="med"/>
            <a:tailEnd type="arrow"/>
          </a:ln>
          <a:effectLst/>
        </p:spPr>
      </p:cxnSp>
      <p:sp>
        <p:nvSpPr>
          <p:cNvPr id="5" name="Rettangolo 4">
            <a:extLst>
              <a:ext uri="{FF2B5EF4-FFF2-40B4-BE49-F238E27FC236}">
                <a16:creationId xmlns:a16="http://schemas.microsoft.com/office/drawing/2014/main" id="{18937F7B-263A-4C15-89F8-167A73AFAC49}"/>
              </a:ext>
            </a:extLst>
          </p:cNvPr>
          <p:cNvSpPr/>
          <p:nvPr/>
        </p:nvSpPr>
        <p:spPr>
          <a:xfrm>
            <a:off x="2987824" y="1362694"/>
            <a:ext cx="5832648" cy="1015663"/>
          </a:xfrm>
          <a:prstGeom prst="rect">
            <a:avLst/>
          </a:prstGeom>
        </p:spPr>
        <p:txBody>
          <a:bodyPr wrap="square">
            <a:spAutoFit/>
          </a:bodyPr>
          <a:lstStyle/>
          <a:p>
            <a:pPr lvl="2"/>
            <a:r>
              <a:rPr lang="it-IT" sz="2000" dirty="0"/>
              <a:t>Metodo per progettare le attività necessarie per trasformare gli «input» in «output».</a:t>
            </a:r>
          </a:p>
        </p:txBody>
      </p:sp>
    </p:spTree>
    <p:extLst>
      <p:ext uri="{BB962C8B-B14F-4D97-AF65-F5344CB8AC3E}">
        <p14:creationId xmlns:p14="http://schemas.microsoft.com/office/powerpoint/2010/main" val="3097906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33D1CC-0F5E-4414-AAB8-650E7206E81E}"/>
              </a:ext>
            </a:extLst>
          </p:cNvPr>
          <p:cNvSpPr>
            <a:spLocks noGrp="1"/>
          </p:cNvSpPr>
          <p:nvPr>
            <p:ph type="title"/>
          </p:nvPr>
        </p:nvSpPr>
        <p:spPr/>
        <p:txBody>
          <a:bodyPr/>
          <a:lstStyle/>
          <a:p>
            <a:r>
              <a:rPr lang="it-IT" dirty="0"/>
              <a:t>Alleniamoci</a:t>
            </a:r>
          </a:p>
        </p:txBody>
      </p:sp>
      <p:sp>
        <p:nvSpPr>
          <p:cNvPr id="3" name="Segnaposto contenuto 2">
            <a:extLst>
              <a:ext uri="{FF2B5EF4-FFF2-40B4-BE49-F238E27FC236}">
                <a16:creationId xmlns:a16="http://schemas.microsoft.com/office/drawing/2014/main" id="{A1596FAB-2202-4226-9E38-FA67CF77D904}"/>
              </a:ext>
            </a:extLst>
          </p:cNvPr>
          <p:cNvSpPr>
            <a:spLocks noGrp="1"/>
          </p:cNvSpPr>
          <p:nvPr>
            <p:ph idx="1"/>
          </p:nvPr>
        </p:nvSpPr>
        <p:spPr>
          <a:xfrm>
            <a:off x="457200" y="1484784"/>
            <a:ext cx="8229600" cy="4983162"/>
          </a:xfrm>
        </p:spPr>
        <p:txBody>
          <a:bodyPr/>
          <a:lstStyle/>
          <a:p>
            <a:r>
              <a:rPr lang="it-IT" sz="2600" dirty="0"/>
              <a:t>Individualmente, identifichiamo </a:t>
            </a:r>
            <a:r>
              <a:rPr lang="it-IT" sz="2600" i="1" dirty="0"/>
              <a:t>un qualsiasi lavoro che conosciamo </a:t>
            </a:r>
            <a:r>
              <a:rPr lang="it-IT" sz="2600" dirty="0"/>
              <a:t>ed analizziamo il flusso necessario per produrre il bene o erogare il servizio. </a:t>
            </a:r>
          </a:p>
          <a:p>
            <a:r>
              <a:rPr lang="it-IT" sz="2600" dirty="0"/>
              <a:t>Identificate per prima cosa </a:t>
            </a:r>
            <a:r>
              <a:rPr lang="it-IT" sz="2600" i="1" dirty="0"/>
              <a:t>l’output</a:t>
            </a:r>
            <a:r>
              <a:rPr lang="it-IT" sz="2600" dirty="0"/>
              <a:t> (ad es., «Riparare un elettrodomestico», «Trasportare persone»; «Spegnere un incendio», …). </a:t>
            </a:r>
          </a:p>
          <a:p>
            <a:r>
              <a:rPr lang="it-IT" sz="2600" dirty="0"/>
              <a:t>Poi, ricostruite il </a:t>
            </a:r>
            <a:r>
              <a:rPr lang="it-IT" sz="2600" i="1" dirty="0"/>
              <a:t>processo necessario per ottenerlo </a:t>
            </a:r>
            <a:r>
              <a:rPr lang="it-IT" sz="2600" dirty="0"/>
              <a:t>risalendo fino all’input (materie prime, strumenti, personale). </a:t>
            </a:r>
          </a:p>
          <a:p>
            <a:r>
              <a:rPr lang="it-IT" sz="2600" dirty="0"/>
              <a:t>In plenaria discuteremo il risultato ottenuto da alcune persone. </a:t>
            </a:r>
          </a:p>
        </p:txBody>
      </p:sp>
    </p:spTree>
    <p:extLst>
      <p:ext uri="{BB962C8B-B14F-4D97-AF65-F5344CB8AC3E}">
        <p14:creationId xmlns:p14="http://schemas.microsoft.com/office/powerpoint/2010/main" val="3280357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86A18873-D384-44B9-B04B-3348800B85B5}"/>
              </a:ext>
            </a:extLst>
          </p:cNvPr>
          <p:cNvSpPr>
            <a:spLocks noChangeArrowheads="1"/>
          </p:cNvSpPr>
          <p:nvPr/>
        </p:nvSpPr>
        <p:spPr bwMode="auto">
          <a:xfrm>
            <a:off x="5949746" y="1552644"/>
            <a:ext cx="1978613" cy="1059113"/>
          </a:xfrm>
          <a:prstGeom prst="rect">
            <a:avLst/>
          </a:prstGeom>
          <a:solidFill>
            <a:schemeClr val="accent1"/>
          </a:solidFill>
          <a:ln w="38100">
            <a:solidFill>
              <a:schemeClr val="hlink"/>
            </a:solidFill>
            <a:miter lim="800000"/>
            <a:headEnd/>
            <a:tailEnd type="none" w="med" len="lg"/>
          </a:ln>
        </p:spPr>
        <p:txBody>
          <a:bodyPr wrap="none" anchor="ctr"/>
          <a:lstStyle/>
          <a:p>
            <a:pPr algn="ctr"/>
            <a:r>
              <a:rPr lang="it-IT" sz="2000" dirty="0"/>
              <a:t>Direzione</a:t>
            </a:r>
          </a:p>
        </p:txBody>
      </p:sp>
      <p:sp>
        <p:nvSpPr>
          <p:cNvPr id="6" name="Rectangle 18">
            <a:extLst>
              <a:ext uri="{FF2B5EF4-FFF2-40B4-BE49-F238E27FC236}">
                <a16:creationId xmlns:a16="http://schemas.microsoft.com/office/drawing/2014/main" id="{FF949CEC-C206-4E55-B0DC-55587FBE3615}"/>
              </a:ext>
            </a:extLst>
          </p:cNvPr>
          <p:cNvSpPr>
            <a:spLocks noChangeArrowheads="1"/>
          </p:cNvSpPr>
          <p:nvPr/>
        </p:nvSpPr>
        <p:spPr bwMode="auto">
          <a:xfrm>
            <a:off x="4680950" y="4890837"/>
            <a:ext cx="1978613" cy="1059113"/>
          </a:xfrm>
          <a:prstGeom prst="rect">
            <a:avLst/>
          </a:prstGeom>
          <a:solidFill>
            <a:schemeClr val="accent1"/>
          </a:solidFill>
          <a:ln w="38100">
            <a:solidFill>
              <a:schemeClr val="hlink"/>
            </a:solidFill>
            <a:miter lim="800000"/>
            <a:headEnd/>
            <a:tailEnd type="none" w="med" len="lg"/>
          </a:ln>
        </p:spPr>
        <p:txBody>
          <a:bodyPr wrap="none" anchor="ctr"/>
          <a:lstStyle/>
          <a:p>
            <a:pPr algn="ctr"/>
            <a:r>
              <a:rPr lang="it-IT" sz="2000" dirty="0"/>
              <a:t>Produzione</a:t>
            </a:r>
          </a:p>
        </p:txBody>
      </p:sp>
      <p:sp>
        <p:nvSpPr>
          <p:cNvPr id="7" name="Rectangle 19">
            <a:extLst>
              <a:ext uri="{FF2B5EF4-FFF2-40B4-BE49-F238E27FC236}">
                <a16:creationId xmlns:a16="http://schemas.microsoft.com/office/drawing/2014/main" id="{ECCE5AB1-6B08-483F-9018-4AAAF3723486}"/>
              </a:ext>
            </a:extLst>
          </p:cNvPr>
          <p:cNvSpPr>
            <a:spLocks noChangeArrowheads="1"/>
          </p:cNvSpPr>
          <p:nvPr/>
        </p:nvSpPr>
        <p:spPr bwMode="auto">
          <a:xfrm>
            <a:off x="6914562" y="4890837"/>
            <a:ext cx="1978613" cy="1059113"/>
          </a:xfrm>
          <a:prstGeom prst="rect">
            <a:avLst/>
          </a:prstGeom>
          <a:solidFill>
            <a:schemeClr val="accent1"/>
          </a:solidFill>
          <a:ln w="38100">
            <a:solidFill>
              <a:schemeClr val="hlink"/>
            </a:solidFill>
            <a:miter lim="800000"/>
            <a:headEnd/>
            <a:tailEnd type="none" w="med" len="lg"/>
          </a:ln>
        </p:spPr>
        <p:txBody>
          <a:bodyPr wrap="none" anchor="ctr"/>
          <a:lstStyle/>
          <a:p>
            <a:pPr algn="ctr"/>
            <a:r>
              <a:rPr lang="it-IT" sz="2000" dirty="0"/>
              <a:t>Marketing</a:t>
            </a:r>
          </a:p>
        </p:txBody>
      </p:sp>
      <p:sp>
        <p:nvSpPr>
          <p:cNvPr id="8" name="Rectangle 20">
            <a:extLst>
              <a:ext uri="{FF2B5EF4-FFF2-40B4-BE49-F238E27FC236}">
                <a16:creationId xmlns:a16="http://schemas.microsoft.com/office/drawing/2014/main" id="{EA10C2C6-C2C4-4B50-9B02-75EBD477BF8F}"/>
              </a:ext>
            </a:extLst>
          </p:cNvPr>
          <p:cNvSpPr>
            <a:spLocks noChangeArrowheads="1"/>
          </p:cNvSpPr>
          <p:nvPr/>
        </p:nvSpPr>
        <p:spPr bwMode="auto">
          <a:xfrm>
            <a:off x="3848524" y="2730250"/>
            <a:ext cx="2236364" cy="1059114"/>
          </a:xfrm>
          <a:prstGeom prst="rect">
            <a:avLst/>
          </a:prstGeom>
          <a:solidFill>
            <a:schemeClr val="accent1"/>
          </a:solidFill>
          <a:ln w="38100">
            <a:solidFill>
              <a:schemeClr val="hlink"/>
            </a:solidFill>
            <a:miter lim="800000"/>
            <a:headEnd/>
            <a:tailEnd type="none" w="med" len="lg"/>
          </a:ln>
        </p:spPr>
        <p:txBody>
          <a:bodyPr wrap="none" anchor="ctr"/>
          <a:lstStyle/>
          <a:p>
            <a:pPr algn="ctr"/>
            <a:r>
              <a:rPr lang="it-IT" sz="1800" dirty="0"/>
              <a:t>Amministrazione</a:t>
            </a:r>
          </a:p>
        </p:txBody>
      </p:sp>
      <p:cxnSp>
        <p:nvCxnSpPr>
          <p:cNvPr id="9" name="AutoShape 21">
            <a:extLst>
              <a:ext uri="{FF2B5EF4-FFF2-40B4-BE49-F238E27FC236}">
                <a16:creationId xmlns:a16="http://schemas.microsoft.com/office/drawing/2014/main" id="{2DBA9BE3-EB49-46A5-B290-E54CE8D8580A}"/>
              </a:ext>
            </a:extLst>
          </p:cNvPr>
          <p:cNvCxnSpPr>
            <a:cxnSpLocks noChangeShapeType="1"/>
            <a:stCxn id="5" idx="2"/>
            <a:endCxn id="7" idx="0"/>
          </p:cNvCxnSpPr>
          <p:nvPr/>
        </p:nvCxnSpPr>
        <p:spPr bwMode="auto">
          <a:xfrm rot="16200000" flipH="1">
            <a:off x="6281921" y="3268889"/>
            <a:ext cx="2279080" cy="964816"/>
          </a:xfrm>
          <a:prstGeom prst="bentConnector3">
            <a:avLst>
              <a:gd name="adj1" fmla="val 66974"/>
            </a:avLst>
          </a:prstGeom>
          <a:noFill/>
          <a:ln w="38100">
            <a:solidFill>
              <a:schemeClr val="hlink"/>
            </a:solidFill>
            <a:miter lim="800000"/>
            <a:headEnd/>
            <a:tailEnd type="none" w="med" len="lg"/>
          </a:ln>
        </p:spPr>
      </p:cxnSp>
      <p:cxnSp>
        <p:nvCxnSpPr>
          <p:cNvPr id="10" name="AutoShape 22">
            <a:extLst>
              <a:ext uri="{FF2B5EF4-FFF2-40B4-BE49-F238E27FC236}">
                <a16:creationId xmlns:a16="http://schemas.microsoft.com/office/drawing/2014/main" id="{11C48FB7-88B5-4EEC-9D64-7EF3E173A6EA}"/>
              </a:ext>
            </a:extLst>
          </p:cNvPr>
          <p:cNvCxnSpPr>
            <a:cxnSpLocks noChangeShapeType="1"/>
            <a:stCxn id="5" idx="2"/>
            <a:endCxn id="8" idx="3"/>
          </p:cNvCxnSpPr>
          <p:nvPr/>
        </p:nvCxnSpPr>
        <p:spPr bwMode="auto">
          <a:xfrm rot="5400000">
            <a:off x="6187946" y="2508700"/>
            <a:ext cx="648050" cy="854165"/>
          </a:xfrm>
          <a:prstGeom prst="bentConnector2">
            <a:avLst/>
          </a:prstGeom>
          <a:noFill/>
          <a:ln w="38100">
            <a:solidFill>
              <a:schemeClr val="hlink"/>
            </a:solidFill>
            <a:miter lim="800000"/>
            <a:headEnd/>
            <a:tailEnd type="none" w="med" len="lg"/>
          </a:ln>
        </p:spPr>
      </p:cxnSp>
      <p:cxnSp>
        <p:nvCxnSpPr>
          <p:cNvPr id="11" name="AutoShape 23">
            <a:extLst>
              <a:ext uri="{FF2B5EF4-FFF2-40B4-BE49-F238E27FC236}">
                <a16:creationId xmlns:a16="http://schemas.microsoft.com/office/drawing/2014/main" id="{60DA6E52-C000-4488-B3C6-EDB0DA27059A}"/>
              </a:ext>
            </a:extLst>
          </p:cNvPr>
          <p:cNvCxnSpPr>
            <a:cxnSpLocks noChangeShapeType="1"/>
            <a:stCxn id="5" idx="2"/>
            <a:endCxn id="6" idx="0"/>
          </p:cNvCxnSpPr>
          <p:nvPr/>
        </p:nvCxnSpPr>
        <p:spPr bwMode="auto">
          <a:xfrm rot="5400000">
            <a:off x="5165115" y="3116899"/>
            <a:ext cx="2279080" cy="1268796"/>
          </a:xfrm>
          <a:prstGeom prst="bentConnector3">
            <a:avLst>
              <a:gd name="adj1" fmla="val 66974"/>
            </a:avLst>
          </a:prstGeom>
          <a:noFill/>
          <a:ln w="38100">
            <a:solidFill>
              <a:schemeClr val="hlink"/>
            </a:solidFill>
            <a:miter lim="800000"/>
            <a:headEnd/>
            <a:tailEnd type="none" w="med" len="lg"/>
          </a:ln>
        </p:spPr>
      </p:cxnSp>
      <p:sp>
        <p:nvSpPr>
          <p:cNvPr id="2" name="Titolo 1">
            <a:extLst>
              <a:ext uri="{FF2B5EF4-FFF2-40B4-BE49-F238E27FC236}">
                <a16:creationId xmlns:a16="http://schemas.microsoft.com/office/drawing/2014/main" id="{43C09C05-B604-4EF1-9139-5C0C946376C0}"/>
              </a:ext>
            </a:extLst>
          </p:cNvPr>
          <p:cNvSpPr>
            <a:spLocks noGrp="1"/>
          </p:cNvSpPr>
          <p:nvPr>
            <p:ph type="title"/>
          </p:nvPr>
        </p:nvSpPr>
        <p:spPr/>
        <p:txBody>
          <a:bodyPr/>
          <a:lstStyle/>
          <a:p>
            <a:r>
              <a:rPr lang="it-IT" dirty="0"/>
              <a:t>Struttura Organizzativa</a:t>
            </a:r>
          </a:p>
        </p:txBody>
      </p:sp>
      <p:sp>
        <p:nvSpPr>
          <p:cNvPr id="4" name="Rectangle 3">
            <a:extLst>
              <a:ext uri="{FF2B5EF4-FFF2-40B4-BE49-F238E27FC236}">
                <a16:creationId xmlns:a16="http://schemas.microsoft.com/office/drawing/2014/main" id="{00738E95-F3CF-48B2-B7FD-C683CF0DE518}"/>
              </a:ext>
            </a:extLst>
          </p:cNvPr>
          <p:cNvSpPr txBox="1">
            <a:spLocks noChangeArrowheads="1"/>
          </p:cNvSpPr>
          <p:nvPr/>
        </p:nvSpPr>
        <p:spPr bwMode="auto">
          <a:xfrm>
            <a:off x="457200" y="1628800"/>
            <a:ext cx="3391323" cy="44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sz="2000" b="0" dirty="0"/>
              <a:t>Saper leggere e/o produrre un organigramma è fondamentale durante la Job Analysis.</a:t>
            </a:r>
          </a:p>
          <a:p>
            <a:pPr>
              <a:lnSpc>
                <a:spcPct val="90000"/>
              </a:lnSpc>
            </a:pPr>
            <a:r>
              <a:rPr lang="it-IT" sz="2000" b="0" kern="0" dirty="0"/>
              <a:t>Elementi che definiscono la struttura: </a:t>
            </a:r>
          </a:p>
          <a:p>
            <a:pPr lvl="1">
              <a:lnSpc>
                <a:spcPct val="90000"/>
              </a:lnSpc>
            </a:pPr>
            <a:r>
              <a:rPr lang="it-IT" sz="2000" b="0" kern="0" dirty="0"/>
              <a:t>Livello di </a:t>
            </a:r>
            <a:r>
              <a:rPr lang="it-IT" sz="2000" b="0" i="1" kern="0" dirty="0"/>
              <a:t>centralizzazione</a:t>
            </a:r>
            <a:r>
              <a:rPr lang="it-IT" sz="2000" b="0" kern="0" dirty="0"/>
              <a:t> del potere, dell’autorità e del controllo</a:t>
            </a:r>
          </a:p>
          <a:p>
            <a:pPr lvl="1">
              <a:lnSpc>
                <a:spcPct val="90000"/>
              </a:lnSpc>
            </a:pPr>
            <a:r>
              <a:rPr lang="it-IT" sz="2000" b="0" kern="0" dirty="0"/>
              <a:t>Criteri di </a:t>
            </a:r>
            <a:r>
              <a:rPr lang="it-IT" sz="2000" b="0" i="1" kern="0" dirty="0"/>
              <a:t>divisione</a:t>
            </a:r>
            <a:r>
              <a:rPr lang="it-IT" sz="2000" b="0" kern="0" dirty="0"/>
              <a:t> del lavoro (per omogeneità delle funzioni svolte o dei flussi operativi)</a:t>
            </a:r>
          </a:p>
        </p:txBody>
      </p:sp>
    </p:spTree>
    <p:extLst>
      <p:ext uri="{BB962C8B-B14F-4D97-AF65-F5344CB8AC3E}">
        <p14:creationId xmlns:p14="http://schemas.microsoft.com/office/powerpoint/2010/main" val="283450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811A3A-B9A5-4079-B352-003CC01C5910}"/>
              </a:ext>
            </a:extLst>
          </p:cNvPr>
          <p:cNvSpPr>
            <a:spLocks noGrp="1"/>
          </p:cNvSpPr>
          <p:nvPr>
            <p:ph type="title"/>
          </p:nvPr>
        </p:nvSpPr>
        <p:spPr/>
        <p:txBody>
          <a:bodyPr/>
          <a:lstStyle/>
          <a:p>
            <a:r>
              <a:rPr lang="it-IT" dirty="0"/>
              <a:t>Struttura funzionale</a:t>
            </a:r>
          </a:p>
        </p:txBody>
      </p:sp>
      <p:sp>
        <p:nvSpPr>
          <p:cNvPr id="4" name="Rectangle 29">
            <a:extLst>
              <a:ext uri="{FF2B5EF4-FFF2-40B4-BE49-F238E27FC236}">
                <a16:creationId xmlns:a16="http://schemas.microsoft.com/office/drawing/2014/main" id="{4710BD90-B783-474D-9663-CACF0B4637A3}"/>
              </a:ext>
            </a:extLst>
          </p:cNvPr>
          <p:cNvSpPr txBox="1">
            <a:spLocks noChangeArrowheads="1"/>
          </p:cNvSpPr>
          <p:nvPr/>
        </p:nvSpPr>
        <p:spPr>
          <a:xfrm>
            <a:off x="683568" y="4650258"/>
            <a:ext cx="7543800" cy="180307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it-IT" sz="2200" b="0" kern="0" dirty="0"/>
              <a:t>Principio di divisione del lavoro: </a:t>
            </a:r>
            <a:r>
              <a:rPr lang="it-IT" sz="2200" kern="0" dirty="0"/>
              <a:t>omogeneità delle funzioni </a:t>
            </a:r>
            <a:r>
              <a:rPr lang="it-IT" sz="2200" b="0" kern="0" dirty="0">
                <a:sym typeface="Wingdings" panose="05000000000000000000" pitchFamily="2" charset="2"/>
              </a:rPr>
              <a:t> </a:t>
            </a:r>
            <a:r>
              <a:rPr lang="it-IT" sz="2200" b="0" kern="0" dirty="0"/>
              <a:t>affinità tecniche e cognitive</a:t>
            </a:r>
          </a:p>
          <a:p>
            <a:pPr>
              <a:lnSpc>
                <a:spcPct val="80000"/>
              </a:lnSpc>
            </a:pPr>
            <a:r>
              <a:rPr lang="it-IT" sz="2200" b="0" kern="0" dirty="0"/>
              <a:t>Centralizzazione: </a:t>
            </a:r>
            <a:r>
              <a:rPr lang="it-IT" sz="2200" kern="0" dirty="0"/>
              <a:t>elevata</a:t>
            </a:r>
          </a:p>
          <a:p>
            <a:pPr>
              <a:lnSpc>
                <a:spcPct val="80000"/>
              </a:lnSpc>
            </a:pPr>
            <a:r>
              <a:rPr lang="it-IT" sz="2200" b="0" kern="0" dirty="0"/>
              <a:t>Vantaggi: comunicazione all’interno della funzione </a:t>
            </a:r>
            <a:r>
              <a:rPr lang="it-IT" sz="2200" b="0" kern="0" dirty="0">
                <a:sym typeface="Wingdings" panose="05000000000000000000" pitchFamily="2" charset="2"/>
              </a:rPr>
              <a:t> </a:t>
            </a:r>
            <a:r>
              <a:rPr lang="it-IT" sz="2200" i="1" kern="0" dirty="0">
                <a:sym typeface="Wingdings" panose="05000000000000000000" pitchFamily="2" charset="2"/>
              </a:rPr>
              <a:t>efficienza</a:t>
            </a:r>
            <a:endParaRPr lang="it-IT" sz="2200" i="1" kern="0" dirty="0"/>
          </a:p>
          <a:p>
            <a:pPr>
              <a:lnSpc>
                <a:spcPct val="80000"/>
              </a:lnSpc>
            </a:pPr>
            <a:r>
              <a:rPr lang="it-IT" sz="2200" b="0" kern="0" dirty="0"/>
              <a:t>Svantaggi: coordinamento tra funzioni </a:t>
            </a:r>
          </a:p>
        </p:txBody>
      </p:sp>
      <p:graphicFrame>
        <p:nvGraphicFramePr>
          <p:cNvPr id="5" name="Segnaposto contenuto 6">
            <a:extLst>
              <a:ext uri="{FF2B5EF4-FFF2-40B4-BE49-F238E27FC236}">
                <a16:creationId xmlns:a16="http://schemas.microsoft.com/office/drawing/2014/main" id="{2B9E7751-7798-455F-8575-4FB40AB597FA}"/>
              </a:ext>
            </a:extLst>
          </p:cNvPr>
          <p:cNvGraphicFramePr>
            <a:graphicFrameLocks noGrp="1"/>
          </p:cNvGraphicFramePr>
          <p:nvPr>
            <p:ph idx="1"/>
            <p:extLst>
              <p:ext uri="{D42A27DB-BD31-4B8C-83A1-F6EECF244321}">
                <p14:modId xmlns:p14="http://schemas.microsoft.com/office/powerpoint/2010/main" val="412047372"/>
              </p:ext>
            </p:extLst>
          </p:nvPr>
        </p:nvGraphicFramePr>
        <p:xfrm>
          <a:off x="756320" y="1484784"/>
          <a:ext cx="7632848"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FCE8BD44-6B13-43DC-A324-45075B370976}"/>
              </a:ext>
            </a:extLst>
          </p:cNvPr>
          <p:cNvSpPr txBox="1"/>
          <p:nvPr/>
        </p:nvSpPr>
        <p:spPr>
          <a:xfrm>
            <a:off x="6228928" y="2060848"/>
            <a:ext cx="1728192" cy="461665"/>
          </a:xfrm>
          <a:prstGeom prst="rect">
            <a:avLst/>
          </a:prstGeom>
          <a:noFill/>
        </p:spPr>
        <p:txBody>
          <a:bodyPr wrap="square" rtlCol="0">
            <a:spAutoFit/>
          </a:bodyPr>
          <a:lstStyle/>
          <a:p>
            <a:r>
              <a:rPr lang="it-IT" dirty="0"/>
              <a:t>Posizioni</a:t>
            </a:r>
          </a:p>
        </p:txBody>
      </p:sp>
      <p:cxnSp>
        <p:nvCxnSpPr>
          <p:cNvPr id="7" name="Connettore 1 6">
            <a:extLst>
              <a:ext uri="{FF2B5EF4-FFF2-40B4-BE49-F238E27FC236}">
                <a16:creationId xmlns:a16="http://schemas.microsoft.com/office/drawing/2014/main" id="{59D398F8-7DCD-470B-A1E1-5BF4890E13A3}"/>
              </a:ext>
            </a:extLst>
          </p:cNvPr>
          <p:cNvCxnSpPr>
            <a:cxnSpLocks/>
            <a:stCxn id="6" idx="1"/>
          </p:cNvCxnSpPr>
          <p:nvPr/>
        </p:nvCxnSpPr>
        <p:spPr bwMode="auto">
          <a:xfrm flipH="1" flipV="1">
            <a:off x="5652864" y="2132856"/>
            <a:ext cx="576064" cy="158825"/>
          </a:xfrm>
          <a:prstGeom prst="line">
            <a:avLst/>
          </a:prstGeom>
          <a:noFill/>
          <a:ln w="38100" cap="flat" cmpd="sng" algn="ctr">
            <a:solidFill>
              <a:schemeClr val="folHlink"/>
            </a:solidFill>
            <a:prstDash val="solid"/>
            <a:round/>
            <a:headEnd type="none" w="med" len="med"/>
            <a:tailEnd type="none" w="med" len="med"/>
          </a:ln>
          <a:effectLst/>
        </p:spPr>
      </p:cxnSp>
      <p:cxnSp>
        <p:nvCxnSpPr>
          <p:cNvPr id="8" name="Connettore 1 8">
            <a:extLst>
              <a:ext uri="{FF2B5EF4-FFF2-40B4-BE49-F238E27FC236}">
                <a16:creationId xmlns:a16="http://schemas.microsoft.com/office/drawing/2014/main" id="{B69DBEC1-6FAA-4293-BE1E-9144C58F36F3}"/>
              </a:ext>
            </a:extLst>
          </p:cNvPr>
          <p:cNvCxnSpPr>
            <a:cxnSpLocks/>
          </p:cNvCxnSpPr>
          <p:nvPr/>
        </p:nvCxnSpPr>
        <p:spPr bwMode="auto">
          <a:xfrm flipH="1">
            <a:off x="4788024" y="2564904"/>
            <a:ext cx="1584920" cy="1020886"/>
          </a:xfrm>
          <a:prstGeom prst="line">
            <a:avLst/>
          </a:prstGeom>
          <a:noFill/>
          <a:ln w="38100" cap="flat" cmpd="sng" algn="ctr">
            <a:solidFill>
              <a:schemeClr val="folHlink"/>
            </a:solidFill>
            <a:prstDash val="solid"/>
            <a:round/>
            <a:headEnd type="none" w="med" len="med"/>
            <a:tailEnd type="none" w="med" len="med"/>
          </a:ln>
          <a:effectLst/>
        </p:spPr>
      </p:cxnSp>
      <p:cxnSp>
        <p:nvCxnSpPr>
          <p:cNvPr id="9" name="Connettore 1 10">
            <a:extLst>
              <a:ext uri="{FF2B5EF4-FFF2-40B4-BE49-F238E27FC236}">
                <a16:creationId xmlns:a16="http://schemas.microsoft.com/office/drawing/2014/main" id="{76FF9C28-D6BF-4094-A67C-01FDDE169AF3}"/>
              </a:ext>
            </a:extLst>
          </p:cNvPr>
          <p:cNvCxnSpPr>
            <a:cxnSpLocks/>
            <a:stCxn id="6" idx="2"/>
          </p:cNvCxnSpPr>
          <p:nvPr/>
        </p:nvCxnSpPr>
        <p:spPr bwMode="auto">
          <a:xfrm flipH="1">
            <a:off x="6660232" y="2522513"/>
            <a:ext cx="432792" cy="1020886"/>
          </a:xfrm>
          <a:prstGeom prst="line">
            <a:avLst/>
          </a:prstGeom>
          <a:noFill/>
          <a:ln w="38100" cap="flat" cmpd="sng" algn="ctr">
            <a:solidFill>
              <a:schemeClr val="folHlink"/>
            </a:solidFill>
            <a:prstDash val="solid"/>
            <a:round/>
            <a:headEnd type="none" w="med" len="med"/>
            <a:tailEnd type="none" w="med" len="med"/>
          </a:ln>
          <a:effectLst/>
        </p:spPr>
      </p:cxnSp>
      <p:sp>
        <p:nvSpPr>
          <p:cNvPr id="10" name="CasellaDiTesto 9">
            <a:extLst>
              <a:ext uri="{FF2B5EF4-FFF2-40B4-BE49-F238E27FC236}">
                <a16:creationId xmlns:a16="http://schemas.microsoft.com/office/drawing/2014/main" id="{3294097C-6449-41C6-9250-55E9FCD41B8F}"/>
              </a:ext>
            </a:extLst>
          </p:cNvPr>
          <p:cNvSpPr txBox="1"/>
          <p:nvPr/>
        </p:nvSpPr>
        <p:spPr>
          <a:xfrm>
            <a:off x="828328" y="1772816"/>
            <a:ext cx="1728192" cy="461665"/>
          </a:xfrm>
          <a:prstGeom prst="rect">
            <a:avLst/>
          </a:prstGeom>
          <a:noFill/>
        </p:spPr>
        <p:txBody>
          <a:bodyPr wrap="square" rtlCol="0">
            <a:spAutoFit/>
          </a:bodyPr>
          <a:lstStyle/>
          <a:p>
            <a:r>
              <a:rPr lang="it-IT" dirty="0"/>
              <a:t>Funzione</a:t>
            </a:r>
          </a:p>
        </p:txBody>
      </p:sp>
      <p:cxnSp>
        <p:nvCxnSpPr>
          <p:cNvPr id="11" name="Connettore 1 19">
            <a:extLst>
              <a:ext uri="{FF2B5EF4-FFF2-40B4-BE49-F238E27FC236}">
                <a16:creationId xmlns:a16="http://schemas.microsoft.com/office/drawing/2014/main" id="{8BBC2E3D-0C40-43FA-9E10-4D423C22F838}"/>
              </a:ext>
            </a:extLst>
          </p:cNvPr>
          <p:cNvCxnSpPr>
            <a:cxnSpLocks/>
          </p:cNvCxnSpPr>
          <p:nvPr/>
        </p:nvCxnSpPr>
        <p:spPr bwMode="auto">
          <a:xfrm flipH="1" flipV="1">
            <a:off x="1908448" y="2276873"/>
            <a:ext cx="935360" cy="432047"/>
          </a:xfrm>
          <a:prstGeom prst="line">
            <a:avLst/>
          </a:prstGeom>
          <a:noFill/>
          <a:ln w="38100" cap="flat" cmpd="sng" algn="ctr">
            <a:solidFill>
              <a:schemeClr val="folHlink"/>
            </a:solidFill>
            <a:prstDash val="solid"/>
            <a:round/>
            <a:headEnd type="none" w="med" len="med"/>
            <a:tailEnd type="none" w="med" len="med"/>
          </a:ln>
          <a:effectLst/>
        </p:spPr>
      </p:cxnSp>
    </p:spTree>
    <p:extLst>
      <p:ext uri="{BB962C8B-B14F-4D97-AF65-F5344CB8AC3E}">
        <p14:creationId xmlns:p14="http://schemas.microsoft.com/office/powerpoint/2010/main" val="59554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38915" name="Picture 3" descr="SigilloLogoLAST_WhiteOK"/>
          <p:cNvPicPr>
            <a:picLocks noChangeAspect="1" noChangeArrowheads="1"/>
          </p:cNvPicPr>
          <p:nvPr/>
        </p:nvPicPr>
        <p:blipFill>
          <a:blip r:embed="rId3" cstate="print"/>
          <a:srcRect/>
          <a:stretch>
            <a:fillRect/>
          </a:stretch>
        </p:blipFill>
        <p:spPr bwMode="auto">
          <a:xfrm>
            <a:off x="184150" y="96838"/>
            <a:ext cx="2300288" cy="1028700"/>
          </a:xfrm>
          <a:prstGeom prst="rect">
            <a:avLst/>
          </a:prstGeom>
          <a:noFill/>
          <a:ln w="9525">
            <a:noFill/>
            <a:miter lim="800000"/>
            <a:headEnd/>
            <a:tailEnd/>
          </a:ln>
        </p:spPr>
      </p:pic>
      <p:sp>
        <p:nvSpPr>
          <p:cNvPr id="242692" name="Rectangle 4"/>
          <p:cNvSpPr>
            <a:spLocks noGrp="1" noChangeArrowheads="1"/>
          </p:cNvSpPr>
          <p:nvPr>
            <p:ph type="body" sz="half" idx="1"/>
          </p:nvPr>
        </p:nvSpPr>
        <p:spPr>
          <a:xfrm>
            <a:off x="395537" y="1465265"/>
            <a:ext cx="8352928" cy="4988072"/>
          </a:xfrm>
        </p:spPr>
        <p:txBody>
          <a:bodyPr>
            <a:noAutofit/>
          </a:bodyPr>
          <a:lstStyle/>
          <a:p>
            <a:pPr eaLnBrk="1" hangingPunct="1">
              <a:lnSpc>
                <a:spcPct val="110000"/>
              </a:lnSpc>
              <a:buClr>
                <a:schemeClr val="tx2"/>
              </a:buClr>
            </a:pPr>
            <a:r>
              <a:rPr lang="it-IT" sz="2000" dirty="0"/>
              <a:t>Il sistema di valutazione nel suo complesso.</a:t>
            </a:r>
          </a:p>
          <a:p>
            <a:pPr lvl="1" eaLnBrk="1" hangingPunct="1">
              <a:lnSpc>
                <a:spcPct val="110000"/>
              </a:lnSpc>
              <a:buClr>
                <a:schemeClr val="tx2"/>
              </a:buClr>
            </a:pPr>
            <a:r>
              <a:rPr lang="it-IT" sz="2000" dirty="0"/>
              <a:t>Interdipendenze con il sistema retributivo e quello formativo.</a:t>
            </a:r>
          </a:p>
          <a:p>
            <a:pPr eaLnBrk="1" hangingPunct="1">
              <a:lnSpc>
                <a:spcPct val="110000"/>
              </a:lnSpc>
              <a:buClr>
                <a:schemeClr val="tx2"/>
              </a:buClr>
            </a:pPr>
            <a:r>
              <a:rPr lang="it-IT" sz="2000" dirty="0"/>
              <a:t>Analisi della posizione.</a:t>
            </a:r>
          </a:p>
          <a:p>
            <a:pPr lvl="1" eaLnBrk="1" hangingPunct="1">
              <a:lnSpc>
                <a:spcPct val="110000"/>
              </a:lnSpc>
              <a:buClr>
                <a:schemeClr val="tx2"/>
              </a:buClr>
            </a:pPr>
            <a:r>
              <a:rPr lang="it-IT" sz="2000" dirty="0"/>
              <a:t>Analisi del lavoro e progettazione delle mansioni.</a:t>
            </a:r>
          </a:p>
          <a:p>
            <a:pPr lvl="1" eaLnBrk="1" hangingPunct="1">
              <a:lnSpc>
                <a:spcPct val="110000"/>
              </a:lnSpc>
              <a:buClr>
                <a:schemeClr val="tx2"/>
              </a:buClr>
            </a:pPr>
            <a:r>
              <a:rPr lang="it-IT" sz="2000" dirty="0"/>
              <a:t>Descrizione della posizione e requisiti del candidato.</a:t>
            </a:r>
          </a:p>
          <a:p>
            <a:pPr lvl="1" eaLnBrk="1" hangingPunct="1">
              <a:lnSpc>
                <a:spcPct val="110000"/>
              </a:lnSpc>
              <a:buClr>
                <a:schemeClr val="tx2"/>
              </a:buClr>
            </a:pPr>
            <a:r>
              <a:rPr lang="it-IT" sz="2000" dirty="0"/>
              <a:t>Competenze pratiche: </a:t>
            </a:r>
            <a:r>
              <a:rPr lang="it-IT" sz="2000" i="1" dirty="0"/>
              <a:t>Intervista di Job Analysis e Job </a:t>
            </a:r>
            <a:r>
              <a:rPr lang="it-IT" sz="2000" i="1" dirty="0" err="1"/>
              <a:t>Description</a:t>
            </a:r>
            <a:r>
              <a:rPr lang="it-IT" sz="2000" dirty="0"/>
              <a:t>.</a:t>
            </a:r>
          </a:p>
          <a:p>
            <a:pPr lvl="1" eaLnBrk="1" hangingPunct="1">
              <a:lnSpc>
                <a:spcPct val="110000"/>
              </a:lnSpc>
              <a:buClr>
                <a:schemeClr val="tx2"/>
              </a:buClr>
            </a:pPr>
            <a:r>
              <a:rPr lang="it-IT" sz="2000" dirty="0"/>
              <a:t>Competenze pratiche: </a:t>
            </a:r>
            <a:r>
              <a:rPr lang="it-IT" sz="2000" i="1" dirty="0"/>
              <a:t>Job </a:t>
            </a:r>
            <a:r>
              <a:rPr lang="it-IT" sz="2000" i="1" dirty="0" err="1"/>
              <a:t>specification</a:t>
            </a:r>
            <a:endParaRPr lang="it-IT" sz="2000" i="1" dirty="0"/>
          </a:p>
          <a:p>
            <a:pPr eaLnBrk="1" hangingPunct="1">
              <a:lnSpc>
                <a:spcPct val="110000"/>
              </a:lnSpc>
              <a:buClr>
                <a:schemeClr val="tx2"/>
              </a:buClr>
            </a:pPr>
            <a:r>
              <a:rPr lang="it-IT" sz="2000" dirty="0"/>
              <a:t>Il reclutamento: fonti e caratteristiche del messaggio.</a:t>
            </a:r>
          </a:p>
          <a:p>
            <a:pPr eaLnBrk="1" hangingPunct="1">
              <a:lnSpc>
                <a:spcPct val="110000"/>
              </a:lnSpc>
              <a:buClr>
                <a:schemeClr val="tx2"/>
              </a:buClr>
            </a:pPr>
            <a:r>
              <a:rPr lang="it-IT" sz="2000" dirty="0"/>
              <a:t>La valutazione.</a:t>
            </a:r>
          </a:p>
          <a:p>
            <a:pPr lvl="1" eaLnBrk="1" hangingPunct="1">
              <a:lnSpc>
                <a:spcPct val="110000"/>
              </a:lnSpc>
              <a:buClr>
                <a:schemeClr val="tx2"/>
              </a:buClr>
            </a:pPr>
            <a:r>
              <a:rPr lang="it-IT" sz="2000" dirty="0"/>
              <a:t>Metodi e costrutti da utilizzare. </a:t>
            </a:r>
          </a:p>
          <a:p>
            <a:pPr lvl="1" eaLnBrk="1" hangingPunct="1">
              <a:lnSpc>
                <a:spcPct val="110000"/>
              </a:lnSpc>
              <a:buClr>
                <a:schemeClr val="tx2"/>
              </a:buClr>
            </a:pPr>
            <a:r>
              <a:rPr lang="it-IT" sz="2000" dirty="0"/>
              <a:t>Competenze pratiche: La </a:t>
            </a:r>
            <a:r>
              <a:rPr lang="it-IT" sz="2000" i="1" dirty="0" err="1"/>
              <a:t>critical</a:t>
            </a:r>
            <a:r>
              <a:rPr lang="it-IT" sz="2000" i="1" dirty="0"/>
              <a:t> </a:t>
            </a:r>
            <a:r>
              <a:rPr lang="it-IT" sz="2000" i="1" dirty="0" err="1"/>
              <a:t>incident</a:t>
            </a:r>
            <a:r>
              <a:rPr lang="it-IT" sz="2000" i="1" dirty="0"/>
              <a:t> interview</a:t>
            </a:r>
            <a:r>
              <a:rPr lang="it-IT" sz="2000" dirty="0"/>
              <a:t>.</a:t>
            </a:r>
          </a:p>
          <a:p>
            <a:pPr eaLnBrk="1" hangingPunct="1">
              <a:lnSpc>
                <a:spcPct val="110000"/>
              </a:lnSpc>
              <a:buClr>
                <a:schemeClr val="tx2"/>
              </a:buClr>
            </a:pPr>
            <a:r>
              <a:rPr lang="it-IT" sz="2000" dirty="0"/>
              <a:t>Calcolo dei punteggi e creazione graduatoria</a:t>
            </a:r>
            <a:r>
              <a:rPr lang="it-IT" sz="2000" i="1" dirty="0"/>
              <a:t>.</a:t>
            </a:r>
          </a:p>
        </p:txBody>
      </p:sp>
      <p:sp>
        <p:nvSpPr>
          <p:cNvPr id="38917" name="Text Box 5"/>
          <p:cNvSpPr txBox="1">
            <a:spLocks noChangeArrowheads="1"/>
          </p:cNvSpPr>
          <p:nvPr/>
        </p:nvSpPr>
        <p:spPr bwMode="auto">
          <a:xfrm>
            <a:off x="2915816" y="252413"/>
            <a:ext cx="6099597" cy="954087"/>
          </a:xfrm>
          <a:prstGeom prst="rect">
            <a:avLst/>
          </a:prstGeom>
          <a:noFill/>
          <a:ln w="9525">
            <a:noFill/>
            <a:miter lim="800000"/>
            <a:headEnd/>
            <a:tailEnd/>
          </a:ln>
        </p:spPr>
        <p:txBody>
          <a:bodyPr wrap="square">
            <a:spAutoFit/>
          </a:bodyPr>
          <a:lstStyle/>
          <a:p>
            <a:pPr algn="r"/>
            <a:r>
              <a:rPr lang="it-IT" sz="2800" b="0" dirty="0">
                <a:solidFill>
                  <a:schemeClr val="bg1"/>
                </a:solidFill>
              </a:rPr>
              <a:t>Contenuti</a:t>
            </a:r>
          </a:p>
          <a:p>
            <a:pPr algn="r"/>
            <a:endParaRPr lang="it-IT" sz="1400" b="0" dirty="0">
              <a:solidFill>
                <a:schemeClr val="bg1"/>
              </a:solidFill>
            </a:endParaRPr>
          </a:p>
          <a:p>
            <a:pPr algn="r"/>
            <a:endParaRPr lang="it-IT" sz="1400" b="0" dirty="0">
              <a:solidFill>
                <a:schemeClr val="bg1"/>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3207B3-34E0-434A-9254-AF91381ABDE9}"/>
              </a:ext>
            </a:extLst>
          </p:cNvPr>
          <p:cNvSpPr>
            <a:spLocks noGrp="1"/>
          </p:cNvSpPr>
          <p:nvPr>
            <p:ph type="title"/>
          </p:nvPr>
        </p:nvSpPr>
        <p:spPr/>
        <p:txBody>
          <a:bodyPr/>
          <a:lstStyle/>
          <a:p>
            <a:r>
              <a:rPr lang="it-IT" dirty="0"/>
              <a:t>Struttura divisionale</a:t>
            </a:r>
          </a:p>
        </p:txBody>
      </p:sp>
      <p:grpSp>
        <p:nvGrpSpPr>
          <p:cNvPr id="4" name="Organization Chart 2">
            <a:extLst>
              <a:ext uri="{FF2B5EF4-FFF2-40B4-BE49-F238E27FC236}">
                <a16:creationId xmlns:a16="http://schemas.microsoft.com/office/drawing/2014/main" id="{88501C0B-1291-478F-8C91-5FCF25529055}"/>
              </a:ext>
            </a:extLst>
          </p:cNvPr>
          <p:cNvGrpSpPr>
            <a:grpSpLocks/>
          </p:cNvGrpSpPr>
          <p:nvPr/>
        </p:nvGrpSpPr>
        <p:grpSpPr bwMode="auto">
          <a:xfrm>
            <a:off x="539552" y="1366095"/>
            <a:ext cx="8280920" cy="2422946"/>
            <a:chOff x="657" y="985"/>
            <a:chExt cx="5901" cy="1311"/>
          </a:xfrm>
        </p:grpSpPr>
        <p:cxnSp>
          <p:nvCxnSpPr>
            <p:cNvPr id="5" name="_s2052">
              <a:extLst>
                <a:ext uri="{FF2B5EF4-FFF2-40B4-BE49-F238E27FC236}">
                  <a16:creationId xmlns:a16="http://schemas.microsoft.com/office/drawing/2014/main" id="{F394B326-CC69-47CE-BDB4-FDCC97F0AE37}"/>
                </a:ext>
              </a:extLst>
            </p:cNvPr>
            <p:cNvCxnSpPr>
              <a:cxnSpLocks noChangeShapeType="1"/>
              <a:stCxn id="21" idx="0"/>
              <a:endCxn id="18" idx="2"/>
            </p:cNvCxnSpPr>
            <p:nvPr/>
          </p:nvCxnSpPr>
          <p:spPr bwMode="auto">
            <a:xfrm rot="5400000" flipH="1">
              <a:off x="5552" y="1432"/>
              <a:ext cx="144" cy="1007"/>
            </a:xfrm>
            <a:prstGeom prst="bentConnector3">
              <a:avLst>
                <a:gd name="adj1" fmla="val 4615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 name="_s2053">
              <a:extLst>
                <a:ext uri="{FF2B5EF4-FFF2-40B4-BE49-F238E27FC236}">
                  <a16:creationId xmlns:a16="http://schemas.microsoft.com/office/drawing/2014/main" id="{517294E4-EFA5-4DC0-B74E-4AA684B9205E}"/>
                </a:ext>
              </a:extLst>
            </p:cNvPr>
            <p:cNvCxnSpPr>
              <a:cxnSpLocks noChangeShapeType="1"/>
              <a:stCxn id="20" idx="0"/>
              <a:endCxn id="18" idx="2"/>
            </p:cNvCxnSpPr>
            <p:nvPr/>
          </p:nvCxnSpPr>
          <p:spPr bwMode="auto">
            <a:xfrm rot="16200000">
              <a:off x="5049" y="1935"/>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 name="_s2054">
              <a:extLst>
                <a:ext uri="{FF2B5EF4-FFF2-40B4-BE49-F238E27FC236}">
                  <a16:creationId xmlns:a16="http://schemas.microsoft.com/office/drawing/2014/main" id="{24AEF17A-7B18-4E1B-BB49-F3F27EA00A86}"/>
                </a:ext>
              </a:extLst>
            </p:cNvPr>
            <p:cNvCxnSpPr>
              <a:cxnSpLocks noChangeShapeType="1"/>
              <a:stCxn id="19" idx="0"/>
              <a:endCxn id="18" idx="2"/>
            </p:cNvCxnSpPr>
            <p:nvPr/>
          </p:nvCxnSpPr>
          <p:spPr bwMode="auto">
            <a:xfrm rot="16200000">
              <a:off x="4545" y="1432"/>
              <a:ext cx="144" cy="1007"/>
            </a:xfrm>
            <a:prstGeom prst="bentConnector3">
              <a:avLst>
                <a:gd name="adj1" fmla="val 4615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 name="_s2055">
              <a:extLst>
                <a:ext uri="{FF2B5EF4-FFF2-40B4-BE49-F238E27FC236}">
                  <a16:creationId xmlns:a16="http://schemas.microsoft.com/office/drawing/2014/main" id="{3912A969-528B-4B6E-9BA4-63C9E317788B}"/>
                </a:ext>
              </a:extLst>
            </p:cNvPr>
            <p:cNvCxnSpPr>
              <a:cxnSpLocks noChangeShapeType="1"/>
            </p:cNvCxnSpPr>
            <p:nvPr/>
          </p:nvCxnSpPr>
          <p:spPr bwMode="auto">
            <a:xfrm rot="16200000" flipV="1">
              <a:off x="4223" y="730"/>
              <a:ext cx="281" cy="1511"/>
            </a:xfrm>
            <a:prstGeom prst="bentConnector3">
              <a:avLst>
                <a:gd name="adj1" fmla="val 48514"/>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 name="_s2056">
              <a:extLst>
                <a:ext uri="{FF2B5EF4-FFF2-40B4-BE49-F238E27FC236}">
                  <a16:creationId xmlns:a16="http://schemas.microsoft.com/office/drawing/2014/main" id="{5ABF2867-6A10-4FC5-B9CF-C7758FC5E9B8}"/>
                </a:ext>
              </a:extLst>
            </p:cNvPr>
            <p:cNvCxnSpPr>
              <a:cxnSpLocks noChangeShapeType="1"/>
              <a:stCxn id="17" idx="0"/>
              <a:endCxn id="14" idx="2"/>
            </p:cNvCxnSpPr>
            <p:nvPr/>
          </p:nvCxnSpPr>
          <p:spPr bwMode="auto">
            <a:xfrm rot="5400000" flipH="1">
              <a:off x="2530" y="1432"/>
              <a:ext cx="144" cy="1007"/>
            </a:xfrm>
            <a:prstGeom prst="bentConnector3">
              <a:avLst>
                <a:gd name="adj1" fmla="val 4615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 name="_s2057">
              <a:extLst>
                <a:ext uri="{FF2B5EF4-FFF2-40B4-BE49-F238E27FC236}">
                  <a16:creationId xmlns:a16="http://schemas.microsoft.com/office/drawing/2014/main" id="{A6D4D5F2-E43A-411A-AA85-A128188BEC60}"/>
                </a:ext>
              </a:extLst>
            </p:cNvPr>
            <p:cNvCxnSpPr>
              <a:cxnSpLocks noChangeShapeType="1"/>
              <a:stCxn id="16" idx="0"/>
              <a:endCxn id="14" idx="2"/>
            </p:cNvCxnSpPr>
            <p:nvPr/>
          </p:nvCxnSpPr>
          <p:spPr bwMode="auto">
            <a:xfrm rot="16200000">
              <a:off x="2026" y="1935"/>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1" name="_s2058">
              <a:extLst>
                <a:ext uri="{FF2B5EF4-FFF2-40B4-BE49-F238E27FC236}">
                  <a16:creationId xmlns:a16="http://schemas.microsoft.com/office/drawing/2014/main" id="{FD4233D2-6220-4DA5-9893-CBF872D7E864}"/>
                </a:ext>
              </a:extLst>
            </p:cNvPr>
            <p:cNvCxnSpPr>
              <a:cxnSpLocks noChangeShapeType="1"/>
              <a:stCxn id="15" idx="0"/>
              <a:endCxn id="14" idx="2"/>
            </p:cNvCxnSpPr>
            <p:nvPr/>
          </p:nvCxnSpPr>
          <p:spPr bwMode="auto">
            <a:xfrm rot="16200000">
              <a:off x="1521" y="1432"/>
              <a:ext cx="144" cy="1008"/>
            </a:xfrm>
            <a:prstGeom prst="bentConnector3">
              <a:avLst>
                <a:gd name="adj1" fmla="val 46153"/>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2" name="_s2059">
              <a:extLst>
                <a:ext uri="{FF2B5EF4-FFF2-40B4-BE49-F238E27FC236}">
                  <a16:creationId xmlns:a16="http://schemas.microsoft.com/office/drawing/2014/main" id="{DF0946F9-E7BF-4A8A-AEB9-58BECBBD858B}"/>
                </a:ext>
              </a:extLst>
            </p:cNvPr>
            <p:cNvCxnSpPr>
              <a:cxnSpLocks noChangeShapeType="1"/>
              <a:stCxn id="14" idx="0"/>
              <a:endCxn id="13" idx="2"/>
            </p:cNvCxnSpPr>
            <p:nvPr/>
          </p:nvCxnSpPr>
          <p:spPr bwMode="auto">
            <a:xfrm rot="5400000" flipH="1" flipV="1">
              <a:off x="2701" y="669"/>
              <a:ext cx="303" cy="1511"/>
            </a:xfrm>
            <a:prstGeom prst="bentConnector3">
              <a:avLst>
                <a:gd name="adj1" fmla="val 2794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3" name="_s2060">
              <a:extLst>
                <a:ext uri="{FF2B5EF4-FFF2-40B4-BE49-F238E27FC236}">
                  <a16:creationId xmlns:a16="http://schemas.microsoft.com/office/drawing/2014/main" id="{CB9E8392-9FE3-4887-92D6-42E919D32BC5}"/>
                </a:ext>
              </a:extLst>
            </p:cNvPr>
            <p:cNvSpPr>
              <a:spLocks noChangeArrowheads="1"/>
            </p:cNvSpPr>
            <p:nvPr/>
          </p:nvSpPr>
          <p:spPr bwMode="auto">
            <a:xfrm>
              <a:off x="3176" y="985"/>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Direttore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generale</a:t>
              </a:r>
            </a:p>
          </p:txBody>
        </p:sp>
        <p:sp>
          <p:nvSpPr>
            <p:cNvPr id="14" name="_s2061">
              <a:extLst>
                <a:ext uri="{FF2B5EF4-FFF2-40B4-BE49-F238E27FC236}">
                  <a16:creationId xmlns:a16="http://schemas.microsoft.com/office/drawing/2014/main" id="{66454E6D-3AED-4ED7-9EAE-7BCE4131AF16}"/>
                </a:ext>
              </a:extLst>
            </p:cNvPr>
            <p:cNvSpPr>
              <a:spLocks noChangeArrowheads="1"/>
            </p:cNvSpPr>
            <p:nvPr/>
          </p:nvSpPr>
          <p:spPr bwMode="auto">
            <a:xfrm>
              <a:off x="1665" y="1576"/>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Direttore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divisione 1</a:t>
              </a:r>
            </a:p>
          </p:txBody>
        </p:sp>
        <p:sp>
          <p:nvSpPr>
            <p:cNvPr id="15" name="_s2062">
              <a:extLst>
                <a:ext uri="{FF2B5EF4-FFF2-40B4-BE49-F238E27FC236}">
                  <a16:creationId xmlns:a16="http://schemas.microsoft.com/office/drawing/2014/main" id="{F2746EE5-3838-4892-8875-626B12BFFF4B}"/>
                </a:ext>
              </a:extLst>
            </p:cNvPr>
            <p:cNvSpPr>
              <a:spLocks noChangeArrowheads="1"/>
            </p:cNvSpPr>
            <p:nvPr/>
          </p:nvSpPr>
          <p:spPr bwMode="auto">
            <a:xfrm>
              <a:off x="657" y="2008"/>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a:ln>
                    <a:noFill/>
                  </a:ln>
                  <a:effectLst/>
                  <a:latin typeface="Tahoma" pitchFamily="34" charset="0"/>
                  <a:cs typeface="Arial" charset="0"/>
                </a:rPr>
                <a:t>Produzione 1</a:t>
              </a:r>
            </a:p>
          </p:txBody>
        </p:sp>
        <p:sp>
          <p:nvSpPr>
            <p:cNvPr id="16" name="_s2063">
              <a:extLst>
                <a:ext uri="{FF2B5EF4-FFF2-40B4-BE49-F238E27FC236}">
                  <a16:creationId xmlns:a16="http://schemas.microsoft.com/office/drawing/2014/main" id="{AF8FE914-0E8C-4C10-8ED2-E642EAB91437}"/>
                </a:ext>
              </a:extLst>
            </p:cNvPr>
            <p:cNvSpPr>
              <a:spLocks noChangeArrowheads="1"/>
            </p:cNvSpPr>
            <p:nvPr/>
          </p:nvSpPr>
          <p:spPr bwMode="auto">
            <a:xfrm>
              <a:off x="1665" y="2008"/>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a:ln>
                    <a:noFill/>
                  </a:ln>
                  <a:effectLst/>
                  <a:latin typeface="Tahoma" pitchFamily="34" charset="0"/>
                  <a:cs typeface="Arial" charset="0"/>
                </a:rPr>
                <a:t>Vendita 1</a:t>
              </a:r>
            </a:p>
          </p:txBody>
        </p:sp>
        <p:sp>
          <p:nvSpPr>
            <p:cNvPr id="17" name="_s2064">
              <a:extLst>
                <a:ext uri="{FF2B5EF4-FFF2-40B4-BE49-F238E27FC236}">
                  <a16:creationId xmlns:a16="http://schemas.microsoft.com/office/drawing/2014/main" id="{D7566E9B-643C-4CB4-9762-72909A616C70}"/>
                </a:ext>
              </a:extLst>
            </p:cNvPr>
            <p:cNvSpPr>
              <a:spLocks noChangeArrowheads="1"/>
            </p:cNvSpPr>
            <p:nvPr/>
          </p:nvSpPr>
          <p:spPr bwMode="auto">
            <a:xfrm>
              <a:off x="2673" y="2008"/>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a:ln>
                    <a:noFill/>
                  </a:ln>
                  <a:effectLst/>
                  <a:latin typeface="Tahoma" pitchFamily="34" charset="0"/>
                  <a:cs typeface="Arial" charset="0"/>
                </a:rPr>
                <a:t>... 1</a:t>
              </a:r>
            </a:p>
          </p:txBody>
        </p:sp>
        <p:sp>
          <p:nvSpPr>
            <p:cNvPr id="18" name="_s2065">
              <a:extLst>
                <a:ext uri="{FF2B5EF4-FFF2-40B4-BE49-F238E27FC236}">
                  <a16:creationId xmlns:a16="http://schemas.microsoft.com/office/drawing/2014/main" id="{3103388A-6C85-4ACC-A374-AEC07926F9BF}"/>
                </a:ext>
              </a:extLst>
            </p:cNvPr>
            <p:cNvSpPr>
              <a:spLocks noChangeArrowheads="1"/>
            </p:cNvSpPr>
            <p:nvPr/>
          </p:nvSpPr>
          <p:spPr bwMode="auto">
            <a:xfrm>
              <a:off x="4688" y="157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Direttore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divisione 2</a:t>
              </a:r>
            </a:p>
          </p:txBody>
        </p:sp>
        <p:sp>
          <p:nvSpPr>
            <p:cNvPr id="19" name="_s2066">
              <a:extLst>
                <a:ext uri="{FF2B5EF4-FFF2-40B4-BE49-F238E27FC236}">
                  <a16:creationId xmlns:a16="http://schemas.microsoft.com/office/drawing/2014/main" id="{4D53292D-B58D-4E0B-B809-F8093E18FEA2}"/>
                </a:ext>
              </a:extLst>
            </p:cNvPr>
            <p:cNvSpPr>
              <a:spLocks noChangeArrowheads="1"/>
            </p:cNvSpPr>
            <p:nvPr/>
          </p:nvSpPr>
          <p:spPr bwMode="auto">
            <a:xfrm>
              <a:off x="3681" y="2008"/>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Produzione 2</a:t>
              </a:r>
            </a:p>
          </p:txBody>
        </p:sp>
        <p:sp>
          <p:nvSpPr>
            <p:cNvPr id="20" name="_s2067">
              <a:extLst>
                <a:ext uri="{FF2B5EF4-FFF2-40B4-BE49-F238E27FC236}">
                  <a16:creationId xmlns:a16="http://schemas.microsoft.com/office/drawing/2014/main" id="{3A641E52-35DF-4A90-8B65-B412F585D861}"/>
                </a:ext>
              </a:extLst>
            </p:cNvPr>
            <p:cNvSpPr>
              <a:spLocks noChangeArrowheads="1"/>
            </p:cNvSpPr>
            <p:nvPr/>
          </p:nvSpPr>
          <p:spPr bwMode="auto">
            <a:xfrm>
              <a:off x="4688" y="2008"/>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a:ln>
                    <a:noFill/>
                  </a:ln>
                  <a:effectLst/>
                  <a:latin typeface="Tahoma" pitchFamily="34" charset="0"/>
                  <a:cs typeface="Arial" charset="0"/>
                </a:rPr>
                <a:t>Vendita 2</a:t>
              </a:r>
            </a:p>
          </p:txBody>
        </p:sp>
        <p:sp>
          <p:nvSpPr>
            <p:cNvPr id="21" name="_s2068">
              <a:extLst>
                <a:ext uri="{FF2B5EF4-FFF2-40B4-BE49-F238E27FC236}">
                  <a16:creationId xmlns:a16="http://schemas.microsoft.com/office/drawing/2014/main" id="{B521CF10-C76C-4E5F-AD5C-614F078F747E}"/>
                </a:ext>
              </a:extLst>
            </p:cNvPr>
            <p:cNvSpPr>
              <a:spLocks noChangeArrowheads="1"/>
            </p:cNvSpPr>
            <p:nvPr/>
          </p:nvSpPr>
          <p:spPr bwMode="auto">
            <a:xfrm>
              <a:off x="5695" y="2008"/>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a:ln>
                    <a:noFill/>
                  </a:ln>
                  <a:effectLst/>
                  <a:latin typeface="Tahoma" pitchFamily="34" charset="0"/>
                  <a:cs typeface="Arial" charset="0"/>
                </a:rPr>
                <a:t>… 2</a:t>
              </a:r>
            </a:p>
          </p:txBody>
        </p:sp>
        <p:sp>
          <p:nvSpPr>
            <p:cNvPr id="26" name="_s2060">
              <a:extLst>
                <a:ext uri="{FF2B5EF4-FFF2-40B4-BE49-F238E27FC236}">
                  <a16:creationId xmlns:a16="http://schemas.microsoft.com/office/drawing/2014/main" id="{1F65222D-1A84-46C0-B5BC-4555286FFCA7}"/>
                </a:ext>
              </a:extLst>
            </p:cNvPr>
            <p:cNvSpPr>
              <a:spLocks noChangeArrowheads="1"/>
            </p:cNvSpPr>
            <p:nvPr/>
          </p:nvSpPr>
          <p:spPr bwMode="auto">
            <a:xfrm>
              <a:off x="2241" y="116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1" u="none" strike="noStrike" cap="none" normalizeH="0" baseline="0" dirty="0">
                  <a:ln>
                    <a:noFill/>
                  </a:ln>
                  <a:effectLst/>
                  <a:latin typeface="Tahoma" pitchFamily="34" charset="0"/>
                  <a:cs typeface="Arial" charset="0"/>
                </a:rPr>
                <a:t>Cda</a:t>
              </a:r>
            </a:p>
          </p:txBody>
        </p:sp>
      </p:grpSp>
      <p:sp>
        <p:nvSpPr>
          <p:cNvPr id="22" name="Rectangle 54">
            <a:extLst>
              <a:ext uri="{FF2B5EF4-FFF2-40B4-BE49-F238E27FC236}">
                <a16:creationId xmlns:a16="http://schemas.microsoft.com/office/drawing/2014/main" id="{FFCC0E20-956C-4DD0-A72A-FB4F018FBD4F}"/>
              </a:ext>
            </a:extLst>
          </p:cNvPr>
          <p:cNvSpPr txBox="1">
            <a:spLocks noChangeArrowheads="1"/>
          </p:cNvSpPr>
          <p:nvPr/>
        </p:nvSpPr>
        <p:spPr>
          <a:xfrm>
            <a:off x="800100" y="4126150"/>
            <a:ext cx="7543800" cy="167911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2200" b="0" kern="0" dirty="0"/>
              <a:t>Principio di divisione del lavoro: </a:t>
            </a:r>
            <a:r>
              <a:rPr lang="it-IT" sz="2200" kern="0" dirty="0"/>
              <a:t>flusso di lavoro</a:t>
            </a:r>
          </a:p>
          <a:p>
            <a:r>
              <a:rPr lang="it-IT" sz="2200" b="0" kern="0" dirty="0"/>
              <a:t>Centralizzazione:</a:t>
            </a:r>
            <a:r>
              <a:rPr lang="it-IT" sz="2200" kern="0" dirty="0"/>
              <a:t> bassa </a:t>
            </a:r>
            <a:r>
              <a:rPr lang="it-IT" sz="2200" b="0" kern="0" dirty="0"/>
              <a:t>(divisioni sono autonome)</a:t>
            </a:r>
          </a:p>
          <a:p>
            <a:r>
              <a:rPr lang="it-IT" sz="2200" b="0" kern="0" dirty="0"/>
              <a:t>Principale</a:t>
            </a:r>
            <a:r>
              <a:rPr lang="it-IT" sz="2200" kern="0" dirty="0"/>
              <a:t> vantaggio: </a:t>
            </a:r>
            <a:r>
              <a:rPr lang="it-IT" sz="2200" i="1" kern="0" dirty="0"/>
              <a:t>più flessibile e innovativa</a:t>
            </a:r>
          </a:p>
          <a:p>
            <a:r>
              <a:rPr lang="it-IT" sz="2200" b="0" kern="0" dirty="0"/>
              <a:t>Principale svantaggio: </a:t>
            </a:r>
            <a:r>
              <a:rPr lang="it-IT" sz="2200" kern="0" dirty="0"/>
              <a:t>ridondanza </a:t>
            </a:r>
            <a:r>
              <a:rPr lang="it-IT" sz="2200" b="0" kern="0" dirty="0"/>
              <a:t>(meno efficienti)</a:t>
            </a:r>
          </a:p>
          <a:p>
            <a:r>
              <a:rPr lang="it-IT" sz="2200" b="0" kern="0" dirty="0"/>
              <a:t>Opzioni: divisione per</a:t>
            </a:r>
            <a:r>
              <a:rPr lang="it-IT" sz="2000" b="0" kern="0" dirty="0"/>
              <a:t> </a:t>
            </a:r>
            <a:r>
              <a:rPr lang="it-IT" sz="2200" b="0" kern="0" dirty="0"/>
              <a:t>prodotti, area geografica o cliente/utente</a:t>
            </a:r>
          </a:p>
        </p:txBody>
      </p:sp>
      <p:cxnSp>
        <p:nvCxnSpPr>
          <p:cNvPr id="33" name="Connettore diritto 32">
            <a:extLst>
              <a:ext uri="{FF2B5EF4-FFF2-40B4-BE49-F238E27FC236}">
                <a16:creationId xmlns:a16="http://schemas.microsoft.com/office/drawing/2014/main" id="{0C390D8C-630F-4D4F-B218-349AD3E706A9}"/>
              </a:ext>
            </a:extLst>
          </p:cNvPr>
          <p:cNvCxnSpPr>
            <a:stCxn id="26" idx="3"/>
          </p:cNvCxnSpPr>
          <p:nvPr/>
        </p:nvCxnSpPr>
        <p:spPr bwMode="auto">
          <a:xfrm>
            <a:off x="3974850" y="1972294"/>
            <a:ext cx="705864" cy="8375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634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27B63F-B2F9-4BEE-8D62-CA88EB9F66F9}"/>
              </a:ext>
            </a:extLst>
          </p:cNvPr>
          <p:cNvSpPr>
            <a:spLocks noGrp="1"/>
          </p:cNvSpPr>
          <p:nvPr>
            <p:ph type="ctrTitle"/>
          </p:nvPr>
        </p:nvSpPr>
        <p:spPr>
          <a:xfrm>
            <a:off x="685800" y="2130425"/>
            <a:ext cx="7772400" cy="1010543"/>
          </a:xfrm>
        </p:spPr>
        <p:txBody>
          <a:bodyPr/>
          <a:lstStyle/>
          <a:p>
            <a:r>
              <a:rPr lang="it-IT" dirty="0"/>
              <a:t>Job Analysis</a:t>
            </a:r>
          </a:p>
        </p:txBody>
      </p:sp>
      <p:sp>
        <p:nvSpPr>
          <p:cNvPr id="3" name="Sottotitolo 2">
            <a:extLst>
              <a:ext uri="{FF2B5EF4-FFF2-40B4-BE49-F238E27FC236}">
                <a16:creationId xmlns:a16="http://schemas.microsoft.com/office/drawing/2014/main" id="{6E9F66E0-4B35-43FA-B003-6FA08831079F}"/>
              </a:ext>
            </a:extLst>
          </p:cNvPr>
          <p:cNvSpPr>
            <a:spLocks noGrp="1"/>
          </p:cNvSpPr>
          <p:nvPr>
            <p:ph type="subTitle" idx="1"/>
          </p:nvPr>
        </p:nvSpPr>
        <p:spPr>
          <a:xfrm>
            <a:off x="971600" y="3717032"/>
            <a:ext cx="7056784" cy="1536575"/>
          </a:xfrm>
        </p:spPr>
        <p:txBody>
          <a:bodyPr/>
          <a:lstStyle/>
          <a:p>
            <a:r>
              <a:rPr lang="it-IT" dirty="0">
                <a:solidFill>
                  <a:schemeClr val="bg1"/>
                </a:solidFill>
              </a:rPr>
              <a:t>Una «vasta gamma di attività pensate per scoprire o documentare la natura di un lavoro»</a:t>
            </a:r>
          </a:p>
          <a:p>
            <a:pPr algn="l"/>
            <a:endParaRPr lang="it-IT" sz="2400" i="1" dirty="0">
              <a:solidFill>
                <a:schemeClr val="bg1"/>
              </a:solidFill>
            </a:endParaRPr>
          </a:p>
          <a:p>
            <a:pPr algn="l"/>
            <a:r>
              <a:rPr lang="it-IT" sz="2400" i="1" dirty="0" err="1">
                <a:solidFill>
                  <a:schemeClr val="bg1"/>
                </a:solidFill>
              </a:rPr>
              <a:t>Brannick</a:t>
            </a:r>
            <a:r>
              <a:rPr lang="it-IT" sz="2400" i="1" dirty="0">
                <a:solidFill>
                  <a:schemeClr val="bg1"/>
                </a:solidFill>
              </a:rPr>
              <a:t>, </a:t>
            </a:r>
            <a:r>
              <a:rPr lang="it-IT" sz="2400" i="1" dirty="0" err="1">
                <a:solidFill>
                  <a:schemeClr val="bg1"/>
                </a:solidFill>
              </a:rPr>
              <a:t>Cadle</a:t>
            </a:r>
            <a:r>
              <a:rPr lang="it-IT" sz="2400" i="1" dirty="0">
                <a:solidFill>
                  <a:schemeClr val="bg1"/>
                </a:solidFill>
              </a:rPr>
              <a:t> &amp; Levine (2012)</a:t>
            </a:r>
            <a:endParaRPr lang="it-IT" i="1"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71607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B1721B-9930-41DB-BC1C-AA6E046C69E0}"/>
              </a:ext>
            </a:extLst>
          </p:cNvPr>
          <p:cNvSpPr>
            <a:spLocks noGrp="1"/>
          </p:cNvSpPr>
          <p:nvPr>
            <p:ph type="title"/>
          </p:nvPr>
        </p:nvSpPr>
        <p:spPr/>
        <p:txBody>
          <a:bodyPr/>
          <a:lstStyle/>
          <a:p>
            <a:r>
              <a:rPr lang="it-IT" dirty="0"/>
              <a:t>La posizione (Job)</a:t>
            </a:r>
          </a:p>
        </p:txBody>
      </p:sp>
      <p:sp>
        <p:nvSpPr>
          <p:cNvPr id="3" name="Segnaposto contenuto 2">
            <a:extLst>
              <a:ext uri="{FF2B5EF4-FFF2-40B4-BE49-F238E27FC236}">
                <a16:creationId xmlns:a16="http://schemas.microsoft.com/office/drawing/2014/main" id="{7BD3FEFE-391B-4CBD-B617-48DABE800B64}"/>
              </a:ext>
            </a:extLst>
          </p:cNvPr>
          <p:cNvSpPr>
            <a:spLocks noGrp="1"/>
          </p:cNvSpPr>
          <p:nvPr>
            <p:ph idx="1"/>
          </p:nvPr>
        </p:nvSpPr>
        <p:spPr>
          <a:xfrm>
            <a:off x="457200" y="1556792"/>
            <a:ext cx="8229600" cy="4983162"/>
          </a:xfrm>
        </p:spPr>
        <p:txBody>
          <a:bodyPr/>
          <a:lstStyle/>
          <a:p>
            <a:r>
              <a:rPr lang="it-IT" sz="2000" dirty="0"/>
              <a:t>La posizione è </a:t>
            </a:r>
            <a:r>
              <a:rPr lang="it-IT" sz="2000" b="1" dirty="0"/>
              <a:t>l’unità base </a:t>
            </a:r>
            <a:r>
              <a:rPr lang="it-IT" sz="2000" dirty="0"/>
              <a:t>della struttura organizzativa e si costituisce di tutte le attività necessarie per generare l’output previsto.</a:t>
            </a:r>
          </a:p>
          <a:p>
            <a:r>
              <a:rPr lang="it-IT" sz="2000" dirty="0"/>
              <a:t>Può essere descritta attraverso i </a:t>
            </a:r>
            <a:r>
              <a:rPr lang="it-IT" sz="2000" b="1" dirty="0"/>
              <a:t>compiti</a:t>
            </a:r>
            <a:r>
              <a:rPr lang="it-IT" sz="2000" dirty="0"/>
              <a:t> e le </a:t>
            </a:r>
            <a:r>
              <a:rPr lang="it-IT" sz="2000" b="1" dirty="0"/>
              <a:t>responsabilità</a:t>
            </a:r>
            <a:r>
              <a:rPr lang="it-IT" sz="2000" dirty="0"/>
              <a:t> assegnati ad un singolo individuo, il cosiddetto titolare della posizione</a:t>
            </a:r>
          </a:p>
          <a:p>
            <a:r>
              <a:rPr lang="it-IT" sz="2000" dirty="0"/>
              <a:t>Esiste </a:t>
            </a:r>
            <a:r>
              <a:rPr lang="it-IT" sz="2000" b="1" dirty="0"/>
              <a:t>indipendentemente</a:t>
            </a:r>
            <a:r>
              <a:rPr lang="it-IT" sz="2000" dirty="0"/>
              <a:t> dal fatto che in uno specifico momento la posizione sia coperta o meno</a:t>
            </a:r>
          </a:p>
          <a:p>
            <a:r>
              <a:rPr lang="it-IT" sz="2000" dirty="0"/>
              <a:t>Può essere </a:t>
            </a:r>
            <a:r>
              <a:rPr lang="it-IT" sz="2000" b="1" dirty="0"/>
              <a:t>modificata o eliminata </a:t>
            </a:r>
            <a:r>
              <a:rPr lang="it-IT" sz="2000" dirty="0"/>
              <a:t>in funzione delle esigenze dell’organizzazione.</a:t>
            </a:r>
          </a:p>
          <a:p>
            <a:r>
              <a:rPr lang="it-IT" sz="2000" dirty="0"/>
              <a:t>Durante una selezione, l’analisi della posizione (Job Analysis) è </a:t>
            </a:r>
            <a:r>
              <a:rPr lang="it-IT" sz="2000" b="1" dirty="0"/>
              <a:t>necessaria</a:t>
            </a:r>
            <a:r>
              <a:rPr lang="it-IT" sz="2000" dirty="0"/>
              <a:t> quando non siano già disponibili sufficienti informazioni per stilare i requisiti del candidato o quando si teme che le informazioni presenti siano obsolete o non accurate. </a:t>
            </a:r>
          </a:p>
          <a:p>
            <a:endParaRPr lang="it-IT" sz="2000" dirty="0"/>
          </a:p>
        </p:txBody>
      </p:sp>
    </p:spTree>
    <p:extLst>
      <p:ext uri="{BB962C8B-B14F-4D97-AF65-F5344CB8AC3E}">
        <p14:creationId xmlns:p14="http://schemas.microsoft.com/office/powerpoint/2010/main" val="309688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57866-449A-4841-83D5-AEF0D244DF79}"/>
              </a:ext>
            </a:extLst>
          </p:cNvPr>
          <p:cNvSpPr>
            <a:spLocks noGrp="1"/>
          </p:cNvSpPr>
          <p:nvPr>
            <p:ph type="title"/>
          </p:nvPr>
        </p:nvSpPr>
        <p:spPr/>
        <p:txBody>
          <a:bodyPr/>
          <a:lstStyle/>
          <a:p>
            <a:r>
              <a:rPr lang="it-IT" dirty="0"/>
              <a:t>Due output della JA: </a:t>
            </a:r>
          </a:p>
        </p:txBody>
      </p:sp>
      <p:sp>
        <p:nvSpPr>
          <p:cNvPr id="3" name="Segnaposto contenuto 2">
            <a:extLst>
              <a:ext uri="{FF2B5EF4-FFF2-40B4-BE49-F238E27FC236}">
                <a16:creationId xmlns:a16="http://schemas.microsoft.com/office/drawing/2014/main" id="{9200C289-3374-4A95-A54D-216061DB8889}"/>
              </a:ext>
            </a:extLst>
          </p:cNvPr>
          <p:cNvSpPr>
            <a:spLocks noGrp="1"/>
          </p:cNvSpPr>
          <p:nvPr>
            <p:ph idx="1"/>
          </p:nvPr>
        </p:nvSpPr>
        <p:spPr>
          <a:xfrm>
            <a:off x="457200" y="1484784"/>
            <a:ext cx="8229600" cy="4983162"/>
          </a:xfrm>
        </p:spPr>
        <p:txBody>
          <a:bodyPr/>
          <a:lstStyle/>
          <a:p>
            <a:r>
              <a:rPr lang="it-IT" sz="2600" b="1" dirty="0"/>
              <a:t>Job </a:t>
            </a:r>
            <a:r>
              <a:rPr lang="it-IT" sz="2600" b="1" dirty="0" err="1"/>
              <a:t>Description</a:t>
            </a:r>
            <a:r>
              <a:rPr lang="it-IT" sz="2600" b="1" dirty="0"/>
              <a:t> </a:t>
            </a:r>
            <a:r>
              <a:rPr lang="it-IT" sz="2600" dirty="0"/>
              <a:t>(JD, Descrizione della posizione)</a:t>
            </a:r>
          </a:p>
          <a:p>
            <a:pPr lvl="1"/>
            <a:r>
              <a:rPr lang="it-IT" sz="2300" dirty="0"/>
              <a:t>Documento che descrive titolo, finalità, obiettivi, </a:t>
            </a:r>
            <a:r>
              <a:rPr lang="it-IT" sz="2300" b="1" dirty="0"/>
              <a:t>compiti, </a:t>
            </a:r>
            <a:r>
              <a:rPr lang="it-IT" sz="2300" dirty="0"/>
              <a:t>responsabilità,</a:t>
            </a:r>
            <a:r>
              <a:rPr lang="it-IT" sz="2300" b="1" dirty="0"/>
              <a:t> </a:t>
            </a:r>
            <a:r>
              <a:rPr lang="it-IT" sz="2300" dirty="0"/>
              <a:t>autonomia, livello gerarchico, e relazioni della posizione in oggetto</a:t>
            </a:r>
          </a:p>
          <a:p>
            <a:pPr lvl="1"/>
            <a:r>
              <a:rPr lang="it-IT" sz="2300" dirty="0"/>
              <a:t>Descrive </a:t>
            </a:r>
            <a:r>
              <a:rPr lang="it-IT" sz="2300" b="1" dirty="0"/>
              <a:t>comportamenti osservabili</a:t>
            </a:r>
          </a:p>
          <a:p>
            <a:r>
              <a:rPr lang="it-IT" sz="2600" b="1" dirty="0" err="1"/>
              <a:t>Person</a:t>
            </a:r>
            <a:r>
              <a:rPr lang="it-IT" sz="2600" b="1" dirty="0"/>
              <a:t> </a:t>
            </a:r>
            <a:r>
              <a:rPr lang="it-IT" sz="2600" b="1" dirty="0" err="1"/>
              <a:t>Specification</a:t>
            </a:r>
            <a:r>
              <a:rPr lang="it-IT" sz="2600" b="1" dirty="0"/>
              <a:t> </a:t>
            </a:r>
            <a:r>
              <a:rPr lang="it-IT" sz="2600" dirty="0"/>
              <a:t>(PS, Requisiti della posizione)</a:t>
            </a:r>
          </a:p>
          <a:p>
            <a:pPr lvl="1"/>
            <a:r>
              <a:rPr lang="it-IT" sz="2300" dirty="0"/>
              <a:t>Documento che descrive le </a:t>
            </a:r>
            <a:r>
              <a:rPr lang="it-IT" sz="2300" b="1" dirty="0"/>
              <a:t>caratteristiche personali </a:t>
            </a:r>
            <a:r>
              <a:rPr lang="it-IT" sz="2300" dirty="0"/>
              <a:t>che rendono più probabile l’adozione dei </a:t>
            </a:r>
            <a:r>
              <a:rPr lang="it-IT" sz="2300" b="1" dirty="0"/>
              <a:t>comportamenti attesi </a:t>
            </a:r>
            <a:r>
              <a:rPr lang="it-IT" sz="2300" dirty="0"/>
              <a:t>dalla posizione</a:t>
            </a:r>
          </a:p>
          <a:p>
            <a:pPr lvl="1"/>
            <a:r>
              <a:rPr lang="it-IT" sz="2300" dirty="0"/>
              <a:t>Contenuti (</a:t>
            </a:r>
            <a:r>
              <a:rPr lang="it-IT" sz="2300" i="1" dirty="0"/>
              <a:t>KSAO)</a:t>
            </a:r>
            <a:r>
              <a:rPr lang="it-IT" sz="2300" dirty="0"/>
              <a:t>: conoscenze (K), capacità (S), abilità fisiche e mentali (A), personalità (O), orientamenti motivazionali (O), … </a:t>
            </a:r>
          </a:p>
          <a:p>
            <a:endParaRPr lang="it-IT" sz="2400" b="1" dirty="0"/>
          </a:p>
        </p:txBody>
      </p:sp>
    </p:spTree>
    <p:extLst>
      <p:ext uri="{BB962C8B-B14F-4D97-AF65-F5344CB8AC3E}">
        <p14:creationId xmlns:p14="http://schemas.microsoft.com/office/powerpoint/2010/main" val="2698643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E33847-ECE2-4C44-AFAA-6549802B0AD4}"/>
              </a:ext>
            </a:extLst>
          </p:cNvPr>
          <p:cNvSpPr>
            <a:spLocks noGrp="1"/>
          </p:cNvSpPr>
          <p:nvPr>
            <p:ph type="title"/>
          </p:nvPr>
        </p:nvSpPr>
        <p:spPr/>
        <p:txBody>
          <a:bodyPr/>
          <a:lstStyle/>
          <a:p>
            <a:r>
              <a:rPr lang="it-IT" dirty="0"/>
              <a:t>Quadro sinottico delle </a:t>
            </a:r>
            <a:r>
              <a:rPr lang="it-IT"/>
              <a:t>informazioni per la JA</a:t>
            </a:r>
            <a:endParaRPr lang="it-IT" dirty="0"/>
          </a:p>
        </p:txBody>
      </p:sp>
      <p:graphicFrame>
        <p:nvGraphicFramePr>
          <p:cNvPr id="4" name="Segnaposto contenuto 3">
            <a:extLst>
              <a:ext uri="{FF2B5EF4-FFF2-40B4-BE49-F238E27FC236}">
                <a16:creationId xmlns:a16="http://schemas.microsoft.com/office/drawing/2014/main" id="{EEF006A5-42C9-4E4C-917E-F43E21D50EE2}"/>
              </a:ext>
            </a:extLst>
          </p:cNvPr>
          <p:cNvGraphicFramePr>
            <a:graphicFrameLocks noGrp="1"/>
          </p:cNvGraphicFramePr>
          <p:nvPr>
            <p:ph idx="1"/>
            <p:extLst>
              <p:ext uri="{D42A27DB-BD31-4B8C-83A1-F6EECF244321}">
                <p14:modId xmlns:p14="http://schemas.microsoft.com/office/powerpoint/2010/main" val="1583284246"/>
              </p:ext>
            </p:extLst>
          </p:nvPr>
        </p:nvGraphicFramePr>
        <p:xfrm>
          <a:off x="457200" y="1600201"/>
          <a:ext cx="8229600" cy="4997151"/>
        </p:xfrm>
        <a:graphic>
          <a:graphicData uri="http://schemas.openxmlformats.org/drawingml/2006/table">
            <a:tbl>
              <a:tblPr firstRow="1" bandRow="1">
                <a:tableStyleId>{5C22544A-7EE6-4342-B048-85BDC9FD1C3A}</a:tableStyleId>
              </a:tblPr>
              <a:tblGrid>
                <a:gridCol w="1450504">
                  <a:extLst>
                    <a:ext uri="{9D8B030D-6E8A-4147-A177-3AD203B41FA5}">
                      <a16:colId xmlns:a16="http://schemas.microsoft.com/office/drawing/2014/main" val="2416159920"/>
                    </a:ext>
                  </a:extLst>
                </a:gridCol>
                <a:gridCol w="1944216">
                  <a:extLst>
                    <a:ext uri="{9D8B030D-6E8A-4147-A177-3AD203B41FA5}">
                      <a16:colId xmlns:a16="http://schemas.microsoft.com/office/drawing/2014/main" val="1491216312"/>
                    </a:ext>
                  </a:extLst>
                </a:gridCol>
                <a:gridCol w="2160240">
                  <a:extLst>
                    <a:ext uri="{9D8B030D-6E8A-4147-A177-3AD203B41FA5}">
                      <a16:colId xmlns:a16="http://schemas.microsoft.com/office/drawing/2014/main" val="3606515294"/>
                    </a:ext>
                  </a:extLst>
                </a:gridCol>
                <a:gridCol w="2674640">
                  <a:extLst>
                    <a:ext uri="{9D8B030D-6E8A-4147-A177-3AD203B41FA5}">
                      <a16:colId xmlns:a16="http://schemas.microsoft.com/office/drawing/2014/main" val="1515063467"/>
                    </a:ext>
                  </a:extLst>
                </a:gridCol>
              </a:tblGrid>
              <a:tr h="325694">
                <a:tc>
                  <a:txBody>
                    <a:bodyPr/>
                    <a:lstStyle/>
                    <a:p>
                      <a:endParaRPr lang="it-IT" sz="1600" i="1" dirty="0"/>
                    </a:p>
                  </a:txBody>
                  <a:tcPr/>
                </a:tc>
                <a:tc gridSpan="3">
                  <a:txBody>
                    <a:bodyPr/>
                    <a:lstStyle/>
                    <a:p>
                      <a:pPr algn="ctr"/>
                      <a:r>
                        <a:rPr lang="it-IT" sz="1600" i="1" dirty="0">
                          <a:solidFill>
                            <a:schemeClr val="tx1"/>
                          </a:solidFill>
                        </a:rPr>
                        <a:t>Livello di analisi</a:t>
                      </a:r>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372689982"/>
                  </a:ext>
                </a:extLst>
              </a:tr>
              <a:tr h="589244">
                <a:tc>
                  <a:txBody>
                    <a:bodyPr/>
                    <a:lstStyle/>
                    <a:p>
                      <a:r>
                        <a:rPr lang="it-IT" sz="1600" b="1" i="1" dirty="0"/>
                        <a:t>Oggetto dei descrittori</a:t>
                      </a:r>
                    </a:p>
                  </a:txBody>
                  <a:tcPr/>
                </a:tc>
                <a:tc>
                  <a:txBody>
                    <a:bodyPr/>
                    <a:lstStyle/>
                    <a:p>
                      <a:r>
                        <a:rPr lang="it-IT" sz="1600" i="1" dirty="0"/>
                        <a:t>Ampio</a:t>
                      </a:r>
                    </a:p>
                  </a:txBody>
                  <a:tcPr/>
                </a:tc>
                <a:tc>
                  <a:txBody>
                    <a:bodyPr/>
                    <a:lstStyle/>
                    <a:p>
                      <a:r>
                        <a:rPr lang="it-IT" sz="1600" i="1" dirty="0"/>
                        <a:t>Moderato</a:t>
                      </a:r>
                    </a:p>
                  </a:txBody>
                  <a:tcPr/>
                </a:tc>
                <a:tc>
                  <a:txBody>
                    <a:bodyPr/>
                    <a:lstStyle/>
                    <a:p>
                      <a:r>
                        <a:rPr lang="it-IT" sz="1600" i="1" dirty="0"/>
                        <a:t>Specifico</a:t>
                      </a:r>
                    </a:p>
                  </a:txBody>
                  <a:tcPr/>
                </a:tc>
                <a:extLst>
                  <a:ext uri="{0D108BD9-81ED-4DB2-BD59-A6C34878D82A}">
                    <a16:rowId xmlns:a16="http://schemas.microsoft.com/office/drawing/2014/main" val="276981731"/>
                  </a:ext>
                </a:extLst>
              </a:tr>
              <a:tr h="2070023">
                <a:tc>
                  <a:txBody>
                    <a:bodyPr/>
                    <a:lstStyle/>
                    <a:p>
                      <a:r>
                        <a:rPr lang="it-IT" sz="1600" b="1" i="1" dirty="0"/>
                        <a:t>Lavoro</a:t>
                      </a:r>
                    </a:p>
                  </a:txBody>
                  <a:tcPr/>
                </a:tc>
                <a:tc>
                  <a:txBody>
                    <a:bodyPr/>
                    <a:lstStyle/>
                    <a:p>
                      <a:r>
                        <a:rPr lang="it-IT" sz="1600" i="1" dirty="0"/>
                        <a:t>Compiti</a:t>
                      </a:r>
                      <a:r>
                        <a:rPr lang="it-IT" sz="1600" dirty="0"/>
                        <a:t> e </a:t>
                      </a:r>
                      <a:r>
                        <a:rPr lang="it-IT" sz="1600" i="1" dirty="0"/>
                        <a:t>responsabilità</a:t>
                      </a:r>
                      <a:r>
                        <a:rPr lang="it-IT" sz="1600" dirty="0"/>
                        <a:t> principali</a:t>
                      </a:r>
                    </a:p>
                    <a:p>
                      <a:endParaRPr lang="it-IT" sz="1600" dirty="0"/>
                    </a:p>
                  </a:txBody>
                  <a:tcPr/>
                </a:tc>
                <a:tc>
                  <a:txBody>
                    <a:bodyPr/>
                    <a:lstStyle/>
                    <a:p>
                      <a:r>
                        <a:rPr lang="it-IT" sz="1600" i="1" dirty="0"/>
                        <a:t>Gruppi</a:t>
                      </a:r>
                      <a:r>
                        <a:rPr lang="it-IT" sz="1600" dirty="0"/>
                        <a:t> di compiti o attività</a:t>
                      </a:r>
                    </a:p>
                    <a:p>
                      <a:r>
                        <a:rPr lang="it-IT" sz="1600" i="1" dirty="0"/>
                        <a:t>Funzioni</a:t>
                      </a:r>
                      <a:r>
                        <a:rPr lang="it-IT" sz="1600" dirty="0"/>
                        <a:t> e processi</a:t>
                      </a:r>
                    </a:p>
                    <a:p>
                      <a:r>
                        <a:rPr lang="it-IT" sz="1600" i="1" dirty="0"/>
                        <a:t>Categorie</a:t>
                      </a:r>
                      <a:r>
                        <a:rPr lang="it-IT" sz="1600" dirty="0"/>
                        <a:t> di materiali, strumenti, equipaggiamento</a:t>
                      </a:r>
                    </a:p>
                  </a:txBody>
                  <a:tcPr/>
                </a:tc>
                <a:tc>
                  <a:txBody>
                    <a:bodyPr/>
                    <a:lstStyle/>
                    <a:p>
                      <a:r>
                        <a:rPr lang="it-IT" sz="1600" b="1" i="1" dirty="0"/>
                        <a:t>Compiti</a:t>
                      </a:r>
                    </a:p>
                    <a:p>
                      <a:r>
                        <a:rPr lang="it-IT" sz="1600" b="1" i="1" dirty="0"/>
                        <a:t>Risultati</a:t>
                      </a:r>
                    </a:p>
                    <a:p>
                      <a:r>
                        <a:rPr lang="it-IT" sz="1600" b="1" i="1" dirty="0"/>
                        <a:t>Materiali</a:t>
                      </a:r>
                      <a:r>
                        <a:rPr lang="it-IT" sz="1600" b="1" dirty="0"/>
                        <a:t>, equipaggiamento, e strumenti specifici. </a:t>
                      </a:r>
                    </a:p>
                    <a:p>
                      <a:r>
                        <a:rPr lang="it-IT" sz="1600" b="1" i="1" dirty="0"/>
                        <a:t>Standard</a:t>
                      </a:r>
                      <a:r>
                        <a:rPr lang="it-IT" sz="1600" b="1" dirty="0"/>
                        <a:t> di prestazione</a:t>
                      </a:r>
                    </a:p>
                    <a:p>
                      <a:r>
                        <a:rPr lang="it-IT" sz="1600" b="1" dirty="0"/>
                        <a:t>Caratteristiche specifiche del </a:t>
                      </a:r>
                      <a:r>
                        <a:rPr lang="it-IT" sz="1600" b="1" i="1" dirty="0"/>
                        <a:t>contesto</a:t>
                      </a:r>
                    </a:p>
                  </a:txBody>
                  <a:tcPr/>
                </a:tc>
                <a:extLst>
                  <a:ext uri="{0D108BD9-81ED-4DB2-BD59-A6C34878D82A}">
                    <a16:rowId xmlns:a16="http://schemas.microsoft.com/office/drawing/2014/main" val="1048881601"/>
                  </a:ext>
                </a:extLst>
              </a:tr>
              <a:tr h="1141796">
                <a:tc>
                  <a:txBody>
                    <a:bodyPr/>
                    <a:lstStyle/>
                    <a:p>
                      <a:r>
                        <a:rPr lang="it-IT" sz="1600" b="1" i="1" dirty="0"/>
                        <a:t>Lavoratore</a:t>
                      </a:r>
                    </a:p>
                  </a:txBody>
                  <a:tcPr/>
                </a:tc>
                <a:tc>
                  <a:txBody>
                    <a:bodyPr/>
                    <a:lstStyle/>
                    <a:p>
                      <a:r>
                        <a:rPr lang="it-IT" sz="1600" i="1" dirty="0"/>
                        <a:t>Titoli</a:t>
                      </a:r>
                      <a:r>
                        <a:rPr lang="it-IT" sz="1600" dirty="0"/>
                        <a:t> lavorativi o professionali</a:t>
                      </a:r>
                    </a:p>
                  </a:txBody>
                  <a:tcPr/>
                </a:tc>
                <a:tc>
                  <a:txBody>
                    <a:bodyPr/>
                    <a:lstStyle/>
                    <a:p>
                      <a:r>
                        <a:rPr lang="it-IT" sz="1600" i="1" dirty="0"/>
                        <a:t>Comportamenti</a:t>
                      </a:r>
                      <a:r>
                        <a:rPr lang="it-IT" sz="1600" dirty="0"/>
                        <a:t> generali</a:t>
                      </a:r>
                    </a:p>
                    <a:p>
                      <a:r>
                        <a:rPr lang="it-IT" sz="1600" dirty="0"/>
                        <a:t>Funzioni e processi del lavoratore</a:t>
                      </a:r>
                    </a:p>
                  </a:txBody>
                  <a:tcPr/>
                </a:tc>
                <a:tc>
                  <a:txBody>
                    <a:bodyPr/>
                    <a:lstStyle/>
                    <a:p>
                      <a:r>
                        <a:rPr lang="it-IT" sz="1600" i="1" dirty="0"/>
                        <a:t>Standard</a:t>
                      </a:r>
                      <a:r>
                        <a:rPr lang="it-IT" sz="1600" dirty="0"/>
                        <a:t> di prestazione del lavoratore</a:t>
                      </a:r>
                    </a:p>
                    <a:p>
                      <a:r>
                        <a:rPr lang="it-IT" sz="1600" i="1" dirty="0"/>
                        <a:t>Indicatori</a:t>
                      </a:r>
                      <a:r>
                        <a:rPr lang="it-IT" sz="1600" dirty="0"/>
                        <a:t> comportamentali</a:t>
                      </a:r>
                    </a:p>
                  </a:txBody>
                  <a:tcPr/>
                </a:tc>
                <a:extLst>
                  <a:ext uri="{0D108BD9-81ED-4DB2-BD59-A6C34878D82A}">
                    <a16:rowId xmlns:a16="http://schemas.microsoft.com/office/drawing/2014/main" val="1257626189"/>
                  </a:ext>
                </a:extLst>
              </a:tr>
              <a:tr h="860808">
                <a:tc>
                  <a:txBody>
                    <a:bodyPr/>
                    <a:lstStyle/>
                    <a:p>
                      <a:r>
                        <a:rPr lang="it-IT" sz="1600" b="1" i="1" dirty="0"/>
                        <a:t>Requisiti</a:t>
                      </a:r>
                    </a:p>
                  </a:txBody>
                  <a:tcPr/>
                </a:tc>
                <a:tc>
                  <a:txBody>
                    <a:bodyPr/>
                    <a:lstStyle/>
                    <a:p>
                      <a:r>
                        <a:rPr lang="it-IT" sz="1600" dirty="0"/>
                        <a:t>Personalità, valori, interessi, attitudini, e abilità</a:t>
                      </a:r>
                    </a:p>
                  </a:txBody>
                  <a:tcPr/>
                </a:tc>
                <a:tc>
                  <a:txBody>
                    <a:bodyPr/>
                    <a:lstStyle/>
                    <a:p>
                      <a:r>
                        <a:rPr lang="it-IT" sz="1600" dirty="0"/>
                        <a:t>Abilità generiche o cross-funzionali</a:t>
                      </a:r>
                    </a:p>
                  </a:txBody>
                  <a:tcPr/>
                </a:tc>
                <a:tc>
                  <a:txBody>
                    <a:bodyPr/>
                    <a:lstStyle/>
                    <a:p>
                      <a:r>
                        <a:rPr lang="it-IT" sz="1600" dirty="0"/>
                        <a:t>Conoscenze e abilità tecniche specifiche</a:t>
                      </a:r>
                    </a:p>
                  </a:txBody>
                  <a:tcPr/>
                </a:tc>
                <a:extLst>
                  <a:ext uri="{0D108BD9-81ED-4DB2-BD59-A6C34878D82A}">
                    <a16:rowId xmlns:a16="http://schemas.microsoft.com/office/drawing/2014/main" val="2153894337"/>
                  </a:ext>
                </a:extLst>
              </a:tr>
            </a:tbl>
          </a:graphicData>
        </a:graphic>
      </p:graphicFrame>
    </p:spTree>
    <p:extLst>
      <p:ext uri="{BB962C8B-B14F-4D97-AF65-F5344CB8AC3E}">
        <p14:creationId xmlns:p14="http://schemas.microsoft.com/office/powerpoint/2010/main" val="394441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8297FB-60C2-46B1-89FA-947F01F3C3BE}"/>
              </a:ext>
            </a:extLst>
          </p:cNvPr>
          <p:cNvSpPr>
            <a:spLocks noGrp="1"/>
          </p:cNvSpPr>
          <p:nvPr>
            <p:ph type="title"/>
          </p:nvPr>
        </p:nvSpPr>
        <p:spPr/>
        <p:txBody>
          <a:bodyPr/>
          <a:lstStyle/>
          <a:p>
            <a:r>
              <a:rPr lang="it-IT" dirty="0"/>
              <a:t>O*NET</a:t>
            </a:r>
          </a:p>
        </p:txBody>
      </p:sp>
      <p:sp>
        <p:nvSpPr>
          <p:cNvPr id="3" name="Segnaposto contenuto 2">
            <a:extLst>
              <a:ext uri="{FF2B5EF4-FFF2-40B4-BE49-F238E27FC236}">
                <a16:creationId xmlns:a16="http://schemas.microsoft.com/office/drawing/2014/main" id="{71F30E56-76B2-4081-AD55-D2B8004B1BB2}"/>
              </a:ext>
            </a:extLst>
          </p:cNvPr>
          <p:cNvSpPr>
            <a:spLocks noGrp="1"/>
          </p:cNvSpPr>
          <p:nvPr>
            <p:ph idx="1"/>
          </p:nvPr>
        </p:nvSpPr>
        <p:spPr>
          <a:xfrm>
            <a:off x="457200" y="1484784"/>
            <a:ext cx="8229600" cy="4983162"/>
          </a:xfrm>
        </p:spPr>
        <p:txBody>
          <a:bodyPr/>
          <a:lstStyle/>
          <a:p>
            <a:r>
              <a:rPr lang="it-IT" sz="2600" dirty="0"/>
              <a:t>La versione elettronica del Dictionary of </a:t>
            </a:r>
            <a:r>
              <a:rPr lang="it-IT" sz="2600" dirty="0" err="1"/>
              <a:t>Occupational</a:t>
            </a:r>
            <a:r>
              <a:rPr lang="it-IT" sz="2600" dirty="0"/>
              <a:t> </a:t>
            </a:r>
            <a:r>
              <a:rPr lang="it-IT" sz="2600" dirty="0" err="1"/>
              <a:t>Titles</a:t>
            </a:r>
            <a:r>
              <a:rPr lang="it-IT" sz="2600" dirty="0"/>
              <a:t> (DOT) in uso negli Stati Uniti da molte organizzazioni pubbliche e private.</a:t>
            </a:r>
          </a:p>
          <a:p>
            <a:r>
              <a:rPr lang="it-IT" sz="2600" dirty="0"/>
              <a:t>Presenta caratteristiche del lavoro e del lavoratore a un </a:t>
            </a:r>
            <a:r>
              <a:rPr lang="it-IT" sz="2600" b="1" dirty="0"/>
              <a:t>livello moderato di dettaglio</a:t>
            </a:r>
            <a:r>
              <a:rPr lang="it-IT" sz="2600" dirty="0"/>
              <a:t>.</a:t>
            </a:r>
          </a:p>
          <a:p>
            <a:r>
              <a:rPr lang="it-IT" sz="2600" i="1" dirty="0"/>
              <a:t>Utile punto di partenza </a:t>
            </a:r>
            <a:r>
              <a:rPr lang="it-IT" sz="2600" dirty="0"/>
              <a:t>per qualsiasi Job Analysis. </a:t>
            </a:r>
          </a:p>
          <a:p>
            <a:r>
              <a:rPr lang="it-IT" sz="2600" dirty="0"/>
              <a:t>Per casa: visitare </a:t>
            </a:r>
            <a:r>
              <a:rPr lang="it-IT" sz="2600" dirty="0">
                <a:hlinkClick r:id="rId2"/>
              </a:rPr>
              <a:t>https://www.onetonline.org</a:t>
            </a:r>
            <a:r>
              <a:rPr lang="it-IT" sz="2600" dirty="0"/>
              <a:t>, cercare la posizione di barista (bartender), analizzare i compiti previsti (sono 20) e scrivere un breve saggio sulle differenze tra questa JD e il lavoro del barista del «</a:t>
            </a:r>
            <a:r>
              <a:rPr lang="it-IT" sz="2600" dirty="0" err="1"/>
              <a:t>Verba</a:t>
            </a:r>
            <a:r>
              <a:rPr lang="it-IT" sz="2600" dirty="0"/>
              <a:t> Volant» in via </a:t>
            </a:r>
            <a:r>
              <a:rPr lang="it-IT" sz="2600" dirty="0" err="1"/>
              <a:t>venezia</a:t>
            </a:r>
            <a:r>
              <a:rPr lang="it-IT" sz="2600" dirty="0"/>
              <a:t>. </a:t>
            </a:r>
          </a:p>
        </p:txBody>
      </p:sp>
    </p:spTree>
    <p:extLst>
      <p:ext uri="{BB962C8B-B14F-4D97-AF65-F5344CB8AC3E}">
        <p14:creationId xmlns:p14="http://schemas.microsoft.com/office/powerpoint/2010/main" val="2968023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3139C9-A6EF-4509-956D-4315B18C75E5}"/>
              </a:ext>
            </a:extLst>
          </p:cNvPr>
          <p:cNvSpPr>
            <a:spLocks noGrp="1"/>
          </p:cNvSpPr>
          <p:nvPr>
            <p:ph type="title"/>
          </p:nvPr>
        </p:nvSpPr>
        <p:spPr>
          <a:xfrm>
            <a:off x="2590800" y="274638"/>
            <a:ext cx="6445696" cy="706090"/>
          </a:xfrm>
        </p:spPr>
        <p:txBody>
          <a:bodyPr/>
          <a:lstStyle/>
          <a:p>
            <a:r>
              <a:rPr lang="it-IT" dirty="0"/>
              <a:t>Metodi per la raccolta dati nella JA</a:t>
            </a:r>
          </a:p>
        </p:txBody>
      </p:sp>
      <p:sp>
        <p:nvSpPr>
          <p:cNvPr id="3" name="Segnaposto contenuto 2">
            <a:extLst>
              <a:ext uri="{FF2B5EF4-FFF2-40B4-BE49-F238E27FC236}">
                <a16:creationId xmlns:a16="http://schemas.microsoft.com/office/drawing/2014/main" id="{9688A02D-5791-4DEB-B319-C7339105CCD7}"/>
              </a:ext>
            </a:extLst>
          </p:cNvPr>
          <p:cNvSpPr>
            <a:spLocks noGrp="1"/>
          </p:cNvSpPr>
          <p:nvPr>
            <p:ph idx="1"/>
          </p:nvPr>
        </p:nvSpPr>
        <p:spPr>
          <a:xfrm>
            <a:off x="457200" y="1556792"/>
            <a:ext cx="8229600" cy="5026570"/>
          </a:xfrm>
        </p:spPr>
        <p:txBody>
          <a:bodyPr/>
          <a:lstStyle/>
          <a:p>
            <a:pPr eaLnBrk="1" hangingPunct="1">
              <a:lnSpc>
                <a:spcPct val="110000"/>
              </a:lnSpc>
            </a:pPr>
            <a:r>
              <a:rPr lang="it-IT" sz="2400" b="1" dirty="0"/>
              <a:t>Osservazione. </a:t>
            </a:r>
          </a:p>
          <a:p>
            <a:pPr lvl="1" eaLnBrk="1" hangingPunct="1">
              <a:lnSpc>
                <a:spcPct val="110000"/>
              </a:lnSpc>
            </a:pPr>
            <a:r>
              <a:rPr lang="it-IT" sz="1600" b="1" dirty="0"/>
              <a:t>Molto attendibile </a:t>
            </a:r>
            <a:r>
              <a:rPr lang="it-IT" sz="1600" dirty="0"/>
              <a:t>ma adatta solo per lavori semplici, ripetitivi, e a basso contenuto intellettuale. </a:t>
            </a:r>
          </a:p>
          <a:p>
            <a:pPr eaLnBrk="1" hangingPunct="1">
              <a:lnSpc>
                <a:spcPct val="110000"/>
              </a:lnSpc>
            </a:pPr>
            <a:r>
              <a:rPr lang="it-IT" sz="2400" b="1" dirty="0"/>
              <a:t>Questionari</a:t>
            </a:r>
            <a:r>
              <a:rPr lang="it-IT" sz="2400" dirty="0"/>
              <a:t>. </a:t>
            </a:r>
          </a:p>
          <a:p>
            <a:pPr lvl="1" eaLnBrk="1" hangingPunct="1">
              <a:lnSpc>
                <a:spcPct val="110000"/>
              </a:lnSpc>
            </a:pPr>
            <a:r>
              <a:rPr lang="it-IT" sz="1600" b="1" dirty="0"/>
              <a:t>Poco attendibili </a:t>
            </a:r>
            <a:r>
              <a:rPr lang="it-IT" sz="1600" dirty="0"/>
              <a:t>(</a:t>
            </a:r>
            <a:r>
              <a:rPr lang="it-IT" sz="1600" dirty="0" err="1"/>
              <a:t>Voskuijl</a:t>
            </a:r>
            <a:r>
              <a:rPr lang="it-IT" sz="1600" dirty="0"/>
              <a:t> &amp; van </a:t>
            </a:r>
            <a:r>
              <a:rPr lang="it-IT" sz="1600" dirty="0" err="1"/>
              <a:t>Sliedregt</a:t>
            </a:r>
            <a:r>
              <a:rPr lang="it-IT" sz="1600" dirty="0"/>
              <a:t>, 2002, </a:t>
            </a:r>
            <a:r>
              <a:rPr lang="it-IT" sz="1600" dirty="0" err="1"/>
              <a:t>Dierdorff</a:t>
            </a:r>
            <a:r>
              <a:rPr lang="it-IT" sz="1600" dirty="0"/>
              <a:t> &amp; Wilson, 2003). </a:t>
            </a:r>
          </a:p>
          <a:p>
            <a:pPr lvl="1" eaLnBrk="1" hangingPunct="1">
              <a:lnSpc>
                <a:spcPct val="110000"/>
              </a:lnSpc>
            </a:pPr>
            <a:r>
              <a:rPr lang="it-IT" sz="1600" dirty="0"/>
              <a:t>Disponibili molteplici strumenti, tutti in inglese (ad es., Minnesota Job Description </a:t>
            </a:r>
            <a:r>
              <a:rPr lang="it-IT" sz="1600" dirty="0" err="1"/>
              <a:t>Questionnaire</a:t>
            </a:r>
            <a:r>
              <a:rPr lang="it-IT" sz="1600" dirty="0"/>
              <a:t> di </a:t>
            </a:r>
            <a:r>
              <a:rPr lang="it-IT" sz="1600" dirty="0" err="1"/>
              <a:t>Dawis</a:t>
            </a:r>
            <a:r>
              <a:rPr lang="it-IT" sz="1600" dirty="0"/>
              <a:t>, 1991; Job </a:t>
            </a:r>
            <a:r>
              <a:rPr lang="it-IT" sz="1600" dirty="0" err="1"/>
              <a:t>Element</a:t>
            </a:r>
            <a:r>
              <a:rPr lang="it-IT" sz="1600" dirty="0"/>
              <a:t> Inventory di </a:t>
            </a:r>
            <a:r>
              <a:rPr lang="it-IT" sz="1600" dirty="0" err="1"/>
              <a:t>Cornelius</a:t>
            </a:r>
            <a:r>
              <a:rPr lang="it-IT" sz="1600" dirty="0"/>
              <a:t> et al, 1978). </a:t>
            </a:r>
          </a:p>
          <a:p>
            <a:pPr lvl="1" eaLnBrk="1" hangingPunct="1">
              <a:lnSpc>
                <a:spcPct val="110000"/>
              </a:lnSpc>
            </a:pPr>
            <a:r>
              <a:rPr lang="it-IT" sz="1600" dirty="0"/>
              <a:t>Il famoso Position Analysis Questionnaire (PAQ, </a:t>
            </a:r>
            <a:r>
              <a:rPr lang="it-IT" sz="1600" i="1" dirty="0"/>
              <a:t>r</a:t>
            </a:r>
            <a:r>
              <a:rPr lang="it-IT" sz="1600" i="1" baseline="-25000" dirty="0"/>
              <a:t>xx</a:t>
            </a:r>
            <a:r>
              <a:rPr lang="it-IT" sz="1600" dirty="0"/>
              <a:t>=.59) di </a:t>
            </a:r>
            <a:r>
              <a:rPr lang="it-IT" sz="1600" dirty="0" err="1"/>
              <a:t>McCormick</a:t>
            </a:r>
            <a:r>
              <a:rPr lang="it-IT" sz="1600" dirty="0"/>
              <a:t> (1979) NON è un questionario ma una traccia per un’intervista strutturata perché utilizza termini specialistici e/o non comuni. </a:t>
            </a:r>
          </a:p>
          <a:p>
            <a:pPr lvl="1" eaLnBrk="1" hangingPunct="1">
              <a:lnSpc>
                <a:spcPct val="110000"/>
              </a:lnSpc>
            </a:pPr>
            <a:r>
              <a:rPr lang="it-IT" sz="1600" b="1" dirty="0"/>
              <a:t>Non si adattano a tutti i lavori</a:t>
            </a:r>
            <a:r>
              <a:rPr lang="it-IT" sz="1600" dirty="0"/>
              <a:t>, anzi ad una piccola minoranza (</a:t>
            </a:r>
            <a:r>
              <a:rPr lang="it-IT" sz="1600" dirty="0" err="1"/>
              <a:t>max</a:t>
            </a:r>
            <a:r>
              <a:rPr lang="it-IT" sz="1600" dirty="0"/>
              <a:t> 20%). </a:t>
            </a:r>
          </a:p>
          <a:p>
            <a:pPr lvl="1" eaLnBrk="1" hangingPunct="1">
              <a:lnSpc>
                <a:spcPct val="110000"/>
              </a:lnSpc>
            </a:pPr>
            <a:r>
              <a:rPr lang="it-IT" sz="1600" b="1" dirty="0"/>
              <a:t>Da basso a moderato</a:t>
            </a:r>
            <a:r>
              <a:rPr lang="it-IT" sz="1600" dirty="0"/>
              <a:t> livello di </a:t>
            </a:r>
            <a:r>
              <a:rPr lang="it-IT" sz="1600" b="1" dirty="0"/>
              <a:t>dettaglio</a:t>
            </a:r>
          </a:p>
          <a:p>
            <a:pPr eaLnBrk="1" hangingPunct="1">
              <a:lnSpc>
                <a:spcPct val="110000"/>
              </a:lnSpc>
            </a:pPr>
            <a:r>
              <a:rPr lang="it-IT" sz="2400" b="1" dirty="0"/>
              <a:t>Intervista.</a:t>
            </a:r>
          </a:p>
          <a:p>
            <a:pPr lvl="1" eaLnBrk="1" hangingPunct="1">
              <a:lnSpc>
                <a:spcPct val="110000"/>
              </a:lnSpc>
            </a:pPr>
            <a:r>
              <a:rPr lang="it-IT" sz="1600" dirty="0"/>
              <a:t>Il metodo di elezione per la JA. </a:t>
            </a:r>
            <a:r>
              <a:rPr lang="it-IT" sz="1600" b="1" dirty="0"/>
              <a:t>Molto attendibile </a:t>
            </a:r>
            <a:r>
              <a:rPr lang="it-IT" sz="1600" dirty="0"/>
              <a:t>se oggetto dell’intervista sono </a:t>
            </a:r>
            <a:r>
              <a:rPr lang="it-IT" sz="1600" b="1" dirty="0"/>
              <a:t>compiti dettagliati</a:t>
            </a:r>
            <a:r>
              <a:rPr lang="it-IT" sz="1600" dirty="0"/>
              <a:t>. E’ tipicamente semi-strutturata. </a:t>
            </a:r>
            <a:endParaRPr lang="it-IT" sz="2400" dirty="0"/>
          </a:p>
        </p:txBody>
      </p:sp>
    </p:spTree>
    <p:extLst>
      <p:ext uri="{BB962C8B-B14F-4D97-AF65-F5344CB8AC3E}">
        <p14:creationId xmlns:p14="http://schemas.microsoft.com/office/powerpoint/2010/main" val="222175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A1444C-7968-4107-9814-B3CEE6255610}"/>
              </a:ext>
            </a:extLst>
          </p:cNvPr>
          <p:cNvSpPr>
            <a:spLocks noGrp="1"/>
          </p:cNvSpPr>
          <p:nvPr>
            <p:ph type="ctrTitle"/>
          </p:nvPr>
        </p:nvSpPr>
        <p:spPr/>
        <p:txBody>
          <a:bodyPr/>
          <a:lstStyle/>
          <a:p>
            <a:r>
              <a:rPr lang="it-IT" dirty="0"/>
              <a:t>Approfondimento</a:t>
            </a:r>
          </a:p>
        </p:txBody>
      </p:sp>
      <p:sp>
        <p:nvSpPr>
          <p:cNvPr id="4" name="Sottotitolo 3">
            <a:extLst>
              <a:ext uri="{FF2B5EF4-FFF2-40B4-BE49-F238E27FC236}">
                <a16:creationId xmlns:a16="http://schemas.microsoft.com/office/drawing/2014/main" id="{2AB4F828-3A2E-4FBC-922E-0E3AB2F69DF9}"/>
              </a:ext>
            </a:extLst>
          </p:cNvPr>
          <p:cNvSpPr>
            <a:spLocks noGrp="1"/>
          </p:cNvSpPr>
          <p:nvPr>
            <p:ph type="subTitle" idx="1"/>
          </p:nvPr>
        </p:nvSpPr>
        <p:spPr/>
        <p:txBody>
          <a:bodyPr/>
          <a:lstStyle/>
          <a:p>
            <a:r>
              <a:rPr lang="it-IT" dirty="0">
                <a:solidFill>
                  <a:schemeClr val="bg1"/>
                </a:solidFill>
              </a:rPr>
              <a:t>Il Job </a:t>
            </a:r>
            <a:r>
              <a:rPr lang="it-IT" dirty="0" err="1">
                <a:solidFill>
                  <a:schemeClr val="bg1"/>
                </a:solidFill>
              </a:rPr>
              <a:t>Element</a:t>
            </a:r>
            <a:r>
              <a:rPr lang="it-IT" dirty="0">
                <a:solidFill>
                  <a:schemeClr val="bg1"/>
                </a:solidFill>
              </a:rPr>
              <a:t> Inventory (</a:t>
            </a:r>
            <a:r>
              <a:rPr lang="it-IT" dirty="0" err="1">
                <a:solidFill>
                  <a:schemeClr val="bg1"/>
                </a:solidFill>
              </a:rPr>
              <a:t>Cornelius</a:t>
            </a:r>
            <a:r>
              <a:rPr lang="it-IT" dirty="0">
                <a:solidFill>
                  <a:schemeClr val="bg1"/>
                </a:solidFill>
              </a:rPr>
              <a:t> &amp; </a:t>
            </a:r>
            <a:r>
              <a:rPr lang="it-IT" dirty="0" err="1">
                <a:solidFill>
                  <a:schemeClr val="bg1"/>
                </a:solidFill>
              </a:rPr>
              <a:t>Hakel</a:t>
            </a:r>
            <a:r>
              <a:rPr lang="it-IT" dirty="0">
                <a:solidFill>
                  <a:schemeClr val="bg1"/>
                </a:solidFill>
              </a:rPr>
              <a:t>, 1978)</a:t>
            </a:r>
          </a:p>
        </p:txBody>
      </p:sp>
    </p:spTree>
    <p:extLst>
      <p:ext uri="{BB962C8B-B14F-4D97-AF65-F5344CB8AC3E}">
        <p14:creationId xmlns:p14="http://schemas.microsoft.com/office/powerpoint/2010/main" val="120270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62EB7-0731-48B2-9CE6-BE846B6CBDF0}"/>
              </a:ext>
            </a:extLst>
          </p:cNvPr>
          <p:cNvSpPr>
            <a:spLocks noGrp="1"/>
          </p:cNvSpPr>
          <p:nvPr>
            <p:ph type="title"/>
          </p:nvPr>
        </p:nvSpPr>
        <p:spPr>
          <a:xfrm>
            <a:off x="2483768" y="274638"/>
            <a:ext cx="6552728" cy="706090"/>
          </a:xfrm>
        </p:spPr>
        <p:txBody>
          <a:bodyPr/>
          <a:lstStyle/>
          <a:p>
            <a:r>
              <a:rPr lang="it-IT" dirty="0"/>
              <a:t>Attendibilità delle fonti e delle scale</a:t>
            </a:r>
            <a:br>
              <a:rPr lang="it-IT" dirty="0"/>
            </a:br>
            <a:r>
              <a:rPr lang="it-IT" sz="1800" dirty="0"/>
              <a:t>(</a:t>
            </a:r>
            <a:r>
              <a:rPr lang="it-IT" sz="1800" dirty="0" err="1"/>
              <a:t>Dierdorrf</a:t>
            </a:r>
            <a:r>
              <a:rPr lang="it-IT" sz="1800" dirty="0"/>
              <a:t> et al., 2003; </a:t>
            </a:r>
            <a:r>
              <a:rPr lang="it-IT" sz="1800" dirty="0" err="1"/>
              <a:t>Voskuijl</a:t>
            </a:r>
            <a:r>
              <a:rPr lang="it-IT" sz="1800" dirty="0"/>
              <a:t> et al., 2002)</a:t>
            </a:r>
            <a:endParaRPr lang="it-IT" dirty="0"/>
          </a:p>
        </p:txBody>
      </p:sp>
      <p:sp>
        <p:nvSpPr>
          <p:cNvPr id="3" name="Segnaposto contenuto 2">
            <a:extLst>
              <a:ext uri="{FF2B5EF4-FFF2-40B4-BE49-F238E27FC236}">
                <a16:creationId xmlns:a16="http://schemas.microsoft.com/office/drawing/2014/main" id="{BA4CED05-7878-4B77-ABE0-55E26BF11177}"/>
              </a:ext>
            </a:extLst>
          </p:cNvPr>
          <p:cNvSpPr>
            <a:spLocks noGrp="1"/>
          </p:cNvSpPr>
          <p:nvPr>
            <p:ph idx="1"/>
          </p:nvPr>
        </p:nvSpPr>
        <p:spPr>
          <a:xfrm>
            <a:off x="457200" y="1340768"/>
            <a:ext cx="8229600" cy="5242594"/>
          </a:xfrm>
        </p:spPr>
        <p:txBody>
          <a:bodyPr/>
          <a:lstStyle/>
          <a:p>
            <a:r>
              <a:rPr lang="it-IT" sz="2200" b="1" dirty="0"/>
              <a:t>Fonti</a:t>
            </a:r>
            <a:r>
              <a:rPr lang="it-IT" sz="2200" dirty="0"/>
              <a:t> di informazione: </a:t>
            </a:r>
          </a:p>
          <a:p>
            <a:pPr lvl="1"/>
            <a:r>
              <a:rPr lang="it-IT" sz="1900" dirty="0"/>
              <a:t>Il </a:t>
            </a:r>
            <a:r>
              <a:rPr lang="it-IT" sz="1900" i="1" dirty="0"/>
              <a:t>titolare</a:t>
            </a:r>
            <a:r>
              <a:rPr lang="it-IT" sz="1900" dirty="0"/>
              <a:t> della posizione (</a:t>
            </a:r>
            <a:r>
              <a:rPr lang="it-IT" sz="1900" i="1" dirty="0"/>
              <a:t>r</a:t>
            </a:r>
            <a:r>
              <a:rPr lang="it-IT" sz="1900" i="1" baseline="-25000" dirty="0"/>
              <a:t>ii</a:t>
            </a:r>
            <a:r>
              <a:rPr lang="it-IT" sz="1900" dirty="0"/>
              <a:t>=.77), più attendibile del supervisore su tempi e fonti di rischio</a:t>
            </a:r>
          </a:p>
          <a:p>
            <a:pPr lvl="1"/>
            <a:r>
              <a:rPr lang="it-IT" sz="1900" dirty="0"/>
              <a:t>Il </a:t>
            </a:r>
            <a:r>
              <a:rPr lang="it-IT" sz="1900" i="1" dirty="0"/>
              <a:t>supervisore</a:t>
            </a:r>
            <a:r>
              <a:rPr lang="it-IT" sz="1900" b="1" dirty="0"/>
              <a:t> </a:t>
            </a:r>
            <a:r>
              <a:rPr lang="it-IT" sz="1900" dirty="0"/>
              <a:t>del titolare (</a:t>
            </a:r>
            <a:r>
              <a:rPr lang="it-IT" sz="1900" i="1" dirty="0"/>
              <a:t>r</a:t>
            </a:r>
            <a:r>
              <a:rPr lang="it-IT" sz="1900" i="1" baseline="-25000" dirty="0"/>
              <a:t>ii</a:t>
            </a:r>
            <a:r>
              <a:rPr lang="it-IT" sz="1900" dirty="0"/>
              <a:t>=.72), più attendibile del titolare su </a:t>
            </a:r>
            <a:r>
              <a:rPr lang="it-IT" sz="1900" i="1" dirty="0"/>
              <a:t>importanza</a:t>
            </a:r>
            <a:r>
              <a:rPr lang="it-IT" sz="1900" dirty="0"/>
              <a:t> delle responsabilità</a:t>
            </a:r>
          </a:p>
          <a:p>
            <a:pPr lvl="1"/>
            <a:r>
              <a:rPr lang="it-IT" sz="1900" dirty="0"/>
              <a:t>Eventuali interlocutori esterni (</a:t>
            </a:r>
            <a:r>
              <a:rPr lang="it-IT" sz="1900" i="1" dirty="0"/>
              <a:t>r</a:t>
            </a:r>
            <a:r>
              <a:rPr lang="it-IT" sz="1900" i="1" baseline="-25000" dirty="0"/>
              <a:t>ii</a:t>
            </a:r>
            <a:r>
              <a:rPr lang="it-IT" sz="1900" dirty="0"/>
              <a:t>=.??)</a:t>
            </a:r>
          </a:p>
          <a:p>
            <a:pPr lvl="1"/>
            <a:r>
              <a:rPr lang="it-IT" sz="1900" dirty="0"/>
              <a:t>Collaboratori diretti del titolare (</a:t>
            </a:r>
            <a:r>
              <a:rPr lang="it-IT" sz="1900" i="1" dirty="0"/>
              <a:t>r</a:t>
            </a:r>
            <a:r>
              <a:rPr lang="it-IT" sz="1900" i="1" baseline="-25000" dirty="0"/>
              <a:t>ii</a:t>
            </a:r>
            <a:r>
              <a:rPr lang="it-IT" sz="1900" dirty="0"/>
              <a:t>=.??)</a:t>
            </a:r>
          </a:p>
          <a:p>
            <a:pPr lvl="1"/>
            <a:r>
              <a:rPr lang="it-IT" sz="1900" dirty="0"/>
              <a:t>Analista, ad es. tramite documenti e osservazione (</a:t>
            </a:r>
            <a:r>
              <a:rPr lang="it-IT" sz="1900" i="1" dirty="0"/>
              <a:t>r</a:t>
            </a:r>
            <a:r>
              <a:rPr lang="it-IT" sz="1900" i="1" baseline="-25000" dirty="0"/>
              <a:t>ii</a:t>
            </a:r>
            <a:r>
              <a:rPr lang="it-IT" sz="1900" dirty="0"/>
              <a:t>=.63)</a:t>
            </a:r>
          </a:p>
          <a:p>
            <a:pPr lvl="1"/>
            <a:r>
              <a:rPr lang="it-IT" sz="1900" dirty="0"/>
              <a:t>Esperto tecnico (</a:t>
            </a:r>
            <a:r>
              <a:rPr lang="it-IT" sz="1900" i="1" dirty="0"/>
              <a:t>r</a:t>
            </a:r>
            <a:r>
              <a:rPr lang="it-IT" sz="1900" i="1" baseline="-25000" dirty="0"/>
              <a:t>ii</a:t>
            </a:r>
            <a:r>
              <a:rPr lang="it-IT" sz="1900" dirty="0"/>
              <a:t>=.47)</a:t>
            </a:r>
          </a:p>
          <a:p>
            <a:r>
              <a:rPr lang="it-IT" sz="2200" b="1" dirty="0"/>
              <a:t>Scale</a:t>
            </a:r>
            <a:r>
              <a:rPr lang="it-IT" sz="2200" dirty="0"/>
              <a:t>: </a:t>
            </a:r>
          </a:p>
          <a:p>
            <a:pPr lvl="1"/>
            <a:r>
              <a:rPr lang="it-IT" sz="1900" i="1" dirty="0"/>
              <a:t>Frequenza</a:t>
            </a:r>
            <a:r>
              <a:rPr lang="it-IT" sz="1900" b="1" dirty="0"/>
              <a:t> </a:t>
            </a:r>
            <a:r>
              <a:rPr lang="it-IT" sz="1900" dirty="0"/>
              <a:t>(</a:t>
            </a:r>
            <a:r>
              <a:rPr lang="it-IT" sz="1900" i="1" dirty="0"/>
              <a:t>r</a:t>
            </a:r>
            <a:r>
              <a:rPr lang="it-IT" sz="1900" i="1" baseline="-25000" dirty="0"/>
              <a:t>ii</a:t>
            </a:r>
            <a:r>
              <a:rPr lang="it-IT" sz="1900" dirty="0"/>
              <a:t>=.70)</a:t>
            </a:r>
          </a:p>
          <a:p>
            <a:pPr lvl="1"/>
            <a:r>
              <a:rPr lang="it-IT" sz="1900" i="1" dirty="0"/>
              <a:t>Importanza</a:t>
            </a:r>
            <a:r>
              <a:rPr lang="it-IT" sz="1900" b="1" dirty="0"/>
              <a:t> </a:t>
            </a:r>
            <a:r>
              <a:rPr lang="it-IT" sz="1900" dirty="0"/>
              <a:t>(</a:t>
            </a:r>
            <a:r>
              <a:rPr lang="it-IT" sz="1900" i="1" dirty="0"/>
              <a:t>r</a:t>
            </a:r>
            <a:r>
              <a:rPr lang="it-IT" sz="1900" i="1" baseline="-25000" dirty="0"/>
              <a:t>ii</a:t>
            </a:r>
            <a:r>
              <a:rPr lang="it-IT" sz="1900" dirty="0"/>
              <a:t>=.77)</a:t>
            </a:r>
          </a:p>
          <a:p>
            <a:pPr lvl="1"/>
            <a:r>
              <a:rPr lang="it-IT" sz="1900" dirty="0"/>
              <a:t>Difficoltà (</a:t>
            </a:r>
            <a:r>
              <a:rPr lang="it-IT" sz="1900" i="1" dirty="0"/>
              <a:t>r</a:t>
            </a:r>
            <a:r>
              <a:rPr lang="it-IT" sz="1900" i="1" baseline="-25000" dirty="0"/>
              <a:t>ii</a:t>
            </a:r>
            <a:r>
              <a:rPr lang="it-IT" sz="1900" dirty="0"/>
              <a:t>=.63)</a:t>
            </a:r>
          </a:p>
          <a:p>
            <a:pPr lvl="1"/>
            <a:r>
              <a:rPr lang="it-IT" sz="1900" dirty="0"/>
              <a:t>Tempo investito (</a:t>
            </a:r>
            <a:r>
              <a:rPr lang="it-IT" sz="1900" i="1" dirty="0"/>
              <a:t>r</a:t>
            </a:r>
            <a:r>
              <a:rPr lang="it-IT" sz="1900" i="1" baseline="-25000" dirty="0"/>
              <a:t>ii</a:t>
            </a:r>
            <a:r>
              <a:rPr lang="it-IT" sz="1900" dirty="0"/>
              <a:t>=.67)</a:t>
            </a:r>
          </a:p>
          <a:p>
            <a:pPr lvl="1"/>
            <a:r>
              <a:rPr lang="it-IT" sz="1900" dirty="0"/>
              <a:t>Senza definizione delle etichette di riposta: .35&lt;</a:t>
            </a:r>
            <a:r>
              <a:rPr lang="it-IT" sz="1900" i="1" dirty="0"/>
              <a:t>r</a:t>
            </a:r>
            <a:r>
              <a:rPr lang="it-IT" sz="1900" i="1" baseline="-25000" dirty="0"/>
              <a:t>ii</a:t>
            </a:r>
            <a:r>
              <a:rPr lang="it-IT" sz="1900" dirty="0"/>
              <a:t>&lt;.49</a:t>
            </a:r>
          </a:p>
          <a:p>
            <a:endParaRPr lang="it-IT" sz="2400" dirty="0"/>
          </a:p>
        </p:txBody>
      </p:sp>
    </p:spTree>
    <p:extLst>
      <p:ext uri="{BB962C8B-B14F-4D97-AF65-F5344CB8AC3E}">
        <p14:creationId xmlns:p14="http://schemas.microsoft.com/office/powerpoint/2010/main" val="1496931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409FE-3E24-4502-A2EA-A243A03B46CA}"/>
              </a:ext>
            </a:extLst>
          </p:cNvPr>
          <p:cNvSpPr>
            <a:spLocks noGrp="1"/>
          </p:cNvSpPr>
          <p:nvPr>
            <p:ph type="title"/>
          </p:nvPr>
        </p:nvSpPr>
        <p:spPr/>
        <p:txBody>
          <a:bodyPr/>
          <a:lstStyle/>
          <a:p>
            <a:r>
              <a:rPr lang="it-IT" dirty="0"/>
              <a:t>Errori tipici nella JA</a:t>
            </a:r>
          </a:p>
        </p:txBody>
      </p:sp>
      <p:sp>
        <p:nvSpPr>
          <p:cNvPr id="3" name="Segnaposto contenuto 2">
            <a:extLst>
              <a:ext uri="{FF2B5EF4-FFF2-40B4-BE49-F238E27FC236}">
                <a16:creationId xmlns:a16="http://schemas.microsoft.com/office/drawing/2014/main" id="{B82C1707-17A1-4D77-9BA9-D2BD22489981}"/>
              </a:ext>
            </a:extLst>
          </p:cNvPr>
          <p:cNvSpPr>
            <a:spLocks noGrp="1"/>
          </p:cNvSpPr>
          <p:nvPr>
            <p:ph idx="1"/>
          </p:nvPr>
        </p:nvSpPr>
        <p:spPr>
          <a:xfrm>
            <a:off x="457200" y="1484784"/>
            <a:ext cx="8229600" cy="4983162"/>
          </a:xfrm>
        </p:spPr>
        <p:txBody>
          <a:bodyPr/>
          <a:lstStyle/>
          <a:p>
            <a:r>
              <a:rPr lang="it-IT" sz="2200" dirty="0"/>
              <a:t>Fare attenzione ai </a:t>
            </a:r>
            <a:r>
              <a:rPr lang="it-IT" sz="2200" i="1" dirty="0"/>
              <a:t>tipici </a:t>
            </a:r>
            <a:r>
              <a:rPr lang="it-IT" sz="2200" i="1" dirty="0" err="1"/>
              <a:t>bias</a:t>
            </a:r>
            <a:r>
              <a:rPr lang="it-IT" sz="2200" i="1" dirty="0"/>
              <a:t> di giudizio</a:t>
            </a:r>
            <a:r>
              <a:rPr lang="it-IT" sz="2200" dirty="0"/>
              <a:t>, ad es. il conformismo o gli stereotipi di genere. </a:t>
            </a:r>
          </a:p>
          <a:p>
            <a:r>
              <a:rPr lang="it-IT" sz="2200" dirty="0"/>
              <a:t>Titolari della posizione tendono a sovrastimare l’importanza nel lavoro dei </a:t>
            </a:r>
            <a:r>
              <a:rPr lang="it-IT" sz="2200" i="1" dirty="0"/>
              <a:t>tratti</a:t>
            </a:r>
            <a:r>
              <a:rPr lang="it-IT" sz="2200" dirty="0"/>
              <a:t> che possiedono (Cucina, </a:t>
            </a:r>
            <a:r>
              <a:rPr lang="it-IT" sz="2200" dirty="0" err="1"/>
              <a:t>Vasilopoulos</a:t>
            </a:r>
            <a:r>
              <a:rPr lang="it-IT" sz="2200" dirty="0"/>
              <a:t> and </a:t>
            </a:r>
            <a:r>
              <a:rPr lang="it-IT" sz="2200" dirty="0" err="1"/>
              <a:t>Sehgal</a:t>
            </a:r>
            <a:r>
              <a:rPr lang="it-IT" sz="2200" dirty="0"/>
              <a:t>, 2005). </a:t>
            </a:r>
          </a:p>
          <a:p>
            <a:r>
              <a:rPr lang="it-IT" sz="2200" dirty="0"/>
              <a:t>Titolari della posizione con </a:t>
            </a:r>
            <a:r>
              <a:rPr lang="it-IT" sz="2200" i="1" dirty="0"/>
              <a:t>abilità</a:t>
            </a:r>
            <a:r>
              <a:rPr lang="it-IT" sz="2200" dirty="0"/>
              <a:t> diverse descrivono il loro lavoro in modo diverso (Sanchez et al., 1998). </a:t>
            </a:r>
          </a:p>
          <a:p>
            <a:r>
              <a:rPr lang="it-IT" sz="2200" dirty="0"/>
              <a:t>Più le persone sono </a:t>
            </a:r>
            <a:r>
              <a:rPr lang="it-IT" sz="2200" i="1" dirty="0"/>
              <a:t>coinvolte</a:t>
            </a:r>
            <a:r>
              <a:rPr lang="it-IT" sz="2200" dirty="0"/>
              <a:t> e impegnate nel loro lavoro, maggiori sono le loro valutazioni di quanto importanti sono i compiti (Conte et al., 2005). </a:t>
            </a:r>
          </a:p>
          <a:p>
            <a:r>
              <a:rPr lang="it-IT" sz="2200" b="1" dirty="0"/>
              <a:t>Descrivere i compiti in termini di </a:t>
            </a:r>
            <a:r>
              <a:rPr lang="it-IT" sz="2200" b="1" i="1" dirty="0"/>
              <a:t>abilità</a:t>
            </a:r>
            <a:r>
              <a:rPr lang="it-IT" sz="2200" b="1" dirty="0"/>
              <a:t> o, ancora peggio, </a:t>
            </a:r>
            <a:r>
              <a:rPr lang="it-IT" sz="2200" b="1" i="1" dirty="0"/>
              <a:t>competenze</a:t>
            </a:r>
            <a:r>
              <a:rPr lang="it-IT" sz="2200" b="1" dirty="0"/>
              <a:t> (</a:t>
            </a:r>
            <a:r>
              <a:rPr lang="it-IT" sz="2200" b="1" dirty="0" err="1"/>
              <a:t>Morgeson</a:t>
            </a:r>
            <a:r>
              <a:rPr lang="it-IT" sz="2200" b="1" dirty="0"/>
              <a:t> et al., 2004) porta a: </a:t>
            </a:r>
          </a:p>
          <a:p>
            <a:pPr lvl="1"/>
            <a:r>
              <a:rPr lang="it-IT" sz="2000" b="1" dirty="0"/>
              <a:t>sovrastimare la frequenza e l’importanza dei compiti;</a:t>
            </a:r>
          </a:p>
          <a:p>
            <a:pPr lvl="1"/>
            <a:r>
              <a:rPr lang="it-IT" sz="2000" b="1" dirty="0"/>
              <a:t>inventarsi delle attività inesistenti. </a:t>
            </a:r>
          </a:p>
        </p:txBody>
      </p:sp>
    </p:spTree>
    <p:extLst>
      <p:ext uri="{BB962C8B-B14F-4D97-AF65-F5344CB8AC3E}">
        <p14:creationId xmlns:p14="http://schemas.microsoft.com/office/powerpoint/2010/main" val="284017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38915" name="Picture 3" descr="SigilloLogoLAST_WhiteOK"/>
          <p:cNvPicPr>
            <a:picLocks noChangeAspect="1" noChangeArrowheads="1"/>
          </p:cNvPicPr>
          <p:nvPr/>
        </p:nvPicPr>
        <p:blipFill>
          <a:blip r:embed="rId3" cstate="print"/>
          <a:srcRect/>
          <a:stretch>
            <a:fillRect/>
          </a:stretch>
        </p:blipFill>
        <p:spPr bwMode="auto">
          <a:xfrm>
            <a:off x="184150" y="96838"/>
            <a:ext cx="2300288" cy="1028700"/>
          </a:xfrm>
          <a:prstGeom prst="rect">
            <a:avLst/>
          </a:prstGeom>
          <a:noFill/>
          <a:ln w="9525">
            <a:noFill/>
            <a:miter lim="800000"/>
            <a:headEnd/>
            <a:tailEnd/>
          </a:ln>
        </p:spPr>
      </p:pic>
      <p:sp>
        <p:nvSpPr>
          <p:cNvPr id="38917" name="Text Box 5"/>
          <p:cNvSpPr txBox="1">
            <a:spLocks noChangeArrowheads="1"/>
          </p:cNvSpPr>
          <p:nvPr/>
        </p:nvSpPr>
        <p:spPr bwMode="auto">
          <a:xfrm>
            <a:off x="2915817" y="252413"/>
            <a:ext cx="2105026" cy="954087"/>
          </a:xfrm>
          <a:prstGeom prst="rect">
            <a:avLst/>
          </a:prstGeom>
          <a:noFill/>
          <a:ln w="9525">
            <a:noFill/>
            <a:miter lim="800000"/>
            <a:headEnd/>
            <a:tailEnd/>
          </a:ln>
        </p:spPr>
        <p:txBody>
          <a:bodyPr wrap="square">
            <a:spAutoFit/>
          </a:bodyPr>
          <a:lstStyle/>
          <a:p>
            <a:pPr algn="r"/>
            <a:r>
              <a:rPr lang="it-IT" sz="2800" b="0" dirty="0">
                <a:solidFill>
                  <a:schemeClr val="bg1"/>
                </a:solidFill>
              </a:rPr>
              <a:t>Bibliografia</a:t>
            </a:r>
          </a:p>
          <a:p>
            <a:pPr algn="r"/>
            <a:endParaRPr lang="it-IT" sz="1400" b="0" dirty="0">
              <a:solidFill>
                <a:schemeClr val="bg1"/>
              </a:solidFill>
            </a:endParaRPr>
          </a:p>
          <a:p>
            <a:pPr algn="r"/>
            <a:endParaRPr lang="it-IT" sz="1400" b="0" dirty="0">
              <a:solidFill>
                <a:schemeClr val="bg1"/>
              </a:solidFill>
            </a:endParaRPr>
          </a:p>
        </p:txBody>
      </p:sp>
      <p:sp>
        <p:nvSpPr>
          <p:cNvPr id="8" name="Segnaposto contenuto 7"/>
          <p:cNvSpPr>
            <a:spLocks noGrp="1"/>
          </p:cNvSpPr>
          <p:nvPr>
            <p:ph idx="4294967295"/>
          </p:nvPr>
        </p:nvSpPr>
        <p:spPr>
          <a:xfrm>
            <a:off x="107503" y="1485901"/>
            <a:ext cx="6768753" cy="1295027"/>
          </a:xfrm>
        </p:spPr>
        <p:txBody>
          <a:bodyPr>
            <a:noAutofit/>
          </a:bodyPr>
          <a:lstStyle/>
          <a:p>
            <a:pPr marL="0" indent="0">
              <a:lnSpc>
                <a:spcPct val="120000"/>
              </a:lnSpc>
              <a:spcBef>
                <a:spcPts val="700"/>
              </a:spcBef>
              <a:buNone/>
            </a:pPr>
            <a:r>
              <a:rPr lang="it-IT" sz="2000" b="1" dirty="0" err="1"/>
              <a:t>Noe</a:t>
            </a:r>
            <a:r>
              <a:rPr lang="it-IT" sz="2000" b="1" dirty="0"/>
              <a:t>, R. A., </a:t>
            </a:r>
            <a:r>
              <a:rPr lang="it-IT" sz="2000" b="1" dirty="0" err="1"/>
              <a:t>Hollenbeck</a:t>
            </a:r>
            <a:r>
              <a:rPr lang="it-IT" sz="2000" b="1" dirty="0"/>
              <a:t>, J. R., </a:t>
            </a:r>
            <a:r>
              <a:rPr lang="it-IT" sz="2000" b="1" dirty="0" err="1"/>
              <a:t>Gerhart</a:t>
            </a:r>
            <a:r>
              <a:rPr lang="it-IT" sz="2000" b="1" dirty="0"/>
              <a:t>, B, &amp; Wright, P. M. (2019).  </a:t>
            </a:r>
            <a:r>
              <a:rPr lang="it-IT" sz="2000" b="1" i="1" dirty="0"/>
              <a:t>Gestione delle Risorse Umane</a:t>
            </a:r>
            <a:r>
              <a:rPr lang="it-IT" sz="2000" b="1" dirty="0"/>
              <a:t>. Milano: Maggioli Editore. Pagg. 54-59(69)+ </a:t>
            </a:r>
            <a:r>
              <a:rPr lang="it-IT" sz="2000" b="1" dirty="0" err="1"/>
              <a:t>capp</a:t>
            </a:r>
            <a:r>
              <a:rPr lang="it-IT" sz="2000" b="1" dirty="0"/>
              <a:t>. 3, 4 e 5. (ca. 100 pagine). </a:t>
            </a:r>
          </a:p>
          <a:p>
            <a:pPr>
              <a:lnSpc>
                <a:spcPct val="120000"/>
              </a:lnSpc>
              <a:buNone/>
            </a:pPr>
            <a:endParaRPr lang="it-IT" sz="2000" dirty="0"/>
          </a:p>
        </p:txBody>
      </p:sp>
      <p:sp>
        <p:nvSpPr>
          <p:cNvPr id="7" name="Segnaposto contenuto 7">
            <a:extLst>
              <a:ext uri="{FF2B5EF4-FFF2-40B4-BE49-F238E27FC236}">
                <a16:creationId xmlns:a16="http://schemas.microsoft.com/office/drawing/2014/main" id="{FF7A6F1F-118E-4F1A-974B-DD023B72FAD7}"/>
              </a:ext>
            </a:extLst>
          </p:cNvPr>
          <p:cNvSpPr txBox="1">
            <a:spLocks/>
          </p:cNvSpPr>
          <p:nvPr/>
        </p:nvSpPr>
        <p:spPr bwMode="auto">
          <a:xfrm>
            <a:off x="2195736" y="2780928"/>
            <a:ext cx="6768753" cy="2664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120000"/>
              </a:lnSpc>
              <a:spcBef>
                <a:spcPts val="700"/>
              </a:spcBef>
              <a:buNone/>
            </a:pPr>
            <a:r>
              <a:rPr lang="it-IT" sz="2000" dirty="0" err="1"/>
              <a:t>Chamorro-Premuzic</a:t>
            </a:r>
            <a:r>
              <a:rPr lang="it-IT" sz="2000" dirty="0"/>
              <a:t>, T., &amp; </a:t>
            </a:r>
            <a:r>
              <a:rPr lang="it-IT" sz="2000" dirty="0" err="1"/>
              <a:t>Furnham</a:t>
            </a:r>
            <a:r>
              <a:rPr lang="it-IT" sz="2000" dirty="0"/>
              <a:t>, A. (2010). </a:t>
            </a:r>
            <a:r>
              <a:rPr lang="it-IT" sz="2000" i="1" dirty="0"/>
              <a:t>The </a:t>
            </a:r>
            <a:r>
              <a:rPr lang="it-IT" sz="2000" i="1" dirty="0" err="1"/>
              <a:t>Psychology</a:t>
            </a:r>
            <a:r>
              <a:rPr lang="it-IT" sz="2000" i="1" dirty="0"/>
              <a:t> of </a:t>
            </a:r>
            <a:r>
              <a:rPr lang="it-IT" sz="2000" i="1" dirty="0" err="1"/>
              <a:t>Personnel</a:t>
            </a:r>
            <a:r>
              <a:rPr lang="it-IT" sz="2000" i="1" dirty="0"/>
              <a:t> </a:t>
            </a:r>
            <a:r>
              <a:rPr lang="it-IT" sz="2000" i="1" dirty="0" err="1"/>
              <a:t>Selection</a:t>
            </a:r>
            <a:r>
              <a:rPr lang="it-IT" sz="2000" i="1" dirty="0"/>
              <a:t>.</a:t>
            </a:r>
            <a:r>
              <a:rPr lang="it-IT" sz="2000" dirty="0"/>
              <a:t> Cambridge University Press. </a:t>
            </a:r>
            <a:r>
              <a:rPr lang="it-IT" sz="2000" dirty="0" err="1"/>
              <a:t>Capp</a:t>
            </a:r>
            <a:r>
              <a:rPr lang="it-IT" sz="2000" dirty="0"/>
              <a:t>. 2, 6 e 7. (</a:t>
            </a:r>
            <a:r>
              <a:rPr lang="it-IT" sz="2000" dirty="0" err="1"/>
              <a:t>ca</a:t>
            </a:r>
            <a:r>
              <a:rPr lang="it-IT" sz="2000" dirty="0"/>
              <a:t>. 100 pagine). </a:t>
            </a:r>
          </a:p>
          <a:p>
            <a:pPr lvl="1">
              <a:lnSpc>
                <a:spcPct val="120000"/>
              </a:lnSpc>
              <a:spcBef>
                <a:spcPts val="700"/>
              </a:spcBef>
            </a:pPr>
            <a:r>
              <a:rPr lang="it-IT" sz="1600" i="1" dirty="0"/>
              <a:t>Attenzione</a:t>
            </a:r>
            <a:r>
              <a:rPr lang="it-IT" sz="1600" dirty="0"/>
              <a:t>: il libro è fuori produzione. I capitoli sono stati caricati in </a:t>
            </a:r>
            <a:r>
              <a:rPr lang="it-IT" sz="1600" dirty="0" err="1"/>
              <a:t>Moodle</a:t>
            </a:r>
            <a:r>
              <a:rPr lang="it-IT" sz="1600" dirty="0"/>
              <a:t>! </a:t>
            </a:r>
          </a:p>
          <a:p>
            <a:pPr>
              <a:lnSpc>
                <a:spcPct val="120000"/>
              </a:lnSpc>
              <a:spcBef>
                <a:spcPts val="700"/>
              </a:spcBef>
            </a:pPr>
            <a:r>
              <a:rPr lang="it-IT" sz="2000" dirty="0"/>
              <a:t>Queste slide (</a:t>
            </a:r>
            <a:r>
              <a:rPr lang="it-IT" sz="2000" i="1" dirty="0"/>
              <a:t>materiale obbligatorio per l’esame</a:t>
            </a:r>
            <a:r>
              <a:rPr lang="it-IT" sz="2000" dirty="0"/>
              <a:t>) sintetizzano, in italiano, le parti più importanti di questi testi. </a:t>
            </a:r>
          </a:p>
        </p:txBody>
      </p:sp>
      <p:pic>
        <p:nvPicPr>
          <p:cNvPr id="4" name="Immagine 3">
            <a:extLst>
              <a:ext uri="{FF2B5EF4-FFF2-40B4-BE49-F238E27FC236}">
                <a16:creationId xmlns:a16="http://schemas.microsoft.com/office/drawing/2014/main" id="{04978472-AACB-4D33-82EF-42D7F4014F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0" t="1998" r="2031" b="10282"/>
          <a:stretch/>
        </p:blipFill>
        <p:spPr>
          <a:xfrm>
            <a:off x="189648" y="3069530"/>
            <a:ext cx="1816993" cy="2376264"/>
          </a:xfrm>
          <a:prstGeom prst="rect">
            <a:avLst/>
          </a:prstGeom>
        </p:spPr>
      </p:pic>
      <p:sp>
        <p:nvSpPr>
          <p:cNvPr id="10" name="Segnaposto contenuto 7">
            <a:extLst>
              <a:ext uri="{FF2B5EF4-FFF2-40B4-BE49-F238E27FC236}">
                <a16:creationId xmlns:a16="http://schemas.microsoft.com/office/drawing/2014/main" id="{7C3E1BB5-4C4C-4081-B522-EBEFB646F748}"/>
              </a:ext>
            </a:extLst>
          </p:cNvPr>
          <p:cNvSpPr txBox="1">
            <a:spLocks/>
          </p:cNvSpPr>
          <p:nvPr/>
        </p:nvSpPr>
        <p:spPr bwMode="auto">
          <a:xfrm>
            <a:off x="199322" y="5716434"/>
            <a:ext cx="8837174" cy="10249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120000"/>
              </a:lnSpc>
              <a:spcBef>
                <a:spcPts val="700"/>
              </a:spcBef>
            </a:pPr>
            <a:r>
              <a:rPr lang="it-IT" sz="2000" dirty="0"/>
              <a:t>In </a:t>
            </a:r>
            <a:r>
              <a:rPr lang="it-IT" sz="2000" dirty="0" err="1"/>
              <a:t>moodle</a:t>
            </a:r>
            <a:r>
              <a:rPr lang="it-IT" sz="2000" dirty="0"/>
              <a:t> è presente un documento che descrive nel dettaglio gli argomenti da studiare («Indicazioni per lo studio.pdf»)</a:t>
            </a:r>
          </a:p>
        </p:txBody>
      </p:sp>
      <p:pic>
        <p:nvPicPr>
          <p:cNvPr id="2050" name="Picture 2">
            <a:extLst>
              <a:ext uri="{FF2B5EF4-FFF2-40B4-BE49-F238E27FC236}">
                <a16:creationId xmlns:a16="http://schemas.microsoft.com/office/drawing/2014/main" id="{22489622-6F90-4B10-AE9A-5D19F401FA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5" y="-48579"/>
            <a:ext cx="2282357" cy="28283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12F969-E06A-4227-AF3A-43ED1F7FED92}"/>
              </a:ext>
            </a:extLst>
          </p:cNvPr>
          <p:cNvSpPr>
            <a:spLocks noGrp="1"/>
          </p:cNvSpPr>
          <p:nvPr>
            <p:ph type="title"/>
          </p:nvPr>
        </p:nvSpPr>
        <p:spPr/>
        <p:txBody>
          <a:bodyPr/>
          <a:lstStyle/>
          <a:p>
            <a:r>
              <a:rPr lang="it-IT" dirty="0"/>
              <a:t>L’analisi della posizione per la selezione</a:t>
            </a:r>
          </a:p>
        </p:txBody>
      </p:sp>
      <p:sp>
        <p:nvSpPr>
          <p:cNvPr id="3" name="Segnaposto contenuto 2">
            <a:extLst>
              <a:ext uri="{FF2B5EF4-FFF2-40B4-BE49-F238E27FC236}">
                <a16:creationId xmlns:a16="http://schemas.microsoft.com/office/drawing/2014/main" id="{EBEB8796-CA7F-4225-85AC-F7A7D3DD7CD3}"/>
              </a:ext>
            </a:extLst>
          </p:cNvPr>
          <p:cNvSpPr>
            <a:spLocks noGrp="1"/>
          </p:cNvSpPr>
          <p:nvPr>
            <p:ph idx="1"/>
          </p:nvPr>
        </p:nvSpPr>
        <p:spPr>
          <a:xfrm>
            <a:off x="438390" y="1412776"/>
            <a:ext cx="8229600" cy="5170586"/>
          </a:xfrm>
        </p:spPr>
        <p:txBody>
          <a:bodyPr/>
          <a:lstStyle/>
          <a:p>
            <a:r>
              <a:rPr lang="it-IT" sz="2600" b="1" dirty="0"/>
              <a:t>Obiettivo</a:t>
            </a:r>
            <a:r>
              <a:rPr lang="it-IT" sz="2600" dirty="0"/>
              <a:t>: identificare </a:t>
            </a:r>
            <a:r>
              <a:rPr lang="it-IT" sz="2600" b="1" dirty="0"/>
              <a:t>quali</a:t>
            </a:r>
            <a:r>
              <a:rPr lang="it-IT" sz="2600" dirty="0"/>
              <a:t> compiti vengono svolti (di natura fisica e intellettuale), </a:t>
            </a:r>
            <a:r>
              <a:rPr lang="it-IT" sz="2600" b="1" dirty="0"/>
              <a:t>come</a:t>
            </a:r>
            <a:r>
              <a:rPr lang="it-IT" sz="2600" dirty="0"/>
              <a:t> vengono svolti (processi, strumenti e tecnologie utilizzate) e </a:t>
            </a:r>
            <a:r>
              <a:rPr lang="it-IT" sz="2600" b="1" dirty="0"/>
              <a:t>perché</a:t>
            </a:r>
            <a:r>
              <a:rPr lang="it-IT" sz="2600" dirty="0"/>
              <a:t> vengono svolti (a quale risultato portano e come sono collegati ad altre posizioni).</a:t>
            </a:r>
          </a:p>
          <a:p>
            <a:r>
              <a:rPr lang="it-IT" sz="2600" dirty="0"/>
              <a:t>Unità di analisi: </a:t>
            </a:r>
            <a:r>
              <a:rPr lang="it-IT" sz="2600" b="1" dirty="0"/>
              <a:t>obiettivi</a:t>
            </a:r>
            <a:r>
              <a:rPr lang="it-IT" sz="2600" dirty="0"/>
              <a:t>, </a:t>
            </a:r>
            <a:r>
              <a:rPr lang="it-IT" sz="2600" b="1" dirty="0"/>
              <a:t>compiti e risultati</a:t>
            </a:r>
            <a:r>
              <a:rPr lang="it-IT" sz="2600" dirty="0"/>
              <a:t>. </a:t>
            </a:r>
          </a:p>
          <a:p>
            <a:r>
              <a:rPr lang="it-IT" sz="2600" dirty="0"/>
              <a:t>Utile, per la selezione, un </a:t>
            </a:r>
            <a:r>
              <a:rPr lang="it-IT" sz="2600" b="1" dirty="0"/>
              <a:t>elevato livello di dettaglio</a:t>
            </a:r>
            <a:r>
              <a:rPr lang="it-IT" sz="2600" dirty="0"/>
              <a:t>. </a:t>
            </a:r>
          </a:p>
          <a:p>
            <a:r>
              <a:rPr lang="it-IT" sz="2600" dirty="0"/>
              <a:t>Include la definizione del </a:t>
            </a:r>
            <a:r>
              <a:rPr lang="it-IT" sz="2600" b="1" dirty="0"/>
              <a:t>contesto</a:t>
            </a:r>
            <a:r>
              <a:rPr lang="it-IT" sz="2600" dirty="0"/>
              <a:t> fisico e socio-relazionale nel quale svolgere il lavoro. </a:t>
            </a:r>
          </a:p>
          <a:p>
            <a:r>
              <a:rPr lang="it-IT" sz="2600" dirty="0"/>
              <a:t>Include informazioni circa la </a:t>
            </a:r>
            <a:r>
              <a:rPr lang="it-IT" sz="2600" b="1" dirty="0"/>
              <a:t>frequenza</a:t>
            </a:r>
            <a:r>
              <a:rPr lang="it-IT" sz="2600" dirty="0"/>
              <a:t> di svolgimento e </a:t>
            </a:r>
            <a:r>
              <a:rPr lang="it-IT" sz="2600" b="1" dirty="0"/>
              <a:t>l’importanza</a:t>
            </a:r>
            <a:r>
              <a:rPr lang="it-IT" sz="2600" dirty="0"/>
              <a:t> dei compiti elencati. </a:t>
            </a:r>
          </a:p>
        </p:txBody>
      </p:sp>
    </p:spTree>
    <p:extLst>
      <p:ext uri="{BB962C8B-B14F-4D97-AF65-F5344CB8AC3E}">
        <p14:creationId xmlns:p14="http://schemas.microsoft.com/office/powerpoint/2010/main" val="2618230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28A72-A94F-4CDE-B350-86CBC3D1B256}"/>
              </a:ext>
            </a:extLst>
          </p:cNvPr>
          <p:cNvSpPr>
            <a:spLocks noGrp="1"/>
          </p:cNvSpPr>
          <p:nvPr>
            <p:ph type="title"/>
          </p:nvPr>
        </p:nvSpPr>
        <p:spPr/>
        <p:txBody>
          <a:bodyPr/>
          <a:lstStyle/>
          <a:p>
            <a:r>
              <a:rPr lang="it-IT" dirty="0"/>
              <a:t>Utilizzo della JA</a:t>
            </a:r>
          </a:p>
        </p:txBody>
      </p:sp>
      <p:sp>
        <p:nvSpPr>
          <p:cNvPr id="3" name="Segnaposto contenuto 2">
            <a:extLst>
              <a:ext uri="{FF2B5EF4-FFF2-40B4-BE49-F238E27FC236}">
                <a16:creationId xmlns:a16="http://schemas.microsoft.com/office/drawing/2014/main" id="{7C913881-B742-4892-8C28-F3F7A0643A43}"/>
              </a:ext>
            </a:extLst>
          </p:cNvPr>
          <p:cNvSpPr>
            <a:spLocks noGrp="1"/>
          </p:cNvSpPr>
          <p:nvPr>
            <p:ph idx="1"/>
          </p:nvPr>
        </p:nvSpPr>
        <p:spPr>
          <a:xfrm>
            <a:off x="457200" y="1484784"/>
            <a:ext cx="8229600" cy="5098578"/>
          </a:xfrm>
        </p:spPr>
        <p:txBody>
          <a:bodyPr/>
          <a:lstStyle/>
          <a:p>
            <a:r>
              <a:rPr lang="it-IT" sz="2600" i="1" dirty="0"/>
              <a:t>Scrivere l’avviso di reclutamento </a:t>
            </a:r>
            <a:r>
              <a:rPr lang="it-IT" sz="2600" dirty="0"/>
              <a:t>(job </a:t>
            </a:r>
            <a:r>
              <a:rPr lang="it-IT" sz="2600" dirty="0" err="1"/>
              <a:t>vacancy</a:t>
            </a:r>
            <a:r>
              <a:rPr lang="it-IT" sz="2600" dirty="0"/>
              <a:t>) in modo tale da ridurre il numero di candidati macroscopicamente inadeguati (ad es. senza titolo legale per essere assunti)</a:t>
            </a:r>
          </a:p>
          <a:p>
            <a:r>
              <a:rPr lang="it-IT" sz="2600" i="1" dirty="0"/>
              <a:t>Scegliere criteri e misure </a:t>
            </a:r>
            <a:r>
              <a:rPr lang="it-IT" sz="2600" dirty="0"/>
              <a:t>da usare in fase </a:t>
            </a:r>
            <a:r>
              <a:rPr lang="it-IT" sz="2600" i="1" dirty="0"/>
              <a:t>di</a:t>
            </a:r>
            <a:r>
              <a:rPr lang="it-IT" sz="2600" dirty="0"/>
              <a:t> </a:t>
            </a:r>
            <a:r>
              <a:rPr lang="it-IT" sz="2600" i="1" dirty="0"/>
              <a:t>valutazione</a:t>
            </a:r>
          </a:p>
          <a:p>
            <a:r>
              <a:rPr lang="it-IT" sz="2600" i="1" dirty="0"/>
              <a:t>Assegnare</a:t>
            </a:r>
            <a:r>
              <a:rPr lang="it-IT" sz="2600" dirty="0"/>
              <a:t> correttamente </a:t>
            </a:r>
            <a:r>
              <a:rPr lang="it-IT" sz="2600" i="1" dirty="0"/>
              <a:t>il peso </a:t>
            </a:r>
            <a:r>
              <a:rPr lang="it-IT" sz="2600" dirty="0"/>
              <a:t>ad ogni criterio di selezione</a:t>
            </a:r>
          </a:p>
          <a:p>
            <a:r>
              <a:rPr lang="it-IT" sz="2600" i="1" dirty="0"/>
              <a:t>Costruire</a:t>
            </a:r>
            <a:r>
              <a:rPr lang="it-IT" sz="2600" dirty="0"/>
              <a:t> determinate </a:t>
            </a:r>
            <a:r>
              <a:rPr lang="it-IT" sz="2600" i="1" dirty="0"/>
              <a:t>prove</a:t>
            </a:r>
            <a:r>
              <a:rPr lang="it-IT" sz="2600" dirty="0"/>
              <a:t> (ad es., i test di conoscenza, le interviste strutturate o i cd. «work sample»), aumentandone la validità predittiva (Cook, 2009). </a:t>
            </a:r>
          </a:p>
          <a:p>
            <a:endParaRPr lang="it-IT" sz="2600" dirty="0"/>
          </a:p>
          <a:p>
            <a:endParaRPr lang="it-IT" sz="2600" dirty="0"/>
          </a:p>
        </p:txBody>
      </p:sp>
    </p:spTree>
    <p:extLst>
      <p:ext uri="{BB962C8B-B14F-4D97-AF65-F5344CB8AC3E}">
        <p14:creationId xmlns:p14="http://schemas.microsoft.com/office/powerpoint/2010/main" val="291916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64945B-8C13-459B-A7B6-607B3820B202}"/>
              </a:ext>
            </a:extLst>
          </p:cNvPr>
          <p:cNvSpPr>
            <a:spLocks noGrp="1"/>
          </p:cNvSpPr>
          <p:nvPr>
            <p:ph type="title"/>
          </p:nvPr>
        </p:nvSpPr>
        <p:spPr/>
        <p:txBody>
          <a:bodyPr/>
          <a:lstStyle/>
          <a:p>
            <a:r>
              <a:rPr lang="it-IT" dirty="0"/>
              <a:t>L’intervista di JA: </a:t>
            </a:r>
            <a:br>
              <a:rPr lang="it-IT" dirty="0"/>
            </a:br>
            <a:r>
              <a:rPr lang="it-IT" dirty="0"/>
              <a:t>caratteristiche principali</a:t>
            </a:r>
          </a:p>
        </p:txBody>
      </p:sp>
      <p:sp>
        <p:nvSpPr>
          <p:cNvPr id="3" name="Segnaposto contenuto 2">
            <a:extLst>
              <a:ext uri="{FF2B5EF4-FFF2-40B4-BE49-F238E27FC236}">
                <a16:creationId xmlns:a16="http://schemas.microsoft.com/office/drawing/2014/main" id="{E4296177-8E79-4175-965F-6B0B4E2915B2}"/>
              </a:ext>
            </a:extLst>
          </p:cNvPr>
          <p:cNvSpPr>
            <a:spLocks noGrp="1"/>
          </p:cNvSpPr>
          <p:nvPr>
            <p:ph idx="1"/>
          </p:nvPr>
        </p:nvSpPr>
        <p:spPr/>
        <p:txBody>
          <a:bodyPr/>
          <a:lstStyle/>
          <a:p>
            <a:r>
              <a:rPr lang="it-IT" sz="2500" dirty="0"/>
              <a:t>Semi-strutturata (utilizzo scheda)</a:t>
            </a:r>
          </a:p>
          <a:p>
            <a:r>
              <a:rPr lang="it-IT" sz="2500" dirty="0"/>
              <a:t>Ampia durata (2-4 ore in funzione della complessità della posizione)</a:t>
            </a:r>
          </a:p>
          <a:p>
            <a:pPr eaLnBrk="1" hangingPunct="1">
              <a:lnSpc>
                <a:spcPct val="90000"/>
              </a:lnSpc>
            </a:pPr>
            <a:r>
              <a:rPr lang="it-IT" sz="2500" dirty="0"/>
              <a:t>Costituita da tre fasi:</a:t>
            </a:r>
          </a:p>
          <a:p>
            <a:pPr lvl="1" eaLnBrk="1" hangingPunct="1">
              <a:lnSpc>
                <a:spcPct val="90000"/>
              </a:lnSpc>
            </a:pPr>
            <a:r>
              <a:rPr lang="it-IT" sz="2300" i="1" dirty="0"/>
              <a:t>Apertura</a:t>
            </a:r>
            <a:r>
              <a:rPr lang="it-IT" sz="2300" dirty="0"/>
              <a:t>: chiarire gli obiettivi e mettere a proprio agio l’intervistato.</a:t>
            </a:r>
          </a:p>
          <a:p>
            <a:pPr lvl="1" eaLnBrk="1" hangingPunct="1">
              <a:lnSpc>
                <a:spcPct val="90000"/>
              </a:lnSpc>
            </a:pPr>
            <a:r>
              <a:rPr lang="it-IT" sz="2300" i="1" dirty="0"/>
              <a:t>Parte centrale</a:t>
            </a:r>
            <a:r>
              <a:rPr lang="it-IT" sz="2300" dirty="0"/>
              <a:t>: raccolta delle informazioni.</a:t>
            </a:r>
          </a:p>
          <a:p>
            <a:pPr lvl="1" eaLnBrk="1" hangingPunct="1">
              <a:lnSpc>
                <a:spcPct val="90000"/>
              </a:lnSpc>
            </a:pPr>
            <a:r>
              <a:rPr lang="it-IT" sz="2300" i="1" dirty="0"/>
              <a:t>Chiusura</a:t>
            </a:r>
            <a:r>
              <a:rPr lang="it-IT" sz="2300" dirty="0"/>
              <a:t>: sintesi, eventuali chiarimenti e ringraziamenti.</a:t>
            </a:r>
          </a:p>
          <a:p>
            <a:r>
              <a:rPr lang="it-IT" sz="2500" dirty="0"/>
              <a:t>Gran parte dell’esito è legato alla fase di preparazione dell’incontro ed alla fase di esplicitazione dei sotto-obiettivi e delle aree tematiche da affrontare</a:t>
            </a:r>
          </a:p>
          <a:p>
            <a:endParaRPr lang="it-IT" sz="2800" dirty="0"/>
          </a:p>
        </p:txBody>
      </p:sp>
    </p:spTree>
    <p:extLst>
      <p:ext uri="{BB962C8B-B14F-4D97-AF65-F5344CB8AC3E}">
        <p14:creationId xmlns:p14="http://schemas.microsoft.com/office/powerpoint/2010/main" val="4249576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D0ECCC-C136-4CF5-8719-39DB95A24152}"/>
              </a:ext>
            </a:extLst>
          </p:cNvPr>
          <p:cNvSpPr>
            <a:spLocks noGrp="1"/>
          </p:cNvSpPr>
          <p:nvPr>
            <p:ph type="title"/>
          </p:nvPr>
        </p:nvSpPr>
        <p:spPr>
          <a:xfrm>
            <a:off x="2591668" y="116632"/>
            <a:ext cx="6096000" cy="1066130"/>
          </a:xfrm>
        </p:spPr>
        <p:txBody>
          <a:bodyPr/>
          <a:lstStyle/>
          <a:p>
            <a:br>
              <a:rPr lang="it-IT" dirty="0"/>
            </a:br>
            <a:r>
              <a:rPr lang="it-IT" dirty="0"/>
              <a:t>Comportamenti critici dell’analista</a:t>
            </a:r>
            <a:br>
              <a:rPr lang="it-IT" dirty="0"/>
            </a:br>
            <a:endParaRPr lang="it-IT" dirty="0"/>
          </a:p>
        </p:txBody>
      </p:sp>
      <p:sp>
        <p:nvSpPr>
          <p:cNvPr id="3" name="Segnaposto contenuto 2">
            <a:extLst>
              <a:ext uri="{FF2B5EF4-FFF2-40B4-BE49-F238E27FC236}">
                <a16:creationId xmlns:a16="http://schemas.microsoft.com/office/drawing/2014/main" id="{D0F1DEC8-F3CE-4399-90C9-3C49D1FB68D1}"/>
              </a:ext>
            </a:extLst>
          </p:cNvPr>
          <p:cNvSpPr>
            <a:spLocks noGrp="1"/>
          </p:cNvSpPr>
          <p:nvPr>
            <p:ph idx="1"/>
          </p:nvPr>
        </p:nvSpPr>
        <p:spPr>
          <a:xfrm>
            <a:off x="457200" y="1556792"/>
            <a:ext cx="8229600" cy="5170586"/>
          </a:xfrm>
        </p:spPr>
        <p:txBody>
          <a:bodyPr/>
          <a:lstStyle/>
          <a:p>
            <a:pPr eaLnBrk="1" hangingPunct="1">
              <a:lnSpc>
                <a:spcPct val="90000"/>
              </a:lnSpc>
              <a:buFont typeface="Arial" panose="020B0604020202020204" pitchFamily="34" charset="0"/>
              <a:buChar char="•"/>
            </a:pPr>
            <a:r>
              <a:rPr lang="it-IT" sz="2000" dirty="0"/>
              <a:t>Prepararsi all’intervista raccogliendo informazioni sull’organizzazione (se non ci lavora già).</a:t>
            </a:r>
          </a:p>
          <a:p>
            <a:pPr eaLnBrk="1" hangingPunct="1">
              <a:lnSpc>
                <a:spcPct val="90000"/>
              </a:lnSpc>
              <a:buFont typeface="Arial" panose="020B0604020202020204" pitchFamily="34" charset="0"/>
              <a:buChar char="•"/>
            </a:pPr>
            <a:r>
              <a:rPr lang="it-IT" sz="2000" i="1" dirty="0"/>
              <a:t>Chiarire</a:t>
            </a:r>
            <a:r>
              <a:rPr lang="it-IT" sz="2000" dirty="0"/>
              <a:t> gli </a:t>
            </a:r>
            <a:r>
              <a:rPr lang="it-IT" sz="2000" i="1" dirty="0"/>
              <a:t>obiettivi</a:t>
            </a:r>
            <a:r>
              <a:rPr lang="it-IT" sz="2000" dirty="0"/>
              <a:t> dell’incontro e ringraziare per la disponibilità</a:t>
            </a:r>
          </a:p>
          <a:p>
            <a:pPr eaLnBrk="1" hangingPunct="1">
              <a:lnSpc>
                <a:spcPct val="90000"/>
              </a:lnSpc>
              <a:buFont typeface="Arial" panose="020B0604020202020204" pitchFamily="34" charset="0"/>
              <a:buChar char="•"/>
            </a:pPr>
            <a:r>
              <a:rPr lang="it-IT" sz="2000" b="1" i="1" dirty="0"/>
              <a:t>Chiarire</a:t>
            </a:r>
            <a:r>
              <a:rPr lang="it-IT" sz="2000" b="1" dirty="0"/>
              <a:t> che </a:t>
            </a:r>
            <a:r>
              <a:rPr lang="it-IT" sz="2000" b="1" i="1" dirty="0"/>
              <a:t>non</a:t>
            </a:r>
            <a:r>
              <a:rPr lang="it-IT" sz="2000" b="1" dirty="0"/>
              <a:t> è un’intervista di </a:t>
            </a:r>
            <a:r>
              <a:rPr lang="it-IT" sz="2000" b="1" i="1" dirty="0"/>
              <a:t>valutazione</a:t>
            </a:r>
            <a:r>
              <a:rPr lang="it-IT" sz="2000" b="1" dirty="0"/>
              <a:t> ma di raccolta informazioni.</a:t>
            </a:r>
          </a:p>
          <a:p>
            <a:pPr eaLnBrk="1" hangingPunct="1">
              <a:lnSpc>
                <a:spcPct val="90000"/>
              </a:lnSpc>
              <a:buFont typeface="Arial" panose="020B0604020202020204" pitchFamily="34" charset="0"/>
              <a:buChar char="•"/>
            </a:pPr>
            <a:r>
              <a:rPr lang="it-IT" sz="2000" dirty="0"/>
              <a:t>Mettere a proprio agio l’intervistato.</a:t>
            </a:r>
          </a:p>
          <a:p>
            <a:pPr eaLnBrk="1" hangingPunct="1">
              <a:lnSpc>
                <a:spcPct val="90000"/>
              </a:lnSpc>
              <a:buFont typeface="Arial" panose="020B0604020202020204" pitchFamily="34" charset="0"/>
              <a:buChar char="•"/>
            </a:pPr>
            <a:r>
              <a:rPr lang="it-IT" sz="2000" i="1" dirty="0"/>
              <a:t>Iniziare con domande generali</a:t>
            </a:r>
            <a:r>
              <a:rPr lang="it-IT" sz="2000" dirty="0"/>
              <a:t>, ampie (ad es., mi racconta la sua giornata tipo?).</a:t>
            </a:r>
          </a:p>
          <a:p>
            <a:pPr eaLnBrk="1" hangingPunct="1">
              <a:lnSpc>
                <a:spcPct val="90000"/>
              </a:lnSpc>
              <a:buFont typeface="Arial" panose="020B0604020202020204" pitchFamily="34" charset="0"/>
              <a:buChar char="•"/>
            </a:pPr>
            <a:r>
              <a:rPr lang="it-IT" sz="2000" i="1" dirty="0"/>
              <a:t>Aiutare l’intervistato a descrivere comportamenti, compiti e attività, </a:t>
            </a:r>
            <a:r>
              <a:rPr lang="it-IT" sz="2000" b="1" i="1" dirty="0"/>
              <a:t>non abilità, valori, o atteggiamenti personali</a:t>
            </a:r>
            <a:r>
              <a:rPr lang="it-IT" sz="2000" i="1" dirty="0"/>
              <a:t>. </a:t>
            </a:r>
          </a:p>
          <a:p>
            <a:pPr eaLnBrk="1" hangingPunct="1">
              <a:lnSpc>
                <a:spcPct val="90000"/>
              </a:lnSpc>
              <a:buFont typeface="Arial" panose="020B0604020202020204" pitchFamily="34" charset="0"/>
              <a:buChar char="•"/>
            </a:pPr>
            <a:r>
              <a:rPr lang="it-IT" sz="2000" dirty="0"/>
              <a:t>Tenere alta la </a:t>
            </a:r>
            <a:r>
              <a:rPr lang="it-IT" sz="2000" i="1" dirty="0"/>
              <a:t>motivazione</a:t>
            </a:r>
            <a:r>
              <a:rPr lang="it-IT" sz="2000" dirty="0"/>
              <a:t> dell’intervistato. </a:t>
            </a:r>
          </a:p>
          <a:p>
            <a:pPr eaLnBrk="1" hangingPunct="1">
              <a:lnSpc>
                <a:spcPct val="90000"/>
              </a:lnSpc>
              <a:buFont typeface="Arial" panose="020B0604020202020204" pitchFamily="34" charset="0"/>
              <a:buChar char="•"/>
            </a:pPr>
            <a:r>
              <a:rPr lang="it-IT" sz="2000" dirty="0"/>
              <a:t>Concedere eventuali </a:t>
            </a:r>
            <a:r>
              <a:rPr lang="it-IT" sz="2000" i="1" dirty="0"/>
              <a:t>pause</a:t>
            </a:r>
            <a:r>
              <a:rPr lang="it-IT" sz="2000" dirty="0"/>
              <a:t> se l’affaticamento è evidente. </a:t>
            </a:r>
          </a:p>
          <a:p>
            <a:pPr eaLnBrk="1" hangingPunct="1">
              <a:lnSpc>
                <a:spcPct val="90000"/>
              </a:lnSpc>
              <a:buFont typeface="Arial" panose="020B0604020202020204" pitchFamily="34" charset="0"/>
              <a:buChar char="•"/>
            </a:pPr>
            <a:r>
              <a:rPr lang="it-IT" sz="2000" dirty="0"/>
              <a:t>Raccogliere informazioni su </a:t>
            </a:r>
            <a:r>
              <a:rPr lang="it-IT" sz="2000" b="1" i="1" dirty="0"/>
              <a:t>frequenza e importanza </a:t>
            </a:r>
            <a:r>
              <a:rPr lang="it-IT" sz="2000" b="1" dirty="0"/>
              <a:t>dei compiti </a:t>
            </a:r>
            <a:r>
              <a:rPr lang="it-IT" sz="2000" dirty="0"/>
              <a:t>e delle attività svolti. </a:t>
            </a:r>
          </a:p>
          <a:p>
            <a:pPr eaLnBrk="1" hangingPunct="1">
              <a:lnSpc>
                <a:spcPct val="90000"/>
              </a:lnSpc>
              <a:buFont typeface="Arial" panose="020B0604020202020204" pitchFamily="34" charset="0"/>
              <a:buChar char="•"/>
            </a:pPr>
            <a:r>
              <a:rPr lang="it-IT" sz="2000" dirty="0"/>
              <a:t>Evitare le domande che suggeriscono una risposta. </a:t>
            </a:r>
          </a:p>
          <a:p>
            <a:pPr>
              <a:buFont typeface="Arial" panose="020B0604020202020204" pitchFamily="34" charset="0"/>
              <a:buChar char="•"/>
            </a:pPr>
            <a:endParaRPr lang="it-IT" dirty="0"/>
          </a:p>
        </p:txBody>
      </p:sp>
    </p:spTree>
    <p:extLst>
      <p:ext uri="{BB962C8B-B14F-4D97-AF65-F5344CB8AC3E}">
        <p14:creationId xmlns:p14="http://schemas.microsoft.com/office/powerpoint/2010/main" val="3411306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BE2A4B-AD99-4ABD-B01B-E3145DDE9F66}"/>
              </a:ext>
            </a:extLst>
          </p:cNvPr>
          <p:cNvSpPr>
            <a:spLocks noGrp="1"/>
          </p:cNvSpPr>
          <p:nvPr>
            <p:ph type="title"/>
          </p:nvPr>
        </p:nvSpPr>
        <p:spPr/>
        <p:txBody>
          <a:bodyPr/>
          <a:lstStyle/>
          <a:p>
            <a:r>
              <a:rPr lang="it-IT" dirty="0"/>
              <a:t>Compiti per casa</a:t>
            </a:r>
          </a:p>
        </p:txBody>
      </p:sp>
      <p:sp>
        <p:nvSpPr>
          <p:cNvPr id="3" name="Segnaposto contenuto 2">
            <a:extLst>
              <a:ext uri="{FF2B5EF4-FFF2-40B4-BE49-F238E27FC236}">
                <a16:creationId xmlns:a16="http://schemas.microsoft.com/office/drawing/2014/main" id="{D80E6691-702F-4F3F-957D-5935905DE4E9}"/>
              </a:ext>
            </a:extLst>
          </p:cNvPr>
          <p:cNvSpPr>
            <a:spLocks noGrp="1"/>
          </p:cNvSpPr>
          <p:nvPr>
            <p:ph idx="1"/>
          </p:nvPr>
        </p:nvSpPr>
        <p:spPr/>
        <p:txBody>
          <a:bodyPr/>
          <a:lstStyle/>
          <a:p>
            <a:pPr marL="514350" indent="-514350">
              <a:buFont typeface="+mj-lt"/>
              <a:buAutoNum type="arabicPeriod"/>
            </a:pPr>
            <a:r>
              <a:rPr lang="it-IT" sz="2400" dirty="0"/>
              <a:t>Prendere contatti con i membri del proprio gruppo</a:t>
            </a:r>
          </a:p>
          <a:p>
            <a:pPr marL="514350" indent="-514350">
              <a:buFont typeface="+mj-lt"/>
              <a:buAutoNum type="arabicPeriod"/>
            </a:pPr>
            <a:r>
              <a:rPr lang="it-IT" sz="2400" dirty="0"/>
              <a:t>Assegnare i ruoli all’interno del gruppo:</a:t>
            </a:r>
          </a:p>
          <a:p>
            <a:pPr marL="914400" lvl="1" indent="-514350">
              <a:buFont typeface="+mj-lt"/>
              <a:buAutoNum type="alphaLcParenR"/>
            </a:pPr>
            <a:r>
              <a:rPr lang="it-IT" sz="2000" dirty="0"/>
              <a:t>Intervistato (deve aver ricoperto una posizione di qualsiasi tipo in qualsiasi organizzazione)</a:t>
            </a:r>
          </a:p>
          <a:p>
            <a:pPr marL="914400" lvl="1" indent="-514350">
              <a:buFont typeface="+mj-lt"/>
              <a:buAutoNum type="alphaLcParenR"/>
            </a:pPr>
            <a:r>
              <a:rPr lang="it-IT" sz="2000" dirty="0"/>
              <a:t>Intervistatore (deve leggere la traccia dell’intervista prima di mercoledì prossimo)</a:t>
            </a:r>
          </a:p>
          <a:p>
            <a:pPr marL="914400" lvl="1" indent="-514350">
              <a:buFont typeface="+mj-lt"/>
              <a:buAutoNum type="alphaLcParenR"/>
            </a:pPr>
            <a:r>
              <a:rPr lang="it-IT" sz="2000" dirty="0"/>
              <a:t>Osservatori (devono prendere nota delle risposte e scrivere una prima bozza della JD in </a:t>
            </a:r>
            <a:r>
              <a:rPr lang="it-IT" sz="2000" dirty="0" err="1"/>
              <a:t>moodle</a:t>
            </a:r>
            <a:r>
              <a:rPr lang="it-IT" sz="2000" dirty="0"/>
              <a:t>)</a:t>
            </a:r>
          </a:p>
          <a:p>
            <a:pPr marL="514350" indent="-514350">
              <a:buFont typeface="+mj-lt"/>
              <a:buAutoNum type="arabicPeriod"/>
            </a:pPr>
            <a:r>
              <a:rPr lang="it-IT" sz="2400" dirty="0"/>
              <a:t>Visitare il sito </a:t>
            </a:r>
            <a:r>
              <a:rPr lang="it-IT" sz="2400" dirty="0">
                <a:hlinkClick r:id="rId2"/>
              </a:rPr>
              <a:t>https://www.onetonline.org</a:t>
            </a:r>
            <a:r>
              <a:rPr lang="it-IT" sz="2400" dirty="0"/>
              <a:t>, prendere consapevolezza del livello di dettaglio dei compiti usati da O*NET e fare l’esercizio proposto sul barista</a:t>
            </a:r>
          </a:p>
        </p:txBody>
      </p:sp>
    </p:spTree>
    <p:extLst>
      <p:ext uri="{BB962C8B-B14F-4D97-AF65-F5344CB8AC3E}">
        <p14:creationId xmlns:p14="http://schemas.microsoft.com/office/powerpoint/2010/main" val="1279541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4F15226-D10A-4E94-937A-67E504906FA0}"/>
              </a:ext>
            </a:extLst>
          </p:cNvPr>
          <p:cNvSpPr>
            <a:spLocks noGrp="1"/>
          </p:cNvSpPr>
          <p:nvPr>
            <p:ph type="ctrTitle"/>
          </p:nvPr>
        </p:nvSpPr>
        <p:spPr/>
        <p:txBody>
          <a:bodyPr/>
          <a:lstStyle/>
          <a:p>
            <a:r>
              <a:rPr lang="it-IT" dirty="0"/>
              <a:t>L’intervista di Job Analysis</a:t>
            </a:r>
          </a:p>
        </p:txBody>
      </p:sp>
      <p:sp>
        <p:nvSpPr>
          <p:cNvPr id="5" name="Sottotitolo 4">
            <a:extLst>
              <a:ext uri="{FF2B5EF4-FFF2-40B4-BE49-F238E27FC236}">
                <a16:creationId xmlns:a16="http://schemas.microsoft.com/office/drawing/2014/main" id="{F6FDB6FF-CC0C-4DF8-9257-F6670C8C7949}"/>
              </a:ext>
            </a:extLst>
          </p:cNvPr>
          <p:cNvSpPr>
            <a:spLocks noGrp="1"/>
          </p:cNvSpPr>
          <p:nvPr>
            <p:ph type="subTitle" idx="1"/>
          </p:nvPr>
        </p:nvSpPr>
        <p:spPr/>
        <p:txBody>
          <a:bodyPr/>
          <a:lstStyle/>
          <a:p>
            <a:r>
              <a:rPr lang="it-IT" dirty="0">
                <a:solidFill>
                  <a:schemeClr val="bg1"/>
                </a:solidFill>
              </a:rPr>
              <a:t>Esercitazione</a:t>
            </a:r>
          </a:p>
        </p:txBody>
      </p:sp>
    </p:spTree>
    <p:extLst>
      <p:ext uri="{BB962C8B-B14F-4D97-AF65-F5344CB8AC3E}">
        <p14:creationId xmlns:p14="http://schemas.microsoft.com/office/powerpoint/2010/main" val="847836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465D3F-CF4F-481E-8E02-D91D98EE7CE5}"/>
              </a:ext>
            </a:extLst>
          </p:cNvPr>
          <p:cNvSpPr>
            <a:spLocks noGrp="1"/>
          </p:cNvSpPr>
          <p:nvPr>
            <p:ph type="title"/>
          </p:nvPr>
        </p:nvSpPr>
        <p:spPr>
          <a:xfrm>
            <a:off x="2590800" y="274638"/>
            <a:ext cx="6096000" cy="706090"/>
          </a:xfrm>
        </p:spPr>
        <p:txBody>
          <a:bodyPr/>
          <a:lstStyle/>
          <a:p>
            <a:r>
              <a:rPr lang="it-IT" dirty="0"/>
              <a:t>Attività</a:t>
            </a:r>
          </a:p>
        </p:txBody>
      </p:sp>
      <p:sp>
        <p:nvSpPr>
          <p:cNvPr id="6" name="Segnaposto contenuto 2">
            <a:extLst>
              <a:ext uri="{FF2B5EF4-FFF2-40B4-BE49-F238E27FC236}">
                <a16:creationId xmlns:a16="http://schemas.microsoft.com/office/drawing/2014/main" id="{2F0AB639-4FC5-B740-B5DE-E408D618CC5C}"/>
              </a:ext>
            </a:extLst>
          </p:cNvPr>
          <p:cNvSpPr>
            <a:spLocks noGrp="1"/>
          </p:cNvSpPr>
          <p:nvPr>
            <p:ph idx="1"/>
          </p:nvPr>
        </p:nvSpPr>
        <p:spPr>
          <a:xfrm>
            <a:off x="323528" y="1556792"/>
            <a:ext cx="8496944" cy="5026570"/>
          </a:xfrm>
        </p:spPr>
        <p:txBody>
          <a:bodyPr/>
          <a:lstStyle/>
          <a:p>
            <a:r>
              <a:rPr lang="it-IT" sz="2000" dirty="0"/>
              <a:t>Intervista di analisi della posizione in gruppi di 5-6 persone.</a:t>
            </a:r>
          </a:p>
          <a:p>
            <a:r>
              <a:rPr lang="it-IT" sz="2000" dirty="0"/>
              <a:t>La Job Description di ogni gruppo, al termine della lezione, dovrà essere caricata nell’apposito spazio in moodle. </a:t>
            </a:r>
          </a:p>
          <a:p>
            <a:pPr marL="0" indent="0">
              <a:buNone/>
            </a:pPr>
            <a:endParaRPr lang="it-IT" sz="2000" dirty="0"/>
          </a:p>
          <a:p>
            <a:pPr marL="0" indent="0">
              <a:buNone/>
            </a:pPr>
            <a:r>
              <a:rPr lang="it-IT" sz="2000" dirty="0"/>
              <a:t>Materiale da consultare online: </a:t>
            </a:r>
          </a:p>
          <a:p>
            <a:r>
              <a:rPr lang="it-IT" sz="2000" dirty="0"/>
              <a:t>Per realizzare l’intervista: usare la traccia fornita dai Tutor e disponibile nel materiale didattico online «</a:t>
            </a:r>
            <a:r>
              <a:rPr lang="it-IT" sz="2000" dirty="0">
                <a:hlinkClick r:id="rId2"/>
              </a:rPr>
              <a:t>Scheda intervista Job Analysis</a:t>
            </a:r>
            <a:r>
              <a:rPr lang="it-IT" sz="2000" dirty="0"/>
              <a:t>» </a:t>
            </a:r>
            <a:endParaRPr lang="it-IT" sz="2000" dirty="0">
              <a:highlight>
                <a:srgbClr val="FFFF00"/>
              </a:highlight>
            </a:endParaRPr>
          </a:p>
          <a:p>
            <a:r>
              <a:rPr lang="it-IT" sz="2000" dirty="0"/>
              <a:t>Per alcuni esempi di Job </a:t>
            </a:r>
            <a:r>
              <a:rPr lang="it-IT" sz="2000" dirty="0" err="1"/>
              <a:t>Description</a:t>
            </a:r>
            <a:r>
              <a:rPr lang="it-IT" sz="2000" dirty="0"/>
              <a:t> consultare: </a:t>
            </a:r>
          </a:p>
          <a:p>
            <a:pPr lvl="1"/>
            <a:r>
              <a:rPr lang="it-IT" sz="1600" dirty="0">
                <a:hlinkClick r:id="rId3"/>
              </a:rPr>
              <a:t>https://www.onetonline.org/</a:t>
            </a:r>
            <a:r>
              <a:rPr lang="it-IT" sz="1600" dirty="0"/>
              <a:t> (focalizzarsi su «Tasks», «Work activities», «Work </a:t>
            </a:r>
            <a:r>
              <a:rPr lang="it-IT" sz="1600" dirty="0" err="1"/>
              <a:t>context</a:t>
            </a:r>
            <a:r>
              <a:rPr lang="it-IT" sz="1600" dirty="0"/>
              <a:t>», e per adesso non leggete i requisiti, ad es. «Skills» e «</a:t>
            </a:r>
            <a:r>
              <a:rPr lang="it-IT" sz="1600" dirty="0" err="1"/>
              <a:t>Knowldge</a:t>
            </a:r>
            <a:r>
              <a:rPr lang="it-IT" sz="1600" dirty="0"/>
              <a:t>»).   </a:t>
            </a:r>
          </a:p>
          <a:p>
            <a:pPr lvl="1"/>
            <a:endParaRPr lang="it-IT" sz="1600" dirty="0"/>
          </a:p>
          <a:p>
            <a:pPr lvl="1"/>
            <a:endParaRPr lang="it-IT" sz="1600" dirty="0"/>
          </a:p>
          <a:p>
            <a:pPr lvl="1"/>
            <a:endParaRPr lang="it-IT" sz="1600" dirty="0"/>
          </a:p>
          <a:p>
            <a:pPr marL="0" indent="0">
              <a:buNone/>
            </a:pPr>
            <a:r>
              <a:rPr lang="it-IT" sz="1800" i="1" dirty="0"/>
              <a:t>Nota</a:t>
            </a:r>
            <a:r>
              <a:rPr lang="it-IT" sz="1800" dirty="0"/>
              <a:t>: Questa è un’attività valutata che concorre per il 15% al voto finale. </a:t>
            </a:r>
          </a:p>
          <a:p>
            <a:pPr marL="0" indent="0">
              <a:buNone/>
            </a:pPr>
            <a:r>
              <a:rPr lang="it-IT" sz="1800" dirty="0"/>
              <a:t>Scadenza: Lunedì 28 ottobre ore 12:00. </a:t>
            </a:r>
          </a:p>
          <a:p>
            <a:pPr lvl="1"/>
            <a:endParaRPr lang="it-IT" sz="1800" dirty="0"/>
          </a:p>
        </p:txBody>
      </p:sp>
    </p:spTree>
    <p:extLst>
      <p:ext uri="{BB962C8B-B14F-4D97-AF65-F5344CB8AC3E}">
        <p14:creationId xmlns:p14="http://schemas.microsoft.com/office/powerpoint/2010/main" val="3966319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AF5A5F-F386-0245-83CC-52A8AAE41F0C}"/>
              </a:ext>
            </a:extLst>
          </p:cNvPr>
          <p:cNvSpPr>
            <a:spLocks noGrp="1"/>
          </p:cNvSpPr>
          <p:nvPr>
            <p:ph type="title"/>
          </p:nvPr>
        </p:nvSpPr>
        <p:spPr/>
        <p:txBody>
          <a:bodyPr/>
          <a:lstStyle/>
          <a:p>
            <a:r>
              <a:rPr lang="it-IT" dirty="0"/>
              <a:t>Esercitazione sulla Job </a:t>
            </a:r>
            <a:r>
              <a:rPr lang="it-IT" dirty="0" err="1"/>
              <a:t>Description</a:t>
            </a:r>
            <a:endParaRPr lang="it-IT" dirty="0"/>
          </a:p>
        </p:txBody>
      </p:sp>
      <p:sp>
        <p:nvSpPr>
          <p:cNvPr id="4" name="Segnaposto contenuto 2">
            <a:extLst>
              <a:ext uri="{FF2B5EF4-FFF2-40B4-BE49-F238E27FC236}">
                <a16:creationId xmlns:a16="http://schemas.microsoft.com/office/drawing/2014/main" id="{0F24CADF-AB03-5940-BA70-C94FA908172F}"/>
              </a:ext>
            </a:extLst>
          </p:cNvPr>
          <p:cNvSpPr>
            <a:spLocks noGrp="1"/>
          </p:cNvSpPr>
          <p:nvPr>
            <p:ph idx="1"/>
          </p:nvPr>
        </p:nvSpPr>
        <p:spPr>
          <a:xfrm>
            <a:off x="457200" y="1600200"/>
            <a:ext cx="8229600" cy="4493096"/>
          </a:xfrm>
        </p:spPr>
        <p:txBody>
          <a:bodyPr/>
          <a:lstStyle/>
          <a:p>
            <a:r>
              <a:rPr lang="it-IT" sz="2000" dirty="0"/>
              <a:t>Obiettivo: ottenere informazioni </a:t>
            </a:r>
            <a:r>
              <a:rPr lang="it-IT" sz="2000" b="1" dirty="0"/>
              <a:t>dettagliate</a:t>
            </a:r>
            <a:r>
              <a:rPr lang="it-IT" sz="2000" dirty="0"/>
              <a:t> sulla posizione (comportamenti e ambiente lavorativo)</a:t>
            </a:r>
          </a:p>
          <a:p>
            <a:r>
              <a:rPr lang="it-IT" sz="2000" dirty="0"/>
              <a:t>Individuare </a:t>
            </a:r>
            <a:r>
              <a:rPr lang="it-IT" sz="2000" b="1" dirty="0"/>
              <a:t>elementi oggettivi </a:t>
            </a:r>
            <a:r>
              <a:rPr lang="it-IT" sz="2000" dirty="0"/>
              <a:t>(quindi non opinioni/valutazioni ma informazioni relative a comportamenti/azioni)</a:t>
            </a:r>
          </a:p>
          <a:p>
            <a:r>
              <a:rPr lang="it-IT" sz="2000" dirty="0"/>
              <a:t>Cercare di raccogliere </a:t>
            </a:r>
            <a:r>
              <a:rPr lang="it-IT" sz="2000" b="1" dirty="0"/>
              <a:t>quante più informazioni possibile </a:t>
            </a:r>
            <a:r>
              <a:rPr lang="it-IT" sz="2000" dirty="0"/>
              <a:t>relativamente alla posizione oggetto di indagine</a:t>
            </a:r>
          </a:p>
          <a:p>
            <a:endParaRPr lang="it-IT" sz="2000" dirty="0"/>
          </a:p>
          <a:p>
            <a:pPr marL="0" indent="0">
              <a:buNone/>
            </a:pPr>
            <a:r>
              <a:rPr lang="it-IT" sz="2000" dirty="0"/>
              <a:t>Attenzione!!</a:t>
            </a:r>
          </a:p>
          <a:p>
            <a:r>
              <a:rPr lang="it-IT" sz="1800" dirty="0"/>
              <a:t>Dedicare attenzione sia al processo di </a:t>
            </a:r>
            <a:r>
              <a:rPr lang="it-IT" sz="1800" i="1" dirty="0"/>
              <a:t>raccolta delle informazioni </a:t>
            </a:r>
            <a:r>
              <a:rPr lang="it-IT" sz="1800" dirty="0"/>
              <a:t>sia alla </a:t>
            </a:r>
            <a:r>
              <a:rPr lang="it-IT" sz="1800" i="1" dirty="0"/>
              <a:t>relazione</a:t>
            </a:r>
            <a:r>
              <a:rPr lang="it-IT" sz="1800" dirty="0"/>
              <a:t> fra intervistato e intervistatore (che deve cercare di raccogliere le informazioni nel modo più preciso possibile)</a:t>
            </a:r>
          </a:p>
          <a:p>
            <a:r>
              <a:rPr lang="it-IT" sz="1800" i="1" dirty="0"/>
              <a:t>Non confondere obiettivi </a:t>
            </a:r>
            <a:r>
              <a:rPr lang="it-IT" sz="1800" dirty="0"/>
              <a:t>della posizione </a:t>
            </a:r>
            <a:r>
              <a:rPr lang="it-IT" sz="1800" i="1" dirty="0"/>
              <a:t>e compiti</a:t>
            </a:r>
            <a:r>
              <a:rPr lang="it-IT" sz="1800" dirty="0"/>
              <a:t>: ogni obiettivo (ad esempio per la posizione di barista: «mantenere pulito il locale») si persegue attraverso l’esecuzione di molte attività ( ad esempio: caricare frequentemente la lavastoviglie, pulire le superfici, gettare la spazzatura, etc. …)</a:t>
            </a:r>
          </a:p>
        </p:txBody>
      </p:sp>
    </p:spTree>
    <p:extLst>
      <p:ext uri="{BB962C8B-B14F-4D97-AF65-F5344CB8AC3E}">
        <p14:creationId xmlns:p14="http://schemas.microsoft.com/office/powerpoint/2010/main" val="2303189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258FC-23C3-4844-8B4C-389788F00E8A}"/>
              </a:ext>
            </a:extLst>
          </p:cNvPr>
          <p:cNvSpPr>
            <a:spLocks noGrp="1"/>
          </p:cNvSpPr>
          <p:nvPr>
            <p:ph type="title"/>
          </p:nvPr>
        </p:nvSpPr>
        <p:spPr/>
        <p:txBody>
          <a:bodyPr/>
          <a:lstStyle/>
          <a:p>
            <a:r>
              <a:rPr lang="it-IT" dirty="0"/>
              <a:t>Esercitazione sulla Job </a:t>
            </a:r>
            <a:r>
              <a:rPr lang="it-IT" dirty="0" err="1"/>
              <a:t>Description</a:t>
            </a:r>
            <a:endParaRPr lang="it-IT" dirty="0"/>
          </a:p>
        </p:txBody>
      </p:sp>
      <p:sp>
        <p:nvSpPr>
          <p:cNvPr id="4" name="Segnaposto contenuto 2">
            <a:extLst>
              <a:ext uri="{FF2B5EF4-FFF2-40B4-BE49-F238E27FC236}">
                <a16:creationId xmlns:a16="http://schemas.microsoft.com/office/drawing/2014/main" id="{F4A45392-DFFC-C043-80B7-198DC1F74E44}"/>
              </a:ext>
            </a:extLst>
          </p:cNvPr>
          <p:cNvSpPr>
            <a:spLocks noGrp="1"/>
          </p:cNvSpPr>
          <p:nvPr>
            <p:ph idx="1"/>
          </p:nvPr>
        </p:nvSpPr>
        <p:spPr>
          <a:xfrm>
            <a:off x="457200" y="1542182"/>
            <a:ext cx="8229600" cy="4983162"/>
          </a:xfrm>
        </p:spPr>
        <p:txBody>
          <a:bodyPr/>
          <a:lstStyle/>
          <a:p>
            <a:pPr>
              <a:buFontTx/>
              <a:buChar char="-"/>
            </a:pPr>
            <a:r>
              <a:rPr lang="it-IT" sz="2800" dirty="0"/>
              <a:t>La descrizione deve essere dettagliata</a:t>
            </a:r>
          </a:p>
          <a:p>
            <a:pPr>
              <a:buFontTx/>
              <a:buChar char="-"/>
            </a:pPr>
            <a:r>
              <a:rPr lang="it-IT" sz="2800" dirty="0"/>
              <a:t>La descrizione deve essere completa (verificare la presenza degli 8 punti nel materiale online: «</a:t>
            </a:r>
            <a:r>
              <a:rPr lang="it-IT" sz="2800" dirty="0">
                <a:hlinkClick r:id="rId2"/>
              </a:rPr>
              <a:t>Scheda intervista Job Analysis</a:t>
            </a:r>
            <a:r>
              <a:rPr lang="it-IT" sz="2800" dirty="0"/>
              <a:t>»)</a:t>
            </a:r>
          </a:p>
          <a:p>
            <a:pPr>
              <a:buFontTx/>
              <a:buChar char="-"/>
            </a:pPr>
            <a:r>
              <a:rPr lang="it-IT" sz="2800" dirty="0"/>
              <a:t>Collegare gli obiettivi della posizione ai compiti</a:t>
            </a:r>
          </a:p>
          <a:p>
            <a:pPr>
              <a:buFontTx/>
              <a:buChar char="-"/>
            </a:pPr>
            <a:r>
              <a:rPr lang="it-IT" sz="2800" dirty="0"/>
              <a:t>Identificare gli obiettivi della posizione più rilevanti</a:t>
            </a:r>
          </a:p>
          <a:p>
            <a:pPr>
              <a:buFontTx/>
              <a:buChar char="-"/>
            </a:pPr>
            <a:endParaRPr lang="it-IT" sz="2800" dirty="0"/>
          </a:p>
        </p:txBody>
      </p:sp>
    </p:spTree>
    <p:extLst>
      <p:ext uri="{BB962C8B-B14F-4D97-AF65-F5344CB8AC3E}">
        <p14:creationId xmlns:p14="http://schemas.microsoft.com/office/powerpoint/2010/main" val="1563372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6E3EE5-7A4B-46C0-93F7-4AA14CE6E4BF}"/>
              </a:ext>
            </a:extLst>
          </p:cNvPr>
          <p:cNvSpPr>
            <a:spLocks noGrp="1"/>
          </p:cNvSpPr>
          <p:nvPr>
            <p:ph type="ctrTitle"/>
          </p:nvPr>
        </p:nvSpPr>
        <p:spPr/>
        <p:txBody>
          <a:bodyPr/>
          <a:lstStyle/>
          <a:p>
            <a:r>
              <a:rPr lang="it-IT" dirty="0"/>
              <a:t>Efficacia della selezione</a:t>
            </a:r>
          </a:p>
        </p:txBody>
      </p:sp>
      <p:sp>
        <p:nvSpPr>
          <p:cNvPr id="3" name="Sottotitolo 2">
            <a:extLst>
              <a:ext uri="{FF2B5EF4-FFF2-40B4-BE49-F238E27FC236}">
                <a16:creationId xmlns:a16="http://schemas.microsoft.com/office/drawing/2014/main" id="{B7D98806-FF96-425C-A777-7AE48344006D}"/>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4262646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CC1221-8965-4719-B931-2EF69EA69A6F}"/>
              </a:ext>
            </a:extLst>
          </p:cNvPr>
          <p:cNvSpPr>
            <a:spLocks noGrp="1"/>
          </p:cNvSpPr>
          <p:nvPr>
            <p:ph type="title"/>
          </p:nvPr>
        </p:nvSpPr>
        <p:spPr/>
        <p:txBody>
          <a:bodyPr/>
          <a:lstStyle/>
          <a:p>
            <a:r>
              <a:rPr lang="it-IT" dirty="0"/>
              <a:t>Manuali in lingua inglese </a:t>
            </a:r>
            <a:br>
              <a:rPr lang="it-IT" dirty="0"/>
            </a:br>
            <a:r>
              <a:rPr lang="it-IT" sz="2000" dirty="0"/>
              <a:t>disponibili per l’approfondimento (ad es. tesi)</a:t>
            </a:r>
            <a:endParaRPr lang="it-IT" dirty="0"/>
          </a:p>
        </p:txBody>
      </p:sp>
      <p:sp>
        <p:nvSpPr>
          <p:cNvPr id="3" name="Segnaposto contenuto 2">
            <a:extLst>
              <a:ext uri="{FF2B5EF4-FFF2-40B4-BE49-F238E27FC236}">
                <a16:creationId xmlns:a16="http://schemas.microsoft.com/office/drawing/2014/main" id="{D0697DC8-BC9E-4EF4-95FC-78AF31242607}"/>
              </a:ext>
            </a:extLst>
          </p:cNvPr>
          <p:cNvSpPr>
            <a:spLocks noGrp="1"/>
          </p:cNvSpPr>
          <p:nvPr>
            <p:ph idx="1"/>
          </p:nvPr>
        </p:nvSpPr>
        <p:spPr>
          <a:xfrm>
            <a:off x="251520" y="1556792"/>
            <a:ext cx="8229600" cy="4983162"/>
          </a:xfrm>
        </p:spPr>
        <p:txBody>
          <a:bodyPr/>
          <a:lstStyle/>
          <a:p>
            <a:pPr lvl="1">
              <a:lnSpc>
                <a:spcPct val="120000"/>
              </a:lnSpc>
              <a:spcBef>
                <a:spcPts val="700"/>
              </a:spcBef>
            </a:pPr>
            <a:r>
              <a:rPr lang="en-US" sz="1600" dirty="0"/>
              <a:t>Cook, M. (2009). </a:t>
            </a:r>
            <a:r>
              <a:rPr lang="en-US" sz="1600" i="1" dirty="0"/>
              <a:t>Personnel Selection</a:t>
            </a:r>
            <a:r>
              <a:rPr lang="en-US" sz="1600" dirty="0"/>
              <a:t>. John Wiley &amp; Sons. (</a:t>
            </a:r>
            <a:r>
              <a:rPr lang="en-US" sz="1600" dirty="0" err="1"/>
              <a:t>disponibile</a:t>
            </a:r>
            <a:r>
              <a:rPr lang="en-US" sz="1600" dirty="0"/>
              <a:t> a </a:t>
            </a:r>
            <a:r>
              <a:rPr lang="en-US" sz="1600" dirty="0" err="1"/>
              <a:t>questo</a:t>
            </a:r>
            <a:r>
              <a:rPr lang="en-US" sz="1600" dirty="0"/>
              <a:t> </a:t>
            </a:r>
            <a:r>
              <a:rPr lang="en-US" sz="1600" dirty="0">
                <a:hlinkClick r:id="rId2"/>
              </a:rPr>
              <a:t>link</a:t>
            </a:r>
            <a:r>
              <a:rPr lang="en-US" sz="1600" dirty="0"/>
              <a:t>). </a:t>
            </a:r>
          </a:p>
          <a:p>
            <a:pPr lvl="1">
              <a:lnSpc>
                <a:spcPct val="120000"/>
              </a:lnSpc>
              <a:spcBef>
                <a:spcPts val="700"/>
              </a:spcBef>
            </a:pPr>
            <a:r>
              <a:rPr lang="en-US" sz="1600" dirty="0"/>
              <a:t>Schmitt, N. (2012). </a:t>
            </a:r>
            <a:r>
              <a:rPr lang="en-US" sz="1600" i="1" dirty="0"/>
              <a:t>The Oxford Handbook of Personnel Assessment and Selection. </a:t>
            </a:r>
            <a:r>
              <a:rPr lang="en-US" sz="1600" dirty="0"/>
              <a:t>Oxford University Press. (</a:t>
            </a:r>
            <a:r>
              <a:rPr lang="en-US" sz="1600" dirty="0" err="1"/>
              <a:t>chiedere</a:t>
            </a:r>
            <a:r>
              <a:rPr lang="en-US" sz="1600" dirty="0"/>
              <a:t> al docente). </a:t>
            </a:r>
          </a:p>
          <a:p>
            <a:pPr lvl="1">
              <a:lnSpc>
                <a:spcPct val="120000"/>
              </a:lnSpc>
              <a:spcBef>
                <a:spcPts val="700"/>
              </a:spcBef>
            </a:pPr>
            <a:r>
              <a:rPr lang="en-US" sz="1600" dirty="0"/>
              <a:t>Goldstein, H.,. </a:t>
            </a:r>
            <a:r>
              <a:rPr lang="en-US" sz="1600" dirty="0" err="1"/>
              <a:t>Pulakos</a:t>
            </a:r>
            <a:r>
              <a:rPr lang="en-US" sz="1600" dirty="0"/>
              <a:t>, E. D., Passmore, J., </a:t>
            </a:r>
            <a:r>
              <a:rPr lang="en-US" sz="1600" dirty="0" err="1"/>
              <a:t>Semedo</a:t>
            </a:r>
            <a:r>
              <a:rPr lang="en-US" sz="1600" dirty="0"/>
              <a:t>, C. (2017). </a:t>
            </a:r>
            <a:r>
              <a:rPr lang="en-US" sz="1600" i="1" dirty="0"/>
              <a:t>The Wiley Blackwell Handbook of the Psychology of Recruitment, Selection and Employee Retention</a:t>
            </a:r>
            <a:r>
              <a:rPr lang="en-US" sz="1600" dirty="0"/>
              <a:t>. John Wiley &amp; Sons. (</a:t>
            </a:r>
            <a:r>
              <a:rPr lang="en-US" sz="1600" dirty="0" err="1"/>
              <a:t>disponibile</a:t>
            </a:r>
            <a:r>
              <a:rPr lang="en-US" sz="1600" dirty="0"/>
              <a:t> a </a:t>
            </a:r>
            <a:r>
              <a:rPr lang="en-US" sz="1600" dirty="0" err="1"/>
              <a:t>questo</a:t>
            </a:r>
            <a:r>
              <a:rPr lang="en-US" sz="1600" dirty="0"/>
              <a:t> </a:t>
            </a:r>
            <a:r>
              <a:rPr lang="en-US" sz="1600" dirty="0">
                <a:hlinkClick r:id="rId3"/>
              </a:rPr>
              <a:t>link</a:t>
            </a:r>
            <a:r>
              <a:rPr lang="en-US" sz="1600" dirty="0"/>
              <a:t>)</a:t>
            </a:r>
          </a:p>
          <a:p>
            <a:pPr lvl="1">
              <a:lnSpc>
                <a:spcPct val="120000"/>
              </a:lnSpc>
              <a:spcBef>
                <a:spcPts val="700"/>
              </a:spcBef>
            </a:pPr>
            <a:r>
              <a:rPr lang="en-US" sz="1600" dirty="0"/>
              <a:t>Evers, A., Anderson, N., &amp; </a:t>
            </a:r>
            <a:r>
              <a:rPr lang="en-US" sz="1600" dirty="0" err="1"/>
              <a:t>Voskuijl</a:t>
            </a:r>
            <a:r>
              <a:rPr lang="en-US" sz="1600" dirty="0"/>
              <a:t>, O. (2005) (eds.). </a:t>
            </a:r>
            <a:r>
              <a:rPr lang="en-US" sz="1600" i="1" dirty="0"/>
              <a:t>The Blackwell Handbook of Personnel Selection</a:t>
            </a:r>
            <a:r>
              <a:rPr lang="en-US" sz="1600" dirty="0"/>
              <a:t>. (</a:t>
            </a:r>
            <a:r>
              <a:rPr lang="en-US" sz="1600" dirty="0" err="1"/>
              <a:t>disponibile</a:t>
            </a:r>
            <a:r>
              <a:rPr lang="en-US" sz="1600" dirty="0"/>
              <a:t> a </a:t>
            </a:r>
            <a:r>
              <a:rPr lang="en-US" sz="1600" dirty="0" err="1"/>
              <a:t>questo</a:t>
            </a:r>
            <a:r>
              <a:rPr lang="en-US" sz="1600" dirty="0"/>
              <a:t> </a:t>
            </a:r>
            <a:r>
              <a:rPr lang="en-US" sz="1600" dirty="0">
                <a:hlinkClick r:id="rId4"/>
              </a:rPr>
              <a:t>link</a:t>
            </a:r>
            <a:r>
              <a:rPr lang="en-US" sz="1600" dirty="0"/>
              <a:t>). </a:t>
            </a:r>
          </a:p>
          <a:p>
            <a:pPr lvl="1">
              <a:lnSpc>
                <a:spcPct val="120000"/>
              </a:lnSpc>
              <a:spcBef>
                <a:spcPts val="700"/>
              </a:spcBef>
            </a:pPr>
            <a:r>
              <a:rPr lang="en-US" sz="1600" dirty="0"/>
              <a:t>Farr, J. L., &amp; </a:t>
            </a:r>
            <a:r>
              <a:rPr lang="en-US" sz="1600" dirty="0" err="1"/>
              <a:t>Tippins</a:t>
            </a:r>
            <a:r>
              <a:rPr lang="en-US" sz="1600" dirty="0"/>
              <a:t>, N. T. (2013). </a:t>
            </a:r>
            <a:r>
              <a:rPr lang="en-US" sz="1600" i="1" dirty="0"/>
              <a:t>Handbook of employee selection</a:t>
            </a:r>
            <a:r>
              <a:rPr lang="en-US" sz="1600" dirty="0"/>
              <a:t>. Routledge. (</a:t>
            </a:r>
            <a:r>
              <a:rPr lang="en-US" sz="1600" dirty="0" err="1"/>
              <a:t>chiedere</a:t>
            </a:r>
            <a:r>
              <a:rPr lang="en-US" sz="1600" dirty="0"/>
              <a:t> al docente). </a:t>
            </a:r>
          </a:p>
          <a:p>
            <a:pPr lvl="1">
              <a:lnSpc>
                <a:spcPct val="120000"/>
              </a:lnSpc>
              <a:spcBef>
                <a:spcPts val="700"/>
              </a:spcBef>
            </a:pPr>
            <a:r>
              <a:rPr lang="en-US" sz="1600" dirty="0"/>
              <a:t>Gatewood, R. D., </a:t>
            </a:r>
            <a:r>
              <a:rPr lang="en-US" sz="1600" dirty="0" err="1"/>
              <a:t>Feild</a:t>
            </a:r>
            <a:r>
              <a:rPr lang="en-US" sz="1600" dirty="0"/>
              <a:t>, H. S., &amp; Barrick, M. (2007). </a:t>
            </a:r>
            <a:r>
              <a:rPr lang="en-US" sz="1600" i="1" dirty="0"/>
              <a:t>Human Resource Selection</a:t>
            </a:r>
            <a:r>
              <a:rPr lang="en-US" sz="1600" dirty="0"/>
              <a:t>. South-Western </a:t>
            </a:r>
            <a:r>
              <a:rPr lang="en-US" sz="1600" dirty="0" err="1"/>
              <a:t>Cangage</a:t>
            </a:r>
            <a:r>
              <a:rPr lang="en-US" sz="1600" dirty="0"/>
              <a:t> Learning. (</a:t>
            </a:r>
            <a:r>
              <a:rPr lang="en-US" sz="1600" dirty="0" err="1"/>
              <a:t>chiedere</a:t>
            </a:r>
            <a:r>
              <a:rPr lang="en-US" sz="1600" dirty="0"/>
              <a:t> al </a:t>
            </a:r>
            <a:r>
              <a:rPr lang="en-US" sz="1600" dirty="0" err="1"/>
              <a:t>docente</a:t>
            </a:r>
            <a:r>
              <a:rPr lang="en-US" sz="1600" dirty="0"/>
              <a:t>).</a:t>
            </a:r>
          </a:p>
          <a:p>
            <a:pPr lvl="1">
              <a:lnSpc>
                <a:spcPct val="120000"/>
              </a:lnSpc>
              <a:spcBef>
                <a:spcPts val="700"/>
              </a:spcBef>
            </a:pPr>
            <a:r>
              <a:rPr lang="en-US" sz="1600" dirty="0"/>
              <a:t>Landers, R. N., &amp; Schmidt, G. B., (2016). </a:t>
            </a:r>
            <a:r>
              <a:rPr lang="en-US" sz="1600" i="1" dirty="0"/>
              <a:t>Social Media in Employee Selection and Recruitment.</a:t>
            </a:r>
            <a:r>
              <a:rPr lang="en-US" sz="1600" dirty="0"/>
              <a:t> Springer Nature. (</a:t>
            </a:r>
            <a:r>
              <a:rPr lang="en-US" sz="1600" dirty="0" err="1"/>
              <a:t>disponibile</a:t>
            </a:r>
            <a:r>
              <a:rPr lang="en-US" sz="1600" dirty="0"/>
              <a:t> a </a:t>
            </a:r>
            <a:r>
              <a:rPr lang="en-US" sz="1600" dirty="0" err="1"/>
              <a:t>questo</a:t>
            </a:r>
            <a:r>
              <a:rPr lang="en-US" sz="1600" dirty="0"/>
              <a:t> </a:t>
            </a:r>
            <a:r>
              <a:rPr lang="en-US" sz="1600" dirty="0">
                <a:hlinkClick r:id="rId5"/>
              </a:rPr>
              <a:t>link</a:t>
            </a:r>
            <a:r>
              <a:rPr lang="en-US" sz="1600" dirty="0"/>
              <a:t>)</a:t>
            </a:r>
          </a:p>
          <a:p>
            <a:pPr lvl="1">
              <a:lnSpc>
                <a:spcPct val="120000"/>
              </a:lnSpc>
              <a:spcBef>
                <a:spcPts val="700"/>
              </a:spcBef>
            </a:pPr>
            <a:endParaRPr lang="en-US" sz="1600" dirty="0"/>
          </a:p>
          <a:p>
            <a:endParaRPr lang="it-IT" sz="1600" dirty="0">
              <a:latin typeface="+mj-lt"/>
            </a:endParaRPr>
          </a:p>
        </p:txBody>
      </p:sp>
    </p:spTree>
    <p:extLst>
      <p:ext uri="{BB962C8B-B14F-4D97-AF65-F5344CB8AC3E}">
        <p14:creationId xmlns:p14="http://schemas.microsoft.com/office/powerpoint/2010/main" val="3380469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F74613-0164-4840-B9C1-C1DE0D778BE1}"/>
              </a:ext>
            </a:extLst>
          </p:cNvPr>
          <p:cNvSpPr>
            <a:spLocks noGrp="1"/>
          </p:cNvSpPr>
          <p:nvPr>
            <p:ph type="title"/>
          </p:nvPr>
        </p:nvSpPr>
        <p:spPr/>
        <p:txBody>
          <a:bodyPr/>
          <a:lstStyle/>
          <a:p>
            <a:r>
              <a:rPr lang="it-IT" dirty="0"/>
              <a:t>Efficacia della selezione</a:t>
            </a:r>
          </a:p>
        </p:txBody>
      </p:sp>
      <p:sp>
        <p:nvSpPr>
          <p:cNvPr id="3" name="Segnaposto contenuto 2">
            <a:extLst>
              <a:ext uri="{FF2B5EF4-FFF2-40B4-BE49-F238E27FC236}">
                <a16:creationId xmlns:a16="http://schemas.microsoft.com/office/drawing/2014/main" id="{79286ABF-F034-4DC8-8FD2-04410850097C}"/>
              </a:ext>
            </a:extLst>
          </p:cNvPr>
          <p:cNvSpPr>
            <a:spLocks noGrp="1"/>
          </p:cNvSpPr>
          <p:nvPr>
            <p:ph idx="1"/>
          </p:nvPr>
        </p:nvSpPr>
        <p:spPr/>
        <p:txBody>
          <a:bodyPr/>
          <a:lstStyle/>
          <a:p>
            <a:r>
              <a:rPr lang="it-IT" sz="2800" dirty="0"/>
              <a:t>La qualità di qualsiasi processo di selezione può essere descritta attraverso sei criteri: </a:t>
            </a:r>
          </a:p>
          <a:p>
            <a:pPr lvl="1"/>
            <a:r>
              <a:rPr lang="it-IT" sz="2400" dirty="0"/>
              <a:t>Attendibilità</a:t>
            </a:r>
          </a:p>
          <a:p>
            <a:pPr lvl="1"/>
            <a:r>
              <a:rPr lang="it-IT" sz="2400" dirty="0"/>
              <a:t>Validità</a:t>
            </a:r>
          </a:p>
          <a:p>
            <a:pPr lvl="1"/>
            <a:r>
              <a:rPr lang="it-IT" sz="2400" dirty="0" err="1"/>
              <a:t>Generalizzabilità</a:t>
            </a:r>
            <a:endParaRPr lang="it-IT" sz="2400" dirty="0"/>
          </a:p>
          <a:p>
            <a:pPr lvl="1"/>
            <a:r>
              <a:rPr lang="it-IT" sz="2400" dirty="0"/>
              <a:t>Utilità</a:t>
            </a:r>
          </a:p>
          <a:p>
            <a:pPr lvl="1"/>
            <a:endParaRPr lang="it-IT" sz="2400" dirty="0"/>
          </a:p>
          <a:p>
            <a:pPr lvl="1"/>
            <a:r>
              <a:rPr lang="it-IT" sz="2400" dirty="0"/>
              <a:t>Equità</a:t>
            </a:r>
          </a:p>
          <a:p>
            <a:pPr lvl="1"/>
            <a:r>
              <a:rPr lang="it-IT" sz="2400" dirty="0"/>
              <a:t>Accettabilità</a:t>
            </a:r>
          </a:p>
        </p:txBody>
      </p:sp>
    </p:spTree>
    <p:extLst>
      <p:ext uri="{BB962C8B-B14F-4D97-AF65-F5344CB8AC3E}">
        <p14:creationId xmlns:p14="http://schemas.microsoft.com/office/powerpoint/2010/main" val="1486680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38DE4-EC5A-4328-B358-AE198B2D0337}"/>
              </a:ext>
            </a:extLst>
          </p:cNvPr>
          <p:cNvSpPr>
            <a:spLocks noGrp="1"/>
          </p:cNvSpPr>
          <p:nvPr>
            <p:ph type="title"/>
          </p:nvPr>
        </p:nvSpPr>
        <p:spPr/>
        <p:txBody>
          <a:bodyPr/>
          <a:lstStyle/>
          <a:p>
            <a:r>
              <a:rPr lang="it-IT" dirty="0"/>
              <a:t>Efficacia della selezione</a:t>
            </a:r>
          </a:p>
        </p:txBody>
      </p:sp>
      <p:sp>
        <p:nvSpPr>
          <p:cNvPr id="3" name="Segnaposto contenuto 2">
            <a:extLst>
              <a:ext uri="{FF2B5EF4-FFF2-40B4-BE49-F238E27FC236}">
                <a16:creationId xmlns:a16="http://schemas.microsoft.com/office/drawing/2014/main" id="{12560C58-D4C5-4954-A469-07EC1D9BFBF5}"/>
              </a:ext>
            </a:extLst>
          </p:cNvPr>
          <p:cNvSpPr>
            <a:spLocks noGrp="1"/>
          </p:cNvSpPr>
          <p:nvPr>
            <p:ph idx="1"/>
          </p:nvPr>
        </p:nvSpPr>
        <p:spPr>
          <a:xfrm>
            <a:off x="457200" y="1484784"/>
            <a:ext cx="8229600" cy="4983162"/>
          </a:xfrm>
        </p:spPr>
        <p:txBody>
          <a:bodyPr/>
          <a:lstStyle/>
          <a:p>
            <a:r>
              <a:rPr lang="it-IT" sz="2400" dirty="0"/>
              <a:t>I primi 4 criteri sono gerarchici:</a:t>
            </a:r>
          </a:p>
          <a:p>
            <a:pPr lvl="1"/>
            <a:r>
              <a:rPr lang="it-IT" sz="2000" dirty="0"/>
              <a:t>La soddisfazione di un criterio è condizione necessaria ma non sufficiente affinché il successivo sia soddisfatto. </a:t>
            </a:r>
          </a:p>
          <a:p>
            <a:r>
              <a:rPr lang="it-IT" sz="2400" dirty="0"/>
              <a:t>Non tutti i programmi raggiungono standard sufficienti in tutti questi criteri. </a:t>
            </a:r>
          </a:p>
          <a:p>
            <a:r>
              <a:rPr lang="it-IT" sz="2400" dirty="0"/>
              <a:t>Alcuni programmi non raggiungono la sufficienza in alcuno di essi (ad es. una selezione che si basi pesantemente su prove grafologiche). </a:t>
            </a:r>
          </a:p>
          <a:p>
            <a:r>
              <a:rPr lang="it-IT" sz="2400" dirty="0"/>
              <a:t>Raggiungere standard elevati in tutti i criteri è… </a:t>
            </a:r>
          </a:p>
          <a:p>
            <a:endParaRPr lang="it-IT" sz="2400" dirty="0"/>
          </a:p>
          <a:p>
            <a:pPr marL="0" indent="0" algn="ctr">
              <a:buNone/>
            </a:pPr>
            <a:r>
              <a:rPr lang="it-IT" sz="2400" b="1" i="1" dirty="0"/>
              <a:t>…facile! </a:t>
            </a:r>
          </a:p>
          <a:p>
            <a:pPr marL="0" indent="0" algn="ctr">
              <a:buNone/>
            </a:pPr>
            <a:r>
              <a:rPr lang="it-IT" sz="2400" dirty="0"/>
              <a:t>(basta sapere come)</a:t>
            </a:r>
          </a:p>
        </p:txBody>
      </p:sp>
    </p:spTree>
    <p:extLst>
      <p:ext uri="{BB962C8B-B14F-4D97-AF65-F5344CB8AC3E}">
        <p14:creationId xmlns:p14="http://schemas.microsoft.com/office/powerpoint/2010/main" val="3145672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2AB86-EB71-432C-A9C4-51AC449A8DED}"/>
              </a:ext>
            </a:extLst>
          </p:cNvPr>
          <p:cNvSpPr>
            <a:spLocks noGrp="1"/>
          </p:cNvSpPr>
          <p:nvPr>
            <p:ph type="title"/>
          </p:nvPr>
        </p:nvSpPr>
        <p:spPr/>
        <p:txBody>
          <a:bodyPr/>
          <a:lstStyle/>
          <a:p>
            <a:r>
              <a:rPr lang="it-IT" dirty="0"/>
              <a:t>Attendibilità</a:t>
            </a:r>
          </a:p>
        </p:txBody>
      </p:sp>
      <p:sp>
        <p:nvSpPr>
          <p:cNvPr id="3" name="Segnaposto contenuto 2">
            <a:extLst>
              <a:ext uri="{FF2B5EF4-FFF2-40B4-BE49-F238E27FC236}">
                <a16:creationId xmlns:a16="http://schemas.microsoft.com/office/drawing/2014/main" id="{00215CCE-BB38-457D-848C-F9619701BDAE}"/>
              </a:ext>
            </a:extLst>
          </p:cNvPr>
          <p:cNvSpPr>
            <a:spLocks noGrp="1"/>
          </p:cNvSpPr>
          <p:nvPr>
            <p:ph idx="1"/>
          </p:nvPr>
        </p:nvSpPr>
        <p:spPr>
          <a:xfrm>
            <a:off x="457200" y="1844824"/>
            <a:ext cx="8229600" cy="4738538"/>
          </a:xfrm>
        </p:spPr>
        <p:txBody>
          <a:bodyPr/>
          <a:lstStyle/>
          <a:p>
            <a:r>
              <a:rPr lang="it-IT" sz="2800" dirty="0"/>
              <a:t>Rappresenta la consistenza di una misurazione. </a:t>
            </a:r>
          </a:p>
          <a:p>
            <a:r>
              <a:rPr lang="it-IT" sz="2800" dirty="0"/>
              <a:t>L’errore di misurazione si compone di:</a:t>
            </a:r>
          </a:p>
          <a:p>
            <a:pPr lvl="1"/>
            <a:r>
              <a:rPr lang="it-IT" sz="2400" dirty="0"/>
              <a:t>errore </a:t>
            </a:r>
            <a:r>
              <a:rPr lang="it-IT" sz="2400" i="1" dirty="0"/>
              <a:t>casuale</a:t>
            </a:r>
            <a:r>
              <a:rPr lang="it-IT" sz="2400" dirty="0"/>
              <a:t>;</a:t>
            </a:r>
          </a:p>
          <a:p>
            <a:pPr lvl="1"/>
            <a:r>
              <a:rPr lang="it-IT" sz="2400" dirty="0"/>
              <a:t>errore </a:t>
            </a:r>
            <a:r>
              <a:rPr lang="it-IT" sz="2400" i="1" dirty="0"/>
              <a:t>sistematico</a:t>
            </a:r>
            <a:r>
              <a:rPr lang="it-IT" sz="2400" dirty="0"/>
              <a:t>.</a:t>
            </a:r>
          </a:p>
          <a:p>
            <a:r>
              <a:rPr lang="it-IT" sz="2800" dirty="0"/>
              <a:t>Un punteggio è tanto più attendibile quanto è libero da </a:t>
            </a:r>
            <a:r>
              <a:rPr lang="it-IT" sz="2800" i="1" dirty="0"/>
              <a:t>errore casuale</a:t>
            </a:r>
            <a:r>
              <a:rPr lang="it-IT" sz="2800" dirty="0"/>
              <a:t>. </a:t>
            </a:r>
          </a:p>
          <a:p>
            <a:r>
              <a:rPr lang="it-IT" sz="2800" dirty="0"/>
              <a:t>L’errore sistematico non pregiudica l’efficacia di una selezione perché </a:t>
            </a:r>
            <a:r>
              <a:rPr lang="it-IT" sz="2800" i="1" dirty="0"/>
              <a:t>influenza uniformemente </a:t>
            </a:r>
            <a:r>
              <a:rPr lang="it-IT" sz="2800" dirty="0"/>
              <a:t>i punteggi di </a:t>
            </a:r>
            <a:r>
              <a:rPr lang="it-IT" sz="2800" i="1" dirty="0"/>
              <a:t>tutti i candidati</a:t>
            </a:r>
            <a:r>
              <a:rPr lang="it-IT" sz="2800" dirty="0"/>
              <a:t>. </a:t>
            </a:r>
          </a:p>
          <a:p>
            <a:endParaRPr lang="it-IT" sz="2800" dirty="0"/>
          </a:p>
        </p:txBody>
      </p:sp>
    </p:spTree>
    <p:extLst>
      <p:ext uri="{BB962C8B-B14F-4D97-AF65-F5344CB8AC3E}">
        <p14:creationId xmlns:p14="http://schemas.microsoft.com/office/powerpoint/2010/main" val="4207467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2AB86-EB71-432C-A9C4-51AC449A8DED}"/>
              </a:ext>
            </a:extLst>
          </p:cNvPr>
          <p:cNvSpPr>
            <a:spLocks noGrp="1"/>
          </p:cNvSpPr>
          <p:nvPr>
            <p:ph type="title"/>
          </p:nvPr>
        </p:nvSpPr>
        <p:spPr/>
        <p:txBody>
          <a:bodyPr/>
          <a:lstStyle/>
          <a:p>
            <a:r>
              <a:rPr lang="it-IT" dirty="0"/>
              <a:t>Attendibilità</a:t>
            </a:r>
          </a:p>
        </p:txBody>
      </p:sp>
      <p:sp>
        <p:nvSpPr>
          <p:cNvPr id="3" name="Segnaposto contenuto 2">
            <a:extLst>
              <a:ext uri="{FF2B5EF4-FFF2-40B4-BE49-F238E27FC236}">
                <a16:creationId xmlns:a16="http://schemas.microsoft.com/office/drawing/2014/main" id="{00215CCE-BB38-457D-848C-F9619701BDAE}"/>
              </a:ext>
            </a:extLst>
          </p:cNvPr>
          <p:cNvSpPr>
            <a:spLocks noGrp="1"/>
          </p:cNvSpPr>
          <p:nvPr>
            <p:ph idx="1"/>
          </p:nvPr>
        </p:nvSpPr>
        <p:spPr>
          <a:xfrm>
            <a:off x="457200" y="1484784"/>
            <a:ext cx="8229600" cy="5040560"/>
          </a:xfrm>
        </p:spPr>
        <p:txBody>
          <a:bodyPr/>
          <a:lstStyle/>
          <a:p>
            <a:r>
              <a:rPr lang="it-IT" dirty="0"/>
              <a:t>Esercizio. </a:t>
            </a:r>
          </a:p>
          <a:p>
            <a:pPr lvl="1"/>
            <a:r>
              <a:rPr lang="it-IT" dirty="0"/>
              <a:t>Misurare la profondità del vostro tavolo usando: </a:t>
            </a:r>
          </a:p>
          <a:p>
            <a:pPr marL="1428750" lvl="2" indent="-514350">
              <a:buFont typeface="+mj-lt"/>
              <a:buAutoNum type="arabicPeriod"/>
            </a:pPr>
            <a:r>
              <a:rPr lang="it-IT" dirty="0"/>
              <a:t>la semplice osservazione a distanza; </a:t>
            </a:r>
          </a:p>
          <a:p>
            <a:pPr marL="1428750" lvl="2" indent="-514350">
              <a:buFont typeface="+mj-lt"/>
              <a:buAutoNum type="arabicPeriod"/>
            </a:pPr>
            <a:r>
              <a:rPr lang="it-IT" dirty="0"/>
              <a:t>una spanna;</a:t>
            </a:r>
          </a:p>
          <a:p>
            <a:pPr marL="1428750" lvl="2" indent="-514350">
              <a:buFont typeface="+mj-lt"/>
              <a:buAutoNum type="arabicPeriod"/>
            </a:pPr>
            <a:r>
              <a:rPr lang="it-IT" dirty="0"/>
              <a:t>il righello di carta che ora vi consegnerò. </a:t>
            </a:r>
          </a:p>
          <a:p>
            <a:r>
              <a:rPr lang="it-IT" dirty="0"/>
              <a:t>Qual è l’attendibilità di queste tre diverse misurazioni? </a:t>
            </a:r>
          </a:p>
          <a:p>
            <a:r>
              <a:rPr lang="it-IT" dirty="0"/>
              <a:t>Quali sono le conseguenze pratiche di una misura inattendibile (errata)? </a:t>
            </a:r>
          </a:p>
          <a:p>
            <a:endParaRPr lang="it-IT" sz="2800" dirty="0"/>
          </a:p>
        </p:txBody>
      </p:sp>
    </p:spTree>
    <p:extLst>
      <p:ext uri="{BB962C8B-B14F-4D97-AF65-F5344CB8AC3E}">
        <p14:creationId xmlns:p14="http://schemas.microsoft.com/office/powerpoint/2010/main" val="86518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46B6E-B55B-4E80-87C5-85849C07156C}"/>
              </a:ext>
            </a:extLst>
          </p:cNvPr>
          <p:cNvSpPr>
            <a:spLocks noGrp="1"/>
          </p:cNvSpPr>
          <p:nvPr>
            <p:ph type="title"/>
          </p:nvPr>
        </p:nvSpPr>
        <p:spPr/>
        <p:txBody>
          <a:bodyPr/>
          <a:lstStyle/>
          <a:p>
            <a:r>
              <a:rPr lang="it-IT" dirty="0"/>
              <a:t>Alcuni metodi per stimare l’attendibilità di una misurazione</a:t>
            </a:r>
          </a:p>
        </p:txBody>
      </p:sp>
      <p:sp>
        <p:nvSpPr>
          <p:cNvPr id="3" name="Segnaposto contenuto 2">
            <a:extLst>
              <a:ext uri="{FF2B5EF4-FFF2-40B4-BE49-F238E27FC236}">
                <a16:creationId xmlns:a16="http://schemas.microsoft.com/office/drawing/2014/main" id="{07C0584A-FBD3-4441-95C2-16F16FF029D1}"/>
              </a:ext>
            </a:extLst>
          </p:cNvPr>
          <p:cNvSpPr>
            <a:spLocks noGrp="1"/>
          </p:cNvSpPr>
          <p:nvPr>
            <p:ph idx="1"/>
          </p:nvPr>
        </p:nvSpPr>
        <p:spPr/>
        <p:txBody>
          <a:bodyPr/>
          <a:lstStyle/>
          <a:p>
            <a:r>
              <a:rPr lang="it-IT" sz="2400" dirty="0"/>
              <a:t>Correlazione test-</a:t>
            </a:r>
            <a:r>
              <a:rPr lang="it-IT" sz="2400" dirty="0" err="1"/>
              <a:t>retest</a:t>
            </a:r>
            <a:endParaRPr lang="it-IT" sz="2400" dirty="0"/>
          </a:p>
          <a:p>
            <a:pPr lvl="1"/>
            <a:r>
              <a:rPr lang="it-IT" sz="2000" dirty="0"/>
              <a:t>utile solo se il costrutto studiato è stabile nell’unità di tempo considerata</a:t>
            </a:r>
          </a:p>
          <a:p>
            <a:r>
              <a:rPr lang="it-IT" sz="2400" dirty="0"/>
              <a:t>Accordo tra giudici (Inter-</a:t>
            </a:r>
            <a:r>
              <a:rPr lang="it-IT" sz="2400" dirty="0" err="1"/>
              <a:t>rater</a:t>
            </a:r>
            <a:r>
              <a:rPr lang="it-IT" sz="2400" dirty="0"/>
              <a:t> reliability)</a:t>
            </a:r>
          </a:p>
          <a:p>
            <a:pPr lvl="1"/>
            <a:r>
              <a:rPr lang="it-IT" sz="2000" dirty="0"/>
              <a:t>due valutazioni indipendenti dello stesso fenomeno da parte di giudici diversi dovrebbero essere uguali.</a:t>
            </a:r>
          </a:p>
          <a:p>
            <a:pPr lvl="1"/>
            <a:r>
              <a:rPr lang="it-IT" sz="2000" dirty="0"/>
              <a:t>misura la dipendenza della misurazione da fattori di disturbo soggettivi</a:t>
            </a:r>
          </a:p>
          <a:p>
            <a:r>
              <a:rPr lang="it-IT" sz="2400" dirty="0"/>
              <a:t>Consistenza interna</a:t>
            </a:r>
          </a:p>
          <a:p>
            <a:pPr lvl="1"/>
            <a:r>
              <a:rPr lang="it-IT" sz="2000" dirty="0"/>
              <a:t>Si testa se gli item (le domande) misurano la stessa cosa. </a:t>
            </a:r>
          </a:p>
          <a:p>
            <a:pPr lvl="1"/>
            <a:r>
              <a:rPr lang="it-IT" sz="2000" dirty="0"/>
              <a:t>La statistica più utilizzata è l’alpha di </a:t>
            </a:r>
            <a:r>
              <a:rPr lang="it-IT" sz="2000" dirty="0" err="1"/>
              <a:t>Cronbach</a:t>
            </a:r>
            <a:r>
              <a:rPr lang="it-IT" sz="2000" dirty="0"/>
              <a:t> (1951). </a:t>
            </a:r>
          </a:p>
          <a:p>
            <a:pPr lvl="1"/>
            <a:endParaRPr lang="it-IT" sz="2000" dirty="0"/>
          </a:p>
          <a:p>
            <a:endParaRPr lang="it-IT" sz="2400" dirty="0"/>
          </a:p>
        </p:txBody>
      </p:sp>
    </p:spTree>
    <p:extLst>
      <p:ext uri="{BB962C8B-B14F-4D97-AF65-F5344CB8AC3E}">
        <p14:creationId xmlns:p14="http://schemas.microsoft.com/office/powerpoint/2010/main" val="2497776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54E113-B4C2-4D80-B24A-F483BD7120C5}"/>
              </a:ext>
            </a:extLst>
          </p:cNvPr>
          <p:cNvSpPr>
            <a:spLocks noGrp="1"/>
          </p:cNvSpPr>
          <p:nvPr>
            <p:ph type="title"/>
          </p:nvPr>
        </p:nvSpPr>
        <p:spPr/>
        <p:txBody>
          <a:bodyPr/>
          <a:lstStyle/>
          <a:p>
            <a:r>
              <a:rPr lang="it-IT" dirty="0"/>
              <a:t>Un passo indietro: la correlazione</a:t>
            </a:r>
          </a:p>
        </p:txBody>
      </p:sp>
      <p:sp>
        <p:nvSpPr>
          <p:cNvPr id="3" name="Segnaposto contenuto 2">
            <a:extLst>
              <a:ext uri="{FF2B5EF4-FFF2-40B4-BE49-F238E27FC236}">
                <a16:creationId xmlns:a16="http://schemas.microsoft.com/office/drawing/2014/main" id="{230C5CB6-D0DA-4227-95D3-51918B454D4B}"/>
              </a:ext>
            </a:extLst>
          </p:cNvPr>
          <p:cNvSpPr>
            <a:spLocks noGrp="1"/>
          </p:cNvSpPr>
          <p:nvPr>
            <p:ph idx="1"/>
          </p:nvPr>
        </p:nvSpPr>
        <p:spPr/>
        <p:txBody>
          <a:bodyPr/>
          <a:lstStyle/>
          <a:p>
            <a:r>
              <a:rPr lang="it-IT" sz="2800" dirty="0"/>
              <a:t>Per comprendere il concetto di validità, è necessario sapere cosa significa la correlazione </a:t>
            </a:r>
            <a:r>
              <a:rPr lang="it-IT" sz="2800" dirty="0" err="1"/>
              <a:t>bivariata</a:t>
            </a:r>
            <a:r>
              <a:rPr lang="it-IT" sz="2800" dirty="0"/>
              <a:t>:</a:t>
            </a:r>
          </a:p>
          <a:p>
            <a:pPr lvl="1"/>
            <a:r>
              <a:rPr lang="it-IT" sz="2400" dirty="0"/>
              <a:t>la quantità di associazione o interdipendenza </a:t>
            </a:r>
            <a:r>
              <a:rPr lang="it-IT" sz="2400" i="1" dirty="0"/>
              <a:t>lineare</a:t>
            </a:r>
            <a:r>
              <a:rPr lang="it-IT" sz="2400" dirty="0"/>
              <a:t> esistente tra due variabili. </a:t>
            </a:r>
          </a:p>
          <a:p>
            <a:r>
              <a:rPr lang="it-IT" sz="2800" dirty="0"/>
              <a:t>Varia tra -1 e 1. </a:t>
            </a:r>
          </a:p>
          <a:p>
            <a:pPr lvl="1"/>
            <a:r>
              <a:rPr lang="it-IT" sz="2400" dirty="0"/>
              <a:t>Una correlazione negativa indica che se una</a:t>
            </a:r>
            <a:r>
              <a:rPr lang="it-IT" sz="2000" dirty="0"/>
              <a:t> </a:t>
            </a:r>
            <a:r>
              <a:rPr lang="it-IT" sz="2400" dirty="0"/>
              <a:t>variabile sale, l’altra scende. </a:t>
            </a:r>
          </a:p>
          <a:p>
            <a:pPr lvl="1"/>
            <a:r>
              <a:rPr lang="it-IT" sz="2400" dirty="0"/>
              <a:t>Una correlazione positiva indica che se una variabile sale, anche l’altra sale. </a:t>
            </a:r>
          </a:p>
          <a:p>
            <a:pPr lvl="1"/>
            <a:r>
              <a:rPr lang="it-IT" sz="2400" dirty="0"/>
              <a:t>0 indica che non c’è relazione. </a:t>
            </a:r>
          </a:p>
          <a:p>
            <a:endParaRPr lang="it-IT" dirty="0">
              <a:ea typeface="+mn-ea"/>
              <a:cs typeface="+mn-cs"/>
            </a:endParaRPr>
          </a:p>
          <a:p>
            <a:endParaRPr lang="it-IT" sz="2800" dirty="0"/>
          </a:p>
        </p:txBody>
      </p:sp>
    </p:spTree>
    <p:extLst>
      <p:ext uri="{BB962C8B-B14F-4D97-AF65-F5344CB8AC3E}">
        <p14:creationId xmlns:p14="http://schemas.microsoft.com/office/powerpoint/2010/main" val="3194434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C5C3BA-D939-4C2B-A4E3-D10190A5A552}"/>
              </a:ext>
            </a:extLst>
          </p:cNvPr>
          <p:cNvSpPr>
            <a:spLocks noGrp="1"/>
          </p:cNvSpPr>
          <p:nvPr>
            <p:ph type="title"/>
          </p:nvPr>
        </p:nvSpPr>
        <p:spPr>
          <a:xfrm>
            <a:off x="2590800" y="274638"/>
            <a:ext cx="6301680" cy="706090"/>
          </a:xfrm>
        </p:spPr>
        <p:txBody>
          <a:bodyPr/>
          <a:lstStyle/>
          <a:p>
            <a:r>
              <a:rPr lang="it-IT" dirty="0"/>
              <a:t>La correlazione tra altezza e peso</a:t>
            </a:r>
          </a:p>
        </p:txBody>
      </p:sp>
      <p:graphicFrame>
        <p:nvGraphicFramePr>
          <p:cNvPr id="6" name="Segnaposto contenuto 5">
            <a:extLst>
              <a:ext uri="{FF2B5EF4-FFF2-40B4-BE49-F238E27FC236}">
                <a16:creationId xmlns:a16="http://schemas.microsoft.com/office/drawing/2014/main" id="{D228B8D9-89DD-451E-B8B9-897F97C39B0D}"/>
              </a:ext>
            </a:extLst>
          </p:cNvPr>
          <p:cNvGraphicFramePr>
            <a:graphicFrameLocks noGrp="1"/>
          </p:cNvGraphicFramePr>
          <p:nvPr>
            <p:ph idx="1"/>
            <p:extLst>
              <p:ext uri="{D42A27DB-BD31-4B8C-83A1-F6EECF244321}">
                <p14:modId xmlns:p14="http://schemas.microsoft.com/office/powerpoint/2010/main" val="3893294101"/>
              </p:ext>
            </p:extLst>
          </p:nvPr>
        </p:nvGraphicFramePr>
        <p:xfrm>
          <a:off x="457200" y="1600200"/>
          <a:ext cx="8229600" cy="4983163"/>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e 2">
            <a:extLst>
              <a:ext uri="{FF2B5EF4-FFF2-40B4-BE49-F238E27FC236}">
                <a16:creationId xmlns:a16="http://schemas.microsoft.com/office/drawing/2014/main" id="{1163F56B-C32E-4AC9-9BE9-E8D65F3D1F39}"/>
              </a:ext>
            </a:extLst>
          </p:cNvPr>
          <p:cNvSpPr/>
          <p:nvPr/>
        </p:nvSpPr>
        <p:spPr bwMode="auto">
          <a:xfrm rot="20396926">
            <a:off x="1417151" y="2414928"/>
            <a:ext cx="6638826" cy="2703508"/>
          </a:xfrm>
          <a:prstGeom prst="ellipse">
            <a:avLst/>
          </a:prstGeom>
          <a:solidFill>
            <a:schemeClr val="accent1">
              <a:alpha val="2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4" name="Rettangolo 3">
            <a:extLst>
              <a:ext uri="{FF2B5EF4-FFF2-40B4-BE49-F238E27FC236}">
                <a16:creationId xmlns:a16="http://schemas.microsoft.com/office/drawing/2014/main" id="{037162C0-BF51-4E4B-B0D1-A1232095E6EF}"/>
              </a:ext>
            </a:extLst>
          </p:cNvPr>
          <p:cNvSpPr/>
          <p:nvPr/>
        </p:nvSpPr>
        <p:spPr bwMode="auto">
          <a:xfrm>
            <a:off x="2267744" y="1844824"/>
            <a:ext cx="1043136" cy="50405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1" u="none" strike="noStrike" cap="none" normalizeH="0" baseline="0" dirty="0" err="1">
                <a:ln>
                  <a:noFill/>
                </a:ln>
                <a:solidFill>
                  <a:schemeClr val="tx1"/>
                </a:solidFill>
                <a:effectLst/>
                <a:latin typeface="Arial" charset="0"/>
              </a:rPr>
              <a:t>r</a:t>
            </a:r>
            <a:r>
              <a:rPr kumimoji="0" lang="it-IT" sz="1800" b="1" i="1" u="none" strike="noStrike" cap="none" normalizeH="0" baseline="-25000" dirty="0" err="1">
                <a:ln>
                  <a:noFill/>
                </a:ln>
                <a:solidFill>
                  <a:schemeClr val="tx1"/>
                </a:solidFill>
                <a:effectLst/>
                <a:latin typeface="Arial" charset="0"/>
              </a:rPr>
              <a:t>xy</a:t>
            </a:r>
            <a:r>
              <a:rPr kumimoji="0" lang="it-IT" sz="1800" b="1" i="0" u="none" strike="noStrike" cap="none" normalizeH="0" baseline="0" dirty="0">
                <a:ln>
                  <a:noFill/>
                </a:ln>
                <a:solidFill>
                  <a:schemeClr val="tx1"/>
                </a:solidFill>
                <a:effectLst/>
                <a:latin typeface="Arial" charset="0"/>
              </a:rPr>
              <a:t>=.64</a:t>
            </a:r>
          </a:p>
        </p:txBody>
      </p:sp>
    </p:spTree>
    <p:extLst>
      <p:ext uri="{BB962C8B-B14F-4D97-AF65-F5344CB8AC3E}">
        <p14:creationId xmlns:p14="http://schemas.microsoft.com/office/powerpoint/2010/main" val="2597123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C5C3BA-D939-4C2B-A4E3-D10190A5A552}"/>
              </a:ext>
            </a:extLst>
          </p:cNvPr>
          <p:cNvSpPr>
            <a:spLocks noGrp="1"/>
          </p:cNvSpPr>
          <p:nvPr>
            <p:ph type="title"/>
          </p:nvPr>
        </p:nvSpPr>
        <p:spPr>
          <a:xfrm>
            <a:off x="2590800" y="274638"/>
            <a:ext cx="6301680" cy="706090"/>
          </a:xfrm>
        </p:spPr>
        <p:txBody>
          <a:bodyPr/>
          <a:lstStyle/>
          <a:p>
            <a:r>
              <a:rPr lang="it-IT" dirty="0"/>
              <a:t>La correlazione tra altezza e peso nei maratoneti</a:t>
            </a:r>
          </a:p>
        </p:txBody>
      </p:sp>
      <p:graphicFrame>
        <p:nvGraphicFramePr>
          <p:cNvPr id="6" name="Segnaposto contenuto 5">
            <a:extLst>
              <a:ext uri="{FF2B5EF4-FFF2-40B4-BE49-F238E27FC236}">
                <a16:creationId xmlns:a16="http://schemas.microsoft.com/office/drawing/2014/main" id="{D228B8D9-89DD-451E-B8B9-897F97C39B0D}"/>
              </a:ext>
            </a:extLst>
          </p:cNvPr>
          <p:cNvGraphicFramePr>
            <a:graphicFrameLocks noGrp="1"/>
          </p:cNvGraphicFramePr>
          <p:nvPr>
            <p:ph idx="1"/>
            <p:extLst>
              <p:ext uri="{D42A27DB-BD31-4B8C-83A1-F6EECF244321}">
                <p14:modId xmlns:p14="http://schemas.microsoft.com/office/powerpoint/2010/main" val="4103297100"/>
              </p:ext>
            </p:extLst>
          </p:nvPr>
        </p:nvGraphicFramePr>
        <p:xfrm>
          <a:off x="457200" y="1600200"/>
          <a:ext cx="8229600" cy="498316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e 3">
            <a:extLst>
              <a:ext uri="{FF2B5EF4-FFF2-40B4-BE49-F238E27FC236}">
                <a16:creationId xmlns:a16="http://schemas.microsoft.com/office/drawing/2014/main" id="{C2F13623-62AD-449F-B13C-94FE9D1D212C}"/>
              </a:ext>
            </a:extLst>
          </p:cNvPr>
          <p:cNvSpPr/>
          <p:nvPr/>
        </p:nvSpPr>
        <p:spPr bwMode="auto">
          <a:xfrm rot="19809719">
            <a:off x="1334072" y="2702676"/>
            <a:ext cx="6073705" cy="1900869"/>
          </a:xfrm>
          <a:prstGeom prst="ellipse">
            <a:avLst/>
          </a:prstGeom>
          <a:solidFill>
            <a:schemeClr val="accent1">
              <a:alpha val="2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5" name="Rettangolo 4">
            <a:extLst>
              <a:ext uri="{FF2B5EF4-FFF2-40B4-BE49-F238E27FC236}">
                <a16:creationId xmlns:a16="http://schemas.microsoft.com/office/drawing/2014/main" id="{B4A1F5C0-7902-4F51-A15E-15CE8FF8BCC1}"/>
              </a:ext>
            </a:extLst>
          </p:cNvPr>
          <p:cNvSpPr/>
          <p:nvPr/>
        </p:nvSpPr>
        <p:spPr bwMode="auto">
          <a:xfrm>
            <a:off x="2267744" y="1844824"/>
            <a:ext cx="1043136" cy="50405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1" i="1" u="none" strike="noStrike" cap="none" normalizeH="0" baseline="0" dirty="0" err="1">
                <a:ln>
                  <a:noFill/>
                </a:ln>
                <a:solidFill>
                  <a:schemeClr val="tx1"/>
                </a:solidFill>
                <a:effectLst/>
                <a:latin typeface="Arial" charset="0"/>
              </a:rPr>
              <a:t>r</a:t>
            </a:r>
            <a:r>
              <a:rPr kumimoji="0" lang="it-IT" sz="1800" b="1" i="1" u="none" strike="noStrike" cap="none" normalizeH="0" baseline="-25000" dirty="0" err="1">
                <a:ln>
                  <a:noFill/>
                </a:ln>
                <a:solidFill>
                  <a:schemeClr val="tx1"/>
                </a:solidFill>
                <a:effectLst/>
                <a:latin typeface="Arial" charset="0"/>
              </a:rPr>
              <a:t>xy</a:t>
            </a:r>
            <a:r>
              <a:rPr kumimoji="0" lang="it-IT" sz="1800" b="1" i="0" u="none" strike="noStrike" cap="none" normalizeH="0" baseline="0" dirty="0">
                <a:ln>
                  <a:noFill/>
                </a:ln>
                <a:solidFill>
                  <a:schemeClr val="tx1"/>
                </a:solidFill>
                <a:effectLst/>
                <a:latin typeface="Arial" charset="0"/>
              </a:rPr>
              <a:t>=.85</a:t>
            </a:r>
          </a:p>
        </p:txBody>
      </p:sp>
    </p:spTree>
    <p:extLst>
      <p:ext uri="{BB962C8B-B14F-4D97-AF65-F5344CB8AC3E}">
        <p14:creationId xmlns:p14="http://schemas.microsoft.com/office/powerpoint/2010/main" val="2600400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B91B11-04BE-409F-BD2D-EF36B3A5E540}"/>
              </a:ext>
            </a:extLst>
          </p:cNvPr>
          <p:cNvSpPr>
            <a:spLocks noGrp="1"/>
          </p:cNvSpPr>
          <p:nvPr>
            <p:ph type="title"/>
          </p:nvPr>
        </p:nvSpPr>
        <p:spPr/>
        <p:txBody>
          <a:bodyPr/>
          <a:lstStyle/>
          <a:p>
            <a:r>
              <a:rPr lang="it-IT" dirty="0"/>
              <a:t>Esempi di correlazione</a:t>
            </a:r>
          </a:p>
        </p:txBody>
      </p:sp>
      <p:pic>
        <p:nvPicPr>
          <p:cNvPr id="5" name="Elemento grafico 4">
            <a:extLst>
              <a:ext uri="{FF2B5EF4-FFF2-40B4-BE49-F238E27FC236}">
                <a16:creationId xmlns:a16="http://schemas.microsoft.com/office/drawing/2014/main" id="{3E98C287-1080-4C28-837F-13EF3BAAF9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4" y="2616894"/>
            <a:ext cx="9192295" cy="4196482"/>
          </a:xfrm>
          <a:prstGeom prst="rect">
            <a:avLst/>
          </a:prstGeom>
        </p:spPr>
      </p:pic>
      <p:sp>
        <p:nvSpPr>
          <p:cNvPr id="6" name="Segnaposto contenuto 2">
            <a:extLst>
              <a:ext uri="{FF2B5EF4-FFF2-40B4-BE49-F238E27FC236}">
                <a16:creationId xmlns:a16="http://schemas.microsoft.com/office/drawing/2014/main" id="{5AC6AF6B-CB2D-479B-967D-E3F7DF10DD01}"/>
              </a:ext>
            </a:extLst>
          </p:cNvPr>
          <p:cNvSpPr>
            <a:spLocks noGrp="1"/>
          </p:cNvSpPr>
          <p:nvPr>
            <p:ph idx="1"/>
          </p:nvPr>
        </p:nvSpPr>
        <p:spPr>
          <a:xfrm>
            <a:off x="457200" y="1426766"/>
            <a:ext cx="8229600" cy="706090"/>
          </a:xfrm>
        </p:spPr>
        <p:txBody>
          <a:bodyPr/>
          <a:lstStyle/>
          <a:p>
            <a:r>
              <a:rPr lang="it-IT" sz="2800" dirty="0"/>
              <a:t>Esaminate i seguenti grafici a dispersione (XY) e la correlazione lineare esistente tra X e Y: </a:t>
            </a:r>
            <a:endParaRPr lang="it-IT" sz="2400" dirty="0"/>
          </a:p>
          <a:p>
            <a:endParaRPr lang="it-IT" dirty="0">
              <a:ea typeface="+mn-ea"/>
              <a:cs typeface="+mn-cs"/>
            </a:endParaRPr>
          </a:p>
          <a:p>
            <a:endParaRPr lang="it-IT" sz="2800" dirty="0"/>
          </a:p>
        </p:txBody>
      </p:sp>
    </p:spTree>
    <p:extLst>
      <p:ext uri="{BB962C8B-B14F-4D97-AF65-F5344CB8AC3E}">
        <p14:creationId xmlns:p14="http://schemas.microsoft.com/office/powerpoint/2010/main" val="357678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15999-CB57-4104-87A0-0FE1116AD0A0}"/>
              </a:ext>
            </a:extLst>
          </p:cNvPr>
          <p:cNvSpPr>
            <a:spLocks noGrp="1"/>
          </p:cNvSpPr>
          <p:nvPr>
            <p:ph type="title"/>
          </p:nvPr>
        </p:nvSpPr>
        <p:spPr/>
        <p:txBody>
          <a:bodyPr/>
          <a:lstStyle/>
          <a:p>
            <a:r>
              <a:rPr lang="it-IT" dirty="0"/>
              <a:t>Validità</a:t>
            </a:r>
          </a:p>
        </p:txBody>
      </p:sp>
      <p:sp>
        <p:nvSpPr>
          <p:cNvPr id="3" name="Segnaposto contenuto 2">
            <a:extLst>
              <a:ext uri="{FF2B5EF4-FFF2-40B4-BE49-F238E27FC236}">
                <a16:creationId xmlns:a16="http://schemas.microsoft.com/office/drawing/2014/main" id="{135AC4F1-0EB6-4ED5-A76D-5667F89BC034}"/>
              </a:ext>
            </a:extLst>
          </p:cNvPr>
          <p:cNvSpPr>
            <a:spLocks noGrp="1"/>
          </p:cNvSpPr>
          <p:nvPr>
            <p:ph idx="1"/>
          </p:nvPr>
        </p:nvSpPr>
        <p:spPr>
          <a:xfrm>
            <a:off x="457200" y="1412776"/>
            <a:ext cx="8229600" cy="5163870"/>
          </a:xfrm>
        </p:spPr>
        <p:txBody>
          <a:bodyPr/>
          <a:lstStyle/>
          <a:p>
            <a:r>
              <a:rPr lang="it-IT" sz="2800" dirty="0"/>
              <a:t>Intuitivamente, la validità può essere definita come la capacità di uno strumento di misurare ciò che effettivamente si prefigge di misurare. </a:t>
            </a:r>
          </a:p>
          <a:p>
            <a:r>
              <a:rPr lang="it-IT" sz="2800" dirty="0"/>
              <a:t>Tuttavia, questa definizione è obsoleta e non distingue in modo netto attendibilità e validità</a:t>
            </a:r>
          </a:p>
          <a:p>
            <a:r>
              <a:rPr lang="it-IT" sz="2800" dirty="0"/>
              <a:t>Una definizione formale può essere la seguente: </a:t>
            </a:r>
          </a:p>
          <a:p>
            <a:r>
              <a:rPr lang="it-IT" sz="2800" dirty="0"/>
              <a:t>«</a:t>
            </a:r>
            <a:r>
              <a:rPr lang="it-IT" sz="2800" i="1" dirty="0"/>
              <a:t>Il grado in cui teoria ed evidenze empiriche supportano l’interpretazione che viene fatta dei punteggi di un test</a:t>
            </a:r>
            <a:r>
              <a:rPr lang="it-IT" sz="2800" dirty="0"/>
              <a:t>» (Standards for Educational and </a:t>
            </a:r>
            <a:r>
              <a:rPr lang="it-IT" sz="2800" dirty="0" err="1"/>
              <a:t>Psychological</a:t>
            </a:r>
            <a:r>
              <a:rPr lang="it-IT" sz="2800" dirty="0"/>
              <a:t> Testing, 2014). * </a:t>
            </a:r>
          </a:p>
          <a:p>
            <a:pPr marL="0" indent="0">
              <a:buNone/>
            </a:pPr>
            <a:endParaRPr lang="it-IT" sz="1400" dirty="0"/>
          </a:p>
          <a:p>
            <a:pPr marL="0" indent="0">
              <a:buNone/>
            </a:pPr>
            <a:r>
              <a:rPr lang="it-IT" sz="1400" dirty="0"/>
              <a:t>*Il manuale, a p. 161, propone soltanto la definizione di validità predittiva. Questa è una definizione più generale.</a:t>
            </a:r>
          </a:p>
        </p:txBody>
      </p:sp>
    </p:spTree>
    <p:extLst>
      <p:ext uri="{BB962C8B-B14F-4D97-AF65-F5344CB8AC3E}">
        <p14:creationId xmlns:p14="http://schemas.microsoft.com/office/powerpoint/2010/main" val="1693621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740A7A-1E36-49D8-A5BB-F32C88D7AC65}"/>
              </a:ext>
            </a:extLst>
          </p:cNvPr>
          <p:cNvSpPr>
            <a:spLocks noGrp="1"/>
          </p:cNvSpPr>
          <p:nvPr>
            <p:ph type="title"/>
          </p:nvPr>
        </p:nvSpPr>
        <p:spPr/>
        <p:txBody>
          <a:bodyPr/>
          <a:lstStyle/>
          <a:p>
            <a:r>
              <a:rPr lang="it-IT" dirty="0"/>
              <a:t>Due percorsi separati</a:t>
            </a:r>
          </a:p>
        </p:txBody>
      </p:sp>
      <p:sp>
        <p:nvSpPr>
          <p:cNvPr id="3" name="Segnaposto contenuto 2">
            <a:extLst>
              <a:ext uri="{FF2B5EF4-FFF2-40B4-BE49-F238E27FC236}">
                <a16:creationId xmlns:a16="http://schemas.microsoft.com/office/drawing/2014/main" id="{32CC18BD-ABD7-4858-BF39-2AC0A02506D9}"/>
              </a:ext>
            </a:extLst>
          </p:cNvPr>
          <p:cNvSpPr>
            <a:spLocks noGrp="1"/>
          </p:cNvSpPr>
          <p:nvPr>
            <p:ph idx="1"/>
          </p:nvPr>
        </p:nvSpPr>
        <p:spPr>
          <a:xfrm>
            <a:off x="457200" y="1484784"/>
            <a:ext cx="8229600" cy="4983162"/>
          </a:xfrm>
        </p:spPr>
        <p:txBody>
          <a:bodyPr/>
          <a:lstStyle/>
          <a:p>
            <a:pPr marL="514350" indent="-514350">
              <a:buFont typeface="+mj-lt"/>
              <a:buAutoNum type="arabicPeriod"/>
            </a:pPr>
            <a:r>
              <a:rPr lang="it-IT" sz="2400" dirty="0"/>
              <a:t>Frequenza del corso in presenza: </a:t>
            </a:r>
          </a:p>
          <a:p>
            <a:pPr marL="857250" lvl="1" indent="-457200"/>
            <a:r>
              <a:rPr lang="it-IT" sz="2000" i="1" dirty="0"/>
              <a:t>Lavori di gruppo </a:t>
            </a:r>
            <a:r>
              <a:rPr lang="it-IT" sz="2000" dirty="0"/>
              <a:t>valutati (maggiori dettagli più avanti) che sostituiscono lo studio di alcune parti del programma dedicate alla Job </a:t>
            </a:r>
            <a:r>
              <a:rPr lang="it-IT" sz="2000" dirty="0" err="1"/>
              <a:t>Description</a:t>
            </a:r>
            <a:r>
              <a:rPr lang="it-IT" sz="2000" dirty="0"/>
              <a:t> (JD) e alla </a:t>
            </a:r>
            <a:r>
              <a:rPr lang="it-IT" sz="2000" dirty="0" err="1"/>
              <a:t>Person</a:t>
            </a:r>
            <a:r>
              <a:rPr lang="it-IT" sz="2000" dirty="0"/>
              <a:t> </a:t>
            </a:r>
            <a:r>
              <a:rPr lang="it-IT" sz="2000" dirty="0" err="1"/>
              <a:t>Specification</a:t>
            </a:r>
            <a:r>
              <a:rPr lang="it-IT" sz="2000" dirty="0"/>
              <a:t> (PS). </a:t>
            </a:r>
          </a:p>
          <a:p>
            <a:pPr marL="857250" lvl="1" indent="-457200"/>
            <a:r>
              <a:rPr lang="it-IT" sz="2000" i="1" dirty="0"/>
              <a:t>Esame scritto</a:t>
            </a:r>
          </a:p>
          <a:p>
            <a:pPr marL="857250" lvl="1" indent="-457200"/>
            <a:r>
              <a:rPr lang="it-IT" sz="2000" dirty="0">
                <a:hlinkClick r:id="rId2"/>
              </a:rPr>
              <a:t>Indicazioni per lo studio.pdf </a:t>
            </a:r>
            <a:r>
              <a:rPr lang="it-IT" sz="2000" dirty="0"/>
              <a:t>presenta dettaglio delle pagine su JA e PS</a:t>
            </a:r>
          </a:p>
          <a:p>
            <a:pPr marL="514350" indent="-514350">
              <a:buFont typeface="+mj-lt"/>
              <a:buAutoNum type="arabicPeriod"/>
            </a:pPr>
            <a:r>
              <a:rPr lang="it-IT" sz="2400" dirty="0"/>
              <a:t>Frequenza a distanza: </a:t>
            </a:r>
          </a:p>
          <a:p>
            <a:pPr marL="857250" lvl="1" indent="-457200"/>
            <a:r>
              <a:rPr lang="it-IT" sz="2000" dirty="0"/>
              <a:t>MOOC + esame scritto </a:t>
            </a:r>
          </a:p>
          <a:p>
            <a:pPr marL="0" indent="0">
              <a:buNone/>
            </a:pPr>
            <a:endParaRPr lang="it-IT" sz="2400" dirty="0"/>
          </a:p>
          <a:p>
            <a:pPr marL="0" indent="0">
              <a:buNone/>
            </a:pPr>
            <a:r>
              <a:rPr lang="it-IT" sz="2000" dirty="0"/>
              <a:t>Nota bene: questi sono solo suggerimenti di percorso, tutte le risorse didattiche online sono aperte a tutti. </a:t>
            </a:r>
          </a:p>
        </p:txBody>
      </p:sp>
    </p:spTree>
    <p:extLst>
      <p:ext uri="{BB962C8B-B14F-4D97-AF65-F5344CB8AC3E}">
        <p14:creationId xmlns:p14="http://schemas.microsoft.com/office/powerpoint/2010/main" val="4289022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F46DF-0215-4B19-83E2-50B239CD8BF4}"/>
              </a:ext>
            </a:extLst>
          </p:cNvPr>
          <p:cNvSpPr>
            <a:spLocks noGrp="1"/>
          </p:cNvSpPr>
          <p:nvPr>
            <p:ph type="title"/>
          </p:nvPr>
        </p:nvSpPr>
        <p:spPr/>
        <p:txBody>
          <a:bodyPr/>
          <a:lstStyle/>
          <a:p>
            <a:r>
              <a:rPr lang="it-IT" dirty="0"/>
              <a:t>Validità</a:t>
            </a:r>
          </a:p>
        </p:txBody>
      </p:sp>
      <p:sp>
        <p:nvSpPr>
          <p:cNvPr id="3" name="Segnaposto contenuto 2">
            <a:extLst>
              <a:ext uri="{FF2B5EF4-FFF2-40B4-BE49-F238E27FC236}">
                <a16:creationId xmlns:a16="http://schemas.microsoft.com/office/drawing/2014/main" id="{9E68F241-B01C-4D42-A094-C2EF0A834435}"/>
              </a:ext>
            </a:extLst>
          </p:cNvPr>
          <p:cNvSpPr>
            <a:spLocks noGrp="1"/>
          </p:cNvSpPr>
          <p:nvPr>
            <p:ph idx="1"/>
          </p:nvPr>
        </p:nvSpPr>
        <p:spPr/>
        <p:txBody>
          <a:bodyPr/>
          <a:lstStyle/>
          <a:p>
            <a:r>
              <a:rPr lang="it-IT" dirty="0"/>
              <a:t>Una prova di selezione valida è sostenuta da molta ricerca e lo sviluppo può durare decenni. </a:t>
            </a:r>
          </a:p>
          <a:p>
            <a:r>
              <a:rPr lang="it-IT" dirty="0"/>
              <a:t>Esistono molti tipi di validità. La più importante in selezione è la: </a:t>
            </a:r>
          </a:p>
          <a:p>
            <a:endParaRPr lang="it-IT" dirty="0"/>
          </a:p>
          <a:p>
            <a:pPr marL="457200" lvl="1" indent="0" algn="ctr">
              <a:buNone/>
            </a:pPr>
            <a:r>
              <a:rPr lang="it-IT" sz="4000" i="1" dirty="0"/>
              <a:t>validità predittiva</a:t>
            </a:r>
            <a:endParaRPr lang="it-IT" sz="4000" dirty="0"/>
          </a:p>
          <a:p>
            <a:endParaRPr lang="it-IT" dirty="0"/>
          </a:p>
        </p:txBody>
      </p:sp>
    </p:spTree>
    <p:extLst>
      <p:ext uri="{BB962C8B-B14F-4D97-AF65-F5344CB8AC3E}">
        <p14:creationId xmlns:p14="http://schemas.microsoft.com/office/powerpoint/2010/main" val="38114404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8BBD1A-66C6-4A01-B825-4CC3DA01ADA4}"/>
              </a:ext>
            </a:extLst>
          </p:cNvPr>
          <p:cNvSpPr>
            <a:spLocks noGrp="1"/>
          </p:cNvSpPr>
          <p:nvPr>
            <p:ph type="title"/>
          </p:nvPr>
        </p:nvSpPr>
        <p:spPr/>
        <p:txBody>
          <a:bodyPr/>
          <a:lstStyle/>
          <a:p>
            <a:r>
              <a:rPr lang="it-IT" dirty="0"/>
              <a:t>Alcuni tipi di validità </a:t>
            </a:r>
            <a:br>
              <a:rPr lang="it-IT" dirty="0"/>
            </a:br>
            <a:r>
              <a:rPr lang="it-IT" dirty="0"/>
              <a:t>usati nella selezione</a:t>
            </a:r>
          </a:p>
        </p:txBody>
      </p:sp>
      <p:graphicFrame>
        <p:nvGraphicFramePr>
          <p:cNvPr id="4" name="Segnaposto contenuto 3">
            <a:extLst>
              <a:ext uri="{FF2B5EF4-FFF2-40B4-BE49-F238E27FC236}">
                <a16:creationId xmlns:a16="http://schemas.microsoft.com/office/drawing/2014/main" id="{B629F84C-B7D2-4829-A56A-48DEFF294019}"/>
              </a:ext>
            </a:extLst>
          </p:cNvPr>
          <p:cNvGraphicFramePr>
            <a:graphicFrameLocks noGrp="1"/>
          </p:cNvGraphicFramePr>
          <p:nvPr>
            <p:ph idx="1"/>
            <p:extLst>
              <p:ext uri="{D42A27DB-BD31-4B8C-83A1-F6EECF244321}">
                <p14:modId xmlns:p14="http://schemas.microsoft.com/office/powerpoint/2010/main" val="4032744514"/>
              </p:ext>
            </p:extLst>
          </p:nvPr>
        </p:nvGraphicFramePr>
        <p:xfrm>
          <a:off x="467544" y="1600200"/>
          <a:ext cx="8320753" cy="4942808"/>
        </p:xfrm>
        <a:graphic>
          <a:graphicData uri="http://schemas.openxmlformats.org/drawingml/2006/table">
            <a:tbl>
              <a:tblPr firstRow="1" firstCol="1" bandRow="1">
                <a:tableStyleId>{5C22544A-7EE6-4342-B048-85BDC9FD1C3A}</a:tableStyleId>
              </a:tblPr>
              <a:tblGrid>
                <a:gridCol w="1757680">
                  <a:extLst>
                    <a:ext uri="{9D8B030D-6E8A-4147-A177-3AD203B41FA5}">
                      <a16:colId xmlns:a16="http://schemas.microsoft.com/office/drawing/2014/main" val="1173628732"/>
                    </a:ext>
                  </a:extLst>
                </a:gridCol>
                <a:gridCol w="1512168">
                  <a:extLst>
                    <a:ext uri="{9D8B030D-6E8A-4147-A177-3AD203B41FA5}">
                      <a16:colId xmlns:a16="http://schemas.microsoft.com/office/drawing/2014/main" val="3911449170"/>
                    </a:ext>
                  </a:extLst>
                </a:gridCol>
                <a:gridCol w="5050905">
                  <a:extLst>
                    <a:ext uri="{9D8B030D-6E8A-4147-A177-3AD203B41FA5}">
                      <a16:colId xmlns:a16="http://schemas.microsoft.com/office/drawing/2014/main" val="2736430554"/>
                    </a:ext>
                  </a:extLst>
                </a:gridCol>
              </a:tblGrid>
              <a:tr h="400070">
                <a:tc>
                  <a:txBody>
                    <a:bodyPr/>
                    <a:lstStyle/>
                    <a:p>
                      <a:r>
                        <a:rPr lang="it-IT" dirty="0">
                          <a:solidFill>
                            <a:schemeClr val="tx1"/>
                          </a:solidFill>
                        </a:rPr>
                        <a:t>Tipo di </a:t>
                      </a:r>
                      <a:r>
                        <a:rPr lang="it-IT" dirty="0" err="1">
                          <a:solidFill>
                            <a:schemeClr val="tx1"/>
                          </a:solidFill>
                        </a:rPr>
                        <a:t>valid</a:t>
                      </a:r>
                      <a:r>
                        <a:rPr lang="it-IT" dirty="0">
                          <a:solidFill>
                            <a:schemeClr val="tx1"/>
                          </a:solidFill>
                        </a:rPr>
                        <a:t>.</a:t>
                      </a:r>
                    </a:p>
                  </a:txBody>
                  <a:tcPr/>
                </a:tc>
                <a:tc>
                  <a:txBody>
                    <a:bodyPr/>
                    <a:lstStyle/>
                    <a:p>
                      <a:r>
                        <a:rPr lang="it-IT" dirty="0">
                          <a:solidFill>
                            <a:schemeClr val="tx1"/>
                          </a:solidFill>
                        </a:rPr>
                        <a:t>Importanza</a:t>
                      </a:r>
                    </a:p>
                  </a:txBody>
                  <a:tcPr/>
                </a:tc>
                <a:tc>
                  <a:txBody>
                    <a:bodyPr/>
                    <a:lstStyle/>
                    <a:p>
                      <a:r>
                        <a:rPr lang="it-IT" dirty="0">
                          <a:solidFill>
                            <a:schemeClr val="tx1"/>
                          </a:solidFill>
                        </a:rPr>
                        <a:t>Spiegazione</a:t>
                      </a:r>
                    </a:p>
                  </a:txBody>
                  <a:tcPr/>
                </a:tc>
                <a:extLst>
                  <a:ext uri="{0D108BD9-81ED-4DB2-BD59-A6C34878D82A}">
                    <a16:rowId xmlns:a16="http://schemas.microsoft.com/office/drawing/2014/main" val="1094906759"/>
                  </a:ext>
                </a:extLst>
              </a:tr>
              <a:tr h="1099049">
                <a:tc>
                  <a:txBody>
                    <a:bodyPr/>
                    <a:lstStyle/>
                    <a:p>
                      <a:r>
                        <a:rPr lang="it-IT" i="0" dirty="0">
                          <a:solidFill>
                            <a:schemeClr val="tx1"/>
                          </a:solidFill>
                        </a:rPr>
                        <a:t>Di criterio</a:t>
                      </a:r>
                    </a:p>
                    <a:p>
                      <a:r>
                        <a:rPr lang="it-IT" i="0" dirty="0">
                          <a:solidFill>
                            <a:schemeClr val="tx1"/>
                          </a:solidFill>
                        </a:rPr>
                        <a:t>(predittiva e concomitante)</a:t>
                      </a:r>
                    </a:p>
                  </a:txBody>
                  <a:tcPr/>
                </a:tc>
                <a:tc>
                  <a:txBody>
                    <a:bodyPr/>
                    <a:lstStyle/>
                    <a:p>
                      <a:r>
                        <a:rPr lang="it-IT" dirty="0"/>
                        <a:t>Massima</a:t>
                      </a:r>
                    </a:p>
                  </a:txBody>
                  <a:tcPr/>
                </a:tc>
                <a:tc>
                  <a:txBody>
                    <a:bodyPr/>
                    <a:lstStyle/>
                    <a:p>
                      <a:r>
                        <a:rPr lang="it-IT" i="1" dirty="0"/>
                        <a:t>La prova predice la prestazione lavorativa</a:t>
                      </a:r>
                      <a:r>
                        <a:rPr lang="it-IT" dirty="0"/>
                        <a:t>. In selezione (un caso raro e molto particolare), questa validità è necessaria e sufficiente per giustificare l’utilizzo di una prova. </a:t>
                      </a:r>
                    </a:p>
                  </a:txBody>
                  <a:tcPr/>
                </a:tc>
                <a:extLst>
                  <a:ext uri="{0D108BD9-81ED-4DB2-BD59-A6C34878D82A}">
                    <a16:rowId xmlns:a16="http://schemas.microsoft.com/office/drawing/2014/main" val="3982206723"/>
                  </a:ext>
                </a:extLst>
              </a:tr>
              <a:tr h="690533">
                <a:tc>
                  <a:txBody>
                    <a:bodyPr/>
                    <a:lstStyle/>
                    <a:p>
                      <a:r>
                        <a:rPr lang="it-IT" i="0" dirty="0">
                          <a:solidFill>
                            <a:schemeClr val="tx1"/>
                          </a:solidFill>
                        </a:rPr>
                        <a:t>Di contenuto</a:t>
                      </a:r>
                    </a:p>
                  </a:txBody>
                  <a:tcPr/>
                </a:tc>
                <a:tc>
                  <a:txBody>
                    <a:bodyPr/>
                    <a:lstStyle/>
                    <a:p>
                      <a:r>
                        <a:rPr lang="it-IT" dirty="0"/>
                        <a:t>Alta</a:t>
                      </a:r>
                    </a:p>
                  </a:txBody>
                  <a:tcPr/>
                </a:tc>
                <a:tc>
                  <a:txBody>
                    <a:bodyPr/>
                    <a:lstStyle/>
                    <a:p>
                      <a:r>
                        <a:rPr lang="it-IT" i="1" dirty="0"/>
                        <a:t>La prova misura tutti gli aspetti del costrutto che deve misurare.</a:t>
                      </a:r>
                      <a:r>
                        <a:rPr lang="it-IT" dirty="0"/>
                        <a:t> </a:t>
                      </a:r>
                    </a:p>
                  </a:txBody>
                  <a:tcPr/>
                </a:tc>
                <a:extLst>
                  <a:ext uri="{0D108BD9-81ED-4DB2-BD59-A6C34878D82A}">
                    <a16:rowId xmlns:a16="http://schemas.microsoft.com/office/drawing/2014/main" val="3627661428"/>
                  </a:ext>
                </a:extLst>
              </a:tr>
              <a:tr h="690533">
                <a:tc>
                  <a:txBody>
                    <a:bodyPr/>
                    <a:lstStyle/>
                    <a:p>
                      <a:r>
                        <a:rPr lang="it-IT" i="0" dirty="0">
                          <a:solidFill>
                            <a:schemeClr val="tx1"/>
                          </a:solidFill>
                        </a:rPr>
                        <a:t>Convergente</a:t>
                      </a:r>
                    </a:p>
                  </a:txBody>
                  <a:tcPr/>
                </a:tc>
                <a:tc>
                  <a:txBody>
                    <a:bodyPr/>
                    <a:lstStyle/>
                    <a:p>
                      <a:r>
                        <a:rPr lang="it-IT" dirty="0"/>
                        <a:t>Media</a:t>
                      </a:r>
                    </a:p>
                  </a:txBody>
                  <a:tcPr/>
                </a:tc>
                <a:tc>
                  <a:txBody>
                    <a:bodyPr/>
                    <a:lstStyle/>
                    <a:p>
                      <a:r>
                        <a:rPr lang="it-IT" dirty="0"/>
                        <a:t>La prova </a:t>
                      </a:r>
                      <a:r>
                        <a:rPr lang="it-IT" i="1" dirty="0"/>
                        <a:t>correla</a:t>
                      </a:r>
                      <a:r>
                        <a:rPr lang="it-IT" dirty="0"/>
                        <a:t> con altre prove che misurano </a:t>
                      </a:r>
                      <a:r>
                        <a:rPr lang="it-IT" i="1" dirty="0"/>
                        <a:t>lo stesso costrutto</a:t>
                      </a:r>
                    </a:p>
                  </a:txBody>
                  <a:tcPr/>
                </a:tc>
                <a:extLst>
                  <a:ext uri="{0D108BD9-81ED-4DB2-BD59-A6C34878D82A}">
                    <a16:rowId xmlns:a16="http://schemas.microsoft.com/office/drawing/2014/main" val="2723056841"/>
                  </a:ext>
                </a:extLst>
              </a:tr>
              <a:tr h="690533">
                <a:tc>
                  <a:txBody>
                    <a:bodyPr/>
                    <a:lstStyle/>
                    <a:p>
                      <a:r>
                        <a:rPr lang="it-IT" i="0" dirty="0">
                          <a:solidFill>
                            <a:schemeClr val="tx1"/>
                          </a:solidFill>
                        </a:rPr>
                        <a:t>Discriminante</a:t>
                      </a:r>
                    </a:p>
                  </a:txBody>
                  <a:tcPr/>
                </a:tc>
                <a:tc>
                  <a:txBody>
                    <a:bodyPr/>
                    <a:lstStyle/>
                    <a:p>
                      <a:r>
                        <a:rPr lang="it-IT" dirty="0"/>
                        <a:t>Media</a:t>
                      </a:r>
                    </a:p>
                  </a:txBody>
                  <a:tcPr/>
                </a:tc>
                <a:tc>
                  <a:txBody>
                    <a:bodyPr/>
                    <a:lstStyle/>
                    <a:p>
                      <a:r>
                        <a:rPr lang="it-IT" dirty="0"/>
                        <a:t>La prova </a:t>
                      </a:r>
                      <a:r>
                        <a:rPr lang="it-IT" i="1" dirty="0"/>
                        <a:t>non</a:t>
                      </a:r>
                      <a:r>
                        <a:rPr lang="it-IT" dirty="0"/>
                        <a:t> correla con altre prove che misurano costrutti diversi</a:t>
                      </a:r>
                    </a:p>
                  </a:txBody>
                  <a:tcPr/>
                </a:tc>
                <a:extLst>
                  <a:ext uri="{0D108BD9-81ED-4DB2-BD59-A6C34878D82A}">
                    <a16:rowId xmlns:a16="http://schemas.microsoft.com/office/drawing/2014/main" val="1226512413"/>
                  </a:ext>
                </a:extLst>
              </a:tr>
              <a:tr h="1282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i="0" dirty="0">
                          <a:solidFill>
                            <a:schemeClr val="tx1"/>
                          </a:solidFill>
                        </a:rPr>
                        <a:t>Di facciata</a:t>
                      </a:r>
                    </a:p>
                  </a:txBody>
                  <a:tcPr/>
                </a:tc>
                <a:tc>
                  <a:txBody>
                    <a:bodyPr/>
                    <a:lstStyle/>
                    <a:p>
                      <a:r>
                        <a:rPr lang="it-IT" dirty="0"/>
                        <a:t>Bassa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i="1" dirty="0"/>
                        <a:t>La prova sembra plausibile al partecipante</a:t>
                      </a:r>
                      <a:r>
                        <a:rPr lang="it-IT" dirty="0"/>
                        <a:t>. In generale, se l’esperienza del candidato è negativa, nuocerà all’immagine dell’organizzazione. </a:t>
                      </a:r>
                    </a:p>
                  </a:txBody>
                  <a:tcPr/>
                </a:tc>
                <a:extLst>
                  <a:ext uri="{0D108BD9-81ED-4DB2-BD59-A6C34878D82A}">
                    <a16:rowId xmlns:a16="http://schemas.microsoft.com/office/drawing/2014/main" val="2049319846"/>
                  </a:ext>
                </a:extLst>
              </a:tr>
            </a:tbl>
          </a:graphicData>
        </a:graphic>
      </p:graphicFrame>
    </p:spTree>
    <p:extLst>
      <p:ext uri="{BB962C8B-B14F-4D97-AF65-F5344CB8AC3E}">
        <p14:creationId xmlns:p14="http://schemas.microsoft.com/office/powerpoint/2010/main" val="3698928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65C82C-79D2-46C2-9724-19CE8FC2F7A4}"/>
              </a:ext>
            </a:extLst>
          </p:cNvPr>
          <p:cNvSpPr>
            <a:spLocks noGrp="1"/>
          </p:cNvSpPr>
          <p:nvPr>
            <p:ph type="title"/>
          </p:nvPr>
        </p:nvSpPr>
        <p:spPr/>
        <p:txBody>
          <a:bodyPr/>
          <a:lstStyle/>
          <a:p>
            <a:r>
              <a:rPr lang="it-IT" dirty="0"/>
              <a:t>Validità di criterio</a:t>
            </a:r>
          </a:p>
        </p:txBody>
      </p:sp>
      <p:sp>
        <p:nvSpPr>
          <p:cNvPr id="3" name="Segnaposto contenuto 2">
            <a:extLst>
              <a:ext uri="{FF2B5EF4-FFF2-40B4-BE49-F238E27FC236}">
                <a16:creationId xmlns:a16="http://schemas.microsoft.com/office/drawing/2014/main" id="{39C7FF2E-F0A2-478D-B2CA-61143EB13B77}"/>
              </a:ext>
            </a:extLst>
          </p:cNvPr>
          <p:cNvSpPr>
            <a:spLocks noGrp="1"/>
          </p:cNvSpPr>
          <p:nvPr>
            <p:ph idx="1"/>
          </p:nvPr>
        </p:nvSpPr>
        <p:spPr/>
        <p:txBody>
          <a:bodyPr/>
          <a:lstStyle/>
          <a:p>
            <a:r>
              <a:rPr lang="it-IT" sz="2800" dirty="0"/>
              <a:t>«</a:t>
            </a:r>
            <a:r>
              <a:rPr lang="en-US" sz="2800" dirty="0"/>
              <a:t>no matter what the test is called, what the questions are, how they are selected or how plausible the test looks. What matters is predicting the criterion: work performance” </a:t>
            </a:r>
          </a:p>
          <a:p>
            <a:pPr marL="457200" lvl="1" indent="0">
              <a:buNone/>
            </a:pPr>
            <a:r>
              <a:rPr lang="en-US" sz="2400" dirty="0"/>
              <a:t>	</a:t>
            </a:r>
            <a:r>
              <a:rPr lang="en-US" sz="2400" i="1" dirty="0"/>
              <a:t>Cook, 2009</a:t>
            </a:r>
            <a:r>
              <a:rPr lang="en-US" sz="2400" dirty="0"/>
              <a:t>. </a:t>
            </a:r>
          </a:p>
          <a:p>
            <a:r>
              <a:rPr lang="en-US" sz="2800" dirty="0"/>
              <a:t>Due tipi: </a:t>
            </a:r>
          </a:p>
          <a:p>
            <a:pPr lvl="1"/>
            <a:r>
              <a:rPr lang="en-US" sz="2400" i="1" dirty="0" err="1"/>
              <a:t>Concomitante</a:t>
            </a:r>
            <a:r>
              <a:rPr lang="en-US" sz="2400" dirty="0"/>
              <a:t> (</a:t>
            </a:r>
            <a:r>
              <a:rPr lang="en-US" sz="2400" dirty="0" err="1"/>
              <a:t>i</a:t>
            </a:r>
            <a:r>
              <a:rPr lang="en-US" sz="2400" dirty="0"/>
              <a:t> </a:t>
            </a:r>
            <a:r>
              <a:rPr lang="en-US" sz="2400" dirty="0" err="1"/>
              <a:t>punteggi</a:t>
            </a:r>
            <a:r>
              <a:rPr lang="en-US" sz="2400" dirty="0"/>
              <a:t> </a:t>
            </a:r>
            <a:r>
              <a:rPr lang="en-US" sz="2400" dirty="0" err="1"/>
              <a:t>della</a:t>
            </a:r>
            <a:r>
              <a:rPr lang="en-US" sz="2400" dirty="0"/>
              <a:t> </a:t>
            </a:r>
            <a:r>
              <a:rPr lang="en-US" sz="2400" dirty="0" err="1"/>
              <a:t>prova</a:t>
            </a:r>
            <a:r>
              <a:rPr lang="en-US" sz="2400" dirty="0"/>
              <a:t> al tempo T </a:t>
            </a:r>
            <a:r>
              <a:rPr lang="en-US" sz="2400" dirty="0" err="1"/>
              <a:t>correlano</a:t>
            </a:r>
            <a:r>
              <a:rPr lang="en-US" sz="2400" dirty="0"/>
              <a:t> con </a:t>
            </a:r>
            <a:r>
              <a:rPr lang="en-US" sz="2400" dirty="0" err="1"/>
              <a:t>i</a:t>
            </a:r>
            <a:r>
              <a:rPr lang="en-US" sz="2400" dirty="0"/>
              <a:t> </a:t>
            </a:r>
            <a:r>
              <a:rPr lang="en-US" sz="2400" dirty="0" err="1"/>
              <a:t>punteggi</a:t>
            </a:r>
            <a:r>
              <a:rPr lang="en-US" sz="2400" dirty="0"/>
              <a:t> di Job Performance al tempo T</a:t>
            </a:r>
          </a:p>
          <a:p>
            <a:pPr lvl="1"/>
            <a:r>
              <a:rPr lang="en-US" sz="2400" i="1" dirty="0" err="1"/>
              <a:t>Predittiva</a:t>
            </a:r>
            <a:r>
              <a:rPr lang="en-US" sz="2400" dirty="0"/>
              <a:t> (</a:t>
            </a:r>
            <a:r>
              <a:rPr lang="en-US" sz="2400" dirty="0" err="1"/>
              <a:t>i</a:t>
            </a:r>
            <a:r>
              <a:rPr lang="en-US" sz="2400" dirty="0"/>
              <a:t> </a:t>
            </a:r>
            <a:r>
              <a:rPr lang="en-US" sz="2400" dirty="0" err="1"/>
              <a:t>punteggi</a:t>
            </a:r>
            <a:r>
              <a:rPr lang="en-US" sz="2400" dirty="0"/>
              <a:t> </a:t>
            </a:r>
            <a:r>
              <a:rPr lang="en-US" sz="2400" dirty="0" err="1"/>
              <a:t>della</a:t>
            </a:r>
            <a:r>
              <a:rPr lang="en-US" sz="2400" dirty="0"/>
              <a:t> </a:t>
            </a:r>
            <a:r>
              <a:rPr lang="en-US" sz="2400" dirty="0" err="1"/>
              <a:t>prova</a:t>
            </a:r>
            <a:r>
              <a:rPr lang="en-US" sz="2400" dirty="0"/>
              <a:t> al tempo T </a:t>
            </a:r>
            <a:r>
              <a:rPr lang="en-US" sz="2400" dirty="0" err="1"/>
              <a:t>correlano</a:t>
            </a:r>
            <a:r>
              <a:rPr lang="en-US" sz="2400" dirty="0"/>
              <a:t> con </a:t>
            </a:r>
            <a:r>
              <a:rPr lang="en-US" sz="2400" dirty="0" err="1"/>
              <a:t>i</a:t>
            </a:r>
            <a:r>
              <a:rPr lang="en-US" sz="2400" dirty="0"/>
              <a:t> </a:t>
            </a:r>
            <a:r>
              <a:rPr lang="en-US" sz="2400" dirty="0" err="1"/>
              <a:t>punteggi</a:t>
            </a:r>
            <a:r>
              <a:rPr lang="en-US" sz="2400" dirty="0"/>
              <a:t> di Job Performance al tempo T+1). </a:t>
            </a:r>
          </a:p>
          <a:p>
            <a:pPr lvl="1"/>
            <a:endParaRPr lang="en-US" sz="2400" dirty="0"/>
          </a:p>
          <a:p>
            <a:pPr lvl="1"/>
            <a:endParaRPr lang="it-IT" sz="2400" dirty="0"/>
          </a:p>
        </p:txBody>
      </p:sp>
    </p:spTree>
    <p:extLst>
      <p:ext uri="{BB962C8B-B14F-4D97-AF65-F5344CB8AC3E}">
        <p14:creationId xmlns:p14="http://schemas.microsoft.com/office/powerpoint/2010/main" val="2399633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3C15F8-59F3-477D-9AA9-9B8B5B52EC56}"/>
              </a:ext>
            </a:extLst>
          </p:cNvPr>
          <p:cNvSpPr>
            <a:spLocks noGrp="1"/>
          </p:cNvSpPr>
          <p:nvPr>
            <p:ph type="title"/>
          </p:nvPr>
        </p:nvSpPr>
        <p:spPr/>
        <p:txBody>
          <a:bodyPr/>
          <a:lstStyle/>
          <a:p>
            <a:r>
              <a:rPr lang="it-IT" dirty="0"/>
              <a:t>Validità concomitante vs. predittiva</a:t>
            </a:r>
          </a:p>
        </p:txBody>
      </p:sp>
      <p:sp>
        <p:nvSpPr>
          <p:cNvPr id="3" name="Segnaposto contenuto 2">
            <a:extLst>
              <a:ext uri="{FF2B5EF4-FFF2-40B4-BE49-F238E27FC236}">
                <a16:creationId xmlns:a16="http://schemas.microsoft.com/office/drawing/2014/main" id="{43165706-9A70-4C78-9B30-44BCA949BDF9}"/>
              </a:ext>
            </a:extLst>
          </p:cNvPr>
          <p:cNvSpPr>
            <a:spLocks noGrp="1"/>
          </p:cNvSpPr>
          <p:nvPr>
            <p:ph idx="1"/>
          </p:nvPr>
        </p:nvSpPr>
        <p:spPr>
          <a:xfrm>
            <a:off x="457200" y="1772816"/>
            <a:ext cx="8229600" cy="4695130"/>
          </a:xfrm>
        </p:spPr>
        <p:txBody>
          <a:bodyPr/>
          <a:lstStyle/>
          <a:p>
            <a:r>
              <a:rPr lang="it-IT" sz="2800" dirty="0"/>
              <a:t>La validità concomitante è più facile: </a:t>
            </a:r>
          </a:p>
          <a:p>
            <a:pPr lvl="1"/>
            <a:r>
              <a:rPr lang="it-IT" sz="2400" dirty="0"/>
              <a:t>Posso misurare tutti i dipendenti attraverso la prova da validare e poi correlare i punteggi con le misure (forse già esistenti) di performance. </a:t>
            </a:r>
          </a:p>
          <a:p>
            <a:r>
              <a:rPr lang="it-IT" sz="2800" dirty="0"/>
              <a:t>Ma presenta alcuni limiti:</a:t>
            </a:r>
          </a:p>
          <a:p>
            <a:pPr lvl="1"/>
            <a:r>
              <a:rPr lang="it-IT" sz="2400" i="1" dirty="0"/>
              <a:t>Mancano persone</a:t>
            </a:r>
            <a:r>
              <a:rPr lang="it-IT" sz="2400" dirty="0"/>
              <a:t>. Escludo quelli che se ne sono andati, quelli che ho licenziato, quelli che ho promosso, ecc. Questo limita la variabilità della performance (</a:t>
            </a:r>
            <a:r>
              <a:rPr lang="it-IT" sz="2400" i="1" dirty="0"/>
              <a:t>range </a:t>
            </a:r>
            <a:r>
              <a:rPr lang="it-IT" sz="2400" i="1" dirty="0" err="1"/>
              <a:t>restriction</a:t>
            </a:r>
            <a:r>
              <a:rPr lang="it-IT" sz="2400" dirty="0"/>
              <a:t>) e porta a sottostimare la validità della prova.  </a:t>
            </a:r>
          </a:p>
          <a:p>
            <a:pPr lvl="1"/>
            <a:endParaRPr lang="it-IT" sz="2400" dirty="0"/>
          </a:p>
        </p:txBody>
      </p:sp>
    </p:spTree>
    <p:extLst>
      <p:ext uri="{BB962C8B-B14F-4D97-AF65-F5344CB8AC3E}">
        <p14:creationId xmlns:p14="http://schemas.microsoft.com/office/powerpoint/2010/main" val="625954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8DC488-AEA4-4724-AED4-CA72FAAF3818}"/>
              </a:ext>
            </a:extLst>
          </p:cNvPr>
          <p:cNvSpPr>
            <a:spLocks noGrp="1"/>
          </p:cNvSpPr>
          <p:nvPr>
            <p:ph type="title"/>
          </p:nvPr>
        </p:nvSpPr>
        <p:spPr/>
        <p:txBody>
          <a:bodyPr/>
          <a:lstStyle/>
          <a:p>
            <a:r>
              <a:rPr lang="it-IT" dirty="0"/>
              <a:t>Validità concomitante vs. predittiva</a:t>
            </a:r>
          </a:p>
        </p:txBody>
      </p:sp>
      <p:sp>
        <p:nvSpPr>
          <p:cNvPr id="3" name="Segnaposto contenuto 2">
            <a:extLst>
              <a:ext uri="{FF2B5EF4-FFF2-40B4-BE49-F238E27FC236}">
                <a16:creationId xmlns:a16="http://schemas.microsoft.com/office/drawing/2014/main" id="{2BCC9580-0218-44FF-AF0F-7B2C93FF1903}"/>
              </a:ext>
            </a:extLst>
          </p:cNvPr>
          <p:cNvSpPr>
            <a:spLocks noGrp="1"/>
          </p:cNvSpPr>
          <p:nvPr>
            <p:ph idx="1"/>
          </p:nvPr>
        </p:nvSpPr>
        <p:spPr/>
        <p:txBody>
          <a:bodyPr/>
          <a:lstStyle/>
          <a:p>
            <a:pPr lvl="1"/>
            <a:r>
              <a:rPr lang="it-IT" sz="2600" i="1" dirty="0"/>
              <a:t>Manca rappresentatività.</a:t>
            </a:r>
            <a:r>
              <a:rPr lang="it-IT" sz="2600" dirty="0"/>
              <a:t> I dipendenti potrebbero non rappresentare la popolazione dei candidati (ad es., l’età media sarà probabilmente diversa)</a:t>
            </a:r>
          </a:p>
          <a:p>
            <a:pPr lvl="1"/>
            <a:r>
              <a:rPr lang="it-IT" sz="2600" i="1" dirty="0"/>
              <a:t>I dipendenti potrebbero essere cambiati dopo l’assunzione</a:t>
            </a:r>
            <a:r>
              <a:rPr lang="it-IT" sz="2600" dirty="0"/>
              <a:t>. Ad esempio, dimostrare che i miei manager più bravi sono tutti dominanti non mi serve a nulla perché avrebbero potuto imparare a essere dominanti dopo l’assunzione. Al contrario, il loro fattore critico di successo potrebbe essere stato proprio la capacità di apprendimento e/o adattamento, e se così fosse, dovrei usare questo criterio in selezione! </a:t>
            </a:r>
          </a:p>
        </p:txBody>
      </p:sp>
    </p:spTree>
    <p:extLst>
      <p:ext uri="{BB962C8B-B14F-4D97-AF65-F5344CB8AC3E}">
        <p14:creationId xmlns:p14="http://schemas.microsoft.com/office/powerpoint/2010/main" val="2536391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8F3B19-9883-4FFD-9112-8535517D06E9}"/>
              </a:ext>
            </a:extLst>
          </p:cNvPr>
          <p:cNvSpPr>
            <a:spLocks noGrp="1"/>
          </p:cNvSpPr>
          <p:nvPr>
            <p:ph type="title"/>
          </p:nvPr>
        </p:nvSpPr>
        <p:spPr/>
        <p:txBody>
          <a:bodyPr/>
          <a:lstStyle/>
          <a:p>
            <a:r>
              <a:rPr lang="it-IT" dirty="0"/>
              <a:t>Alcuni accorgimenti utili per interpretare la letteratura</a:t>
            </a:r>
          </a:p>
        </p:txBody>
      </p:sp>
      <p:sp>
        <p:nvSpPr>
          <p:cNvPr id="3" name="Segnaposto contenuto 2">
            <a:extLst>
              <a:ext uri="{FF2B5EF4-FFF2-40B4-BE49-F238E27FC236}">
                <a16:creationId xmlns:a16="http://schemas.microsoft.com/office/drawing/2014/main" id="{0016645B-D6F2-436E-8FAC-34F02B0ADD43}"/>
              </a:ext>
            </a:extLst>
          </p:cNvPr>
          <p:cNvSpPr>
            <a:spLocks noGrp="1"/>
          </p:cNvSpPr>
          <p:nvPr>
            <p:ph idx="1"/>
          </p:nvPr>
        </p:nvSpPr>
        <p:spPr/>
        <p:txBody>
          <a:bodyPr/>
          <a:lstStyle/>
          <a:p>
            <a:r>
              <a:rPr lang="it-IT" sz="2800" dirty="0"/>
              <a:t>Il test di significatività dipende da N:</a:t>
            </a:r>
          </a:p>
          <a:p>
            <a:pPr lvl="1"/>
            <a:r>
              <a:rPr lang="it-IT" sz="2400" dirty="0"/>
              <a:t>Usare il test di significatività per decidere se un indice di validità giustifica l’utilizzo di una prova può essere fuorviante, perché se N è alto ( ad es. &gt; 500) anche le correlazioni più piccole (ad es., .09) sono significative! </a:t>
            </a:r>
          </a:p>
          <a:p>
            <a:pPr lvl="1"/>
            <a:r>
              <a:rPr lang="it-IT" sz="2400" dirty="0"/>
              <a:t>E viceversa…</a:t>
            </a:r>
          </a:p>
          <a:p>
            <a:pPr lvl="1"/>
            <a:r>
              <a:rPr lang="it-IT" sz="2400" dirty="0"/>
              <a:t>Quindi, è più importante la </a:t>
            </a:r>
            <a:r>
              <a:rPr lang="it-IT" sz="2400" b="1" dirty="0"/>
              <a:t>dimensione dell’effetto </a:t>
            </a:r>
            <a:r>
              <a:rPr lang="it-IT" sz="2400" dirty="0"/>
              <a:t>(ad esempio il </a:t>
            </a:r>
            <a:r>
              <a:rPr lang="it-IT" sz="2400" i="1" dirty="0"/>
              <a:t>valore</a:t>
            </a:r>
            <a:r>
              <a:rPr lang="it-IT" sz="2400" dirty="0"/>
              <a:t> del coefficiente di correlazione: </a:t>
            </a:r>
            <a:r>
              <a:rPr lang="it-IT" sz="2400" i="1" dirty="0"/>
              <a:t>r</a:t>
            </a:r>
            <a:r>
              <a:rPr lang="it-IT" sz="2400" dirty="0"/>
              <a:t>). </a:t>
            </a:r>
          </a:p>
          <a:p>
            <a:pPr lvl="1"/>
            <a:r>
              <a:rPr lang="it-IT" sz="2400" dirty="0"/>
              <a:t>Il quadrato di </a:t>
            </a:r>
            <a:r>
              <a:rPr lang="it-IT" sz="2400" i="1" dirty="0"/>
              <a:t>r</a:t>
            </a:r>
            <a:r>
              <a:rPr lang="it-IT" sz="2400" dirty="0"/>
              <a:t> ci dice qual è la percentuale di varianza condivisa tra le due variabili. </a:t>
            </a:r>
          </a:p>
        </p:txBody>
      </p:sp>
    </p:spTree>
    <p:extLst>
      <p:ext uri="{BB962C8B-B14F-4D97-AF65-F5344CB8AC3E}">
        <p14:creationId xmlns:p14="http://schemas.microsoft.com/office/powerpoint/2010/main" val="2108470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CC5F33-7C78-48A5-BBB6-0E5FCB3C68EB}"/>
              </a:ext>
            </a:extLst>
          </p:cNvPr>
          <p:cNvSpPr>
            <a:spLocks noGrp="1"/>
          </p:cNvSpPr>
          <p:nvPr>
            <p:ph type="title"/>
          </p:nvPr>
        </p:nvSpPr>
        <p:spPr/>
        <p:txBody>
          <a:bodyPr/>
          <a:lstStyle/>
          <a:p>
            <a:r>
              <a:rPr lang="it-IT" dirty="0"/>
              <a:t>Correlazione e varianza condivisa</a:t>
            </a:r>
          </a:p>
        </p:txBody>
      </p:sp>
      <p:sp>
        <p:nvSpPr>
          <p:cNvPr id="8" name="CasellaDiTesto 7">
            <a:extLst>
              <a:ext uri="{FF2B5EF4-FFF2-40B4-BE49-F238E27FC236}">
                <a16:creationId xmlns:a16="http://schemas.microsoft.com/office/drawing/2014/main" id="{7E102212-84E6-4D9C-BEDE-6A97DB6FAAA3}"/>
              </a:ext>
            </a:extLst>
          </p:cNvPr>
          <p:cNvSpPr txBox="1"/>
          <p:nvPr/>
        </p:nvSpPr>
        <p:spPr>
          <a:xfrm>
            <a:off x="6279956" y="2204864"/>
            <a:ext cx="2120428" cy="461665"/>
          </a:xfrm>
          <a:prstGeom prst="rect">
            <a:avLst/>
          </a:prstGeom>
          <a:noFill/>
        </p:spPr>
        <p:txBody>
          <a:bodyPr wrap="square" rtlCol="0">
            <a:spAutoFit/>
          </a:bodyPr>
          <a:lstStyle/>
          <a:p>
            <a:r>
              <a:rPr lang="it-IT" sz="2400" i="1" dirty="0"/>
              <a:t>r </a:t>
            </a:r>
            <a:r>
              <a:rPr lang="it-IT" sz="2400" dirty="0"/>
              <a:t>= .60; </a:t>
            </a:r>
            <a:r>
              <a:rPr lang="it-IT" sz="2400" i="1" dirty="0"/>
              <a:t>r</a:t>
            </a:r>
            <a:r>
              <a:rPr lang="it-IT" sz="2400" i="1" baseline="30000" dirty="0"/>
              <a:t>2</a:t>
            </a:r>
            <a:r>
              <a:rPr lang="it-IT" sz="2400" dirty="0"/>
              <a:t>=.36</a:t>
            </a:r>
          </a:p>
        </p:txBody>
      </p:sp>
      <p:sp>
        <p:nvSpPr>
          <p:cNvPr id="21" name="Figura a mano libera: forma 20">
            <a:extLst>
              <a:ext uri="{FF2B5EF4-FFF2-40B4-BE49-F238E27FC236}">
                <a16:creationId xmlns:a16="http://schemas.microsoft.com/office/drawing/2014/main" id="{80FF5350-6FFD-4F77-A13D-CC46B556C952}"/>
              </a:ext>
            </a:extLst>
          </p:cNvPr>
          <p:cNvSpPr/>
          <p:nvPr/>
        </p:nvSpPr>
        <p:spPr bwMode="auto">
          <a:xfrm>
            <a:off x="3311860" y="3573016"/>
            <a:ext cx="2340260" cy="1224136"/>
          </a:xfrm>
          <a:custGeom>
            <a:avLst/>
            <a:gdLst>
              <a:gd name="connsiteX0" fmla="*/ 1692188 w 2340260"/>
              <a:gd name="connsiteY0" fmla="*/ 0 h 1224136"/>
              <a:gd name="connsiteX1" fmla="*/ 2340260 w 2340260"/>
              <a:gd name="connsiteY1" fmla="*/ 612068 h 1224136"/>
              <a:gd name="connsiteX2" fmla="*/ 1692188 w 2340260"/>
              <a:gd name="connsiteY2" fmla="*/ 1224136 h 1224136"/>
              <a:gd name="connsiteX3" fmla="*/ 1233932 w 2340260"/>
              <a:gd name="connsiteY3" fmla="*/ 1044866 h 1224136"/>
              <a:gd name="connsiteX4" fmla="*/ 1170130 w 2340260"/>
              <a:gd name="connsiteY4" fmla="*/ 971833 h 1224136"/>
              <a:gd name="connsiteX5" fmla="*/ 1185464 w 2340260"/>
              <a:gd name="connsiteY5" fmla="*/ 954281 h 1224136"/>
              <a:gd name="connsiteX6" fmla="*/ 1296144 w 2340260"/>
              <a:gd name="connsiteY6" fmla="*/ 612068 h 1224136"/>
              <a:gd name="connsiteX7" fmla="*/ 1185464 w 2340260"/>
              <a:gd name="connsiteY7" fmla="*/ 269855 h 1224136"/>
              <a:gd name="connsiteX8" fmla="*/ 1170130 w 2340260"/>
              <a:gd name="connsiteY8" fmla="*/ 252303 h 1224136"/>
              <a:gd name="connsiteX9" fmla="*/ 1233932 w 2340260"/>
              <a:gd name="connsiteY9" fmla="*/ 179271 h 1224136"/>
              <a:gd name="connsiteX10" fmla="*/ 1692188 w 2340260"/>
              <a:gd name="connsiteY10" fmla="*/ 0 h 1224136"/>
              <a:gd name="connsiteX11" fmla="*/ 648072 w 2340260"/>
              <a:gd name="connsiteY11" fmla="*/ 0 h 1224136"/>
              <a:gd name="connsiteX12" fmla="*/ 1106328 w 2340260"/>
              <a:gd name="connsiteY12" fmla="*/ 179271 h 1224136"/>
              <a:gd name="connsiteX13" fmla="*/ 1170130 w 2340260"/>
              <a:gd name="connsiteY13" fmla="*/ 252303 h 1224136"/>
              <a:gd name="connsiteX14" fmla="*/ 1154797 w 2340260"/>
              <a:gd name="connsiteY14" fmla="*/ 269855 h 1224136"/>
              <a:gd name="connsiteX15" fmla="*/ 1044116 w 2340260"/>
              <a:gd name="connsiteY15" fmla="*/ 612068 h 1224136"/>
              <a:gd name="connsiteX16" fmla="*/ 1154797 w 2340260"/>
              <a:gd name="connsiteY16" fmla="*/ 954281 h 1224136"/>
              <a:gd name="connsiteX17" fmla="*/ 1170130 w 2340260"/>
              <a:gd name="connsiteY17" fmla="*/ 971833 h 1224136"/>
              <a:gd name="connsiteX18" fmla="*/ 1106328 w 2340260"/>
              <a:gd name="connsiteY18" fmla="*/ 1044866 h 1224136"/>
              <a:gd name="connsiteX19" fmla="*/ 648072 w 2340260"/>
              <a:gd name="connsiteY19" fmla="*/ 1224136 h 1224136"/>
              <a:gd name="connsiteX20" fmla="*/ 0 w 2340260"/>
              <a:gd name="connsiteY20" fmla="*/ 612068 h 1224136"/>
              <a:gd name="connsiteX21" fmla="*/ 648072 w 2340260"/>
              <a:gd name="connsiteY21" fmla="*/ 0 h 12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0260" h="1224136">
                <a:moveTo>
                  <a:pt x="1692188" y="0"/>
                </a:moveTo>
                <a:cubicBezTo>
                  <a:pt x="2050108" y="0"/>
                  <a:pt x="2340260" y="274032"/>
                  <a:pt x="2340260" y="612068"/>
                </a:cubicBezTo>
                <a:cubicBezTo>
                  <a:pt x="2340260" y="950104"/>
                  <a:pt x="2050108" y="1224136"/>
                  <a:pt x="1692188" y="1224136"/>
                </a:cubicBezTo>
                <a:cubicBezTo>
                  <a:pt x="1513228" y="1224136"/>
                  <a:pt x="1351210" y="1155628"/>
                  <a:pt x="1233932" y="1044866"/>
                </a:cubicBezTo>
                <a:lnTo>
                  <a:pt x="1170130" y="971833"/>
                </a:lnTo>
                <a:lnTo>
                  <a:pt x="1185464" y="954281"/>
                </a:lnTo>
                <a:cubicBezTo>
                  <a:pt x="1255342" y="856595"/>
                  <a:pt x="1296144" y="738832"/>
                  <a:pt x="1296144" y="612068"/>
                </a:cubicBezTo>
                <a:cubicBezTo>
                  <a:pt x="1296144" y="485305"/>
                  <a:pt x="1255342" y="367542"/>
                  <a:pt x="1185464" y="269855"/>
                </a:cubicBezTo>
                <a:lnTo>
                  <a:pt x="1170130" y="252303"/>
                </a:lnTo>
                <a:lnTo>
                  <a:pt x="1233932" y="179271"/>
                </a:lnTo>
                <a:cubicBezTo>
                  <a:pt x="1351210" y="68508"/>
                  <a:pt x="1513228" y="0"/>
                  <a:pt x="1692188" y="0"/>
                </a:cubicBezTo>
                <a:close/>
                <a:moveTo>
                  <a:pt x="648072" y="0"/>
                </a:moveTo>
                <a:cubicBezTo>
                  <a:pt x="827032" y="0"/>
                  <a:pt x="989050" y="68508"/>
                  <a:pt x="1106328" y="179271"/>
                </a:cubicBezTo>
                <a:lnTo>
                  <a:pt x="1170130" y="252303"/>
                </a:lnTo>
                <a:lnTo>
                  <a:pt x="1154797" y="269855"/>
                </a:lnTo>
                <a:cubicBezTo>
                  <a:pt x="1084919" y="367542"/>
                  <a:pt x="1044116" y="485305"/>
                  <a:pt x="1044116" y="612068"/>
                </a:cubicBezTo>
                <a:cubicBezTo>
                  <a:pt x="1044116" y="738832"/>
                  <a:pt x="1084919" y="856595"/>
                  <a:pt x="1154797" y="954281"/>
                </a:cubicBezTo>
                <a:lnTo>
                  <a:pt x="1170130" y="971833"/>
                </a:lnTo>
                <a:lnTo>
                  <a:pt x="1106328" y="1044866"/>
                </a:lnTo>
                <a:cubicBezTo>
                  <a:pt x="989050" y="1155628"/>
                  <a:pt x="827032" y="1224136"/>
                  <a:pt x="648072" y="1224136"/>
                </a:cubicBezTo>
                <a:cubicBezTo>
                  <a:pt x="290152" y="1224136"/>
                  <a:pt x="0" y="950104"/>
                  <a:pt x="0" y="612068"/>
                </a:cubicBezTo>
                <a:cubicBezTo>
                  <a:pt x="0" y="274032"/>
                  <a:pt x="290152" y="0"/>
                  <a:pt x="648072"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p:txBody>
      </p:sp>
      <p:sp>
        <p:nvSpPr>
          <p:cNvPr id="22" name="Figura a mano libera: forma 21">
            <a:extLst>
              <a:ext uri="{FF2B5EF4-FFF2-40B4-BE49-F238E27FC236}">
                <a16:creationId xmlns:a16="http://schemas.microsoft.com/office/drawing/2014/main" id="{8251C3F5-5452-4757-8369-154DE3F2F198}"/>
              </a:ext>
            </a:extLst>
          </p:cNvPr>
          <p:cNvSpPr/>
          <p:nvPr/>
        </p:nvSpPr>
        <p:spPr bwMode="auto">
          <a:xfrm>
            <a:off x="6300192" y="3573016"/>
            <a:ext cx="2035100" cy="1224136"/>
          </a:xfrm>
          <a:custGeom>
            <a:avLst/>
            <a:gdLst>
              <a:gd name="connsiteX0" fmla="*/ 1387028 w 2035100"/>
              <a:gd name="connsiteY0" fmla="*/ 0 h 1224136"/>
              <a:gd name="connsiteX1" fmla="*/ 2035100 w 2035100"/>
              <a:gd name="connsiteY1" fmla="*/ 612068 h 1224136"/>
              <a:gd name="connsiteX2" fmla="*/ 1387028 w 2035100"/>
              <a:gd name="connsiteY2" fmla="*/ 1224136 h 1224136"/>
              <a:gd name="connsiteX3" fmla="*/ 1024685 w 2035100"/>
              <a:gd name="connsiteY3" fmla="*/ 1119605 h 1224136"/>
              <a:gd name="connsiteX4" fmla="*/ 1017550 w 2035100"/>
              <a:gd name="connsiteY4" fmla="*/ 1114045 h 1224136"/>
              <a:gd name="connsiteX5" fmla="*/ 1106328 w 2035100"/>
              <a:gd name="connsiteY5" fmla="*/ 1044866 h 1224136"/>
              <a:gd name="connsiteX6" fmla="*/ 1296144 w 2035100"/>
              <a:gd name="connsiteY6" fmla="*/ 612068 h 1224136"/>
              <a:gd name="connsiteX7" fmla="*/ 1106328 w 2035100"/>
              <a:gd name="connsiteY7" fmla="*/ 179271 h 1224136"/>
              <a:gd name="connsiteX8" fmla="*/ 1017550 w 2035100"/>
              <a:gd name="connsiteY8" fmla="*/ 110091 h 1224136"/>
              <a:gd name="connsiteX9" fmla="*/ 1024685 w 2035100"/>
              <a:gd name="connsiteY9" fmla="*/ 104532 h 1224136"/>
              <a:gd name="connsiteX10" fmla="*/ 1387028 w 2035100"/>
              <a:gd name="connsiteY10" fmla="*/ 0 h 1224136"/>
              <a:gd name="connsiteX11" fmla="*/ 648072 w 2035100"/>
              <a:gd name="connsiteY11" fmla="*/ 0 h 1224136"/>
              <a:gd name="connsiteX12" fmla="*/ 1010415 w 2035100"/>
              <a:gd name="connsiteY12" fmla="*/ 104532 h 1224136"/>
              <a:gd name="connsiteX13" fmla="*/ 1017550 w 2035100"/>
              <a:gd name="connsiteY13" fmla="*/ 110091 h 1224136"/>
              <a:gd name="connsiteX14" fmla="*/ 928772 w 2035100"/>
              <a:gd name="connsiteY14" fmla="*/ 179271 h 1224136"/>
              <a:gd name="connsiteX15" fmla="*/ 738956 w 2035100"/>
              <a:gd name="connsiteY15" fmla="*/ 612068 h 1224136"/>
              <a:gd name="connsiteX16" fmla="*/ 928772 w 2035100"/>
              <a:gd name="connsiteY16" fmla="*/ 1044866 h 1224136"/>
              <a:gd name="connsiteX17" fmla="*/ 1017550 w 2035100"/>
              <a:gd name="connsiteY17" fmla="*/ 1114045 h 1224136"/>
              <a:gd name="connsiteX18" fmla="*/ 1010415 w 2035100"/>
              <a:gd name="connsiteY18" fmla="*/ 1119605 h 1224136"/>
              <a:gd name="connsiteX19" fmla="*/ 648072 w 2035100"/>
              <a:gd name="connsiteY19" fmla="*/ 1224136 h 1224136"/>
              <a:gd name="connsiteX20" fmla="*/ 0 w 2035100"/>
              <a:gd name="connsiteY20" fmla="*/ 612068 h 1224136"/>
              <a:gd name="connsiteX21" fmla="*/ 648072 w 2035100"/>
              <a:gd name="connsiteY21" fmla="*/ 0 h 12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5100" h="1224136">
                <a:moveTo>
                  <a:pt x="1387028" y="0"/>
                </a:moveTo>
                <a:cubicBezTo>
                  <a:pt x="1744948" y="0"/>
                  <a:pt x="2035100" y="274032"/>
                  <a:pt x="2035100" y="612068"/>
                </a:cubicBezTo>
                <a:cubicBezTo>
                  <a:pt x="2035100" y="950104"/>
                  <a:pt x="1744948" y="1224136"/>
                  <a:pt x="1387028" y="1224136"/>
                </a:cubicBezTo>
                <a:cubicBezTo>
                  <a:pt x="1252808" y="1224136"/>
                  <a:pt x="1128118" y="1185600"/>
                  <a:pt x="1024685" y="1119605"/>
                </a:cubicBezTo>
                <a:lnTo>
                  <a:pt x="1017550" y="1114045"/>
                </a:lnTo>
                <a:lnTo>
                  <a:pt x="1106328" y="1044866"/>
                </a:lnTo>
                <a:cubicBezTo>
                  <a:pt x="1223606" y="934103"/>
                  <a:pt x="1296144" y="781086"/>
                  <a:pt x="1296144" y="612068"/>
                </a:cubicBezTo>
                <a:cubicBezTo>
                  <a:pt x="1296144" y="443050"/>
                  <a:pt x="1223606" y="290033"/>
                  <a:pt x="1106328" y="179271"/>
                </a:cubicBezTo>
                <a:lnTo>
                  <a:pt x="1017550" y="110091"/>
                </a:lnTo>
                <a:lnTo>
                  <a:pt x="1024685" y="104532"/>
                </a:lnTo>
                <a:cubicBezTo>
                  <a:pt x="1128118" y="38536"/>
                  <a:pt x="1252808" y="0"/>
                  <a:pt x="1387028" y="0"/>
                </a:cubicBezTo>
                <a:close/>
                <a:moveTo>
                  <a:pt x="648072" y="0"/>
                </a:moveTo>
                <a:cubicBezTo>
                  <a:pt x="782292" y="0"/>
                  <a:pt x="906982" y="38536"/>
                  <a:pt x="1010415" y="104532"/>
                </a:cubicBezTo>
                <a:lnTo>
                  <a:pt x="1017550" y="110091"/>
                </a:lnTo>
                <a:lnTo>
                  <a:pt x="928772" y="179271"/>
                </a:lnTo>
                <a:cubicBezTo>
                  <a:pt x="811494" y="290033"/>
                  <a:pt x="738956" y="443050"/>
                  <a:pt x="738956" y="612068"/>
                </a:cubicBezTo>
                <a:cubicBezTo>
                  <a:pt x="738956" y="781086"/>
                  <a:pt x="811494" y="934103"/>
                  <a:pt x="928772" y="1044866"/>
                </a:cubicBezTo>
                <a:lnTo>
                  <a:pt x="1017550" y="1114045"/>
                </a:lnTo>
                <a:lnTo>
                  <a:pt x="1010415" y="1119605"/>
                </a:lnTo>
                <a:cubicBezTo>
                  <a:pt x="906982" y="1185600"/>
                  <a:pt x="782292" y="1224136"/>
                  <a:pt x="648072" y="1224136"/>
                </a:cubicBezTo>
                <a:cubicBezTo>
                  <a:pt x="290152" y="1224136"/>
                  <a:pt x="0" y="950104"/>
                  <a:pt x="0" y="612068"/>
                </a:cubicBezTo>
                <a:cubicBezTo>
                  <a:pt x="0" y="274032"/>
                  <a:pt x="290152" y="0"/>
                  <a:pt x="648072"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6" name="Figura a mano libera: forma 15">
            <a:extLst>
              <a:ext uri="{FF2B5EF4-FFF2-40B4-BE49-F238E27FC236}">
                <a16:creationId xmlns:a16="http://schemas.microsoft.com/office/drawing/2014/main" id="{FB3AFC2D-D499-4A6A-B5E8-E311B8C4431D}"/>
              </a:ext>
            </a:extLst>
          </p:cNvPr>
          <p:cNvSpPr/>
          <p:nvPr/>
        </p:nvSpPr>
        <p:spPr bwMode="auto">
          <a:xfrm>
            <a:off x="251520" y="3573016"/>
            <a:ext cx="2520280" cy="1224136"/>
          </a:xfrm>
          <a:custGeom>
            <a:avLst/>
            <a:gdLst>
              <a:gd name="connsiteX0" fmla="*/ 1872208 w 2520280"/>
              <a:gd name="connsiteY0" fmla="*/ 0 h 1224136"/>
              <a:gd name="connsiteX1" fmla="*/ 2520280 w 2520280"/>
              <a:gd name="connsiteY1" fmla="*/ 612068 h 1224136"/>
              <a:gd name="connsiteX2" fmla="*/ 1872208 w 2520280"/>
              <a:gd name="connsiteY2" fmla="*/ 1224136 h 1224136"/>
              <a:gd name="connsiteX3" fmla="*/ 1275065 w 2520280"/>
              <a:gd name="connsiteY3" fmla="*/ 850313 h 1224136"/>
              <a:gd name="connsiteX4" fmla="*/ 1260140 w 2520280"/>
              <a:gd name="connsiteY4" fmla="*/ 804904 h 1224136"/>
              <a:gd name="connsiteX5" fmla="*/ 1282978 w 2520280"/>
              <a:gd name="connsiteY5" fmla="*/ 735421 h 1224136"/>
              <a:gd name="connsiteX6" fmla="*/ 1296144 w 2520280"/>
              <a:gd name="connsiteY6" fmla="*/ 612068 h 1224136"/>
              <a:gd name="connsiteX7" fmla="*/ 1282978 w 2520280"/>
              <a:gd name="connsiteY7" fmla="*/ 488715 h 1224136"/>
              <a:gd name="connsiteX8" fmla="*/ 1260140 w 2520280"/>
              <a:gd name="connsiteY8" fmla="*/ 419232 h 1224136"/>
              <a:gd name="connsiteX9" fmla="*/ 1275065 w 2520280"/>
              <a:gd name="connsiteY9" fmla="*/ 373824 h 1224136"/>
              <a:gd name="connsiteX10" fmla="*/ 1872208 w 2520280"/>
              <a:gd name="connsiteY10" fmla="*/ 0 h 1224136"/>
              <a:gd name="connsiteX11" fmla="*/ 648072 w 2520280"/>
              <a:gd name="connsiteY11" fmla="*/ 0 h 1224136"/>
              <a:gd name="connsiteX12" fmla="*/ 1245215 w 2520280"/>
              <a:gd name="connsiteY12" fmla="*/ 373824 h 1224136"/>
              <a:gd name="connsiteX13" fmla="*/ 1260140 w 2520280"/>
              <a:gd name="connsiteY13" fmla="*/ 419232 h 1224136"/>
              <a:gd name="connsiteX14" fmla="*/ 1237303 w 2520280"/>
              <a:gd name="connsiteY14" fmla="*/ 488715 h 1224136"/>
              <a:gd name="connsiteX15" fmla="*/ 1224136 w 2520280"/>
              <a:gd name="connsiteY15" fmla="*/ 612068 h 1224136"/>
              <a:gd name="connsiteX16" fmla="*/ 1237303 w 2520280"/>
              <a:gd name="connsiteY16" fmla="*/ 735421 h 1224136"/>
              <a:gd name="connsiteX17" fmla="*/ 1260140 w 2520280"/>
              <a:gd name="connsiteY17" fmla="*/ 804904 h 1224136"/>
              <a:gd name="connsiteX18" fmla="*/ 1245215 w 2520280"/>
              <a:gd name="connsiteY18" fmla="*/ 850313 h 1224136"/>
              <a:gd name="connsiteX19" fmla="*/ 648072 w 2520280"/>
              <a:gd name="connsiteY19" fmla="*/ 1224136 h 1224136"/>
              <a:gd name="connsiteX20" fmla="*/ 0 w 2520280"/>
              <a:gd name="connsiteY20" fmla="*/ 612068 h 1224136"/>
              <a:gd name="connsiteX21" fmla="*/ 648072 w 2520280"/>
              <a:gd name="connsiteY21" fmla="*/ 0 h 12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0280" h="1224136">
                <a:moveTo>
                  <a:pt x="1872208" y="0"/>
                </a:moveTo>
                <a:cubicBezTo>
                  <a:pt x="2230128" y="0"/>
                  <a:pt x="2520280" y="274032"/>
                  <a:pt x="2520280" y="612068"/>
                </a:cubicBezTo>
                <a:cubicBezTo>
                  <a:pt x="2520280" y="950104"/>
                  <a:pt x="2230128" y="1224136"/>
                  <a:pt x="1872208" y="1224136"/>
                </a:cubicBezTo>
                <a:cubicBezTo>
                  <a:pt x="1603768" y="1224136"/>
                  <a:pt x="1373448" y="1069993"/>
                  <a:pt x="1275065" y="850313"/>
                </a:cubicBezTo>
                <a:lnTo>
                  <a:pt x="1260140" y="804904"/>
                </a:lnTo>
                <a:lnTo>
                  <a:pt x="1282978" y="735421"/>
                </a:lnTo>
                <a:cubicBezTo>
                  <a:pt x="1291610" y="695577"/>
                  <a:pt x="1296144" y="654323"/>
                  <a:pt x="1296144" y="612068"/>
                </a:cubicBezTo>
                <a:cubicBezTo>
                  <a:pt x="1296144" y="569814"/>
                  <a:pt x="1291610" y="528559"/>
                  <a:pt x="1282978" y="488715"/>
                </a:cubicBezTo>
                <a:lnTo>
                  <a:pt x="1260140" y="419232"/>
                </a:lnTo>
                <a:lnTo>
                  <a:pt x="1275065" y="373824"/>
                </a:lnTo>
                <a:cubicBezTo>
                  <a:pt x="1373448" y="154143"/>
                  <a:pt x="1603768" y="0"/>
                  <a:pt x="1872208" y="0"/>
                </a:cubicBezTo>
                <a:close/>
                <a:moveTo>
                  <a:pt x="648072" y="0"/>
                </a:moveTo>
                <a:cubicBezTo>
                  <a:pt x="916512" y="0"/>
                  <a:pt x="1146833" y="154143"/>
                  <a:pt x="1245215" y="373824"/>
                </a:cubicBezTo>
                <a:lnTo>
                  <a:pt x="1260140" y="419232"/>
                </a:lnTo>
                <a:lnTo>
                  <a:pt x="1237303" y="488715"/>
                </a:lnTo>
                <a:cubicBezTo>
                  <a:pt x="1228670" y="528559"/>
                  <a:pt x="1224136" y="569814"/>
                  <a:pt x="1224136" y="612068"/>
                </a:cubicBezTo>
                <a:cubicBezTo>
                  <a:pt x="1224136" y="654323"/>
                  <a:pt x="1228670" y="695577"/>
                  <a:pt x="1237303" y="735421"/>
                </a:cubicBezTo>
                <a:lnTo>
                  <a:pt x="1260140" y="804904"/>
                </a:lnTo>
                <a:lnTo>
                  <a:pt x="1245215" y="850313"/>
                </a:lnTo>
                <a:cubicBezTo>
                  <a:pt x="1146833" y="1069993"/>
                  <a:pt x="916512" y="1224136"/>
                  <a:pt x="648072" y="1224136"/>
                </a:cubicBezTo>
                <a:cubicBezTo>
                  <a:pt x="290152" y="1224136"/>
                  <a:pt x="0" y="950104"/>
                  <a:pt x="0" y="612068"/>
                </a:cubicBezTo>
                <a:cubicBezTo>
                  <a:pt x="0" y="274032"/>
                  <a:pt x="290152" y="0"/>
                  <a:pt x="648072" y="0"/>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9" name="CasellaDiTesto 18">
            <a:extLst>
              <a:ext uri="{FF2B5EF4-FFF2-40B4-BE49-F238E27FC236}">
                <a16:creationId xmlns:a16="http://schemas.microsoft.com/office/drawing/2014/main" id="{B1999988-E3BD-48B7-BB30-09A034A8AE08}"/>
              </a:ext>
            </a:extLst>
          </p:cNvPr>
          <p:cNvSpPr txBox="1"/>
          <p:nvPr/>
        </p:nvSpPr>
        <p:spPr>
          <a:xfrm>
            <a:off x="3489028" y="2209076"/>
            <a:ext cx="2120428" cy="461665"/>
          </a:xfrm>
          <a:prstGeom prst="rect">
            <a:avLst/>
          </a:prstGeom>
          <a:noFill/>
        </p:spPr>
        <p:txBody>
          <a:bodyPr wrap="square" rtlCol="0">
            <a:spAutoFit/>
          </a:bodyPr>
          <a:lstStyle/>
          <a:p>
            <a:r>
              <a:rPr lang="it-IT" sz="2400" i="1" dirty="0"/>
              <a:t>r </a:t>
            </a:r>
            <a:r>
              <a:rPr lang="it-IT" sz="2400" dirty="0"/>
              <a:t>= .30; </a:t>
            </a:r>
            <a:r>
              <a:rPr lang="it-IT" sz="2400" i="1" dirty="0"/>
              <a:t>r</a:t>
            </a:r>
            <a:r>
              <a:rPr lang="it-IT" sz="2400" i="1" baseline="30000" dirty="0"/>
              <a:t>2</a:t>
            </a:r>
            <a:r>
              <a:rPr lang="it-IT" sz="2400" dirty="0"/>
              <a:t>=.09</a:t>
            </a:r>
          </a:p>
        </p:txBody>
      </p:sp>
      <p:sp>
        <p:nvSpPr>
          <p:cNvPr id="20" name="CasellaDiTesto 19">
            <a:extLst>
              <a:ext uri="{FF2B5EF4-FFF2-40B4-BE49-F238E27FC236}">
                <a16:creationId xmlns:a16="http://schemas.microsoft.com/office/drawing/2014/main" id="{35A8865C-236A-4B00-87D0-C15CB732B80A}"/>
              </a:ext>
            </a:extLst>
          </p:cNvPr>
          <p:cNvSpPr txBox="1"/>
          <p:nvPr/>
        </p:nvSpPr>
        <p:spPr>
          <a:xfrm>
            <a:off x="497939" y="2204864"/>
            <a:ext cx="2092861" cy="461665"/>
          </a:xfrm>
          <a:prstGeom prst="rect">
            <a:avLst/>
          </a:prstGeom>
          <a:noFill/>
        </p:spPr>
        <p:txBody>
          <a:bodyPr wrap="square" rtlCol="0">
            <a:spAutoFit/>
          </a:bodyPr>
          <a:lstStyle/>
          <a:p>
            <a:r>
              <a:rPr lang="it-IT" sz="2400" i="1" dirty="0"/>
              <a:t>r </a:t>
            </a:r>
            <a:r>
              <a:rPr lang="it-IT" sz="2400" dirty="0"/>
              <a:t>= .10; </a:t>
            </a:r>
            <a:r>
              <a:rPr lang="it-IT" sz="2400" i="1" dirty="0"/>
              <a:t>r</a:t>
            </a:r>
            <a:r>
              <a:rPr lang="it-IT" sz="2400" i="1" baseline="30000" dirty="0"/>
              <a:t>2</a:t>
            </a:r>
            <a:r>
              <a:rPr lang="it-IT" sz="2400" dirty="0"/>
              <a:t>=.01</a:t>
            </a:r>
          </a:p>
        </p:txBody>
      </p:sp>
    </p:spTree>
    <p:extLst>
      <p:ext uri="{BB962C8B-B14F-4D97-AF65-F5344CB8AC3E}">
        <p14:creationId xmlns:p14="http://schemas.microsoft.com/office/powerpoint/2010/main" val="913776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ED3C67-2AF3-41DF-B4B1-4EE7DCBB2C0E}"/>
              </a:ext>
            </a:extLst>
          </p:cNvPr>
          <p:cNvSpPr>
            <a:spLocks noGrp="1"/>
          </p:cNvSpPr>
          <p:nvPr>
            <p:ph type="title"/>
          </p:nvPr>
        </p:nvSpPr>
        <p:spPr>
          <a:xfrm>
            <a:off x="2590800" y="490662"/>
            <a:ext cx="6096000" cy="706090"/>
          </a:xfrm>
        </p:spPr>
        <p:txBody>
          <a:bodyPr/>
          <a:lstStyle/>
          <a:p>
            <a:r>
              <a:rPr lang="it-IT" dirty="0"/>
              <a:t>Pubblicazione selettiva e confronti multipli</a:t>
            </a:r>
            <a:br>
              <a:rPr lang="it-IT" dirty="0"/>
            </a:br>
            <a:endParaRPr lang="it-IT" dirty="0"/>
          </a:p>
        </p:txBody>
      </p:sp>
      <p:sp>
        <p:nvSpPr>
          <p:cNvPr id="3" name="Segnaposto contenuto 2">
            <a:extLst>
              <a:ext uri="{FF2B5EF4-FFF2-40B4-BE49-F238E27FC236}">
                <a16:creationId xmlns:a16="http://schemas.microsoft.com/office/drawing/2014/main" id="{2A62120D-7545-41EA-A5EA-4E5C3EA03BA9}"/>
              </a:ext>
            </a:extLst>
          </p:cNvPr>
          <p:cNvSpPr>
            <a:spLocks noGrp="1"/>
          </p:cNvSpPr>
          <p:nvPr>
            <p:ph idx="1"/>
          </p:nvPr>
        </p:nvSpPr>
        <p:spPr/>
        <p:txBody>
          <a:bodyPr/>
          <a:lstStyle/>
          <a:p>
            <a:r>
              <a:rPr lang="it-IT" dirty="0"/>
              <a:t>Supponete di condurre uno studio di validità predittiva con 10 tratti di personalità e i punteggi di 10 indicatori di performance. </a:t>
            </a:r>
          </a:p>
          <a:p>
            <a:r>
              <a:rPr lang="it-IT" dirty="0"/>
              <a:t>Calcolate 10 * 10 = 100 correlazioni. </a:t>
            </a:r>
          </a:p>
          <a:p>
            <a:r>
              <a:rPr lang="it-IT" dirty="0"/>
              <a:t>Trovate 5 correlazioni significative (</a:t>
            </a:r>
            <a:r>
              <a:rPr lang="it-IT" i="1" dirty="0"/>
              <a:t>p</a:t>
            </a:r>
            <a:r>
              <a:rPr lang="it-IT" dirty="0"/>
              <a:t>&lt;.05).</a:t>
            </a:r>
          </a:p>
          <a:p>
            <a:endParaRPr lang="it-IT" dirty="0"/>
          </a:p>
          <a:p>
            <a:r>
              <a:rPr lang="it-IT" dirty="0"/>
              <a:t> Come interpretate questo dato? </a:t>
            </a:r>
          </a:p>
          <a:p>
            <a:r>
              <a:rPr lang="it-IT" dirty="0"/>
              <a:t>Che utilizzo ne fate? </a:t>
            </a:r>
          </a:p>
          <a:p>
            <a:endParaRPr lang="it-IT" dirty="0"/>
          </a:p>
        </p:txBody>
      </p:sp>
    </p:spTree>
    <p:extLst>
      <p:ext uri="{BB962C8B-B14F-4D97-AF65-F5344CB8AC3E}">
        <p14:creationId xmlns:p14="http://schemas.microsoft.com/office/powerpoint/2010/main" val="3933586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7F981-37E3-4777-8048-BF481CC0B9EF}"/>
              </a:ext>
            </a:extLst>
          </p:cNvPr>
          <p:cNvSpPr>
            <a:spLocks noGrp="1"/>
          </p:cNvSpPr>
          <p:nvPr>
            <p:ph type="title"/>
          </p:nvPr>
        </p:nvSpPr>
        <p:spPr>
          <a:xfrm>
            <a:off x="2590800" y="274638"/>
            <a:ext cx="6096000" cy="706090"/>
          </a:xfrm>
        </p:spPr>
        <p:txBody>
          <a:bodyPr/>
          <a:lstStyle/>
          <a:p>
            <a:r>
              <a:rPr lang="it-IT" sz="4000" dirty="0"/>
              <a:t>Capire gli indici di validità</a:t>
            </a:r>
          </a:p>
        </p:txBody>
      </p:sp>
      <p:sp>
        <p:nvSpPr>
          <p:cNvPr id="4" name="Segnaposto contenuto 3">
            <a:extLst>
              <a:ext uri="{FF2B5EF4-FFF2-40B4-BE49-F238E27FC236}">
                <a16:creationId xmlns:a16="http://schemas.microsoft.com/office/drawing/2014/main" id="{1338657F-ABD2-4C07-B15E-C7481D42A64E}"/>
              </a:ext>
            </a:extLst>
          </p:cNvPr>
          <p:cNvSpPr>
            <a:spLocks noGrp="1"/>
          </p:cNvSpPr>
          <p:nvPr>
            <p:ph sz="half" idx="1"/>
          </p:nvPr>
        </p:nvSpPr>
        <p:spPr>
          <a:xfrm>
            <a:off x="457200" y="1600200"/>
            <a:ext cx="4038600" cy="4853136"/>
          </a:xfrm>
        </p:spPr>
        <p:txBody>
          <a:bodyPr/>
          <a:lstStyle/>
          <a:p>
            <a:pPr marL="0" indent="0">
              <a:buNone/>
            </a:pPr>
            <a:r>
              <a:rPr lang="it-IT" dirty="0"/>
              <a:t>Graduatoria candidati in base a </a:t>
            </a:r>
            <a:r>
              <a:rPr lang="it-IT" b="1" dirty="0"/>
              <a:t>criterio perfetto</a:t>
            </a:r>
            <a:r>
              <a:rPr lang="it-IT" dirty="0"/>
              <a:t> (</a:t>
            </a:r>
            <a:r>
              <a:rPr lang="it-IT" b="1" i="1" dirty="0"/>
              <a:t>r</a:t>
            </a:r>
            <a:r>
              <a:rPr lang="it-IT" b="1" dirty="0"/>
              <a:t>=1</a:t>
            </a:r>
            <a:r>
              <a:rPr lang="it-IT" dirty="0"/>
              <a:t>)</a:t>
            </a:r>
          </a:p>
          <a:p>
            <a:pPr marL="914400" lvl="1" indent="-457200">
              <a:buFont typeface="+mj-lt"/>
              <a:buAutoNum type="arabicPeriod"/>
            </a:pPr>
            <a:r>
              <a:rPr lang="it-IT" b="1" dirty="0"/>
              <a:t>Luca</a:t>
            </a:r>
          </a:p>
          <a:p>
            <a:pPr marL="914400" lvl="1" indent="-457200">
              <a:buFont typeface="+mj-lt"/>
              <a:buAutoNum type="arabicPeriod"/>
            </a:pPr>
            <a:r>
              <a:rPr lang="it-IT" dirty="0"/>
              <a:t>Marta</a:t>
            </a:r>
          </a:p>
          <a:p>
            <a:pPr marL="914400" lvl="1" indent="-457200">
              <a:buFont typeface="+mj-lt"/>
              <a:buAutoNum type="arabicPeriod"/>
            </a:pPr>
            <a:r>
              <a:rPr lang="it-IT" dirty="0"/>
              <a:t>Giovanni</a:t>
            </a:r>
          </a:p>
          <a:p>
            <a:pPr marL="914400" lvl="1" indent="-457200">
              <a:buFont typeface="+mj-lt"/>
              <a:buAutoNum type="arabicPeriod"/>
            </a:pPr>
            <a:r>
              <a:rPr lang="it-IT" dirty="0"/>
              <a:t>Matteo</a:t>
            </a:r>
          </a:p>
          <a:p>
            <a:pPr marL="914400" lvl="1" indent="-457200">
              <a:buFont typeface="+mj-lt"/>
              <a:buAutoNum type="arabicPeriod"/>
            </a:pPr>
            <a:r>
              <a:rPr lang="it-IT" dirty="0"/>
              <a:t>Sara</a:t>
            </a:r>
          </a:p>
          <a:p>
            <a:pPr marL="914400" lvl="1" indent="-457200">
              <a:buFont typeface="+mj-lt"/>
              <a:buAutoNum type="arabicPeriod"/>
            </a:pPr>
            <a:r>
              <a:rPr lang="it-IT" dirty="0"/>
              <a:t>Giuseppe</a:t>
            </a:r>
          </a:p>
          <a:p>
            <a:pPr marL="914400" lvl="1" indent="-457200">
              <a:buFont typeface="+mj-lt"/>
              <a:buAutoNum type="arabicPeriod"/>
            </a:pPr>
            <a:r>
              <a:rPr lang="it-IT" dirty="0"/>
              <a:t>Ernesto</a:t>
            </a:r>
          </a:p>
          <a:p>
            <a:pPr marL="914400" lvl="1" indent="-457200">
              <a:buFont typeface="+mj-lt"/>
              <a:buAutoNum type="arabicPeriod"/>
            </a:pPr>
            <a:r>
              <a:rPr lang="it-IT" dirty="0"/>
              <a:t>Laura</a:t>
            </a:r>
          </a:p>
        </p:txBody>
      </p:sp>
      <p:cxnSp>
        <p:nvCxnSpPr>
          <p:cNvPr id="7" name="Connettore 2 6">
            <a:extLst>
              <a:ext uri="{FF2B5EF4-FFF2-40B4-BE49-F238E27FC236}">
                <a16:creationId xmlns:a16="http://schemas.microsoft.com/office/drawing/2014/main" id="{34E4B02A-E65F-4D0B-91E0-05819CFEB0F8}"/>
              </a:ext>
            </a:extLst>
          </p:cNvPr>
          <p:cNvCxnSpPr>
            <a:cxnSpLocks/>
          </p:cNvCxnSpPr>
          <p:nvPr/>
        </p:nvCxnSpPr>
        <p:spPr bwMode="auto">
          <a:xfrm>
            <a:off x="2267744" y="3212976"/>
            <a:ext cx="2737284"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9" name="Connettore 2 8">
            <a:extLst>
              <a:ext uri="{FF2B5EF4-FFF2-40B4-BE49-F238E27FC236}">
                <a16:creationId xmlns:a16="http://schemas.microsoft.com/office/drawing/2014/main" id="{E659D45B-86FA-4510-8BB2-0F53AE80E7EA}"/>
              </a:ext>
            </a:extLst>
          </p:cNvPr>
          <p:cNvCxnSpPr>
            <a:cxnSpLocks/>
          </p:cNvCxnSpPr>
          <p:nvPr/>
        </p:nvCxnSpPr>
        <p:spPr bwMode="auto">
          <a:xfrm flipV="1">
            <a:off x="2339752" y="3627276"/>
            <a:ext cx="2665276" cy="177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Connettore 2 9">
            <a:extLst>
              <a:ext uri="{FF2B5EF4-FFF2-40B4-BE49-F238E27FC236}">
                <a16:creationId xmlns:a16="http://schemas.microsoft.com/office/drawing/2014/main" id="{3E14D199-0EDE-4FEB-AE19-66301591AE7D}"/>
              </a:ext>
            </a:extLst>
          </p:cNvPr>
          <p:cNvCxnSpPr>
            <a:cxnSpLocks/>
          </p:cNvCxnSpPr>
          <p:nvPr/>
        </p:nvCxnSpPr>
        <p:spPr bwMode="auto">
          <a:xfrm>
            <a:off x="2776972" y="4077072"/>
            <a:ext cx="244207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Connettore 2 10">
            <a:extLst>
              <a:ext uri="{FF2B5EF4-FFF2-40B4-BE49-F238E27FC236}">
                <a16:creationId xmlns:a16="http://schemas.microsoft.com/office/drawing/2014/main" id="{72B3C97E-B9D4-42B2-B6B9-4E1740BB6391}"/>
              </a:ext>
            </a:extLst>
          </p:cNvPr>
          <p:cNvCxnSpPr>
            <a:cxnSpLocks/>
          </p:cNvCxnSpPr>
          <p:nvPr/>
        </p:nvCxnSpPr>
        <p:spPr bwMode="auto">
          <a:xfrm>
            <a:off x="2476500" y="4509120"/>
            <a:ext cx="26838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nettore 2 11">
            <a:extLst>
              <a:ext uri="{FF2B5EF4-FFF2-40B4-BE49-F238E27FC236}">
                <a16:creationId xmlns:a16="http://schemas.microsoft.com/office/drawing/2014/main" id="{EA51264D-9CB4-4723-B860-A5611B7C261E}"/>
              </a:ext>
            </a:extLst>
          </p:cNvPr>
          <p:cNvCxnSpPr>
            <a:cxnSpLocks/>
          </p:cNvCxnSpPr>
          <p:nvPr/>
        </p:nvCxnSpPr>
        <p:spPr bwMode="auto">
          <a:xfrm>
            <a:off x="2205408" y="4941168"/>
            <a:ext cx="295491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Connettore 2 12">
            <a:extLst>
              <a:ext uri="{FF2B5EF4-FFF2-40B4-BE49-F238E27FC236}">
                <a16:creationId xmlns:a16="http://schemas.microsoft.com/office/drawing/2014/main" id="{C1BADB12-50F2-4A49-A449-9DE3A7A316D9}"/>
              </a:ext>
            </a:extLst>
          </p:cNvPr>
          <p:cNvCxnSpPr>
            <a:cxnSpLocks/>
          </p:cNvCxnSpPr>
          <p:nvPr/>
        </p:nvCxnSpPr>
        <p:spPr bwMode="auto">
          <a:xfrm>
            <a:off x="2900849" y="5373216"/>
            <a:ext cx="219326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Connettore 2 13">
            <a:extLst>
              <a:ext uri="{FF2B5EF4-FFF2-40B4-BE49-F238E27FC236}">
                <a16:creationId xmlns:a16="http://schemas.microsoft.com/office/drawing/2014/main" id="{B39D1515-4E94-4768-A8B7-504BAAA86DFF}"/>
              </a:ext>
            </a:extLst>
          </p:cNvPr>
          <p:cNvCxnSpPr>
            <a:cxnSpLocks/>
          </p:cNvCxnSpPr>
          <p:nvPr/>
        </p:nvCxnSpPr>
        <p:spPr bwMode="auto">
          <a:xfrm>
            <a:off x="2573127" y="5877272"/>
            <a:ext cx="252098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Connettore 2 14">
            <a:extLst>
              <a:ext uri="{FF2B5EF4-FFF2-40B4-BE49-F238E27FC236}">
                <a16:creationId xmlns:a16="http://schemas.microsoft.com/office/drawing/2014/main" id="{21860D8E-3D9F-4050-B8AA-E0CFAD85FCF2}"/>
              </a:ext>
            </a:extLst>
          </p:cNvPr>
          <p:cNvCxnSpPr>
            <a:cxnSpLocks/>
          </p:cNvCxnSpPr>
          <p:nvPr/>
        </p:nvCxnSpPr>
        <p:spPr bwMode="auto">
          <a:xfrm>
            <a:off x="2303748" y="6291572"/>
            <a:ext cx="279036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Segnaposto contenuto 3">
            <a:extLst>
              <a:ext uri="{FF2B5EF4-FFF2-40B4-BE49-F238E27FC236}">
                <a16:creationId xmlns:a16="http://schemas.microsoft.com/office/drawing/2014/main" id="{EF791F85-86C1-4233-B434-BCBCA95CE59F}"/>
              </a:ext>
            </a:extLst>
          </p:cNvPr>
          <p:cNvSpPr txBox="1">
            <a:spLocks/>
          </p:cNvSpPr>
          <p:nvPr/>
        </p:nvSpPr>
        <p:spPr bwMode="auto">
          <a:xfrm>
            <a:off x="4796272" y="1600200"/>
            <a:ext cx="4038600" cy="4853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it-IT" b="0" kern="0" dirty="0"/>
              <a:t>Graduatoria in base a </a:t>
            </a:r>
            <a:r>
              <a:rPr lang="it-IT" b="1" kern="0" dirty="0"/>
              <a:t>performance lavorativa </a:t>
            </a:r>
            <a:endParaRPr lang="it-IT" b="0" kern="0" dirty="0"/>
          </a:p>
          <a:p>
            <a:pPr marL="914400" lvl="1" indent="-457200">
              <a:buFont typeface="+mj-lt"/>
              <a:buAutoNum type="arabicPeriod"/>
            </a:pPr>
            <a:r>
              <a:rPr lang="it-IT" b="1" kern="0" dirty="0"/>
              <a:t>Luca</a:t>
            </a:r>
          </a:p>
          <a:p>
            <a:pPr marL="914400" lvl="1" indent="-457200">
              <a:buFont typeface="+mj-lt"/>
              <a:buAutoNum type="arabicPeriod"/>
            </a:pPr>
            <a:r>
              <a:rPr lang="it-IT" b="0" kern="0" dirty="0"/>
              <a:t>Marta</a:t>
            </a:r>
          </a:p>
          <a:p>
            <a:pPr marL="914400" lvl="1" indent="-457200">
              <a:buFont typeface="+mj-lt"/>
              <a:buAutoNum type="arabicPeriod"/>
            </a:pPr>
            <a:r>
              <a:rPr lang="it-IT" b="0" kern="0" dirty="0"/>
              <a:t>Giovanni</a:t>
            </a:r>
          </a:p>
          <a:p>
            <a:pPr marL="914400" lvl="1" indent="-457200">
              <a:buFont typeface="+mj-lt"/>
              <a:buAutoNum type="arabicPeriod"/>
            </a:pPr>
            <a:r>
              <a:rPr lang="it-IT" b="0" kern="0" dirty="0"/>
              <a:t>Matteo</a:t>
            </a:r>
          </a:p>
          <a:p>
            <a:pPr marL="914400" lvl="1" indent="-457200">
              <a:buFont typeface="+mj-lt"/>
              <a:buAutoNum type="arabicPeriod"/>
            </a:pPr>
            <a:r>
              <a:rPr lang="it-IT" b="0" kern="0" dirty="0"/>
              <a:t>Sara</a:t>
            </a:r>
          </a:p>
          <a:p>
            <a:pPr marL="914400" lvl="1" indent="-457200">
              <a:buFont typeface="+mj-lt"/>
              <a:buAutoNum type="arabicPeriod"/>
            </a:pPr>
            <a:r>
              <a:rPr lang="it-IT" b="0" kern="0" dirty="0"/>
              <a:t>Giuseppe</a:t>
            </a:r>
          </a:p>
          <a:p>
            <a:pPr marL="914400" lvl="1" indent="-457200">
              <a:buFont typeface="+mj-lt"/>
              <a:buAutoNum type="arabicPeriod"/>
            </a:pPr>
            <a:r>
              <a:rPr lang="it-IT" b="0" kern="0" dirty="0"/>
              <a:t>Ernesto</a:t>
            </a:r>
          </a:p>
          <a:p>
            <a:pPr marL="914400" lvl="1" indent="-457200">
              <a:buFont typeface="+mj-lt"/>
              <a:buAutoNum type="arabicPeriod"/>
            </a:pPr>
            <a:r>
              <a:rPr lang="it-IT" b="0" kern="0" dirty="0"/>
              <a:t>Laura</a:t>
            </a:r>
          </a:p>
        </p:txBody>
      </p:sp>
    </p:spTree>
    <p:extLst>
      <p:ext uri="{BB962C8B-B14F-4D97-AF65-F5344CB8AC3E}">
        <p14:creationId xmlns:p14="http://schemas.microsoft.com/office/powerpoint/2010/main" val="633192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7F981-37E3-4777-8048-BF481CC0B9EF}"/>
              </a:ext>
            </a:extLst>
          </p:cNvPr>
          <p:cNvSpPr>
            <a:spLocks noGrp="1"/>
          </p:cNvSpPr>
          <p:nvPr>
            <p:ph type="title"/>
          </p:nvPr>
        </p:nvSpPr>
        <p:spPr>
          <a:xfrm>
            <a:off x="2590800" y="274638"/>
            <a:ext cx="6096000" cy="706090"/>
          </a:xfrm>
        </p:spPr>
        <p:txBody>
          <a:bodyPr/>
          <a:lstStyle/>
          <a:p>
            <a:r>
              <a:rPr lang="it-IT" sz="4000" dirty="0"/>
              <a:t>Capire gli indici di validità</a:t>
            </a:r>
          </a:p>
        </p:txBody>
      </p:sp>
      <p:sp>
        <p:nvSpPr>
          <p:cNvPr id="4" name="Segnaposto contenuto 3">
            <a:extLst>
              <a:ext uri="{FF2B5EF4-FFF2-40B4-BE49-F238E27FC236}">
                <a16:creationId xmlns:a16="http://schemas.microsoft.com/office/drawing/2014/main" id="{1338657F-ABD2-4C07-B15E-C7481D42A64E}"/>
              </a:ext>
            </a:extLst>
          </p:cNvPr>
          <p:cNvSpPr>
            <a:spLocks noGrp="1"/>
          </p:cNvSpPr>
          <p:nvPr>
            <p:ph sz="half" idx="1"/>
          </p:nvPr>
        </p:nvSpPr>
        <p:spPr/>
        <p:txBody>
          <a:bodyPr/>
          <a:lstStyle/>
          <a:p>
            <a:pPr marL="0" indent="0">
              <a:buNone/>
            </a:pPr>
            <a:r>
              <a:rPr lang="it-IT" dirty="0"/>
              <a:t>Graduatoria candidati in base a </a:t>
            </a:r>
            <a:r>
              <a:rPr lang="it-IT" b="1" dirty="0"/>
              <a:t>Intelligenza</a:t>
            </a:r>
            <a:r>
              <a:rPr lang="it-IT" dirty="0"/>
              <a:t> (</a:t>
            </a:r>
            <a:r>
              <a:rPr lang="it-IT" b="1" i="1" dirty="0"/>
              <a:t>r</a:t>
            </a:r>
            <a:r>
              <a:rPr lang="it-IT" b="1" dirty="0"/>
              <a:t>=.51</a:t>
            </a:r>
            <a:r>
              <a:rPr lang="it-IT" dirty="0"/>
              <a:t>)</a:t>
            </a:r>
          </a:p>
          <a:p>
            <a:pPr marL="914400" lvl="1" indent="-457200">
              <a:buFont typeface="+mj-lt"/>
              <a:buAutoNum type="arabicPeriod"/>
            </a:pPr>
            <a:r>
              <a:rPr lang="it-IT" b="1" dirty="0"/>
              <a:t>Marta (assunta)</a:t>
            </a:r>
          </a:p>
          <a:p>
            <a:pPr marL="914400" lvl="1" indent="-457200">
              <a:buFont typeface="+mj-lt"/>
              <a:buAutoNum type="arabicPeriod"/>
            </a:pPr>
            <a:r>
              <a:rPr lang="it-IT" dirty="0"/>
              <a:t>Luca</a:t>
            </a:r>
          </a:p>
          <a:p>
            <a:pPr marL="914400" lvl="1" indent="-457200">
              <a:buFont typeface="+mj-lt"/>
              <a:buAutoNum type="arabicPeriod"/>
            </a:pPr>
            <a:r>
              <a:rPr lang="it-IT" dirty="0"/>
              <a:t>Sara</a:t>
            </a:r>
          </a:p>
          <a:p>
            <a:pPr marL="914400" lvl="1" indent="-457200">
              <a:buFont typeface="+mj-lt"/>
              <a:buAutoNum type="arabicPeriod"/>
            </a:pPr>
            <a:r>
              <a:rPr lang="it-IT" dirty="0"/>
              <a:t>Matteo</a:t>
            </a:r>
          </a:p>
          <a:p>
            <a:pPr marL="914400" lvl="1" indent="-457200">
              <a:buFont typeface="+mj-lt"/>
              <a:buAutoNum type="arabicPeriod"/>
            </a:pPr>
            <a:r>
              <a:rPr lang="it-IT" dirty="0"/>
              <a:t>Giovanni</a:t>
            </a:r>
          </a:p>
          <a:p>
            <a:pPr marL="914400" lvl="1" indent="-457200">
              <a:buFont typeface="+mj-lt"/>
              <a:buAutoNum type="arabicPeriod"/>
            </a:pPr>
            <a:r>
              <a:rPr lang="it-IT" dirty="0"/>
              <a:t>Giuseppe</a:t>
            </a:r>
          </a:p>
          <a:p>
            <a:pPr marL="914400" lvl="1" indent="-457200">
              <a:buFont typeface="+mj-lt"/>
              <a:buAutoNum type="arabicPeriod"/>
            </a:pPr>
            <a:r>
              <a:rPr lang="it-IT" dirty="0"/>
              <a:t>Laura</a:t>
            </a:r>
          </a:p>
          <a:p>
            <a:pPr marL="914400" lvl="1" indent="-457200">
              <a:buFont typeface="+mj-lt"/>
              <a:buAutoNum type="arabicPeriod"/>
            </a:pPr>
            <a:r>
              <a:rPr lang="it-IT" dirty="0"/>
              <a:t>Ernesto</a:t>
            </a:r>
          </a:p>
        </p:txBody>
      </p:sp>
      <p:cxnSp>
        <p:nvCxnSpPr>
          <p:cNvPr id="9" name="Connettore 2 8">
            <a:extLst>
              <a:ext uri="{FF2B5EF4-FFF2-40B4-BE49-F238E27FC236}">
                <a16:creationId xmlns:a16="http://schemas.microsoft.com/office/drawing/2014/main" id="{E659D45B-86FA-4510-8BB2-0F53AE80E7EA}"/>
              </a:ext>
            </a:extLst>
          </p:cNvPr>
          <p:cNvCxnSpPr/>
          <p:nvPr/>
        </p:nvCxnSpPr>
        <p:spPr bwMode="auto">
          <a:xfrm flipV="1">
            <a:off x="2339752" y="3212976"/>
            <a:ext cx="2736304" cy="4320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Connettore 2 9">
            <a:extLst>
              <a:ext uri="{FF2B5EF4-FFF2-40B4-BE49-F238E27FC236}">
                <a16:creationId xmlns:a16="http://schemas.microsoft.com/office/drawing/2014/main" id="{3E14D199-0EDE-4FEB-AE19-66301591AE7D}"/>
              </a:ext>
            </a:extLst>
          </p:cNvPr>
          <p:cNvCxnSpPr>
            <a:cxnSpLocks/>
          </p:cNvCxnSpPr>
          <p:nvPr/>
        </p:nvCxnSpPr>
        <p:spPr bwMode="auto">
          <a:xfrm>
            <a:off x="2339752" y="4113076"/>
            <a:ext cx="2665276" cy="8280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Connettore 2 10">
            <a:extLst>
              <a:ext uri="{FF2B5EF4-FFF2-40B4-BE49-F238E27FC236}">
                <a16:creationId xmlns:a16="http://schemas.microsoft.com/office/drawing/2014/main" id="{72B3C97E-B9D4-42B2-B6B9-4E1740BB6391}"/>
              </a:ext>
            </a:extLst>
          </p:cNvPr>
          <p:cNvCxnSpPr>
            <a:cxnSpLocks/>
          </p:cNvCxnSpPr>
          <p:nvPr/>
        </p:nvCxnSpPr>
        <p:spPr bwMode="auto">
          <a:xfrm>
            <a:off x="2476500" y="4509120"/>
            <a:ext cx="26838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nettore 2 11">
            <a:extLst>
              <a:ext uri="{FF2B5EF4-FFF2-40B4-BE49-F238E27FC236}">
                <a16:creationId xmlns:a16="http://schemas.microsoft.com/office/drawing/2014/main" id="{EA51264D-9CB4-4723-B860-A5611B7C261E}"/>
              </a:ext>
            </a:extLst>
          </p:cNvPr>
          <p:cNvCxnSpPr>
            <a:cxnSpLocks/>
          </p:cNvCxnSpPr>
          <p:nvPr/>
        </p:nvCxnSpPr>
        <p:spPr bwMode="auto">
          <a:xfrm flipV="1">
            <a:off x="2776972" y="4094820"/>
            <a:ext cx="2383350" cy="8823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Connettore 2 12">
            <a:extLst>
              <a:ext uri="{FF2B5EF4-FFF2-40B4-BE49-F238E27FC236}">
                <a16:creationId xmlns:a16="http://schemas.microsoft.com/office/drawing/2014/main" id="{C1BADB12-50F2-4A49-A449-9DE3A7A316D9}"/>
              </a:ext>
            </a:extLst>
          </p:cNvPr>
          <p:cNvCxnSpPr>
            <a:cxnSpLocks/>
          </p:cNvCxnSpPr>
          <p:nvPr/>
        </p:nvCxnSpPr>
        <p:spPr bwMode="auto">
          <a:xfrm>
            <a:off x="2900849" y="5373216"/>
            <a:ext cx="219326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Connettore 2 13">
            <a:extLst>
              <a:ext uri="{FF2B5EF4-FFF2-40B4-BE49-F238E27FC236}">
                <a16:creationId xmlns:a16="http://schemas.microsoft.com/office/drawing/2014/main" id="{B39D1515-4E94-4768-A8B7-504BAAA86DFF}"/>
              </a:ext>
            </a:extLst>
          </p:cNvPr>
          <p:cNvCxnSpPr>
            <a:cxnSpLocks/>
          </p:cNvCxnSpPr>
          <p:nvPr/>
        </p:nvCxnSpPr>
        <p:spPr bwMode="auto">
          <a:xfrm>
            <a:off x="2573127" y="5877272"/>
            <a:ext cx="2502929" cy="3960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Connettore 2 14">
            <a:extLst>
              <a:ext uri="{FF2B5EF4-FFF2-40B4-BE49-F238E27FC236}">
                <a16:creationId xmlns:a16="http://schemas.microsoft.com/office/drawing/2014/main" id="{21860D8E-3D9F-4050-B8AA-E0CFAD85FCF2}"/>
              </a:ext>
            </a:extLst>
          </p:cNvPr>
          <p:cNvCxnSpPr>
            <a:cxnSpLocks/>
          </p:cNvCxnSpPr>
          <p:nvPr/>
        </p:nvCxnSpPr>
        <p:spPr bwMode="auto">
          <a:xfrm flipV="1">
            <a:off x="2627784" y="5859524"/>
            <a:ext cx="2412268" cy="3957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Segnaposto contenuto 3">
            <a:extLst>
              <a:ext uri="{FF2B5EF4-FFF2-40B4-BE49-F238E27FC236}">
                <a16:creationId xmlns:a16="http://schemas.microsoft.com/office/drawing/2014/main" id="{CB334E18-F602-4A8E-B991-15FFE9ABAA0C}"/>
              </a:ext>
            </a:extLst>
          </p:cNvPr>
          <p:cNvSpPr txBox="1">
            <a:spLocks/>
          </p:cNvSpPr>
          <p:nvPr/>
        </p:nvSpPr>
        <p:spPr bwMode="auto">
          <a:xfrm>
            <a:off x="4796272" y="1600200"/>
            <a:ext cx="4038600" cy="4853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it-IT" b="0" kern="0" dirty="0"/>
              <a:t>Graduatoria in base a </a:t>
            </a:r>
            <a:r>
              <a:rPr lang="it-IT" b="1" kern="0" dirty="0"/>
              <a:t>performance </a:t>
            </a:r>
            <a:r>
              <a:rPr lang="it-IT" b="1" kern="0"/>
              <a:t>lavorativa </a:t>
            </a:r>
            <a:endParaRPr lang="it-IT" b="0" kern="0" dirty="0"/>
          </a:p>
          <a:p>
            <a:pPr marL="914400" lvl="1" indent="-457200">
              <a:buFont typeface="+mj-lt"/>
              <a:buAutoNum type="arabicPeriod"/>
            </a:pPr>
            <a:r>
              <a:rPr lang="it-IT" b="0" kern="0" dirty="0"/>
              <a:t>Luca</a:t>
            </a:r>
          </a:p>
          <a:p>
            <a:pPr marL="914400" lvl="1" indent="-457200">
              <a:buFont typeface="+mj-lt"/>
              <a:buAutoNum type="arabicPeriod"/>
            </a:pPr>
            <a:r>
              <a:rPr lang="it-IT" kern="0" dirty="0"/>
              <a:t>Marta</a:t>
            </a:r>
          </a:p>
          <a:p>
            <a:pPr marL="914400" lvl="1" indent="-457200">
              <a:buFont typeface="+mj-lt"/>
              <a:buAutoNum type="arabicPeriod"/>
            </a:pPr>
            <a:r>
              <a:rPr lang="it-IT" b="0" kern="0" dirty="0"/>
              <a:t>Giovanni</a:t>
            </a:r>
          </a:p>
          <a:p>
            <a:pPr marL="914400" lvl="1" indent="-457200">
              <a:buFont typeface="+mj-lt"/>
              <a:buAutoNum type="arabicPeriod"/>
            </a:pPr>
            <a:r>
              <a:rPr lang="it-IT" b="0" kern="0" dirty="0"/>
              <a:t>Matteo</a:t>
            </a:r>
          </a:p>
          <a:p>
            <a:pPr marL="914400" lvl="1" indent="-457200">
              <a:buFont typeface="+mj-lt"/>
              <a:buAutoNum type="arabicPeriod"/>
            </a:pPr>
            <a:r>
              <a:rPr lang="it-IT" b="0" kern="0" dirty="0"/>
              <a:t>Sara</a:t>
            </a:r>
          </a:p>
          <a:p>
            <a:pPr marL="914400" lvl="1" indent="-457200">
              <a:buFont typeface="+mj-lt"/>
              <a:buAutoNum type="arabicPeriod"/>
            </a:pPr>
            <a:r>
              <a:rPr lang="it-IT" b="0" kern="0" dirty="0"/>
              <a:t>Giuseppe</a:t>
            </a:r>
          </a:p>
          <a:p>
            <a:pPr marL="914400" lvl="1" indent="-457200">
              <a:buFont typeface="+mj-lt"/>
              <a:buAutoNum type="arabicPeriod"/>
            </a:pPr>
            <a:r>
              <a:rPr lang="it-IT" b="0" kern="0" dirty="0"/>
              <a:t>Ernesto</a:t>
            </a:r>
          </a:p>
          <a:p>
            <a:pPr marL="914400" lvl="1" indent="-457200">
              <a:buFont typeface="+mj-lt"/>
              <a:buAutoNum type="arabicPeriod"/>
            </a:pPr>
            <a:r>
              <a:rPr lang="it-IT" b="0" kern="0" dirty="0"/>
              <a:t>Laura</a:t>
            </a:r>
          </a:p>
        </p:txBody>
      </p:sp>
      <p:cxnSp>
        <p:nvCxnSpPr>
          <p:cNvPr id="17" name="Connettore 2 16">
            <a:extLst>
              <a:ext uri="{FF2B5EF4-FFF2-40B4-BE49-F238E27FC236}">
                <a16:creationId xmlns:a16="http://schemas.microsoft.com/office/drawing/2014/main" id="{89F0BE3B-F36F-4090-B48A-9824F3C0CA33}"/>
              </a:ext>
            </a:extLst>
          </p:cNvPr>
          <p:cNvCxnSpPr>
            <a:cxnSpLocks/>
          </p:cNvCxnSpPr>
          <p:nvPr/>
        </p:nvCxnSpPr>
        <p:spPr bwMode="auto">
          <a:xfrm>
            <a:off x="3722018" y="3212976"/>
            <a:ext cx="1318034" cy="41379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655597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26988"/>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32771" name="Picture 3" descr="SigilloLogoLAST_WhiteOK"/>
          <p:cNvPicPr>
            <a:picLocks noChangeAspect="1" noChangeArrowheads="1"/>
          </p:cNvPicPr>
          <p:nvPr/>
        </p:nvPicPr>
        <p:blipFill>
          <a:blip r:embed="rId3" cstate="print"/>
          <a:srcRect/>
          <a:stretch>
            <a:fillRect/>
          </a:stretch>
        </p:blipFill>
        <p:spPr bwMode="auto">
          <a:xfrm>
            <a:off x="184150" y="96838"/>
            <a:ext cx="2300288" cy="1028700"/>
          </a:xfrm>
          <a:prstGeom prst="rect">
            <a:avLst/>
          </a:prstGeom>
          <a:noFill/>
          <a:ln w="9525">
            <a:noFill/>
            <a:miter lim="800000"/>
            <a:headEnd/>
            <a:tailEnd/>
          </a:ln>
        </p:spPr>
      </p:pic>
      <p:sp>
        <p:nvSpPr>
          <p:cNvPr id="32773" name="Rectangle 7"/>
          <p:cNvSpPr>
            <a:spLocks noGrp="1" noChangeArrowheads="1"/>
          </p:cNvSpPr>
          <p:nvPr>
            <p:ph type="body" sz="half" idx="1"/>
          </p:nvPr>
        </p:nvSpPr>
        <p:spPr>
          <a:xfrm>
            <a:off x="683568" y="1609280"/>
            <a:ext cx="8136582" cy="4772048"/>
          </a:xfrm>
        </p:spPr>
        <p:txBody>
          <a:bodyPr>
            <a:normAutofit/>
          </a:bodyPr>
          <a:lstStyle/>
          <a:p>
            <a:pPr marL="457200" lvl="1" indent="-457200" eaLnBrk="1" hangingPunct="1">
              <a:buClr>
                <a:schemeClr val="tx2"/>
              </a:buClr>
              <a:buFont typeface="Arial" panose="020B0604020202020204" pitchFamily="34" charset="0"/>
              <a:buChar char="•"/>
            </a:pPr>
            <a:r>
              <a:rPr lang="it-IT" i="1" dirty="0">
                <a:latin typeface="+mn-lt"/>
                <a:ea typeface="+mn-ea"/>
                <a:cs typeface="+mn-cs"/>
              </a:rPr>
              <a:t>Lezioni</a:t>
            </a:r>
            <a:r>
              <a:rPr lang="it-IT" dirty="0">
                <a:latin typeface="+mn-lt"/>
                <a:ea typeface="+mn-ea"/>
                <a:cs typeface="+mn-cs"/>
              </a:rPr>
              <a:t> frontali e studio individuale </a:t>
            </a:r>
          </a:p>
          <a:p>
            <a:pPr marL="457200" lvl="1" indent="-457200" eaLnBrk="1" hangingPunct="1">
              <a:buClr>
                <a:schemeClr val="tx2"/>
              </a:buClr>
              <a:buFont typeface="Arial" panose="020B0604020202020204" pitchFamily="34" charset="0"/>
              <a:buChar char="•"/>
            </a:pPr>
            <a:r>
              <a:rPr lang="it-IT" i="1" dirty="0">
                <a:latin typeface="+mn-lt"/>
                <a:ea typeface="+mn-ea"/>
                <a:cs typeface="+mn-cs"/>
              </a:rPr>
              <a:t>Lavori di gruppo valutati</a:t>
            </a:r>
          </a:p>
          <a:p>
            <a:pPr marL="457200" lvl="1" indent="-457200" eaLnBrk="1" hangingPunct="1">
              <a:buClr>
                <a:schemeClr val="tx2"/>
              </a:buClr>
              <a:buFont typeface="Arial" panose="020B0604020202020204" pitchFamily="34" charset="0"/>
              <a:buChar char="•"/>
            </a:pPr>
            <a:r>
              <a:rPr lang="it-IT" i="1" dirty="0">
                <a:latin typeface="+mn-lt"/>
                <a:ea typeface="+mn-ea"/>
                <a:cs typeface="+mn-cs"/>
              </a:rPr>
              <a:t>Simulazioni</a:t>
            </a:r>
            <a:r>
              <a:rPr lang="it-IT" dirty="0">
                <a:latin typeface="+mn-lt"/>
                <a:ea typeface="+mn-ea"/>
                <a:cs typeface="+mn-cs"/>
              </a:rPr>
              <a:t> in aula di intervista</a:t>
            </a:r>
          </a:p>
          <a:p>
            <a:pPr marL="457200" lvl="1" indent="-457200" eaLnBrk="1" hangingPunct="1">
              <a:buClr>
                <a:schemeClr val="tx2"/>
              </a:buClr>
              <a:buFont typeface="Arial" panose="020B0604020202020204" pitchFamily="34" charset="0"/>
              <a:buChar char="•"/>
            </a:pPr>
            <a:r>
              <a:rPr lang="it-IT" i="1" dirty="0">
                <a:latin typeface="+mn-lt"/>
                <a:ea typeface="+mn-ea"/>
                <a:cs typeface="+mn-cs"/>
              </a:rPr>
              <a:t>Testimonianze</a:t>
            </a:r>
            <a:r>
              <a:rPr lang="it-IT" dirty="0">
                <a:latin typeface="+mn-lt"/>
                <a:ea typeface="+mn-ea"/>
                <a:cs typeface="+mn-cs"/>
              </a:rPr>
              <a:t> esterne</a:t>
            </a:r>
          </a:p>
          <a:p>
            <a:pPr marL="457200" lvl="1" indent="-457200" eaLnBrk="1" hangingPunct="1">
              <a:buClr>
                <a:schemeClr val="tx2"/>
              </a:buClr>
              <a:buFont typeface="Arial" panose="020B0604020202020204" pitchFamily="34" charset="0"/>
              <a:buChar char="•"/>
            </a:pPr>
            <a:r>
              <a:rPr lang="it-IT" i="1" dirty="0">
                <a:latin typeface="+mn-lt"/>
                <a:ea typeface="+mn-ea"/>
                <a:cs typeface="+mn-cs"/>
              </a:rPr>
              <a:t>Discussione</a:t>
            </a:r>
            <a:r>
              <a:rPr lang="it-IT" dirty="0">
                <a:latin typeface="+mn-lt"/>
                <a:ea typeface="+mn-ea"/>
                <a:cs typeface="+mn-cs"/>
              </a:rPr>
              <a:t> in aula di articoli scientifici</a:t>
            </a:r>
          </a:p>
          <a:p>
            <a:pPr marL="857250" lvl="2" indent="-457200" eaLnBrk="1" hangingPunct="1">
              <a:buClr>
                <a:schemeClr val="tx2"/>
              </a:buClr>
              <a:buFont typeface="Arial" panose="020B0604020202020204" pitchFamily="34" charset="0"/>
              <a:buChar char="•"/>
            </a:pPr>
            <a:r>
              <a:rPr lang="it-IT" dirty="0">
                <a:latin typeface="+mn-lt"/>
                <a:ea typeface="+mn-ea"/>
                <a:cs typeface="+mn-cs"/>
              </a:rPr>
              <a:t>Date in calendario (12 e 26 novembre)</a:t>
            </a:r>
          </a:p>
          <a:p>
            <a:pPr marL="857250" lvl="2" indent="-457200" eaLnBrk="1" hangingPunct="1">
              <a:buClr>
                <a:schemeClr val="tx2"/>
              </a:buClr>
              <a:buFont typeface="Arial" panose="020B0604020202020204" pitchFamily="34" charset="0"/>
              <a:buChar char="•"/>
            </a:pPr>
            <a:r>
              <a:rPr lang="it-IT" i="1" dirty="0">
                <a:ea typeface="+mn-ea"/>
                <a:cs typeface="+mn-cs"/>
              </a:rPr>
              <a:t>E’ necessario leggere prima gli articoli! </a:t>
            </a:r>
            <a:r>
              <a:rPr lang="it-IT" dirty="0">
                <a:ea typeface="+mn-ea"/>
                <a:cs typeface="+mn-cs"/>
              </a:rPr>
              <a:t>Essi sono caricati in </a:t>
            </a:r>
            <a:r>
              <a:rPr lang="it-IT" dirty="0" err="1">
                <a:ea typeface="+mn-ea"/>
                <a:cs typeface="+mn-cs"/>
              </a:rPr>
              <a:t>moodle</a:t>
            </a:r>
            <a:r>
              <a:rPr lang="it-IT" dirty="0">
                <a:ea typeface="+mn-ea"/>
                <a:cs typeface="+mn-cs"/>
              </a:rPr>
              <a:t>. </a:t>
            </a:r>
            <a:endParaRPr lang="it-IT" dirty="0">
              <a:latin typeface="+mn-lt"/>
              <a:ea typeface="+mn-ea"/>
              <a:cs typeface="+mn-cs"/>
            </a:endParaRPr>
          </a:p>
        </p:txBody>
      </p:sp>
      <p:sp>
        <p:nvSpPr>
          <p:cNvPr id="6" name="Titolo 1">
            <a:extLst>
              <a:ext uri="{FF2B5EF4-FFF2-40B4-BE49-F238E27FC236}">
                <a16:creationId xmlns:a16="http://schemas.microsoft.com/office/drawing/2014/main" id="{543E5650-201B-4FCC-A072-55960DB54CDF}"/>
              </a:ext>
            </a:extLst>
          </p:cNvPr>
          <p:cNvSpPr>
            <a:spLocks noGrp="1"/>
          </p:cNvSpPr>
          <p:nvPr>
            <p:ph type="title"/>
          </p:nvPr>
        </p:nvSpPr>
        <p:spPr>
          <a:xfrm>
            <a:off x="2590800" y="274638"/>
            <a:ext cx="6096000" cy="706090"/>
          </a:xfrm>
        </p:spPr>
        <p:txBody>
          <a:bodyPr/>
          <a:lstStyle/>
          <a:p>
            <a:r>
              <a:rPr lang="it-IT" sz="3200" dirty="0"/>
              <a:t>Metodi – attività in presenza</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7F981-37E3-4777-8048-BF481CC0B9EF}"/>
              </a:ext>
            </a:extLst>
          </p:cNvPr>
          <p:cNvSpPr>
            <a:spLocks noGrp="1"/>
          </p:cNvSpPr>
          <p:nvPr>
            <p:ph type="title"/>
          </p:nvPr>
        </p:nvSpPr>
        <p:spPr>
          <a:xfrm>
            <a:off x="2590800" y="274638"/>
            <a:ext cx="6096000" cy="706090"/>
          </a:xfrm>
        </p:spPr>
        <p:txBody>
          <a:bodyPr/>
          <a:lstStyle/>
          <a:p>
            <a:r>
              <a:rPr lang="it-IT" sz="4000" dirty="0"/>
              <a:t>Capire gli indici di validità</a:t>
            </a:r>
          </a:p>
        </p:txBody>
      </p:sp>
      <p:sp>
        <p:nvSpPr>
          <p:cNvPr id="4" name="Segnaposto contenuto 3">
            <a:extLst>
              <a:ext uri="{FF2B5EF4-FFF2-40B4-BE49-F238E27FC236}">
                <a16:creationId xmlns:a16="http://schemas.microsoft.com/office/drawing/2014/main" id="{1338657F-ABD2-4C07-B15E-C7481D42A64E}"/>
              </a:ext>
            </a:extLst>
          </p:cNvPr>
          <p:cNvSpPr>
            <a:spLocks noGrp="1"/>
          </p:cNvSpPr>
          <p:nvPr>
            <p:ph sz="half" idx="1"/>
          </p:nvPr>
        </p:nvSpPr>
        <p:spPr/>
        <p:txBody>
          <a:bodyPr/>
          <a:lstStyle/>
          <a:p>
            <a:pPr marL="0" indent="0">
              <a:buNone/>
            </a:pPr>
            <a:r>
              <a:rPr lang="it-IT" dirty="0"/>
              <a:t>Graduatoria candidati in base a </a:t>
            </a:r>
            <a:r>
              <a:rPr lang="it-IT" b="1" dirty="0"/>
              <a:t>esperienza lavorativa</a:t>
            </a:r>
            <a:r>
              <a:rPr lang="it-IT" dirty="0"/>
              <a:t> (</a:t>
            </a:r>
            <a:r>
              <a:rPr lang="it-IT" b="1" i="1" dirty="0"/>
              <a:t>r</a:t>
            </a:r>
            <a:r>
              <a:rPr lang="it-IT" b="1" dirty="0"/>
              <a:t>=.18</a:t>
            </a:r>
            <a:r>
              <a:rPr lang="it-IT" dirty="0"/>
              <a:t>)</a:t>
            </a:r>
          </a:p>
          <a:p>
            <a:pPr marL="914400" lvl="1" indent="-457200">
              <a:buFont typeface="+mj-lt"/>
              <a:buAutoNum type="arabicPeriod"/>
            </a:pPr>
            <a:r>
              <a:rPr lang="it-IT" b="1" dirty="0"/>
              <a:t>Matteo (assunto)</a:t>
            </a:r>
          </a:p>
          <a:p>
            <a:pPr marL="914400" lvl="1" indent="-457200">
              <a:buFont typeface="+mj-lt"/>
              <a:buAutoNum type="arabicPeriod"/>
            </a:pPr>
            <a:r>
              <a:rPr lang="it-IT" dirty="0"/>
              <a:t>Giovanni</a:t>
            </a:r>
          </a:p>
          <a:p>
            <a:pPr marL="914400" lvl="1" indent="-457200">
              <a:buFont typeface="+mj-lt"/>
              <a:buAutoNum type="arabicPeriod"/>
            </a:pPr>
            <a:r>
              <a:rPr lang="it-IT" dirty="0"/>
              <a:t>Laura</a:t>
            </a:r>
          </a:p>
          <a:p>
            <a:pPr marL="914400" lvl="1" indent="-457200">
              <a:buFont typeface="+mj-lt"/>
              <a:buAutoNum type="arabicPeriod"/>
            </a:pPr>
            <a:r>
              <a:rPr lang="it-IT" dirty="0"/>
              <a:t>Giuseppe</a:t>
            </a:r>
          </a:p>
          <a:p>
            <a:pPr marL="914400" lvl="1" indent="-457200">
              <a:buFont typeface="+mj-lt"/>
              <a:buAutoNum type="arabicPeriod"/>
            </a:pPr>
            <a:r>
              <a:rPr lang="it-IT" dirty="0"/>
              <a:t>Luca</a:t>
            </a:r>
          </a:p>
          <a:p>
            <a:pPr marL="914400" lvl="1" indent="-457200">
              <a:buFont typeface="+mj-lt"/>
              <a:buAutoNum type="arabicPeriod"/>
            </a:pPr>
            <a:r>
              <a:rPr lang="it-IT" dirty="0"/>
              <a:t>Marta</a:t>
            </a:r>
          </a:p>
          <a:p>
            <a:pPr marL="914400" lvl="1" indent="-457200">
              <a:buFont typeface="+mj-lt"/>
              <a:buAutoNum type="arabicPeriod"/>
            </a:pPr>
            <a:r>
              <a:rPr lang="it-IT" dirty="0"/>
              <a:t>Sara</a:t>
            </a:r>
          </a:p>
          <a:p>
            <a:pPr marL="914400" lvl="1" indent="-457200">
              <a:buFont typeface="+mj-lt"/>
              <a:buAutoNum type="arabicPeriod"/>
            </a:pPr>
            <a:r>
              <a:rPr lang="it-IT" dirty="0"/>
              <a:t>Ernesto</a:t>
            </a:r>
          </a:p>
        </p:txBody>
      </p:sp>
      <p:cxnSp>
        <p:nvCxnSpPr>
          <p:cNvPr id="7" name="Connettore 2 6">
            <a:extLst>
              <a:ext uri="{FF2B5EF4-FFF2-40B4-BE49-F238E27FC236}">
                <a16:creationId xmlns:a16="http://schemas.microsoft.com/office/drawing/2014/main" id="{34E4B02A-E65F-4D0B-91E0-05819CFEB0F8}"/>
              </a:ext>
            </a:extLst>
          </p:cNvPr>
          <p:cNvCxnSpPr>
            <a:cxnSpLocks/>
          </p:cNvCxnSpPr>
          <p:nvPr/>
        </p:nvCxnSpPr>
        <p:spPr bwMode="auto">
          <a:xfrm>
            <a:off x="3995936" y="3212976"/>
            <a:ext cx="1098176" cy="129614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9" name="Connettore 2 8">
            <a:extLst>
              <a:ext uri="{FF2B5EF4-FFF2-40B4-BE49-F238E27FC236}">
                <a16:creationId xmlns:a16="http://schemas.microsoft.com/office/drawing/2014/main" id="{E659D45B-86FA-4510-8BB2-0F53AE80E7EA}"/>
              </a:ext>
            </a:extLst>
          </p:cNvPr>
          <p:cNvCxnSpPr>
            <a:cxnSpLocks/>
          </p:cNvCxnSpPr>
          <p:nvPr/>
        </p:nvCxnSpPr>
        <p:spPr bwMode="auto">
          <a:xfrm>
            <a:off x="2776972" y="3717032"/>
            <a:ext cx="2263080" cy="3600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Connettore 2 9">
            <a:extLst>
              <a:ext uri="{FF2B5EF4-FFF2-40B4-BE49-F238E27FC236}">
                <a16:creationId xmlns:a16="http://schemas.microsoft.com/office/drawing/2014/main" id="{3E14D199-0EDE-4FEB-AE19-66301591AE7D}"/>
              </a:ext>
            </a:extLst>
          </p:cNvPr>
          <p:cNvCxnSpPr>
            <a:cxnSpLocks/>
          </p:cNvCxnSpPr>
          <p:nvPr/>
        </p:nvCxnSpPr>
        <p:spPr bwMode="auto">
          <a:xfrm>
            <a:off x="2339752" y="4077072"/>
            <a:ext cx="2700300" cy="21602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Connettore 2 10">
            <a:extLst>
              <a:ext uri="{FF2B5EF4-FFF2-40B4-BE49-F238E27FC236}">
                <a16:creationId xmlns:a16="http://schemas.microsoft.com/office/drawing/2014/main" id="{72B3C97E-B9D4-42B2-B6B9-4E1740BB6391}"/>
              </a:ext>
            </a:extLst>
          </p:cNvPr>
          <p:cNvCxnSpPr>
            <a:cxnSpLocks/>
          </p:cNvCxnSpPr>
          <p:nvPr/>
        </p:nvCxnSpPr>
        <p:spPr bwMode="auto">
          <a:xfrm>
            <a:off x="2900849" y="4581128"/>
            <a:ext cx="2175207" cy="7920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nettore 2 11">
            <a:extLst>
              <a:ext uri="{FF2B5EF4-FFF2-40B4-BE49-F238E27FC236}">
                <a16:creationId xmlns:a16="http://schemas.microsoft.com/office/drawing/2014/main" id="{EA51264D-9CB4-4723-B860-A5611B7C261E}"/>
              </a:ext>
            </a:extLst>
          </p:cNvPr>
          <p:cNvCxnSpPr>
            <a:cxnSpLocks/>
          </p:cNvCxnSpPr>
          <p:nvPr/>
        </p:nvCxnSpPr>
        <p:spPr bwMode="auto">
          <a:xfrm flipV="1">
            <a:off x="2205408" y="3284984"/>
            <a:ext cx="2834644" cy="16561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Connettore 2 12">
            <a:extLst>
              <a:ext uri="{FF2B5EF4-FFF2-40B4-BE49-F238E27FC236}">
                <a16:creationId xmlns:a16="http://schemas.microsoft.com/office/drawing/2014/main" id="{C1BADB12-50F2-4A49-A449-9DE3A7A316D9}"/>
              </a:ext>
            </a:extLst>
          </p:cNvPr>
          <p:cNvCxnSpPr>
            <a:cxnSpLocks/>
          </p:cNvCxnSpPr>
          <p:nvPr/>
        </p:nvCxnSpPr>
        <p:spPr bwMode="auto">
          <a:xfrm flipV="1">
            <a:off x="2411760" y="3645024"/>
            <a:ext cx="2664296" cy="17281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Connettore 2 13">
            <a:extLst>
              <a:ext uri="{FF2B5EF4-FFF2-40B4-BE49-F238E27FC236}">
                <a16:creationId xmlns:a16="http://schemas.microsoft.com/office/drawing/2014/main" id="{B39D1515-4E94-4768-A8B7-504BAAA86DFF}"/>
              </a:ext>
            </a:extLst>
          </p:cNvPr>
          <p:cNvCxnSpPr>
            <a:cxnSpLocks/>
          </p:cNvCxnSpPr>
          <p:nvPr/>
        </p:nvCxnSpPr>
        <p:spPr bwMode="auto">
          <a:xfrm flipV="1">
            <a:off x="2573127" y="4941168"/>
            <a:ext cx="2587195" cy="936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Connettore 2 14">
            <a:extLst>
              <a:ext uri="{FF2B5EF4-FFF2-40B4-BE49-F238E27FC236}">
                <a16:creationId xmlns:a16="http://schemas.microsoft.com/office/drawing/2014/main" id="{21860D8E-3D9F-4050-B8AA-E0CFAD85FCF2}"/>
              </a:ext>
            </a:extLst>
          </p:cNvPr>
          <p:cNvCxnSpPr>
            <a:cxnSpLocks/>
          </p:cNvCxnSpPr>
          <p:nvPr/>
        </p:nvCxnSpPr>
        <p:spPr bwMode="auto">
          <a:xfrm flipV="1">
            <a:off x="2699792" y="5859524"/>
            <a:ext cx="2340260" cy="3777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Segnaposto contenuto 3">
            <a:extLst>
              <a:ext uri="{FF2B5EF4-FFF2-40B4-BE49-F238E27FC236}">
                <a16:creationId xmlns:a16="http://schemas.microsoft.com/office/drawing/2014/main" id="{616A6DFC-E34A-4134-8B47-7EA17E7507E7}"/>
              </a:ext>
            </a:extLst>
          </p:cNvPr>
          <p:cNvSpPr txBox="1">
            <a:spLocks/>
          </p:cNvSpPr>
          <p:nvPr/>
        </p:nvSpPr>
        <p:spPr bwMode="auto">
          <a:xfrm>
            <a:off x="4796272" y="1600200"/>
            <a:ext cx="4038600" cy="4853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it-IT" b="0" kern="0" dirty="0"/>
              <a:t>Graduatoria in base a </a:t>
            </a:r>
            <a:r>
              <a:rPr lang="it-IT" b="1" kern="0" dirty="0"/>
              <a:t>performance lavorativa (ipotetica)</a:t>
            </a:r>
            <a:endParaRPr lang="it-IT" b="0" kern="0" dirty="0"/>
          </a:p>
          <a:p>
            <a:pPr marL="914400" lvl="1" indent="-457200">
              <a:buFont typeface="+mj-lt"/>
              <a:buAutoNum type="arabicPeriod"/>
            </a:pPr>
            <a:r>
              <a:rPr lang="it-IT" b="0" kern="0" dirty="0"/>
              <a:t>Luca</a:t>
            </a:r>
          </a:p>
          <a:p>
            <a:pPr marL="914400" lvl="1" indent="-457200">
              <a:buFont typeface="+mj-lt"/>
              <a:buAutoNum type="arabicPeriod"/>
            </a:pPr>
            <a:r>
              <a:rPr lang="it-IT" b="0" kern="0" dirty="0"/>
              <a:t>Marta</a:t>
            </a:r>
          </a:p>
          <a:p>
            <a:pPr marL="914400" lvl="1" indent="-457200">
              <a:buFont typeface="+mj-lt"/>
              <a:buAutoNum type="arabicPeriod"/>
            </a:pPr>
            <a:r>
              <a:rPr lang="it-IT" b="0" kern="0" dirty="0"/>
              <a:t>Giovanni</a:t>
            </a:r>
          </a:p>
          <a:p>
            <a:pPr marL="914400" lvl="1" indent="-457200">
              <a:buFont typeface="+mj-lt"/>
              <a:buAutoNum type="arabicPeriod"/>
            </a:pPr>
            <a:r>
              <a:rPr lang="it-IT" kern="0" dirty="0"/>
              <a:t>Matteo</a:t>
            </a:r>
          </a:p>
          <a:p>
            <a:pPr marL="914400" lvl="1" indent="-457200">
              <a:buFont typeface="+mj-lt"/>
              <a:buAutoNum type="arabicPeriod"/>
            </a:pPr>
            <a:r>
              <a:rPr lang="it-IT" b="0" kern="0" dirty="0"/>
              <a:t>Sara</a:t>
            </a:r>
          </a:p>
          <a:p>
            <a:pPr marL="914400" lvl="1" indent="-457200">
              <a:buFont typeface="+mj-lt"/>
              <a:buAutoNum type="arabicPeriod"/>
            </a:pPr>
            <a:r>
              <a:rPr lang="it-IT" b="0" kern="0" dirty="0"/>
              <a:t>Giuseppe</a:t>
            </a:r>
          </a:p>
          <a:p>
            <a:pPr marL="914400" lvl="1" indent="-457200">
              <a:buFont typeface="+mj-lt"/>
              <a:buAutoNum type="arabicPeriod"/>
            </a:pPr>
            <a:r>
              <a:rPr lang="it-IT" b="0" kern="0" dirty="0"/>
              <a:t>Ernesto</a:t>
            </a:r>
          </a:p>
          <a:p>
            <a:pPr marL="914400" lvl="1" indent="-457200">
              <a:buFont typeface="+mj-lt"/>
              <a:buAutoNum type="arabicPeriod"/>
            </a:pPr>
            <a:r>
              <a:rPr lang="it-IT" b="0" kern="0" dirty="0"/>
              <a:t>Laura</a:t>
            </a:r>
          </a:p>
        </p:txBody>
      </p:sp>
    </p:spTree>
    <p:extLst>
      <p:ext uri="{BB962C8B-B14F-4D97-AF65-F5344CB8AC3E}">
        <p14:creationId xmlns:p14="http://schemas.microsoft.com/office/powerpoint/2010/main" val="9496260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7F981-37E3-4777-8048-BF481CC0B9EF}"/>
              </a:ext>
            </a:extLst>
          </p:cNvPr>
          <p:cNvSpPr>
            <a:spLocks noGrp="1"/>
          </p:cNvSpPr>
          <p:nvPr>
            <p:ph type="title"/>
          </p:nvPr>
        </p:nvSpPr>
        <p:spPr>
          <a:xfrm>
            <a:off x="2590800" y="274638"/>
            <a:ext cx="6096000" cy="706090"/>
          </a:xfrm>
        </p:spPr>
        <p:txBody>
          <a:bodyPr/>
          <a:lstStyle/>
          <a:p>
            <a:r>
              <a:rPr lang="it-IT" sz="4000" dirty="0"/>
              <a:t>Capire gli indici di validità</a:t>
            </a:r>
          </a:p>
        </p:txBody>
      </p:sp>
      <p:sp>
        <p:nvSpPr>
          <p:cNvPr id="4" name="Segnaposto contenuto 3">
            <a:extLst>
              <a:ext uri="{FF2B5EF4-FFF2-40B4-BE49-F238E27FC236}">
                <a16:creationId xmlns:a16="http://schemas.microsoft.com/office/drawing/2014/main" id="{1338657F-ABD2-4C07-B15E-C7481D42A64E}"/>
              </a:ext>
            </a:extLst>
          </p:cNvPr>
          <p:cNvSpPr>
            <a:spLocks noGrp="1"/>
          </p:cNvSpPr>
          <p:nvPr>
            <p:ph sz="half" idx="1"/>
          </p:nvPr>
        </p:nvSpPr>
        <p:spPr/>
        <p:txBody>
          <a:bodyPr/>
          <a:lstStyle/>
          <a:p>
            <a:pPr marL="0" indent="0">
              <a:buNone/>
            </a:pPr>
            <a:r>
              <a:rPr lang="it-IT" dirty="0"/>
              <a:t>Graduatoria candidati in base all‘</a:t>
            </a:r>
            <a:r>
              <a:rPr lang="it-IT" b="1" dirty="0"/>
              <a:t>età</a:t>
            </a:r>
            <a:r>
              <a:rPr lang="it-IT" dirty="0"/>
              <a:t> o alla </a:t>
            </a:r>
            <a:r>
              <a:rPr lang="it-IT" b="1" dirty="0"/>
              <a:t>grafologia</a:t>
            </a:r>
            <a:r>
              <a:rPr lang="it-IT" dirty="0"/>
              <a:t> (</a:t>
            </a:r>
            <a:r>
              <a:rPr lang="it-IT" b="1" i="1" dirty="0"/>
              <a:t>r</a:t>
            </a:r>
            <a:r>
              <a:rPr lang="it-IT" b="1" dirty="0"/>
              <a:t>=.00</a:t>
            </a:r>
            <a:r>
              <a:rPr lang="it-IT" dirty="0"/>
              <a:t>)</a:t>
            </a:r>
          </a:p>
          <a:p>
            <a:pPr marL="914400" lvl="1" indent="-457200">
              <a:buFont typeface="+mj-lt"/>
              <a:buAutoNum type="arabicPeriod"/>
            </a:pPr>
            <a:r>
              <a:rPr lang="it-IT" b="1" dirty="0"/>
              <a:t>Giuseppe (assunto)</a:t>
            </a:r>
          </a:p>
          <a:p>
            <a:pPr marL="914400" lvl="1" indent="-457200">
              <a:buFont typeface="+mj-lt"/>
              <a:buAutoNum type="arabicPeriod"/>
            </a:pPr>
            <a:r>
              <a:rPr lang="it-IT" dirty="0"/>
              <a:t>Matteo</a:t>
            </a:r>
          </a:p>
          <a:p>
            <a:pPr marL="914400" lvl="1" indent="-457200">
              <a:buFont typeface="+mj-lt"/>
              <a:buAutoNum type="arabicPeriod"/>
            </a:pPr>
            <a:r>
              <a:rPr lang="it-IT" dirty="0"/>
              <a:t>Laura</a:t>
            </a:r>
          </a:p>
          <a:p>
            <a:pPr marL="914400" lvl="1" indent="-457200">
              <a:buFont typeface="+mj-lt"/>
              <a:buAutoNum type="arabicPeriod"/>
            </a:pPr>
            <a:r>
              <a:rPr lang="it-IT" dirty="0"/>
              <a:t>Ernesto</a:t>
            </a:r>
          </a:p>
          <a:p>
            <a:pPr marL="914400" lvl="1" indent="-457200">
              <a:buFont typeface="+mj-lt"/>
              <a:buAutoNum type="arabicPeriod"/>
            </a:pPr>
            <a:r>
              <a:rPr lang="it-IT" dirty="0"/>
              <a:t>Marta</a:t>
            </a:r>
          </a:p>
          <a:p>
            <a:pPr marL="914400" lvl="1" indent="-457200">
              <a:buFont typeface="+mj-lt"/>
              <a:buAutoNum type="arabicPeriod"/>
            </a:pPr>
            <a:r>
              <a:rPr lang="it-IT" dirty="0"/>
              <a:t>Sara</a:t>
            </a:r>
          </a:p>
          <a:p>
            <a:pPr marL="914400" lvl="1" indent="-457200">
              <a:buFont typeface="+mj-lt"/>
              <a:buAutoNum type="arabicPeriod"/>
            </a:pPr>
            <a:r>
              <a:rPr lang="it-IT" dirty="0"/>
              <a:t>Giovanni</a:t>
            </a:r>
          </a:p>
          <a:p>
            <a:pPr marL="914400" lvl="1" indent="-457200">
              <a:buFont typeface="+mj-lt"/>
              <a:buAutoNum type="arabicPeriod"/>
            </a:pPr>
            <a:r>
              <a:rPr lang="it-IT" dirty="0"/>
              <a:t>Luca</a:t>
            </a:r>
          </a:p>
        </p:txBody>
      </p:sp>
      <p:cxnSp>
        <p:nvCxnSpPr>
          <p:cNvPr id="7" name="Connettore 2 6">
            <a:extLst>
              <a:ext uri="{FF2B5EF4-FFF2-40B4-BE49-F238E27FC236}">
                <a16:creationId xmlns:a16="http://schemas.microsoft.com/office/drawing/2014/main" id="{34E4B02A-E65F-4D0B-91E0-05819CFEB0F8}"/>
              </a:ext>
            </a:extLst>
          </p:cNvPr>
          <p:cNvCxnSpPr>
            <a:cxnSpLocks/>
          </p:cNvCxnSpPr>
          <p:nvPr/>
        </p:nvCxnSpPr>
        <p:spPr bwMode="auto">
          <a:xfrm>
            <a:off x="3779912" y="3429000"/>
            <a:ext cx="1260140" cy="1944216"/>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9" name="Connettore 2 8">
            <a:extLst>
              <a:ext uri="{FF2B5EF4-FFF2-40B4-BE49-F238E27FC236}">
                <a16:creationId xmlns:a16="http://schemas.microsoft.com/office/drawing/2014/main" id="{E659D45B-86FA-4510-8BB2-0F53AE80E7EA}"/>
              </a:ext>
            </a:extLst>
          </p:cNvPr>
          <p:cNvCxnSpPr>
            <a:cxnSpLocks/>
          </p:cNvCxnSpPr>
          <p:nvPr/>
        </p:nvCxnSpPr>
        <p:spPr bwMode="auto">
          <a:xfrm flipV="1">
            <a:off x="2476500" y="3573016"/>
            <a:ext cx="2599556" cy="13681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Connettore 2 9">
            <a:extLst>
              <a:ext uri="{FF2B5EF4-FFF2-40B4-BE49-F238E27FC236}">
                <a16:creationId xmlns:a16="http://schemas.microsoft.com/office/drawing/2014/main" id="{3E14D199-0EDE-4FEB-AE19-66301591AE7D}"/>
              </a:ext>
            </a:extLst>
          </p:cNvPr>
          <p:cNvCxnSpPr>
            <a:cxnSpLocks/>
          </p:cNvCxnSpPr>
          <p:nvPr/>
        </p:nvCxnSpPr>
        <p:spPr bwMode="auto">
          <a:xfrm>
            <a:off x="2476500" y="4077072"/>
            <a:ext cx="2563552" cy="21602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Connettore 2 10">
            <a:extLst>
              <a:ext uri="{FF2B5EF4-FFF2-40B4-BE49-F238E27FC236}">
                <a16:creationId xmlns:a16="http://schemas.microsoft.com/office/drawing/2014/main" id="{72B3C97E-B9D4-42B2-B6B9-4E1740BB6391}"/>
              </a:ext>
            </a:extLst>
          </p:cNvPr>
          <p:cNvCxnSpPr>
            <a:cxnSpLocks/>
          </p:cNvCxnSpPr>
          <p:nvPr/>
        </p:nvCxnSpPr>
        <p:spPr bwMode="auto">
          <a:xfrm>
            <a:off x="2590800" y="4509120"/>
            <a:ext cx="2449252" cy="13504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Connettore 2 11">
            <a:extLst>
              <a:ext uri="{FF2B5EF4-FFF2-40B4-BE49-F238E27FC236}">
                <a16:creationId xmlns:a16="http://schemas.microsoft.com/office/drawing/2014/main" id="{EA51264D-9CB4-4723-B860-A5611B7C261E}"/>
              </a:ext>
            </a:extLst>
          </p:cNvPr>
          <p:cNvCxnSpPr>
            <a:cxnSpLocks/>
          </p:cNvCxnSpPr>
          <p:nvPr/>
        </p:nvCxnSpPr>
        <p:spPr bwMode="auto">
          <a:xfrm>
            <a:off x="2411760" y="3645024"/>
            <a:ext cx="2664296" cy="936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Connettore 2 12">
            <a:extLst>
              <a:ext uri="{FF2B5EF4-FFF2-40B4-BE49-F238E27FC236}">
                <a16:creationId xmlns:a16="http://schemas.microsoft.com/office/drawing/2014/main" id="{C1BADB12-50F2-4A49-A449-9DE3A7A316D9}"/>
              </a:ext>
            </a:extLst>
          </p:cNvPr>
          <p:cNvCxnSpPr>
            <a:cxnSpLocks/>
          </p:cNvCxnSpPr>
          <p:nvPr/>
        </p:nvCxnSpPr>
        <p:spPr bwMode="auto">
          <a:xfrm flipV="1">
            <a:off x="2303748" y="4941168"/>
            <a:ext cx="2700300" cy="4320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Connettore 2 13">
            <a:extLst>
              <a:ext uri="{FF2B5EF4-FFF2-40B4-BE49-F238E27FC236}">
                <a16:creationId xmlns:a16="http://schemas.microsoft.com/office/drawing/2014/main" id="{B39D1515-4E94-4768-A8B7-504BAAA86DFF}"/>
              </a:ext>
            </a:extLst>
          </p:cNvPr>
          <p:cNvCxnSpPr>
            <a:cxnSpLocks/>
          </p:cNvCxnSpPr>
          <p:nvPr/>
        </p:nvCxnSpPr>
        <p:spPr bwMode="auto">
          <a:xfrm flipV="1">
            <a:off x="2900849" y="4077072"/>
            <a:ext cx="2175207" cy="17281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Connettore 2 14">
            <a:extLst>
              <a:ext uri="{FF2B5EF4-FFF2-40B4-BE49-F238E27FC236}">
                <a16:creationId xmlns:a16="http://schemas.microsoft.com/office/drawing/2014/main" id="{21860D8E-3D9F-4050-B8AA-E0CFAD85FCF2}"/>
              </a:ext>
            </a:extLst>
          </p:cNvPr>
          <p:cNvCxnSpPr>
            <a:cxnSpLocks/>
          </p:cNvCxnSpPr>
          <p:nvPr/>
        </p:nvCxnSpPr>
        <p:spPr bwMode="auto">
          <a:xfrm flipV="1">
            <a:off x="2303748" y="3212976"/>
            <a:ext cx="2772308" cy="307859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Segnaposto contenuto 3">
            <a:extLst>
              <a:ext uri="{FF2B5EF4-FFF2-40B4-BE49-F238E27FC236}">
                <a16:creationId xmlns:a16="http://schemas.microsoft.com/office/drawing/2014/main" id="{957E1DC4-CF26-47D8-BA46-773CAC428CCC}"/>
              </a:ext>
            </a:extLst>
          </p:cNvPr>
          <p:cNvSpPr txBox="1">
            <a:spLocks/>
          </p:cNvSpPr>
          <p:nvPr/>
        </p:nvSpPr>
        <p:spPr bwMode="auto">
          <a:xfrm>
            <a:off x="4796272" y="1600200"/>
            <a:ext cx="4038600" cy="4853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it-IT" b="0" kern="0" dirty="0"/>
              <a:t>Graduatoria in base a </a:t>
            </a:r>
            <a:r>
              <a:rPr lang="it-IT" b="1" kern="0" dirty="0"/>
              <a:t>performance lavorativa (ipotetica)</a:t>
            </a:r>
            <a:endParaRPr lang="it-IT" b="0" kern="0" dirty="0"/>
          </a:p>
          <a:p>
            <a:pPr marL="914400" lvl="1" indent="-457200">
              <a:buFont typeface="+mj-lt"/>
              <a:buAutoNum type="arabicPeriod"/>
            </a:pPr>
            <a:r>
              <a:rPr lang="it-IT" b="0" kern="0" dirty="0"/>
              <a:t>Luca</a:t>
            </a:r>
          </a:p>
          <a:p>
            <a:pPr marL="914400" lvl="1" indent="-457200">
              <a:buFont typeface="+mj-lt"/>
              <a:buAutoNum type="arabicPeriod"/>
            </a:pPr>
            <a:r>
              <a:rPr lang="it-IT" b="0" kern="0" dirty="0"/>
              <a:t>Marta</a:t>
            </a:r>
          </a:p>
          <a:p>
            <a:pPr marL="914400" lvl="1" indent="-457200">
              <a:buFont typeface="+mj-lt"/>
              <a:buAutoNum type="arabicPeriod"/>
            </a:pPr>
            <a:r>
              <a:rPr lang="it-IT" b="0" kern="0" dirty="0"/>
              <a:t>Giovanni</a:t>
            </a:r>
          </a:p>
          <a:p>
            <a:pPr marL="914400" lvl="1" indent="-457200">
              <a:buFont typeface="+mj-lt"/>
              <a:buAutoNum type="arabicPeriod"/>
            </a:pPr>
            <a:r>
              <a:rPr lang="it-IT" b="0" kern="0" dirty="0"/>
              <a:t>Matteo</a:t>
            </a:r>
          </a:p>
          <a:p>
            <a:pPr marL="914400" lvl="1" indent="-457200">
              <a:buFont typeface="+mj-lt"/>
              <a:buAutoNum type="arabicPeriod"/>
            </a:pPr>
            <a:r>
              <a:rPr lang="it-IT" b="0" kern="0" dirty="0"/>
              <a:t>Sara</a:t>
            </a:r>
          </a:p>
          <a:p>
            <a:pPr marL="914400" lvl="1" indent="-457200">
              <a:buFont typeface="+mj-lt"/>
              <a:buAutoNum type="arabicPeriod"/>
            </a:pPr>
            <a:r>
              <a:rPr lang="it-IT" kern="0" dirty="0"/>
              <a:t>Giuseppe</a:t>
            </a:r>
          </a:p>
          <a:p>
            <a:pPr marL="914400" lvl="1" indent="-457200">
              <a:buFont typeface="+mj-lt"/>
              <a:buAutoNum type="arabicPeriod"/>
            </a:pPr>
            <a:r>
              <a:rPr lang="it-IT" b="0" kern="0" dirty="0"/>
              <a:t>Ernesto</a:t>
            </a:r>
          </a:p>
          <a:p>
            <a:pPr marL="914400" lvl="1" indent="-457200">
              <a:buFont typeface="+mj-lt"/>
              <a:buAutoNum type="arabicPeriod"/>
            </a:pPr>
            <a:r>
              <a:rPr lang="it-IT" b="0" kern="0" dirty="0"/>
              <a:t>Laura</a:t>
            </a:r>
          </a:p>
        </p:txBody>
      </p:sp>
    </p:spTree>
    <p:extLst>
      <p:ext uri="{BB962C8B-B14F-4D97-AF65-F5344CB8AC3E}">
        <p14:creationId xmlns:p14="http://schemas.microsoft.com/office/powerpoint/2010/main" val="186965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AEB87E-37B2-4E32-A3A8-74A5F415F0AE}"/>
              </a:ext>
            </a:extLst>
          </p:cNvPr>
          <p:cNvSpPr>
            <a:spLocks noGrp="1"/>
          </p:cNvSpPr>
          <p:nvPr>
            <p:ph type="title"/>
          </p:nvPr>
        </p:nvSpPr>
        <p:spPr/>
        <p:txBody>
          <a:bodyPr/>
          <a:lstStyle/>
          <a:p>
            <a:r>
              <a:rPr lang="it-IT" dirty="0"/>
              <a:t>La validità incrementale</a:t>
            </a:r>
          </a:p>
        </p:txBody>
      </p:sp>
      <p:sp>
        <p:nvSpPr>
          <p:cNvPr id="78" name="Figura a mano libera: forma 77">
            <a:extLst>
              <a:ext uri="{FF2B5EF4-FFF2-40B4-BE49-F238E27FC236}">
                <a16:creationId xmlns:a16="http://schemas.microsoft.com/office/drawing/2014/main" id="{476EA1CF-170F-4BC9-9073-EE661C165187}"/>
              </a:ext>
            </a:extLst>
          </p:cNvPr>
          <p:cNvSpPr/>
          <p:nvPr/>
        </p:nvSpPr>
        <p:spPr bwMode="auto">
          <a:xfrm>
            <a:off x="2552179" y="2710247"/>
            <a:ext cx="576554" cy="392081"/>
          </a:xfrm>
          <a:custGeom>
            <a:avLst/>
            <a:gdLst>
              <a:gd name="connsiteX0" fmla="*/ 576554 w 576554"/>
              <a:gd name="connsiteY0" fmla="*/ 0 h 392081"/>
              <a:gd name="connsiteX1" fmla="*/ 572720 w 576554"/>
              <a:gd name="connsiteY1" fmla="*/ 72298 h 392081"/>
              <a:gd name="connsiteX2" fmla="*/ 517207 w 576554"/>
              <a:gd name="connsiteY2" fmla="*/ 278962 h 392081"/>
              <a:gd name="connsiteX3" fmla="*/ 452738 w 576554"/>
              <a:gd name="connsiteY3" fmla="*/ 392081 h 392081"/>
              <a:gd name="connsiteX4" fmla="*/ 358359 w 576554"/>
              <a:gd name="connsiteY4" fmla="*/ 343293 h 392081"/>
              <a:gd name="connsiteX5" fmla="*/ 64057 w 576554"/>
              <a:gd name="connsiteY5" fmla="*/ 286706 h 392081"/>
              <a:gd name="connsiteX6" fmla="*/ 0 w 576554"/>
              <a:gd name="connsiteY6" fmla="*/ 289787 h 392081"/>
              <a:gd name="connsiteX7" fmla="*/ 69485 w 576554"/>
              <a:gd name="connsiteY7" fmla="*/ 209581 h 392081"/>
              <a:gd name="connsiteX8" fmla="*/ 526812 w 576554"/>
              <a:gd name="connsiteY8" fmla="*/ 2392 h 392081"/>
              <a:gd name="connsiteX9" fmla="*/ 576554 w 576554"/>
              <a:gd name="connsiteY9" fmla="*/ 0 h 39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4" h="392081">
                <a:moveTo>
                  <a:pt x="576554" y="0"/>
                </a:moveTo>
                <a:lnTo>
                  <a:pt x="572720" y="72298"/>
                </a:lnTo>
                <a:cubicBezTo>
                  <a:pt x="564977" y="144919"/>
                  <a:pt x="545902" y="214350"/>
                  <a:pt x="517207" y="278962"/>
                </a:cubicBezTo>
                <a:lnTo>
                  <a:pt x="452738" y="392081"/>
                </a:lnTo>
                <a:lnTo>
                  <a:pt x="358359" y="343293"/>
                </a:lnTo>
                <a:cubicBezTo>
                  <a:pt x="267903" y="306856"/>
                  <a:pt x="168451" y="286706"/>
                  <a:pt x="64057" y="286706"/>
                </a:cubicBezTo>
                <a:lnTo>
                  <a:pt x="0" y="289787"/>
                </a:lnTo>
                <a:lnTo>
                  <a:pt x="69485" y="209581"/>
                </a:lnTo>
                <a:cubicBezTo>
                  <a:pt x="189206" y="95560"/>
                  <a:pt x="348890" y="19600"/>
                  <a:pt x="526812" y="2392"/>
                </a:cubicBezTo>
                <a:lnTo>
                  <a:pt x="576554" y="0"/>
                </a:lnTo>
                <a:close/>
              </a:path>
            </a:pathLst>
          </a:custGeom>
          <a:pattFill prst="ltVert">
            <a:fgClr>
              <a:schemeClr val="accent2"/>
            </a:fgClr>
            <a:bgClr>
              <a:schemeClr val="bg1"/>
            </a:bgClr>
          </a:patt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7" name="Figura a mano libera: forma 76">
            <a:extLst>
              <a:ext uri="{FF2B5EF4-FFF2-40B4-BE49-F238E27FC236}">
                <a16:creationId xmlns:a16="http://schemas.microsoft.com/office/drawing/2014/main" id="{A6B69300-44C3-4438-9544-F804A2D5151D}"/>
              </a:ext>
            </a:extLst>
          </p:cNvPr>
          <p:cNvSpPr/>
          <p:nvPr/>
        </p:nvSpPr>
        <p:spPr bwMode="auto">
          <a:xfrm>
            <a:off x="1984039" y="3000034"/>
            <a:ext cx="568141" cy="428967"/>
          </a:xfrm>
          <a:custGeom>
            <a:avLst/>
            <a:gdLst>
              <a:gd name="connsiteX0" fmla="*/ 568141 w 568141"/>
              <a:gd name="connsiteY0" fmla="*/ 0 h 428967"/>
              <a:gd name="connsiteX1" fmla="*/ 545301 w 568141"/>
              <a:gd name="connsiteY1" fmla="*/ 26364 h 428967"/>
              <a:gd name="connsiteX2" fmla="*/ 420078 w 568141"/>
              <a:gd name="connsiteY2" fmla="*/ 355343 h 428967"/>
              <a:gd name="connsiteX3" fmla="*/ 416244 w 568141"/>
              <a:gd name="connsiteY3" fmla="*/ 427641 h 428967"/>
              <a:gd name="connsiteX4" fmla="*/ 388681 w 568141"/>
              <a:gd name="connsiteY4" fmla="*/ 428967 h 428967"/>
              <a:gd name="connsiteX5" fmla="*/ 94379 w 568141"/>
              <a:gd name="connsiteY5" fmla="*/ 372380 h 428967"/>
              <a:gd name="connsiteX6" fmla="*/ 0 w 568141"/>
              <a:gd name="connsiteY6" fmla="*/ 323592 h 428967"/>
              <a:gd name="connsiteX7" fmla="*/ 5241 w 568141"/>
              <a:gd name="connsiteY7" fmla="*/ 314396 h 428967"/>
              <a:gd name="connsiteX8" fmla="*/ 554893 w 568141"/>
              <a:gd name="connsiteY8" fmla="*/ 637 h 428967"/>
              <a:gd name="connsiteX9" fmla="*/ 568141 w 568141"/>
              <a:gd name="connsiteY9" fmla="*/ 0 h 4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141" h="428967">
                <a:moveTo>
                  <a:pt x="568141" y="0"/>
                </a:moveTo>
                <a:lnTo>
                  <a:pt x="545301" y="26364"/>
                </a:lnTo>
                <a:cubicBezTo>
                  <a:pt x="477364" y="122135"/>
                  <a:pt x="432984" y="234308"/>
                  <a:pt x="420078" y="355343"/>
                </a:cubicBezTo>
                <a:lnTo>
                  <a:pt x="416244" y="427641"/>
                </a:lnTo>
                <a:lnTo>
                  <a:pt x="388681" y="428967"/>
                </a:lnTo>
                <a:cubicBezTo>
                  <a:pt x="284288" y="428967"/>
                  <a:pt x="184836" y="408818"/>
                  <a:pt x="94379" y="372380"/>
                </a:cubicBezTo>
                <a:lnTo>
                  <a:pt x="0" y="323592"/>
                </a:lnTo>
                <a:lnTo>
                  <a:pt x="5241" y="314396"/>
                </a:lnTo>
                <a:cubicBezTo>
                  <a:pt x="127528" y="142007"/>
                  <a:pt x="326137" y="22762"/>
                  <a:pt x="554893" y="637"/>
                </a:cubicBezTo>
                <a:lnTo>
                  <a:pt x="568141" y="0"/>
                </a:lnTo>
                <a:close/>
              </a:path>
            </a:pathLst>
          </a:custGeom>
          <a:solidFill>
            <a:schemeClr val="accent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6" name="Figura a mano libera: forma 75">
            <a:extLst>
              <a:ext uri="{FF2B5EF4-FFF2-40B4-BE49-F238E27FC236}">
                <a16:creationId xmlns:a16="http://schemas.microsoft.com/office/drawing/2014/main" id="{B5B2DA26-7333-421C-BE95-628E6F6604B6}"/>
              </a:ext>
            </a:extLst>
          </p:cNvPr>
          <p:cNvSpPr/>
          <p:nvPr/>
        </p:nvSpPr>
        <p:spPr bwMode="auto">
          <a:xfrm>
            <a:off x="2400212" y="3102328"/>
            <a:ext cx="972108" cy="1046753"/>
          </a:xfrm>
          <a:custGeom>
            <a:avLst/>
            <a:gdLst>
              <a:gd name="connsiteX0" fmla="*/ 604705 w 972108"/>
              <a:gd name="connsiteY0" fmla="*/ 0 h 1046753"/>
              <a:gd name="connsiteX1" fmla="*/ 638758 w 972108"/>
              <a:gd name="connsiteY1" fmla="*/ 17603 h 1046753"/>
              <a:gd name="connsiteX2" fmla="*/ 972108 w 972108"/>
              <a:gd name="connsiteY2" fmla="*/ 614705 h 1046753"/>
              <a:gd name="connsiteX3" fmla="*/ 842981 w 972108"/>
              <a:gd name="connsiteY3" fmla="*/ 1017308 h 1046753"/>
              <a:gd name="connsiteX4" fmla="*/ 820141 w 972108"/>
              <a:gd name="connsiteY4" fmla="*/ 1043672 h 1046753"/>
              <a:gd name="connsiteX5" fmla="*/ 756084 w 972108"/>
              <a:gd name="connsiteY5" fmla="*/ 1046753 h 1046753"/>
              <a:gd name="connsiteX6" fmla="*/ 0 w 972108"/>
              <a:gd name="connsiteY6" fmla="*/ 326673 h 1046753"/>
              <a:gd name="connsiteX7" fmla="*/ 70 w 972108"/>
              <a:gd name="connsiteY7" fmla="*/ 325347 h 1046753"/>
              <a:gd name="connsiteX8" fmla="*/ 49812 w 972108"/>
              <a:gd name="connsiteY8" fmla="*/ 322955 h 1046753"/>
              <a:gd name="connsiteX9" fmla="*/ 599464 w 972108"/>
              <a:gd name="connsiteY9" fmla="*/ 9196 h 1046753"/>
              <a:gd name="connsiteX10" fmla="*/ 604705 w 972108"/>
              <a:gd name="connsiteY10" fmla="*/ 0 h 10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108" h="1046753">
                <a:moveTo>
                  <a:pt x="604705" y="0"/>
                </a:moveTo>
                <a:lnTo>
                  <a:pt x="638758" y="17603"/>
                </a:lnTo>
                <a:cubicBezTo>
                  <a:pt x="839878" y="147007"/>
                  <a:pt x="972108" y="366150"/>
                  <a:pt x="972108" y="614705"/>
                </a:cubicBezTo>
                <a:cubicBezTo>
                  <a:pt x="972108" y="763839"/>
                  <a:pt x="924505" y="902383"/>
                  <a:pt x="842981" y="1017308"/>
                </a:cubicBezTo>
                <a:lnTo>
                  <a:pt x="820141" y="1043672"/>
                </a:lnTo>
                <a:lnTo>
                  <a:pt x="756084" y="1046753"/>
                </a:lnTo>
                <a:cubicBezTo>
                  <a:pt x="338510" y="1046753"/>
                  <a:pt x="0" y="724362"/>
                  <a:pt x="0" y="326673"/>
                </a:cubicBezTo>
                <a:lnTo>
                  <a:pt x="70" y="325347"/>
                </a:lnTo>
                <a:lnTo>
                  <a:pt x="49812" y="322955"/>
                </a:lnTo>
                <a:cubicBezTo>
                  <a:pt x="278568" y="300830"/>
                  <a:pt x="477178" y="181585"/>
                  <a:pt x="599464" y="9196"/>
                </a:cubicBezTo>
                <a:lnTo>
                  <a:pt x="604705" y="0"/>
                </a:lnTo>
                <a:close/>
              </a:path>
            </a:pathLst>
          </a:custGeom>
          <a:pattFill prst="ltHorz">
            <a:fgClr>
              <a:schemeClr val="accent2"/>
            </a:fgClr>
            <a:bgClr>
              <a:schemeClr val="bg1"/>
            </a:bgClr>
          </a:patt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5" name="Figura a mano libera: forma 74">
            <a:extLst>
              <a:ext uri="{FF2B5EF4-FFF2-40B4-BE49-F238E27FC236}">
                <a16:creationId xmlns:a16="http://schemas.microsoft.com/office/drawing/2014/main" id="{1F871339-C075-4ADE-A4F6-00BA6005D34B}"/>
              </a:ext>
            </a:extLst>
          </p:cNvPr>
          <p:cNvSpPr/>
          <p:nvPr/>
        </p:nvSpPr>
        <p:spPr bwMode="auto">
          <a:xfrm>
            <a:off x="1616635" y="1988841"/>
            <a:ext cx="1512168" cy="1334785"/>
          </a:xfrm>
          <a:custGeom>
            <a:avLst/>
            <a:gdLst>
              <a:gd name="connsiteX0" fmla="*/ 756084 w 1512168"/>
              <a:gd name="connsiteY0" fmla="*/ 0 h 1334785"/>
              <a:gd name="connsiteX1" fmla="*/ 1512168 w 1512168"/>
              <a:gd name="connsiteY1" fmla="*/ 720080 h 1334785"/>
              <a:gd name="connsiteX2" fmla="*/ 1512098 w 1512168"/>
              <a:gd name="connsiteY2" fmla="*/ 721406 h 1334785"/>
              <a:gd name="connsiteX3" fmla="*/ 1462356 w 1512168"/>
              <a:gd name="connsiteY3" fmla="*/ 723798 h 1334785"/>
              <a:gd name="connsiteX4" fmla="*/ 1005029 w 1512168"/>
              <a:gd name="connsiteY4" fmla="*/ 930987 h 1334785"/>
              <a:gd name="connsiteX5" fmla="*/ 935544 w 1512168"/>
              <a:gd name="connsiteY5" fmla="*/ 1011193 h 1334785"/>
              <a:gd name="connsiteX6" fmla="*/ 922296 w 1512168"/>
              <a:gd name="connsiteY6" fmla="*/ 1011830 h 1334785"/>
              <a:gd name="connsiteX7" fmla="*/ 372644 w 1512168"/>
              <a:gd name="connsiteY7" fmla="*/ 1325589 h 1334785"/>
              <a:gd name="connsiteX8" fmla="*/ 367403 w 1512168"/>
              <a:gd name="connsiteY8" fmla="*/ 1334785 h 1334785"/>
              <a:gd name="connsiteX9" fmla="*/ 333350 w 1512168"/>
              <a:gd name="connsiteY9" fmla="*/ 1317182 h 1334785"/>
              <a:gd name="connsiteX10" fmla="*/ 0 w 1512168"/>
              <a:gd name="connsiteY10" fmla="*/ 720080 h 1334785"/>
              <a:gd name="connsiteX11" fmla="*/ 756084 w 1512168"/>
              <a:gd name="connsiteY11" fmla="*/ 0 h 133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168" h="1334785">
                <a:moveTo>
                  <a:pt x="756084" y="0"/>
                </a:moveTo>
                <a:cubicBezTo>
                  <a:pt x="1173658" y="0"/>
                  <a:pt x="1512168" y="322391"/>
                  <a:pt x="1512168" y="720080"/>
                </a:cubicBezTo>
                <a:lnTo>
                  <a:pt x="1512098" y="721406"/>
                </a:lnTo>
                <a:lnTo>
                  <a:pt x="1462356" y="723798"/>
                </a:lnTo>
                <a:cubicBezTo>
                  <a:pt x="1284434" y="741006"/>
                  <a:pt x="1124750" y="816966"/>
                  <a:pt x="1005029" y="930987"/>
                </a:cubicBezTo>
                <a:lnTo>
                  <a:pt x="935544" y="1011193"/>
                </a:lnTo>
                <a:lnTo>
                  <a:pt x="922296" y="1011830"/>
                </a:lnTo>
                <a:cubicBezTo>
                  <a:pt x="693540" y="1033955"/>
                  <a:pt x="494931" y="1153200"/>
                  <a:pt x="372644" y="1325589"/>
                </a:cubicBezTo>
                <a:lnTo>
                  <a:pt x="367403" y="1334785"/>
                </a:lnTo>
                <a:lnTo>
                  <a:pt x="333350" y="1317182"/>
                </a:lnTo>
                <a:cubicBezTo>
                  <a:pt x="132231" y="1187778"/>
                  <a:pt x="0" y="968636"/>
                  <a:pt x="0" y="720080"/>
                </a:cubicBezTo>
                <a:cubicBezTo>
                  <a:pt x="0" y="322391"/>
                  <a:pt x="338510" y="0"/>
                  <a:pt x="756084" y="0"/>
                </a:cubicBezTo>
                <a:close/>
              </a:path>
            </a:pathLst>
          </a:custGeom>
          <a:solidFill>
            <a:schemeClr val="accent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4" name="Figura a mano libera: forma 73">
            <a:extLst>
              <a:ext uri="{FF2B5EF4-FFF2-40B4-BE49-F238E27FC236}">
                <a16:creationId xmlns:a16="http://schemas.microsoft.com/office/drawing/2014/main" id="{850CED2B-C7B8-418A-A895-F34DA50D0EB6}"/>
              </a:ext>
            </a:extLst>
          </p:cNvPr>
          <p:cNvSpPr/>
          <p:nvPr/>
        </p:nvSpPr>
        <p:spPr bwMode="auto">
          <a:xfrm>
            <a:off x="3004918" y="2708921"/>
            <a:ext cx="907463" cy="1437079"/>
          </a:xfrm>
          <a:custGeom>
            <a:avLst/>
            <a:gdLst>
              <a:gd name="connsiteX0" fmla="*/ 151379 w 907463"/>
              <a:gd name="connsiteY0" fmla="*/ 0 h 1437079"/>
              <a:gd name="connsiteX1" fmla="*/ 907463 w 907463"/>
              <a:gd name="connsiteY1" fmla="*/ 720080 h 1437079"/>
              <a:gd name="connsiteX2" fmla="*/ 228684 w 907463"/>
              <a:gd name="connsiteY2" fmla="*/ 1436442 h 1437079"/>
              <a:gd name="connsiteX3" fmla="*/ 215436 w 907463"/>
              <a:gd name="connsiteY3" fmla="*/ 1437079 h 1437079"/>
              <a:gd name="connsiteX4" fmla="*/ 238276 w 907463"/>
              <a:gd name="connsiteY4" fmla="*/ 1410715 h 1437079"/>
              <a:gd name="connsiteX5" fmla="*/ 367403 w 907463"/>
              <a:gd name="connsiteY5" fmla="*/ 1008112 h 1437079"/>
              <a:gd name="connsiteX6" fmla="*/ 34053 w 907463"/>
              <a:gd name="connsiteY6" fmla="*/ 411010 h 1437079"/>
              <a:gd name="connsiteX7" fmla="*/ 0 w 907463"/>
              <a:gd name="connsiteY7" fmla="*/ 393407 h 1437079"/>
              <a:gd name="connsiteX8" fmla="*/ 64469 w 907463"/>
              <a:gd name="connsiteY8" fmla="*/ 280288 h 1437079"/>
              <a:gd name="connsiteX9" fmla="*/ 119982 w 907463"/>
              <a:gd name="connsiteY9" fmla="*/ 73624 h 1437079"/>
              <a:gd name="connsiteX10" fmla="*/ 123816 w 907463"/>
              <a:gd name="connsiteY10" fmla="*/ 1326 h 1437079"/>
              <a:gd name="connsiteX11" fmla="*/ 151379 w 907463"/>
              <a:gd name="connsiteY11" fmla="*/ 0 h 14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7463" h="1437079">
                <a:moveTo>
                  <a:pt x="151379" y="0"/>
                </a:moveTo>
                <a:cubicBezTo>
                  <a:pt x="568953" y="0"/>
                  <a:pt x="907463" y="322391"/>
                  <a:pt x="907463" y="720080"/>
                </a:cubicBezTo>
                <a:cubicBezTo>
                  <a:pt x="907463" y="1092914"/>
                  <a:pt x="609945" y="1399567"/>
                  <a:pt x="228684" y="1436442"/>
                </a:cubicBezTo>
                <a:lnTo>
                  <a:pt x="215436" y="1437079"/>
                </a:lnTo>
                <a:lnTo>
                  <a:pt x="238276" y="1410715"/>
                </a:lnTo>
                <a:cubicBezTo>
                  <a:pt x="319800" y="1295790"/>
                  <a:pt x="367403" y="1157246"/>
                  <a:pt x="367403" y="1008112"/>
                </a:cubicBezTo>
                <a:cubicBezTo>
                  <a:pt x="367403" y="759557"/>
                  <a:pt x="235173" y="540414"/>
                  <a:pt x="34053" y="411010"/>
                </a:cubicBezTo>
                <a:lnTo>
                  <a:pt x="0" y="393407"/>
                </a:lnTo>
                <a:lnTo>
                  <a:pt x="64469" y="280288"/>
                </a:lnTo>
                <a:cubicBezTo>
                  <a:pt x="93164" y="215676"/>
                  <a:pt x="112239" y="146245"/>
                  <a:pt x="119982" y="73624"/>
                </a:cubicBezTo>
                <a:lnTo>
                  <a:pt x="123816" y="1326"/>
                </a:lnTo>
                <a:lnTo>
                  <a:pt x="151379" y="0"/>
                </a:lnTo>
                <a:close/>
              </a:path>
            </a:pathLst>
          </a:custGeom>
          <a:solidFill>
            <a:schemeClr val="bg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3" name="Figura a mano libera: forma 72">
            <a:extLst>
              <a:ext uri="{FF2B5EF4-FFF2-40B4-BE49-F238E27FC236}">
                <a16:creationId xmlns:a16="http://schemas.microsoft.com/office/drawing/2014/main" id="{D8FA76AB-E821-4D58-A21B-C64C4EC1F550}"/>
              </a:ext>
            </a:extLst>
          </p:cNvPr>
          <p:cNvSpPr/>
          <p:nvPr/>
        </p:nvSpPr>
        <p:spPr bwMode="auto">
          <a:xfrm>
            <a:off x="2400283" y="2996952"/>
            <a:ext cx="604635" cy="430722"/>
          </a:xfrm>
          <a:custGeom>
            <a:avLst/>
            <a:gdLst>
              <a:gd name="connsiteX0" fmla="*/ 215954 w 604635"/>
              <a:gd name="connsiteY0" fmla="*/ 0 h 430722"/>
              <a:gd name="connsiteX1" fmla="*/ 510256 w 604635"/>
              <a:gd name="connsiteY1" fmla="*/ 56587 h 430722"/>
              <a:gd name="connsiteX2" fmla="*/ 604635 w 604635"/>
              <a:gd name="connsiteY2" fmla="*/ 105375 h 430722"/>
              <a:gd name="connsiteX3" fmla="*/ 599394 w 604635"/>
              <a:gd name="connsiteY3" fmla="*/ 114571 h 430722"/>
              <a:gd name="connsiteX4" fmla="*/ 49742 w 604635"/>
              <a:gd name="connsiteY4" fmla="*/ 428330 h 430722"/>
              <a:gd name="connsiteX5" fmla="*/ 0 w 604635"/>
              <a:gd name="connsiteY5" fmla="*/ 430722 h 430722"/>
              <a:gd name="connsiteX6" fmla="*/ 3834 w 604635"/>
              <a:gd name="connsiteY6" fmla="*/ 358424 h 430722"/>
              <a:gd name="connsiteX7" fmla="*/ 129057 w 604635"/>
              <a:gd name="connsiteY7" fmla="*/ 29445 h 430722"/>
              <a:gd name="connsiteX8" fmla="*/ 151897 w 604635"/>
              <a:gd name="connsiteY8" fmla="*/ 3081 h 430722"/>
              <a:gd name="connsiteX9" fmla="*/ 215954 w 604635"/>
              <a:gd name="connsiteY9" fmla="*/ 0 h 43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635" h="430722">
                <a:moveTo>
                  <a:pt x="215954" y="0"/>
                </a:moveTo>
                <a:cubicBezTo>
                  <a:pt x="320348" y="0"/>
                  <a:pt x="419800" y="20150"/>
                  <a:pt x="510256" y="56587"/>
                </a:cubicBezTo>
                <a:lnTo>
                  <a:pt x="604635" y="105375"/>
                </a:lnTo>
                <a:lnTo>
                  <a:pt x="599394" y="114571"/>
                </a:lnTo>
                <a:cubicBezTo>
                  <a:pt x="477108" y="286960"/>
                  <a:pt x="278498" y="406205"/>
                  <a:pt x="49742" y="428330"/>
                </a:cubicBezTo>
                <a:lnTo>
                  <a:pt x="0" y="430722"/>
                </a:lnTo>
                <a:lnTo>
                  <a:pt x="3834" y="358424"/>
                </a:lnTo>
                <a:cubicBezTo>
                  <a:pt x="16740" y="237389"/>
                  <a:pt x="61120" y="125216"/>
                  <a:pt x="129057" y="29445"/>
                </a:cubicBezTo>
                <a:lnTo>
                  <a:pt x="151897" y="3081"/>
                </a:lnTo>
                <a:lnTo>
                  <a:pt x="215954" y="0"/>
                </a:lnTo>
                <a:close/>
              </a:path>
            </a:pathLst>
          </a:custGeom>
          <a:pattFill prst="smGrid">
            <a:fgClr>
              <a:schemeClr val="accent2"/>
            </a:fgClr>
            <a:bgClr>
              <a:schemeClr val="bg1"/>
            </a:bgClr>
          </a:patt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2" name="Figura a mano libera: forma 71">
            <a:extLst>
              <a:ext uri="{FF2B5EF4-FFF2-40B4-BE49-F238E27FC236}">
                <a16:creationId xmlns:a16="http://schemas.microsoft.com/office/drawing/2014/main" id="{2474524B-CC77-44B9-A810-996D69ED919D}"/>
              </a:ext>
            </a:extLst>
          </p:cNvPr>
          <p:cNvSpPr/>
          <p:nvPr/>
        </p:nvSpPr>
        <p:spPr bwMode="auto">
          <a:xfrm>
            <a:off x="1860153" y="3323626"/>
            <a:ext cx="1360201" cy="1113487"/>
          </a:xfrm>
          <a:custGeom>
            <a:avLst/>
            <a:gdLst>
              <a:gd name="connsiteX0" fmla="*/ 123886 w 1360201"/>
              <a:gd name="connsiteY0" fmla="*/ 0 h 1113487"/>
              <a:gd name="connsiteX1" fmla="*/ 218265 w 1360201"/>
              <a:gd name="connsiteY1" fmla="*/ 48788 h 1113487"/>
              <a:gd name="connsiteX2" fmla="*/ 512567 w 1360201"/>
              <a:gd name="connsiteY2" fmla="*/ 105375 h 1113487"/>
              <a:gd name="connsiteX3" fmla="*/ 540130 w 1360201"/>
              <a:gd name="connsiteY3" fmla="*/ 104049 h 1113487"/>
              <a:gd name="connsiteX4" fmla="*/ 540060 w 1360201"/>
              <a:gd name="connsiteY4" fmla="*/ 105375 h 1113487"/>
              <a:gd name="connsiteX5" fmla="*/ 1296144 w 1360201"/>
              <a:gd name="connsiteY5" fmla="*/ 825455 h 1113487"/>
              <a:gd name="connsiteX6" fmla="*/ 1360201 w 1360201"/>
              <a:gd name="connsiteY6" fmla="*/ 822374 h 1113487"/>
              <a:gd name="connsiteX7" fmla="*/ 1290716 w 1360201"/>
              <a:gd name="connsiteY7" fmla="*/ 902580 h 1113487"/>
              <a:gd name="connsiteX8" fmla="*/ 756084 w 1360201"/>
              <a:gd name="connsiteY8" fmla="*/ 1113487 h 1113487"/>
              <a:gd name="connsiteX9" fmla="*/ 0 w 1360201"/>
              <a:gd name="connsiteY9" fmla="*/ 393407 h 1113487"/>
              <a:gd name="connsiteX10" fmla="*/ 59417 w 1360201"/>
              <a:gd name="connsiteY10" fmla="*/ 113119 h 1113487"/>
              <a:gd name="connsiteX11" fmla="*/ 123886 w 1360201"/>
              <a:gd name="connsiteY11" fmla="*/ 0 h 11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0201" h="1113487">
                <a:moveTo>
                  <a:pt x="123886" y="0"/>
                </a:moveTo>
                <a:lnTo>
                  <a:pt x="218265" y="48788"/>
                </a:lnTo>
                <a:cubicBezTo>
                  <a:pt x="308722" y="85226"/>
                  <a:pt x="408174" y="105375"/>
                  <a:pt x="512567" y="105375"/>
                </a:cubicBezTo>
                <a:lnTo>
                  <a:pt x="540130" y="104049"/>
                </a:lnTo>
                <a:lnTo>
                  <a:pt x="540060" y="105375"/>
                </a:lnTo>
                <a:cubicBezTo>
                  <a:pt x="540060" y="503064"/>
                  <a:pt x="878570" y="825455"/>
                  <a:pt x="1296144" y="825455"/>
                </a:cubicBezTo>
                <a:lnTo>
                  <a:pt x="1360201" y="822374"/>
                </a:lnTo>
                <a:lnTo>
                  <a:pt x="1290716" y="902580"/>
                </a:lnTo>
                <a:cubicBezTo>
                  <a:pt x="1153892" y="1032889"/>
                  <a:pt x="964871" y="1113487"/>
                  <a:pt x="756084" y="1113487"/>
                </a:cubicBezTo>
                <a:cubicBezTo>
                  <a:pt x="338510" y="1113487"/>
                  <a:pt x="0" y="791096"/>
                  <a:pt x="0" y="393407"/>
                </a:cubicBezTo>
                <a:cubicBezTo>
                  <a:pt x="0" y="293985"/>
                  <a:pt x="21157" y="199269"/>
                  <a:pt x="59417" y="113119"/>
                </a:cubicBezTo>
                <a:lnTo>
                  <a:pt x="123886" y="0"/>
                </a:lnTo>
                <a:close/>
              </a:path>
            </a:pathLst>
          </a:custGeom>
          <a:solidFill>
            <a:schemeClr val="accent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 name="CasellaDiTesto 6">
            <a:extLst>
              <a:ext uri="{FF2B5EF4-FFF2-40B4-BE49-F238E27FC236}">
                <a16:creationId xmlns:a16="http://schemas.microsoft.com/office/drawing/2014/main" id="{36847B16-83B5-4FB0-8450-47F31223A6F7}"/>
              </a:ext>
            </a:extLst>
          </p:cNvPr>
          <p:cNvSpPr txBox="1"/>
          <p:nvPr/>
        </p:nvSpPr>
        <p:spPr>
          <a:xfrm>
            <a:off x="3956895" y="1721159"/>
            <a:ext cx="1440160" cy="646331"/>
          </a:xfrm>
          <a:prstGeom prst="rect">
            <a:avLst/>
          </a:prstGeom>
          <a:noFill/>
        </p:spPr>
        <p:txBody>
          <a:bodyPr wrap="square" rtlCol="0">
            <a:spAutoFit/>
          </a:bodyPr>
          <a:lstStyle/>
          <a:p>
            <a:r>
              <a:rPr lang="it-IT" dirty="0"/>
              <a:t>Prestazioni lavorative</a:t>
            </a:r>
          </a:p>
        </p:txBody>
      </p:sp>
      <p:sp>
        <p:nvSpPr>
          <p:cNvPr id="8" name="CasellaDiTesto 7">
            <a:extLst>
              <a:ext uri="{FF2B5EF4-FFF2-40B4-BE49-F238E27FC236}">
                <a16:creationId xmlns:a16="http://schemas.microsoft.com/office/drawing/2014/main" id="{39A67E44-7FE3-4D02-8FC8-97A0A29DEFC8}"/>
              </a:ext>
            </a:extLst>
          </p:cNvPr>
          <p:cNvSpPr txBox="1"/>
          <p:nvPr/>
        </p:nvSpPr>
        <p:spPr>
          <a:xfrm>
            <a:off x="52518" y="1449650"/>
            <a:ext cx="2143218" cy="369332"/>
          </a:xfrm>
          <a:prstGeom prst="rect">
            <a:avLst/>
          </a:prstGeom>
          <a:noFill/>
        </p:spPr>
        <p:txBody>
          <a:bodyPr wrap="square" rtlCol="0">
            <a:spAutoFit/>
          </a:bodyPr>
          <a:lstStyle/>
          <a:p>
            <a:r>
              <a:rPr lang="it-IT" dirty="0">
                <a:solidFill>
                  <a:schemeClr val="accent2"/>
                </a:solidFill>
              </a:rPr>
              <a:t>Coscienziosità</a:t>
            </a:r>
          </a:p>
        </p:txBody>
      </p:sp>
      <p:sp>
        <p:nvSpPr>
          <p:cNvPr id="9" name="CasellaDiTesto 8">
            <a:extLst>
              <a:ext uri="{FF2B5EF4-FFF2-40B4-BE49-F238E27FC236}">
                <a16:creationId xmlns:a16="http://schemas.microsoft.com/office/drawing/2014/main" id="{9666B71B-2AC5-4E74-A39C-1BF097F95A92}"/>
              </a:ext>
            </a:extLst>
          </p:cNvPr>
          <p:cNvSpPr txBox="1"/>
          <p:nvPr/>
        </p:nvSpPr>
        <p:spPr>
          <a:xfrm>
            <a:off x="129762" y="4581128"/>
            <a:ext cx="1440160" cy="369332"/>
          </a:xfrm>
          <a:prstGeom prst="rect">
            <a:avLst/>
          </a:prstGeom>
          <a:noFill/>
        </p:spPr>
        <p:txBody>
          <a:bodyPr wrap="square" rtlCol="0">
            <a:spAutoFit/>
          </a:bodyPr>
          <a:lstStyle/>
          <a:p>
            <a:r>
              <a:rPr lang="it-IT" dirty="0">
                <a:solidFill>
                  <a:schemeClr val="accent2"/>
                </a:solidFill>
              </a:rPr>
              <a:t>Intelligenza</a:t>
            </a:r>
          </a:p>
        </p:txBody>
      </p:sp>
      <p:cxnSp>
        <p:nvCxnSpPr>
          <p:cNvPr id="11" name="Connettore 2 10">
            <a:extLst>
              <a:ext uri="{FF2B5EF4-FFF2-40B4-BE49-F238E27FC236}">
                <a16:creationId xmlns:a16="http://schemas.microsoft.com/office/drawing/2014/main" id="{5AFAB9FF-827A-43A4-A7AF-03BCD6E5467C}"/>
              </a:ext>
            </a:extLst>
          </p:cNvPr>
          <p:cNvCxnSpPr>
            <a:cxnSpLocks/>
            <a:stCxn id="8" idx="2"/>
          </p:cNvCxnSpPr>
          <p:nvPr/>
        </p:nvCxnSpPr>
        <p:spPr bwMode="auto">
          <a:xfrm>
            <a:off x="1124127" y="1818982"/>
            <a:ext cx="713960" cy="380765"/>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15" name="Connettore 2 14">
            <a:extLst>
              <a:ext uri="{FF2B5EF4-FFF2-40B4-BE49-F238E27FC236}">
                <a16:creationId xmlns:a16="http://schemas.microsoft.com/office/drawing/2014/main" id="{1CAF4A4E-B703-40E4-BAE5-DE4CD30E21F2}"/>
              </a:ext>
            </a:extLst>
          </p:cNvPr>
          <p:cNvCxnSpPr>
            <a:cxnSpLocks/>
            <a:stCxn id="7" idx="2"/>
          </p:cNvCxnSpPr>
          <p:nvPr/>
        </p:nvCxnSpPr>
        <p:spPr bwMode="auto">
          <a:xfrm flipH="1">
            <a:off x="3690928" y="2367490"/>
            <a:ext cx="986047" cy="5523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5" name="Figura a mano libera: forma 84">
            <a:extLst>
              <a:ext uri="{FF2B5EF4-FFF2-40B4-BE49-F238E27FC236}">
                <a16:creationId xmlns:a16="http://schemas.microsoft.com/office/drawing/2014/main" id="{B83CF64E-93A4-4538-A7F0-11CB62FDC665}"/>
              </a:ext>
            </a:extLst>
          </p:cNvPr>
          <p:cNvSpPr/>
          <p:nvPr/>
        </p:nvSpPr>
        <p:spPr bwMode="auto">
          <a:xfrm>
            <a:off x="6272140" y="4900170"/>
            <a:ext cx="159865" cy="47405"/>
          </a:xfrm>
          <a:custGeom>
            <a:avLst/>
            <a:gdLst>
              <a:gd name="connsiteX0" fmla="*/ 38188 w 159865"/>
              <a:gd name="connsiteY0" fmla="*/ 0 h 47405"/>
              <a:gd name="connsiteX1" fmla="*/ 106331 w 159865"/>
              <a:gd name="connsiteY1" fmla="*/ 19971 h 47405"/>
              <a:gd name="connsiteX2" fmla="*/ 159865 w 159865"/>
              <a:gd name="connsiteY2" fmla="*/ 47405 h 47405"/>
              <a:gd name="connsiteX3" fmla="*/ 141362 w 159865"/>
              <a:gd name="connsiteY3" fmla="*/ 44716 h 47405"/>
              <a:gd name="connsiteX4" fmla="*/ 64057 w 159865"/>
              <a:gd name="connsiteY4" fmla="*/ 40998 h 47405"/>
              <a:gd name="connsiteX5" fmla="*/ 0 w 159865"/>
              <a:gd name="connsiteY5" fmla="*/ 44079 h 47405"/>
              <a:gd name="connsiteX6" fmla="*/ 38188 w 159865"/>
              <a:gd name="connsiteY6" fmla="*/ 0 h 4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65" h="47405">
                <a:moveTo>
                  <a:pt x="38188" y="0"/>
                </a:moveTo>
                <a:lnTo>
                  <a:pt x="106331" y="19971"/>
                </a:lnTo>
                <a:lnTo>
                  <a:pt x="159865" y="47405"/>
                </a:lnTo>
                <a:lnTo>
                  <a:pt x="141362" y="44716"/>
                </a:lnTo>
                <a:cubicBezTo>
                  <a:pt x="115945" y="42258"/>
                  <a:pt x="90156" y="40998"/>
                  <a:pt x="64057" y="40998"/>
                </a:cubicBezTo>
                <a:lnTo>
                  <a:pt x="0" y="44079"/>
                </a:lnTo>
                <a:lnTo>
                  <a:pt x="38188" y="0"/>
                </a:lnTo>
                <a:close/>
              </a:path>
            </a:pathLst>
          </a:custGeom>
          <a:pattFill prst="ltVert">
            <a:fgClr>
              <a:schemeClr val="accent2"/>
            </a:fgClr>
            <a:bgClr>
              <a:schemeClr val="bg1"/>
            </a:bgClr>
          </a:patt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84" name="Figura a mano libera: forma 83">
            <a:extLst>
              <a:ext uri="{FF2B5EF4-FFF2-40B4-BE49-F238E27FC236}">
                <a16:creationId xmlns:a16="http://schemas.microsoft.com/office/drawing/2014/main" id="{DA5A5DE9-A850-4E45-99E4-F868E3D34226}"/>
              </a:ext>
            </a:extLst>
          </p:cNvPr>
          <p:cNvSpPr/>
          <p:nvPr/>
        </p:nvSpPr>
        <p:spPr bwMode="auto">
          <a:xfrm>
            <a:off x="5580113" y="4944249"/>
            <a:ext cx="1063043" cy="1347506"/>
          </a:xfrm>
          <a:custGeom>
            <a:avLst/>
            <a:gdLst>
              <a:gd name="connsiteX0" fmla="*/ 692027 w 1063043"/>
              <a:gd name="connsiteY0" fmla="*/ 0 h 1347506"/>
              <a:gd name="connsiteX1" fmla="*/ 669187 w 1063043"/>
              <a:gd name="connsiteY1" fmla="*/ 26364 h 1347506"/>
              <a:gd name="connsiteX2" fmla="*/ 540060 w 1063043"/>
              <a:gd name="connsiteY2" fmla="*/ 428967 h 1347506"/>
              <a:gd name="connsiteX3" fmla="*/ 1001842 w 1063043"/>
              <a:gd name="connsiteY3" fmla="*/ 1092460 h 1347506"/>
              <a:gd name="connsiteX4" fmla="*/ 1063043 w 1063043"/>
              <a:gd name="connsiteY4" fmla="*/ 1110553 h 1347506"/>
              <a:gd name="connsiteX5" fmla="*/ 1038688 w 1063043"/>
              <a:gd name="connsiteY5" fmla="*/ 1138423 h 1347506"/>
              <a:gd name="connsiteX6" fmla="*/ 504056 w 1063043"/>
              <a:gd name="connsiteY6" fmla="*/ 1347506 h 1347506"/>
              <a:gd name="connsiteX7" fmla="*/ 374031 w 1063043"/>
              <a:gd name="connsiteY7" fmla="*/ 1335131 h 1347506"/>
              <a:gd name="connsiteX8" fmla="*/ 333350 w 1063043"/>
              <a:gd name="connsiteY8" fmla="*/ 1314101 h 1347506"/>
              <a:gd name="connsiteX9" fmla="*/ 0 w 1063043"/>
              <a:gd name="connsiteY9" fmla="*/ 716999 h 1347506"/>
              <a:gd name="connsiteX10" fmla="*/ 678779 w 1063043"/>
              <a:gd name="connsiteY10" fmla="*/ 637 h 1347506"/>
              <a:gd name="connsiteX11" fmla="*/ 692027 w 1063043"/>
              <a:gd name="connsiteY11" fmla="*/ 0 h 13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043" h="1347506">
                <a:moveTo>
                  <a:pt x="692027" y="0"/>
                </a:moveTo>
                <a:lnTo>
                  <a:pt x="669187" y="26364"/>
                </a:lnTo>
                <a:cubicBezTo>
                  <a:pt x="587663" y="141289"/>
                  <a:pt x="540060" y="279834"/>
                  <a:pt x="540060" y="428967"/>
                </a:cubicBezTo>
                <a:cubicBezTo>
                  <a:pt x="540060" y="727234"/>
                  <a:pt x="730472" y="983146"/>
                  <a:pt x="1001842" y="1092460"/>
                </a:cubicBezTo>
                <a:lnTo>
                  <a:pt x="1063043" y="1110553"/>
                </a:lnTo>
                <a:lnTo>
                  <a:pt x="1038688" y="1138423"/>
                </a:lnTo>
                <a:cubicBezTo>
                  <a:pt x="901864" y="1267605"/>
                  <a:pt x="712843" y="1347506"/>
                  <a:pt x="504056" y="1347506"/>
                </a:cubicBezTo>
                <a:lnTo>
                  <a:pt x="374031" y="1335131"/>
                </a:lnTo>
                <a:lnTo>
                  <a:pt x="333350" y="1314101"/>
                </a:lnTo>
                <a:cubicBezTo>
                  <a:pt x="132231" y="1184697"/>
                  <a:pt x="0" y="965555"/>
                  <a:pt x="0" y="716999"/>
                </a:cubicBezTo>
                <a:cubicBezTo>
                  <a:pt x="0" y="344166"/>
                  <a:pt x="297519" y="37512"/>
                  <a:pt x="678779" y="637"/>
                </a:cubicBezTo>
                <a:lnTo>
                  <a:pt x="692027" y="0"/>
                </a:lnTo>
                <a:close/>
              </a:path>
            </a:pathLst>
          </a:custGeom>
          <a:solidFill>
            <a:schemeClr val="accent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83" name="Figura a mano libera: forma 82">
            <a:extLst>
              <a:ext uri="{FF2B5EF4-FFF2-40B4-BE49-F238E27FC236}">
                <a16:creationId xmlns:a16="http://schemas.microsoft.com/office/drawing/2014/main" id="{F74E6930-5B76-43F0-9776-D2FB4BB30021}"/>
              </a:ext>
            </a:extLst>
          </p:cNvPr>
          <p:cNvSpPr/>
          <p:nvPr/>
        </p:nvSpPr>
        <p:spPr bwMode="auto">
          <a:xfrm>
            <a:off x="6432004" y="4947575"/>
            <a:ext cx="660276" cy="1145721"/>
          </a:xfrm>
          <a:custGeom>
            <a:avLst/>
            <a:gdLst>
              <a:gd name="connsiteX0" fmla="*/ 0 w 660276"/>
              <a:gd name="connsiteY0" fmla="*/ 0 h 1145721"/>
              <a:gd name="connsiteX1" fmla="*/ 56569 w 660276"/>
              <a:gd name="connsiteY1" fmla="*/ 8222 h 1145721"/>
              <a:gd name="connsiteX2" fmla="*/ 660276 w 660276"/>
              <a:gd name="connsiteY2" fmla="*/ 713673 h 1145721"/>
              <a:gd name="connsiteX3" fmla="*/ 531149 w 660276"/>
              <a:gd name="connsiteY3" fmla="*/ 1116276 h 1145721"/>
              <a:gd name="connsiteX4" fmla="*/ 508309 w 660276"/>
              <a:gd name="connsiteY4" fmla="*/ 1142640 h 1145721"/>
              <a:gd name="connsiteX5" fmla="*/ 444252 w 660276"/>
              <a:gd name="connsiteY5" fmla="*/ 1145721 h 1145721"/>
              <a:gd name="connsiteX6" fmla="*/ 291875 w 660276"/>
              <a:gd name="connsiteY6" fmla="*/ 1131092 h 1145721"/>
              <a:gd name="connsiteX7" fmla="*/ 211151 w 660276"/>
              <a:gd name="connsiteY7" fmla="*/ 1107227 h 1145721"/>
              <a:gd name="connsiteX8" fmla="*/ 279121 w 660276"/>
              <a:gd name="connsiteY8" fmla="*/ 1029448 h 1145721"/>
              <a:gd name="connsiteX9" fmla="*/ 408248 w 660276"/>
              <a:gd name="connsiteY9" fmla="*/ 630324 h 1145721"/>
              <a:gd name="connsiteX10" fmla="*/ 74898 w 660276"/>
              <a:gd name="connsiteY10" fmla="*/ 38383 h 1145721"/>
              <a:gd name="connsiteX11" fmla="*/ 0 w 660276"/>
              <a:gd name="connsiteY11" fmla="*/ 0 h 11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276" h="1145721">
                <a:moveTo>
                  <a:pt x="0" y="0"/>
                </a:moveTo>
                <a:lnTo>
                  <a:pt x="56569" y="8222"/>
                </a:lnTo>
                <a:cubicBezTo>
                  <a:pt x="401105" y="75368"/>
                  <a:pt x="660276" y="365695"/>
                  <a:pt x="660276" y="713673"/>
                </a:cubicBezTo>
                <a:cubicBezTo>
                  <a:pt x="660276" y="862807"/>
                  <a:pt x="612673" y="1001351"/>
                  <a:pt x="531149" y="1116276"/>
                </a:cubicBezTo>
                <a:lnTo>
                  <a:pt x="508309" y="1142640"/>
                </a:lnTo>
                <a:lnTo>
                  <a:pt x="444252" y="1145721"/>
                </a:lnTo>
                <a:cubicBezTo>
                  <a:pt x="392055" y="1145721"/>
                  <a:pt x="341094" y="1140684"/>
                  <a:pt x="291875" y="1131092"/>
                </a:cubicBezTo>
                <a:lnTo>
                  <a:pt x="211151" y="1107227"/>
                </a:lnTo>
                <a:lnTo>
                  <a:pt x="279121" y="1029448"/>
                </a:lnTo>
                <a:cubicBezTo>
                  <a:pt x="360645" y="915516"/>
                  <a:pt x="408248" y="778169"/>
                  <a:pt x="408248" y="630324"/>
                </a:cubicBezTo>
                <a:cubicBezTo>
                  <a:pt x="408248" y="383917"/>
                  <a:pt x="276018" y="166669"/>
                  <a:pt x="74898" y="38383"/>
                </a:cubicBezTo>
                <a:lnTo>
                  <a:pt x="0" y="0"/>
                </a:lnTo>
                <a:close/>
              </a:path>
            </a:pathLst>
          </a:custGeom>
          <a:pattFill prst="ltHorz">
            <a:fgClr>
              <a:schemeClr val="accent2"/>
            </a:fgClr>
            <a:bgClr>
              <a:schemeClr val="bg1"/>
            </a:bgClr>
          </a:patt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82" name="Figura a mano libera: forma 81">
            <a:extLst>
              <a:ext uri="{FF2B5EF4-FFF2-40B4-BE49-F238E27FC236}">
                <a16:creationId xmlns:a16="http://schemas.microsoft.com/office/drawing/2014/main" id="{D387DCA3-5859-425D-B403-E058CF776255}"/>
              </a:ext>
            </a:extLst>
          </p:cNvPr>
          <p:cNvSpPr/>
          <p:nvPr/>
        </p:nvSpPr>
        <p:spPr bwMode="auto">
          <a:xfrm>
            <a:off x="6310328" y="4653136"/>
            <a:ext cx="1322013" cy="1437079"/>
          </a:xfrm>
          <a:custGeom>
            <a:avLst/>
            <a:gdLst>
              <a:gd name="connsiteX0" fmla="*/ 565929 w 1322013"/>
              <a:gd name="connsiteY0" fmla="*/ 0 h 1437079"/>
              <a:gd name="connsiteX1" fmla="*/ 1322013 w 1322013"/>
              <a:gd name="connsiteY1" fmla="*/ 720080 h 1437079"/>
              <a:gd name="connsiteX2" fmla="*/ 643234 w 1322013"/>
              <a:gd name="connsiteY2" fmla="*/ 1436442 h 1437079"/>
              <a:gd name="connsiteX3" fmla="*/ 629986 w 1322013"/>
              <a:gd name="connsiteY3" fmla="*/ 1437079 h 1437079"/>
              <a:gd name="connsiteX4" fmla="*/ 652826 w 1322013"/>
              <a:gd name="connsiteY4" fmla="*/ 1410715 h 1437079"/>
              <a:gd name="connsiteX5" fmla="*/ 781953 w 1322013"/>
              <a:gd name="connsiteY5" fmla="*/ 1008112 h 1437079"/>
              <a:gd name="connsiteX6" fmla="*/ 178246 w 1322013"/>
              <a:gd name="connsiteY6" fmla="*/ 302661 h 1437079"/>
              <a:gd name="connsiteX7" fmla="*/ 121677 w 1322013"/>
              <a:gd name="connsiteY7" fmla="*/ 294439 h 1437079"/>
              <a:gd name="connsiteX8" fmla="*/ 68143 w 1322013"/>
              <a:gd name="connsiteY8" fmla="*/ 267005 h 1437079"/>
              <a:gd name="connsiteX9" fmla="*/ 0 w 1322013"/>
              <a:gd name="connsiteY9" fmla="*/ 247034 h 1437079"/>
              <a:gd name="connsiteX10" fmla="*/ 31297 w 1322013"/>
              <a:gd name="connsiteY10" fmla="*/ 210907 h 1437079"/>
              <a:gd name="connsiteX11" fmla="*/ 565929 w 1322013"/>
              <a:gd name="connsiteY11" fmla="*/ 0 h 14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013" h="1437079">
                <a:moveTo>
                  <a:pt x="565929" y="0"/>
                </a:moveTo>
                <a:cubicBezTo>
                  <a:pt x="983503" y="0"/>
                  <a:pt x="1322013" y="322391"/>
                  <a:pt x="1322013" y="720080"/>
                </a:cubicBezTo>
                <a:cubicBezTo>
                  <a:pt x="1322013" y="1092914"/>
                  <a:pt x="1024495" y="1399567"/>
                  <a:pt x="643234" y="1436442"/>
                </a:cubicBezTo>
                <a:lnTo>
                  <a:pt x="629986" y="1437079"/>
                </a:lnTo>
                <a:lnTo>
                  <a:pt x="652826" y="1410715"/>
                </a:lnTo>
                <a:cubicBezTo>
                  <a:pt x="734350" y="1295790"/>
                  <a:pt x="781953" y="1157246"/>
                  <a:pt x="781953" y="1008112"/>
                </a:cubicBezTo>
                <a:cubicBezTo>
                  <a:pt x="781953" y="660134"/>
                  <a:pt x="522782" y="369807"/>
                  <a:pt x="178246" y="302661"/>
                </a:cubicBezTo>
                <a:lnTo>
                  <a:pt x="121677" y="294439"/>
                </a:lnTo>
                <a:lnTo>
                  <a:pt x="68143" y="267005"/>
                </a:lnTo>
                <a:lnTo>
                  <a:pt x="0" y="247034"/>
                </a:lnTo>
                <a:lnTo>
                  <a:pt x="31297" y="210907"/>
                </a:lnTo>
                <a:cubicBezTo>
                  <a:pt x="168121" y="80598"/>
                  <a:pt x="357142" y="0"/>
                  <a:pt x="565929" y="0"/>
                </a:cubicBezTo>
                <a:close/>
              </a:path>
            </a:pathLst>
          </a:custGeom>
          <a:solidFill>
            <a:schemeClr val="bg2">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81" name="Figura a mano libera: forma 80">
            <a:extLst>
              <a:ext uri="{FF2B5EF4-FFF2-40B4-BE49-F238E27FC236}">
                <a16:creationId xmlns:a16="http://schemas.microsoft.com/office/drawing/2014/main" id="{DCF689EC-F178-450E-9715-B73057300837}"/>
              </a:ext>
            </a:extLst>
          </p:cNvPr>
          <p:cNvSpPr/>
          <p:nvPr/>
        </p:nvSpPr>
        <p:spPr bwMode="auto">
          <a:xfrm>
            <a:off x="5328085" y="4864043"/>
            <a:ext cx="982243" cy="1415337"/>
          </a:xfrm>
          <a:custGeom>
            <a:avLst/>
            <a:gdLst>
              <a:gd name="connsiteX0" fmla="*/ 756084 w 982243"/>
              <a:gd name="connsiteY0" fmla="*/ 0 h 1415337"/>
              <a:gd name="connsiteX1" fmla="*/ 908461 w 982243"/>
              <a:gd name="connsiteY1" fmla="*/ 14503 h 1415337"/>
              <a:gd name="connsiteX2" fmla="*/ 982243 w 982243"/>
              <a:gd name="connsiteY2" fmla="*/ 36127 h 1415337"/>
              <a:gd name="connsiteX3" fmla="*/ 944055 w 982243"/>
              <a:gd name="connsiteY3" fmla="*/ 80206 h 1415337"/>
              <a:gd name="connsiteX4" fmla="*/ 930807 w 982243"/>
              <a:gd name="connsiteY4" fmla="*/ 80843 h 1415337"/>
              <a:gd name="connsiteX5" fmla="*/ 252028 w 982243"/>
              <a:gd name="connsiteY5" fmla="*/ 797205 h 1415337"/>
              <a:gd name="connsiteX6" fmla="*/ 585378 w 982243"/>
              <a:gd name="connsiteY6" fmla="*/ 1394307 h 1415337"/>
              <a:gd name="connsiteX7" fmla="*/ 626059 w 982243"/>
              <a:gd name="connsiteY7" fmla="*/ 1415337 h 1415337"/>
              <a:gd name="connsiteX8" fmla="*/ 603707 w 982243"/>
              <a:gd name="connsiteY8" fmla="*/ 1413209 h 1415337"/>
              <a:gd name="connsiteX9" fmla="*/ 0 w 982243"/>
              <a:gd name="connsiteY9" fmla="*/ 713856 h 1415337"/>
              <a:gd name="connsiteX10" fmla="*/ 756084 w 982243"/>
              <a:gd name="connsiteY10" fmla="*/ 0 h 141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243" h="1415337">
                <a:moveTo>
                  <a:pt x="756084" y="0"/>
                </a:moveTo>
                <a:cubicBezTo>
                  <a:pt x="808281" y="0"/>
                  <a:pt x="859242" y="4994"/>
                  <a:pt x="908461" y="14503"/>
                </a:cubicBezTo>
                <a:lnTo>
                  <a:pt x="982243" y="36127"/>
                </a:lnTo>
                <a:lnTo>
                  <a:pt x="944055" y="80206"/>
                </a:lnTo>
                <a:lnTo>
                  <a:pt x="930807" y="80843"/>
                </a:lnTo>
                <a:cubicBezTo>
                  <a:pt x="549547" y="117718"/>
                  <a:pt x="252028" y="424372"/>
                  <a:pt x="252028" y="797205"/>
                </a:cubicBezTo>
                <a:cubicBezTo>
                  <a:pt x="252028" y="1045761"/>
                  <a:pt x="384259" y="1264903"/>
                  <a:pt x="585378" y="1394307"/>
                </a:cubicBezTo>
                <a:lnTo>
                  <a:pt x="626059" y="1415337"/>
                </a:lnTo>
                <a:lnTo>
                  <a:pt x="603707" y="1413209"/>
                </a:lnTo>
                <a:cubicBezTo>
                  <a:pt x="259172" y="1346645"/>
                  <a:pt x="0" y="1058827"/>
                  <a:pt x="0" y="713856"/>
                </a:cubicBezTo>
                <a:cubicBezTo>
                  <a:pt x="0" y="319604"/>
                  <a:pt x="338510" y="0"/>
                  <a:pt x="756084" y="0"/>
                </a:cubicBezTo>
                <a:close/>
              </a:path>
            </a:pathLst>
          </a:custGeom>
          <a:solidFill>
            <a:schemeClr val="accent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80" name="Figura a mano libera: forma 79">
            <a:extLst>
              <a:ext uri="{FF2B5EF4-FFF2-40B4-BE49-F238E27FC236}">
                <a16:creationId xmlns:a16="http://schemas.microsoft.com/office/drawing/2014/main" id="{99578F2C-39FA-4368-8960-C07324136970}"/>
              </a:ext>
            </a:extLst>
          </p:cNvPr>
          <p:cNvSpPr/>
          <p:nvPr/>
        </p:nvSpPr>
        <p:spPr bwMode="auto">
          <a:xfrm>
            <a:off x="6120172" y="4941168"/>
            <a:ext cx="720080" cy="1113634"/>
          </a:xfrm>
          <a:custGeom>
            <a:avLst/>
            <a:gdLst>
              <a:gd name="connsiteX0" fmla="*/ 216024 w 720080"/>
              <a:gd name="connsiteY0" fmla="*/ 0 h 1113634"/>
              <a:gd name="connsiteX1" fmla="*/ 293329 w 720080"/>
              <a:gd name="connsiteY1" fmla="*/ 3718 h 1113634"/>
              <a:gd name="connsiteX2" fmla="*/ 311832 w 720080"/>
              <a:gd name="connsiteY2" fmla="*/ 6407 h 1113634"/>
              <a:gd name="connsiteX3" fmla="*/ 386730 w 720080"/>
              <a:gd name="connsiteY3" fmla="*/ 44790 h 1113634"/>
              <a:gd name="connsiteX4" fmla="*/ 720080 w 720080"/>
              <a:gd name="connsiteY4" fmla="*/ 636731 h 1113634"/>
              <a:gd name="connsiteX5" fmla="*/ 590953 w 720080"/>
              <a:gd name="connsiteY5" fmla="*/ 1035855 h 1113634"/>
              <a:gd name="connsiteX6" fmla="*/ 522983 w 720080"/>
              <a:gd name="connsiteY6" fmla="*/ 1113634 h 1113634"/>
              <a:gd name="connsiteX7" fmla="*/ 461782 w 720080"/>
              <a:gd name="connsiteY7" fmla="*/ 1095541 h 1113634"/>
              <a:gd name="connsiteX8" fmla="*/ 0 w 720080"/>
              <a:gd name="connsiteY8" fmla="*/ 432048 h 1113634"/>
              <a:gd name="connsiteX9" fmla="*/ 129127 w 720080"/>
              <a:gd name="connsiteY9" fmla="*/ 29445 h 1113634"/>
              <a:gd name="connsiteX10" fmla="*/ 151967 w 720080"/>
              <a:gd name="connsiteY10" fmla="*/ 3081 h 1113634"/>
              <a:gd name="connsiteX11" fmla="*/ 216024 w 720080"/>
              <a:gd name="connsiteY11" fmla="*/ 0 h 111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1113634">
                <a:moveTo>
                  <a:pt x="216024" y="0"/>
                </a:moveTo>
                <a:cubicBezTo>
                  <a:pt x="242123" y="0"/>
                  <a:pt x="267912" y="1260"/>
                  <a:pt x="293329" y="3718"/>
                </a:cubicBezTo>
                <a:lnTo>
                  <a:pt x="311832" y="6407"/>
                </a:lnTo>
                <a:lnTo>
                  <a:pt x="386730" y="44790"/>
                </a:lnTo>
                <a:cubicBezTo>
                  <a:pt x="587850" y="173076"/>
                  <a:pt x="720080" y="390324"/>
                  <a:pt x="720080" y="636731"/>
                </a:cubicBezTo>
                <a:cubicBezTo>
                  <a:pt x="720080" y="784576"/>
                  <a:pt x="672477" y="921923"/>
                  <a:pt x="590953" y="1035855"/>
                </a:cubicBezTo>
                <a:lnTo>
                  <a:pt x="522983" y="1113634"/>
                </a:lnTo>
                <a:lnTo>
                  <a:pt x="461782" y="1095541"/>
                </a:lnTo>
                <a:cubicBezTo>
                  <a:pt x="190412" y="986227"/>
                  <a:pt x="0" y="730315"/>
                  <a:pt x="0" y="432048"/>
                </a:cubicBezTo>
                <a:cubicBezTo>
                  <a:pt x="0" y="282915"/>
                  <a:pt x="47603" y="144370"/>
                  <a:pt x="129127" y="29445"/>
                </a:cubicBezTo>
                <a:lnTo>
                  <a:pt x="151967" y="3081"/>
                </a:lnTo>
                <a:lnTo>
                  <a:pt x="216024" y="0"/>
                </a:lnTo>
                <a:close/>
              </a:path>
            </a:pathLst>
          </a:custGeom>
          <a:pattFill prst="smGrid">
            <a:fgClr>
              <a:schemeClr val="accent2"/>
            </a:fgClr>
            <a:bgClr>
              <a:schemeClr val="bg1"/>
            </a:bgClr>
          </a:patt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79" name="Figura a mano libera: forma 78">
            <a:extLst>
              <a:ext uri="{FF2B5EF4-FFF2-40B4-BE49-F238E27FC236}">
                <a16:creationId xmlns:a16="http://schemas.microsoft.com/office/drawing/2014/main" id="{6BAF4BCD-9797-4AED-ABE7-04FA020EB78C}"/>
              </a:ext>
            </a:extLst>
          </p:cNvPr>
          <p:cNvSpPr/>
          <p:nvPr/>
        </p:nvSpPr>
        <p:spPr bwMode="auto">
          <a:xfrm>
            <a:off x="5954143" y="6054802"/>
            <a:ext cx="986170" cy="326526"/>
          </a:xfrm>
          <a:custGeom>
            <a:avLst/>
            <a:gdLst>
              <a:gd name="connsiteX0" fmla="*/ 689012 w 986170"/>
              <a:gd name="connsiteY0" fmla="*/ 0 h 326526"/>
              <a:gd name="connsiteX1" fmla="*/ 769736 w 986170"/>
              <a:gd name="connsiteY1" fmla="*/ 23865 h 326526"/>
              <a:gd name="connsiteX2" fmla="*/ 922113 w 986170"/>
              <a:gd name="connsiteY2" fmla="*/ 38494 h 326526"/>
              <a:gd name="connsiteX3" fmla="*/ 986170 w 986170"/>
              <a:gd name="connsiteY3" fmla="*/ 35413 h 326526"/>
              <a:gd name="connsiteX4" fmla="*/ 916685 w 986170"/>
              <a:gd name="connsiteY4" fmla="*/ 115619 h 326526"/>
              <a:gd name="connsiteX5" fmla="*/ 382053 w 986170"/>
              <a:gd name="connsiteY5" fmla="*/ 326526 h 326526"/>
              <a:gd name="connsiteX6" fmla="*/ 87751 w 986170"/>
              <a:gd name="connsiteY6" fmla="*/ 269939 h 326526"/>
              <a:gd name="connsiteX7" fmla="*/ 0 w 986170"/>
              <a:gd name="connsiteY7" fmla="*/ 224578 h 326526"/>
              <a:gd name="connsiteX8" fmla="*/ 130025 w 986170"/>
              <a:gd name="connsiteY8" fmla="*/ 236953 h 326526"/>
              <a:gd name="connsiteX9" fmla="*/ 664657 w 986170"/>
              <a:gd name="connsiteY9" fmla="*/ 27870 h 326526"/>
              <a:gd name="connsiteX10" fmla="*/ 689012 w 986170"/>
              <a:gd name="connsiteY10" fmla="*/ 0 h 32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170" h="326526">
                <a:moveTo>
                  <a:pt x="689012" y="0"/>
                </a:moveTo>
                <a:lnTo>
                  <a:pt x="769736" y="23865"/>
                </a:lnTo>
                <a:cubicBezTo>
                  <a:pt x="818955" y="33457"/>
                  <a:pt x="869916" y="38494"/>
                  <a:pt x="922113" y="38494"/>
                </a:cubicBezTo>
                <a:lnTo>
                  <a:pt x="986170" y="35413"/>
                </a:lnTo>
                <a:lnTo>
                  <a:pt x="916685" y="115619"/>
                </a:lnTo>
                <a:cubicBezTo>
                  <a:pt x="779861" y="245928"/>
                  <a:pt x="590840" y="326526"/>
                  <a:pt x="382053" y="326526"/>
                </a:cubicBezTo>
                <a:cubicBezTo>
                  <a:pt x="277660" y="326526"/>
                  <a:pt x="178208" y="306377"/>
                  <a:pt x="87751" y="269939"/>
                </a:cubicBezTo>
                <a:lnTo>
                  <a:pt x="0" y="224578"/>
                </a:lnTo>
                <a:lnTo>
                  <a:pt x="130025" y="236953"/>
                </a:lnTo>
                <a:cubicBezTo>
                  <a:pt x="338812" y="236953"/>
                  <a:pt x="527833" y="157052"/>
                  <a:pt x="664657" y="27870"/>
                </a:cubicBezTo>
                <a:lnTo>
                  <a:pt x="689012" y="0"/>
                </a:lnTo>
                <a:close/>
              </a:path>
            </a:pathLst>
          </a:custGeom>
          <a:solidFill>
            <a:schemeClr val="accent2">
              <a:alpha val="5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noFill/>
              <a:effectLst/>
              <a:latin typeface="Arial" charset="0"/>
            </a:endParaRPr>
          </a:p>
        </p:txBody>
      </p:sp>
      <p:sp>
        <p:nvSpPr>
          <p:cNvPr id="21" name="CasellaDiTesto 20">
            <a:extLst>
              <a:ext uri="{FF2B5EF4-FFF2-40B4-BE49-F238E27FC236}">
                <a16:creationId xmlns:a16="http://schemas.microsoft.com/office/drawing/2014/main" id="{71F36572-180C-4BCD-8B21-CAD455DD4576}"/>
              </a:ext>
            </a:extLst>
          </p:cNvPr>
          <p:cNvSpPr txBox="1"/>
          <p:nvPr/>
        </p:nvSpPr>
        <p:spPr>
          <a:xfrm>
            <a:off x="7164288" y="3808347"/>
            <a:ext cx="1440160" cy="646331"/>
          </a:xfrm>
          <a:prstGeom prst="rect">
            <a:avLst/>
          </a:prstGeom>
          <a:noFill/>
        </p:spPr>
        <p:txBody>
          <a:bodyPr wrap="square" rtlCol="0">
            <a:spAutoFit/>
          </a:bodyPr>
          <a:lstStyle/>
          <a:p>
            <a:r>
              <a:rPr lang="it-IT" dirty="0"/>
              <a:t>Prestazioni lavorative</a:t>
            </a:r>
          </a:p>
        </p:txBody>
      </p:sp>
      <p:sp>
        <p:nvSpPr>
          <p:cNvPr id="22" name="CasellaDiTesto 21">
            <a:extLst>
              <a:ext uri="{FF2B5EF4-FFF2-40B4-BE49-F238E27FC236}">
                <a16:creationId xmlns:a16="http://schemas.microsoft.com/office/drawing/2014/main" id="{1F5088EE-39F1-4B73-B760-A9FA6CDD7FD8}"/>
              </a:ext>
            </a:extLst>
          </p:cNvPr>
          <p:cNvSpPr txBox="1"/>
          <p:nvPr/>
        </p:nvSpPr>
        <p:spPr>
          <a:xfrm>
            <a:off x="4472880" y="3775082"/>
            <a:ext cx="1771249" cy="923330"/>
          </a:xfrm>
          <a:prstGeom prst="rect">
            <a:avLst/>
          </a:prstGeom>
          <a:noFill/>
        </p:spPr>
        <p:txBody>
          <a:bodyPr wrap="square" rtlCol="0">
            <a:spAutoFit/>
          </a:bodyPr>
          <a:lstStyle/>
          <a:p>
            <a:r>
              <a:rPr lang="it-IT" dirty="0">
                <a:solidFill>
                  <a:schemeClr val="accent2"/>
                </a:solidFill>
              </a:rPr>
              <a:t>Test di conoscenza del lavoro</a:t>
            </a:r>
          </a:p>
        </p:txBody>
      </p:sp>
      <p:sp>
        <p:nvSpPr>
          <p:cNvPr id="23" name="CasellaDiTesto 22">
            <a:extLst>
              <a:ext uri="{FF2B5EF4-FFF2-40B4-BE49-F238E27FC236}">
                <a16:creationId xmlns:a16="http://schemas.microsoft.com/office/drawing/2014/main" id="{16BF2450-927F-4F2F-A5B6-F465489FAD5B}"/>
              </a:ext>
            </a:extLst>
          </p:cNvPr>
          <p:cNvSpPr txBox="1"/>
          <p:nvPr/>
        </p:nvSpPr>
        <p:spPr>
          <a:xfrm>
            <a:off x="7128345" y="6214030"/>
            <a:ext cx="1440160" cy="369332"/>
          </a:xfrm>
          <a:prstGeom prst="rect">
            <a:avLst/>
          </a:prstGeom>
          <a:noFill/>
        </p:spPr>
        <p:txBody>
          <a:bodyPr wrap="square" rtlCol="0">
            <a:spAutoFit/>
          </a:bodyPr>
          <a:lstStyle/>
          <a:p>
            <a:r>
              <a:rPr lang="it-IT" dirty="0">
                <a:solidFill>
                  <a:schemeClr val="accent2"/>
                </a:solidFill>
              </a:rPr>
              <a:t>Intelligenza</a:t>
            </a:r>
          </a:p>
        </p:txBody>
      </p:sp>
      <p:cxnSp>
        <p:nvCxnSpPr>
          <p:cNvPr id="24" name="Connettore 2 23">
            <a:extLst>
              <a:ext uri="{FF2B5EF4-FFF2-40B4-BE49-F238E27FC236}">
                <a16:creationId xmlns:a16="http://schemas.microsoft.com/office/drawing/2014/main" id="{F7B26FD6-36E2-45A0-9FEB-1E13292383DD}"/>
              </a:ext>
            </a:extLst>
          </p:cNvPr>
          <p:cNvCxnSpPr>
            <a:cxnSpLocks/>
            <a:stCxn id="22" idx="2"/>
          </p:cNvCxnSpPr>
          <p:nvPr/>
        </p:nvCxnSpPr>
        <p:spPr bwMode="auto">
          <a:xfrm>
            <a:off x="5358505" y="4698412"/>
            <a:ext cx="191031" cy="374714"/>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5" name="Connettore 2 24">
            <a:extLst>
              <a:ext uri="{FF2B5EF4-FFF2-40B4-BE49-F238E27FC236}">
                <a16:creationId xmlns:a16="http://schemas.microsoft.com/office/drawing/2014/main" id="{1A107CF6-351A-4CCA-9049-61D7AB0606A4}"/>
              </a:ext>
            </a:extLst>
          </p:cNvPr>
          <p:cNvCxnSpPr>
            <a:cxnSpLocks/>
            <a:stCxn id="23" idx="1"/>
          </p:cNvCxnSpPr>
          <p:nvPr/>
        </p:nvCxnSpPr>
        <p:spPr bwMode="auto">
          <a:xfrm flipH="1" flipV="1">
            <a:off x="6761864" y="6288673"/>
            <a:ext cx="366481" cy="110023"/>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26" name="Connettore 2 25">
            <a:extLst>
              <a:ext uri="{FF2B5EF4-FFF2-40B4-BE49-F238E27FC236}">
                <a16:creationId xmlns:a16="http://schemas.microsoft.com/office/drawing/2014/main" id="{B91F73BB-3887-452F-8A88-EBB8899D95AA}"/>
              </a:ext>
            </a:extLst>
          </p:cNvPr>
          <p:cNvCxnSpPr>
            <a:cxnSpLocks/>
            <a:stCxn id="21" idx="2"/>
          </p:cNvCxnSpPr>
          <p:nvPr/>
        </p:nvCxnSpPr>
        <p:spPr bwMode="auto">
          <a:xfrm flipH="1">
            <a:off x="7410888" y="4454678"/>
            <a:ext cx="473480" cy="4093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9" name="Connettore 2 58">
            <a:extLst>
              <a:ext uri="{FF2B5EF4-FFF2-40B4-BE49-F238E27FC236}">
                <a16:creationId xmlns:a16="http://schemas.microsoft.com/office/drawing/2014/main" id="{91F571A1-F1A9-4E1B-9FEA-34B0106B9E39}"/>
              </a:ext>
            </a:extLst>
          </p:cNvPr>
          <p:cNvCxnSpPr>
            <a:cxnSpLocks/>
            <a:stCxn id="9" idx="3"/>
          </p:cNvCxnSpPr>
          <p:nvPr/>
        </p:nvCxnSpPr>
        <p:spPr bwMode="auto">
          <a:xfrm flipV="1">
            <a:off x="1569922" y="4226205"/>
            <a:ext cx="511682" cy="53958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86" name="CasellaDiTesto 85">
            <a:extLst>
              <a:ext uri="{FF2B5EF4-FFF2-40B4-BE49-F238E27FC236}">
                <a16:creationId xmlns:a16="http://schemas.microsoft.com/office/drawing/2014/main" id="{F59DE65E-72D8-4592-AFCE-025183A5140D}"/>
              </a:ext>
            </a:extLst>
          </p:cNvPr>
          <p:cNvSpPr txBox="1"/>
          <p:nvPr/>
        </p:nvSpPr>
        <p:spPr>
          <a:xfrm>
            <a:off x="4332035" y="2980147"/>
            <a:ext cx="2080281" cy="369332"/>
          </a:xfrm>
          <a:prstGeom prst="rect">
            <a:avLst/>
          </a:prstGeom>
          <a:noFill/>
        </p:spPr>
        <p:txBody>
          <a:bodyPr wrap="square" rtlCol="0">
            <a:spAutoFit/>
          </a:bodyPr>
          <a:lstStyle/>
          <a:p>
            <a:r>
              <a:rPr lang="it-IT" i="1" dirty="0"/>
              <a:t>r </a:t>
            </a:r>
            <a:r>
              <a:rPr lang="it-IT" dirty="0"/>
              <a:t>= .56 +.09=.65</a:t>
            </a:r>
          </a:p>
        </p:txBody>
      </p:sp>
      <p:sp>
        <p:nvSpPr>
          <p:cNvPr id="87" name="CasellaDiTesto 86">
            <a:extLst>
              <a:ext uri="{FF2B5EF4-FFF2-40B4-BE49-F238E27FC236}">
                <a16:creationId xmlns:a16="http://schemas.microsoft.com/office/drawing/2014/main" id="{17AD8E06-C1CD-4BC7-AB8B-D21B1F414794}"/>
              </a:ext>
            </a:extLst>
          </p:cNvPr>
          <p:cNvSpPr txBox="1"/>
          <p:nvPr/>
        </p:nvSpPr>
        <p:spPr>
          <a:xfrm>
            <a:off x="2738414" y="5202379"/>
            <a:ext cx="2165617" cy="369332"/>
          </a:xfrm>
          <a:prstGeom prst="rect">
            <a:avLst/>
          </a:prstGeom>
          <a:noFill/>
        </p:spPr>
        <p:txBody>
          <a:bodyPr wrap="square" rtlCol="0">
            <a:spAutoFit/>
          </a:bodyPr>
          <a:lstStyle/>
          <a:p>
            <a:r>
              <a:rPr lang="it-IT" i="1" dirty="0"/>
              <a:t>r </a:t>
            </a:r>
            <a:r>
              <a:rPr lang="it-IT" dirty="0"/>
              <a:t>= .56+.001=.56</a:t>
            </a:r>
          </a:p>
        </p:txBody>
      </p:sp>
    </p:spTree>
    <p:extLst>
      <p:ext uri="{BB962C8B-B14F-4D97-AF65-F5344CB8AC3E}">
        <p14:creationId xmlns:p14="http://schemas.microsoft.com/office/powerpoint/2010/main" val="1602594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DCA250-3959-4A43-B969-E7556BBBE96A}"/>
              </a:ext>
            </a:extLst>
          </p:cNvPr>
          <p:cNvSpPr>
            <a:spLocks noGrp="1"/>
          </p:cNvSpPr>
          <p:nvPr>
            <p:ph type="title"/>
          </p:nvPr>
        </p:nvSpPr>
        <p:spPr/>
        <p:txBody>
          <a:bodyPr/>
          <a:lstStyle/>
          <a:p>
            <a:r>
              <a:rPr lang="it-IT" dirty="0"/>
              <a:t>La validità mitica</a:t>
            </a:r>
          </a:p>
        </p:txBody>
      </p:sp>
      <p:sp>
        <p:nvSpPr>
          <p:cNvPr id="3" name="Segnaposto contenuto 2">
            <a:extLst>
              <a:ext uri="{FF2B5EF4-FFF2-40B4-BE49-F238E27FC236}">
                <a16:creationId xmlns:a16="http://schemas.microsoft.com/office/drawing/2014/main" id="{E5AB7832-ACCC-4797-B636-59CAB7F64D9C}"/>
              </a:ext>
            </a:extLst>
          </p:cNvPr>
          <p:cNvSpPr>
            <a:spLocks noGrp="1"/>
          </p:cNvSpPr>
          <p:nvPr>
            <p:ph idx="1"/>
          </p:nvPr>
        </p:nvSpPr>
        <p:spPr/>
        <p:txBody>
          <a:bodyPr/>
          <a:lstStyle/>
          <a:p>
            <a:r>
              <a:rPr lang="it-IT" sz="2400" dirty="0"/>
              <a:t>A volte le persone credono che un metodo di selezione sia valido perché:</a:t>
            </a:r>
          </a:p>
          <a:p>
            <a:pPr lvl="1"/>
            <a:r>
              <a:rPr lang="it-IT" sz="2000" dirty="0"/>
              <a:t>lo usano tutti (ci sarà un perché!)</a:t>
            </a:r>
          </a:p>
          <a:p>
            <a:pPr lvl="1"/>
            <a:r>
              <a:rPr lang="it-IT" sz="2000" dirty="0"/>
              <a:t>è molto pubblicizzato (la fonte sembrava attendibile!)</a:t>
            </a:r>
          </a:p>
          <a:p>
            <a:pPr lvl="1"/>
            <a:r>
              <a:rPr lang="it-IT" sz="2000" dirty="0"/>
              <a:t>è un classico (come puoi far selezione senza?!) </a:t>
            </a:r>
          </a:p>
          <a:p>
            <a:pPr lvl="1"/>
            <a:r>
              <a:rPr lang="it-IT" sz="2000" dirty="0"/>
              <a:t>si basano su informazioni false o tendenziose:</a:t>
            </a:r>
          </a:p>
          <a:p>
            <a:pPr lvl="2"/>
            <a:r>
              <a:rPr lang="it-IT" sz="1600" dirty="0" err="1"/>
              <a:t>Goleman</a:t>
            </a:r>
            <a:r>
              <a:rPr lang="it-IT" sz="1600" dirty="0"/>
              <a:t> (1995) riporta uno studio in cui gli ingegneri più performanti dei laboratori Bell avevano elevata Intelligenza Emotiva. Successivamente, questo studio è stato ampiamente citato per dimostrare la validità della IE. </a:t>
            </a:r>
          </a:p>
          <a:p>
            <a:pPr lvl="2"/>
            <a:r>
              <a:rPr lang="it-IT" sz="1600" dirty="0"/>
              <a:t>una lettura attenta di </a:t>
            </a:r>
            <a:r>
              <a:rPr lang="it-IT" sz="1600" dirty="0" err="1"/>
              <a:t>Goleman</a:t>
            </a:r>
            <a:r>
              <a:rPr lang="it-IT" sz="1600" dirty="0"/>
              <a:t> (1995) suggerisce che le conclusioni a cui è arrivato sono pura congettura. L’IE non è mai stata misurata in quegli ingegneri (</a:t>
            </a:r>
            <a:r>
              <a:rPr lang="it-IT" sz="1600" dirty="0" err="1"/>
              <a:t>Zeidner</a:t>
            </a:r>
            <a:r>
              <a:rPr lang="it-IT" sz="1600" dirty="0"/>
              <a:t>, </a:t>
            </a:r>
            <a:r>
              <a:rPr lang="it-IT" sz="1600" dirty="0" err="1"/>
              <a:t>Matthews</a:t>
            </a:r>
            <a:r>
              <a:rPr lang="it-IT" sz="1600" dirty="0"/>
              <a:t> &amp; Roberts, 2004). </a:t>
            </a:r>
          </a:p>
          <a:p>
            <a:r>
              <a:rPr lang="it-IT" sz="2400" dirty="0"/>
              <a:t>Non cadete mai in questi tranelli. Il mondo delle organizzazioni ne è pieno, e spesso chi ci lavora ne è vittima inconsapevole. </a:t>
            </a:r>
          </a:p>
        </p:txBody>
      </p:sp>
    </p:spTree>
    <p:extLst>
      <p:ext uri="{BB962C8B-B14F-4D97-AF65-F5344CB8AC3E}">
        <p14:creationId xmlns:p14="http://schemas.microsoft.com/office/powerpoint/2010/main" val="3035079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2774C8-51BC-4A68-BA6F-6F2DC4E11460}"/>
              </a:ext>
            </a:extLst>
          </p:cNvPr>
          <p:cNvSpPr>
            <a:spLocks noGrp="1"/>
          </p:cNvSpPr>
          <p:nvPr>
            <p:ph type="title"/>
          </p:nvPr>
        </p:nvSpPr>
        <p:spPr/>
        <p:txBody>
          <a:bodyPr/>
          <a:lstStyle/>
          <a:p>
            <a:r>
              <a:rPr lang="it-IT" dirty="0" err="1"/>
              <a:t>Generalizzabilità</a:t>
            </a:r>
            <a:endParaRPr lang="it-IT" dirty="0"/>
          </a:p>
        </p:txBody>
      </p:sp>
      <p:sp>
        <p:nvSpPr>
          <p:cNvPr id="3" name="Segnaposto contenuto 2">
            <a:extLst>
              <a:ext uri="{FF2B5EF4-FFF2-40B4-BE49-F238E27FC236}">
                <a16:creationId xmlns:a16="http://schemas.microsoft.com/office/drawing/2014/main" id="{2F533629-46BA-4186-B25B-0C818ACB2503}"/>
              </a:ext>
            </a:extLst>
          </p:cNvPr>
          <p:cNvSpPr>
            <a:spLocks noGrp="1"/>
          </p:cNvSpPr>
          <p:nvPr>
            <p:ph idx="1"/>
          </p:nvPr>
        </p:nvSpPr>
        <p:spPr/>
        <p:txBody>
          <a:bodyPr/>
          <a:lstStyle/>
          <a:p>
            <a:r>
              <a:rPr lang="it-IT" sz="2600" dirty="0"/>
              <a:t>Si riferisce a quanto la validità dimostrata in un certo contesto è trasferibile ad un altro contesto. </a:t>
            </a:r>
          </a:p>
          <a:p>
            <a:r>
              <a:rPr lang="it-IT" sz="2600" dirty="0"/>
              <a:t>Dal 1920 al 1980 (circa), tutti i grandi esperti di selezione ritenevano che la validità di un metodo di selezione NON fosse generalizzabile da un contesto ad un altro. Questa convinzione è nata dall’osservazione che gli indici di validità cambiano molto attraverso i lavori, le aziende, e il tempo.</a:t>
            </a:r>
          </a:p>
          <a:p>
            <a:r>
              <a:rPr lang="it-IT" sz="2600" dirty="0"/>
              <a:t>Questa convinzione è stata chiamata ipotesi della </a:t>
            </a:r>
          </a:p>
          <a:p>
            <a:endParaRPr lang="it-IT" sz="2600" dirty="0"/>
          </a:p>
          <a:p>
            <a:pPr marL="0" indent="0" algn="ctr">
              <a:buNone/>
            </a:pPr>
            <a:r>
              <a:rPr lang="it-IT" sz="2600" b="1" dirty="0"/>
              <a:t>Specificità situazionale</a:t>
            </a:r>
          </a:p>
        </p:txBody>
      </p:sp>
    </p:spTree>
    <p:extLst>
      <p:ext uri="{BB962C8B-B14F-4D97-AF65-F5344CB8AC3E}">
        <p14:creationId xmlns:p14="http://schemas.microsoft.com/office/powerpoint/2010/main" val="3218206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31BFE6-AC55-41CC-A2CB-DC954BF2408B}"/>
              </a:ext>
            </a:extLst>
          </p:cNvPr>
          <p:cNvSpPr>
            <a:spLocks noGrp="1"/>
          </p:cNvSpPr>
          <p:nvPr>
            <p:ph type="title"/>
          </p:nvPr>
        </p:nvSpPr>
        <p:spPr/>
        <p:txBody>
          <a:bodyPr/>
          <a:lstStyle/>
          <a:p>
            <a:r>
              <a:rPr lang="it-IT" dirty="0" err="1"/>
              <a:t>Validity</a:t>
            </a:r>
            <a:r>
              <a:rPr lang="it-IT" dirty="0"/>
              <a:t> </a:t>
            </a:r>
            <a:r>
              <a:rPr lang="it-IT" dirty="0" err="1"/>
              <a:t>Generalization</a:t>
            </a:r>
            <a:r>
              <a:rPr lang="it-IT" dirty="0"/>
              <a:t> </a:t>
            </a:r>
            <a:r>
              <a:rPr lang="it-IT" dirty="0" err="1"/>
              <a:t>Studies</a:t>
            </a:r>
            <a:endParaRPr lang="it-IT" dirty="0"/>
          </a:p>
        </p:txBody>
      </p:sp>
      <p:sp>
        <p:nvSpPr>
          <p:cNvPr id="3" name="Segnaposto contenuto 2">
            <a:extLst>
              <a:ext uri="{FF2B5EF4-FFF2-40B4-BE49-F238E27FC236}">
                <a16:creationId xmlns:a16="http://schemas.microsoft.com/office/drawing/2014/main" id="{C1CFD2F9-EFCC-48F9-9D40-6F12F166A044}"/>
              </a:ext>
            </a:extLst>
          </p:cNvPr>
          <p:cNvSpPr>
            <a:spLocks noGrp="1"/>
          </p:cNvSpPr>
          <p:nvPr>
            <p:ph idx="1"/>
          </p:nvPr>
        </p:nvSpPr>
        <p:spPr/>
        <p:txBody>
          <a:bodyPr/>
          <a:lstStyle/>
          <a:p>
            <a:r>
              <a:rPr lang="it-IT" sz="2600" dirty="0"/>
              <a:t>A partire dagli anni ‘70, Schmidt e Hunter, </a:t>
            </a:r>
            <a:r>
              <a:rPr lang="it-IT" sz="2600" dirty="0" err="1"/>
              <a:t>Barrick</a:t>
            </a:r>
            <a:r>
              <a:rPr lang="it-IT" sz="2600" dirty="0"/>
              <a:t> e Mount, </a:t>
            </a:r>
            <a:r>
              <a:rPr lang="it-IT" sz="2600" dirty="0" err="1"/>
              <a:t>Salgado</a:t>
            </a:r>
            <a:r>
              <a:rPr lang="it-IT" sz="2600" dirty="0"/>
              <a:t>, </a:t>
            </a:r>
            <a:r>
              <a:rPr lang="it-IT" sz="2600" dirty="0" err="1"/>
              <a:t>Ones</a:t>
            </a:r>
            <a:r>
              <a:rPr lang="it-IT" sz="2600" dirty="0"/>
              <a:t>, </a:t>
            </a:r>
            <a:r>
              <a:rPr lang="it-IT" sz="2600" dirty="0" err="1"/>
              <a:t>Viswesvaran</a:t>
            </a:r>
            <a:r>
              <a:rPr lang="it-IT" sz="2600" dirty="0"/>
              <a:t>, e altri hanno demolito questa ipotesi attraverso varie meta-analisi che hanno coinvolto migliaia di studi e decine di migliaia di candidati. </a:t>
            </a:r>
          </a:p>
          <a:p>
            <a:r>
              <a:rPr lang="it-IT" sz="2600" b="1" dirty="0"/>
              <a:t>La validità di un metodo di selezione è sostanzialmente stabile attraverso lavori e organizzazioni diverse</a:t>
            </a:r>
            <a:r>
              <a:rPr lang="it-IT" sz="2600" dirty="0"/>
              <a:t>. </a:t>
            </a:r>
          </a:p>
          <a:p>
            <a:r>
              <a:rPr lang="it-IT" sz="2600" dirty="0"/>
              <a:t>Fanno eccezione alcune coppie criterio/lavoro, come ad esempio l’estroversione nei poliziotti (</a:t>
            </a:r>
            <a:r>
              <a:rPr lang="it-IT" sz="2600" i="1" dirty="0" err="1"/>
              <a:t>r</a:t>
            </a:r>
            <a:r>
              <a:rPr lang="it-IT" sz="2600" i="1" baseline="-25000" dirty="0" err="1"/>
              <a:t>xy</a:t>
            </a:r>
            <a:r>
              <a:rPr lang="it-IT" sz="2600" dirty="0"/>
              <a:t>=.2; mentre </a:t>
            </a:r>
            <a:r>
              <a:rPr lang="it-IT" sz="2600" i="1" dirty="0"/>
              <a:t>r</a:t>
            </a:r>
            <a:r>
              <a:rPr lang="it-IT" sz="2600" dirty="0"/>
              <a:t>=0 negli altri lavori). </a:t>
            </a:r>
          </a:p>
        </p:txBody>
      </p:sp>
    </p:spTree>
    <p:extLst>
      <p:ext uri="{BB962C8B-B14F-4D97-AF65-F5344CB8AC3E}">
        <p14:creationId xmlns:p14="http://schemas.microsoft.com/office/powerpoint/2010/main" val="139462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4E07E-0F80-431E-9B6C-2D21550D879A}"/>
              </a:ext>
            </a:extLst>
          </p:cNvPr>
          <p:cNvSpPr>
            <a:spLocks noGrp="1"/>
          </p:cNvSpPr>
          <p:nvPr>
            <p:ph type="title"/>
          </p:nvPr>
        </p:nvSpPr>
        <p:spPr/>
        <p:txBody>
          <a:bodyPr/>
          <a:lstStyle/>
          <a:p>
            <a:r>
              <a:rPr lang="it-IT" dirty="0"/>
              <a:t>Il contributo di Schmidt &amp; Hunter</a:t>
            </a:r>
          </a:p>
        </p:txBody>
      </p:sp>
      <p:sp>
        <p:nvSpPr>
          <p:cNvPr id="3" name="Segnaposto contenuto 2">
            <a:extLst>
              <a:ext uri="{FF2B5EF4-FFF2-40B4-BE49-F238E27FC236}">
                <a16:creationId xmlns:a16="http://schemas.microsoft.com/office/drawing/2014/main" id="{7913612F-DE2A-4749-8C5B-0EA77EABC43E}"/>
              </a:ext>
            </a:extLst>
          </p:cNvPr>
          <p:cNvSpPr>
            <a:spLocks noGrp="1"/>
          </p:cNvSpPr>
          <p:nvPr>
            <p:ph idx="1"/>
          </p:nvPr>
        </p:nvSpPr>
        <p:spPr/>
        <p:txBody>
          <a:bodyPr/>
          <a:lstStyle/>
          <a:p>
            <a:r>
              <a:rPr lang="it-IT" sz="2800" dirty="0"/>
              <a:t>L’applicazione delle tecniche di meta-analisi per falsificare l’ipotesi della specificità situazionale è il contributo scientifico più importante degli ultimi 40 anni di ricerca in selezione del personale.</a:t>
            </a:r>
          </a:p>
          <a:p>
            <a:r>
              <a:rPr lang="it-IT" sz="2800" dirty="0"/>
              <a:t>La loro innovazione si basa sulla necessità di: </a:t>
            </a:r>
          </a:p>
          <a:p>
            <a:pPr lvl="1"/>
            <a:r>
              <a:rPr lang="it-IT" sz="2400" dirty="0"/>
              <a:t>isolare </a:t>
            </a:r>
            <a:r>
              <a:rPr lang="it-IT" sz="2400" i="1" dirty="0"/>
              <a:t>l’errore di campionamento </a:t>
            </a:r>
            <a:r>
              <a:rPr lang="it-IT" sz="2400" dirty="0"/>
              <a:t>da variabilità dovuta a </a:t>
            </a:r>
            <a:r>
              <a:rPr lang="it-IT" sz="2400" i="1" dirty="0"/>
              <a:t>moderatori</a:t>
            </a:r>
            <a:r>
              <a:rPr lang="it-IT" sz="2400" dirty="0"/>
              <a:t>. </a:t>
            </a:r>
          </a:p>
          <a:p>
            <a:pPr lvl="1"/>
            <a:r>
              <a:rPr lang="it-IT" sz="2400" i="1" dirty="0"/>
              <a:t>correggere per la mancanza di attendibilità </a:t>
            </a:r>
            <a:r>
              <a:rPr lang="it-IT" sz="2400" dirty="0"/>
              <a:t>nel criterio (Job Performance)</a:t>
            </a:r>
          </a:p>
          <a:p>
            <a:pPr lvl="1"/>
            <a:r>
              <a:rPr lang="it-IT" sz="2400" i="1" dirty="0"/>
              <a:t>correggere per </a:t>
            </a:r>
            <a:r>
              <a:rPr lang="it-IT" sz="2400" dirty="0"/>
              <a:t>il fenomeno della </a:t>
            </a:r>
            <a:r>
              <a:rPr lang="it-IT" sz="2400" i="1" dirty="0"/>
              <a:t>Range </a:t>
            </a:r>
            <a:r>
              <a:rPr lang="it-IT" sz="2400" i="1" dirty="0" err="1"/>
              <a:t>Restriction</a:t>
            </a:r>
            <a:endParaRPr lang="it-IT" sz="2400" i="1" dirty="0"/>
          </a:p>
        </p:txBody>
      </p:sp>
    </p:spTree>
    <p:extLst>
      <p:ext uri="{BB962C8B-B14F-4D97-AF65-F5344CB8AC3E}">
        <p14:creationId xmlns:p14="http://schemas.microsoft.com/office/powerpoint/2010/main" val="33074513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0E288-7DA9-4DB6-B67C-85DE48527645}"/>
              </a:ext>
            </a:extLst>
          </p:cNvPr>
          <p:cNvSpPr>
            <a:spLocks noGrp="1"/>
          </p:cNvSpPr>
          <p:nvPr>
            <p:ph type="title"/>
          </p:nvPr>
        </p:nvSpPr>
        <p:spPr/>
        <p:txBody>
          <a:bodyPr/>
          <a:lstStyle/>
          <a:p>
            <a:r>
              <a:rPr lang="it-IT" dirty="0"/>
              <a:t>Errore di campionamento e moderatori</a:t>
            </a:r>
          </a:p>
        </p:txBody>
      </p:sp>
      <p:sp>
        <p:nvSpPr>
          <p:cNvPr id="3" name="Segnaposto contenuto 2">
            <a:extLst>
              <a:ext uri="{FF2B5EF4-FFF2-40B4-BE49-F238E27FC236}">
                <a16:creationId xmlns:a16="http://schemas.microsoft.com/office/drawing/2014/main" id="{6965029B-331D-47CE-832D-9434CD62D5B7}"/>
              </a:ext>
            </a:extLst>
          </p:cNvPr>
          <p:cNvSpPr>
            <a:spLocks noGrp="1"/>
          </p:cNvSpPr>
          <p:nvPr>
            <p:ph idx="1"/>
          </p:nvPr>
        </p:nvSpPr>
        <p:spPr>
          <a:xfrm>
            <a:off x="899592" y="1600200"/>
            <a:ext cx="2962672" cy="1108720"/>
          </a:xfrm>
        </p:spPr>
        <p:txBody>
          <a:bodyPr/>
          <a:lstStyle/>
          <a:p>
            <a:pPr marL="0" indent="0" algn="ctr">
              <a:buNone/>
            </a:pPr>
            <a:r>
              <a:rPr lang="it-IT" dirty="0"/>
              <a:t>Distribuzione omogenea</a:t>
            </a:r>
          </a:p>
        </p:txBody>
      </p:sp>
      <p:sp>
        <p:nvSpPr>
          <p:cNvPr id="4" name="Segnaposto contenuto 2">
            <a:extLst>
              <a:ext uri="{FF2B5EF4-FFF2-40B4-BE49-F238E27FC236}">
                <a16:creationId xmlns:a16="http://schemas.microsoft.com/office/drawing/2014/main" id="{87810299-E47B-AE47-925B-F8F206DEEAE8}"/>
              </a:ext>
            </a:extLst>
          </p:cNvPr>
          <p:cNvSpPr txBox="1">
            <a:spLocks/>
          </p:cNvSpPr>
          <p:nvPr/>
        </p:nvSpPr>
        <p:spPr bwMode="auto">
          <a:xfrm>
            <a:off x="5580112" y="1600200"/>
            <a:ext cx="2962672" cy="1108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b="0" kern="0" dirty="0"/>
              <a:t>Distribuzione eterogenea</a:t>
            </a:r>
          </a:p>
        </p:txBody>
      </p:sp>
      <mc:AlternateContent xmlns:mc="http://schemas.openxmlformats.org/markup-compatibility/2006" xmlns:cx1="http://schemas.microsoft.com/office/drawing/2015/9/8/chartex">
        <mc:Choice Requires="cx1">
          <p:graphicFrame>
            <p:nvGraphicFramePr>
              <p:cNvPr id="5" name="Grafico 4">
                <a:extLst>
                  <a:ext uri="{FF2B5EF4-FFF2-40B4-BE49-F238E27FC236}">
                    <a16:creationId xmlns:a16="http://schemas.microsoft.com/office/drawing/2014/main" id="{E40EA622-CDC7-1045-BDE0-FF907EF38EFC}"/>
                  </a:ext>
                </a:extLst>
              </p:cNvPr>
              <p:cNvGraphicFramePr/>
              <p:nvPr>
                <p:extLst>
                  <p:ext uri="{D42A27DB-BD31-4B8C-83A1-F6EECF244321}">
                    <p14:modId xmlns:p14="http://schemas.microsoft.com/office/powerpoint/2010/main" val="2621340601"/>
                  </p:ext>
                </p:extLst>
              </p:nvPr>
            </p:nvGraphicFramePr>
            <p:xfrm>
              <a:off x="107504" y="2924944"/>
              <a:ext cx="3964632"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E40EA622-CDC7-1045-BDE0-FF907EF38EFC}"/>
                  </a:ext>
                </a:extLst>
              </p:cNvPr>
              <p:cNvPicPr>
                <a:picLocks noGrp="1" noRot="1" noChangeAspect="1" noMove="1" noResize="1" noEditPoints="1" noAdjustHandles="1" noChangeArrowheads="1" noChangeShapeType="1"/>
              </p:cNvPicPr>
              <p:nvPr/>
            </p:nvPicPr>
            <p:blipFill>
              <a:blip r:embed="rId3"/>
              <a:stretch>
                <a:fillRect/>
              </a:stretch>
            </p:blipFill>
            <p:spPr>
              <a:xfrm>
                <a:off x="107504" y="2924944"/>
                <a:ext cx="3964632" cy="27432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 name="Grafico 5">
                <a:extLst>
                  <a:ext uri="{FF2B5EF4-FFF2-40B4-BE49-F238E27FC236}">
                    <a16:creationId xmlns:a16="http://schemas.microsoft.com/office/drawing/2014/main" id="{420A8539-F7A5-B049-BF99-9C0FDBF2A9AD}"/>
                  </a:ext>
                </a:extLst>
              </p:cNvPr>
              <p:cNvGraphicFramePr/>
              <p:nvPr>
                <p:extLst>
                  <p:ext uri="{D42A27DB-BD31-4B8C-83A1-F6EECF244321}">
                    <p14:modId xmlns:p14="http://schemas.microsoft.com/office/powerpoint/2010/main" val="3242120900"/>
                  </p:ext>
                </p:extLst>
              </p:nvPr>
            </p:nvGraphicFramePr>
            <p:xfrm>
              <a:off x="4932040" y="2924944"/>
              <a:ext cx="3964632" cy="27432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Grafico 5">
                <a:extLst>
                  <a:ext uri="{FF2B5EF4-FFF2-40B4-BE49-F238E27FC236}">
                    <a16:creationId xmlns:a16="http://schemas.microsoft.com/office/drawing/2014/main" id="{420A8539-F7A5-B049-BF99-9C0FDBF2A9AD}"/>
                  </a:ext>
                </a:extLst>
              </p:cNvPr>
              <p:cNvPicPr>
                <a:picLocks noGrp="1" noRot="1" noChangeAspect="1" noMove="1" noResize="1" noEditPoints="1" noAdjustHandles="1" noChangeArrowheads="1" noChangeShapeType="1"/>
              </p:cNvPicPr>
              <p:nvPr/>
            </p:nvPicPr>
            <p:blipFill>
              <a:blip r:embed="rId5"/>
              <a:stretch>
                <a:fillRect/>
              </a:stretch>
            </p:blipFill>
            <p:spPr>
              <a:xfrm>
                <a:off x="4932040" y="2924944"/>
                <a:ext cx="3964632" cy="2743200"/>
              </a:xfrm>
              <a:prstGeom prst="rect">
                <a:avLst/>
              </a:prstGeom>
            </p:spPr>
          </p:pic>
        </mc:Fallback>
      </mc:AlternateContent>
      <p:sp>
        <p:nvSpPr>
          <p:cNvPr id="8" name="Segnaposto contenuto 2">
            <a:extLst>
              <a:ext uri="{FF2B5EF4-FFF2-40B4-BE49-F238E27FC236}">
                <a16:creationId xmlns:a16="http://schemas.microsoft.com/office/drawing/2014/main" id="{BDCCC2ED-A086-D440-8CAE-E75CAC9BD122}"/>
              </a:ext>
            </a:extLst>
          </p:cNvPr>
          <p:cNvSpPr txBox="1">
            <a:spLocks/>
          </p:cNvSpPr>
          <p:nvPr/>
        </p:nvSpPr>
        <p:spPr bwMode="auto">
          <a:xfrm>
            <a:off x="323528" y="5805264"/>
            <a:ext cx="3748608" cy="962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1800" b="0" kern="0" dirty="0"/>
              <a:t>La variabilità è completamente attribuibile all’errore di campionamento</a:t>
            </a:r>
          </a:p>
        </p:txBody>
      </p:sp>
      <p:sp>
        <p:nvSpPr>
          <p:cNvPr id="9" name="Segnaposto contenuto 2">
            <a:extLst>
              <a:ext uri="{FF2B5EF4-FFF2-40B4-BE49-F238E27FC236}">
                <a16:creationId xmlns:a16="http://schemas.microsoft.com/office/drawing/2014/main" id="{9C1A20C6-64F1-6645-8CFD-7F75E1E1E3B3}"/>
              </a:ext>
            </a:extLst>
          </p:cNvPr>
          <p:cNvSpPr txBox="1">
            <a:spLocks/>
          </p:cNvSpPr>
          <p:nvPr/>
        </p:nvSpPr>
        <p:spPr bwMode="auto">
          <a:xfrm>
            <a:off x="5076056" y="5805264"/>
            <a:ext cx="3820616" cy="962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1800" b="0" kern="0" dirty="0"/>
              <a:t>La variabilità è maggiore di quanto ci si aspetta in base all’errore di campionamento</a:t>
            </a:r>
          </a:p>
        </p:txBody>
      </p:sp>
    </p:spTree>
    <p:extLst>
      <p:ext uri="{BB962C8B-B14F-4D97-AF65-F5344CB8AC3E}">
        <p14:creationId xmlns:p14="http://schemas.microsoft.com/office/powerpoint/2010/main" val="93325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0E288-7DA9-4DB6-B67C-85DE48527645}"/>
              </a:ext>
            </a:extLst>
          </p:cNvPr>
          <p:cNvSpPr>
            <a:spLocks noGrp="1"/>
          </p:cNvSpPr>
          <p:nvPr>
            <p:ph type="title"/>
          </p:nvPr>
        </p:nvSpPr>
        <p:spPr/>
        <p:txBody>
          <a:bodyPr/>
          <a:lstStyle/>
          <a:p>
            <a:r>
              <a:rPr lang="it-IT" dirty="0"/>
              <a:t>Errore di campionamento e moderatori</a:t>
            </a:r>
          </a:p>
        </p:txBody>
      </p:sp>
      <p:sp>
        <p:nvSpPr>
          <p:cNvPr id="3" name="Segnaposto contenuto 2">
            <a:extLst>
              <a:ext uri="{FF2B5EF4-FFF2-40B4-BE49-F238E27FC236}">
                <a16:creationId xmlns:a16="http://schemas.microsoft.com/office/drawing/2014/main" id="{6965029B-331D-47CE-832D-9434CD62D5B7}"/>
              </a:ext>
            </a:extLst>
          </p:cNvPr>
          <p:cNvSpPr>
            <a:spLocks noGrp="1"/>
          </p:cNvSpPr>
          <p:nvPr>
            <p:ph idx="1"/>
          </p:nvPr>
        </p:nvSpPr>
        <p:spPr>
          <a:xfrm>
            <a:off x="899592" y="1600200"/>
            <a:ext cx="2962672" cy="1108720"/>
          </a:xfrm>
        </p:spPr>
        <p:txBody>
          <a:bodyPr/>
          <a:lstStyle/>
          <a:p>
            <a:pPr marL="0" indent="0" algn="ctr">
              <a:buNone/>
            </a:pPr>
            <a:r>
              <a:rPr lang="it-IT" dirty="0"/>
              <a:t>Distribuzione omogenea</a:t>
            </a:r>
          </a:p>
        </p:txBody>
      </p:sp>
      <p:sp>
        <p:nvSpPr>
          <p:cNvPr id="4" name="Segnaposto contenuto 2">
            <a:extLst>
              <a:ext uri="{FF2B5EF4-FFF2-40B4-BE49-F238E27FC236}">
                <a16:creationId xmlns:a16="http://schemas.microsoft.com/office/drawing/2014/main" id="{87810299-E47B-AE47-925B-F8F206DEEAE8}"/>
              </a:ext>
            </a:extLst>
          </p:cNvPr>
          <p:cNvSpPr txBox="1">
            <a:spLocks/>
          </p:cNvSpPr>
          <p:nvPr/>
        </p:nvSpPr>
        <p:spPr bwMode="auto">
          <a:xfrm>
            <a:off x="5580112" y="1600200"/>
            <a:ext cx="2962672" cy="1108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b="0" kern="0" dirty="0"/>
              <a:t>Distribuzione eterogenea</a:t>
            </a:r>
          </a:p>
        </p:txBody>
      </p:sp>
      <mc:AlternateContent xmlns:mc="http://schemas.openxmlformats.org/markup-compatibility/2006" xmlns:cx1="http://schemas.microsoft.com/office/drawing/2015/9/8/chartex">
        <mc:Choice Requires="cx1">
          <p:graphicFrame>
            <p:nvGraphicFramePr>
              <p:cNvPr id="5" name="Grafico 4">
                <a:extLst>
                  <a:ext uri="{FF2B5EF4-FFF2-40B4-BE49-F238E27FC236}">
                    <a16:creationId xmlns:a16="http://schemas.microsoft.com/office/drawing/2014/main" id="{E40EA622-CDC7-1045-BDE0-FF907EF38EFC}"/>
                  </a:ext>
                </a:extLst>
              </p:cNvPr>
              <p:cNvGraphicFramePr/>
              <p:nvPr>
                <p:extLst>
                  <p:ext uri="{D42A27DB-BD31-4B8C-83A1-F6EECF244321}">
                    <p14:modId xmlns:p14="http://schemas.microsoft.com/office/powerpoint/2010/main" val="1501834327"/>
                  </p:ext>
                </p:extLst>
              </p:nvPr>
            </p:nvGraphicFramePr>
            <p:xfrm>
              <a:off x="107504" y="2924944"/>
              <a:ext cx="3964632"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Grafico 4">
                <a:extLst>
                  <a:ext uri="{FF2B5EF4-FFF2-40B4-BE49-F238E27FC236}">
                    <a16:creationId xmlns:a16="http://schemas.microsoft.com/office/drawing/2014/main" id="{E40EA622-CDC7-1045-BDE0-FF907EF38EFC}"/>
                  </a:ext>
                </a:extLst>
              </p:cNvPr>
              <p:cNvPicPr>
                <a:picLocks noGrp="1" noRot="1" noChangeAspect="1" noMove="1" noResize="1" noEditPoints="1" noAdjustHandles="1" noChangeArrowheads="1" noChangeShapeType="1"/>
              </p:cNvPicPr>
              <p:nvPr/>
            </p:nvPicPr>
            <p:blipFill>
              <a:blip r:embed="rId3"/>
              <a:stretch>
                <a:fillRect/>
              </a:stretch>
            </p:blipFill>
            <p:spPr>
              <a:xfrm>
                <a:off x="107504" y="2924944"/>
                <a:ext cx="3964632" cy="27432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 name="Grafico 5">
                <a:extLst>
                  <a:ext uri="{FF2B5EF4-FFF2-40B4-BE49-F238E27FC236}">
                    <a16:creationId xmlns:a16="http://schemas.microsoft.com/office/drawing/2014/main" id="{420A8539-F7A5-B049-BF99-9C0FDBF2A9AD}"/>
                  </a:ext>
                </a:extLst>
              </p:cNvPr>
              <p:cNvGraphicFramePr/>
              <p:nvPr>
                <p:extLst>
                  <p:ext uri="{D42A27DB-BD31-4B8C-83A1-F6EECF244321}">
                    <p14:modId xmlns:p14="http://schemas.microsoft.com/office/powerpoint/2010/main" val="684369080"/>
                  </p:ext>
                </p:extLst>
              </p:nvPr>
            </p:nvGraphicFramePr>
            <p:xfrm>
              <a:off x="4932040" y="2924944"/>
              <a:ext cx="3964632" cy="27432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Grafico 5">
                <a:extLst>
                  <a:ext uri="{FF2B5EF4-FFF2-40B4-BE49-F238E27FC236}">
                    <a16:creationId xmlns:a16="http://schemas.microsoft.com/office/drawing/2014/main" id="{420A8539-F7A5-B049-BF99-9C0FDBF2A9AD}"/>
                  </a:ext>
                </a:extLst>
              </p:cNvPr>
              <p:cNvPicPr>
                <a:picLocks noGrp="1" noRot="1" noChangeAspect="1" noMove="1" noResize="1" noEditPoints="1" noAdjustHandles="1" noChangeArrowheads="1" noChangeShapeType="1"/>
              </p:cNvPicPr>
              <p:nvPr/>
            </p:nvPicPr>
            <p:blipFill>
              <a:blip r:embed="rId5"/>
              <a:stretch>
                <a:fillRect/>
              </a:stretch>
            </p:blipFill>
            <p:spPr>
              <a:xfrm>
                <a:off x="4932040" y="2924944"/>
                <a:ext cx="3964632" cy="2743200"/>
              </a:xfrm>
              <a:prstGeom prst="rect">
                <a:avLst/>
              </a:prstGeom>
            </p:spPr>
          </p:pic>
        </mc:Fallback>
      </mc:AlternateContent>
      <p:sp>
        <p:nvSpPr>
          <p:cNvPr id="8" name="Segnaposto contenuto 2">
            <a:extLst>
              <a:ext uri="{FF2B5EF4-FFF2-40B4-BE49-F238E27FC236}">
                <a16:creationId xmlns:a16="http://schemas.microsoft.com/office/drawing/2014/main" id="{BDCCC2ED-A086-D440-8CAE-E75CAC9BD122}"/>
              </a:ext>
            </a:extLst>
          </p:cNvPr>
          <p:cNvSpPr txBox="1">
            <a:spLocks/>
          </p:cNvSpPr>
          <p:nvPr/>
        </p:nvSpPr>
        <p:spPr bwMode="auto">
          <a:xfrm>
            <a:off x="323528" y="5805264"/>
            <a:ext cx="3748608" cy="962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1800" b="0" kern="0" dirty="0"/>
              <a:t>La variabilità è completamente attribuibile all’errore di campionamento</a:t>
            </a:r>
          </a:p>
        </p:txBody>
      </p:sp>
      <p:sp>
        <p:nvSpPr>
          <p:cNvPr id="9" name="Segnaposto contenuto 2">
            <a:extLst>
              <a:ext uri="{FF2B5EF4-FFF2-40B4-BE49-F238E27FC236}">
                <a16:creationId xmlns:a16="http://schemas.microsoft.com/office/drawing/2014/main" id="{9C1A20C6-64F1-6645-8CFD-7F75E1E1E3B3}"/>
              </a:ext>
            </a:extLst>
          </p:cNvPr>
          <p:cNvSpPr txBox="1">
            <a:spLocks/>
          </p:cNvSpPr>
          <p:nvPr/>
        </p:nvSpPr>
        <p:spPr bwMode="auto">
          <a:xfrm>
            <a:off x="5076056" y="5805264"/>
            <a:ext cx="3820616" cy="962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it-IT" sz="1800" b="0" kern="0" dirty="0"/>
              <a:t>La variabilità è maggiore di quanto ci si aspetta in base all’errore di campionamento</a:t>
            </a:r>
          </a:p>
        </p:txBody>
      </p:sp>
      <p:sp>
        <p:nvSpPr>
          <p:cNvPr id="7" name="CasellaDiTesto 6">
            <a:extLst>
              <a:ext uri="{FF2B5EF4-FFF2-40B4-BE49-F238E27FC236}">
                <a16:creationId xmlns:a16="http://schemas.microsoft.com/office/drawing/2014/main" id="{6C10F30E-1C4F-F147-A467-CC2AEC12043D}"/>
              </a:ext>
            </a:extLst>
          </p:cNvPr>
          <p:cNvSpPr txBox="1"/>
          <p:nvPr/>
        </p:nvSpPr>
        <p:spPr>
          <a:xfrm>
            <a:off x="2771800" y="2324778"/>
            <a:ext cx="2777019" cy="1815882"/>
          </a:xfrm>
          <a:prstGeom prst="rect">
            <a:avLst/>
          </a:prstGeom>
          <a:solidFill>
            <a:schemeClr val="bg1"/>
          </a:solidFill>
        </p:spPr>
        <p:txBody>
          <a:bodyPr wrap="square" rtlCol="0">
            <a:spAutoFit/>
          </a:bodyPr>
          <a:lstStyle/>
          <a:p>
            <a:r>
              <a:rPr lang="it-IT" sz="2800" dirty="0"/>
              <a:t>Un rilevante numero di casi in cui la validità è zero</a:t>
            </a:r>
          </a:p>
        </p:txBody>
      </p:sp>
      <p:cxnSp>
        <p:nvCxnSpPr>
          <p:cNvPr id="11" name="Connettore 2 10">
            <a:extLst>
              <a:ext uri="{FF2B5EF4-FFF2-40B4-BE49-F238E27FC236}">
                <a16:creationId xmlns:a16="http://schemas.microsoft.com/office/drawing/2014/main" id="{FC57D5AA-2847-CF4F-AE4D-7BD339B85E35}"/>
              </a:ext>
            </a:extLst>
          </p:cNvPr>
          <p:cNvCxnSpPr>
            <a:cxnSpLocks/>
            <a:stCxn id="7" idx="2"/>
          </p:cNvCxnSpPr>
          <p:nvPr/>
        </p:nvCxnSpPr>
        <p:spPr bwMode="auto">
          <a:xfrm>
            <a:off x="4160310" y="4140660"/>
            <a:ext cx="1059762" cy="5844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58742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17542C-F4C3-9A4B-A046-F636D64F6F64}"/>
              </a:ext>
            </a:extLst>
          </p:cNvPr>
          <p:cNvSpPr>
            <a:spLocks noGrp="1"/>
          </p:cNvSpPr>
          <p:nvPr>
            <p:ph type="title"/>
          </p:nvPr>
        </p:nvSpPr>
        <p:spPr/>
        <p:txBody>
          <a:bodyPr/>
          <a:lstStyle/>
          <a:p>
            <a:r>
              <a:rPr lang="it-IT" dirty="0"/>
              <a:t>Inattendibilità del criterio</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E460F424-B5C9-594C-815E-F02450115C24}"/>
                  </a:ext>
                </a:extLst>
              </p:cNvPr>
              <p:cNvSpPr>
                <a:spLocks noGrp="1"/>
              </p:cNvSpPr>
              <p:nvPr>
                <p:ph idx="1"/>
              </p:nvPr>
            </p:nvSpPr>
            <p:spPr/>
            <p:txBody>
              <a:bodyPr/>
              <a:lstStyle/>
              <a:p>
                <a:r>
                  <a:rPr lang="it-IT" sz="2400" dirty="0"/>
                  <a:t>Quando si correlano due variabili, l’attendibilità delle stesse fissa il valore massimo raggiungibile dalla correlazione. </a:t>
                </a:r>
              </a:p>
              <a:p>
                <a:r>
                  <a:rPr lang="it-IT" sz="2400" dirty="0"/>
                  <a:t>Ad es., due variabili con correlazione vera ⍴= 1 misurate entrambe con attendibilità </a:t>
                </a:r>
                <a:r>
                  <a:rPr lang="it-IT" sz="2400" i="1" dirty="0" err="1"/>
                  <a:t>r</a:t>
                </a:r>
                <a:r>
                  <a:rPr lang="it-IT" sz="2400" i="1" baseline="-25000" dirty="0" err="1"/>
                  <a:t>xy</a:t>
                </a:r>
                <a:r>
                  <a:rPr lang="it-IT" sz="2400" dirty="0"/>
                  <a:t>=.7 risulteranno correlate </a:t>
                </a:r>
                <a:r>
                  <a:rPr lang="it-IT" sz="2400" i="1" dirty="0" err="1"/>
                  <a:t>r</a:t>
                </a:r>
                <a:r>
                  <a:rPr lang="it-IT" sz="2400" i="1" baseline="-25000" dirty="0" err="1"/>
                  <a:t>xy</a:t>
                </a:r>
                <a:r>
                  <a:rPr lang="it-IT" sz="2400" dirty="0"/>
                  <a:t>=.7. (😱)</a:t>
                </a:r>
              </a:p>
              <a:p>
                <a:r>
                  <a:rPr lang="it-IT" sz="2400" dirty="0"/>
                  <a:t>Per correggere il coefficiente di correlazione osservato in modo tale che rispecchi la correlazione vera, si deve dividere </a:t>
                </a:r>
                <a:r>
                  <a:rPr lang="it-IT" sz="2400" i="1" dirty="0"/>
                  <a:t>per la radice del prodotto delle due attendibilità:</a:t>
                </a:r>
              </a:p>
              <a:p>
                <a:endParaRPr lang="it-IT" sz="2400" i="1" dirty="0"/>
              </a:p>
              <a:p>
                <a:pPr marL="0" indent="0" algn="ctr">
                  <a:buNone/>
                </a:pPr>
                <a14:m>
                  <m:oMathPara xmlns:m="http://schemas.openxmlformats.org/officeDocument/2006/math">
                    <m:oMathParaPr>
                      <m:jc m:val="centerGroup"/>
                    </m:oMathParaPr>
                    <m:oMath xmlns:m="http://schemas.openxmlformats.org/officeDocument/2006/math">
                      <m:sSub>
                        <m:sSubPr>
                          <m:ctrlPr>
                            <a:rPr lang="it-IT" sz="2400" i="1" smtClean="0">
                              <a:latin typeface="Cambria Math" panose="02040503050406030204" pitchFamily="18" charset="0"/>
                            </a:rPr>
                          </m:ctrlPr>
                        </m:sSubPr>
                        <m:e>
                          <m:r>
                            <a:rPr lang="it-IT" sz="2400" i="1" smtClean="0">
                              <a:latin typeface="Cambria Math" panose="02040503050406030204" pitchFamily="18" charset="0"/>
                              <a:ea typeface="Cambria Math" panose="02040503050406030204" pitchFamily="18" charset="0"/>
                            </a:rPr>
                            <m:t>𝜌</m:t>
                          </m:r>
                        </m:e>
                        <m:sub>
                          <m:r>
                            <a:rPr lang="it-IT" sz="2400" b="0" i="1" smtClean="0">
                              <a:latin typeface="Cambria Math" panose="02040503050406030204" pitchFamily="18" charset="0"/>
                            </a:rPr>
                            <m:t>𝑥𝑦</m:t>
                          </m:r>
                        </m:sub>
                      </m:sSub>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𝑟</m:t>
                              </m:r>
                            </m:e>
                            <m:sub>
                              <m:r>
                                <a:rPr lang="it-IT" sz="2400" b="0" i="1" smtClean="0">
                                  <a:latin typeface="Cambria Math" panose="02040503050406030204" pitchFamily="18" charset="0"/>
                                </a:rPr>
                                <m:t>𝑥𝑦</m:t>
                              </m:r>
                            </m:sub>
                          </m:sSub>
                        </m:num>
                        <m:den>
                          <m:rad>
                            <m:radPr>
                              <m:degHide m:val="on"/>
                              <m:ctrlPr>
                                <a:rPr lang="it-IT" sz="2400" b="0" i="1" smtClean="0">
                                  <a:latin typeface="Cambria Math" panose="02040503050406030204" pitchFamily="18" charset="0"/>
                                </a:rPr>
                              </m:ctrlPr>
                            </m:radPr>
                            <m:deg/>
                            <m:e>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𝑟</m:t>
                                  </m:r>
                                </m:e>
                                <m:sub>
                                  <m:r>
                                    <a:rPr lang="it-IT" sz="2400" b="0" i="1" smtClean="0">
                                      <a:latin typeface="Cambria Math" panose="02040503050406030204" pitchFamily="18" charset="0"/>
                                    </a:rPr>
                                    <m:t>𝑥𝑥</m:t>
                                  </m:r>
                                </m:sub>
                              </m:sSub>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𝑟</m:t>
                                  </m:r>
                                </m:e>
                                <m:sub>
                                  <m:r>
                                    <a:rPr lang="it-IT" sz="2400" b="0" i="1" smtClean="0">
                                      <a:latin typeface="Cambria Math" panose="02040503050406030204" pitchFamily="18" charset="0"/>
                                    </a:rPr>
                                    <m:t>𝑦𝑦</m:t>
                                  </m:r>
                                </m:sub>
                              </m:sSub>
                            </m:e>
                          </m:rad>
                        </m:den>
                      </m:f>
                    </m:oMath>
                  </m:oMathPara>
                </a14:m>
                <a:endParaRPr lang="it-IT" sz="2400" i="1" dirty="0"/>
              </a:p>
              <a:p>
                <a:pPr marL="0" indent="0">
                  <a:buNone/>
                </a:pPr>
                <a:endParaRPr lang="it-IT" sz="2400" i="1" dirty="0"/>
              </a:p>
            </p:txBody>
          </p:sp>
        </mc:Choice>
        <mc:Fallback xmlns="">
          <p:sp>
            <p:nvSpPr>
              <p:cNvPr id="3" name="Segnaposto contenuto 2">
                <a:extLst>
                  <a:ext uri="{FF2B5EF4-FFF2-40B4-BE49-F238E27FC236}">
                    <a16:creationId xmlns:a16="http://schemas.microsoft.com/office/drawing/2014/main" id="{E460F424-B5C9-594C-815E-F02450115C24}"/>
                  </a:ext>
                </a:extLst>
              </p:cNvPr>
              <p:cNvSpPr>
                <a:spLocks noGrp="1" noRot="1" noChangeAspect="1" noMove="1" noResize="1" noEditPoints="1" noAdjustHandles="1" noChangeArrowheads="1" noChangeShapeType="1" noTextEdit="1"/>
              </p:cNvSpPr>
              <p:nvPr>
                <p:ph idx="1"/>
              </p:nvPr>
            </p:nvSpPr>
            <p:spPr>
              <a:blipFill>
                <a:blip r:embed="rId2"/>
                <a:stretch>
                  <a:fillRect l="-963" t="-857" r="-1852"/>
                </a:stretch>
              </a:blipFill>
            </p:spPr>
            <p:txBody>
              <a:bodyPr/>
              <a:lstStyle/>
              <a:p>
                <a:r>
                  <a:rPr lang="it-IT">
                    <a:noFill/>
                  </a:rPr>
                  <a:t> </a:t>
                </a:r>
              </a:p>
            </p:txBody>
          </p:sp>
        </mc:Fallback>
      </mc:AlternateContent>
    </p:spTree>
    <p:extLst>
      <p:ext uri="{BB962C8B-B14F-4D97-AF65-F5344CB8AC3E}">
        <p14:creationId xmlns:p14="http://schemas.microsoft.com/office/powerpoint/2010/main" val="2576339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DA13FD-5E19-45D9-90F5-CBB9142FE0E6}"/>
              </a:ext>
            </a:extLst>
          </p:cNvPr>
          <p:cNvSpPr>
            <a:spLocks noGrp="1"/>
          </p:cNvSpPr>
          <p:nvPr>
            <p:ph type="title"/>
          </p:nvPr>
        </p:nvSpPr>
        <p:spPr/>
        <p:txBody>
          <a:bodyPr/>
          <a:lstStyle/>
          <a:p>
            <a:r>
              <a:rPr lang="it-IT" dirty="0"/>
              <a:t>Metodi – attività a distanza</a:t>
            </a:r>
          </a:p>
        </p:txBody>
      </p:sp>
      <p:sp>
        <p:nvSpPr>
          <p:cNvPr id="3" name="Segnaposto contenuto 2">
            <a:extLst>
              <a:ext uri="{FF2B5EF4-FFF2-40B4-BE49-F238E27FC236}">
                <a16:creationId xmlns:a16="http://schemas.microsoft.com/office/drawing/2014/main" id="{A7DDC9CF-C031-4247-96FA-85AF3B3923B8}"/>
              </a:ext>
            </a:extLst>
          </p:cNvPr>
          <p:cNvSpPr>
            <a:spLocks noGrp="1"/>
          </p:cNvSpPr>
          <p:nvPr>
            <p:ph idx="1"/>
          </p:nvPr>
        </p:nvSpPr>
        <p:spPr/>
        <p:txBody>
          <a:bodyPr/>
          <a:lstStyle/>
          <a:p>
            <a:pPr marL="342900" lvl="1" indent="-342900" eaLnBrk="1" hangingPunct="1">
              <a:buClr>
                <a:schemeClr val="tx2"/>
              </a:buClr>
              <a:buFont typeface="Arial" panose="020B0604020202020204" pitchFamily="34" charset="0"/>
              <a:buChar char="•"/>
            </a:pPr>
            <a:r>
              <a:rPr lang="it-IT" sz="2000" dirty="0"/>
              <a:t>Chi frequenta a distanza è invitato a seguire il MOOC di recente creazione: </a:t>
            </a:r>
          </a:p>
          <a:p>
            <a:pPr marL="0" lvl="1" indent="0" eaLnBrk="1" hangingPunct="1">
              <a:buClr>
                <a:schemeClr val="tx2"/>
              </a:buClr>
              <a:buNone/>
            </a:pPr>
            <a:r>
              <a:rPr lang="it-IT" sz="1800" dirty="0">
                <a:hlinkClick r:id="rId2"/>
              </a:rPr>
              <a:t>https://www.federica.eu/c/selezione_del_personale_/</a:t>
            </a:r>
            <a:r>
              <a:rPr lang="it-IT" sz="1800" dirty="0"/>
              <a:t> </a:t>
            </a:r>
          </a:p>
          <a:p>
            <a:pPr marL="342900" lvl="1" indent="-342900" eaLnBrk="1" hangingPunct="1">
              <a:buClr>
                <a:schemeClr val="tx2"/>
              </a:buClr>
              <a:buFont typeface="Arial" panose="020B0604020202020204" pitchFamily="34" charset="0"/>
              <a:buChar char="•"/>
            </a:pPr>
            <a:r>
              <a:rPr lang="it-IT" sz="2000" dirty="0"/>
              <a:t>Per chi frequenta a distanza, l’unica prova valutata sarà il compito scritto d’esame. </a:t>
            </a:r>
          </a:p>
          <a:p>
            <a:pPr marL="342900" lvl="1" indent="-342900" eaLnBrk="1" hangingPunct="1">
              <a:buClr>
                <a:schemeClr val="tx2"/>
              </a:buClr>
              <a:buFont typeface="Arial" panose="020B0604020202020204" pitchFamily="34" charset="0"/>
              <a:buChar char="•"/>
            </a:pPr>
            <a:r>
              <a:rPr lang="it-IT" sz="2000" dirty="0"/>
              <a:t>Per tutti, esiste un corso </a:t>
            </a:r>
            <a:r>
              <a:rPr lang="it-IT" sz="2000" dirty="0" err="1"/>
              <a:t>moodle</a:t>
            </a:r>
            <a:r>
              <a:rPr lang="it-IT" sz="2000" dirty="0"/>
              <a:t> in cui sono disponibili tutti i materiali didattici, una bacheca con gli avvisi, … </a:t>
            </a:r>
            <a:r>
              <a:rPr lang="it-IT" sz="2000" dirty="0">
                <a:hlinkClick r:id="rId3"/>
              </a:rPr>
              <a:t>https://elearning.unipd.it/scuolapsicologia/course/view.php?id=2815</a:t>
            </a:r>
            <a:r>
              <a:rPr lang="it-IT" sz="2000" dirty="0"/>
              <a:t> </a:t>
            </a:r>
          </a:p>
          <a:p>
            <a:pPr marL="342900" lvl="1" indent="-342900" eaLnBrk="1" hangingPunct="1">
              <a:buClr>
                <a:schemeClr val="tx2"/>
              </a:buClr>
              <a:buFont typeface="Arial" panose="020B0604020202020204" pitchFamily="34" charset="0"/>
              <a:buChar char="•"/>
            </a:pPr>
            <a:r>
              <a:rPr lang="it-IT" sz="2000" i="1" dirty="0" err="1"/>
              <a:t>Moodle</a:t>
            </a:r>
            <a:r>
              <a:rPr lang="it-IT" sz="2000" i="1" dirty="0"/>
              <a:t> serve soprattutto a chi frequenta in presenza! </a:t>
            </a:r>
            <a:r>
              <a:rPr lang="it-IT" sz="2000" dirty="0"/>
              <a:t>Saranno presenti delle risorse didattiche a supporto delle esercitazioni pratiche (valutate) svolte in presenza. Maggiori dettagli durante la presentazione del laboratorio. </a:t>
            </a:r>
          </a:p>
          <a:p>
            <a:pPr marL="342900" lvl="1" indent="-342900" eaLnBrk="1" hangingPunct="1">
              <a:buClr>
                <a:schemeClr val="tx2"/>
              </a:buClr>
              <a:buFont typeface="Arial" panose="020B0604020202020204" pitchFamily="34" charset="0"/>
              <a:buChar char="•"/>
            </a:pPr>
            <a:r>
              <a:rPr lang="it-IT" sz="2000" i="1" dirty="0"/>
              <a:t>Fate il test d’ingresso in </a:t>
            </a:r>
            <a:r>
              <a:rPr lang="it-IT" sz="2000" i="1" dirty="0" err="1"/>
              <a:t>moodle</a:t>
            </a:r>
            <a:r>
              <a:rPr lang="it-IT" sz="2000" i="1" dirty="0"/>
              <a:t>. </a:t>
            </a:r>
            <a:r>
              <a:rPr lang="it-IT" sz="2000" dirty="0"/>
              <a:t>Mi servirà per calibrare l’attività didattica. </a:t>
            </a:r>
          </a:p>
        </p:txBody>
      </p:sp>
    </p:spTree>
    <p:extLst>
      <p:ext uri="{BB962C8B-B14F-4D97-AF65-F5344CB8AC3E}">
        <p14:creationId xmlns:p14="http://schemas.microsoft.com/office/powerpoint/2010/main" val="237170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A307CF-58ED-D541-B4FE-22CD07F95831}"/>
              </a:ext>
            </a:extLst>
          </p:cNvPr>
          <p:cNvSpPr>
            <a:spLocks noGrp="1"/>
          </p:cNvSpPr>
          <p:nvPr>
            <p:ph type="title"/>
          </p:nvPr>
        </p:nvSpPr>
        <p:spPr/>
        <p:txBody>
          <a:bodyPr/>
          <a:lstStyle/>
          <a:p>
            <a:r>
              <a:rPr lang="it-IT" dirty="0"/>
              <a:t>Inattendibilità del criterio</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0EF19D47-2E46-7E4D-A5D2-54C1C628AAB8}"/>
                  </a:ext>
                </a:extLst>
              </p:cNvPr>
              <p:cNvSpPr>
                <a:spLocks noGrp="1"/>
              </p:cNvSpPr>
              <p:nvPr>
                <p:ph idx="1"/>
              </p:nvPr>
            </p:nvSpPr>
            <p:spPr>
              <a:xfrm>
                <a:off x="457200" y="1628800"/>
                <a:ext cx="8229600" cy="4954562"/>
              </a:xfrm>
            </p:spPr>
            <p:txBody>
              <a:bodyPr/>
              <a:lstStyle/>
              <a:p>
                <a:r>
                  <a:rPr lang="it-IT" dirty="0"/>
                  <a:t>Tuttavia, non avrebbe senso correggere per l’inattendibilità del nostro test di selezione, perché se ne avessimo uno più attendibile lo useremmo! </a:t>
                </a:r>
              </a:p>
              <a:p>
                <a:r>
                  <a:rPr lang="it-IT" dirty="0"/>
                  <a:t>Quindi si corregge solo per il criterio:</a:t>
                </a:r>
              </a:p>
              <a:p>
                <a:pPr marL="0" indent="0">
                  <a:buNone/>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𝜌</m:t>
                          </m:r>
                        </m:e>
                        <m:sub>
                          <m:r>
                            <a:rPr lang="it-IT" i="1">
                              <a:latin typeface="Cambria Math" panose="02040503050406030204" pitchFamily="18" charset="0"/>
                            </a:rPr>
                            <m:t>𝑥𝑦</m:t>
                          </m:r>
                        </m:sub>
                      </m:sSub>
                      <m:r>
                        <a:rPr lang="it-IT" i="1">
                          <a:latin typeface="Cambria Math" panose="02040503050406030204" pitchFamily="18" charset="0"/>
                        </a:rPr>
                        <m:t>=</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𝑟</m:t>
                              </m:r>
                            </m:e>
                            <m:sub>
                              <m:r>
                                <a:rPr lang="it-IT" i="1">
                                  <a:latin typeface="Cambria Math" panose="02040503050406030204" pitchFamily="18" charset="0"/>
                                </a:rPr>
                                <m:t>𝑥𝑦</m:t>
                              </m:r>
                            </m:sub>
                          </m:sSub>
                        </m:num>
                        <m:den>
                          <m:rad>
                            <m:radPr>
                              <m:degHide m:val="on"/>
                              <m:ctrlPr>
                                <a:rPr lang="it-IT" i="1">
                                  <a:latin typeface="Cambria Math" panose="02040503050406030204" pitchFamily="18" charset="0"/>
                                </a:rPr>
                              </m:ctrlPr>
                            </m:radPr>
                            <m:deg/>
                            <m:e>
                              <m:sSub>
                                <m:sSubPr>
                                  <m:ctrlPr>
                                    <a:rPr lang="it-IT" i="1">
                                      <a:latin typeface="Cambria Math" panose="02040503050406030204" pitchFamily="18" charset="0"/>
                                    </a:rPr>
                                  </m:ctrlPr>
                                </m:sSubPr>
                                <m:e>
                                  <m:r>
                                    <a:rPr lang="it-IT" i="1">
                                      <a:latin typeface="Cambria Math" panose="02040503050406030204" pitchFamily="18" charset="0"/>
                                    </a:rPr>
                                    <m:t>𝑟</m:t>
                                  </m:r>
                                </m:e>
                                <m:sub>
                                  <m:r>
                                    <a:rPr lang="it-IT" i="1">
                                      <a:latin typeface="Cambria Math" panose="02040503050406030204" pitchFamily="18" charset="0"/>
                                    </a:rPr>
                                    <m:t>𝑦𝑦</m:t>
                                  </m:r>
                                </m:sub>
                              </m:sSub>
                            </m:e>
                          </m:rad>
                        </m:den>
                      </m:f>
                    </m:oMath>
                  </m:oMathPara>
                </a14:m>
                <a:endParaRPr lang="it-IT" dirty="0"/>
              </a:p>
              <a:p>
                <a:r>
                  <a:rPr lang="it-IT" dirty="0"/>
                  <a:t>Nel nostro esempio: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𝜌</m:t>
                        </m:r>
                      </m:e>
                      <m:sub>
                        <m:r>
                          <a:rPr lang="it-IT" i="1">
                            <a:latin typeface="Cambria Math" panose="02040503050406030204" pitchFamily="18" charset="0"/>
                          </a:rPr>
                          <m:t>𝑥𝑦</m:t>
                        </m:r>
                      </m:sub>
                    </m:sSub>
                  </m:oMath>
                </a14:m>
                <a:r>
                  <a:rPr lang="it-IT" dirty="0"/>
                  <a:t>=.7/</a:t>
                </a:r>
                <a:r>
                  <a:rPr lang="it-IT" dirty="0" err="1"/>
                  <a:t>radq</a:t>
                </a:r>
                <a:r>
                  <a:rPr lang="it-IT" dirty="0"/>
                  <a:t>(.7)=.84. </a:t>
                </a:r>
              </a:p>
            </p:txBody>
          </p:sp>
        </mc:Choice>
        <mc:Fallback xmlns="">
          <p:sp>
            <p:nvSpPr>
              <p:cNvPr id="3" name="Segnaposto contenuto 2">
                <a:extLst>
                  <a:ext uri="{FF2B5EF4-FFF2-40B4-BE49-F238E27FC236}">
                    <a16:creationId xmlns:a16="http://schemas.microsoft.com/office/drawing/2014/main" id="{0EF19D47-2E46-7E4D-A5D2-54C1C628AAB8}"/>
                  </a:ext>
                </a:extLst>
              </p:cNvPr>
              <p:cNvSpPr>
                <a:spLocks noGrp="1" noRot="1" noChangeAspect="1" noMove="1" noResize="1" noEditPoints="1" noAdjustHandles="1" noChangeArrowheads="1" noChangeShapeType="1" noTextEdit="1"/>
              </p:cNvSpPr>
              <p:nvPr>
                <p:ph idx="1"/>
              </p:nvPr>
            </p:nvSpPr>
            <p:spPr>
              <a:xfrm>
                <a:off x="457200" y="1628800"/>
                <a:ext cx="8229600" cy="4954562"/>
              </a:xfrm>
              <a:blipFill>
                <a:blip r:embed="rId2"/>
                <a:stretch>
                  <a:fillRect l="-1704" t="-1599" r="-1407"/>
                </a:stretch>
              </a:blipFill>
            </p:spPr>
            <p:txBody>
              <a:bodyPr/>
              <a:lstStyle/>
              <a:p>
                <a:r>
                  <a:rPr lang="it-IT">
                    <a:noFill/>
                  </a:rPr>
                  <a:t> </a:t>
                </a:r>
              </a:p>
            </p:txBody>
          </p:sp>
        </mc:Fallback>
      </mc:AlternateContent>
    </p:spTree>
    <p:extLst>
      <p:ext uri="{BB962C8B-B14F-4D97-AF65-F5344CB8AC3E}">
        <p14:creationId xmlns:p14="http://schemas.microsoft.com/office/powerpoint/2010/main" val="1312484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643200-AA73-4ED2-BBDD-0D250D488940}"/>
              </a:ext>
            </a:extLst>
          </p:cNvPr>
          <p:cNvSpPr>
            <a:spLocks noGrp="1"/>
          </p:cNvSpPr>
          <p:nvPr>
            <p:ph type="title"/>
          </p:nvPr>
        </p:nvSpPr>
        <p:spPr/>
        <p:txBody>
          <a:bodyPr/>
          <a:lstStyle/>
          <a:p>
            <a:r>
              <a:rPr lang="it-IT" dirty="0"/>
              <a:t>Esercizio</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B4BB6B22-50F0-44A4-B7E6-0E82A901EDF2}"/>
                  </a:ext>
                </a:extLst>
              </p:cNvPr>
              <p:cNvSpPr>
                <a:spLocks noGrp="1"/>
              </p:cNvSpPr>
              <p:nvPr>
                <p:ph idx="1"/>
              </p:nvPr>
            </p:nvSpPr>
            <p:spPr/>
            <p:txBody>
              <a:bodyPr/>
              <a:lstStyle/>
              <a:p>
                <a:r>
                  <a:rPr lang="it-IT" sz="2800" dirty="0"/>
                  <a:t>Immaginate di essere i responsabili della selezione per la Ducati Motor Holding S.p.A. </a:t>
                </a:r>
              </a:p>
              <a:p>
                <a:r>
                  <a:rPr lang="it-IT" sz="2800" dirty="0"/>
                  <a:t>Negli ultimi 12 mesi avete assunto 104 dipendenti. </a:t>
                </a:r>
              </a:p>
              <a:p>
                <a:r>
                  <a:rPr lang="it-IT" sz="2800" dirty="0"/>
                  <a:t>Avete calcolato la correlazione tra il punto Z medio dei vostri candidati ai test di selezione e la valutazione della performance (</a:t>
                </a:r>
                <a14:m>
                  <m:oMath xmlns:m="http://schemas.openxmlformats.org/officeDocument/2006/math">
                    <m:sSub>
                      <m:sSubPr>
                        <m:ctrlPr>
                          <a:rPr lang="it-IT" sz="2800" i="1">
                            <a:latin typeface="Cambria Math" panose="02040503050406030204" pitchFamily="18" charset="0"/>
                          </a:rPr>
                        </m:ctrlPr>
                      </m:sSubPr>
                      <m:e>
                        <m:r>
                          <a:rPr lang="it-IT" sz="2800" i="1">
                            <a:latin typeface="Cambria Math" panose="02040503050406030204" pitchFamily="18" charset="0"/>
                          </a:rPr>
                          <m:t>𝑟</m:t>
                        </m:r>
                      </m:e>
                      <m:sub>
                        <m:r>
                          <a:rPr lang="it-IT" sz="2800" i="1">
                            <a:latin typeface="Cambria Math" panose="02040503050406030204" pitchFamily="18" charset="0"/>
                          </a:rPr>
                          <m:t>𝑦𝑦</m:t>
                        </m:r>
                      </m:sub>
                    </m:sSub>
                    <m:r>
                      <a:rPr lang="it-IT" sz="2800" b="0" i="1" smtClean="0">
                        <a:latin typeface="Cambria Math" panose="02040503050406030204" pitchFamily="18" charset="0"/>
                      </a:rPr>
                      <m:t>=.5</m:t>
                    </m:r>
                  </m:oMath>
                </a14:m>
                <a:r>
                  <a:rPr lang="it-IT" sz="2800" dirty="0"/>
                  <a:t>), ottenendo </a:t>
                </a:r>
                <a14:m>
                  <m:oMath xmlns:m="http://schemas.openxmlformats.org/officeDocument/2006/math">
                    <m:sSub>
                      <m:sSubPr>
                        <m:ctrlPr>
                          <a:rPr lang="it-IT" sz="2800" i="1">
                            <a:latin typeface="Cambria Math" panose="02040503050406030204" pitchFamily="18" charset="0"/>
                          </a:rPr>
                        </m:ctrlPr>
                      </m:sSubPr>
                      <m:e>
                        <m:r>
                          <a:rPr lang="it-IT" sz="2800" i="1">
                            <a:latin typeface="Cambria Math" panose="02040503050406030204" pitchFamily="18" charset="0"/>
                          </a:rPr>
                          <m:t>𝑟</m:t>
                        </m:r>
                      </m:e>
                      <m:sub>
                        <m:r>
                          <a:rPr lang="it-IT" sz="2800" b="0" i="1" smtClean="0">
                            <a:latin typeface="Cambria Math" panose="02040503050406030204" pitchFamily="18" charset="0"/>
                          </a:rPr>
                          <m:t>𝑥</m:t>
                        </m:r>
                        <m:r>
                          <a:rPr lang="it-IT" sz="2800" i="1">
                            <a:latin typeface="Cambria Math" panose="02040503050406030204" pitchFamily="18" charset="0"/>
                          </a:rPr>
                          <m:t>𝑦</m:t>
                        </m:r>
                      </m:sub>
                    </m:sSub>
                    <m:r>
                      <a:rPr lang="it-IT" sz="2800" i="1">
                        <a:latin typeface="Cambria Math" panose="02040503050406030204" pitchFamily="18" charset="0"/>
                      </a:rPr>
                      <m:t>=.</m:t>
                    </m:r>
                    <m:r>
                      <a:rPr lang="it-IT" sz="2800" b="0" i="1" smtClean="0">
                        <a:latin typeface="Cambria Math" panose="02040503050406030204" pitchFamily="18" charset="0"/>
                      </a:rPr>
                      <m:t>42</m:t>
                    </m:r>
                  </m:oMath>
                </a14:m>
                <a:r>
                  <a:rPr lang="it-IT" sz="2800" dirty="0"/>
                  <a:t>. </a:t>
                </a:r>
              </a:p>
              <a:p>
                <a:r>
                  <a:rPr lang="it-IT" sz="2800" dirty="0"/>
                  <a:t>Correggete questo valore per l’inattendibilità del criterio (Job Performance). </a:t>
                </a:r>
                <a:endParaRPr lang="it-IT" sz="2400" dirty="0"/>
              </a:p>
            </p:txBody>
          </p:sp>
        </mc:Choice>
        <mc:Fallback xmlns="">
          <p:sp>
            <p:nvSpPr>
              <p:cNvPr id="3" name="Segnaposto contenuto 2">
                <a:extLst>
                  <a:ext uri="{FF2B5EF4-FFF2-40B4-BE49-F238E27FC236}">
                    <a16:creationId xmlns:a16="http://schemas.microsoft.com/office/drawing/2014/main" id="{B4BB6B22-50F0-44A4-B7E6-0E82A901EDF2}"/>
                  </a:ext>
                </a:extLst>
              </p:cNvPr>
              <p:cNvSpPr>
                <a:spLocks noGrp="1" noRot="1" noChangeAspect="1" noMove="1" noResize="1" noEditPoints="1" noAdjustHandles="1" noChangeArrowheads="1" noChangeShapeType="1" noTextEdit="1"/>
              </p:cNvSpPr>
              <p:nvPr>
                <p:ph idx="1"/>
              </p:nvPr>
            </p:nvSpPr>
            <p:spPr>
              <a:blipFill>
                <a:blip r:embed="rId2"/>
                <a:stretch>
                  <a:fillRect l="-1333" t="-1346" r="-815"/>
                </a:stretch>
              </a:blipFill>
            </p:spPr>
            <p:txBody>
              <a:bodyPr/>
              <a:lstStyle/>
              <a:p>
                <a:r>
                  <a:rPr lang="it-IT">
                    <a:noFill/>
                  </a:rPr>
                  <a:t> </a:t>
                </a:r>
              </a:p>
            </p:txBody>
          </p:sp>
        </mc:Fallback>
      </mc:AlternateContent>
    </p:spTree>
    <p:extLst>
      <p:ext uri="{BB962C8B-B14F-4D97-AF65-F5344CB8AC3E}">
        <p14:creationId xmlns:p14="http://schemas.microsoft.com/office/powerpoint/2010/main" val="31091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9B5A83-4200-A246-BAF4-DDB143285673}"/>
              </a:ext>
            </a:extLst>
          </p:cNvPr>
          <p:cNvSpPr>
            <a:spLocks noGrp="1"/>
          </p:cNvSpPr>
          <p:nvPr>
            <p:ph type="title"/>
          </p:nvPr>
        </p:nvSpPr>
        <p:spPr/>
        <p:txBody>
          <a:bodyPr/>
          <a:lstStyle/>
          <a:p>
            <a:r>
              <a:rPr lang="it-IT" dirty="0"/>
              <a:t>Soluzione</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1FEF13BA-D17B-124A-85AE-04EDCFACBF38}"/>
                  </a:ext>
                </a:extLst>
              </p:cNvPr>
              <p:cNvSpPr>
                <a:spLocks noGrp="1"/>
              </p:cNvSpPr>
              <p:nvPr>
                <p:ph idx="1"/>
              </p:nvPr>
            </p:nvSpPr>
            <p:spPr>
              <a:xfrm>
                <a:off x="2843808" y="2924944"/>
                <a:ext cx="3384376" cy="1224136"/>
              </a:xfrm>
            </p:spPr>
            <p:txBody>
              <a:bodyPr/>
              <a:lstStyle/>
              <a:p>
                <a:pPr marL="0" indent="0">
                  <a:buNone/>
                </a:pPr>
                <a14:m>
                  <m:oMath xmlns:m="http://schemas.openxmlformats.org/officeDocument/2006/math">
                    <m:sSub>
                      <m:sSubPr>
                        <m:ctrlPr>
                          <a:rPr lang="it-IT" sz="4000" i="1" smtClean="0">
                            <a:latin typeface="Cambria Math" panose="02040503050406030204" pitchFamily="18" charset="0"/>
                          </a:rPr>
                        </m:ctrlPr>
                      </m:sSubPr>
                      <m:e>
                        <m:r>
                          <a:rPr lang="it-IT" sz="4000" i="1">
                            <a:latin typeface="Cambria Math" panose="02040503050406030204" pitchFamily="18" charset="0"/>
                            <a:ea typeface="Cambria Math" panose="02040503050406030204" pitchFamily="18" charset="0"/>
                          </a:rPr>
                          <m:t>𝜌</m:t>
                        </m:r>
                      </m:e>
                      <m:sub>
                        <m:r>
                          <a:rPr lang="it-IT" sz="4000" i="1">
                            <a:latin typeface="Cambria Math" panose="02040503050406030204" pitchFamily="18" charset="0"/>
                          </a:rPr>
                          <m:t>𝑥𝑦</m:t>
                        </m:r>
                      </m:sub>
                    </m:sSub>
                    <m:r>
                      <a:rPr lang="it-IT" sz="4000" i="1">
                        <a:latin typeface="Cambria Math" panose="02040503050406030204" pitchFamily="18" charset="0"/>
                      </a:rPr>
                      <m:t>=</m:t>
                    </m:r>
                    <m:f>
                      <m:fPr>
                        <m:ctrlPr>
                          <a:rPr lang="it-IT" sz="4000" i="1">
                            <a:latin typeface="Cambria Math" panose="02040503050406030204" pitchFamily="18" charset="0"/>
                          </a:rPr>
                        </m:ctrlPr>
                      </m:fPr>
                      <m:num>
                        <m:r>
                          <a:rPr lang="it-IT" sz="4000" b="0" i="1" smtClean="0">
                            <a:latin typeface="Cambria Math" panose="02040503050406030204" pitchFamily="18" charset="0"/>
                          </a:rPr>
                          <m:t>.42</m:t>
                        </m:r>
                      </m:num>
                      <m:den>
                        <m:rad>
                          <m:radPr>
                            <m:degHide m:val="on"/>
                            <m:ctrlPr>
                              <a:rPr lang="it-IT" sz="4000" i="1">
                                <a:latin typeface="Cambria Math" panose="02040503050406030204" pitchFamily="18" charset="0"/>
                              </a:rPr>
                            </m:ctrlPr>
                          </m:radPr>
                          <m:deg/>
                          <m:e>
                            <m:r>
                              <a:rPr lang="it-IT" sz="4000" b="0" i="1" smtClean="0">
                                <a:latin typeface="Cambria Math" panose="02040503050406030204" pitchFamily="18" charset="0"/>
                              </a:rPr>
                              <m:t>.5</m:t>
                            </m:r>
                          </m:e>
                        </m:rad>
                      </m:den>
                    </m:f>
                  </m:oMath>
                </a14:m>
                <a:r>
                  <a:rPr lang="it-IT" sz="4000" dirty="0"/>
                  <a:t> </a:t>
                </a:r>
                <a14:m>
                  <m:oMath xmlns:m="http://schemas.openxmlformats.org/officeDocument/2006/math">
                    <m:r>
                      <a:rPr lang="it-IT" sz="4000" i="1">
                        <a:latin typeface="Cambria Math" panose="02040503050406030204" pitchFamily="18" charset="0"/>
                      </a:rPr>
                      <m:t>=</m:t>
                    </m:r>
                    <m:r>
                      <a:rPr lang="it-IT" sz="4000" b="0" i="1" smtClean="0">
                        <a:latin typeface="Cambria Math" panose="02040503050406030204" pitchFamily="18" charset="0"/>
                      </a:rPr>
                      <m:t>.6</m:t>
                    </m:r>
                  </m:oMath>
                </a14:m>
                <a:endParaRPr lang="it-IT" sz="4000" dirty="0"/>
              </a:p>
            </p:txBody>
          </p:sp>
        </mc:Choice>
        <mc:Fallback xmlns="">
          <p:sp>
            <p:nvSpPr>
              <p:cNvPr id="3" name="Segnaposto contenuto 2">
                <a:extLst>
                  <a:ext uri="{FF2B5EF4-FFF2-40B4-BE49-F238E27FC236}">
                    <a16:creationId xmlns:a16="http://schemas.microsoft.com/office/drawing/2014/main" id="{1FEF13BA-D17B-124A-85AE-04EDCFACBF38}"/>
                  </a:ext>
                </a:extLst>
              </p:cNvPr>
              <p:cNvSpPr>
                <a:spLocks noGrp="1" noRot="1" noChangeAspect="1" noMove="1" noResize="1" noEditPoints="1" noAdjustHandles="1" noChangeArrowheads="1" noChangeShapeType="1" noTextEdit="1"/>
              </p:cNvSpPr>
              <p:nvPr>
                <p:ph idx="1"/>
              </p:nvPr>
            </p:nvSpPr>
            <p:spPr>
              <a:xfrm>
                <a:off x="2843808" y="2924944"/>
                <a:ext cx="3384376" cy="1224136"/>
              </a:xfrm>
              <a:blipFill>
                <a:blip r:embed="rId2"/>
                <a:stretch>
                  <a:fillRect l="-2247"/>
                </a:stretch>
              </a:blipFill>
            </p:spPr>
            <p:txBody>
              <a:bodyPr/>
              <a:lstStyle/>
              <a:p>
                <a:r>
                  <a:rPr lang="it-IT">
                    <a:noFill/>
                  </a:rPr>
                  <a:t> </a:t>
                </a:r>
              </a:p>
            </p:txBody>
          </p:sp>
        </mc:Fallback>
      </mc:AlternateContent>
    </p:spTree>
    <p:extLst>
      <p:ext uri="{BB962C8B-B14F-4D97-AF65-F5344CB8AC3E}">
        <p14:creationId xmlns:p14="http://schemas.microsoft.com/office/powerpoint/2010/main" val="39994652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7490E-C665-4142-87D1-49F24DE47DBB}"/>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p:sp>
        <p:nvSpPr>
          <p:cNvPr id="3" name="Segnaposto contenuto 2">
            <a:extLst>
              <a:ext uri="{FF2B5EF4-FFF2-40B4-BE49-F238E27FC236}">
                <a16:creationId xmlns:a16="http://schemas.microsoft.com/office/drawing/2014/main" id="{98B78B85-C7B4-CB42-8A7E-0B2231039B32}"/>
              </a:ext>
            </a:extLst>
          </p:cNvPr>
          <p:cNvSpPr>
            <a:spLocks noGrp="1"/>
          </p:cNvSpPr>
          <p:nvPr>
            <p:ph idx="1"/>
          </p:nvPr>
        </p:nvSpPr>
        <p:spPr>
          <a:xfrm>
            <a:off x="457200" y="1484784"/>
            <a:ext cx="8229600" cy="5098578"/>
          </a:xfrm>
        </p:spPr>
        <p:txBody>
          <a:bodyPr/>
          <a:lstStyle/>
          <a:p>
            <a:r>
              <a:rPr lang="it-IT" dirty="0"/>
              <a:t>Immaginate di lavorare per una società sportiva. </a:t>
            </a:r>
          </a:p>
          <a:p>
            <a:r>
              <a:rPr lang="it-IT" dirty="0"/>
              <a:t>Conducete uno studio di validità concorrente, quindi calcolate la correlazione tra performance degli atleti e una misura di agilità per capire se può essere utile in fase di selezione degli atleti </a:t>
            </a:r>
          </a:p>
          <a:p>
            <a:r>
              <a:rPr lang="it-IT" dirty="0"/>
              <a:t>La correlazione che ottenete è pari a zero. </a:t>
            </a:r>
          </a:p>
          <a:p>
            <a:r>
              <a:rPr lang="it-IT" dirty="0"/>
              <a:t>Questo è il grafico a dispersione (</a:t>
            </a:r>
            <a:r>
              <a:rPr lang="it-IT" dirty="0" err="1"/>
              <a:t>xy</a:t>
            </a:r>
            <a:r>
              <a:rPr lang="it-IT" dirty="0"/>
              <a:t>) che ottenete: </a:t>
            </a:r>
          </a:p>
        </p:txBody>
      </p:sp>
    </p:spTree>
    <p:extLst>
      <p:ext uri="{BB962C8B-B14F-4D97-AF65-F5344CB8AC3E}">
        <p14:creationId xmlns:p14="http://schemas.microsoft.com/office/powerpoint/2010/main" val="985344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487F49-DA45-7242-B42D-6AD9FB651166}"/>
              </a:ext>
            </a:extLst>
          </p:cNvPr>
          <p:cNvSpPr>
            <a:spLocks noGrp="1"/>
          </p:cNvSpPr>
          <p:nvPr>
            <p:ph type="title"/>
          </p:nvPr>
        </p:nvSpPr>
        <p:spPr/>
        <p:txBody>
          <a:bodyPr/>
          <a:lstStyle/>
          <a:p>
            <a:r>
              <a:rPr lang="it-IT" dirty="0" err="1"/>
              <a:t>Range</a:t>
            </a:r>
            <a:r>
              <a:rPr lang="it-IT" dirty="0"/>
              <a:t> </a:t>
            </a:r>
            <a:r>
              <a:rPr lang="it-IT" dirty="0" err="1"/>
              <a:t>restriction</a:t>
            </a:r>
            <a:r>
              <a:rPr lang="it-IT" dirty="0"/>
              <a:t> </a:t>
            </a:r>
          </a:p>
        </p:txBody>
      </p:sp>
      <p:graphicFrame>
        <p:nvGraphicFramePr>
          <p:cNvPr id="5" name="Grafico 4">
            <a:extLst>
              <a:ext uri="{FF2B5EF4-FFF2-40B4-BE49-F238E27FC236}">
                <a16:creationId xmlns:a16="http://schemas.microsoft.com/office/drawing/2014/main" id="{EA0F16B8-25B2-7A44-B42E-E50C92045E22}"/>
              </a:ext>
            </a:extLst>
          </p:cNvPr>
          <p:cNvGraphicFramePr>
            <a:graphicFrameLocks/>
          </p:cNvGraphicFramePr>
          <p:nvPr>
            <p:extLst>
              <p:ext uri="{D42A27DB-BD31-4B8C-83A1-F6EECF244321}">
                <p14:modId xmlns:p14="http://schemas.microsoft.com/office/powerpoint/2010/main" val="4096453215"/>
              </p:ext>
            </p:extLst>
          </p:nvPr>
        </p:nvGraphicFramePr>
        <p:xfrm>
          <a:off x="899592" y="1628800"/>
          <a:ext cx="7416824" cy="5041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749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844560-4C14-BA44-BDFE-9850E8FBDFC0}"/>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p:sp>
        <p:nvSpPr>
          <p:cNvPr id="3" name="Segnaposto contenuto 2">
            <a:extLst>
              <a:ext uri="{FF2B5EF4-FFF2-40B4-BE49-F238E27FC236}">
                <a16:creationId xmlns:a16="http://schemas.microsoft.com/office/drawing/2014/main" id="{E4F8E8B0-A465-AD45-98E5-7C9859E759D6}"/>
              </a:ext>
            </a:extLst>
          </p:cNvPr>
          <p:cNvSpPr>
            <a:spLocks noGrp="1"/>
          </p:cNvSpPr>
          <p:nvPr>
            <p:ph idx="1"/>
          </p:nvPr>
        </p:nvSpPr>
        <p:spPr>
          <a:xfrm>
            <a:off x="827584" y="2636912"/>
            <a:ext cx="7859216" cy="3946450"/>
          </a:xfrm>
        </p:spPr>
        <p:txBody>
          <a:bodyPr/>
          <a:lstStyle/>
          <a:p>
            <a:pPr marL="0" indent="0">
              <a:buNone/>
            </a:pPr>
            <a:r>
              <a:rPr lang="it-IT" dirty="0"/>
              <a:t>Sarebbe corretto concludere che non è utile utilizzare un test di agilità nella selezione degli atleti? </a:t>
            </a:r>
          </a:p>
        </p:txBody>
      </p:sp>
    </p:spTree>
    <p:extLst>
      <p:ext uri="{BB962C8B-B14F-4D97-AF65-F5344CB8AC3E}">
        <p14:creationId xmlns:p14="http://schemas.microsoft.com/office/powerpoint/2010/main" val="1006929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931359-609C-4A75-917E-FE3A828A95CA}"/>
              </a:ext>
            </a:extLst>
          </p:cNvPr>
          <p:cNvSpPr>
            <a:spLocks noGrp="1"/>
          </p:cNvSpPr>
          <p:nvPr>
            <p:ph type="title"/>
          </p:nvPr>
        </p:nvSpPr>
        <p:spPr/>
        <p:txBody>
          <a:bodyPr/>
          <a:lstStyle/>
          <a:p>
            <a:r>
              <a:rPr lang="it-IT" dirty="0"/>
              <a:t>Range </a:t>
            </a:r>
            <a:r>
              <a:rPr lang="it-IT" dirty="0" err="1"/>
              <a:t>Restriction</a:t>
            </a:r>
            <a:endParaRPr lang="it-IT" dirty="0"/>
          </a:p>
        </p:txBody>
      </p:sp>
      <p:sp>
        <p:nvSpPr>
          <p:cNvPr id="3" name="Segnaposto contenuto 2">
            <a:extLst>
              <a:ext uri="{FF2B5EF4-FFF2-40B4-BE49-F238E27FC236}">
                <a16:creationId xmlns:a16="http://schemas.microsoft.com/office/drawing/2014/main" id="{31BBDE24-8BF9-4589-AF79-74231C32182C}"/>
              </a:ext>
            </a:extLst>
          </p:cNvPr>
          <p:cNvSpPr>
            <a:spLocks noGrp="1"/>
          </p:cNvSpPr>
          <p:nvPr>
            <p:ph idx="1"/>
          </p:nvPr>
        </p:nvSpPr>
        <p:spPr/>
        <p:txBody>
          <a:bodyPr/>
          <a:lstStyle/>
          <a:p>
            <a:r>
              <a:rPr lang="it-IT" dirty="0"/>
              <a:t>A prima vista sarebbe corretto, ma la teoria e gli studi precedenti dicono il contrario.</a:t>
            </a:r>
          </a:p>
          <a:p>
            <a:r>
              <a:rPr lang="it-IT" dirty="0"/>
              <a:t>Ampliate così il vostro studio, includendo le 400 persone che avevano fatto domanda di essere ammessi negli ultimi 6 anni. </a:t>
            </a:r>
          </a:p>
          <a:p>
            <a:endParaRPr lang="it-IT" dirty="0"/>
          </a:p>
          <a:p>
            <a:r>
              <a:rPr lang="it-IT" dirty="0"/>
              <a:t>Ottenete questo risultato: </a:t>
            </a:r>
          </a:p>
          <a:p>
            <a:endParaRPr lang="it-IT" dirty="0"/>
          </a:p>
        </p:txBody>
      </p:sp>
    </p:spTree>
    <p:extLst>
      <p:ext uri="{BB962C8B-B14F-4D97-AF65-F5344CB8AC3E}">
        <p14:creationId xmlns:p14="http://schemas.microsoft.com/office/powerpoint/2010/main" val="2539415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854D4D-FD2E-264A-9B4C-EBA01B4884EE}"/>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p:graphicFrame>
        <p:nvGraphicFramePr>
          <p:cNvPr id="5" name="Grafico 4">
            <a:extLst>
              <a:ext uri="{FF2B5EF4-FFF2-40B4-BE49-F238E27FC236}">
                <a16:creationId xmlns:a16="http://schemas.microsoft.com/office/drawing/2014/main" id="{A94E0DA5-B18E-9240-A7E3-70C4AB4D4F76}"/>
              </a:ext>
            </a:extLst>
          </p:cNvPr>
          <p:cNvGraphicFramePr>
            <a:graphicFrameLocks/>
          </p:cNvGraphicFramePr>
          <p:nvPr>
            <p:extLst>
              <p:ext uri="{D42A27DB-BD31-4B8C-83A1-F6EECF244321}">
                <p14:modId xmlns:p14="http://schemas.microsoft.com/office/powerpoint/2010/main" val="2480531322"/>
              </p:ext>
            </p:extLst>
          </p:nvPr>
        </p:nvGraphicFramePr>
        <p:xfrm>
          <a:off x="323528" y="1556792"/>
          <a:ext cx="8640960" cy="5041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0711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C5850B-6765-F649-AE58-E4A3665FE5AA}"/>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p:sp>
        <p:nvSpPr>
          <p:cNvPr id="3" name="Segnaposto contenuto 2">
            <a:extLst>
              <a:ext uri="{FF2B5EF4-FFF2-40B4-BE49-F238E27FC236}">
                <a16:creationId xmlns:a16="http://schemas.microsoft.com/office/drawing/2014/main" id="{F30AD29D-DD26-AE43-A753-4FD2917F60F8}"/>
              </a:ext>
            </a:extLst>
          </p:cNvPr>
          <p:cNvSpPr>
            <a:spLocks noGrp="1"/>
          </p:cNvSpPr>
          <p:nvPr>
            <p:ph idx="1"/>
          </p:nvPr>
        </p:nvSpPr>
        <p:spPr/>
        <p:txBody>
          <a:bodyPr/>
          <a:lstStyle/>
          <a:p>
            <a:r>
              <a:rPr lang="it-IT" dirty="0"/>
              <a:t>Siete positivamente sopresi. Avete trovato un metodo di selezione validissimo per la vostra società sportiva! </a:t>
            </a:r>
          </a:p>
          <a:p>
            <a:r>
              <a:rPr lang="it-IT" dirty="0"/>
              <a:t>Vi incuriosisce il fatto che non c’è nessuno che presenti punteggi bassi sia in agilità sia in performance sportiva </a:t>
            </a:r>
          </a:p>
          <a:p>
            <a:r>
              <a:rPr lang="it-IT" dirty="0"/>
              <a:t>Ampliate il vostro studio a tutto il quartiere (</a:t>
            </a:r>
            <a:r>
              <a:rPr lang="it-IT" dirty="0" err="1"/>
              <a:t>N</a:t>
            </a:r>
            <a:r>
              <a:rPr lang="it-IT" dirty="0"/>
              <a:t>=600). </a:t>
            </a:r>
          </a:p>
          <a:p>
            <a:r>
              <a:rPr lang="it-IT" dirty="0"/>
              <a:t>Ottenete questo risultato: </a:t>
            </a:r>
          </a:p>
        </p:txBody>
      </p:sp>
    </p:spTree>
    <p:extLst>
      <p:ext uri="{BB962C8B-B14F-4D97-AF65-F5344CB8AC3E}">
        <p14:creationId xmlns:p14="http://schemas.microsoft.com/office/powerpoint/2010/main" val="33714354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58DB2F-7AC1-FD48-B6B7-C399469C3175}"/>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p:graphicFrame>
        <p:nvGraphicFramePr>
          <p:cNvPr id="6" name="Grafico 5">
            <a:extLst>
              <a:ext uri="{FF2B5EF4-FFF2-40B4-BE49-F238E27FC236}">
                <a16:creationId xmlns:a16="http://schemas.microsoft.com/office/drawing/2014/main" id="{273DD3AE-BA7B-6241-871E-7CE29D59B53D}"/>
              </a:ext>
            </a:extLst>
          </p:cNvPr>
          <p:cNvGraphicFramePr>
            <a:graphicFrameLocks/>
          </p:cNvGraphicFramePr>
          <p:nvPr>
            <p:extLst>
              <p:ext uri="{D42A27DB-BD31-4B8C-83A1-F6EECF244321}">
                <p14:modId xmlns:p14="http://schemas.microsoft.com/office/powerpoint/2010/main" val="1415456447"/>
              </p:ext>
            </p:extLst>
          </p:nvPr>
        </p:nvGraphicFramePr>
        <p:xfrm>
          <a:off x="251520" y="1531554"/>
          <a:ext cx="8568952" cy="5041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891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8390" y="-27384"/>
            <a:ext cx="9155113" cy="1368426"/>
          </a:xfrm>
          <a:prstGeom prst="rect">
            <a:avLst/>
          </a:prstGeom>
          <a:solidFill>
            <a:srgbClr val="B3071B"/>
          </a:solidFill>
          <a:ln w="9525">
            <a:noFill/>
            <a:miter lim="800000"/>
            <a:headEnd/>
            <a:tailEnd/>
          </a:ln>
        </p:spPr>
        <p:txBody>
          <a:bodyPr wrap="none" rIns="360000" anchor="ctr"/>
          <a:lstStyle/>
          <a:p>
            <a:pPr algn="r"/>
            <a:endParaRPr lang="it-IT" sz="2400">
              <a:solidFill>
                <a:schemeClr val="bg1"/>
              </a:solidFill>
            </a:endParaRPr>
          </a:p>
        </p:txBody>
      </p:sp>
      <p:pic>
        <p:nvPicPr>
          <p:cNvPr id="32771" name="Picture 3" descr="SigilloLogoLAST_WhiteOK"/>
          <p:cNvPicPr>
            <a:picLocks noChangeAspect="1" noChangeArrowheads="1"/>
          </p:cNvPicPr>
          <p:nvPr/>
        </p:nvPicPr>
        <p:blipFill>
          <a:blip r:embed="rId3" cstate="print"/>
          <a:srcRect/>
          <a:stretch>
            <a:fillRect/>
          </a:stretch>
        </p:blipFill>
        <p:spPr bwMode="auto">
          <a:xfrm>
            <a:off x="184150" y="96838"/>
            <a:ext cx="2300288" cy="1028700"/>
          </a:xfrm>
          <a:prstGeom prst="rect">
            <a:avLst/>
          </a:prstGeom>
          <a:noFill/>
          <a:ln w="9525">
            <a:noFill/>
            <a:miter lim="800000"/>
            <a:headEnd/>
            <a:tailEnd/>
          </a:ln>
        </p:spPr>
      </p:pic>
      <p:sp>
        <p:nvSpPr>
          <p:cNvPr id="32772" name="Text Box 4"/>
          <p:cNvSpPr txBox="1">
            <a:spLocks noChangeArrowheads="1"/>
          </p:cNvSpPr>
          <p:nvPr/>
        </p:nvSpPr>
        <p:spPr bwMode="auto">
          <a:xfrm>
            <a:off x="2604267" y="96838"/>
            <a:ext cx="6215883" cy="1323439"/>
          </a:xfrm>
          <a:prstGeom prst="rect">
            <a:avLst/>
          </a:prstGeom>
          <a:noFill/>
          <a:ln w="9525">
            <a:noFill/>
            <a:miter lim="800000"/>
            <a:headEnd/>
            <a:tailEnd/>
          </a:ln>
        </p:spPr>
        <p:txBody>
          <a:bodyPr wrap="square">
            <a:spAutoFit/>
          </a:bodyPr>
          <a:lstStyle/>
          <a:p>
            <a:pPr algn="r"/>
            <a:r>
              <a:rPr lang="it-IT" sz="3200" b="0" dirty="0">
                <a:solidFill>
                  <a:schemeClr val="bg1"/>
                </a:solidFill>
              </a:rPr>
              <a:t>Valutazione del profitto: </a:t>
            </a:r>
          </a:p>
          <a:p>
            <a:pPr algn="r"/>
            <a:r>
              <a:rPr lang="it-IT" sz="3200" b="0" dirty="0">
                <a:solidFill>
                  <a:schemeClr val="bg1"/>
                </a:solidFill>
              </a:rPr>
              <a:t>diversa per conoscenze e abilità</a:t>
            </a:r>
            <a:endParaRPr lang="it-IT" sz="1600" b="0" dirty="0">
              <a:solidFill>
                <a:schemeClr val="bg1"/>
              </a:solidFill>
            </a:endParaRPr>
          </a:p>
          <a:p>
            <a:pPr algn="r"/>
            <a:endParaRPr lang="it-IT" sz="1600" b="0" dirty="0">
              <a:solidFill>
                <a:schemeClr val="bg1"/>
              </a:solidFill>
            </a:endParaRPr>
          </a:p>
        </p:txBody>
      </p:sp>
      <p:sp>
        <p:nvSpPr>
          <p:cNvPr id="32773" name="Rectangle 7"/>
          <p:cNvSpPr>
            <a:spLocks noGrp="1" noChangeArrowheads="1"/>
          </p:cNvSpPr>
          <p:nvPr>
            <p:ph type="body" sz="half" idx="1"/>
          </p:nvPr>
        </p:nvSpPr>
        <p:spPr>
          <a:xfrm>
            <a:off x="457200" y="1420277"/>
            <a:ext cx="8362950" cy="5177075"/>
          </a:xfrm>
        </p:spPr>
        <p:txBody>
          <a:bodyPr/>
          <a:lstStyle/>
          <a:p>
            <a:r>
              <a:rPr lang="it-IT" sz="2800" i="1" dirty="0"/>
              <a:t>Conoscenze: </a:t>
            </a:r>
          </a:p>
          <a:p>
            <a:pPr lvl="1"/>
            <a:r>
              <a:rPr lang="it-IT" sz="2400" dirty="0"/>
              <a:t>circa</a:t>
            </a:r>
            <a:r>
              <a:rPr lang="it-IT" sz="2400" i="1" dirty="0"/>
              <a:t> </a:t>
            </a:r>
            <a:r>
              <a:rPr lang="it-IT" sz="2400" dirty="0"/>
              <a:t>40 domande a risposta multipla, vero/falso, e completamento. </a:t>
            </a:r>
          </a:p>
          <a:p>
            <a:pPr lvl="1"/>
            <a:r>
              <a:rPr lang="it-IT" sz="2400" i="1" dirty="0"/>
              <a:t>su tutti gli argomenti del corso </a:t>
            </a:r>
            <a:r>
              <a:rPr lang="it-IT" sz="2400" dirty="0"/>
              <a:t>(per un elenco dettagliato si veda il file «Indicazioni per lo studio.pdf» in </a:t>
            </a:r>
            <a:r>
              <a:rPr lang="it-IT" sz="2400" dirty="0" err="1"/>
              <a:t>Moodle</a:t>
            </a:r>
            <a:r>
              <a:rPr lang="it-IT" sz="2400" dirty="0"/>
              <a:t>)</a:t>
            </a:r>
          </a:p>
          <a:p>
            <a:pPr lvl="1"/>
            <a:r>
              <a:rPr lang="it-IT" sz="2400" i="1" dirty="0"/>
              <a:t>Criterio di valutazione</a:t>
            </a:r>
            <a:r>
              <a:rPr lang="it-IT" sz="2400" dirty="0"/>
              <a:t>: numero di riposte corrette fornite. </a:t>
            </a:r>
          </a:p>
          <a:p>
            <a:pPr eaLnBrk="1" hangingPunct="1">
              <a:buClr>
                <a:schemeClr val="tx2"/>
              </a:buClr>
            </a:pPr>
            <a:r>
              <a:rPr lang="it-IT" sz="2800" i="1" dirty="0"/>
              <a:t>Abilità</a:t>
            </a:r>
            <a:r>
              <a:rPr lang="it-IT" sz="2800" dirty="0"/>
              <a:t>: </a:t>
            </a:r>
          </a:p>
          <a:p>
            <a:pPr lvl="1" eaLnBrk="1" hangingPunct="1">
              <a:buClr>
                <a:schemeClr val="tx2"/>
              </a:buClr>
            </a:pPr>
            <a:r>
              <a:rPr lang="it-IT" sz="2400" dirty="0"/>
              <a:t>Solo per chi frequenta, le abilità pratiche di Job Analysis, </a:t>
            </a:r>
            <a:r>
              <a:rPr lang="it-IT" sz="2400" dirty="0" err="1"/>
              <a:t>Person</a:t>
            </a:r>
            <a:r>
              <a:rPr lang="it-IT" sz="2400" dirty="0"/>
              <a:t> </a:t>
            </a:r>
            <a:r>
              <a:rPr lang="it-IT" sz="2400" dirty="0" err="1"/>
              <a:t>Specification</a:t>
            </a:r>
            <a:r>
              <a:rPr lang="it-IT" sz="2400" dirty="0"/>
              <a:t> e Critical </a:t>
            </a:r>
            <a:r>
              <a:rPr lang="it-IT" sz="2400" dirty="0" err="1"/>
              <a:t>Incident</a:t>
            </a:r>
            <a:r>
              <a:rPr lang="it-IT" sz="2400" dirty="0"/>
              <a:t> Interview saranno valutate attraverso il risultato dell</a:t>
            </a:r>
            <a:r>
              <a:rPr lang="it-IT" sz="2400" i="1" dirty="0"/>
              <a:t>'attività </a:t>
            </a:r>
            <a:r>
              <a:rPr lang="it-IT" sz="2400" dirty="0"/>
              <a:t>svolta durante le esercitazioni.</a:t>
            </a:r>
            <a:endParaRPr lang="it-IT" dirty="0"/>
          </a:p>
          <a:p>
            <a:pPr marL="1588" lvl="1" indent="-1588" eaLnBrk="1" hangingPunct="1">
              <a:lnSpc>
                <a:spcPct val="80000"/>
              </a:lnSpc>
              <a:buClr>
                <a:schemeClr val="tx2"/>
              </a:buClr>
              <a:buNone/>
            </a:pPr>
            <a:endParaRPr lang="it-IT" dirty="0">
              <a:latin typeface="+mn-lt"/>
              <a:ea typeface="+mn-ea"/>
              <a:cs typeface="+mn-cs"/>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0621F3-D0FF-BE4B-A010-73F8F45BE33C}"/>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p:sp>
        <p:nvSpPr>
          <p:cNvPr id="3" name="Segnaposto contenuto 2">
            <a:extLst>
              <a:ext uri="{FF2B5EF4-FFF2-40B4-BE49-F238E27FC236}">
                <a16:creationId xmlns:a16="http://schemas.microsoft.com/office/drawing/2014/main" id="{16A7A0CC-7E43-0B4F-9B85-16FD9D69F4E6}"/>
              </a:ext>
            </a:extLst>
          </p:cNvPr>
          <p:cNvSpPr>
            <a:spLocks noGrp="1"/>
          </p:cNvSpPr>
          <p:nvPr>
            <p:ph idx="1"/>
          </p:nvPr>
        </p:nvSpPr>
        <p:spPr>
          <a:xfrm>
            <a:off x="457200" y="1412776"/>
            <a:ext cx="8229600" cy="5170586"/>
          </a:xfrm>
        </p:spPr>
        <p:txBody>
          <a:bodyPr/>
          <a:lstStyle/>
          <a:p>
            <a:r>
              <a:rPr lang="it-IT" sz="2200" dirty="0"/>
              <a:t>Concludete, correttamente, che esiste una relazione lineare quasi perfetta tra agilità e prestazioni sportive e cominciate a usare la misura di agilità in selezione, ottenendo ottimi risultati.</a:t>
            </a:r>
          </a:p>
          <a:p>
            <a:r>
              <a:rPr lang="it-IT" sz="2200" dirty="0"/>
              <a:t>I soggetti molto poco agili si erano </a:t>
            </a:r>
            <a:r>
              <a:rPr lang="it-IT" sz="2200" i="1" dirty="0"/>
              <a:t>auto-selezionati</a:t>
            </a:r>
            <a:r>
              <a:rPr lang="it-IT" sz="2200" dirty="0"/>
              <a:t>: non avevano fatto domanda di ingresso alla società sportiva.</a:t>
            </a:r>
          </a:p>
          <a:p>
            <a:r>
              <a:rPr lang="it-IT" sz="2200" dirty="0"/>
              <a:t>I soggetti moderatamente agili erano stati scartati da voi stessi negli anni precedenti, magari attraverso altre misure (efficaci nel predire la </a:t>
            </a:r>
            <a:r>
              <a:rPr lang="it-IT" sz="2200" dirty="0" err="1"/>
              <a:t>perfromance</a:t>
            </a:r>
            <a:r>
              <a:rPr lang="it-IT" sz="2200" dirty="0"/>
              <a:t>). </a:t>
            </a:r>
          </a:p>
          <a:p>
            <a:r>
              <a:rPr lang="it-IT" sz="2200" dirty="0"/>
              <a:t>All’inizio non vedevate la relazione perché </a:t>
            </a:r>
            <a:r>
              <a:rPr lang="it-IT" sz="2200" i="1" dirty="0"/>
              <a:t>osservavate solo una piccola parte della distribuzione</a:t>
            </a:r>
            <a:r>
              <a:rPr lang="it-IT" sz="2200" dirty="0"/>
              <a:t>, la più alta. </a:t>
            </a:r>
          </a:p>
          <a:p>
            <a:r>
              <a:rPr lang="it-IT" sz="2200" dirty="0"/>
              <a:t>Nel vostro gruppo iniziale di atleti </a:t>
            </a:r>
            <a:r>
              <a:rPr lang="it-IT" sz="2200" i="1" dirty="0"/>
              <a:t>l’agilità è ai massimi livelli per tutti</a:t>
            </a:r>
            <a:r>
              <a:rPr lang="it-IT" sz="2200" dirty="0"/>
              <a:t>, </a:t>
            </a:r>
            <a:r>
              <a:rPr lang="it-IT" sz="2200" i="1" dirty="0"/>
              <a:t>e le differenze di prestazione sono dovute ad altro </a:t>
            </a:r>
            <a:r>
              <a:rPr lang="it-IT" sz="2200" dirty="0"/>
              <a:t>(ad es., l’impegno e la motivazione). </a:t>
            </a:r>
          </a:p>
          <a:p>
            <a:r>
              <a:rPr lang="it-IT" sz="2200" dirty="0"/>
              <a:t>Questo è il fenomeno della </a:t>
            </a:r>
            <a:r>
              <a:rPr lang="it-IT" sz="2200" i="1" dirty="0" err="1"/>
              <a:t>range</a:t>
            </a:r>
            <a:r>
              <a:rPr lang="it-IT" sz="2200" i="1" dirty="0"/>
              <a:t> </a:t>
            </a:r>
            <a:r>
              <a:rPr lang="it-IT" sz="2200" i="1" dirty="0" err="1"/>
              <a:t>restriction</a:t>
            </a:r>
            <a:r>
              <a:rPr lang="it-IT" sz="2200" dirty="0"/>
              <a:t>.</a:t>
            </a:r>
          </a:p>
        </p:txBody>
      </p:sp>
    </p:spTree>
    <p:extLst>
      <p:ext uri="{BB962C8B-B14F-4D97-AF65-F5344CB8AC3E}">
        <p14:creationId xmlns:p14="http://schemas.microsoft.com/office/powerpoint/2010/main" val="37279939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185093-5A1A-4040-B61E-8121F56FABCA}"/>
              </a:ext>
            </a:extLst>
          </p:cNvPr>
          <p:cNvSpPr>
            <a:spLocks noGrp="1"/>
          </p:cNvSpPr>
          <p:nvPr>
            <p:ph type="title"/>
          </p:nvPr>
        </p:nvSpPr>
        <p:spPr/>
        <p:txBody>
          <a:bodyPr/>
          <a:lstStyle/>
          <a:p>
            <a:r>
              <a:rPr lang="it-IT" dirty="0"/>
              <a:t>Correggere per la Range </a:t>
            </a:r>
            <a:r>
              <a:rPr lang="it-IT" dirty="0" err="1"/>
              <a:t>Restriction</a:t>
            </a:r>
            <a:endParaRPr lang="it-IT"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ADFD5C18-388A-1D4A-9473-17805CB77517}"/>
                  </a:ext>
                </a:extLst>
              </p:cNvPr>
              <p:cNvSpPr>
                <a:spLocks noGrp="1"/>
              </p:cNvSpPr>
              <p:nvPr>
                <p:ph idx="1"/>
              </p:nvPr>
            </p:nvSpPr>
            <p:spPr/>
            <p:txBody>
              <a:bodyPr/>
              <a:lstStyle/>
              <a:p>
                <a:r>
                  <a:rPr lang="it-IT" sz="2400" dirty="0"/>
                  <a:t>Thorndike (1949) ha proposto 4 tipi diversi di range </a:t>
                </a:r>
                <a:r>
                  <a:rPr lang="it-IT" sz="2400" dirty="0" err="1"/>
                  <a:t>restriction</a:t>
                </a:r>
                <a:r>
                  <a:rPr lang="it-IT" sz="2400" dirty="0"/>
                  <a:t> con le relative formule per correggere la correlazione con il criterio.</a:t>
                </a:r>
              </a:p>
              <a:p>
                <a:r>
                  <a:rPr lang="it-IT" sz="2400" dirty="0"/>
                  <a:t>La formula più semplice (e più utilizzata) richiede di conoscere la varianza non ristretta del metodo di selezione (ad es. la varianza del test di intelligenza somministrato a tutti i candidati). Questo è il cosiddetto «caso 2» di </a:t>
                </a:r>
                <a:r>
                  <a:rPr lang="it-IT" sz="2400" dirty="0" err="1"/>
                  <a:t>Thorndike</a:t>
                </a:r>
                <a:r>
                  <a:rPr lang="it-IT" sz="2400" dirty="0"/>
                  <a:t> (1949):</a:t>
                </a:r>
              </a:p>
              <a:p>
                <a:endParaRPr lang="it-IT" sz="1800" dirty="0"/>
              </a:p>
              <a:p>
                <a:pPr marL="0" indent="0">
                  <a:buNone/>
                </a:pPr>
                <a14:m>
                  <m:oMathPara xmlns:m="http://schemas.openxmlformats.org/officeDocument/2006/math">
                    <m:oMathParaPr>
                      <m:jc m:val="centerGroup"/>
                    </m:oMathParaPr>
                    <m:oMath xmlns:m="http://schemas.openxmlformats.org/officeDocument/2006/math">
                      <m:sSub>
                        <m:sSubPr>
                          <m:ctrlPr>
                            <a:rPr lang="it-IT" sz="2400" i="1">
                              <a:latin typeface="Cambria Math" panose="02040503050406030204" pitchFamily="18" charset="0"/>
                              <a:ea typeface="Cambria Math" panose="02040503050406030204" pitchFamily="18" charset="0"/>
                            </a:rPr>
                          </m:ctrlPr>
                        </m:sSubPr>
                        <m:e>
                          <m:acc>
                            <m:accPr>
                              <m:chr m:val="̂"/>
                              <m:ctrlPr>
                                <a:rPr lang="it-IT" sz="2400" i="1" smtClean="0">
                                  <a:latin typeface="Cambria Math" panose="02040503050406030204" pitchFamily="18" charset="0"/>
                                  <a:ea typeface="Cambria Math" panose="02040503050406030204" pitchFamily="18" charset="0"/>
                                </a:rPr>
                              </m:ctrlPr>
                            </m:accPr>
                            <m:e>
                              <m:r>
                                <a:rPr lang="it-IT" sz="2400" i="1">
                                  <a:latin typeface="Cambria Math" panose="02040503050406030204" pitchFamily="18" charset="0"/>
                                  <a:ea typeface="Cambria Math" panose="02040503050406030204" pitchFamily="18" charset="0"/>
                                </a:rPr>
                                <m:t>𝜌</m:t>
                              </m:r>
                            </m:e>
                          </m:acc>
                        </m:e>
                        <m:sub>
                          <m:r>
                            <a:rPr lang="it-IT" sz="2400" i="1">
                              <a:latin typeface="Cambria Math" panose="02040503050406030204" pitchFamily="18" charset="0"/>
                              <a:ea typeface="Cambria Math" panose="02040503050406030204" pitchFamily="18" charset="0"/>
                            </a:rPr>
                            <m:t>𝑥𝑦</m:t>
                          </m:r>
                        </m:sub>
                      </m:sSub>
                      <m:r>
                        <a:rPr lang="it-IT" sz="2400" i="1" smtClean="0">
                          <a:latin typeface="Cambria Math" panose="02040503050406030204" pitchFamily="18" charset="0"/>
                          <a:ea typeface="Cambria Math" panose="02040503050406030204" pitchFamily="18" charset="0"/>
                        </a:rPr>
                        <m:t>=</m:t>
                      </m:r>
                      <m:f>
                        <m:fPr>
                          <m:ctrlPr>
                            <a:rPr lang="it-IT" sz="2400" i="1" smtClean="0">
                              <a:latin typeface="Cambria Math" panose="02040503050406030204" pitchFamily="18" charset="0"/>
                              <a:ea typeface="Cambria Math" panose="02040503050406030204" pitchFamily="18" charset="0"/>
                            </a:rPr>
                          </m:ctrlPr>
                        </m:fPr>
                        <m:num>
                          <m:sSub>
                            <m:sSubPr>
                              <m:ctrlPr>
                                <a:rPr lang="it-IT"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𝑆</m:t>
                              </m:r>
                            </m:e>
                            <m:sub>
                              <m:r>
                                <a:rPr lang="it-IT" sz="2400" b="0" i="1" smtClean="0">
                                  <a:latin typeface="Cambria Math" panose="02040503050406030204" pitchFamily="18" charset="0"/>
                                  <a:ea typeface="Cambria Math" panose="02040503050406030204" pitchFamily="18" charset="0"/>
                                </a:rPr>
                                <m:t>𝑥</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𝑠</m:t>
                              </m:r>
                            </m:e>
                            <m:sub>
                              <m:r>
                                <a:rPr lang="it-IT" sz="2400" b="0" i="1" smtClean="0">
                                  <a:latin typeface="Cambria Math" panose="02040503050406030204" pitchFamily="18" charset="0"/>
                                  <a:ea typeface="Cambria Math" panose="02040503050406030204" pitchFamily="18" charset="0"/>
                                </a:rPr>
                                <m:t>𝑥</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𝑟</m:t>
                              </m:r>
                            </m:e>
                            <m:sub>
                              <m:r>
                                <a:rPr lang="it-IT" sz="2400" b="0" i="1" smtClean="0">
                                  <a:latin typeface="Cambria Math" panose="02040503050406030204" pitchFamily="18" charset="0"/>
                                  <a:ea typeface="Cambria Math" panose="02040503050406030204" pitchFamily="18" charset="0"/>
                                </a:rPr>
                                <m:t>𝑥𝑦</m:t>
                              </m:r>
                            </m:sub>
                          </m:sSub>
                        </m:num>
                        <m:den>
                          <m:sSup>
                            <m:sSupPr>
                              <m:ctrlPr>
                                <a:rPr lang="it-IT" sz="2400" i="1" smtClean="0">
                                  <a:latin typeface="Cambria Math" panose="02040503050406030204" pitchFamily="18" charset="0"/>
                                  <a:ea typeface="Cambria Math" panose="02040503050406030204" pitchFamily="18" charset="0"/>
                                </a:rPr>
                              </m:ctrlPr>
                            </m:sSupPr>
                            <m:e>
                              <m:d>
                                <m:dPr>
                                  <m:begChr m:val="["/>
                                  <m:endChr m:val="]"/>
                                  <m:ctrlPr>
                                    <a:rPr lang="it-IT" sz="2400" i="1">
                                      <a:latin typeface="Cambria Math" panose="02040503050406030204" pitchFamily="18" charset="0"/>
                                      <a:ea typeface="Cambria Math" panose="02040503050406030204" pitchFamily="18" charset="0"/>
                                    </a:rPr>
                                  </m:ctrlPr>
                                </m:dPr>
                                <m:e>
                                  <m:r>
                                    <a:rPr lang="it-IT" sz="2400" i="1">
                                      <a:latin typeface="Cambria Math" panose="02040503050406030204" pitchFamily="18" charset="0"/>
                                      <a:ea typeface="Cambria Math" panose="02040503050406030204" pitchFamily="18" charset="0"/>
                                    </a:rPr>
                                    <m:t>1+</m:t>
                                  </m:r>
                                  <m:sSubSup>
                                    <m:sSubSupPr>
                                      <m:ctrlPr>
                                        <a:rPr lang="it-IT" sz="2400" i="1">
                                          <a:latin typeface="Cambria Math" panose="02040503050406030204" pitchFamily="18" charset="0"/>
                                          <a:ea typeface="Cambria Math" panose="02040503050406030204" pitchFamily="18" charset="0"/>
                                        </a:rPr>
                                      </m:ctrlPr>
                                    </m:sSubSupPr>
                                    <m:e>
                                      <m:r>
                                        <a:rPr lang="it-IT" sz="2400" i="1">
                                          <a:latin typeface="Cambria Math" panose="02040503050406030204" pitchFamily="18" charset="0"/>
                                          <a:ea typeface="Cambria Math" panose="02040503050406030204" pitchFamily="18" charset="0"/>
                                        </a:rPr>
                                        <m:t>𝑟</m:t>
                                      </m:r>
                                    </m:e>
                                    <m:sub>
                                      <m:r>
                                        <a:rPr lang="it-IT" sz="2400" i="1">
                                          <a:latin typeface="Cambria Math" panose="02040503050406030204" pitchFamily="18" charset="0"/>
                                          <a:ea typeface="Cambria Math" panose="02040503050406030204" pitchFamily="18" charset="0"/>
                                        </a:rPr>
                                        <m:t>𝑥𝑦</m:t>
                                      </m:r>
                                    </m:sub>
                                    <m:sup>
                                      <m:r>
                                        <a:rPr lang="it-IT" sz="2400" i="1">
                                          <a:latin typeface="Cambria Math" panose="02040503050406030204" pitchFamily="18" charset="0"/>
                                          <a:ea typeface="Cambria Math" panose="02040503050406030204" pitchFamily="18" charset="0"/>
                                        </a:rPr>
                                        <m:t>2</m:t>
                                      </m:r>
                                    </m:sup>
                                  </m:sSubSup>
                                  <m:d>
                                    <m:dPr>
                                      <m:ctrlPr>
                                        <a:rPr lang="it-IT" sz="2400" i="1">
                                          <a:latin typeface="Cambria Math" panose="02040503050406030204" pitchFamily="18" charset="0"/>
                                          <a:ea typeface="Cambria Math" panose="02040503050406030204" pitchFamily="18" charset="0"/>
                                        </a:rPr>
                                      </m:ctrlPr>
                                    </m:dPr>
                                    <m:e>
                                      <m:f>
                                        <m:fPr>
                                          <m:ctrlPr>
                                            <a:rPr lang="it-IT" sz="2400" i="1">
                                              <a:latin typeface="Cambria Math" panose="02040503050406030204" pitchFamily="18" charset="0"/>
                                              <a:ea typeface="Cambria Math" panose="02040503050406030204" pitchFamily="18" charset="0"/>
                                            </a:rPr>
                                          </m:ctrlPr>
                                        </m:fPr>
                                        <m:num>
                                          <m:sSubSup>
                                            <m:sSubSupPr>
                                              <m:ctrlPr>
                                                <a:rPr lang="it-IT" sz="2400" i="1">
                                                  <a:latin typeface="Cambria Math" panose="02040503050406030204" pitchFamily="18" charset="0"/>
                                                  <a:ea typeface="Cambria Math" panose="02040503050406030204" pitchFamily="18" charset="0"/>
                                                </a:rPr>
                                              </m:ctrlPr>
                                            </m:sSubSupPr>
                                            <m:e>
                                              <m:r>
                                                <a:rPr lang="it-IT" sz="2400" i="1">
                                                  <a:latin typeface="Cambria Math" panose="02040503050406030204" pitchFamily="18" charset="0"/>
                                                  <a:ea typeface="Cambria Math" panose="02040503050406030204" pitchFamily="18" charset="0"/>
                                                </a:rPr>
                                                <m:t>𝑆</m:t>
                                              </m:r>
                                            </m:e>
                                            <m:sub>
                                              <m:r>
                                                <a:rPr lang="it-IT" sz="2400" i="1">
                                                  <a:latin typeface="Cambria Math" panose="02040503050406030204" pitchFamily="18" charset="0"/>
                                                  <a:ea typeface="Cambria Math" panose="02040503050406030204" pitchFamily="18" charset="0"/>
                                                </a:rPr>
                                                <m:t>𝑥</m:t>
                                              </m:r>
                                            </m:sub>
                                            <m:sup>
                                              <m:r>
                                                <a:rPr lang="it-IT" sz="2400" i="1">
                                                  <a:latin typeface="Cambria Math" panose="02040503050406030204" pitchFamily="18" charset="0"/>
                                                  <a:ea typeface="Cambria Math" panose="02040503050406030204" pitchFamily="18" charset="0"/>
                                                </a:rPr>
                                                <m:t>2</m:t>
                                              </m:r>
                                            </m:sup>
                                          </m:sSubSup>
                                        </m:num>
                                        <m:den>
                                          <m:sSubSup>
                                            <m:sSubSupPr>
                                              <m:ctrlPr>
                                                <a:rPr lang="it-IT" sz="2400" i="1">
                                                  <a:latin typeface="Cambria Math" panose="02040503050406030204" pitchFamily="18" charset="0"/>
                                                  <a:ea typeface="Cambria Math" panose="02040503050406030204" pitchFamily="18" charset="0"/>
                                                </a:rPr>
                                              </m:ctrlPr>
                                            </m:sSubSupPr>
                                            <m:e>
                                              <m:r>
                                                <a:rPr lang="it-IT" sz="2400" i="1">
                                                  <a:latin typeface="Cambria Math" panose="02040503050406030204" pitchFamily="18" charset="0"/>
                                                  <a:ea typeface="Cambria Math" panose="02040503050406030204" pitchFamily="18" charset="0"/>
                                                </a:rPr>
                                                <m:t>𝑠</m:t>
                                              </m:r>
                                            </m:e>
                                            <m:sub>
                                              <m:r>
                                                <a:rPr lang="it-IT" sz="2400" i="1">
                                                  <a:latin typeface="Cambria Math" panose="02040503050406030204" pitchFamily="18" charset="0"/>
                                                  <a:ea typeface="Cambria Math" panose="02040503050406030204" pitchFamily="18" charset="0"/>
                                                </a:rPr>
                                                <m:t>𝑥</m:t>
                                              </m:r>
                                            </m:sub>
                                            <m:sup>
                                              <m:r>
                                                <a:rPr lang="it-IT" sz="2400" i="1">
                                                  <a:latin typeface="Cambria Math" panose="02040503050406030204" pitchFamily="18" charset="0"/>
                                                  <a:ea typeface="Cambria Math" panose="02040503050406030204" pitchFamily="18" charset="0"/>
                                                </a:rPr>
                                                <m:t>2</m:t>
                                              </m:r>
                                            </m:sup>
                                          </m:sSubSup>
                                        </m:den>
                                      </m:f>
                                      <m:r>
                                        <a:rPr lang="it-IT" sz="2400" i="1">
                                          <a:latin typeface="Cambria Math" panose="02040503050406030204" pitchFamily="18" charset="0"/>
                                          <a:ea typeface="Cambria Math" panose="02040503050406030204" pitchFamily="18" charset="0"/>
                                        </a:rPr>
                                        <m:t>−1</m:t>
                                      </m:r>
                                    </m:e>
                                  </m:d>
                                </m:e>
                              </m:d>
                            </m:e>
                            <m:sup>
                              <m:r>
                                <a:rPr lang="it-IT" sz="2400" b="0" i="1" smtClean="0">
                                  <a:latin typeface="Cambria Math" panose="02040503050406030204" pitchFamily="18" charset="0"/>
                                  <a:ea typeface="Cambria Math" panose="02040503050406030204" pitchFamily="18" charset="0"/>
                                </a:rPr>
                                <m:t>1/2</m:t>
                              </m:r>
                            </m:sup>
                          </m:sSup>
                        </m:den>
                      </m:f>
                    </m:oMath>
                  </m:oMathPara>
                </a14:m>
                <a:endParaRPr lang="it-IT" sz="2400" dirty="0"/>
              </a:p>
              <a:p>
                <a:endParaRPr lang="it-IT" sz="2400" dirty="0"/>
              </a:p>
            </p:txBody>
          </p:sp>
        </mc:Choice>
        <mc:Fallback xmlns="">
          <p:sp>
            <p:nvSpPr>
              <p:cNvPr id="3" name="Segnaposto contenuto 2">
                <a:extLst>
                  <a:ext uri="{FF2B5EF4-FFF2-40B4-BE49-F238E27FC236}">
                    <a16:creationId xmlns:a16="http://schemas.microsoft.com/office/drawing/2014/main" id="{ADFD5C18-388A-1D4A-9473-17805CB77517}"/>
                  </a:ext>
                </a:extLst>
              </p:cNvPr>
              <p:cNvSpPr>
                <a:spLocks noGrp="1" noRot="1" noChangeAspect="1" noMove="1" noResize="1" noEditPoints="1" noAdjustHandles="1" noChangeArrowheads="1" noChangeShapeType="1" noTextEdit="1"/>
              </p:cNvSpPr>
              <p:nvPr>
                <p:ph idx="1"/>
              </p:nvPr>
            </p:nvSpPr>
            <p:spPr>
              <a:blipFill>
                <a:blip r:embed="rId2"/>
                <a:stretch>
                  <a:fillRect l="-963" t="-857"/>
                </a:stretch>
              </a:blipFill>
            </p:spPr>
            <p:txBody>
              <a:bodyPr/>
              <a:lstStyle/>
              <a:p>
                <a:r>
                  <a:rPr lang="it-IT">
                    <a:noFill/>
                  </a:rPr>
                  <a:t> </a:t>
                </a:r>
              </a:p>
            </p:txBody>
          </p:sp>
        </mc:Fallback>
      </mc:AlternateContent>
    </p:spTree>
    <p:extLst>
      <p:ext uri="{BB962C8B-B14F-4D97-AF65-F5344CB8AC3E}">
        <p14:creationId xmlns:p14="http://schemas.microsoft.com/office/powerpoint/2010/main" val="21717458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7EF4A-ACB8-CC4E-8B00-F637E71041CD}"/>
              </a:ext>
            </a:extLst>
          </p:cNvPr>
          <p:cNvSpPr>
            <a:spLocks noGrp="1"/>
          </p:cNvSpPr>
          <p:nvPr>
            <p:ph type="title"/>
          </p:nvPr>
        </p:nvSpPr>
        <p:spPr/>
        <p:txBody>
          <a:bodyPr/>
          <a:lstStyle/>
          <a:p>
            <a:r>
              <a:rPr lang="it-IT" dirty="0" err="1"/>
              <a:t>Range</a:t>
            </a:r>
            <a:r>
              <a:rPr lang="it-IT" dirty="0"/>
              <a:t> </a:t>
            </a:r>
            <a:r>
              <a:rPr lang="it-IT" dirty="0" err="1"/>
              <a:t>Restriction</a:t>
            </a:r>
            <a:endParaRPr lang="it-IT"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9EAB252B-7313-A046-BEBE-6E94FDADD63F}"/>
                  </a:ext>
                </a:extLst>
              </p:cNvPr>
              <p:cNvSpPr>
                <a:spLocks noGrp="1"/>
              </p:cNvSpPr>
              <p:nvPr>
                <p:ph idx="1"/>
              </p:nvPr>
            </p:nvSpPr>
            <p:spPr/>
            <p:txBody>
              <a:bodyPr/>
              <a:lstStyle/>
              <a:p>
                <a:r>
                  <a:rPr lang="it-IT" dirty="0"/>
                  <a:t>Dove:</a:t>
                </a:r>
              </a:p>
              <a:p>
                <a:pPr lvl="1"/>
                <a14:m>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𝑆</m:t>
                        </m:r>
                      </m:e>
                      <m:sub>
                        <m:r>
                          <a:rPr lang="it-IT" i="1">
                            <a:latin typeface="Cambria Math" panose="02040503050406030204" pitchFamily="18" charset="0"/>
                            <a:ea typeface="Cambria Math" panose="02040503050406030204" pitchFamily="18" charset="0"/>
                          </a:rPr>
                          <m:t>𝑥</m:t>
                        </m:r>
                      </m:sub>
                    </m:sSub>
                  </m:oMath>
                </a14:m>
                <a:r>
                  <a:rPr lang="it-IT" dirty="0"/>
                  <a:t> è la varianza non ristretta</a:t>
                </a:r>
              </a:p>
              <a:p>
                <a:pPr lvl="1"/>
                <a14:m>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𝑠</m:t>
                        </m:r>
                      </m:e>
                      <m:sub>
                        <m:r>
                          <a:rPr lang="it-IT" i="1">
                            <a:latin typeface="Cambria Math" panose="02040503050406030204" pitchFamily="18" charset="0"/>
                            <a:ea typeface="Cambria Math" panose="02040503050406030204" pitchFamily="18" charset="0"/>
                          </a:rPr>
                          <m:t>𝑥</m:t>
                        </m:r>
                      </m:sub>
                    </m:sSub>
                  </m:oMath>
                </a14:m>
                <a:r>
                  <a:rPr lang="it-IT" dirty="0"/>
                  <a:t> è la varianza ristretta </a:t>
                </a:r>
              </a:p>
              <a:p>
                <a:pPr lvl="1"/>
                <a14:m>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𝑟</m:t>
                        </m:r>
                      </m:e>
                      <m:sub>
                        <m:r>
                          <a:rPr lang="it-IT" i="1">
                            <a:latin typeface="Cambria Math" panose="02040503050406030204" pitchFamily="18" charset="0"/>
                            <a:ea typeface="Cambria Math" panose="02040503050406030204" pitchFamily="18" charset="0"/>
                          </a:rPr>
                          <m:t>𝑥𝑦</m:t>
                        </m:r>
                      </m:sub>
                    </m:sSub>
                  </m:oMath>
                </a14:m>
                <a:r>
                  <a:rPr lang="it-IT" dirty="0"/>
                  <a:t> è la correlazione ristretta </a:t>
                </a:r>
              </a:p>
              <a:p>
                <a:endParaRPr lang="it-IT" dirty="0"/>
              </a:p>
              <a:p>
                <a:r>
                  <a:rPr lang="it-IT" dirty="0" err="1"/>
                  <a:t>ps</a:t>
                </a:r>
                <a:r>
                  <a:rPr lang="it-IT" dirty="0"/>
                  <a:t> </a:t>
                </a:r>
                <a:r>
                  <a:rPr lang="it-IT" i="1" dirty="0"/>
                  <a:t>non è necessario conoscere le formule per l’esame</a:t>
                </a:r>
                <a:r>
                  <a:rPr lang="it-IT" dirty="0"/>
                  <a:t>! Io le riporto perché spero possano esservi utili quando farete selezione! </a:t>
                </a:r>
              </a:p>
            </p:txBody>
          </p:sp>
        </mc:Choice>
        <mc:Fallback xmlns="">
          <p:sp>
            <p:nvSpPr>
              <p:cNvPr id="3" name="Segnaposto contenuto 2">
                <a:extLst>
                  <a:ext uri="{FF2B5EF4-FFF2-40B4-BE49-F238E27FC236}">
                    <a16:creationId xmlns:a16="http://schemas.microsoft.com/office/drawing/2014/main" id="{9EAB252B-7313-A046-BEBE-6E94FDADD63F}"/>
                  </a:ext>
                </a:extLst>
              </p:cNvPr>
              <p:cNvSpPr>
                <a:spLocks noGrp="1" noRot="1" noChangeAspect="1" noMove="1" noResize="1" noEditPoints="1" noAdjustHandles="1" noChangeArrowheads="1" noChangeShapeType="1" noTextEdit="1"/>
              </p:cNvSpPr>
              <p:nvPr>
                <p:ph idx="1"/>
              </p:nvPr>
            </p:nvSpPr>
            <p:spPr>
              <a:blipFill>
                <a:blip r:embed="rId2"/>
                <a:stretch>
                  <a:fillRect l="-1704" t="-1591" r="-815"/>
                </a:stretch>
              </a:blipFill>
            </p:spPr>
            <p:txBody>
              <a:bodyPr/>
              <a:lstStyle/>
              <a:p>
                <a:r>
                  <a:rPr lang="it-IT">
                    <a:noFill/>
                  </a:rPr>
                  <a:t> </a:t>
                </a:r>
              </a:p>
            </p:txBody>
          </p:sp>
        </mc:Fallback>
      </mc:AlternateContent>
    </p:spTree>
    <p:extLst>
      <p:ext uri="{BB962C8B-B14F-4D97-AF65-F5344CB8AC3E}">
        <p14:creationId xmlns:p14="http://schemas.microsoft.com/office/powerpoint/2010/main" val="10265959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6F7AB6-4A54-0749-8D36-A37B56AA70DE}"/>
              </a:ext>
            </a:extLst>
          </p:cNvPr>
          <p:cNvSpPr>
            <a:spLocks noGrp="1"/>
          </p:cNvSpPr>
          <p:nvPr>
            <p:ph type="title"/>
          </p:nvPr>
        </p:nvSpPr>
        <p:spPr/>
        <p:txBody>
          <a:bodyPr/>
          <a:lstStyle/>
          <a:p>
            <a:r>
              <a:rPr lang="it-IT" dirty="0"/>
              <a:t>I risultati della rivoluzione di Hunter &amp; Schmidt</a:t>
            </a:r>
          </a:p>
        </p:txBody>
      </p:sp>
      <p:sp>
        <p:nvSpPr>
          <p:cNvPr id="3" name="Segnaposto contenuto 2">
            <a:extLst>
              <a:ext uri="{FF2B5EF4-FFF2-40B4-BE49-F238E27FC236}">
                <a16:creationId xmlns:a16="http://schemas.microsoft.com/office/drawing/2014/main" id="{80A0A554-C330-0644-85B2-4CA5B971BB29}"/>
              </a:ext>
            </a:extLst>
          </p:cNvPr>
          <p:cNvSpPr>
            <a:spLocks noGrp="1"/>
          </p:cNvSpPr>
          <p:nvPr>
            <p:ph idx="1"/>
          </p:nvPr>
        </p:nvSpPr>
        <p:spPr/>
        <p:txBody>
          <a:bodyPr/>
          <a:lstStyle/>
          <a:p>
            <a:r>
              <a:rPr lang="it-IT" sz="2600" dirty="0"/>
              <a:t>Dopo aver applicato queste correzioni, sono state svolte molte </a:t>
            </a:r>
            <a:r>
              <a:rPr lang="it-IT" sz="2600" dirty="0" err="1"/>
              <a:t>ri</a:t>
            </a:r>
            <a:r>
              <a:rPr lang="it-IT" sz="2600" dirty="0"/>
              <a:t>-analisi degli studi precedenti. </a:t>
            </a:r>
          </a:p>
          <a:p>
            <a:r>
              <a:rPr lang="it-IT" sz="2600" dirty="0"/>
              <a:t>L’indice corretto per inattendibilità del criterio e per range </a:t>
            </a:r>
            <a:r>
              <a:rPr lang="it-IT" sz="2600" dirty="0" err="1"/>
              <a:t>restriction</a:t>
            </a:r>
            <a:r>
              <a:rPr lang="it-IT" sz="2600" dirty="0"/>
              <a:t> si chiama </a:t>
            </a:r>
            <a:r>
              <a:rPr lang="it-IT" sz="2600" i="1" dirty="0"/>
              <a:t>validità operativa </a:t>
            </a:r>
            <a:r>
              <a:rPr lang="it-IT" sz="2600" dirty="0"/>
              <a:t>(operational </a:t>
            </a:r>
            <a:r>
              <a:rPr lang="it-IT" sz="2600" dirty="0" err="1"/>
              <a:t>validity</a:t>
            </a:r>
            <a:r>
              <a:rPr lang="it-IT" sz="2600" dirty="0"/>
              <a:t>). </a:t>
            </a:r>
          </a:p>
          <a:p>
            <a:r>
              <a:rPr lang="it-IT" sz="2600" dirty="0"/>
              <a:t>Alcuni dei più importanti indici di validità attualmente accettati in letteratura sono riportati nella slide seguente e rappresentano la conoscenza in assoluto più importante nella ricerca sulla selezione del personale e nella conduzione di selezioni basate sull’evidenza scientifica</a:t>
            </a:r>
          </a:p>
        </p:txBody>
      </p:sp>
    </p:spTree>
    <p:extLst>
      <p:ext uri="{BB962C8B-B14F-4D97-AF65-F5344CB8AC3E}">
        <p14:creationId xmlns:p14="http://schemas.microsoft.com/office/powerpoint/2010/main" val="3089254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4CD26A-C55A-4A44-BF92-ED10768FCF7C}"/>
              </a:ext>
            </a:extLst>
          </p:cNvPr>
          <p:cNvSpPr>
            <a:spLocks noGrp="1"/>
          </p:cNvSpPr>
          <p:nvPr>
            <p:ph type="title" idx="4294967295"/>
          </p:nvPr>
        </p:nvSpPr>
        <p:spPr>
          <a:xfrm>
            <a:off x="34229" y="4783"/>
            <a:ext cx="3313635" cy="5665758"/>
          </a:xfrm>
        </p:spPr>
        <p:txBody>
          <a:bodyPr/>
          <a:lstStyle/>
          <a:p>
            <a:r>
              <a:rPr lang="it-IT" sz="2800" i="1" dirty="0">
                <a:solidFill>
                  <a:schemeClr val="tx1"/>
                </a:solidFill>
              </a:rPr>
              <a:t>Validità</a:t>
            </a:r>
            <a:r>
              <a:rPr lang="it-IT" sz="2800" dirty="0">
                <a:solidFill>
                  <a:schemeClr val="tx1"/>
                </a:solidFill>
              </a:rPr>
              <a:t> operativa di alcuni </a:t>
            </a:r>
            <a:r>
              <a:rPr lang="it-IT" sz="2800" i="1" dirty="0">
                <a:solidFill>
                  <a:schemeClr val="tx1"/>
                </a:solidFill>
              </a:rPr>
              <a:t>metodi</a:t>
            </a:r>
            <a:r>
              <a:rPr lang="it-IT" sz="2800" dirty="0">
                <a:solidFill>
                  <a:schemeClr val="tx1"/>
                </a:solidFill>
              </a:rPr>
              <a:t> di </a:t>
            </a:r>
            <a:r>
              <a:rPr lang="it-IT" sz="2800" i="1" dirty="0">
                <a:solidFill>
                  <a:schemeClr val="tx1"/>
                </a:solidFill>
              </a:rPr>
              <a:t>selezione</a:t>
            </a:r>
            <a:r>
              <a:rPr lang="it-IT" sz="2800" dirty="0">
                <a:solidFill>
                  <a:schemeClr val="tx1"/>
                </a:solidFill>
              </a:rPr>
              <a:t> attraverso lavori diversi.</a:t>
            </a:r>
            <a:br>
              <a:rPr lang="it-IT" sz="1800" dirty="0">
                <a:solidFill>
                  <a:schemeClr val="tx1"/>
                </a:solidFill>
              </a:rPr>
            </a:br>
            <a:br>
              <a:rPr lang="it-IT" sz="1800" dirty="0">
                <a:solidFill>
                  <a:schemeClr val="tx1"/>
                </a:solidFill>
              </a:rPr>
            </a:br>
            <a:r>
              <a:rPr lang="it-IT" sz="1400" dirty="0">
                <a:solidFill>
                  <a:schemeClr val="tx1"/>
                </a:solidFill>
              </a:rPr>
              <a:t>Fonti:</a:t>
            </a:r>
            <a:br>
              <a:rPr lang="it-IT" sz="1400" dirty="0">
                <a:solidFill>
                  <a:schemeClr val="tx1"/>
                </a:solidFill>
              </a:rPr>
            </a:br>
            <a:br>
              <a:rPr lang="it-IT" sz="1400" dirty="0">
                <a:solidFill>
                  <a:schemeClr val="tx1"/>
                </a:solidFill>
              </a:rPr>
            </a:br>
            <a:r>
              <a:rPr lang="it-IT" sz="1400" baseline="30000" dirty="0">
                <a:solidFill>
                  <a:schemeClr val="tx1"/>
                </a:solidFill>
              </a:rPr>
              <a:t>1</a:t>
            </a:r>
            <a:r>
              <a:rPr lang="it-IT" sz="1400" dirty="0">
                <a:solidFill>
                  <a:schemeClr val="tx1"/>
                </a:solidFill>
              </a:rPr>
              <a:t>Salgado et al., 2003</a:t>
            </a:r>
            <a:br>
              <a:rPr lang="it-IT" sz="1400" dirty="0">
                <a:solidFill>
                  <a:schemeClr val="tx1"/>
                </a:solidFill>
              </a:rPr>
            </a:br>
            <a:r>
              <a:rPr lang="it-IT" sz="1400" baseline="30000" dirty="0">
                <a:solidFill>
                  <a:schemeClr val="tx1"/>
                </a:solidFill>
              </a:rPr>
              <a:t>2</a:t>
            </a:r>
            <a:r>
              <a:rPr lang="it-IT" sz="1400" dirty="0">
                <a:solidFill>
                  <a:schemeClr val="tx1"/>
                </a:solidFill>
              </a:rPr>
              <a:t>Roth et al., 2005</a:t>
            </a:r>
            <a:br>
              <a:rPr lang="it-IT" sz="1400" dirty="0">
                <a:solidFill>
                  <a:schemeClr val="tx1"/>
                </a:solidFill>
              </a:rPr>
            </a:br>
            <a:r>
              <a:rPr lang="it-IT" sz="1400" baseline="30000" dirty="0">
                <a:solidFill>
                  <a:schemeClr val="tx1"/>
                </a:solidFill>
              </a:rPr>
              <a:t>3</a:t>
            </a:r>
            <a:r>
              <a:rPr lang="it-IT" sz="1400" dirty="0">
                <a:solidFill>
                  <a:schemeClr val="tx1"/>
                </a:solidFill>
              </a:rPr>
              <a:t>Van </a:t>
            </a:r>
            <a:r>
              <a:rPr lang="it-IT" sz="1400" dirty="0" err="1">
                <a:solidFill>
                  <a:schemeClr val="tx1"/>
                </a:solidFill>
              </a:rPr>
              <a:t>Iddekinge</a:t>
            </a:r>
            <a:r>
              <a:rPr lang="it-IT" sz="1400" dirty="0">
                <a:solidFill>
                  <a:schemeClr val="tx1"/>
                </a:solidFill>
              </a:rPr>
              <a:t> et al., 2012</a:t>
            </a:r>
            <a:br>
              <a:rPr lang="it-IT" sz="1400" dirty="0">
                <a:solidFill>
                  <a:schemeClr val="tx1"/>
                </a:solidFill>
              </a:rPr>
            </a:br>
            <a:r>
              <a:rPr lang="it-IT" sz="1400" baseline="30000" dirty="0">
                <a:solidFill>
                  <a:schemeClr val="tx1"/>
                </a:solidFill>
              </a:rPr>
              <a:t>4</a:t>
            </a:r>
            <a:r>
              <a:rPr lang="it-IT" sz="1400" dirty="0">
                <a:solidFill>
                  <a:schemeClr val="tx1"/>
                </a:solidFill>
              </a:rPr>
              <a:t>Judge &amp; Bono, 2001</a:t>
            </a:r>
            <a:br>
              <a:rPr lang="it-IT" sz="1400" dirty="0">
                <a:solidFill>
                  <a:schemeClr val="tx1"/>
                </a:solidFill>
              </a:rPr>
            </a:br>
            <a:r>
              <a:rPr lang="it-IT" sz="1400" baseline="30000" dirty="0">
                <a:solidFill>
                  <a:schemeClr val="tx1"/>
                </a:solidFill>
              </a:rPr>
              <a:t>5</a:t>
            </a:r>
            <a:r>
              <a:rPr lang="it-IT" sz="1400" dirty="0">
                <a:solidFill>
                  <a:schemeClr val="tx1"/>
                </a:solidFill>
              </a:rPr>
              <a:t>[Hunter &amp; Hunter, 1984; Schmidt &amp; Hunter, 1998]</a:t>
            </a:r>
            <a:br>
              <a:rPr lang="it-IT" sz="1400" dirty="0">
                <a:solidFill>
                  <a:schemeClr val="tx1"/>
                </a:solidFill>
              </a:rPr>
            </a:br>
            <a:r>
              <a:rPr lang="it-IT" sz="1400" baseline="30000" dirty="0">
                <a:solidFill>
                  <a:schemeClr val="tx1"/>
                </a:solidFill>
              </a:rPr>
              <a:t>6</a:t>
            </a:r>
            <a:r>
              <a:rPr lang="it-IT" sz="1400" dirty="0">
                <a:solidFill>
                  <a:schemeClr val="tx1"/>
                </a:solidFill>
              </a:rPr>
              <a:t> </a:t>
            </a:r>
            <a:r>
              <a:rPr lang="it-IT" sz="1400" dirty="0" err="1">
                <a:solidFill>
                  <a:schemeClr val="tx1"/>
                </a:solidFill>
              </a:rPr>
              <a:t>Ones</a:t>
            </a:r>
            <a:r>
              <a:rPr lang="it-IT" sz="1400" dirty="0">
                <a:solidFill>
                  <a:schemeClr val="tx1"/>
                </a:solidFill>
              </a:rPr>
              <a:t> et al., 1993</a:t>
            </a:r>
            <a:br>
              <a:rPr lang="it-IT" sz="1400" dirty="0">
                <a:solidFill>
                  <a:schemeClr val="tx1"/>
                </a:solidFill>
              </a:rPr>
            </a:br>
            <a:r>
              <a:rPr lang="it-IT" sz="1400" baseline="30000" dirty="0">
                <a:solidFill>
                  <a:schemeClr val="tx1"/>
                </a:solidFill>
              </a:rPr>
              <a:t>7</a:t>
            </a:r>
            <a:r>
              <a:rPr lang="it-IT" sz="1400" dirty="0">
                <a:solidFill>
                  <a:schemeClr val="tx1"/>
                </a:solidFill>
              </a:rPr>
              <a:t> </a:t>
            </a:r>
            <a:r>
              <a:rPr lang="it-IT" sz="1400" dirty="0" err="1">
                <a:solidFill>
                  <a:schemeClr val="tx1"/>
                </a:solidFill>
              </a:rPr>
              <a:t>O’Boyle</a:t>
            </a:r>
            <a:r>
              <a:rPr lang="it-IT" sz="1400" dirty="0">
                <a:solidFill>
                  <a:schemeClr val="tx1"/>
                </a:solidFill>
              </a:rPr>
              <a:t> et al., 2011</a:t>
            </a:r>
            <a:br>
              <a:rPr lang="it-IT" sz="1400" dirty="0">
                <a:solidFill>
                  <a:schemeClr val="tx1"/>
                </a:solidFill>
              </a:rPr>
            </a:br>
            <a:r>
              <a:rPr lang="it-IT" sz="1400" baseline="30000" dirty="0">
                <a:solidFill>
                  <a:schemeClr val="tx1"/>
                </a:solidFill>
              </a:rPr>
              <a:t>8</a:t>
            </a:r>
            <a:r>
              <a:rPr lang="it-IT" sz="1400" dirty="0">
                <a:solidFill>
                  <a:schemeClr val="tx1"/>
                </a:solidFill>
              </a:rPr>
              <a:t>Hardison &amp; </a:t>
            </a:r>
            <a:r>
              <a:rPr lang="it-IT" sz="1400" dirty="0" err="1">
                <a:solidFill>
                  <a:schemeClr val="tx1"/>
                </a:solidFill>
              </a:rPr>
              <a:t>Sackett</a:t>
            </a:r>
            <a:r>
              <a:rPr lang="it-IT" sz="1400" dirty="0">
                <a:solidFill>
                  <a:schemeClr val="tx1"/>
                </a:solidFill>
              </a:rPr>
              <a:t>, 2007</a:t>
            </a:r>
            <a:br>
              <a:rPr lang="it-IT" sz="1400" dirty="0">
                <a:solidFill>
                  <a:schemeClr val="tx1"/>
                </a:solidFill>
              </a:rPr>
            </a:br>
            <a:r>
              <a:rPr lang="it-IT" sz="1400" baseline="30000" dirty="0">
                <a:solidFill>
                  <a:schemeClr val="tx1"/>
                </a:solidFill>
              </a:rPr>
              <a:t>9</a:t>
            </a:r>
            <a:r>
              <a:rPr lang="it-IT" sz="1400" dirty="0">
                <a:solidFill>
                  <a:schemeClr val="tx1"/>
                </a:solidFill>
              </a:rPr>
              <a:t> Payne et al., 2007</a:t>
            </a:r>
            <a:br>
              <a:rPr lang="it-IT" sz="1400" dirty="0">
                <a:solidFill>
                  <a:schemeClr val="tx1"/>
                </a:solidFill>
              </a:rPr>
            </a:br>
            <a:r>
              <a:rPr lang="it-IT" sz="1400" baseline="30000" dirty="0">
                <a:solidFill>
                  <a:schemeClr val="tx1"/>
                </a:solidFill>
              </a:rPr>
              <a:t>10</a:t>
            </a:r>
            <a:r>
              <a:rPr lang="it-IT" sz="1400" dirty="0">
                <a:solidFill>
                  <a:schemeClr val="tx1"/>
                </a:solidFill>
              </a:rPr>
              <a:t> </a:t>
            </a:r>
            <a:r>
              <a:rPr lang="it-IT" sz="1400" dirty="0" err="1">
                <a:solidFill>
                  <a:schemeClr val="tx1"/>
                </a:solidFill>
              </a:rPr>
              <a:t>Arvey</a:t>
            </a:r>
            <a:r>
              <a:rPr lang="it-IT" sz="1400" dirty="0">
                <a:solidFill>
                  <a:schemeClr val="tx1"/>
                </a:solidFill>
              </a:rPr>
              <a:t> &amp; Campion, 1982</a:t>
            </a:r>
            <a:br>
              <a:rPr lang="it-IT" sz="1400" dirty="0">
                <a:solidFill>
                  <a:schemeClr val="tx1"/>
                </a:solidFill>
              </a:rPr>
            </a:br>
            <a:r>
              <a:rPr lang="it-IT" sz="1400" baseline="30000" dirty="0">
                <a:solidFill>
                  <a:schemeClr val="tx1"/>
                </a:solidFill>
              </a:rPr>
              <a:t>11</a:t>
            </a:r>
            <a:r>
              <a:rPr lang="it-IT" sz="1400" dirty="0">
                <a:solidFill>
                  <a:schemeClr val="tx1"/>
                </a:solidFill>
              </a:rPr>
              <a:t> Sue-Chan &amp; Latham, 1999</a:t>
            </a:r>
            <a:br>
              <a:rPr lang="it-IT" sz="1400" dirty="0">
                <a:solidFill>
                  <a:schemeClr val="tx1"/>
                </a:solidFill>
              </a:rPr>
            </a:br>
            <a:r>
              <a:rPr lang="it-IT" sz="1400" baseline="30000" dirty="0">
                <a:solidFill>
                  <a:schemeClr val="tx1"/>
                </a:solidFill>
              </a:rPr>
              <a:t>12</a:t>
            </a:r>
            <a:r>
              <a:rPr lang="it-IT" sz="1400" dirty="0">
                <a:solidFill>
                  <a:schemeClr val="tx1"/>
                </a:solidFill>
              </a:rPr>
              <a:t> </a:t>
            </a:r>
            <a:r>
              <a:rPr lang="it-IT" sz="1400" dirty="0" err="1">
                <a:solidFill>
                  <a:schemeClr val="tx1"/>
                </a:solidFill>
              </a:rPr>
              <a:t>McDaniel</a:t>
            </a:r>
            <a:r>
              <a:rPr lang="it-IT" sz="1400" dirty="0">
                <a:solidFill>
                  <a:schemeClr val="tx1"/>
                </a:solidFill>
              </a:rPr>
              <a:t> et al. 2007</a:t>
            </a:r>
            <a:br>
              <a:rPr lang="it-IT" sz="1400" dirty="0">
                <a:solidFill>
                  <a:schemeClr val="tx1"/>
                </a:solidFill>
              </a:rPr>
            </a:br>
            <a:r>
              <a:rPr lang="it-IT" sz="1400" baseline="30000" dirty="0">
                <a:solidFill>
                  <a:schemeClr val="tx1"/>
                </a:solidFill>
              </a:rPr>
              <a:t>13 </a:t>
            </a:r>
            <a:r>
              <a:rPr lang="it-IT" sz="1400" dirty="0">
                <a:solidFill>
                  <a:schemeClr val="tx1"/>
                </a:solidFill>
              </a:rPr>
              <a:t>Christian et al. 2010</a:t>
            </a:r>
          </a:p>
        </p:txBody>
      </p:sp>
      <p:cxnSp>
        <p:nvCxnSpPr>
          <p:cNvPr id="8" name="Connettore 2 7">
            <a:extLst>
              <a:ext uri="{FF2B5EF4-FFF2-40B4-BE49-F238E27FC236}">
                <a16:creationId xmlns:a16="http://schemas.microsoft.com/office/drawing/2014/main" id="{A26B8EF5-3EC2-45B4-93F6-A943D276678E}"/>
              </a:ext>
            </a:extLst>
          </p:cNvPr>
          <p:cNvCxnSpPr>
            <a:cxnSpLocks/>
          </p:cNvCxnSpPr>
          <p:nvPr/>
        </p:nvCxnSpPr>
        <p:spPr bwMode="auto">
          <a:xfrm flipH="1" flipV="1">
            <a:off x="4427982" y="188464"/>
            <a:ext cx="4934" cy="6624912"/>
          </a:xfrm>
          <a:prstGeom prst="straightConnector1">
            <a:avLst/>
          </a:prstGeom>
          <a:ln w="28575">
            <a:headEnd type="none" w="med" len="med"/>
            <a:tailEnd type="none" w="lg" len="lg"/>
          </a:ln>
        </p:spPr>
        <p:style>
          <a:lnRef idx="1">
            <a:schemeClr val="dk1"/>
          </a:lnRef>
          <a:fillRef idx="0">
            <a:schemeClr val="dk1"/>
          </a:fillRef>
          <a:effectRef idx="0">
            <a:schemeClr val="dk1"/>
          </a:effectRef>
          <a:fontRef idx="minor">
            <a:schemeClr val="tx1"/>
          </a:fontRef>
        </p:style>
      </p:cxnSp>
      <p:sp>
        <p:nvSpPr>
          <p:cNvPr id="9" name="CasellaDiTesto 8">
            <a:extLst>
              <a:ext uri="{FF2B5EF4-FFF2-40B4-BE49-F238E27FC236}">
                <a16:creationId xmlns:a16="http://schemas.microsoft.com/office/drawing/2014/main" id="{76FE07BF-17C8-4888-8D4C-7D61E3BBFA68}"/>
              </a:ext>
            </a:extLst>
          </p:cNvPr>
          <p:cNvSpPr txBox="1"/>
          <p:nvPr/>
        </p:nvSpPr>
        <p:spPr>
          <a:xfrm>
            <a:off x="3851920" y="44624"/>
            <a:ext cx="360040" cy="369332"/>
          </a:xfrm>
          <a:prstGeom prst="rect">
            <a:avLst/>
          </a:prstGeom>
          <a:noFill/>
        </p:spPr>
        <p:txBody>
          <a:bodyPr wrap="square" rtlCol="0">
            <a:spAutoFit/>
          </a:bodyPr>
          <a:lstStyle/>
          <a:p>
            <a:r>
              <a:rPr lang="it-IT" dirty="0"/>
              <a:t>1</a:t>
            </a:r>
          </a:p>
        </p:txBody>
      </p:sp>
      <p:sp>
        <p:nvSpPr>
          <p:cNvPr id="10" name="CasellaDiTesto 9">
            <a:extLst>
              <a:ext uri="{FF2B5EF4-FFF2-40B4-BE49-F238E27FC236}">
                <a16:creationId xmlns:a16="http://schemas.microsoft.com/office/drawing/2014/main" id="{AB0DB52E-1B6C-470B-8415-26DE4AA432D4}"/>
              </a:ext>
            </a:extLst>
          </p:cNvPr>
          <p:cNvSpPr txBox="1"/>
          <p:nvPr/>
        </p:nvSpPr>
        <p:spPr>
          <a:xfrm>
            <a:off x="3779910" y="620688"/>
            <a:ext cx="432048" cy="369332"/>
          </a:xfrm>
          <a:prstGeom prst="rect">
            <a:avLst/>
          </a:prstGeom>
          <a:noFill/>
        </p:spPr>
        <p:txBody>
          <a:bodyPr wrap="square" rtlCol="0">
            <a:spAutoFit/>
          </a:bodyPr>
          <a:lstStyle/>
          <a:p>
            <a:r>
              <a:rPr lang="it-IT" dirty="0"/>
              <a:t>.9</a:t>
            </a:r>
          </a:p>
        </p:txBody>
      </p:sp>
      <p:sp>
        <p:nvSpPr>
          <p:cNvPr id="11" name="CasellaDiTesto 10">
            <a:extLst>
              <a:ext uri="{FF2B5EF4-FFF2-40B4-BE49-F238E27FC236}">
                <a16:creationId xmlns:a16="http://schemas.microsoft.com/office/drawing/2014/main" id="{A0AFA5E7-9EFE-4008-AF6E-151B74FFDE7B}"/>
              </a:ext>
            </a:extLst>
          </p:cNvPr>
          <p:cNvSpPr txBox="1"/>
          <p:nvPr/>
        </p:nvSpPr>
        <p:spPr>
          <a:xfrm>
            <a:off x="3779910" y="1196752"/>
            <a:ext cx="432048" cy="369332"/>
          </a:xfrm>
          <a:prstGeom prst="rect">
            <a:avLst/>
          </a:prstGeom>
          <a:noFill/>
        </p:spPr>
        <p:txBody>
          <a:bodyPr wrap="square" rtlCol="0">
            <a:spAutoFit/>
          </a:bodyPr>
          <a:lstStyle/>
          <a:p>
            <a:r>
              <a:rPr lang="it-IT" dirty="0"/>
              <a:t>.8</a:t>
            </a:r>
          </a:p>
        </p:txBody>
      </p:sp>
      <p:sp>
        <p:nvSpPr>
          <p:cNvPr id="12" name="CasellaDiTesto 11">
            <a:extLst>
              <a:ext uri="{FF2B5EF4-FFF2-40B4-BE49-F238E27FC236}">
                <a16:creationId xmlns:a16="http://schemas.microsoft.com/office/drawing/2014/main" id="{CD7924F2-1613-43B8-A30A-943DA0327ACB}"/>
              </a:ext>
            </a:extLst>
          </p:cNvPr>
          <p:cNvSpPr txBox="1"/>
          <p:nvPr/>
        </p:nvSpPr>
        <p:spPr>
          <a:xfrm>
            <a:off x="3779910" y="1772816"/>
            <a:ext cx="432048" cy="369332"/>
          </a:xfrm>
          <a:prstGeom prst="rect">
            <a:avLst/>
          </a:prstGeom>
          <a:noFill/>
        </p:spPr>
        <p:txBody>
          <a:bodyPr wrap="square" rtlCol="0">
            <a:spAutoFit/>
          </a:bodyPr>
          <a:lstStyle/>
          <a:p>
            <a:r>
              <a:rPr lang="it-IT" dirty="0"/>
              <a:t>.7</a:t>
            </a:r>
          </a:p>
        </p:txBody>
      </p:sp>
      <p:sp>
        <p:nvSpPr>
          <p:cNvPr id="13" name="CasellaDiTesto 12">
            <a:extLst>
              <a:ext uri="{FF2B5EF4-FFF2-40B4-BE49-F238E27FC236}">
                <a16:creationId xmlns:a16="http://schemas.microsoft.com/office/drawing/2014/main" id="{183FD355-D3E7-4566-B3E4-0862F4DD16FE}"/>
              </a:ext>
            </a:extLst>
          </p:cNvPr>
          <p:cNvSpPr txBox="1"/>
          <p:nvPr/>
        </p:nvSpPr>
        <p:spPr>
          <a:xfrm>
            <a:off x="3779910" y="2420888"/>
            <a:ext cx="432048" cy="369332"/>
          </a:xfrm>
          <a:prstGeom prst="rect">
            <a:avLst/>
          </a:prstGeom>
          <a:noFill/>
        </p:spPr>
        <p:txBody>
          <a:bodyPr wrap="square" rtlCol="0">
            <a:spAutoFit/>
          </a:bodyPr>
          <a:lstStyle/>
          <a:p>
            <a:r>
              <a:rPr lang="it-IT" dirty="0"/>
              <a:t>.6</a:t>
            </a:r>
          </a:p>
        </p:txBody>
      </p:sp>
      <p:sp>
        <p:nvSpPr>
          <p:cNvPr id="14" name="CasellaDiTesto 13">
            <a:extLst>
              <a:ext uri="{FF2B5EF4-FFF2-40B4-BE49-F238E27FC236}">
                <a16:creationId xmlns:a16="http://schemas.microsoft.com/office/drawing/2014/main" id="{55CC5FBE-B459-4994-B26A-926449CB6307}"/>
              </a:ext>
            </a:extLst>
          </p:cNvPr>
          <p:cNvSpPr txBox="1"/>
          <p:nvPr/>
        </p:nvSpPr>
        <p:spPr>
          <a:xfrm>
            <a:off x="3779910" y="2996952"/>
            <a:ext cx="432048" cy="369332"/>
          </a:xfrm>
          <a:prstGeom prst="rect">
            <a:avLst/>
          </a:prstGeom>
          <a:noFill/>
        </p:spPr>
        <p:txBody>
          <a:bodyPr wrap="square" rtlCol="0">
            <a:spAutoFit/>
          </a:bodyPr>
          <a:lstStyle/>
          <a:p>
            <a:r>
              <a:rPr lang="it-IT" dirty="0"/>
              <a:t>.5</a:t>
            </a:r>
          </a:p>
        </p:txBody>
      </p:sp>
      <p:sp>
        <p:nvSpPr>
          <p:cNvPr id="15" name="CasellaDiTesto 14">
            <a:extLst>
              <a:ext uri="{FF2B5EF4-FFF2-40B4-BE49-F238E27FC236}">
                <a16:creationId xmlns:a16="http://schemas.microsoft.com/office/drawing/2014/main" id="{96D7A6C2-69A2-41A7-B690-272A78009063}"/>
              </a:ext>
            </a:extLst>
          </p:cNvPr>
          <p:cNvSpPr txBox="1"/>
          <p:nvPr/>
        </p:nvSpPr>
        <p:spPr>
          <a:xfrm>
            <a:off x="3779910" y="3573016"/>
            <a:ext cx="432048" cy="369332"/>
          </a:xfrm>
          <a:prstGeom prst="rect">
            <a:avLst/>
          </a:prstGeom>
          <a:noFill/>
        </p:spPr>
        <p:txBody>
          <a:bodyPr wrap="square" rtlCol="0">
            <a:spAutoFit/>
          </a:bodyPr>
          <a:lstStyle/>
          <a:p>
            <a:r>
              <a:rPr lang="it-IT" dirty="0"/>
              <a:t>.4</a:t>
            </a:r>
          </a:p>
        </p:txBody>
      </p:sp>
      <p:sp>
        <p:nvSpPr>
          <p:cNvPr id="16" name="CasellaDiTesto 15">
            <a:extLst>
              <a:ext uri="{FF2B5EF4-FFF2-40B4-BE49-F238E27FC236}">
                <a16:creationId xmlns:a16="http://schemas.microsoft.com/office/drawing/2014/main" id="{13E971AE-E20A-4392-A9ED-CDC6AF1A7099}"/>
              </a:ext>
            </a:extLst>
          </p:cNvPr>
          <p:cNvSpPr txBox="1"/>
          <p:nvPr/>
        </p:nvSpPr>
        <p:spPr>
          <a:xfrm>
            <a:off x="3779910" y="4211796"/>
            <a:ext cx="432048" cy="369332"/>
          </a:xfrm>
          <a:prstGeom prst="rect">
            <a:avLst/>
          </a:prstGeom>
          <a:noFill/>
        </p:spPr>
        <p:txBody>
          <a:bodyPr wrap="square" rtlCol="0">
            <a:spAutoFit/>
          </a:bodyPr>
          <a:lstStyle/>
          <a:p>
            <a:r>
              <a:rPr lang="it-IT" dirty="0"/>
              <a:t>.3</a:t>
            </a:r>
          </a:p>
        </p:txBody>
      </p:sp>
      <p:sp>
        <p:nvSpPr>
          <p:cNvPr id="17" name="CasellaDiTesto 16">
            <a:extLst>
              <a:ext uri="{FF2B5EF4-FFF2-40B4-BE49-F238E27FC236}">
                <a16:creationId xmlns:a16="http://schemas.microsoft.com/office/drawing/2014/main" id="{9411DFB8-D5D7-4F8C-BF82-5C8464C0DCA9}"/>
              </a:ext>
            </a:extLst>
          </p:cNvPr>
          <p:cNvSpPr txBox="1"/>
          <p:nvPr/>
        </p:nvSpPr>
        <p:spPr>
          <a:xfrm>
            <a:off x="3779910" y="4787860"/>
            <a:ext cx="432048" cy="369332"/>
          </a:xfrm>
          <a:prstGeom prst="rect">
            <a:avLst/>
          </a:prstGeom>
          <a:noFill/>
        </p:spPr>
        <p:txBody>
          <a:bodyPr wrap="square" rtlCol="0">
            <a:spAutoFit/>
          </a:bodyPr>
          <a:lstStyle/>
          <a:p>
            <a:r>
              <a:rPr lang="it-IT" dirty="0"/>
              <a:t>.2</a:t>
            </a:r>
          </a:p>
        </p:txBody>
      </p:sp>
      <p:sp>
        <p:nvSpPr>
          <p:cNvPr id="18" name="CasellaDiTesto 17">
            <a:extLst>
              <a:ext uri="{FF2B5EF4-FFF2-40B4-BE49-F238E27FC236}">
                <a16:creationId xmlns:a16="http://schemas.microsoft.com/office/drawing/2014/main" id="{AB9BA33C-AC91-4A7D-9CED-48DDF59A55A1}"/>
              </a:ext>
            </a:extLst>
          </p:cNvPr>
          <p:cNvSpPr txBox="1"/>
          <p:nvPr/>
        </p:nvSpPr>
        <p:spPr>
          <a:xfrm>
            <a:off x="3779910" y="5301208"/>
            <a:ext cx="432048" cy="369332"/>
          </a:xfrm>
          <a:prstGeom prst="rect">
            <a:avLst/>
          </a:prstGeom>
          <a:noFill/>
        </p:spPr>
        <p:txBody>
          <a:bodyPr wrap="square" rtlCol="0">
            <a:spAutoFit/>
          </a:bodyPr>
          <a:lstStyle/>
          <a:p>
            <a:r>
              <a:rPr lang="it-IT" dirty="0"/>
              <a:t>.1</a:t>
            </a:r>
          </a:p>
        </p:txBody>
      </p:sp>
      <p:sp>
        <p:nvSpPr>
          <p:cNvPr id="23" name="CasellaDiTesto 22">
            <a:extLst>
              <a:ext uri="{FF2B5EF4-FFF2-40B4-BE49-F238E27FC236}">
                <a16:creationId xmlns:a16="http://schemas.microsoft.com/office/drawing/2014/main" id="{2380EC96-8FE7-47BA-ABEF-59F56449D542}"/>
              </a:ext>
            </a:extLst>
          </p:cNvPr>
          <p:cNvSpPr txBox="1"/>
          <p:nvPr/>
        </p:nvSpPr>
        <p:spPr>
          <a:xfrm>
            <a:off x="3851920" y="5867980"/>
            <a:ext cx="432048" cy="369332"/>
          </a:xfrm>
          <a:prstGeom prst="rect">
            <a:avLst/>
          </a:prstGeom>
          <a:noFill/>
        </p:spPr>
        <p:txBody>
          <a:bodyPr wrap="square" rtlCol="0">
            <a:spAutoFit/>
          </a:bodyPr>
          <a:lstStyle/>
          <a:p>
            <a:r>
              <a:rPr lang="it-IT" dirty="0"/>
              <a:t>0</a:t>
            </a:r>
          </a:p>
        </p:txBody>
      </p:sp>
      <p:sp>
        <p:nvSpPr>
          <p:cNvPr id="24" name="CasellaDiTesto 23">
            <a:extLst>
              <a:ext uri="{FF2B5EF4-FFF2-40B4-BE49-F238E27FC236}">
                <a16:creationId xmlns:a16="http://schemas.microsoft.com/office/drawing/2014/main" id="{A39E6172-A3DD-4EC8-958C-9F58E0CC7DE7}"/>
              </a:ext>
            </a:extLst>
          </p:cNvPr>
          <p:cNvSpPr txBox="1"/>
          <p:nvPr/>
        </p:nvSpPr>
        <p:spPr>
          <a:xfrm>
            <a:off x="3707904" y="6444044"/>
            <a:ext cx="504054" cy="369332"/>
          </a:xfrm>
          <a:prstGeom prst="rect">
            <a:avLst/>
          </a:prstGeom>
          <a:noFill/>
        </p:spPr>
        <p:txBody>
          <a:bodyPr wrap="square" rtlCol="0">
            <a:spAutoFit/>
          </a:bodyPr>
          <a:lstStyle/>
          <a:p>
            <a:r>
              <a:rPr lang="it-IT" dirty="0"/>
              <a:t>-.1</a:t>
            </a:r>
          </a:p>
        </p:txBody>
      </p:sp>
      <p:cxnSp>
        <p:nvCxnSpPr>
          <p:cNvPr id="27" name="Connettore diritto 26">
            <a:extLst>
              <a:ext uri="{FF2B5EF4-FFF2-40B4-BE49-F238E27FC236}">
                <a16:creationId xmlns:a16="http://schemas.microsoft.com/office/drawing/2014/main" id="{5DAFE8CE-8C65-4025-AF65-AC95F75E0EC7}"/>
              </a:ext>
            </a:extLst>
          </p:cNvPr>
          <p:cNvCxnSpPr/>
          <p:nvPr/>
        </p:nvCxnSpPr>
        <p:spPr bwMode="auto">
          <a:xfrm>
            <a:off x="4430449" y="6093296"/>
            <a:ext cx="2016224"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28" name="CasellaDiTesto 27">
            <a:extLst>
              <a:ext uri="{FF2B5EF4-FFF2-40B4-BE49-F238E27FC236}">
                <a16:creationId xmlns:a16="http://schemas.microsoft.com/office/drawing/2014/main" id="{F8C0EB01-FAE0-437F-88BD-512896DF4859}"/>
              </a:ext>
            </a:extLst>
          </p:cNvPr>
          <p:cNvSpPr txBox="1"/>
          <p:nvPr/>
        </p:nvSpPr>
        <p:spPr>
          <a:xfrm>
            <a:off x="4872629" y="980728"/>
            <a:ext cx="2664289" cy="307777"/>
          </a:xfrm>
          <a:prstGeom prst="rect">
            <a:avLst/>
          </a:prstGeom>
          <a:noFill/>
        </p:spPr>
        <p:txBody>
          <a:bodyPr wrap="square" rtlCol="0">
            <a:spAutoFit/>
          </a:bodyPr>
          <a:lstStyle/>
          <a:p>
            <a:r>
              <a:rPr lang="it-IT" sz="1400" dirty="0"/>
              <a:t>Intelligenza &amp; Integrità (.67)</a:t>
            </a:r>
            <a:r>
              <a:rPr lang="it-IT" sz="1400" baseline="30000" dirty="0"/>
              <a:t>5</a:t>
            </a:r>
            <a:r>
              <a:rPr lang="it-IT" sz="1400" dirty="0"/>
              <a:t> </a:t>
            </a:r>
          </a:p>
        </p:txBody>
      </p:sp>
      <p:sp>
        <p:nvSpPr>
          <p:cNvPr id="30" name="CasellaDiTesto 29">
            <a:extLst>
              <a:ext uri="{FF2B5EF4-FFF2-40B4-BE49-F238E27FC236}">
                <a16:creationId xmlns:a16="http://schemas.microsoft.com/office/drawing/2014/main" id="{6A6B62C1-40D2-4862-9629-36C3C79B701C}"/>
              </a:ext>
            </a:extLst>
          </p:cNvPr>
          <p:cNvSpPr txBox="1"/>
          <p:nvPr/>
        </p:nvSpPr>
        <p:spPr>
          <a:xfrm>
            <a:off x="4843108" y="2185119"/>
            <a:ext cx="3744417" cy="307777"/>
          </a:xfrm>
          <a:prstGeom prst="rect">
            <a:avLst/>
          </a:prstGeom>
          <a:noFill/>
        </p:spPr>
        <p:txBody>
          <a:bodyPr wrap="square" rtlCol="0">
            <a:spAutoFit/>
          </a:bodyPr>
          <a:lstStyle/>
          <a:p>
            <a:r>
              <a:rPr lang="it-IT" sz="1400" dirty="0"/>
              <a:t>Intelligenza &amp; Intervista Strutturata (.59)</a:t>
            </a:r>
            <a:r>
              <a:rPr lang="it-IT" sz="1400" baseline="30000" dirty="0"/>
              <a:t>5</a:t>
            </a:r>
            <a:r>
              <a:rPr lang="it-IT" sz="1400" dirty="0"/>
              <a:t> </a:t>
            </a:r>
          </a:p>
        </p:txBody>
      </p:sp>
      <p:sp>
        <p:nvSpPr>
          <p:cNvPr id="31" name="CasellaDiTesto 30">
            <a:extLst>
              <a:ext uri="{FF2B5EF4-FFF2-40B4-BE49-F238E27FC236}">
                <a16:creationId xmlns:a16="http://schemas.microsoft.com/office/drawing/2014/main" id="{101A2AD4-1C2D-4B27-A1F1-7CB178750BD3}"/>
              </a:ext>
            </a:extLst>
          </p:cNvPr>
          <p:cNvSpPr txBox="1"/>
          <p:nvPr/>
        </p:nvSpPr>
        <p:spPr>
          <a:xfrm>
            <a:off x="4872629" y="2420888"/>
            <a:ext cx="3312371" cy="307777"/>
          </a:xfrm>
          <a:prstGeom prst="rect">
            <a:avLst/>
          </a:prstGeom>
          <a:noFill/>
        </p:spPr>
        <p:txBody>
          <a:bodyPr wrap="square" rtlCol="0">
            <a:spAutoFit/>
          </a:bodyPr>
          <a:lstStyle/>
          <a:p>
            <a:r>
              <a:rPr lang="it-IT" sz="1400" b="0" dirty="0"/>
              <a:t>Intelligenza (.56</a:t>
            </a:r>
            <a:r>
              <a:rPr lang="it-IT" sz="1400" b="0" baseline="30000" dirty="0"/>
              <a:t>5</a:t>
            </a:r>
            <a:r>
              <a:rPr lang="it-IT" sz="1400" b="0" dirty="0"/>
              <a:t>; .62 in Europa</a:t>
            </a:r>
            <a:r>
              <a:rPr lang="it-IT" sz="1400" b="0" baseline="30000" dirty="0"/>
              <a:t>1</a:t>
            </a:r>
            <a:r>
              <a:rPr lang="it-IT" sz="1400" b="0" dirty="0"/>
              <a:t>) </a:t>
            </a:r>
          </a:p>
        </p:txBody>
      </p:sp>
      <p:sp>
        <p:nvSpPr>
          <p:cNvPr id="33" name="CasellaDiTesto 32">
            <a:extLst>
              <a:ext uri="{FF2B5EF4-FFF2-40B4-BE49-F238E27FC236}">
                <a16:creationId xmlns:a16="http://schemas.microsoft.com/office/drawing/2014/main" id="{510D3B79-0C63-4835-9469-436C810AD9BD}"/>
              </a:ext>
            </a:extLst>
          </p:cNvPr>
          <p:cNvSpPr txBox="1"/>
          <p:nvPr/>
        </p:nvSpPr>
        <p:spPr>
          <a:xfrm>
            <a:off x="4860028" y="2924944"/>
            <a:ext cx="3807894" cy="307777"/>
          </a:xfrm>
          <a:prstGeom prst="rect">
            <a:avLst/>
          </a:prstGeom>
          <a:noFill/>
        </p:spPr>
        <p:txBody>
          <a:bodyPr wrap="square" rtlCol="0">
            <a:spAutoFit/>
          </a:bodyPr>
          <a:lstStyle/>
          <a:p>
            <a:r>
              <a:rPr lang="it-IT" sz="1400" b="0" dirty="0"/>
              <a:t>Intervista strutturata (.51, .63, .39)</a:t>
            </a:r>
            <a:r>
              <a:rPr lang="it-IT" sz="1400" b="0" baseline="30000" dirty="0"/>
              <a:t> 5, 10, 11</a:t>
            </a:r>
            <a:r>
              <a:rPr lang="it-IT" sz="1400" b="0" dirty="0"/>
              <a:t> </a:t>
            </a:r>
          </a:p>
        </p:txBody>
      </p:sp>
      <p:sp>
        <p:nvSpPr>
          <p:cNvPr id="34" name="CasellaDiTesto 33">
            <a:extLst>
              <a:ext uri="{FF2B5EF4-FFF2-40B4-BE49-F238E27FC236}">
                <a16:creationId xmlns:a16="http://schemas.microsoft.com/office/drawing/2014/main" id="{E848A7AE-63CD-4338-BDEF-6134709C0274}"/>
              </a:ext>
            </a:extLst>
          </p:cNvPr>
          <p:cNvSpPr txBox="1"/>
          <p:nvPr/>
        </p:nvSpPr>
        <p:spPr>
          <a:xfrm>
            <a:off x="4860028" y="3212976"/>
            <a:ext cx="3888430" cy="307777"/>
          </a:xfrm>
          <a:prstGeom prst="rect">
            <a:avLst/>
          </a:prstGeom>
          <a:noFill/>
        </p:spPr>
        <p:txBody>
          <a:bodyPr wrap="square" rtlCol="0">
            <a:spAutoFit/>
          </a:bodyPr>
          <a:lstStyle/>
          <a:p>
            <a:r>
              <a:rPr lang="it-IT" sz="1400" b="0" dirty="0"/>
              <a:t>Test di conoscenza del lavoro (.48)</a:t>
            </a:r>
            <a:r>
              <a:rPr lang="it-IT" sz="1400" b="0" baseline="30000" dirty="0"/>
              <a:t> 5</a:t>
            </a:r>
            <a:r>
              <a:rPr lang="it-IT" sz="1400" b="0" dirty="0"/>
              <a:t> </a:t>
            </a:r>
          </a:p>
        </p:txBody>
      </p:sp>
      <p:sp>
        <p:nvSpPr>
          <p:cNvPr id="35" name="CasellaDiTesto 34">
            <a:extLst>
              <a:ext uri="{FF2B5EF4-FFF2-40B4-BE49-F238E27FC236}">
                <a16:creationId xmlns:a16="http://schemas.microsoft.com/office/drawing/2014/main" id="{E03BCFAB-8B24-4CC4-B1C3-6429D1A21503}"/>
              </a:ext>
            </a:extLst>
          </p:cNvPr>
          <p:cNvSpPr txBox="1"/>
          <p:nvPr/>
        </p:nvSpPr>
        <p:spPr>
          <a:xfrm>
            <a:off x="4860032" y="4149080"/>
            <a:ext cx="3384364" cy="307777"/>
          </a:xfrm>
          <a:prstGeom prst="rect">
            <a:avLst/>
          </a:prstGeom>
          <a:noFill/>
        </p:spPr>
        <p:txBody>
          <a:bodyPr wrap="square" rtlCol="0">
            <a:spAutoFit/>
          </a:bodyPr>
          <a:lstStyle/>
          <a:p>
            <a:r>
              <a:rPr lang="it-IT" sz="1400" b="0" dirty="0"/>
              <a:t>Test «</a:t>
            </a:r>
            <a:r>
              <a:rPr lang="it-IT" sz="1400" b="0" dirty="0" err="1"/>
              <a:t>overt</a:t>
            </a:r>
            <a:r>
              <a:rPr lang="it-IT" sz="1400" b="0" dirty="0"/>
              <a:t>» di integrità morale (.33)</a:t>
            </a:r>
            <a:r>
              <a:rPr lang="it-IT" sz="1400" b="0" baseline="30000" dirty="0"/>
              <a:t>3</a:t>
            </a:r>
            <a:r>
              <a:rPr lang="it-IT" sz="1400" b="0" dirty="0"/>
              <a:t> </a:t>
            </a:r>
          </a:p>
        </p:txBody>
      </p:sp>
      <p:sp>
        <p:nvSpPr>
          <p:cNvPr id="36" name="CasellaDiTesto 35">
            <a:extLst>
              <a:ext uri="{FF2B5EF4-FFF2-40B4-BE49-F238E27FC236}">
                <a16:creationId xmlns:a16="http://schemas.microsoft.com/office/drawing/2014/main" id="{EE08EED6-B8BC-4033-96F9-99C16BCDC40D}"/>
              </a:ext>
            </a:extLst>
          </p:cNvPr>
          <p:cNvSpPr txBox="1"/>
          <p:nvPr/>
        </p:nvSpPr>
        <p:spPr>
          <a:xfrm>
            <a:off x="4810714" y="4777407"/>
            <a:ext cx="2664289" cy="307777"/>
          </a:xfrm>
          <a:prstGeom prst="rect">
            <a:avLst/>
          </a:prstGeom>
          <a:noFill/>
        </p:spPr>
        <p:txBody>
          <a:bodyPr wrap="square" rtlCol="0">
            <a:spAutoFit/>
          </a:bodyPr>
          <a:lstStyle/>
          <a:p>
            <a:r>
              <a:rPr lang="it-IT" sz="1400" b="0" dirty="0"/>
              <a:t>Assessment centre (.26)</a:t>
            </a:r>
            <a:r>
              <a:rPr lang="it-IT" sz="1400" b="0" baseline="30000" dirty="0"/>
              <a:t>8</a:t>
            </a:r>
            <a:r>
              <a:rPr lang="it-IT" sz="1400" b="0" dirty="0"/>
              <a:t> </a:t>
            </a:r>
          </a:p>
        </p:txBody>
      </p:sp>
      <p:sp>
        <p:nvSpPr>
          <p:cNvPr id="37" name="CasellaDiTesto 36">
            <a:extLst>
              <a:ext uri="{FF2B5EF4-FFF2-40B4-BE49-F238E27FC236}">
                <a16:creationId xmlns:a16="http://schemas.microsoft.com/office/drawing/2014/main" id="{10B25283-A8D5-4E3E-878B-6451D2F209AB}"/>
              </a:ext>
            </a:extLst>
          </p:cNvPr>
          <p:cNvSpPr txBox="1"/>
          <p:nvPr/>
        </p:nvSpPr>
        <p:spPr>
          <a:xfrm>
            <a:off x="4880567" y="3996682"/>
            <a:ext cx="2664289" cy="307777"/>
          </a:xfrm>
          <a:prstGeom prst="rect">
            <a:avLst/>
          </a:prstGeom>
          <a:noFill/>
        </p:spPr>
        <p:txBody>
          <a:bodyPr wrap="square" rtlCol="0">
            <a:spAutoFit/>
          </a:bodyPr>
          <a:lstStyle/>
          <a:p>
            <a:r>
              <a:rPr lang="it-IT" sz="1400" b="0" dirty="0" err="1"/>
              <a:t>Worksample</a:t>
            </a:r>
            <a:r>
              <a:rPr lang="it-IT" sz="1400" b="0" dirty="0"/>
              <a:t> (.33)</a:t>
            </a:r>
            <a:r>
              <a:rPr lang="it-IT" sz="1400" b="0" baseline="30000" dirty="0"/>
              <a:t>2</a:t>
            </a:r>
            <a:r>
              <a:rPr lang="it-IT" sz="1400" b="0" dirty="0"/>
              <a:t> </a:t>
            </a:r>
          </a:p>
        </p:txBody>
      </p:sp>
      <p:sp>
        <p:nvSpPr>
          <p:cNvPr id="38" name="CasellaDiTesto 37">
            <a:extLst>
              <a:ext uri="{FF2B5EF4-FFF2-40B4-BE49-F238E27FC236}">
                <a16:creationId xmlns:a16="http://schemas.microsoft.com/office/drawing/2014/main" id="{ECB74A6D-2BB8-4665-A134-AB65E19C25F2}"/>
              </a:ext>
            </a:extLst>
          </p:cNvPr>
          <p:cNvSpPr txBox="1"/>
          <p:nvPr/>
        </p:nvSpPr>
        <p:spPr>
          <a:xfrm>
            <a:off x="4835373" y="4993431"/>
            <a:ext cx="3832549" cy="307777"/>
          </a:xfrm>
          <a:prstGeom prst="rect">
            <a:avLst/>
          </a:prstGeom>
          <a:noFill/>
        </p:spPr>
        <p:txBody>
          <a:bodyPr wrap="square" rtlCol="0">
            <a:spAutoFit/>
          </a:bodyPr>
          <a:lstStyle/>
          <a:p>
            <a:r>
              <a:rPr lang="it-IT" sz="1400" b="0" dirty="0"/>
              <a:t>Coscienziosità (.25; .39 per le forze armate)</a:t>
            </a:r>
            <a:r>
              <a:rPr lang="it-IT" sz="1400" b="0" baseline="30000" dirty="0"/>
              <a:t> 1</a:t>
            </a:r>
            <a:r>
              <a:rPr lang="it-IT" sz="1400" b="0" dirty="0"/>
              <a:t> </a:t>
            </a:r>
          </a:p>
        </p:txBody>
      </p:sp>
      <p:sp>
        <p:nvSpPr>
          <p:cNvPr id="39" name="CasellaDiTesto 38">
            <a:extLst>
              <a:ext uri="{FF2B5EF4-FFF2-40B4-BE49-F238E27FC236}">
                <a16:creationId xmlns:a16="http://schemas.microsoft.com/office/drawing/2014/main" id="{35486735-00D9-41CD-B345-BFE6B923F792}"/>
              </a:ext>
            </a:extLst>
          </p:cNvPr>
          <p:cNvSpPr txBox="1"/>
          <p:nvPr/>
        </p:nvSpPr>
        <p:spPr>
          <a:xfrm>
            <a:off x="4855279" y="5209455"/>
            <a:ext cx="4104457" cy="307777"/>
          </a:xfrm>
          <a:prstGeom prst="rect">
            <a:avLst/>
          </a:prstGeom>
          <a:noFill/>
        </p:spPr>
        <p:txBody>
          <a:bodyPr wrap="square" rtlCol="0">
            <a:spAutoFit/>
          </a:bodyPr>
          <a:lstStyle/>
          <a:p>
            <a:r>
              <a:rPr lang="it-IT" sz="1400" b="0" dirty="0"/>
              <a:t>Stabilità emotiva (.19; .43 per </a:t>
            </a:r>
            <a:r>
              <a:rPr lang="it-IT" sz="1400" b="0" dirty="0" err="1"/>
              <a:t>professional</a:t>
            </a:r>
            <a:r>
              <a:rPr lang="it-IT" sz="1400" b="0" dirty="0"/>
              <a:t>)</a:t>
            </a:r>
            <a:r>
              <a:rPr lang="it-IT" sz="1400" b="0" baseline="30000" dirty="0"/>
              <a:t>1</a:t>
            </a:r>
            <a:r>
              <a:rPr lang="it-IT" sz="1400" b="0" dirty="0"/>
              <a:t> </a:t>
            </a:r>
          </a:p>
        </p:txBody>
      </p:sp>
      <p:sp>
        <p:nvSpPr>
          <p:cNvPr id="40" name="CasellaDiTesto 39">
            <a:extLst>
              <a:ext uri="{FF2B5EF4-FFF2-40B4-BE49-F238E27FC236}">
                <a16:creationId xmlns:a16="http://schemas.microsoft.com/office/drawing/2014/main" id="{F91109AA-9C7D-4A7A-98C2-240917DF2801}"/>
              </a:ext>
            </a:extLst>
          </p:cNvPr>
          <p:cNvSpPr txBox="1"/>
          <p:nvPr/>
        </p:nvSpPr>
        <p:spPr>
          <a:xfrm>
            <a:off x="4847462" y="5785519"/>
            <a:ext cx="3384373" cy="307777"/>
          </a:xfrm>
          <a:prstGeom prst="rect">
            <a:avLst/>
          </a:prstGeom>
          <a:noFill/>
        </p:spPr>
        <p:txBody>
          <a:bodyPr wrap="square" rtlCol="0">
            <a:spAutoFit/>
          </a:bodyPr>
          <a:lstStyle/>
          <a:p>
            <a:r>
              <a:rPr lang="it-IT" sz="1400" b="0" dirty="0"/>
              <a:t>Grafologia (.02) </a:t>
            </a:r>
          </a:p>
        </p:txBody>
      </p:sp>
      <p:sp>
        <p:nvSpPr>
          <p:cNvPr id="41" name="CasellaDiTesto 40">
            <a:extLst>
              <a:ext uri="{FF2B5EF4-FFF2-40B4-BE49-F238E27FC236}">
                <a16:creationId xmlns:a16="http://schemas.microsoft.com/office/drawing/2014/main" id="{9D43D017-18B9-4B44-B8B5-38EB0BC3C54D}"/>
              </a:ext>
            </a:extLst>
          </p:cNvPr>
          <p:cNvSpPr txBox="1"/>
          <p:nvPr/>
        </p:nvSpPr>
        <p:spPr>
          <a:xfrm>
            <a:off x="4872629" y="6202966"/>
            <a:ext cx="2664289" cy="307777"/>
          </a:xfrm>
          <a:prstGeom prst="rect">
            <a:avLst/>
          </a:prstGeom>
          <a:noFill/>
        </p:spPr>
        <p:txBody>
          <a:bodyPr wrap="square" rtlCol="0">
            <a:spAutoFit/>
          </a:bodyPr>
          <a:lstStyle/>
          <a:p>
            <a:r>
              <a:rPr lang="it-IT" sz="1400" b="0" dirty="0"/>
              <a:t>Età (-.01) </a:t>
            </a:r>
          </a:p>
        </p:txBody>
      </p:sp>
      <p:sp>
        <p:nvSpPr>
          <p:cNvPr id="43" name="CasellaDiTesto 42">
            <a:extLst>
              <a:ext uri="{FF2B5EF4-FFF2-40B4-BE49-F238E27FC236}">
                <a16:creationId xmlns:a16="http://schemas.microsoft.com/office/drawing/2014/main" id="{F72966CD-6067-494D-A878-702D92FD62DD}"/>
              </a:ext>
            </a:extLst>
          </p:cNvPr>
          <p:cNvSpPr txBox="1"/>
          <p:nvPr/>
        </p:nvSpPr>
        <p:spPr>
          <a:xfrm>
            <a:off x="4860027" y="1412776"/>
            <a:ext cx="3384378" cy="307777"/>
          </a:xfrm>
          <a:prstGeom prst="rect">
            <a:avLst/>
          </a:prstGeom>
          <a:noFill/>
        </p:spPr>
        <p:txBody>
          <a:bodyPr wrap="square" rtlCol="0">
            <a:spAutoFit/>
          </a:bodyPr>
          <a:lstStyle/>
          <a:p>
            <a:r>
              <a:rPr lang="it-IT" sz="1400" dirty="0"/>
              <a:t>Intelligenza &amp; Coscienziosità (.65)</a:t>
            </a:r>
            <a:r>
              <a:rPr lang="it-IT" sz="1400" baseline="30000" dirty="0"/>
              <a:t>5</a:t>
            </a:r>
            <a:endParaRPr lang="it-IT" sz="1400" dirty="0"/>
          </a:p>
        </p:txBody>
      </p:sp>
      <p:sp>
        <p:nvSpPr>
          <p:cNvPr id="44" name="CasellaDiTesto 43">
            <a:extLst>
              <a:ext uri="{FF2B5EF4-FFF2-40B4-BE49-F238E27FC236}">
                <a16:creationId xmlns:a16="http://schemas.microsoft.com/office/drawing/2014/main" id="{51BE115A-6586-4D17-9816-25D02A742898}"/>
              </a:ext>
            </a:extLst>
          </p:cNvPr>
          <p:cNvSpPr txBox="1"/>
          <p:nvPr/>
        </p:nvSpPr>
        <p:spPr>
          <a:xfrm>
            <a:off x="4860028" y="3501008"/>
            <a:ext cx="3888430" cy="307777"/>
          </a:xfrm>
          <a:prstGeom prst="rect">
            <a:avLst/>
          </a:prstGeom>
          <a:noFill/>
        </p:spPr>
        <p:txBody>
          <a:bodyPr wrap="square" rtlCol="0">
            <a:spAutoFit/>
          </a:bodyPr>
          <a:lstStyle/>
          <a:p>
            <a:r>
              <a:rPr lang="it-IT" sz="1400" b="0" dirty="0"/>
              <a:t>[Autoefficacia (.45)</a:t>
            </a:r>
            <a:r>
              <a:rPr lang="it-IT" sz="1400" b="0" baseline="30000" dirty="0"/>
              <a:t>4</a:t>
            </a:r>
            <a:r>
              <a:rPr lang="it-IT" sz="1400" b="0" dirty="0"/>
              <a:t>]</a:t>
            </a:r>
          </a:p>
        </p:txBody>
      </p:sp>
      <p:sp>
        <p:nvSpPr>
          <p:cNvPr id="45" name="Titolo 1">
            <a:extLst>
              <a:ext uri="{FF2B5EF4-FFF2-40B4-BE49-F238E27FC236}">
                <a16:creationId xmlns:a16="http://schemas.microsoft.com/office/drawing/2014/main" id="{63130E87-D57E-452D-9778-46F9C0499969}"/>
              </a:ext>
            </a:extLst>
          </p:cNvPr>
          <p:cNvSpPr txBox="1">
            <a:spLocks/>
          </p:cNvSpPr>
          <p:nvPr/>
        </p:nvSpPr>
        <p:spPr bwMode="auto">
          <a:xfrm>
            <a:off x="4608003" y="51703"/>
            <a:ext cx="4248466" cy="5857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sz="2400" b="0" kern="0" dirty="0">
                <a:solidFill>
                  <a:schemeClr val="tx1"/>
                </a:solidFill>
              </a:rPr>
              <a:t>Criterio: Job Performance</a:t>
            </a:r>
            <a:endParaRPr lang="it-IT" sz="1000" b="0" kern="0" dirty="0">
              <a:solidFill>
                <a:schemeClr val="tx1"/>
              </a:solidFill>
            </a:endParaRPr>
          </a:p>
        </p:txBody>
      </p:sp>
      <p:cxnSp>
        <p:nvCxnSpPr>
          <p:cNvPr id="47" name="Connettore 2 46">
            <a:extLst>
              <a:ext uri="{FF2B5EF4-FFF2-40B4-BE49-F238E27FC236}">
                <a16:creationId xmlns:a16="http://schemas.microsoft.com/office/drawing/2014/main" id="{BCD4F447-C638-4DDE-A273-2E58658AD107}"/>
              </a:ext>
            </a:extLst>
          </p:cNvPr>
          <p:cNvCxnSpPr>
            <a:cxnSpLocks/>
            <a:stCxn id="28" idx="1"/>
          </p:cNvCxnSpPr>
          <p:nvPr/>
        </p:nvCxnSpPr>
        <p:spPr bwMode="auto">
          <a:xfrm flipH="1">
            <a:off x="4487125" y="1134617"/>
            <a:ext cx="385504" cy="8380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0" name="Connettore 2 49">
            <a:extLst>
              <a:ext uri="{FF2B5EF4-FFF2-40B4-BE49-F238E27FC236}">
                <a16:creationId xmlns:a16="http://schemas.microsoft.com/office/drawing/2014/main" id="{5BEED96F-C0C7-4274-8232-2FF5DEF08ECE}"/>
              </a:ext>
            </a:extLst>
          </p:cNvPr>
          <p:cNvCxnSpPr>
            <a:cxnSpLocks/>
            <a:stCxn id="43" idx="1"/>
          </p:cNvCxnSpPr>
          <p:nvPr/>
        </p:nvCxnSpPr>
        <p:spPr bwMode="auto">
          <a:xfrm flipH="1">
            <a:off x="4475767" y="1566665"/>
            <a:ext cx="384260" cy="5643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Connettore 2 50">
            <a:extLst>
              <a:ext uri="{FF2B5EF4-FFF2-40B4-BE49-F238E27FC236}">
                <a16:creationId xmlns:a16="http://schemas.microsoft.com/office/drawing/2014/main" id="{4712BB22-736F-4E79-93A4-9B1D00033B92}"/>
              </a:ext>
            </a:extLst>
          </p:cNvPr>
          <p:cNvCxnSpPr>
            <a:cxnSpLocks/>
            <a:stCxn id="30" idx="1"/>
          </p:cNvCxnSpPr>
          <p:nvPr/>
        </p:nvCxnSpPr>
        <p:spPr bwMode="auto">
          <a:xfrm flipH="1">
            <a:off x="4497891" y="2339008"/>
            <a:ext cx="345217" cy="3759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Connettore 2 51">
            <a:extLst>
              <a:ext uri="{FF2B5EF4-FFF2-40B4-BE49-F238E27FC236}">
                <a16:creationId xmlns:a16="http://schemas.microsoft.com/office/drawing/2014/main" id="{FB87663F-7CE0-4A0B-856F-529BCB3584EC}"/>
              </a:ext>
            </a:extLst>
          </p:cNvPr>
          <p:cNvCxnSpPr>
            <a:cxnSpLocks/>
            <a:stCxn id="31" idx="1"/>
          </p:cNvCxnSpPr>
          <p:nvPr/>
        </p:nvCxnSpPr>
        <p:spPr bwMode="auto">
          <a:xfrm flipH="1">
            <a:off x="4481744" y="2574777"/>
            <a:ext cx="390885" cy="2781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Connettore 2 52">
            <a:extLst>
              <a:ext uri="{FF2B5EF4-FFF2-40B4-BE49-F238E27FC236}">
                <a16:creationId xmlns:a16="http://schemas.microsoft.com/office/drawing/2014/main" id="{D00DE2D3-6075-458A-B313-4B946FFACB4C}"/>
              </a:ext>
            </a:extLst>
          </p:cNvPr>
          <p:cNvCxnSpPr>
            <a:cxnSpLocks/>
            <a:stCxn id="33" idx="1"/>
          </p:cNvCxnSpPr>
          <p:nvPr/>
        </p:nvCxnSpPr>
        <p:spPr bwMode="auto">
          <a:xfrm flipH="1">
            <a:off x="4481744" y="3078833"/>
            <a:ext cx="378284" cy="6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Connettore 2 53">
            <a:extLst>
              <a:ext uri="{FF2B5EF4-FFF2-40B4-BE49-F238E27FC236}">
                <a16:creationId xmlns:a16="http://schemas.microsoft.com/office/drawing/2014/main" id="{CA033AE9-9D61-47CB-BE12-26C35504F5D0}"/>
              </a:ext>
            </a:extLst>
          </p:cNvPr>
          <p:cNvCxnSpPr>
            <a:cxnSpLocks/>
            <a:stCxn id="34" idx="1"/>
          </p:cNvCxnSpPr>
          <p:nvPr/>
        </p:nvCxnSpPr>
        <p:spPr bwMode="auto">
          <a:xfrm flipH="1">
            <a:off x="4497891" y="3366865"/>
            <a:ext cx="362137" cy="65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Connettore 2 54">
            <a:extLst>
              <a:ext uri="{FF2B5EF4-FFF2-40B4-BE49-F238E27FC236}">
                <a16:creationId xmlns:a16="http://schemas.microsoft.com/office/drawing/2014/main" id="{A7BD40DC-B239-4F43-B5F1-141037349856}"/>
              </a:ext>
            </a:extLst>
          </p:cNvPr>
          <p:cNvCxnSpPr>
            <a:cxnSpLocks/>
            <a:stCxn id="44" idx="1"/>
          </p:cNvCxnSpPr>
          <p:nvPr/>
        </p:nvCxnSpPr>
        <p:spPr bwMode="auto">
          <a:xfrm flipH="1" flipV="1">
            <a:off x="4489825" y="3514687"/>
            <a:ext cx="370203" cy="1402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6" name="Connettore 2 55">
            <a:extLst>
              <a:ext uri="{FF2B5EF4-FFF2-40B4-BE49-F238E27FC236}">
                <a16:creationId xmlns:a16="http://schemas.microsoft.com/office/drawing/2014/main" id="{F725615B-008E-46FE-9661-A5EF6B2F5FF2}"/>
              </a:ext>
            </a:extLst>
          </p:cNvPr>
          <p:cNvCxnSpPr>
            <a:cxnSpLocks/>
            <a:stCxn id="36" idx="1"/>
          </p:cNvCxnSpPr>
          <p:nvPr/>
        </p:nvCxnSpPr>
        <p:spPr bwMode="auto">
          <a:xfrm flipH="1" flipV="1">
            <a:off x="4475263" y="4672881"/>
            <a:ext cx="335451" cy="25841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7" name="Connettore 2 56">
            <a:extLst>
              <a:ext uri="{FF2B5EF4-FFF2-40B4-BE49-F238E27FC236}">
                <a16:creationId xmlns:a16="http://schemas.microsoft.com/office/drawing/2014/main" id="{1AEB2A81-AC91-4E11-A115-FD5BF05A45D6}"/>
              </a:ext>
            </a:extLst>
          </p:cNvPr>
          <p:cNvCxnSpPr>
            <a:cxnSpLocks/>
            <a:stCxn id="37" idx="1"/>
          </p:cNvCxnSpPr>
          <p:nvPr/>
        </p:nvCxnSpPr>
        <p:spPr bwMode="auto">
          <a:xfrm flipH="1" flipV="1">
            <a:off x="4475414" y="4086188"/>
            <a:ext cx="405153" cy="643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8" name="Connettore 2 57">
            <a:extLst>
              <a:ext uri="{FF2B5EF4-FFF2-40B4-BE49-F238E27FC236}">
                <a16:creationId xmlns:a16="http://schemas.microsoft.com/office/drawing/2014/main" id="{DE1EE030-FFBD-48C6-B2A4-5347867F5B1C}"/>
              </a:ext>
            </a:extLst>
          </p:cNvPr>
          <p:cNvCxnSpPr>
            <a:cxnSpLocks/>
            <a:stCxn id="38" idx="1"/>
          </p:cNvCxnSpPr>
          <p:nvPr/>
        </p:nvCxnSpPr>
        <p:spPr bwMode="auto">
          <a:xfrm flipH="1" flipV="1">
            <a:off x="4497891" y="4787860"/>
            <a:ext cx="337482" cy="3594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9" name="Connettore 2 58">
            <a:extLst>
              <a:ext uri="{FF2B5EF4-FFF2-40B4-BE49-F238E27FC236}">
                <a16:creationId xmlns:a16="http://schemas.microsoft.com/office/drawing/2014/main" id="{3FD92C06-91D6-464B-9185-AAA73F57BE01}"/>
              </a:ext>
            </a:extLst>
          </p:cNvPr>
          <p:cNvCxnSpPr>
            <a:cxnSpLocks/>
            <a:stCxn id="35" idx="1"/>
          </p:cNvCxnSpPr>
          <p:nvPr/>
        </p:nvCxnSpPr>
        <p:spPr bwMode="auto">
          <a:xfrm flipH="1" flipV="1">
            <a:off x="4489825" y="4086188"/>
            <a:ext cx="370207" cy="216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0" name="Connettore 2 59">
            <a:extLst>
              <a:ext uri="{FF2B5EF4-FFF2-40B4-BE49-F238E27FC236}">
                <a16:creationId xmlns:a16="http://schemas.microsoft.com/office/drawing/2014/main" id="{398D8ABF-AEEF-415A-8142-4ECC83E861EA}"/>
              </a:ext>
            </a:extLst>
          </p:cNvPr>
          <p:cNvCxnSpPr>
            <a:cxnSpLocks/>
            <a:stCxn id="39" idx="1"/>
          </p:cNvCxnSpPr>
          <p:nvPr/>
        </p:nvCxnSpPr>
        <p:spPr bwMode="auto">
          <a:xfrm flipH="1" flipV="1">
            <a:off x="4487938" y="5007976"/>
            <a:ext cx="367341" cy="3553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8" name="Connettore 2 87">
            <a:extLst>
              <a:ext uri="{FF2B5EF4-FFF2-40B4-BE49-F238E27FC236}">
                <a16:creationId xmlns:a16="http://schemas.microsoft.com/office/drawing/2014/main" id="{40121C9D-BBF2-40CA-BD03-C0C93109637C}"/>
              </a:ext>
            </a:extLst>
          </p:cNvPr>
          <p:cNvCxnSpPr>
            <a:cxnSpLocks/>
            <a:stCxn id="40" idx="1"/>
          </p:cNvCxnSpPr>
          <p:nvPr/>
        </p:nvCxnSpPr>
        <p:spPr bwMode="auto">
          <a:xfrm flipH="1">
            <a:off x="4455246" y="5939408"/>
            <a:ext cx="392216" cy="1075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1" name="Connettore 2 90">
            <a:extLst>
              <a:ext uri="{FF2B5EF4-FFF2-40B4-BE49-F238E27FC236}">
                <a16:creationId xmlns:a16="http://schemas.microsoft.com/office/drawing/2014/main" id="{F7C42EAC-7A53-440B-A783-8282CD26ACEF}"/>
              </a:ext>
            </a:extLst>
          </p:cNvPr>
          <p:cNvCxnSpPr>
            <a:cxnSpLocks/>
            <a:stCxn id="41" idx="1"/>
          </p:cNvCxnSpPr>
          <p:nvPr/>
        </p:nvCxnSpPr>
        <p:spPr bwMode="auto">
          <a:xfrm flipH="1" flipV="1">
            <a:off x="4467475" y="6273485"/>
            <a:ext cx="405154" cy="83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6" name="CasellaDiTesto 45">
            <a:extLst>
              <a:ext uri="{FF2B5EF4-FFF2-40B4-BE49-F238E27FC236}">
                <a16:creationId xmlns:a16="http://schemas.microsoft.com/office/drawing/2014/main" id="{0D4ECC4D-CC8A-4AF6-9D35-0A6292C0B1EA}"/>
              </a:ext>
            </a:extLst>
          </p:cNvPr>
          <p:cNvSpPr txBox="1"/>
          <p:nvPr/>
        </p:nvSpPr>
        <p:spPr>
          <a:xfrm>
            <a:off x="4855279" y="2708920"/>
            <a:ext cx="2664289" cy="307777"/>
          </a:xfrm>
          <a:prstGeom prst="rect">
            <a:avLst/>
          </a:prstGeom>
          <a:noFill/>
        </p:spPr>
        <p:txBody>
          <a:bodyPr wrap="square" rtlCol="0">
            <a:spAutoFit/>
          </a:bodyPr>
          <a:lstStyle/>
          <a:p>
            <a:r>
              <a:rPr lang="it-IT" sz="1400" b="0" dirty="0" err="1"/>
              <a:t>Worksample</a:t>
            </a:r>
            <a:r>
              <a:rPr lang="it-IT" sz="1400" b="0" dirty="0"/>
              <a:t> (.54)</a:t>
            </a:r>
            <a:r>
              <a:rPr lang="it-IT" sz="1400" b="0" baseline="30000" dirty="0"/>
              <a:t>5</a:t>
            </a:r>
            <a:r>
              <a:rPr lang="it-IT" sz="1400" b="0" dirty="0"/>
              <a:t> </a:t>
            </a:r>
          </a:p>
        </p:txBody>
      </p:sp>
      <p:cxnSp>
        <p:nvCxnSpPr>
          <p:cNvPr id="48" name="Connettore 2 47">
            <a:extLst>
              <a:ext uri="{FF2B5EF4-FFF2-40B4-BE49-F238E27FC236}">
                <a16:creationId xmlns:a16="http://schemas.microsoft.com/office/drawing/2014/main" id="{1FF5D53B-09FA-4A9C-BEA9-AEE03F2081F6}"/>
              </a:ext>
            </a:extLst>
          </p:cNvPr>
          <p:cNvCxnSpPr>
            <a:cxnSpLocks/>
            <a:stCxn id="46" idx="1"/>
          </p:cNvCxnSpPr>
          <p:nvPr/>
        </p:nvCxnSpPr>
        <p:spPr bwMode="auto">
          <a:xfrm flipH="1">
            <a:off x="4470684" y="2862809"/>
            <a:ext cx="384595" cy="851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1" name="CasellaDiTesto 60">
            <a:extLst>
              <a:ext uri="{FF2B5EF4-FFF2-40B4-BE49-F238E27FC236}">
                <a16:creationId xmlns:a16="http://schemas.microsoft.com/office/drawing/2014/main" id="{E0721496-A30B-4250-8DFD-141D5FB5536F}"/>
              </a:ext>
            </a:extLst>
          </p:cNvPr>
          <p:cNvSpPr txBox="1"/>
          <p:nvPr/>
        </p:nvSpPr>
        <p:spPr>
          <a:xfrm>
            <a:off x="4860032" y="3752558"/>
            <a:ext cx="3384364" cy="307777"/>
          </a:xfrm>
          <a:prstGeom prst="rect">
            <a:avLst/>
          </a:prstGeom>
          <a:noFill/>
        </p:spPr>
        <p:txBody>
          <a:bodyPr wrap="square" rtlCol="0">
            <a:spAutoFit/>
          </a:bodyPr>
          <a:lstStyle/>
          <a:p>
            <a:r>
              <a:rPr lang="it-IT" sz="1400" b="0" dirty="0"/>
              <a:t>Test «</a:t>
            </a:r>
            <a:r>
              <a:rPr lang="it-IT" sz="1400" b="0" dirty="0" err="1"/>
              <a:t>covert</a:t>
            </a:r>
            <a:r>
              <a:rPr lang="it-IT" sz="1400" b="0" dirty="0"/>
              <a:t>» di integrità morale (.41)</a:t>
            </a:r>
            <a:r>
              <a:rPr lang="it-IT" sz="1400" b="0" baseline="30000" dirty="0"/>
              <a:t>3</a:t>
            </a:r>
            <a:r>
              <a:rPr lang="it-IT" sz="1400" b="0" dirty="0"/>
              <a:t> </a:t>
            </a:r>
          </a:p>
        </p:txBody>
      </p:sp>
      <p:cxnSp>
        <p:nvCxnSpPr>
          <p:cNvPr id="62" name="Connettore 2 61">
            <a:extLst>
              <a:ext uri="{FF2B5EF4-FFF2-40B4-BE49-F238E27FC236}">
                <a16:creationId xmlns:a16="http://schemas.microsoft.com/office/drawing/2014/main" id="{3C27BFA7-C1A7-4871-8342-4E2B824D4DF2}"/>
              </a:ext>
            </a:extLst>
          </p:cNvPr>
          <p:cNvCxnSpPr>
            <a:cxnSpLocks/>
            <a:stCxn id="61" idx="1"/>
          </p:cNvCxnSpPr>
          <p:nvPr/>
        </p:nvCxnSpPr>
        <p:spPr bwMode="auto">
          <a:xfrm flipH="1" flipV="1">
            <a:off x="4454874" y="3733224"/>
            <a:ext cx="405158" cy="1732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3" name="CasellaDiTesto 62">
            <a:extLst>
              <a:ext uri="{FF2B5EF4-FFF2-40B4-BE49-F238E27FC236}">
                <a16:creationId xmlns:a16="http://schemas.microsoft.com/office/drawing/2014/main" id="{3A862110-6948-48B3-B31B-D17388643550}"/>
              </a:ext>
            </a:extLst>
          </p:cNvPr>
          <p:cNvSpPr txBox="1"/>
          <p:nvPr/>
        </p:nvSpPr>
        <p:spPr>
          <a:xfrm>
            <a:off x="4843108" y="4365104"/>
            <a:ext cx="3832549" cy="307777"/>
          </a:xfrm>
          <a:prstGeom prst="rect">
            <a:avLst/>
          </a:prstGeom>
          <a:noFill/>
        </p:spPr>
        <p:txBody>
          <a:bodyPr wrap="square" rtlCol="0">
            <a:spAutoFit/>
          </a:bodyPr>
          <a:lstStyle/>
          <a:p>
            <a:r>
              <a:rPr lang="it-IT" sz="1400" b="0" dirty="0"/>
              <a:t>Intelligenza Emotiva (.28)</a:t>
            </a:r>
            <a:r>
              <a:rPr lang="it-IT" sz="1400" b="0" baseline="30000" dirty="0"/>
              <a:t> 7</a:t>
            </a:r>
            <a:r>
              <a:rPr lang="it-IT" sz="1400" b="0" dirty="0"/>
              <a:t> </a:t>
            </a:r>
          </a:p>
        </p:txBody>
      </p:sp>
      <p:cxnSp>
        <p:nvCxnSpPr>
          <p:cNvPr id="64" name="Connettore 2 63">
            <a:extLst>
              <a:ext uri="{FF2B5EF4-FFF2-40B4-BE49-F238E27FC236}">
                <a16:creationId xmlns:a16="http://schemas.microsoft.com/office/drawing/2014/main" id="{0F6064AC-2191-4F95-AD61-0B4039107287}"/>
              </a:ext>
            </a:extLst>
          </p:cNvPr>
          <p:cNvCxnSpPr>
            <a:cxnSpLocks/>
            <a:stCxn id="63" idx="1"/>
          </p:cNvCxnSpPr>
          <p:nvPr/>
        </p:nvCxnSpPr>
        <p:spPr bwMode="auto">
          <a:xfrm flipH="1" flipV="1">
            <a:off x="4467475" y="4480799"/>
            <a:ext cx="375633" cy="381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5" name="CasellaDiTesto 64">
            <a:extLst>
              <a:ext uri="{FF2B5EF4-FFF2-40B4-BE49-F238E27FC236}">
                <a16:creationId xmlns:a16="http://schemas.microsoft.com/office/drawing/2014/main" id="{16D97EA8-4773-4EEC-AB31-C4CCC265795D}"/>
              </a:ext>
            </a:extLst>
          </p:cNvPr>
          <p:cNvSpPr txBox="1"/>
          <p:nvPr/>
        </p:nvSpPr>
        <p:spPr>
          <a:xfrm>
            <a:off x="4855279" y="5589240"/>
            <a:ext cx="4104457" cy="307777"/>
          </a:xfrm>
          <a:prstGeom prst="rect">
            <a:avLst/>
          </a:prstGeom>
          <a:noFill/>
        </p:spPr>
        <p:txBody>
          <a:bodyPr wrap="square" rtlCol="0">
            <a:spAutoFit/>
          </a:bodyPr>
          <a:lstStyle/>
          <a:p>
            <a:r>
              <a:rPr lang="it-IT" sz="1400" b="0" dirty="0"/>
              <a:t>Orientamento all’apprendimento (.15)</a:t>
            </a:r>
            <a:r>
              <a:rPr lang="it-IT" sz="1400" b="0" baseline="30000" dirty="0"/>
              <a:t>9</a:t>
            </a:r>
          </a:p>
        </p:txBody>
      </p:sp>
      <p:cxnSp>
        <p:nvCxnSpPr>
          <p:cNvPr id="66" name="Connettore 2 65">
            <a:extLst>
              <a:ext uri="{FF2B5EF4-FFF2-40B4-BE49-F238E27FC236}">
                <a16:creationId xmlns:a16="http://schemas.microsoft.com/office/drawing/2014/main" id="{23FF28F7-8B60-4EDE-88F6-9272288765FB}"/>
              </a:ext>
            </a:extLst>
          </p:cNvPr>
          <p:cNvCxnSpPr>
            <a:cxnSpLocks/>
            <a:stCxn id="65" idx="1"/>
          </p:cNvCxnSpPr>
          <p:nvPr/>
        </p:nvCxnSpPr>
        <p:spPr bwMode="auto">
          <a:xfrm flipH="1" flipV="1">
            <a:off x="4481745" y="5170355"/>
            <a:ext cx="373534" cy="5727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9" name="CasellaDiTesto 68">
            <a:extLst>
              <a:ext uri="{FF2B5EF4-FFF2-40B4-BE49-F238E27FC236}">
                <a16:creationId xmlns:a16="http://schemas.microsoft.com/office/drawing/2014/main" id="{9EC45E76-1C6A-4766-B2A4-919E987C6DE5}"/>
              </a:ext>
            </a:extLst>
          </p:cNvPr>
          <p:cNvSpPr txBox="1"/>
          <p:nvPr/>
        </p:nvSpPr>
        <p:spPr>
          <a:xfrm>
            <a:off x="4855279" y="1196752"/>
            <a:ext cx="3888429" cy="307777"/>
          </a:xfrm>
          <a:prstGeom prst="rect">
            <a:avLst/>
          </a:prstGeom>
          <a:noFill/>
        </p:spPr>
        <p:txBody>
          <a:bodyPr wrap="square" rtlCol="0">
            <a:spAutoFit/>
          </a:bodyPr>
          <a:lstStyle/>
          <a:p>
            <a:r>
              <a:rPr lang="it-IT" sz="1400" dirty="0" err="1"/>
              <a:t>Intell</a:t>
            </a:r>
            <a:r>
              <a:rPr lang="it-IT" sz="1400" dirty="0"/>
              <a:t>., </a:t>
            </a:r>
            <a:r>
              <a:rPr lang="it-IT" sz="1400" dirty="0" err="1"/>
              <a:t>Cosc</a:t>
            </a:r>
            <a:r>
              <a:rPr lang="it-IT" sz="1400" dirty="0"/>
              <a:t>. &amp; </a:t>
            </a:r>
            <a:r>
              <a:rPr lang="it-IT" sz="1400" dirty="0" err="1"/>
              <a:t>Int</a:t>
            </a:r>
            <a:r>
              <a:rPr lang="it-IT" sz="1400" dirty="0"/>
              <a:t>. Emotiva (.66)</a:t>
            </a:r>
            <a:r>
              <a:rPr lang="it-IT" sz="1400" baseline="30000" dirty="0"/>
              <a:t>5</a:t>
            </a:r>
            <a:r>
              <a:rPr lang="it-IT" sz="1400" dirty="0"/>
              <a:t> </a:t>
            </a:r>
          </a:p>
        </p:txBody>
      </p:sp>
      <p:cxnSp>
        <p:nvCxnSpPr>
          <p:cNvPr id="78" name="Connettore 2 77">
            <a:extLst>
              <a:ext uri="{FF2B5EF4-FFF2-40B4-BE49-F238E27FC236}">
                <a16:creationId xmlns:a16="http://schemas.microsoft.com/office/drawing/2014/main" id="{3D2BDCBF-E026-40AA-9197-8DF5CF8AA8D0}"/>
              </a:ext>
            </a:extLst>
          </p:cNvPr>
          <p:cNvCxnSpPr>
            <a:cxnSpLocks/>
            <a:stCxn id="69" idx="1"/>
          </p:cNvCxnSpPr>
          <p:nvPr/>
        </p:nvCxnSpPr>
        <p:spPr bwMode="auto">
          <a:xfrm flipH="1">
            <a:off x="4481745" y="1350641"/>
            <a:ext cx="373534" cy="7007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 name="CasellaDiTesto 2">
            <a:extLst>
              <a:ext uri="{FF2B5EF4-FFF2-40B4-BE49-F238E27FC236}">
                <a16:creationId xmlns:a16="http://schemas.microsoft.com/office/drawing/2014/main" id="{E3C834D9-3874-4AE1-8565-C549BC459470}"/>
              </a:ext>
            </a:extLst>
          </p:cNvPr>
          <p:cNvSpPr txBox="1"/>
          <p:nvPr/>
        </p:nvSpPr>
        <p:spPr>
          <a:xfrm>
            <a:off x="107783" y="5825009"/>
            <a:ext cx="3425034" cy="830997"/>
          </a:xfrm>
          <a:prstGeom prst="rect">
            <a:avLst/>
          </a:prstGeom>
          <a:noFill/>
        </p:spPr>
        <p:txBody>
          <a:bodyPr wrap="square" rtlCol="0">
            <a:spAutoFit/>
          </a:bodyPr>
          <a:lstStyle/>
          <a:p>
            <a:r>
              <a:rPr lang="it-IT" sz="1200" dirty="0"/>
              <a:t>NB: i valori di validità presentati nel manuale di </a:t>
            </a:r>
            <a:r>
              <a:rPr lang="it-IT" sz="1200" dirty="0" err="1"/>
              <a:t>Noe</a:t>
            </a:r>
            <a:r>
              <a:rPr lang="it-IT" sz="1200" dirty="0"/>
              <a:t> non sono aggiornati. Quelli presentati in questa slide </a:t>
            </a:r>
            <a:r>
              <a:rPr lang="it-IT" sz="1200" i="1" dirty="0"/>
              <a:t>costituiscono il riferimento per l’esame</a:t>
            </a:r>
            <a:r>
              <a:rPr lang="it-IT" sz="1200" dirty="0"/>
              <a:t>. </a:t>
            </a:r>
          </a:p>
        </p:txBody>
      </p:sp>
      <p:sp>
        <p:nvSpPr>
          <p:cNvPr id="67" name="CasellaDiTesto 66">
            <a:extLst>
              <a:ext uri="{FF2B5EF4-FFF2-40B4-BE49-F238E27FC236}">
                <a16:creationId xmlns:a16="http://schemas.microsoft.com/office/drawing/2014/main" id="{CDC02663-386B-48FE-BEE5-DCD7A635EFB6}"/>
              </a:ext>
            </a:extLst>
          </p:cNvPr>
          <p:cNvSpPr txBox="1"/>
          <p:nvPr/>
        </p:nvSpPr>
        <p:spPr>
          <a:xfrm>
            <a:off x="4872629" y="5425479"/>
            <a:ext cx="4104457" cy="307777"/>
          </a:xfrm>
          <a:prstGeom prst="rect">
            <a:avLst/>
          </a:prstGeom>
          <a:noFill/>
        </p:spPr>
        <p:txBody>
          <a:bodyPr wrap="square" rtlCol="0">
            <a:spAutoFit/>
          </a:bodyPr>
          <a:lstStyle/>
          <a:p>
            <a:r>
              <a:rPr lang="it-IT" sz="1400" b="0" dirty="0"/>
              <a:t>Esperienza lavorativa (.18)</a:t>
            </a:r>
            <a:r>
              <a:rPr lang="it-IT" sz="1400" b="0" baseline="30000" dirty="0"/>
              <a:t>5</a:t>
            </a:r>
          </a:p>
        </p:txBody>
      </p:sp>
      <p:cxnSp>
        <p:nvCxnSpPr>
          <p:cNvPr id="68" name="Connettore 2 67">
            <a:extLst>
              <a:ext uri="{FF2B5EF4-FFF2-40B4-BE49-F238E27FC236}">
                <a16:creationId xmlns:a16="http://schemas.microsoft.com/office/drawing/2014/main" id="{7E7B743E-66B0-464E-B17F-465840D6F8F8}"/>
              </a:ext>
            </a:extLst>
          </p:cNvPr>
          <p:cNvCxnSpPr>
            <a:cxnSpLocks/>
            <a:stCxn id="67" idx="1"/>
          </p:cNvCxnSpPr>
          <p:nvPr/>
        </p:nvCxnSpPr>
        <p:spPr bwMode="auto">
          <a:xfrm flipH="1" flipV="1">
            <a:off x="4481745" y="5095264"/>
            <a:ext cx="390884" cy="484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0" name="CasellaDiTesto 69">
            <a:extLst>
              <a:ext uri="{FF2B5EF4-FFF2-40B4-BE49-F238E27FC236}">
                <a16:creationId xmlns:a16="http://schemas.microsoft.com/office/drawing/2014/main" id="{8526DB46-7880-7649-BD86-884906746036}"/>
              </a:ext>
            </a:extLst>
          </p:cNvPr>
          <p:cNvSpPr txBox="1"/>
          <p:nvPr/>
        </p:nvSpPr>
        <p:spPr>
          <a:xfrm>
            <a:off x="4872629" y="692696"/>
            <a:ext cx="3145887" cy="307777"/>
          </a:xfrm>
          <a:prstGeom prst="rect">
            <a:avLst/>
          </a:prstGeom>
          <a:noFill/>
        </p:spPr>
        <p:txBody>
          <a:bodyPr wrap="square" rtlCol="0">
            <a:spAutoFit/>
          </a:bodyPr>
          <a:lstStyle/>
          <a:p>
            <a:r>
              <a:rPr lang="it-IT" sz="1400" dirty="0"/>
              <a:t>Intelligenza &amp; </a:t>
            </a:r>
            <a:r>
              <a:rPr lang="it-IT" sz="1400" dirty="0" err="1"/>
              <a:t>Worksample</a:t>
            </a:r>
            <a:r>
              <a:rPr lang="it-IT" sz="1400" dirty="0"/>
              <a:t> (.68)</a:t>
            </a:r>
            <a:r>
              <a:rPr lang="it-IT" sz="1400" baseline="30000" dirty="0"/>
              <a:t>5</a:t>
            </a:r>
            <a:r>
              <a:rPr lang="it-IT" sz="1400" dirty="0"/>
              <a:t> </a:t>
            </a:r>
          </a:p>
        </p:txBody>
      </p:sp>
      <p:cxnSp>
        <p:nvCxnSpPr>
          <p:cNvPr id="71" name="Connettore 2 70">
            <a:extLst>
              <a:ext uri="{FF2B5EF4-FFF2-40B4-BE49-F238E27FC236}">
                <a16:creationId xmlns:a16="http://schemas.microsoft.com/office/drawing/2014/main" id="{2694AA5B-BD7B-6C4F-8E83-6775D419BEC3}"/>
              </a:ext>
            </a:extLst>
          </p:cNvPr>
          <p:cNvCxnSpPr>
            <a:cxnSpLocks/>
            <a:stCxn id="70" idx="1"/>
          </p:cNvCxnSpPr>
          <p:nvPr/>
        </p:nvCxnSpPr>
        <p:spPr bwMode="auto">
          <a:xfrm flipH="1">
            <a:off x="4481745" y="846585"/>
            <a:ext cx="390884" cy="10591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2" name="CasellaDiTesto 71">
            <a:extLst>
              <a:ext uri="{FF2B5EF4-FFF2-40B4-BE49-F238E27FC236}">
                <a16:creationId xmlns:a16="http://schemas.microsoft.com/office/drawing/2014/main" id="{8C0B0E00-4E56-7441-8AB4-1381F4F9E0ED}"/>
              </a:ext>
            </a:extLst>
          </p:cNvPr>
          <p:cNvSpPr txBox="1"/>
          <p:nvPr/>
        </p:nvSpPr>
        <p:spPr>
          <a:xfrm>
            <a:off x="4843108" y="1700808"/>
            <a:ext cx="3744417" cy="307777"/>
          </a:xfrm>
          <a:prstGeom prst="rect">
            <a:avLst/>
          </a:prstGeom>
          <a:noFill/>
        </p:spPr>
        <p:txBody>
          <a:bodyPr wrap="square" rtlCol="0">
            <a:spAutoFit/>
          </a:bodyPr>
          <a:lstStyle/>
          <a:p>
            <a:r>
              <a:rPr lang="it-IT" sz="1400" dirty="0"/>
              <a:t>Intelligenza &amp; </a:t>
            </a:r>
            <a:r>
              <a:rPr lang="it-IT" sz="1400" dirty="0" err="1"/>
              <a:t>Worksample</a:t>
            </a:r>
            <a:r>
              <a:rPr lang="it-IT" sz="1400" dirty="0"/>
              <a:t> (.62)</a:t>
            </a:r>
            <a:r>
              <a:rPr lang="it-IT" sz="1400" baseline="30000" dirty="0"/>
              <a:t>2</a:t>
            </a:r>
            <a:endParaRPr lang="it-IT" sz="1400" dirty="0"/>
          </a:p>
        </p:txBody>
      </p:sp>
      <p:cxnSp>
        <p:nvCxnSpPr>
          <p:cNvPr id="73" name="Connettore 2 72">
            <a:extLst>
              <a:ext uri="{FF2B5EF4-FFF2-40B4-BE49-F238E27FC236}">
                <a16:creationId xmlns:a16="http://schemas.microsoft.com/office/drawing/2014/main" id="{BEE9BB1B-EE07-4303-ADA4-8A4F4AB06C7D}"/>
              </a:ext>
            </a:extLst>
          </p:cNvPr>
          <p:cNvCxnSpPr>
            <a:cxnSpLocks/>
            <a:stCxn id="72" idx="1"/>
          </p:cNvCxnSpPr>
          <p:nvPr/>
        </p:nvCxnSpPr>
        <p:spPr bwMode="auto">
          <a:xfrm flipH="1">
            <a:off x="4487938" y="1854697"/>
            <a:ext cx="355170" cy="4847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4" name="CasellaDiTesto 73">
            <a:extLst>
              <a:ext uri="{FF2B5EF4-FFF2-40B4-BE49-F238E27FC236}">
                <a16:creationId xmlns:a16="http://schemas.microsoft.com/office/drawing/2014/main" id="{2CBF7B22-5433-4B21-AFA0-008735663A9A}"/>
              </a:ext>
            </a:extLst>
          </p:cNvPr>
          <p:cNvSpPr txBox="1"/>
          <p:nvPr/>
        </p:nvSpPr>
        <p:spPr>
          <a:xfrm>
            <a:off x="4851568" y="1933023"/>
            <a:ext cx="3744417" cy="307777"/>
          </a:xfrm>
          <a:prstGeom prst="rect">
            <a:avLst/>
          </a:prstGeom>
          <a:noFill/>
        </p:spPr>
        <p:txBody>
          <a:bodyPr wrap="square" rtlCol="0">
            <a:spAutoFit/>
          </a:bodyPr>
          <a:lstStyle/>
          <a:p>
            <a:r>
              <a:rPr lang="it-IT" sz="1400" dirty="0"/>
              <a:t>Intelligenza &amp; </a:t>
            </a:r>
            <a:r>
              <a:rPr lang="it-IT" sz="1400" dirty="0" err="1"/>
              <a:t>Sit</a:t>
            </a:r>
            <a:r>
              <a:rPr lang="it-IT" sz="1400" dirty="0"/>
              <a:t>. </a:t>
            </a:r>
            <a:r>
              <a:rPr lang="it-IT" sz="1400" dirty="0" err="1"/>
              <a:t>Judgm</a:t>
            </a:r>
            <a:r>
              <a:rPr lang="it-IT" sz="1400" dirty="0"/>
              <a:t>. Test (.61)</a:t>
            </a:r>
            <a:r>
              <a:rPr lang="it-IT" sz="1400" baseline="30000" dirty="0"/>
              <a:t>12</a:t>
            </a:r>
          </a:p>
        </p:txBody>
      </p:sp>
      <p:sp>
        <p:nvSpPr>
          <p:cNvPr id="75" name="CasellaDiTesto 74">
            <a:extLst>
              <a:ext uri="{FF2B5EF4-FFF2-40B4-BE49-F238E27FC236}">
                <a16:creationId xmlns:a16="http://schemas.microsoft.com/office/drawing/2014/main" id="{DB32A3F6-0153-4225-901B-9B32D209B6FA}"/>
              </a:ext>
            </a:extLst>
          </p:cNvPr>
          <p:cNvSpPr txBox="1"/>
          <p:nvPr/>
        </p:nvSpPr>
        <p:spPr>
          <a:xfrm>
            <a:off x="4835373" y="4561370"/>
            <a:ext cx="4021096" cy="307777"/>
          </a:xfrm>
          <a:prstGeom prst="rect">
            <a:avLst/>
          </a:prstGeom>
          <a:noFill/>
        </p:spPr>
        <p:txBody>
          <a:bodyPr wrap="square" rtlCol="0">
            <a:spAutoFit/>
          </a:bodyPr>
          <a:lstStyle/>
          <a:p>
            <a:r>
              <a:rPr lang="it-IT" sz="1400" b="0" dirty="0" err="1"/>
              <a:t>Sit</a:t>
            </a:r>
            <a:r>
              <a:rPr lang="it-IT" sz="1400" b="0" dirty="0"/>
              <a:t>. </a:t>
            </a:r>
            <a:r>
              <a:rPr lang="it-IT" sz="1400" b="0" dirty="0" err="1"/>
              <a:t>Judgm</a:t>
            </a:r>
            <a:r>
              <a:rPr lang="it-IT" sz="1400" b="0" dirty="0"/>
              <a:t>. Test (</a:t>
            </a:r>
            <a:r>
              <a:rPr lang="it-IT" sz="1400" b="0" dirty="0" err="1"/>
              <a:t>Teamwork</a:t>
            </a:r>
            <a:r>
              <a:rPr lang="it-IT" sz="1400" b="0" dirty="0"/>
              <a:t> &amp; leadership; .27)</a:t>
            </a:r>
            <a:r>
              <a:rPr lang="it-IT" sz="1400" b="0" baseline="30000" dirty="0"/>
              <a:t> 13</a:t>
            </a:r>
            <a:r>
              <a:rPr lang="it-IT" sz="1400" b="0" dirty="0"/>
              <a:t> </a:t>
            </a:r>
          </a:p>
        </p:txBody>
      </p:sp>
    </p:spTree>
    <p:extLst>
      <p:ext uri="{BB962C8B-B14F-4D97-AF65-F5344CB8AC3E}">
        <p14:creationId xmlns:p14="http://schemas.microsoft.com/office/powerpoint/2010/main" val="10031884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50EE3-ACFA-4923-9B14-84B585040441}"/>
              </a:ext>
            </a:extLst>
          </p:cNvPr>
          <p:cNvSpPr>
            <a:spLocks noGrp="1"/>
          </p:cNvSpPr>
          <p:nvPr>
            <p:ph type="title"/>
          </p:nvPr>
        </p:nvSpPr>
        <p:spPr/>
        <p:txBody>
          <a:bodyPr/>
          <a:lstStyle/>
          <a:p>
            <a:r>
              <a:rPr lang="it-IT" dirty="0"/>
              <a:t>Roth vs «the Hunters»</a:t>
            </a:r>
            <a:br>
              <a:rPr lang="it-IT" dirty="0"/>
            </a:br>
            <a:r>
              <a:rPr lang="it-IT" sz="2400" dirty="0"/>
              <a:t>(</a:t>
            </a:r>
            <a:r>
              <a:rPr lang="it-IT" sz="2400" dirty="0" err="1"/>
              <a:t>worksample</a:t>
            </a:r>
            <a:r>
              <a:rPr lang="it-IT" sz="2400" dirty="0"/>
              <a:t> </a:t>
            </a:r>
            <a:r>
              <a:rPr lang="it-IT" sz="2400" dirty="0" err="1"/>
              <a:t>validity</a:t>
            </a:r>
            <a:r>
              <a:rPr lang="it-IT" sz="2400" dirty="0"/>
              <a:t>)</a:t>
            </a:r>
            <a:endParaRPr lang="it-IT" dirty="0"/>
          </a:p>
        </p:txBody>
      </p:sp>
      <p:sp>
        <p:nvSpPr>
          <p:cNvPr id="3" name="Segnaposto contenuto 2">
            <a:extLst>
              <a:ext uri="{FF2B5EF4-FFF2-40B4-BE49-F238E27FC236}">
                <a16:creationId xmlns:a16="http://schemas.microsoft.com/office/drawing/2014/main" id="{C46CB8F1-D1A1-4642-82DA-7D22E0EFB3A1}"/>
              </a:ext>
            </a:extLst>
          </p:cNvPr>
          <p:cNvSpPr>
            <a:spLocks noGrp="1"/>
          </p:cNvSpPr>
          <p:nvPr>
            <p:ph idx="1"/>
          </p:nvPr>
        </p:nvSpPr>
        <p:spPr>
          <a:xfrm>
            <a:off x="457200" y="1340768"/>
            <a:ext cx="8229600" cy="4983162"/>
          </a:xfrm>
        </p:spPr>
        <p:txBody>
          <a:bodyPr/>
          <a:lstStyle/>
          <a:p>
            <a:r>
              <a:rPr lang="it-IT" sz="2400" dirty="0"/>
              <a:t>Meta-analisi di </a:t>
            </a:r>
            <a:r>
              <a:rPr lang="it-IT" sz="2400" i="1" dirty="0"/>
              <a:t>Hunter &amp; Hunter (1984): </a:t>
            </a:r>
            <a:r>
              <a:rPr lang="el-GR" sz="2400" i="1" dirty="0"/>
              <a:t>ρ</a:t>
            </a:r>
            <a:r>
              <a:rPr lang="it-IT" sz="2400" dirty="0"/>
              <a:t>=.54 (K=14?, N=3264?)</a:t>
            </a:r>
          </a:p>
          <a:p>
            <a:r>
              <a:rPr lang="it-IT" sz="2400" dirty="0"/>
              <a:t>Limiti: </a:t>
            </a:r>
          </a:p>
          <a:p>
            <a:pPr lvl="1"/>
            <a:r>
              <a:rPr lang="it-IT" sz="2000" dirty="0"/>
              <a:t>Dal 1984, nuovi studi sono stati condotti </a:t>
            </a:r>
            <a:r>
              <a:rPr lang="it-IT" sz="2000" dirty="0">
                <a:sym typeface="Wingdings" panose="05000000000000000000" pitchFamily="2" charset="2"/>
              </a:rPr>
              <a:t> la stima deve essere aggiornata</a:t>
            </a:r>
          </a:p>
          <a:p>
            <a:pPr lvl="1"/>
            <a:r>
              <a:rPr lang="it-IT" sz="2000" dirty="0"/>
              <a:t>Molti studi inclusi in H&amp;H (1984) adottano una definizione di </a:t>
            </a:r>
            <a:r>
              <a:rPr lang="it-IT" sz="2000" dirty="0" err="1"/>
              <a:t>worksample</a:t>
            </a:r>
            <a:r>
              <a:rPr lang="it-IT" sz="2000" dirty="0"/>
              <a:t> obsoleta e teoricamente insostenibile al giorno d’oggi (ad es., include i test di conoscenza e di giudizio)</a:t>
            </a:r>
          </a:p>
          <a:p>
            <a:pPr lvl="1"/>
            <a:r>
              <a:rPr lang="it-IT" sz="2000" dirty="0"/>
              <a:t>Molti studi presumibilmente usati in H&amp;H (1984) soffrivano di range </a:t>
            </a:r>
            <a:r>
              <a:rPr lang="it-IT" sz="2000" dirty="0" err="1"/>
              <a:t>enhancement</a:t>
            </a:r>
            <a:r>
              <a:rPr lang="it-IT" sz="2000" dirty="0"/>
              <a:t> (eliminazione della parte centrale della distribuzione che porta a sovrastimare la varianza e quindi la correlazione)</a:t>
            </a:r>
          </a:p>
          <a:p>
            <a:r>
              <a:rPr lang="it-IT" sz="2400" dirty="0"/>
              <a:t>Meta-analisi di </a:t>
            </a:r>
            <a:r>
              <a:rPr lang="it-IT" sz="2400" i="1" dirty="0"/>
              <a:t>Roth et al (2005): </a:t>
            </a:r>
            <a:r>
              <a:rPr lang="el-GR" sz="2400" i="1" dirty="0"/>
              <a:t>ρ</a:t>
            </a:r>
            <a:r>
              <a:rPr lang="it-IT" sz="2400" dirty="0"/>
              <a:t>=.33 (K=54, N=10469)</a:t>
            </a:r>
          </a:p>
          <a:p>
            <a:pPr lvl="1"/>
            <a:r>
              <a:rPr lang="it-IT" sz="2000" dirty="0"/>
              <a:t>Omogeneo attraverso criteri oggettivi e soggettivi di JP, complessità del lavoro. </a:t>
            </a:r>
          </a:p>
        </p:txBody>
      </p:sp>
    </p:spTree>
    <p:extLst>
      <p:ext uri="{BB962C8B-B14F-4D97-AF65-F5344CB8AC3E}">
        <p14:creationId xmlns:p14="http://schemas.microsoft.com/office/powerpoint/2010/main" val="20579098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5C3E22-AF93-46A9-878A-5F748B3955B8}"/>
              </a:ext>
            </a:extLst>
          </p:cNvPr>
          <p:cNvSpPr>
            <a:spLocks noGrp="1"/>
          </p:cNvSpPr>
          <p:nvPr>
            <p:ph type="title"/>
          </p:nvPr>
        </p:nvSpPr>
        <p:spPr/>
        <p:txBody>
          <a:bodyPr/>
          <a:lstStyle/>
          <a:p>
            <a:r>
              <a:rPr lang="it-IT" dirty="0"/>
              <a:t>Il punto di partenza</a:t>
            </a:r>
          </a:p>
        </p:txBody>
      </p:sp>
      <p:sp>
        <p:nvSpPr>
          <p:cNvPr id="3" name="Segnaposto contenuto 2">
            <a:extLst>
              <a:ext uri="{FF2B5EF4-FFF2-40B4-BE49-F238E27FC236}">
                <a16:creationId xmlns:a16="http://schemas.microsoft.com/office/drawing/2014/main" id="{592E38E7-3114-4545-84DE-8A7E77A658B8}"/>
              </a:ext>
            </a:extLst>
          </p:cNvPr>
          <p:cNvSpPr>
            <a:spLocks noGrp="1"/>
          </p:cNvSpPr>
          <p:nvPr>
            <p:ph idx="1"/>
          </p:nvPr>
        </p:nvSpPr>
        <p:spPr/>
        <p:txBody>
          <a:bodyPr/>
          <a:lstStyle/>
          <a:p>
            <a:r>
              <a:rPr lang="it-IT" sz="2600" dirty="0"/>
              <a:t>Gli </a:t>
            </a:r>
            <a:r>
              <a:rPr lang="it-IT" sz="2600" i="1" dirty="0"/>
              <a:t>indici di validità generalizzati </a:t>
            </a:r>
            <a:r>
              <a:rPr lang="it-IT" sz="2600" dirty="0"/>
              <a:t>costituiscono il </a:t>
            </a:r>
            <a:r>
              <a:rPr lang="it-IT" sz="2600" i="1" dirty="0"/>
              <a:t>punto di partenza</a:t>
            </a:r>
            <a:r>
              <a:rPr lang="it-IT" sz="2600" dirty="0"/>
              <a:t> di qualsiasi selezione. </a:t>
            </a:r>
          </a:p>
          <a:p>
            <a:r>
              <a:rPr lang="it-IT" sz="2600" dirty="0"/>
              <a:t>L’intero processo è finalizzato a </a:t>
            </a:r>
            <a:r>
              <a:rPr lang="it-IT" sz="2600" i="1" dirty="0"/>
              <a:t>ottenere indici di validità superiori nel nostro specifico contesto</a:t>
            </a:r>
            <a:r>
              <a:rPr lang="it-IT" sz="2600" dirty="0"/>
              <a:t>, ad esempio aggiungendo la stabilità emotiva nei </a:t>
            </a:r>
            <a:r>
              <a:rPr lang="it-IT" sz="2600" dirty="0" err="1"/>
              <a:t>professional</a:t>
            </a:r>
            <a:r>
              <a:rPr lang="it-IT" sz="2600" dirty="0"/>
              <a:t> o la conoscenza dell’Inglese per un receptionist.  </a:t>
            </a:r>
          </a:p>
          <a:p>
            <a:r>
              <a:rPr lang="it-IT" sz="2600" dirty="0"/>
              <a:t>Attenzione a non abbassare la validità inserendo criteri inutili!!</a:t>
            </a:r>
          </a:p>
          <a:p>
            <a:r>
              <a:rPr lang="it-IT" sz="2600" dirty="0"/>
              <a:t>Se possibile, al termine della selezione si dovrà valutare la validità predittiva raggiunta. </a:t>
            </a:r>
          </a:p>
        </p:txBody>
      </p:sp>
    </p:spTree>
    <p:extLst>
      <p:ext uri="{BB962C8B-B14F-4D97-AF65-F5344CB8AC3E}">
        <p14:creationId xmlns:p14="http://schemas.microsoft.com/office/powerpoint/2010/main" val="10342006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04DD7-6CB9-40BE-877F-E1C8EB52AE29}"/>
              </a:ext>
            </a:extLst>
          </p:cNvPr>
          <p:cNvSpPr>
            <a:spLocks noGrp="1"/>
          </p:cNvSpPr>
          <p:nvPr>
            <p:ph type="title"/>
          </p:nvPr>
        </p:nvSpPr>
        <p:spPr/>
        <p:txBody>
          <a:bodyPr/>
          <a:lstStyle/>
          <a:p>
            <a:r>
              <a:rPr lang="it-IT" dirty="0"/>
              <a:t>Le prassi di valutazione in diversi paesi*</a:t>
            </a:r>
          </a:p>
        </p:txBody>
      </p:sp>
      <p:graphicFrame>
        <p:nvGraphicFramePr>
          <p:cNvPr id="5" name="Tabella 5">
            <a:extLst>
              <a:ext uri="{FF2B5EF4-FFF2-40B4-BE49-F238E27FC236}">
                <a16:creationId xmlns:a16="http://schemas.microsoft.com/office/drawing/2014/main" id="{24722EE1-C0D1-4510-A809-9FADFB46A03B}"/>
              </a:ext>
            </a:extLst>
          </p:cNvPr>
          <p:cNvGraphicFramePr>
            <a:graphicFrameLocks noGrp="1"/>
          </p:cNvGraphicFramePr>
          <p:nvPr>
            <p:ph idx="1"/>
            <p:extLst>
              <p:ext uri="{D42A27DB-BD31-4B8C-83A1-F6EECF244321}">
                <p14:modId xmlns:p14="http://schemas.microsoft.com/office/powerpoint/2010/main" val="4293840391"/>
              </p:ext>
            </p:extLst>
          </p:nvPr>
        </p:nvGraphicFramePr>
        <p:xfrm>
          <a:off x="323528" y="1556792"/>
          <a:ext cx="8496944" cy="4208538"/>
        </p:xfrm>
        <a:graphic>
          <a:graphicData uri="http://schemas.openxmlformats.org/drawingml/2006/table">
            <a:tbl>
              <a:tblPr firstRow="1" bandRow="1">
                <a:tableStyleId>{5C22544A-7EE6-4342-B048-85BDC9FD1C3A}</a:tableStyleId>
              </a:tblPr>
              <a:tblGrid>
                <a:gridCol w="2344682">
                  <a:extLst>
                    <a:ext uri="{9D8B030D-6E8A-4147-A177-3AD203B41FA5}">
                      <a16:colId xmlns:a16="http://schemas.microsoft.com/office/drawing/2014/main" val="1388087376"/>
                    </a:ext>
                  </a:extLst>
                </a:gridCol>
                <a:gridCol w="732713">
                  <a:extLst>
                    <a:ext uri="{9D8B030D-6E8A-4147-A177-3AD203B41FA5}">
                      <a16:colId xmlns:a16="http://schemas.microsoft.com/office/drawing/2014/main" val="1946240738"/>
                    </a:ext>
                  </a:extLst>
                </a:gridCol>
                <a:gridCol w="879256">
                  <a:extLst>
                    <a:ext uri="{9D8B030D-6E8A-4147-A177-3AD203B41FA5}">
                      <a16:colId xmlns:a16="http://schemas.microsoft.com/office/drawing/2014/main" val="917209927"/>
                    </a:ext>
                  </a:extLst>
                </a:gridCol>
                <a:gridCol w="879256">
                  <a:extLst>
                    <a:ext uri="{9D8B030D-6E8A-4147-A177-3AD203B41FA5}">
                      <a16:colId xmlns:a16="http://schemas.microsoft.com/office/drawing/2014/main" val="3732684749"/>
                    </a:ext>
                  </a:extLst>
                </a:gridCol>
                <a:gridCol w="586170">
                  <a:extLst>
                    <a:ext uri="{9D8B030D-6E8A-4147-A177-3AD203B41FA5}">
                      <a16:colId xmlns:a16="http://schemas.microsoft.com/office/drawing/2014/main" val="1021000983"/>
                    </a:ext>
                  </a:extLst>
                </a:gridCol>
                <a:gridCol w="842619">
                  <a:extLst>
                    <a:ext uri="{9D8B030D-6E8A-4147-A177-3AD203B41FA5}">
                      <a16:colId xmlns:a16="http://schemas.microsoft.com/office/drawing/2014/main" val="1349079928"/>
                    </a:ext>
                  </a:extLst>
                </a:gridCol>
                <a:gridCol w="792088">
                  <a:extLst>
                    <a:ext uri="{9D8B030D-6E8A-4147-A177-3AD203B41FA5}">
                      <a16:colId xmlns:a16="http://schemas.microsoft.com/office/drawing/2014/main" val="1132946552"/>
                    </a:ext>
                  </a:extLst>
                </a:gridCol>
                <a:gridCol w="720080">
                  <a:extLst>
                    <a:ext uri="{9D8B030D-6E8A-4147-A177-3AD203B41FA5}">
                      <a16:colId xmlns:a16="http://schemas.microsoft.com/office/drawing/2014/main" val="4215595343"/>
                    </a:ext>
                  </a:extLst>
                </a:gridCol>
                <a:gridCol w="720080">
                  <a:extLst>
                    <a:ext uri="{9D8B030D-6E8A-4147-A177-3AD203B41FA5}">
                      <a16:colId xmlns:a16="http://schemas.microsoft.com/office/drawing/2014/main" val="3576428111"/>
                    </a:ext>
                  </a:extLst>
                </a:gridCol>
              </a:tblGrid>
              <a:tr h="510868">
                <a:tc>
                  <a:txBody>
                    <a:bodyPr/>
                    <a:lstStyle/>
                    <a:p>
                      <a:endParaRPr lang="it-IT" sz="1400" dirty="0">
                        <a:solidFill>
                          <a:schemeClr val="tx1"/>
                        </a:solidFill>
                      </a:endParaRPr>
                    </a:p>
                  </a:txBody>
                  <a:tcPr/>
                </a:tc>
                <a:tc>
                  <a:txBody>
                    <a:bodyPr/>
                    <a:lstStyle/>
                    <a:p>
                      <a:pPr algn="ctr"/>
                      <a:r>
                        <a:rPr lang="it-IT" sz="1400" dirty="0">
                          <a:solidFill>
                            <a:schemeClr val="tx1"/>
                          </a:solidFill>
                        </a:rPr>
                        <a:t>Italia</a:t>
                      </a:r>
                    </a:p>
                  </a:txBody>
                  <a:tcPr/>
                </a:tc>
                <a:tc>
                  <a:txBody>
                    <a:bodyPr/>
                    <a:lstStyle/>
                    <a:p>
                      <a:pPr algn="ctr"/>
                      <a:r>
                        <a:rPr lang="it-IT" sz="1400" dirty="0">
                          <a:solidFill>
                            <a:schemeClr val="tx1"/>
                          </a:solidFill>
                        </a:rPr>
                        <a:t>Francia</a:t>
                      </a:r>
                    </a:p>
                  </a:txBody>
                  <a:tcPr/>
                </a:tc>
                <a:tc>
                  <a:txBody>
                    <a:bodyPr/>
                    <a:lstStyle/>
                    <a:p>
                      <a:pPr algn="ctr"/>
                      <a:r>
                        <a:rPr lang="it-IT" sz="1400" dirty="0">
                          <a:solidFill>
                            <a:schemeClr val="tx1"/>
                          </a:solidFill>
                        </a:rPr>
                        <a:t>Spagna</a:t>
                      </a:r>
                    </a:p>
                  </a:txBody>
                  <a:tcPr/>
                </a:tc>
                <a:tc>
                  <a:txBody>
                    <a:bodyPr/>
                    <a:lstStyle/>
                    <a:p>
                      <a:pPr algn="ctr"/>
                      <a:r>
                        <a:rPr lang="it-IT" sz="1400" dirty="0">
                          <a:solidFill>
                            <a:schemeClr val="tx1"/>
                          </a:solidFill>
                        </a:rPr>
                        <a:t>GB</a:t>
                      </a:r>
                    </a:p>
                  </a:txBody>
                  <a:tcPr/>
                </a:tc>
                <a:tc>
                  <a:txBody>
                    <a:bodyPr/>
                    <a:lstStyle/>
                    <a:p>
                      <a:pPr algn="ctr"/>
                      <a:r>
                        <a:rPr lang="it-IT" sz="1400" dirty="0">
                          <a:solidFill>
                            <a:schemeClr val="tx1"/>
                          </a:solidFill>
                        </a:rPr>
                        <a:t>Olanda</a:t>
                      </a:r>
                    </a:p>
                  </a:txBody>
                  <a:tcPr/>
                </a:tc>
                <a:tc>
                  <a:txBody>
                    <a:bodyPr/>
                    <a:lstStyle/>
                    <a:p>
                      <a:pPr algn="ctr"/>
                      <a:r>
                        <a:rPr lang="it-IT" sz="1400" dirty="0">
                          <a:solidFill>
                            <a:schemeClr val="tx1"/>
                          </a:solidFill>
                        </a:rPr>
                        <a:t>Grecia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schemeClr val="tx1"/>
                          </a:solidFill>
                        </a:rPr>
                        <a:t>Germ</a:t>
                      </a:r>
                      <a:r>
                        <a:rPr lang="it-IT" sz="1400" dirty="0">
                          <a:solidFill>
                            <a:schemeClr val="tx1"/>
                          </a:solidFill>
                        </a:rPr>
                        <a:t>.</a:t>
                      </a:r>
                    </a:p>
                  </a:txBody>
                  <a:tcPr/>
                </a:tc>
                <a:tc>
                  <a:txBody>
                    <a:bodyPr/>
                    <a:lstStyle/>
                    <a:p>
                      <a:pPr algn="ctr"/>
                      <a:r>
                        <a:rPr lang="it-IT" sz="1400" dirty="0">
                          <a:solidFill>
                            <a:schemeClr val="tx1"/>
                          </a:solidFill>
                        </a:rPr>
                        <a:t>USA</a:t>
                      </a:r>
                    </a:p>
                  </a:txBody>
                  <a:tcPr/>
                </a:tc>
                <a:extLst>
                  <a:ext uri="{0D108BD9-81ED-4DB2-BD59-A6C34878D82A}">
                    <a16:rowId xmlns:a16="http://schemas.microsoft.com/office/drawing/2014/main" val="1598466487"/>
                  </a:ext>
                </a:extLst>
              </a:tr>
              <a:tr h="369767">
                <a:tc>
                  <a:txBody>
                    <a:bodyPr/>
                    <a:lstStyle/>
                    <a:p>
                      <a:r>
                        <a:rPr lang="it-IT" sz="1400" dirty="0">
                          <a:solidFill>
                            <a:schemeClr val="tx1"/>
                          </a:solidFill>
                        </a:rPr>
                        <a:t>Telefonata al datore prec.</a:t>
                      </a:r>
                    </a:p>
                  </a:txBody>
                  <a:tcPr anchor="ctr"/>
                </a:tc>
                <a:tc>
                  <a:txBody>
                    <a:bodyPr/>
                    <a:lstStyle/>
                    <a:p>
                      <a:pPr algn="ctr"/>
                      <a:r>
                        <a:rPr lang="it-IT" sz="1400" b="0" dirty="0">
                          <a:solidFill>
                            <a:schemeClr val="tx1"/>
                          </a:solidFill>
                          <a:highlight>
                            <a:srgbClr val="00FF00"/>
                          </a:highlight>
                        </a:rPr>
                        <a:t>1.65</a:t>
                      </a:r>
                    </a:p>
                  </a:txBody>
                  <a:tcPr anchor="ctr"/>
                </a:tc>
                <a:tc>
                  <a:txBody>
                    <a:bodyPr/>
                    <a:lstStyle/>
                    <a:p>
                      <a:pPr algn="ctr"/>
                      <a:r>
                        <a:rPr lang="it-IT" sz="1400" dirty="0">
                          <a:solidFill>
                            <a:schemeClr val="tx1"/>
                          </a:solidFill>
                        </a:rPr>
                        <a:t>2.89</a:t>
                      </a:r>
                    </a:p>
                  </a:txBody>
                  <a:tcPr anchor="ctr"/>
                </a:tc>
                <a:tc>
                  <a:txBody>
                    <a:bodyPr/>
                    <a:lstStyle/>
                    <a:p>
                      <a:pPr algn="ctr"/>
                      <a:r>
                        <a:rPr lang="it-IT" sz="1400" dirty="0">
                          <a:solidFill>
                            <a:schemeClr val="tx1"/>
                          </a:solidFill>
                        </a:rPr>
                        <a:t>2.33</a:t>
                      </a:r>
                    </a:p>
                  </a:txBody>
                  <a:tcPr anchor="ctr"/>
                </a:tc>
                <a:tc>
                  <a:txBody>
                    <a:bodyPr/>
                    <a:lstStyle/>
                    <a:p>
                      <a:pPr algn="ctr"/>
                      <a:r>
                        <a:rPr lang="it-IT" sz="1400" dirty="0">
                          <a:solidFill>
                            <a:srgbClr val="FF0000"/>
                          </a:solidFill>
                        </a:rPr>
                        <a:t>3.42</a:t>
                      </a:r>
                    </a:p>
                  </a:txBody>
                  <a:tcPr anchor="ctr"/>
                </a:tc>
                <a:tc>
                  <a:txBody>
                    <a:bodyPr/>
                    <a:lstStyle/>
                    <a:p>
                      <a:pPr algn="ctr"/>
                      <a:r>
                        <a:rPr lang="it-IT" sz="1400" dirty="0">
                          <a:solidFill>
                            <a:schemeClr val="tx1"/>
                          </a:solidFill>
                        </a:rPr>
                        <a:t>2.58</a:t>
                      </a:r>
                    </a:p>
                  </a:txBody>
                  <a:tcPr anchor="ctr"/>
                </a:tc>
                <a:tc>
                  <a:txBody>
                    <a:bodyPr/>
                    <a:lstStyle/>
                    <a:p>
                      <a:pPr algn="ctr"/>
                      <a:r>
                        <a:rPr lang="it-IT" sz="1400" dirty="0">
                          <a:solidFill>
                            <a:schemeClr val="tx1"/>
                          </a:solidFill>
                        </a:rPr>
                        <a:t>3.17</a:t>
                      </a:r>
                    </a:p>
                  </a:txBody>
                  <a:tcPr anchor="ctr"/>
                </a:tc>
                <a:tc>
                  <a:txBody>
                    <a:bodyPr/>
                    <a:lstStyle/>
                    <a:p>
                      <a:pPr algn="ctr"/>
                      <a:r>
                        <a:rPr lang="it-IT" sz="1400" dirty="0">
                          <a:solidFill>
                            <a:schemeClr val="tx1"/>
                          </a:solidFill>
                        </a:rPr>
                        <a:t>2.35</a:t>
                      </a:r>
                    </a:p>
                  </a:txBody>
                  <a:tcPr anchor="ctr"/>
                </a:tc>
                <a:tc>
                  <a:txBody>
                    <a:bodyPr/>
                    <a:lstStyle/>
                    <a:p>
                      <a:pPr algn="ctr"/>
                      <a:r>
                        <a:rPr lang="it-IT" sz="1400" dirty="0">
                          <a:solidFill>
                            <a:srgbClr val="FF0000"/>
                          </a:solidFill>
                        </a:rPr>
                        <a:t>3.94</a:t>
                      </a:r>
                    </a:p>
                  </a:txBody>
                  <a:tcPr anchor="ctr"/>
                </a:tc>
                <a:extLst>
                  <a:ext uri="{0D108BD9-81ED-4DB2-BD59-A6C34878D82A}">
                    <a16:rowId xmlns:a16="http://schemas.microsoft.com/office/drawing/2014/main" val="1134893472"/>
                  </a:ext>
                </a:extLst>
              </a:tr>
              <a:tr h="369767">
                <a:tc>
                  <a:txBody>
                    <a:bodyPr/>
                    <a:lstStyle/>
                    <a:p>
                      <a:r>
                        <a:rPr lang="it-IT" sz="1400" dirty="0">
                          <a:solidFill>
                            <a:schemeClr val="tx1"/>
                          </a:solidFill>
                        </a:rPr>
                        <a:t>Controllo fedina penale</a:t>
                      </a:r>
                    </a:p>
                  </a:txBody>
                  <a:tcPr anchor="ctr"/>
                </a:tc>
                <a:tc>
                  <a:txBody>
                    <a:bodyPr/>
                    <a:lstStyle/>
                    <a:p>
                      <a:pPr algn="ctr"/>
                      <a:r>
                        <a:rPr lang="it-IT" sz="1400" dirty="0">
                          <a:solidFill>
                            <a:schemeClr val="tx1"/>
                          </a:solidFill>
                        </a:rPr>
                        <a:t>2.62</a:t>
                      </a:r>
                    </a:p>
                  </a:txBody>
                  <a:tcPr anchor="ctr"/>
                </a:tc>
                <a:tc>
                  <a:txBody>
                    <a:bodyPr/>
                    <a:lstStyle/>
                    <a:p>
                      <a:pPr algn="ctr"/>
                      <a:r>
                        <a:rPr lang="it-IT" sz="1400" dirty="0">
                          <a:solidFill>
                            <a:schemeClr val="tx1"/>
                          </a:solidFill>
                        </a:rPr>
                        <a:t>2.47</a:t>
                      </a:r>
                    </a:p>
                  </a:txBody>
                  <a:tcPr anchor="ctr"/>
                </a:tc>
                <a:tc>
                  <a:txBody>
                    <a:bodyPr/>
                    <a:lstStyle/>
                    <a:p>
                      <a:pPr algn="ctr"/>
                      <a:r>
                        <a:rPr lang="it-IT" sz="1400" dirty="0">
                          <a:solidFill>
                            <a:schemeClr val="tx1"/>
                          </a:solidFill>
                        </a:rPr>
                        <a:t>1.50</a:t>
                      </a:r>
                    </a:p>
                  </a:txBody>
                  <a:tcPr anchor="ctr"/>
                </a:tc>
                <a:tc>
                  <a:txBody>
                    <a:bodyPr/>
                    <a:lstStyle/>
                    <a:p>
                      <a:pPr algn="ctr"/>
                      <a:r>
                        <a:rPr lang="it-IT" sz="1400" dirty="0">
                          <a:solidFill>
                            <a:schemeClr val="tx1"/>
                          </a:solidFill>
                        </a:rPr>
                        <a:t>2.27</a:t>
                      </a:r>
                    </a:p>
                  </a:txBody>
                  <a:tcPr anchor="ctr"/>
                </a:tc>
                <a:tc>
                  <a:txBody>
                    <a:bodyPr/>
                    <a:lstStyle/>
                    <a:p>
                      <a:pPr algn="ctr"/>
                      <a:r>
                        <a:rPr lang="it-IT" sz="1400" dirty="0">
                          <a:solidFill>
                            <a:schemeClr val="tx1"/>
                          </a:solidFill>
                        </a:rPr>
                        <a:t>2.08</a:t>
                      </a:r>
                    </a:p>
                  </a:txBody>
                  <a:tcPr anchor="ctr"/>
                </a:tc>
                <a:tc>
                  <a:txBody>
                    <a:bodyPr/>
                    <a:lstStyle/>
                    <a:p>
                      <a:pPr algn="ctr"/>
                      <a:r>
                        <a:rPr lang="it-IT" sz="1400" dirty="0">
                          <a:solidFill>
                            <a:schemeClr val="tx1"/>
                          </a:solidFill>
                        </a:rPr>
                        <a:t>2.63</a:t>
                      </a:r>
                    </a:p>
                  </a:txBody>
                  <a:tcPr anchor="ctr"/>
                </a:tc>
                <a:tc>
                  <a:txBody>
                    <a:bodyPr/>
                    <a:lstStyle/>
                    <a:p>
                      <a:pPr algn="ctr"/>
                      <a:r>
                        <a:rPr lang="it-IT" sz="1400" dirty="0">
                          <a:solidFill>
                            <a:schemeClr val="tx1"/>
                          </a:solidFill>
                        </a:rPr>
                        <a:t>2.62</a:t>
                      </a:r>
                    </a:p>
                  </a:txBody>
                  <a:tcPr anchor="ctr"/>
                </a:tc>
                <a:tc>
                  <a:txBody>
                    <a:bodyPr/>
                    <a:lstStyle/>
                    <a:p>
                      <a:pPr algn="ctr"/>
                      <a:r>
                        <a:rPr lang="it-IT" sz="1400" dirty="0">
                          <a:solidFill>
                            <a:schemeClr val="tx1"/>
                          </a:solidFill>
                        </a:rPr>
                        <a:t>3.14</a:t>
                      </a:r>
                    </a:p>
                  </a:txBody>
                  <a:tcPr anchor="ctr"/>
                </a:tc>
                <a:extLst>
                  <a:ext uri="{0D108BD9-81ED-4DB2-BD59-A6C34878D82A}">
                    <a16:rowId xmlns:a16="http://schemas.microsoft.com/office/drawing/2014/main" val="653246973"/>
                  </a:ext>
                </a:extLst>
              </a:tr>
              <a:tr h="369767">
                <a:tc>
                  <a:txBody>
                    <a:bodyPr/>
                    <a:lstStyle/>
                    <a:p>
                      <a:r>
                        <a:rPr lang="it-IT" sz="1400" dirty="0">
                          <a:solidFill>
                            <a:schemeClr val="tx1"/>
                          </a:solidFill>
                        </a:rPr>
                        <a:t>Permesso di lavoro</a:t>
                      </a:r>
                    </a:p>
                  </a:txBody>
                  <a:tcPr anchor="ctr"/>
                </a:tc>
                <a:tc>
                  <a:txBody>
                    <a:bodyPr/>
                    <a:lstStyle/>
                    <a:p>
                      <a:pPr algn="ctr"/>
                      <a:r>
                        <a:rPr lang="it-IT" sz="1400" dirty="0">
                          <a:solidFill>
                            <a:schemeClr val="tx1"/>
                          </a:solidFill>
                        </a:rPr>
                        <a:t>3.04</a:t>
                      </a:r>
                    </a:p>
                  </a:txBody>
                  <a:tcPr anchor="ctr"/>
                </a:tc>
                <a:tc>
                  <a:txBody>
                    <a:bodyPr/>
                    <a:lstStyle/>
                    <a:p>
                      <a:pPr algn="ctr"/>
                      <a:r>
                        <a:rPr lang="it-IT" sz="1400" dirty="0">
                          <a:solidFill>
                            <a:schemeClr val="tx1"/>
                          </a:solidFill>
                        </a:rPr>
                        <a:t>3.18</a:t>
                      </a:r>
                    </a:p>
                  </a:txBody>
                  <a:tcPr anchor="ctr"/>
                </a:tc>
                <a:tc>
                  <a:txBody>
                    <a:bodyPr/>
                    <a:lstStyle/>
                    <a:p>
                      <a:pPr algn="ctr"/>
                      <a:r>
                        <a:rPr lang="it-IT" sz="1400" dirty="0">
                          <a:solidFill>
                            <a:schemeClr val="tx1"/>
                          </a:solidFill>
                        </a:rPr>
                        <a:t>3.09</a:t>
                      </a:r>
                    </a:p>
                  </a:txBody>
                  <a:tcPr anchor="ctr"/>
                </a:tc>
                <a:tc>
                  <a:txBody>
                    <a:bodyPr/>
                    <a:lstStyle/>
                    <a:p>
                      <a:pPr algn="ctr"/>
                      <a:r>
                        <a:rPr lang="it-IT" sz="1400" dirty="0">
                          <a:solidFill>
                            <a:schemeClr val="tx1"/>
                          </a:solidFill>
                        </a:rPr>
                        <a:t>2.66</a:t>
                      </a:r>
                    </a:p>
                  </a:txBody>
                  <a:tcPr anchor="ctr"/>
                </a:tc>
                <a:tc>
                  <a:txBody>
                    <a:bodyPr/>
                    <a:lstStyle/>
                    <a:p>
                      <a:pPr algn="ctr"/>
                      <a:r>
                        <a:rPr lang="it-IT" sz="1400" dirty="0">
                          <a:solidFill>
                            <a:schemeClr val="tx1"/>
                          </a:solidFill>
                        </a:rPr>
                        <a:t>2.67</a:t>
                      </a:r>
                    </a:p>
                  </a:txBody>
                  <a:tcPr anchor="ctr"/>
                </a:tc>
                <a:tc>
                  <a:txBody>
                    <a:bodyPr/>
                    <a:lstStyle/>
                    <a:p>
                      <a:pPr algn="ctr"/>
                      <a:r>
                        <a:rPr lang="it-IT" sz="1400" dirty="0">
                          <a:solidFill>
                            <a:schemeClr val="tx1"/>
                          </a:solidFill>
                        </a:rPr>
                        <a:t>2.50</a:t>
                      </a:r>
                    </a:p>
                  </a:txBody>
                  <a:tcPr anchor="ctr"/>
                </a:tc>
                <a:tc>
                  <a:txBody>
                    <a:bodyPr/>
                    <a:lstStyle/>
                    <a:p>
                      <a:pPr algn="ctr"/>
                      <a:r>
                        <a:rPr lang="it-IT" sz="1400" dirty="0">
                          <a:solidFill>
                            <a:schemeClr val="tx1"/>
                          </a:solidFill>
                        </a:rPr>
                        <a:t>3.50</a:t>
                      </a:r>
                    </a:p>
                  </a:txBody>
                  <a:tcPr anchor="ctr"/>
                </a:tc>
                <a:tc>
                  <a:txBody>
                    <a:bodyPr/>
                    <a:lstStyle/>
                    <a:p>
                      <a:pPr algn="ctr"/>
                      <a:r>
                        <a:rPr lang="it-IT" sz="1400" dirty="0">
                          <a:solidFill>
                            <a:schemeClr val="tx1"/>
                          </a:solidFill>
                        </a:rPr>
                        <a:t>3.70</a:t>
                      </a:r>
                    </a:p>
                  </a:txBody>
                  <a:tcPr anchor="ctr"/>
                </a:tc>
                <a:extLst>
                  <a:ext uri="{0D108BD9-81ED-4DB2-BD59-A6C34878D82A}">
                    <a16:rowId xmlns:a16="http://schemas.microsoft.com/office/drawing/2014/main" val="704985663"/>
                  </a:ext>
                </a:extLst>
              </a:tr>
              <a:tr h="369767">
                <a:tc>
                  <a:txBody>
                    <a:bodyPr/>
                    <a:lstStyle/>
                    <a:p>
                      <a:r>
                        <a:rPr lang="it-IT" sz="1400" dirty="0">
                          <a:solidFill>
                            <a:schemeClr val="tx1"/>
                          </a:solidFill>
                        </a:rPr>
                        <a:t>Referenze del datore prec.</a:t>
                      </a:r>
                    </a:p>
                  </a:txBody>
                  <a:tcPr anchor="ctr"/>
                </a:tc>
                <a:tc>
                  <a:txBody>
                    <a:bodyPr/>
                    <a:lstStyle/>
                    <a:p>
                      <a:pPr algn="ctr"/>
                      <a:r>
                        <a:rPr lang="it-IT" sz="1400" dirty="0">
                          <a:solidFill>
                            <a:schemeClr val="tx1"/>
                          </a:solidFill>
                        </a:rPr>
                        <a:t>2.69</a:t>
                      </a:r>
                    </a:p>
                  </a:txBody>
                  <a:tcPr anchor="ctr"/>
                </a:tc>
                <a:tc>
                  <a:txBody>
                    <a:bodyPr/>
                    <a:lstStyle/>
                    <a:p>
                      <a:pPr algn="ctr"/>
                      <a:r>
                        <a:rPr lang="it-IT" sz="1400" dirty="0">
                          <a:solidFill>
                            <a:schemeClr val="tx1"/>
                          </a:solidFill>
                        </a:rPr>
                        <a:t>3.32</a:t>
                      </a:r>
                    </a:p>
                  </a:txBody>
                  <a:tcPr anchor="ctr"/>
                </a:tc>
                <a:tc>
                  <a:txBody>
                    <a:bodyPr/>
                    <a:lstStyle/>
                    <a:p>
                      <a:pPr algn="ctr"/>
                      <a:r>
                        <a:rPr lang="it-IT" sz="1400" dirty="0">
                          <a:solidFill>
                            <a:schemeClr val="tx1"/>
                          </a:solidFill>
                        </a:rPr>
                        <a:t>2.43</a:t>
                      </a:r>
                    </a:p>
                  </a:txBody>
                  <a:tcPr anchor="ctr"/>
                </a:tc>
                <a:tc>
                  <a:txBody>
                    <a:bodyPr/>
                    <a:lstStyle/>
                    <a:p>
                      <a:pPr algn="ctr"/>
                      <a:r>
                        <a:rPr lang="it-IT" sz="1400" i="1" dirty="0">
                          <a:solidFill>
                            <a:schemeClr val="tx1"/>
                          </a:solidFill>
                        </a:rPr>
                        <a:t>4.37</a:t>
                      </a:r>
                    </a:p>
                  </a:txBody>
                  <a:tcPr anchor="ctr"/>
                </a:tc>
                <a:tc>
                  <a:txBody>
                    <a:bodyPr/>
                    <a:lstStyle/>
                    <a:p>
                      <a:pPr algn="ctr"/>
                      <a:r>
                        <a:rPr lang="it-IT" sz="1400" dirty="0">
                          <a:solidFill>
                            <a:schemeClr val="tx1"/>
                          </a:solidFill>
                        </a:rPr>
                        <a:t>2.72</a:t>
                      </a:r>
                    </a:p>
                  </a:txBody>
                  <a:tcPr anchor="ctr"/>
                </a:tc>
                <a:tc>
                  <a:txBody>
                    <a:bodyPr/>
                    <a:lstStyle/>
                    <a:p>
                      <a:pPr algn="ctr"/>
                      <a:r>
                        <a:rPr lang="it-IT" sz="1400" dirty="0">
                          <a:solidFill>
                            <a:schemeClr val="tx1"/>
                          </a:solidFill>
                        </a:rPr>
                        <a:t>2.30</a:t>
                      </a:r>
                    </a:p>
                  </a:txBody>
                  <a:tcPr anchor="ctr"/>
                </a:tc>
                <a:tc>
                  <a:txBody>
                    <a:bodyPr/>
                    <a:lstStyle/>
                    <a:p>
                      <a:pPr algn="ctr"/>
                      <a:r>
                        <a:rPr lang="it-IT" sz="1400" dirty="0">
                          <a:solidFill>
                            <a:schemeClr val="tx1"/>
                          </a:solidFill>
                        </a:rPr>
                        <a:t>2.03</a:t>
                      </a:r>
                    </a:p>
                  </a:txBody>
                  <a:tcPr anchor="ctr"/>
                </a:tc>
                <a:tc>
                  <a:txBody>
                    <a:bodyPr/>
                    <a:lstStyle/>
                    <a:p>
                      <a:pPr algn="ctr"/>
                      <a:r>
                        <a:rPr lang="it-IT" sz="1400" i="1" dirty="0">
                          <a:solidFill>
                            <a:schemeClr val="tx1"/>
                          </a:solidFill>
                        </a:rPr>
                        <a:t>4.02</a:t>
                      </a:r>
                    </a:p>
                  </a:txBody>
                  <a:tcPr anchor="ctr"/>
                </a:tc>
                <a:extLst>
                  <a:ext uri="{0D108BD9-81ED-4DB2-BD59-A6C34878D82A}">
                    <a16:rowId xmlns:a16="http://schemas.microsoft.com/office/drawing/2014/main" val="243543860"/>
                  </a:ext>
                </a:extLst>
              </a:tr>
              <a:tr h="369767">
                <a:tc>
                  <a:txBody>
                    <a:bodyPr/>
                    <a:lstStyle/>
                    <a:p>
                      <a:r>
                        <a:rPr lang="it-IT" sz="1400" dirty="0">
                          <a:solidFill>
                            <a:schemeClr val="tx1"/>
                          </a:solidFill>
                        </a:rPr>
                        <a:t>Interviste F/F</a:t>
                      </a:r>
                    </a:p>
                  </a:txBody>
                  <a:tcPr anchor="ctr"/>
                </a:tc>
                <a:tc>
                  <a:txBody>
                    <a:bodyPr/>
                    <a:lstStyle/>
                    <a:p>
                      <a:pPr algn="ctr"/>
                      <a:r>
                        <a:rPr lang="it-IT" sz="1400" i="1" dirty="0">
                          <a:solidFill>
                            <a:schemeClr val="tx1"/>
                          </a:solidFill>
                        </a:rPr>
                        <a:t>4.93</a:t>
                      </a:r>
                    </a:p>
                  </a:txBody>
                  <a:tcPr anchor="ctr"/>
                </a:tc>
                <a:tc>
                  <a:txBody>
                    <a:bodyPr/>
                    <a:lstStyle/>
                    <a:p>
                      <a:pPr algn="ctr"/>
                      <a:r>
                        <a:rPr lang="it-IT" sz="1400" dirty="0">
                          <a:solidFill>
                            <a:schemeClr val="tx1"/>
                          </a:solidFill>
                        </a:rPr>
                        <a:t>4.85</a:t>
                      </a:r>
                    </a:p>
                  </a:txBody>
                  <a:tcPr anchor="ctr"/>
                </a:tc>
                <a:tc>
                  <a:txBody>
                    <a:bodyPr/>
                    <a:lstStyle/>
                    <a:p>
                      <a:pPr algn="ctr"/>
                      <a:r>
                        <a:rPr lang="it-IT" sz="1400" dirty="0">
                          <a:solidFill>
                            <a:schemeClr val="tx1"/>
                          </a:solidFill>
                        </a:rPr>
                        <a:t>4.70</a:t>
                      </a:r>
                    </a:p>
                  </a:txBody>
                  <a:tcPr anchor="ctr"/>
                </a:tc>
                <a:tc>
                  <a:txBody>
                    <a:bodyPr/>
                    <a:lstStyle/>
                    <a:p>
                      <a:pPr algn="ctr"/>
                      <a:r>
                        <a:rPr lang="it-IT" sz="1400" dirty="0">
                          <a:solidFill>
                            <a:schemeClr val="tx1"/>
                          </a:solidFill>
                          <a:highlight>
                            <a:srgbClr val="FFFF00"/>
                          </a:highlight>
                        </a:rPr>
                        <a:t>3.88</a:t>
                      </a:r>
                    </a:p>
                  </a:txBody>
                  <a:tcPr anchor="ctr"/>
                </a:tc>
                <a:tc>
                  <a:txBody>
                    <a:bodyPr/>
                    <a:lstStyle/>
                    <a:p>
                      <a:pPr algn="ctr"/>
                      <a:r>
                        <a:rPr lang="it-IT" sz="1400" dirty="0">
                          <a:solidFill>
                            <a:schemeClr val="tx1"/>
                          </a:solidFill>
                          <a:highlight>
                            <a:srgbClr val="FFFF00"/>
                          </a:highlight>
                        </a:rPr>
                        <a:t>3.78</a:t>
                      </a:r>
                    </a:p>
                  </a:txBody>
                  <a:tcPr anchor="ctr"/>
                </a:tc>
                <a:tc>
                  <a:txBody>
                    <a:bodyPr/>
                    <a:lstStyle/>
                    <a:p>
                      <a:pPr algn="ctr"/>
                      <a:r>
                        <a:rPr lang="it-IT" sz="1400" dirty="0">
                          <a:solidFill>
                            <a:schemeClr val="tx1"/>
                          </a:solidFill>
                        </a:rPr>
                        <a:t>4.92</a:t>
                      </a:r>
                    </a:p>
                  </a:txBody>
                  <a:tcPr anchor="ctr"/>
                </a:tc>
                <a:tc>
                  <a:txBody>
                    <a:bodyPr/>
                    <a:lstStyle/>
                    <a:p>
                      <a:pPr algn="ctr"/>
                      <a:r>
                        <a:rPr lang="it-IT" sz="1400" dirty="0">
                          <a:solidFill>
                            <a:schemeClr val="tx1"/>
                          </a:solidFill>
                        </a:rPr>
                        <a:t>4.65</a:t>
                      </a:r>
                    </a:p>
                  </a:txBody>
                  <a:tcPr anchor="ctr"/>
                </a:tc>
                <a:tc>
                  <a:txBody>
                    <a:bodyPr/>
                    <a:lstStyle/>
                    <a:p>
                      <a:pPr algn="ctr"/>
                      <a:r>
                        <a:rPr lang="it-IT" sz="1400" dirty="0">
                          <a:solidFill>
                            <a:schemeClr val="tx1"/>
                          </a:solidFill>
                        </a:rPr>
                        <a:t>4.78</a:t>
                      </a:r>
                    </a:p>
                  </a:txBody>
                  <a:tcPr anchor="ctr"/>
                </a:tc>
                <a:extLst>
                  <a:ext uri="{0D108BD9-81ED-4DB2-BD59-A6C34878D82A}">
                    <a16:rowId xmlns:a16="http://schemas.microsoft.com/office/drawing/2014/main" val="1975828268"/>
                  </a:ext>
                </a:extLst>
              </a:tr>
              <a:tr h="369767">
                <a:tc>
                  <a:txBody>
                    <a:bodyPr/>
                    <a:lstStyle/>
                    <a:p>
                      <a:r>
                        <a:rPr lang="it-IT" sz="1400" dirty="0">
                          <a:solidFill>
                            <a:schemeClr val="tx1"/>
                          </a:solidFill>
                        </a:rPr>
                        <a:t>Interviste panel</a:t>
                      </a:r>
                    </a:p>
                  </a:txBody>
                  <a:tcPr anchor="ctr"/>
                </a:tc>
                <a:tc>
                  <a:txBody>
                    <a:bodyPr/>
                    <a:lstStyle/>
                    <a:p>
                      <a:pPr algn="ctr"/>
                      <a:r>
                        <a:rPr lang="it-IT" sz="1400" i="1" dirty="0">
                          <a:solidFill>
                            <a:schemeClr val="tx1"/>
                          </a:solidFill>
                        </a:rPr>
                        <a:t>1.50</a:t>
                      </a:r>
                    </a:p>
                  </a:txBody>
                  <a:tcPr anchor="ctr"/>
                </a:tc>
                <a:tc>
                  <a:txBody>
                    <a:bodyPr/>
                    <a:lstStyle/>
                    <a:p>
                      <a:pPr algn="ctr"/>
                      <a:r>
                        <a:rPr lang="it-IT" sz="1400" dirty="0">
                          <a:solidFill>
                            <a:schemeClr val="tx1"/>
                          </a:solidFill>
                        </a:rPr>
                        <a:t>2.06</a:t>
                      </a:r>
                    </a:p>
                  </a:txBody>
                  <a:tcPr anchor="ctr"/>
                </a:tc>
                <a:tc>
                  <a:txBody>
                    <a:bodyPr/>
                    <a:lstStyle/>
                    <a:p>
                      <a:pPr algn="ctr"/>
                      <a:r>
                        <a:rPr lang="it-IT" sz="1400" dirty="0">
                          <a:solidFill>
                            <a:schemeClr val="tx1"/>
                          </a:solidFill>
                        </a:rPr>
                        <a:t>2.45</a:t>
                      </a:r>
                    </a:p>
                  </a:txBody>
                  <a:tcPr anchor="ctr"/>
                </a:tc>
                <a:tc>
                  <a:txBody>
                    <a:bodyPr/>
                    <a:lstStyle/>
                    <a:p>
                      <a:pPr algn="ctr"/>
                      <a:r>
                        <a:rPr lang="it-IT" sz="1400" i="1" dirty="0">
                          <a:solidFill>
                            <a:schemeClr val="tx1"/>
                          </a:solidFill>
                        </a:rPr>
                        <a:t>3.82</a:t>
                      </a:r>
                    </a:p>
                  </a:txBody>
                  <a:tcPr anchor="ctr"/>
                </a:tc>
                <a:tc>
                  <a:txBody>
                    <a:bodyPr/>
                    <a:lstStyle/>
                    <a:p>
                      <a:pPr algn="ctr"/>
                      <a:r>
                        <a:rPr lang="it-IT" sz="1400" dirty="0">
                          <a:solidFill>
                            <a:schemeClr val="tx1"/>
                          </a:solidFill>
                          <a:highlight>
                            <a:srgbClr val="00FF00"/>
                          </a:highlight>
                        </a:rPr>
                        <a:t>4.30</a:t>
                      </a:r>
                    </a:p>
                  </a:txBody>
                  <a:tcPr anchor="ctr"/>
                </a:tc>
                <a:tc>
                  <a:txBody>
                    <a:bodyPr/>
                    <a:lstStyle/>
                    <a:p>
                      <a:pPr algn="ctr"/>
                      <a:r>
                        <a:rPr lang="it-IT" sz="1400" dirty="0">
                          <a:solidFill>
                            <a:schemeClr val="tx1"/>
                          </a:solidFill>
                        </a:rPr>
                        <a:t>2.71</a:t>
                      </a:r>
                    </a:p>
                  </a:txBody>
                  <a:tcPr anchor="ctr"/>
                </a:tc>
                <a:tc>
                  <a:txBody>
                    <a:bodyPr/>
                    <a:lstStyle/>
                    <a:p>
                      <a:pPr algn="ctr"/>
                      <a:r>
                        <a:rPr lang="it-IT" sz="1400" dirty="0">
                          <a:solidFill>
                            <a:schemeClr val="tx1"/>
                          </a:solidFill>
                        </a:rPr>
                        <a:t>1.88</a:t>
                      </a:r>
                    </a:p>
                  </a:txBody>
                  <a:tcPr anchor="ctr"/>
                </a:tc>
                <a:tc>
                  <a:txBody>
                    <a:bodyPr/>
                    <a:lstStyle/>
                    <a:p>
                      <a:pPr algn="ctr"/>
                      <a:r>
                        <a:rPr lang="it-IT" sz="1400" i="1" dirty="0">
                          <a:solidFill>
                            <a:schemeClr val="tx1"/>
                          </a:solidFill>
                        </a:rPr>
                        <a:t>3.27</a:t>
                      </a:r>
                    </a:p>
                  </a:txBody>
                  <a:tcPr anchor="ctr"/>
                </a:tc>
                <a:extLst>
                  <a:ext uri="{0D108BD9-81ED-4DB2-BD59-A6C34878D82A}">
                    <a16:rowId xmlns:a16="http://schemas.microsoft.com/office/drawing/2014/main" val="628683265"/>
                  </a:ext>
                </a:extLst>
              </a:tr>
              <a:tr h="369767">
                <a:tc>
                  <a:txBody>
                    <a:bodyPr/>
                    <a:lstStyle/>
                    <a:p>
                      <a:r>
                        <a:rPr lang="it-IT" sz="1400" dirty="0">
                          <a:solidFill>
                            <a:schemeClr val="tx1"/>
                          </a:solidFill>
                        </a:rPr>
                        <a:t>% di domande fisse</a:t>
                      </a:r>
                    </a:p>
                  </a:txBody>
                  <a:tcPr anchor="ctr"/>
                </a:tc>
                <a:tc>
                  <a:txBody>
                    <a:bodyPr/>
                    <a:lstStyle/>
                    <a:p>
                      <a:pPr algn="ctr"/>
                      <a:r>
                        <a:rPr lang="it-IT" sz="1400" dirty="0">
                          <a:solidFill>
                            <a:srgbClr val="FF0000"/>
                          </a:solidFill>
                        </a:rPr>
                        <a:t>10.3%</a:t>
                      </a:r>
                    </a:p>
                  </a:txBody>
                  <a:tcPr anchor="ctr"/>
                </a:tc>
                <a:tc>
                  <a:txBody>
                    <a:bodyPr/>
                    <a:lstStyle/>
                    <a:p>
                      <a:pPr algn="ctr"/>
                      <a:r>
                        <a:rPr lang="it-IT" sz="1400" dirty="0">
                          <a:solidFill>
                            <a:schemeClr val="tx1"/>
                          </a:solidFill>
                        </a:rPr>
                        <a:t>22.9%</a:t>
                      </a:r>
                    </a:p>
                  </a:txBody>
                  <a:tcPr anchor="ctr"/>
                </a:tc>
                <a:tc>
                  <a:txBody>
                    <a:bodyPr/>
                    <a:lstStyle/>
                    <a:p>
                      <a:pPr algn="ctr"/>
                      <a:r>
                        <a:rPr lang="it-IT" sz="1400" dirty="0">
                          <a:solidFill>
                            <a:schemeClr val="tx1"/>
                          </a:solidFill>
                          <a:highlight>
                            <a:srgbClr val="00FF00"/>
                          </a:highlight>
                        </a:rPr>
                        <a:t>29.2%</a:t>
                      </a:r>
                    </a:p>
                  </a:txBody>
                  <a:tcPr anchor="ctr"/>
                </a:tc>
                <a:tc>
                  <a:txBody>
                    <a:bodyPr/>
                    <a:lstStyle/>
                    <a:p>
                      <a:pPr algn="ctr"/>
                      <a:r>
                        <a:rPr lang="it-IT" sz="1400" dirty="0">
                          <a:solidFill>
                            <a:schemeClr val="tx1"/>
                          </a:solidFill>
                          <a:highlight>
                            <a:srgbClr val="00FF00"/>
                          </a:highlight>
                        </a:rPr>
                        <a:t>33%</a:t>
                      </a:r>
                    </a:p>
                  </a:txBody>
                  <a:tcPr anchor="ctr"/>
                </a:tc>
                <a:tc>
                  <a:txBody>
                    <a:bodyPr/>
                    <a:lstStyle/>
                    <a:p>
                      <a:pPr algn="ctr"/>
                      <a:r>
                        <a:rPr lang="it-IT" sz="1400" dirty="0">
                          <a:solidFill>
                            <a:schemeClr val="tx1"/>
                          </a:solidFill>
                        </a:rPr>
                        <a:t>13.6%</a:t>
                      </a:r>
                    </a:p>
                  </a:txBody>
                  <a:tcPr anchor="ctr"/>
                </a:tc>
                <a:tc>
                  <a:txBody>
                    <a:bodyPr/>
                    <a:lstStyle/>
                    <a:p>
                      <a:pPr algn="ctr"/>
                      <a:r>
                        <a:rPr lang="it-IT" sz="1400" dirty="0">
                          <a:solidFill>
                            <a:schemeClr val="tx1"/>
                          </a:solidFill>
                        </a:rPr>
                        <a:t>22.2%</a:t>
                      </a:r>
                    </a:p>
                  </a:txBody>
                  <a:tcPr anchor="ctr"/>
                </a:tc>
                <a:tc>
                  <a:txBody>
                    <a:bodyPr/>
                    <a:lstStyle/>
                    <a:p>
                      <a:pPr algn="ctr"/>
                      <a:r>
                        <a:rPr lang="it-IT" sz="1400" dirty="0">
                          <a:solidFill>
                            <a:schemeClr val="tx1"/>
                          </a:solidFill>
                        </a:rPr>
                        <a:t>17.1%</a:t>
                      </a:r>
                    </a:p>
                  </a:txBody>
                  <a:tcPr anchor="ctr"/>
                </a:tc>
                <a:tc>
                  <a:txBody>
                    <a:bodyPr/>
                    <a:lstStyle/>
                    <a:p>
                      <a:pPr algn="ctr"/>
                      <a:r>
                        <a:rPr lang="it-IT" sz="1400" dirty="0">
                          <a:solidFill>
                            <a:schemeClr val="tx1"/>
                          </a:solidFill>
                          <a:highlight>
                            <a:srgbClr val="00FF00"/>
                          </a:highlight>
                        </a:rPr>
                        <a:t>34.6%</a:t>
                      </a:r>
                    </a:p>
                  </a:txBody>
                  <a:tcPr anchor="ctr"/>
                </a:tc>
                <a:extLst>
                  <a:ext uri="{0D108BD9-81ED-4DB2-BD59-A6C34878D82A}">
                    <a16:rowId xmlns:a16="http://schemas.microsoft.com/office/drawing/2014/main" val="3465178599"/>
                  </a:ext>
                </a:extLst>
              </a:tr>
              <a:tr h="369767">
                <a:tc>
                  <a:txBody>
                    <a:bodyPr/>
                    <a:lstStyle/>
                    <a:p>
                      <a:r>
                        <a:rPr lang="it-IT" sz="1400" dirty="0">
                          <a:solidFill>
                            <a:schemeClr val="tx1"/>
                          </a:solidFill>
                        </a:rPr>
                        <a:t>Test o questionari</a:t>
                      </a:r>
                    </a:p>
                  </a:txBody>
                  <a:tcPr anchor="ctr"/>
                </a:tc>
                <a:tc>
                  <a:txBody>
                    <a:bodyPr/>
                    <a:lstStyle/>
                    <a:p>
                      <a:pPr algn="ctr"/>
                      <a:r>
                        <a:rPr lang="it-IT" sz="1400" dirty="0">
                          <a:solidFill>
                            <a:srgbClr val="FF0000"/>
                          </a:solidFill>
                        </a:rPr>
                        <a:t>1.58</a:t>
                      </a:r>
                    </a:p>
                  </a:txBody>
                  <a:tcPr anchor="ctr"/>
                </a:tc>
                <a:tc>
                  <a:txBody>
                    <a:bodyPr/>
                    <a:lstStyle/>
                    <a:p>
                      <a:pPr algn="ctr"/>
                      <a:r>
                        <a:rPr lang="it-IT" sz="1400" dirty="0">
                          <a:solidFill>
                            <a:schemeClr val="tx1"/>
                          </a:solidFill>
                        </a:rPr>
                        <a:t>2.63</a:t>
                      </a:r>
                    </a:p>
                  </a:txBody>
                  <a:tcPr anchor="ctr"/>
                </a:tc>
                <a:tc>
                  <a:txBody>
                    <a:bodyPr/>
                    <a:lstStyle/>
                    <a:p>
                      <a:pPr algn="ctr"/>
                      <a:r>
                        <a:rPr lang="it-IT" sz="1400" dirty="0">
                          <a:solidFill>
                            <a:schemeClr val="tx1"/>
                          </a:solidFill>
                          <a:highlight>
                            <a:srgbClr val="00FF00"/>
                          </a:highlight>
                        </a:rPr>
                        <a:t>3.09</a:t>
                      </a:r>
                    </a:p>
                  </a:txBody>
                  <a:tcPr anchor="ctr"/>
                </a:tc>
                <a:tc>
                  <a:txBody>
                    <a:bodyPr/>
                    <a:lstStyle/>
                    <a:p>
                      <a:pPr algn="ctr"/>
                      <a:r>
                        <a:rPr lang="it-IT" sz="1400" dirty="0">
                          <a:solidFill>
                            <a:schemeClr val="tx1"/>
                          </a:solidFill>
                          <a:highlight>
                            <a:srgbClr val="00FF00"/>
                          </a:highlight>
                        </a:rPr>
                        <a:t>3.41</a:t>
                      </a:r>
                    </a:p>
                  </a:txBody>
                  <a:tcPr anchor="ctr"/>
                </a:tc>
                <a:tc>
                  <a:txBody>
                    <a:bodyPr/>
                    <a:lstStyle/>
                    <a:p>
                      <a:pPr algn="ctr"/>
                      <a:r>
                        <a:rPr lang="it-IT" sz="1400" dirty="0">
                          <a:solidFill>
                            <a:schemeClr val="tx1"/>
                          </a:solidFill>
                          <a:highlight>
                            <a:srgbClr val="00FF00"/>
                          </a:highlight>
                        </a:rPr>
                        <a:t>3.03</a:t>
                      </a:r>
                    </a:p>
                  </a:txBody>
                  <a:tcPr anchor="ctr"/>
                </a:tc>
                <a:tc>
                  <a:txBody>
                    <a:bodyPr/>
                    <a:lstStyle/>
                    <a:p>
                      <a:pPr algn="ctr"/>
                      <a:r>
                        <a:rPr lang="it-IT" sz="1400" dirty="0">
                          <a:solidFill>
                            <a:schemeClr val="tx1"/>
                          </a:solidFill>
                        </a:rPr>
                        <a:t>2.65</a:t>
                      </a:r>
                    </a:p>
                  </a:txBody>
                  <a:tcPr anchor="ctr"/>
                </a:tc>
                <a:tc>
                  <a:txBody>
                    <a:bodyPr/>
                    <a:lstStyle/>
                    <a:p>
                      <a:pPr algn="ctr"/>
                      <a:r>
                        <a:rPr lang="it-IT" sz="1400" dirty="0">
                          <a:solidFill>
                            <a:schemeClr val="tx1"/>
                          </a:solidFill>
                        </a:rPr>
                        <a:t>1.74</a:t>
                      </a:r>
                    </a:p>
                  </a:txBody>
                  <a:tcPr anchor="ctr"/>
                </a:tc>
                <a:tc>
                  <a:txBody>
                    <a:bodyPr/>
                    <a:lstStyle/>
                    <a:p>
                      <a:pPr algn="ctr"/>
                      <a:r>
                        <a:rPr lang="it-IT" sz="1400" dirty="0">
                          <a:solidFill>
                            <a:schemeClr val="tx1"/>
                          </a:solidFill>
                        </a:rPr>
                        <a:t>2.51</a:t>
                      </a:r>
                    </a:p>
                  </a:txBody>
                  <a:tcPr anchor="ctr"/>
                </a:tc>
                <a:extLst>
                  <a:ext uri="{0D108BD9-81ED-4DB2-BD59-A6C34878D82A}">
                    <a16:rowId xmlns:a16="http://schemas.microsoft.com/office/drawing/2014/main" val="2306870795"/>
                  </a:ext>
                </a:extLst>
              </a:tr>
              <a:tr h="369767">
                <a:tc>
                  <a:txBody>
                    <a:bodyPr/>
                    <a:lstStyle/>
                    <a:p>
                      <a:r>
                        <a:rPr lang="it-IT" sz="1400" dirty="0">
                          <a:solidFill>
                            <a:schemeClr val="tx1"/>
                          </a:solidFill>
                        </a:rPr>
                        <a:t>Prove lavorative</a:t>
                      </a:r>
                    </a:p>
                  </a:txBody>
                  <a:tcPr anchor="ctr"/>
                </a:tc>
                <a:tc>
                  <a:txBody>
                    <a:bodyPr/>
                    <a:lstStyle/>
                    <a:p>
                      <a:pPr algn="ctr"/>
                      <a:r>
                        <a:rPr lang="it-IT" sz="1400" dirty="0">
                          <a:solidFill>
                            <a:schemeClr val="tx1"/>
                          </a:solidFill>
                        </a:rPr>
                        <a:t>1.48</a:t>
                      </a:r>
                    </a:p>
                  </a:txBody>
                  <a:tcPr anchor="ctr"/>
                </a:tc>
                <a:tc>
                  <a:txBody>
                    <a:bodyPr/>
                    <a:lstStyle/>
                    <a:p>
                      <a:pPr algn="ctr"/>
                      <a:r>
                        <a:rPr lang="it-IT" sz="1400" dirty="0">
                          <a:solidFill>
                            <a:schemeClr val="tx1"/>
                          </a:solidFill>
                        </a:rPr>
                        <a:t>2.12</a:t>
                      </a:r>
                    </a:p>
                  </a:txBody>
                  <a:tcPr anchor="ctr"/>
                </a:tc>
                <a:tc>
                  <a:txBody>
                    <a:bodyPr/>
                    <a:lstStyle/>
                    <a:p>
                      <a:pPr algn="ctr"/>
                      <a:r>
                        <a:rPr lang="it-IT" sz="1400" dirty="0">
                          <a:solidFill>
                            <a:schemeClr val="tx1"/>
                          </a:solidFill>
                        </a:rPr>
                        <a:t>2.57</a:t>
                      </a:r>
                    </a:p>
                  </a:txBody>
                  <a:tcPr anchor="ctr"/>
                </a:tc>
                <a:tc>
                  <a:txBody>
                    <a:bodyPr/>
                    <a:lstStyle/>
                    <a:p>
                      <a:pPr algn="ctr"/>
                      <a:r>
                        <a:rPr lang="it-IT" sz="1400" dirty="0">
                          <a:solidFill>
                            <a:schemeClr val="tx1"/>
                          </a:solidFill>
                        </a:rPr>
                        <a:t>1.87</a:t>
                      </a:r>
                    </a:p>
                  </a:txBody>
                  <a:tcPr anchor="ctr"/>
                </a:tc>
                <a:tc>
                  <a:txBody>
                    <a:bodyPr/>
                    <a:lstStyle/>
                    <a:p>
                      <a:pPr algn="ctr"/>
                      <a:r>
                        <a:rPr lang="it-IT" sz="1400" dirty="0">
                          <a:solidFill>
                            <a:schemeClr val="tx1"/>
                          </a:solidFill>
                          <a:highlight>
                            <a:srgbClr val="00FF00"/>
                          </a:highlight>
                        </a:rPr>
                        <a:t>3.94</a:t>
                      </a:r>
                    </a:p>
                  </a:txBody>
                  <a:tcPr anchor="ctr"/>
                </a:tc>
                <a:tc>
                  <a:txBody>
                    <a:bodyPr/>
                    <a:lstStyle/>
                    <a:p>
                      <a:pPr algn="ctr"/>
                      <a:r>
                        <a:rPr lang="it-IT" sz="1400" dirty="0">
                          <a:solidFill>
                            <a:schemeClr val="tx1"/>
                          </a:solidFill>
                        </a:rPr>
                        <a:t>2.74</a:t>
                      </a:r>
                    </a:p>
                  </a:txBody>
                  <a:tcPr anchor="ctr"/>
                </a:tc>
                <a:tc>
                  <a:txBody>
                    <a:bodyPr/>
                    <a:lstStyle/>
                    <a:p>
                      <a:pPr algn="ctr"/>
                      <a:r>
                        <a:rPr lang="it-IT" sz="1400" dirty="0">
                          <a:solidFill>
                            <a:schemeClr val="tx1"/>
                          </a:solidFill>
                        </a:rPr>
                        <a:t>1.56</a:t>
                      </a:r>
                    </a:p>
                  </a:txBody>
                  <a:tcPr anchor="ctr"/>
                </a:tc>
                <a:tc>
                  <a:txBody>
                    <a:bodyPr/>
                    <a:lstStyle/>
                    <a:p>
                      <a:pPr algn="ctr"/>
                      <a:r>
                        <a:rPr lang="it-IT" sz="1400" dirty="0">
                          <a:solidFill>
                            <a:schemeClr val="tx1"/>
                          </a:solidFill>
                        </a:rPr>
                        <a:t>2.02</a:t>
                      </a:r>
                    </a:p>
                  </a:txBody>
                  <a:tcPr anchor="ctr"/>
                </a:tc>
                <a:extLst>
                  <a:ext uri="{0D108BD9-81ED-4DB2-BD59-A6C34878D82A}">
                    <a16:rowId xmlns:a16="http://schemas.microsoft.com/office/drawing/2014/main" val="398973184"/>
                  </a:ext>
                </a:extLst>
              </a:tr>
              <a:tr h="369767">
                <a:tc>
                  <a:txBody>
                    <a:bodyPr/>
                    <a:lstStyle/>
                    <a:p>
                      <a:r>
                        <a:rPr lang="it-IT" sz="1400" dirty="0" err="1">
                          <a:solidFill>
                            <a:schemeClr val="tx1"/>
                          </a:solidFill>
                        </a:rPr>
                        <a:t>Biodata</a:t>
                      </a:r>
                      <a:endParaRPr lang="it-IT" sz="1400" dirty="0">
                        <a:solidFill>
                          <a:schemeClr val="tx1"/>
                        </a:solidFill>
                      </a:endParaRPr>
                    </a:p>
                  </a:txBody>
                  <a:tcPr anchor="ctr"/>
                </a:tc>
                <a:tc>
                  <a:txBody>
                    <a:bodyPr/>
                    <a:lstStyle/>
                    <a:p>
                      <a:pPr algn="ctr"/>
                      <a:r>
                        <a:rPr lang="it-IT" sz="1400" dirty="0">
                          <a:solidFill>
                            <a:schemeClr val="tx1"/>
                          </a:solidFill>
                          <a:highlight>
                            <a:srgbClr val="00FF00"/>
                          </a:highlight>
                        </a:rPr>
                        <a:t>1.92</a:t>
                      </a:r>
                    </a:p>
                  </a:txBody>
                  <a:tcPr anchor="ctr"/>
                </a:tc>
                <a:tc>
                  <a:txBody>
                    <a:bodyPr/>
                    <a:lstStyle/>
                    <a:p>
                      <a:pPr algn="ctr"/>
                      <a:r>
                        <a:rPr lang="it-IT" sz="1400" dirty="0">
                          <a:solidFill>
                            <a:schemeClr val="tx1"/>
                          </a:solidFill>
                          <a:highlight>
                            <a:srgbClr val="00FF00"/>
                          </a:highlight>
                        </a:rPr>
                        <a:t>1.20</a:t>
                      </a:r>
                    </a:p>
                  </a:txBody>
                  <a:tcPr anchor="ctr"/>
                </a:tc>
                <a:tc>
                  <a:txBody>
                    <a:bodyPr/>
                    <a:lstStyle/>
                    <a:p>
                      <a:pPr algn="ctr"/>
                      <a:r>
                        <a:rPr lang="it-IT" sz="1400" dirty="0">
                          <a:solidFill>
                            <a:schemeClr val="tx1"/>
                          </a:solidFill>
                        </a:rPr>
                        <a:t>1.68</a:t>
                      </a:r>
                    </a:p>
                  </a:txBody>
                  <a:tcPr anchor="ctr"/>
                </a:tc>
                <a:tc>
                  <a:txBody>
                    <a:bodyPr/>
                    <a:lstStyle/>
                    <a:p>
                      <a:pPr algn="ctr"/>
                      <a:r>
                        <a:rPr lang="it-IT" sz="1400" dirty="0">
                          <a:solidFill>
                            <a:schemeClr val="tx1"/>
                          </a:solidFill>
                          <a:highlight>
                            <a:srgbClr val="00FF00"/>
                          </a:highlight>
                        </a:rPr>
                        <a:t>1.23</a:t>
                      </a:r>
                    </a:p>
                  </a:txBody>
                  <a:tcPr anchor="ctr"/>
                </a:tc>
                <a:tc>
                  <a:txBody>
                    <a:bodyPr/>
                    <a:lstStyle/>
                    <a:p>
                      <a:pPr algn="ctr"/>
                      <a:r>
                        <a:rPr lang="it-IT" sz="1400" dirty="0">
                          <a:solidFill>
                            <a:schemeClr val="tx1"/>
                          </a:solidFill>
                        </a:rPr>
                        <a:t>1.53</a:t>
                      </a:r>
                    </a:p>
                  </a:txBody>
                  <a:tcPr anchor="ctr"/>
                </a:tc>
                <a:tc>
                  <a:txBody>
                    <a:bodyPr/>
                    <a:lstStyle/>
                    <a:p>
                      <a:pPr algn="ctr"/>
                      <a:r>
                        <a:rPr lang="it-IT" sz="1400" dirty="0">
                          <a:solidFill>
                            <a:schemeClr val="tx1"/>
                          </a:solidFill>
                        </a:rPr>
                        <a:t>3.87</a:t>
                      </a:r>
                    </a:p>
                  </a:txBody>
                  <a:tcPr anchor="ctr"/>
                </a:tc>
                <a:tc>
                  <a:txBody>
                    <a:bodyPr/>
                    <a:lstStyle/>
                    <a:p>
                      <a:pPr algn="ctr"/>
                      <a:r>
                        <a:rPr lang="it-IT" sz="1400" dirty="0">
                          <a:solidFill>
                            <a:schemeClr val="tx1"/>
                          </a:solidFill>
                        </a:rPr>
                        <a:t>2.77</a:t>
                      </a:r>
                    </a:p>
                  </a:txBody>
                  <a:tcPr anchor="ctr"/>
                </a:tc>
                <a:tc>
                  <a:txBody>
                    <a:bodyPr/>
                    <a:lstStyle/>
                    <a:p>
                      <a:pPr algn="ctr"/>
                      <a:r>
                        <a:rPr lang="it-IT" sz="1400" dirty="0">
                          <a:solidFill>
                            <a:schemeClr val="tx1"/>
                          </a:solidFill>
                          <a:highlight>
                            <a:srgbClr val="00FF00"/>
                          </a:highlight>
                        </a:rPr>
                        <a:t>1.21</a:t>
                      </a:r>
                    </a:p>
                  </a:txBody>
                  <a:tcPr anchor="ctr"/>
                </a:tc>
                <a:extLst>
                  <a:ext uri="{0D108BD9-81ED-4DB2-BD59-A6C34878D82A}">
                    <a16:rowId xmlns:a16="http://schemas.microsoft.com/office/drawing/2014/main" val="897662045"/>
                  </a:ext>
                </a:extLst>
              </a:tr>
            </a:tbl>
          </a:graphicData>
        </a:graphic>
      </p:graphicFrame>
      <p:sp>
        <p:nvSpPr>
          <p:cNvPr id="4" name="Rettangolo 3">
            <a:extLst>
              <a:ext uri="{FF2B5EF4-FFF2-40B4-BE49-F238E27FC236}">
                <a16:creationId xmlns:a16="http://schemas.microsoft.com/office/drawing/2014/main" id="{BABBA1F5-7F19-48CA-8280-0BFD3A8EDA86}"/>
              </a:ext>
            </a:extLst>
          </p:cNvPr>
          <p:cNvSpPr/>
          <p:nvPr/>
        </p:nvSpPr>
        <p:spPr>
          <a:xfrm>
            <a:off x="179512" y="6488668"/>
            <a:ext cx="1499128" cy="276999"/>
          </a:xfrm>
          <a:prstGeom prst="rect">
            <a:avLst/>
          </a:prstGeom>
        </p:spPr>
        <p:txBody>
          <a:bodyPr wrap="none">
            <a:spAutoFit/>
          </a:bodyPr>
          <a:lstStyle/>
          <a:p>
            <a:r>
              <a:rPr lang="it-IT" sz="1200" dirty="0"/>
              <a:t>*Ryan et al. (1999)</a:t>
            </a:r>
          </a:p>
        </p:txBody>
      </p:sp>
      <p:sp>
        <p:nvSpPr>
          <p:cNvPr id="7" name="Rettangolo 6">
            <a:extLst>
              <a:ext uri="{FF2B5EF4-FFF2-40B4-BE49-F238E27FC236}">
                <a16:creationId xmlns:a16="http://schemas.microsoft.com/office/drawing/2014/main" id="{C1573298-C020-4520-98AA-80A1A6405BFC}"/>
              </a:ext>
            </a:extLst>
          </p:cNvPr>
          <p:cNvSpPr/>
          <p:nvPr/>
        </p:nvSpPr>
        <p:spPr>
          <a:xfrm>
            <a:off x="107504" y="5888305"/>
            <a:ext cx="8856984" cy="276999"/>
          </a:xfrm>
          <a:prstGeom prst="rect">
            <a:avLst/>
          </a:prstGeom>
        </p:spPr>
        <p:txBody>
          <a:bodyPr wrap="square">
            <a:spAutoFit/>
          </a:bodyPr>
          <a:lstStyle/>
          <a:p>
            <a:r>
              <a:rPr lang="it-IT" sz="1200" dirty="0"/>
              <a:t>1 = </a:t>
            </a:r>
            <a:r>
              <a:rPr lang="it-IT" sz="1200" i="1" dirty="0"/>
              <a:t>mai</a:t>
            </a:r>
            <a:r>
              <a:rPr lang="it-IT" sz="1200" dirty="0"/>
              <a:t>, 2 = </a:t>
            </a:r>
            <a:r>
              <a:rPr lang="it-IT" sz="1200" i="1" dirty="0"/>
              <a:t>raramente</a:t>
            </a:r>
            <a:r>
              <a:rPr lang="it-IT" sz="1200" dirty="0"/>
              <a:t> (1-20%), 3=</a:t>
            </a:r>
            <a:r>
              <a:rPr lang="it-IT" sz="1200" i="1" dirty="0"/>
              <a:t>occasionalmente</a:t>
            </a:r>
            <a:r>
              <a:rPr lang="it-IT" sz="1200" dirty="0"/>
              <a:t> (21-50%), 4 = </a:t>
            </a:r>
            <a:r>
              <a:rPr lang="it-IT" sz="1200" i="1" dirty="0"/>
              <a:t>spesso</a:t>
            </a:r>
            <a:r>
              <a:rPr lang="it-IT" sz="1200" dirty="0"/>
              <a:t> (51-80%), 5 = </a:t>
            </a:r>
            <a:r>
              <a:rPr lang="it-IT" sz="1200" i="1" dirty="0"/>
              <a:t>sempre o quasi sempre </a:t>
            </a:r>
            <a:r>
              <a:rPr lang="it-IT" sz="1200" dirty="0"/>
              <a:t>(81-100%)</a:t>
            </a:r>
          </a:p>
        </p:txBody>
      </p:sp>
    </p:spTree>
    <p:extLst>
      <p:ext uri="{BB962C8B-B14F-4D97-AF65-F5344CB8AC3E}">
        <p14:creationId xmlns:p14="http://schemas.microsoft.com/office/powerpoint/2010/main" val="3386270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04DD7-6CB9-40BE-877F-E1C8EB52AE29}"/>
              </a:ext>
            </a:extLst>
          </p:cNvPr>
          <p:cNvSpPr>
            <a:spLocks noGrp="1"/>
          </p:cNvSpPr>
          <p:nvPr>
            <p:ph type="title"/>
          </p:nvPr>
        </p:nvSpPr>
        <p:spPr/>
        <p:txBody>
          <a:bodyPr/>
          <a:lstStyle/>
          <a:p>
            <a:r>
              <a:rPr lang="it-IT" dirty="0"/>
              <a:t>Le prassi di valutazione in diversi paesi*</a:t>
            </a:r>
          </a:p>
        </p:txBody>
      </p:sp>
      <p:graphicFrame>
        <p:nvGraphicFramePr>
          <p:cNvPr id="5" name="Tabella 5">
            <a:extLst>
              <a:ext uri="{FF2B5EF4-FFF2-40B4-BE49-F238E27FC236}">
                <a16:creationId xmlns:a16="http://schemas.microsoft.com/office/drawing/2014/main" id="{24722EE1-C0D1-4510-A809-9FADFB46A03B}"/>
              </a:ext>
            </a:extLst>
          </p:cNvPr>
          <p:cNvGraphicFramePr>
            <a:graphicFrameLocks noGrp="1"/>
          </p:cNvGraphicFramePr>
          <p:nvPr>
            <p:ph idx="1"/>
            <p:extLst>
              <p:ext uri="{D42A27DB-BD31-4B8C-83A1-F6EECF244321}">
                <p14:modId xmlns:p14="http://schemas.microsoft.com/office/powerpoint/2010/main" val="4150069946"/>
              </p:ext>
            </p:extLst>
          </p:nvPr>
        </p:nvGraphicFramePr>
        <p:xfrm>
          <a:off x="395536" y="1734353"/>
          <a:ext cx="8208912" cy="3805159"/>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1388087376"/>
                    </a:ext>
                  </a:extLst>
                </a:gridCol>
                <a:gridCol w="720080">
                  <a:extLst>
                    <a:ext uri="{9D8B030D-6E8A-4147-A177-3AD203B41FA5}">
                      <a16:colId xmlns:a16="http://schemas.microsoft.com/office/drawing/2014/main" val="1946240738"/>
                    </a:ext>
                  </a:extLst>
                </a:gridCol>
                <a:gridCol w="864096">
                  <a:extLst>
                    <a:ext uri="{9D8B030D-6E8A-4147-A177-3AD203B41FA5}">
                      <a16:colId xmlns:a16="http://schemas.microsoft.com/office/drawing/2014/main" val="917209927"/>
                    </a:ext>
                  </a:extLst>
                </a:gridCol>
                <a:gridCol w="864096">
                  <a:extLst>
                    <a:ext uri="{9D8B030D-6E8A-4147-A177-3AD203B41FA5}">
                      <a16:colId xmlns:a16="http://schemas.microsoft.com/office/drawing/2014/main" val="3732684749"/>
                    </a:ext>
                  </a:extLst>
                </a:gridCol>
                <a:gridCol w="576064">
                  <a:extLst>
                    <a:ext uri="{9D8B030D-6E8A-4147-A177-3AD203B41FA5}">
                      <a16:colId xmlns:a16="http://schemas.microsoft.com/office/drawing/2014/main" val="1021000983"/>
                    </a:ext>
                  </a:extLst>
                </a:gridCol>
                <a:gridCol w="792088">
                  <a:extLst>
                    <a:ext uri="{9D8B030D-6E8A-4147-A177-3AD203B41FA5}">
                      <a16:colId xmlns:a16="http://schemas.microsoft.com/office/drawing/2014/main" val="1349079928"/>
                    </a:ext>
                  </a:extLst>
                </a:gridCol>
                <a:gridCol w="792088">
                  <a:extLst>
                    <a:ext uri="{9D8B030D-6E8A-4147-A177-3AD203B41FA5}">
                      <a16:colId xmlns:a16="http://schemas.microsoft.com/office/drawing/2014/main" val="1132946552"/>
                    </a:ext>
                  </a:extLst>
                </a:gridCol>
                <a:gridCol w="720080">
                  <a:extLst>
                    <a:ext uri="{9D8B030D-6E8A-4147-A177-3AD203B41FA5}">
                      <a16:colId xmlns:a16="http://schemas.microsoft.com/office/drawing/2014/main" val="4215595343"/>
                    </a:ext>
                  </a:extLst>
                </a:gridCol>
                <a:gridCol w="576064">
                  <a:extLst>
                    <a:ext uri="{9D8B030D-6E8A-4147-A177-3AD203B41FA5}">
                      <a16:colId xmlns:a16="http://schemas.microsoft.com/office/drawing/2014/main" val="3576428111"/>
                    </a:ext>
                  </a:extLst>
                </a:gridCol>
              </a:tblGrid>
              <a:tr h="367232">
                <a:tc>
                  <a:txBody>
                    <a:bodyPr/>
                    <a:lstStyle/>
                    <a:p>
                      <a:endParaRPr lang="it-IT" sz="1400" dirty="0">
                        <a:solidFill>
                          <a:schemeClr val="tx1"/>
                        </a:solidFill>
                      </a:endParaRPr>
                    </a:p>
                  </a:txBody>
                  <a:tcPr/>
                </a:tc>
                <a:tc>
                  <a:txBody>
                    <a:bodyPr/>
                    <a:lstStyle/>
                    <a:p>
                      <a:pPr algn="ctr"/>
                      <a:r>
                        <a:rPr lang="it-IT" sz="1400" dirty="0">
                          <a:solidFill>
                            <a:schemeClr val="tx1"/>
                          </a:solidFill>
                        </a:rPr>
                        <a:t>Italia</a:t>
                      </a:r>
                    </a:p>
                  </a:txBody>
                  <a:tcPr/>
                </a:tc>
                <a:tc>
                  <a:txBody>
                    <a:bodyPr/>
                    <a:lstStyle/>
                    <a:p>
                      <a:pPr algn="ctr"/>
                      <a:r>
                        <a:rPr lang="it-IT" sz="1400" dirty="0">
                          <a:solidFill>
                            <a:schemeClr val="tx1"/>
                          </a:solidFill>
                        </a:rPr>
                        <a:t>Francia</a:t>
                      </a:r>
                    </a:p>
                  </a:txBody>
                  <a:tcPr/>
                </a:tc>
                <a:tc>
                  <a:txBody>
                    <a:bodyPr/>
                    <a:lstStyle/>
                    <a:p>
                      <a:pPr algn="ctr"/>
                      <a:r>
                        <a:rPr lang="it-IT" sz="1400" dirty="0">
                          <a:solidFill>
                            <a:schemeClr val="tx1"/>
                          </a:solidFill>
                        </a:rPr>
                        <a:t>Spagna</a:t>
                      </a:r>
                    </a:p>
                  </a:txBody>
                  <a:tcPr/>
                </a:tc>
                <a:tc>
                  <a:txBody>
                    <a:bodyPr/>
                    <a:lstStyle/>
                    <a:p>
                      <a:pPr algn="ctr"/>
                      <a:r>
                        <a:rPr lang="it-IT" sz="1400" dirty="0">
                          <a:solidFill>
                            <a:schemeClr val="tx1"/>
                          </a:solidFill>
                        </a:rPr>
                        <a:t>GB</a:t>
                      </a:r>
                    </a:p>
                  </a:txBody>
                  <a:tcPr/>
                </a:tc>
                <a:tc>
                  <a:txBody>
                    <a:bodyPr/>
                    <a:lstStyle/>
                    <a:p>
                      <a:pPr algn="ctr"/>
                      <a:r>
                        <a:rPr lang="it-IT" sz="1400" dirty="0">
                          <a:solidFill>
                            <a:schemeClr val="tx1"/>
                          </a:solidFill>
                        </a:rPr>
                        <a:t>Olanda</a:t>
                      </a:r>
                    </a:p>
                  </a:txBody>
                  <a:tcPr/>
                </a:tc>
                <a:tc>
                  <a:txBody>
                    <a:bodyPr/>
                    <a:lstStyle/>
                    <a:p>
                      <a:pPr algn="ctr"/>
                      <a:r>
                        <a:rPr lang="it-IT" sz="1400" dirty="0">
                          <a:solidFill>
                            <a:schemeClr val="tx1"/>
                          </a:solidFill>
                        </a:rPr>
                        <a:t>Grecia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schemeClr val="tx1"/>
                          </a:solidFill>
                        </a:rPr>
                        <a:t>Germ</a:t>
                      </a:r>
                      <a:r>
                        <a:rPr lang="it-IT" sz="1400" dirty="0">
                          <a:solidFill>
                            <a:schemeClr val="tx1"/>
                          </a:solidFill>
                        </a:rPr>
                        <a:t>.</a:t>
                      </a:r>
                    </a:p>
                  </a:txBody>
                  <a:tcPr/>
                </a:tc>
                <a:tc>
                  <a:txBody>
                    <a:bodyPr/>
                    <a:lstStyle/>
                    <a:p>
                      <a:pPr algn="ctr"/>
                      <a:r>
                        <a:rPr lang="it-IT" sz="1400" dirty="0">
                          <a:solidFill>
                            <a:schemeClr val="tx1"/>
                          </a:solidFill>
                        </a:rPr>
                        <a:t>USA</a:t>
                      </a:r>
                    </a:p>
                  </a:txBody>
                  <a:tcPr/>
                </a:tc>
                <a:extLst>
                  <a:ext uri="{0D108BD9-81ED-4DB2-BD59-A6C34878D82A}">
                    <a16:rowId xmlns:a16="http://schemas.microsoft.com/office/drawing/2014/main" val="1598466487"/>
                  </a:ext>
                </a:extLst>
              </a:tr>
              <a:tr h="367232">
                <a:tc>
                  <a:txBody>
                    <a:bodyPr/>
                    <a:lstStyle/>
                    <a:p>
                      <a:r>
                        <a:rPr lang="it-IT" sz="1400" dirty="0">
                          <a:solidFill>
                            <a:schemeClr val="tx1"/>
                          </a:solidFill>
                        </a:rPr>
                        <a:t>Test di abilità cognitiva </a:t>
                      </a:r>
                    </a:p>
                  </a:txBody>
                  <a:tcPr anchor="ctr"/>
                </a:tc>
                <a:tc>
                  <a:txBody>
                    <a:bodyPr/>
                    <a:lstStyle/>
                    <a:p>
                      <a:pPr algn="ctr"/>
                      <a:r>
                        <a:rPr lang="it-IT" sz="1400" dirty="0">
                          <a:solidFill>
                            <a:srgbClr val="FF0000"/>
                          </a:solidFill>
                        </a:rPr>
                        <a:t>1.33</a:t>
                      </a:r>
                    </a:p>
                  </a:txBody>
                  <a:tcPr anchor="ctr"/>
                </a:tc>
                <a:tc>
                  <a:txBody>
                    <a:bodyPr/>
                    <a:lstStyle/>
                    <a:p>
                      <a:pPr algn="ctr"/>
                      <a:r>
                        <a:rPr lang="it-IT" sz="1400" dirty="0">
                          <a:solidFill>
                            <a:schemeClr val="tx1"/>
                          </a:solidFill>
                        </a:rPr>
                        <a:t>2.29</a:t>
                      </a:r>
                    </a:p>
                  </a:txBody>
                  <a:tcPr anchor="ctr"/>
                </a:tc>
                <a:tc>
                  <a:txBody>
                    <a:bodyPr/>
                    <a:lstStyle/>
                    <a:p>
                      <a:pPr algn="ctr"/>
                      <a:r>
                        <a:rPr lang="it-IT" sz="1400" dirty="0">
                          <a:solidFill>
                            <a:schemeClr val="tx1"/>
                          </a:solidFill>
                          <a:highlight>
                            <a:srgbClr val="00FF00"/>
                          </a:highlight>
                        </a:rPr>
                        <a:t>3.75</a:t>
                      </a:r>
                    </a:p>
                  </a:txBody>
                  <a:tcPr anchor="ctr"/>
                </a:tc>
                <a:tc>
                  <a:txBody>
                    <a:bodyPr/>
                    <a:lstStyle/>
                    <a:p>
                      <a:pPr algn="ctr"/>
                      <a:r>
                        <a:rPr lang="it-IT" sz="1400" dirty="0">
                          <a:solidFill>
                            <a:schemeClr val="tx1"/>
                          </a:solidFill>
                          <a:highlight>
                            <a:srgbClr val="00FF00"/>
                          </a:highlight>
                        </a:rPr>
                        <a:t>3.08</a:t>
                      </a:r>
                    </a:p>
                  </a:txBody>
                  <a:tcPr anchor="ctr"/>
                </a:tc>
                <a:tc>
                  <a:txBody>
                    <a:bodyPr/>
                    <a:lstStyle/>
                    <a:p>
                      <a:pPr algn="ctr"/>
                      <a:r>
                        <a:rPr lang="it-IT" sz="1400" dirty="0">
                          <a:solidFill>
                            <a:schemeClr val="tx1"/>
                          </a:solidFill>
                          <a:highlight>
                            <a:srgbClr val="00FF00"/>
                          </a:highlight>
                        </a:rPr>
                        <a:t>3.76</a:t>
                      </a:r>
                    </a:p>
                  </a:txBody>
                  <a:tcPr anchor="ctr"/>
                </a:tc>
                <a:tc>
                  <a:txBody>
                    <a:bodyPr/>
                    <a:lstStyle/>
                    <a:p>
                      <a:pPr algn="ctr"/>
                      <a:r>
                        <a:rPr lang="it-IT" sz="1400" dirty="0">
                          <a:solidFill>
                            <a:schemeClr val="tx1"/>
                          </a:solidFill>
                        </a:rPr>
                        <a:t>1.90</a:t>
                      </a:r>
                    </a:p>
                  </a:txBody>
                  <a:tcPr anchor="ctr"/>
                </a:tc>
                <a:tc>
                  <a:txBody>
                    <a:bodyPr/>
                    <a:lstStyle/>
                    <a:p>
                      <a:pPr algn="ctr"/>
                      <a:r>
                        <a:rPr lang="it-IT" sz="1400" dirty="0">
                          <a:solidFill>
                            <a:schemeClr val="tx1"/>
                          </a:solidFill>
                        </a:rPr>
                        <a:t>1.90</a:t>
                      </a:r>
                    </a:p>
                  </a:txBody>
                  <a:tcPr anchor="ctr"/>
                </a:tc>
                <a:tc>
                  <a:txBody>
                    <a:bodyPr/>
                    <a:lstStyle/>
                    <a:p>
                      <a:pPr algn="ctr"/>
                      <a:r>
                        <a:rPr lang="it-IT" sz="1400" dirty="0">
                          <a:solidFill>
                            <a:schemeClr val="tx1"/>
                          </a:solidFill>
                        </a:rPr>
                        <a:t>2.09</a:t>
                      </a:r>
                    </a:p>
                  </a:txBody>
                  <a:tcPr anchor="ctr"/>
                </a:tc>
                <a:extLst>
                  <a:ext uri="{0D108BD9-81ED-4DB2-BD59-A6C34878D82A}">
                    <a16:rowId xmlns:a16="http://schemas.microsoft.com/office/drawing/2014/main" val="1134893472"/>
                  </a:ext>
                </a:extLst>
              </a:tr>
              <a:tr h="367232">
                <a:tc>
                  <a:txBody>
                    <a:bodyPr/>
                    <a:lstStyle/>
                    <a:p>
                      <a:r>
                        <a:rPr lang="it-IT" sz="1400" dirty="0">
                          <a:solidFill>
                            <a:schemeClr val="tx1"/>
                          </a:solidFill>
                        </a:rPr>
                        <a:t>Test di abilità fisica</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rPr>
                        <a:t>1.29</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rPr>
                        <a:t>1.18</a:t>
                      </a:r>
                    </a:p>
                  </a:txBody>
                  <a:tcPr anchor="ctr"/>
                </a:tc>
                <a:tc>
                  <a:txBody>
                    <a:bodyPr/>
                    <a:lstStyle/>
                    <a:p>
                      <a:pPr algn="ctr"/>
                      <a:r>
                        <a:rPr lang="it-IT" sz="1400" dirty="0">
                          <a:solidFill>
                            <a:schemeClr val="tx1"/>
                          </a:solidFill>
                        </a:rPr>
                        <a:t>1.61</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rPr>
                        <a:t>1.08</a:t>
                      </a:r>
                    </a:p>
                  </a:txBody>
                  <a:tcPr anchor="ctr"/>
                </a:tc>
                <a:tc>
                  <a:txBody>
                    <a:bodyPr/>
                    <a:lstStyle/>
                    <a:p>
                      <a:pPr algn="ctr"/>
                      <a:r>
                        <a:rPr lang="it-IT" sz="1400" dirty="0">
                          <a:solidFill>
                            <a:schemeClr val="tx1"/>
                          </a:solidFill>
                        </a:rPr>
                        <a:t>1.21</a:t>
                      </a:r>
                    </a:p>
                  </a:txBody>
                  <a:tcPr anchor="ctr"/>
                </a:tc>
                <a:extLst>
                  <a:ext uri="{0D108BD9-81ED-4DB2-BD59-A6C34878D82A}">
                    <a16:rowId xmlns:a16="http://schemas.microsoft.com/office/drawing/2014/main" val="653246973"/>
                  </a:ext>
                </a:extLst>
              </a:tr>
              <a:tr h="367232">
                <a:tc>
                  <a:txBody>
                    <a:bodyPr/>
                    <a:lstStyle/>
                    <a:p>
                      <a:r>
                        <a:rPr lang="it-IT" sz="1400" dirty="0">
                          <a:solidFill>
                            <a:schemeClr val="tx1"/>
                          </a:solidFill>
                        </a:rPr>
                        <a:t>Work sample</a:t>
                      </a:r>
                    </a:p>
                  </a:txBody>
                  <a:tcPr anchor="ctr"/>
                </a:tc>
                <a:tc>
                  <a:txBody>
                    <a:bodyPr/>
                    <a:lstStyle/>
                    <a:p>
                      <a:pPr algn="ctr"/>
                      <a:r>
                        <a:rPr lang="it-IT" sz="1400" dirty="0">
                          <a:solidFill>
                            <a:srgbClr val="FF0000"/>
                          </a:solidFill>
                        </a:rPr>
                        <a:t>1.00</a:t>
                      </a:r>
                    </a:p>
                  </a:txBody>
                  <a:tcPr anchor="ctr"/>
                </a:tc>
                <a:tc>
                  <a:txBody>
                    <a:bodyPr/>
                    <a:lstStyle/>
                    <a:p>
                      <a:pPr algn="ctr"/>
                      <a:r>
                        <a:rPr lang="it-IT" sz="1400" dirty="0">
                          <a:solidFill>
                            <a:schemeClr val="tx1"/>
                          </a:solidFill>
                        </a:rPr>
                        <a:t>1.50</a:t>
                      </a:r>
                    </a:p>
                  </a:txBody>
                  <a:tcPr anchor="ctr"/>
                </a:tc>
                <a:tc>
                  <a:txBody>
                    <a:bodyPr/>
                    <a:lstStyle/>
                    <a:p>
                      <a:pPr algn="ctr"/>
                      <a:r>
                        <a:rPr lang="it-IT" sz="1400" dirty="0">
                          <a:solidFill>
                            <a:schemeClr val="tx1"/>
                          </a:solidFill>
                          <a:highlight>
                            <a:srgbClr val="00FF00"/>
                          </a:highlight>
                        </a:rPr>
                        <a:t>2.15</a:t>
                      </a:r>
                    </a:p>
                  </a:txBody>
                  <a:tcPr anchor="ctr"/>
                </a:tc>
                <a:tc>
                  <a:txBody>
                    <a:bodyPr/>
                    <a:lstStyle/>
                    <a:p>
                      <a:pPr algn="ctr"/>
                      <a:r>
                        <a:rPr lang="it-IT" sz="1400" dirty="0">
                          <a:solidFill>
                            <a:schemeClr val="tx1"/>
                          </a:solidFill>
                        </a:rPr>
                        <a:t>1.84</a:t>
                      </a:r>
                    </a:p>
                  </a:txBody>
                  <a:tcPr anchor="ctr"/>
                </a:tc>
                <a:tc>
                  <a:txBody>
                    <a:bodyPr/>
                    <a:lstStyle/>
                    <a:p>
                      <a:pPr algn="ctr"/>
                      <a:r>
                        <a:rPr lang="it-IT" sz="1400" dirty="0">
                          <a:solidFill>
                            <a:schemeClr val="tx1"/>
                          </a:solidFill>
                        </a:rPr>
                        <a:t>1.32</a:t>
                      </a:r>
                    </a:p>
                  </a:txBody>
                  <a:tcPr anchor="ctr"/>
                </a:tc>
                <a:tc>
                  <a:txBody>
                    <a:bodyPr/>
                    <a:lstStyle/>
                    <a:p>
                      <a:pPr algn="ctr"/>
                      <a:r>
                        <a:rPr lang="it-IT" sz="1400" dirty="0">
                          <a:solidFill>
                            <a:schemeClr val="tx1"/>
                          </a:solidFill>
                        </a:rPr>
                        <a:t>1.5</a:t>
                      </a:r>
                    </a:p>
                  </a:txBody>
                  <a:tcPr anchor="ctr"/>
                </a:tc>
                <a:tc>
                  <a:txBody>
                    <a:bodyPr/>
                    <a:lstStyle/>
                    <a:p>
                      <a:pPr algn="ctr"/>
                      <a:r>
                        <a:rPr lang="it-IT" sz="1400" dirty="0">
                          <a:solidFill>
                            <a:schemeClr val="tx1"/>
                          </a:solidFill>
                        </a:rPr>
                        <a:t>1.79</a:t>
                      </a:r>
                    </a:p>
                  </a:txBody>
                  <a:tcPr anchor="ctr"/>
                </a:tc>
                <a:tc>
                  <a:txBody>
                    <a:bodyPr/>
                    <a:lstStyle/>
                    <a:p>
                      <a:pPr algn="ctr"/>
                      <a:r>
                        <a:rPr lang="it-IT" sz="1400" dirty="0">
                          <a:solidFill>
                            <a:schemeClr val="tx1"/>
                          </a:solidFill>
                        </a:rPr>
                        <a:t>1.40</a:t>
                      </a:r>
                    </a:p>
                  </a:txBody>
                  <a:tcPr anchor="ctr"/>
                </a:tc>
                <a:extLst>
                  <a:ext uri="{0D108BD9-81ED-4DB2-BD59-A6C34878D82A}">
                    <a16:rowId xmlns:a16="http://schemas.microsoft.com/office/drawing/2014/main" val="704985663"/>
                  </a:ext>
                </a:extLst>
              </a:tr>
              <a:tr h="367232">
                <a:tc>
                  <a:txBody>
                    <a:bodyPr/>
                    <a:lstStyle/>
                    <a:p>
                      <a:r>
                        <a:rPr lang="it-IT" sz="1400" dirty="0">
                          <a:solidFill>
                            <a:schemeClr val="tx1"/>
                          </a:solidFill>
                        </a:rPr>
                        <a:t>Test di personalità</a:t>
                      </a:r>
                    </a:p>
                  </a:txBody>
                  <a:tcPr anchor="ctr"/>
                </a:tc>
                <a:tc>
                  <a:txBody>
                    <a:bodyPr/>
                    <a:lstStyle/>
                    <a:p>
                      <a:pPr algn="ctr"/>
                      <a:r>
                        <a:rPr lang="it-IT" sz="1400" dirty="0">
                          <a:solidFill>
                            <a:srgbClr val="FF0000"/>
                          </a:solidFill>
                        </a:rPr>
                        <a:t>1.86</a:t>
                      </a:r>
                    </a:p>
                  </a:txBody>
                  <a:tcPr anchor="ctr"/>
                </a:tc>
                <a:tc>
                  <a:txBody>
                    <a:bodyPr/>
                    <a:lstStyle/>
                    <a:p>
                      <a:pPr algn="ctr"/>
                      <a:r>
                        <a:rPr lang="it-IT" sz="1400" dirty="0">
                          <a:solidFill>
                            <a:schemeClr val="tx1"/>
                          </a:solidFill>
                          <a:highlight>
                            <a:srgbClr val="00FF00"/>
                          </a:highlight>
                        </a:rPr>
                        <a:t>3.42</a:t>
                      </a:r>
                    </a:p>
                  </a:txBody>
                  <a:tcPr anchor="ctr"/>
                </a:tc>
                <a:tc>
                  <a:txBody>
                    <a:bodyPr/>
                    <a:lstStyle/>
                    <a:p>
                      <a:pPr algn="ctr"/>
                      <a:r>
                        <a:rPr lang="it-IT" sz="1400" dirty="0">
                          <a:solidFill>
                            <a:schemeClr val="tx1"/>
                          </a:solidFill>
                          <a:highlight>
                            <a:srgbClr val="00FF00"/>
                          </a:highlight>
                        </a:rPr>
                        <a:t>4.43</a:t>
                      </a:r>
                    </a:p>
                  </a:txBody>
                  <a:tcPr anchor="ctr"/>
                </a:tc>
                <a:tc>
                  <a:txBody>
                    <a:bodyPr/>
                    <a:lstStyle/>
                    <a:p>
                      <a:pPr algn="ctr"/>
                      <a:r>
                        <a:rPr lang="it-IT" sz="1400" dirty="0">
                          <a:solidFill>
                            <a:schemeClr val="tx1"/>
                          </a:solidFill>
                          <a:highlight>
                            <a:srgbClr val="00FF00"/>
                          </a:highlight>
                        </a:rPr>
                        <a:t>3.46</a:t>
                      </a:r>
                    </a:p>
                  </a:txBody>
                  <a:tcPr anchor="ctr"/>
                </a:tc>
                <a:tc>
                  <a:txBody>
                    <a:bodyPr/>
                    <a:lstStyle/>
                    <a:p>
                      <a:pPr algn="ctr"/>
                      <a:r>
                        <a:rPr lang="it-IT" sz="1400" dirty="0">
                          <a:solidFill>
                            <a:schemeClr val="tx1"/>
                          </a:solidFill>
                          <a:highlight>
                            <a:srgbClr val="00FF00"/>
                          </a:highlight>
                        </a:rPr>
                        <a:t>3.29</a:t>
                      </a:r>
                    </a:p>
                  </a:txBody>
                  <a:tcPr anchor="ctr"/>
                </a:tc>
                <a:tc>
                  <a:txBody>
                    <a:bodyPr/>
                    <a:lstStyle/>
                    <a:p>
                      <a:pPr algn="ctr"/>
                      <a:r>
                        <a:rPr lang="it-IT" sz="1400" dirty="0">
                          <a:solidFill>
                            <a:schemeClr val="tx1"/>
                          </a:solidFill>
                        </a:rPr>
                        <a:t>1.70</a:t>
                      </a:r>
                    </a:p>
                  </a:txBody>
                  <a:tcPr anchor="ctr"/>
                </a:tc>
                <a:tc>
                  <a:txBody>
                    <a:bodyPr/>
                    <a:lstStyle/>
                    <a:p>
                      <a:pPr algn="ctr"/>
                      <a:r>
                        <a:rPr lang="it-IT" sz="1400" dirty="0">
                          <a:solidFill>
                            <a:schemeClr val="tx1"/>
                          </a:solidFill>
                        </a:rPr>
                        <a:t>3.14</a:t>
                      </a:r>
                    </a:p>
                  </a:txBody>
                  <a:tcPr anchor="ctr"/>
                </a:tc>
                <a:tc>
                  <a:txBody>
                    <a:bodyPr/>
                    <a:lstStyle/>
                    <a:p>
                      <a:pPr algn="ctr"/>
                      <a:r>
                        <a:rPr lang="it-IT" sz="1400" dirty="0">
                          <a:solidFill>
                            <a:schemeClr val="tx1"/>
                          </a:solidFill>
                        </a:rPr>
                        <a:t>1.62</a:t>
                      </a:r>
                    </a:p>
                  </a:txBody>
                  <a:tcPr anchor="ctr"/>
                </a:tc>
                <a:extLst>
                  <a:ext uri="{0D108BD9-81ED-4DB2-BD59-A6C34878D82A}">
                    <a16:rowId xmlns:a16="http://schemas.microsoft.com/office/drawing/2014/main" val="243543860"/>
                  </a:ext>
                </a:extLst>
              </a:tr>
              <a:tr h="367232">
                <a:tc>
                  <a:txBody>
                    <a:bodyPr/>
                    <a:lstStyle/>
                    <a:p>
                      <a:r>
                        <a:rPr lang="it-IT" sz="1400" dirty="0">
                          <a:solidFill>
                            <a:schemeClr val="tx1"/>
                          </a:solidFill>
                        </a:rPr>
                        <a:t>Test d’integrità/onestà</a:t>
                      </a:r>
                    </a:p>
                  </a:txBody>
                  <a:tcPr anchor="ctr"/>
                </a:tc>
                <a:tc>
                  <a:txBody>
                    <a:bodyPr/>
                    <a:lstStyle/>
                    <a:p>
                      <a:pPr algn="ctr"/>
                      <a:r>
                        <a:rPr lang="it-IT" sz="1400" dirty="0">
                          <a:solidFill>
                            <a:srgbClr val="FF0000"/>
                          </a:solidFill>
                        </a:rPr>
                        <a:t>1.00</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highlight>
                            <a:srgbClr val="00FF00"/>
                          </a:highlight>
                        </a:rPr>
                        <a:t>2.21</a:t>
                      </a:r>
                    </a:p>
                  </a:txBody>
                  <a:tcPr anchor="ctr"/>
                </a:tc>
                <a:tc>
                  <a:txBody>
                    <a:bodyPr/>
                    <a:lstStyle/>
                    <a:p>
                      <a:pPr algn="ctr"/>
                      <a:r>
                        <a:rPr lang="it-IT" sz="1400" dirty="0">
                          <a:solidFill>
                            <a:schemeClr val="tx1"/>
                          </a:solidFill>
                        </a:rPr>
                        <a:t>1.12</a:t>
                      </a:r>
                    </a:p>
                  </a:txBody>
                  <a:tcPr anchor="ctr"/>
                </a:tc>
                <a:tc>
                  <a:txBody>
                    <a:bodyPr/>
                    <a:lstStyle/>
                    <a:p>
                      <a:pPr algn="ctr"/>
                      <a:r>
                        <a:rPr lang="it-IT" sz="1400" dirty="0">
                          <a:solidFill>
                            <a:schemeClr val="tx1"/>
                          </a:solidFill>
                        </a:rPr>
                        <a:t>1.69</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rPr>
                        <a:t>1.85</a:t>
                      </a:r>
                    </a:p>
                  </a:txBody>
                  <a:tcPr anchor="ctr"/>
                </a:tc>
                <a:tc>
                  <a:txBody>
                    <a:bodyPr/>
                    <a:lstStyle/>
                    <a:p>
                      <a:pPr algn="ctr"/>
                      <a:r>
                        <a:rPr lang="it-IT" sz="1400" dirty="0">
                          <a:solidFill>
                            <a:schemeClr val="tx1"/>
                          </a:solidFill>
                        </a:rPr>
                        <a:t>1.09</a:t>
                      </a:r>
                    </a:p>
                  </a:txBody>
                  <a:tcPr anchor="ctr"/>
                </a:tc>
                <a:extLst>
                  <a:ext uri="{0D108BD9-81ED-4DB2-BD59-A6C34878D82A}">
                    <a16:rowId xmlns:a16="http://schemas.microsoft.com/office/drawing/2014/main" val="1975828268"/>
                  </a:ext>
                </a:extLst>
              </a:tr>
              <a:tr h="367232">
                <a:tc>
                  <a:txBody>
                    <a:bodyPr/>
                    <a:lstStyle/>
                    <a:p>
                      <a:r>
                        <a:rPr lang="it-IT" sz="1400" dirty="0">
                          <a:solidFill>
                            <a:schemeClr val="tx1"/>
                          </a:solidFill>
                        </a:rPr>
                        <a:t>Simulazioni</a:t>
                      </a:r>
                    </a:p>
                  </a:txBody>
                  <a:tcPr anchor="ctr"/>
                </a:tc>
                <a:tc>
                  <a:txBody>
                    <a:bodyPr/>
                    <a:lstStyle/>
                    <a:p>
                      <a:pPr algn="ctr"/>
                      <a:r>
                        <a:rPr lang="it-IT" sz="1400" dirty="0">
                          <a:solidFill>
                            <a:schemeClr val="tx1"/>
                          </a:solidFill>
                        </a:rPr>
                        <a:t>1.57</a:t>
                      </a:r>
                    </a:p>
                  </a:txBody>
                  <a:tcPr anchor="ctr"/>
                </a:tc>
                <a:tc>
                  <a:txBody>
                    <a:bodyPr/>
                    <a:lstStyle/>
                    <a:p>
                      <a:pPr algn="ctr"/>
                      <a:r>
                        <a:rPr lang="it-IT" sz="1400" dirty="0">
                          <a:solidFill>
                            <a:schemeClr val="tx1"/>
                          </a:solidFill>
                        </a:rPr>
                        <a:t>1.82</a:t>
                      </a:r>
                    </a:p>
                  </a:txBody>
                  <a:tcPr anchor="ctr"/>
                </a:tc>
                <a:tc>
                  <a:txBody>
                    <a:bodyPr/>
                    <a:lstStyle/>
                    <a:p>
                      <a:pPr algn="ctr"/>
                      <a:r>
                        <a:rPr lang="it-IT" sz="1400" dirty="0">
                          <a:solidFill>
                            <a:schemeClr val="tx1"/>
                          </a:solidFill>
                        </a:rPr>
                        <a:t>2.15</a:t>
                      </a:r>
                    </a:p>
                  </a:txBody>
                  <a:tcPr anchor="ctr"/>
                </a:tc>
                <a:tc>
                  <a:txBody>
                    <a:bodyPr/>
                    <a:lstStyle/>
                    <a:p>
                      <a:pPr algn="ctr"/>
                      <a:r>
                        <a:rPr lang="it-IT" sz="1400" dirty="0">
                          <a:solidFill>
                            <a:schemeClr val="tx1"/>
                          </a:solidFill>
                        </a:rPr>
                        <a:t>2.52</a:t>
                      </a:r>
                    </a:p>
                  </a:txBody>
                  <a:tcPr anchor="ctr"/>
                </a:tc>
                <a:tc>
                  <a:txBody>
                    <a:bodyPr/>
                    <a:lstStyle/>
                    <a:p>
                      <a:pPr algn="ctr"/>
                      <a:r>
                        <a:rPr lang="it-IT" sz="1400" dirty="0">
                          <a:solidFill>
                            <a:schemeClr val="tx1"/>
                          </a:solidFill>
                        </a:rPr>
                        <a:t>2.82</a:t>
                      </a:r>
                    </a:p>
                  </a:txBody>
                  <a:tcPr anchor="ctr"/>
                </a:tc>
                <a:tc>
                  <a:txBody>
                    <a:bodyPr/>
                    <a:lstStyle/>
                    <a:p>
                      <a:pPr algn="ctr"/>
                      <a:r>
                        <a:rPr lang="it-IT" sz="1400" dirty="0">
                          <a:solidFill>
                            <a:schemeClr val="tx1"/>
                          </a:solidFill>
                        </a:rPr>
                        <a:t>1.70</a:t>
                      </a:r>
                    </a:p>
                  </a:txBody>
                  <a:tcPr anchor="ctr"/>
                </a:tc>
                <a:tc>
                  <a:txBody>
                    <a:bodyPr/>
                    <a:lstStyle/>
                    <a:p>
                      <a:pPr algn="ctr"/>
                      <a:r>
                        <a:rPr lang="it-IT" sz="1400" dirty="0">
                          <a:solidFill>
                            <a:schemeClr val="tx1"/>
                          </a:solidFill>
                        </a:rPr>
                        <a:t>1.85</a:t>
                      </a:r>
                    </a:p>
                  </a:txBody>
                  <a:tcPr anchor="ctr"/>
                </a:tc>
                <a:tc>
                  <a:txBody>
                    <a:bodyPr/>
                    <a:lstStyle/>
                    <a:p>
                      <a:pPr algn="ctr"/>
                      <a:r>
                        <a:rPr lang="it-IT" sz="1400" dirty="0">
                          <a:solidFill>
                            <a:schemeClr val="tx1"/>
                          </a:solidFill>
                        </a:rPr>
                        <a:t>1.82</a:t>
                      </a:r>
                    </a:p>
                  </a:txBody>
                  <a:tcPr anchor="ctr"/>
                </a:tc>
                <a:extLst>
                  <a:ext uri="{0D108BD9-81ED-4DB2-BD59-A6C34878D82A}">
                    <a16:rowId xmlns:a16="http://schemas.microsoft.com/office/drawing/2014/main" val="628683265"/>
                  </a:ext>
                </a:extLst>
              </a:tr>
              <a:tr h="367232">
                <a:tc>
                  <a:txBody>
                    <a:bodyPr/>
                    <a:lstStyle/>
                    <a:p>
                      <a:r>
                        <a:rPr lang="it-IT" sz="1400" dirty="0">
                          <a:solidFill>
                            <a:schemeClr val="tx1"/>
                          </a:solidFill>
                        </a:rPr>
                        <a:t>Test proiettivi</a:t>
                      </a:r>
                    </a:p>
                  </a:txBody>
                  <a:tcPr anchor="ctr"/>
                </a:tc>
                <a:tc>
                  <a:txBody>
                    <a:bodyPr/>
                    <a:lstStyle/>
                    <a:p>
                      <a:pPr algn="ctr"/>
                      <a:r>
                        <a:rPr lang="it-IT" sz="1400" dirty="0">
                          <a:solidFill>
                            <a:schemeClr val="tx1"/>
                          </a:solidFill>
                          <a:highlight>
                            <a:srgbClr val="00FF00"/>
                          </a:highlight>
                        </a:rPr>
                        <a:t>1.00</a:t>
                      </a:r>
                    </a:p>
                  </a:txBody>
                  <a:tcPr anchor="ctr"/>
                </a:tc>
                <a:tc>
                  <a:txBody>
                    <a:bodyPr/>
                    <a:lstStyle/>
                    <a:p>
                      <a:pPr algn="ctr"/>
                      <a:r>
                        <a:rPr lang="it-IT" sz="1400" dirty="0">
                          <a:solidFill>
                            <a:schemeClr val="tx1"/>
                          </a:solidFill>
                        </a:rPr>
                        <a:t>1.69</a:t>
                      </a:r>
                    </a:p>
                  </a:txBody>
                  <a:tcPr anchor="ctr"/>
                </a:tc>
                <a:tc>
                  <a:txBody>
                    <a:bodyPr/>
                    <a:lstStyle/>
                    <a:p>
                      <a:pPr algn="ctr"/>
                      <a:r>
                        <a:rPr lang="it-IT" sz="1400" dirty="0">
                          <a:solidFill>
                            <a:schemeClr val="tx1"/>
                          </a:solidFill>
                        </a:rPr>
                        <a:t>1.69</a:t>
                      </a:r>
                    </a:p>
                  </a:txBody>
                  <a:tcPr anchor="ctr"/>
                </a:tc>
                <a:tc>
                  <a:txBody>
                    <a:bodyPr/>
                    <a:lstStyle/>
                    <a:p>
                      <a:pPr algn="ctr"/>
                      <a:r>
                        <a:rPr lang="it-IT" sz="1400" dirty="0">
                          <a:solidFill>
                            <a:schemeClr val="tx1"/>
                          </a:solidFill>
                        </a:rPr>
                        <a:t>1.12</a:t>
                      </a:r>
                    </a:p>
                  </a:txBody>
                  <a:tcPr anchor="ctr"/>
                </a:tc>
                <a:tc>
                  <a:txBody>
                    <a:bodyPr/>
                    <a:lstStyle/>
                    <a:p>
                      <a:pPr algn="ctr"/>
                      <a:r>
                        <a:rPr lang="it-IT" sz="1400" dirty="0">
                          <a:solidFill>
                            <a:schemeClr val="tx1"/>
                          </a:solidFill>
                        </a:rPr>
                        <a:t>1.68</a:t>
                      </a:r>
                    </a:p>
                  </a:txBody>
                  <a:tcPr anchor="ctr"/>
                </a:tc>
                <a:tc>
                  <a:txBody>
                    <a:bodyPr/>
                    <a:lstStyle/>
                    <a:p>
                      <a:pPr algn="ctr"/>
                      <a:r>
                        <a:rPr lang="it-IT" sz="1400" dirty="0">
                          <a:solidFill>
                            <a:schemeClr val="tx1"/>
                          </a:solidFill>
                          <a:highlight>
                            <a:srgbClr val="00FF00"/>
                          </a:highlight>
                        </a:rPr>
                        <a:t>1.00</a:t>
                      </a:r>
                    </a:p>
                  </a:txBody>
                  <a:tcPr anchor="ctr"/>
                </a:tc>
                <a:tc>
                  <a:txBody>
                    <a:bodyPr/>
                    <a:lstStyle/>
                    <a:p>
                      <a:pPr algn="ctr"/>
                      <a:r>
                        <a:rPr lang="it-IT" sz="1400" dirty="0">
                          <a:solidFill>
                            <a:schemeClr val="tx1"/>
                          </a:solidFill>
                          <a:highlight>
                            <a:srgbClr val="00FF00"/>
                          </a:highlight>
                        </a:rPr>
                        <a:t>1.00</a:t>
                      </a:r>
                    </a:p>
                  </a:txBody>
                  <a:tcPr anchor="ctr"/>
                </a:tc>
                <a:tc>
                  <a:txBody>
                    <a:bodyPr/>
                    <a:lstStyle/>
                    <a:p>
                      <a:pPr algn="ctr"/>
                      <a:r>
                        <a:rPr lang="it-IT" sz="1400" dirty="0">
                          <a:solidFill>
                            <a:schemeClr val="tx1"/>
                          </a:solidFill>
                          <a:highlight>
                            <a:srgbClr val="00FF00"/>
                          </a:highlight>
                        </a:rPr>
                        <a:t>1.03</a:t>
                      </a:r>
                    </a:p>
                  </a:txBody>
                  <a:tcPr anchor="ctr"/>
                </a:tc>
                <a:extLst>
                  <a:ext uri="{0D108BD9-81ED-4DB2-BD59-A6C34878D82A}">
                    <a16:rowId xmlns:a16="http://schemas.microsoft.com/office/drawing/2014/main" val="2306870795"/>
                  </a:ext>
                </a:extLst>
              </a:tr>
              <a:tr h="367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Test tossicologici</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rPr>
                        <a:t>1.18</a:t>
                      </a:r>
                    </a:p>
                  </a:txBody>
                  <a:tcPr anchor="ctr"/>
                </a:tc>
                <a:tc>
                  <a:txBody>
                    <a:bodyPr/>
                    <a:lstStyle/>
                    <a:p>
                      <a:pPr algn="ctr"/>
                      <a:r>
                        <a:rPr lang="it-IT" sz="1400" dirty="0">
                          <a:solidFill>
                            <a:schemeClr val="tx1"/>
                          </a:solidFill>
                        </a:rPr>
                        <a:t>1.00</a:t>
                      </a:r>
                    </a:p>
                  </a:txBody>
                  <a:tcPr anchor="ctr"/>
                </a:tc>
                <a:tc>
                  <a:txBody>
                    <a:bodyPr/>
                    <a:lstStyle/>
                    <a:p>
                      <a:pPr algn="ctr"/>
                      <a:r>
                        <a:rPr lang="it-IT" sz="1400" dirty="0">
                          <a:solidFill>
                            <a:schemeClr val="tx1"/>
                          </a:solidFill>
                        </a:rPr>
                        <a:t>1.35</a:t>
                      </a:r>
                    </a:p>
                  </a:txBody>
                  <a:tcPr anchor="ctr"/>
                </a:tc>
                <a:tc>
                  <a:txBody>
                    <a:bodyPr/>
                    <a:lstStyle/>
                    <a:p>
                      <a:pPr algn="ctr"/>
                      <a:r>
                        <a:rPr lang="it-IT" sz="1400" dirty="0">
                          <a:solidFill>
                            <a:schemeClr val="tx1"/>
                          </a:solidFill>
                        </a:rPr>
                        <a:t>1.06</a:t>
                      </a:r>
                    </a:p>
                  </a:txBody>
                  <a:tcPr anchor="ctr"/>
                </a:tc>
                <a:tc>
                  <a:txBody>
                    <a:bodyPr/>
                    <a:lstStyle/>
                    <a:p>
                      <a:pPr algn="ctr"/>
                      <a:r>
                        <a:rPr lang="it-IT" sz="1400" dirty="0">
                          <a:solidFill>
                            <a:schemeClr val="tx1"/>
                          </a:solidFill>
                        </a:rPr>
                        <a:t>1.18</a:t>
                      </a:r>
                    </a:p>
                  </a:txBody>
                  <a:tcPr anchor="ctr"/>
                </a:tc>
                <a:tc>
                  <a:txBody>
                    <a:bodyPr/>
                    <a:lstStyle/>
                    <a:p>
                      <a:pPr algn="ctr"/>
                      <a:r>
                        <a:rPr lang="it-IT" sz="1400" dirty="0">
                          <a:solidFill>
                            <a:schemeClr val="tx1"/>
                          </a:solidFill>
                        </a:rPr>
                        <a:t>1.15</a:t>
                      </a:r>
                    </a:p>
                  </a:txBody>
                  <a:tcPr anchor="ctr"/>
                </a:tc>
                <a:tc>
                  <a:txBody>
                    <a:bodyPr/>
                    <a:lstStyle/>
                    <a:p>
                      <a:pPr algn="ctr"/>
                      <a:r>
                        <a:rPr lang="it-IT" sz="1400" dirty="0">
                          <a:solidFill>
                            <a:schemeClr val="tx1"/>
                          </a:solidFill>
                        </a:rPr>
                        <a:t>2.21</a:t>
                      </a:r>
                    </a:p>
                  </a:txBody>
                  <a:tcPr anchor="ctr"/>
                </a:tc>
                <a:extLst>
                  <a:ext uri="{0D108BD9-81ED-4DB2-BD59-A6C34878D82A}">
                    <a16:rowId xmlns:a16="http://schemas.microsoft.com/office/drawing/2014/main" val="398973184"/>
                  </a:ext>
                </a:extLst>
              </a:tr>
              <a:tr h="500071">
                <a:tc>
                  <a:txBody>
                    <a:bodyPr/>
                    <a:lstStyle/>
                    <a:p>
                      <a:r>
                        <a:rPr lang="it-IT" sz="1400" dirty="0">
                          <a:solidFill>
                            <a:schemeClr val="tx1"/>
                          </a:solidFill>
                        </a:rPr>
                        <a:t>Grafologia</a:t>
                      </a:r>
                    </a:p>
                  </a:txBody>
                  <a:tcPr anchor="ctr"/>
                </a:tc>
                <a:tc>
                  <a:txBody>
                    <a:bodyPr/>
                    <a:lstStyle/>
                    <a:p>
                      <a:pPr algn="ctr"/>
                      <a:r>
                        <a:rPr lang="it-IT" sz="1400" dirty="0">
                          <a:solidFill>
                            <a:schemeClr val="tx1"/>
                          </a:solidFill>
                          <a:highlight>
                            <a:srgbClr val="00FF00"/>
                          </a:highlight>
                        </a:rPr>
                        <a:t>1.00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C00000"/>
                          </a:solidFill>
                        </a:rPr>
                        <a:t>3.26</a:t>
                      </a:r>
                      <a:endParaRPr lang="it-IT" sz="1400" dirty="0">
                        <a:solidFill>
                          <a:schemeClr val="tx1"/>
                        </a:solidFill>
                      </a:endParaRPr>
                    </a:p>
                  </a:txBody>
                  <a:tcPr anchor="ctr"/>
                </a:tc>
                <a:tc>
                  <a:txBody>
                    <a:bodyPr/>
                    <a:lstStyle/>
                    <a:p>
                      <a:pPr algn="ctr"/>
                      <a:r>
                        <a:rPr lang="it-IT" sz="1400" dirty="0">
                          <a:solidFill>
                            <a:schemeClr val="tx1"/>
                          </a:solidFill>
                        </a:rPr>
                        <a:t>1.75</a:t>
                      </a:r>
                    </a:p>
                  </a:txBody>
                  <a:tcPr anchor="ctr"/>
                </a:tc>
                <a:tc>
                  <a:txBody>
                    <a:bodyPr/>
                    <a:lstStyle/>
                    <a:p>
                      <a:pPr algn="ctr"/>
                      <a:r>
                        <a:rPr lang="it-IT" sz="1400" dirty="0">
                          <a:solidFill>
                            <a:schemeClr val="tx1"/>
                          </a:solidFill>
                          <a:highlight>
                            <a:srgbClr val="00FF00"/>
                          </a:highlight>
                        </a:rPr>
                        <a:t>1.10</a:t>
                      </a:r>
                    </a:p>
                  </a:txBody>
                  <a:tcPr anchor="ctr"/>
                </a:tc>
                <a:tc>
                  <a:txBody>
                    <a:bodyPr/>
                    <a:lstStyle/>
                    <a:p>
                      <a:pPr algn="ctr"/>
                      <a:r>
                        <a:rPr lang="it-IT" sz="1400" dirty="0">
                          <a:solidFill>
                            <a:schemeClr val="tx1"/>
                          </a:solidFill>
                        </a:rPr>
                        <a:t>1.24</a:t>
                      </a:r>
                    </a:p>
                  </a:txBody>
                  <a:tcPr anchor="ctr"/>
                </a:tc>
                <a:tc>
                  <a:txBody>
                    <a:bodyPr/>
                    <a:lstStyle/>
                    <a:p>
                      <a:pPr algn="ctr"/>
                      <a:r>
                        <a:rPr lang="it-IT" sz="1400" dirty="0">
                          <a:solidFill>
                            <a:schemeClr val="tx1"/>
                          </a:solidFill>
                          <a:highlight>
                            <a:srgbClr val="00FF00"/>
                          </a:highlight>
                        </a:rPr>
                        <a:t>1.00</a:t>
                      </a:r>
                    </a:p>
                  </a:txBody>
                  <a:tcPr anchor="ctr"/>
                </a:tc>
                <a:tc>
                  <a:txBody>
                    <a:bodyPr/>
                    <a:lstStyle/>
                    <a:p>
                      <a:pPr algn="ctr"/>
                      <a:r>
                        <a:rPr lang="it-IT" sz="1400" dirty="0">
                          <a:solidFill>
                            <a:schemeClr val="tx1"/>
                          </a:solidFill>
                          <a:highlight>
                            <a:srgbClr val="00FF00"/>
                          </a:highlight>
                        </a:rPr>
                        <a:t>1.21</a:t>
                      </a:r>
                    </a:p>
                  </a:txBody>
                  <a:tcPr anchor="ctr"/>
                </a:tc>
                <a:tc>
                  <a:txBody>
                    <a:bodyPr/>
                    <a:lstStyle/>
                    <a:p>
                      <a:pPr algn="ctr"/>
                      <a:r>
                        <a:rPr lang="it-IT" sz="1400" dirty="0">
                          <a:solidFill>
                            <a:schemeClr val="tx1"/>
                          </a:solidFill>
                          <a:highlight>
                            <a:srgbClr val="00FF00"/>
                          </a:highlight>
                        </a:rPr>
                        <a:t>1.09</a:t>
                      </a:r>
                    </a:p>
                  </a:txBody>
                  <a:tcPr anchor="ctr"/>
                </a:tc>
                <a:extLst>
                  <a:ext uri="{0D108BD9-81ED-4DB2-BD59-A6C34878D82A}">
                    <a16:rowId xmlns:a16="http://schemas.microsoft.com/office/drawing/2014/main" val="897662045"/>
                  </a:ext>
                </a:extLst>
              </a:tr>
            </a:tbl>
          </a:graphicData>
        </a:graphic>
      </p:graphicFrame>
      <p:sp>
        <p:nvSpPr>
          <p:cNvPr id="4" name="Rettangolo 3">
            <a:extLst>
              <a:ext uri="{FF2B5EF4-FFF2-40B4-BE49-F238E27FC236}">
                <a16:creationId xmlns:a16="http://schemas.microsoft.com/office/drawing/2014/main" id="{BABBA1F5-7F19-48CA-8280-0BFD3A8EDA86}"/>
              </a:ext>
            </a:extLst>
          </p:cNvPr>
          <p:cNvSpPr/>
          <p:nvPr/>
        </p:nvSpPr>
        <p:spPr>
          <a:xfrm>
            <a:off x="179512" y="6488668"/>
            <a:ext cx="1499128" cy="276999"/>
          </a:xfrm>
          <a:prstGeom prst="rect">
            <a:avLst/>
          </a:prstGeom>
        </p:spPr>
        <p:txBody>
          <a:bodyPr wrap="none">
            <a:spAutoFit/>
          </a:bodyPr>
          <a:lstStyle/>
          <a:p>
            <a:r>
              <a:rPr lang="it-IT" sz="1200" dirty="0"/>
              <a:t>*Ryan et al. (1999)</a:t>
            </a:r>
          </a:p>
        </p:txBody>
      </p:sp>
      <p:sp>
        <p:nvSpPr>
          <p:cNvPr id="7" name="Rettangolo 6">
            <a:extLst>
              <a:ext uri="{FF2B5EF4-FFF2-40B4-BE49-F238E27FC236}">
                <a16:creationId xmlns:a16="http://schemas.microsoft.com/office/drawing/2014/main" id="{C1573298-C020-4520-98AA-80A1A6405BFC}"/>
              </a:ext>
            </a:extLst>
          </p:cNvPr>
          <p:cNvSpPr/>
          <p:nvPr/>
        </p:nvSpPr>
        <p:spPr>
          <a:xfrm>
            <a:off x="107504" y="5539511"/>
            <a:ext cx="8856984" cy="276999"/>
          </a:xfrm>
          <a:prstGeom prst="rect">
            <a:avLst/>
          </a:prstGeom>
        </p:spPr>
        <p:txBody>
          <a:bodyPr wrap="square">
            <a:spAutoFit/>
          </a:bodyPr>
          <a:lstStyle/>
          <a:p>
            <a:r>
              <a:rPr lang="it-IT" sz="1200" dirty="0"/>
              <a:t>1 = </a:t>
            </a:r>
            <a:r>
              <a:rPr lang="it-IT" sz="1200" i="1" dirty="0"/>
              <a:t>mai</a:t>
            </a:r>
            <a:r>
              <a:rPr lang="it-IT" sz="1200" dirty="0"/>
              <a:t>, 2 = </a:t>
            </a:r>
            <a:r>
              <a:rPr lang="it-IT" sz="1200" i="1" dirty="0"/>
              <a:t>raramente</a:t>
            </a:r>
            <a:r>
              <a:rPr lang="it-IT" sz="1200" dirty="0"/>
              <a:t> (1-20%), 3=</a:t>
            </a:r>
            <a:r>
              <a:rPr lang="it-IT" sz="1200" i="1" dirty="0"/>
              <a:t>occasionalmente</a:t>
            </a:r>
            <a:r>
              <a:rPr lang="it-IT" sz="1200" dirty="0"/>
              <a:t> (21-50%), 4 = </a:t>
            </a:r>
            <a:r>
              <a:rPr lang="it-IT" sz="1200" i="1" dirty="0"/>
              <a:t>spesso</a:t>
            </a:r>
            <a:r>
              <a:rPr lang="it-IT" sz="1200" dirty="0"/>
              <a:t> (51-80%), 5 = </a:t>
            </a:r>
            <a:r>
              <a:rPr lang="it-IT" sz="1200" i="1" dirty="0"/>
              <a:t>sempre o quasi sempre </a:t>
            </a:r>
            <a:r>
              <a:rPr lang="it-IT" sz="1200" dirty="0"/>
              <a:t>(81-100%)</a:t>
            </a:r>
          </a:p>
        </p:txBody>
      </p:sp>
    </p:spTree>
    <p:extLst>
      <p:ext uri="{BB962C8B-B14F-4D97-AF65-F5344CB8AC3E}">
        <p14:creationId xmlns:p14="http://schemas.microsoft.com/office/powerpoint/2010/main" val="1230413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E049D-8322-4DFA-B329-59CC18F17453}"/>
              </a:ext>
            </a:extLst>
          </p:cNvPr>
          <p:cNvSpPr>
            <a:spLocks noGrp="1"/>
          </p:cNvSpPr>
          <p:nvPr>
            <p:ph type="title"/>
          </p:nvPr>
        </p:nvSpPr>
        <p:spPr/>
        <p:txBody>
          <a:bodyPr/>
          <a:lstStyle/>
          <a:p>
            <a:r>
              <a:rPr lang="it-IT" dirty="0"/>
              <a:t>Utilità</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598781DB-A353-40E5-BF07-EDDE115300AC}"/>
                  </a:ext>
                </a:extLst>
              </p:cNvPr>
              <p:cNvSpPr>
                <a:spLocks noGrp="1"/>
              </p:cNvSpPr>
              <p:nvPr>
                <p:ph idx="1"/>
              </p:nvPr>
            </p:nvSpPr>
            <p:spPr>
              <a:xfrm>
                <a:off x="179512" y="1426766"/>
                <a:ext cx="8856984" cy="5242594"/>
              </a:xfrm>
            </p:spPr>
            <p:txBody>
              <a:bodyPr/>
              <a:lstStyle/>
              <a:p>
                <a:r>
                  <a:rPr lang="it-IT" sz="2400" dirty="0"/>
                  <a:t>Il </a:t>
                </a:r>
                <a:r>
                  <a:rPr lang="it-IT" sz="2400" i="1" dirty="0"/>
                  <a:t>grado in cui le informazioni ottenute attraverso la selezione si riflettono sui risultati economici dell’organizzazione</a:t>
                </a:r>
                <a:r>
                  <a:rPr lang="it-IT" sz="2400" dirty="0"/>
                  <a:t>. </a:t>
                </a:r>
              </a:p>
              <a:p>
                <a:r>
                  <a:rPr lang="it-IT" sz="2400" dirty="0"/>
                  <a:t>Al crescere di attendibilità, validità e </a:t>
                </a:r>
                <a:r>
                  <a:rPr lang="it-IT" sz="2400" dirty="0" err="1"/>
                  <a:t>generalizzabilità</a:t>
                </a:r>
                <a:r>
                  <a:rPr lang="it-IT" sz="2400" dirty="0"/>
                  <a:t>, cresce anche l’utilità. Ma l’utilità </a:t>
                </a:r>
                <a:r>
                  <a:rPr lang="it-IT" sz="2400" i="1" dirty="0"/>
                  <a:t>dipende dai costi della selezione</a:t>
                </a:r>
              </a:p>
              <a:p>
                <a14:m>
                  <m:oMath xmlns:m="http://schemas.openxmlformats.org/officeDocument/2006/math">
                    <m:r>
                      <m:rPr>
                        <m:sty m:val="p"/>
                      </m:rPr>
                      <a:rPr lang="it-IT" sz="2400" i="1" smtClean="0">
                        <a:latin typeface="Cambria Math" panose="02040503050406030204" pitchFamily="18" charset="0"/>
                        <a:ea typeface="Cambria Math" panose="02040503050406030204" pitchFamily="18" charset="0"/>
                      </a:rPr>
                      <m:t>Δ</m:t>
                    </m:r>
                    <m:f>
                      <m:fPr>
                        <m:type m:val="lin"/>
                        <m:ctrlPr>
                          <a:rPr lang="it-IT" sz="2400" i="1" smtClean="0">
                            <a:latin typeface="Cambria Math" panose="02040503050406030204" pitchFamily="18" charset="0"/>
                            <a:ea typeface="Cambria Math" panose="02040503050406030204" pitchFamily="18" charset="0"/>
                          </a:rPr>
                        </m:ctrlPr>
                      </m:fPr>
                      <m:num>
                        <m:acc>
                          <m:accPr>
                            <m:chr m:val="̅"/>
                            <m:ctrlPr>
                              <a:rPr lang="it-IT" sz="2400" i="1" smtClean="0">
                                <a:latin typeface="Cambria Math" panose="02040503050406030204" pitchFamily="18" charset="0"/>
                                <a:ea typeface="Cambria Math" panose="02040503050406030204" pitchFamily="18" charset="0"/>
                              </a:rPr>
                            </m:ctrlPr>
                          </m:accPr>
                          <m:e>
                            <m:r>
                              <a:rPr lang="it-IT" sz="2400" i="1" smtClean="0">
                                <a:latin typeface="Cambria Math" panose="02040503050406030204" pitchFamily="18" charset="0"/>
                                <a:ea typeface="Cambria Math" panose="02040503050406030204" pitchFamily="18" charset="0"/>
                              </a:rPr>
                              <m:t>𝑈</m:t>
                            </m:r>
                          </m:e>
                        </m:acc>
                      </m:num>
                      <m:den>
                        <m:r>
                          <a:rPr lang="it-IT" sz="2400" i="1" smtClean="0">
                            <a:latin typeface="Cambria Math" panose="02040503050406030204" pitchFamily="18" charset="0"/>
                            <a:ea typeface="Cambria Math" panose="02040503050406030204" pitchFamily="18" charset="0"/>
                          </a:rPr>
                          <m:t>𝑎</m:t>
                        </m:r>
                        <m:r>
                          <a:rPr lang="it-IT" sz="2400" b="0" i="1" smtClean="0">
                            <a:latin typeface="Cambria Math" panose="02040503050406030204" pitchFamily="18" charset="0"/>
                            <a:ea typeface="Cambria Math" panose="02040503050406030204" pitchFamily="18" charset="0"/>
                          </a:rPr>
                          <m:t>𝑠𝑠𝑢𝑛𝑧𝑖𝑜𝑛𝑒</m:t>
                        </m:r>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𝑎𝑛𝑛𝑜</m:t>
                        </m:r>
                      </m:den>
                    </m:f>
                    <m:r>
                      <a:rPr lang="it-IT" sz="2400" i="1" smtClean="0">
                        <a:latin typeface="Cambria Math" panose="02040503050406030204" pitchFamily="18" charset="0"/>
                        <a:ea typeface="Cambria Math" panose="02040503050406030204" pitchFamily="18" charset="0"/>
                      </a:rPr>
                      <m:t>=</m:t>
                    </m:r>
                    <m:sSub>
                      <m:sSubPr>
                        <m:ctrlPr>
                          <a:rPr lang="it-IT" sz="2400" b="1" i="1" smtClean="0">
                            <a:latin typeface="Cambria Math" panose="02040503050406030204" pitchFamily="18" charset="0"/>
                            <a:ea typeface="Cambria Math" panose="02040503050406030204" pitchFamily="18" charset="0"/>
                          </a:rPr>
                        </m:ctrlPr>
                      </m:sSubPr>
                      <m:e>
                        <m:r>
                          <a:rPr lang="it-IT" sz="2400" b="1" i="1" smtClean="0">
                            <a:latin typeface="Cambria Math" panose="02040503050406030204" pitchFamily="18" charset="0"/>
                            <a:ea typeface="Cambria Math" panose="02040503050406030204" pitchFamily="18" charset="0"/>
                          </a:rPr>
                          <m:t>𝜟</m:t>
                        </m:r>
                      </m:e>
                      <m:sub>
                        <m:sSub>
                          <m:sSubPr>
                            <m:ctrlPr>
                              <a:rPr lang="it-IT" sz="2400" b="1" i="1" smtClean="0">
                                <a:latin typeface="Cambria Math" panose="02040503050406030204" pitchFamily="18" charset="0"/>
                                <a:ea typeface="Cambria Math" panose="02040503050406030204" pitchFamily="18" charset="0"/>
                              </a:rPr>
                            </m:ctrlPr>
                          </m:sSubPr>
                          <m:e>
                            <m:r>
                              <a:rPr lang="it-IT" sz="2400" b="1" i="1" smtClean="0">
                                <a:latin typeface="Cambria Math" panose="02040503050406030204" pitchFamily="18" charset="0"/>
                                <a:ea typeface="Cambria Math" panose="02040503050406030204" pitchFamily="18" charset="0"/>
                              </a:rPr>
                              <m:t>𝒓</m:t>
                            </m:r>
                          </m:e>
                          <m:sub>
                            <m:r>
                              <a:rPr lang="it-IT" sz="2400" b="1" i="1" smtClean="0">
                                <a:latin typeface="Cambria Math" panose="02040503050406030204" pitchFamily="18" charset="0"/>
                                <a:ea typeface="Cambria Math" panose="02040503050406030204" pitchFamily="18" charset="0"/>
                              </a:rPr>
                              <m:t>𝒙𝒚</m:t>
                            </m:r>
                          </m:sub>
                        </m:sSub>
                      </m:sub>
                    </m:sSub>
                    <m:sSub>
                      <m:sSubPr>
                        <m:ctrlPr>
                          <a:rPr lang="it-IT" sz="2400" b="1" i="1" smtClean="0">
                            <a:latin typeface="Cambria Math" panose="02040503050406030204" pitchFamily="18" charset="0"/>
                            <a:ea typeface="Cambria Math" panose="02040503050406030204" pitchFamily="18" charset="0"/>
                          </a:rPr>
                        </m:ctrlPr>
                      </m:sSubPr>
                      <m:e>
                        <m:r>
                          <a:rPr lang="it-IT" sz="2400" b="1" i="1">
                            <a:latin typeface="Cambria Math" panose="02040503050406030204" pitchFamily="18" charset="0"/>
                            <a:ea typeface="Cambria Math" panose="02040503050406030204" pitchFamily="18" charset="0"/>
                          </a:rPr>
                          <m:t>𝑺𝑫</m:t>
                        </m:r>
                      </m:e>
                      <m:sub>
                        <m:r>
                          <a:rPr lang="it-IT" sz="2400" b="1" i="1" smtClean="0">
                            <a:latin typeface="Cambria Math" panose="02040503050406030204" pitchFamily="18" charset="0"/>
                            <a:ea typeface="Cambria Math" panose="02040503050406030204" pitchFamily="18" charset="0"/>
                          </a:rPr>
                          <m:t>𝒚</m:t>
                        </m:r>
                      </m:sub>
                    </m:sSub>
                    <m:sSub>
                      <m:sSubPr>
                        <m:ctrlPr>
                          <a:rPr lang="it-IT" sz="2400" b="1" i="1" smtClean="0">
                            <a:latin typeface="Cambria Math" panose="02040503050406030204" pitchFamily="18" charset="0"/>
                            <a:ea typeface="Cambria Math" panose="02040503050406030204" pitchFamily="18" charset="0"/>
                          </a:rPr>
                        </m:ctrlPr>
                      </m:sSubPr>
                      <m:e>
                        <m:acc>
                          <m:accPr>
                            <m:chr m:val="̅"/>
                            <m:ctrlPr>
                              <a:rPr lang="it-IT" sz="2400" b="1" i="1" smtClean="0">
                                <a:latin typeface="Cambria Math" panose="02040503050406030204" pitchFamily="18" charset="0"/>
                                <a:ea typeface="Cambria Math" panose="02040503050406030204" pitchFamily="18" charset="0"/>
                              </a:rPr>
                            </m:ctrlPr>
                          </m:accPr>
                          <m:e>
                            <m:r>
                              <a:rPr lang="it-IT" sz="2400" b="1" i="1" smtClean="0">
                                <a:latin typeface="Cambria Math" panose="02040503050406030204" pitchFamily="18" charset="0"/>
                                <a:ea typeface="Cambria Math" panose="02040503050406030204" pitchFamily="18" charset="0"/>
                              </a:rPr>
                              <m:t>𝒁</m:t>
                            </m:r>
                            <m:r>
                              <a:rPr lang="it-IT" sz="2400" b="1" i="1" smtClean="0">
                                <a:latin typeface="Cambria Math" panose="02040503050406030204" pitchFamily="18" charset="0"/>
                                <a:ea typeface="Cambria Math" panose="02040503050406030204" pitchFamily="18" charset="0"/>
                              </a:rPr>
                              <m:t> </m:t>
                            </m:r>
                          </m:e>
                        </m:acc>
                      </m:e>
                      <m:sub>
                        <m:r>
                          <a:rPr lang="it-IT" sz="2400" b="1" i="1" smtClean="0">
                            <a:latin typeface="Cambria Math" panose="02040503050406030204" pitchFamily="18" charset="0"/>
                            <a:ea typeface="Cambria Math" panose="02040503050406030204" pitchFamily="18" charset="0"/>
                          </a:rPr>
                          <m:t>𝒙</m:t>
                        </m:r>
                      </m:sub>
                    </m:sSub>
                  </m:oMath>
                </a14:m>
                <a:endParaRPr lang="it-IT" sz="2400" b="1" dirty="0"/>
              </a:p>
              <a:p>
                <a:pPr lvl="1"/>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𝜟</m:t>
                        </m:r>
                      </m:e>
                      <m:sub>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𝒓</m:t>
                            </m:r>
                          </m:e>
                          <m:sub>
                            <m:r>
                              <a:rPr lang="it-IT" sz="2000" b="1" i="1">
                                <a:latin typeface="Cambria Math" panose="02040503050406030204" pitchFamily="18" charset="0"/>
                                <a:ea typeface="Cambria Math" panose="02040503050406030204" pitchFamily="18" charset="0"/>
                              </a:rPr>
                              <m:t>𝒙𝒚</m:t>
                            </m:r>
                          </m:sub>
                        </m:sSub>
                      </m:sub>
                    </m:sSub>
                    <m:r>
                      <a:rPr lang="it-IT" sz="2000" b="0" i="1" smtClean="0">
                        <a:latin typeface="Cambria Math" panose="02040503050406030204" pitchFamily="18" charset="0"/>
                        <a:ea typeface="Cambria Math" panose="02040503050406030204" pitchFamily="18" charset="0"/>
                      </a:rPr>
                      <m:t>=</m:t>
                    </m:r>
                  </m:oMath>
                </a14:m>
                <a:r>
                  <a:rPr lang="it-IT" sz="2000" dirty="0"/>
                  <a:t> differenza di validità rispetto al metodo precedente. Se il metodo precedente non esiste o non è valido, </a:t>
                </a:r>
                <a14:m>
                  <m:oMath xmlns:m="http://schemas.openxmlformats.org/officeDocument/2006/math">
                    <m:sSub>
                      <m:sSubPr>
                        <m:ctrlPr>
                          <a:rPr lang="it-IT" sz="2000" i="1">
                            <a:latin typeface="Cambria Math" panose="02040503050406030204" pitchFamily="18" charset="0"/>
                            <a:ea typeface="Cambria Math" panose="02040503050406030204" pitchFamily="18" charset="0"/>
                          </a:rPr>
                        </m:ctrlPr>
                      </m:sSubPr>
                      <m:e>
                        <m:r>
                          <m:rPr>
                            <m:sty m:val="p"/>
                          </m:rPr>
                          <a:rPr lang="it-IT" sz="2000" i="1">
                            <a:latin typeface="Cambria Math" panose="02040503050406030204" pitchFamily="18" charset="0"/>
                            <a:ea typeface="Cambria Math" panose="02040503050406030204" pitchFamily="18" charset="0"/>
                          </a:rPr>
                          <m:t>Δ</m:t>
                        </m:r>
                        <m:r>
                          <a:rPr lang="it-IT" sz="2000" b="0" i="1" smtClean="0">
                            <a:latin typeface="Cambria Math" panose="02040503050406030204" pitchFamily="18" charset="0"/>
                            <a:ea typeface="Cambria Math" panose="02040503050406030204" pitchFamily="18" charset="0"/>
                          </a:rPr>
                          <m:t>𝑟</m:t>
                        </m:r>
                      </m:e>
                      <m:sub>
                        <m:r>
                          <a:rPr lang="it-IT" sz="2000" b="0" i="1" smtClean="0">
                            <a:latin typeface="Cambria Math" panose="02040503050406030204" pitchFamily="18" charset="0"/>
                            <a:ea typeface="Cambria Math" panose="02040503050406030204" pitchFamily="18" charset="0"/>
                          </a:rPr>
                          <m:t>𝑥𝑦</m:t>
                        </m:r>
                      </m:sub>
                    </m:sSub>
                    <m:r>
                      <a:rPr lang="it-IT" sz="2000" b="0" i="1" smtClean="0">
                        <a:latin typeface="Cambria Math" panose="02040503050406030204" pitchFamily="18" charset="0"/>
                        <a:ea typeface="Cambria Math" panose="02040503050406030204" pitchFamily="18" charset="0"/>
                      </a:rPr>
                      <m:t>=</m:t>
                    </m:r>
                    <m:sSub>
                      <m:sSubPr>
                        <m:ctrlPr>
                          <a:rPr lang="it-IT" sz="2000" b="0" i="1" smtClean="0">
                            <a:latin typeface="Cambria Math" panose="02040503050406030204" pitchFamily="18" charset="0"/>
                            <a:ea typeface="Cambria Math" panose="02040503050406030204" pitchFamily="18" charset="0"/>
                          </a:rPr>
                        </m:ctrlPr>
                      </m:sSubPr>
                      <m:e>
                        <m:r>
                          <a:rPr lang="it-IT" sz="2000" b="0" i="1" smtClean="0">
                            <a:latin typeface="Cambria Math" panose="02040503050406030204" pitchFamily="18" charset="0"/>
                            <a:ea typeface="Cambria Math" panose="02040503050406030204" pitchFamily="18" charset="0"/>
                          </a:rPr>
                          <m:t>𝑟</m:t>
                        </m:r>
                      </m:e>
                      <m:sub>
                        <m:r>
                          <a:rPr lang="it-IT" sz="2000" b="0" i="1" smtClean="0">
                            <a:latin typeface="Cambria Math" panose="02040503050406030204" pitchFamily="18" charset="0"/>
                            <a:ea typeface="Cambria Math" panose="02040503050406030204" pitchFamily="18" charset="0"/>
                          </a:rPr>
                          <m:t>𝑥𝑦</m:t>
                        </m:r>
                      </m:sub>
                    </m:sSub>
                  </m:oMath>
                </a14:m>
                <a:endParaRPr lang="it-IT" sz="2000" dirty="0"/>
              </a:p>
              <a:p>
                <a:pPr lvl="1"/>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𝑺𝑫</m:t>
                        </m:r>
                      </m:e>
                      <m:sub>
                        <m:r>
                          <a:rPr lang="it-IT" sz="2000" b="1" i="1">
                            <a:latin typeface="Cambria Math" panose="02040503050406030204" pitchFamily="18" charset="0"/>
                            <a:ea typeface="Cambria Math" panose="02040503050406030204" pitchFamily="18" charset="0"/>
                          </a:rPr>
                          <m:t>𝒚</m:t>
                        </m:r>
                      </m:sub>
                    </m:sSub>
                    <m:r>
                      <a:rPr lang="it-IT" sz="2000" b="0" i="1" smtClean="0">
                        <a:latin typeface="Cambria Math" panose="02040503050406030204" pitchFamily="18" charset="0"/>
                        <a:ea typeface="Cambria Math" panose="02040503050406030204" pitchFamily="18" charset="0"/>
                      </a:rPr>
                      <m:t>=</m:t>
                    </m:r>
                  </m:oMath>
                </a14:m>
                <a:r>
                  <a:rPr lang="it-IT" sz="2000" dirty="0"/>
                  <a:t> deviazione standard del criterio (ad esempio il costo annuo del candidato selezionato). In mancanza di informazioni certe, Schmidt e Hunter (1998) suggeriscono di usare il 40% del costo annuo. Ad esempio, se una posizione costa 40 mila euro all’anno, </a:t>
                </a:r>
                <a14:m>
                  <m:oMath xmlns:m="http://schemas.openxmlformats.org/officeDocument/2006/math">
                    <m:sSub>
                      <m:sSubPr>
                        <m:ctrlPr>
                          <a:rPr lang="it-IT" sz="2000" i="1">
                            <a:latin typeface="Cambria Math" panose="02040503050406030204" pitchFamily="18" charset="0"/>
                            <a:ea typeface="Cambria Math" panose="02040503050406030204" pitchFamily="18" charset="0"/>
                          </a:rPr>
                        </m:ctrlPr>
                      </m:sSubPr>
                      <m:e>
                        <m:r>
                          <a:rPr lang="it-IT" sz="2000" i="1">
                            <a:latin typeface="Cambria Math" panose="02040503050406030204" pitchFamily="18" charset="0"/>
                            <a:ea typeface="Cambria Math" panose="02040503050406030204" pitchFamily="18" charset="0"/>
                          </a:rPr>
                          <m:t>𝑆𝐷</m:t>
                        </m:r>
                      </m:e>
                      <m:sub>
                        <m:r>
                          <a:rPr lang="it-IT" sz="2000" i="1">
                            <a:latin typeface="Cambria Math" panose="02040503050406030204" pitchFamily="18" charset="0"/>
                            <a:ea typeface="Cambria Math" panose="02040503050406030204" pitchFamily="18" charset="0"/>
                          </a:rPr>
                          <m:t>𝑦</m:t>
                        </m:r>
                      </m:sub>
                    </m:sSub>
                    <m:r>
                      <a:rPr lang="it-IT" sz="2000" i="1">
                        <a:latin typeface="Cambria Math" panose="02040503050406030204" pitchFamily="18" charset="0"/>
                        <a:ea typeface="Cambria Math" panose="02040503050406030204" pitchFamily="18" charset="0"/>
                      </a:rPr>
                      <m:t>=</m:t>
                    </m:r>
                  </m:oMath>
                </a14:m>
                <a:r>
                  <a:rPr lang="it-IT" sz="2000" dirty="0"/>
                  <a:t>16000 euro</a:t>
                </a:r>
              </a:p>
              <a:p>
                <a:pPr lvl="1"/>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acc>
                          <m:accPr>
                            <m:chr m:val="̅"/>
                            <m:ctrlPr>
                              <a:rPr lang="it-IT" sz="2000" b="1" i="1">
                                <a:latin typeface="Cambria Math" panose="02040503050406030204" pitchFamily="18" charset="0"/>
                                <a:ea typeface="Cambria Math" panose="02040503050406030204" pitchFamily="18" charset="0"/>
                              </a:rPr>
                            </m:ctrlPr>
                          </m:accPr>
                          <m:e>
                            <m:r>
                              <a:rPr lang="it-IT" sz="2000" b="1" i="1">
                                <a:latin typeface="Cambria Math" panose="02040503050406030204" pitchFamily="18" charset="0"/>
                                <a:ea typeface="Cambria Math" panose="02040503050406030204" pitchFamily="18" charset="0"/>
                              </a:rPr>
                              <m:t>𝒁</m:t>
                            </m:r>
                            <m:r>
                              <a:rPr lang="it-IT" sz="2000" b="1" i="1">
                                <a:latin typeface="Cambria Math" panose="02040503050406030204" pitchFamily="18" charset="0"/>
                                <a:ea typeface="Cambria Math" panose="02040503050406030204" pitchFamily="18" charset="0"/>
                              </a:rPr>
                              <m:t> </m:t>
                            </m:r>
                          </m:e>
                        </m:acc>
                      </m:e>
                      <m:sub>
                        <m:r>
                          <a:rPr lang="it-IT" sz="2000" b="1" i="1">
                            <a:latin typeface="Cambria Math" panose="02040503050406030204" pitchFamily="18" charset="0"/>
                            <a:ea typeface="Cambria Math" panose="02040503050406030204" pitchFamily="18" charset="0"/>
                          </a:rPr>
                          <m:t>𝒙</m:t>
                        </m:r>
                      </m:sub>
                    </m:sSub>
                    <m:r>
                      <a:rPr lang="it-IT" sz="2000" b="1" i="1" smtClean="0">
                        <a:latin typeface="Cambria Math" panose="02040503050406030204" pitchFamily="18" charset="0"/>
                        <a:ea typeface="Cambria Math" panose="02040503050406030204" pitchFamily="18" charset="0"/>
                      </a:rPr>
                      <m:t>=</m:t>
                    </m:r>
                  </m:oMath>
                </a14:m>
                <a:r>
                  <a:rPr lang="it-IT" sz="2000" dirty="0"/>
                  <a:t> punteggio standardizzato al test di selezione del candidato successivamente assunto</a:t>
                </a:r>
              </a:p>
            </p:txBody>
          </p:sp>
        </mc:Choice>
        <mc:Fallback xmlns="">
          <p:sp>
            <p:nvSpPr>
              <p:cNvPr id="3" name="Segnaposto contenuto 2">
                <a:extLst>
                  <a:ext uri="{FF2B5EF4-FFF2-40B4-BE49-F238E27FC236}">
                    <a16:creationId xmlns:a16="http://schemas.microsoft.com/office/drawing/2014/main" id="{598781DB-A353-40E5-BF07-EDDE115300AC}"/>
                  </a:ext>
                </a:extLst>
              </p:cNvPr>
              <p:cNvSpPr>
                <a:spLocks noGrp="1" noRot="1" noChangeAspect="1" noMove="1" noResize="1" noEditPoints="1" noAdjustHandles="1" noChangeArrowheads="1" noChangeShapeType="1" noTextEdit="1"/>
              </p:cNvSpPr>
              <p:nvPr>
                <p:ph idx="1"/>
              </p:nvPr>
            </p:nvSpPr>
            <p:spPr>
              <a:xfrm>
                <a:off x="179512" y="1426766"/>
                <a:ext cx="8856984" cy="5242594"/>
              </a:xfrm>
              <a:blipFill>
                <a:blip r:embed="rId2"/>
                <a:stretch>
                  <a:fillRect l="-1032" t="-814" r="-482" b="-2093"/>
                </a:stretch>
              </a:blipFill>
            </p:spPr>
            <p:txBody>
              <a:bodyPr/>
              <a:lstStyle/>
              <a:p>
                <a:r>
                  <a:rPr lang="it-IT">
                    <a:noFill/>
                  </a:rPr>
                  <a:t> </a:t>
                </a:r>
              </a:p>
            </p:txBody>
          </p:sp>
        </mc:Fallback>
      </mc:AlternateContent>
    </p:spTree>
    <p:extLst>
      <p:ext uri="{BB962C8B-B14F-4D97-AF65-F5344CB8AC3E}">
        <p14:creationId xmlns:p14="http://schemas.microsoft.com/office/powerpoint/2010/main" val="3615298984"/>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170190</TotalTime>
  <Words>15756</Words>
  <Application>Microsoft Office PowerPoint</Application>
  <PresentationFormat>Presentazione su schermo (4:3)</PresentationFormat>
  <Paragraphs>2294</Paragraphs>
  <Slides>221</Slides>
  <Notes>7</Notes>
  <HiddenSlides>2</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221</vt:i4>
      </vt:variant>
    </vt:vector>
  </HeadingPairs>
  <TitlesOfParts>
    <vt:vector size="228" baseType="lpstr">
      <vt:lpstr>Arial</vt:lpstr>
      <vt:lpstr>Arial Unicode MS</vt:lpstr>
      <vt:lpstr>Cambria Math</vt:lpstr>
      <vt:lpstr>Tahoma</vt:lpstr>
      <vt:lpstr>Wingdings</vt:lpstr>
      <vt:lpstr>Struttura predefinita</vt:lpstr>
      <vt:lpstr>Presentation</vt:lpstr>
      <vt:lpstr>Presentazione standard di PowerPoint</vt:lpstr>
      <vt:lpstr>Presentazione standard di PowerPoint</vt:lpstr>
      <vt:lpstr>Presentazione standard di PowerPoint</vt:lpstr>
      <vt:lpstr>Presentazione standard di PowerPoint</vt:lpstr>
      <vt:lpstr>Manuali in lingua inglese  disponibili per l’approfondimento (ad es. tesi)</vt:lpstr>
      <vt:lpstr>Due percorsi separati</vt:lpstr>
      <vt:lpstr>Metodi – attività in presenza</vt:lpstr>
      <vt:lpstr>Metodi – attività a distanza</vt:lpstr>
      <vt:lpstr>Presentazione standard di PowerPoint</vt:lpstr>
      <vt:lpstr>Valutazione del profitto: abilità</vt:lpstr>
      <vt:lpstr>Criteri di valutazione</vt:lpstr>
      <vt:lpstr>Valutazione tra pari</vt:lpstr>
      <vt:lpstr>Le attività pratiche</vt:lpstr>
      <vt:lpstr>Presentazione delle attività pratiche</vt:lpstr>
      <vt:lpstr>Regole e aspettative reciproche</vt:lpstr>
      <vt:lpstr>Cos’è la selezione del personale</vt:lpstr>
      <vt:lpstr>Obiettivi della selezione</vt:lpstr>
      <vt:lpstr>La selezione del personale è un’attività probabilistica</vt:lpstr>
      <vt:lpstr>Come il budget influenza la selezione</vt:lpstr>
      <vt:lpstr>L’importanza della selezione</vt:lpstr>
      <vt:lpstr>Gestione Strategica delle Risorse Umane</vt:lpstr>
      <vt:lpstr>Sistemi di gestione del personale</vt:lpstr>
      <vt:lpstr>Più nello specifico…</vt:lpstr>
      <vt:lpstr>Le fasi della selezione</vt:lpstr>
      <vt:lpstr>Job Analysis</vt:lpstr>
      <vt:lpstr>Analisi del flusso di lavoro</vt:lpstr>
      <vt:lpstr>Alleniamoci</vt:lpstr>
      <vt:lpstr>Struttura Organizzativa</vt:lpstr>
      <vt:lpstr>Struttura funzionale</vt:lpstr>
      <vt:lpstr>Struttura divisionale</vt:lpstr>
      <vt:lpstr>Job Analysis</vt:lpstr>
      <vt:lpstr>La posizione (Job)</vt:lpstr>
      <vt:lpstr>Due output della JA: </vt:lpstr>
      <vt:lpstr>Quadro sinottico delle informazioni per la JA</vt:lpstr>
      <vt:lpstr>O*NET</vt:lpstr>
      <vt:lpstr>Metodi per la raccolta dati nella JA</vt:lpstr>
      <vt:lpstr>Approfondimento</vt:lpstr>
      <vt:lpstr>Attendibilità delle fonti e delle scale (Dierdorrf et al., 2003; Voskuijl et al., 2002)</vt:lpstr>
      <vt:lpstr>Errori tipici nella JA</vt:lpstr>
      <vt:lpstr>L’analisi della posizione per la selezione</vt:lpstr>
      <vt:lpstr>Utilizzo della JA</vt:lpstr>
      <vt:lpstr>L’intervista di JA:  caratteristiche principali</vt:lpstr>
      <vt:lpstr> Comportamenti critici dell’analista </vt:lpstr>
      <vt:lpstr>Compiti per casa</vt:lpstr>
      <vt:lpstr>L’intervista di Job Analysis</vt:lpstr>
      <vt:lpstr>Attività</vt:lpstr>
      <vt:lpstr>Esercitazione sulla Job Description</vt:lpstr>
      <vt:lpstr>Esercitazione sulla Job Description</vt:lpstr>
      <vt:lpstr>Efficacia della selezione</vt:lpstr>
      <vt:lpstr>Efficacia della selezione</vt:lpstr>
      <vt:lpstr>Efficacia della selezione</vt:lpstr>
      <vt:lpstr>Attendibilità</vt:lpstr>
      <vt:lpstr>Attendibilità</vt:lpstr>
      <vt:lpstr>Alcuni metodi per stimare l’attendibilità di una misurazione</vt:lpstr>
      <vt:lpstr>Un passo indietro: la correlazione</vt:lpstr>
      <vt:lpstr>La correlazione tra altezza e peso</vt:lpstr>
      <vt:lpstr>La correlazione tra altezza e peso nei maratoneti</vt:lpstr>
      <vt:lpstr>Esempi di correlazione</vt:lpstr>
      <vt:lpstr>Validità</vt:lpstr>
      <vt:lpstr>Validità</vt:lpstr>
      <vt:lpstr>Alcuni tipi di validità  usati nella selezione</vt:lpstr>
      <vt:lpstr>Validità di criterio</vt:lpstr>
      <vt:lpstr>Validità concomitante vs. predittiva</vt:lpstr>
      <vt:lpstr>Validità concomitante vs. predittiva</vt:lpstr>
      <vt:lpstr>Alcuni accorgimenti utili per interpretare la letteratura</vt:lpstr>
      <vt:lpstr>Correlazione e varianza condivisa</vt:lpstr>
      <vt:lpstr>Pubblicazione selettiva e confronti multipli </vt:lpstr>
      <vt:lpstr>Capire gli indici di validità</vt:lpstr>
      <vt:lpstr>Capire gli indici di validità</vt:lpstr>
      <vt:lpstr>Capire gli indici di validità</vt:lpstr>
      <vt:lpstr>Capire gli indici di validità</vt:lpstr>
      <vt:lpstr>La validità incrementale</vt:lpstr>
      <vt:lpstr>La validità mitica</vt:lpstr>
      <vt:lpstr>Generalizzabilità</vt:lpstr>
      <vt:lpstr>Validity Generalization Studies</vt:lpstr>
      <vt:lpstr>Il contributo di Schmidt &amp; Hunter</vt:lpstr>
      <vt:lpstr>Errore di campionamento e moderatori</vt:lpstr>
      <vt:lpstr>Errore di campionamento e moderatori</vt:lpstr>
      <vt:lpstr>Inattendibilità del criterio</vt:lpstr>
      <vt:lpstr>Inattendibilità del criterio</vt:lpstr>
      <vt:lpstr>Esercizio</vt:lpstr>
      <vt:lpstr>Soluzione</vt:lpstr>
      <vt:lpstr>Range Restriction</vt:lpstr>
      <vt:lpstr>Range restriction </vt:lpstr>
      <vt:lpstr>Range Restriction</vt:lpstr>
      <vt:lpstr>Range Restriction</vt:lpstr>
      <vt:lpstr>Range Restriction</vt:lpstr>
      <vt:lpstr>Range Restriction</vt:lpstr>
      <vt:lpstr>Range Restriction</vt:lpstr>
      <vt:lpstr>Range Restriction</vt:lpstr>
      <vt:lpstr>Correggere per la Range Restriction</vt:lpstr>
      <vt:lpstr>Range Restriction</vt:lpstr>
      <vt:lpstr>I risultati della rivoluzione di Hunter &amp; Schmidt</vt:lpstr>
      <vt:lpstr>Validità operativa di alcuni metodi di selezione attraverso lavori diversi.  Fonti:  1Salgado et al., 2003 2Roth et al., 2005 3Van Iddekinge et al., 2012 4Judge &amp; Bono, 2001 5[Hunter &amp; Hunter, 1984; Schmidt &amp; Hunter, 1998] 6 Ones et al., 1993 7 O’Boyle et al., 2011 8Hardison &amp; Sackett, 2007 9 Payne et al., 2007 10 Arvey &amp; Campion, 1982 11 Sue-Chan &amp; Latham, 1999 12 McDaniel et al. 2007 13 Christian et al. 2010</vt:lpstr>
      <vt:lpstr>Roth vs «the Hunters» (worksample validity)</vt:lpstr>
      <vt:lpstr>Il punto di partenza</vt:lpstr>
      <vt:lpstr>Le prassi di valutazione in diversi paesi*</vt:lpstr>
      <vt:lpstr>Le prassi di valutazione in diversi paesi*</vt:lpstr>
      <vt:lpstr>Utilità</vt:lpstr>
      <vt:lpstr>Esercizio</vt:lpstr>
      <vt:lpstr>Soluzione</vt:lpstr>
      <vt:lpstr>L’importanza del reclutamento</vt:lpstr>
      <vt:lpstr>Equità</vt:lpstr>
      <vt:lpstr>La Job Specification</vt:lpstr>
      <vt:lpstr>Il «salto inferenziale»  (Inferential leap)</vt:lpstr>
      <vt:lpstr>Predire la performance</vt:lpstr>
      <vt:lpstr>La Person Specification</vt:lpstr>
      <vt:lpstr>Il reclutamento</vt:lpstr>
      <vt:lpstr>I fattori che influenzano il reclutamento</vt:lpstr>
      <vt:lpstr>Self-selection</vt:lpstr>
      <vt:lpstr>Politiche di Recruiting</vt:lpstr>
      <vt:lpstr>Politiche di Recruiting</vt:lpstr>
      <vt:lpstr>Fonti per il recruiting</vt:lpstr>
      <vt:lpstr>Fonti per il recruiting</vt:lpstr>
      <vt:lpstr>Fonti  interne vs. esterne</vt:lpstr>
      <vt:lpstr>Auto-candidature e segnalazioni</vt:lpstr>
      <vt:lpstr>Reclutamento nelle università</vt:lpstr>
      <vt:lpstr>Sito web dell’organizzazione (Lavora con noi)</vt:lpstr>
      <vt:lpstr>Giornali e periodici</vt:lpstr>
      <vt:lpstr>Siti specializzati (Job Boards)</vt:lpstr>
      <vt:lpstr>Siti specializzati (Job Boards)</vt:lpstr>
      <vt:lpstr>Social Network</vt:lpstr>
      <vt:lpstr>Social Network</vt:lpstr>
      <vt:lpstr>Social Network – pro e contro</vt:lpstr>
      <vt:lpstr>Social Network e valutazione</vt:lpstr>
      <vt:lpstr>Agenzie di reclutamento</vt:lpstr>
      <vt:lpstr>Valutare la qualità di un canale</vt:lpstr>
      <vt:lpstr>Il messaggio di reclutamento</vt:lpstr>
      <vt:lpstr>Il messaggio di reclutamento</vt:lpstr>
      <vt:lpstr>A chi indirizzare il messaggio?</vt:lpstr>
      <vt:lpstr>I tempi</vt:lpstr>
      <vt:lpstr>Il reclutatore</vt:lpstr>
      <vt:lpstr>Un modello del processo di reclutamento del personale</vt:lpstr>
      <vt:lpstr>LinkedIn e valutazione </vt:lpstr>
      <vt:lpstr>La valutazione</vt:lpstr>
      <vt:lpstr>Metodi (vecchi e nuovi) per la selezione</vt:lpstr>
      <vt:lpstr>Referenze e biodata</vt:lpstr>
      <vt:lpstr>Test</vt:lpstr>
      <vt:lpstr>Cosa intendiamo per intelligenza? </vt:lpstr>
      <vt:lpstr>Una semplificazione del modello di Carroll (1993)</vt:lpstr>
      <vt:lpstr>Misurare l’intelligenza (Wonderlic, 1992)</vt:lpstr>
      <vt:lpstr>Interpretare i risultati di un test</vt:lpstr>
      <vt:lpstr>La distribuzione normale</vt:lpstr>
      <vt:lpstr>La validità dei test di intelligenza divisa per famiglia di lavori</vt:lpstr>
      <vt:lpstr>Validità per diversi outcome</vt:lpstr>
      <vt:lpstr>Validità dipende da complessità del lavoro</vt:lpstr>
      <vt:lpstr>Validità incrementale</vt:lpstr>
      <vt:lpstr>Cut-off? </vt:lpstr>
      <vt:lpstr>Tabella delle aspettative (esempio)</vt:lpstr>
      <vt:lpstr>Effetto della pratica</vt:lpstr>
      <vt:lpstr>Le Matrici Progressive di Raven</vt:lpstr>
      <vt:lpstr>Le Matrici Progressive di Raven</vt:lpstr>
      <vt:lpstr>SPM vs APM</vt:lpstr>
      <vt:lpstr>Esercitazione </vt:lpstr>
      <vt:lpstr>Norme Italiane del 2005  Serie I</vt:lpstr>
      <vt:lpstr>Presentazione standard di PowerPoint</vt:lpstr>
      <vt:lpstr>La valutazione della personalità in selezione</vt:lpstr>
      <vt:lpstr>I Big Five</vt:lpstr>
      <vt:lpstr>I Big Five</vt:lpstr>
      <vt:lpstr>Validità operativa dei Big Five per famiglia di posizioni</vt:lpstr>
      <vt:lpstr>Predittività sulla Soddisfazione</vt:lpstr>
      <vt:lpstr>Onestà (integrità morale)</vt:lpstr>
      <vt:lpstr>Onestà (integrità morale)</vt:lpstr>
      <vt:lpstr>Misure di Onestà/Integrità</vt:lpstr>
      <vt:lpstr>Onestà/Integrità</vt:lpstr>
      <vt:lpstr>Values In Action (Peterson &amp; Seligman, 2004) </vt:lpstr>
      <vt:lpstr>Inventari di personalità per la selezione</vt:lpstr>
      <vt:lpstr>IPIP NEO 120 vs IPIP BFI 50 </vt:lpstr>
      <vt:lpstr>IPIP BF markers (50 item)</vt:lpstr>
      <vt:lpstr>HEXACO-PI-R 100  (Lee &amp; Ashton, 2018)</vt:lpstr>
      <vt:lpstr>I test di personalità si possono falsificare? </vt:lpstr>
      <vt:lpstr>Ones &amp; Viswesvaran (1998)</vt:lpstr>
      <vt:lpstr>Ones &amp; Viswesvaran (1998)</vt:lpstr>
      <vt:lpstr>Test di ipotesi su validità predittiva e faking</vt:lpstr>
      <vt:lpstr>Test di ipotesi su validità predittiva e faking</vt:lpstr>
      <vt:lpstr>Test di ipotesi su validità predittiva e faking</vt:lpstr>
      <vt:lpstr>Conclusioni </vt:lpstr>
      <vt:lpstr>Controllare i tentativi di falsificazione</vt:lpstr>
      <vt:lpstr>Esempi di Bogus Items (Frasi false)</vt:lpstr>
      <vt:lpstr>Messaggi</vt:lpstr>
      <vt:lpstr>Risultati</vt:lpstr>
      <vt:lpstr>Situational Judgment tests</vt:lpstr>
      <vt:lpstr>Costruzione ad-hoc</vt:lpstr>
      <vt:lpstr>Diverse istruzioni, diverse misure</vt:lpstr>
      <vt:lpstr>Validità di costrutto e di criterio (McDaniel et al., 2007)</vt:lpstr>
      <vt:lpstr>Tacti Knowledge Inventory for Managers  (Wagner &amp; Sternberg, 1991)</vt:lpstr>
      <vt:lpstr>L’intervista di selezione</vt:lpstr>
      <vt:lpstr>La prassi</vt:lpstr>
      <vt:lpstr>Il tipico «colloquio di lavoro»</vt:lpstr>
      <vt:lpstr>Linee guida per l’intervista di selezione</vt:lpstr>
      <vt:lpstr>Linee guida per l’intervista di selezione</vt:lpstr>
      <vt:lpstr>Validità e strutturazione</vt:lpstr>
      <vt:lpstr>Validità e ansia del candidato</vt:lpstr>
      <vt:lpstr>Caratteristiche individuali che influenzano la valutazione dell’intervistatore</vt:lpstr>
      <vt:lpstr>Alcune tipiche fonti di distorsione</vt:lpstr>
      <vt:lpstr>Esempi di «impression management»</vt:lpstr>
      <vt:lpstr>Alcuni costrutti tipicamente misurati durante un’intervista di selezione</vt:lpstr>
      <vt:lpstr>Attenzione!</vt:lpstr>
      <vt:lpstr>Le due interviste più valide  (Fonte: Huffcutt et al. 2004)</vt:lpstr>
      <vt:lpstr>Caratteristiche delle due interviste</vt:lpstr>
      <vt:lpstr>La Critical Incident Interview</vt:lpstr>
      <vt:lpstr>Attività in aula</vt:lpstr>
      <vt:lpstr>Esercitazione Critical Incident Interview</vt:lpstr>
      <vt:lpstr>Dall’incidente critico allo scenario situazionale</vt:lpstr>
      <vt:lpstr>L’intervista situazionale:  linee guida</vt:lpstr>
      <vt:lpstr>Esempio di scenario situazionale</vt:lpstr>
      <vt:lpstr>Scenario può essere «dilemma»</vt:lpstr>
      <vt:lpstr>Creazione graduatoria</vt:lpstr>
      <vt:lpstr>Dalla PS alla scelta finale</vt:lpstr>
      <vt:lpstr>Sintesi e conclusione del corso</vt:lpstr>
      <vt:lpstr>Più nello specifico…</vt:lpstr>
      <vt:lpstr>Sintesi e conclusione del corso</vt:lpstr>
      <vt:lpstr>Efficacia della selezione</vt:lpstr>
      <vt:lpstr>Sintesi e conclusione del corso</vt:lpstr>
      <vt:lpstr>Le fasi</vt:lpstr>
      <vt:lpstr>Sintesi e conclusione del corso</vt:lpstr>
      <vt:lpstr>GRAZIE!!!</vt:lpstr>
      <vt:lpstr>Sintesi e conclusioni</vt:lpstr>
      <vt:lpstr>Prova di fine corso</vt:lpstr>
      <vt:lpstr>Regole</vt:lpstr>
      <vt:lpstr>Regole</vt:lpstr>
    </vt:vector>
  </TitlesOfParts>
  <Company>Università degli Studi di Padova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utentecia1</dc:creator>
  <cp:lastModifiedBy>Vianello Michelangelo</cp:lastModifiedBy>
  <cp:revision>1295</cp:revision>
  <dcterms:created xsi:type="dcterms:W3CDTF">2007-03-01T10:31:45Z</dcterms:created>
  <dcterms:modified xsi:type="dcterms:W3CDTF">2020-12-10T12:05:03Z</dcterms:modified>
</cp:coreProperties>
</file>