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566" r:id="rId6"/>
    <p:sldId id="561" r:id="rId7"/>
    <p:sldId id="396" r:id="rId8"/>
    <p:sldId id="557" r:id="rId9"/>
    <p:sldId id="571" r:id="rId10"/>
    <p:sldId id="565" r:id="rId11"/>
    <p:sldId id="568" r:id="rId12"/>
    <p:sldId id="562" r:id="rId13"/>
    <p:sldId id="431" r:id="rId14"/>
    <p:sldId id="573" r:id="rId15"/>
    <p:sldId id="558" r:id="rId16"/>
    <p:sldId id="567" r:id="rId17"/>
    <p:sldId id="575" r:id="rId18"/>
    <p:sldId id="572" r:id="rId19"/>
    <p:sldId id="577" r:id="rId20"/>
    <p:sldId id="293" r:id="rId21"/>
    <p:sldId id="294" r:id="rId22"/>
    <p:sldId id="295" r:id="rId23"/>
    <p:sldId id="296" r:id="rId24"/>
    <p:sldId id="299" r:id="rId25"/>
    <p:sldId id="579" r:id="rId26"/>
    <p:sldId id="578" r:id="rId27"/>
    <p:sldId id="563" r:id="rId28"/>
    <p:sldId id="547" r:id="rId29"/>
    <p:sldId id="560" r:id="rId30"/>
    <p:sldId id="559" r:id="rId31"/>
    <p:sldId id="574" r:id="rId32"/>
    <p:sldId id="569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angelo Vianello" initials="MV" lastIdx="1" clrIdx="0">
    <p:extLst>
      <p:ext uri="{19B8F6BF-5375-455C-9EA6-DF929625EA0E}">
        <p15:presenceInfo xmlns:p15="http://schemas.microsoft.com/office/powerpoint/2012/main" userId="3f0314b9-555d-46d4-bdb0-a02ddfa717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1B"/>
    <a:srgbClr val="006666"/>
    <a:srgbClr val="FF0000"/>
    <a:srgbClr val="B00000"/>
    <a:srgbClr val="CC0099"/>
    <a:srgbClr val="6633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3" autoAdjust="0"/>
    <p:restoredTop sz="95064" autoAdjust="0"/>
  </p:normalViewPr>
  <p:slideViewPr>
    <p:cSldViewPr>
      <p:cViewPr varScale="1">
        <p:scale>
          <a:sx n="64" d="100"/>
          <a:sy n="64" d="100"/>
        </p:scale>
        <p:origin x="8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B4E36FE-3933-477A-899E-C528FCEABCE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9095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17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51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20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78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11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1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239E2-D150-4E5A-AEBC-70D9707ED85F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72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E36FE-3933-477A-899E-C528FCEABCE4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12D6BE-AA5B-46B1-9EF0-2F87BF677F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6884988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SigilloLogoLAST_WhiteOK">
            <a:extLst>
              <a:ext uri="{FF2B5EF4-FFF2-40B4-BE49-F238E27FC236}">
                <a16:creationId xmlns:a16="http://schemas.microsoft.com/office/drawing/2014/main" id="{9FE2A4F4-0B49-4D53-AC2C-2B9D79AE6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856" y="517977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98BCC-B1B6-4369-A551-4B0E2AA3E5E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78DE-AD37-4D0C-8958-922E78912FD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D13A-287D-4EBC-B273-34168C8BC1F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7D92713-AC22-4B0F-90CF-BAB925CE7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SigilloLogoLAST_WhiteOK">
            <a:extLst>
              <a:ext uri="{FF2B5EF4-FFF2-40B4-BE49-F238E27FC236}">
                <a16:creationId xmlns:a16="http://schemas.microsoft.com/office/drawing/2014/main" id="{8F5E243F-6230-47CA-9463-2901A795A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5425DA-4736-4C03-AE35-77CEA1E0C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SigilloLogoLAST_WhiteOK">
            <a:extLst>
              <a:ext uri="{FF2B5EF4-FFF2-40B4-BE49-F238E27FC236}">
                <a16:creationId xmlns:a16="http://schemas.microsoft.com/office/drawing/2014/main" id="{FD901582-87DA-4150-84BF-3AA09205A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5B6CA3-A864-4E02-B311-19C70483A1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Picture 3" descr="SigilloLogoLAST_WhiteOK">
            <a:extLst>
              <a:ext uri="{FF2B5EF4-FFF2-40B4-BE49-F238E27FC236}">
                <a16:creationId xmlns:a16="http://schemas.microsoft.com/office/drawing/2014/main" id="{CA7A7187-2469-4D7C-A616-B84F4D8B6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77FF793-6BB1-4ED7-A4E1-2B02DAAB10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1" name="Picture 3" descr="SigilloLogoLAST_WhiteOK">
            <a:extLst>
              <a:ext uri="{FF2B5EF4-FFF2-40B4-BE49-F238E27FC236}">
                <a16:creationId xmlns:a16="http://schemas.microsoft.com/office/drawing/2014/main" id="{FF0986D0-B8DF-4B34-AAA2-CA8D0B3B7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8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0C5368E-37A8-4E62-AD5E-7405C9D5E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Picture 3" descr="SigilloLogoLAST_WhiteOK">
            <a:extLst>
              <a:ext uri="{FF2B5EF4-FFF2-40B4-BE49-F238E27FC236}">
                <a16:creationId xmlns:a16="http://schemas.microsoft.com/office/drawing/2014/main" id="{DD663F98-8E00-4A2E-A95D-3F6E37C33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2FBE-D45A-4F59-954E-F74168A113F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FF886-C5E6-4561-BA83-90D64CCDBE6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74638"/>
            <a:ext cx="60960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pd.it/scuolapsicologia/pluginfile.php/200220/mod_folder/content/0/LineeGuidaSpecification_KSAO.docx?forcedownload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onetonline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digitale.cab.unipd.it/bd/auth-prox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psicologia.cab.unipd.it/usa-la-biblioteca/contenuti/document-delivery" TargetMode="External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pd.it/scuolapsicologia/pluginfile.php/200222/mod_folder/content/0/EsempioCIScenario.docx?forcedownload=1" TargetMode="External"/><Relationship Id="rId2" Type="http://schemas.openxmlformats.org/officeDocument/2006/relationships/hyperlink" Target="https://elearning.unipd.it/scuolapsicologia/pluginfile.php/200222/mod_folder/content/0/CriticalIncidentInterview.docx?forcedownload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pd.it/scuolapsicologia/pluginfile.php/200218/mod_folder/content/0/LineeGuidaIntervistaPosizione_generale.docx?forcedownload=1" TargetMode="External"/><Relationship Id="rId2" Type="http://schemas.openxmlformats.org/officeDocument/2006/relationships/hyperlink" Target="https://elearning.unipd.it/scuolapsicologia/pluginfile.php/200218/mod_folder/content/0/SchemaIntervistaJobAnalysis_Aula.docx?forcedownloa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etonline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unipd.it/scuolapsicologia/pluginfile.php/200218/mod_folder/content/0/SchemaIntervistaJobAnalysis_Aula.docx?forcedownload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628800"/>
            <a:ext cx="8424936" cy="4896544"/>
          </a:xfrm>
        </p:spPr>
        <p:txBody>
          <a:bodyPr/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+mn-lt"/>
              </a:rPr>
              <a:t>Corso di laurea magistrale in </a:t>
            </a:r>
            <a:br>
              <a:rPr lang="it-IT" sz="2400" b="1" dirty="0">
                <a:solidFill>
                  <a:schemeClr val="bg1"/>
                </a:solidFill>
                <a:latin typeface="+mn-lt"/>
              </a:rPr>
            </a:br>
            <a:r>
              <a:rPr lang="it-IT" sz="2400" b="1" i="1" dirty="0">
                <a:solidFill>
                  <a:schemeClr val="bg1"/>
                </a:solidFill>
                <a:latin typeface="+mn-lt"/>
              </a:rPr>
              <a:t>Psicologia Sociale, del Lavoro e della Comunicazione</a:t>
            </a:r>
            <a:br>
              <a:rPr lang="it-IT" sz="2400" b="1" dirty="0">
                <a:solidFill>
                  <a:schemeClr val="bg1"/>
                </a:solidFill>
                <a:latin typeface="+mn-lt"/>
              </a:rPr>
            </a:br>
            <a:r>
              <a:rPr lang="it-IT" sz="2400" b="1" dirty="0">
                <a:solidFill>
                  <a:schemeClr val="bg1"/>
                </a:solidFill>
                <a:latin typeface="+mn-lt"/>
              </a:rPr>
              <a:t>A.A. 2020/2021</a:t>
            </a:r>
          </a:p>
          <a:p>
            <a:pPr eaLnBrk="1" hangingPunct="1"/>
            <a:endParaRPr lang="it-IT" sz="2400" b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it-IT" sz="2000" dirty="0">
                <a:solidFill>
                  <a:schemeClr val="bg1"/>
                </a:solidFill>
              </a:rPr>
              <a:t>Insegnamento di Selezione del Personale</a:t>
            </a:r>
          </a:p>
          <a:p>
            <a:pPr eaLnBrk="1" hangingPunct="1"/>
            <a:r>
              <a:rPr lang="it-IT" sz="2000" b="1" dirty="0">
                <a:solidFill>
                  <a:schemeClr val="bg1"/>
                </a:solidFill>
                <a:latin typeface="+mn-lt"/>
              </a:rPr>
              <a:t> </a:t>
            </a:r>
            <a:endParaRPr lang="it-IT" sz="2800" i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4000" b="1" dirty="0">
                <a:solidFill>
                  <a:schemeClr val="bg1"/>
                </a:solidFill>
              </a:rPr>
              <a:t>Linee guida per le e</a:t>
            </a:r>
            <a:r>
              <a:rPr lang="it-IT" sz="4000" b="1" dirty="0">
                <a:solidFill>
                  <a:schemeClr val="bg1"/>
                </a:solidFill>
                <a:latin typeface="+mn-lt"/>
              </a:rPr>
              <a:t>sercitazioni</a:t>
            </a:r>
          </a:p>
          <a:p>
            <a:pPr eaLnBrk="1" hangingPunct="1"/>
            <a:r>
              <a:rPr lang="it-IT" sz="1800" b="1" dirty="0">
                <a:solidFill>
                  <a:schemeClr val="bg1"/>
                </a:solidFill>
              </a:rPr>
              <a:t>Prof. Michelangelo Vianello</a:t>
            </a:r>
          </a:p>
          <a:p>
            <a:pPr eaLnBrk="1" hangingPunct="1"/>
            <a:r>
              <a:rPr lang="it-IT" sz="1800" b="1" dirty="0">
                <a:solidFill>
                  <a:schemeClr val="bg1"/>
                </a:solidFill>
              </a:rPr>
              <a:t>Tutor: Alessandro Meneghini e Anna Dalla Rosa </a:t>
            </a:r>
          </a:p>
          <a:p>
            <a:pPr eaLnBrk="1" hangingPunct="1"/>
            <a:endParaRPr lang="it-IT" sz="2800" b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D62DC-0C39-49D5-AB85-07225031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65A85-4475-4D6F-9663-60ACE40D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8316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L’oggetto di analisi è la Job description caricata online (output dell’attività 1).</a:t>
            </a:r>
          </a:p>
          <a:p>
            <a:pPr marL="457200" indent="-457200">
              <a:buAutoNum type="arabicParenR"/>
            </a:pPr>
            <a:r>
              <a:rPr lang="it-IT" sz="2000" i="1" dirty="0"/>
              <a:t>A partire dai criteri con maggiore validità predittiva </a:t>
            </a:r>
            <a:r>
              <a:rPr lang="it-IT" sz="2000" dirty="0"/>
              <a:t>della performance attraverso le posizioni (Abilità mentali generali, integrità morale, coscienziosità, intelligenza emotiva) </a:t>
            </a:r>
            <a:r>
              <a:rPr lang="it-IT" sz="2000" i="1" dirty="0"/>
              <a:t>analizzare la letteratura scientifica </a:t>
            </a:r>
            <a:r>
              <a:rPr lang="it-IT" sz="2000" dirty="0"/>
              <a:t>per identificare i requisiti con validità predittiva incrementale per la posizione oggetto di indagine.</a:t>
            </a:r>
          </a:p>
          <a:p>
            <a:pPr marL="457200" indent="-457200">
              <a:buAutoNum type="arabicParenR"/>
            </a:pPr>
            <a:r>
              <a:rPr lang="it-IT" sz="2000" i="1" dirty="0"/>
              <a:t>Elencare i requisiti chiave </a:t>
            </a:r>
            <a:r>
              <a:rPr lang="it-IT" sz="2000" dirty="0"/>
              <a:t>per la posizione, definirli e </a:t>
            </a:r>
            <a:r>
              <a:rPr lang="it-IT" sz="2000" i="1" dirty="0"/>
              <a:t>giustificarne la scelta</a:t>
            </a:r>
            <a:r>
              <a:rPr lang="it-IT" sz="2000" dirty="0"/>
              <a:t> facendo riferimento alla letteratura e alla descrizione della posizione.</a:t>
            </a:r>
          </a:p>
          <a:p>
            <a:pPr marL="457200" indent="-457200">
              <a:buAutoNum type="arabicParenR"/>
            </a:pPr>
            <a:r>
              <a:rPr lang="it-IT" sz="2000" i="1" dirty="0"/>
              <a:t>Individuare gli strumenti di misura più adeguati </a:t>
            </a:r>
            <a:r>
              <a:rPr lang="it-IT" sz="2000" dirty="0"/>
              <a:t>(quale specifico test, questionario, intervista, work sample, etc.) per ogni requisito chiave e giustificarne la scelta.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1600" i="1" dirty="0"/>
              <a:t>Nota</a:t>
            </a:r>
            <a:r>
              <a:rPr lang="it-IT" sz="1600" dirty="0"/>
              <a:t>: Questa è un’attività valutata che concorre per il 15% al voto finale. </a:t>
            </a:r>
          </a:p>
          <a:p>
            <a:pPr marL="0" indent="0">
              <a:buNone/>
            </a:pPr>
            <a:r>
              <a:rPr lang="it-IT" sz="1600" dirty="0"/>
              <a:t>Scadenza: Lunedì 30 Novembre ore 21</a:t>
            </a:r>
            <a:endParaRPr lang="it-IT" sz="1600" strike="sngStrike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639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8B661D-A83F-4B1C-B219-65780E33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Porre </a:t>
            </a:r>
            <a:r>
              <a:rPr lang="it-IT" sz="2400" i="1" dirty="0"/>
              <a:t>attenzione alla validità predittiva ed incrementale </a:t>
            </a:r>
            <a:r>
              <a:rPr lang="it-IT" sz="2400" dirty="0"/>
              <a:t>degli strumenti/criteri: non inserire requisiti simili, attenzione ad omettere l’intelligenza come requisito nei lavori complessi. Considerate che l’intervista valuta soprattutto abilità sociali </a:t>
            </a:r>
          </a:p>
          <a:p>
            <a:r>
              <a:rPr lang="it-IT" sz="2400" i="1" dirty="0"/>
              <a:t>Limitare il numero </a:t>
            </a:r>
            <a:r>
              <a:rPr lang="it-IT" sz="2400" dirty="0"/>
              <a:t>di requisiti: inserire criteri inutili abbassa la validità, attenzione ai requisiti formali (non predittivi della performance, vanno inseriti solo se indispensabili per la posizione, specificandolo).</a:t>
            </a:r>
          </a:p>
          <a:p>
            <a:r>
              <a:rPr lang="it-IT" sz="2400" dirty="0"/>
              <a:t>Se si sceglie più di uno strumento per valutare un requisito specificare come sceglierli o combinarli.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7DA208E-64B6-4C2D-A8E7-F41DEF5563AD}"/>
              </a:ext>
            </a:extLst>
          </p:cNvPr>
          <p:cNvSpPr txBox="1">
            <a:spLocks/>
          </p:cNvSpPr>
          <p:nvPr/>
        </p:nvSpPr>
        <p:spPr bwMode="auto">
          <a:xfrm>
            <a:off x="2743200" y="346646"/>
            <a:ext cx="60960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b="0" kern="0" dirty="0"/>
              <a:t>Esercitazione sulla Job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99972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84F57-8D4C-1248-A39F-D27C519E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sulla Job Specification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A3D8F4-CD83-294E-A7D3-61A8437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54445"/>
            <a:ext cx="4192674" cy="223224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C24C86-4D12-0D49-B520-2D58A8C2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27178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Per riferimenti consultare:</a:t>
            </a:r>
          </a:p>
          <a:p>
            <a:r>
              <a:rPr lang="it-IT" sz="2400" dirty="0"/>
              <a:t>Slide del corso</a:t>
            </a:r>
          </a:p>
          <a:p>
            <a:r>
              <a:rPr lang="it-IT" sz="2400" dirty="0"/>
              <a:t>Ricerca bibliografica in Scholar</a:t>
            </a:r>
          </a:p>
          <a:p>
            <a:r>
              <a:rPr lang="it-IT" sz="2400" dirty="0">
                <a:hlinkClick r:id="rId3"/>
              </a:rPr>
              <a:t>Materiale Job specification </a:t>
            </a:r>
            <a:r>
              <a:rPr lang="it-IT" sz="2400" dirty="0"/>
              <a:t>in piattaforma (da non usare come una check-list!!!)</a:t>
            </a:r>
          </a:p>
          <a:p>
            <a:r>
              <a:rPr lang="it-IT" sz="2400" dirty="0">
                <a:hlinkClick r:id="rId4"/>
              </a:rPr>
              <a:t>O*net OnLine</a:t>
            </a:r>
            <a:r>
              <a:rPr lang="it-IT" sz="2400" dirty="0"/>
              <a:t> (lista di «Skills» «Knowldege», «Abilities»)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130C0B-4478-48E2-BE51-36B4895435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0" t="8000" r="50000" b="41600"/>
          <a:stretch/>
        </p:blipFill>
        <p:spPr>
          <a:xfrm>
            <a:off x="5390642" y="4285350"/>
            <a:ext cx="2445938" cy="220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64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84F57-8D4C-1248-A39F-D27C519E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 operative e scadenze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C24C86-4D12-0D49-B520-2D58A8C2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Il documento deve essere caricato in wiki (non allegato via email), potete usare altri strumenti per la scrittura condivisa.</a:t>
            </a:r>
          </a:p>
          <a:p>
            <a:endParaRPr lang="it-IT" sz="2800" dirty="0"/>
          </a:p>
          <a:p>
            <a:r>
              <a:rPr lang="it-IT" sz="2800" dirty="0"/>
              <a:t>Caricare bozza del wiki entro </a:t>
            </a:r>
            <a:r>
              <a:rPr lang="it-IT" sz="2800" b="1" dirty="0"/>
              <a:t>Venerdì 20 Novembre ore 21</a:t>
            </a:r>
            <a:endParaRPr lang="it-IT" sz="2800" b="1" strike="sngStrike" dirty="0"/>
          </a:p>
          <a:p>
            <a:r>
              <a:rPr lang="it-IT" sz="2800" dirty="0"/>
              <a:t>Feedback intermedio: </a:t>
            </a:r>
            <a:r>
              <a:rPr lang="it-IT" sz="2800" b="1" dirty="0"/>
              <a:t>Mercoledì 25 Novembre Ore 21</a:t>
            </a:r>
            <a:endParaRPr lang="it-IT" sz="2800" b="1" strike="sngStrike" dirty="0"/>
          </a:p>
          <a:p>
            <a:r>
              <a:rPr lang="it-IT" sz="2800" dirty="0"/>
              <a:t>Scadenza per la consegna definitiva: </a:t>
            </a:r>
            <a:r>
              <a:rPr lang="it-IT" sz="2800" b="1" dirty="0"/>
              <a:t>Lunedì 30 Novembre ore 21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22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2" y="2564904"/>
            <a:ext cx="8424936" cy="1728192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Attività 2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Job specification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- Ricerca bibliografica -</a:t>
            </a:r>
          </a:p>
        </p:txBody>
      </p:sp>
    </p:spTree>
    <p:extLst>
      <p:ext uri="{BB962C8B-B14F-4D97-AF65-F5344CB8AC3E}">
        <p14:creationId xmlns:p14="http://schemas.microsoft.com/office/powerpoint/2010/main" val="7085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A21EF-6992-4FAC-9AE5-E7FBEB21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L’accesso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00AC8-BE1F-4F6D-9AD0-87DB5603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Collegarsi alla rete di Ateneo oppure per la consultazione fuori rete scaricare il Proxy.</a:t>
            </a:r>
          </a:p>
          <a:p>
            <a:pPr marL="0" indent="0">
              <a:buNone/>
            </a:pPr>
            <a:r>
              <a:rPr lang="it-IT" sz="2400" dirty="0"/>
              <a:t>Istruzioni: </a:t>
            </a:r>
            <a:r>
              <a:rPr lang="it-IT" sz="2400" dirty="0">
                <a:hlinkClick r:id="rId2"/>
              </a:rPr>
              <a:t>https://bibliotecadigitale.cab.unipd.it/bd/auth-proxy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br>
              <a:rPr lang="en-US" sz="2400" dirty="0">
                <a:highlight>
                  <a:srgbClr val="FFFF00"/>
                </a:highlight>
              </a:rPr>
            </a:br>
            <a:endParaRPr lang="it-IT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111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A21EF-6992-4FAC-9AE5-E7FBEB21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parole chiave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00AC8-BE1F-4F6D-9AD0-87DB5603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Come scegliere le parole chiave?</a:t>
            </a:r>
          </a:p>
          <a:p>
            <a:pPr>
              <a:buFontTx/>
              <a:buChar char="-"/>
            </a:pPr>
            <a:r>
              <a:rPr lang="it-IT" sz="2800" dirty="0"/>
              <a:t>Consultare le meta-analisi per individuare delle potenziali parole chiave</a:t>
            </a:r>
          </a:p>
          <a:p>
            <a:pPr>
              <a:buFontTx/>
              <a:buChar char="-"/>
            </a:pPr>
            <a:r>
              <a:rPr lang="it-IT" sz="2800" dirty="0"/>
              <a:t>Affinare le parole chiave a partire dagli articoli scientifici (citati a lezione o nel libro)</a:t>
            </a:r>
          </a:p>
          <a:p>
            <a:pPr>
              <a:buFontTx/>
              <a:buChar char="-"/>
            </a:pPr>
            <a:r>
              <a:rPr lang="it-IT" sz="2800" dirty="0"/>
              <a:t>Affinare la parola chiave utilizzando gli esiti della ricerca</a:t>
            </a:r>
          </a:p>
          <a:p>
            <a:pPr>
              <a:buFontTx/>
              <a:buChar char="-"/>
            </a:pPr>
            <a:r>
              <a:rPr lang="it-IT" sz="2800" dirty="0"/>
              <a:t>Utilizzare i riferimenti bibliografici degli articoli per trovare nuove fonti</a:t>
            </a:r>
          </a:p>
        </p:txBody>
      </p:sp>
    </p:spTree>
    <p:extLst>
      <p:ext uri="{BB962C8B-B14F-4D97-AF65-F5344CB8AC3E}">
        <p14:creationId xmlns:p14="http://schemas.microsoft.com/office/powerpoint/2010/main" val="397849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A9F0D57-B167-41DD-B603-9BCF695F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5" y="4221088"/>
            <a:ext cx="4320002" cy="243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E2851C0-DFE9-47E4-9EC2-989718EC2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44" y="4252283"/>
            <a:ext cx="4320000" cy="2430000"/>
          </a:xfrm>
          <a:prstGeom prst="rect">
            <a:avLst/>
          </a:prstGeom>
        </p:spPr>
      </p:pic>
      <p:pic>
        <p:nvPicPr>
          <p:cNvPr id="10" name="Segnaposto contenuto 3">
            <a:extLst>
              <a:ext uri="{FF2B5EF4-FFF2-40B4-BE49-F238E27FC236}">
                <a16:creationId xmlns:a16="http://schemas.microsoft.com/office/drawing/2014/main" id="{FD0FE001-F868-410B-8CD8-B3B745E11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421912"/>
            <a:ext cx="4320000" cy="243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2D4975-9802-41DB-A600-3C027C9FB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421912"/>
            <a:ext cx="4320000" cy="2430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FFA011-7D88-4C2C-ABEC-6B360C19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294900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81EE35E-37D9-45DE-B702-EF0802DFBEA8}"/>
              </a:ext>
            </a:extLst>
          </p:cNvPr>
          <p:cNvSpPr txBox="1">
            <a:spLocks/>
          </p:cNvSpPr>
          <p:nvPr/>
        </p:nvSpPr>
        <p:spPr>
          <a:xfrm>
            <a:off x="462460" y="1358994"/>
            <a:ext cx="4109540" cy="4140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it-IT" dirty="0"/>
            </a:br>
            <a:r>
              <a:rPr lang="it-IT" dirty="0"/>
              <a:t>I risultati della ricerca sono normalmente ordinati per pertinenza, non per data.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Seleziona un intervallo specifico per mostrare solo articoli pubblicati di recente (ordinati per pertinenza).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Seleziona l’opzione "Ordina per data" per mostrare solo le nuove aggiunte, ordinate per data.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Seleziona l’icona della busta per ricevere periodicamente nuovi risultati via e-mail.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FC42494-11A8-4C0E-8660-42A19ABC2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49"/>
          <a:stretch/>
        </p:blipFill>
        <p:spPr>
          <a:xfrm>
            <a:off x="4734018" y="1278687"/>
            <a:ext cx="4109540" cy="4300627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B6CF4EA-3D5D-44C6-BCC5-39647909B8AE}"/>
              </a:ext>
            </a:extLst>
          </p:cNvPr>
          <p:cNvCxnSpPr>
            <a:cxnSpLocks/>
          </p:cNvCxnSpPr>
          <p:nvPr/>
        </p:nvCxnSpPr>
        <p:spPr>
          <a:xfrm flipV="1">
            <a:off x="3981635" y="2484512"/>
            <a:ext cx="879124" cy="1038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356FD66-F7DB-402B-B8CF-A3275D4A8AF5}"/>
              </a:ext>
            </a:extLst>
          </p:cNvPr>
          <p:cNvCxnSpPr>
            <a:cxnSpLocks/>
          </p:cNvCxnSpPr>
          <p:nvPr/>
        </p:nvCxnSpPr>
        <p:spPr>
          <a:xfrm flipV="1">
            <a:off x="3802096" y="3060570"/>
            <a:ext cx="1058663" cy="5992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07BA0C1-36F0-45DB-9D81-3573E6D464BF}"/>
              </a:ext>
            </a:extLst>
          </p:cNvPr>
          <p:cNvCxnSpPr>
            <a:cxnSpLocks/>
          </p:cNvCxnSpPr>
          <p:nvPr/>
        </p:nvCxnSpPr>
        <p:spPr>
          <a:xfrm flipV="1">
            <a:off x="3981635" y="3925303"/>
            <a:ext cx="1052004" cy="9264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C7AF8CEB-4BC8-417C-B6C4-0F08408C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32656"/>
            <a:ext cx="6096000" cy="706090"/>
          </a:xfrm>
        </p:spPr>
        <p:txBody>
          <a:bodyPr/>
          <a:lstStyle/>
          <a:p>
            <a:r>
              <a:rPr lang="it-IT" sz="3600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49880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3">
            <a:extLst>
              <a:ext uri="{FF2B5EF4-FFF2-40B4-BE49-F238E27FC236}">
                <a16:creationId xmlns:a16="http://schemas.microsoft.com/office/drawing/2014/main" id="{7DAF7517-CFA0-4DC9-AD1E-598C8F9A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6664"/>
            <a:ext cx="7886700" cy="994172"/>
          </a:xfrm>
        </p:spPr>
        <p:txBody>
          <a:bodyPr/>
          <a:lstStyle/>
          <a:p>
            <a:pPr algn="ctr"/>
            <a:r>
              <a:rPr lang="it-IT" sz="3600" dirty="0"/>
              <a:t>Google scholar: full-text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65D2226-0F6F-4D76-B627-A3CF42F6A77F}"/>
              </a:ext>
            </a:extLst>
          </p:cNvPr>
          <p:cNvSpPr txBox="1">
            <a:spLocks/>
          </p:cNvSpPr>
          <p:nvPr/>
        </p:nvSpPr>
        <p:spPr>
          <a:xfrm>
            <a:off x="4695631" y="1809604"/>
            <a:ext cx="4198775" cy="38482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50" dirty="0"/>
              <a:t>fare clic su un collegamento a destra del risultato della ricerca;</a:t>
            </a:r>
          </a:p>
          <a:p>
            <a:r>
              <a:rPr lang="it-IT" sz="1350" dirty="0"/>
              <a:t>cerca l’articolo utilizzando le altre banche dati disponibili o in research gate (</a:t>
            </a:r>
            <a:r>
              <a:rPr lang="it-IT" sz="1350" dirty="0">
                <a:hlinkClick r:id="rId2"/>
              </a:rPr>
              <a:t>https://www.researchgate.net/</a:t>
            </a:r>
            <a:r>
              <a:rPr lang="it-IT" sz="1350" dirty="0"/>
              <a:t>);</a:t>
            </a:r>
          </a:p>
          <a:p>
            <a:r>
              <a:rPr lang="it-IT" sz="1350" dirty="0"/>
              <a:t>cerca l’articolo in google usando l’opzione filetype:pdf nella barra di ricerca;</a:t>
            </a:r>
          </a:p>
          <a:p>
            <a:r>
              <a:rPr lang="it-IT" sz="1350" dirty="0"/>
              <a:t>Fare richiesta al servizio Nilde della Biblioteca (</a:t>
            </a:r>
            <a:r>
              <a:rPr lang="it-IT" sz="1350" dirty="0">
                <a:hlinkClick r:id="rId3"/>
              </a:rPr>
              <a:t>http://bibliotecapsicologia.cab.unipd.it/usa-la-biblioteca/contenuti/document-delivery</a:t>
            </a:r>
            <a:r>
              <a:rPr lang="it-IT" sz="1350" dirty="0"/>
              <a:t>)</a:t>
            </a:r>
          </a:p>
          <a:p>
            <a:r>
              <a:rPr lang="it-IT" sz="1350" dirty="0"/>
              <a:t>contatta il corresponding author chiedendo la versione completa dell’articolo;</a:t>
            </a:r>
          </a:p>
          <a:p>
            <a:r>
              <a:rPr lang="it-IT" sz="1350" dirty="0"/>
              <a:t>fai clic su "Articoli correlati" o "Citato da" sotto il risultato della ricerca per esplorare articoli simili.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5A7FF6-AE78-4405-B724-E8E8D37C6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30" t="15783" r="23929" b="9660"/>
          <a:stretch/>
        </p:blipFill>
        <p:spPr>
          <a:xfrm>
            <a:off x="46653" y="2318669"/>
            <a:ext cx="4648978" cy="320457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13E6582-388B-4A1C-A9BD-0B05344E77FD}"/>
              </a:ext>
            </a:extLst>
          </p:cNvPr>
          <p:cNvCxnSpPr>
            <a:cxnSpLocks/>
          </p:cNvCxnSpPr>
          <p:nvPr/>
        </p:nvCxnSpPr>
        <p:spPr>
          <a:xfrm flipH="1" flipV="1">
            <a:off x="1301621" y="4346409"/>
            <a:ext cx="3394010" cy="85424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7FB08BCF-B9D8-480F-8443-E266AF7655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97000" y="1983650"/>
            <a:ext cx="675000" cy="405000"/>
          </a:xfrm>
          <a:prstGeom prst="bentConnector3">
            <a:avLst>
              <a:gd name="adj1" fmla="val 99849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6D47E28-5DA0-6A4B-AF53-AF398E3E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1844824"/>
            <a:ext cx="84249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b="1" kern="0" dirty="0">
                <a:solidFill>
                  <a:schemeClr val="bg1"/>
                </a:solidFill>
              </a:rPr>
              <a:t>I tutor: </a:t>
            </a:r>
          </a:p>
        </p:txBody>
      </p:sp>
      <p:pic>
        <p:nvPicPr>
          <p:cNvPr id="8" name="Immagine 7" descr="Immagine che contiene persona, esterni, edificio, persone&#10;&#10;Descrizione generata automaticamente">
            <a:extLst>
              <a:ext uri="{FF2B5EF4-FFF2-40B4-BE49-F238E27FC236}">
                <a16:creationId xmlns:a16="http://schemas.microsoft.com/office/drawing/2014/main" id="{F781F250-4DCC-404E-839E-D18C2D88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0"/>
          <a:stretch/>
        </p:blipFill>
        <p:spPr>
          <a:xfrm>
            <a:off x="1619672" y="2708920"/>
            <a:ext cx="2190641" cy="2924944"/>
          </a:xfrm>
          <a:prstGeom prst="rect">
            <a:avLst/>
          </a:prstGeom>
        </p:spPr>
      </p:pic>
      <p:pic>
        <p:nvPicPr>
          <p:cNvPr id="10" name="Immagine 9" descr="Immagine che contiene persona, uomo, fotografia, inpiedi&#10;&#10;Descrizione generata automaticamente">
            <a:extLst>
              <a:ext uri="{FF2B5EF4-FFF2-40B4-BE49-F238E27FC236}">
                <a16:creationId xmlns:a16="http://schemas.microsoft.com/office/drawing/2014/main" id="{D8B95548-4136-9B46-8FD3-4F5FFC70FA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-325" r="12118" b="24127"/>
          <a:stretch/>
        </p:blipFill>
        <p:spPr>
          <a:xfrm>
            <a:off x="5868144" y="2728882"/>
            <a:ext cx="2088232" cy="29969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252F89-90BF-474C-ABCB-4406AF63822E}"/>
              </a:ext>
            </a:extLst>
          </p:cNvPr>
          <p:cNvSpPr txBox="1"/>
          <p:nvPr/>
        </p:nvSpPr>
        <p:spPr>
          <a:xfrm>
            <a:off x="1619672" y="5725834"/>
            <a:ext cx="21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Dalla Rosa Anna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9C7063-19A3-964E-9FD0-8238057F4B3F}"/>
              </a:ext>
            </a:extLst>
          </p:cNvPr>
          <p:cNvSpPr txBox="1"/>
          <p:nvPr/>
        </p:nvSpPr>
        <p:spPr>
          <a:xfrm>
            <a:off x="5842048" y="5766175"/>
            <a:ext cx="219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Meneghini Alessandro</a:t>
            </a:r>
          </a:p>
        </p:txBody>
      </p:sp>
    </p:spTree>
    <p:extLst>
      <p:ext uri="{BB962C8B-B14F-4D97-AF65-F5344CB8AC3E}">
        <p14:creationId xmlns:p14="http://schemas.microsoft.com/office/powerpoint/2010/main" val="239002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DDF79E3-0AF7-439B-9777-092383001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3741" r="23393" b="19320"/>
          <a:stretch/>
        </p:blipFill>
        <p:spPr>
          <a:xfrm>
            <a:off x="223936" y="2221852"/>
            <a:ext cx="5633357" cy="24142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3A39C2-1B31-4826-8299-548E38AE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89" y="2886658"/>
            <a:ext cx="5337111" cy="300212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B142F32-78FE-4298-9FF5-8FF237F0B434}"/>
              </a:ext>
            </a:extLst>
          </p:cNvPr>
          <p:cNvCxnSpPr>
            <a:cxnSpLocks/>
          </p:cNvCxnSpPr>
          <p:nvPr/>
        </p:nvCxnSpPr>
        <p:spPr>
          <a:xfrm>
            <a:off x="496854" y="1847456"/>
            <a:ext cx="0" cy="4408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E4FC575-903C-4579-81E0-A1E60F31F647}"/>
              </a:ext>
            </a:extLst>
          </p:cNvPr>
          <p:cNvCxnSpPr>
            <a:cxnSpLocks/>
          </p:cNvCxnSpPr>
          <p:nvPr/>
        </p:nvCxnSpPr>
        <p:spPr>
          <a:xfrm>
            <a:off x="628650" y="2536761"/>
            <a:ext cx="3416171" cy="10356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3">
            <a:extLst>
              <a:ext uri="{FF2B5EF4-FFF2-40B4-BE49-F238E27FC236}">
                <a16:creationId xmlns:a16="http://schemas.microsoft.com/office/drawing/2014/main" id="{1CB3DD65-FD12-499C-933A-C943F988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63991"/>
            <a:ext cx="7886700" cy="994172"/>
          </a:xfrm>
        </p:spPr>
        <p:txBody>
          <a:bodyPr/>
          <a:lstStyle/>
          <a:p>
            <a:pPr algn="ctr"/>
            <a:r>
              <a:rPr lang="it-IT" sz="3200" dirty="0"/>
              <a:t>Consultare altri lavori </a:t>
            </a:r>
            <a:br>
              <a:rPr lang="it-IT" sz="3200" dirty="0"/>
            </a:br>
            <a:r>
              <a:rPr lang="it-IT" sz="3200" dirty="0"/>
              <a:t>di uno stesso autore</a:t>
            </a:r>
          </a:p>
        </p:txBody>
      </p:sp>
    </p:spTree>
    <p:extLst>
      <p:ext uri="{BB962C8B-B14F-4D97-AF65-F5344CB8AC3E}">
        <p14:creationId xmlns:p14="http://schemas.microsoft.com/office/powerpoint/2010/main" val="93966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F19656-36E6-417A-A678-A71709AF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99303"/>
            <a:ext cx="7886700" cy="994172"/>
          </a:xfrm>
        </p:spPr>
        <p:txBody>
          <a:bodyPr/>
          <a:lstStyle/>
          <a:p>
            <a:pPr algn="ctr"/>
            <a:r>
              <a:rPr lang="it-IT" sz="3600" dirty="0"/>
              <a:t>Citare un articolo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17872B-F1B9-4FC3-8479-F52266DD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91" y="1759619"/>
            <a:ext cx="7213217" cy="405743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9AEFD1E-FD64-48AA-940F-053BDCAFB783}"/>
              </a:ext>
            </a:extLst>
          </p:cNvPr>
          <p:cNvCxnSpPr>
            <a:cxnSpLocks/>
          </p:cNvCxnSpPr>
          <p:nvPr/>
        </p:nvCxnSpPr>
        <p:spPr>
          <a:xfrm>
            <a:off x="1609162" y="3946665"/>
            <a:ext cx="73478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9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F19656-36E6-417A-A678-A71709AF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99303"/>
            <a:ext cx="7886700" cy="994172"/>
          </a:xfrm>
        </p:spPr>
        <p:txBody>
          <a:bodyPr/>
          <a:lstStyle/>
          <a:p>
            <a:pPr algn="ctr"/>
            <a:r>
              <a:rPr lang="it-IT" sz="2000" dirty="0"/>
              <a:t>Usare </a:t>
            </a:r>
            <a:r>
              <a:rPr lang="it-IT" sz="2000" dirty="0" err="1"/>
              <a:t>query</a:t>
            </a:r>
            <a:r>
              <a:rPr lang="it-IT" sz="2000" dirty="0"/>
              <a:t> per raffinare i risultati di ricerca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69E04-FE8C-B047-B965-9776D1577440}"/>
              </a:ext>
            </a:extLst>
          </p:cNvPr>
          <p:cNvSpPr/>
          <p:nvPr/>
        </p:nvSpPr>
        <p:spPr>
          <a:xfrm>
            <a:off x="395536" y="177281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dirty="0">
                <a:solidFill>
                  <a:srgbClr val="000000"/>
                </a:solidFill>
                <a:latin typeface="-webkit-standard"/>
              </a:rPr>
              <a:t>Es: </a:t>
            </a:r>
            <a:r>
              <a:rPr lang="it-IT" b="0" dirty="0" err="1">
                <a:solidFill>
                  <a:srgbClr val="000000"/>
                </a:solidFill>
                <a:latin typeface="-webkit-standard"/>
              </a:rPr>
              <a:t>incremental</a:t>
            </a:r>
            <a:r>
              <a:rPr lang="it-IT" b="0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-webkit-standard"/>
              </a:rPr>
              <a:t>predictive</a:t>
            </a:r>
            <a:r>
              <a:rPr lang="it-IT" b="0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-webkit-standard"/>
              </a:rPr>
              <a:t>validity</a:t>
            </a:r>
            <a:r>
              <a:rPr lang="it-IT" b="0" dirty="0">
                <a:solidFill>
                  <a:srgbClr val="000000"/>
                </a:solidFill>
                <a:latin typeface="-webkit-standard"/>
              </a:rPr>
              <a:t> over (GMA OR intelligence OR “cognitive </a:t>
            </a:r>
            <a:r>
              <a:rPr lang="it-IT" b="0" dirty="0" err="1">
                <a:solidFill>
                  <a:srgbClr val="000000"/>
                </a:solidFill>
                <a:latin typeface="-webkit-standard"/>
              </a:rPr>
              <a:t>abilities</a:t>
            </a:r>
            <a:r>
              <a:rPr lang="it-IT" b="0" dirty="0">
                <a:solidFill>
                  <a:srgbClr val="000000"/>
                </a:solidFill>
                <a:latin typeface="-webkit-standard"/>
              </a:rPr>
              <a:t>”)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10CA-FC28-6845-80B7-B4FB0115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6" y="2276872"/>
            <a:ext cx="8026052" cy="4244242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39B40AB-AE89-435E-9F2E-5C28274DE865}"/>
              </a:ext>
            </a:extLst>
          </p:cNvPr>
          <p:cNvSpPr/>
          <p:nvPr/>
        </p:nvSpPr>
        <p:spPr bwMode="auto">
          <a:xfrm>
            <a:off x="6012160" y="2852936"/>
            <a:ext cx="2664296" cy="3168352"/>
          </a:xfrm>
          <a:prstGeom prst="roundRect">
            <a:avLst/>
          </a:prstGeom>
          <a:solidFill>
            <a:srgbClr val="B3071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Dopo aver visto i risultati, mi accorgo che aggiungendo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«Job performance»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alla query posso ottenere risultati più precisi</a:t>
            </a:r>
          </a:p>
        </p:txBody>
      </p:sp>
    </p:spTree>
    <p:extLst>
      <p:ext uri="{BB962C8B-B14F-4D97-AF65-F5344CB8AC3E}">
        <p14:creationId xmlns:p14="http://schemas.microsoft.com/office/powerpoint/2010/main" val="243601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A21EF-6992-4FAC-9AE5-E7FBEB21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cercare?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00AC8-BE1F-4F6D-9AD0-87DB5603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Ho trovato un articolo … e adesso?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Leggo l’abstract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Se è in linea con la mia ricerca vado alla sezione metodo e risultati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Cerco le tabelle e i risultati per individuare:</a:t>
            </a:r>
          </a:p>
          <a:p>
            <a:pPr lvl="1">
              <a:buFontTx/>
              <a:buChar char="-"/>
            </a:pPr>
            <a:r>
              <a:rPr lang="it-IT" sz="2400" i="1" dirty="0"/>
              <a:t>r </a:t>
            </a:r>
            <a:r>
              <a:rPr lang="it-IT" sz="2400" dirty="0"/>
              <a:t>= validità predittiva</a:t>
            </a:r>
          </a:p>
          <a:p>
            <a:pPr lvl="1">
              <a:buFontTx/>
              <a:buChar char="-"/>
            </a:pPr>
            <a:r>
              <a:rPr lang="it-IT" sz="2400" i="1" dirty="0"/>
              <a:t>rho</a:t>
            </a:r>
            <a:r>
              <a:rPr lang="it-IT" sz="2400" dirty="0"/>
              <a:t> = validità predittiva corretta</a:t>
            </a:r>
          </a:p>
          <a:p>
            <a:pPr lvl="1">
              <a:buFontTx/>
              <a:buChar char="-"/>
            </a:pPr>
            <a:r>
              <a:rPr lang="it-IT" sz="2400" i="1" dirty="0"/>
              <a:t>(d</a:t>
            </a:r>
            <a:r>
              <a:rPr lang="it-IT" sz="2400" dirty="0"/>
              <a:t> = differenza standardizzata delle medie, statistica usata nei disegni sperimentali)</a:t>
            </a:r>
          </a:p>
          <a:p>
            <a:pPr>
              <a:buFontTx/>
              <a:buChar char="-"/>
            </a:pPr>
            <a:endParaRPr lang="it-IT" sz="2800" i="1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0201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2" y="2564904"/>
            <a:ext cx="8424936" cy="1728192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Attività 3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Critical incident Int</a:t>
            </a:r>
            <a:r>
              <a:rPr lang="it-IT" b="1" dirty="0">
                <a:solidFill>
                  <a:schemeClr val="bg1"/>
                </a:solidFill>
              </a:rPr>
              <a:t>erview 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&amp;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 Intervista situazionale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66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6B319-748F-4A96-B7F2-905810B7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E7F66-536E-4D80-8422-8C423AD4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L’intervistatore deve raccogliere:</a:t>
            </a:r>
          </a:p>
          <a:p>
            <a:pPr lvl="1"/>
            <a:r>
              <a:rPr lang="it-IT" sz="2000" dirty="0"/>
              <a:t>Episodi chiari, precisi e distinti</a:t>
            </a:r>
          </a:p>
          <a:p>
            <a:pPr lvl="1"/>
            <a:r>
              <a:rPr lang="it-IT" sz="2000" dirty="0"/>
              <a:t>Comportamenti chiari e distinti di tutti gli attori</a:t>
            </a:r>
          </a:p>
          <a:p>
            <a:pPr lvl="1"/>
            <a:r>
              <a:rPr lang="it-IT" sz="2000" dirty="0"/>
              <a:t>Pensieri e stati emotivi dell’intervistato</a:t>
            </a:r>
          </a:p>
          <a:p>
            <a:r>
              <a:rPr lang="it-IT" sz="2400" dirty="0"/>
              <a:t>Cercare il massimo livello di dettaglio possibile. </a:t>
            </a:r>
          </a:p>
          <a:p>
            <a:r>
              <a:rPr lang="it-IT" sz="2400" dirty="0"/>
              <a:t>Info da </a:t>
            </a:r>
            <a:r>
              <a:rPr lang="it-IT" sz="2400" i="1" dirty="0"/>
              <a:t>non</a:t>
            </a:r>
            <a:r>
              <a:rPr lang="it-IT" sz="2400" dirty="0"/>
              <a:t> raccogliere: opinioni e valutazioni</a:t>
            </a:r>
          </a:p>
          <a:p>
            <a:r>
              <a:rPr lang="it-IT" sz="2400" dirty="0">
                <a:hlinkClick r:id="rId2"/>
              </a:rPr>
              <a:t>Materiale Critical Incident </a:t>
            </a:r>
            <a:r>
              <a:rPr lang="it-IT" sz="2400" dirty="0"/>
              <a:t>da consultare in piattaforma</a:t>
            </a:r>
          </a:p>
          <a:p>
            <a:r>
              <a:rPr lang="it-IT" sz="2400" dirty="0">
                <a:hlinkClick r:id="rId3"/>
              </a:rPr>
              <a:t>Esempio</a:t>
            </a:r>
            <a:r>
              <a:rPr lang="it-IT" sz="2400" dirty="0"/>
              <a:t> da consultare in piattaforma</a:t>
            </a:r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1600" i="1" dirty="0"/>
              <a:t>Nota</a:t>
            </a:r>
            <a:r>
              <a:rPr lang="it-IT" sz="1600" dirty="0"/>
              <a:t>: Questa è un’attività valutata che concorre per il 15% al voto finale. </a:t>
            </a:r>
          </a:p>
          <a:p>
            <a:pPr marL="0" indent="0">
              <a:buNone/>
            </a:pPr>
            <a:r>
              <a:rPr lang="it-IT" sz="1600" dirty="0"/>
              <a:t>Scadenza: Mercoledì 16 dicembre ore 14</a:t>
            </a:r>
          </a:p>
          <a:p>
            <a:endParaRPr lang="it-IT" sz="2800" dirty="0">
              <a:highlight>
                <a:srgbClr val="FFFF00"/>
              </a:highlight>
            </a:endParaRP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9893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D81BD-B9F8-4C57-A8F1-695FADC3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Dall’incidente critico allo scenario situazionale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6D654-4943-4DC8-89F9-9C1EE026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Cosa fare:</a:t>
            </a:r>
          </a:p>
          <a:p>
            <a:pPr marL="514350" indent="-514350">
              <a:buAutoNum type="arabicParenR"/>
            </a:pPr>
            <a:r>
              <a:rPr lang="it-IT" sz="2800" i="1" dirty="0"/>
              <a:t>Descrivere l’incidente critico </a:t>
            </a:r>
            <a:r>
              <a:rPr lang="it-IT" sz="2800" dirty="0"/>
              <a:t>inserendo: posizione lavorativa, ambientazione, comportamento, risultato. </a:t>
            </a:r>
          </a:p>
          <a:p>
            <a:pPr marL="514350" indent="-514350">
              <a:buAutoNum type="arabicParenR"/>
            </a:pPr>
            <a:r>
              <a:rPr lang="it-IT" sz="2800" i="1" dirty="0"/>
              <a:t>Definire il requisito </a:t>
            </a:r>
            <a:r>
              <a:rPr lang="it-IT" sz="2800" dirty="0"/>
              <a:t>che si intende valutare.</a:t>
            </a:r>
          </a:p>
          <a:p>
            <a:pPr marL="514350" indent="-514350">
              <a:buAutoNum type="arabicParenR"/>
            </a:pPr>
            <a:r>
              <a:rPr lang="it-IT" sz="2800" dirty="0"/>
              <a:t>A partire dall’incidente critico </a:t>
            </a:r>
            <a:r>
              <a:rPr lang="it-IT" sz="2800" i="1" dirty="0"/>
              <a:t>scrivere uno scenario situazionale</a:t>
            </a:r>
            <a:r>
              <a:rPr lang="it-IT" sz="2800" dirty="0"/>
              <a:t> da poter utilizzare in una intervista di selezione per valutare il requisito.</a:t>
            </a:r>
          </a:p>
          <a:p>
            <a:pPr marL="514350" indent="-514350">
              <a:buAutoNum type="arabicParenR"/>
            </a:pPr>
            <a:r>
              <a:rPr lang="it-IT" sz="2800" dirty="0"/>
              <a:t>Redigere la </a:t>
            </a:r>
            <a:r>
              <a:rPr lang="it-IT" sz="2800" i="1" dirty="0"/>
              <a:t>scala di valutazione delle risposte </a:t>
            </a:r>
            <a:r>
              <a:rPr lang="it-IT" sz="2800" dirty="0"/>
              <a:t>con ancoraggi comportamentali.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86837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6B319-748F-4A96-B7F2-905810B7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Critical Incident Interview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E7F66-536E-4D80-8422-8C423AD4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/>
              <a:t>Un buon incidente critico deve… </a:t>
            </a:r>
          </a:p>
          <a:p>
            <a:pPr marL="0" indent="0">
              <a:buNone/>
            </a:pPr>
            <a:endParaRPr lang="it-IT" sz="1100" b="1" dirty="0"/>
          </a:p>
          <a:p>
            <a:r>
              <a:rPr lang="it-IT" sz="2400" dirty="0"/>
              <a:t>…riguardare la presenza/assenza di un requisito individuato come cruciale per lo svolgimento della mansione</a:t>
            </a:r>
          </a:p>
          <a:p>
            <a:r>
              <a:rPr lang="it-IT" sz="2400" dirty="0"/>
              <a:t>…essere collegato all’obiettivo/scopo della posizione analizzata</a:t>
            </a:r>
          </a:p>
          <a:p>
            <a:r>
              <a:rPr lang="it-IT" sz="2400" dirty="0"/>
              <a:t>…avere delle conseguenze rilevanti per i processi organizzativi</a:t>
            </a:r>
          </a:p>
          <a:p>
            <a:r>
              <a:rPr lang="it-IT" sz="2400" dirty="0"/>
              <a:t>…essere stato vissuto dalla persona intervistata, in modo da fornire informazioni dettagliate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5810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6B319-748F-4A96-B7F2-905810B7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Critical Incident Interview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E7F66-536E-4D80-8422-8C423AD4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Non tutti i requisiti possono essere valutati in modo attendibile e valido attraverso uno scenario situazionale, per alcuni requisiti (come l’intelligenza) sono disponibili strumenti più validi e attendibili che dovremmo preferire. </a:t>
            </a:r>
          </a:p>
          <a:p>
            <a:pPr marL="0" indent="0">
              <a:buNone/>
            </a:pPr>
            <a:r>
              <a:rPr lang="it-IT" sz="2000" dirty="0"/>
              <a:t>Di seguito alcuni esempi di requisiti che possono essere valutati attraverso uno scenario situazionale:</a:t>
            </a:r>
          </a:p>
          <a:p>
            <a:r>
              <a:rPr lang="it-IT" sz="1800" dirty="0"/>
              <a:t>flessibilità</a:t>
            </a:r>
          </a:p>
          <a:p>
            <a:r>
              <a:rPr lang="it-IT" sz="1800" dirty="0"/>
              <a:t>cooperazione, diplomazia, capacità di negoziazione</a:t>
            </a:r>
          </a:p>
          <a:p>
            <a:r>
              <a:rPr lang="it-IT" sz="1800" dirty="0"/>
              <a:t>capacità di gestione del cliente/utente aggressivo, polemico, pretenzioso (orientamento al cliente)</a:t>
            </a:r>
          </a:p>
          <a:p>
            <a:r>
              <a:rPr lang="it-IT" sz="1800" dirty="0"/>
              <a:t>raccolta delle informazioni per la presa di decisione, capacità comunicative</a:t>
            </a:r>
          </a:p>
          <a:p>
            <a:r>
              <a:rPr lang="it-IT" sz="1800" dirty="0"/>
              <a:t>gestione dei tempi, pianificazione, gestione delle priorità</a:t>
            </a:r>
          </a:p>
          <a:p>
            <a:r>
              <a:rPr lang="it-IT" sz="1800" dirty="0"/>
              <a:t>pianificazione piani di monitoraggio</a:t>
            </a:r>
          </a:p>
          <a:p>
            <a:r>
              <a:rPr lang="it-IT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903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84F57-8D4C-1248-A39F-D27C519E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Scadenze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C24C86-4D12-0D49-B520-2D58A8C2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Il documento deve essere caricato in wiki (non allegato via email), potete usare altri strumenti per la scrittura condivisa.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Caricare bozza del </a:t>
            </a:r>
            <a:r>
              <a:rPr lang="it-IT" sz="2800" dirty="0" err="1"/>
              <a:t>wiki</a:t>
            </a:r>
            <a:r>
              <a:rPr lang="it-IT" sz="2800" dirty="0"/>
              <a:t> entro </a:t>
            </a:r>
            <a:r>
              <a:rPr lang="it-IT" sz="2800" b="1" dirty="0"/>
              <a:t>Domenica 13 dicembre ore 21</a:t>
            </a:r>
            <a:br>
              <a:rPr lang="it-IT" sz="2800" dirty="0"/>
            </a:br>
            <a:r>
              <a:rPr lang="it-IT" sz="2800" dirty="0"/>
              <a:t>Feedback intermedio: </a:t>
            </a:r>
            <a:r>
              <a:rPr lang="it-IT" sz="2800" b="1" dirty="0"/>
              <a:t>Lunedì 14 dicembre ore 21</a:t>
            </a:r>
          </a:p>
          <a:p>
            <a:r>
              <a:rPr lang="it-IT" sz="2800" dirty="0"/>
              <a:t>Scadenza per la consegna definitiva: </a:t>
            </a:r>
            <a:r>
              <a:rPr lang="it-IT" sz="2800" b="1" dirty="0"/>
              <a:t>Mercoledì 16 dicembre ore 14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6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2" y="2564904"/>
            <a:ext cx="8424936" cy="1728192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Attività 1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Job description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21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65D3F-CF4F-481E-8E02-D91D98EE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06090"/>
          </a:xfrm>
        </p:spPr>
        <p:txBody>
          <a:bodyPr/>
          <a:lstStyle/>
          <a:p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469F92-6ECB-4E96-929D-2E65AF85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26570"/>
          </a:xfrm>
        </p:spPr>
        <p:txBody>
          <a:bodyPr/>
          <a:lstStyle/>
          <a:p>
            <a:r>
              <a:rPr lang="it-IT" sz="2000" dirty="0"/>
              <a:t>Intervista di analisi della posizione in gruppi di 5-6 persone.</a:t>
            </a:r>
          </a:p>
          <a:p>
            <a:r>
              <a:rPr lang="it-IT" sz="2000" dirty="0"/>
              <a:t>La Job Description di ogni gruppo, al termine della lezione, dovrà essere caricata nell’apposito spazio in moodle.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Materiale da consultare online: </a:t>
            </a:r>
          </a:p>
          <a:p>
            <a:r>
              <a:rPr lang="it-IT" sz="2000" dirty="0"/>
              <a:t>Per realizzare l’intervista usare la traccia disponibile nel materiale didattico online «</a:t>
            </a:r>
            <a:r>
              <a:rPr lang="it-IT" sz="2000" dirty="0">
                <a:hlinkClick r:id="rId2"/>
              </a:rPr>
              <a:t>Schema Intervista Job Analysis</a:t>
            </a:r>
            <a:r>
              <a:rPr lang="it-IT" sz="2000" dirty="0"/>
              <a:t>» </a:t>
            </a:r>
          </a:p>
          <a:p>
            <a:r>
              <a:rPr lang="it-IT" sz="2000" dirty="0"/>
              <a:t>Per prepararsi all’intervista consultare le linee guida disponibili nel materiale didattico online «</a:t>
            </a:r>
            <a:r>
              <a:rPr lang="it-IT" sz="2000" dirty="0">
                <a:hlinkClick r:id="rId3"/>
              </a:rPr>
              <a:t>Linee Guida Intervista di Posizione</a:t>
            </a:r>
            <a:r>
              <a:rPr lang="it-IT" sz="2000" dirty="0"/>
              <a:t>»</a:t>
            </a:r>
          </a:p>
          <a:p>
            <a:r>
              <a:rPr lang="it-IT" sz="2000" dirty="0"/>
              <a:t>Per alcuni esempi di Job Description consultare </a:t>
            </a:r>
            <a:r>
              <a:rPr lang="it-IT" sz="1600" dirty="0">
                <a:hlinkClick r:id="rId4"/>
              </a:rPr>
              <a:t>https://www.onetonline.org/</a:t>
            </a:r>
            <a:r>
              <a:rPr lang="it-IT" sz="1600" dirty="0"/>
              <a:t> (focalizzarsi su «Tasks», «Work activities», «Work context», e per adesso non leggete i requisiti, ad es. «Skills» e «Knowldge»).   </a:t>
            </a:r>
          </a:p>
          <a:p>
            <a:pPr marL="457200" lvl="1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800" i="1" dirty="0"/>
              <a:t>Nota</a:t>
            </a:r>
            <a:r>
              <a:rPr lang="it-IT" sz="1800" dirty="0"/>
              <a:t>: Questa è un’attività valutata che concorre per il 15% al voto finale. </a:t>
            </a:r>
          </a:p>
          <a:p>
            <a:pPr marL="0" indent="0">
              <a:buNone/>
            </a:pPr>
            <a:r>
              <a:rPr lang="it-IT" sz="1800" dirty="0"/>
              <a:t>Scadenze: mercoledì 4 novembre 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663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90831-E602-8C46-A411-86840BDA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sulla Job Description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7CE101-42A9-854B-8020-CFDA18BE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r>
              <a:rPr lang="it-IT" sz="2000" dirty="0"/>
              <a:t>Obiettivo: ottenere informazioni </a:t>
            </a:r>
            <a:r>
              <a:rPr lang="it-IT" sz="2000" b="1" dirty="0"/>
              <a:t>dettagliate</a:t>
            </a:r>
            <a:r>
              <a:rPr lang="it-IT" sz="2000" dirty="0"/>
              <a:t> sulla posizione (comportamenti e ambiente lavorativo).</a:t>
            </a:r>
          </a:p>
          <a:p>
            <a:r>
              <a:rPr lang="it-IT" sz="2000" dirty="0"/>
              <a:t>Individuare </a:t>
            </a:r>
            <a:r>
              <a:rPr lang="it-IT" sz="2000" b="1" dirty="0"/>
              <a:t>elementi oggettivi </a:t>
            </a:r>
            <a:r>
              <a:rPr lang="it-IT" sz="2000" dirty="0"/>
              <a:t>(quindi non opinioni/valutazioni ma informazioni relative a comportamenti/azioni).</a:t>
            </a:r>
          </a:p>
          <a:p>
            <a:r>
              <a:rPr lang="it-IT" sz="2000" dirty="0"/>
              <a:t>Cercare di raccogliere </a:t>
            </a:r>
            <a:r>
              <a:rPr lang="it-IT" sz="2000" b="1" dirty="0"/>
              <a:t>quante più informazioni possibile </a:t>
            </a:r>
            <a:r>
              <a:rPr lang="it-IT" sz="2000" dirty="0"/>
              <a:t>relativamente alla posizione oggetto di indagine.</a:t>
            </a:r>
          </a:p>
        </p:txBody>
      </p:sp>
    </p:spTree>
    <p:extLst>
      <p:ext uri="{BB962C8B-B14F-4D97-AF65-F5344CB8AC3E}">
        <p14:creationId xmlns:p14="http://schemas.microsoft.com/office/powerpoint/2010/main" val="7952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90831-E602-8C46-A411-86840BDA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sulla Job Description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7CE101-42A9-854B-8020-CFDA18BE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r>
              <a:rPr lang="it-IT" sz="2800" dirty="0"/>
              <a:t>Raccogliere fatti e comportamenti, NON opinioni. </a:t>
            </a:r>
            <a:r>
              <a:rPr lang="it-IT" sz="2000" dirty="0"/>
              <a:t>Raccogliere anche informazioni su frequenza, importanza, contesto, etc.</a:t>
            </a:r>
          </a:p>
          <a:p>
            <a:r>
              <a:rPr lang="it-IT" sz="2800" dirty="0"/>
              <a:t>Non confondere obiettivi della posizione e compiti</a:t>
            </a:r>
            <a:r>
              <a:rPr lang="it-IT" sz="2000" dirty="0"/>
              <a:t>. Ogni obiettivo (ad esempio per la posizione di barista: «mantenere pulito il locale») si persegue attraverso l’esecuzione di molte attività (ad esempio: caricare frequentemente la lavastoviglie, pulire le superfici, gettare la spazzatura, etc. …).</a:t>
            </a:r>
          </a:p>
          <a:p>
            <a:r>
              <a:rPr lang="it-IT" sz="2800" dirty="0"/>
              <a:t>Definizione delle responsabilità.</a:t>
            </a:r>
            <a:r>
              <a:rPr lang="it-IT" sz="2000" dirty="0"/>
              <a:t> Sono i risultati che, in assenza della posizione in analisi, non posso essere presi in carico da altri.</a:t>
            </a:r>
          </a:p>
        </p:txBody>
      </p:sp>
    </p:spTree>
    <p:extLst>
      <p:ext uri="{BB962C8B-B14F-4D97-AF65-F5344CB8AC3E}">
        <p14:creationId xmlns:p14="http://schemas.microsoft.com/office/powerpoint/2010/main" val="248371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84F57-8D4C-1248-A39F-D27C519E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Esercitazione sulla Job Description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C24C86-4D12-0D49-B520-2D58A8C2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2182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descrizione deve essere sintetica e precisa. </a:t>
            </a:r>
          </a:p>
          <a:p>
            <a:r>
              <a:rPr lang="it-IT" sz="2000" dirty="0"/>
              <a:t>Evitare le ripetizioni.</a:t>
            </a:r>
          </a:p>
          <a:p>
            <a:r>
              <a:rPr lang="it-IT" sz="2000" dirty="0"/>
              <a:t>Non usare espressioni vaghe come: tende a, spesso, a volte, di solito, ... </a:t>
            </a:r>
          </a:p>
          <a:p>
            <a:r>
              <a:rPr lang="it-IT" sz="2000" dirty="0"/>
              <a:t>Collegare gli obiettivi della posizione ai compiti.</a:t>
            </a:r>
          </a:p>
          <a:p>
            <a:r>
              <a:rPr lang="it-IT" sz="2000" dirty="0"/>
              <a:t>Identificare gli obiettivi della posizione più rilevanti e formularli in modo preciso. Ad esempio, garantire la soddisfazione del cliente è generico, potrebbe essere specificato e correlato da indicatori di risultato.</a:t>
            </a:r>
            <a:endParaRPr lang="it-IT" sz="2800" dirty="0"/>
          </a:p>
          <a:p>
            <a:pPr marL="0" indent="0">
              <a:buNone/>
            </a:pPr>
            <a:r>
              <a:rPr lang="it-IT" dirty="0"/>
              <a:t>La descrizione deve essere completa. </a:t>
            </a:r>
          </a:p>
          <a:p>
            <a:r>
              <a:rPr lang="it-IT" sz="2000" dirty="0"/>
              <a:t>Verificare la presenza degli 8 punti nel materiale online: «</a:t>
            </a:r>
            <a:r>
              <a:rPr lang="it-IT" sz="2000" dirty="0">
                <a:hlinkClick r:id="rId2"/>
              </a:rPr>
              <a:t>Scheda intervista Job Analysis</a:t>
            </a:r>
            <a:r>
              <a:rPr lang="it-IT" sz="2000" dirty="0"/>
              <a:t>».</a:t>
            </a:r>
          </a:p>
          <a:p>
            <a:pPr>
              <a:buFontTx/>
              <a:buChar char="-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8734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84F57-8D4C-1248-A39F-D27C519E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 operative e scadenze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C24C86-4D12-0D49-B520-2D58A8C2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Il documento deve essere caricato in wiki (non allegato via email), potete usare altri strumenti per la scrittura condivisa.</a:t>
            </a:r>
          </a:p>
          <a:p>
            <a:endParaRPr lang="it-IT" sz="2800" dirty="0"/>
          </a:p>
          <a:p>
            <a:r>
              <a:rPr lang="it-IT" sz="2800" dirty="0"/>
              <a:t>Caricare bozza nel </a:t>
            </a:r>
            <a:r>
              <a:rPr lang="it-IT" sz="2800" dirty="0" err="1"/>
              <a:t>wiki</a:t>
            </a:r>
            <a:r>
              <a:rPr lang="it-IT" sz="2800" dirty="0"/>
              <a:t> entro:  </a:t>
            </a:r>
            <a:r>
              <a:rPr lang="it-IT" sz="2800" b="1" dirty="0"/>
              <a:t>Lunedì 26 ottobre ore 21</a:t>
            </a:r>
            <a:endParaRPr lang="it-IT" sz="2800" b="1" strike="sngStrike" dirty="0"/>
          </a:p>
          <a:p>
            <a:r>
              <a:rPr lang="it-IT" sz="2800" dirty="0"/>
              <a:t>Nostro feedback intermedio arriverà entro: </a:t>
            </a:r>
            <a:r>
              <a:rPr lang="it-IT" sz="2800" b="1" dirty="0"/>
              <a:t>Mercoledì 28 Ottobre Ore 21</a:t>
            </a:r>
            <a:endParaRPr lang="it-IT" sz="2800" b="1" strike="sngStrike" dirty="0"/>
          </a:p>
          <a:p>
            <a:r>
              <a:rPr lang="it-IT" sz="2800" dirty="0"/>
              <a:t>Consegna definitiva entro: </a:t>
            </a:r>
            <a:r>
              <a:rPr lang="it-IT" sz="2800" b="1" dirty="0"/>
              <a:t>Mercoledì 4 Novembre ore 21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6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2" y="2564904"/>
            <a:ext cx="8424936" cy="1728192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chemeClr val="bg1"/>
                </a:solidFill>
                <a:latin typeface="+mn-lt"/>
              </a:rPr>
              <a:t>Attività 2</a:t>
            </a:r>
          </a:p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Job specification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46506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D758CC8D733A438D82035B617BB587" ma:contentTypeVersion="14" ma:contentTypeDescription="Creare un nuovo documento." ma:contentTypeScope="" ma:versionID="9617edc893d76ed4208065781fb15a9e">
  <xsd:schema xmlns:xsd="http://www.w3.org/2001/XMLSchema" xmlns:xs="http://www.w3.org/2001/XMLSchema" xmlns:p="http://schemas.microsoft.com/office/2006/metadata/properties" xmlns:ns1="http://schemas.microsoft.com/sharepoint/v3" xmlns:ns3="d61c0189-bd90-4de8-93fe-4051a82af083" xmlns:ns4="999f8e88-d65b-490c-a393-e7ceea33b173" targetNamespace="http://schemas.microsoft.com/office/2006/metadata/properties" ma:root="true" ma:fieldsID="ef383cb14787078bd900819d310fb107" ns1:_="" ns3:_="" ns4:_="">
    <xsd:import namespace="http://schemas.microsoft.com/sharepoint/v3"/>
    <xsd:import namespace="d61c0189-bd90-4de8-93fe-4051a82af083"/>
    <xsd:import namespace="999f8e88-d65b-490c-a393-e7ceea33b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c0189-bd90-4de8-93fe-4051a82af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f8e88-d65b-490c-a393-e7ceea33b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580D5A-550E-4C76-972F-AFBEBF1B6EA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999f8e88-d65b-490c-a393-e7ceea33b173"/>
    <ds:schemaRef ds:uri="http://schemas.microsoft.com/office/infopath/2007/PartnerControls"/>
    <ds:schemaRef ds:uri="d61c0189-bd90-4de8-93fe-4051a82af08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862C3FE-B570-43C8-A1D4-0584735D7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0B8A7-B02A-4D28-A31C-CDA2F4E97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61c0189-bd90-4de8-93fe-4051a82af083"/>
    <ds:schemaRef ds:uri="999f8e88-d65b-490c-a393-e7ceea33b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122766</TotalTime>
  <Words>1589</Words>
  <Application>Microsoft Office PowerPoint</Application>
  <PresentationFormat>Presentazione su schermo (4:3)</PresentationFormat>
  <Paragraphs>171</Paragraphs>
  <Slides>29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Garamond</vt:lpstr>
      <vt:lpstr>-webkit-standard</vt:lpstr>
      <vt:lpstr>Struttura predefinita</vt:lpstr>
      <vt:lpstr>Presentazione standard di PowerPoint</vt:lpstr>
      <vt:lpstr>Presentazione standard di PowerPoint</vt:lpstr>
      <vt:lpstr>Presentazione standard di PowerPoint</vt:lpstr>
      <vt:lpstr>Attività in gruppo</vt:lpstr>
      <vt:lpstr>Esercitazione sulla Job Description</vt:lpstr>
      <vt:lpstr>Esercitazione sulla Job Description</vt:lpstr>
      <vt:lpstr>Esercitazione sulla Job Description</vt:lpstr>
      <vt:lpstr>Note operative e scadenze</vt:lpstr>
      <vt:lpstr>Presentazione standard di PowerPoint</vt:lpstr>
      <vt:lpstr>Attività in gruppo</vt:lpstr>
      <vt:lpstr>Presentazione standard di PowerPoint</vt:lpstr>
      <vt:lpstr>Esercitazione sulla Job Specification</vt:lpstr>
      <vt:lpstr>Note operative e scadenze</vt:lpstr>
      <vt:lpstr>Presentazione standard di PowerPoint</vt:lpstr>
      <vt:lpstr>L’accesso</vt:lpstr>
      <vt:lpstr>Le parole chiave</vt:lpstr>
      <vt:lpstr>Google Scholar</vt:lpstr>
      <vt:lpstr>Google Scholar</vt:lpstr>
      <vt:lpstr>Google scholar: full-text</vt:lpstr>
      <vt:lpstr>Consultare altri lavori  di uno stesso autore</vt:lpstr>
      <vt:lpstr>Citare un articolo</vt:lpstr>
      <vt:lpstr>Usare query per raffinare i risultati di ricerca</vt:lpstr>
      <vt:lpstr>Cosa cercare?</vt:lpstr>
      <vt:lpstr>Presentazione standard di PowerPoint</vt:lpstr>
      <vt:lpstr>Attività in gruppo</vt:lpstr>
      <vt:lpstr>Dall’incidente critico allo scenario situazionale</vt:lpstr>
      <vt:lpstr>Esercitazione Critical Incident Interview</vt:lpstr>
      <vt:lpstr>Esercitazione Critical Incident Interview</vt:lpstr>
      <vt:lpstr>Scadenze</vt:lpstr>
    </vt:vector>
  </TitlesOfParts>
  <Company>Università degli Studi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Dallarosa Anna</cp:lastModifiedBy>
  <cp:revision>1024</cp:revision>
  <dcterms:created xsi:type="dcterms:W3CDTF">2007-03-01T10:31:45Z</dcterms:created>
  <dcterms:modified xsi:type="dcterms:W3CDTF">2020-10-15T13:35:02Z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0x0101008AD758CC8D733A438D82035B617BB587</vt:lpwstr>
  </property>
</Properties>
</file>