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8" r:id="rId6"/>
    <p:sldId id="266" r:id="rId7"/>
    <p:sldId id="269" r:id="rId8"/>
    <p:sldId id="270" r:id="rId9"/>
    <p:sldId id="267" r:id="rId1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angelo Vianello" initials="MV" lastIdx="1" clrIdx="0">
    <p:extLst>
      <p:ext uri="{19B8F6BF-5375-455C-9EA6-DF929625EA0E}">
        <p15:presenceInfo xmlns:p15="http://schemas.microsoft.com/office/powerpoint/2012/main" userId="3f0314b9-555d-46d4-bdb0-a02ddfa717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0000"/>
    <a:srgbClr val="B3071B"/>
    <a:srgbClr val="B00000"/>
    <a:srgbClr val="CC0099"/>
    <a:srgbClr val="663300"/>
    <a:srgbClr val="FF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69" autoAdjust="0"/>
    <p:restoredTop sz="95064" autoAdjust="0"/>
  </p:normalViewPr>
  <p:slideViewPr>
    <p:cSldViewPr>
      <p:cViewPr varScale="1">
        <p:scale>
          <a:sx n="103" d="100"/>
          <a:sy n="103" d="100"/>
        </p:scale>
        <p:origin x="144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larosa Anna" userId="a5a1abac-9f95-44bf-808a-0f966a4ec907" providerId="ADAL" clId="{70F42C5C-97C7-439B-B813-B8759AA9BB71}"/>
    <pc:docChg chg="undo custSel addSld modSld">
      <pc:chgData name="Dallarosa Anna" userId="a5a1abac-9f95-44bf-808a-0f966a4ec907" providerId="ADAL" clId="{70F42C5C-97C7-439B-B813-B8759AA9BB71}" dt="2020-09-23T11:17:14.175" v="1611" actId="1076"/>
      <pc:docMkLst>
        <pc:docMk/>
      </pc:docMkLst>
      <pc:sldChg chg="modSp">
        <pc:chgData name="Dallarosa Anna" userId="a5a1abac-9f95-44bf-808a-0f966a4ec907" providerId="ADAL" clId="{70F42C5C-97C7-439B-B813-B8759AA9BB71}" dt="2020-09-23T08:59:34.556" v="0" actId="20577"/>
        <pc:sldMkLst>
          <pc:docMk/>
          <pc:sldMk cId="0" sldId="256"/>
        </pc:sldMkLst>
        <pc:spChg chg="mod">
          <ac:chgData name="Dallarosa Anna" userId="a5a1abac-9f95-44bf-808a-0f966a4ec907" providerId="ADAL" clId="{70F42C5C-97C7-439B-B813-B8759AA9BB71}" dt="2020-09-23T08:59:34.556" v="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Dallarosa Anna" userId="a5a1abac-9f95-44bf-808a-0f966a4ec907" providerId="ADAL" clId="{70F42C5C-97C7-439B-B813-B8759AA9BB71}" dt="2020-09-23T09:49:42.723" v="1033" actId="20577"/>
        <pc:sldMkLst>
          <pc:docMk/>
          <pc:sldMk cId="1654063603" sldId="266"/>
        </pc:sldMkLst>
        <pc:graphicFrameChg chg="mod modGraphic">
          <ac:chgData name="Dallarosa Anna" userId="a5a1abac-9f95-44bf-808a-0f966a4ec907" providerId="ADAL" clId="{70F42C5C-97C7-439B-B813-B8759AA9BB71}" dt="2020-09-23T09:49:42.723" v="1033" actId="20577"/>
          <ac:graphicFrameMkLst>
            <pc:docMk/>
            <pc:sldMk cId="1654063603" sldId="266"/>
            <ac:graphicFrameMk id="190" creationId="{00000000-0000-0000-0000-000000000000}"/>
          </ac:graphicFrameMkLst>
        </pc:graphicFrameChg>
      </pc:sldChg>
      <pc:sldChg chg="modSp add">
        <pc:chgData name="Dallarosa Anna" userId="a5a1abac-9f95-44bf-808a-0f966a4ec907" providerId="ADAL" clId="{70F42C5C-97C7-439B-B813-B8759AA9BB71}" dt="2020-09-23T11:14:54.594" v="1609" actId="113"/>
        <pc:sldMkLst>
          <pc:docMk/>
          <pc:sldMk cId="1160285446" sldId="269"/>
        </pc:sldMkLst>
        <pc:graphicFrameChg chg="mod modGraphic">
          <ac:chgData name="Dallarosa Anna" userId="a5a1abac-9f95-44bf-808a-0f966a4ec907" providerId="ADAL" clId="{70F42C5C-97C7-439B-B813-B8759AA9BB71}" dt="2020-09-23T11:14:54.594" v="1609" actId="113"/>
          <ac:graphicFrameMkLst>
            <pc:docMk/>
            <pc:sldMk cId="1160285446" sldId="269"/>
            <ac:graphicFrameMk id="190" creationId="{00000000-0000-0000-0000-000000000000}"/>
          </ac:graphicFrameMkLst>
        </pc:graphicFrameChg>
      </pc:sldChg>
      <pc:sldChg chg="modSp add">
        <pc:chgData name="Dallarosa Anna" userId="a5a1abac-9f95-44bf-808a-0f966a4ec907" providerId="ADAL" clId="{70F42C5C-97C7-439B-B813-B8759AA9BB71}" dt="2020-09-23T11:17:14.175" v="1611" actId="1076"/>
        <pc:sldMkLst>
          <pc:docMk/>
          <pc:sldMk cId="2787511462" sldId="270"/>
        </pc:sldMkLst>
        <pc:graphicFrameChg chg="mod modGraphic">
          <ac:chgData name="Dallarosa Anna" userId="a5a1abac-9f95-44bf-808a-0f966a4ec907" providerId="ADAL" clId="{70F42C5C-97C7-439B-B813-B8759AA9BB71}" dt="2020-09-23T11:17:14.175" v="1611" actId="1076"/>
          <ac:graphicFrameMkLst>
            <pc:docMk/>
            <pc:sldMk cId="2787511462" sldId="270"/>
            <ac:graphicFrameMk id="190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FB4E36FE-3933-477A-899E-C528FCEABCE4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9095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4E36FE-3933-477A-899E-C528FCEABCE4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717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D12D6BE-AA5B-46B1-9EF0-2F87BF677F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55113" cy="6884988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algn="r"/>
            <a:endParaRPr lang="it-IT" sz="2400" dirty="0">
              <a:solidFill>
                <a:schemeClr val="bg1"/>
              </a:solidFill>
            </a:endParaRPr>
          </a:p>
        </p:txBody>
      </p:sp>
      <p:pic>
        <p:nvPicPr>
          <p:cNvPr id="8" name="Picture 3" descr="SigilloLogoLAST_WhiteOK">
            <a:extLst>
              <a:ext uri="{FF2B5EF4-FFF2-40B4-BE49-F238E27FC236}">
                <a16:creationId xmlns:a16="http://schemas.microsoft.com/office/drawing/2014/main" id="{9FE2A4F4-0B49-4D53-AC2C-2B9D79AE66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1856" y="517977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98BCC-B1B6-4369-A551-4B0E2AA3E5EC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978DE-AD37-4D0C-8958-922E78912FD5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FD13A-287D-4EBC-B273-34168C8BC1FD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7D92713-AC22-4B0F-90CF-BAB925CE79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55113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algn="r"/>
            <a:endParaRPr lang="it-IT" sz="2400" dirty="0">
              <a:solidFill>
                <a:schemeClr val="bg1"/>
              </a:solidFill>
            </a:endParaRPr>
          </a:p>
        </p:txBody>
      </p:sp>
      <p:pic>
        <p:nvPicPr>
          <p:cNvPr id="8" name="Picture 3" descr="SigilloLogoLAST_WhiteOK">
            <a:extLst>
              <a:ext uri="{FF2B5EF4-FFF2-40B4-BE49-F238E27FC236}">
                <a16:creationId xmlns:a16="http://schemas.microsoft.com/office/drawing/2014/main" id="{8F5E243F-6230-47CA-9463-2901A795AE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35425DA-4736-4C03-AE35-77CEA1E0C9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55113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algn="r"/>
            <a:endParaRPr lang="it-IT" sz="2400" dirty="0">
              <a:solidFill>
                <a:schemeClr val="bg1"/>
              </a:solidFill>
            </a:endParaRPr>
          </a:p>
        </p:txBody>
      </p:sp>
      <p:pic>
        <p:nvPicPr>
          <p:cNvPr id="8" name="Picture 3" descr="SigilloLogoLAST_WhiteOK">
            <a:extLst>
              <a:ext uri="{FF2B5EF4-FFF2-40B4-BE49-F238E27FC236}">
                <a16:creationId xmlns:a16="http://schemas.microsoft.com/office/drawing/2014/main" id="{FD901582-87DA-4150-84BF-3AA09205A6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215B6CA3-A864-4E02-B311-19C70483A1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55113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algn="r"/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9" name="Picture 3" descr="SigilloLogoLAST_WhiteOK">
            <a:extLst>
              <a:ext uri="{FF2B5EF4-FFF2-40B4-BE49-F238E27FC236}">
                <a16:creationId xmlns:a16="http://schemas.microsoft.com/office/drawing/2014/main" id="{CA7A7187-2469-4D7C-A616-B84F4D8B62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877FF793-6BB1-4ED7-A4E1-2B02DAAB10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55113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algn="r"/>
            <a:endParaRPr lang="it-IT" sz="2400" dirty="0">
              <a:solidFill>
                <a:schemeClr val="bg1"/>
              </a:solidFill>
            </a:endParaRPr>
          </a:p>
        </p:txBody>
      </p:sp>
      <p:pic>
        <p:nvPicPr>
          <p:cNvPr id="11" name="Picture 3" descr="SigilloLogoLAST_WhiteOK">
            <a:extLst>
              <a:ext uri="{FF2B5EF4-FFF2-40B4-BE49-F238E27FC236}">
                <a16:creationId xmlns:a16="http://schemas.microsoft.com/office/drawing/2014/main" id="{FF0986D0-B8DF-4B34-AAA2-CA8D0B3B7A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784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278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90C5368E-37A8-4E62-AD5E-7405C9D5EC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55113" cy="1368426"/>
          </a:xfrm>
          <a:prstGeom prst="rect">
            <a:avLst/>
          </a:prstGeom>
          <a:solidFill>
            <a:srgbClr val="B3071B"/>
          </a:solidFill>
          <a:ln w="9525">
            <a:noFill/>
            <a:miter lim="800000"/>
            <a:headEnd/>
            <a:tailEnd/>
          </a:ln>
        </p:spPr>
        <p:txBody>
          <a:bodyPr wrap="none" rIns="360000" anchor="ctr"/>
          <a:lstStyle/>
          <a:p>
            <a:pPr algn="r"/>
            <a:endParaRPr lang="it-IT" sz="2400" dirty="0">
              <a:solidFill>
                <a:schemeClr val="bg1"/>
              </a:solidFill>
            </a:endParaRPr>
          </a:p>
        </p:txBody>
      </p:sp>
      <p:pic>
        <p:nvPicPr>
          <p:cNvPr id="7" name="Picture 3" descr="SigilloLogoLAST_WhiteOK">
            <a:extLst>
              <a:ext uri="{FF2B5EF4-FFF2-40B4-BE49-F238E27FC236}">
                <a16:creationId xmlns:a16="http://schemas.microsoft.com/office/drawing/2014/main" id="{DD663F98-8E00-4A2E-A95D-3F6E37C33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82FBE-D45A-4F59-954E-F74168A113F2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FF886-C5E6-4561-BA83-90D64CCDBE6B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274638"/>
            <a:ext cx="6096000" cy="70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8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07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556792"/>
            <a:ext cx="8424936" cy="4680520"/>
          </a:xfrm>
        </p:spPr>
        <p:txBody>
          <a:bodyPr/>
          <a:lstStyle/>
          <a:p>
            <a:pPr eaLnBrk="1" hangingPunct="1"/>
            <a:r>
              <a:rPr lang="it-IT" sz="1800" dirty="0">
                <a:solidFill>
                  <a:schemeClr val="bg1"/>
                </a:solidFill>
                <a:latin typeface="+mn-lt"/>
              </a:rPr>
              <a:t>Corso di laurea magistrale in </a:t>
            </a:r>
            <a:br>
              <a:rPr lang="it-IT" sz="1800" b="1" dirty="0">
                <a:solidFill>
                  <a:schemeClr val="bg1"/>
                </a:solidFill>
                <a:latin typeface="+mn-lt"/>
              </a:rPr>
            </a:br>
            <a:r>
              <a:rPr lang="it-IT" sz="1800" b="1" i="1" dirty="0">
                <a:solidFill>
                  <a:schemeClr val="bg1"/>
                </a:solidFill>
                <a:latin typeface="+mn-lt"/>
              </a:rPr>
              <a:t>Psicologia Sociale, del Lavoro e della Comunicazione</a:t>
            </a:r>
            <a:br>
              <a:rPr lang="it-IT" sz="1800" b="1" dirty="0">
                <a:solidFill>
                  <a:schemeClr val="bg1"/>
                </a:solidFill>
                <a:latin typeface="+mn-lt"/>
              </a:rPr>
            </a:br>
            <a:r>
              <a:rPr lang="it-IT" sz="1800" b="1" dirty="0">
                <a:solidFill>
                  <a:schemeClr val="bg1"/>
                </a:solidFill>
                <a:latin typeface="+mn-lt"/>
              </a:rPr>
              <a:t>A.A. 2020/2021</a:t>
            </a:r>
          </a:p>
          <a:p>
            <a:pPr eaLnBrk="1" hangingPunct="1"/>
            <a:endParaRPr lang="it-IT" sz="1800" b="1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it-IT" sz="1800" dirty="0">
                <a:solidFill>
                  <a:schemeClr val="bg1"/>
                </a:solidFill>
                <a:latin typeface="+mn-lt"/>
              </a:rPr>
              <a:t>Insegnamento di Selezione del Personale</a:t>
            </a:r>
          </a:p>
          <a:p>
            <a:pPr eaLnBrk="1" hangingPunct="1"/>
            <a:endParaRPr lang="it-IT" sz="2800" b="1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it-IT" sz="2800" b="1" dirty="0">
                <a:solidFill>
                  <a:schemeClr val="bg1"/>
                </a:solidFill>
                <a:latin typeface="+mn-lt"/>
              </a:rPr>
              <a:t>Criteri di Valutazione del Laboratorio e delle Esercitazioni</a:t>
            </a:r>
          </a:p>
          <a:p>
            <a:pPr eaLnBrk="1" hangingPunct="1"/>
            <a:endParaRPr lang="it-IT" sz="18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1800" b="1" dirty="0">
                <a:solidFill>
                  <a:schemeClr val="bg1"/>
                </a:solidFill>
              </a:rPr>
              <a:t>Prof. Michelangelo Vianello</a:t>
            </a:r>
          </a:p>
          <a:p>
            <a:pPr eaLnBrk="1" hangingPunct="1"/>
            <a:r>
              <a:rPr lang="it-IT" sz="1800" b="1" dirty="0">
                <a:solidFill>
                  <a:schemeClr val="bg1"/>
                </a:solidFill>
              </a:rPr>
              <a:t>Tutor: Alessandro Meneghini e Anna Dalla Rosa </a:t>
            </a:r>
          </a:p>
          <a:p>
            <a:pPr eaLnBrk="1" hangingPunct="1"/>
            <a:endParaRPr lang="it-IT" sz="18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744"/>
          <p:cNvSpPr txBox="1">
            <a:spLocks noGrp="1"/>
          </p:cNvSpPr>
          <p:nvPr>
            <p:ph type="title"/>
          </p:nvPr>
        </p:nvSpPr>
        <p:spPr>
          <a:xfrm>
            <a:off x="1907704" y="0"/>
            <a:ext cx="6569150" cy="1080000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dirty="0"/>
              <a:t>Modalità di valutazione</a:t>
            </a:r>
          </a:p>
        </p:txBody>
      </p:sp>
      <p:graphicFrame>
        <p:nvGraphicFramePr>
          <p:cNvPr id="190" name="Tabella 1"/>
          <p:cNvGraphicFramePr/>
          <p:nvPr>
            <p:extLst>
              <p:ext uri="{D42A27DB-BD31-4B8C-83A1-F6EECF244321}">
                <p14:modId xmlns:p14="http://schemas.microsoft.com/office/powerpoint/2010/main" val="3302913681"/>
              </p:ext>
            </p:extLst>
          </p:nvPr>
        </p:nvGraphicFramePr>
        <p:xfrm>
          <a:off x="267962" y="2780928"/>
          <a:ext cx="8492979" cy="3933797"/>
        </p:xfrm>
        <a:graphic>
          <a:graphicData uri="http://schemas.openxmlformats.org/drawingml/2006/table">
            <a:tbl>
              <a:tblPr/>
              <a:tblGrid>
                <a:gridCol w="2150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637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it-IT" b="1" dirty="0"/>
                        <a:t>Attività</a:t>
                      </a:r>
                      <a:endParaRPr b="1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it-IT" b="1" dirty="0"/>
                        <a:t>Descrizione dell’attività valutata</a:t>
                      </a:r>
                      <a:endParaRPr b="1"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58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it-IT" dirty="0"/>
                        <a:t>Job Description</a:t>
                      </a:r>
                      <a:endParaRPr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indent="0" algn="just">
                        <a:buSzPct val="100000"/>
                        <a:buFont typeface="Arial"/>
                        <a:buNone/>
                        <a:defRPr sz="1800"/>
                      </a:pPr>
                      <a:r>
                        <a:rPr lang="it-IT" dirty="0"/>
                        <a:t>A partire dalle risposte all’intervista di analisi della posizione svolta in aula compilare la scheda di descrizione della posizione.</a:t>
                      </a:r>
                      <a:endParaRPr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79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it-IT" dirty="0"/>
                        <a:t>Job Specification</a:t>
                      </a:r>
                      <a:endParaRPr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indent="0" algn="just">
                        <a:buSzPct val="100000"/>
                        <a:buFont typeface="Arial"/>
                        <a:buNone/>
                        <a:defRPr sz="1800"/>
                      </a:pPr>
                      <a:r>
                        <a:rPr lang="it-IT" dirty="0"/>
                        <a:t>A partire dalla descrizione della posizione, analizzare la letteratura scientifica per 1) individuare i requisiti chiave della posizione, 2) giustificare i requisiti e 3) individuare gli strumenti più validi per misurarli.</a:t>
                      </a:r>
                      <a:endParaRPr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63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it-IT" dirty="0"/>
                        <a:t>Critical </a:t>
                      </a:r>
                      <a:r>
                        <a:rPr lang="it-IT" dirty="0" err="1"/>
                        <a:t>Incident</a:t>
                      </a:r>
                      <a:r>
                        <a:rPr lang="it-IT" dirty="0"/>
                        <a:t> Interview</a:t>
                      </a:r>
                      <a:endParaRPr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85750" indent="-285750" algn="just">
                        <a:buSzPct val="100000"/>
                        <a:buFont typeface="Arial"/>
                        <a:buChar char="•"/>
                        <a:defRPr sz="1800"/>
                      </a:pPr>
                      <a:r>
                        <a:rPr lang="it-IT" dirty="0"/>
                        <a:t>A partire dall’intervista svolta in aula individuare e descrivere un incidente critico.</a:t>
                      </a:r>
                    </a:p>
                    <a:p>
                      <a:pPr marL="285750" indent="-285750" algn="just">
                        <a:buSzPct val="100000"/>
                        <a:buFont typeface="Arial"/>
                        <a:buChar char="•"/>
                        <a:defRPr sz="1800"/>
                      </a:pPr>
                      <a:r>
                        <a:rPr lang="it-IT" dirty="0"/>
                        <a:t>A partire dalla descrizione dell’incidente critico preparare uno scenario situazionale e la griglia di valutazione delle risposte.</a:t>
                      </a:r>
                      <a:endParaRPr dirty="0"/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1" name="Rectangle 1"/>
          <p:cNvSpPr txBox="1"/>
          <p:nvPr/>
        </p:nvSpPr>
        <p:spPr>
          <a:xfrm>
            <a:off x="1016000" y="2168454"/>
            <a:ext cx="127000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1800"/>
            </a:lvl1pPr>
          </a:lstStyle>
          <a:p>
            <a:br>
              <a:rPr dirty="0"/>
            </a:br>
            <a:endParaRPr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608055-857F-4370-B711-34CD638508AB}"/>
              </a:ext>
            </a:extLst>
          </p:cNvPr>
          <p:cNvSpPr txBox="1"/>
          <p:nvPr/>
        </p:nvSpPr>
        <p:spPr>
          <a:xfrm>
            <a:off x="267962" y="1484784"/>
            <a:ext cx="84929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spcBef>
                <a:spcPts val="0"/>
              </a:spcBef>
              <a:buNone/>
              <a:defRPr sz="1800" b="1"/>
            </a:pPr>
            <a:r>
              <a:rPr lang="it-IT" b="0" dirty="0"/>
              <a:t>La valutazione del laboratorio contribuirà al </a:t>
            </a:r>
            <a:r>
              <a:rPr lang="it-IT" dirty="0"/>
              <a:t>45% del voto finale dell'esame</a:t>
            </a:r>
            <a:r>
              <a:rPr lang="it-IT" b="0" dirty="0"/>
              <a:t>.  </a:t>
            </a:r>
          </a:p>
          <a:p>
            <a:pPr marL="0" indent="0" algn="just">
              <a:spcBef>
                <a:spcPts val="0"/>
              </a:spcBef>
              <a:buNone/>
              <a:defRPr sz="1800" b="1"/>
            </a:pPr>
            <a:endParaRPr lang="it-IT" b="0" dirty="0"/>
          </a:p>
          <a:p>
            <a:pPr marL="0" indent="0" algn="just">
              <a:spcBef>
                <a:spcPts val="0"/>
              </a:spcBef>
              <a:buNone/>
              <a:defRPr sz="1800" b="1"/>
            </a:pPr>
            <a:r>
              <a:rPr lang="it-IT" b="0" dirty="0"/>
              <a:t>Ogni gruppo riceverà una valutazione in trentesimi basata sullo svolgimento delle seguenti attività:</a:t>
            </a:r>
          </a:p>
        </p:txBody>
      </p:sp>
    </p:spTree>
    <p:extLst>
      <p:ext uri="{BB962C8B-B14F-4D97-AF65-F5344CB8AC3E}">
        <p14:creationId xmlns:p14="http://schemas.microsoft.com/office/powerpoint/2010/main" val="15383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744"/>
          <p:cNvSpPr txBox="1">
            <a:spLocks noGrp="1"/>
          </p:cNvSpPr>
          <p:nvPr>
            <p:ph type="title"/>
          </p:nvPr>
        </p:nvSpPr>
        <p:spPr>
          <a:xfrm>
            <a:off x="1907704" y="0"/>
            <a:ext cx="6569150" cy="1080000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it-IT" dirty="0"/>
              <a:t>Criteri</a:t>
            </a:r>
            <a:r>
              <a:rPr dirty="0"/>
              <a:t> di valutazione</a:t>
            </a:r>
          </a:p>
        </p:txBody>
      </p:sp>
      <p:graphicFrame>
        <p:nvGraphicFramePr>
          <p:cNvPr id="190" name="Tabella 1"/>
          <p:cNvGraphicFramePr/>
          <p:nvPr>
            <p:extLst>
              <p:ext uri="{D42A27DB-BD31-4B8C-83A1-F6EECF244321}">
                <p14:modId xmlns:p14="http://schemas.microsoft.com/office/powerpoint/2010/main" val="191157867"/>
              </p:ext>
            </p:extLst>
          </p:nvPr>
        </p:nvGraphicFramePr>
        <p:xfrm>
          <a:off x="285994" y="1484784"/>
          <a:ext cx="8572011" cy="5031077"/>
        </p:xfrm>
        <a:graphic>
          <a:graphicData uri="http://schemas.openxmlformats.org/drawingml/2006/table">
            <a:tbl>
              <a:tblPr/>
              <a:tblGrid>
                <a:gridCol w="701426">
                  <a:extLst>
                    <a:ext uri="{9D8B030D-6E8A-4147-A177-3AD203B41FA5}">
                      <a16:colId xmlns:a16="http://schemas.microsoft.com/office/drawing/2014/main" val="4239048396"/>
                    </a:ext>
                  </a:extLst>
                </a:gridCol>
                <a:gridCol w="2001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9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637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it-IT" sz="1600" b="1" dirty="0"/>
                        <a:t>Peso</a:t>
                      </a:r>
                      <a:endParaRPr sz="1600" b="1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it-IT" sz="1600" b="1" dirty="0"/>
                        <a:t>Attività</a:t>
                      </a:r>
                      <a:endParaRPr sz="1600" b="1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 dirty="0"/>
                        <a:t>Criteri di valutazione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2912">
                <a:tc rowSpan="3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it-IT" sz="1600" dirty="0"/>
                        <a:t>15%</a:t>
                      </a:r>
                      <a:endParaRPr sz="1600" dirty="0"/>
                    </a:p>
                  </a:txBody>
                  <a:tcPr anchor="ctr" horzOverflow="overflow"/>
                </a:tc>
                <a:tc row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it-IT" sz="1600" dirty="0"/>
                        <a:t>Job Description</a:t>
                      </a:r>
                      <a:endParaRPr sz="16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indent="0" algn="just">
                        <a:buSzPct val="100000"/>
                        <a:buFont typeface="Arial"/>
                        <a:buNone/>
                        <a:defRPr sz="1800"/>
                      </a:pPr>
                      <a:r>
                        <a:rPr sz="1600" b="1" dirty="0" err="1"/>
                        <a:t>Sintesi</a:t>
                      </a:r>
                      <a:r>
                        <a:rPr sz="1600" b="1" dirty="0"/>
                        <a:t> </a:t>
                      </a:r>
                      <a:r>
                        <a:rPr sz="1600" b="1" dirty="0" err="1"/>
                        <a:t>della</a:t>
                      </a:r>
                      <a:r>
                        <a:rPr sz="1600" b="1" dirty="0"/>
                        <a:t> </a:t>
                      </a:r>
                      <a:r>
                        <a:rPr sz="1600" b="1" dirty="0" err="1"/>
                        <a:t>descrizione</a:t>
                      </a:r>
                      <a:r>
                        <a:rPr lang="it-IT" sz="1600" b="1" dirty="0"/>
                        <a:t>:</a:t>
                      </a:r>
                    </a:p>
                    <a:p>
                      <a:pPr marL="285750" indent="-285750" algn="just">
                        <a:buSzPct val="100000"/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it-IT" sz="1600" dirty="0"/>
                        <a:t>Evitare le ripetizioni (ad esempio di compiti ed errori nella stessa sezione o attraverso più sezioni).</a:t>
                      </a:r>
                    </a:p>
                    <a:p>
                      <a:pPr marL="285750" indent="-285750" algn="just">
                        <a:buSzPct val="100000"/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it-IT" sz="1600" dirty="0"/>
                        <a:t>Non trascrivere l’intervista, ma elaborare le informazioni.</a:t>
                      </a:r>
                    </a:p>
                    <a:p>
                      <a:pPr marL="285750" indent="-285750" algn="just">
                        <a:buSzPct val="100000"/>
                        <a:buFont typeface="Arial" panose="020B0604020202020204" pitchFamily="34" charset="0"/>
                        <a:buChar char="•"/>
                        <a:defRPr sz="1800"/>
                      </a:pPr>
                      <a:endParaRPr lang="it-IT" sz="1600"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2912">
                <a:tc v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600" dirty="0"/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6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indent="0" algn="just">
                        <a:buSzPct val="100000"/>
                        <a:buFont typeface="Arial"/>
                        <a:buNone/>
                        <a:defRPr sz="1800"/>
                      </a:pPr>
                      <a:r>
                        <a:rPr lang="it-IT" sz="1600" b="1" dirty="0"/>
                        <a:t>Precisione della descrizione:</a:t>
                      </a:r>
                    </a:p>
                    <a:p>
                      <a:pPr marL="285750" indent="-285750" algn="just">
                        <a:buSzPct val="100000"/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it-IT" sz="1600" dirty="0"/>
                        <a:t>Non usare espressioni vaghe/non specifiche.</a:t>
                      </a:r>
                    </a:p>
                    <a:p>
                      <a:pPr marL="285750" indent="-285750" algn="just">
                        <a:buSzPct val="100000"/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it-IT" sz="1600" dirty="0"/>
                        <a:t>Definire obbiettivi e responsabilità in modo generico.</a:t>
                      </a:r>
                    </a:p>
                    <a:p>
                      <a:pPr marL="285750" indent="-285750" algn="just">
                        <a:buSzPct val="100000"/>
                        <a:buFont typeface="Arial"/>
                        <a:buChar char="•"/>
                        <a:defRPr sz="1800"/>
                      </a:pPr>
                      <a:r>
                        <a:rPr lang="it-IT" sz="1600" dirty="0"/>
                        <a:t>Definire i risultati da raggiungere per ogni obbiettivo.</a:t>
                      </a:r>
                    </a:p>
                    <a:p>
                      <a:pPr marL="285750" indent="-285750" algn="just">
                        <a:buSzPct val="100000"/>
                        <a:buFont typeface="Arial"/>
                        <a:buChar char="•"/>
                        <a:defRPr sz="1800"/>
                      </a:pPr>
                      <a:r>
                        <a:rPr lang="it-IT" sz="1600" dirty="0"/>
                        <a:t>Non confondere obiettivi e compiti, inserire compiti che corrispondo ad obiettivi della posizione (se non c’è corrispondenza c’è qualcosa di sbagliato).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910327061"/>
                  </a:ext>
                </a:extLst>
              </a:tr>
              <a:tr h="1102912">
                <a:tc v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600" dirty="0"/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6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None/>
                        <a:tabLst/>
                        <a:defRPr sz="1800"/>
                      </a:pPr>
                      <a:r>
                        <a:rPr lang="it-IT" sz="1600" b="1" dirty="0"/>
                        <a:t>Completezza della descrizione e aderenza alla traccia: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 sz="1800"/>
                      </a:pPr>
                      <a:r>
                        <a:rPr lang="it-IT" sz="1600" dirty="0"/>
                        <a:t>Sono presenti tutte le informazioni necessarie (ad esempio errori, contatti, …)?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 sz="1800"/>
                      </a:pPr>
                      <a:r>
                        <a:rPr lang="it-IT" sz="1600" dirty="0"/>
                        <a:t>Ho considerato le variabili di contesto? (ad esempio fluttuazioni nei flussi di lavoro o nelle modalità operative).</a:t>
                      </a:r>
                    </a:p>
                    <a:p>
                      <a:pPr marL="285750" indent="-285750" algn="just">
                        <a:buSzPct val="100000"/>
                        <a:buFont typeface="Arial"/>
                        <a:buChar char="•"/>
                        <a:defRPr sz="1800"/>
                      </a:pPr>
                      <a:endParaRPr sz="1600"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618047471"/>
                  </a:ext>
                </a:extLst>
              </a:tr>
            </a:tbl>
          </a:graphicData>
        </a:graphic>
      </p:graphicFrame>
      <p:sp>
        <p:nvSpPr>
          <p:cNvPr id="191" name="Rectangle 1"/>
          <p:cNvSpPr txBox="1"/>
          <p:nvPr/>
        </p:nvSpPr>
        <p:spPr>
          <a:xfrm>
            <a:off x="1016000" y="2168454"/>
            <a:ext cx="127000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1800"/>
            </a:lvl1pPr>
          </a:lstStyle>
          <a:p>
            <a:br>
              <a:rPr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406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744"/>
          <p:cNvSpPr txBox="1">
            <a:spLocks noGrp="1"/>
          </p:cNvSpPr>
          <p:nvPr>
            <p:ph type="title"/>
          </p:nvPr>
        </p:nvSpPr>
        <p:spPr>
          <a:xfrm>
            <a:off x="1907704" y="0"/>
            <a:ext cx="6569150" cy="1080000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it-IT" dirty="0"/>
              <a:t>Criteri</a:t>
            </a:r>
            <a:r>
              <a:rPr dirty="0"/>
              <a:t> di valutazione</a:t>
            </a:r>
          </a:p>
        </p:txBody>
      </p:sp>
      <p:graphicFrame>
        <p:nvGraphicFramePr>
          <p:cNvPr id="190" name="Tabella 1"/>
          <p:cNvGraphicFramePr/>
          <p:nvPr>
            <p:extLst>
              <p:ext uri="{D42A27DB-BD31-4B8C-83A1-F6EECF244321}">
                <p14:modId xmlns:p14="http://schemas.microsoft.com/office/powerpoint/2010/main" val="1480512597"/>
              </p:ext>
            </p:extLst>
          </p:nvPr>
        </p:nvGraphicFramePr>
        <p:xfrm>
          <a:off x="285994" y="1772816"/>
          <a:ext cx="8572011" cy="4422872"/>
        </p:xfrm>
        <a:graphic>
          <a:graphicData uri="http://schemas.openxmlformats.org/drawingml/2006/table">
            <a:tbl>
              <a:tblPr/>
              <a:tblGrid>
                <a:gridCol w="701426">
                  <a:extLst>
                    <a:ext uri="{9D8B030D-6E8A-4147-A177-3AD203B41FA5}">
                      <a16:colId xmlns:a16="http://schemas.microsoft.com/office/drawing/2014/main" val="4239048396"/>
                    </a:ext>
                  </a:extLst>
                </a:gridCol>
                <a:gridCol w="2001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9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637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it-IT" sz="1600" b="1" dirty="0"/>
                        <a:t>Peso</a:t>
                      </a:r>
                      <a:endParaRPr sz="1600" b="1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it-IT" sz="1600" b="1" dirty="0"/>
                        <a:t>Attività</a:t>
                      </a:r>
                      <a:endParaRPr sz="1600" b="1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 dirty="0"/>
                        <a:t>Criteri di valutazione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115">
                <a:tc rowSpan="3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it-IT" sz="1600" dirty="0"/>
                        <a:t>15%</a:t>
                      </a:r>
                      <a:endParaRPr sz="1600" dirty="0"/>
                    </a:p>
                  </a:txBody>
                  <a:tcPr anchor="ctr" horzOverflow="overflow"/>
                </a:tc>
                <a:tc row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it-IT" sz="1600" dirty="0"/>
                        <a:t>Job Specification</a:t>
                      </a:r>
                      <a:endParaRPr sz="16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indent="0" algn="just">
                        <a:buSzPct val="100000"/>
                        <a:buFont typeface="Arial"/>
                        <a:buNone/>
                        <a:defRPr sz="1800"/>
                      </a:pPr>
                      <a:r>
                        <a:rPr lang="it-IT" sz="1600" b="1" dirty="0"/>
                        <a:t>Individuazione e definizione dei requisiti con validità predittiva incrementale per la posizione oggetto di indagine.</a:t>
                      </a:r>
                    </a:p>
                    <a:p>
                      <a:pPr marL="285750" indent="-285750" algn="just">
                        <a:buSzPct val="100000"/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it-IT" sz="1600" b="0" dirty="0"/>
                        <a:t>Non inserire requisiti simili</a:t>
                      </a:r>
                    </a:p>
                    <a:p>
                      <a:pPr marL="285750" indent="-285750" algn="just">
                        <a:buSzPct val="100000"/>
                        <a:buFont typeface="Arial" panose="020B0604020202020204" pitchFamily="34" charset="0"/>
                        <a:buChar char="•"/>
                        <a:defRPr sz="1800"/>
                      </a:pPr>
                      <a:r>
                        <a:rPr lang="it-IT" sz="1600" b="0" dirty="0"/>
                        <a:t>Limitare il numero di requisiti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115">
                <a:tc v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600" dirty="0"/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6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indent="0" algn="just">
                        <a:buSzPct val="100000"/>
                        <a:buFont typeface="Arial"/>
                        <a:buNone/>
                        <a:defRPr sz="1800"/>
                      </a:pPr>
                      <a:r>
                        <a:rPr lang="it-IT" sz="1600" b="1" dirty="0"/>
                        <a:t>Giustificazione della scelta attraverso il riferimento alla letteratura scientifica e alla descrizione della posizione. </a:t>
                      </a:r>
                      <a:endParaRPr sz="1600" b="1"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751146668"/>
                  </a:ext>
                </a:extLst>
              </a:tr>
              <a:tr h="1190115">
                <a:tc v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600" dirty="0"/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6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None/>
                        <a:tabLst/>
                        <a:defRPr sz="1800"/>
                      </a:pPr>
                      <a:r>
                        <a:rPr lang="it-IT" sz="1600" b="1" dirty="0"/>
                        <a:t>Adeguatezza degli strumenti di misura e loro giustificazione attraverso il riferimento alla letteratura scientifica</a:t>
                      </a:r>
                      <a:r>
                        <a:rPr lang="it-IT" sz="1600" dirty="0"/>
                        <a:t>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 sz="1800"/>
                      </a:pPr>
                      <a:r>
                        <a:rPr lang="it-IT" sz="1600" dirty="0"/>
                        <a:t>Se vengono individuati più strumenti specificare come sceglierli o combinarli</a:t>
                      </a:r>
                    </a:p>
                    <a:p>
                      <a:pPr marL="285750" indent="-285750" algn="just">
                        <a:buSzPct val="100000"/>
                        <a:buFont typeface="Arial"/>
                        <a:buChar char="•"/>
                        <a:defRPr sz="1800"/>
                      </a:pPr>
                      <a:endParaRPr sz="1600"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870653149"/>
                  </a:ext>
                </a:extLst>
              </a:tr>
            </a:tbl>
          </a:graphicData>
        </a:graphic>
      </p:graphicFrame>
      <p:sp>
        <p:nvSpPr>
          <p:cNvPr id="191" name="Rectangle 1"/>
          <p:cNvSpPr txBox="1"/>
          <p:nvPr/>
        </p:nvSpPr>
        <p:spPr>
          <a:xfrm>
            <a:off x="1016000" y="2168454"/>
            <a:ext cx="127000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1800"/>
            </a:lvl1pPr>
          </a:lstStyle>
          <a:p>
            <a:br>
              <a:rPr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028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744"/>
          <p:cNvSpPr txBox="1">
            <a:spLocks noGrp="1"/>
          </p:cNvSpPr>
          <p:nvPr>
            <p:ph type="title"/>
          </p:nvPr>
        </p:nvSpPr>
        <p:spPr>
          <a:xfrm>
            <a:off x="1907704" y="0"/>
            <a:ext cx="6569150" cy="1080000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it-IT" dirty="0"/>
              <a:t>Criteri</a:t>
            </a:r>
            <a:r>
              <a:rPr dirty="0"/>
              <a:t> di valutazione</a:t>
            </a:r>
          </a:p>
        </p:txBody>
      </p:sp>
      <p:graphicFrame>
        <p:nvGraphicFramePr>
          <p:cNvPr id="190" name="Tabella 1"/>
          <p:cNvGraphicFramePr/>
          <p:nvPr>
            <p:extLst>
              <p:ext uri="{D42A27DB-BD31-4B8C-83A1-F6EECF244321}">
                <p14:modId xmlns:p14="http://schemas.microsoft.com/office/powerpoint/2010/main" val="821095681"/>
              </p:ext>
            </p:extLst>
          </p:nvPr>
        </p:nvGraphicFramePr>
        <p:xfrm>
          <a:off x="376769" y="2060848"/>
          <a:ext cx="8390462" cy="3568037"/>
        </p:xfrm>
        <a:graphic>
          <a:graphicData uri="http://schemas.openxmlformats.org/drawingml/2006/table">
            <a:tbl>
              <a:tblPr/>
              <a:tblGrid>
                <a:gridCol w="701426">
                  <a:extLst>
                    <a:ext uri="{9D8B030D-6E8A-4147-A177-3AD203B41FA5}">
                      <a16:colId xmlns:a16="http://schemas.microsoft.com/office/drawing/2014/main" val="4239048396"/>
                    </a:ext>
                  </a:extLst>
                </a:gridCol>
                <a:gridCol w="2001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637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it-IT" sz="1600" b="1" dirty="0"/>
                        <a:t>Peso</a:t>
                      </a:r>
                      <a:endParaRPr sz="1600" b="1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it-IT" sz="1600" b="1" dirty="0"/>
                        <a:t>Attività</a:t>
                      </a:r>
                      <a:endParaRPr sz="1600" b="1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 dirty="0"/>
                        <a:t>Criteri di valutazione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637">
                <a:tc rowSpan="3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it-IT" sz="1600" dirty="0"/>
                        <a:t>15%</a:t>
                      </a:r>
                      <a:endParaRPr sz="1600" dirty="0"/>
                    </a:p>
                  </a:txBody>
                  <a:tcPr anchor="ctr" horzOverflow="overflow"/>
                </a:tc>
                <a:tc row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it-IT" sz="1600" dirty="0"/>
                        <a:t>Critical </a:t>
                      </a:r>
                      <a:r>
                        <a:rPr lang="it-IT" sz="1600" dirty="0" err="1"/>
                        <a:t>Incident</a:t>
                      </a:r>
                      <a:r>
                        <a:rPr lang="it-IT" sz="1600" dirty="0"/>
                        <a:t> Interview</a:t>
                      </a:r>
                      <a:endParaRPr sz="16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indent="0" algn="just">
                        <a:buSzPct val="100000"/>
                        <a:buFont typeface="Arial"/>
                        <a:buNone/>
                        <a:defRPr sz="1800"/>
                      </a:pPr>
                      <a:endParaRPr lang="it-IT" sz="1600" dirty="0"/>
                    </a:p>
                    <a:p>
                      <a:pPr marL="0" indent="0" algn="just">
                        <a:buSzPct val="100000"/>
                        <a:buFont typeface="Arial"/>
                        <a:buNone/>
                        <a:defRPr sz="1800"/>
                      </a:pPr>
                      <a:r>
                        <a:rPr lang="it-IT" sz="1600" dirty="0"/>
                        <a:t>Utilità dell’incidente critico e dello scenario per la valutazione del requisito.</a:t>
                      </a:r>
                    </a:p>
                    <a:p>
                      <a:pPr marL="0" indent="0" algn="just">
                        <a:buSzPct val="100000"/>
                        <a:buFont typeface="Arial"/>
                        <a:buNone/>
                        <a:defRPr sz="1800"/>
                      </a:pPr>
                      <a:endParaRPr lang="it-IT" sz="1600" dirty="0"/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637">
                <a:tc v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600" dirty="0"/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6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indent="0" algn="just">
                        <a:buSzPct val="100000"/>
                        <a:buFont typeface="Arial"/>
                        <a:buNone/>
                        <a:defRPr sz="1800"/>
                      </a:pPr>
                      <a:endParaRPr lang="it-IT" sz="1600" dirty="0"/>
                    </a:p>
                    <a:p>
                      <a:pPr marL="0" indent="0" algn="just">
                        <a:buSzPct val="100000"/>
                        <a:buFont typeface="Arial"/>
                        <a:buNone/>
                        <a:defRPr sz="1800"/>
                      </a:pPr>
                      <a:r>
                        <a:rPr lang="it-IT" sz="1600" dirty="0"/>
                        <a:t>Precisa definizione del requisito oggetto di valutazione a fronte dell’incidente critico.</a:t>
                      </a:r>
                    </a:p>
                    <a:p>
                      <a:pPr marL="285750" indent="-285750" algn="just">
                        <a:buSzPct val="100000"/>
                        <a:buFont typeface="Arial"/>
                        <a:buChar char="•"/>
                        <a:defRPr sz="1800"/>
                      </a:pPr>
                      <a:endParaRPr sz="1600" dirty="0"/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126622"/>
                  </a:ext>
                </a:extLst>
              </a:tr>
              <a:tr h="367637">
                <a:tc v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600" dirty="0"/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6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None/>
                        <a:tabLst/>
                        <a:defRPr sz="1800"/>
                      </a:pPr>
                      <a:endParaRPr lang="it-IT" sz="1600" dirty="0"/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/>
                        <a:buNone/>
                        <a:tabLst/>
                        <a:defRPr sz="1800"/>
                      </a:pPr>
                      <a:r>
                        <a:rPr lang="it-IT" sz="1600" dirty="0"/>
                        <a:t>Inserimento di un descrittore comportamentale per ogni livello di valutazione.</a:t>
                      </a:r>
                    </a:p>
                    <a:p>
                      <a:pPr marL="285750" indent="-285750" algn="just">
                        <a:buSzPct val="100000"/>
                        <a:buFont typeface="Arial"/>
                        <a:buChar char="•"/>
                        <a:defRPr sz="1800"/>
                      </a:pPr>
                      <a:endParaRPr sz="1600" dirty="0"/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022882"/>
                  </a:ext>
                </a:extLst>
              </a:tr>
            </a:tbl>
          </a:graphicData>
        </a:graphic>
      </p:graphicFrame>
      <p:sp>
        <p:nvSpPr>
          <p:cNvPr id="191" name="Rectangle 1"/>
          <p:cNvSpPr txBox="1"/>
          <p:nvPr/>
        </p:nvSpPr>
        <p:spPr>
          <a:xfrm>
            <a:off x="1016000" y="2168454"/>
            <a:ext cx="127000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1800"/>
            </a:lvl1pPr>
          </a:lstStyle>
          <a:p>
            <a:br>
              <a:rPr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7511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9C0961-3DE7-F744-86C0-4735B1B78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6"/>
          </a:xfrm>
        </p:spPr>
        <p:txBody>
          <a:bodyPr/>
          <a:lstStyle/>
          <a:p>
            <a:pPr marL="0" indent="0" algn="ctr">
              <a:buNone/>
            </a:pPr>
            <a:r>
              <a:rPr lang="it-IT" sz="2800" b="1" dirty="0"/>
              <a:t>Peer evaluation a fine corso (dal 17 dicembre al 18 dicembre ore 12:00). </a:t>
            </a:r>
          </a:p>
          <a:p>
            <a:pPr marL="0" indent="0">
              <a:buNone/>
            </a:pPr>
            <a:r>
              <a:rPr lang="it-IT" sz="2800" dirty="0"/>
              <a:t>Vi verrà chiesto di valutare l’impegno dei vostri compagni di gruppo nello svolgimento delle attività oggetto di valutazione.</a:t>
            </a:r>
          </a:p>
          <a:p>
            <a:pPr marL="0" indent="0">
              <a:buNone/>
            </a:pPr>
            <a:r>
              <a:rPr lang="it-IT" sz="2800" dirty="0"/>
              <a:t>Il punteggio ottenuto dalla peer evaluation andrà a ponderare il 30% del punteggio individuale ottenuto attraverso il lavoro di gruppo/esercitazione.</a:t>
            </a:r>
          </a:p>
        </p:txBody>
      </p:sp>
      <p:sp>
        <p:nvSpPr>
          <p:cNvPr id="4" name="Shape 744">
            <a:extLst>
              <a:ext uri="{FF2B5EF4-FFF2-40B4-BE49-F238E27FC236}">
                <a16:creationId xmlns:a16="http://schemas.microsoft.com/office/drawing/2014/main" id="{97270C0B-FDCF-4144-AAF1-3DF67DDCDC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dirty="0"/>
              <a:t>Modalità di valutazione</a:t>
            </a:r>
          </a:p>
        </p:txBody>
      </p:sp>
    </p:spTree>
    <p:extLst>
      <p:ext uri="{BB962C8B-B14F-4D97-AF65-F5344CB8AC3E}">
        <p14:creationId xmlns:p14="http://schemas.microsoft.com/office/powerpoint/2010/main" val="927931849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AD758CC8D733A438D82035B617BB587" ma:contentTypeVersion="14" ma:contentTypeDescription="Creare un nuovo documento." ma:contentTypeScope="" ma:versionID="9617edc893d76ed4208065781fb15a9e">
  <xsd:schema xmlns:xsd="http://www.w3.org/2001/XMLSchema" xmlns:xs="http://www.w3.org/2001/XMLSchema" xmlns:p="http://schemas.microsoft.com/office/2006/metadata/properties" xmlns:ns1="http://schemas.microsoft.com/sharepoint/v3" xmlns:ns3="d61c0189-bd90-4de8-93fe-4051a82af083" xmlns:ns4="999f8e88-d65b-490c-a393-e7ceea33b173" targetNamespace="http://schemas.microsoft.com/office/2006/metadata/properties" ma:root="true" ma:fieldsID="ef383cb14787078bd900819d310fb107" ns1:_="" ns3:_="" ns4:_="">
    <xsd:import namespace="http://schemas.microsoft.com/sharepoint/v3"/>
    <xsd:import namespace="d61c0189-bd90-4de8-93fe-4051a82af083"/>
    <xsd:import namespace="999f8e88-d65b-490c-a393-e7ceea33b1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Proprietà criteri di conformità unificati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Azione interfaccia utente criteri di conformità unificati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c0189-bd90-4de8-93fe-4051a82af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f8e88-d65b-490c-a393-e7ceea33b17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E88E1F-4C4C-4C9F-88FB-239592DCC629}">
  <ds:schemaRefs>
    <ds:schemaRef ds:uri="http://schemas.microsoft.com/office/2006/documentManagement/types"/>
    <ds:schemaRef ds:uri="http://schemas.microsoft.com/office/infopath/2007/PartnerControls"/>
    <ds:schemaRef ds:uri="d61c0189-bd90-4de8-93fe-4051a82af083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999f8e88-d65b-490c-a393-e7ceea33b173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F5B38FE-7EB1-4ABF-937D-A63DD470F4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62B1D8-681E-444E-B637-E6AACBD945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61c0189-bd90-4de8-93fe-4051a82af083"/>
    <ds:schemaRef ds:uri="999f8e88-d65b-490c-a393-e7ceea33b1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121719</TotalTime>
  <Words>503</Words>
  <Application>Microsoft Macintosh PowerPoint</Application>
  <PresentationFormat>On-screen Show (4:3)</PresentationFormat>
  <Paragraphs>71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Struttura predefinita</vt:lpstr>
      <vt:lpstr>PowerPoint Presentation</vt:lpstr>
      <vt:lpstr>Modalità di valutazione</vt:lpstr>
      <vt:lpstr>Criteri di valutazione</vt:lpstr>
      <vt:lpstr>Criteri di valutazione</vt:lpstr>
      <vt:lpstr>Criteri di valutazione</vt:lpstr>
      <vt:lpstr>Modalità di valutazione</vt:lpstr>
    </vt:vector>
  </TitlesOfParts>
  <Company>Università degli Studi di Padova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utentecia1</dc:creator>
  <cp:lastModifiedBy>Alessandro Meneghini</cp:lastModifiedBy>
  <cp:revision>997</cp:revision>
  <dcterms:created xsi:type="dcterms:W3CDTF">2007-03-01T10:31:45Z</dcterms:created>
  <dcterms:modified xsi:type="dcterms:W3CDTF">2020-10-05T10:20:56Z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0x0101008AD758CC8D733A438D82035B617BB587</vt:lpwstr>
  </property>
</Properties>
</file>