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ekX/o0KD2iVSEKAeSdCtJIN79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25" autoAdjust="0"/>
  </p:normalViewPr>
  <p:slideViewPr>
    <p:cSldViewPr snapToGrid="0">
      <p:cViewPr varScale="1">
        <p:scale>
          <a:sx n="69" d="100"/>
          <a:sy n="69" d="100"/>
        </p:scale>
        <p:origin x="178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2" name="Google Shape;8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Lo strumento che vi consigliamo di utilizzare per la ricerca bibliografica è scholar. per poter accedere alle risorse e quindi al full-text degli articoli vi consigliamo di scaricare il proxy della biblioteca metelli. Le iscrizioni sono disponibili seguendo il link indicato nella slide. Per accedere al servizio dovrete utilizzare la vostra email istituzionale e richiedere l’attivazione del servizio.</a:t>
            </a: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b793baac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per effettuare una ricerca bibliografica è necessario definire con attenzione le parole chiave, potete usare o-net oppure le meta-analisi per individuare le prime parole chiave ed affinare in seguito la ricerca. nella slide trovate alcuni esempi</a:t>
            </a:r>
            <a:endParaRPr/>
          </a:p>
        </p:txBody>
      </p:sp>
      <p:sp>
        <p:nvSpPr>
          <p:cNvPr id="148" name="Google Shape;148;ga6b793baac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6b793baac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Ad esempio in questo caso utilizzando come parola chiave “driver” otteniamo risultati relativi ai guidatori in senso generale quindi ad esempio alla performance degli automobilisti anziani oppure alla performance dopo un incidente. Utilizzando la parola chiave delivery workers affiniamo la ricerca ottenendo articoli relativi alla performance di questo tipo di lavoratori.</a:t>
            </a:r>
            <a:endParaRPr/>
          </a:p>
        </p:txBody>
      </p:sp>
      <p:sp>
        <p:nvSpPr>
          <p:cNvPr id="154" name="Google Shape;154;ga6b793baac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Questo è un altro esempio di parole chiave. La ricerca può essere affinata utilizzando gli operatori booleani come and or not e le virgolette o le parentesi.</a:t>
            </a:r>
            <a:endParaRPr/>
          </a:p>
          <a:p>
            <a:pPr marL="0" lvl="0" indent="0" algn="l" rtl="0">
              <a:lnSpc>
                <a:spcPct val="100000"/>
              </a:lnSpc>
              <a:spcBef>
                <a:spcPts val="360"/>
              </a:spcBef>
              <a:spcAft>
                <a:spcPts val="0"/>
              </a:spcAft>
              <a:buSzPts val="1400"/>
              <a:buNone/>
            </a:pPr>
            <a:r>
              <a:rPr lang="it-IT"/>
              <a:t>di default google utilizza and per combinare le parole, potete utilizzare le virgolette per cercare parole in un ordine specifico, le parentesi con l’Or per cercare parole alternative.</a:t>
            </a:r>
            <a:endParaRPr/>
          </a:p>
        </p:txBody>
      </p:sp>
      <p:sp>
        <p:nvSpPr>
          <p:cNvPr id="163" name="Google Shape;16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6b793baa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Gli articoli utili che avete individuato in scholar vi consentono di affinare e modificare le vostre parola chiave utilizzando i termini specifici adottati nell’articolo e anche di ampliare la vostra ricerca individuando articoli scientifici citati nel lavoro e che possono riguardare la posizione che state analizzando.</a:t>
            </a:r>
            <a:endParaRPr/>
          </a:p>
        </p:txBody>
      </p:sp>
      <p:sp>
        <p:nvSpPr>
          <p:cNvPr id="171" name="Google Shape;171;ga6b793baac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I risultati della ricerca sono ordinati di default per pertinenza, potete ordinarli per data oppure filtrare i risultati per fascia temporale utilizzando i menù a sinistra</a:t>
            </a:r>
            <a:endParaRPr/>
          </a:p>
        </p:txBody>
      </p:sp>
      <p:sp>
        <p:nvSpPr>
          <p:cNvPr id="177" name="Google Shape;17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per consultare il full-text dovete aver attivato il proxy e la risorse deve essere disponibile nel catalogo della biblioteca Metelli. A destra trovate il link al full-text di un articolo, sotto il titolo dell’articolo e alla preview trovate articoli correlati o citato da che possono essere consultati per individuare articoli simili.</a:t>
            </a:r>
            <a:endParaRPr/>
          </a:p>
        </p:txBody>
      </p:sp>
      <p:sp>
        <p:nvSpPr>
          <p:cNvPr id="187" name="Google Shape;1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Potete anche cercare altri articoli scritti dallo stesso autore.</a:t>
            </a:r>
            <a:endParaRPr/>
          </a:p>
        </p:txBody>
      </p:sp>
      <p:sp>
        <p:nvSpPr>
          <p:cNvPr id="197" name="Google Shape;19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nel vostro documento di job specification dovrete giustificare alcune scelte utilizzando la letteratura per questo nel testo dovrete indicare la fonte dell’informazione (cognomi degli autori e anno di pubblicazione) e alla fine del documento inserire i riferimenti bibliografici. uno strumento veloce per compilare la bibliografia è l’opzione presente in google. Lo stile APA è quello di riferimento.</a:t>
            </a:r>
            <a:endParaRPr/>
          </a:p>
        </p:txBody>
      </p:sp>
      <p:sp>
        <p:nvSpPr>
          <p:cNvPr id="207" name="Google Shape;20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Non è necessario leggere tutti gli articoli, dovrete concentrarvi su quelli più rilevanti, il primo passo è quindi leggere l’abstract dell’articolo, se è in linea con la ricerca si consulta la sezione metodo e risultati per poter comprendere le tabelle che contengono le informazioni più importanti per noi, ad esempio la correlazione tra punteggio nel requisito e criterio (la performance), l’indice di validità predittiva corretta, il d.</a:t>
            </a:r>
            <a:endParaRPr/>
          </a:p>
        </p:txBody>
      </p:sp>
      <p:sp>
        <p:nvSpPr>
          <p:cNvPr id="215" name="Google Shape;2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6b793baac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ga6b793baac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dirty="0"/>
              <a:t>In questa slide vedete alcuni esempi di tabelle ricavate da articoli ed evidenziati i valori ai quali fare riferimento e ai quali prestare attenzione nella ricerca</a:t>
            </a:r>
            <a:endParaRPr dirty="0"/>
          </a:p>
        </p:txBody>
      </p:sp>
      <p:sp>
        <p:nvSpPr>
          <p:cNvPr id="222" name="Google Shape;222;ga6b793baac_0_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la ricerca bibliografica deve essere finalizzata ad individuare i costrutti predittivi della performance nella posizione oggetto di analisi, il set di costrutti individuato dovrebbe consentire di predire di più di quanto sarebbe possibile predire usando i soli requisiti o costrutti validi trasversalmente a tutti i lavori. Ad esempio per i </a:t>
            </a:r>
            <a:r>
              <a:rPr lang="it-IT" dirty="0" err="1"/>
              <a:t>professional</a:t>
            </a:r>
            <a:r>
              <a:rPr lang="it-IT" dirty="0"/>
              <a:t> è importante aggiungere una misura di stabilità emotiva perché questo aumenta la validità predittiva. Per un receptionist che si relazione con clienti dall’estero prevalentemente in lingua inglese (per il raggiungimento dell’obiettivo della posizione) è importante inserire come requisito la conoscenza della lingue inglese.</a:t>
            </a:r>
            <a:endParaRPr dirty="0"/>
          </a:p>
        </p:txBody>
      </p:sp>
      <p:sp>
        <p:nvSpPr>
          <p:cNvPr id="235" name="Google Shape;23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6b793baac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Quindi dovrete incrociare quello che sapete circa gli indici di validità generalizzati attraverso lavori diversi con le caratteristiche specifiche della posizione oggetto di analisi.</a:t>
            </a:r>
            <a:endParaRPr/>
          </a:p>
        </p:txBody>
      </p:sp>
      <p:sp>
        <p:nvSpPr>
          <p:cNvPr id="241" name="Google Shape;241;ga6b793baac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6b793baac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ga6b793baa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Nella selezione dei requisiti può esservi di aiuto anche il modello teorico di predizione della performance e considerare quindi le differenze individuali sia a livello di abilità sia a livello di personalità ed integrità. </a:t>
            </a:r>
            <a:endParaRPr/>
          </a:p>
        </p:txBody>
      </p:sp>
      <p:sp>
        <p:nvSpPr>
          <p:cNvPr id="249" name="Google Shape;249;ga6b793baac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6b793baac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ga6b793baac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Clr>
                <a:schemeClr val="dk1"/>
              </a:buClr>
              <a:buSzPts val="1100"/>
              <a:buFont typeface="Arial"/>
              <a:buNone/>
            </a:pPr>
            <a:r>
              <a:rPr lang="it-IT"/>
              <a:t>Come è possibile integrare la JD con le informazioni presenti in letteratura? Spiegare esempio</a:t>
            </a:r>
            <a:endParaRPr/>
          </a:p>
        </p:txBody>
      </p:sp>
      <p:sp>
        <p:nvSpPr>
          <p:cNvPr id="258" name="Google Shape;258;ga6b793baac_0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6b793baac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a6b793baac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err="1"/>
              <a:t>ALcune</a:t>
            </a:r>
            <a:r>
              <a:rPr lang="it-IT" dirty="0"/>
              <a:t> linee guida per selezionare i </a:t>
            </a:r>
            <a:r>
              <a:rPr lang="it-IT" dirty="0" err="1"/>
              <a:t>requisiti.legger</a:t>
            </a:r>
            <a:r>
              <a:rPr lang="it-IT" dirty="0"/>
              <a:t> slide</a:t>
            </a:r>
          </a:p>
          <a:p>
            <a:pPr marL="0" lvl="0" indent="0" algn="l" rtl="0">
              <a:lnSpc>
                <a:spcPct val="100000"/>
              </a:lnSpc>
              <a:spcBef>
                <a:spcPts val="0"/>
              </a:spcBef>
              <a:spcAft>
                <a:spcPts val="0"/>
              </a:spcAft>
              <a:buSzPts val="1400"/>
              <a:buNone/>
            </a:pPr>
            <a:endParaRPr dirty="0"/>
          </a:p>
        </p:txBody>
      </p:sp>
      <p:sp>
        <p:nvSpPr>
          <p:cNvPr id="265" name="Google Shape;265;ga6b793baac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6b793baac_0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ga6b793baac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a6b793baac_0_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6b793baa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7" name="Google Shape;277;ga6b793baa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Dopo la prima fase di ricerca dovrete compilare la scheda di job specification. dovrete fornire per ogni requisito la sua definizione, facendo attenzione ad utilizzare un definizione presente in letteratura e coerente con lo strumento che deciderete di utilizzare per la valutazione del requisito. Quindi il consiglio è di fare riferimento ad un modello teorico preciso. Dovrete poi giustificare la scelta del requisito utilizzando sia la letteratura di riferimento sia la descrizione della posizione.</a:t>
            </a:r>
            <a:endParaRPr/>
          </a:p>
        </p:txBody>
      </p:sp>
      <p:sp>
        <p:nvSpPr>
          <p:cNvPr id="278" name="Google Shape;278;ga6b793baac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6b793baac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4" name="Google Shape;284;ga6b793baac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a6b793baac_0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8783c604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ga8783c604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a8783c6049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3" name="Google Shape;9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6b793baac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ga6b793baac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a6b793baac_0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6b793baac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6" name="Google Shape;306;ga6b793baac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ogni requisito individuato dovrebbe essere misurabile, e per ogni requisito dovrete scegliere lo strumento più valido e attendibile. ad esempio l’intervista non dovrebbe essere utilizzata per valutare requisiti come tratti di personalità e attitudini, in questi casi sono da preferire strumenti più validi e attendibili come i test. Leggo la slide</a:t>
            </a:r>
            <a:endParaRPr dirty="0"/>
          </a:p>
        </p:txBody>
      </p:sp>
      <p:sp>
        <p:nvSpPr>
          <p:cNvPr id="307" name="Google Shape;307;ga6b793baac_0_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0f691587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ga0f69158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a0f6915877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8783c604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ga8783c604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a8783c6049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6b793baac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Google Shape;327;ga6b793baac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a6b793baac_0_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6b793baac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dirty="0"/>
              <a:t>In questa seconda attività di gruppo dovrete partire dalla descrizione della posizione che avete analizzato per individuare i requisiti della posizione, ossia le caratteristiche personali misurabili che favoriscono la prestazione nella posizione. </a:t>
            </a:r>
            <a:endParaRPr dirty="0"/>
          </a:p>
          <a:p>
            <a:pPr marL="0" lvl="0" indent="0" algn="l" rtl="0">
              <a:lnSpc>
                <a:spcPct val="100000"/>
              </a:lnSpc>
              <a:spcBef>
                <a:spcPts val="360"/>
              </a:spcBef>
              <a:spcAft>
                <a:spcPts val="0"/>
              </a:spcAft>
              <a:buSzPts val="1400"/>
              <a:buNone/>
            </a:pPr>
            <a:r>
              <a:rPr lang="it-IT" dirty="0"/>
              <a:t>Per fare questo il primo step sarà l’analisi della letteratura scientifica. Il punto di partenza per ogni specificazione della posizione è la letteratura, più nello specifico il punto di partenza è costituito dagli indici di la validità operativa di alcuni costrutti e relativi metodi di selezione attraverso lavori diversi. Si parte quindi dalla letteratura per entrare nel dettaglio della posizione analizzata proponendo delle modifiche (in termini di costrutti scelti e di pesi assegnati ai costrutti) rispetto a quello che è suggerito dagli indici di validità generalizzati.</a:t>
            </a:r>
            <a:endParaRPr dirty="0"/>
          </a:p>
          <a:p>
            <a:pPr marL="0" lvl="0" indent="0" algn="l" rtl="0">
              <a:lnSpc>
                <a:spcPct val="100000"/>
              </a:lnSpc>
              <a:spcBef>
                <a:spcPts val="360"/>
              </a:spcBef>
              <a:spcAft>
                <a:spcPts val="0"/>
              </a:spcAft>
              <a:buSzPts val="1400"/>
              <a:buNone/>
            </a:pPr>
            <a:r>
              <a:rPr lang="it-IT" dirty="0"/>
              <a:t>le modifiche proposte e quindi l’elenco dei costrutti e metodi di selezione scelti devono essere predittivi della prestazione e possedere validità incrementale rispetto ai requisiti più predittivi della prestazione in generale (quali abilità mentali generali, integrità morale, coscienziosità, intelligenza emotiva).</a:t>
            </a:r>
            <a:endParaRPr dirty="0"/>
          </a:p>
        </p:txBody>
      </p:sp>
      <p:sp>
        <p:nvSpPr>
          <p:cNvPr id="99" name="Google Shape;99;ga6b793baac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6b793ba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Alla luce di questo lavoro di ricerca ed integrazione vi chiederemo di compilare una scheda di job specification nella quale dovrete indicare per ogni requisito: la sua definizione, la giustificazione della scelta del requisito, lo strumento scelto per la valutazione del livello di possesso del requisito e la giustificazione dello strumento scelto.</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it-IT"/>
              <a:t>Approfondiremo ora ogni step al fine di fornirvi tutte le indicazioni utili per svolgere questo lavoro.</a:t>
            </a:r>
            <a:endParaRPr/>
          </a:p>
        </p:txBody>
      </p:sp>
      <p:sp>
        <p:nvSpPr>
          <p:cNvPr id="105" name="Google Shape;105;ga6b793ba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6b793baac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ga6b793baac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a6b793baac_0_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6b793baa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O*net è un punto di partenza per la vostra ricerca. Può esservi utile per individuare il titolo della posizione in inglese o per individuare posizioni simili a quella che state analizzando. Le posizioni simili sono definite in funzione della somiglianza fra compiti e requisiti, dovete tuttavia trattare queste informazioni in modo critico e capire se l’analisi presente in o*net si applica anche alla posizione che state analizzando.</a:t>
            </a:r>
            <a:endParaRPr/>
          </a:p>
          <a:p>
            <a:pPr marL="0" lvl="0" indent="0" algn="l" rtl="0">
              <a:lnSpc>
                <a:spcPct val="100000"/>
              </a:lnSpc>
              <a:spcBef>
                <a:spcPts val="360"/>
              </a:spcBef>
              <a:spcAft>
                <a:spcPts val="0"/>
              </a:spcAft>
              <a:buSzPts val="1400"/>
              <a:buNone/>
            </a:pPr>
            <a:r>
              <a:rPr lang="it-IT"/>
              <a:t>Nella slide trovate alcuni esempi di informazioni utili in O*net, ad esempio il titolo della posizione per fattorino è drivers/sales workers, in o*net vengono forniti anche altri titoli alternativi per la posizione.</a:t>
            </a:r>
            <a:endParaRPr/>
          </a:p>
        </p:txBody>
      </p:sp>
      <p:sp>
        <p:nvSpPr>
          <p:cNvPr id="118" name="Google Shape;118;ga6b793baac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6b793baac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Ci consente inoltre di individuare posizioni lavorative simili. la posizione che state analizzando potrebbe infatti non essere stata oggetto di analisi nella letteratura scientifica, ma potrebbe avere delle caratteristiche in comune con altre posizioni lavorative che sono state analizzate a livello scientifico.</a:t>
            </a:r>
            <a:endParaRPr/>
          </a:p>
        </p:txBody>
      </p:sp>
      <p:sp>
        <p:nvSpPr>
          <p:cNvPr id="127" name="Google Shape;127;ga6b793baac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it-IT"/>
              <a:t>In moodle è disponibile una cartella dovete trovate un documento che sintetizza alcuni requisiti, le loro definizioni e i relativi modelli teorici. </a:t>
            </a:r>
            <a:endParaRPr/>
          </a:p>
          <a:p>
            <a:pPr marL="0" lvl="0" indent="0" algn="l" rtl="0">
              <a:lnSpc>
                <a:spcPct val="100000"/>
              </a:lnSpc>
              <a:spcBef>
                <a:spcPts val="360"/>
              </a:spcBef>
              <a:spcAft>
                <a:spcPts val="0"/>
              </a:spcAft>
              <a:buSzPts val="1400"/>
              <a:buNone/>
            </a:pPr>
            <a:r>
              <a:rPr lang="it-IT"/>
              <a:t>Nella stessa cartella trovate anche gli articoli scientifici, principalmente meta-analisi, relative alla validità predittiva dei requisiti che potete utilizzare per consultazione</a:t>
            </a:r>
            <a:endParaRPr sz="200"/>
          </a:p>
        </p:txBody>
      </p:sp>
      <p:sp>
        <p:nvSpPr>
          <p:cNvPr id="136" name="Google Shape;13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2"/>
        <p:cNvGrpSpPr/>
        <p:nvPr/>
      </p:nvGrpSpPr>
      <p:grpSpPr>
        <a:xfrm>
          <a:off x="0" y="0"/>
          <a:ext cx="0" cy="0"/>
          <a:chOff x="0" y="0"/>
          <a:chExt cx="0" cy="0"/>
        </a:xfrm>
      </p:grpSpPr>
      <p:sp>
        <p:nvSpPr>
          <p:cNvPr id="13" name="Google Shape;13;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15" name="Google Shape;15;p18"/>
          <p:cNvSpPr/>
          <p:nvPr/>
        </p:nvSpPr>
        <p:spPr>
          <a:xfrm>
            <a:off x="0" y="-26988"/>
            <a:ext cx="9155113" cy="6884988"/>
          </a:xfrm>
          <a:prstGeom prst="rect">
            <a:avLst/>
          </a:prstGeom>
          <a:solidFill>
            <a:srgbClr val="B3071B"/>
          </a:solidFill>
          <a:ln>
            <a:noFill/>
          </a:ln>
        </p:spPr>
        <p:txBody>
          <a:bodyPr spcFirstLastPara="1" wrap="square" lIns="91425" tIns="45700" rIns="360000"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pic>
        <p:nvPicPr>
          <p:cNvPr id="16" name="Google Shape;16;p18" descr="SigilloLogoLAST_WhiteOK"/>
          <p:cNvPicPr preferRelativeResize="0"/>
          <p:nvPr/>
        </p:nvPicPr>
        <p:blipFill rotWithShape="1">
          <a:blip r:embed="rId2">
            <a:alphaModFix/>
          </a:blip>
          <a:srcRect/>
          <a:stretch/>
        </p:blipFill>
        <p:spPr>
          <a:xfrm>
            <a:off x="3421856" y="517977"/>
            <a:ext cx="2300288" cy="1028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27"/>
          <p:cNvSpPr txBox="1">
            <a:spLocks noGrp="1"/>
          </p:cNvSpPr>
          <p:nvPr>
            <p:ph type="body" idx="1"/>
          </p:nvPr>
        </p:nvSpPr>
        <p:spPr>
          <a:xfrm rot="5400000">
            <a:off x="2080419" y="-23019"/>
            <a:ext cx="49831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64" name="Google Shape;64;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65" name="Google Shape;65;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70" name="Google Shape;70;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71" name="Google Shape;71;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testo sopra contenuto" type="txOverObj">
  <p:cSld name="TEXT_OVER_OBJEC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457200" y="1600200"/>
            <a:ext cx="8229600" cy="21859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body" idx="2"/>
          </p:nvPr>
        </p:nvSpPr>
        <p:spPr>
          <a:xfrm>
            <a:off x="457200" y="3938588"/>
            <a:ext cx="8229600" cy="21875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77" name="Google Shape;77;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78" name="Google Shape;78;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17"/>
        <p:cNvGrpSpPr/>
        <p:nvPr/>
      </p:nvGrpSpPr>
      <p:grpSpPr>
        <a:xfrm>
          <a:off x="0" y="0"/>
          <a:ext cx="0" cy="0"/>
          <a:chOff x="0" y="0"/>
          <a:chExt cx="0" cy="0"/>
        </a:xfrm>
      </p:grpSpPr>
      <p:sp>
        <p:nvSpPr>
          <p:cNvPr id="18" name="Google Shape;18;p19"/>
          <p:cNvSpPr/>
          <p:nvPr/>
        </p:nvSpPr>
        <p:spPr>
          <a:xfrm>
            <a:off x="0" y="-26988"/>
            <a:ext cx="9155113" cy="1368426"/>
          </a:xfrm>
          <a:prstGeom prst="rect">
            <a:avLst/>
          </a:prstGeom>
          <a:solidFill>
            <a:srgbClr val="B3071B"/>
          </a:solidFill>
          <a:ln>
            <a:noFill/>
          </a:ln>
        </p:spPr>
        <p:txBody>
          <a:bodyPr spcFirstLastPara="1" wrap="square" lIns="91425" tIns="45700" rIns="360000"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pic>
        <p:nvPicPr>
          <p:cNvPr id="19" name="Google Shape;19;p19" descr="SigilloLogoLAST_WhiteOK"/>
          <p:cNvPicPr preferRelativeResize="0"/>
          <p:nvPr/>
        </p:nvPicPr>
        <p:blipFill rotWithShape="1">
          <a:blip r:embed="rId2">
            <a:alphaModFix/>
          </a:blip>
          <a:srcRect/>
          <a:stretch/>
        </p:blipFill>
        <p:spPr>
          <a:xfrm>
            <a:off x="184150" y="96838"/>
            <a:ext cx="2300288" cy="1028700"/>
          </a:xfrm>
          <a:prstGeom prst="rect">
            <a:avLst/>
          </a:prstGeom>
          <a:noFill/>
          <a:ln>
            <a:noFill/>
          </a:ln>
        </p:spPr>
      </p:pic>
      <p:sp>
        <p:nvSpPr>
          <p:cNvPr id="20" name="Google Shape;20;p19"/>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2"/>
        <p:cNvGrpSpPr/>
        <p:nvPr/>
      </p:nvGrpSpPr>
      <p:grpSpPr>
        <a:xfrm>
          <a:off x="0" y="0"/>
          <a:ext cx="0" cy="0"/>
          <a:chOff x="0" y="0"/>
          <a:chExt cx="0" cy="0"/>
        </a:xfrm>
      </p:grpSpPr>
      <p:sp>
        <p:nvSpPr>
          <p:cNvPr id="23" name="Google Shape;23;p20"/>
          <p:cNvSpPr/>
          <p:nvPr/>
        </p:nvSpPr>
        <p:spPr>
          <a:xfrm>
            <a:off x="0" y="-26988"/>
            <a:ext cx="9155113" cy="1368426"/>
          </a:xfrm>
          <a:prstGeom prst="rect">
            <a:avLst/>
          </a:prstGeom>
          <a:solidFill>
            <a:srgbClr val="B3071B"/>
          </a:solidFill>
          <a:ln>
            <a:noFill/>
          </a:ln>
        </p:spPr>
        <p:txBody>
          <a:bodyPr spcFirstLastPara="1" wrap="square" lIns="91425" tIns="45700" rIns="360000"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pic>
        <p:nvPicPr>
          <p:cNvPr id="24" name="Google Shape;24;p20" descr="SigilloLogoLAST_WhiteOK"/>
          <p:cNvPicPr preferRelativeResize="0"/>
          <p:nvPr/>
        </p:nvPicPr>
        <p:blipFill rotWithShape="1">
          <a:blip r:embed="rId2">
            <a:alphaModFix/>
          </a:blip>
          <a:srcRect/>
          <a:stretch/>
        </p:blipFill>
        <p:spPr>
          <a:xfrm>
            <a:off x="184150" y="96838"/>
            <a:ext cx="2300288" cy="1028700"/>
          </a:xfrm>
          <a:prstGeom prst="rect">
            <a:avLst/>
          </a:prstGeom>
          <a:noFill/>
          <a:ln>
            <a:noFill/>
          </a:ln>
        </p:spPr>
      </p:pic>
      <p:sp>
        <p:nvSpPr>
          <p:cNvPr id="25" name="Google Shape;25;p20"/>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29" name="Google Shape;29;p21"/>
          <p:cNvSpPr/>
          <p:nvPr/>
        </p:nvSpPr>
        <p:spPr>
          <a:xfrm>
            <a:off x="0" y="-26988"/>
            <a:ext cx="9155113" cy="1368426"/>
          </a:xfrm>
          <a:prstGeom prst="rect">
            <a:avLst/>
          </a:prstGeom>
          <a:solidFill>
            <a:srgbClr val="B3071B"/>
          </a:solidFill>
          <a:ln>
            <a:noFill/>
          </a:ln>
        </p:spPr>
        <p:txBody>
          <a:bodyPr spcFirstLastPara="1" wrap="square" lIns="91425" tIns="45700" rIns="360000"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pic>
        <p:nvPicPr>
          <p:cNvPr id="30" name="Google Shape;30;p21" descr="SigilloLogoLAST_WhiteOK"/>
          <p:cNvPicPr preferRelativeResize="0"/>
          <p:nvPr/>
        </p:nvPicPr>
        <p:blipFill rotWithShape="1">
          <a:blip r:embed="rId2">
            <a:alphaModFix/>
          </a:blip>
          <a:srcRect/>
          <a:stretch/>
        </p:blipFill>
        <p:spPr>
          <a:xfrm>
            <a:off x="184150" y="96838"/>
            <a:ext cx="2300288" cy="1028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1"/>
        <p:cNvGrpSpPr/>
        <p:nvPr/>
      </p:nvGrpSpPr>
      <p:grpSpPr>
        <a:xfrm>
          <a:off x="0" y="0"/>
          <a:ext cx="0" cy="0"/>
          <a:chOff x="0" y="0"/>
          <a:chExt cx="0" cy="0"/>
        </a:xfrm>
      </p:grpSpPr>
      <p:sp>
        <p:nvSpPr>
          <p:cNvPr id="32" name="Google Shape;32;p22"/>
          <p:cNvSpPr/>
          <p:nvPr/>
        </p:nvSpPr>
        <p:spPr>
          <a:xfrm>
            <a:off x="0" y="-26988"/>
            <a:ext cx="9155113" cy="1368426"/>
          </a:xfrm>
          <a:prstGeom prst="rect">
            <a:avLst/>
          </a:prstGeom>
          <a:solidFill>
            <a:srgbClr val="B3071B"/>
          </a:solidFill>
          <a:ln>
            <a:noFill/>
          </a:ln>
        </p:spPr>
        <p:txBody>
          <a:bodyPr spcFirstLastPara="1" wrap="square" lIns="91425" tIns="45700" rIns="360000"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
        <p:nvSpPr>
          <p:cNvPr id="33" name="Google Shape;33;p22"/>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457200" y="1600200"/>
            <a:ext cx="4038600" cy="485313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35" name="Google Shape;35;p22"/>
          <p:cNvSpPr txBox="1">
            <a:spLocks noGrp="1"/>
          </p:cNvSpPr>
          <p:nvPr>
            <p:ph type="body" idx="2"/>
          </p:nvPr>
        </p:nvSpPr>
        <p:spPr>
          <a:xfrm>
            <a:off x="4648200" y="1600200"/>
            <a:ext cx="4038600" cy="485313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pic>
        <p:nvPicPr>
          <p:cNvPr id="36" name="Google Shape;36;p22" descr="SigilloLogoLAST_WhiteOK"/>
          <p:cNvPicPr preferRelativeResize="0"/>
          <p:nvPr/>
        </p:nvPicPr>
        <p:blipFill rotWithShape="1">
          <a:blip r:embed="rId2">
            <a:alphaModFix/>
          </a:blip>
          <a:srcRect/>
          <a:stretch/>
        </p:blipFill>
        <p:spPr>
          <a:xfrm>
            <a:off x="184150" y="96838"/>
            <a:ext cx="2300288" cy="1028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7"/>
        <p:cNvGrpSpPr/>
        <p:nvPr/>
      </p:nvGrpSpPr>
      <p:grpSpPr>
        <a:xfrm>
          <a:off x="0" y="0"/>
          <a:ext cx="0" cy="0"/>
          <a:chOff x="0" y="0"/>
          <a:chExt cx="0" cy="0"/>
        </a:xfrm>
      </p:grpSpPr>
      <p:sp>
        <p:nvSpPr>
          <p:cNvPr id="38" name="Google Shape;38;p23"/>
          <p:cNvSpPr/>
          <p:nvPr/>
        </p:nvSpPr>
        <p:spPr>
          <a:xfrm>
            <a:off x="0" y="-26988"/>
            <a:ext cx="9155113" cy="1368426"/>
          </a:xfrm>
          <a:prstGeom prst="rect">
            <a:avLst/>
          </a:prstGeom>
          <a:solidFill>
            <a:srgbClr val="B3071B"/>
          </a:solidFill>
          <a:ln>
            <a:noFill/>
          </a:ln>
        </p:spPr>
        <p:txBody>
          <a:bodyPr spcFirstLastPara="1" wrap="square" lIns="91425" tIns="45700" rIns="360000"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pic>
        <p:nvPicPr>
          <p:cNvPr id="39" name="Google Shape;39;p23" descr="SigilloLogoLAST_WhiteOK"/>
          <p:cNvPicPr preferRelativeResize="0"/>
          <p:nvPr/>
        </p:nvPicPr>
        <p:blipFill rotWithShape="1">
          <a:blip r:embed="rId2">
            <a:alphaModFix/>
          </a:blip>
          <a:srcRect/>
          <a:stretch/>
        </p:blipFill>
        <p:spPr>
          <a:xfrm>
            <a:off x="184150" y="96838"/>
            <a:ext cx="2300288" cy="1028700"/>
          </a:xfrm>
          <a:prstGeom prst="rect">
            <a:avLst/>
          </a:prstGeom>
          <a:noFill/>
          <a:ln>
            <a:noFill/>
          </a:ln>
        </p:spPr>
      </p:pic>
      <p:sp>
        <p:nvSpPr>
          <p:cNvPr id="40" name="Google Shape;40;p23"/>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2" name="Google Shape;42;p23"/>
          <p:cNvSpPr txBox="1">
            <a:spLocks noGrp="1"/>
          </p:cNvSpPr>
          <p:nvPr>
            <p:ph type="body" idx="2"/>
          </p:nvPr>
        </p:nvSpPr>
        <p:spPr>
          <a:xfrm>
            <a:off x="457200" y="2174874"/>
            <a:ext cx="4040188" cy="4278461"/>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3" name="Google Shape;43;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4" name="Google Shape;44;p23"/>
          <p:cNvSpPr txBox="1">
            <a:spLocks noGrp="1"/>
          </p:cNvSpPr>
          <p:nvPr>
            <p:ph type="body" idx="4"/>
          </p:nvPr>
        </p:nvSpPr>
        <p:spPr>
          <a:xfrm>
            <a:off x="4645025" y="2174875"/>
            <a:ext cx="4041775" cy="427846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49" name="Google Shape;49;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0" name="Google Shape;50;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51" name="Google Shape;51;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52" name="Google Shape;52;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2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6" name="Google Shape;56;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7" name="Google Shape;57;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58" name="Google Shape;58;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59" name="Google Shape;59;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auth-proxy.cab.unipd.it/node/5" TargetMode="External"/><Relationship Id="rId4" Type="http://schemas.openxmlformats.org/officeDocument/2006/relationships/hyperlink" Target="https://bibliotecadigitale.cab.unipd.it/bd/auth-prox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articles/10.3389/fpsyg.2019.02227/full?report=reader#B2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frontiersin.org/articles/10.3389/fpsyg.2019.02227/full?report=reader#B63" TargetMode="External"/><Relationship Id="rId4" Type="http://schemas.openxmlformats.org/officeDocument/2006/relationships/hyperlink" Target="https://www.frontiersin.org/articles/10.3389/fpsyg.2019.02227/full?report=reader#B45"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onetonlin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onetonline.org/link/summary/53-3031.00"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onetonlin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unipd.it/scuolapsicologia/mod/folder/view.php?id=8766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071B"/>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subTitle" idx="1"/>
          </p:nvPr>
        </p:nvSpPr>
        <p:spPr>
          <a:xfrm>
            <a:off x="395536" y="1628800"/>
            <a:ext cx="8424936" cy="489654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Font typeface="Arial"/>
              <a:buNone/>
            </a:pPr>
            <a:r>
              <a:rPr lang="it-IT" sz="2400">
                <a:solidFill>
                  <a:schemeClr val="lt1"/>
                </a:solidFill>
                <a:latin typeface="Arial"/>
                <a:ea typeface="Arial"/>
                <a:cs typeface="Arial"/>
                <a:sym typeface="Arial"/>
              </a:rPr>
              <a:t>Corso di laurea magistrale in </a:t>
            </a:r>
            <a:br>
              <a:rPr lang="it-IT" sz="2400" b="1">
                <a:solidFill>
                  <a:schemeClr val="lt1"/>
                </a:solidFill>
                <a:latin typeface="Arial"/>
                <a:ea typeface="Arial"/>
                <a:cs typeface="Arial"/>
                <a:sym typeface="Arial"/>
              </a:rPr>
            </a:br>
            <a:r>
              <a:rPr lang="it-IT" sz="2400" b="1" i="1">
                <a:solidFill>
                  <a:schemeClr val="lt1"/>
                </a:solidFill>
                <a:latin typeface="Arial"/>
                <a:ea typeface="Arial"/>
                <a:cs typeface="Arial"/>
                <a:sym typeface="Arial"/>
              </a:rPr>
              <a:t>Psicologia Sociale, del Lavoro e della Comunicazione</a:t>
            </a:r>
            <a:br>
              <a:rPr lang="it-IT" sz="2400" b="1">
                <a:solidFill>
                  <a:schemeClr val="lt1"/>
                </a:solidFill>
                <a:latin typeface="Arial"/>
                <a:ea typeface="Arial"/>
                <a:cs typeface="Arial"/>
                <a:sym typeface="Arial"/>
              </a:rPr>
            </a:br>
            <a:r>
              <a:rPr lang="it-IT" sz="2400" b="1">
                <a:solidFill>
                  <a:schemeClr val="lt1"/>
                </a:solidFill>
                <a:latin typeface="Arial"/>
                <a:ea typeface="Arial"/>
                <a:cs typeface="Arial"/>
                <a:sym typeface="Arial"/>
              </a:rPr>
              <a:t>A.A. 2020/2021</a:t>
            </a:r>
            <a:endParaRPr/>
          </a:p>
          <a:p>
            <a:pPr marL="0" lvl="0" indent="0" algn="ctr" rtl="0">
              <a:lnSpc>
                <a:spcPct val="100000"/>
              </a:lnSpc>
              <a:spcBef>
                <a:spcPts val="480"/>
              </a:spcBef>
              <a:spcAft>
                <a:spcPts val="0"/>
              </a:spcAft>
              <a:buClr>
                <a:schemeClr val="dk1"/>
              </a:buClr>
              <a:buSzPts val="2400"/>
              <a:buFont typeface="Arial"/>
              <a:buNone/>
            </a:pPr>
            <a:endParaRPr sz="2400" b="1">
              <a:solidFill>
                <a:schemeClr val="lt1"/>
              </a:solidFill>
              <a:latin typeface="Arial"/>
              <a:ea typeface="Arial"/>
              <a:cs typeface="Arial"/>
              <a:sym typeface="Arial"/>
            </a:endParaRPr>
          </a:p>
          <a:p>
            <a:pPr marL="0" lvl="0" indent="0" algn="ctr" rtl="0">
              <a:lnSpc>
                <a:spcPct val="100000"/>
              </a:lnSpc>
              <a:spcBef>
                <a:spcPts val="400"/>
              </a:spcBef>
              <a:spcAft>
                <a:spcPts val="0"/>
              </a:spcAft>
              <a:buClr>
                <a:schemeClr val="lt1"/>
              </a:buClr>
              <a:buSzPts val="2000"/>
              <a:buFont typeface="Arial"/>
              <a:buNone/>
            </a:pPr>
            <a:r>
              <a:rPr lang="it-IT" sz="2000">
                <a:solidFill>
                  <a:schemeClr val="lt1"/>
                </a:solidFill>
              </a:rPr>
              <a:t>Insegnamento di Selezione del Personale</a:t>
            </a:r>
            <a:endParaRPr/>
          </a:p>
          <a:p>
            <a:pPr marL="0" lvl="0" indent="0" algn="ctr" rtl="0">
              <a:lnSpc>
                <a:spcPct val="100000"/>
              </a:lnSpc>
              <a:spcBef>
                <a:spcPts val="400"/>
              </a:spcBef>
              <a:spcAft>
                <a:spcPts val="0"/>
              </a:spcAft>
              <a:buClr>
                <a:schemeClr val="lt1"/>
              </a:buClr>
              <a:buSzPts val="2000"/>
              <a:buFont typeface="Arial"/>
              <a:buNone/>
            </a:pPr>
            <a:r>
              <a:rPr lang="it-IT" sz="2000" b="1">
                <a:solidFill>
                  <a:schemeClr val="lt1"/>
                </a:solidFill>
                <a:latin typeface="Arial"/>
                <a:ea typeface="Arial"/>
                <a:cs typeface="Arial"/>
                <a:sym typeface="Arial"/>
              </a:rPr>
              <a:t> </a:t>
            </a:r>
            <a:endParaRPr sz="2800" i="1">
              <a:solidFill>
                <a:schemeClr val="lt1"/>
              </a:solidFill>
            </a:endParaRPr>
          </a:p>
          <a:p>
            <a:pPr marL="0" lvl="0" indent="0" algn="ctr" rtl="0">
              <a:lnSpc>
                <a:spcPct val="100000"/>
              </a:lnSpc>
              <a:spcBef>
                <a:spcPts val="360"/>
              </a:spcBef>
              <a:spcAft>
                <a:spcPts val="0"/>
              </a:spcAft>
              <a:buClr>
                <a:schemeClr val="lt1"/>
              </a:buClr>
              <a:buSzPts val="1800"/>
              <a:buFont typeface="Arial"/>
              <a:buNone/>
            </a:pPr>
            <a:r>
              <a:rPr lang="it-IT" sz="4000" b="1">
                <a:solidFill>
                  <a:schemeClr val="lt1"/>
                </a:solidFill>
              </a:rPr>
              <a:t>Job specification</a:t>
            </a:r>
            <a:endParaRPr sz="4000" b="1">
              <a:solidFill>
                <a:schemeClr val="lt1"/>
              </a:solidFill>
            </a:endParaRPr>
          </a:p>
          <a:p>
            <a:pPr marL="0" lvl="0" indent="0" algn="ctr" rtl="0">
              <a:lnSpc>
                <a:spcPct val="100000"/>
              </a:lnSpc>
              <a:spcBef>
                <a:spcPts val="360"/>
              </a:spcBef>
              <a:spcAft>
                <a:spcPts val="0"/>
              </a:spcAft>
              <a:buClr>
                <a:schemeClr val="lt1"/>
              </a:buClr>
              <a:buSzPts val="1800"/>
              <a:buFont typeface="Arial"/>
              <a:buNone/>
            </a:pPr>
            <a:r>
              <a:rPr lang="it-IT" sz="1800" b="1">
                <a:solidFill>
                  <a:schemeClr val="lt1"/>
                </a:solidFill>
              </a:rPr>
              <a:t>Prof. Michelangelo Vianello</a:t>
            </a:r>
            <a:endParaRPr/>
          </a:p>
          <a:p>
            <a:pPr marL="0" lvl="0" indent="0" algn="ctr" rtl="0">
              <a:lnSpc>
                <a:spcPct val="100000"/>
              </a:lnSpc>
              <a:spcBef>
                <a:spcPts val="360"/>
              </a:spcBef>
              <a:spcAft>
                <a:spcPts val="0"/>
              </a:spcAft>
              <a:buClr>
                <a:schemeClr val="lt1"/>
              </a:buClr>
              <a:buSzPts val="1800"/>
              <a:buFont typeface="Arial"/>
              <a:buNone/>
            </a:pPr>
            <a:r>
              <a:rPr lang="it-IT" sz="1800" b="1">
                <a:solidFill>
                  <a:schemeClr val="lt1"/>
                </a:solidFill>
              </a:rPr>
              <a:t>Tutor: Alessandro Meneghini e Anna Dalla Rosa </a:t>
            </a:r>
            <a:endParaRPr/>
          </a:p>
          <a:p>
            <a:pPr marL="0" lvl="0" indent="0" algn="ctr" rtl="0">
              <a:lnSpc>
                <a:spcPct val="100000"/>
              </a:lnSpc>
              <a:spcBef>
                <a:spcPts val="560"/>
              </a:spcBef>
              <a:spcAft>
                <a:spcPts val="0"/>
              </a:spcAft>
              <a:buClr>
                <a:schemeClr val="dk1"/>
              </a:buClr>
              <a:buSzPts val="2800"/>
              <a:buFont typeface="Arial"/>
              <a:buNone/>
            </a:pPr>
            <a:endParaRPr sz="2800" b="1">
              <a:solidFill>
                <a:schemeClr val="lt1"/>
              </a:solidFill>
              <a:latin typeface="Arial"/>
              <a:ea typeface="Arial"/>
              <a:cs typeface="Arial"/>
              <a:sym typeface="Arial"/>
            </a:endParaRPr>
          </a:p>
          <a:p>
            <a:pPr marL="0" lvl="0" indent="0" algn="ctr" rtl="0">
              <a:lnSpc>
                <a:spcPct val="100000"/>
              </a:lnSpc>
              <a:spcBef>
                <a:spcPts val="400"/>
              </a:spcBef>
              <a:spcAft>
                <a:spcPts val="0"/>
              </a:spcAft>
              <a:buClr>
                <a:schemeClr val="dk1"/>
              </a:buClr>
              <a:buSzPts val="2000"/>
              <a:buFont typeface="Arial"/>
              <a:buNone/>
            </a:pPr>
            <a:endParaRPr sz="2000" b="1">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u="sng">
                <a:solidFill>
                  <a:schemeClr val="hlink"/>
                </a:solidFill>
                <a:hlinkClick r:id="rId3"/>
              </a:rPr>
              <a:t>Scholar</a:t>
            </a:r>
            <a:r>
              <a:rPr lang="it-IT"/>
              <a:t>: L’accesso con proxy</a:t>
            </a:r>
            <a:endParaRPr/>
          </a:p>
        </p:txBody>
      </p:sp>
      <p:sp>
        <p:nvSpPr>
          <p:cNvPr id="145" name="Google Shape;145;p8"/>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it-IT" sz="2400"/>
              <a:t>Collegarsi alla rete di Ateneo oppure per la consultazione fuori rete scaricare il Proxy.</a:t>
            </a:r>
            <a:endParaRPr/>
          </a:p>
          <a:p>
            <a:pPr marL="0" lvl="0" indent="0" algn="l" rtl="0">
              <a:lnSpc>
                <a:spcPct val="100000"/>
              </a:lnSpc>
              <a:spcBef>
                <a:spcPts val="480"/>
              </a:spcBef>
              <a:spcAft>
                <a:spcPts val="0"/>
              </a:spcAft>
              <a:buClr>
                <a:schemeClr val="dk1"/>
              </a:buClr>
              <a:buSzPts val="2400"/>
              <a:buFont typeface="Arial"/>
              <a:buNone/>
            </a:pPr>
            <a:r>
              <a:rPr lang="it-IT" sz="2400"/>
              <a:t>Istruzioni: </a:t>
            </a:r>
            <a:r>
              <a:rPr lang="it-IT" sz="2400" u="sng">
                <a:solidFill>
                  <a:schemeClr val="hlink"/>
                </a:solidFill>
                <a:hlinkClick r:id="rId4"/>
              </a:rPr>
              <a:t>https://bibliotecadigitale.cab.unipd.it/bd/auth-proxy</a:t>
            </a:r>
            <a:endParaRPr sz="2400"/>
          </a:p>
          <a:p>
            <a:pPr marL="0" lvl="0" indent="0" algn="l" rtl="0">
              <a:lnSpc>
                <a:spcPct val="100000"/>
              </a:lnSpc>
              <a:spcBef>
                <a:spcPts val="480"/>
              </a:spcBef>
              <a:spcAft>
                <a:spcPts val="0"/>
              </a:spcAft>
              <a:buClr>
                <a:schemeClr val="dk1"/>
              </a:buClr>
              <a:buSzPts val="2400"/>
              <a:buFont typeface="Arial"/>
              <a:buNone/>
            </a:pPr>
            <a:endParaRPr sz="2400"/>
          </a:p>
          <a:p>
            <a:pPr marL="0" lvl="0" indent="0" algn="l" rtl="0">
              <a:lnSpc>
                <a:spcPct val="100000"/>
              </a:lnSpc>
              <a:spcBef>
                <a:spcPts val="480"/>
              </a:spcBef>
              <a:spcAft>
                <a:spcPts val="0"/>
              </a:spcAft>
              <a:buClr>
                <a:schemeClr val="dk1"/>
              </a:buClr>
              <a:buSzPts val="2400"/>
              <a:buFont typeface="Arial"/>
              <a:buNone/>
            </a:pPr>
            <a:r>
              <a:rPr lang="it-IT" sz="2400"/>
              <a:t>Attenzione:</a:t>
            </a:r>
            <a:endParaRPr sz="2400"/>
          </a:p>
          <a:p>
            <a:pPr marL="457200" lvl="0" indent="-336550" algn="l" rtl="0">
              <a:lnSpc>
                <a:spcPct val="100000"/>
              </a:lnSpc>
              <a:spcBef>
                <a:spcPts val="480"/>
              </a:spcBef>
              <a:spcAft>
                <a:spcPts val="0"/>
              </a:spcAft>
              <a:buSzPts val="1700"/>
              <a:buChar char="•"/>
            </a:pPr>
            <a:r>
              <a:rPr lang="it-IT" sz="2000">
                <a:highlight>
                  <a:srgbClr val="FFFFFF"/>
                </a:highlight>
              </a:rPr>
              <a:t>utilizzare l’email istituziona</a:t>
            </a:r>
            <a:r>
              <a:rPr lang="it-IT" sz="2300">
                <a:highlight>
                  <a:srgbClr val="FFFFFF"/>
                </a:highlight>
              </a:rPr>
              <a:t>le (</a:t>
            </a:r>
            <a:r>
              <a:rPr lang="it-IT" sz="2100">
                <a:highlight>
                  <a:srgbClr val="FFFFFF"/>
                </a:highlight>
              </a:rPr>
              <a:t>nome.cognome@studenti.unipd.it)</a:t>
            </a:r>
            <a:endParaRPr sz="2900">
              <a:highlight>
                <a:srgbClr val="FFFFFF"/>
              </a:highlight>
            </a:endParaRPr>
          </a:p>
          <a:p>
            <a:pPr marL="457200" lvl="0" indent="-355600" algn="l" rtl="0">
              <a:lnSpc>
                <a:spcPct val="100000"/>
              </a:lnSpc>
              <a:spcBef>
                <a:spcPts val="0"/>
              </a:spcBef>
              <a:spcAft>
                <a:spcPts val="0"/>
              </a:spcAft>
              <a:buSzPts val="2000"/>
              <a:buChar char="•"/>
            </a:pPr>
            <a:r>
              <a:rPr lang="it-IT" sz="2000">
                <a:highlight>
                  <a:srgbClr val="FFFFFF"/>
                </a:highlight>
              </a:rPr>
              <a:t>è necessario richiedere l’attivazione del servizio collegandosi alla pagina </a:t>
            </a:r>
            <a:r>
              <a:rPr lang="it-IT" sz="2000" b="1">
                <a:solidFill>
                  <a:srgbClr val="800080"/>
                </a:solidFill>
                <a:highlight>
                  <a:srgbClr val="FFFFFF"/>
                </a:highlight>
                <a:uFill>
                  <a:noFill/>
                </a:uFill>
                <a:hlinkClick r:id="rId5">
                  <a:extLst>
                    <a:ext uri="{A12FA001-AC4F-418D-AE19-62706E023703}">
                      <ahyp:hlinkClr xmlns:ahyp="http://schemas.microsoft.com/office/drawing/2018/hyperlinkcolor" val="tx"/>
                    </a:ext>
                  </a:extLst>
                </a:hlinkClick>
              </a:rPr>
              <a:t>Attiva il servizio di Auth-proxy</a:t>
            </a:r>
            <a:endParaRPr sz="3500" b="1"/>
          </a:p>
          <a:p>
            <a:pPr marL="0" lvl="0" indent="0" algn="l" rtl="0">
              <a:lnSpc>
                <a:spcPct val="100000"/>
              </a:lnSpc>
              <a:spcBef>
                <a:spcPts val="480"/>
              </a:spcBef>
              <a:spcAft>
                <a:spcPts val="0"/>
              </a:spcAft>
              <a:buClr>
                <a:schemeClr val="dk1"/>
              </a:buClr>
              <a:buSzPts val="2400"/>
              <a:buFont typeface="Arial"/>
              <a:buNone/>
            </a:pPr>
            <a:endParaRPr sz="2700"/>
          </a:p>
          <a:p>
            <a:pPr marL="0" lvl="0" indent="0" algn="l" rtl="0">
              <a:lnSpc>
                <a:spcPct val="100000"/>
              </a:lnSpc>
              <a:spcBef>
                <a:spcPts val="480"/>
              </a:spcBef>
              <a:spcAft>
                <a:spcPts val="0"/>
              </a:spcAft>
              <a:buClr>
                <a:schemeClr val="dk1"/>
              </a:buClr>
              <a:buSzPts val="2400"/>
              <a:buFont typeface="Arial"/>
              <a:buNone/>
            </a:pPr>
            <a:br>
              <a:rPr lang="it-IT" sz="2400">
                <a:highlight>
                  <a:srgbClr val="FFFF00"/>
                </a:highlight>
              </a:rPr>
            </a:br>
            <a:endParaRPr sz="2400">
              <a:highlight>
                <a:srgbClr val="FFFF00"/>
              </a:highlight>
            </a:endParaRPr>
          </a:p>
          <a:p>
            <a:pPr marL="0" lvl="0" indent="0" algn="l" rtl="0">
              <a:lnSpc>
                <a:spcPct val="100000"/>
              </a:lnSpc>
              <a:spcBef>
                <a:spcPts val="480"/>
              </a:spcBef>
              <a:spcAft>
                <a:spcPts val="0"/>
              </a:spcAft>
              <a:buClr>
                <a:schemeClr val="dk1"/>
              </a:buClr>
              <a:buSzPts val="2400"/>
              <a:buFont typeface="Arial"/>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a6b793baac_0_55"/>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Scholar: Le parole chiave</a:t>
            </a:r>
            <a:endParaRPr/>
          </a:p>
        </p:txBody>
      </p:sp>
      <p:sp>
        <p:nvSpPr>
          <p:cNvPr id="151" name="Google Shape;151;ga6b793baac_0_55"/>
          <p:cNvSpPr txBox="1">
            <a:spLocks noGrp="1"/>
          </p:cNvSpPr>
          <p:nvPr>
            <p:ph type="body" idx="1"/>
          </p:nvPr>
        </p:nvSpPr>
        <p:spPr>
          <a:xfrm>
            <a:off x="457200" y="1600200"/>
            <a:ext cx="8229600" cy="498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it-IT" sz="2500"/>
              <a:t>Come scegliere le parole chiave?</a:t>
            </a:r>
            <a:endParaRPr sz="2500"/>
          </a:p>
          <a:p>
            <a:pPr marL="457200" lvl="0" indent="-387350" algn="l" rtl="0">
              <a:lnSpc>
                <a:spcPct val="100000"/>
              </a:lnSpc>
              <a:spcBef>
                <a:spcPts val="560"/>
              </a:spcBef>
              <a:spcAft>
                <a:spcPts val="0"/>
              </a:spcAft>
              <a:buSzPts val="2500"/>
              <a:buChar char="•"/>
            </a:pPr>
            <a:r>
              <a:rPr lang="it-IT" sz="2500"/>
              <a:t>Usare O*net e le meta-analisi per individuare le prime parole chiave (articoli citati a lezione o nel libro, presenti nella cartella on-line).</a:t>
            </a:r>
            <a:endParaRPr sz="2500"/>
          </a:p>
          <a:p>
            <a:pPr marL="457200" lvl="0" indent="-387350" algn="l" rtl="0">
              <a:lnSpc>
                <a:spcPct val="100000"/>
              </a:lnSpc>
              <a:spcBef>
                <a:spcPts val="0"/>
              </a:spcBef>
              <a:spcAft>
                <a:spcPts val="0"/>
              </a:spcAft>
              <a:buSzPts val="2500"/>
              <a:buChar char="•"/>
            </a:pPr>
            <a:r>
              <a:rPr lang="it-IT" sz="2500"/>
              <a:t>Affinare la parola chiave utilizzando gli esiti della ricerca (se l’esito della ricerca non fornisce risultati utili, potresti aver sbagliato le parole chiave)</a:t>
            </a:r>
            <a:endParaRPr sz="2500"/>
          </a:p>
          <a:p>
            <a:pPr marL="457200" lvl="0" indent="0" algn="l" rtl="0">
              <a:lnSpc>
                <a:spcPct val="100000"/>
              </a:lnSpc>
              <a:spcBef>
                <a:spcPts val="560"/>
              </a:spcBef>
              <a:spcAft>
                <a:spcPts val="0"/>
              </a:spcAft>
              <a:buSzPts val="1800"/>
              <a:buNone/>
            </a:pPr>
            <a:endParaRPr sz="2500"/>
          </a:p>
          <a:p>
            <a:pPr marL="0" lvl="0" indent="0" algn="l" rtl="0">
              <a:lnSpc>
                <a:spcPct val="100000"/>
              </a:lnSpc>
              <a:spcBef>
                <a:spcPts val="560"/>
              </a:spcBef>
              <a:spcAft>
                <a:spcPts val="0"/>
              </a:spcAft>
              <a:buSzPts val="1800"/>
              <a:buNone/>
            </a:pPr>
            <a:r>
              <a:rPr lang="it-IT" sz="2500"/>
              <a:t>Esempi di parole chiave: incremental validity, selection procedures utility, predictive validity, ...</a:t>
            </a:r>
            <a:endParaRPr sz="2500"/>
          </a:p>
          <a:p>
            <a:pPr marL="457200" lvl="0" indent="0" algn="l" rtl="0">
              <a:lnSpc>
                <a:spcPct val="100000"/>
              </a:lnSpc>
              <a:spcBef>
                <a:spcPts val="560"/>
              </a:spcBef>
              <a:spcAft>
                <a:spcPts val="0"/>
              </a:spcAft>
              <a:buSzPts val="1800"/>
              <a:buNone/>
            </a:pPr>
            <a:endParaRPr sz="2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a6b793baac_0_60"/>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Scholar: Le parole chiave</a:t>
            </a:r>
            <a:endParaRPr/>
          </a:p>
        </p:txBody>
      </p:sp>
      <p:pic>
        <p:nvPicPr>
          <p:cNvPr id="157" name="Google Shape;157;ga6b793baac_0_60"/>
          <p:cNvPicPr preferRelativeResize="0"/>
          <p:nvPr/>
        </p:nvPicPr>
        <p:blipFill rotWithShape="1">
          <a:blip r:embed="rId3">
            <a:alphaModFix/>
          </a:blip>
          <a:srcRect t="4428" r="32143" b="55921"/>
          <a:stretch/>
        </p:blipFill>
        <p:spPr>
          <a:xfrm>
            <a:off x="2939125" y="4244600"/>
            <a:ext cx="6204874" cy="2039350"/>
          </a:xfrm>
          <a:prstGeom prst="rect">
            <a:avLst/>
          </a:prstGeom>
          <a:noFill/>
          <a:ln>
            <a:noFill/>
          </a:ln>
        </p:spPr>
      </p:pic>
      <p:pic>
        <p:nvPicPr>
          <p:cNvPr id="158" name="Google Shape;158;ga6b793baac_0_60"/>
          <p:cNvPicPr preferRelativeResize="0"/>
          <p:nvPr/>
        </p:nvPicPr>
        <p:blipFill rotWithShape="1">
          <a:blip r:embed="rId4">
            <a:alphaModFix/>
          </a:blip>
          <a:srcRect t="3796" r="32138" b="54789"/>
          <a:stretch/>
        </p:blipFill>
        <p:spPr>
          <a:xfrm>
            <a:off x="0" y="1424500"/>
            <a:ext cx="6204874" cy="2130000"/>
          </a:xfrm>
          <a:prstGeom prst="rect">
            <a:avLst/>
          </a:prstGeom>
          <a:noFill/>
          <a:ln>
            <a:noFill/>
          </a:ln>
        </p:spPr>
      </p:pic>
      <p:sp>
        <p:nvSpPr>
          <p:cNvPr id="159" name="Google Shape;159;ga6b793baac_0_60"/>
          <p:cNvSpPr txBox="1"/>
          <p:nvPr/>
        </p:nvSpPr>
        <p:spPr>
          <a:xfrm>
            <a:off x="6337700" y="1547725"/>
            <a:ext cx="2633700" cy="21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In questo caso il risultato di ricerca non è utile, in quanto non inerente il tema della validità predittiva per la posizione del fattorino</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 name="Google Shape;160;ga6b793baac_0_60"/>
          <p:cNvSpPr txBox="1"/>
          <p:nvPr/>
        </p:nvSpPr>
        <p:spPr>
          <a:xfrm>
            <a:off x="140650" y="3998150"/>
            <a:ext cx="2633700" cy="259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Modificando la chiave di ricerca della posizione (da driver a delivery worker, utilizzando il job title indicato in O*net) otteniamo dei risultati utili.</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5"/>
          <p:cNvSpPr txBox="1">
            <a:spLocks noGrp="1"/>
          </p:cNvSpPr>
          <p:nvPr>
            <p:ph type="title"/>
          </p:nvPr>
        </p:nvSpPr>
        <p:spPr>
          <a:xfrm>
            <a:off x="1475656" y="199303"/>
            <a:ext cx="7886700" cy="99417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sz="3100"/>
              <a:t>Scholar: Le parole chiave</a:t>
            </a:r>
            <a:endParaRPr sz="5500"/>
          </a:p>
        </p:txBody>
      </p:sp>
      <p:sp>
        <p:nvSpPr>
          <p:cNvPr id="166" name="Google Shape;166;p15"/>
          <p:cNvSpPr/>
          <p:nvPr/>
        </p:nvSpPr>
        <p:spPr>
          <a:xfrm>
            <a:off x="395536" y="1772816"/>
            <a:ext cx="82089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Es: incremental predictive validity over (GMA OR intelligence OR “cognitive abilities”)</a:t>
            </a:r>
            <a:endParaRPr sz="1800" b="1" i="0" u="none" strike="noStrike" cap="none">
              <a:solidFill>
                <a:schemeClr val="dk1"/>
              </a:solidFill>
              <a:latin typeface="Arial"/>
              <a:ea typeface="Arial"/>
              <a:cs typeface="Arial"/>
              <a:sym typeface="Arial"/>
            </a:endParaRPr>
          </a:p>
        </p:txBody>
      </p:sp>
      <p:pic>
        <p:nvPicPr>
          <p:cNvPr id="167" name="Google Shape;167;p15"/>
          <p:cNvPicPr preferRelativeResize="0"/>
          <p:nvPr/>
        </p:nvPicPr>
        <p:blipFill rotWithShape="1">
          <a:blip r:embed="rId3">
            <a:alphaModFix/>
          </a:blip>
          <a:srcRect/>
          <a:stretch/>
        </p:blipFill>
        <p:spPr>
          <a:xfrm>
            <a:off x="607775" y="2542225"/>
            <a:ext cx="7524248" cy="3978900"/>
          </a:xfrm>
          <a:prstGeom prst="rect">
            <a:avLst/>
          </a:prstGeom>
          <a:noFill/>
          <a:ln>
            <a:noFill/>
          </a:ln>
        </p:spPr>
      </p:pic>
      <p:sp>
        <p:nvSpPr>
          <p:cNvPr id="168" name="Google Shape;168;p15"/>
          <p:cNvSpPr/>
          <p:nvPr/>
        </p:nvSpPr>
        <p:spPr>
          <a:xfrm>
            <a:off x="6012160" y="2852936"/>
            <a:ext cx="2664296" cy="3168352"/>
          </a:xfrm>
          <a:prstGeom prst="roundRect">
            <a:avLst>
              <a:gd name="adj" fmla="val 16667"/>
            </a:avLst>
          </a:prstGeom>
          <a:solidFill>
            <a:srgbClr val="B3071B"/>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it-IT" sz="1800" b="1" i="0" u="none" strike="noStrike" cap="none">
                <a:solidFill>
                  <a:schemeClr val="lt1"/>
                </a:solidFill>
                <a:latin typeface="Arial"/>
                <a:ea typeface="Arial"/>
                <a:cs typeface="Arial"/>
                <a:sym typeface="Arial"/>
              </a:rPr>
              <a:t>Dopo aver visto i risultati, mi accorgo che aggiungendo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it-IT" sz="1800" b="1" i="0" u="none" strike="noStrike" cap="none">
                <a:solidFill>
                  <a:schemeClr val="lt1"/>
                </a:solidFill>
                <a:latin typeface="Arial"/>
                <a:ea typeface="Arial"/>
                <a:cs typeface="Arial"/>
                <a:sym typeface="Arial"/>
              </a:rPr>
              <a:t>«Job performance»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it-IT" sz="1800" b="1" i="0" u="none" strike="noStrike" cap="none">
                <a:solidFill>
                  <a:schemeClr val="lt1"/>
                </a:solidFill>
                <a:latin typeface="Arial"/>
                <a:ea typeface="Arial"/>
                <a:cs typeface="Arial"/>
                <a:sym typeface="Arial"/>
              </a:rPr>
              <a:t>alla query possono ottenere risultati più precisi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a6b793baac_0_50"/>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Scholar: Le parole chiave</a:t>
            </a:r>
            <a:endParaRPr/>
          </a:p>
        </p:txBody>
      </p:sp>
      <p:sp>
        <p:nvSpPr>
          <p:cNvPr id="174" name="Google Shape;174;ga6b793baac_0_50"/>
          <p:cNvSpPr txBox="1">
            <a:spLocks noGrp="1"/>
          </p:cNvSpPr>
          <p:nvPr>
            <p:ph type="body" idx="1"/>
          </p:nvPr>
        </p:nvSpPr>
        <p:spPr>
          <a:xfrm>
            <a:off x="457200" y="1600200"/>
            <a:ext cx="8229600" cy="498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it-IT" sz="2500"/>
              <a:t>Come scegliere le parole chiave?</a:t>
            </a:r>
            <a:endParaRPr sz="2500"/>
          </a:p>
          <a:p>
            <a:pPr marL="457200" lvl="0" indent="-387350" algn="l" rtl="0">
              <a:lnSpc>
                <a:spcPct val="100000"/>
              </a:lnSpc>
              <a:spcBef>
                <a:spcPts val="560"/>
              </a:spcBef>
              <a:spcAft>
                <a:spcPts val="0"/>
              </a:spcAft>
              <a:buSzPts val="2500"/>
              <a:buChar char="•"/>
            </a:pPr>
            <a:r>
              <a:rPr lang="it-IT" sz="2500"/>
              <a:t>Consultare i riferimenti bibliografici degli articoli che avete trovato per individuare nuovi articoli.</a:t>
            </a:r>
            <a:endParaRPr sz="2500"/>
          </a:p>
          <a:p>
            <a:pPr marL="457200" lvl="0" indent="0" algn="l" rtl="0">
              <a:lnSpc>
                <a:spcPct val="100000"/>
              </a:lnSpc>
              <a:spcBef>
                <a:spcPts val="560"/>
              </a:spcBef>
              <a:spcAft>
                <a:spcPts val="0"/>
              </a:spcAft>
              <a:buSzPts val="1800"/>
              <a:buNone/>
            </a:pPr>
            <a:endParaRPr sz="2500"/>
          </a:p>
          <a:p>
            <a:pPr marL="457200" lvl="0" indent="0" algn="l" rtl="0">
              <a:lnSpc>
                <a:spcPct val="100000"/>
              </a:lnSpc>
              <a:spcBef>
                <a:spcPts val="560"/>
              </a:spcBef>
              <a:spcAft>
                <a:spcPts val="0"/>
              </a:spcAft>
              <a:buSzPts val="1800"/>
              <a:buNone/>
            </a:pPr>
            <a:r>
              <a:rPr lang="it-IT" sz="2500"/>
              <a:t>Esempio: una meta-analisi potrebbe citare un articolo relativo ad una posizione simile a quella che state analizzando.</a:t>
            </a:r>
            <a:endParaRPr sz="2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p:cNvPicPr preferRelativeResize="0"/>
          <p:nvPr/>
        </p:nvPicPr>
        <p:blipFill rotWithShape="1">
          <a:blip r:embed="rId3">
            <a:alphaModFix/>
          </a:blip>
          <a:srcRect t="8817" r="20401"/>
          <a:stretch/>
        </p:blipFill>
        <p:spPr>
          <a:xfrm>
            <a:off x="4190125" y="3275650"/>
            <a:ext cx="4759824" cy="3067000"/>
          </a:xfrm>
          <a:prstGeom prst="rect">
            <a:avLst/>
          </a:prstGeom>
          <a:noFill/>
          <a:ln>
            <a:noFill/>
          </a:ln>
        </p:spPr>
      </p:pic>
      <p:sp>
        <p:nvSpPr>
          <p:cNvPr id="180" name="Google Shape;180;p11"/>
          <p:cNvSpPr txBox="1"/>
          <p:nvPr/>
        </p:nvSpPr>
        <p:spPr>
          <a:xfrm>
            <a:off x="10" y="1821132"/>
            <a:ext cx="4109400" cy="41400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0"/>
              </a:spcBef>
              <a:spcAft>
                <a:spcPts val="0"/>
              </a:spcAft>
              <a:buClr>
                <a:schemeClr val="dk1"/>
              </a:buClr>
              <a:buSzPts val="1700"/>
              <a:buFont typeface="Arial"/>
              <a:buChar char="●"/>
            </a:pPr>
            <a:r>
              <a:rPr lang="it-IT" sz="1700" b="0" i="0" u="none" strike="noStrike" cap="none">
                <a:solidFill>
                  <a:schemeClr val="dk1"/>
                </a:solidFill>
                <a:latin typeface="Arial"/>
                <a:ea typeface="Arial"/>
                <a:cs typeface="Arial"/>
                <a:sym typeface="Arial"/>
              </a:rPr>
              <a:t>I risultati della ricerca sono normalmente ordinati per pertinenza, non per data.</a:t>
            </a: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it-IT" sz="1700" b="0" i="0" u="none" strike="noStrike" cap="none">
                <a:solidFill>
                  <a:schemeClr val="dk1"/>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457200" marR="0" lvl="0" indent="-336550" algn="l" rtl="0">
              <a:lnSpc>
                <a:spcPct val="100000"/>
              </a:lnSpc>
              <a:spcBef>
                <a:spcPts val="900"/>
              </a:spcBef>
              <a:spcAft>
                <a:spcPts val="0"/>
              </a:spcAft>
              <a:buClr>
                <a:schemeClr val="dk1"/>
              </a:buClr>
              <a:buSzPts val="1700"/>
              <a:buFont typeface="Arial"/>
              <a:buChar char="●"/>
            </a:pPr>
            <a:r>
              <a:rPr lang="it-IT" sz="1700" b="0" i="0" u="none" strike="noStrike" cap="none">
                <a:solidFill>
                  <a:schemeClr val="dk1"/>
                </a:solidFill>
                <a:latin typeface="Arial"/>
                <a:ea typeface="Arial"/>
                <a:cs typeface="Arial"/>
                <a:sym typeface="Arial"/>
              </a:rPr>
              <a:t>Seleziona un intervallo specifico per mostrare solo articoli pubblicati di recente (ordinati per pertinenza).</a:t>
            </a: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90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900"/>
              </a:spcBef>
              <a:spcAft>
                <a:spcPts val="0"/>
              </a:spcAft>
              <a:buClr>
                <a:schemeClr val="dk1"/>
              </a:buClr>
              <a:buSzPts val="1700"/>
              <a:buFont typeface="Arial"/>
              <a:buChar char="●"/>
            </a:pPr>
            <a:r>
              <a:rPr lang="it-IT" sz="1700" b="0" i="0" u="none" strike="noStrike" cap="none">
                <a:solidFill>
                  <a:schemeClr val="dk1"/>
                </a:solidFill>
                <a:latin typeface="Arial"/>
                <a:ea typeface="Arial"/>
                <a:cs typeface="Arial"/>
                <a:sym typeface="Arial"/>
              </a:rPr>
              <a:t>Seleziona l’opzione "Ordina per data" per mostrare solo le nuove aggiunte, ordinate per data.</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90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cxnSp>
        <p:nvCxnSpPr>
          <p:cNvPr id="181" name="Google Shape;181;p11"/>
          <p:cNvCxnSpPr/>
          <p:nvPr/>
        </p:nvCxnSpPr>
        <p:spPr>
          <a:xfrm>
            <a:off x="3252825" y="2229175"/>
            <a:ext cx="2632800" cy="1197900"/>
          </a:xfrm>
          <a:prstGeom prst="straightConnector1">
            <a:avLst/>
          </a:prstGeom>
          <a:noFill/>
          <a:ln w="19050" cap="flat" cmpd="sng">
            <a:solidFill>
              <a:srgbClr val="C00000"/>
            </a:solidFill>
            <a:prstDash val="solid"/>
            <a:round/>
            <a:headEnd type="none" w="sm" len="sm"/>
            <a:tailEnd type="triangle" w="med" len="med"/>
          </a:ln>
        </p:spPr>
      </p:cxnSp>
      <p:cxnSp>
        <p:nvCxnSpPr>
          <p:cNvPr id="182" name="Google Shape;182;p11"/>
          <p:cNvCxnSpPr/>
          <p:nvPr/>
        </p:nvCxnSpPr>
        <p:spPr>
          <a:xfrm>
            <a:off x="3795325" y="3624475"/>
            <a:ext cx="563100" cy="355500"/>
          </a:xfrm>
          <a:prstGeom prst="straightConnector1">
            <a:avLst/>
          </a:prstGeom>
          <a:noFill/>
          <a:ln w="19050" cap="flat" cmpd="sng">
            <a:solidFill>
              <a:srgbClr val="C00000"/>
            </a:solidFill>
            <a:prstDash val="solid"/>
            <a:round/>
            <a:headEnd type="none" w="sm" len="sm"/>
            <a:tailEnd type="triangle" w="med" len="med"/>
          </a:ln>
        </p:spPr>
      </p:cxnSp>
      <p:sp>
        <p:nvSpPr>
          <p:cNvPr id="183" name="Google Shape;183;p11"/>
          <p:cNvSpPr txBox="1">
            <a:spLocks noGrp="1"/>
          </p:cNvSpPr>
          <p:nvPr>
            <p:ph type="title"/>
          </p:nvPr>
        </p:nvSpPr>
        <p:spPr>
          <a:xfrm>
            <a:off x="2590800" y="332656"/>
            <a:ext cx="6096000" cy="70609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sz="3600"/>
              <a:t>Google Scholar: risultati</a:t>
            </a:r>
            <a:endParaRPr/>
          </a:p>
        </p:txBody>
      </p:sp>
      <p:cxnSp>
        <p:nvCxnSpPr>
          <p:cNvPr id="184" name="Google Shape;184;p11"/>
          <p:cNvCxnSpPr/>
          <p:nvPr/>
        </p:nvCxnSpPr>
        <p:spPr>
          <a:xfrm rot="10800000" flipH="1">
            <a:off x="3476600" y="4519650"/>
            <a:ext cx="868800" cy="394800"/>
          </a:xfrm>
          <a:prstGeom prst="straightConnector1">
            <a:avLst/>
          </a:prstGeom>
          <a:noFill/>
          <a:ln w="19050" cap="flat" cmpd="sng">
            <a:solidFill>
              <a:srgbClr val="C0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1257300" y="136664"/>
            <a:ext cx="7886700" cy="99417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sz="3600"/>
              <a:t>Google scholar: full-text</a:t>
            </a:r>
            <a:endParaRPr/>
          </a:p>
        </p:txBody>
      </p:sp>
      <p:sp>
        <p:nvSpPr>
          <p:cNvPr id="190" name="Google Shape;190;p12"/>
          <p:cNvSpPr txBox="1"/>
          <p:nvPr/>
        </p:nvSpPr>
        <p:spPr>
          <a:xfrm>
            <a:off x="4858725" y="1544700"/>
            <a:ext cx="4285200" cy="38481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750"/>
              <a:buFont typeface="Arial"/>
              <a:buNone/>
            </a:pPr>
            <a:r>
              <a:rPr lang="it-IT" sz="1750" b="0" i="0" u="none" strike="noStrike" cap="none">
                <a:solidFill>
                  <a:schemeClr val="dk1"/>
                </a:solidFill>
                <a:latin typeface="Arial"/>
                <a:ea typeface="Arial"/>
                <a:cs typeface="Arial"/>
                <a:sym typeface="Arial"/>
              </a:rPr>
              <a:t>Per consultare l’articolo:</a:t>
            </a:r>
            <a:endParaRPr sz="17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a:p>
            <a:pPr marL="457200" marR="0" lvl="0" indent="-339725" algn="l" rtl="0">
              <a:lnSpc>
                <a:spcPct val="100000"/>
              </a:lnSpc>
              <a:spcBef>
                <a:spcPts val="0"/>
              </a:spcBef>
              <a:spcAft>
                <a:spcPts val="0"/>
              </a:spcAft>
              <a:buClr>
                <a:schemeClr val="dk1"/>
              </a:buClr>
              <a:buSzPts val="1750"/>
              <a:buFont typeface="Arial"/>
              <a:buChar char="●"/>
            </a:pPr>
            <a:r>
              <a:rPr lang="it-IT" sz="1750" b="0" i="0" u="none" strike="noStrike" cap="none">
                <a:solidFill>
                  <a:schemeClr val="dk1"/>
                </a:solidFill>
                <a:latin typeface="Arial"/>
                <a:ea typeface="Arial"/>
                <a:cs typeface="Arial"/>
                <a:sym typeface="Arial"/>
              </a:rPr>
              <a:t>fare clic su un collegamento a destra del risultato della ricerca;</a:t>
            </a:r>
            <a:endParaRPr sz="175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a:p>
            <a:pPr marL="457200" marR="0" lvl="0" indent="-339725" algn="l" rtl="0">
              <a:lnSpc>
                <a:spcPct val="100000"/>
              </a:lnSpc>
              <a:spcBef>
                <a:spcPts val="900"/>
              </a:spcBef>
              <a:spcAft>
                <a:spcPts val="0"/>
              </a:spcAft>
              <a:buClr>
                <a:schemeClr val="dk1"/>
              </a:buClr>
              <a:buSzPts val="1750"/>
              <a:buFont typeface="Arial"/>
              <a:buChar char="●"/>
            </a:pPr>
            <a:r>
              <a:rPr lang="it-IT" sz="1750" b="0" i="0" u="none" strike="noStrike" cap="none">
                <a:solidFill>
                  <a:schemeClr val="dk1"/>
                </a:solidFill>
                <a:latin typeface="Arial"/>
                <a:ea typeface="Arial"/>
                <a:cs typeface="Arial"/>
                <a:sym typeface="Arial"/>
              </a:rPr>
              <a:t>cerca l’articolo in google usando l’opzione filetype:pdf nella barra di ricerca;</a:t>
            </a:r>
            <a:endParaRPr sz="1750" b="0" i="0" u="none" strike="noStrike" cap="none">
              <a:solidFill>
                <a:schemeClr val="dk1"/>
              </a:solidFill>
              <a:latin typeface="Arial"/>
              <a:ea typeface="Arial"/>
              <a:cs typeface="Arial"/>
              <a:sym typeface="Arial"/>
            </a:endParaRPr>
          </a:p>
          <a:p>
            <a:pPr marL="457200" marR="0" lvl="0" indent="0" algn="l" rtl="0">
              <a:lnSpc>
                <a:spcPct val="100000"/>
              </a:lnSpc>
              <a:spcBef>
                <a:spcPts val="90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a:p>
            <a:pPr marL="457200" marR="0" lvl="0" indent="-339725" algn="l" rtl="0">
              <a:lnSpc>
                <a:spcPct val="100000"/>
              </a:lnSpc>
              <a:spcBef>
                <a:spcPts val="900"/>
              </a:spcBef>
              <a:spcAft>
                <a:spcPts val="0"/>
              </a:spcAft>
              <a:buClr>
                <a:schemeClr val="dk1"/>
              </a:buClr>
              <a:buSzPts val="1750"/>
              <a:buFont typeface="Arial"/>
              <a:buChar char="●"/>
            </a:pPr>
            <a:r>
              <a:rPr lang="it-IT" sz="1750" b="0" i="0" u="none" strike="noStrike" cap="none">
                <a:solidFill>
                  <a:schemeClr val="dk1"/>
                </a:solidFill>
                <a:latin typeface="Arial"/>
                <a:ea typeface="Arial"/>
                <a:cs typeface="Arial"/>
                <a:sym typeface="Arial"/>
              </a:rPr>
              <a:t>fai clic su "Articoli correlati" o "Citato da" sotto il risultato della ricerca per esplorare articoli simili.</a:t>
            </a:r>
            <a:endParaRPr sz="1750" b="0" i="0" u="none" strike="noStrike" cap="none">
              <a:solidFill>
                <a:schemeClr val="dk1"/>
              </a:solidFill>
              <a:latin typeface="Arial"/>
              <a:ea typeface="Arial"/>
              <a:cs typeface="Arial"/>
              <a:sym typeface="Arial"/>
            </a:endParaRPr>
          </a:p>
          <a:p>
            <a:pPr marL="457200" marR="0" lvl="0" indent="0" algn="l" rtl="0">
              <a:lnSpc>
                <a:spcPct val="100000"/>
              </a:lnSpc>
              <a:spcBef>
                <a:spcPts val="900"/>
              </a:spcBef>
              <a:spcAft>
                <a:spcPts val="0"/>
              </a:spcAft>
              <a:buClr>
                <a:srgbClr val="000000"/>
              </a:buClr>
              <a:buSzPts val="1450"/>
              <a:buFont typeface="Arial"/>
              <a:buNone/>
            </a:pPr>
            <a:endParaRPr sz="1450" b="0" i="0" u="none" strike="noStrike" cap="none">
              <a:solidFill>
                <a:schemeClr val="dk1"/>
              </a:solidFill>
              <a:latin typeface="Arial"/>
              <a:ea typeface="Arial"/>
              <a:cs typeface="Arial"/>
              <a:sym typeface="Arial"/>
            </a:endParaRPr>
          </a:p>
        </p:txBody>
      </p:sp>
      <p:pic>
        <p:nvPicPr>
          <p:cNvPr id="191" name="Google Shape;191;p12"/>
          <p:cNvPicPr preferRelativeResize="0"/>
          <p:nvPr/>
        </p:nvPicPr>
        <p:blipFill rotWithShape="1">
          <a:blip r:embed="rId3">
            <a:alphaModFix/>
          </a:blip>
          <a:srcRect l="3062" t="8281" r="21680"/>
          <a:stretch/>
        </p:blipFill>
        <p:spPr>
          <a:xfrm>
            <a:off x="133150" y="3429000"/>
            <a:ext cx="4646602" cy="3185501"/>
          </a:xfrm>
          <a:prstGeom prst="rect">
            <a:avLst/>
          </a:prstGeom>
          <a:noFill/>
          <a:ln>
            <a:noFill/>
          </a:ln>
        </p:spPr>
      </p:pic>
      <p:cxnSp>
        <p:nvCxnSpPr>
          <p:cNvPr id="192" name="Google Shape;192;p12"/>
          <p:cNvCxnSpPr/>
          <p:nvPr/>
        </p:nvCxnSpPr>
        <p:spPr>
          <a:xfrm flipH="1">
            <a:off x="4305925" y="2439800"/>
            <a:ext cx="842400" cy="1448100"/>
          </a:xfrm>
          <a:prstGeom prst="straightConnector1">
            <a:avLst/>
          </a:prstGeom>
          <a:noFill/>
          <a:ln w="19050" cap="flat" cmpd="sng">
            <a:solidFill>
              <a:srgbClr val="C00000"/>
            </a:solidFill>
            <a:prstDash val="solid"/>
            <a:round/>
            <a:headEnd type="none" w="sm" len="sm"/>
            <a:tailEnd type="triangle" w="med" len="med"/>
          </a:ln>
        </p:spPr>
      </p:cxnSp>
      <p:cxnSp>
        <p:nvCxnSpPr>
          <p:cNvPr id="193" name="Google Shape;193;p12"/>
          <p:cNvCxnSpPr/>
          <p:nvPr/>
        </p:nvCxnSpPr>
        <p:spPr>
          <a:xfrm flipH="1">
            <a:off x="3422425" y="4505850"/>
            <a:ext cx="1527900" cy="49800"/>
          </a:xfrm>
          <a:prstGeom prst="straightConnector1">
            <a:avLst/>
          </a:prstGeom>
          <a:noFill/>
          <a:ln w="19050" cap="flat" cmpd="sng">
            <a:solidFill>
              <a:srgbClr val="C0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p:cNvPicPr preferRelativeResize="0"/>
          <p:nvPr/>
        </p:nvPicPr>
        <p:blipFill rotWithShape="1">
          <a:blip r:embed="rId3">
            <a:alphaModFix/>
          </a:blip>
          <a:srcRect l="3062" t="8281" r="21680"/>
          <a:stretch/>
        </p:blipFill>
        <p:spPr>
          <a:xfrm>
            <a:off x="212125" y="1544700"/>
            <a:ext cx="5897102" cy="4042775"/>
          </a:xfrm>
          <a:prstGeom prst="rect">
            <a:avLst/>
          </a:prstGeom>
          <a:noFill/>
          <a:ln>
            <a:noFill/>
          </a:ln>
        </p:spPr>
      </p:pic>
      <p:sp>
        <p:nvSpPr>
          <p:cNvPr id="200" name="Google Shape;200;p13"/>
          <p:cNvSpPr txBox="1"/>
          <p:nvPr/>
        </p:nvSpPr>
        <p:spPr>
          <a:xfrm>
            <a:off x="6359325" y="1623675"/>
            <a:ext cx="2643000" cy="117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Consultare altri articoli dello stesso autore</a:t>
            </a:r>
            <a:endParaRPr sz="1800" b="0" i="0" u="none" strike="noStrike" cap="none">
              <a:solidFill>
                <a:srgbClr val="000000"/>
              </a:solidFill>
              <a:latin typeface="Arial"/>
              <a:ea typeface="Arial"/>
              <a:cs typeface="Arial"/>
              <a:sym typeface="Arial"/>
            </a:endParaRPr>
          </a:p>
        </p:txBody>
      </p:sp>
      <p:pic>
        <p:nvPicPr>
          <p:cNvPr id="201" name="Google Shape;201;p13"/>
          <p:cNvPicPr preferRelativeResize="0"/>
          <p:nvPr/>
        </p:nvPicPr>
        <p:blipFill rotWithShape="1">
          <a:blip r:embed="rId4">
            <a:alphaModFix/>
          </a:blip>
          <a:srcRect t="8008" b="5694"/>
          <a:stretch/>
        </p:blipFill>
        <p:spPr>
          <a:xfrm>
            <a:off x="3497350" y="3900900"/>
            <a:ext cx="5504976" cy="2672125"/>
          </a:xfrm>
          <a:prstGeom prst="rect">
            <a:avLst/>
          </a:prstGeom>
          <a:noFill/>
          <a:ln>
            <a:noFill/>
          </a:ln>
        </p:spPr>
      </p:pic>
      <p:cxnSp>
        <p:nvCxnSpPr>
          <p:cNvPr id="202" name="Google Shape;202;p13"/>
          <p:cNvCxnSpPr>
            <a:stCxn id="200" idx="1"/>
          </p:cNvCxnSpPr>
          <p:nvPr/>
        </p:nvCxnSpPr>
        <p:spPr>
          <a:xfrm flipH="1">
            <a:off x="2134125" y="2209425"/>
            <a:ext cx="4225200" cy="454200"/>
          </a:xfrm>
          <a:prstGeom prst="straightConnector1">
            <a:avLst/>
          </a:prstGeom>
          <a:noFill/>
          <a:ln w="28575" cap="flat" cmpd="sng">
            <a:solidFill>
              <a:srgbClr val="980000"/>
            </a:solidFill>
            <a:prstDash val="solid"/>
            <a:round/>
            <a:headEnd type="none" w="sm" len="sm"/>
            <a:tailEnd type="triangle" w="med" len="med"/>
          </a:ln>
        </p:spPr>
      </p:cxnSp>
      <p:cxnSp>
        <p:nvCxnSpPr>
          <p:cNvPr id="203" name="Google Shape;203;p13"/>
          <p:cNvCxnSpPr/>
          <p:nvPr/>
        </p:nvCxnSpPr>
        <p:spPr>
          <a:xfrm flipH="1">
            <a:off x="5266725" y="2361825"/>
            <a:ext cx="1245000" cy="1960200"/>
          </a:xfrm>
          <a:prstGeom prst="straightConnector1">
            <a:avLst/>
          </a:prstGeom>
          <a:noFill/>
          <a:ln w="28575" cap="flat" cmpd="sng">
            <a:solidFill>
              <a:srgbClr val="980000"/>
            </a:solidFill>
            <a:prstDash val="solid"/>
            <a:round/>
            <a:headEnd type="none" w="sm" len="sm"/>
            <a:tailEnd type="triangle" w="med" len="med"/>
          </a:ln>
        </p:spPr>
      </p:cxnSp>
      <p:sp>
        <p:nvSpPr>
          <p:cNvPr id="204" name="Google Shape;204;p13"/>
          <p:cNvSpPr txBox="1">
            <a:spLocks noGrp="1"/>
          </p:cNvSpPr>
          <p:nvPr>
            <p:ph type="title"/>
          </p:nvPr>
        </p:nvSpPr>
        <p:spPr>
          <a:xfrm>
            <a:off x="2134125" y="144300"/>
            <a:ext cx="7055700" cy="99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sz="2900"/>
              <a:t>Google scholar: ampliare la ricerca</a:t>
            </a:r>
            <a:endParaRPr sz="3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1475656" y="199303"/>
            <a:ext cx="7886700" cy="99417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sz="3500"/>
              <a:t>Scholar: Citare un articolo</a:t>
            </a:r>
            <a:endParaRPr sz="4300"/>
          </a:p>
        </p:txBody>
      </p:sp>
      <p:pic>
        <p:nvPicPr>
          <p:cNvPr id="210" name="Google Shape;210;p14"/>
          <p:cNvPicPr preferRelativeResize="0"/>
          <p:nvPr/>
        </p:nvPicPr>
        <p:blipFill rotWithShape="1">
          <a:blip r:embed="rId3">
            <a:alphaModFix/>
          </a:blip>
          <a:srcRect/>
          <a:stretch/>
        </p:blipFill>
        <p:spPr>
          <a:xfrm>
            <a:off x="416811" y="1458138"/>
            <a:ext cx="8310377" cy="4977074"/>
          </a:xfrm>
          <a:prstGeom prst="rect">
            <a:avLst/>
          </a:prstGeom>
          <a:noFill/>
          <a:ln>
            <a:noFill/>
          </a:ln>
        </p:spPr>
      </p:pic>
      <p:cxnSp>
        <p:nvCxnSpPr>
          <p:cNvPr id="211" name="Google Shape;211;p14"/>
          <p:cNvCxnSpPr/>
          <p:nvPr/>
        </p:nvCxnSpPr>
        <p:spPr>
          <a:xfrm>
            <a:off x="1641887" y="3428990"/>
            <a:ext cx="734700" cy="0"/>
          </a:xfrm>
          <a:prstGeom prst="straightConnector1">
            <a:avLst/>
          </a:prstGeom>
          <a:noFill/>
          <a:ln w="76200" cap="flat" cmpd="sng">
            <a:solidFill>
              <a:srgbClr val="C00000"/>
            </a:solidFill>
            <a:prstDash val="solid"/>
            <a:round/>
            <a:headEnd type="none" w="sm" len="sm"/>
            <a:tailEnd type="triangle" w="med" len="med"/>
          </a:ln>
        </p:spPr>
      </p:cxnSp>
      <p:sp>
        <p:nvSpPr>
          <p:cNvPr id="212" name="Google Shape;212;p14"/>
          <p:cNvSpPr/>
          <p:nvPr/>
        </p:nvSpPr>
        <p:spPr>
          <a:xfrm>
            <a:off x="3555575" y="3018975"/>
            <a:ext cx="3659400" cy="8028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Cosa cercare?</a:t>
            </a:r>
            <a:endParaRPr/>
          </a:p>
        </p:txBody>
      </p:sp>
      <p:sp>
        <p:nvSpPr>
          <p:cNvPr id="218" name="Google Shape;218;p16"/>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it-IT" sz="2800" dirty="0"/>
              <a:t>Ho trovato un articolo … e adesso?</a:t>
            </a:r>
            <a:endParaRPr dirty="0"/>
          </a:p>
          <a:p>
            <a:pPr marL="514350" lvl="0" indent="-514350" algn="l" rtl="0">
              <a:lnSpc>
                <a:spcPct val="100000"/>
              </a:lnSpc>
              <a:spcBef>
                <a:spcPts val="560"/>
              </a:spcBef>
              <a:spcAft>
                <a:spcPts val="0"/>
              </a:spcAft>
              <a:buClr>
                <a:schemeClr val="dk1"/>
              </a:buClr>
              <a:buSzPts val="2800"/>
              <a:buFont typeface="Arial"/>
              <a:buAutoNum type="arabicPeriod"/>
            </a:pPr>
            <a:r>
              <a:rPr lang="it-IT" sz="2800" dirty="0"/>
              <a:t>Leggo l’abstract</a:t>
            </a:r>
            <a:endParaRPr dirty="0"/>
          </a:p>
          <a:p>
            <a:pPr marL="514350" lvl="0" indent="-514350" algn="l" rtl="0">
              <a:lnSpc>
                <a:spcPct val="100000"/>
              </a:lnSpc>
              <a:spcBef>
                <a:spcPts val="560"/>
              </a:spcBef>
              <a:spcAft>
                <a:spcPts val="0"/>
              </a:spcAft>
              <a:buClr>
                <a:schemeClr val="dk1"/>
              </a:buClr>
              <a:buSzPts val="2800"/>
              <a:buFont typeface="Arial"/>
              <a:buAutoNum type="arabicPeriod"/>
            </a:pPr>
            <a:r>
              <a:rPr lang="it-IT" sz="2800" dirty="0"/>
              <a:t>Se è in linea con la mia ricerca </a:t>
            </a:r>
            <a:r>
              <a:rPr lang="it-IT" sz="2800" b="1" dirty="0"/>
              <a:t>vado alla sezione metodo e risultati</a:t>
            </a:r>
            <a:endParaRPr b="1" dirty="0"/>
          </a:p>
          <a:p>
            <a:pPr marL="514350" lvl="0" indent="-514350" algn="l" rtl="0">
              <a:lnSpc>
                <a:spcPct val="100000"/>
              </a:lnSpc>
              <a:spcBef>
                <a:spcPts val="560"/>
              </a:spcBef>
              <a:spcAft>
                <a:spcPts val="0"/>
              </a:spcAft>
              <a:buClr>
                <a:schemeClr val="dk1"/>
              </a:buClr>
              <a:buSzPts val="2800"/>
              <a:buFont typeface="Arial"/>
              <a:buAutoNum type="arabicPeriod"/>
            </a:pPr>
            <a:r>
              <a:rPr lang="it-IT" sz="2800" dirty="0"/>
              <a:t>Cerco le tabelle e i risultati per individuare per la posizione in oggetto:</a:t>
            </a:r>
            <a:endParaRPr dirty="0"/>
          </a:p>
          <a:p>
            <a:pPr marL="742950" lvl="1" indent="-285750" algn="l" rtl="0">
              <a:lnSpc>
                <a:spcPct val="100000"/>
              </a:lnSpc>
              <a:spcBef>
                <a:spcPts val="480"/>
              </a:spcBef>
              <a:spcAft>
                <a:spcPts val="0"/>
              </a:spcAft>
              <a:buClr>
                <a:schemeClr val="dk1"/>
              </a:buClr>
              <a:buSzPts val="2400"/>
              <a:buFont typeface="Arial"/>
              <a:buChar char="-"/>
            </a:pPr>
            <a:r>
              <a:rPr lang="it-IT" sz="2400" b="1" i="1" dirty="0"/>
              <a:t>r </a:t>
            </a:r>
            <a:r>
              <a:rPr lang="it-IT" sz="2400" dirty="0"/>
              <a:t>= validità predittiva</a:t>
            </a:r>
            <a:endParaRPr dirty="0"/>
          </a:p>
          <a:p>
            <a:pPr marL="742950" lvl="1" indent="-285750" algn="l" rtl="0">
              <a:lnSpc>
                <a:spcPct val="100000"/>
              </a:lnSpc>
              <a:spcBef>
                <a:spcPts val="480"/>
              </a:spcBef>
              <a:spcAft>
                <a:spcPts val="0"/>
              </a:spcAft>
              <a:buClr>
                <a:schemeClr val="dk1"/>
              </a:buClr>
              <a:buSzPts val="2400"/>
              <a:buFont typeface="Arial"/>
              <a:buChar char="-"/>
            </a:pPr>
            <a:r>
              <a:rPr lang="it-IT" sz="2400" b="1" i="1" dirty="0"/>
              <a:t>rho</a:t>
            </a:r>
            <a:r>
              <a:rPr lang="it-IT" sz="2400" b="1" dirty="0"/>
              <a:t> </a:t>
            </a:r>
            <a:r>
              <a:rPr lang="it-IT" sz="2400" dirty="0"/>
              <a:t>= validità predittiva corretta</a:t>
            </a:r>
            <a:endParaRPr dirty="0"/>
          </a:p>
          <a:p>
            <a:pPr marL="742950" lvl="1" indent="-285750" algn="l" rtl="0">
              <a:lnSpc>
                <a:spcPct val="100000"/>
              </a:lnSpc>
              <a:spcBef>
                <a:spcPts val="480"/>
              </a:spcBef>
              <a:spcAft>
                <a:spcPts val="0"/>
              </a:spcAft>
              <a:buClr>
                <a:schemeClr val="dk1"/>
              </a:buClr>
              <a:buSzPts val="2400"/>
              <a:buFont typeface="Arial"/>
              <a:buChar char="-"/>
            </a:pPr>
            <a:r>
              <a:rPr lang="it-IT" sz="2400" i="1" dirty="0"/>
              <a:t>(</a:t>
            </a:r>
            <a:r>
              <a:rPr lang="it-IT" sz="2400" b="1" i="1" dirty="0"/>
              <a:t>d</a:t>
            </a:r>
            <a:r>
              <a:rPr lang="it-IT" sz="2400" dirty="0"/>
              <a:t> = differenza standardizzata delle medie, statistica usata nei disegni sperimentali)</a:t>
            </a:r>
            <a:endParaRPr dirty="0"/>
          </a:p>
          <a:p>
            <a:pPr marL="342900" lvl="0" indent="-165100" algn="l" rtl="0">
              <a:lnSpc>
                <a:spcPct val="100000"/>
              </a:lnSpc>
              <a:spcBef>
                <a:spcPts val="560"/>
              </a:spcBef>
              <a:spcAft>
                <a:spcPts val="0"/>
              </a:spcAft>
              <a:buClr>
                <a:schemeClr val="dk1"/>
              </a:buClr>
              <a:buSzPts val="2800"/>
              <a:buFont typeface="Arial"/>
              <a:buNone/>
            </a:pPr>
            <a:endParaRPr sz="2800" i="1" dirty="0"/>
          </a:p>
          <a:p>
            <a:pPr marL="0" lvl="0" indent="0" algn="l" rtl="0">
              <a:lnSpc>
                <a:spcPct val="100000"/>
              </a:lnSpc>
              <a:spcBef>
                <a:spcPts val="560"/>
              </a:spcBef>
              <a:spcAft>
                <a:spcPts val="0"/>
              </a:spcAft>
              <a:buClr>
                <a:schemeClr val="dk1"/>
              </a:buClr>
              <a:buSzPts val="2800"/>
              <a:buFont typeface="Arial"/>
              <a:buNone/>
            </a:pP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Attività in gruppo</a:t>
            </a:r>
            <a:endParaRPr/>
          </a:p>
        </p:txBody>
      </p:sp>
      <p:sp>
        <p:nvSpPr>
          <p:cNvPr id="90" name="Google Shape;90;p3"/>
          <p:cNvSpPr txBox="1">
            <a:spLocks noGrp="1"/>
          </p:cNvSpPr>
          <p:nvPr>
            <p:ph type="body" idx="1"/>
          </p:nvPr>
        </p:nvSpPr>
        <p:spPr>
          <a:xfrm>
            <a:off x="179485" y="1556800"/>
            <a:ext cx="8562300" cy="498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800"/>
              <a:buNone/>
            </a:pPr>
            <a:r>
              <a:rPr lang="it-IT" sz="2200"/>
              <a:t>La seconda attività consiste nella stesura della Job Specification.</a:t>
            </a:r>
            <a:endParaRPr sz="2200"/>
          </a:p>
          <a:p>
            <a:pPr marL="0" lvl="0" indent="0" algn="l" rtl="0">
              <a:lnSpc>
                <a:spcPct val="100000"/>
              </a:lnSpc>
              <a:spcBef>
                <a:spcPts val="400"/>
              </a:spcBef>
              <a:spcAft>
                <a:spcPts val="0"/>
              </a:spcAft>
              <a:buSzPts val="1800"/>
              <a:buNone/>
            </a:pPr>
            <a:r>
              <a:rPr lang="it-IT" sz="2200"/>
              <a:t>In questo video vi forniremo le indicazioni operative per svolgere questa attività.</a:t>
            </a:r>
            <a:endParaRPr sz="2200"/>
          </a:p>
          <a:p>
            <a:pPr marL="0" lvl="0" indent="0" algn="l" rtl="0">
              <a:lnSpc>
                <a:spcPct val="100000"/>
              </a:lnSpc>
              <a:spcBef>
                <a:spcPts val="400"/>
              </a:spcBef>
              <a:spcAft>
                <a:spcPts val="0"/>
              </a:spcAft>
              <a:buSzPts val="1800"/>
              <a:buNone/>
            </a:pPr>
            <a:endParaRPr sz="2200"/>
          </a:p>
          <a:p>
            <a:pPr marL="0" lvl="0" indent="0" algn="l" rtl="0">
              <a:lnSpc>
                <a:spcPct val="100000"/>
              </a:lnSpc>
              <a:spcBef>
                <a:spcPts val="400"/>
              </a:spcBef>
              <a:spcAft>
                <a:spcPts val="0"/>
              </a:spcAft>
              <a:buSzPts val="1800"/>
              <a:buNone/>
            </a:pPr>
            <a:r>
              <a:rPr lang="it-IT" sz="2200" i="1"/>
              <a:t>Consiglio</a:t>
            </a:r>
            <a:r>
              <a:rPr lang="it-IT" sz="2200"/>
              <a:t>: Iniziare a lavorare individualmente (</a:t>
            </a:r>
            <a:r>
              <a:rPr lang="it-IT" sz="2200" i="1"/>
              <a:t>fase divergente</a:t>
            </a:r>
            <a:r>
              <a:rPr lang="it-IT" sz="2200"/>
              <a:t>, raccogliere idee e materiale) e utilizzare la lezione di mercoledì 11 novembre per lavorare in gruppo, confrontarvi con i colleghi e delineare il documento (</a:t>
            </a:r>
            <a:r>
              <a:rPr lang="it-IT" sz="2200" i="1"/>
              <a:t>fase convergente</a:t>
            </a:r>
            <a:r>
              <a:rPr lang="it-IT" sz="2200"/>
              <a:t>, selezionare le idee).</a:t>
            </a:r>
            <a:endParaRPr sz="2200"/>
          </a:p>
          <a:p>
            <a:pPr marL="0" lvl="0" indent="0" algn="l" rtl="0">
              <a:lnSpc>
                <a:spcPct val="100000"/>
              </a:lnSpc>
              <a:spcBef>
                <a:spcPts val="400"/>
              </a:spcBef>
              <a:spcAft>
                <a:spcPts val="0"/>
              </a:spcAft>
              <a:buClr>
                <a:schemeClr val="dk1"/>
              </a:buClr>
              <a:buSzPts val="2000"/>
              <a:buFont typeface="Arial"/>
              <a:buNone/>
            </a:pPr>
            <a:r>
              <a:rPr lang="it-IT" sz="2500"/>
              <a:t> </a:t>
            </a:r>
            <a:endParaRPr sz="3700"/>
          </a:p>
          <a:p>
            <a:pPr marL="0" lvl="0" indent="0" algn="l" rtl="0">
              <a:lnSpc>
                <a:spcPct val="100000"/>
              </a:lnSpc>
              <a:spcBef>
                <a:spcPts val="320"/>
              </a:spcBef>
              <a:spcAft>
                <a:spcPts val="0"/>
              </a:spcAft>
              <a:buClr>
                <a:schemeClr val="dk1"/>
              </a:buClr>
              <a:buSzPts val="1600"/>
              <a:buFont typeface="Arial"/>
              <a:buNone/>
            </a:pPr>
            <a:endParaRPr sz="1600" strike="sngStrike"/>
          </a:p>
          <a:p>
            <a:pPr marL="0" lvl="0" indent="0" algn="l" rtl="0">
              <a:lnSpc>
                <a:spcPct val="100000"/>
              </a:lnSpc>
              <a:spcBef>
                <a:spcPts val="480"/>
              </a:spcBef>
              <a:spcAft>
                <a:spcPts val="0"/>
              </a:spcAft>
              <a:buClr>
                <a:schemeClr val="dk1"/>
              </a:buClr>
              <a:buSzPts val="2400"/>
              <a:buFont typeface="Arial"/>
              <a:buNone/>
            </a:pPr>
            <a:endParaRPr sz="2400"/>
          </a:p>
          <a:p>
            <a:pPr marL="342900" lvl="0" indent="-190500" algn="l" rtl="0">
              <a:lnSpc>
                <a:spcPct val="100000"/>
              </a:lnSpc>
              <a:spcBef>
                <a:spcPts val="480"/>
              </a:spcBef>
              <a:spcAft>
                <a:spcPts val="0"/>
              </a:spcAft>
              <a:buClr>
                <a:schemeClr val="dk1"/>
              </a:buClr>
              <a:buSzPts val="2400"/>
              <a:buFont typeface="Arial"/>
              <a:buNone/>
            </a:pPr>
            <a:endParaRPr sz="2400"/>
          </a:p>
          <a:p>
            <a:pPr marL="342900" lvl="0" indent="-190500" algn="l" rtl="0">
              <a:lnSpc>
                <a:spcPct val="100000"/>
              </a:lnSpc>
              <a:spcBef>
                <a:spcPts val="480"/>
              </a:spcBef>
              <a:spcAft>
                <a:spcPts val="0"/>
              </a:spcAft>
              <a:buClr>
                <a:schemeClr val="dk1"/>
              </a:buClr>
              <a:buSzPts val="2400"/>
              <a:buFont typeface="Arial"/>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ga6b793baac_0_164"/>
          <p:cNvPicPr preferRelativeResize="0"/>
          <p:nvPr/>
        </p:nvPicPr>
        <p:blipFill rotWithShape="1">
          <a:blip r:embed="rId3">
            <a:alphaModFix/>
          </a:blip>
          <a:srcRect l="21264" t="32517" r="28250" b="10663"/>
          <a:stretch/>
        </p:blipFill>
        <p:spPr>
          <a:xfrm>
            <a:off x="144550" y="1500275"/>
            <a:ext cx="4616299" cy="2922526"/>
          </a:xfrm>
          <a:prstGeom prst="rect">
            <a:avLst/>
          </a:prstGeom>
          <a:noFill/>
          <a:ln>
            <a:noFill/>
          </a:ln>
        </p:spPr>
      </p:pic>
      <p:sp>
        <p:nvSpPr>
          <p:cNvPr id="225" name="Google Shape;225;ga6b793baac_0_164"/>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Cosa cercare?</a:t>
            </a:r>
            <a:endParaRPr/>
          </a:p>
        </p:txBody>
      </p:sp>
      <p:pic>
        <p:nvPicPr>
          <p:cNvPr id="226" name="Google Shape;226;ga6b793baac_0_164"/>
          <p:cNvPicPr preferRelativeResize="0"/>
          <p:nvPr/>
        </p:nvPicPr>
        <p:blipFill rotWithShape="1">
          <a:blip r:embed="rId4">
            <a:alphaModFix/>
          </a:blip>
          <a:srcRect l="14314" t="37736" r="15341" b="8969"/>
          <a:stretch/>
        </p:blipFill>
        <p:spPr>
          <a:xfrm>
            <a:off x="68350" y="4422800"/>
            <a:ext cx="5650210" cy="2407749"/>
          </a:xfrm>
          <a:prstGeom prst="rect">
            <a:avLst/>
          </a:prstGeom>
          <a:noFill/>
          <a:ln>
            <a:noFill/>
          </a:ln>
        </p:spPr>
      </p:pic>
      <p:pic>
        <p:nvPicPr>
          <p:cNvPr id="227" name="Google Shape;227;ga6b793baac_0_164"/>
          <p:cNvPicPr preferRelativeResize="0"/>
          <p:nvPr/>
        </p:nvPicPr>
        <p:blipFill rotWithShape="1">
          <a:blip r:embed="rId5">
            <a:alphaModFix/>
          </a:blip>
          <a:srcRect l="7525" t="28169" r="56344" b="11106"/>
          <a:stretch/>
        </p:blipFill>
        <p:spPr>
          <a:xfrm>
            <a:off x="5531500" y="1691975"/>
            <a:ext cx="3363024" cy="3179199"/>
          </a:xfrm>
          <a:prstGeom prst="rect">
            <a:avLst/>
          </a:prstGeom>
          <a:noFill/>
          <a:ln>
            <a:noFill/>
          </a:ln>
        </p:spPr>
      </p:pic>
      <p:sp>
        <p:nvSpPr>
          <p:cNvPr id="228" name="Google Shape;228;ga6b793baac_0_164"/>
          <p:cNvSpPr/>
          <p:nvPr/>
        </p:nvSpPr>
        <p:spPr>
          <a:xfrm>
            <a:off x="1878350" y="2446675"/>
            <a:ext cx="547800" cy="873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a6b793baac_0_164"/>
          <p:cNvSpPr/>
          <p:nvPr/>
        </p:nvSpPr>
        <p:spPr>
          <a:xfrm>
            <a:off x="8139000" y="4346600"/>
            <a:ext cx="547800" cy="514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a6b793baac_0_164"/>
          <p:cNvSpPr/>
          <p:nvPr/>
        </p:nvSpPr>
        <p:spPr>
          <a:xfrm>
            <a:off x="1948175" y="5023550"/>
            <a:ext cx="312000" cy="927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a6b793baac_0_164"/>
          <p:cNvSpPr/>
          <p:nvPr/>
        </p:nvSpPr>
        <p:spPr>
          <a:xfrm>
            <a:off x="8091750" y="2156125"/>
            <a:ext cx="547800" cy="514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body" idx="1"/>
          </p:nvPr>
        </p:nvSpPr>
        <p:spPr>
          <a:xfrm>
            <a:off x="457200" y="1652850"/>
            <a:ext cx="8229600" cy="498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it-IT" sz="2600"/>
              <a:t>Gli indici di validità generalizzati costituiscono il punto di partenza di qualsiasi selezione. </a:t>
            </a:r>
            <a:endParaRPr sz="2600"/>
          </a:p>
          <a:p>
            <a:pPr marL="0" lvl="0" indent="0" algn="l" rtl="0">
              <a:lnSpc>
                <a:spcPct val="115000"/>
              </a:lnSpc>
              <a:spcBef>
                <a:spcPts val="600"/>
              </a:spcBef>
              <a:spcAft>
                <a:spcPts val="0"/>
              </a:spcAft>
              <a:buSzPts val="1800"/>
              <a:buNone/>
            </a:pPr>
            <a:r>
              <a:rPr lang="it-IT" sz="2600"/>
              <a:t>L’intero processo è finalizzato a ottenere indici di validità superiori nel nostro specifico contesto, ad esempio aggiungendo la stabilità emotiva nei professional (Salgado, 1997) o la conoscenza dell’Inglese per un receptionist. </a:t>
            </a:r>
            <a:endParaRPr sz="2600"/>
          </a:p>
          <a:p>
            <a:pPr marL="0" lvl="0" indent="0" algn="l" rtl="0">
              <a:lnSpc>
                <a:spcPct val="100000"/>
              </a:lnSpc>
              <a:spcBef>
                <a:spcPts val="480"/>
              </a:spcBef>
              <a:spcAft>
                <a:spcPts val="0"/>
              </a:spcAft>
              <a:buSzPts val="1800"/>
              <a:buNone/>
            </a:pPr>
            <a:endParaRPr/>
          </a:p>
          <a:p>
            <a:pPr marL="342900" lvl="0" indent="0" algn="l" rtl="0">
              <a:lnSpc>
                <a:spcPct val="100000"/>
              </a:lnSpc>
              <a:spcBef>
                <a:spcPts val="480"/>
              </a:spcBef>
              <a:spcAft>
                <a:spcPts val="0"/>
              </a:spcAft>
              <a:buSzPts val="1800"/>
              <a:buNone/>
            </a:pPr>
            <a:endParaRPr/>
          </a:p>
        </p:txBody>
      </p:sp>
      <p:sp>
        <p:nvSpPr>
          <p:cNvPr id="238" name="Google Shape;238;p4"/>
          <p:cNvSpPr txBox="1"/>
          <p:nvPr/>
        </p:nvSpPr>
        <p:spPr>
          <a:xfrm>
            <a:off x="2743200" y="346646"/>
            <a:ext cx="6096000" cy="7060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1: ...e adesso?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a6b793baac_0_97"/>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Attività in gruppo</a:t>
            </a:r>
            <a:endParaRPr/>
          </a:p>
        </p:txBody>
      </p:sp>
      <p:pic>
        <p:nvPicPr>
          <p:cNvPr id="244" name="Google Shape;244;ga6b793baac_0_97"/>
          <p:cNvPicPr preferRelativeResize="0"/>
          <p:nvPr/>
        </p:nvPicPr>
        <p:blipFill rotWithShape="1">
          <a:blip r:embed="rId3">
            <a:alphaModFix/>
          </a:blip>
          <a:srcRect/>
          <a:stretch/>
        </p:blipFill>
        <p:spPr>
          <a:xfrm>
            <a:off x="212125" y="1422925"/>
            <a:ext cx="7109176" cy="5294875"/>
          </a:xfrm>
          <a:prstGeom prst="rect">
            <a:avLst/>
          </a:prstGeom>
          <a:noFill/>
          <a:ln>
            <a:noFill/>
          </a:ln>
        </p:spPr>
      </p:pic>
      <p:sp>
        <p:nvSpPr>
          <p:cNvPr id="245" name="Google Shape;245;ga6b793baac_0_97"/>
          <p:cNvSpPr txBox="1"/>
          <p:nvPr/>
        </p:nvSpPr>
        <p:spPr>
          <a:xfrm>
            <a:off x="6964850" y="3440200"/>
            <a:ext cx="2179200" cy="1474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FF0000"/>
              </a:buClr>
              <a:buSzPts val="4300"/>
              <a:buFont typeface="Arial"/>
              <a:buChar char="+"/>
            </a:pPr>
            <a:r>
              <a:rPr lang="it-IT" sz="4300" b="1" i="0" u="none" strike="noStrike" cap="none">
                <a:solidFill>
                  <a:srgbClr val="FF0000"/>
                </a:solidFill>
                <a:latin typeface="Arial"/>
                <a:ea typeface="Arial"/>
                <a:cs typeface="Arial"/>
                <a:sym typeface="Arial"/>
              </a:rPr>
              <a:t>JD</a:t>
            </a:r>
            <a:endParaRPr sz="4300" b="1" i="0" u="none" strike="noStrike" cap="none">
              <a:solidFill>
                <a:srgbClr val="FF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a6b793baac_0_85"/>
          <p:cNvSpPr txBox="1">
            <a:spLocks noGrp="1"/>
          </p:cNvSpPr>
          <p:nvPr>
            <p:ph type="body" idx="1"/>
          </p:nvPr>
        </p:nvSpPr>
        <p:spPr>
          <a:xfrm>
            <a:off x="457200" y="1652850"/>
            <a:ext cx="8229600" cy="49833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endParaRPr/>
          </a:p>
          <a:p>
            <a:pPr marL="342900" lvl="0" indent="0" algn="l" rtl="0">
              <a:lnSpc>
                <a:spcPct val="100000"/>
              </a:lnSpc>
              <a:spcBef>
                <a:spcPts val="480"/>
              </a:spcBef>
              <a:spcAft>
                <a:spcPts val="0"/>
              </a:spcAft>
              <a:buSzPts val="1800"/>
              <a:buNone/>
            </a:pPr>
            <a:endParaRPr/>
          </a:p>
        </p:txBody>
      </p:sp>
      <p:sp>
        <p:nvSpPr>
          <p:cNvPr id="252" name="Google Shape;252;ga6b793baac_0_85"/>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Esercitazione sulla Job Specification</a:t>
            </a:r>
            <a:endParaRPr sz="1400" b="0" i="0" u="none" strike="noStrike" cap="none">
              <a:solidFill>
                <a:srgbClr val="000000"/>
              </a:solidFill>
              <a:latin typeface="Arial"/>
              <a:ea typeface="Arial"/>
              <a:cs typeface="Arial"/>
              <a:sym typeface="Arial"/>
            </a:endParaRPr>
          </a:p>
        </p:txBody>
      </p:sp>
      <p:pic>
        <p:nvPicPr>
          <p:cNvPr id="253" name="Google Shape;253;ga6b793baac_0_85"/>
          <p:cNvPicPr preferRelativeResize="0"/>
          <p:nvPr/>
        </p:nvPicPr>
        <p:blipFill rotWithShape="1">
          <a:blip r:embed="rId3">
            <a:alphaModFix/>
          </a:blip>
          <a:srcRect/>
          <a:stretch/>
        </p:blipFill>
        <p:spPr>
          <a:xfrm>
            <a:off x="763475" y="2143501"/>
            <a:ext cx="7759050" cy="4714500"/>
          </a:xfrm>
          <a:prstGeom prst="rect">
            <a:avLst/>
          </a:prstGeom>
          <a:noFill/>
          <a:ln>
            <a:noFill/>
          </a:ln>
        </p:spPr>
      </p:pic>
      <p:sp>
        <p:nvSpPr>
          <p:cNvPr id="254" name="Google Shape;254;ga6b793baac_0_85"/>
          <p:cNvSpPr txBox="1"/>
          <p:nvPr/>
        </p:nvSpPr>
        <p:spPr>
          <a:xfrm>
            <a:off x="2309525" y="1544700"/>
            <a:ext cx="5234400" cy="1474200"/>
          </a:xfrm>
          <a:prstGeom prst="rect">
            <a:avLst/>
          </a:prstGeom>
          <a:noFill/>
          <a:ln>
            <a:noFill/>
          </a:ln>
        </p:spPr>
        <p:txBody>
          <a:bodyPr spcFirstLastPara="1" wrap="square" lIns="91425" tIns="91425" rIns="91425" bIns="91425" anchor="t" anchorCtr="0">
            <a:noAutofit/>
          </a:bodyPr>
          <a:lstStyle/>
          <a:p>
            <a:pPr marL="457200" marR="0" lvl="0" indent="-425450" algn="l" rtl="0">
              <a:lnSpc>
                <a:spcPct val="100000"/>
              </a:lnSpc>
              <a:spcBef>
                <a:spcPts val="0"/>
              </a:spcBef>
              <a:spcAft>
                <a:spcPts val="0"/>
              </a:spcAft>
              <a:buClr>
                <a:srgbClr val="FF0000"/>
              </a:buClr>
              <a:buSzPts val="3100"/>
              <a:buFont typeface="Arial"/>
              <a:buChar char="+"/>
            </a:pPr>
            <a:r>
              <a:rPr lang="it-IT" sz="3100" b="1" i="0" u="none" strike="noStrike" cap="none">
                <a:solidFill>
                  <a:srgbClr val="FF0000"/>
                </a:solidFill>
                <a:latin typeface="Arial"/>
                <a:ea typeface="Arial"/>
                <a:cs typeface="Arial"/>
                <a:sym typeface="Arial"/>
              </a:rPr>
              <a:t>JD + LETTERATURA</a:t>
            </a:r>
            <a:endParaRPr sz="1800" b="1" i="0" u="none" strike="noStrike" cap="none">
              <a:solidFill>
                <a:srgbClr val="FF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a6b793baac_0_91"/>
          <p:cNvSpPr txBox="1">
            <a:spLocks noGrp="1"/>
          </p:cNvSpPr>
          <p:nvPr>
            <p:ph type="body" idx="1"/>
          </p:nvPr>
        </p:nvSpPr>
        <p:spPr>
          <a:xfrm>
            <a:off x="457200" y="1481725"/>
            <a:ext cx="8229600" cy="498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1800"/>
              <a:buNone/>
            </a:pPr>
            <a:r>
              <a:rPr lang="it-IT" sz="2400"/>
              <a:t>Come integrare JD e letteratura?</a:t>
            </a:r>
            <a:endParaRPr sz="2400"/>
          </a:p>
          <a:p>
            <a:pPr marL="0" lvl="0" indent="0" algn="l" rtl="0">
              <a:lnSpc>
                <a:spcPct val="100000"/>
              </a:lnSpc>
              <a:spcBef>
                <a:spcPts val="480"/>
              </a:spcBef>
              <a:spcAft>
                <a:spcPts val="0"/>
              </a:spcAft>
              <a:buSzPts val="1800"/>
              <a:buNone/>
            </a:pPr>
            <a:r>
              <a:rPr lang="it-IT" sz="2400"/>
              <a:t>Letteratura:</a:t>
            </a:r>
            <a:endParaRPr sz="2400"/>
          </a:p>
          <a:p>
            <a:pPr marL="457200" lvl="0" indent="-381000" algn="l" rtl="0">
              <a:lnSpc>
                <a:spcPct val="100000"/>
              </a:lnSpc>
              <a:spcBef>
                <a:spcPts val="480"/>
              </a:spcBef>
              <a:spcAft>
                <a:spcPts val="0"/>
              </a:spcAft>
              <a:buSzPts val="2400"/>
              <a:buChar char="•"/>
            </a:pPr>
            <a:r>
              <a:rPr lang="it-IT" sz="2400"/>
              <a:t>L’intelligenza è il maggior predittore della performance e l’eterogeneità dell’effetto è bassa.</a:t>
            </a:r>
            <a:endParaRPr sz="2400"/>
          </a:p>
          <a:p>
            <a:pPr marL="457200" lvl="0" indent="-381000" algn="l" rtl="0">
              <a:lnSpc>
                <a:spcPct val="100000"/>
              </a:lnSpc>
              <a:spcBef>
                <a:spcPts val="0"/>
              </a:spcBef>
              <a:spcAft>
                <a:spcPts val="0"/>
              </a:spcAft>
              <a:buSzPts val="2400"/>
              <a:buChar char="•"/>
            </a:pPr>
            <a:r>
              <a:rPr lang="it-IT" sz="2400"/>
              <a:t>Quindi la validità predittiva è stabile attraverso i ruoli lavorativi.</a:t>
            </a:r>
            <a:endParaRPr sz="2400"/>
          </a:p>
          <a:p>
            <a:pPr marL="457200" lvl="0" indent="-381000" algn="l" rtl="0">
              <a:lnSpc>
                <a:spcPct val="100000"/>
              </a:lnSpc>
              <a:spcBef>
                <a:spcPts val="0"/>
              </a:spcBef>
              <a:spcAft>
                <a:spcPts val="0"/>
              </a:spcAft>
              <a:buSzPts val="2400"/>
              <a:buChar char="•"/>
            </a:pPr>
            <a:r>
              <a:rPr lang="it-IT" sz="2400"/>
              <a:t>Sono presenti dei moderatori come la complessità del lavoro.</a:t>
            </a:r>
            <a:endParaRPr sz="2400"/>
          </a:p>
          <a:p>
            <a:pPr marL="0" lvl="0" indent="0" algn="l" rtl="0">
              <a:lnSpc>
                <a:spcPct val="100000"/>
              </a:lnSpc>
              <a:spcBef>
                <a:spcPts val="480"/>
              </a:spcBef>
              <a:spcAft>
                <a:spcPts val="0"/>
              </a:spcAft>
              <a:buSzPts val="1800"/>
              <a:buNone/>
            </a:pPr>
            <a:r>
              <a:rPr lang="it-IT" sz="2400"/>
              <a:t>JD: Mi permette di comprendere il livello di complessità del lavoro e di definire il peso da attribuire all’intelligenza come requisito, il peso sarà maggiore per lavori complessi e minore per lavori più semplici (l’intelligenza è meno predittiva).</a:t>
            </a:r>
            <a:endParaRPr sz="2400"/>
          </a:p>
          <a:p>
            <a:pPr marL="0" lvl="0" indent="0" algn="l" rtl="0">
              <a:lnSpc>
                <a:spcPct val="100000"/>
              </a:lnSpc>
              <a:spcBef>
                <a:spcPts val="480"/>
              </a:spcBef>
              <a:spcAft>
                <a:spcPts val="0"/>
              </a:spcAft>
              <a:buSzPts val="1800"/>
              <a:buNone/>
            </a:pPr>
            <a:endParaRPr sz="2400"/>
          </a:p>
          <a:p>
            <a:pPr marL="342900" lvl="0" indent="0" algn="l" rtl="0">
              <a:lnSpc>
                <a:spcPct val="100000"/>
              </a:lnSpc>
              <a:spcBef>
                <a:spcPts val="480"/>
              </a:spcBef>
              <a:spcAft>
                <a:spcPts val="0"/>
              </a:spcAft>
              <a:buSzPts val="1800"/>
              <a:buNone/>
            </a:pPr>
            <a:endParaRPr sz="2400"/>
          </a:p>
        </p:txBody>
      </p:sp>
      <p:sp>
        <p:nvSpPr>
          <p:cNvPr id="261" name="Google Shape;261;ga6b793baac_0_91"/>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1: Esempio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a6b793baac_0_124"/>
          <p:cNvSpPr txBox="1">
            <a:spLocks noGrp="1"/>
          </p:cNvSpPr>
          <p:nvPr>
            <p:ph type="body" idx="1"/>
          </p:nvPr>
        </p:nvSpPr>
        <p:spPr>
          <a:xfrm>
            <a:off x="457200" y="1500450"/>
            <a:ext cx="8229600" cy="498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1800"/>
              <a:buNone/>
            </a:pPr>
            <a:r>
              <a:rPr lang="it-IT"/>
              <a:t>Avete analizzato la letteratura, ora dovete selezionare i requisiti.</a:t>
            </a:r>
            <a:endParaRPr/>
          </a:p>
          <a:p>
            <a:pPr marL="457200" lvl="0" indent="-368300" algn="l" rtl="0">
              <a:lnSpc>
                <a:spcPct val="100000"/>
              </a:lnSpc>
              <a:spcBef>
                <a:spcPts val="480"/>
              </a:spcBef>
              <a:spcAft>
                <a:spcPts val="0"/>
              </a:spcAft>
              <a:buSzPts val="2200"/>
              <a:buChar char="•"/>
            </a:pPr>
            <a:r>
              <a:rPr lang="it-IT" sz="2200"/>
              <a:t>Non omettere l’intelligenza come requisito nei lavori complessi.</a:t>
            </a:r>
            <a:endParaRPr sz="2200"/>
          </a:p>
          <a:p>
            <a:pPr marL="457200" lvl="0" indent="-368300" algn="l" rtl="0">
              <a:lnSpc>
                <a:spcPct val="100000"/>
              </a:lnSpc>
              <a:spcBef>
                <a:spcPts val="0"/>
              </a:spcBef>
              <a:spcAft>
                <a:spcPts val="0"/>
              </a:spcAft>
              <a:buSzPts val="2200"/>
              <a:buChar char="•"/>
            </a:pPr>
            <a:r>
              <a:rPr lang="it-IT" sz="2200"/>
              <a:t>I requisiti devono essere predittivi (avere validità predittiva).</a:t>
            </a:r>
            <a:endParaRPr sz="2200"/>
          </a:p>
          <a:p>
            <a:pPr marL="457200" lvl="0" indent="-368300" algn="l" rtl="0">
              <a:lnSpc>
                <a:spcPct val="100000"/>
              </a:lnSpc>
              <a:spcBef>
                <a:spcPts val="0"/>
              </a:spcBef>
              <a:spcAft>
                <a:spcPts val="0"/>
              </a:spcAft>
              <a:buSzPts val="2200"/>
              <a:buChar char="•"/>
            </a:pPr>
            <a:r>
              <a:rPr lang="it-IT" sz="2200"/>
              <a:t>I requisiti devono avere validità incrementale, quindi non inserire requisiti simili.</a:t>
            </a:r>
            <a:endParaRPr sz="2200"/>
          </a:p>
          <a:p>
            <a:pPr marL="457200" lvl="0" indent="-368300" algn="l" rtl="0">
              <a:spcBef>
                <a:spcPts val="480"/>
              </a:spcBef>
              <a:spcAft>
                <a:spcPts val="0"/>
              </a:spcAft>
              <a:buSzPts val="2200"/>
              <a:buChar char="•"/>
            </a:pPr>
            <a:r>
              <a:rPr lang="it-IT" sz="2200"/>
              <a:t>Limitare il numero di requisiti perché inserire criteri inutili abbassa la validità.</a:t>
            </a:r>
            <a:endParaRPr sz="2200"/>
          </a:p>
          <a:p>
            <a:pPr marL="457200" lvl="0" indent="-368300" algn="l" rtl="0">
              <a:spcBef>
                <a:spcPts val="0"/>
              </a:spcBef>
              <a:spcAft>
                <a:spcPts val="0"/>
              </a:spcAft>
              <a:buSzPts val="2200"/>
              <a:buChar char="•"/>
            </a:pPr>
            <a:r>
              <a:rPr lang="it-IT" sz="2200"/>
              <a:t>Inserire i requisiti formali solo se indispensabili per la posizione (non predittivi della performance).</a:t>
            </a:r>
            <a:endParaRPr sz="2200"/>
          </a:p>
          <a:p>
            <a:pPr marL="342900" lvl="0" indent="0" algn="l" rtl="0">
              <a:lnSpc>
                <a:spcPct val="100000"/>
              </a:lnSpc>
              <a:spcBef>
                <a:spcPts val="480"/>
              </a:spcBef>
              <a:spcAft>
                <a:spcPts val="0"/>
              </a:spcAft>
              <a:buSzPts val="1800"/>
              <a:buNone/>
            </a:pPr>
            <a:endParaRPr/>
          </a:p>
        </p:txBody>
      </p:sp>
      <p:sp>
        <p:nvSpPr>
          <p:cNvPr id="268" name="Google Shape;268;ga6b793baac_0_124"/>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1: ...e adesso?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3071B"/>
        </a:solidFill>
        <a:effectLst/>
      </p:bgPr>
    </p:bg>
    <p:spTree>
      <p:nvGrpSpPr>
        <p:cNvPr id="1" name="Shape 273"/>
        <p:cNvGrpSpPr/>
        <p:nvPr/>
      </p:nvGrpSpPr>
      <p:grpSpPr>
        <a:xfrm>
          <a:off x="0" y="0"/>
          <a:ext cx="0" cy="0"/>
          <a:chOff x="0" y="0"/>
          <a:chExt cx="0" cy="0"/>
        </a:xfrm>
      </p:grpSpPr>
      <p:sp>
        <p:nvSpPr>
          <p:cNvPr id="274" name="Google Shape;274;ga6b793baac_0_154"/>
          <p:cNvSpPr txBox="1">
            <a:spLocks noGrp="1"/>
          </p:cNvSpPr>
          <p:nvPr>
            <p:ph type="subTitle" idx="1"/>
          </p:nvPr>
        </p:nvSpPr>
        <p:spPr>
          <a:xfrm>
            <a:off x="359550" y="3005550"/>
            <a:ext cx="8424900" cy="84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Clr>
                <a:schemeClr val="dk1"/>
              </a:buClr>
              <a:buSzPts val="2800"/>
              <a:buFont typeface="Arial"/>
              <a:buNone/>
            </a:pPr>
            <a:r>
              <a:rPr lang="it-IT" sz="2900">
                <a:solidFill>
                  <a:schemeClr val="lt1"/>
                </a:solidFill>
              </a:rPr>
              <a:t>Step 2: I requisiti</a:t>
            </a:r>
            <a:endParaRPr sz="2900">
              <a:solidFill>
                <a:schemeClr val="lt1"/>
              </a:solidFill>
            </a:endParaRPr>
          </a:p>
          <a:p>
            <a:pPr marL="0" lvl="0" indent="0" algn="ctr" rtl="0">
              <a:lnSpc>
                <a:spcPct val="100000"/>
              </a:lnSpc>
              <a:spcBef>
                <a:spcPts val="400"/>
              </a:spcBef>
              <a:spcAft>
                <a:spcPts val="0"/>
              </a:spcAft>
              <a:buClr>
                <a:schemeClr val="dk1"/>
              </a:buClr>
              <a:buSzPts val="2000"/>
              <a:buFont typeface="Arial"/>
              <a:buNone/>
            </a:pPr>
            <a:endParaRPr sz="2500" b="1">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a6b793baac_0_8"/>
          <p:cNvSpPr txBox="1">
            <a:spLocks noGrp="1"/>
          </p:cNvSpPr>
          <p:nvPr>
            <p:ph type="body" idx="1"/>
          </p:nvPr>
        </p:nvSpPr>
        <p:spPr>
          <a:xfrm>
            <a:off x="457200" y="1600200"/>
            <a:ext cx="8229600" cy="498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800"/>
              <a:buNone/>
            </a:pPr>
            <a:r>
              <a:rPr lang="it-IT" sz="2300"/>
              <a:t>In WIKI:</a:t>
            </a:r>
            <a:endParaRPr sz="2300"/>
          </a:p>
          <a:p>
            <a:pPr marL="457200" lvl="0" indent="-374650" algn="l" rtl="0">
              <a:lnSpc>
                <a:spcPct val="100000"/>
              </a:lnSpc>
              <a:spcBef>
                <a:spcPts val="400"/>
              </a:spcBef>
              <a:spcAft>
                <a:spcPts val="0"/>
              </a:spcAft>
              <a:buSzPts val="2300"/>
              <a:buChar char="•"/>
            </a:pPr>
            <a:r>
              <a:rPr lang="it-IT" sz="2300"/>
              <a:t>Elencare i requisiti chiave per la posizione.</a:t>
            </a:r>
            <a:endParaRPr sz="2300"/>
          </a:p>
          <a:p>
            <a:pPr marL="457200" lvl="0" indent="-374650" algn="l" rtl="0">
              <a:lnSpc>
                <a:spcPct val="100000"/>
              </a:lnSpc>
              <a:spcBef>
                <a:spcPts val="0"/>
              </a:spcBef>
              <a:spcAft>
                <a:spcPts val="0"/>
              </a:spcAft>
              <a:buSzPts val="2300"/>
              <a:buChar char="•"/>
            </a:pPr>
            <a:r>
              <a:rPr lang="it-IT" sz="2300"/>
              <a:t>Fornire la definizione del requisito, attenzione alla coerenza fra definizione e strumento di misura.</a:t>
            </a:r>
            <a:endParaRPr sz="2300"/>
          </a:p>
          <a:p>
            <a:pPr marL="457200" lvl="0" indent="-374650" algn="l" rtl="0">
              <a:lnSpc>
                <a:spcPct val="100000"/>
              </a:lnSpc>
              <a:spcBef>
                <a:spcPts val="0"/>
              </a:spcBef>
              <a:spcAft>
                <a:spcPts val="0"/>
              </a:spcAft>
              <a:buSzPts val="2300"/>
              <a:buChar char="•"/>
            </a:pPr>
            <a:r>
              <a:rPr lang="it-IT" sz="2300"/>
              <a:t>Giustificare la scelta del requisito, fare riferimento SIA alla letteratura SIA alla descrizione della posizione.</a:t>
            </a:r>
            <a:endParaRPr sz="2800"/>
          </a:p>
        </p:txBody>
      </p:sp>
      <p:sp>
        <p:nvSpPr>
          <p:cNvPr id="281" name="Google Shape;281;ga6b793baac_0_8"/>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2: I requisiti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a6b793baac_0_199"/>
          <p:cNvSpPr txBox="1">
            <a:spLocks noGrp="1"/>
          </p:cNvSpPr>
          <p:nvPr>
            <p:ph type="body" idx="1"/>
          </p:nvPr>
        </p:nvSpPr>
        <p:spPr>
          <a:xfrm>
            <a:off x="94800" y="1400275"/>
            <a:ext cx="8958000" cy="54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1800"/>
              <a:buNone/>
            </a:pPr>
            <a:r>
              <a:rPr lang="it-IT" sz="1400" b="1"/>
              <a:t>Posizione</a:t>
            </a:r>
            <a:r>
              <a:rPr lang="it-IT" sz="1400"/>
              <a:t>: Responsabile settore infanzia (3-5 anni) </a:t>
            </a:r>
            <a:endParaRPr sz="1400"/>
          </a:p>
          <a:p>
            <a:pPr marL="0" lvl="0" indent="0" algn="l" rtl="0">
              <a:lnSpc>
                <a:spcPct val="100000"/>
              </a:lnSpc>
              <a:spcBef>
                <a:spcPts val="480"/>
              </a:spcBef>
              <a:spcAft>
                <a:spcPts val="0"/>
              </a:spcAft>
              <a:buSzPts val="1800"/>
              <a:buNone/>
            </a:pPr>
            <a:r>
              <a:rPr lang="it-IT" sz="1400" b="1"/>
              <a:t>Requisito</a:t>
            </a:r>
            <a:r>
              <a:rPr lang="it-IT" sz="1400"/>
              <a:t>: Intelligenza</a:t>
            </a:r>
            <a:endParaRPr sz="1400"/>
          </a:p>
          <a:p>
            <a:pPr marL="0" lvl="0" indent="0" algn="l" rtl="0">
              <a:lnSpc>
                <a:spcPct val="100000"/>
              </a:lnSpc>
              <a:spcBef>
                <a:spcPts val="480"/>
              </a:spcBef>
              <a:spcAft>
                <a:spcPts val="0"/>
              </a:spcAft>
              <a:buSzPts val="1800"/>
              <a:buNone/>
            </a:pPr>
            <a:r>
              <a:rPr lang="it-IT" sz="1400" b="1"/>
              <a:t>Definizione</a:t>
            </a:r>
            <a:r>
              <a:rPr lang="it-IT" sz="1400"/>
              <a:t>: Cattell (1941, 1963) divide il  fattore di intelligenza generale (g) in “intelligenza fluida” e “intelligenza cristallizzata”. Quest'ultima può essere definita come la capacità mentale derivante dalle passate esperienze, è la capacità di utilizzare competenze, conoscenze ed esperienze. L’intelligenza fluida è la capacità di pensare logicamente e risolvere i problemi in situazioni nuove, indipendentemente dalle conoscenze acquisite. </a:t>
            </a:r>
            <a:endParaRPr sz="1400"/>
          </a:p>
          <a:p>
            <a:pPr marL="0" lvl="0" indent="0" algn="l" rtl="0">
              <a:lnSpc>
                <a:spcPct val="100000"/>
              </a:lnSpc>
              <a:spcBef>
                <a:spcPts val="480"/>
              </a:spcBef>
              <a:spcAft>
                <a:spcPts val="0"/>
              </a:spcAft>
              <a:buSzPts val="1800"/>
              <a:buNone/>
            </a:pPr>
            <a:r>
              <a:rPr lang="it-IT" sz="1400" b="1"/>
              <a:t>Giustificazione</a:t>
            </a:r>
            <a:r>
              <a:rPr lang="it-IT" sz="1400"/>
              <a:t>: L’intelligenza è il predittore più forte della prestazione lavorativa come dimostrato in diverse meta-analisi (Salgado et al., 2003; Hunter &amp; Hunter, 1984; Schmidt &amp; Hunter, 1998). La validità operativa della sola intelligenza come predittore della performance attraverso lavori diversi si colloca fra .56 e .62 (</a:t>
            </a:r>
            <a:r>
              <a:rPr lang="it-IT" sz="1100" u="sng">
                <a:solidFill>
                  <a:schemeClr val="hlink"/>
                </a:solidFill>
                <a:hlinkClick r:id="rId3"/>
              </a:rPr>
              <a:t>Hunter and Hunter, 1984</a:t>
            </a:r>
            <a:r>
              <a:rPr lang="it-IT" sz="1100"/>
              <a:t>;</a:t>
            </a:r>
            <a:r>
              <a:rPr lang="it-IT" sz="1100">
                <a:uFill>
                  <a:noFill/>
                </a:uFill>
                <a:hlinkClick r:id="rId4"/>
              </a:rPr>
              <a:t> </a:t>
            </a:r>
            <a:r>
              <a:rPr lang="it-IT" sz="1100" u="sng">
                <a:solidFill>
                  <a:schemeClr val="hlink"/>
                </a:solidFill>
                <a:hlinkClick r:id="rId4"/>
              </a:rPr>
              <a:t>Salgado et al., 2003</a:t>
            </a:r>
            <a:r>
              <a:rPr lang="it-IT" sz="1100"/>
              <a:t>;</a:t>
            </a:r>
            <a:r>
              <a:rPr lang="it-IT" sz="1100">
                <a:uFill>
                  <a:noFill/>
                </a:uFill>
                <a:hlinkClick r:id="rId5"/>
              </a:rPr>
              <a:t> </a:t>
            </a:r>
            <a:r>
              <a:rPr lang="it-IT" sz="1100" u="sng">
                <a:solidFill>
                  <a:schemeClr val="hlink"/>
                </a:solidFill>
                <a:hlinkClick r:id="rId5"/>
              </a:rPr>
              <a:t>Schmidt et al., 2008</a:t>
            </a:r>
            <a:r>
              <a:rPr lang="it-IT" sz="1400"/>
              <a:t>). In particolare, secondo la meta analisi di Schmidt e Hunter (2004) all’aumentare della complessità del lavoro aumenta anche la validità predittiva del GMA come indicato nella tabella 2 del loro articolo (dati tratti da Hunter, 1980 e Hunter &amp; Hunter, 1984). </a:t>
            </a:r>
            <a:endParaRPr sz="1300"/>
          </a:p>
          <a:p>
            <a:pPr marL="0" lvl="0" indent="0" algn="l" rtl="0">
              <a:lnSpc>
                <a:spcPct val="100000"/>
              </a:lnSpc>
              <a:spcBef>
                <a:spcPts val="480"/>
              </a:spcBef>
              <a:spcAft>
                <a:spcPts val="0"/>
              </a:spcAft>
              <a:buSzPts val="1800"/>
              <a:buNone/>
            </a:pPr>
            <a:endParaRPr sz="1400"/>
          </a:p>
        </p:txBody>
      </p:sp>
      <p:sp>
        <p:nvSpPr>
          <p:cNvPr id="288" name="Google Shape;288;ga6b793baac_0_199"/>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2: Esempio</a:t>
            </a:r>
            <a:endParaRPr sz="1400" b="0" i="0" u="none" strike="noStrike" cap="none">
              <a:solidFill>
                <a:srgbClr val="000000"/>
              </a:solidFill>
              <a:latin typeface="Arial"/>
              <a:ea typeface="Arial"/>
              <a:cs typeface="Arial"/>
              <a:sym typeface="Arial"/>
            </a:endParaRPr>
          </a:p>
        </p:txBody>
      </p:sp>
      <p:pic>
        <p:nvPicPr>
          <p:cNvPr id="289" name="Google Shape;289;ga6b793baac_0_199"/>
          <p:cNvPicPr preferRelativeResize="0"/>
          <p:nvPr/>
        </p:nvPicPr>
        <p:blipFill rotWithShape="1">
          <a:blip r:embed="rId6">
            <a:alphaModFix/>
          </a:blip>
          <a:srcRect l="50000" t="22844" r="9700" b="39170"/>
          <a:stretch/>
        </p:blipFill>
        <p:spPr>
          <a:xfrm>
            <a:off x="5034325" y="4571900"/>
            <a:ext cx="4018474" cy="2130524"/>
          </a:xfrm>
          <a:prstGeom prst="rect">
            <a:avLst/>
          </a:prstGeom>
          <a:noFill/>
          <a:ln>
            <a:noFill/>
          </a:ln>
        </p:spPr>
      </p:pic>
      <p:sp>
        <p:nvSpPr>
          <p:cNvPr id="290" name="Google Shape;290;ga6b793baac_0_199"/>
          <p:cNvSpPr txBox="1"/>
          <p:nvPr/>
        </p:nvSpPr>
        <p:spPr>
          <a:xfrm>
            <a:off x="94800" y="4324325"/>
            <a:ext cx="4903500" cy="23781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800"/>
              <a:buFont typeface="Arial"/>
              <a:buNone/>
            </a:pPr>
            <a:r>
              <a:rPr lang="it-IT">
                <a:solidFill>
                  <a:schemeClr val="dk1"/>
                </a:solidFill>
              </a:rPr>
              <a:t>In riferimento alla classificazione della complessità del lavoro offerta dagli autori, intesa come quantità di informazioni che devono essere elaborate dalla posizione, possiamo inserire la posizione in analisi all’interno del livello 3, entro cui possiamo trovare lavoratori qualificati, tecnici e amministratori di medio livello, paraprofessionisti e lavori simili. In questo caso la validità predittiva di GMA è .51.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a8783c6049_0_1"/>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2: Esempio  </a:t>
            </a:r>
            <a:endParaRPr sz="1400" b="0" i="0" u="none" strike="noStrike" cap="none">
              <a:solidFill>
                <a:srgbClr val="000000"/>
              </a:solidFill>
              <a:latin typeface="Arial"/>
              <a:ea typeface="Arial"/>
              <a:cs typeface="Arial"/>
              <a:sym typeface="Arial"/>
            </a:endParaRPr>
          </a:p>
        </p:txBody>
      </p:sp>
      <p:sp>
        <p:nvSpPr>
          <p:cNvPr id="297" name="Google Shape;297;ga8783c6049_0_1"/>
          <p:cNvSpPr txBox="1"/>
          <p:nvPr/>
        </p:nvSpPr>
        <p:spPr>
          <a:xfrm>
            <a:off x="272875" y="1503200"/>
            <a:ext cx="8699400" cy="50637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it-IT">
                <a:solidFill>
                  <a:schemeClr val="dk1"/>
                </a:solidFill>
              </a:rPr>
              <a:t>La posizione lavorativa di responsabile settore infanzia è complessa e richiede: 1) la capacità di saper organizzare e coordinare il lavoro dei coordinatori nella realizzazione delle attività sportive e ricreative, e 2) la capacità di creare un clima positivo all'interno del campo estivo promuovendo il coinvolgimento dei bambini e 3) capacità di sviluppare e mantenere relazioni positive e di scambio reciproco con i genitori dei bambini. Quindi l’intelligenza è requisito chiave della posizione.</a:t>
            </a:r>
            <a:endParaRPr>
              <a:solidFill>
                <a:schemeClr val="dk1"/>
              </a:solidFill>
            </a:endParaRPr>
          </a:p>
          <a:p>
            <a:pPr marL="0" lvl="0" indent="0" algn="l" rtl="0">
              <a:spcBef>
                <a:spcPts val="480"/>
              </a:spcBef>
              <a:spcAft>
                <a:spcPts val="0"/>
              </a:spcAft>
              <a:buNone/>
            </a:pPr>
            <a:endParaRPr>
              <a:solidFill>
                <a:schemeClr val="dk1"/>
              </a:solidFill>
            </a:endParaRPr>
          </a:p>
          <a:p>
            <a:pPr marL="0" lvl="0" indent="0" algn="l" rtl="0">
              <a:spcBef>
                <a:spcPts val="480"/>
              </a:spcBef>
              <a:spcAft>
                <a:spcPts val="0"/>
              </a:spcAft>
              <a:buNone/>
            </a:pPr>
            <a:r>
              <a:rPr lang="it-IT" b="1">
                <a:solidFill>
                  <a:schemeClr val="dk1"/>
                </a:solidFill>
              </a:rPr>
              <a:t>Bibliografia</a:t>
            </a:r>
            <a:endParaRPr b="1">
              <a:solidFill>
                <a:schemeClr val="dk1"/>
              </a:solidFill>
            </a:endParaRPr>
          </a:p>
          <a:p>
            <a:pPr marL="0" lvl="0" indent="0" algn="l" rtl="0">
              <a:spcBef>
                <a:spcPts val="480"/>
              </a:spcBef>
              <a:spcAft>
                <a:spcPts val="0"/>
              </a:spcAft>
              <a:buNone/>
            </a:pPr>
            <a:r>
              <a:rPr lang="it-IT" sz="1300">
                <a:solidFill>
                  <a:schemeClr val="dk1"/>
                </a:solidFill>
              </a:rPr>
              <a:t>Cattell, R. B. (1941). Some theoretical issues in adult intelligence testing. </a:t>
            </a:r>
            <a:r>
              <a:rPr lang="it-IT" sz="1300" i="1">
                <a:solidFill>
                  <a:schemeClr val="dk1"/>
                </a:solidFill>
              </a:rPr>
              <a:t>Psychological Bulletin</a:t>
            </a:r>
            <a:r>
              <a:rPr lang="it-IT" sz="1300">
                <a:solidFill>
                  <a:schemeClr val="dk1"/>
                </a:solidFill>
              </a:rPr>
              <a:t>, 38, 592.</a:t>
            </a:r>
            <a:endParaRPr sz="1300">
              <a:solidFill>
                <a:schemeClr val="dk1"/>
              </a:solidFill>
            </a:endParaRPr>
          </a:p>
          <a:p>
            <a:pPr marL="0" lvl="0" indent="0" algn="l" rtl="0">
              <a:spcBef>
                <a:spcPts val="480"/>
              </a:spcBef>
              <a:spcAft>
                <a:spcPts val="0"/>
              </a:spcAft>
              <a:buNone/>
            </a:pPr>
            <a:r>
              <a:rPr lang="it-IT" sz="1300">
                <a:solidFill>
                  <a:schemeClr val="dk1"/>
                </a:solidFill>
              </a:rPr>
              <a:t>Cattell, R. B. (1963). Theory of fluid and crystallized intelligence: A critical experiment. </a:t>
            </a:r>
            <a:r>
              <a:rPr lang="it-IT" sz="1300" i="1">
                <a:solidFill>
                  <a:schemeClr val="dk1"/>
                </a:solidFill>
              </a:rPr>
              <a:t>Journal of educational psychology</a:t>
            </a:r>
            <a:r>
              <a:rPr lang="it-IT" sz="1300">
                <a:solidFill>
                  <a:schemeClr val="dk1"/>
                </a:solidFill>
              </a:rPr>
              <a:t>, 54(1), 1.</a:t>
            </a:r>
            <a:endParaRPr sz="1300">
              <a:solidFill>
                <a:schemeClr val="dk1"/>
              </a:solidFill>
            </a:endParaRPr>
          </a:p>
          <a:p>
            <a:pPr marL="0" lvl="0" indent="0" algn="l" rtl="0">
              <a:spcBef>
                <a:spcPts val="480"/>
              </a:spcBef>
              <a:spcAft>
                <a:spcPts val="0"/>
              </a:spcAft>
              <a:buNone/>
            </a:pPr>
            <a:r>
              <a:rPr lang="it-IT" sz="1300">
                <a:solidFill>
                  <a:schemeClr val="dk1"/>
                </a:solidFill>
              </a:rPr>
              <a:t>Salgado, J. F., Anderson, N., Moscoso, S., Bertua, C., De Fruyt, F., &amp; Rolland, J. P. (2003). GMA measures and the prediction of Job Performance and training success for different occupations in the European Community. </a:t>
            </a:r>
            <a:r>
              <a:rPr lang="it-IT" sz="1300" i="1">
                <a:solidFill>
                  <a:schemeClr val="dk1"/>
                </a:solidFill>
              </a:rPr>
              <a:t>Journal of Applied Psychology</a:t>
            </a:r>
            <a:r>
              <a:rPr lang="it-IT" sz="1300">
                <a:solidFill>
                  <a:schemeClr val="dk1"/>
                </a:solidFill>
              </a:rPr>
              <a:t>, </a:t>
            </a:r>
            <a:r>
              <a:rPr lang="it-IT" sz="1300" i="1">
                <a:solidFill>
                  <a:schemeClr val="dk1"/>
                </a:solidFill>
              </a:rPr>
              <a:t>88</a:t>
            </a:r>
            <a:r>
              <a:rPr lang="it-IT" sz="1300">
                <a:solidFill>
                  <a:schemeClr val="dk1"/>
                </a:solidFill>
              </a:rPr>
              <a:t>, 1068-1081.</a:t>
            </a:r>
            <a:endParaRPr sz="1300">
              <a:solidFill>
                <a:schemeClr val="dk1"/>
              </a:solidFill>
            </a:endParaRPr>
          </a:p>
          <a:p>
            <a:pPr marL="0" lvl="0" indent="0" algn="l" rtl="0">
              <a:spcBef>
                <a:spcPts val="480"/>
              </a:spcBef>
              <a:spcAft>
                <a:spcPts val="0"/>
              </a:spcAft>
              <a:buNone/>
            </a:pPr>
            <a:r>
              <a:rPr lang="it-IT">
                <a:solidFill>
                  <a:schemeClr val="dk1"/>
                </a:solidFill>
              </a:rPr>
              <a:t>Hunter, J. E. (1980).Test validation for 12,000 jobs: An application of synthetic validity and validity generalization to the General AptitudeTest Battery (GATB).Washington, DC: U.S. Department of Labor</a:t>
            </a:r>
            <a:endParaRPr>
              <a:solidFill>
                <a:schemeClr val="dk1"/>
              </a:solidFill>
            </a:endParaRPr>
          </a:p>
          <a:p>
            <a:pPr marL="0" lvl="0" indent="0" algn="l" rtl="0">
              <a:spcBef>
                <a:spcPts val="480"/>
              </a:spcBef>
              <a:spcAft>
                <a:spcPts val="0"/>
              </a:spcAft>
              <a:buNone/>
            </a:pPr>
            <a:r>
              <a:rPr lang="it-IT" sz="1300">
                <a:solidFill>
                  <a:schemeClr val="dk1"/>
                </a:solidFill>
              </a:rPr>
              <a:t>Hunter, J. E., &amp; Hunter, R. F. (1984). Validity and utility of alternative predictors of job performance. </a:t>
            </a:r>
            <a:r>
              <a:rPr lang="it-IT" sz="1300" i="1">
                <a:solidFill>
                  <a:schemeClr val="dk1"/>
                </a:solidFill>
              </a:rPr>
              <a:t>Psychological bulletin</a:t>
            </a:r>
            <a:r>
              <a:rPr lang="it-IT" sz="1300">
                <a:solidFill>
                  <a:schemeClr val="dk1"/>
                </a:solidFill>
              </a:rPr>
              <a:t>, </a:t>
            </a:r>
            <a:r>
              <a:rPr lang="it-IT" sz="1300" i="1">
                <a:solidFill>
                  <a:schemeClr val="dk1"/>
                </a:solidFill>
              </a:rPr>
              <a:t>96</a:t>
            </a:r>
            <a:r>
              <a:rPr lang="it-IT" sz="1300">
                <a:solidFill>
                  <a:schemeClr val="dk1"/>
                </a:solidFill>
              </a:rPr>
              <a:t>(1), 72.</a:t>
            </a:r>
            <a:endParaRPr sz="1300">
              <a:solidFill>
                <a:schemeClr val="dk1"/>
              </a:solidFill>
            </a:endParaRPr>
          </a:p>
          <a:p>
            <a:pPr marL="0" lvl="0" indent="0" algn="l" rtl="0">
              <a:spcBef>
                <a:spcPts val="480"/>
              </a:spcBef>
              <a:spcAft>
                <a:spcPts val="0"/>
              </a:spcAft>
              <a:buNone/>
            </a:pPr>
            <a:r>
              <a:rPr lang="it-IT" sz="1300">
                <a:solidFill>
                  <a:schemeClr val="dk1"/>
                </a:solidFill>
              </a:rPr>
              <a:t>Schmidt, F. L., &amp; Hunter, J. E. (1998). The validity and utility of selection methods in personnel psychology: Practical and theoretical implications of 85 years of research findings. </a:t>
            </a:r>
            <a:r>
              <a:rPr lang="it-IT" sz="1300" i="1">
                <a:solidFill>
                  <a:schemeClr val="dk1"/>
                </a:solidFill>
              </a:rPr>
              <a:t>Psychological bulletin</a:t>
            </a:r>
            <a:r>
              <a:rPr lang="it-IT" sz="1300">
                <a:solidFill>
                  <a:schemeClr val="dk1"/>
                </a:solidFill>
              </a:rPr>
              <a:t>, </a:t>
            </a:r>
            <a:r>
              <a:rPr lang="it-IT" sz="1300" i="1">
                <a:solidFill>
                  <a:schemeClr val="dk1"/>
                </a:solidFill>
              </a:rPr>
              <a:t>124</a:t>
            </a:r>
            <a:r>
              <a:rPr lang="it-IT" sz="1300">
                <a:solidFill>
                  <a:schemeClr val="dk1"/>
                </a:solidFill>
              </a:rPr>
              <a:t>(2), 262.</a:t>
            </a:r>
            <a:endParaRPr sz="1300">
              <a:solidFill>
                <a:schemeClr val="dk1"/>
              </a:solidFill>
            </a:endParaRPr>
          </a:p>
          <a:p>
            <a:pPr marL="0" lvl="0" indent="0" algn="l" rtl="0">
              <a:spcBef>
                <a:spcPts val="480"/>
              </a:spcBef>
              <a:spcAft>
                <a:spcPts val="0"/>
              </a:spcAft>
              <a:buNone/>
            </a:pPr>
            <a:r>
              <a:rPr lang="it-IT">
                <a:solidFill>
                  <a:schemeClr val="dk1"/>
                </a:solidFill>
              </a:rPr>
              <a:t>Schmidt, F. L., &amp; Hunter, J. (2004). General mental ability in the world of work: occupational attainment and job performance. </a:t>
            </a:r>
            <a:r>
              <a:rPr lang="it-IT" i="1">
                <a:solidFill>
                  <a:schemeClr val="dk1"/>
                </a:solidFill>
              </a:rPr>
              <a:t>Journal of personality and social psychology</a:t>
            </a:r>
            <a:r>
              <a:rPr lang="it-IT">
                <a:solidFill>
                  <a:schemeClr val="dk1"/>
                </a:solidFill>
              </a:rPr>
              <a:t>, </a:t>
            </a:r>
            <a:r>
              <a:rPr lang="it-IT" i="1">
                <a:solidFill>
                  <a:schemeClr val="dk1"/>
                </a:solidFill>
              </a:rPr>
              <a:t>86</a:t>
            </a:r>
            <a:r>
              <a:rPr lang="it-IT">
                <a:solidFill>
                  <a:schemeClr val="dk1"/>
                </a:solidFill>
              </a:rPr>
              <a:t>(1), 162.</a:t>
            </a:r>
            <a:endParaRPr>
              <a:solidFill>
                <a:schemeClr val="dk1"/>
              </a:solidFill>
            </a:endParaRPr>
          </a:p>
          <a:p>
            <a:pPr marL="0" lvl="0" indent="0" algn="l" rtl="0">
              <a:spcBef>
                <a:spcPts val="480"/>
              </a:spcBef>
              <a:spcAft>
                <a:spcPts val="0"/>
              </a:spcAft>
              <a:buClr>
                <a:schemeClr val="dk1"/>
              </a:buClr>
              <a:buSzPts val="1100"/>
              <a:buFont typeface="Arial"/>
              <a:buNone/>
            </a:pPr>
            <a:endParaRPr>
              <a:solidFill>
                <a:schemeClr val="dk1"/>
              </a:solidFill>
            </a:endParaRPr>
          </a:p>
          <a:p>
            <a:pPr marL="0" lvl="0" indent="0" algn="l" rtl="0">
              <a:spcBef>
                <a:spcPts val="480"/>
              </a:spcBef>
              <a:spcAft>
                <a:spcPts val="0"/>
              </a:spcAft>
              <a:buNone/>
            </a:pPr>
            <a:endParaRPr sz="1000">
              <a:solidFill>
                <a:schemeClr val="dk1"/>
              </a:solidFill>
            </a:endParaRPr>
          </a:p>
          <a:p>
            <a:pPr marL="0" lvl="0" indent="0" algn="l" rtl="0">
              <a:spcBef>
                <a:spcPts val="480"/>
              </a:spcBef>
              <a:spcAft>
                <a:spcPts val="0"/>
              </a:spcAft>
              <a:buNone/>
            </a:pPr>
            <a:endParaRPr sz="1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Note operative e scadenze</a:t>
            </a:r>
            <a:endParaRPr/>
          </a:p>
        </p:txBody>
      </p:sp>
      <p:sp>
        <p:nvSpPr>
          <p:cNvPr id="96" name="Google Shape;96;p6"/>
          <p:cNvSpPr txBox="1">
            <a:spLocks noGrp="1"/>
          </p:cNvSpPr>
          <p:nvPr>
            <p:ph type="body" idx="1"/>
          </p:nvPr>
        </p:nvSpPr>
        <p:spPr>
          <a:xfrm>
            <a:off x="457200" y="1772816"/>
            <a:ext cx="8229600" cy="47525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it-IT" sz="2800"/>
              <a:t>Il documento deve essere caricato in wiki (non allegato via email).</a:t>
            </a:r>
            <a:endParaRPr/>
          </a:p>
          <a:p>
            <a:pPr marL="342900" lvl="0" indent="-165100" algn="l" rtl="0">
              <a:lnSpc>
                <a:spcPct val="100000"/>
              </a:lnSpc>
              <a:spcBef>
                <a:spcPts val="560"/>
              </a:spcBef>
              <a:spcAft>
                <a:spcPts val="0"/>
              </a:spcAft>
              <a:buClr>
                <a:schemeClr val="dk1"/>
              </a:buClr>
              <a:buSzPts val="2800"/>
              <a:buFont typeface="Arial"/>
              <a:buNone/>
            </a:pPr>
            <a:endParaRPr sz="2800"/>
          </a:p>
          <a:p>
            <a:pPr marL="342900" lvl="0" indent="-342900" algn="l" rtl="0">
              <a:lnSpc>
                <a:spcPct val="100000"/>
              </a:lnSpc>
              <a:spcBef>
                <a:spcPts val="560"/>
              </a:spcBef>
              <a:spcAft>
                <a:spcPts val="0"/>
              </a:spcAft>
              <a:buClr>
                <a:schemeClr val="dk1"/>
              </a:buClr>
              <a:buSzPts val="2800"/>
              <a:buFont typeface="Arial"/>
              <a:buChar char="•"/>
            </a:pPr>
            <a:r>
              <a:rPr lang="it-IT" sz="2800"/>
              <a:t>Caricare bozza del wiki entro </a:t>
            </a:r>
            <a:r>
              <a:rPr lang="it-IT" sz="2800" b="1"/>
              <a:t>Venerdì 20 Novembre ore 21</a:t>
            </a:r>
            <a:endParaRPr sz="2800" b="1" strike="sngStrike"/>
          </a:p>
          <a:p>
            <a:pPr marL="342900" lvl="0" indent="-342900" algn="l" rtl="0">
              <a:lnSpc>
                <a:spcPct val="100000"/>
              </a:lnSpc>
              <a:spcBef>
                <a:spcPts val="560"/>
              </a:spcBef>
              <a:spcAft>
                <a:spcPts val="0"/>
              </a:spcAft>
              <a:buClr>
                <a:schemeClr val="dk1"/>
              </a:buClr>
              <a:buSzPts val="2800"/>
              <a:buFont typeface="Arial"/>
              <a:buChar char="•"/>
            </a:pPr>
            <a:r>
              <a:rPr lang="it-IT" sz="2800"/>
              <a:t>Feedback intermedio: </a:t>
            </a:r>
            <a:r>
              <a:rPr lang="it-IT" sz="2800" b="1"/>
              <a:t>Mercoledì 25 Novembre Ore 21</a:t>
            </a:r>
            <a:endParaRPr sz="2800" b="1" strike="sngStrike"/>
          </a:p>
          <a:p>
            <a:pPr marL="342900" lvl="0" indent="-342900" algn="l" rtl="0">
              <a:lnSpc>
                <a:spcPct val="100000"/>
              </a:lnSpc>
              <a:spcBef>
                <a:spcPts val="560"/>
              </a:spcBef>
              <a:spcAft>
                <a:spcPts val="0"/>
              </a:spcAft>
              <a:buClr>
                <a:schemeClr val="dk1"/>
              </a:buClr>
              <a:buSzPts val="2800"/>
              <a:buFont typeface="Arial"/>
              <a:buChar char="•"/>
            </a:pPr>
            <a:r>
              <a:rPr lang="it-IT" sz="2800"/>
              <a:t>Scadenza per la consegna definitiva: </a:t>
            </a:r>
            <a:r>
              <a:rPr lang="it-IT" sz="2800" b="1"/>
              <a:t>Lunedì 30 Novembre ore 21</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3071B"/>
        </a:solidFill>
        <a:effectLst/>
      </p:bgPr>
    </p:bg>
    <p:spTree>
      <p:nvGrpSpPr>
        <p:cNvPr id="1" name="Shape 302"/>
        <p:cNvGrpSpPr/>
        <p:nvPr/>
      </p:nvGrpSpPr>
      <p:grpSpPr>
        <a:xfrm>
          <a:off x="0" y="0"/>
          <a:ext cx="0" cy="0"/>
          <a:chOff x="0" y="0"/>
          <a:chExt cx="0" cy="0"/>
        </a:xfrm>
      </p:grpSpPr>
      <p:sp>
        <p:nvSpPr>
          <p:cNvPr id="303" name="Google Shape;303;ga6b793baac_0_159"/>
          <p:cNvSpPr txBox="1">
            <a:spLocks noGrp="1"/>
          </p:cNvSpPr>
          <p:nvPr>
            <p:ph type="subTitle" idx="1"/>
          </p:nvPr>
        </p:nvSpPr>
        <p:spPr>
          <a:xfrm>
            <a:off x="359550" y="3005550"/>
            <a:ext cx="8424900" cy="84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Clr>
                <a:schemeClr val="dk1"/>
              </a:buClr>
              <a:buSzPts val="2800"/>
              <a:buFont typeface="Arial"/>
              <a:buNone/>
            </a:pPr>
            <a:r>
              <a:rPr lang="it-IT" sz="2900">
                <a:solidFill>
                  <a:schemeClr val="lt1"/>
                </a:solidFill>
              </a:rPr>
              <a:t>Step 3: Gli strumenti</a:t>
            </a:r>
            <a:endParaRPr sz="2500" b="1">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a6b793baac_0_105"/>
          <p:cNvSpPr txBox="1">
            <a:spLocks noGrp="1"/>
          </p:cNvSpPr>
          <p:nvPr>
            <p:ph type="body" idx="1"/>
          </p:nvPr>
        </p:nvSpPr>
        <p:spPr>
          <a:xfrm>
            <a:off x="457200" y="1600200"/>
            <a:ext cx="8229600" cy="49833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480"/>
              </a:spcBef>
              <a:spcAft>
                <a:spcPts val="0"/>
              </a:spcAft>
              <a:buSzPts val="2000"/>
              <a:buChar char="•"/>
            </a:pPr>
            <a:r>
              <a:rPr lang="it-IT" sz="2000"/>
              <a:t>Scegliere per ogni requisito lo strumento più valido e attendibile per misurarlo (ad es., esiste evidenza empirica che per la misura della personalità i test sono meglio dell’intervista; Judge, 2000). </a:t>
            </a:r>
            <a:endParaRPr sz="2000"/>
          </a:p>
          <a:p>
            <a:pPr marL="457200" lvl="0" indent="-355600" algn="l" rtl="0">
              <a:lnSpc>
                <a:spcPct val="100000"/>
              </a:lnSpc>
              <a:spcBef>
                <a:spcPts val="0"/>
              </a:spcBef>
              <a:spcAft>
                <a:spcPts val="0"/>
              </a:spcAft>
              <a:buSzPts val="2000"/>
              <a:buChar char="•"/>
            </a:pPr>
            <a:r>
              <a:rPr lang="it-IT" sz="2000"/>
              <a:t>Scegliere lo strumento che valuta il costrutto che intendiamo misurare, quindi attenzione alla coerenza fra definizione del requisito e strumento.</a:t>
            </a:r>
            <a:endParaRPr sz="2000"/>
          </a:p>
          <a:p>
            <a:pPr marL="457200" lvl="0" indent="-355600" algn="l" rtl="0">
              <a:lnSpc>
                <a:spcPct val="100000"/>
              </a:lnSpc>
              <a:spcBef>
                <a:spcPts val="0"/>
              </a:spcBef>
              <a:spcAft>
                <a:spcPts val="0"/>
              </a:spcAft>
              <a:buSzPts val="2000"/>
              <a:buChar char="•"/>
            </a:pPr>
            <a:r>
              <a:rPr lang="it-IT" sz="2000"/>
              <a:t>Laddove non trovaste uno strumento valido per la posizione ricercata (capita spesso): </a:t>
            </a:r>
            <a:endParaRPr sz="2000"/>
          </a:p>
          <a:p>
            <a:pPr marL="914400" lvl="1" indent="-355600" algn="l" rtl="0">
              <a:lnSpc>
                <a:spcPct val="100000"/>
              </a:lnSpc>
              <a:spcBef>
                <a:spcPts val="0"/>
              </a:spcBef>
              <a:spcAft>
                <a:spcPts val="0"/>
              </a:spcAft>
              <a:buSzPts val="2000"/>
              <a:buChar char="–"/>
            </a:pPr>
            <a:r>
              <a:rPr lang="it-IT" sz="2000"/>
              <a:t>riflettete sulle conseguenze pratiche dell’assenza di evidenza empirica sulla selezione. </a:t>
            </a:r>
            <a:endParaRPr sz="2000"/>
          </a:p>
          <a:p>
            <a:pPr marL="914400" lvl="1" indent="-355600" algn="l" rtl="0">
              <a:lnSpc>
                <a:spcPct val="100000"/>
              </a:lnSpc>
              <a:spcBef>
                <a:spcPts val="0"/>
              </a:spcBef>
              <a:spcAft>
                <a:spcPts val="0"/>
              </a:spcAft>
              <a:buSzPts val="2000"/>
              <a:buChar char="–"/>
            </a:pPr>
            <a:r>
              <a:rPr lang="it-IT" sz="2000"/>
              <a:t>togliete il requisito dalla PS. </a:t>
            </a:r>
            <a:endParaRPr sz="2000"/>
          </a:p>
          <a:p>
            <a:pPr marL="91440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SzPts val="1800"/>
              <a:buNone/>
            </a:pPr>
            <a:endParaRPr sz="2000"/>
          </a:p>
        </p:txBody>
      </p:sp>
      <p:sp>
        <p:nvSpPr>
          <p:cNvPr id="310" name="Google Shape;310;ga6b793baac_0_105"/>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3: Gli strumenti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a0f6915877_0_11"/>
          <p:cNvSpPr txBox="1">
            <a:spLocks noGrp="1"/>
          </p:cNvSpPr>
          <p:nvPr>
            <p:ph type="body" idx="1"/>
          </p:nvPr>
        </p:nvSpPr>
        <p:spPr>
          <a:xfrm>
            <a:off x="95800" y="1437300"/>
            <a:ext cx="8959200" cy="519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1800"/>
              <a:buNone/>
            </a:pPr>
            <a:r>
              <a:rPr lang="it-IT" sz="1500" b="1"/>
              <a:t>Posizione</a:t>
            </a:r>
            <a:r>
              <a:rPr lang="it-IT" sz="1500"/>
              <a:t>: Responsabile settore infanzia (3-5 anni) </a:t>
            </a:r>
            <a:endParaRPr sz="1500"/>
          </a:p>
          <a:p>
            <a:pPr marL="0" lvl="0" indent="0" algn="l" rtl="0">
              <a:lnSpc>
                <a:spcPct val="100000"/>
              </a:lnSpc>
              <a:spcBef>
                <a:spcPts val="480"/>
              </a:spcBef>
              <a:spcAft>
                <a:spcPts val="0"/>
              </a:spcAft>
              <a:buSzPts val="1800"/>
              <a:buNone/>
            </a:pPr>
            <a:r>
              <a:rPr lang="it-IT" sz="1500" b="1"/>
              <a:t>Requisito</a:t>
            </a:r>
            <a:r>
              <a:rPr lang="it-IT" sz="1500"/>
              <a:t>: Intelligenza fluida</a:t>
            </a:r>
            <a:endParaRPr sz="1500"/>
          </a:p>
          <a:p>
            <a:pPr marL="0" lvl="0" indent="0" algn="l" rtl="0">
              <a:lnSpc>
                <a:spcPct val="100000"/>
              </a:lnSpc>
              <a:spcBef>
                <a:spcPts val="480"/>
              </a:spcBef>
              <a:spcAft>
                <a:spcPts val="0"/>
              </a:spcAft>
              <a:buSzPts val="1800"/>
              <a:buNone/>
            </a:pPr>
            <a:r>
              <a:rPr lang="it-IT" sz="1500" b="1"/>
              <a:t>Strumento</a:t>
            </a:r>
            <a:r>
              <a:rPr lang="it-IT" sz="1500"/>
              <a:t>: Le Matrici Progressive di Raven (Advanced Progressive Matrices; Raven, 1962) sono un test di abilità mentale non verbale. Misurano le abilità di osservazione, la chiarezza del pensiero, l’efficacia intellettuale nel risolvere problemi. Il punteggio ottenuto nelle APM indica un potenziale di successo in posizioni di alto livello che richiedono chiarezza ed accuratezza di pensiero, abilità nell’identificazione dei problemi e nel valutare le soluzioni possibili in funzione della congruenza con le informazioni disponibili. L’aspetto non verbale di questo strumento minimizza l’impatto delle abilità linguistiche sulla performance. Il test è costituito da due serie, per un totale di 32 item, la prima può essere utilizzata come test di addestramento. Poiché l’effetto della pratica sulla performance è forte (Hausknecht et al., 2007) è opportuno utilizzare la prima serie come prova per parificare i candidati. Qualora fosse necessario ridurre i tempi di somministrazione, è disponibile anche una versione breve dello strumento (la correlazione con la versione originale è alta: </a:t>
            </a:r>
            <a:r>
              <a:rPr lang="it-IT" sz="1500" i="1"/>
              <a:t>r</a:t>
            </a:r>
            <a:r>
              <a:rPr lang="it-IT" sz="1500"/>
              <a:t> = .90) composto da 12 item (Arthur &amp; Day, 1994).</a:t>
            </a:r>
            <a:endParaRPr sz="1500"/>
          </a:p>
          <a:p>
            <a:pPr marL="0" lvl="0" indent="0" algn="l" rtl="0">
              <a:spcBef>
                <a:spcPts val="480"/>
              </a:spcBef>
              <a:spcAft>
                <a:spcPts val="0"/>
              </a:spcAft>
              <a:buSzPts val="1800"/>
              <a:buNone/>
            </a:pPr>
            <a:r>
              <a:rPr lang="it-IT" sz="1500" b="1">
                <a:solidFill>
                  <a:srgbClr val="000000"/>
                </a:solidFill>
              </a:rPr>
              <a:t>Giustificazione</a:t>
            </a:r>
            <a:r>
              <a:rPr lang="it-IT" sz="1500">
                <a:solidFill>
                  <a:srgbClr val="000000"/>
                </a:solidFill>
              </a:rPr>
              <a:t>: Scegliamo di utilizzare le APM perché sono considerate la misura più pura dell’intelligenza fluida e perché il test possiede buoni indici di validità e attendibilità. L’attendibilità valutata con il test-retest è di .91 in un campione di adulti (retest effettuato dopo 6-8 settimane). L’alpha di Cronbach è .84. Le APM presentano correlazioni positive con altre misure di abilità mentali quali: .82-.93 con il test Binet-Simon, da .48 a .56 con punteggi di performance scolastica (Koenig, Frey, &amp; Detterman, 2007, 2004), .53 con misure di pensiero critico (Watson &amp; Glaser, 2006). </a:t>
            </a:r>
            <a:endParaRPr sz="3500">
              <a:solidFill>
                <a:srgbClr val="000000"/>
              </a:solidFill>
            </a:endParaRPr>
          </a:p>
        </p:txBody>
      </p:sp>
      <p:sp>
        <p:nvSpPr>
          <p:cNvPr id="317" name="Google Shape;317;ga0f6915877_0_11"/>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3: Esempio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a8783c6049_0_14"/>
          <p:cNvSpPr txBox="1">
            <a:spLocks noGrp="1"/>
          </p:cNvSpPr>
          <p:nvPr>
            <p:ph type="body" idx="1"/>
          </p:nvPr>
        </p:nvSpPr>
        <p:spPr>
          <a:xfrm>
            <a:off x="95800" y="1437300"/>
            <a:ext cx="8959200" cy="519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1800"/>
              <a:buNone/>
            </a:pPr>
            <a:r>
              <a:rPr lang="it-IT" sz="1400" b="1"/>
              <a:t>Bibliografia</a:t>
            </a:r>
            <a:r>
              <a:rPr lang="it-IT" sz="1400"/>
              <a:t>:</a:t>
            </a:r>
            <a:endParaRPr sz="1400"/>
          </a:p>
          <a:p>
            <a:pPr marL="0" lvl="0" indent="0" algn="l" rtl="0">
              <a:lnSpc>
                <a:spcPct val="100000"/>
              </a:lnSpc>
              <a:spcBef>
                <a:spcPts val="480"/>
              </a:spcBef>
              <a:spcAft>
                <a:spcPts val="0"/>
              </a:spcAft>
              <a:buSzPts val="1100"/>
              <a:buNone/>
            </a:pPr>
            <a:r>
              <a:rPr lang="it-IT" sz="1400"/>
              <a:t>Arthur Jr, W., &amp; Day, D. V. (1994). Development of a short form for the Raven Advanced Progressive Matrices Test. </a:t>
            </a:r>
            <a:r>
              <a:rPr lang="it-IT" sz="1400" i="1"/>
              <a:t>Educational and Psychological measurement</a:t>
            </a:r>
            <a:r>
              <a:rPr lang="it-IT" sz="1400"/>
              <a:t>, </a:t>
            </a:r>
            <a:r>
              <a:rPr lang="it-IT" sz="1400" i="1"/>
              <a:t>54</a:t>
            </a:r>
            <a:r>
              <a:rPr lang="it-IT" sz="1400"/>
              <a:t>(2), 394-403.</a:t>
            </a:r>
            <a:endParaRPr sz="1400"/>
          </a:p>
          <a:p>
            <a:pPr marL="0" lvl="0" indent="0" algn="l" rtl="0">
              <a:spcBef>
                <a:spcPts val="480"/>
              </a:spcBef>
              <a:spcAft>
                <a:spcPts val="0"/>
              </a:spcAft>
              <a:buNone/>
            </a:pPr>
            <a:r>
              <a:rPr lang="it-IT" sz="1300"/>
              <a:t>Carpenter, P. A., Just, M. A., &amp; Shell, P. (1990). What one intelligence test measures: a theoretical account of the processing in the Raven Progressive Matrices Test. </a:t>
            </a:r>
            <a:r>
              <a:rPr lang="it-IT" sz="1300" i="1"/>
              <a:t>Psychological review</a:t>
            </a:r>
            <a:r>
              <a:rPr lang="it-IT" sz="1300"/>
              <a:t>, </a:t>
            </a:r>
            <a:r>
              <a:rPr lang="it-IT" sz="1300" i="1"/>
              <a:t>97</a:t>
            </a:r>
            <a:r>
              <a:rPr lang="it-IT" sz="1300"/>
              <a:t>(3), 404.</a:t>
            </a:r>
            <a:endParaRPr sz="1300"/>
          </a:p>
          <a:p>
            <a:pPr marL="0" lvl="0" indent="0" algn="l" rtl="0">
              <a:lnSpc>
                <a:spcPct val="100000"/>
              </a:lnSpc>
              <a:spcBef>
                <a:spcPts val="480"/>
              </a:spcBef>
              <a:spcAft>
                <a:spcPts val="0"/>
              </a:spcAft>
              <a:buSzPts val="1100"/>
              <a:buNone/>
            </a:pPr>
            <a:r>
              <a:rPr lang="it-IT" sz="1300"/>
              <a:t>Duncan, J., Seitz, R. J., Kolodny, J., Bor, D., Herzog, H., Ahmed, A., ... &amp; Emslie, H. (2000). A neural basis for general intelligence. </a:t>
            </a:r>
            <a:r>
              <a:rPr lang="it-IT" sz="1300" i="1"/>
              <a:t>Science</a:t>
            </a:r>
            <a:r>
              <a:rPr lang="it-IT" sz="1300"/>
              <a:t>, </a:t>
            </a:r>
            <a:r>
              <a:rPr lang="it-IT" sz="1300" i="1"/>
              <a:t>289</a:t>
            </a:r>
            <a:r>
              <a:rPr lang="it-IT" sz="1300"/>
              <a:t>(5478), 457-460.</a:t>
            </a:r>
            <a:endParaRPr sz="1300"/>
          </a:p>
          <a:p>
            <a:pPr marL="0" lvl="0" indent="0" algn="l" rtl="0">
              <a:spcBef>
                <a:spcPts val="480"/>
              </a:spcBef>
              <a:spcAft>
                <a:spcPts val="0"/>
              </a:spcAft>
              <a:buNone/>
            </a:pPr>
            <a:r>
              <a:rPr lang="it-IT" sz="1300"/>
              <a:t>Gray, J. R., &amp; Thompson, P. M. (2004). Neurobiology of intelligence: science and ethics. </a:t>
            </a:r>
            <a:r>
              <a:rPr lang="it-IT" sz="1300" i="1"/>
              <a:t>Nature Reviews Neuroscience</a:t>
            </a:r>
            <a:r>
              <a:rPr lang="it-IT" sz="1300"/>
              <a:t>, </a:t>
            </a:r>
            <a:r>
              <a:rPr lang="it-IT" sz="1300" i="1"/>
              <a:t>5</a:t>
            </a:r>
            <a:r>
              <a:rPr lang="it-IT" sz="1300"/>
              <a:t>(6), 471-482.</a:t>
            </a:r>
            <a:endParaRPr sz="1300"/>
          </a:p>
          <a:p>
            <a:pPr marL="0" lvl="0" indent="0" algn="l" rtl="0">
              <a:lnSpc>
                <a:spcPct val="100000"/>
              </a:lnSpc>
              <a:spcBef>
                <a:spcPts val="480"/>
              </a:spcBef>
              <a:spcAft>
                <a:spcPts val="0"/>
              </a:spcAft>
              <a:buSzPts val="1100"/>
              <a:buNone/>
            </a:pPr>
            <a:r>
              <a:rPr lang="it-IT" sz="1400"/>
              <a:t>Hausknecht, J. P., Halpert, J. A., Di Paolo, N. T., &amp; Moriarty Gerrard, M. O. (2007). Retesting in selection: a meta-analysis of coaching and practice effects for tests of cognitive ability. </a:t>
            </a:r>
            <a:r>
              <a:rPr lang="it-IT" sz="1400" i="1"/>
              <a:t>Journal of Applied Psychology</a:t>
            </a:r>
            <a:r>
              <a:rPr lang="it-IT" sz="1400"/>
              <a:t>, </a:t>
            </a:r>
            <a:r>
              <a:rPr lang="it-IT" sz="1400" i="1"/>
              <a:t>92</a:t>
            </a:r>
            <a:r>
              <a:rPr lang="it-IT" sz="1400"/>
              <a:t>(2), 373.</a:t>
            </a:r>
            <a:endParaRPr sz="1400"/>
          </a:p>
          <a:p>
            <a:pPr marL="0" lvl="0" indent="0" algn="l" rtl="0">
              <a:spcBef>
                <a:spcPts val="480"/>
              </a:spcBef>
              <a:spcAft>
                <a:spcPts val="0"/>
              </a:spcAft>
              <a:buClr>
                <a:srgbClr val="000000"/>
              </a:buClr>
              <a:buSzPts val="1800"/>
              <a:buFont typeface="Arial"/>
              <a:buNone/>
            </a:pPr>
            <a:r>
              <a:rPr lang="it-IT" sz="1400"/>
              <a:t>Raven, J., Raven, J. C., &amp; Court, J. H. (1998, updated 2003). </a:t>
            </a:r>
            <a:r>
              <a:rPr lang="it-IT" sz="1400" i="1"/>
              <a:t>Manual for Raven's Progressive Matrices and Vocabulary Scales</a:t>
            </a:r>
            <a:r>
              <a:rPr lang="it-IT" sz="1400"/>
              <a:t>. Section 1: General Overview. San Antonio, TX: Harcourt Assessment.</a:t>
            </a:r>
            <a:endParaRPr sz="1300"/>
          </a:p>
          <a:p>
            <a:pPr marL="0" lvl="0" indent="0" algn="l" rtl="0">
              <a:lnSpc>
                <a:spcPct val="100000"/>
              </a:lnSpc>
              <a:spcBef>
                <a:spcPts val="480"/>
              </a:spcBef>
              <a:spcAft>
                <a:spcPts val="0"/>
              </a:spcAft>
              <a:buClr>
                <a:schemeClr val="dk1"/>
              </a:buClr>
              <a:buSzPts val="1100"/>
              <a:buFont typeface="Arial"/>
              <a:buNone/>
            </a:pPr>
            <a:endParaRPr sz="1500"/>
          </a:p>
          <a:p>
            <a:pPr marL="342900" lvl="0" indent="0" algn="l" rtl="0">
              <a:lnSpc>
                <a:spcPct val="100000"/>
              </a:lnSpc>
              <a:spcBef>
                <a:spcPts val="480"/>
              </a:spcBef>
              <a:spcAft>
                <a:spcPts val="0"/>
              </a:spcAft>
              <a:buSzPts val="1800"/>
              <a:buNone/>
            </a:pPr>
            <a:endParaRPr sz="3400"/>
          </a:p>
        </p:txBody>
      </p:sp>
      <p:sp>
        <p:nvSpPr>
          <p:cNvPr id="324" name="Google Shape;324;ga8783c6049_0_14"/>
          <p:cNvSpPr txBox="1"/>
          <p:nvPr/>
        </p:nvSpPr>
        <p:spPr>
          <a:xfrm>
            <a:off x="2743200" y="346646"/>
            <a:ext cx="6096000"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lt1"/>
                </a:solidFill>
                <a:latin typeface="Arial"/>
                <a:ea typeface="Arial"/>
                <a:cs typeface="Arial"/>
                <a:sym typeface="Arial"/>
              </a:rPr>
              <a:t>Step 3: Esempio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3071B"/>
        </a:solidFill>
        <a:effectLst/>
      </p:bgPr>
    </p:bg>
    <p:spTree>
      <p:nvGrpSpPr>
        <p:cNvPr id="1" name="Shape 329"/>
        <p:cNvGrpSpPr/>
        <p:nvPr/>
      </p:nvGrpSpPr>
      <p:grpSpPr>
        <a:xfrm>
          <a:off x="0" y="0"/>
          <a:ext cx="0" cy="0"/>
          <a:chOff x="0" y="0"/>
          <a:chExt cx="0" cy="0"/>
        </a:xfrm>
      </p:grpSpPr>
      <p:sp>
        <p:nvSpPr>
          <p:cNvPr id="330" name="Google Shape;330;ga6b793baac_0_185"/>
          <p:cNvSpPr txBox="1">
            <a:spLocks noGrp="1"/>
          </p:cNvSpPr>
          <p:nvPr>
            <p:ph type="subTitle" idx="1"/>
          </p:nvPr>
        </p:nvSpPr>
        <p:spPr>
          <a:xfrm>
            <a:off x="359550" y="3005550"/>
            <a:ext cx="8424900" cy="84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Clr>
                <a:schemeClr val="dk1"/>
              </a:buClr>
              <a:buSzPts val="2800"/>
              <a:buFont typeface="Arial"/>
              <a:buNone/>
            </a:pPr>
            <a:r>
              <a:rPr lang="it-IT" sz="2900">
                <a:solidFill>
                  <a:schemeClr val="lt1"/>
                </a:solidFill>
              </a:rPr>
              <a:t>Buon lavoro!</a:t>
            </a:r>
            <a:endParaRPr sz="2500" b="1">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a6b793baac_0_141"/>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Step 1</a:t>
            </a:r>
            <a:endParaRPr/>
          </a:p>
        </p:txBody>
      </p:sp>
      <p:sp>
        <p:nvSpPr>
          <p:cNvPr id="102" name="Google Shape;102;ga6b793baac_0_141"/>
          <p:cNvSpPr txBox="1">
            <a:spLocks noGrp="1"/>
          </p:cNvSpPr>
          <p:nvPr>
            <p:ph type="body" idx="1"/>
          </p:nvPr>
        </p:nvSpPr>
        <p:spPr>
          <a:xfrm>
            <a:off x="179485" y="1556800"/>
            <a:ext cx="8562300" cy="498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800"/>
              <a:buNone/>
            </a:pPr>
            <a:r>
              <a:rPr lang="it-IT" sz="2200" b="1" dirty="0"/>
              <a:t>Step 1: Analisi della letteratura</a:t>
            </a:r>
            <a:endParaRPr sz="2200" b="1" dirty="0"/>
          </a:p>
          <a:p>
            <a:pPr marL="0" lvl="0" indent="0" algn="l" rtl="0">
              <a:lnSpc>
                <a:spcPct val="100000"/>
              </a:lnSpc>
              <a:spcBef>
                <a:spcPts val="400"/>
              </a:spcBef>
              <a:spcAft>
                <a:spcPts val="0"/>
              </a:spcAft>
              <a:buSzPts val="1800"/>
              <a:buNone/>
            </a:pPr>
            <a:endParaRPr sz="1000" b="1" dirty="0"/>
          </a:p>
          <a:p>
            <a:pPr marL="0" lvl="0" indent="0" algn="l" rtl="0">
              <a:lnSpc>
                <a:spcPct val="100000"/>
              </a:lnSpc>
              <a:spcBef>
                <a:spcPts val="400"/>
              </a:spcBef>
              <a:spcAft>
                <a:spcPts val="0"/>
              </a:spcAft>
              <a:buSzPts val="1800"/>
              <a:buNone/>
            </a:pPr>
            <a:r>
              <a:rPr lang="it-IT" sz="1700" dirty="0"/>
              <a:t>A partire dai </a:t>
            </a:r>
            <a:r>
              <a:rPr lang="it-IT" sz="1700" b="1" i="1" dirty="0"/>
              <a:t>costrutti con maggiore validità predittiva</a:t>
            </a:r>
            <a:r>
              <a:rPr lang="it-IT" sz="1700" dirty="0"/>
              <a:t> della performance attraverso le posizioni </a:t>
            </a:r>
            <a:r>
              <a:rPr lang="it-IT" sz="1700" b="1" i="1" dirty="0"/>
              <a:t>analizzare la letteratura scientifica</a:t>
            </a:r>
            <a:r>
              <a:rPr lang="it-IT" sz="1700" dirty="0"/>
              <a:t> per identificare i costrutti con </a:t>
            </a:r>
            <a:r>
              <a:rPr lang="it-IT" sz="1700" b="1" i="1" dirty="0"/>
              <a:t>validità predittiva incrementale</a:t>
            </a:r>
            <a:r>
              <a:rPr lang="it-IT" sz="1700" dirty="0"/>
              <a:t> per la posizione oggetto di indagine.</a:t>
            </a:r>
            <a:endParaRPr sz="1700" dirty="0"/>
          </a:p>
          <a:p>
            <a:pPr marL="0" lvl="0" indent="0" algn="l" rtl="0">
              <a:lnSpc>
                <a:spcPct val="100000"/>
              </a:lnSpc>
              <a:spcBef>
                <a:spcPts val="400"/>
              </a:spcBef>
              <a:spcAft>
                <a:spcPts val="0"/>
              </a:spcAft>
              <a:buClr>
                <a:schemeClr val="dk1"/>
              </a:buClr>
              <a:buSzPts val="2000"/>
              <a:buFont typeface="Arial"/>
              <a:buNone/>
            </a:pPr>
            <a:r>
              <a:rPr lang="it-IT" sz="1700" dirty="0"/>
              <a:t> </a:t>
            </a:r>
            <a:endParaRPr sz="1700" dirty="0"/>
          </a:p>
          <a:p>
            <a:pPr marL="0" lvl="0" indent="0" algn="l" rtl="0">
              <a:lnSpc>
                <a:spcPct val="100000"/>
              </a:lnSpc>
              <a:spcBef>
                <a:spcPts val="400"/>
              </a:spcBef>
              <a:spcAft>
                <a:spcPts val="0"/>
              </a:spcAft>
              <a:buClr>
                <a:schemeClr val="dk1"/>
              </a:buClr>
              <a:buSzPts val="2000"/>
              <a:buFont typeface="Arial"/>
              <a:buNone/>
            </a:pPr>
            <a:r>
              <a:rPr lang="it-IT" sz="1700" dirty="0"/>
              <a:t>I costrutti con maggiore validità predittiva della performance attraverso le posizioni sono:</a:t>
            </a:r>
            <a:endParaRPr sz="1700" dirty="0"/>
          </a:p>
          <a:p>
            <a:pPr marL="457200" lvl="0" indent="-336550" algn="l" rtl="0">
              <a:spcBef>
                <a:spcPts val="400"/>
              </a:spcBef>
              <a:spcAft>
                <a:spcPts val="0"/>
              </a:spcAft>
              <a:buSzPts val="1700"/>
              <a:buChar char="•"/>
            </a:pPr>
            <a:r>
              <a:rPr lang="it-IT" sz="1700" dirty="0"/>
              <a:t>GMA</a:t>
            </a:r>
            <a:endParaRPr sz="1700" dirty="0"/>
          </a:p>
          <a:p>
            <a:pPr marL="457200" lvl="0" indent="-336550" algn="l" rtl="0">
              <a:spcBef>
                <a:spcPts val="0"/>
              </a:spcBef>
              <a:spcAft>
                <a:spcPts val="0"/>
              </a:spcAft>
              <a:buSzPts val="1700"/>
              <a:buChar char="•"/>
            </a:pPr>
            <a:r>
              <a:rPr lang="it-IT" sz="1700" dirty="0"/>
              <a:t>abilità sociali (intervista strutturata è valida e misura soprattutto abilità sociali) </a:t>
            </a:r>
            <a:endParaRPr sz="1700" dirty="0"/>
          </a:p>
          <a:p>
            <a:pPr marL="457200" lvl="0" indent="-336550" algn="l" rtl="0">
              <a:spcBef>
                <a:spcPts val="0"/>
              </a:spcBef>
              <a:spcAft>
                <a:spcPts val="0"/>
              </a:spcAft>
              <a:buSzPts val="1700"/>
              <a:buChar char="•"/>
            </a:pPr>
            <a:r>
              <a:rPr lang="it-IT" sz="1700" dirty="0"/>
              <a:t>conoscenza dichiarativa del lavoro</a:t>
            </a:r>
            <a:endParaRPr sz="1700" dirty="0"/>
          </a:p>
          <a:p>
            <a:pPr marL="457200" lvl="0" indent="-336550" algn="l" rtl="0">
              <a:spcBef>
                <a:spcPts val="0"/>
              </a:spcBef>
              <a:spcAft>
                <a:spcPts val="0"/>
              </a:spcAft>
              <a:buSzPts val="1700"/>
              <a:buChar char="•"/>
            </a:pPr>
            <a:r>
              <a:rPr lang="it-IT" sz="1700" dirty="0"/>
              <a:t>comportamenti attesi nel ruolo (</a:t>
            </a:r>
            <a:r>
              <a:rPr lang="it-IT" sz="1700" dirty="0" err="1"/>
              <a:t>worksample</a:t>
            </a:r>
            <a:r>
              <a:rPr lang="it-IT" sz="1700" dirty="0"/>
              <a:t>)</a:t>
            </a:r>
            <a:endParaRPr sz="1700" dirty="0"/>
          </a:p>
          <a:p>
            <a:pPr marL="457200" lvl="0" indent="-336550" algn="l" rtl="0">
              <a:spcBef>
                <a:spcPts val="0"/>
              </a:spcBef>
              <a:spcAft>
                <a:spcPts val="0"/>
              </a:spcAft>
              <a:buSzPts val="1700"/>
              <a:buChar char="•"/>
            </a:pPr>
            <a:r>
              <a:rPr lang="it-IT" sz="1700" dirty="0"/>
              <a:t>integrità morale</a:t>
            </a:r>
            <a:endParaRPr sz="1700" dirty="0"/>
          </a:p>
          <a:p>
            <a:pPr marL="457200" lvl="0" indent="-336550" algn="l" rtl="0">
              <a:spcBef>
                <a:spcPts val="0"/>
              </a:spcBef>
              <a:spcAft>
                <a:spcPts val="0"/>
              </a:spcAft>
              <a:buSzPts val="1700"/>
              <a:buChar char="•"/>
            </a:pPr>
            <a:r>
              <a:rPr lang="it-IT" sz="1700" dirty="0"/>
              <a:t>intelligenza emotiva</a:t>
            </a:r>
            <a:endParaRPr sz="1700" dirty="0"/>
          </a:p>
          <a:p>
            <a:pPr marL="457200" lvl="0" indent="-336550" algn="l" rtl="0">
              <a:spcBef>
                <a:spcPts val="0"/>
              </a:spcBef>
              <a:spcAft>
                <a:spcPts val="0"/>
              </a:spcAft>
              <a:buSzPts val="1700"/>
              <a:buChar char="•"/>
            </a:pPr>
            <a:r>
              <a:rPr lang="it-IT" sz="1700" dirty="0"/>
              <a:t>coscienziosità</a:t>
            </a:r>
            <a:endParaRPr sz="1700" dirty="0"/>
          </a:p>
          <a:p>
            <a:pPr marL="457200" lvl="0" indent="-336550" algn="l" rtl="0">
              <a:spcBef>
                <a:spcPts val="0"/>
              </a:spcBef>
              <a:spcAft>
                <a:spcPts val="0"/>
              </a:spcAft>
              <a:buSzPts val="1700"/>
              <a:buChar char="•"/>
            </a:pPr>
            <a:r>
              <a:rPr lang="it-IT" sz="1700" dirty="0"/>
              <a:t>stabilità emotiva </a:t>
            </a:r>
            <a:endParaRPr sz="1700" dirty="0"/>
          </a:p>
          <a:p>
            <a:pPr marL="0" lvl="0" indent="0" algn="l" rtl="0">
              <a:lnSpc>
                <a:spcPct val="100000"/>
              </a:lnSpc>
              <a:spcBef>
                <a:spcPts val="320"/>
              </a:spcBef>
              <a:spcAft>
                <a:spcPts val="0"/>
              </a:spcAft>
              <a:buClr>
                <a:schemeClr val="dk1"/>
              </a:buClr>
              <a:buSzPts val="1600"/>
              <a:buFont typeface="Arial"/>
              <a:buNone/>
            </a:pPr>
            <a:endParaRPr sz="1600" strike="sngStrike" dirty="0"/>
          </a:p>
          <a:p>
            <a:pPr marL="0" lvl="0" indent="0" algn="l" rtl="0">
              <a:lnSpc>
                <a:spcPct val="100000"/>
              </a:lnSpc>
              <a:spcBef>
                <a:spcPts val="480"/>
              </a:spcBef>
              <a:spcAft>
                <a:spcPts val="0"/>
              </a:spcAft>
              <a:buClr>
                <a:schemeClr val="dk1"/>
              </a:buClr>
              <a:buSzPts val="2400"/>
              <a:buFont typeface="Arial"/>
              <a:buNone/>
            </a:pPr>
            <a:endParaRPr sz="2400" dirty="0"/>
          </a:p>
          <a:p>
            <a:pPr marL="342900" lvl="0" indent="-190500" algn="l" rtl="0">
              <a:lnSpc>
                <a:spcPct val="100000"/>
              </a:lnSpc>
              <a:spcBef>
                <a:spcPts val="480"/>
              </a:spcBef>
              <a:spcAft>
                <a:spcPts val="0"/>
              </a:spcAft>
              <a:buClr>
                <a:schemeClr val="dk1"/>
              </a:buClr>
              <a:buSzPts val="2400"/>
              <a:buFont typeface="Arial"/>
              <a:buNone/>
            </a:pPr>
            <a:endParaRPr sz="2400" dirty="0"/>
          </a:p>
          <a:p>
            <a:pPr marL="342900" lvl="0" indent="-190500" algn="l" rtl="0">
              <a:lnSpc>
                <a:spcPct val="100000"/>
              </a:lnSpc>
              <a:spcBef>
                <a:spcPts val="480"/>
              </a:spcBef>
              <a:spcAft>
                <a:spcPts val="0"/>
              </a:spcAft>
              <a:buClr>
                <a:schemeClr val="dk1"/>
              </a:buClr>
              <a:buSzPts val="2400"/>
              <a:buFont typeface="Arial"/>
              <a:buNone/>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a6b793baac_0_0"/>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Step 2 e 3</a:t>
            </a:r>
            <a:endParaRPr/>
          </a:p>
        </p:txBody>
      </p:sp>
      <p:pic>
        <p:nvPicPr>
          <p:cNvPr id="108" name="Google Shape;108;ga6b793baac_0_0"/>
          <p:cNvPicPr preferRelativeResize="0"/>
          <p:nvPr/>
        </p:nvPicPr>
        <p:blipFill rotWithShape="1">
          <a:blip r:embed="rId3">
            <a:alphaModFix/>
          </a:blip>
          <a:srcRect l="6032" t="43958" r="30134" b="32970"/>
          <a:stretch/>
        </p:blipFill>
        <p:spPr>
          <a:xfrm>
            <a:off x="70875" y="4582161"/>
            <a:ext cx="8953349" cy="1820289"/>
          </a:xfrm>
          <a:prstGeom prst="rect">
            <a:avLst/>
          </a:prstGeom>
          <a:noFill/>
          <a:ln w="9525" cap="flat" cmpd="sng">
            <a:solidFill>
              <a:schemeClr val="dk2"/>
            </a:solidFill>
            <a:prstDash val="solid"/>
            <a:round/>
            <a:headEnd type="none" w="sm" len="sm"/>
            <a:tailEnd type="none" w="sm" len="sm"/>
          </a:ln>
        </p:spPr>
      </p:pic>
      <p:sp>
        <p:nvSpPr>
          <p:cNvPr id="109" name="Google Shape;109;ga6b793baac_0_0"/>
          <p:cNvSpPr txBox="1"/>
          <p:nvPr/>
        </p:nvSpPr>
        <p:spPr>
          <a:xfrm>
            <a:off x="261525" y="1463675"/>
            <a:ext cx="8762700" cy="299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00"/>
              </a:spcBef>
              <a:spcAft>
                <a:spcPts val="0"/>
              </a:spcAft>
              <a:buClr>
                <a:srgbClr val="000000"/>
              </a:buClr>
              <a:buSzPts val="1900"/>
              <a:buFont typeface="Arial"/>
              <a:buNone/>
            </a:pPr>
            <a:r>
              <a:rPr lang="it-IT" sz="1900" b="1" i="0" u="none" strike="noStrike" cap="none">
                <a:solidFill>
                  <a:schemeClr val="dk1"/>
                </a:solidFill>
                <a:latin typeface="Arial"/>
                <a:ea typeface="Arial"/>
                <a:cs typeface="Arial"/>
                <a:sym typeface="Arial"/>
              </a:rPr>
              <a:t>Step 2</a:t>
            </a:r>
            <a:r>
              <a:rPr lang="it-IT" sz="1900" b="1" i="1" u="none" strike="noStrike" cap="none">
                <a:solidFill>
                  <a:schemeClr val="dk1"/>
                </a:solidFill>
                <a:latin typeface="Arial"/>
                <a:ea typeface="Arial"/>
                <a:cs typeface="Arial"/>
                <a:sym typeface="Arial"/>
              </a:rPr>
              <a:t>: </a:t>
            </a:r>
            <a:r>
              <a:rPr lang="it-IT" sz="1900" b="1" i="0" u="none" strike="noStrike" cap="none">
                <a:solidFill>
                  <a:schemeClr val="dk1"/>
                </a:solidFill>
                <a:latin typeface="Arial"/>
                <a:ea typeface="Arial"/>
                <a:cs typeface="Arial"/>
                <a:sym typeface="Arial"/>
              </a:rPr>
              <a:t>I requisiti</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900"/>
              <a:buFont typeface="Arial"/>
              <a:buNone/>
            </a:pPr>
            <a:r>
              <a:rPr lang="it-IT" sz="1900" b="0" i="1" u="none" strike="noStrike" cap="none">
                <a:solidFill>
                  <a:schemeClr val="dk1"/>
                </a:solidFill>
                <a:latin typeface="Arial"/>
                <a:ea typeface="Arial"/>
                <a:cs typeface="Arial"/>
                <a:sym typeface="Arial"/>
              </a:rPr>
              <a:t>Elencare i requisiti </a:t>
            </a:r>
            <a:r>
              <a:rPr lang="it-IT" sz="1900" i="1">
                <a:solidFill>
                  <a:schemeClr val="dk1"/>
                </a:solidFill>
              </a:rPr>
              <a:t>con maggiore validità predittiva e incrementale </a:t>
            </a:r>
            <a:r>
              <a:rPr lang="it-IT" sz="1900" b="0" i="0" u="none" strike="noStrike" cap="none">
                <a:solidFill>
                  <a:schemeClr val="dk1"/>
                </a:solidFill>
                <a:latin typeface="Arial"/>
                <a:ea typeface="Arial"/>
                <a:cs typeface="Arial"/>
                <a:sym typeface="Arial"/>
              </a:rPr>
              <a:t>per la posizione, </a:t>
            </a:r>
            <a:r>
              <a:rPr lang="it-IT" sz="1900" b="0" i="1" u="none" strike="noStrike" cap="none">
                <a:solidFill>
                  <a:schemeClr val="dk1"/>
                </a:solidFill>
                <a:latin typeface="Arial"/>
                <a:ea typeface="Arial"/>
                <a:cs typeface="Arial"/>
                <a:sym typeface="Arial"/>
              </a:rPr>
              <a:t>definirli </a:t>
            </a:r>
            <a:r>
              <a:rPr lang="it-IT" sz="1900" b="0" i="0" u="none" strike="noStrike" cap="none">
                <a:solidFill>
                  <a:schemeClr val="dk1"/>
                </a:solidFill>
                <a:latin typeface="Arial"/>
                <a:ea typeface="Arial"/>
                <a:cs typeface="Arial"/>
                <a:sym typeface="Arial"/>
              </a:rPr>
              <a:t>e </a:t>
            </a:r>
            <a:r>
              <a:rPr lang="it-IT" sz="1900" b="0" i="1" u="none" strike="noStrike" cap="none">
                <a:solidFill>
                  <a:schemeClr val="dk1"/>
                </a:solidFill>
                <a:latin typeface="Arial"/>
                <a:ea typeface="Arial"/>
                <a:cs typeface="Arial"/>
                <a:sym typeface="Arial"/>
              </a:rPr>
              <a:t>giustificarne la scelta</a:t>
            </a:r>
            <a:r>
              <a:rPr lang="it-IT" sz="1900" b="0" i="0" u="none" strike="noStrike" cap="none">
                <a:solidFill>
                  <a:schemeClr val="dk1"/>
                </a:solidFill>
                <a:latin typeface="Arial"/>
                <a:ea typeface="Arial"/>
                <a:cs typeface="Arial"/>
                <a:sym typeface="Arial"/>
              </a:rPr>
              <a:t> facendo riferimento alla letteratura e alla descrizione della posizione.</a:t>
            </a:r>
            <a:endParaRPr sz="31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900"/>
              <a:buFont typeface="Arial"/>
              <a:buNone/>
            </a:pPr>
            <a:endParaRPr sz="1900" b="0" i="1"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900"/>
              <a:buFont typeface="Arial"/>
              <a:buNone/>
            </a:pPr>
            <a:r>
              <a:rPr lang="it-IT" sz="1900" b="1" i="0" u="none" strike="noStrike" cap="none">
                <a:solidFill>
                  <a:schemeClr val="dk1"/>
                </a:solidFill>
                <a:latin typeface="Arial"/>
                <a:ea typeface="Arial"/>
                <a:cs typeface="Arial"/>
                <a:sym typeface="Arial"/>
              </a:rPr>
              <a:t>Step 3: Gli strumenti</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900"/>
              <a:buFont typeface="Arial"/>
              <a:buNone/>
            </a:pPr>
            <a:r>
              <a:rPr lang="it-IT" sz="1900" b="0" i="1" u="none" strike="noStrike" cap="none">
                <a:solidFill>
                  <a:schemeClr val="dk1"/>
                </a:solidFill>
                <a:latin typeface="Arial"/>
                <a:ea typeface="Arial"/>
                <a:cs typeface="Arial"/>
                <a:sym typeface="Arial"/>
              </a:rPr>
              <a:t>Individuare gli strumenti di misura più adeguati </a:t>
            </a:r>
            <a:r>
              <a:rPr lang="it-IT" sz="1900" b="0" i="0" u="none" strike="noStrike" cap="none">
                <a:solidFill>
                  <a:schemeClr val="dk1"/>
                </a:solidFill>
                <a:latin typeface="Arial"/>
                <a:ea typeface="Arial"/>
                <a:cs typeface="Arial"/>
                <a:sym typeface="Arial"/>
              </a:rPr>
              <a:t>(quale specifico test, questionario, intervista, work sample, etc.) per ogni requisito chiave e giustificarne la scelta.</a:t>
            </a:r>
            <a:endParaRPr sz="31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071B"/>
        </a:solidFill>
        <a:effectLst/>
      </p:bgPr>
    </p:bg>
    <p:spTree>
      <p:nvGrpSpPr>
        <p:cNvPr id="1" name="Shape 114"/>
        <p:cNvGrpSpPr/>
        <p:nvPr/>
      </p:nvGrpSpPr>
      <p:grpSpPr>
        <a:xfrm>
          <a:off x="0" y="0"/>
          <a:ext cx="0" cy="0"/>
          <a:chOff x="0" y="0"/>
          <a:chExt cx="0" cy="0"/>
        </a:xfrm>
      </p:grpSpPr>
      <p:sp>
        <p:nvSpPr>
          <p:cNvPr id="115" name="Google Shape;115;ga6b793baac_0_149"/>
          <p:cNvSpPr txBox="1">
            <a:spLocks noGrp="1"/>
          </p:cNvSpPr>
          <p:nvPr>
            <p:ph type="subTitle" idx="1"/>
          </p:nvPr>
        </p:nvSpPr>
        <p:spPr>
          <a:xfrm>
            <a:off x="359550" y="3005550"/>
            <a:ext cx="8424900" cy="84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Clr>
                <a:schemeClr val="dk1"/>
              </a:buClr>
              <a:buSzPts val="2800"/>
              <a:buFont typeface="Arial"/>
              <a:buNone/>
            </a:pPr>
            <a:r>
              <a:rPr lang="it-IT" sz="2900">
                <a:solidFill>
                  <a:schemeClr val="lt1"/>
                </a:solidFill>
              </a:rPr>
              <a:t>Step 1: Analisi della letteratura</a:t>
            </a:r>
            <a:endParaRPr sz="2900">
              <a:solidFill>
                <a:schemeClr val="lt1"/>
              </a:solidFill>
            </a:endParaRPr>
          </a:p>
          <a:p>
            <a:pPr marL="0" lvl="0" indent="0" algn="ctr" rtl="0">
              <a:lnSpc>
                <a:spcPct val="100000"/>
              </a:lnSpc>
              <a:spcBef>
                <a:spcPts val="560"/>
              </a:spcBef>
              <a:spcAft>
                <a:spcPts val="0"/>
              </a:spcAft>
              <a:buClr>
                <a:schemeClr val="dk1"/>
              </a:buClr>
              <a:buSzPts val="2800"/>
              <a:buFont typeface="Arial"/>
              <a:buNone/>
            </a:pPr>
            <a:endParaRPr sz="2900">
              <a:solidFill>
                <a:schemeClr val="lt1"/>
              </a:solidFill>
            </a:endParaRPr>
          </a:p>
          <a:p>
            <a:pPr marL="0" lvl="0" indent="0" algn="ctr" rtl="0">
              <a:lnSpc>
                <a:spcPct val="100000"/>
              </a:lnSpc>
              <a:spcBef>
                <a:spcPts val="400"/>
              </a:spcBef>
              <a:spcAft>
                <a:spcPts val="0"/>
              </a:spcAft>
              <a:buClr>
                <a:schemeClr val="dk1"/>
              </a:buClr>
              <a:buSzPts val="2000"/>
              <a:buFont typeface="Arial"/>
              <a:buNone/>
            </a:pPr>
            <a:endParaRPr sz="2500" b="1">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a6b793baac_0_14"/>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u="sng">
                <a:solidFill>
                  <a:schemeClr val="hlink"/>
                </a:solidFill>
                <a:hlinkClick r:id="rId3"/>
              </a:rPr>
              <a:t>O*net OnLine</a:t>
            </a:r>
            <a:endParaRPr/>
          </a:p>
        </p:txBody>
      </p:sp>
      <p:sp>
        <p:nvSpPr>
          <p:cNvPr id="121" name="Google Shape;121;ga6b793baac_0_14"/>
          <p:cNvSpPr txBox="1">
            <a:spLocks noGrp="1"/>
          </p:cNvSpPr>
          <p:nvPr>
            <p:ph type="body" idx="1"/>
          </p:nvPr>
        </p:nvSpPr>
        <p:spPr>
          <a:xfrm>
            <a:off x="198975" y="1412775"/>
            <a:ext cx="8857800" cy="98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it-IT" sz="2400"/>
              <a:t>Per identificare il nome della posizione in inglese (o nomi simili, che possono essere utilizzati in letteratura)</a:t>
            </a:r>
            <a:endParaRPr/>
          </a:p>
          <a:p>
            <a:pPr marL="0" lvl="0" indent="0" algn="l" rtl="0">
              <a:lnSpc>
                <a:spcPct val="100000"/>
              </a:lnSpc>
              <a:spcBef>
                <a:spcPts val="480"/>
              </a:spcBef>
              <a:spcAft>
                <a:spcPts val="0"/>
              </a:spcAft>
              <a:buSzPts val="1800"/>
              <a:buNone/>
            </a:pPr>
            <a:endParaRPr sz="2400"/>
          </a:p>
        </p:txBody>
      </p:sp>
      <p:pic>
        <p:nvPicPr>
          <p:cNvPr id="122" name="Google Shape;122;ga6b793baac_0_14"/>
          <p:cNvPicPr preferRelativeResize="0"/>
          <p:nvPr/>
        </p:nvPicPr>
        <p:blipFill rotWithShape="1">
          <a:blip r:embed="rId4">
            <a:alphaModFix/>
          </a:blip>
          <a:srcRect l="8814" t="26793" r="10979" b="47927"/>
          <a:stretch/>
        </p:blipFill>
        <p:spPr>
          <a:xfrm>
            <a:off x="127425" y="4876353"/>
            <a:ext cx="9000902" cy="1595797"/>
          </a:xfrm>
          <a:prstGeom prst="rect">
            <a:avLst/>
          </a:prstGeom>
          <a:noFill/>
          <a:ln>
            <a:noFill/>
          </a:ln>
        </p:spPr>
      </p:pic>
      <p:sp>
        <p:nvSpPr>
          <p:cNvPr id="123" name="Google Shape;123;ga6b793baac_0_14"/>
          <p:cNvSpPr txBox="1"/>
          <p:nvPr/>
        </p:nvSpPr>
        <p:spPr>
          <a:xfrm>
            <a:off x="430875" y="2328425"/>
            <a:ext cx="5001000" cy="242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000000"/>
              </a:buClr>
              <a:buSzPts val="2400"/>
              <a:buFont typeface="Arial"/>
              <a:buNone/>
            </a:pPr>
            <a:r>
              <a:rPr lang="it-IT" sz="2400" b="0" i="0" u="none" strike="noStrike" cap="none">
                <a:solidFill>
                  <a:schemeClr val="dk1"/>
                </a:solidFill>
                <a:latin typeface="Arial"/>
                <a:ea typeface="Arial"/>
                <a:cs typeface="Arial"/>
                <a:sym typeface="Arial"/>
              </a:rPr>
              <a:t>Ad esempio: Driver/Sales Workers (</a:t>
            </a:r>
            <a:r>
              <a:rPr lang="it-IT" sz="2400" b="0" i="0" u="sng" strike="noStrike" cap="none">
                <a:solidFill>
                  <a:schemeClr val="hlink"/>
                </a:solidFill>
                <a:latin typeface="Arial"/>
                <a:ea typeface="Arial"/>
                <a:cs typeface="Arial"/>
                <a:sym typeface="Arial"/>
                <a:hlinkClick r:id="rId5"/>
              </a:rPr>
              <a:t>link</a:t>
            </a:r>
            <a:r>
              <a:rPr lang="it-IT" sz="2400" b="0" i="0" u="none" strike="noStrike" cap="none">
                <a:solidFill>
                  <a:schemeClr val="dk1"/>
                </a:solidFill>
                <a:latin typeface="Arial"/>
                <a:ea typeface="Arial"/>
                <a:cs typeface="Arial"/>
                <a:sym typeface="Arial"/>
              </a:rPr>
              <a:t>), che si può usare per identificare l’addetto alla consegna per pizze.</a:t>
            </a:r>
            <a:endParaRPr sz="1400" b="0" i="0" u="none" strike="noStrike" cap="none">
              <a:solidFill>
                <a:srgbClr val="000000"/>
              </a:solidFill>
              <a:latin typeface="Arial"/>
              <a:ea typeface="Arial"/>
              <a:cs typeface="Arial"/>
              <a:sym typeface="Arial"/>
            </a:endParaRPr>
          </a:p>
        </p:txBody>
      </p:sp>
      <p:pic>
        <p:nvPicPr>
          <p:cNvPr id="124" name="Google Shape;124;ga6b793baac_0_14"/>
          <p:cNvPicPr preferRelativeResize="0"/>
          <p:nvPr/>
        </p:nvPicPr>
        <p:blipFill rotWithShape="1">
          <a:blip r:embed="rId6">
            <a:alphaModFix/>
          </a:blip>
          <a:srcRect r="50893" b="7044"/>
          <a:stretch/>
        </p:blipFill>
        <p:spPr>
          <a:xfrm>
            <a:off x="5635250" y="2328426"/>
            <a:ext cx="2472374" cy="263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6b793baac_0_26"/>
          <p:cNvSpPr txBox="1">
            <a:spLocks noGrp="1"/>
          </p:cNvSpPr>
          <p:nvPr>
            <p:ph type="title"/>
          </p:nvPr>
        </p:nvSpPr>
        <p:spPr>
          <a:xfrm>
            <a:off x="2590800" y="274638"/>
            <a:ext cx="6096000" cy="706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u="sng">
                <a:solidFill>
                  <a:schemeClr val="hlink"/>
                </a:solidFill>
                <a:hlinkClick r:id="rId3"/>
              </a:rPr>
              <a:t>O*net OnLine</a:t>
            </a:r>
            <a:endParaRPr/>
          </a:p>
        </p:txBody>
      </p:sp>
      <p:sp>
        <p:nvSpPr>
          <p:cNvPr id="130" name="Google Shape;130;ga6b793baac_0_26"/>
          <p:cNvSpPr txBox="1"/>
          <p:nvPr/>
        </p:nvSpPr>
        <p:spPr>
          <a:xfrm>
            <a:off x="164550" y="1381950"/>
            <a:ext cx="8662500" cy="8256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480"/>
              </a:spcBef>
              <a:spcAft>
                <a:spcPts val="0"/>
              </a:spcAft>
              <a:buClr>
                <a:schemeClr val="dk1"/>
              </a:buClr>
              <a:buSzPts val="1900"/>
              <a:buFont typeface="Arial"/>
              <a:buChar char="●"/>
            </a:pPr>
            <a:r>
              <a:rPr lang="it-IT" sz="1900" b="0" i="0" u="none" strike="noStrike" cap="none">
                <a:solidFill>
                  <a:schemeClr val="dk1"/>
                </a:solidFill>
                <a:latin typeface="Arial"/>
                <a:ea typeface="Arial"/>
                <a:cs typeface="Arial"/>
                <a:sym typeface="Arial"/>
              </a:rPr>
              <a:t>Identificare occupazioni simili (in letteratura potrebbero essere presenti ricerche empiriche su posizioni simili a quella che state analizzando)</a:t>
            </a:r>
            <a:endParaRPr sz="1900" b="0" i="0" u="none" strike="noStrike" cap="none">
              <a:solidFill>
                <a:schemeClr val="dk1"/>
              </a:solidFill>
              <a:latin typeface="Arial"/>
              <a:ea typeface="Arial"/>
              <a:cs typeface="Arial"/>
              <a:sym typeface="Arial"/>
            </a:endParaRPr>
          </a:p>
          <a:p>
            <a:pPr marL="457200" marR="0" lvl="0" indent="0" algn="l" rtl="0">
              <a:lnSpc>
                <a:spcPct val="100000"/>
              </a:lnSpc>
              <a:spcBef>
                <a:spcPts val="48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31" name="Google Shape;131;ga6b793baac_0_26"/>
          <p:cNvPicPr preferRelativeResize="0"/>
          <p:nvPr/>
        </p:nvPicPr>
        <p:blipFill rotWithShape="1">
          <a:blip r:embed="rId4">
            <a:alphaModFix/>
          </a:blip>
          <a:srcRect t="21918" r="53425" b="43532"/>
          <a:stretch/>
        </p:blipFill>
        <p:spPr>
          <a:xfrm>
            <a:off x="2590800" y="2084350"/>
            <a:ext cx="4258800" cy="1777024"/>
          </a:xfrm>
          <a:prstGeom prst="rect">
            <a:avLst/>
          </a:prstGeom>
          <a:noFill/>
          <a:ln>
            <a:noFill/>
          </a:ln>
        </p:spPr>
      </p:pic>
      <p:sp>
        <p:nvSpPr>
          <p:cNvPr id="132" name="Google Shape;132;ga6b793baac_0_26"/>
          <p:cNvSpPr txBox="1"/>
          <p:nvPr/>
        </p:nvSpPr>
        <p:spPr>
          <a:xfrm>
            <a:off x="93675" y="3861375"/>
            <a:ext cx="8964000" cy="5058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480"/>
              </a:spcBef>
              <a:spcAft>
                <a:spcPts val="0"/>
              </a:spcAft>
              <a:buClr>
                <a:schemeClr val="dk1"/>
              </a:buClr>
              <a:buSzPts val="1900"/>
              <a:buFont typeface="Arial"/>
              <a:buChar char="●"/>
            </a:pPr>
            <a:r>
              <a:rPr lang="it-IT" sz="1900" b="0" i="0" u="none" strike="noStrike" cap="none">
                <a:solidFill>
                  <a:schemeClr val="dk1"/>
                </a:solidFill>
                <a:latin typeface="Arial"/>
                <a:ea typeface="Arial"/>
                <a:cs typeface="Arial"/>
                <a:sym typeface="Arial"/>
              </a:rPr>
              <a:t>Per identificare denominazioni tecniche per «Skills» «Knowledge», «Abilities»</a:t>
            </a:r>
            <a:endParaRPr sz="1900" b="0" i="0" u="none" strike="noStrike" cap="none">
              <a:solidFill>
                <a:srgbClr val="000000"/>
              </a:solidFill>
              <a:latin typeface="Arial"/>
              <a:ea typeface="Arial"/>
              <a:cs typeface="Arial"/>
              <a:sym typeface="Arial"/>
            </a:endParaRPr>
          </a:p>
        </p:txBody>
      </p:sp>
      <p:pic>
        <p:nvPicPr>
          <p:cNvPr id="133" name="Google Shape;133;ga6b793baac_0_26"/>
          <p:cNvPicPr preferRelativeResize="0"/>
          <p:nvPr/>
        </p:nvPicPr>
        <p:blipFill rotWithShape="1">
          <a:blip r:embed="rId5">
            <a:alphaModFix/>
          </a:blip>
          <a:srcRect b="60822"/>
          <a:stretch/>
        </p:blipFill>
        <p:spPr>
          <a:xfrm>
            <a:off x="388950" y="4639020"/>
            <a:ext cx="8662501" cy="22189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2590800" y="274638"/>
            <a:ext cx="6096000" cy="70609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480"/>
              </a:spcBef>
              <a:spcAft>
                <a:spcPts val="0"/>
              </a:spcAft>
              <a:buSzPts val="1400"/>
              <a:buNone/>
            </a:pPr>
            <a:r>
              <a:rPr lang="it-IT" u="sng">
                <a:solidFill>
                  <a:schemeClr val="hlink"/>
                </a:solidFill>
                <a:hlinkClick r:id="rId3"/>
              </a:rPr>
              <a:t>Materiale Job specification</a:t>
            </a:r>
            <a:endParaRPr sz="4000"/>
          </a:p>
        </p:txBody>
      </p:sp>
      <p:sp>
        <p:nvSpPr>
          <p:cNvPr id="139" name="Google Shape;139;p5"/>
          <p:cNvSpPr txBox="1">
            <a:spLocks noGrp="1"/>
          </p:cNvSpPr>
          <p:nvPr>
            <p:ph type="body" idx="1"/>
          </p:nvPr>
        </p:nvSpPr>
        <p:spPr>
          <a:xfrm>
            <a:off x="318300" y="1478601"/>
            <a:ext cx="8507400" cy="5127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480"/>
              </a:spcBef>
              <a:spcAft>
                <a:spcPts val="0"/>
              </a:spcAft>
              <a:buSzPts val="1800"/>
              <a:buChar char="●"/>
            </a:pPr>
            <a:r>
              <a:rPr lang="it-IT"/>
              <a:t>“Linee guida Job specification KSAOs”: per riferimenti bibliografici, definizione di requisiti, sintesi modelli teorici.</a:t>
            </a:r>
            <a:endParaRPr/>
          </a:p>
          <a:p>
            <a:pPr marL="457200" lvl="0" indent="-342900" algn="l" rtl="0">
              <a:lnSpc>
                <a:spcPct val="100000"/>
              </a:lnSpc>
              <a:spcBef>
                <a:spcPts val="0"/>
              </a:spcBef>
              <a:spcAft>
                <a:spcPts val="0"/>
              </a:spcAft>
              <a:buSzPts val="1800"/>
              <a:buChar char="●"/>
            </a:pPr>
            <a:r>
              <a:rPr lang="it-I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Articoli scientifici: per consultazione</a:t>
            </a:r>
            <a:endParaRP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AD758CC8D733A438D82035B617BB587" ma:contentTypeVersion="14" ma:contentTypeDescription="Creare un nuovo documento." ma:contentTypeScope="" ma:versionID="9617edc893d76ed4208065781fb15a9e">
  <xsd:schema xmlns:xsd="http://www.w3.org/2001/XMLSchema" xmlns:xs="http://www.w3.org/2001/XMLSchema" xmlns:p="http://schemas.microsoft.com/office/2006/metadata/properties" xmlns:ns1="http://schemas.microsoft.com/sharepoint/v3" xmlns:ns3="d61c0189-bd90-4de8-93fe-4051a82af083" xmlns:ns4="999f8e88-d65b-490c-a393-e7ceea33b173" targetNamespace="http://schemas.microsoft.com/office/2006/metadata/properties" ma:root="true" ma:fieldsID="ef383cb14787078bd900819d310fb107" ns1:_="" ns3:_="" ns4:_="">
    <xsd:import namespace="http://schemas.microsoft.com/sharepoint/v3"/>
    <xsd:import namespace="d61c0189-bd90-4de8-93fe-4051a82af083"/>
    <xsd:import namespace="999f8e88-d65b-490c-a393-e7ceea33b1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Proprietà criteri di conformità unificati" ma:hidden="true" ma:internalName="_ip_UnifiedCompliancePolicyProperties">
      <xsd:simpleType>
        <xsd:restriction base="dms:Note"/>
      </xsd:simpleType>
    </xsd:element>
    <xsd:element name="_ip_UnifiedCompliancePolicyUIAction" ma:index="19" nillable="true" ma:displayName="Azione interfaccia utente criteri di conformità unificati"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1c0189-bd90-4de8-93fe-4051a82af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9f8e88-d65b-490c-a393-e7ceea33b173" elementFormDefault="qualified">
    <xsd:import namespace="http://schemas.microsoft.com/office/2006/documentManagement/types"/>
    <xsd:import namespace="http://schemas.microsoft.com/office/infopath/2007/PartnerControls"/>
    <xsd:element name="SharedWithUsers" ma:index="1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Condiviso con dettagli" ma:internalName="SharedWithDetails" ma:readOnly="true">
      <xsd:simpleType>
        <xsd:restriction base="dms:Note">
          <xsd:maxLength value="255"/>
        </xsd:restriction>
      </xsd:simpleType>
    </xsd:element>
    <xsd:element name="SharingHintHash" ma:index="15"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85869C7-7FB3-4D9A-8640-2DBBC87E2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1c0189-bd90-4de8-93fe-4051a82af083"/>
    <ds:schemaRef ds:uri="999f8e88-d65b-490c-a393-e7ceea33b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76F3A1-0E29-45E3-8CB2-9EAF77EC141C}">
  <ds:schemaRefs>
    <ds:schemaRef ds:uri="http://schemas.microsoft.com/sharepoint/v3/contenttype/forms"/>
  </ds:schemaRefs>
</ds:datastoreItem>
</file>

<file path=customXml/itemProps3.xml><?xml version="1.0" encoding="utf-8"?>
<ds:datastoreItem xmlns:ds="http://schemas.openxmlformats.org/officeDocument/2006/customXml" ds:itemID="{977A4CB1-A680-4C99-BED2-40E6DA281CA1}">
  <ds:schemaRefs>
    <ds:schemaRef ds:uri="http://schemas.microsoft.com/sharepoint/v3"/>
    <ds:schemaRef ds:uri="http://schemas.microsoft.com/office/2006/documentManagement/types"/>
    <ds:schemaRef ds:uri="999f8e88-d65b-490c-a393-e7ceea33b173"/>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d61c0189-bd90-4de8-93fe-4051a82af083"/>
  </ds:schemaRefs>
</ds:datastoreItem>
</file>

<file path=docProps/app.xml><?xml version="1.0" encoding="utf-8"?>
<Properties xmlns="http://schemas.openxmlformats.org/officeDocument/2006/extended-properties" xmlns:vt="http://schemas.openxmlformats.org/officeDocument/2006/docPropsVTypes">
  <TotalTime>90</TotalTime>
  <Words>3843</Words>
  <Application>Microsoft Office PowerPoint</Application>
  <PresentationFormat>Presentazione su schermo (4:3)</PresentationFormat>
  <Paragraphs>222</Paragraphs>
  <Slides>34</Slides>
  <Notes>34</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34</vt:i4>
      </vt:variant>
    </vt:vector>
  </HeadingPairs>
  <TitlesOfParts>
    <vt:vector size="36" baseType="lpstr">
      <vt:lpstr>Arial</vt:lpstr>
      <vt:lpstr>Struttura predefinita</vt:lpstr>
      <vt:lpstr>Presentazione standard di PowerPoint</vt:lpstr>
      <vt:lpstr>Attività in gruppo</vt:lpstr>
      <vt:lpstr>Note operative e scadenze</vt:lpstr>
      <vt:lpstr>Step 1</vt:lpstr>
      <vt:lpstr>Step 2 e 3</vt:lpstr>
      <vt:lpstr>Presentazione standard di PowerPoint</vt:lpstr>
      <vt:lpstr>O*net OnLine</vt:lpstr>
      <vt:lpstr>O*net OnLine</vt:lpstr>
      <vt:lpstr>Materiale Job specification</vt:lpstr>
      <vt:lpstr>Scholar: L’accesso con proxy</vt:lpstr>
      <vt:lpstr>Scholar: Le parole chiave</vt:lpstr>
      <vt:lpstr>Scholar: Le parole chiave</vt:lpstr>
      <vt:lpstr>Scholar: Le parole chiave</vt:lpstr>
      <vt:lpstr>Scholar: Le parole chiave</vt:lpstr>
      <vt:lpstr>Google Scholar: risultati</vt:lpstr>
      <vt:lpstr>Google scholar: full-text</vt:lpstr>
      <vt:lpstr>Google scholar: ampliare la ricerca</vt:lpstr>
      <vt:lpstr>Scholar: Citare un articolo</vt:lpstr>
      <vt:lpstr>Cosa cercare?</vt:lpstr>
      <vt:lpstr>Cosa cercare?</vt:lpstr>
      <vt:lpstr>Presentazione standard di PowerPoint</vt:lpstr>
      <vt:lpstr>Attività in gruppo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utentecia1</dc:creator>
  <cp:lastModifiedBy>Dallarosa Anna</cp:lastModifiedBy>
  <cp:revision>3</cp:revision>
  <dcterms:created xsi:type="dcterms:W3CDTF">2007-03-01T10:31:45Z</dcterms:created>
  <dcterms:modified xsi:type="dcterms:W3CDTF">2020-11-06T13:13:38Z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0x0101008AD758CC8D733A438D82035B617BB587</vt:lpwstr>
  </property>
</Properties>
</file>