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4" r:id="rId1"/>
  </p:sldMasterIdLst>
  <p:notesMasterIdLst>
    <p:notesMasterId r:id="rId14"/>
  </p:notesMasterIdLst>
  <p:sldIdLst>
    <p:sldId id="256" r:id="rId2"/>
    <p:sldId id="257" r:id="rId3"/>
    <p:sldId id="263" r:id="rId4"/>
    <p:sldId id="267" r:id="rId5"/>
    <p:sldId id="258" r:id="rId6"/>
    <p:sldId id="259" r:id="rId7"/>
    <p:sldId id="261" r:id="rId8"/>
    <p:sldId id="260" r:id="rId9"/>
    <p:sldId id="262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12" y="-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4CDCB-4D67-9C46-9445-C156D3099A1D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CC523-E6AE-214D-8D23-BF3E3EB05B2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4422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CC523-E6AE-214D-8D23-BF3E3EB05B27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9653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2502945"/>
            <a:ext cx="1466879" cy="1676400"/>
            <a:chOff x="1230573" y="1890215"/>
            <a:chExt cx="1444388" cy="1650696"/>
          </a:xfrm>
        </p:grpSpPr>
        <p:sp>
          <p:nvSpPr>
            <p:cNvPr id="9" name="Oval 8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Oval 11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A9B540C-44DA-4F69-89C9-7C84606640D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13" name="Round Same Side Corner Rectangle 12"/>
          <p:cNvSpPr/>
          <p:nvPr/>
        </p:nvSpPr>
        <p:spPr>
          <a:xfrm rot="5400000" flipH="1">
            <a:off x="4572000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1248" y="1680881"/>
            <a:ext cx="3273552" cy="1640541"/>
          </a:xfrm>
        </p:spPr>
        <p:txBody>
          <a:bodyPr vert="horz" lIns="91440" tIns="0" rIns="91440" bIns="0" rtlCol="0" anchor="b" anchorCtr="0">
            <a:noAutofit/>
          </a:bodyPr>
          <a:lstStyle>
            <a:lvl1pPr algn="ct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51248" y="3384176"/>
            <a:ext cx="3273552" cy="530352"/>
          </a:xfrm>
        </p:spPr>
        <p:txBody>
          <a:bodyPr vert="horz" lIns="91440" tIns="0" rIns="91440" bIns="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429001" y="450850"/>
            <a:ext cx="4922184" cy="461168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758" y="5069541"/>
            <a:ext cx="4924425" cy="662519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6759" y="5732060"/>
            <a:ext cx="4924425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1609725"/>
            <a:ext cx="5343525" cy="2281238"/>
          </a:xfrm>
          <a:prstGeom prst="roundRect">
            <a:avLst>
              <a:gd name="adj" fmla="val 3826"/>
            </a:avLst>
          </a:prstGeom>
          <a:noFill/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3904812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4586704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443552"/>
            <a:ext cx="5343525" cy="2281238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2015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lIns="91440" tIns="45720" rIns="91440" bIns="45720"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3362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6"/>
          </p:nvPr>
        </p:nvSpPr>
        <p:spPr>
          <a:xfrm flipH="1">
            <a:off x="3021106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5723362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vert="horz"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magini, 2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3442648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40505" y="4108759"/>
            <a:ext cx="2524126" cy="1998756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6"/>
          </p:nvPr>
        </p:nvSpPr>
        <p:spPr>
          <a:xfrm>
            <a:off x="5840505" y="34426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magini, 3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4462815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3021107" y="2452048"/>
            <a:ext cx="2743200" cy="1956816"/>
          </a:xfrm>
          <a:prstGeom prst="rect">
            <a:avLst/>
          </a:prstGeom>
          <a:noFill/>
        </p:spPr>
        <p:txBody>
          <a:bodyPr anchor="t" anchorCtr="1"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840505" y="3133941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40505" y="2452048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1"/>
          </p:nvPr>
        </p:nvSpPr>
        <p:spPr>
          <a:xfrm>
            <a:off x="5840505" y="5135813"/>
            <a:ext cx="2524126" cy="98995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2"/>
          </p:nvPr>
        </p:nvSpPr>
        <p:spPr>
          <a:xfrm>
            <a:off x="5840505" y="4462815"/>
            <a:ext cx="2524126" cy="67468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0206" y="685800"/>
            <a:ext cx="4924424" cy="886968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40206" y="2020888"/>
            <a:ext cx="4924425" cy="410686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24800" y="750580"/>
            <a:ext cx="914400" cy="5381934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7100" y="749300"/>
            <a:ext cx="3924300" cy="53768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  <p:sp>
        <p:nvSpPr>
          <p:cNvPr id="7" name="Round Same Side Corner Rectangle 6"/>
          <p:cNvSpPr/>
          <p:nvPr/>
        </p:nvSpPr>
        <p:spPr>
          <a:xfrm rot="16200000">
            <a:off x="1066801" y="1603786"/>
            <a:ext cx="3474720" cy="3474720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 rot="5400000">
            <a:off x="4585448" y="1603786"/>
            <a:ext cx="3474720" cy="3474720"/>
          </a:xfrm>
          <a:prstGeom prst="round2SameRect">
            <a:avLst>
              <a:gd name="adj1" fmla="val 3096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  <a:ln>
            <a:noFill/>
          </a:ln>
        </p:spPr>
        <p:txBody>
          <a:bodyPr vert="vert270"/>
          <a:lstStyle>
            <a:lvl1pPr marL="0" indent="0"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grpSp>
        <p:nvGrpSpPr>
          <p:cNvPr id="8" name="Group 25"/>
          <p:cNvGrpSpPr>
            <a:grpSpLocks noChangeAspect="1"/>
          </p:cNvGrpSpPr>
          <p:nvPr/>
        </p:nvGrpSpPr>
        <p:grpSpPr>
          <a:xfrm>
            <a:off x="2071048" y="1842448"/>
            <a:ext cx="1466879" cy="1676400"/>
            <a:chOff x="1230573" y="1890215"/>
            <a:chExt cx="1444388" cy="1650696"/>
          </a:xfrm>
        </p:grpSpPr>
        <p:sp>
          <p:nvSpPr>
            <p:cNvPr id="27" name="Oval 26"/>
            <p:cNvSpPr/>
            <p:nvPr/>
          </p:nvSpPr>
          <p:spPr>
            <a:xfrm>
              <a:off x="1230573" y="1890215"/>
              <a:ext cx="1444388" cy="937146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Oval 27"/>
            <p:cNvSpPr/>
            <p:nvPr/>
          </p:nvSpPr>
          <p:spPr>
            <a:xfrm>
              <a:off x="1935709" y="2845831"/>
              <a:ext cx="603504" cy="402336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9" name="Oval 28"/>
            <p:cNvSpPr/>
            <p:nvPr/>
          </p:nvSpPr>
          <p:spPr>
            <a:xfrm>
              <a:off x="1901589" y="3275735"/>
              <a:ext cx="392373" cy="265176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Oval 29"/>
            <p:cNvSpPr/>
            <p:nvPr/>
          </p:nvSpPr>
          <p:spPr>
            <a:xfrm>
              <a:off x="1633181" y="2395181"/>
              <a:ext cx="621792" cy="402336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6447" y="3114115"/>
            <a:ext cx="3276600" cy="1162050"/>
          </a:xfrm>
        </p:spPr>
        <p:txBody>
          <a:bodyPr tIns="0" bIns="0" anchor="b" anchorCtr="0">
            <a:noAutofit/>
          </a:bodyPr>
          <a:lstStyle>
            <a:lvl1pPr algn="ctr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6447" y="4343400"/>
            <a:ext cx="3276600" cy="533400"/>
          </a:xfrm>
        </p:spPr>
        <p:txBody>
          <a:bodyPr tIns="0" bIns="0">
            <a:normAutofit/>
          </a:bodyPr>
          <a:lstStyle>
            <a:lvl1pPr marL="0" indent="0" algn="ctr">
              <a:spcBef>
                <a:spcPct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6"/>
          <p:cNvGrpSpPr/>
          <p:nvPr/>
        </p:nvGrpSpPr>
        <p:grpSpPr>
          <a:xfrm>
            <a:off x="222912" y="1254456"/>
            <a:ext cx="7892388" cy="3918778"/>
            <a:chOff x="222912" y="1254456"/>
            <a:chExt cx="7892388" cy="3918778"/>
          </a:xfrm>
        </p:grpSpPr>
        <p:sp>
          <p:nvSpPr>
            <p:cNvPr id="7" name="Rounded Rectangle 6"/>
            <p:cNvSpPr/>
            <p:nvPr/>
          </p:nvSpPr>
          <p:spPr>
            <a:xfrm>
              <a:off x="1028700" y="1600200"/>
              <a:ext cx="7086600" cy="3474720"/>
            </a:xfrm>
            <a:prstGeom prst="roundRect">
              <a:avLst>
                <a:gd name="adj" fmla="val 312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222912" y="1254456"/>
              <a:ext cx="3429000" cy="3918778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4182" y="2021541"/>
            <a:ext cx="4200618" cy="1362075"/>
          </a:xfrm>
        </p:spPr>
        <p:txBody>
          <a:bodyPr vert="horz" lIns="91440" tIns="0" rIns="91440" bIns="0" rtlCol="0" anchor="b" anchorCtr="0">
            <a:noAutofit/>
          </a:bodyPr>
          <a:lstStyle>
            <a:lvl1pPr algn="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21424" y="3388659"/>
            <a:ext cx="4603376" cy="1083328"/>
          </a:xfrm>
        </p:spPr>
        <p:txBody>
          <a:bodyPr vert="horz" lIns="91440" tIns="0" rIns="91440" bIns="0" rtlCol="0">
            <a:norm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3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5" name="Rounded Rectangle 14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4800600" cy="886968"/>
          </a:xfrm>
        </p:spPr>
        <p:txBody>
          <a:bodyPr lIns="45720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21040" y="363071"/>
            <a:ext cx="609600" cy="365125"/>
          </a:xfrm>
        </p:spPr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548761"/>
            <a:ext cx="3657600" cy="274320"/>
          </a:xfrm>
          <a:prstGeom prst="roundRect">
            <a:avLst>
              <a:gd name="adj" fmla="val 31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1533" y="1548761"/>
            <a:ext cx="3657600" cy="274320"/>
          </a:xfrm>
          <a:prstGeom prst="roundRect">
            <a:avLst>
              <a:gd name="adj" fmla="val 340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673" y="2019869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21729" y="365760"/>
            <a:ext cx="609600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  <p:grpSp>
        <p:nvGrpSpPr>
          <p:cNvPr id="10" name="Group 15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7" name="Rounded Rectangle 16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vert="horz" lIns="4572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  <p:grpSp>
        <p:nvGrpSpPr>
          <p:cNvPr id="6" name="Group 8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10" name="Rounded Rectangle 9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7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21040" y="365760"/>
            <a:ext cx="609600" cy="365125"/>
          </a:xfrm>
        </p:spPr>
        <p:txBody>
          <a:bodyPr/>
          <a:lstStyle/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  <p:grpSp>
        <p:nvGrpSpPr>
          <p:cNvPr id="5" name="Group 7"/>
          <p:cNvGrpSpPr/>
          <p:nvPr/>
        </p:nvGrpSpPr>
        <p:grpSpPr>
          <a:xfrm>
            <a:off x="7418696" y="457200"/>
            <a:ext cx="914400" cy="914400"/>
            <a:chOff x="842682" y="2971800"/>
            <a:chExt cx="914400" cy="914400"/>
          </a:xfrm>
        </p:grpSpPr>
        <p:sp>
          <p:nvSpPr>
            <p:cNvPr id="9" name="Rounded Rectangle 8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6" name="Group 10"/>
            <p:cNvGrpSpPr>
              <a:grpSpLocks noChangeAspect="1"/>
            </p:cNvGrpSpPr>
            <p:nvPr/>
          </p:nvGrpSpPr>
          <p:grpSpPr>
            <a:xfrm>
              <a:off x="948372" y="3034353"/>
              <a:ext cx="700732" cy="800823"/>
              <a:chOff x="1230573" y="1890215"/>
              <a:chExt cx="1444388" cy="1650696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9" y="304800"/>
            <a:ext cx="4948269" cy="719424"/>
          </a:xfrm>
        </p:spPr>
        <p:txBody>
          <a:bodyPr anchor="b"/>
          <a:lstStyle>
            <a:lvl1pPr algn="l">
              <a:defRPr sz="22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8113" y="2292824"/>
            <a:ext cx="4959126" cy="383333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0" y="1160463"/>
            <a:ext cx="4948269" cy="954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84E37A1-AA39-1243-82A1-C4A8B8F54385}" type="datetimeFigureOut">
              <a:rPr lang="it-IT" smtClean="0"/>
              <a:t>07/05/14</a:t>
            </a:fld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4948238" cy="88696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0" y="2020888"/>
            <a:ext cx="4946602" cy="4105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52600" y="2877671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fld id="{61BE51E9-EEA0-7F45-AA20-6493487AD746}" type="slidenum">
              <a:rPr lang="it-IT" smtClean="0"/>
              <a:t>‹n.›</a:t>
            </a:fld>
            <a:endParaRPr lang="it-IT"/>
          </a:p>
        </p:txBody>
      </p:sp>
      <p:grpSp>
        <p:nvGrpSpPr>
          <p:cNvPr id="7" name="Group 18"/>
          <p:cNvGrpSpPr/>
          <p:nvPr/>
        </p:nvGrpSpPr>
        <p:grpSpPr>
          <a:xfrm>
            <a:off x="842682" y="2971800"/>
            <a:ext cx="914400" cy="914400"/>
            <a:chOff x="842682" y="2971800"/>
            <a:chExt cx="914400" cy="914400"/>
          </a:xfrm>
        </p:grpSpPr>
        <p:sp>
          <p:nvSpPr>
            <p:cNvPr id="8" name="Rounded Rectangle 7"/>
            <p:cNvSpPr/>
            <p:nvPr userDrawn="1"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 userDrawn="1"/>
          </p:nvGrpSpPr>
          <p:grpSpPr>
            <a:xfrm>
              <a:off x="948372" y="3034352"/>
              <a:ext cx="700732" cy="800822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1230573" y="1890215"/>
                <a:ext cx="1444388" cy="937146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 userDrawn="1"/>
            </p:nvSpPr>
            <p:spPr>
              <a:xfrm>
                <a:off x="1935709" y="2845831"/>
                <a:ext cx="603504" cy="402336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1901589" y="3275735"/>
                <a:ext cx="392373" cy="265176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 userDrawn="1"/>
            </p:nvSpPr>
            <p:spPr>
              <a:xfrm>
                <a:off x="1633181" y="2395181"/>
                <a:ext cx="621792" cy="402336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  <p:sldLayoutId id="2147483841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2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3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28800" indent="-227013" algn="l" defTabSz="914400" rtl="0" eaLnBrk="1" latinLnBrk="0" hangingPunct="1">
        <a:spcBef>
          <a:spcPct val="20000"/>
        </a:spcBef>
        <a:buClr>
          <a:schemeClr val="accent2"/>
        </a:buClr>
        <a:buSzPct val="130000"/>
        <a:buFont typeface="Wingdings" pitchFamily="2" charset="2"/>
        <a:buChar char="§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5813" indent="-227013" algn="l" defTabSz="914400" rtl="0" eaLnBrk="1" latinLnBrk="0" hangingPunct="1">
        <a:spcBef>
          <a:spcPct val="20000"/>
        </a:spcBef>
        <a:buClr>
          <a:schemeClr val="accent1"/>
        </a:buClr>
        <a:buSzPct val="130000"/>
        <a:buFont typeface="Wingdings" pitchFamily="2" charset="2"/>
        <a:buChar char="§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ummaries.cochrane.org/search/site/music%20therapy" TargetMode="External"/><Relationship Id="rId4" Type="http://schemas.openxmlformats.org/officeDocument/2006/relationships/hyperlink" Target="http://www.confiam.it/" TargetMode="External"/><Relationship Id="rId5" Type="http://schemas.openxmlformats.org/officeDocument/2006/relationships/hyperlink" Target="http://emtc-eu.com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usictherapy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2800" dirty="0" smtClean="0"/>
              <a:t>MUSICOTERAPIA</a:t>
            </a:r>
            <a:endParaRPr lang="it-IT" sz="28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PADOVA 8 MAGGIO  2014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5645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FONTI DELLA RICERCA IN MUSICOTERPIA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800" dirty="0"/>
              <a:t/>
            </a:r>
            <a:br>
              <a:rPr lang="it-IT" sz="800" dirty="0"/>
            </a:br>
            <a:r>
              <a:rPr lang="it-IT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EVIDENCE BASED MEDICINE</a:t>
            </a:r>
            <a:br>
              <a:rPr lang="it-IT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r>
              <a:rPr lang="it-IT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r>
            <a:br>
              <a:rPr lang="it-IT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r>
              <a:rPr lang="it-IT" sz="28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Symbol" charset="0"/>
              </a:rPr>
              <a:t></a:t>
            </a:r>
            <a:br>
              <a:rPr lang="it-IT" sz="28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Symbol" charset="0"/>
              </a:rPr>
            </a:br>
            <a:r>
              <a:rPr lang="it-IT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br>
              <a:rPr lang="it-IT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r>
              <a:rPr lang="it-IT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EVIDENCE BASED </a:t>
            </a:r>
            <a:r>
              <a:rPr lang="it-IT" sz="800" dirty="0">
                <a:solidFill>
                  <a:srgbClr val="000000"/>
                </a:solidFill>
              </a:rPr>
              <a:t/>
            </a:r>
            <a:br>
              <a:rPr lang="it-IT" sz="800" dirty="0">
                <a:solidFill>
                  <a:srgbClr val="000000"/>
                </a:solidFill>
              </a:rPr>
            </a:br>
            <a:r>
              <a:rPr lang="it-IT" sz="28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MUSIC</a:t>
            </a:r>
            <a:r>
              <a:rPr lang="it-IT" sz="800" dirty="0">
                <a:solidFill>
                  <a:srgbClr val="000000"/>
                </a:solidFill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THERAPY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Es. </a:t>
            </a:r>
            <a:r>
              <a:rPr lang="it-IT" sz="17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http://</a:t>
            </a:r>
            <a:r>
              <a:rPr lang="it-IT" sz="17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www.bibliotecacochrane.com</a:t>
            </a:r>
            <a:r>
              <a:rPr lang="it-IT" sz="17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/pdf/CD003477.pdf</a:t>
            </a:r>
          </a:p>
        </p:txBody>
      </p:sp>
    </p:spTree>
    <p:extLst>
      <p:ext uri="{BB962C8B-B14F-4D97-AF65-F5344CB8AC3E}">
        <p14:creationId xmlns:p14="http://schemas.microsoft.com/office/powerpoint/2010/main" val="61064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problemi nella ricerca in musicoterapia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it-IT" dirty="0"/>
              <a:t>QUALCHE EVIDENZA CLINICA MA MINORI EVIDENZE SCIENTIFICHE</a:t>
            </a:r>
          </a:p>
          <a:p>
            <a:pPr>
              <a:lnSpc>
                <a:spcPct val="90000"/>
              </a:lnSpc>
              <a:defRPr/>
            </a:pPr>
            <a:r>
              <a:rPr lang="it-IT" dirty="0"/>
              <a:t>SCARSITA’ DI STUDI STRUTTURATI SECONDO CRITERI SCIENTIFICI</a:t>
            </a:r>
          </a:p>
          <a:p>
            <a:pPr>
              <a:lnSpc>
                <a:spcPct val="90000"/>
              </a:lnSpc>
              <a:defRPr/>
            </a:pPr>
            <a:r>
              <a:rPr lang="it-IT" dirty="0"/>
              <a:t>NECESSITA’ DI DEFINIZIONE DELL’APPROCCIO MUSICOTERAPICO</a:t>
            </a:r>
          </a:p>
          <a:p>
            <a:pPr>
              <a:lnSpc>
                <a:spcPct val="90000"/>
              </a:lnSpc>
              <a:defRPr/>
            </a:pPr>
            <a:r>
              <a:rPr lang="it-IT" dirty="0"/>
              <a:t>NECESSITA’ DI DEFINIZIONE DI CRITERI METODOLOGICI PER LA RICERCA MUSICOTERAPICA </a:t>
            </a:r>
          </a:p>
          <a:p>
            <a:pPr>
              <a:lnSpc>
                <a:spcPct val="90000"/>
              </a:lnSpc>
              <a:defRPr/>
            </a:pPr>
            <a:r>
              <a:rPr lang="it-IT" dirty="0"/>
              <a:t>NECESSITA’ DI INDICATORI STANDARDIZZATI E VALIDATI DI PERCORSO E DI </a:t>
            </a:r>
            <a:r>
              <a:rPr lang="it-IT" dirty="0" smtClean="0"/>
              <a:t>ESITO  </a:t>
            </a:r>
          </a:p>
          <a:p>
            <a:pPr>
              <a:lnSpc>
                <a:spcPct val="90000"/>
              </a:lnSpc>
              <a:defRPr/>
            </a:pPr>
            <a:r>
              <a:rPr lang="it-IT" sz="1000" dirty="0" smtClean="0"/>
              <a:t>(TRADUZIONE DA COCHRANE REVIEW)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2976276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 SITI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http://www.musictherapy.org</a:t>
            </a:r>
            <a:r>
              <a:rPr lang="it-IT" dirty="0" smtClean="0">
                <a:hlinkClick r:id="rId2"/>
              </a:rPr>
              <a:t>/</a:t>
            </a:r>
            <a:r>
              <a:rPr lang="it-IT" dirty="0" smtClean="0"/>
              <a:t> </a:t>
            </a:r>
            <a:endParaRPr lang="it-IT" dirty="0" smtClean="0"/>
          </a:p>
          <a:p>
            <a:r>
              <a:rPr lang="it-IT" dirty="0" smtClean="0">
                <a:hlinkClick r:id="rId3"/>
              </a:rPr>
              <a:t>http</a:t>
            </a:r>
            <a:r>
              <a:rPr lang="it-IT" dirty="0">
                <a:hlinkClick r:id="rId3"/>
              </a:rPr>
              <a:t>://summaries.cochrane.org/search/site/music%20therapy</a:t>
            </a:r>
            <a:endParaRPr lang="it-IT" dirty="0"/>
          </a:p>
          <a:p>
            <a:r>
              <a:rPr lang="it-IT" dirty="0">
                <a:hlinkClick r:id="rId4"/>
              </a:rPr>
              <a:t>http://www.confiam.it</a:t>
            </a:r>
            <a:r>
              <a:rPr lang="it-IT" dirty="0" smtClean="0">
                <a:hlinkClick r:id="rId4"/>
              </a:rPr>
              <a:t>/</a:t>
            </a:r>
            <a:endParaRPr lang="it-IT" dirty="0" smtClean="0"/>
          </a:p>
          <a:p>
            <a:r>
              <a:rPr lang="it-IT" dirty="0">
                <a:hlinkClick r:id="rId5"/>
              </a:rPr>
              <a:t>http://emtc-eu.com</a:t>
            </a:r>
            <a:r>
              <a:rPr lang="it-IT" dirty="0" smtClean="0">
                <a:hlinkClick r:id="rId5"/>
              </a:rPr>
              <a:t>/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012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DEFINIZIONI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cap="all" dirty="0"/>
              <a:t>La musicoterapia è una forma di trattamento in cui si instaura un mutuo rapporto tra paziente e terapeuta che permetta il prodursi di cambiamenti nella condizione del paziente. Attraverso l’uso della  musica </a:t>
            </a:r>
            <a:r>
              <a:rPr lang="it-IT" cap="all" dirty="0" smtClean="0"/>
              <a:t>in </a:t>
            </a:r>
            <a:r>
              <a:rPr lang="it-IT" cap="all" dirty="0"/>
              <a:t>ambito clinico, il terapeuta cerca di stabilire un’interazione, un’esperienza condivisa che porti al perseguimento degli scopi terapeutici determinati dalla patologia del paziente.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0816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CURA, CULTURA E MUSICA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DISPOSITIVI MUSICALI COLLOCATI CULTURALMENTE IN AREE E CONTESTI DEFINITI ( Es. TARANTISMO IN ITALIA</a:t>
            </a:r>
            <a:r>
              <a:rPr lang="it-IT" dirty="0"/>
              <a:t>)</a:t>
            </a:r>
            <a:r>
              <a:rPr lang="it-IT" dirty="0" smtClean="0"/>
              <a:t> </a:t>
            </a:r>
          </a:p>
          <a:p>
            <a:r>
              <a:rPr lang="it-IT" dirty="0" smtClean="0"/>
              <a:t>LA MUSICA IN RITI A SCOPO TERAPEUTICO-RELIGIOSO ( Es. SANTERIA, GHAWA, DJINNAFOLIE,….) </a:t>
            </a:r>
          </a:p>
        </p:txBody>
      </p:sp>
    </p:spTree>
    <p:extLst>
      <p:ext uri="{BB962C8B-B14F-4D97-AF65-F5344CB8AC3E}">
        <p14:creationId xmlns:p14="http://schemas.microsoft.com/office/powerpoint/2010/main" val="554988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PRIMI CONTRIBUTI DALLA PSICOLOGIA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Studi sulla Psicologia del ritmo</a:t>
            </a:r>
          </a:p>
          <a:p>
            <a:pPr marL="0" indent="0">
              <a:buNone/>
            </a:pPr>
            <a:r>
              <a:rPr lang="it-IT" dirty="0" smtClean="0"/>
              <a:t>    di P. </a:t>
            </a:r>
            <a:r>
              <a:rPr lang="it-IT" dirty="0" err="1" smtClean="0"/>
              <a:t>Fraisse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Studi sulla direzione del suono (localizzazione sonora) </a:t>
            </a:r>
          </a:p>
          <a:p>
            <a:pPr marL="0" indent="0">
              <a:buNone/>
            </a:pPr>
            <a:r>
              <a:rPr lang="it-IT" dirty="0" err="1" smtClean="0"/>
              <a:t>Wertheimer</a:t>
            </a:r>
            <a:r>
              <a:rPr lang="it-IT" dirty="0" smtClean="0"/>
              <a:t> e </a:t>
            </a:r>
            <a:r>
              <a:rPr lang="it-IT" dirty="0" err="1" smtClean="0"/>
              <a:t>Hornbostel</a:t>
            </a:r>
            <a:endParaRPr lang="it-IT" dirty="0" smtClean="0"/>
          </a:p>
          <a:p>
            <a:pPr marL="0" indent="0">
              <a:buNone/>
            </a:pPr>
            <a:r>
              <a:rPr lang="it-IT" dirty="0" err="1" smtClean="0"/>
              <a:t>TonPsichologie</a:t>
            </a:r>
            <a:r>
              <a:rPr lang="it-IT" dirty="0" smtClean="0"/>
              <a:t> </a:t>
            </a:r>
          </a:p>
          <a:p>
            <a:pPr marL="0" indent="0">
              <a:buNone/>
            </a:pPr>
            <a:r>
              <a:rPr lang="it-IT" dirty="0" smtClean="0"/>
              <a:t>Carl </a:t>
            </a:r>
            <a:r>
              <a:rPr lang="it-IT" dirty="0" err="1" smtClean="0"/>
              <a:t>Stumpf</a:t>
            </a:r>
            <a:r>
              <a:rPr lang="it-IT" dirty="0" smtClean="0"/>
              <a:t> e Wolfgang </a:t>
            </a:r>
            <a:r>
              <a:rPr lang="it-IT" dirty="0" err="1" smtClean="0"/>
              <a:t>Köler</a:t>
            </a:r>
            <a:endParaRPr lang="it-IT" dirty="0" smtClean="0"/>
          </a:p>
          <a:p>
            <a:pPr marL="0" indent="0">
              <a:buNone/>
            </a:pPr>
            <a:r>
              <a:rPr lang="it-IT" sz="1000" dirty="0" smtClean="0"/>
              <a:t>(Kurt </a:t>
            </a:r>
            <a:r>
              <a:rPr lang="it-IT" sz="1000" dirty="0" err="1" smtClean="0"/>
              <a:t>Koffka</a:t>
            </a:r>
            <a:r>
              <a:rPr lang="it-IT" sz="1000" dirty="0" smtClean="0"/>
              <a:t> fece la tesi di dottorato con </a:t>
            </a:r>
            <a:r>
              <a:rPr lang="it-IT" sz="1000" dirty="0" err="1" smtClean="0"/>
              <a:t>Stumpf</a:t>
            </a:r>
            <a:r>
              <a:rPr lang="it-IT" sz="1000" dirty="0" smtClean="0"/>
              <a:t> sulla percezione degli intervalli sonori e visivi)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3236318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MODELLI IN MUSICOTERPIA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29000" y="2020888"/>
            <a:ext cx="4946602" cy="4663930"/>
          </a:xfrm>
        </p:spPr>
        <p:txBody>
          <a:bodyPr>
            <a:normAutofit fontScale="92500" lnSpcReduction="20000"/>
          </a:bodyPr>
          <a:lstStyle/>
          <a:p>
            <a:r>
              <a:rPr lang="it-IT" u="sng" dirty="0" smtClean="0"/>
              <a:t>MODELLI SU BASE   </a:t>
            </a:r>
            <a:r>
              <a:rPr lang="it-IT" u="sng" dirty="0"/>
              <a:t>DINAMICA </a:t>
            </a:r>
          </a:p>
          <a:p>
            <a:pPr marL="0" indent="0">
              <a:buNone/>
            </a:pPr>
            <a:r>
              <a:rPr lang="it-IT" dirty="0"/>
              <a:t>D</a:t>
            </a:r>
            <a:r>
              <a:rPr lang="it-IT" dirty="0" smtClean="0"/>
              <a:t>ove viene messo l’accento sull’interpretazione simbolica degli eventi  </a:t>
            </a:r>
          </a:p>
          <a:p>
            <a:pPr marL="0" indent="0">
              <a:buNone/>
            </a:pPr>
            <a:r>
              <a:rPr lang="it-IT" dirty="0" smtClean="0"/>
              <a:t>   Es. BENENZON, PRIESLEY, GIM..</a:t>
            </a:r>
          </a:p>
          <a:p>
            <a:pPr marL="0" indent="0">
              <a:buNone/>
            </a:pPr>
            <a:r>
              <a:rPr lang="it-IT" u="sng" dirty="0" smtClean="0"/>
              <a:t>MODELLI SU BASE COMPORTAMENTALE</a:t>
            </a:r>
          </a:p>
          <a:p>
            <a:pPr marL="0" indent="0">
              <a:buNone/>
            </a:pPr>
            <a:r>
              <a:rPr lang="it-IT" dirty="0" smtClean="0"/>
              <a:t>Dove viene data rilevanza alle evidenze comportamentali elicitate da stimoli </a:t>
            </a:r>
            <a:r>
              <a:rPr lang="it-IT" dirty="0"/>
              <a:t> </a:t>
            </a:r>
            <a:r>
              <a:rPr lang="it-IT" dirty="0" smtClean="0"/>
              <a:t>sonori</a:t>
            </a:r>
          </a:p>
          <a:p>
            <a:pPr marL="0" indent="0">
              <a:buNone/>
            </a:pPr>
            <a:r>
              <a:rPr lang="it-IT" dirty="0" smtClean="0"/>
              <a:t>Es.  BMT di C. MADSEN, METODO STAM….</a:t>
            </a:r>
          </a:p>
          <a:p>
            <a:pPr marL="0" indent="0">
              <a:buNone/>
            </a:pPr>
            <a:r>
              <a:rPr lang="it-IT" u="sng" dirty="0" smtClean="0"/>
              <a:t>MODELLI MUSICOCENTRATI</a:t>
            </a:r>
          </a:p>
          <a:p>
            <a:pPr marL="0" indent="0">
              <a:buNone/>
            </a:pPr>
            <a:r>
              <a:rPr lang="it-IT" dirty="0" smtClean="0"/>
              <a:t>Dove vien messa in primo piano  la produzione sonora senza creare linee di demarcazione tra terapia e non terapia. </a:t>
            </a:r>
          </a:p>
          <a:p>
            <a:pPr marL="0" indent="0">
              <a:buNone/>
            </a:pPr>
            <a:r>
              <a:rPr lang="it-IT" dirty="0" smtClean="0"/>
              <a:t>Es. NORDOFF ROBBINS…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9511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ALCUNE TECNICHE  E APPROCCI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Bodypercussion</a:t>
            </a:r>
            <a:endParaRPr lang="it-IT" dirty="0" smtClean="0"/>
          </a:p>
          <a:p>
            <a:r>
              <a:rPr lang="it-IT" dirty="0" smtClean="0"/>
              <a:t>Dialogo </a:t>
            </a:r>
            <a:r>
              <a:rPr lang="it-IT" dirty="0"/>
              <a:t>sonoro</a:t>
            </a:r>
          </a:p>
          <a:p>
            <a:r>
              <a:rPr lang="it-IT" dirty="0" err="1" smtClean="0"/>
              <a:t>Songwriting</a:t>
            </a:r>
            <a:endParaRPr lang="it-IT" dirty="0" smtClean="0"/>
          </a:p>
          <a:p>
            <a:r>
              <a:rPr lang="it-IT" dirty="0" err="1" smtClean="0"/>
              <a:t>Psicofonia</a:t>
            </a:r>
            <a:endParaRPr lang="it-IT" dirty="0" smtClean="0"/>
          </a:p>
          <a:p>
            <a:r>
              <a:rPr lang="it-IT" dirty="0" smtClean="0"/>
              <a:t>Costruzione strumenti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582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0" y="339450"/>
            <a:ext cx="4948238" cy="886968"/>
          </a:xfrm>
        </p:spPr>
        <p:txBody>
          <a:bodyPr/>
          <a:lstStyle/>
          <a:p>
            <a:r>
              <a:rPr lang="it-IT" dirty="0" smtClean="0"/>
              <a:t>AREE D’INTERVENTO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29000" y="1246927"/>
            <a:ext cx="4946602" cy="460663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5600" u="sng" dirty="0" smtClean="0"/>
              <a:t>TERAPEUTICO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5600" dirty="0" smtClean="0"/>
              <a:t>Es. AREA PSICHIATRIA USL. 16  PADOVA sedute gruppali  con equipe   allargata , infermiere, psicologo, psichiatra, </a:t>
            </a:r>
            <a:r>
              <a:rPr lang="it-IT" sz="5600" dirty="0" err="1" smtClean="0"/>
              <a:t>musicoterapeuta</a:t>
            </a:r>
            <a:endParaRPr lang="it-IT" sz="5600" dirty="0"/>
          </a:p>
          <a:p>
            <a:pPr marL="0" indent="0">
              <a:lnSpc>
                <a:spcPct val="90000"/>
              </a:lnSpc>
              <a:buNone/>
            </a:pPr>
            <a:r>
              <a:rPr lang="it-IT" sz="5600" dirty="0" smtClean="0"/>
              <a:t>http</a:t>
            </a:r>
            <a:r>
              <a:rPr lang="it-IT" sz="5600" dirty="0"/>
              <a:t>://www.congrmusicoterapia2013.altervista.org/</a:t>
            </a:r>
            <a:r>
              <a:rPr lang="it-IT" sz="5600" dirty="0" err="1"/>
              <a:t>chisiamo.html</a:t>
            </a:r>
            <a:endParaRPr lang="it-IT" sz="56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it-IT" sz="5600" u="sng" dirty="0"/>
              <a:t>RIABILITATIVO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5600" dirty="0" smtClean="0"/>
              <a:t> Es. Centri diurni C D, centri riabilitativi in psichiatria ad alta assistenza   in   area psichiatrica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5600" dirty="0" smtClean="0"/>
              <a:t> Es. </a:t>
            </a:r>
            <a:r>
              <a:rPr lang="it-IT" sz="5600" dirty="0" err="1" smtClean="0"/>
              <a:t>Royal</a:t>
            </a:r>
            <a:r>
              <a:rPr lang="it-IT" sz="5600" dirty="0" smtClean="0"/>
              <a:t> Hospital </a:t>
            </a:r>
            <a:r>
              <a:rPr lang="it-IT" sz="5600" dirty="0" err="1" smtClean="0"/>
              <a:t>London</a:t>
            </a:r>
            <a:r>
              <a:rPr lang="it-IT" sz="5600" dirty="0" smtClean="0"/>
              <a:t> in ambito post-traumatico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5600" dirty="0" smtClean="0"/>
              <a:t>  http</a:t>
            </a:r>
            <a:r>
              <a:rPr lang="it-IT" sz="5600" dirty="0"/>
              <a:t>://</a:t>
            </a:r>
            <a:r>
              <a:rPr lang="it-IT" sz="5600" dirty="0" err="1"/>
              <a:t>www.rhn.org.uk</a:t>
            </a:r>
            <a:r>
              <a:rPr lang="it-IT" sz="5600" dirty="0"/>
              <a:t>/</a:t>
            </a:r>
            <a:r>
              <a:rPr lang="it-IT" sz="5600" dirty="0" err="1"/>
              <a:t>our</a:t>
            </a:r>
            <a:r>
              <a:rPr lang="it-IT" sz="5600" dirty="0"/>
              <a:t>-work/</a:t>
            </a:r>
            <a:r>
              <a:rPr lang="it-IT" sz="5600" dirty="0" err="1"/>
              <a:t>our-services</a:t>
            </a:r>
            <a:r>
              <a:rPr lang="it-IT" sz="5600" dirty="0"/>
              <a:t>/music-</a:t>
            </a:r>
            <a:r>
              <a:rPr lang="it-IT" sz="5600" dirty="0" err="1"/>
              <a:t>therapy</a:t>
            </a:r>
            <a:r>
              <a:rPr lang="it-IT" sz="5600" dirty="0"/>
              <a:t>/</a:t>
            </a:r>
            <a:endParaRPr lang="it-IT" sz="56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it-IT" sz="5600" u="sng" dirty="0"/>
              <a:t>PREVENTIVO</a:t>
            </a:r>
            <a:r>
              <a:rPr lang="it-IT" sz="5600" dirty="0" smtClean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5600" dirty="0" smtClean="0"/>
              <a:t>Es. TIME metodo di potenziamento delle   </a:t>
            </a:r>
            <a:r>
              <a:rPr lang="it-IT" sz="5600" dirty="0" err="1" smtClean="0"/>
              <a:t>capacita’</a:t>
            </a:r>
            <a:r>
              <a:rPr lang="it-IT" sz="5600" dirty="0" smtClean="0"/>
              <a:t> di lettura-scrittura nella  scuola primaria.  Comprensorio di Galliera Veneta (PD)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5600" u="sng" dirty="0"/>
              <a:t>EDUCATIVO</a:t>
            </a:r>
            <a:r>
              <a:rPr lang="it-IT" sz="5600" dirty="0" smtClean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5600" dirty="0" smtClean="0"/>
              <a:t> Es. Interventi di musicoterapia gruppale in ambito scolastico per migliorare dinamiche tra allievi.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5600" dirty="0" smtClean="0"/>
              <a:t>http</a:t>
            </a:r>
            <a:r>
              <a:rPr lang="it-IT" sz="5600" dirty="0"/>
              <a:t>://</a:t>
            </a:r>
            <a:r>
              <a:rPr lang="it-IT" sz="5600" dirty="0" err="1"/>
              <a:t>www.francescodassisi.org</a:t>
            </a:r>
            <a:r>
              <a:rPr lang="it-IT" sz="5600" dirty="0"/>
              <a:t>/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052865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TIPOLOGIE DI SETTING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INDIVIDUALE</a:t>
            </a:r>
          </a:p>
          <a:p>
            <a:endParaRPr lang="it-IT" dirty="0" smtClean="0"/>
          </a:p>
          <a:p>
            <a:r>
              <a:rPr lang="it-IT" dirty="0" smtClean="0"/>
              <a:t>GRUPPO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Nella musicoterapia di gruppo vi sono diverse modalità e sono legate al </a:t>
            </a:r>
            <a:r>
              <a:rPr lang="it-IT" dirty="0" smtClean="0"/>
              <a:t>contesto </a:t>
            </a:r>
            <a:r>
              <a:rPr lang="it-IT" dirty="0" smtClean="0"/>
              <a:t>e alla tipologia di utenza.</a:t>
            </a:r>
          </a:p>
          <a:p>
            <a:r>
              <a:rPr lang="it-IT" dirty="0" smtClean="0"/>
              <a:t>ORCHESTRALE</a:t>
            </a:r>
          </a:p>
          <a:p>
            <a:r>
              <a:rPr lang="it-IT" dirty="0" smtClean="0"/>
              <a:t>E’ una forma di lavoro, spesso </a:t>
            </a:r>
            <a:r>
              <a:rPr lang="it-IT" dirty="0" err="1" smtClean="0"/>
              <a:t>musicocentrato</a:t>
            </a:r>
            <a:r>
              <a:rPr lang="it-IT" dirty="0" smtClean="0"/>
              <a:t>, dove si costituisce un </a:t>
            </a:r>
            <a:r>
              <a:rPr lang="it-IT" dirty="0" smtClean="0"/>
              <a:t>orchestra </a:t>
            </a:r>
            <a:r>
              <a:rPr lang="it-IT" dirty="0" smtClean="0"/>
              <a:t>con musicisti e utenti.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222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RICERCA IN MUSICOTERPIA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it-IT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RICERCA PUO’ ESSERE INTESA COME SISTEMATIZZAZIONE </a:t>
            </a:r>
            <a:br>
              <a:rPr lang="it-IT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it-IT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 </a:t>
            </a:r>
            <a:br>
              <a:rPr lang="it-IT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it-IT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VALUTAZIONE DELL’INTERVENTO TERAPEUTICO</a:t>
            </a:r>
            <a:br>
              <a:rPr lang="it-IT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it-IT" sz="2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7240965"/>
      </p:ext>
    </p:extLst>
  </p:cSld>
  <p:clrMapOvr>
    <a:masterClrMapping/>
  </p:clrMapOvr>
</p:sld>
</file>

<file path=ppt/theme/theme1.xml><?xml version="1.0" encoding="utf-8"?>
<a:theme xmlns:a="http://schemas.openxmlformats.org/drawingml/2006/main" name="Ispirazione">
  <a:themeElements>
    <a:clrScheme name="Ispirazione">
      <a:dk1>
        <a:sysClr val="windowText" lastClr="000000"/>
      </a:dk1>
      <a:lt1>
        <a:sysClr val="window" lastClr="FFFFFF"/>
      </a:lt1>
      <a:dk2>
        <a:srgbClr val="2F2F26"/>
      </a:dk2>
      <a:lt2>
        <a:srgbClr val="9FA795"/>
      </a:lt2>
      <a:accent1>
        <a:srgbClr val="749805"/>
      </a:accent1>
      <a:accent2>
        <a:srgbClr val="BACC82"/>
      </a:accent2>
      <a:accent3>
        <a:srgbClr val="6E9EC2"/>
      </a:accent3>
      <a:accent4>
        <a:srgbClr val="2046A5"/>
      </a:accent4>
      <a:accent5>
        <a:srgbClr val="5039C6"/>
      </a:accent5>
      <a:accent6>
        <a:srgbClr val="7411D0"/>
      </a:accent6>
      <a:hlink>
        <a:srgbClr val="FFC000"/>
      </a:hlink>
      <a:folHlink>
        <a:srgbClr val="C0C000"/>
      </a:folHlink>
    </a:clrScheme>
    <a:fontScheme name="Ispirazione">
      <a:majorFont>
        <a:latin typeface="News Gothic MT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spirazione">
      <a:fillStyleLst>
        <a:solidFill>
          <a:schemeClr val="phClr"/>
        </a:solidFill>
        <a:gradFill rotWithShape="1">
          <a:gsLst>
            <a:gs pos="25000">
              <a:schemeClr val="phClr">
                <a:tint val="90000"/>
                <a:shade val="100000"/>
                <a:alpha val="90000"/>
                <a:satMod val="150000"/>
              </a:schemeClr>
            </a:gs>
            <a:gs pos="100000">
              <a:schemeClr val="phClr">
                <a:tint val="100000"/>
                <a:shade val="60000"/>
                <a:satMod val="13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0000"/>
                <a:shade val="100000"/>
                <a:alpha val="85000"/>
                <a:satMod val="150000"/>
              </a:schemeClr>
            </a:gs>
            <a:gs pos="33000">
              <a:schemeClr val="phClr">
                <a:tint val="90000"/>
                <a:shade val="100000"/>
                <a:alpha val="95000"/>
                <a:satMod val="130000"/>
              </a:schemeClr>
            </a:gs>
            <a:gs pos="67000">
              <a:schemeClr val="phClr">
                <a:shade val="70000"/>
                <a:satMod val="135000"/>
              </a:schemeClr>
            </a:gs>
            <a:gs pos="100000">
              <a:schemeClr val="phClr">
                <a:shade val="50000"/>
                <a:satMod val="135000"/>
              </a:schemeClr>
            </a:gs>
          </a:gsLst>
          <a:lin ang="13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thickThin" algn="ctr">
          <a:solidFill>
            <a:schemeClr val="phClr"/>
          </a:solidFill>
          <a:prstDash val="solid"/>
        </a:ln>
        <a:ln w="38100" cap="flat" cmpd="thinThick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woPt" dir="tl"/>
          </a:scene3d>
          <a:sp3d extrusionH="12700" prstMaterial="softEdge">
            <a:bevelT w="25400" h="50800"/>
          </a:sp3d>
        </a:effectStyle>
        <a:effectStyle>
          <a:effectLst>
            <a:innerShdw blurRad="50800" dist="25400" dir="2400000">
              <a:srgbClr val="808080">
                <a:alpha val="75000"/>
              </a:srgbClr>
            </a:innerShdw>
            <a:reflection blurRad="38100" stA="26000" endPos="35000" dist="12700" dir="5400000" fadeDir="48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Ispirazione.thmx</Template>
  <TotalTime>232</TotalTime>
  <Words>534</Words>
  <Application>Microsoft Macintosh PowerPoint</Application>
  <PresentationFormat>Presentazione su schermo (4:3)</PresentationFormat>
  <Paragraphs>74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Ispirazione</vt:lpstr>
      <vt:lpstr>MUSICOTERAPIA</vt:lpstr>
      <vt:lpstr>DEFINIZIONI</vt:lpstr>
      <vt:lpstr>CURA, CULTURA E MUSICA</vt:lpstr>
      <vt:lpstr>I PRIMI CONTRIBUTI DALLA PSICOLOGIA</vt:lpstr>
      <vt:lpstr>MODELLI IN MUSICOTERPIA</vt:lpstr>
      <vt:lpstr>ALCUNE TECNICHE  E APPROCCI</vt:lpstr>
      <vt:lpstr>AREE D’INTERVENTO</vt:lpstr>
      <vt:lpstr>TIPOLOGIE DI SETTING</vt:lpstr>
      <vt:lpstr>LA RICERCA IN MUSICOTERPIA</vt:lpstr>
      <vt:lpstr>LE FONTI DELLA RICERCA IN MUSICOTERPIA</vt:lpstr>
      <vt:lpstr>I problemi nella ricerca in musicoterapia</vt:lpstr>
      <vt:lpstr>  SITI</vt:lpstr>
    </vt:vector>
  </TitlesOfParts>
  <Company>mio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MUSICOTERAPIA</dc:title>
  <dc:creator>luca xodo</dc:creator>
  <cp:lastModifiedBy>luca xodo</cp:lastModifiedBy>
  <cp:revision>20</cp:revision>
  <dcterms:created xsi:type="dcterms:W3CDTF">2014-05-07T11:45:03Z</dcterms:created>
  <dcterms:modified xsi:type="dcterms:W3CDTF">2014-05-07T15:42:18Z</dcterms:modified>
</cp:coreProperties>
</file>