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4" r:id="rId1"/>
  </p:sldMasterIdLst>
  <p:notesMasterIdLst>
    <p:notesMasterId r:id="rId14"/>
  </p:notesMasterIdLst>
  <p:sldIdLst>
    <p:sldId id="256" r:id="rId2"/>
    <p:sldId id="257" r:id="rId3"/>
    <p:sldId id="263" r:id="rId4"/>
    <p:sldId id="267" r:id="rId5"/>
    <p:sldId id="258" r:id="rId6"/>
    <p:sldId id="259" r:id="rId7"/>
    <p:sldId id="261" r:id="rId8"/>
    <p:sldId id="260" r:id="rId9"/>
    <p:sldId id="262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12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4CDCB-4D67-9C46-9445-C156D3099A1D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CC523-E6AE-214D-8D23-BF3E3EB05B2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422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CC523-E6AE-214D-8D23-BF3E3EB05B2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653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A9B540C-44DA-4F69-89C9-7C84606640D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, 2 didasc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, 3 didasc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784E37A1-AA39-1243-82A1-C4A8B8F54385}" type="datetimeFigureOut">
              <a:rPr lang="it-IT" smtClean="0"/>
              <a:t>07/05/14</a:t>
            </a:fld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61BE51E9-EEA0-7F45-AA20-6493487AD746}" type="slidenum">
              <a:rPr lang="it-IT" smtClean="0"/>
              <a:t>‹n.›</a:t>
            </a:fld>
            <a:endParaRPr lang="it-IT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  <p:sldLayoutId id="2147483838" r:id="rId14"/>
    <p:sldLayoutId id="2147483839" r:id="rId15"/>
    <p:sldLayoutId id="2147483840" r:id="rId16"/>
    <p:sldLayoutId id="2147483841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ummaries.cochrane.org/search/site/music%20therapy" TargetMode="External"/><Relationship Id="rId4" Type="http://schemas.openxmlformats.org/officeDocument/2006/relationships/hyperlink" Target="http://www.confiam.it/" TargetMode="External"/><Relationship Id="rId5" Type="http://schemas.openxmlformats.org/officeDocument/2006/relationships/hyperlink" Target="http://emtc-eu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ictherapy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800" dirty="0" smtClean="0"/>
              <a:t>MUSICOTERAPIA</a:t>
            </a:r>
            <a:endParaRPr lang="it-IT" sz="2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PADOVA 8 MAGGIO 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5645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FONTI DELLA RICERCA IN MUSICOTERPIA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800" dirty="0"/>
              <a:t/>
            </a:r>
            <a:br>
              <a:rPr lang="it-IT" sz="800" dirty="0"/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EVIDENCE BASED MEDICINE</a:t>
            </a:r>
            <a:b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Symbol" charset="0"/>
              </a:rPr>
              <a:t></a:t>
            </a:r>
            <a:b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Symbol" charset="0"/>
              </a:rPr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b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EVIDENCE BASED </a:t>
            </a:r>
            <a:r>
              <a:rPr lang="it-IT" sz="800" dirty="0">
                <a:solidFill>
                  <a:srgbClr val="000000"/>
                </a:solidFill>
              </a:rPr>
              <a:t/>
            </a:r>
            <a:br>
              <a:rPr lang="it-IT" sz="800" dirty="0">
                <a:solidFill>
                  <a:srgbClr val="000000"/>
                </a:solidFill>
              </a:rPr>
            </a:br>
            <a:r>
              <a:rPr lang="it-IT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MUSIC</a:t>
            </a:r>
            <a:r>
              <a:rPr lang="it-IT" sz="800" dirty="0">
                <a:solidFill>
                  <a:srgbClr val="000000"/>
                </a:solidFill>
              </a:rPr>
              <a:t> </a:t>
            </a:r>
            <a:r>
              <a:rPr lang="it-IT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THERAPY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Es. </a:t>
            </a:r>
            <a:r>
              <a:rPr lang="it-IT" sz="17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http://</a:t>
            </a:r>
            <a:r>
              <a:rPr lang="it-IT" sz="17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www.bibliotecacochrane.com</a:t>
            </a:r>
            <a:r>
              <a:rPr lang="it-IT" sz="17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/pdf/CD003477.pdf</a:t>
            </a:r>
          </a:p>
        </p:txBody>
      </p:sp>
    </p:spTree>
    <p:extLst>
      <p:ext uri="{BB962C8B-B14F-4D97-AF65-F5344CB8AC3E}">
        <p14:creationId xmlns:p14="http://schemas.microsoft.com/office/powerpoint/2010/main" val="610643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problemi nella ricerca in musicoterapia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it-IT" dirty="0"/>
              <a:t>QUALCHE EVIDENZA CLINICA MA MINORI EVIDENZE SCIENTIFICHE</a:t>
            </a:r>
          </a:p>
          <a:p>
            <a:pPr>
              <a:lnSpc>
                <a:spcPct val="90000"/>
              </a:lnSpc>
              <a:defRPr/>
            </a:pPr>
            <a:r>
              <a:rPr lang="it-IT" dirty="0"/>
              <a:t>SCARSITA’ DI STUDI STRUTTURATI SECONDO CRITERI SCIENTIFICI</a:t>
            </a:r>
          </a:p>
          <a:p>
            <a:pPr>
              <a:lnSpc>
                <a:spcPct val="90000"/>
              </a:lnSpc>
              <a:defRPr/>
            </a:pPr>
            <a:r>
              <a:rPr lang="it-IT" dirty="0"/>
              <a:t>NECESSITA’ DI DEFINIZIONE DELL’APPROCCIO MUSICOTERAPICO</a:t>
            </a:r>
          </a:p>
          <a:p>
            <a:pPr>
              <a:lnSpc>
                <a:spcPct val="90000"/>
              </a:lnSpc>
              <a:defRPr/>
            </a:pPr>
            <a:r>
              <a:rPr lang="it-IT" dirty="0"/>
              <a:t>NECESSITA’ DI DEFINIZIONE DI CRITERI METODOLOGICI PER LA RICERCA MUSICOTERAPICA </a:t>
            </a:r>
          </a:p>
          <a:p>
            <a:pPr>
              <a:lnSpc>
                <a:spcPct val="90000"/>
              </a:lnSpc>
              <a:defRPr/>
            </a:pPr>
            <a:r>
              <a:rPr lang="it-IT" dirty="0"/>
              <a:t>NECESSITA’ DI INDICATORI STANDARDIZZATI E VALIDATI DI PERCORSO E DI </a:t>
            </a:r>
            <a:r>
              <a:rPr lang="it-IT" dirty="0" smtClean="0"/>
              <a:t>ESITO  </a:t>
            </a:r>
          </a:p>
          <a:p>
            <a:pPr>
              <a:lnSpc>
                <a:spcPct val="90000"/>
              </a:lnSpc>
              <a:defRPr/>
            </a:pPr>
            <a:r>
              <a:rPr lang="it-IT" sz="1000" dirty="0" smtClean="0"/>
              <a:t>(TRADUZIONE DA COCHRANE REVIEW)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2976276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 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http://www.musictherapy.org</a:t>
            </a:r>
            <a:r>
              <a:rPr lang="it-IT" dirty="0" smtClean="0">
                <a:hlinkClick r:id="rId2"/>
              </a:rPr>
              <a:t>/</a:t>
            </a:r>
            <a:r>
              <a:rPr lang="it-IT" dirty="0" smtClean="0"/>
              <a:t> </a:t>
            </a:r>
            <a:endParaRPr lang="it-IT" dirty="0" smtClean="0"/>
          </a:p>
          <a:p>
            <a:r>
              <a:rPr lang="it-IT" dirty="0" smtClean="0">
                <a:hlinkClick r:id="rId3"/>
              </a:rPr>
              <a:t>http</a:t>
            </a:r>
            <a:r>
              <a:rPr lang="it-IT" dirty="0">
                <a:hlinkClick r:id="rId3"/>
              </a:rPr>
              <a:t>://summaries.cochrane.org/search/site/music%20therapy</a:t>
            </a:r>
            <a:endParaRPr lang="it-IT" dirty="0"/>
          </a:p>
          <a:p>
            <a:r>
              <a:rPr lang="it-IT" dirty="0">
                <a:hlinkClick r:id="rId4"/>
              </a:rPr>
              <a:t>http://www.confiam.it</a:t>
            </a:r>
            <a:r>
              <a:rPr lang="it-IT" dirty="0" smtClean="0">
                <a:hlinkClick r:id="rId4"/>
              </a:rPr>
              <a:t>/</a:t>
            </a:r>
            <a:endParaRPr lang="it-IT" dirty="0" smtClean="0"/>
          </a:p>
          <a:p>
            <a:r>
              <a:rPr lang="it-IT" dirty="0">
                <a:hlinkClick r:id="rId5"/>
              </a:rPr>
              <a:t>http://emtc-eu.com</a:t>
            </a:r>
            <a:r>
              <a:rPr lang="it-IT" dirty="0" smtClean="0">
                <a:hlinkClick r:id="rId5"/>
              </a:rPr>
              <a:t>/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012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cap="all" dirty="0"/>
              <a:t>La musicoterapia è una forma di trattamento in cui si instaura un mutuo rapporto tra paziente e terapeuta che permetta il prodursi di cambiamenti nella condizione del paziente. Attraverso l’uso della  musica </a:t>
            </a:r>
            <a:r>
              <a:rPr lang="it-IT" cap="all" dirty="0" smtClean="0"/>
              <a:t>in </a:t>
            </a:r>
            <a:r>
              <a:rPr lang="it-IT" cap="all" dirty="0"/>
              <a:t>ambito clinico, il terapeuta cerca di stabilire un’interazione, un’esperienza condivisa che porti al perseguimento degli scopi terapeutici determinati dalla patologia del paziente.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081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CURA, CULTURA E MUSICA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DISPOSITIVI MUSICALI COLLOCATI CULTURALMENTE IN AREE E CONTESTI DEFINITI ( Es. TARANTISMO IN ITALIA</a:t>
            </a:r>
            <a:r>
              <a:rPr lang="it-IT" dirty="0"/>
              <a:t>)</a:t>
            </a:r>
            <a:r>
              <a:rPr lang="it-IT" dirty="0" smtClean="0"/>
              <a:t> </a:t>
            </a:r>
          </a:p>
          <a:p>
            <a:r>
              <a:rPr lang="it-IT" dirty="0" smtClean="0"/>
              <a:t>LA MUSICA IN RITI A SCOPO TERAPEUTICO-RELIGIOSO ( Es. SANTERIA, GHAWA, DJINNAFOLIE,….) </a:t>
            </a:r>
          </a:p>
        </p:txBody>
      </p:sp>
    </p:spTree>
    <p:extLst>
      <p:ext uri="{BB962C8B-B14F-4D97-AF65-F5344CB8AC3E}">
        <p14:creationId xmlns:p14="http://schemas.microsoft.com/office/powerpoint/2010/main" val="55498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PRIMI CONTRIBUTI DALLA PSICOLOGIA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Studi sulla Psicologia del ritmo</a:t>
            </a:r>
          </a:p>
          <a:p>
            <a:pPr marL="0" indent="0">
              <a:buNone/>
            </a:pPr>
            <a:r>
              <a:rPr lang="it-IT" dirty="0" smtClean="0"/>
              <a:t>    di P. </a:t>
            </a:r>
            <a:r>
              <a:rPr lang="it-IT" dirty="0" err="1" smtClean="0"/>
              <a:t>Fraisse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Studi sulla direzione del suono (localizzazione sonora) </a:t>
            </a:r>
          </a:p>
          <a:p>
            <a:pPr marL="0" indent="0">
              <a:buNone/>
            </a:pPr>
            <a:r>
              <a:rPr lang="it-IT" dirty="0" err="1" smtClean="0"/>
              <a:t>Wertheimer</a:t>
            </a:r>
            <a:r>
              <a:rPr lang="it-IT" dirty="0" smtClean="0"/>
              <a:t> e </a:t>
            </a:r>
            <a:r>
              <a:rPr lang="it-IT" dirty="0" err="1" smtClean="0"/>
              <a:t>Hornbostel</a:t>
            </a:r>
            <a:endParaRPr lang="it-IT" dirty="0" smtClean="0"/>
          </a:p>
          <a:p>
            <a:pPr marL="0" indent="0">
              <a:buNone/>
            </a:pPr>
            <a:r>
              <a:rPr lang="it-IT" dirty="0" err="1" smtClean="0"/>
              <a:t>TonPsichologie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dirty="0" smtClean="0"/>
              <a:t>Carl </a:t>
            </a:r>
            <a:r>
              <a:rPr lang="it-IT" dirty="0" err="1" smtClean="0"/>
              <a:t>Stumpf</a:t>
            </a:r>
            <a:r>
              <a:rPr lang="it-IT" dirty="0" smtClean="0"/>
              <a:t> e Wolfgang </a:t>
            </a:r>
            <a:r>
              <a:rPr lang="it-IT" dirty="0" err="1" smtClean="0"/>
              <a:t>Köler</a:t>
            </a:r>
            <a:endParaRPr lang="it-IT" dirty="0" smtClean="0"/>
          </a:p>
          <a:p>
            <a:pPr marL="0" indent="0">
              <a:buNone/>
            </a:pPr>
            <a:r>
              <a:rPr lang="it-IT" sz="1000" dirty="0" smtClean="0"/>
              <a:t>(Kurt </a:t>
            </a:r>
            <a:r>
              <a:rPr lang="it-IT" sz="1000" dirty="0" err="1" smtClean="0"/>
              <a:t>Koffka</a:t>
            </a:r>
            <a:r>
              <a:rPr lang="it-IT" sz="1000" dirty="0" smtClean="0"/>
              <a:t> fece la tesi di dottorato con </a:t>
            </a:r>
            <a:r>
              <a:rPr lang="it-IT" sz="1000" dirty="0" err="1" smtClean="0"/>
              <a:t>Stumpf</a:t>
            </a:r>
            <a:r>
              <a:rPr lang="it-IT" sz="1000" dirty="0" smtClean="0"/>
              <a:t> sulla percezione degli intervalli sonori e visivi)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23631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IN MUSICOTERPIA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29000" y="2020888"/>
            <a:ext cx="4946602" cy="4663930"/>
          </a:xfrm>
        </p:spPr>
        <p:txBody>
          <a:bodyPr>
            <a:normAutofit fontScale="92500" lnSpcReduction="20000"/>
          </a:bodyPr>
          <a:lstStyle/>
          <a:p>
            <a:r>
              <a:rPr lang="it-IT" u="sng" dirty="0" smtClean="0"/>
              <a:t>MODELLI SU BASE   </a:t>
            </a:r>
            <a:r>
              <a:rPr lang="it-IT" u="sng" dirty="0"/>
              <a:t>DINAMICA </a:t>
            </a:r>
          </a:p>
          <a:p>
            <a:pPr marL="0" indent="0">
              <a:buNone/>
            </a:pPr>
            <a:r>
              <a:rPr lang="it-IT" dirty="0"/>
              <a:t>D</a:t>
            </a:r>
            <a:r>
              <a:rPr lang="it-IT" dirty="0" smtClean="0"/>
              <a:t>ove viene messo l’accento sull’interpretazione simbolica degli eventi  </a:t>
            </a:r>
          </a:p>
          <a:p>
            <a:pPr marL="0" indent="0">
              <a:buNone/>
            </a:pPr>
            <a:r>
              <a:rPr lang="it-IT" dirty="0" smtClean="0"/>
              <a:t>   Es. BENENZON, PRIESLEY, GIM..</a:t>
            </a:r>
          </a:p>
          <a:p>
            <a:pPr marL="0" indent="0">
              <a:buNone/>
            </a:pPr>
            <a:r>
              <a:rPr lang="it-IT" u="sng" dirty="0" smtClean="0"/>
              <a:t>MODELLI SU BASE COMPORTAMENTALE</a:t>
            </a:r>
          </a:p>
          <a:p>
            <a:pPr marL="0" indent="0">
              <a:buNone/>
            </a:pPr>
            <a:r>
              <a:rPr lang="it-IT" dirty="0" smtClean="0"/>
              <a:t>Dove viene data rilevanza alle evidenze comportamentali elicitate da stimoli </a:t>
            </a:r>
            <a:r>
              <a:rPr lang="it-IT" dirty="0"/>
              <a:t> </a:t>
            </a:r>
            <a:r>
              <a:rPr lang="it-IT" dirty="0" smtClean="0"/>
              <a:t>sonori</a:t>
            </a:r>
          </a:p>
          <a:p>
            <a:pPr marL="0" indent="0">
              <a:buNone/>
            </a:pPr>
            <a:r>
              <a:rPr lang="it-IT" dirty="0" smtClean="0"/>
              <a:t>Es.  BMT di C. MADSEN, METODO STAM….</a:t>
            </a:r>
          </a:p>
          <a:p>
            <a:pPr marL="0" indent="0">
              <a:buNone/>
            </a:pPr>
            <a:r>
              <a:rPr lang="it-IT" u="sng" dirty="0" smtClean="0"/>
              <a:t>MODELLI MUSICOCENTRATI</a:t>
            </a:r>
          </a:p>
          <a:p>
            <a:pPr marL="0" indent="0">
              <a:buNone/>
            </a:pPr>
            <a:r>
              <a:rPr lang="it-IT" dirty="0" smtClean="0"/>
              <a:t>Dove vien messa in primo piano  la produzione sonora senza creare linee di demarcazione tra terapia e non terapia. </a:t>
            </a:r>
          </a:p>
          <a:p>
            <a:pPr marL="0" indent="0">
              <a:buNone/>
            </a:pPr>
            <a:r>
              <a:rPr lang="it-IT" dirty="0" smtClean="0"/>
              <a:t>Es. NORDOFF ROBBINS…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9511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ALCUNE TECNICHE  E APPROCCI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Bodypercussion</a:t>
            </a:r>
            <a:endParaRPr lang="it-IT" dirty="0" smtClean="0"/>
          </a:p>
          <a:p>
            <a:r>
              <a:rPr lang="it-IT" dirty="0" smtClean="0"/>
              <a:t>Dialogo </a:t>
            </a:r>
            <a:r>
              <a:rPr lang="it-IT" dirty="0"/>
              <a:t>sonoro</a:t>
            </a:r>
          </a:p>
          <a:p>
            <a:r>
              <a:rPr lang="it-IT" dirty="0" err="1" smtClean="0"/>
              <a:t>Songwriting</a:t>
            </a:r>
            <a:endParaRPr lang="it-IT" dirty="0" smtClean="0"/>
          </a:p>
          <a:p>
            <a:r>
              <a:rPr lang="it-IT" dirty="0" err="1" smtClean="0"/>
              <a:t>Psicofonia</a:t>
            </a:r>
            <a:endParaRPr lang="it-IT" dirty="0" smtClean="0"/>
          </a:p>
          <a:p>
            <a:r>
              <a:rPr lang="it-IT" dirty="0" smtClean="0"/>
              <a:t>Costruzione strumenti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5821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0" y="339450"/>
            <a:ext cx="4948238" cy="886968"/>
          </a:xfrm>
        </p:spPr>
        <p:txBody>
          <a:bodyPr/>
          <a:lstStyle/>
          <a:p>
            <a:r>
              <a:rPr lang="it-IT" dirty="0" smtClean="0"/>
              <a:t>AREE D’INTERVENTO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29000" y="1246927"/>
            <a:ext cx="4946602" cy="460663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t-IT" sz="5600" u="sng" dirty="0" smtClean="0"/>
              <a:t>TERAPEUTICO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Es. AREA PSICHIATRIA USL. 16  PADOVA sedute gruppali  con equipe   allargata , infermiere, psicologo, psichiatra, </a:t>
            </a:r>
            <a:r>
              <a:rPr lang="it-IT" sz="5600" dirty="0" err="1" smtClean="0"/>
              <a:t>musicoterapeuta</a:t>
            </a:r>
            <a:endParaRPr lang="it-IT" sz="5600" dirty="0"/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http</a:t>
            </a:r>
            <a:r>
              <a:rPr lang="it-IT" sz="5600" dirty="0"/>
              <a:t>://www.congrmusicoterapia2013.altervista.org/</a:t>
            </a:r>
            <a:r>
              <a:rPr lang="it-IT" sz="5600" dirty="0" err="1"/>
              <a:t>chisiamo.html</a:t>
            </a:r>
            <a:endParaRPr lang="it-IT" sz="56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it-IT" sz="5600" u="sng" dirty="0"/>
              <a:t>RIABILITATIVO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 Es. Centri diurni C D, centri riabilitativi in psichiatria ad alta assistenza   in   area psichiatrica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 Es. </a:t>
            </a:r>
            <a:r>
              <a:rPr lang="it-IT" sz="5600" dirty="0" err="1" smtClean="0"/>
              <a:t>Royal</a:t>
            </a:r>
            <a:r>
              <a:rPr lang="it-IT" sz="5600" dirty="0" smtClean="0"/>
              <a:t> Hospital </a:t>
            </a:r>
            <a:r>
              <a:rPr lang="it-IT" sz="5600" dirty="0" err="1" smtClean="0"/>
              <a:t>London</a:t>
            </a:r>
            <a:r>
              <a:rPr lang="it-IT" sz="5600" dirty="0" smtClean="0"/>
              <a:t> in ambito post-traumatico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  http</a:t>
            </a:r>
            <a:r>
              <a:rPr lang="it-IT" sz="5600" dirty="0"/>
              <a:t>://</a:t>
            </a:r>
            <a:r>
              <a:rPr lang="it-IT" sz="5600" dirty="0" err="1"/>
              <a:t>www.rhn.org.uk</a:t>
            </a:r>
            <a:r>
              <a:rPr lang="it-IT" sz="5600" dirty="0"/>
              <a:t>/</a:t>
            </a:r>
            <a:r>
              <a:rPr lang="it-IT" sz="5600" dirty="0" err="1"/>
              <a:t>our</a:t>
            </a:r>
            <a:r>
              <a:rPr lang="it-IT" sz="5600" dirty="0"/>
              <a:t>-work/</a:t>
            </a:r>
            <a:r>
              <a:rPr lang="it-IT" sz="5600" dirty="0" err="1"/>
              <a:t>our-services</a:t>
            </a:r>
            <a:r>
              <a:rPr lang="it-IT" sz="5600" dirty="0"/>
              <a:t>/music-</a:t>
            </a:r>
            <a:r>
              <a:rPr lang="it-IT" sz="5600" dirty="0" err="1"/>
              <a:t>therapy</a:t>
            </a:r>
            <a:r>
              <a:rPr lang="it-IT" sz="5600" dirty="0"/>
              <a:t>/</a:t>
            </a:r>
            <a:endParaRPr lang="it-IT" sz="56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it-IT" sz="5600" u="sng" dirty="0"/>
              <a:t>PREVENTIVO</a:t>
            </a:r>
            <a:r>
              <a:rPr lang="it-IT" sz="5600" dirty="0" smtClean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Es. TIME metodo di potenziamento delle   </a:t>
            </a:r>
            <a:r>
              <a:rPr lang="it-IT" sz="5600" dirty="0" err="1" smtClean="0"/>
              <a:t>capacita’</a:t>
            </a:r>
            <a:r>
              <a:rPr lang="it-IT" sz="5600" dirty="0" smtClean="0"/>
              <a:t> di lettura-scrittura nella  scuola primaria.  Comprensorio di Galliera Veneta (PD)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u="sng" dirty="0"/>
              <a:t>EDUCATIVO</a:t>
            </a:r>
            <a:r>
              <a:rPr lang="it-IT" sz="5600" dirty="0" smtClean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 Es. Interventi di musicoterapia gruppale in ambito scolastico per migliorare dinamiche tra allievi.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t-IT" sz="5600" dirty="0" smtClean="0"/>
              <a:t>http</a:t>
            </a:r>
            <a:r>
              <a:rPr lang="it-IT" sz="5600" dirty="0"/>
              <a:t>://</a:t>
            </a:r>
            <a:r>
              <a:rPr lang="it-IT" sz="5600" dirty="0" err="1"/>
              <a:t>www.francescodassisi.org</a:t>
            </a:r>
            <a:r>
              <a:rPr lang="it-IT" sz="5600" dirty="0"/>
              <a:t>/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5286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TIPOLOGIE DI SETTING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INDIVIDUALE</a:t>
            </a:r>
          </a:p>
          <a:p>
            <a:endParaRPr lang="it-IT" dirty="0" smtClean="0"/>
          </a:p>
          <a:p>
            <a:r>
              <a:rPr lang="it-IT" dirty="0" smtClean="0"/>
              <a:t>GRUPPO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Nella musicoterapia di gruppo vi sono diverse modalità e sono legate al </a:t>
            </a:r>
            <a:r>
              <a:rPr lang="it-IT" dirty="0" smtClean="0"/>
              <a:t>contesto </a:t>
            </a:r>
            <a:r>
              <a:rPr lang="it-IT" dirty="0" smtClean="0"/>
              <a:t>e alla tipologia di utenza.</a:t>
            </a:r>
          </a:p>
          <a:p>
            <a:r>
              <a:rPr lang="it-IT" dirty="0" smtClean="0"/>
              <a:t>ORCHESTRALE</a:t>
            </a:r>
          </a:p>
          <a:p>
            <a:r>
              <a:rPr lang="it-IT" dirty="0" smtClean="0"/>
              <a:t>E’ una forma di lavoro, spesso </a:t>
            </a:r>
            <a:r>
              <a:rPr lang="it-IT" dirty="0" err="1" smtClean="0"/>
              <a:t>musicocentrato</a:t>
            </a:r>
            <a:r>
              <a:rPr lang="it-IT" dirty="0" smtClean="0"/>
              <a:t>, dove si costituisce un </a:t>
            </a:r>
            <a:r>
              <a:rPr lang="it-IT" dirty="0" smtClean="0"/>
              <a:t>orchestra </a:t>
            </a:r>
            <a:r>
              <a:rPr lang="it-IT" dirty="0" smtClean="0"/>
              <a:t>con musicisti e utenti.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22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RICERCA IN MUSICOTERPIA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RICERCA PUO’ ESSERE INTESA COME SISTEMATIZZAZIONE </a:t>
            </a:r>
            <a:b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 </a:t>
            </a:r>
            <a:b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VALUTAZIONE DELL’INTERVENTO TERAPEUTICO</a:t>
            </a:r>
            <a:br>
              <a:rPr lang="it-IT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it-IT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240965"/>
      </p:ext>
    </p:extLst>
  </p:cSld>
  <p:clrMapOvr>
    <a:masterClrMapping/>
  </p:clrMapOvr>
</p:sld>
</file>

<file path=ppt/theme/theme1.xml><?xml version="1.0" encoding="utf-8"?>
<a:theme xmlns:a="http://schemas.openxmlformats.org/drawingml/2006/main" name="Ispirazione">
  <a:themeElements>
    <a:clrScheme name="Ispirazione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spirazione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spirazione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Ispirazione.thmx</Template>
  <TotalTime>232</TotalTime>
  <Words>534</Words>
  <Application>Microsoft Macintosh PowerPoint</Application>
  <PresentationFormat>Presentazione su schermo (4:3)</PresentationFormat>
  <Paragraphs>74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Ispirazione</vt:lpstr>
      <vt:lpstr>MUSICOTERAPIA</vt:lpstr>
      <vt:lpstr>DEFINIZIONI</vt:lpstr>
      <vt:lpstr>CURA, CULTURA E MUSICA</vt:lpstr>
      <vt:lpstr>I PRIMI CONTRIBUTI DALLA PSICOLOGIA</vt:lpstr>
      <vt:lpstr>MODELLI IN MUSICOTERPIA</vt:lpstr>
      <vt:lpstr>ALCUNE TECNICHE  E APPROCCI</vt:lpstr>
      <vt:lpstr>AREE D’INTERVENTO</vt:lpstr>
      <vt:lpstr>TIPOLOGIE DI SETTING</vt:lpstr>
      <vt:lpstr>LA RICERCA IN MUSICOTERPIA</vt:lpstr>
      <vt:lpstr>LE FONTI DELLA RICERCA IN MUSICOTERPIA</vt:lpstr>
      <vt:lpstr>I problemi nella ricerca in musicoterapia</vt:lpstr>
      <vt:lpstr>  SITI</vt:lpstr>
    </vt:vector>
  </TitlesOfParts>
  <Company>mio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MUSICOTERAPIA</dc:title>
  <dc:creator>luca xodo</dc:creator>
  <cp:lastModifiedBy>luca xodo</cp:lastModifiedBy>
  <cp:revision>20</cp:revision>
  <dcterms:created xsi:type="dcterms:W3CDTF">2014-05-07T11:45:03Z</dcterms:created>
  <dcterms:modified xsi:type="dcterms:W3CDTF">2014-05-07T15:42:18Z</dcterms:modified>
</cp:coreProperties>
</file>