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15"/>
  </p:handoutMasterIdLst>
  <p:sldIdLst>
    <p:sldId id="363" r:id="rId2"/>
    <p:sldId id="364" r:id="rId3"/>
    <p:sldId id="359" r:id="rId4"/>
    <p:sldId id="360" r:id="rId5"/>
    <p:sldId id="361" r:id="rId6"/>
    <p:sldId id="314" r:id="rId7"/>
    <p:sldId id="362" r:id="rId8"/>
    <p:sldId id="315" r:id="rId9"/>
    <p:sldId id="357" r:id="rId10"/>
    <p:sldId id="358" r:id="rId11"/>
    <p:sldId id="365" r:id="rId12"/>
    <p:sldId id="323" r:id="rId13"/>
    <p:sldId id="322" r:id="rId14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2" autoAdjust="0"/>
    <p:restoredTop sz="94700" autoAdjust="0"/>
  </p:normalViewPr>
  <p:slideViewPr>
    <p:cSldViewPr>
      <p:cViewPr varScale="1">
        <p:scale>
          <a:sx n="48" d="100"/>
          <a:sy n="48" d="100"/>
        </p:scale>
        <p:origin x="-11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F3C2237-F6AA-49D0-B008-5B26F4D7B1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FFFFD-7133-4C0B-AECE-0B181D014B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3A77F-67CF-43C7-9656-EEF90F5ABF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4DECD-5EF0-4F5D-9BAB-D9AD9DE8EE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BF3CB-7DA4-4792-BE3E-BD9919C069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FAC8C-4346-4FAB-BD68-B6B356D4F3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D5FF1-64B4-4C19-B376-1E5EBE6622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6DA7-00E0-45A4-BDDC-D55DBCB30B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4C228-AEB2-4232-8192-26F906FFBD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A4029-E2E8-4A9A-98FB-9A46A855664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3250-16E4-4CF0-904E-0C5BC02C51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87776-26A4-4AE9-BE52-EE5F2AD999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6AA3B-A106-4D13-B102-C2AF02110E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41CE8F-E947-42F7-9248-000161A979E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sz="quarter"/>
          </p:nvPr>
        </p:nvSpPr>
        <p:spPr>
          <a:xfrm>
            <a:off x="0" y="188641"/>
            <a:ext cx="9144000" cy="432047"/>
          </a:xfrm>
        </p:spPr>
        <p:txBody>
          <a:bodyPr/>
          <a:lstStyle/>
          <a:p>
            <a:pPr algn="ctr"/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DISFORIA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GENERE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sz="quarter" idx="1"/>
          </p:nvPr>
        </p:nvSpPr>
        <p:spPr>
          <a:xfrm>
            <a:off x="0" y="620688"/>
            <a:ext cx="9144000" cy="5018112"/>
          </a:xfrm>
        </p:spPr>
        <p:txBody>
          <a:bodyPr/>
          <a:lstStyle/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Sesso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indicatori biologici (cromosomi sex, gonadi, ormoni sex, organi genitali interni e esterni).</a:t>
            </a:r>
          </a:p>
          <a:p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Disturbo dello sviluppo sex.: deviazioni somatiche congenite del tratto riproduttivo e/o discrepanze tra indicatori di ♂ e ♀</a:t>
            </a: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il ruolo pubblico vissuto come bambino o bambina, uomo o donna. I fattori biologici sono considerati un contributo allo sviluppo di genere in interazione coi fattori sociali e psicologici</a:t>
            </a: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Assegnazione di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alla nascita</a:t>
            </a: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Atipico (o non conforme) rispetto al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senso statistico</a:t>
            </a:r>
          </a:p>
          <a:p>
            <a:r>
              <a:rPr lang="it-IT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Riassegnazione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di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cambiamento ufficiale (e di solito legale)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274638" algn="l"/>
              </a:tabLst>
              <a:defRPr/>
            </a:pPr>
            <a:r>
              <a:rPr lang="it-IT" sz="24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Prevalenza: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Sottostimata (solo su chi chiede aiuto):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dirty="0">
                <a:cs typeface="Tahoma" pitchFamily="34" charset="0"/>
                <a:sym typeface="Wingdings" pitchFamily="2" charset="2"/>
              </a:rPr>
              <a:t>♂ 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0,005-0,014%, 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♀ 0,002-0,003%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In bambini proporzione ♂:♀ da 2:1 a 4,5:1 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In adolescenti quasi uguali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In adulti ♂:♀ da 1:</a:t>
            </a:r>
            <a:r>
              <a:rPr lang="it-IT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1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 a 6,1:1. 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In 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Giappone e Polonia più ♀ che ♂</a:t>
            </a:r>
          </a:p>
          <a:p>
            <a:pPr>
              <a:tabLst>
                <a:tab pos="274638" algn="l"/>
              </a:tabLst>
              <a:defRPr/>
            </a:pPr>
            <a:endParaRPr lang="it-IT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tabLst>
                <a:tab pos="274638" algn="l"/>
              </a:tabLst>
              <a:defRPr/>
            </a:pPr>
            <a:r>
              <a:rPr lang="it-IT" sz="24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Sviluppo e Decorso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Bambini </a:t>
            </a:r>
            <a:r>
              <a:rPr lang="it-IT" sz="24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iniziano tra i 2 e i 4 </a:t>
            </a:r>
            <a:r>
              <a:rPr lang="it-IT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anni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Persistenza: nei nati 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♂ da 2,2 a 30%, nelle nate 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  <a:sym typeface="Wingdings" pitchFamily="2" charset="2"/>
              </a:rPr>
              <a:t>♀ da 12 a 50%. </a:t>
            </a:r>
          </a:p>
          <a:p>
            <a:pPr>
              <a:tabLst>
                <a:tab pos="274638" algn="l"/>
              </a:tabLst>
              <a:defRPr/>
            </a:pP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  <a:sym typeface="Wingdings" pitchFamily="2" charset="2"/>
              </a:rPr>
              <a:t>Non è chiaro l’apporto dei ≠ approcci terapeutici da sforzi attivi a attenta attesa a incoraggiamento </a:t>
            </a:r>
            <a:r>
              <a:rPr lang="it-IT" sz="24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  <a:sym typeface="Wingdings" pitchFamily="2" charset="2"/>
              </a:rPr>
              <a:t>xè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  <a:sym typeface="Wingdings" pitchFamily="2" charset="2"/>
              </a:rPr>
              <a:t> non ci sono abbastanza studi longitudinali. </a:t>
            </a:r>
            <a:endParaRPr lang="it-IT" sz="2400" b="1" dirty="0">
              <a:effectLst>
                <a:outerShdw blurRad="38100" dist="38100" dir="2700000" algn="tl">
                  <a:srgbClr val="000000"/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Adulti e adolescenti: </a:t>
            </a:r>
          </a:p>
          <a:p>
            <a:pPr marL="0" indent="0">
              <a:buNone/>
              <a:defRPr/>
            </a:pP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 i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♂ 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esordio precoce o tardivo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Se è precoce: attratti da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♂, se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tardivo: spesso disturbo da travestimento e attratti da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♀. Si sentono lesbiche.</a:t>
            </a:r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Meno soddisfatti dall’intervento rispetto a chi ha un esordio precoce</a:t>
            </a:r>
          </a:p>
          <a:p>
            <a:pPr marL="0" indent="0">
              <a:buNone/>
              <a:defRPr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 le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♀ di solito esordio precoce. Come per i ♂ a parte assenza di travestitismo</a:t>
            </a:r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 c’è disturbo dello sviluppo sex: più incerti rispetto al genere esperito soprattutto quando diventano consapevoli della propria storia clinica.</a:t>
            </a:r>
          </a:p>
          <a:p>
            <a:pPr marL="0" indent="0">
              <a:buNone/>
            </a:pPr>
            <a:r>
              <a:rPr lang="it-IT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di rischio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(in chi non ha un disturbo dello sviluppo sex):</a:t>
            </a:r>
          </a:p>
          <a:p>
            <a:pPr marL="0" indent="0">
              <a:buNone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fratelli &gt; 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♂</a:t>
            </a:r>
          </a:p>
          <a:p>
            <a:pPr marL="0" indent="0">
              <a:buNone/>
            </a:pP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- debole contributo genetico; nei 46,XY no aumento ormoni sex, in 46,XX aumento androgeni</a:t>
            </a:r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36496" cy="103596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CONSEGUENZE FUNZIONALI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604448" cy="41071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dirty="0" smtClean="0">
                <a:latin typeface="Tahoma" pitchFamily="34" charset="0"/>
              </a:rPr>
              <a:t>Interferenza con attività quotidiane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dirty="0" smtClean="0">
                <a:latin typeface="Tahoma" pitchFamily="34" charset="0"/>
              </a:rPr>
              <a:t>In bambini isolamento e rifiuto della scuola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dirty="0" smtClean="0">
                <a:latin typeface="Tahoma" pitchFamily="34" charset="0"/>
              </a:rPr>
              <a:t>Alti livelli di stigmatizzazione, discriminazione e vittimizzazione </a:t>
            </a:r>
            <a:r>
              <a:rPr lang="it-IT" dirty="0" smtClean="0">
                <a:latin typeface="Tahoma" pitchFamily="34" charset="0"/>
                <a:sym typeface="Wingdings" pitchFamily="2" charset="2"/>
              </a:rPr>
              <a:t> concezione di sé negativa, alto abbandono scolastico, marginalizzazione economica.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dirty="0" smtClean="0">
                <a:latin typeface="Tahoma" pitchFamily="34" charset="0"/>
                <a:sym typeface="Wingdings" pitchFamily="2" charset="2"/>
              </a:rPr>
              <a:t>Accesso strutture sanitarie difficile x inesperienza del personale</a:t>
            </a:r>
            <a:endParaRPr lang="it-IT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40767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DIAGNOSI DIFFERENZIALE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916832"/>
            <a:ext cx="8604448" cy="432204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Distinguere da: non conformità a comportamenti di ruolo di genere stereotipati; forte desiderio di appartenere ad altro genere; attività e interessi varianti rispetto al genere.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Disturbo da Travestimento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Disturbo di dimorfismo corporeo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Schizofrenia e altri disturbi psicotici: è raro che vi siano deliri di appartenenza a un altro genere; a volte coesistono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sz="quarter" idx="1"/>
          </p:nvPr>
        </p:nvSpPr>
        <p:spPr>
          <a:xfrm>
            <a:off x="0" y="0"/>
            <a:ext cx="9144000" cy="5638800"/>
          </a:xfrm>
        </p:spPr>
        <p:txBody>
          <a:bodyPr/>
          <a:lstStyle/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Identità di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identità sociale: ♂, ♀ o a volte un genere diverso.</a:t>
            </a: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Disforia di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 disagio affettivo/cognitivo rispetto al genere assegnato</a:t>
            </a:r>
          </a:p>
          <a:p>
            <a:r>
              <a:rPr lang="it-IT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Transgender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chi si identifica in modo transitorio o permanente in genere ≠ da quello assegnato alla nascita.</a:t>
            </a: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Transessuale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chi desidera attuare o ha attuato una transizione sociale da ♂ a ♀ o da ♀ a ♂, (in molti casi, ma non in tutti, trattamento con ormoni del sex opposto o 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chirurgia della </a:t>
            </a:r>
            <a:r>
              <a:rPr lang="it-IT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riassegnazione</a:t>
            </a:r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sessuale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endParaRPr lang="it-IT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it-IT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Disforia di genere</a:t>
            </a:r>
            <a:r>
              <a:rPr lang="it-I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sofferenza che può accompagnare l’incongruenza tra genere esperito e genere assegnato. Termine più descrittivo rispetto al precedente disturbo dell’identità di genere. Ci focalizza sul disagio e non sull’identità.</a:t>
            </a:r>
            <a:endParaRPr lang="it-IT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664"/>
            <a:ext cx="9144000" cy="5691336"/>
          </a:xfrm>
        </p:spPr>
        <p:txBody>
          <a:bodyPr/>
          <a:lstStyle/>
          <a:p>
            <a:pPr marL="441325" indent="-441325" algn="ctr" eaLnBrk="1" hangingPunct="1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</a:rPr>
              <a:t>	</a:t>
            </a: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</a:rPr>
              <a:t>nei bambini</a:t>
            </a:r>
          </a:p>
          <a:p>
            <a:pPr marL="441325" indent="-441325" eaLnBrk="1" hangingPunct="1">
              <a:buFont typeface="Wingdings" pitchFamily="2" charset="2"/>
              <a:buNone/>
              <a:defRPr/>
            </a:pPr>
            <a:r>
              <a:rPr lang="it-IT" sz="1800" dirty="0" smtClean="0">
                <a:latin typeface="Tahoma" pitchFamily="34" charset="0"/>
              </a:rPr>
              <a:t>A.	</a:t>
            </a:r>
            <a:r>
              <a:rPr lang="it-IT" sz="2200" dirty="0" smtClean="0">
                <a:latin typeface="Tahoma" pitchFamily="34" charset="0"/>
              </a:rPr>
              <a:t>Una marcata incongruenza tra il genere esperito/espresso da un individuo e il genere assegnato, della durata di almeno 6 mesi, che si manifesta attraverso almeno sei dei seguenti criteri (di cui uno deve necessariamente essere il Criterio A1):</a:t>
            </a:r>
          </a:p>
          <a:p>
            <a:pPr marL="457200" indent="-45720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1.	Un forte desiderio di appartenere al genere opposto o insistenza sul fatto di appartenere al genere opposto (o a un genere alternativo diverso dal genere assegnato).</a:t>
            </a:r>
          </a:p>
          <a:p>
            <a:pPr marL="457200" indent="-45720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2.	Nei bambini (genere assegnato), una forte preferenza per il travestimento con abbigliamento tipico del genere opposto o per la simulazione dell’abbigliamento femminile; nelle bambine (genere assegnato), una forte preferenza per l’indossare esclusivamente abbigliamento tipicamente maschile e una forte resistenza a indossare abbigliamento tipicamente femminile.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900113" y="0"/>
            <a:ext cx="8243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DISFORIA </a:t>
            </a:r>
            <a:r>
              <a:rPr lang="it-IT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</a:t>
            </a:r>
            <a:r>
              <a:rPr lang="it-IT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GENERE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590736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3.	Una forte preferenza per i ruoli tipicamente legati al genere opposto nei giochi del “far finta” o di fantasia.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4.	Una forte preferenza per giocattoli, giochi o attività </a:t>
            </a:r>
            <a:r>
              <a:rPr lang="it-IT" sz="2200" dirty="0" err="1" smtClean="0">
                <a:latin typeface="Tahoma" pitchFamily="34" charset="0"/>
              </a:rPr>
              <a:t>stereotipicamente</a:t>
            </a:r>
            <a:r>
              <a:rPr lang="it-IT" sz="2200" dirty="0" smtClean="0">
                <a:latin typeface="Tahoma" pitchFamily="34" charset="0"/>
              </a:rPr>
              <a:t> utilizzati o praticati dal genere opposto.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5.	Una forte preferenza per compagni di gioco del genere opposto.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6. 	Nei bambini (genere assegnato), un forte rifiuto per giocattoli, giochi e attività tipicamente maschili, e un forte </a:t>
            </a:r>
            <a:r>
              <a:rPr lang="it-IT" sz="2200" dirty="0" err="1" smtClean="0">
                <a:latin typeface="Tahoma" pitchFamily="34" charset="0"/>
              </a:rPr>
              <a:t>evitamento</a:t>
            </a:r>
            <a:r>
              <a:rPr lang="it-IT" sz="2200" dirty="0" smtClean="0">
                <a:latin typeface="Tahoma" pitchFamily="34" charset="0"/>
              </a:rPr>
              <a:t> dei giochi in cui ci si azzuffa; nelle bambine  (genere assegnato), un forte rifiuto di giocattoli, giochi e attività tipicamente femminili.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7.	Una forte avversione per la propria anatomia sessuale.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8. 	Un forte desiderio per le caratteristiche sessuali primarie e/o secondarie corrispondenti al genere esperito.</a:t>
            </a:r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764705"/>
            <a:ext cx="8459787" cy="5331296"/>
          </a:xfrm>
        </p:spPr>
        <p:txBody>
          <a:bodyPr/>
          <a:lstStyle/>
          <a:p>
            <a:pPr marL="441325" indent="-441325" eaLnBrk="1" hangingPunct="1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</a:rPr>
              <a:t>	B.	La condizione è associata a sofferenza clinicamente significativa o  compromissione del funzionamento in ambito sociale, scolastico o in altre aree importanti.</a:t>
            </a:r>
          </a:p>
          <a:p>
            <a:pPr marL="441325" indent="-441325" eaLnBrk="1" hangingPunct="1">
              <a:buFont typeface="Wingdings" pitchFamily="2" charset="2"/>
              <a:buNone/>
              <a:defRPr/>
            </a:pPr>
            <a:endParaRPr lang="it-IT" sz="2400" dirty="0" smtClean="0">
              <a:latin typeface="Tahoma" pitchFamily="34" charset="0"/>
            </a:endParaRPr>
          </a:p>
          <a:p>
            <a:pPr marL="441325" indent="-441325" eaLnBrk="1" hangingPunct="1">
              <a:buFont typeface="Wingdings" pitchFamily="2" charset="2"/>
              <a:buNone/>
              <a:defRPr/>
            </a:pPr>
            <a:r>
              <a:rPr lang="it-IT" sz="2400" i="1" dirty="0" smtClean="0">
                <a:latin typeface="Tahoma" pitchFamily="34" charset="0"/>
              </a:rPr>
              <a:t>Specificare se:</a:t>
            </a:r>
          </a:p>
          <a:p>
            <a:pPr marL="441325" indent="-441325"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</a:t>
            </a:r>
            <a:r>
              <a:rPr lang="it-IT" sz="2400" u="sng" dirty="0" smtClean="0">
                <a:latin typeface="Tahoma" pitchFamily="34" charset="0"/>
              </a:rPr>
              <a:t>Con un disturbo dello sviluppo sessuale</a:t>
            </a:r>
            <a:r>
              <a:rPr lang="it-IT" sz="2400" dirty="0" smtClean="0">
                <a:latin typeface="Tahoma" pitchFamily="34" charset="0"/>
              </a:rPr>
              <a:t> (per es., un disturbo </a:t>
            </a:r>
            <a:r>
              <a:rPr lang="it-IT" sz="2400" dirty="0" err="1" smtClean="0">
                <a:latin typeface="Tahoma" pitchFamily="34" charset="0"/>
              </a:rPr>
              <a:t>adrenogenitale</a:t>
            </a:r>
            <a:r>
              <a:rPr lang="it-IT" sz="2400" dirty="0" smtClean="0">
                <a:latin typeface="Tahoma" pitchFamily="34" charset="0"/>
              </a:rPr>
              <a:t> congenito come iperplasia surrenale congenita oppure sindrome da insensibilità agli androgeni).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8316912" cy="112553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dirty="0" smtClean="0">
                <a:latin typeface="Tahoma" pitchFamily="34" charset="0"/>
              </a:rPr>
              <a:t>DISFORIA </a:t>
            </a:r>
            <a:r>
              <a:rPr lang="it-IT" dirty="0" err="1" smtClean="0">
                <a:latin typeface="Tahoma" pitchFamily="34" charset="0"/>
              </a:rPr>
              <a:t>DI</a:t>
            </a:r>
            <a:r>
              <a:rPr lang="it-IT" dirty="0" smtClean="0">
                <a:latin typeface="Tahoma" pitchFamily="34" charset="0"/>
              </a:rPr>
              <a:t> GENERE </a:t>
            </a:r>
            <a:br>
              <a:rPr lang="it-IT" dirty="0" smtClean="0">
                <a:latin typeface="Tahoma" pitchFamily="34" charset="0"/>
              </a:rPr>
            </a:br>
            <a:r>
              <a:rPr lang="it-IT" dirty="0" smtClean="0">
                <a:latin typeface="Tahoma" pitchFamily="34" charset="0"/>
              </a:rPr>
              <a:t>negli adulti e negli adolescenti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9144000" cy="5229895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AutoNum type="alphaUcPeriod"/>
              <a:defRPr/>
            </a:pPr>
            <a:r>
              <a:rPr lang="it-IT" sz="2200" dirty="0" smtClean="0">
                <a:latin typeface="Tahoma" pitchFamily="34" charset="0"/>
              </a:rPr>
              <a:t>Una marcata incongruenza tra il genere esperito/espresso da un individuo e il genere assegnato, della durata di almeno 6 mesi, che si manifestata attraverso almeno due dei seguenti criteri: </a:t>
            </a:r>
          </a:p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1.	Una marcata incongruenza tra il genere esperito/espresso da un individuo e le caratteristiche sessuali primarie e/o secondarie (oppure, in giovani adolescenti, le caratteristiche sessuali secondarie attese). </a:t>
            </a:r>
          </a:p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2.	Un forte desiderio di liberarsi delle proprie caratteristiche sessuali primarie e/o secondarie a causa di una marcata incongruenza con il genere esperito/espresso di un individuo (oppure, nei giovani adolescenti, un desiderio di impedire lo sviluppo delle caratteristiche sessuali secondarie attese).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endParaRPr lang="it-IT" sz="2200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3.	Un forte desiderio per le caratteristiche sessuali primarie e/o secondarie del genere opposto.</a:t>
            </a:r>
          </a:p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4.	Un forte desiderio di appartenere al genere opposto (o un genere alternativo diverso dal genere assegnato).</a:t>
            </a:r>
          </a:p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5.	Un forte desiderio di essere trattato come appartenente al genere opposto (o un genere alternativo diverso dal genere assegnato).</a:t>
            </a:r>
          </a:p>
          <a:p>
            <a:pPr marL="514350" indent="-514350" eaLnBrk="1" hangingPunct="1">
              <a:buNone/>
              <a:defRPr/>
            </a:pPr>
            <a:r>
              <a:rPr lang="it-IT" sz="2200" dirty="0" smtClean="0">
                <a:latin typeface="Tahoma" pitchFamily="34" charset="0"/>
              </a:rPr>
              <a:t>6.	Una forte convinzione di avere i sentimenti e le reazioni tipiche del genere  opposto (o di un genere alternativo diverso dal genere assegnato).</a:t>
            </a:r>
          </a:p>
          <a:p>
            <a:pPr marL="514350" indent="-514350" eaLnBrk="1" hangingPunct="1">
              <a:buNone/>
              <a:defRPr/>
            </a:pPr>
            <a:endParaRPr lang="it-IT" sz="2400" dirty="0" smtClean="0">
              <a:latin typeface="Tahoma" pitchFamily="34" charset="0"/>
            </a:endParaRPr>
          </a:p>
          <a:p>
            <a:pPr marL="514350" indent="-514350" eaLnBrk="1" hangingPunct="1">
              <a:buNone/>
              <a:defRPr/>
            </a:pPr>
            <a:r>
              <a:rPr lang="it-IT" sz="2400" dirty="0" smtClean="0">
                <a:latin typeface="Tahoma" pitchFamily="34" charset="0"/>
              </a:rPr>
              <a:t>B.	La condizione è associata a sofferenza clinicamente significativa e o compromissione del funzionamento in ambito sociale, lavorativo o in altre aree importanti.</a:t>
            </a:r>
          </a:p>
          <a:p>
            <a:pPr marL="514350" indent="-514350" eaLnBrk="1" hangingPunct="1">
              <a:buAutoNum type="arabicPeriod" startAt="6"/>
              <a:defRPr/>
            </a:pPr>
            <a:endParaRPr lang="it-IT" sz="2200" dirty="0" smtClean="0">
              <a:latin typeface="Tahoma" pitchFamily="34" charset="0"/>
            </a:endParaRPr>
          </a:p>
          <a:p>
            <a:pPr marL="449263" indent="-449263" eaLnBrk="1" hangingPunct="1">
              <a:lnSpc>
                <a:spcPct val="80000"/>
              </a:lnSpc>
              <a:buNone/>
              <a:defRPr/>
            </a:pPr>
            <a:r>
              <a:rPr lang="it-IT" sz="4400" dirty="0" smtClean="0">
                <a:latin typeface="Tahoma" pitchFamily="34" charset="0"/>
              </a:rPr>
              <a:t>	</a:t>
            </a:r>
            <a:endParaRPr lang="it-IT" dirty="0" smtClean="0">
              <a:latin typeface="Tahoma" pitchFamily="34" charset="0"/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4797425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  <a:tabLst>
                <a:tab pos="365125" algn="l"/>
                <a:tab pos="800100" algn="l"/>
              </a:tabLst>
              <a:defRPr/>
            </a:pPr>
            <a:r>
              <a:rPr lang="it-IT" sz="2200" i="1" dirty="0" smtClean="0">
                <a:latin typeface="Tahoma" pitchFamily="34" charset="0"/>
              </a:rPr>
              <a:t>Specificare se:</a:t>
            </a:r>
          </a:p>
          <a:p>
            <a:pPr marL="514350" indent="-514350" eaLnBrk="1" hangingPunct="1">
              <a:buFont typeface="Wingdings" pitchFamily="2" charset="2"/>
              <a:buNone/>
              <a:tabLst>
                <a:tab pos="365125" algn="l"/>
                <a:tab pos="800100" algn="l"/>
              </a:tabLst>
              <a:defRPr/>
            </a:pPr>
            <a:r>
              <a:rPr lang="it-IT" sz="2200" i="1" dirty="0" smtClean="0">
                <a:latin typeface="Tahoma" pitchFamily="34" charset="0"/>
              </a:rPr>
              <a:t>	</a:t>
            </a:r>
            <a:r>
              <a:rPr lang="it-IT" sz="2200" dirty="0" smtClean="0">
                <a:latin typeface="Tahoma" pitchFamily="34" charset="0"/>
              </a:rPr>
              <a:t> </a:t>
            </a:r>
            <a:r>
              <a:rPr lang="it-IT" sz="2200" u="sng" dirty="0" smtClean="0">
                <a:latin typeface="Tahoma" pitchFamily="34" charset="0"/>
              </a:rPr>
              <a:t>Con un disturbo dello sviluppo sessuale</a:t>
            </a:r>
            <a:r>
              <a:rPr lang="it-IT" sz="2200" dirty="0" smtClean="0">
                <a:latin typeface="Tahoma" pitchFamily="34" charset="0"/>
              </a:rPr>
              <a:t> (per es., un disturbo </a:t>
            </a:r>
            <a:r>
              <a:rPr lang="it-IT" sz="2200" dirty="0" err="1" smtClean="0">
                <a:latin typeface="Tahoma" pitchFamily="34" charset="0"/>
              </a:rPr>
              <a:t>adrenogenitale</a:t>
            </a:r>
            <a:r>
              <a:rPr lang="it-IT" sz="2200" dirty="0" smtClean="0">
                <a:latin typeface="Tahoma" pitchFamily="34" charset="0"/>
              </a:rPr>
              <a:t> congenito come iperplasia surrenale congenita oppure sindrome da insensibilità agli androgeni).</a:t>
            </a:r>
          </a:p>
          <a:p>
            <a:pPr marL="514350" indent="-514350" eaLnBrk="1" hangingPunct="1">
              <a:buFont typeface="Wingdings" pitchFamily="2" charset="2"/>
              <a:buNone/>
              <a:tabLst>
                <a:tab pos="365125" algn="l"/>
                <a:tab pos="800100" algn="l"/>
              </a:tabLst>
              <a:defRPr/>
            </a:pPr>
            <a:r>
              <a:rPr lang="it-IT" sz="2200" i="1" dirty="0" smtClean="0">
                <a:latin typeface="Tahoma" pitchFamily="34" charset="0"/>
              </a:rPr>
              <a:t>Specificare se:</a:t>
            </a:r>
          </a:p>
          <a:p>
            <a:pPr marL="514350" indent="-514350" eaLnBrk="1" hangingPunct="1">
              <a:buFont typeface="Wingdings" pitchFamily="2" charset="2"/>
              <a:buNone/>
              <a:tabLst>
                <a:tab pos="365125" algn="l"/>
                <a:tab pos="800100" algn="l"/>
              </a:tabLst>
              <a:defRPr/>
            </a:pPr>
            <a:r>
              <a:rPr lang="it-IT" sz="2200" dirty="0" smtClean="0">
                <a:latin typeface="Tahoma" pitchFamily="34" charset="0"/>
              </a:rPr>
              <a:t>	</a:t>
            </a:r>
            <a:r>
              <a:rPr lang="it-IT" sz="2200" u="sng" dirty="0" err="1" smtClean="0">
                <a:latin typeface="Tahoma" pitchFamily="34" charset="0"/>
              </a:rPr>
              <a:t>Post-transizione</a:t>
            </a:r>
            <a:r>
              <a:rPr lang="it-IT" sz="2200" dirty="0" smtClean="0">
                <a:latin typeface="Tahoma" pitchFamily="34" charset="0"/>
              </a:rPr>
              <a:t>: l’individuo è passato a vivere a tempo pieno il genere desiderato (con o senza riconoscimento legale del cambiamento di genere) e si è sottoposto (oppure si sta preparando a sottoporsi) ad almeno una procedura medica di </a:t>
            </a:r>
            <a:r>
              <a:rPr lang="it-IT" sz="2200" dirty="0" err="1" smtClean="0">
                <a:latin typeface="Tahoma" pitchFamily="34" charset="0"/>
              </a:rPr>
              <a:t>riassegnazione</a:t>
            </a:r>
            <a:r>
              <a:rPr lang="it-IT" sz="2200" dirty="0" smtClean="0">
                <a:latin typeface="Tahoma" pitchFamily="34" charset="0"/>
              </a:rPr>
              <a:t> sessuale o a un protocollo di trattamento, vale a dire un regolare trattamento con ormoni del sesso opposto o un intervento chirurgico di </a:t>
            </a:r>
            <a:r>
              <a:rPr lang="it-IT" sz="2200" dirty="0" err="1" smtClean="0">
                <a:latin typeface="Tahoma" pitchFamily="34" charset="0"/>
              </a:rPr>
              <a:t>riassegnazione</a:t>
            </a:r>
            <a:r>
              <a:rPr lang="it-IT" sz="2200" dirty="0" smtClean="0">
                <a:latin typeface="Tahoma" pitchFamily="34" charset="0"/>
              </a:rPr>
              <a:t> del genere in accordo al genere desiderato (per es., </a:t>
            </a:r>
            <a:r>
              <a:rPr lang="it-IT" sz="2200" dirty="0" err="1" smtClean="0">
                <a:latin typeface="Tahoma" pitchFamily="34" charset="0"/>
              </a:rPr>
              <a:t>penectomia</a:t>
            </a:r>
            <a:r>
              <a:rPr lang="it-IT" sz="2200" dirty="0" smtClean="0">
                <a:latin typeface="Tahoma" pitchFamily="34" charset="0"/>
              </a:rPr>
              <a:t>, </a:t>
            </a:r>
            <a:r>
              <a:rPr lang="it-IT" sz="2200" dirty="0" err="1" smtClean="0">
                <a:latin typeface="Tahoma" pitchFamily="34" charset="0"/>
              </a:rPr>
              <a:t>vaginoplastica</a:t>
            </a:r>
            <a:r>
              <a:rPr lang="it-IT" sz="2200" dirty="0" smtClean="0">
                <a:latin typeface="Tahoma" pitchFamily="34" charset="0"/>
              </a:rPr>
              <a:t> in un individuo nato maschio; mastectomia o </a:t>
            </a:r>
            <a:r>
              <a:rPr lang="it-IT" sz="2200" dirty="0" err="1" smtClean="0">
                <a:latin typeface="Tahoma" pitchFamily="34" charset="0"/>
              </a:rPr>
              <a:t>falloplastica</a:t>
            </a:r>
            <a:r>
              <a:rPr lang="it-IT" sz="2200" dirty="0" smtClean="0">
                <a:latin typeface="Tahoma" pitchFamily="34" charset="0"/>
              </a:rPr>
              <a:t> in un individuo nato femmina).</a:t>
            </a:r>
          </a:p>
          <a:p>
            <a:pPr marL="514350" indent="-514350" eaLnBrk="1" hangingPunct="1">
              <a:buFont typeface="Wingdings" pitchFamily="2" charset="2"/>
              <a:buNone/>
              <a:tabLst>
                <a:tab pos="365125" algn="l"/>
                <a:tab pos="800100" algn="l"/>
              </a:tabLst>
              <a:defRPr/>
            </a:pPr>
            <a:endParaRPr lang="it-IT" sz="2800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1"/>
            <a:ext cx="8287072" cy="1196752"/>
          </a:xfrm>
        </p:spPr>
        <p:txBody>
          <a:bodyPr/>
          <a:lstStyle/>
          <a:p>
            <a:pPr algn="ctr"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Adolescenti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96752"/>
            <a:ext cx="9036496" cy="489924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 ragazze possono fasciarsi i seni, camminare curve o indossare maglioni larghi, i ragazzi depilarsi le gambe. Prendono soppressori ormonali senza prescrizioni mediche.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 in ambiente favorevole si vestono e si comportano nel modo tipico del genere esperito.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 sessualmente attivi non vogliono che si vedano o si tocchino i genitali (anche in adulti).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Prima della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riassegnazione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di genere in adolescenti e adulti: ideazione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suicidaria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tentativi di suicidarsi e suicidi. Dopo la </a:t>
            </a:r>
            <a:r>
              <a:rPr lang="it-IT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riassegnazione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il rischio di suicidio permane.</a:t>
            </a:r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2405</TotalTime>
  <Words>689</Words>
  <Application>Microsoft Office PowerPoint</Application>
  <PresentationFormat>Presentazione su schermo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Riflesso</vt:lpstr>
      <vt:lpstr>DISFORIA DI GENERE</vt:lpstr>
      <vt:lpstr>Diapositiva 2</vt:lpstr>
      <vt:lpstr>Diapositiva 3</vt:lpstr>
      <vt:lpstr>Diapositiva 4</vt:lpstr>
      <vt:lpstr>Diapositiva 5</vt:lpstr>
      <vt:lpstr>DISFORIA DI GENERE  negli adulti e negli adolescenti</vt:lpstr>
      <vt:lpstr>Diapositiva 7</vt:lpstr>
      <vt:lpstr>Diapositiva 8</vt:lpstr>
      <vt:lpstr>Adolescenti</vt:lpstr>
      <vt:lpstr>Diapositiva 10</vt:lpstr>
      <vt:lpstr>Diapositiva 11</vt:lpstr>
      <vt:lpstr>CONSEGUENZE FUNZIONALI</vt:lpstr>
      <vt:lpstr>DIAGNOSI DIFFERENZIALE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137</cp:revision>
  <dcterms:created xsi:type="dcterms:W3CDTF">2004-09-22T19:39:28Z</dcterms:created>
  <dcterms:modified xsi:type="dcterms:W3CDTF">2020-10-08T13:27:35Z</dcterms:modified>
</cp:coreProperties>
</file>