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6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7" r:id="rId10"/>
    <p:sldId id="264" r:id="rId11"/>
    <p:sldId id="265" r:id="rId12"/>
    <p:sldId id="266" r:id="rId13"/>
    <p:sldId id="268" r:id="rId14"/>
    <p:sldId id="269" r:id="rId15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BAA9A4-6372-411C-B3FD-A6DC56C7E81C}" type="datetimeFigureOut">
              <a:rPr lang="it-IT" smtClean="0"/>
              <a:t>26/03/2014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3CF6CD-D995-4263-832C-2D719152B26F}" type="slidenum">
              <a:rPr lang="it-IT" smtClean="0"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3CF6CD-D995-4263-832C-2D719152B26F}" type="slidenum">
              <a:rPr lang="it-IT" smtClean="0"/>
              <a:t>1</a:t>
            </a:fld>
            <a:endParaRPr lang="it-IT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3CF6CD-D995-4263-832C-2D719152B26F}" type="slidenum">
              <a:rPr lang="it-IT" smtClean="0"/>
              <a:t>10</a:t>
            </a:fld>
            <a:endParaRPr lang="it-IT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3CF6CD-D995-4263-832C-2D719152B26F}" type="slidenum">
              <a:rPr lang="it-IT" smtClean="0"/>
              <a:t>11</a:t>
            </a:fld>
            <a:endParaRPr lang="it-IT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3CF6CD-D995-4263-832C-2D719152B26F}" type="slidenum">
              <a:rPr lang="it-IT" smtClean="0"/>
              <a:t>12</a:t>
            </a:fld>
            <a:endParaRPr lang="it-IT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3CF6CD-D995-4263-832C-2D719152B26F}" type="slidenum">
              <a:rPr lang="it-IT" smtClean="0"/>
              <a:t>13</a:t>
            </a:fld>
            <a:endParaRPr lang="it-IT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3CF6CD-D995-4263-832C-2D719152B26F}" type="slidenum">
              <a:rPr lang="it-IT" smtClean="0"/>
              <a:t>14</a:t>
            </a:fld>
            <a:endParaRPr lang="it-IT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3CF6CD-D995-4263-832C-2D719152B26F}" type="slidenum">
              <a:rPr lang="it-IT" smtClean="0"/>
              <a:t>2</a:t>
            </a:fld>
            <a:endParaRPr lang="it-IT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3CF6CD-D995-4263-832C-2D719152B26F}" type="slidenum">
              <a:rPr lang="it-IT" smtClean="0"/>
              <a:t>3</a:t>
            </a:fld>
            <a:endParaRPr lang="it-IT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3CF6CD-D995-4263-832C-2D719152B26F}" type="slidenum">
              <a:rPr lang="it-IT" smtClean="0"/>
              <a:t>4</a:t>
            </a:fld>
            <a:endParaRPr lang="it-IT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3CF6CD-D995-4263-832C-2D719152B26F}" type="slidenum">
              <a:rPr lang="it-IT" smtClean="0"/>
              <a:t>5</a:t>
            </a:fld>
            <a:endParaRPr lang="it-IT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3CF6CD-D995-4263-832C-2D719152B26F}" type="slidenum">
              <a:rPr lang="it-IT" smtClean="0"/>
              <a:t>6</a:t>
            </a:fld>
            <a:endParaRPr lang="it-IT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3CF6CD-D995-4263-832C-2D719152B26F}" type="slidenum">
              <a:rPr lang="it-IT" smtClean="0"/>
              <a:t>7</a:t>
            </a:fld>
            <a:endParaRPr lang="it-IT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3CF6CD-D995-4263-832C-2D719152B26F}" type="slidenum">
              <a:rPr lang="it-IT" smtClean="0"/>
              <a:t>8</a:t>
            </a:fld>
            <a:endParaRPr lang="it-IT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3CF6CD-D995-4263-832C-2D719152B26F}" type="slidenum">
              <a:rPr lang="it-IT" smtClean="0"/>
              <a:t>9</a:t>
            </a:fld>
            <a:endParaRPr lang="it-IT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tangolo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ttangolo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ttangolo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olo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9" name="Sottotitolo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it-IT" smtClean="0"/>
              <a:t>Fare clic per modificare lo stile del sottotitolo dello schema</a:t>
            </a:r>
            <a:endParaRPr kumimoji="0" lang="en-US"/>
          </a:p>
        </p:txBody>
      </p:sp>
      <p:sp>
        <p:nvSpPr>
          <p:cNvPr id="28" name="Segnaposto data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211408D9-A069-481B-BF92-A2D0F4844D79}" type="datetimeFigureOut">
              <a:rPr lang="it-IT" smtClean="0"/>
              <a:t>26/03/2014</a:t>
            </a:fld>
            <a:endParaRPr lang="it-IT"/>
          </a:p>
        </p:txBody>
      </p:sp>
      <p:sp>
        <p:nvSpPr>
          <p:cNvPr id="17" name="Segnaposto piè di pagina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it-IT"/>
          </a:p>
        </p:txBody>
      </p:sp>
      <p:sp>
        <p:nvSpPr>
          <p:cNvPr id="29" name="Segnaposto numero diapositiva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10681B9A-69C4-4D4F-A0EB-C45FB8FFB269}" type="slidenum">
              <a:rPr lang="it-IT" smtClean="0"/>
              <a:t>‹N›</a:t>
            </a:fld>
            <a:endParaRPr lang="it-IT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408D9-A069-481B-BF92-A2D0F4844D79}" type="datetimeFigureOut">
              <a:rPr lang="it-IT" smtClean="0"/>
              <a:t>26/03/2014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681B9A-69C4-4D4F-A0EB-C45FB8FFB269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1_Titolo e testo vertical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211408D9-A069-481B-BF92-A2D0F4844D79}" type="datetimeFigureOut">
              <a:rPr lang="it-IT" smtClean="0"/>
              <a:t>26/03/2014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it-IT"/>
          </a:p>
        </p:txBody>
      </p:sp>
      <p:sp>
        <p:nvSpPr>
          <p:cNvPr id="7" name="Rettangolo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ttangolo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ttangolo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10681B9A-69C4-4D4F-A0EB-C45FB8FFB269}" type="slidenum">
              <a:rPr lang="it-IT" smtClean="0"/>
              <a:t>‹N›</a:t>
            </a:fld>
            <a:endParaRPr lang="it-IT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408D9-A069-481B-BF92-A2D0F4844D79}" type="datetimeFigureOut">
              <a:rPr lang="it-IT" smtClean="0"/>
              <a:t>26/03/2014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10681B9A-69C4-4D4F-A0EB-C45FB8FFB269}" type="slidenum">
              <a:rPr lang="it-IT" smtClean="0"/>
              <a:t>‹N›</a:t>
            </a:fld>
            <a:endParaRPr lang="it-IT"/>
          </a:p>
        </p:txBody>
      </p:sp>
      <p:sp>
        <p:nvSpPr>
          <p:cNvPr id="8" name="Segnaposto contenuto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Intestazione sezion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7" name="Rettangolo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ttangolo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ttangolo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12" name="Segnaposto data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408D9-A069-481B-BF92-A2D0F4844D79}" type="datetimeFigureOut">
              <a:rPr lang="it-IT" smtClean="0"/>
              <a:t>26/03/2014</a:t>
            </a:fld>
            <a:endParaRPr lang="it-IT"/>
          </a:p>
        </p:txBody>
      </p:sp>
      <p:sp>
        <p:nvSpPr>
          <p:cNvPr id="13" name="Segnaposto numero diapositiva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10681B9A-69C4-4D4F-A0EB-C45FB8FFB269}" type="slidenum">
              <a:rPr lang="it-IT" smtClean="0"/>
              <a:t>‹N›</a:t>
            </a:fld>
            <a:endParaRPr lang="it-IT"/>
          </a:p>
        </p:txBody>
      </p:sp>
      <p:sp>
        <p:nvSpPr>
          <p:cNvPr id="14" name="Segnaposto piè di pagina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it-IT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9" name="Segnaposto contenuto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11" name="Segnaposto contenuto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8" name="Segnaposto data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211408D9-A069-481B-BF92-A2D0F4844D79}" type="datetimeFigureOut">
              <a:rPr lang="it-IT" smtClean="0"/>
              <a:t>26/03/2014</a:t>
            </a:fld>
            <a:endParaRPr lang="it-IT"/>
          </a:p>
        </p:txBody>
      </p:sp>
      <p:sp>
        <p:nvSpPr>
          <p:cNvPr id="10" name="Segnaposto numero diapositiva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10681B9A-69C4-4D4F-A0EB-C45FB8FFB269}" type="slidenum">
              <a:rPr lang="it-IT" smtClean="0"/>
              <a:t>‹N›</a:t>
            </a:fld>
            <a:endParaRPr lang="it-IT"/>
          </a:p>
        </p:txBody>
      </p:sp>
      <p:sp>
        <p:nvSpPr>
          <p:cNvPr id="12" name="Segnaposto piè di pagina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11" name="Segnaposto contenuto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13" name="Segnaposto contenuto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10" name="Segnaposto data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211408D9-A069-481B-BF92-A2D0F4844D79}" type="datetimeFigureOut">
              <a:rPr lang="it-IT" smtClean="0"/>
              <a:t>26/03/2014</a:t>
            </a:fld>
            <a:endParaRPr lang="it-IT"/>
          </a:p>
        </p:txBody>
      </p:sp>
      <p:sp>
        <p:nvSpPr>
          <p:cNvPr id="12" name="Segnaposto numero diapositiva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10681B9A-69C4-4D4F-A0EB-C45FB8FFB269}" type="slidenum">
              <a:rPr lang="it-IT" smtClean="0"/>
              <a:t>‹N›</a:t>
            </a:fld>
            <a:endParaRPr lang="it-IT"/>
          </a:p>
        </p:txBody>
      </p:sp>
      <p:sp>
        <p:nvSpPr>
          <p:cNvPr id="14" name="Segnaposto piè di pagina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it-IT"/>
          </a:p>
        </p:txBody>
      </p:sp>
      <p:sp>
        <p:nvSpPr>
          <p:cNvPr id="16" name="Segnaposto testo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15" name="Segnaposto testo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408D9-A069-481B-BF92-A2D0F4844D79}" type="datetimeFigureOut">
              <a:rPr lang="it-IT" smtClean="0"/>
              <a:t>26/03/2014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10681B9A-69C4-4D4F-A0EB-C45FB8FFB269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408D9-A069-481B-BF92-A2D0F4844D79}" type="datetimeFigureOut">
              <a:rPr lang="it-IT" smtClean="0"/>
              <a:t>26/03/2014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10681B9A-69C4-4D4F-A0EB-C45FB8FFB269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408D9-A069-481B-BF92-A2D0F4844D79}" type="datetimeFigureOut">
              <a:rPr lang="it-IT" smtClean="0"/>
              <a:t>26/03/2014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10681B9A-69C4-4D4F-A0EB-C45FB8FFB269}" type="slidenum">
              <a:rPr lang="it-IT" smtClean="0"/>
              <a:t>‹N›</a:t>
            </a:fld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9" name="Segnaposto contenuto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magine con didascalia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8" name="Rettangolo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ttangolo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ttangolo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11" name="Rettangolo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egnaposto data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211408D9-A069-481B-BF92-A2D0F4844D79}" type="datetimeFigureOut">
              <a:rPr lang="it-IT" smtClean="0"/>
              <a:t>26/03/2014</a:t>
            </a:fld>
            <a:endParaRPr lang="it-IT"/>
          </a:p>
        </p:txBody>
      </p:sp>
      <p:sp>
        <p:nvSpPr>
          <p:cNvPr id="13" name="Segnaposto numero diapositiva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10681B9A-69C4-4D4F-A0EB-C45FB8FFB269}" type="slidenum">
              <a:rPr lang="it-IT" smtClean="0"/>
              <a:t>‹N›</a:t>
            </a:fld>
            <a:endParaRPr lang="it-IT"/>
          </a:p>
        </p:txBody>
      </p:sp>
      <p:sp>
        <p:nvSpPr>
          <p:cNvPr id="14" name="Segnaposto piè di pagina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it-IT" smtClean="0"/>
              <a:t>Fare clic sull'icona per inserire un'immagine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Segnaposto titolo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13" name="Segnaposto testo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  <a:p>
            <a:pPr lvl="1" eaLnBrk="1" latinLnBrk="0" hangingPunct="1"/>
            <a:r>
              <a:rPr kumimoji="0" lang="it-IT" smtClean="0"/>
              <a:t>Secondo livello</a:t>
            </a:r>
          </a:p>
          <a:p>
            <a:pPr lvl="2" eaLnBrk="1" latinLnBrk="0" hangingPunct="1"/>
            <a:r>
              <a:rPr kumimoji="0" lang="it-IT" smtClean="0"/>
              <a:t>Terzo livello</a:t>
            </a:r>
          </a:p>
          <a:p>
            <a:pPr lvl="3" eaLnBrk="1" latinLnBrk="0" hangingPunct="1"/>
            <a:r>
              <a:rPr kumimoji="0" lang="it-IT" smtClean="0"/>
              <a:t>Quarto livello</a:t>
            </a:r>
          </a:p>
          <a:p>
            <a:pPr lvl="4" eaLnBrk="1" latinLnBrk="0" hangingPunct="1"/>
            <a:r>
              <a:rPr kumimoji="0" lang="it-IT" smtClean="0"/>
              <a:t>Quinto livello</a:t>
            </a:r>
            <a:endParaRPr kumimoji="0" lang="en-US"/>
          </a:p>
        </p:txBody>
      </p:sp>
      <p:sp>
        <p:nvSpPr>
          <p:cNvPr id="14" name="Segnaposto data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211408D9-A069-481B-BF92-A2D0F4844D79}" type="datetimeFigureOut">
              <a:rPr lang="it-IT" smtClean="0"/>
              <a:t>26/03/2014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it-IT"/>
          </a:p>
        </p:txBody>
      </p:sp>
      <p:sp>
        <p:nvSpPr>
          <p:cNvPr id="7" name="Rettangolo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ttangolo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ttangolo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egnaposto numero diapositiva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10681B9A-69C4-4D4F-A0EB-C45FB8FFB269}" type="slidenum">
              <a:rPr lang="it-IT" smtClean="0"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t-IT" dirty="0" err="1" smtClean="0"/>
              <a:t>Parent</a:t>
            </a:r>
            <a:r>
              <a:rPr lang="it-IT" dirty="0" smtClean="0"/>
              <a:t>  </a:t>
            </a:r>
            <a:r>
              <a:rPr lang="it-IT" dirty="0" err="1" smtClean="0"/>
              <a:t>developmental</a:t>
            </a:r>
            <a:r>
              <a:rPr lang="it-IT" dirty="0" smtClean="0"/>
              <a:t> </a:t>
            </a:r>
            <a:r>
              <a:rPr lang="it-IT" dirty="0" err="1" smtClean="0"/>
              <a:t>interview</a:t>
            </a:r>
            <a:r>
              <a:rPr lang="it-IT" dirty="0" smtClean="0"/>
              <a:t> </a:t>
            </a:r>
            <a:endParaRPr lang="it-IT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it-IT" dirty="0" err="1" smtClean="0"/>
              <a:t>Aber</a:t>
            </a:r>
            <a:r>
              <a:rPr lang="it-IT" dirty="0" smtClean="0"/>
              <a:t> </a:t>
            </a:r>
            <a:r>
              <a:rPr lang="it-IT" dirty="0" err="1" smtClean="0"/>
              <a:t>et</a:t>
            </a:r>
            <a:r>
              <a:rPr lang="it-IT" dirty="0" smtClean="0"/>
              <a:t> al., 1985</a:t>
            </a:r>
            <a:endParaRPr lang="it-IT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CODIFICA relazione  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it-IT" dirty="0" smtClean="0"/>
              <a:t>RABBIA</a:t>
            </a:r>
          </a:p>
          <a:p>
            <a:endParaRPr lang="it-IT" dirty="0" smtClean="0"/>
          </a:p>
          <a:p>
            <a:r>
              <a:rPr lang="it-IT" dirty="0" smtClean="0"/>
              <a:t>SUPPORTO </a:t>
            </a:r>
          </a:p>
          <a:p>
            <a:endParaRPr lang="it-IT" dirty="0" smtClean="0"/>
          </a:p>
          <a:p>
            <a:r>
              <a:rPr lang="it-IT" dirty="0" smtClean="0"/>
              <a:t>COLPA</a:t>
            </a:r>
          </a:p>
          <a:p>
            <a:endParaRPr lang="it-IT" dirty="0" smtClean="0"/>
          </a:p>
          <a:p>
            <a:r>
              <a:rPr lang="it-IT" dirty="0" smtClean="0"/>
              <a:t>GIOIA</a:t>
            </a:r>
            <a:endParaRPr lang="it-IT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CODIFICA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it-IT" dirty="0" smtClean="0"/>
              <a:t>COMPETENZA</a:t>
            </a:r>
          </a:p>
          <a:p>
            <a:endParaRPr lang="it-IT" dirty="0" smtClean="0"/>
          </a:p>
          <a:p>
            <a:r>
              <a:rPr lang="it-IT" dirty="0" smtClean="0"/>
              <a:t>ATTENZIONE</a:t>
            </a:r>
          </a:p>
          <a:p>
            <a:endParaRPr lang="it-IT" dirty="0" smtClean="0"/>
          </a:p>
          <a:p>
            <a:r>
              <a:rPr lang="it-IT" dirty="0" smtClean="0"/>
              <a:t>DISPIACERE </a:t>
            </a:r>
          </a:p>
          <a:p>
            <a:endParaRPr lang="it-IT" dirty="0" smtClean="0"/>
          </a:p>
          <a:p>
            <a:r>
              <a:rPr lang="it-IT" dirty="0" smtClean="0"/>
              <a:t>CALORE</a:t>
            </a:r>
          </a:p>
          <a:p>
            <a:r>
              <a:rPr lang="it-IT" dirty="0" smtClean="0"/>
              <a:t>COSAPEVOLEZZA/SOSTEGNO</a:t>
            </a:r>
          </a:p>
          <a:p>
            <a:r>
              <a:rPr lang="it-IT" dirty="0" smtClean="0"/>
              <a:t>OSTILITA’</a:t>
            </a:r>
            <a:endParaRPr lang="it-IT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CODIFICA 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it-IT" dirty="0" smtClean="0"/>
              <a:t>CAPACITA’ RIFLESSIVA</a:t>
            </a:r>
          </a:p>
          <a:p>
            <a:endParaRPr lang="it-IT" dirty="0" smtClean="0"/>
          </a:p>
          <a:p>
            <a:r>
              <a:rPr lang="it-IT" dirty="0" smtClean="0"/>
              <a:t>COERENZA DEL RACCONTO</a:t>
            </a:r>
          </a:p>
          <a:p>
            <a:endParaRPr lang="it-IT" dirty="0" smtClean="0"/>
          </a:p>
          <a:p>
            <a:r>
              <a:rPr lang="it-IT" dirty="0" smtClean="0"/>
              <a:t>Riuscite a vedere e immaginare il bambino?</a:t>
            </a:r>
          </a:p>
          <a:p>
            <a:endParaRPr lang="it-IT" dirty="0" smtClean="0"/>
          </a:p>
          <a:p>
            <a:r>
              <a:rPr lang="it-IT" dirty="0" smtClean="0"/>
              <a:t>E’ capace di tenere l’attenzione sul bambino?</a:t>
            </a:r>
          </a:p>
          <a:p>
            <a:r>
              <a:rPr lang="it-IT" dirty="0" err="1" smtClean="0"/>
              <a:t>Confidence</a:t>
            </a:r>
            <a:r>
              <a:rPr lang="it-IT" dirty="0" smtClean="0"/>
              <a:t> genitore</a:t>
            </a:r>
          </a:p>
          <a:p>
            <a:endParaRPr lang="it-IT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Codifica 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it-IT" dirty="0" smtClean="0"/>
              <a:t>Stili Educativi:</a:t>
            </a:r>
          </a:p>
          <a:p>
            <a:endParaRPr lang="it-IT" dirty="0" smtClean="0"/>
          </a:p>
          <a:p>
            <a:r>
              <a:rPr lang="it-IT" dirty="0" smtClean="0"/>
              <a:t>PUNITIVO: scarsa comunicazione, regole come </a:t>
            </a:r>
            <a:r>
              <a:rPr lang="it-IT" dirty="0" err="1" smtClean="0"/>
              <a:t>dictat</a:t>
            </a:r>
            <a:r>
              <a:rPr lang="it-IT" dirty="0" smtClean="0"/>
              <a:t>, punizioni psicologiche e fisiche.</a:t>
            </a:r>
          </a:p>
          <a:p>
            <a:r>
              <a:rPr lang="it-IT" dirty="0" smtClean="0"/>
              <a:t>STABILISCE REGOLE: autoritario, funzione genitoriale di potere posizione attiva su figlio passivo.</a:t>
            </a:r>
          </a:p>
          <a:p>
            <a:r>
              <a:rPr lang="it-IT" dirty="0" smtClean="0"/>
              <a:t>INEFFICACE: senza strategie, non comunicazione chiara</a:t>
            </a:r>
          </a:p>
          <a:p>
            <a:r>
              <a:rPr lang="it-IT" dirty="0" smtClean="0"/>
              <a:t>NEGOZIALE: </a:t>
            </a:r>
            <a:r>
              <a:rPr lang="it-IT" dirty="0" err="1" smtClean="0"/>
              <a:t>Caregiving</a:t>
            </a:r>
            <a:r>
              <a:rPr lang="it-IT" dirty="0" smtClean="0"/>
              <a:t> cooperativo, dimensione di condivisione. </a:t>
            </a:r>
          </a:p>
          <a:p>
            <a:r>
              <a:rPr lang="it-IT" dirty="0" smtClean="0"/>
              <a:t>PERMISSIVO: non stabilisce limiti e confini.</a:t>
            </a:r>
            <a:endParaRPr lang="it-IT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 smtClean="0"/>
              <a:t>Schofield</a:t>
            </a:r>
            <a:r>
              <a:rPr lang="it-IT" dirty="0" smtClean="0"/>
              <a:t>, 2007 </a:t>
            </a:r>
            <a:endParaRPr lang="it-IT" dirty="0"/>
          </a:p>
        </p:txBody>
      </p:sp>
      <p:sp>
        <p:nvSpPr>
          <p:cNvPr id="4" name="Stella a 5 punte 3"/>
          <p:cNvSpPr/>
          <p:nvPr/>
        </p:nvSpPr>
        <p:spPr>
          <a:xfrm>
            <a:off x="3347864" y="2564904"/>
            <a:ext cx="2448272" cy="2952328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5" name="CasellaDiTesto 4"/>
          <p:cNvSpPr txBox="1"/>
          <p:nvPr/>
        </p:nvSpPr>
        <p:spPr>
          <a:xfrm>
            <a:off x="35496" y="2996952"/>
            <a:ext cx="303551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 smtClean="0"/>
              <a:t>SOSTENERE L’APPARTENENZA </a:t>
            </a:r>
          </a:p>
          <a:p>
            <a:r>
              <a:rPr lang="it-IT" dirty="0" smtClean="0"/>
              <a:t>FAMILIARE “HELP TO BELONG”</a:t>
            </a:r>
            <a:endParaRPr lang="it-IT" dirty="0"/>
          </a:p>
        </p:txBody>
      </p:sp>
      <p:sp>
        <p:nvSpPr>
          <p:cNvPr id="6" name="CasellaDiTesto 5"/>
          <p:cNvSpPr txBox="1"/>
          <p:nvPr/>
        </p:nvSpPr>
        <p:spPr>
          <a:xfrm>
            <a:off x="2483768" y="1556792"/>
            <a:ext cx="487742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 smtClean="0"/>
              <a:t>AVAILABILITY/DISPONIBILITA’ “HELP TO TRUST”</a:t>
            </a:r>
          </a:p>
          <a:p>
            <a:r>
              <a:rPr lang="it-IT" dirty="0" smtClean="0"/>
              <a:t>Essere disponibili- impara la fiducia e la costruisce </a:t>
            </a:r>
          </a:p>
          <a:p>
            <a:r>
              <a:rPr lang="it-IT" dirty="0" smtClean="0"/>
              <a:t>(diverse fasi</a:t>
            </a:r>
            <a:r>
              <a:rPr lang="it-IT" dirty="0" smtClean="0">
                <a:sym typeface="Wingdings" pitchFamily="2" charset="2"/>
              </a:rPr>
              <a:t> costruzione dei limiti)</a:t>
            </a:r>
            <a:endParaRPr lang="it-IT" dirty="0"/>
          </a:p>
        </p:txBody>
      </p:sp>
      <p:sp>
        <p:nvSpPr>
          <p:cNvPr id="7" name="CasellaDiTesto 6"/>
          <p:cNvSpPr txBox="1"/>
          <p:nvPr/>
        </p:nvSpPr>
        <p:spPr>
          <a:xfrm>
            <a:off x="3995936" y="3933056"/>
            <a:ext cx="13708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 err="1" smtClean="0"/>
              <a:t>Secure</a:t>
            </a:r>
            <a:r>
              <a:rPr lang="it-IT" dirty="0" smtClean="0"/>
              <a:t> base </a:t>
            </a:r>
            <a:endParaRPr lang="it-IT" dirty="0"/>
          </a:p>
        </p:txBody>
      </p:sp>
      <p:sp>
        <p:nvSpPr>
          <p:cNvPr id="8" name="CasellaDiTesto 7"/>
          <p:cNvSpPr txBox="1"/>
          <p:nvPr/>
        </p:nvSpPr>
        <p:spPr>
          <a:xfrm>
            <a:off x="323528" y="4941168"/>
            <a:ext cx="4173130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 smtClean="0"/>
              <a:t>COOPERAZIONE</a:t>
            </a:r>
          </a:p>
          <a:p>
            <a:r>
              <a:rPr lang="it-IT" dirty="0" smtClean="0"/>
              <a:t>COLLABORAZIONE</a:t>
            </a:r>
          </a:p>
          <a:p>
            <a:r>
              <a:rPr lang="it-IT" dirty="0" smtClean="0"/>
              <a:t>NEGOZIAZIONE “HELP TO FEEL EFFECTIVE”</a:t>
            </a:r>
          </a:p>
          <a:p>
            <a:r>
              <a:rPr lang="it-IT" dirty="0" smtClean="0"/>
              <a:t>Auto-efficacia </a:t>
            </a:r>
          </a:p>
          <a:p>
            <a:r>
              <a:rPr lang="it-IT" dirty="0" smtClean="0"/>
              <a:t>Costruzione del saper fare e essere</a:t>
            </a:r>
          </a:p>
          <a:p>
            <a:endParaRPr lang="it-IT" dirty="0"/>
          </a:p>
        </p:txBody>
      </p:sp>
      <p:sp>
        <p:nvSpPr>
          <p:cNvPr id="9" name="CasellaDiTesto 8"/>
          <p:cNvSpPr txBox="1"/>
          <p:nvPr/>
        </p:nvSpPr>
        <p:spPr>
          <a:xfrm>
            <a:off x="5292080" y="2636912"/>
            <a:ext cx="3902222" cy="20313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 smtClean="0"/>
              <a:t>RESPONSIVITY E SENSITIVITY “HELP TO</a:t>
            </a:r>
          </a:p>
          <a:p>
            <a:r>
              <a:rPr lang="it-IT" dirty="0" smtClean="0"/>
              <a:t>MANAGE FEELINGS AND BEHAVIOURS”</a:t>
            </a:r>
          </a:p>
          <a:p>
            <a:r>
              <a:rPr lang="it-IT" dirty="0" smtClean="0"/>
              <a:t>Sensibilità nel cogliere il segnale</a:t>
            </a:r>
          </a:p>
          <a:p>
            <a:r>
              <a:rPr lang="it-IT" dirty="0" smtClean="0"/>
              <a:t>Dato dal B. responsività nel risp.</a:t>
            </a:r>
          </a:p>
          <a:p>
            <a:r>
              <a:rPr lang="it-IT" dirty="0" smtClean="0"/>
              <a:t>Adeguatamente. </a:t>
            </a:r>
          </a:p>
          <a:p>
            <a:r>
              <a:rPr lang="it-IT" dirty="0" smtClean="0"/>
              <a:t>Gestione emozioni e comportamenti</a:t>
            </a:r>
          </a:p>
          <a:p>
            <a:r>
              <a:rPr lang="it-IT" dirty="0" smtClean="0"/>
              <a:t>Da </a:t>
            </a:r>
            <a:r>
              <a:rPr lang="it-IT" dirty="0" err="1" smtClean="0"/>
              <a:t>eteroregolazione</a:t>
            </a:r>
            <a:r>
              <a:rPr lang="it-IT" dirty="0" smtClean="0"/>
              <a:t> e autoregolazione </a:t>
            </a:r>
            <a:endParaRPr lang="it-IT" dirty="0"/>
          </a:p>
        </p:txBody>
      </p:sp>
      <p:sp>
        <p:nvSpPr>
          <p:cNvPr id="10" name="CasellaDiTesto 9"/>
          <p:cNvSpPr txBox="1"/>
          <p:nvPr/>
        </p:nvSpPr>
        <p:spPr>
          <a:xfrm>
            <a:off x="5724128" y="5157192"/>
            <a:ext cx="2121286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 smtClean="0"/>
              <a:t>ACCETTAZIONE </a:t>
            </a:r>
          </a:p>
          <a:p>
            <a:r>
              <a:rPr lang="it-IT" dirty="0" smtClean="0"/>
              <a:t>“BUILD SELF ESTEEM”</a:t>
            </a:r>
          </a:p>
          <a:p>
            <a:r>
              <a:rPr lang="it-IT" dirty="0" smtClean="0"/>
              <a:t>Base per autostima</a:t>
            </a:r>
          </a:p>
          <a:p>
            <a:r>
              <a:rPr lang="it-IT" dirty="0" err="1" smtClean="0"/>
              <a:t>Deficit-ideali</a:t>
            </a:r>
            <a:r>
              <a:rPr lang="it-IT" dirty="0" smtClean="0"/>
              <a:t> </a:t>
            </a:r>
            <a:endParaRPr lang="it-IT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it-IT" dirty="0" smtClean="0"/>
              <a:t>RAPPRESENTAZIONE DEL BAMBINO</a:t>
            </a:r>
          </a:p>
          <a:p>
            <a:endParaRPr lang="it-IT" dirty="0" smtClean="0"/>
          </a:p>
          <a:p>
            <a:endParaRPr lang="it-IT" dirty="0" smtClean="0"/>
          </a:p>
          <a:p>
            <a:r>
              <a:rPr lang="it-IT" dirty="0" smtClean="0"/>
              <a:t>RAPPRESENTAZIONE DELLA RELAZIONE </a:t>
            </a:r>
          </a:p>
          <a:p>
            <a:endParaRPr lang="it-IT" dirty="0" smtClean="0"/>
          </a:p>
          <a:p>
            <a:pPr>
              <a:buNone/>
            </a:pPr>
            <a:endParaRPr lang="it-IT" dirty="0" smtClean="0"/>
          </a:p>
          <a:p>
            <a:r>
              <a:rPr lang="it-IT" dirty="0" smtClean="0"/>
              <a:t>ESPERIENZA AFFETTIVA DELL’ESSERE GENITORE </a:t>
            </a:r>
            <a:endParaRPr lang="it-IT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INTRODUZIONE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it-IT" b="1" dirty="0" smtClean="0"/>
              <a:t> </a:t>
            </a:r>
            <a:r>
              <a:rPr lang="it-IT" dirty="0" smtClean="0"/>
              <a:t>Ora le vorrei rivolgere qualche domanda sulla relazione tra lei e suo </a:t>
            </a:r>
            <a:r>
              <a:rPr lang="it-IT" dirty="0" err="1" smtClean="0"/>
              <a:t>figlio…………………</a:t>
            </a:r>
            <a:r>
              <a:rPr lang="it-IT" dirty="0" smtClean="0"/>
              <a:t>.</a:t>
            </a:r>
          </a:p>
          <a:p>
            <a:r>
              <a:rPr lang="it-IT" dirty="0" smtClean="0"/>
              <a:t>Inizieremo parlando di suo figlio </a:t>
            </a:r>
            <a:r>
              <a:rPr lang="it-IT" dirty="0" err="1" smtClean="0"/>
              <a:t>……………</a:t>
            </a:r>
            <a:r>
              <a:rPr lang="it-IT" dirty="0" smtClean="0"/>
              <a:t>. e della sua relazione con lui/lei, quindi ci soffermeremo brevemente sulla sua esperienza personale come genitore. </a:t>
            </a:r>
          </a:p>
          <a:p>
            <a:r>
              <a:rPr lang="it-IT" dirty="0" smtClean="0"/>
              <a:t>Per cominciare, mi può descrivere brevemente la sua famiglia? Quanti siete, quanti anni hanno i suoi figli, se ci sono altre persone che vivono con </a:t>
            </a:r>
            <a:r>
              <a:rPr lang="it-IT" dirty="0" err="1" smtClean="0"/>
              <a:t>voi…</a:t>
            </a:r>
            <a:endParaRPr lang="it-IT" dirty="0" smtClean="0"/>
          </a:p>
          <a:p>
            <a:endParaRPr lang="it-IT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2800" b="1" dirty="0" smtClean="0"/>
              <a:t>A. RAPPRESENTAZIONE DEL BAMBINO</a:t>
            </a:r>
            <a:r>
              <a:rPr lang="it-IT" sz="2800" dirty="0" smtClean="0"/>
              <a:t/>
            </a:r>
            <a:br>
              <a:rPr lang="it-IT" sz="2800" dirty="0" smtClean="0"/>
            </a:br>
            <a:endParaRPr lang="it-IT" sz="2800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it-IT" dirty="0" smtClean="0"/>
              <a:t>1. Prima di farle domande più specifiche, avrei piacere che lei mi </a:t>
            </a:r>
            <a:r>
              <a:rPr lang="it-IT" dirty="0" smtClean="0">
                <a:solidFill>
                  <a:srgbClr val="FF0000"/>
                </a:solidFill>
              </a:rPr>
              <a:t>descrivesse</a:t>
            </a:r>
            <a:r>
              <a:rPr lang="it-IT" dirty="0" smtClean="0"/>
              <a:t> </a:t>
            </a:r>
            <a:r>
              <a:rPr lang="it-IT" dirty="0" err="1" smtClean="0"/>
              <a:t>……………</a:t>
            </a:r>
            <a:r>
              <a:rPr lang="it-IT" dirty="0" smtClean="0"/>
              <a:t>..in generale. </a:t>
            </a:r>
            <a:endParaRPr lang="it-IT" dirty="0" smtClean="0"/>
          </a:p>
          <a:p>
            <a:endParaRPr lang="it-IT" dirty="0" smtClean="0"/>
          </a:p>
          <a:p>
            <a:r>
              <a:rPr lang="it-IT" dirty="0" smtClean="0"/>
              <a:t>2. In una </a:t>
            </a:r>
            <a:r>
              <a:rPr lang="it-IT" dirty="0" smtClean="0">
                <a:solidFill>
                  <a:srgbClr val="FF0000"/>
                </a:solidFill>
              </a:rPr>
              <a:t>giornata-tipo</a:t>
            </a:r>
            <a:r>
              <a:rPr lang="it-IT" dirty="0" smtClean="0"/>
              <a:t>, quali sono, secondo lei, le cose che </a:t>
            </a:r>
            <a:r>
              <a:rPr lang="it-IT" dirty="0" smtClean="0">
                <a:solidFill>
                  <a:srgbClr val="FF0000"/>
                </a:solidFill>
              </a:rPr>
              <a:t>preferisce fare</a:t>
            </a:r>
            <a:r>
              <a:rPr lang="it-IT" dirty="0" smtClean="0"/>
              <a:t>?</a:t>
            </a:r>
          </a:p>
          <a:p>
            <a:r>
              <a:rPr lang="it-IT" dirty="0" smtClean="0"/>
              <a:t>3. In una giornata-tipo, quali sono, secondo lei, le cose che gli/</a:t>
            </a:r>
            <a:r>
              <a:rPr lang="it-IT" dirty="0" smtClean="0">
                <a:solidFill>
                  <a:srgbClr val="FF0000"/>
                </a:solidFill>
              </a:rPr>
              <a:t>le piace meno fare</a:t>
            </a:r>
            <a:r>
              <a:rPr lang="it-IT" dirty="0" smtClean="0"/>
              <a:t>?</a:t>
            </a:r>
          </a:p>
          <a:p>
            <a:r>
              <a:rPr lang="it-IT" dirty="0" smtClean="0"/>
              <a:t>4. Quali sono le cose che a lei </a:t>
            </a:r>
            <a:r>
              <a:rPr lang="it-IT" dirty="0" smtClean="0">
                <a:solidFill>
                  <a:srgbClr val="FF0000"/>
                </a:solidFill>
              </a:rPr>
              <a:t>piacciono di più</a:t>
            </a:r>
            <a:r>
              <a:rPr lang="it-IT" dirty="0" smtClean="0"/>
              <a:t> di </a:t>
            </a:r>
            <a:r>
              <a:rPr lang="it-IT" dirty="0" err="1" smtClean="0"/>
              <a:t>………………</a:t>
            </a:r>
            <a:r>
              <a:rPr lang="it-IT" dirty="0" smtClean="0"/>
              <a:t>..?</a:t>
            </a:r>
          </a:p>
          <a:p>
            <a:r>
              <a:rPr lang="it-IT" dirty="0" smtClean="0"/>
              <a:t>5. Quali sono le cose che a lei </a:t>
            </a:r>
            <a:r>
              <a:rPr lang="it-IT" dirty="0" smtClean="0">
                <a:solidFill>
                  <a:srgbClr val="FF0000"/>
                </a:solidFill>
              </a:rPr>
              <a:t>piacciono meno</a:t>
            </a:r>
            <a:r>
              <a:rPr lang="it-IT" dirty="0" smtClean="0"/>
              <a:t> di </a:t>
            </a:r>
            <a:r>
              <a:rPr lang="it-IT" dirty="0" err="1" smtClean="0"/>
              <a:t>………………</a:t>
            </a:r>
            <a:r>
              <a:rPr lang="it-IT" dirty="0" smtClean="0"/>
              <a:t>..?</a:t>
            </a:r>
          </a:p>
          <a:p>
            <a:r>
              <a:rPr lang="it-IT" dirty="0" smtClean="0"/>
              <a:t>6. In che cosa le sembra che </a:t>
            </a:r>
            <a:r>
              <a:rPr lang="it-IT" dirty="0" err="1" smtClean="0"/>
              <a:t>……………</a:t>
            </a:r>
            <a:r>
              <a:rPr lang="it-IT" dirty="0" smtClean="0"/>
              <a:t> </a:t>
            </a:r>
            <a:r>
              <a:rPr lang="it-IT" dirty="0" smtClean="0">
                <a:solidFill>
                  <a:srgbClr val="FF0000"/>
                </a:solidFill>
              </a:rPr>
              <a:t>assomigli</a:t>
            </a:r>
            <a:r>
              <a:rPr lang="it-IT" dirty="0" smtClean="0"/>
              <a:t> a lei? </a:t>
            </a:r>
          </a:p>
          <a:p>
            <a:r>
              <a:rPr lang="it-IT" dirty="0" smtClean="0"/>
              <a:t>7. In che cosa trova </a:t>
            </a:r>
            <a:r>
              <a:rPr lang="it-IT" dirty="0" err="1" smtClean="0"/>
              <a:t>che………………</a:t>
            </a:r>
            <a:r>
              <a:rPr lang="it-IT" dirty="0" smtClean="0"/>
              <a:t>.  </a:t>
            </a:r>
            <a:r>
              <a:rPr lang="it-IT" dirty="0" smtClean="0">
                <a:solidFill>
                  <a:srgbClr val="FF0000"/>
                </a:solidFill>
              </a:rPr>
              <a:t>non le assomiglia</a:t>
            </a:r>
            <a:r>
              <a:rPr lang="it-IT" dirty="0" smtClean="0"/>
              <a:t>? </a:t>
            </a:r>
          </a:p>
          <a:p>
            <a:r>
              <a:rPr lang="it-IT" dirty="0" smtClean="0"/>
              <a:t>6.b In che cosa le sembra che </a:t>
            </a:r>
            <a:r>
              <a:rPr lang="it-IT" dirty="0" err="1" smtClean="0"/>
              <a:t>………………</a:t>
            </a:r>
            <a:r>
              <a:rPr lang="it-IT" dirty="0" smtClean="0"/>
              <a:t> </a:t>
            </a:r>
            <a:r>
              <a:rPr lang="it-IT" dirty="0" smtClean="0">
                <a:solidFill>
                  <a:srgbClr val="FF0000"/>
                </a:solidFill>
              </a:rPr>
              <a:t>assomigli al suo partner</a:t>
            </a:r>
            <a:r>
              <a:rPr lang="it-IT" dirty="0" smtClean="0"/>
              <a:t>?</a:t>
            </a:r>
          </a:p>
          <a:p>
            <a:r>
              <a:rPr lang="it-IT" dirty="0" smtClean="0"/>
              <a:t>7.b In che cosa le sembra che </a:t>
            </a:r>
            <a:r>
              <a:rPr lang="it-IT" dirty="0" err="1" smtClean="0"/>
              <a:t>………………</a:t>
            </a:r>
            <a:r>
              <a:rPr lang="it-IT" dirty="0" smtClean="0"/>
              <a:t> </a:t>
            </a:r>
            <a:r>
              <a:rPr lang="it-IT" dirty="0" smtClean="0">
                <a:solidFill>
                  <a:srgbClr val="FF0000"/>
                </a:solidFill>
              </a:rPr>
              <a:t>non assomigli al suo partner</a:t>
            </a:r>
            <a:r>
              <a:rPr lang="it-IT" dirty="0" smtClean="0"/>
              <a:t>?</a:t>
            </a:r>
          </a:p>
          <a:p>
            <a:r>
              <a:rPr lang="it-IT" dirty="0" smtClean="0"/>
              <a:t> </a:t>
            </a:r>
          </a:p>
          <a:p>
            <a:endParaRPr lang="it-IT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2800" b="1" dirty="0" smtClean="0"/>
              <a:t>B. RAPPRESENTAZIONE DELLA RELAZIONE</a:t>
            </a:r>
            <a:r>
              <a:rPr lang="it-IT" sz="2800" dirty="0" smtClean="0"/>
              <a:t/>
            </a:r>
            <a:br>
              <a:rPr lang="it-IT" sz="2800" dirty="0" smtClean="0"/>
            </a:br>
            <a:endParaRPr lang="it-IT" sz="2800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62500" lnSpcReduction="20000"/>
          </a:bodyPr>
          <a:lstStyle/>
          <a:p>
            <a:pPr lvl="0"/>
            <a:r>
              <a:rPr lang="it-IT" dirty="0" smtClean="0"/>
              <a:t>Vorrei che provasse a scegliere </a:t>
            </a:r>
            <a:r>
              <a:rPr lang="it-IT" dirty="0" smtClean="0">
                <a:solidFill>
                  <a:srgbClr val="FF0000"/>
                </a:solidFill>
              </a:rPr>
              <a:t>3 aggettivi</a:t>
            </a:r>
            <a:r>
              <a:rPr lang="it-IT" dirty="0" smtClean="0"/>
              <a:t> per descrivere la relazione tra lei e </a:t>
            </a:r>
            <a:r>
              <a:rPr lang="it-IT" dirty="0" err="1" smtClean="0"/>
              <a:t>………………</a:t>
            </a:r>
            <a:r>
              <a:rPr lang="it-IT" dirty="0" smtClean="0"/>
              <a:t>.</a:t>
            </a:r>
          </a:p>
          <a:p>
            <a:r>
              <a:rPr lang="it-IT" dirty="0" smtClean="0"/>
              <a:t>Ora </a:t>
            </a:r>
            <a:r>
              <a:rPr lang="it-IT" dirty="0" smtClean="0"/>
              <a:t>potrebbe dirmi come mai ha scelto questi aggettivi? (Riprenderli uno alla volta chiedendo spiegazioni ed esempi)</a:t>
            </a:r>
          </a:p>
          <a:p>
            <a:r>
              <a:rPr lang="it-IT" dirty="0" smtClean="0"/>
              <a:t>Ripensando </a:t>
            </a:r>
            <a:r>
              <a:rPr lang="it-IT" dirty="0" smtClean="0"/>
              <a:t>alla scorsa settimana, le viene in mente un momento in cui lei e </a:t>
            </a:r>
            <a:r>
              <a:rPr lang="it-IT" dirty="0" err="1" smtClean="0"/>
              <a:t>……………</a:t>
            </a:r>
            <a:r>
              <a:rPr lang="it-IT" dirty="0" smtClean="0"/>
              <a:t>.. siete </a:t>
            </a:r>
            <a:r>
              <a:rPr lang="it-IT" dirty="0" smtClean="0">
                <a:solidFill>
                  <a:srgbClr val="FF0000"/>
                </a:solidFill>
              </a:rPr>
              <a:t>andati proprio d’accordo</a:t>
            </a:r>
            <a:r>
              <a:rPr lang="it-IT" dirty="0" smtClean="0"/>
              <a:t> / vi siete sentiti davvero in sintonia?</a:t>
            </a:r>
          </a:p>
          <a:p>
            <a:r>
              <a:rPr lang="it-IT" dirty="0" smtClean="0"/>
              <a:t>Può </a:t>
            </a:r>
            <a:r>
              <a:rPr lang="it-IT" dirty="0" smtClean="0"/>
              <a:t>raccontarmi qualcosa di più dell’episodio? Come si è sentita? Come crede che si sia sentito/a </a:t>
            </a:r>
            <a:r>
              <a:rPr lang="it-IT" dirty="0" err="1" smtClean="0"/>
              <a:t>………….…</a:t>
            </a:r>
            <a:r>
              <a:rPr lang="it-IT" dirty="0" smtClean="0"/>
              <a:t>...?)</a:t>
            </a:r>
          </a:p>
          <a:p>
            <a:r>
              <a:rPr lang="it-IT" dirty="0" smtClean="0"/>
              <a:t>Ora</a:t>
            </a:r>
            <a:r>
              <a:rPr lang="it-IT" dirty="0" smtClean="0"/>
              <a:t>, sempre ripensando alla scorsa settimana, le viene in mente un’occasione in cui lei e </a:t>
            </a:r>
            <a:r>
              <a:rPr lang="it-IT" dirty="0" err="1" smtClean="0"/>
              <a:t>……………</a:t>
            </a:r>
            <a:r>
              <a:rPr lang="it-IT" dirty="0" smtClean="0"/>
              <a:t>... </a:t>
            </a:r>
            <a:r>
              <a:rPr lang="it-IT" dirty="0" smtClean="0">
                <a:solidFill>
                  <a:srgbClr val="FF0000"/>
                </a:solidFill>
              </a:rPr>
              <a:t>non siete andati d’accordo</a:t>
            </a:r>
            <a:r>
              <a:rPr lang="it-IT" dirty="0" smtClean="0"/>
              <a:t> /avete avuto delle difficoltà?</a:t>
            </a:r>
          </a:p>
          <a:p>
            <a:r>
              <a:rPr lang="it-IT" dirty="0" smtClean="0"/>
              <a:t>(Se necessario: Può raccontarmi qualcosa di più dell’episodio? Come si è sentita? Come crede che si sia sentito/a </a:t>
            </a:r>
            <a:r>
              <a:rPr lang="it-IT" dirty="0" err="1" smtClean="0"/>
              <a:t>…………………</a:t>
            </a:r>
            <a:r>
              <a:rPr lang="it-IT" dirty="0" smtClean="0"/>
              <a:t>.?)</a:t>
            </a:r>
          </a:p>
          <a:p>
            <a:r>
              <a:rPr lang="it-IT" dirty="0" smtClean="0"/>
              <a:t>C’è </a:t>
            </a:r>
            <a:r>
              <a:rPr lang="it-IT" dirty="0" smtClean="0"/>
              <a:t>qualche esperienza, nella vita di </a:t>
            </a:r>
            <a:r>
              <a:rPr lang="it-IT" dirty="0" err="1" smtClean="0"/>
              <a:t>………………</a:t>
            </a:r>
            <a:r>
              <a:rPr lang="it-IT" dirty="0" smtClean="0"/>
              <a:t>..., che crede lo abbia messo/a particolarmente alla </a:t>
            </a:r>
            <a:r>
              <a:rPr lang="it-IT" dirty="0" smtClean="0">
                <a:solidFill>
                  <a:srgbClr val="FF0000"/>
                </a:solidFill>
              </a:rPr>
              <a:t>prova</a:t>
            </a:r>
            <a:r>
              <a:rPr lang="it-IT" dirty="0" smtClean="0"/>
              <a:t>?</a:t>
            </a:r>
          </a:p>
          <a:p>
            <a:r>
              <a:rPr lang="it-IT" dirty="0" smtClean="0"/>
              <a:t>Con </a:t>
            </a:r>
            <a:r>
              <a:rPr lang="it-IT" dirty="0" smtClean="0"/>
              <a:t>il passare del tempo, come crede che la sua relazione con </a:t>
            </a:r>
            <a:r>
              <a:rPr lang="it-IT" dirty="0" err="1" smtClean="0"/>
              <a:t>……………</a:t>
            </a:r>
            <a:r>
              <a:rPr lang="it-IT" dirty="0" smtClean="0"/>
              <a:t> possa </a:t>
            </a:r>
            <a:r>
              <a:rPr lang="it-IT" dirty="0" smtClean="0">
                <a:solidFill>
                  <a:srgbClr val="FF0000"/>
                </a:solidFill>
              </a:rPr>
              <a:t>influenzare la sua crescita e lo sviluppo della sua personalità</a:t>
            </a:r>
            <a:r>
              <a:rPr lang="it-IT" dirty="0" smtClean="0"/>
              <a:t>?</a:t>
            </a:r>
          </a:p>
          <a:p>
            <a:endParaRPr lang="it-IT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it-IT" sz="3200" b="1" dirty="0" smtClean="0"/>
              <a:t>C. ESPERIENZA AFFETTIVA DELL’ESSERE GENITORE</a:t>
            </a:r>
            <a:r>
              <a:rPr lang="it-IT" sz="3200" dirty="0" smtClean="0"/>
              <a:t/>
            </a:r>
            <a:br>
              <a:rPr lang="it-IT" sz="3200" dirty="0" smtClean="0"/>
            </a:br>
            <a:endParaRPr lang="it-IT" sz="3200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it-IT" dirty="0" smtClean="0"/>
              <a:t>1. Potrebbe descrivere brevemente se stesso come genitore, in generale?</a:t>
            </a:r>
          </a:p>
          <a:p>
            <a:r>
              <a:rPr lang="it-IT" dirty="0" smtClean="0"/>
              <a:t>( </a:t>
            </a:r>
            <a:r>
              <a:rPr lang="it-IT" dirty="0" smtClean="0"/>
              <a:t>in particolare sé come genitore di </a:t>
            </a:r>
            <a:r>
              <a:rPr lang="it-IT" dirty="0" err="1" smtClean="0"/>
              <a:t>…………………</a:t>
            </a:r>
            <a:r>
              <a:rPr lang="it-IT" dirty="0" smtClean="0"/>
              <a:t>)</a:t>
            </a:r>
          </a:p>
          <a:p>
            <a:r>
              <a:rPr lang="it-IT" dirty="0" smtClean="0"/>
              <a:t>2. Che cosa le dà più gioia nell’essere genitore?</a:t>
            </a:r>
          </a:p>
          <a:p>
            <a:r>
              <a:rPr lang="it-IT" dirty="0" smtClean="0"/>
              <a:t>3. Che cosa le sembra più difficile nell’essere genitore?</a:t>
            </a:r>
          </a:p>
          <a:p>
            <a:r>
              <a:rPr lang="it-IT" dirty="0" smtClean="0"/>
              <a:t>4. In genere, che cosa la preoccupa maggiormente nella relazione con </a:t>
            </a:r>
            <a:r>
              <a:rPr lang="it-IT" dirty="0" err="1" smtClean="0"/>
              <a:t>…………</a:t>
            </a:r>
            <a:r>
              <a:rPr lang="it-IT" dirty="0" smtClean="0"/>
              <a:t>.?</a:t>
            </a:r>
          </a:p>
          <a:p>
            <a:r>
              <a:rPr lang="it-IT" dirty="0" smtClean="0"/>
              <a:t>5. Come crede che l’abbia cambiata il fatto di avere </a:t>
            </a:r>
            <a:r>
              <a:rPr lang="it-IT" dirty="0" err="1" smtClean="0"/>
              <a:t>……….…</a:t>
            </a:r>
            <a:r>
              <a:rPr lang="it-IT" dirty="0" smtClean="0"/>
              <a:t>..?</a:t>
            </a:r>
          </a:p>
          <a:p>
            <a:r>
              <a:rPr lang="it-IT" dirty="0" smtClean="0"/>
              <a:t>6. Le capita mai di sentire di avere bisogno di un supporto emotivo come genitore? </a:t>
            </a:r>
          </a:p>
          <a:p>
            <a:r>
              <a:rPr lang="it-IT" dirty="0" smtClean="0"/>
              <a:t>(Quali </a:t>
            </a:r>
            <a:r>
              <a:rPr lang="it-IT" dirty="0" smtClean="0"/>
              <a:t>situazioni la fanno sentire così? Come gestisce/affronta il suo bisogno di supporto?) </a:t>
            </a:r>
          </a:p>
          <a:p>
            <a:r>
              <a:rPr lang="it-IT" dirty="0" smtClean="0"/>
              <a:t>7. Le capita di sentirsi arrabbiato/a come genitore?</a:t>
            </a:r>
          </a:p>
          <a:p>
            <a:r>
              <a:rPr lang="it-IT" dirty="0" smtClean="0"/>
              <a:t>(Quali </a:t>
            </a:r>
            <a:r>
              <a:rPr lang="it-IT" dirty="0" smtClean="0"/>
              <a:t>situazioni la fanno sentire così? Come gestisce/affronta i suoi sentimenti di rabbia? Che effetti crede abbiano queste situazioni su </a:t>
            </a:r>
            <a:r>
              <a:rPr lang="it-IT" dirty="0" err="1" smtClean="0"/>
              <a:t>……………….…</a:t>
            </a:r>
            <a:r>
              <a:rPr lang="it-IT" dirty="0" smtClean="0"/>
              <a:t>.?)</a:t>
            </a:r>
          </a:p>
          <a:p>
            <a:r>
              <a:rPr lang="it-IT" dirty="0" smtClean="0"/>
              <a:t> </a:t>
            </a:r>
          </a:p>
          <a:p>
            <a:r>
              <a:rPr lang="it-IT" dirty="0" smtClean="0"/>
              <a:t> </a:t>
            </a:r>
          </a:p>
          <a:p>
            <a:endParaRPr lang="it-IT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b="1" dirty="0" smtClean="0"/>
              <a:t>C. ESPERIENZA AFFETTIVA DELL’ESSERE GENITORE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it-IT" dirty="0" smtClean="0"/>
              <a:t>8. Si è mai sentito/a in colpa come genitore?</a:t>
            </a:r>
          </a:p>
          <a:p>
            <a:r>
              <a:rPr lang="it-IT" dirty="0" smtClean="0"/>
              <a:t>(Quali </a:t>
            </a:r>
            <a:r>
              <a:rPr lang="it-IT" dirty="0" smtClean="0"/>
              <a:t>situazioni la fanno sentire così? Come gestisce/affronta i suoi sentimenti di colpa? Che effetti hanno questi sentimenti su </a:t>
            </a:r>
            <a:r>
              <a:rPr lang="it-IT" dirty="0" err="1" smtClean="0"/>
              <a:t>…………………</a:t>
            </a:r>
            <a:r>
              <a:rPr lang="it-IT" dirty="0" smtClean="0"/>
              <a:t>..?)</a:t>
            </a:r>
          </a:p>
          <a:p>
            <a:r>
              <a:rPr lang="it-IT" dirty="0" smtClean="0"/>
              <a:t>9. Che cosa fa </a:t>
            </a:r>
            <a:r>
              <a:rPr lang="it-IT" dirty="0" err="1" smtClean="0"/>
              <a:t>…………</a:t>
            </a:r>
            <a:r>
              <a:rPr lang="it-IT" dirty="0" smtClean="0"/>
              <a:t>.. quando è in difficoltà?  Come la fa sentire questo? Che cosa fa lei?</a:t>
            </a:r>
          </a:p>
          <a:p>
            <a:r>
              <a:rPr lang="it-IT" dirty="0" smtClean="0"/>
              <a:t>10. Quali sono, secondo lei, le situazioni che mettono </a:t>
            </a:r>
            <a:r>
              <a:rPr lang="it-IT" dirty="0" err="1" smtClean="0"/>
              <a:t>…………</a:t>
            </a:r>
            <a:r>
              <a:rPr lang="it-IT" dirty="0" smtClean="0"/>
              <a:t>.. in difficoltà o di cattivo umore? Per lei è facile o difficile prevederle?  </a:t>
            </a:r>
          </a:p>
          <a:p>
            <a:r>
              <a:rPr lang="it-IT" dirty="0" smtClean="0"/>
              <a:t>11. Come si sente quando </a:t>
            </a:r>
            <a:r>
              <a:rPr lang="it-IT" dirty="0" err="1" smtClean="0"/>
              <a:t>…………</a:t>
            </a:r>
            <a:r>
              <a:rPr lang="it-IT" dirty="0" smtClean="0"/>
              <a:t>... rifiuta di fare ciò che lei gli/le chiede di fare o quando la provoca deliberatamente?</a:t>
            </a:r>
          </a:p>
          <a:p>
            <a:r>
              <a:rPr lang="it-IT" dirty="0" smtClean="0"/>
              <a:t>12. Pensa che qualche volta possa essere successo che </a:t>
            </a:r>
            <a:r>
              <a:rPr lang="it-IT" dirty="0" err="1" smtClean="0"/>
              <a:t>………………</a:t>
            </a:r>
            <a:r>
              <a:rPr lang="it-IT" dirty="0" smtClean="0"/>
              <a:t> si sia sentito rifiutato da lei?</a:t>
            </a:r>
          </a:p>
          <a:p>
            <a:r>
              <a:rPr lang="it-IT" dirty="0" smtClean="0"/>
              <a:t>13. </a:t>
            </a:r>
            <a:r>
              <a:rPr lang="it-IT" dirty="0" err="1" smtClean="0"/>
              <a:t>……………</a:t>
            </a:r>
            <a:r>
              <a:rPr lang="it-IT" dirty="0" smtClean="0"/>
              <a:t>. è un ragazzo che accetta immediatamente le coccole o le espressioni di affetto da parte sua?</a:t>
            </a:r>
          </a:p>
          <a:p>
            <a:r>
              <a:rPr lang="it-IT" u="sng" dirty="0" smtClean="0"/>
              <a:t>Per bambini di età maggiore di 2 anni:</a:t>
            </a:r>
            <a:endParaRPr lang="it-IT" dirty="0" smtClean="0"/>
          </a:p>
          <a:p>
            <a:r>
              <a:rPr lang="it-IT" dirty="0" smtClean="0"/>
              <a:t>14. </a:t>
            </a:r>
            <a:r>
              <a:rPr lang="it-IT" dirty="0" err="1" smtClean="0"/>
              <a:t>……………</a:t>
            </a:r>
            <a:r>
              <a:rPr lang="it-IT" dirty="0" smtClean="0"/>
              <a:t>.. viene subito da lei per farsi consolare o per cercare conforto? (ad es. se si fa male o se è triste per </a:t>
            </a:r>
            <a:r>
              <a:rPr lang="it-IT" dirty="0" err="1" smtClean="0"/>
              <a:t>qualcosa…</a:t>
            </a:r>
            <a:r>
              <a:rPr lang="it-IT" dirty="0" smtClean="0"/>
              <a:t>.)</a:t>
            </a:r>
          </a:p>
          <a:p>
            <a:r>
              <a:rPr lang="it-IT" dirty="0" smtClean="0"/>
              <a:t>15. Come si comporta  </a:t>
            </a:r>
            <a:r>
              <a:rPr lang="it-IT" dirty="0" err="1" smtClean="0"/>
              <a:t>…………….…</a:t>
            </a:r>
            <a:r>
              <a:rPr lang="it-IT" dirty="0" smtClean="0"/>
              <a:t> con gli altri fratelli in casa? Ha mai notato squilibri nei rapporti tra loro?</a:t>
            </a:r>
          </a:p>
          <a:p>
            <a:r>
              <a:rPr lang="it-IT" dirty="0" smtClean="0"/>
              <a:t> </a:t>
            </a:r>
          </a:p>
          <a:p>
            <a:endParaRPr lang="it-IT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SEPARAZIONI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it-IT" dirty="0" smtClean="0"/>
              <a:t>1. In generale, come sono le separazioni quotidiane per </a:t>
            </a:r>
            <a:r>
              <a:rPr lang="it-IT" dirty="0" err="1" smtClean="0"/>
              <a:t>……………</a:t>
            </a:r>
            <a:r>
              <a:rPr lang="it-IT" dirty="0" smtClean="0"/>
              <a:t>... e per lei?</a:t>
            </a:r>
          </a:p>
          <a:p>
            <a:r>
              <a:rPr lang="it-IT" dirty="0" smtClean="0"/>
              <a:t>2. Che cosa le sembra difficile in queste separazioni? Come affronta questi sentimenti?</a:t>
            </a:r>
          </a:p>
          <a:p>
            <a:r>
              <a:rPr lang="it-IT" dirty="0" smtClean="0"/>
              <a:t>3. Che cosa le sembra facile in queste separazioni?</a:t>
            </a:r>
          </a:p>
          <a:p>
            <a:r>
              <a:rPr lang="it-IT" dirty="0" smtClean="0"/>
              <a:t>4. Qual è l’occasione in cui siete stati separati più a lungo? Come vi siete sentiti lei e </a:t>
            </a:r>
            <a:r>
              <a:rPr lang="it-IT" dirty="0" err="1" smtClean="0"/>
              <a:t>……………</a:t>
            </a:r>
            <a:r>
              <a:rPr lang="it-IT" dirty="0" smtClean="0"/>
              <a:t>.. durante questa separazione?</a:t>
            </a:r>
          </a:p>
          <a:p>
            <a:endParaRPr lang="it-IT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Codifica figlio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it-IT" dirty="0" smtClean="0"/>
              <a:t>Aggressività-Rabbia</a:t>
            </a:r>
          </a:p>
          <a:p>
            <a:endParaRPr lang="it-IT" dirty="0" smtClean="0"/>
          </a:p>
          <a:p>
            <a:r>
              <a:rPr lang="it-IT" dirty="0" smtClean="0"/>
              <a:t>Felicità</a:t>
            </a:r>
          </a:p>
          <a:p>
            <a:endParaRPr lang="it-IT" dirty="0" smtClean="0"/>
          </a:p>
          <a:p>
            <a:r>
              <a:rPr lang="it-IT" dirty="0" smtClean="0"/>
              <a:t>Controllo-Manipolazione</a:t>
            </a:r>
          </a:p>
          <a:p>
            <a:endParaRPr lang="it-IT" dirty="0" smtClean="0"/>
          </a:p>
          <a:p>
            <a:r>
              <a:rPr lang="it-IT" dirty="0" smtClean="0"/>
              <a:t>Affetto</a:t>
            </a:r>
          </a:p>
          <a:p>
            <a:endParaRPr lang="it-IT" dirty="0" smtClean="0"/>
          </a:p>
          <a:p>
            <a:r>
              <a:rPr lang="it-IT" dirty="0" smtClean="0"/>
              <a:t>Rifiuto</a:t>
            </a:r>
            <a:endParaRPr lang="it-IT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Luna">
  <a:themeElements>
    <a:clrScheme name="Luna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Luna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Luna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57</TotalTime>
  <Words>1049</Words>
  <Application>Microsoft Office PowerPoint</Application>
  <PresentationFormat>Presentazione su schermo (4:3)</PresentationFormat>
  <Paragraphs>146</Paragraphs>
  <Slides>14</Slides>
  <Notes>14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14</vt:i4>
      </vt:variant>
    </vt:vector>
  </HeadingPairs>
  <TitlesOfParts>
    <vt:vector size="15" baseType="lpstr">
      <vt:lpstr>Luna</vt:lpstr>
      <vt:lpstr>Parent  developmental interview </vt:lpstr>
      <vt:lpstr>Diapositiva 2</vt:lpstr>
      <vt:lpstr>INTRODUZIONE</vt:lpstr>
      <vt:lpstr>A. RAPPRESENTAZIONE DEL BAMBINO </vt:lpstr>
      <vt:lpstr>B. RAPPRESENTAZIONE DELLA RELAZIONE </vt:lpstr>
      <vt:lpstr>C. ESPERIENZA AFFETTIVA DELL’ESSERE GENITORE </vt:lpstr>
      <vt:lpstr>C. ESPERIENZA AFFETTIVA DELL’ESSERE GENITORE</vt:lpstr>
      <vt:lpstr>SEPARAZIONI</vt:lpstr>
      <vt:lpstr>Codifica figlio</vt:lpstr>
      <vt:lpstr>CODIFICA relazione  </vt:lpstr>
      <vt:lpstr>CODIFICA</vt:lpstr>
      <vt:lpstr>CODIFICA </vt:lpstr>
      <vt:lpstr>Codifica </vt:lpstr>
      <vt:lpstr>Schofield, 2007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Parent  developmental interview</dc:title>
  <dc:creator>Utente Windows</dc:creator>
  <cp:lastModifiedBy>Utente Windows</cp:lastModifiedBy>
  <cp:revision>6</cp:revision>
  <dcterms:created xsi:type="dcterms:W3CDTF">2014-03-26T20:22:46Z</dcterms:created>
  <dcterms:modified xsi:type="dcterms:W3CDTF">2014-03-26T21:20:07Z</dcterms:modified>
</cp:coreProperties>
</file>