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handoutMasterIdLst>
    <p:handoutMasterId r:id="rId11"/>
  </p:handoutMasterIdLst>
  <p:sldIdLst>
    <p:sldId id="304" r:id="rId2"/>
    <p:sldId id="306" r:id="rId3"/>
    <p:sldId id="307" r:id="rId4"/>
    <p:sldId id="308" r:id="rId5"/>
    <p:sldId id="309" r:id="rId6"/>
    <p:sldId id="311" r:id="rId7"/>
    <p:sldId id="312" r:id="rId8"/>
    <p:sldId id="313" r:id="rId9"/>
    <p:sldId id="314" r:id="rId10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chemeClr val="tx1"/>
    </p:penClr>
  </p:showPr>
  <p:clrMru>
    <a:srgbClr val="000000"/>
    <a:srgbClr val="AFCDEF"/>
    <a:srgbClr val="A4FAA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09" autoAdjust="0"/>
    <p:restoredTop sz="94660"/>
  </p:normalViewPr>
  <p:slideViewPr>
    <p:cSldViewPr>
      <p:cViewPr varScale="1">
        <p:scale>
          <a:sx n="67" d="100"/>
          <a:sy n="67" d="100"/>
        </p:scale>
        <p:origin x="-1339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A319D1A-D39F-4C8A-A62C-522644EFA63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</p:grpSp>
      <p:sp>
        <p:nvSpPr>
          <p:cNvPr id="105488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105489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9B1D0-9AB1-47B5-8C6B-F1BCB79177B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9D037-F357-45CD-97E7-CD878D81197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8E9FFF-0428-4D53-B5A1-9027ED8B3B1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0206AE-BC61-4A2F-AAE2-F2BE17BC31D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88921-08CC-498B-98BA-43FB9F1F756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13B97D-20C0-4FF7-82B1-53F2E70AE6B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11AA0-9FF9-4263-992C-44140760AE9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EDC769-95EB-4B85-9199-30660DD48FE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42AA4-2289-4186-8038-672FBA21273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4A3A7-390C-446D-9943-1728777C4CF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F3C63-C6CA-4A84-B939-D15C55D15AB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4451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4452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4454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55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56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57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58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59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60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61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62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</p:grpSp>
      <p:sp>
        <p:nvSpPr>
          <p:cNvPr id="104463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4464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4465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4466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4467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059033E8-249B-46ED-B9E3-35652E559BA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4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4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4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4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4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4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4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44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44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64" grpId="0" build="p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6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200" i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96975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sz="4000" dirty="0" smtClean="0">
                <a:latin typeface="Tahoma" pitchFamily="34" charset="0"/>
              </a:rPr>
              <a:t>TOS </a:t>
            </a:r>
            <a:br>
              <a:rPr lang="it-IT" sz="4000" dirty="0" smtClean="0">
                <a:latin typeface="Tahoma" pitchFamily="34" charset="0"/>
              </a:rPr>
            </a:br>
            <a:r>
              <a:rPr lang="it-IT" sz="4000" dirty="0" smtClean="0">
                <a:latin typeface="Tahoma" pitchFamily="34" charset="0"/>
              </a:rPr>
              <a:t>(Terapia Ormonale Sostitutiva)</a:t>
            </a:r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584" y="1772816"/>
            <a:ext cx="8100392" cy="4679801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it-IT" sz="2200" dirty="0" smtClean="0">
                <a:latin typeface="Tahoma" pitchFamily="34" charset="0"/>
              </a:rPr>
              <a:t>Si tratta di un trattamento farmacologico a base di ormoni (estrogeni da soli o associati a progestinici) prodotti normalmente dall’organismo femminile, in particolare dalle ovaie. Durante la menopausa la produzione di questi ormoni diminuisce e possono comparire sintomi caratteristici, come vampate di calore, insonnia, disturbi </a:t>
            </a:r>
            <a:r>
              <a:rPr lang="it-IT" sz="2200" dirty="0" smtClean="0">
                <a:latin typeface="Tahoma" pitchFamily="34" charset="0"/>
              </a:rPr>
              <a:t>vaginali (sindrome climaterica). </a:t>
            </a:r>
            <a:r>
              <a:rPr lang="it-IT" sz="2200" dirty="0" smtClean="0">
                <a:latin typeface="Tahoma" pitchFamily="34" charset="0"/>
              </a:rPr>
              <a:t>La terapia ormonale sostitutiva va a correggere questa mancanza di ormoni e, quindi, anche i sintomi della menopausa si riducono.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it-IT" sz="2200" dirty="0" smtClean="0">
              <a:latin typeface="Tahoma" pitchFamily="34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it-IT" sz="2200" dirty="0" smtClean="0">
                <a:latin typeface="Tahoma" pitchFamily="34" charset="0"/>
              </a:rPr>
              <a:t>Per le donne </a:t>
            </a:r>
            <a:r>
              <a:rPr lang="it-IT" sz="2200" dirty="0" err="1" smtClean="0">
                <a:latin typeface="Tahoma" pitchFamily="34" charset="0"/>
              </a:rPr>
              <a:t>isterectomizzate</a:t>
            </a:r>
            <a:r>
              <a:rPr lang="it-IT" sz="2200" dirty="0" smtClean="0">
                <a:latin typeface="Tahoma" pitchFamily="34" charset="0"/>
              </a:rPr>
              <a:t> (donne a cui è </a:t>
            </a:r>
            <a:r>
              <a:rPr lang="it-IT" sz="2200" dirty="0" smtClean="0">
                <a:latin typeface="Tahoma" pitchFamily="34" charset="0"/>
              </a:rPr>
              <a:t>stato asportato chirurgicamente </a:t>
            </a:r>
            <a:r>
              <a:rPr lang="it-IT" sz="2200" dirty="0" smtClean="0">
                <a:latin typeface="Tahoma" pitchFamily="34" charset="0"/>
              </a:rPr>
              <a:t>l’utero) </a:t>
            </a:r>
            <a:r>
              <a:rPr lang="it-IT" sz="2200" dirty="0" smtClean="0">
                <a:latin typeface="Tahoma" pitchFamily="34" charset="0"/>
              </a:rPr>
              <a:t>la terapia è a base di soli estrogeni.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387350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sz="4000" dirty="0" smtClean="0">
                <a:latin typeface="Tahoma" pitchFamily="34" charset="0"/>
              </a:rPr>
              <a:t>Quando è indicata la TOS</a:t>
            </a:r>
            <a:r>
              <a:rPr lang="it-IT" sz="2400" dirty="0" smtClean="0">
                <a:latin typeface="Tahoma" pitchFamily="34" charset="0"/>
              </a:rPr>
              <a:t/>
            </a:r>
            <a:br>
              <a:rPr lang="it-IT" sz="2400" dirty="0" smtClean="0">
                <a:latin typeface="Tahoma" pitchFamily="34" charset="0"/>
              </a:rPr>
            </a:br>
            <a:r>
              <a:rPr lang="it-IT" sz="2400" dirty="0" smtClean="0">
                <a:latin typeface="Tahoma" pitchFamily="34" charset="0"/>
              </a:rPr>
              <a:t> (</a:t>
            </a:r>
            <a:r>
              <a:rPr lang="it-IT" sz="2400" dirty="0" err="1" smtClean="0">
                <a:latin typeface="Tahoma" pitchFamily="34" charset="0"/>
              </a:rPr>
              <a:t>WHI-Women</a:t>
            </a:r>
            <a:r>
              <a:rPr lang="it-IT" sz="2400" dirty="0" smtClean="0">
                <a:latin typeface="Tahoma" pitchFamily="34" charset="0"/>
              </a:rPr>
              <a:t>’s </a:t>
            </a:r>
            <a:r>
              <a:rPr lang="it-IT" sz="2400" dirty="0" err="1" smtClean="0">
                <a:latin typeface="Tahoma" pitchFamily="34" charset="0"/>
              </a:rPr>
              <a:t>Health</a:t>
            </a:r>
            <a:r>
              <a:rPr lang="it-IT" sz="2400" dirty="0" smtClean="0">
                <a:latin typeface="Tahoma" pitchFamily="34" charset="0"/>
              </a:rPr>
              <a:t> </a:t>
            </a:r>
            <a:r>
              <a:rPr lang="it-IT" sz="2400" dirty="0" err="1" smtClean="0">
                <a:latin typeface="Tahoma" pitchFamily="34" charset="0"/>
              </a:rPr>
              <a:t>Initiative</a:t>
            </a:r>
            <a:r>
              <a:rPr lang="it-IT" sz="2400" dirty="0" smtClean="0">
                <a:latin typeface="Tahoma" pitchFamily="34" charset="0"/>
              </a:rPr>
              <a:t>, USA)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700808"/>
            <a:ext cx="8676456" cy="4968280"/>
          </a:xfrm>
        </p:spPr>
        <p:txBody>
          <a:bodyPr/>
          <a:lstStyle/>
          <a:p>
            <a:pPr algn="just" eaLnBrk="1" hangingPunct="1">
              <a:spcAft>
                <a:spcPct val="55000"/>
              </a:spcAft>
              <a:buFont typeface="Wingdings" pitchFamily="2" charset="2"/>
              <a:buNone/>
              <a:defRPr/>
            </a:pPr>
            <a:r>
              <a:rPr lang="it-IT" sz="2200" dirty="0" smtClean="0">
                <a:latin typeface="Tahoma" pitchFamily="34" charset="0"/>
              </a:rPr>
              <a:t>	La </a:t>
            </a:r>
            <a:r>
              <a:rPr lang="it-IT" sz="2200" dirty="0" smtClean="0">
                <a:latin typeface="Tahoma" pitchFamily="34" charset="0"/>
              </a:rPr>
              <a:t>TOS </a:t>
            </a:r>
            <a:r>
              <a:rPr lang="it-IT" sz="2200" dirty="0" smtClean="0">
                <a:latin typeface="Tahoma" pitchFamily="34" charset="0"/>
              </a:rPr>
              <a:t>si è dimostrata efficace per alleviare alcuni dei sintomi che possono manifestarsi in menopausa. 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it-IT" sz="2200" dirty="0" smtClean="0">
                <a:latin typeface="Tahoma" pitchFamily="34" charset="0"/>
              </a:rPr>
              <a:t>	In particolare: </a:t>
            </a:r>
          </a:p>
          <a:p>
            <a:pPr algn="just" eaLnBrk="1" hangingPunct="1">
              <a:defRPr/>
            </a:pPr>
            <a:r>
              <a:rPr lang="it-IT" sz="2200" dirty="0" smtClean="0">
                <a:latin typeface="Tahoma" pitchFamily="34" charset="0"/>
              </a:rPr>
              <a:t>riduce il numero e l’intensità delle vampate di calore </a:t>
            </a:r>
          </a:p>
          <a:p>
            <a:pPr algn="just" eaLnBrk="1" hangingPunct="1">
              <a:defRPr/>
            </a:pPr>
            <a:r>
              <a:rPr lang="it-IT" sz="2200" dirty="0" smtClean="0">
                <a:latin typeface="Tahoma" pitchFamily="34" charset="0"/>
              </a:rPr>
              <a:t>placa la sudorazione eccessiva, gli improvvisi arrossamenti del viso e gli episodi di insonnia</a:t>
            </a:r>
          </a:p>
          <a:p>
            <a:pPr algn="just" eaLnBrk="1" hangingPunct="1">
              <a:defRPr/>
            </a:pPr>
            <a:r>
              <a:rPr lang="it-IT" sz="2200" dirty="0" smtClean="0">
                <a:latin typeface="Tahoma" pitchFamily="34" charset="0"/>
              </a:rPr>
              <a:t>può aiutare a calmare crisi di ansia e depressione e i disturbi vaginali</a:t>
            </a:r>
          </a:p>
          <a:p>
            <a:pPr algn="just" eaLnBrk="1" hangingPunct="1">
              <a:defRPr/>
            </a:pPr>
            <a:r>
              <a:rPr lang="it-IT" sz="2200" dirty="0" smtClean="0">
                <a:latin typeface="Tahoma" pitchFamily="34" charset="0"/>
              </a:rPr>
              <a:t>su 1000 donne che fanno uso di terapia ormonale sostitutiva (estro-progestinici) per circa 1 anno si verificano: </a:t>
            </a:r>
          </a:p>
          <a:p>
            <a:pPr algn="just" eaLnBrk="1" hangingPunct="1">
              <a:buFont typeface="Wingdings" pitchFamily="2" charset="2"/>
              <a:buChar char="ü"/>
              <a:defRPr/>
            </a:pPr>
            <a:r>
              <a:rPr lang="it-IT" sz="2200" dirty="0" smtClean="0">
                <a:latin typeface="Tahoma" pitchFamily="34" charset="0"/>
              </a:rPr>
              <a:t>- 4,7 casi in meno di fratture ossee  </a:t>
            </a:r>
          </a:p>
          <a:p>
            <a:pPr algn="just" eaLnBrk="1" hangingPunct="1">
              <a:buFont typeface="Wingdings" pitchFamily="2" charset="2"/>
              <a:buChar char="ü"/>
              <a:defRPr/>
            </a:pPr>
            <a:r>
              <a:rPr lang="it-IT" sz="2200" dirty="0" smtClean="0">
                <a:latin typeface="Tahoma" pitchFamily="34" charset="0"/>
              </a:rPr>
              <a:t>- 0,6 casi in meno di tumore al colon retto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-171450"/>
            <a:ext cx="7543800" cy="936625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sz="4400" dirty="0" smtClean="0">
                <a:latin typeface="Tahoma" pitchFamily="34" charset="0"/>
              </a:rPr>
              <a:t>Quando </a:t>
            </a:r>
            <a:r>
              <a:rPr lang="it-IT" sz="4400" u="sng" dirty="0" smtClean="0">
                <a:latin typeface="Tahoma" pitchFamily="34" charset="0"/>
              </a:rPr>
              <a:t>non</a:t>
            </a:r>
            <a:r>
              <a:rPr lang="it-IT" sz="4400" dirty="0" smtClean="0">
                <a:latin typeface="Tahoma" pitchFamily="34" charset="0"/>
              </a:rPr>
              <a:t> è indicata:</a:t>
            </a:r>
          </a:p>
        </p:txBody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700808"/>
            <a:ext cx="8532440" cy="4896842"/>
          </a:xfrm>
        </p:spPr>
        <p:txBody>
          <a:bodyPr/>
          <a:lstStyle/>
          <a:p>
            <a:pPr algn="just" eaLnBrk="1" hangingPunct="1">
              <a:defRPr/>
            </a:pPr>
            <a:r>
              <a:rPr lang="it-IT" sz="2400" dirty="0" smtClean="0">
                <a:latin typeface="Tahoma" pitchFamily="34" charset="0"/>
              </a:rPr>
              <a:t>può aumentare e non ridurre il rischio di incontinenza urinaria </a:t>
            </a:r>
          </a:p>
          <a:p>
            <a:pPr algn="just" eaLnBrk="1" hangingPunct="1">
              <a:defRPr/>
            </a:pPr>
            <a:r>
              <a:rPr lang="it-IT" sz="2400" dirty="0" smtClean="0">
                <a:latin typeface="Tahoma" pitchFamily="34" charset="0"/>
              </a:rPr>
              <a:t>non è efficace per prevenire le cistiti ricorrenti, cioè le infezioni ripetute alle vie urinarie</a:t>
            </a:r>
          </a:p>
          <a:p>
            <a:pPr algn="just" eaLnBrk="1" hangingPunct="1">
              <a:defRPr/>
            </a:pPr>
            <a:r>
              <a:rPr lang="it-IT" sz="2400" dirty="0" smtClean="0">
                <a:latin typeface="Tahoma" pitchFamily="34" charset="0"/>
              </a:rPr>
              <a:t>può aumentare, anche se in modo limitato, il rischio di tumore al seno, demenza, trombosi venosa profonda e ictus.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884238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sz="4400" smtClean="0">
                <a:latin typeface="Tahoma" pitchFamily="34" charset="0"/>
              </a:rPr>
              <a:t>Durata della terapia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it-IT" sz="2000" smtClean="0"/>
          </a:p>
          <a:p>
            <a:pPr eaLnBrk="1" hangingPunct="1">
              <a:lnSpc>
                <a:spcPct val="90000"/>
              </a:lnSpc>
              <a:defRPr/>
            </a:pPr>
            <a:endParaRPr lang="it-IT" sz="200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smtClean="0">
                <a:latin typeface="Tahoma" pitchFamily="34" charset="0"/>
              </a:rPr>
              <a:t>La terapia ormonale sostitutiva dovrebbe durare il tempo minore possibile e andrebbe portata avanti fino a quando i malesseri della menopausa non si risolvono.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it-IT" sz="2400" smtClean="0">
              <a:latin typeface="Tahoma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smtClean="0">
                <a:latin typeface="Tahoma" pitchFamily="34" charset="0"/>
              </a:rPr>
              <a:t>Oltre il primo anno di assunzione, infatti, aumentano i rischi legati all’assunzione di ormoni, fra cui quello di trombosi venosa profonda e ictus: per questo, se i malesseri continuano oltre il primo anno di terapia, è indicato ri-valutare insieme al medico la situazione.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84238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sz="4400" dirty="0" smtClean="0">
                <a:latin typeface="Tahoma" pitchFamily="34" charset="0"/>
              </a:rPr>
              <a:t>Modalità di somministrazione</a:t>
            </a:r>
          </a:p>
        </p:txBody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686800" cy="56165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ct val="20000"/>
              </a:spcAft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</a:rPr>
              <a:t>	La terapia ormonale sostitutiva è disponibile in</a:t>
            </a:r>
          </a:p>
          <a:p>
            <a:pPr eaLnBrk="1" hangingPunct="1">
              <a:lnSpc>
                <a:spcPct val="80000"/>
              </a:lnSpc>
              <a:spcAft>
                <a:spcPct val="20000"/>
              </a:spcAft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</a:rPr>
              <a:t>	forma di: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sz="2400" dirty="0" smtClean="0">
                <a:latin typeface="Tahoma" pitchFamily="34" charset="0"/>
              </a:rPr>
              <a:t>pillole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sz="2400" dirty="0" smtClean="0">
                <a:latin typeface="Tahoma" pitchFamily="34" charset="0"/>
              </a:rPr>
              <a:t>cerotti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sz="2400" dirty="0" smtClean="0">
                <a:latin typeface="Tahoma" pitchFamily="34" charset="0"/>
              </a:rPr>
              <a:t>gel da applicare sulla pelle </a:t>
            </a:r>
          </a:p>
          <a:p>
            <a:pPr eaLnBrk="1" hangingPunct="1">
              <a:lnSpc>
                <a:spcPct val="80000"/>
              </a:lnSpc>
              <a:spcAft>
                <a:spcPct val="50000"/>
              </a:spcAft>
              <a:defRPr/>
            </a:pPr>
            <a:r>
              <a:rPr lang="it-IT" sz="2400" dirty="0" smtClean="0">
                <a:latin typeface="Tahoma" pitchFamily="34" charset="0"/>
              </a:rPr>
              <a:t>spray nasale</a:t>
            </a:r>
          </a:p>
          <a:p>
            <a:pPr eaLnBrk="1" hangingPunct="1">
              <a:lnSpc>
                <a:spcPct val="80000"/>
              </a:lnSpc>
              <a:spcAft>
                <a:spcPct val="50000"/>
              </a:spcAft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</a:rPr>
              <a:t>	Nel caso in cui i sintomi consistano solo in disturbi vaginali è preferibile orientarsi verso prodotti ad uso locale.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</a:rPr>
              <a:t>	La scelta della pillola, del cerotto, del gel o dello spray o di una combinazione di pillole e cerotti o di pillole e gel deve essere fatta insieme al medico, dopo una valutazione attenta della situazione clinica generale e delle proprie particolari preferenze o esigenze.</a:t>
            </a:r>
            <a:r>
              <a:rPr lang="it-IT" sz="2000" dirty="0" smtClean="0"/>
              <a:t> 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24744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dirty="0" smtClean="0">
                <a:latin typeface="Tahoma" pitchFamily="34" charset="0"/>
              </a:rPr>
              <a:t>TOS e l’osteoporosi </a:t>
            </a:r>
            <a:r>
              <a:rPr lang="it-IT" dirty="0" err="1" smtClean="0">
                <a:latin typeface="Tahoma" pitchFamily="34" charset="0"/>
              </a:rPr>
              <a:t>postmenopausale</a:t>
            </a:r>
            <a:r>
              <a:rPr lang="it-IT" dirty="0" smtClean="0">
                <a:solidFill>
                  <a:schemeClr val="accent1"/>
                </a:solidFill>
                <a:latin typeface="Tahoma" pitchFamily="34" charset="0"/>
              </a:rPr>
              <a:t> </a:t>
            </a:r>
            <a:r>
              <a:rPr lang="it-IT" sz="3200" dirty="0" smtClean="0"/>
              <a:t> </a:t>
            </a:r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484784"/>
            <a:ext cx="8532440" cy="5041429"/>
          </a:xfrm>
        </p:spPr>
        <p:txBody>
          <a:bodyPr/>
          <a:lstStyle/>
          <a:p>
            <a:pPr eaLnBrk="1" hangingPunct="1">
              <a:defRPr/>
            </a:pPr>
            <a:r>
              <a:rPr lang="it-IT" sz="2200" dirty="0" smtClean="0">
                <a:latin typeface="Tahoma" pitchFamily="34" charset="0"/>
              </a:rPr>
              <a:t>prima </a:t>
            </a:r>
            <a:r>
              <a:rPr lang="it-IT" sz="2200" dirty="0" smtClean="0">
                <a:latin typeface="Tahoma" pitchFamily="34" charset="0"/>
              </a:rPr>
              <a:t>linea di scelta terapeutica per la prevenzione dell'osteoporosi nelle donne </a:t>
            </a:r>
            <a:r>
              <a:rPr lang="it-IT" sz="2200" dirty="0" smtClean="0">
                <a:latin typeface="Tahoma" pitchFamily="34" charset="0"/>
              </a:rPr>
              <a:t>a </a:t>
            </a:r>
            <a:r>
              <a:rPr lang="it-IT" sz="2200" dirty="0" smtClean="0">
                <a:latin typeface="Tahoma" pitchFamily="34" charset="0"/>
              </a:rPr>
              <a:t>elevato rischio osteoporotico </a:t>
            </a:r>
            <a:r>
              <a:rPr lang="it-IT" sz="2200" dirty="0" smtClean="0">
                <a:latin typeface="Tahoma" pitchFamily="34" charset="0"/>
              </a:rPr>
              <a:t>se </a:t>
            </a:r>
            <a:r>
              <a:rPr lang="it-IT" sz="2200" dirty="0" smtClean="0">
                <a:latin typeface="Tahoma" pitchFamily="34" charset="0"/>
              </a:rPr>
              <a:t>viene iniziata in coincidenza con la transizione </a:t>
            </a:r>
            <a:r>
              <a:rPr lang="it-IT" sz="2200" dirty="0" err="1" smtClean="0">
                <a:latin typeface="Tahoma" pitchFamily="34" charset="0"/>
              </a:rPr>
              <a:t>menopausale</a:t>
            </a:r>
            <a:endParaRPr lang="it-IT" sz="2200" dirty="0" smtClean="0">
              <a:latin typeface="Tahoma" pitchFamily="34" charset="0"/>
            </a:endParaRPr>
          </a:p>
          <a:p>
            <a:pPr eaLnBrk="1" hangingPunct="1">
              <a:defRPr/>
            </a:pPr>
            <a:r>
              <a:rPr lang="it-IT" sz="2200" dirty="0" smtClean="0">
                <a:latin typeface="Tahoma" pitchFamily="34" charset="0"/>
              </a:rPr>
              <a:t>possibile </a:t>
            </a:r>
            <a:r>
              <a:rPr lang="it-IT" sz="2200" dirty="0" smtClean="0">
                <a:latin typeface="Tahoma" pitchFamily="34" charset="0"/>
              </a:rPr>
              <a:t>opzione per le donne in età avanzata nei casi di intolleranza ad altre terapie </a:t>
            </a:r>
            <a:r>
              <a:rPr lang="it-IT" sz="2200" dirty="0" err="1" smtClean="0">
                <a:latin typeface="Tahoma" pitchFamily="34" charset="0"/>
              </a:rPr>
              <a:t>osteoprotettive</a:t>
            </a:r>
            <a:r>
              <a:rPr lang="it-IT" sz="2200" dirty="0" smtClean="0">
                <a:latin typeface="Tahoma" pitchFamily="34" charset="0"/>
              </a:rPr>
              <a:t>, o quando le altre terapie sono controindicate o inefficaci</a:t>
            </a:r>
          </a:p>
          <a:p>
            <a:pPr eaLnBrk="1" hangingPunct="1">
              <a:defRPr/>
            </a:pPr>
            <a:r>
              <a:rPr lang="it-IT" sz="2200" dirty="0" smtClean="0">
                <a:latin typeface="Tahoma" pitchFamily="34" charset="0"/>
              </a:rPr>
              <a:t>studi </a:t>
            </a:r>
            <a:r>
              <a:rPr lang="it-IT" sz="2200" dirty="0" err="1" smtClean="0">
                <a:latin typeface="Tahoma" pitchFamily="34" charset="0"/>
              </a:rPr>
              <a:t>osservazionali</a:t>
            </a:r>
            <a:r>
              <a:rPr lang="it-IT" sz="2200" dirty="0" smtClean="0">
                <a:latin typeface="Tahoma" pitchFamily="34" charset="0"/>
              </a:rPr>
              <a:t> e prospettici hanno dimostrato l'efficacia </a:t>
            </a:r>
            <a:r>
              <a:rPr lang="it-IT" sz="2200" dirty="0" err="1" smtClean="0">
                <a:latin typeface="Tahoma" pitchFamily="34" charset="0"/>
              </a:rPr>
              <a:t>osteoprotettiva</a:t>
            </a:r>
            <a:r>
              <a:rPr lang="it-IT" sz="2200" dirty="0" smtClean="0">
                <a:latin typeface="Tahoma" pitchFamily="34" charset="0"/>
              </a:rPr>
              <a:t> della terapia ormonale sostitutiva. Tutti i tipi di terapia ormonale sostitutiva (estrogeni, estro-progestinici, </a:t>
            </a:r>
            <a:r>
              <a:rPr lang="it-IT" sz="2200" dirty="0" err="1" smtClean="0">
                <a:latin typeface="Tahoma" pitchFamily="34" charset="0"/>
              </a:rPr>
              <a:t>tibolone</a:t>
            </a:r>
            <a:r>
              <a:rPr lang="it-IT" sz="2200" dirty="0" smtClean="0">
                <a:latin typeface="Tahoma" pitchFamily="34" charset="0"/>
              </a:rPr>
              <a:t>) sono in grado di annullare la perdita di massa ossea presente durante e dopo la transizione </a:t>
            </a:r>
            <a:r>
              <a:rPr lang="it-IT" sz="2200" dirty="0" err="1" smtClean="0">
                <a:latin typeface="Tahoma" pitchFamily="34" charset="0"/>
              </a:rPr>
              <a:t>menopausale</a:t>
            </a:r>
            <a:r>
              <a:rPr lang="it-IT" sz="2200" dirty="0" smtClean="0">
                <a:latin typeface="Tahoma" pitchFamily="34" charset="0"/>
              </a:rPr>
              <a:t> e di ridurre il rischio di frattura nelle donne già osteoporotiche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32656"/>
            <a:ext cx="9144000" cy="1196752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dirty="0" smtClean="0">
                <a:latin typeface="Tahoma" pitchFamily="34" charset="0"/>
              </a:rPr>
              <a:t>La TOS e la malattia cardiovascolare </a:t>
            </a:r>
            <a:r>
              <a:rPr lang="it-IT" dirty="0" smtClean="0"/>
              <a:t> </a:t>
            </a:r>
          </a:p>
        </p:txBody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628800"/>
            <a:ext cx="8676456" cy="5229200"/>
          </a:xfrm>
        </p:spPr>
        <p:txBody>
          <a:bodyPr/>
          <a:lstStyle/>
          <a:p>
            <a:pPr eaLnBrk="1" hangingPunct="1">
              <a:defRPr/>
            </a:pPr>
            <a:r>
              <a:rPr lang="it-IT" sz="2000" dirty="0" smtClean="0">
                <a:latin typeface="Tahoma" pitchFamily="34" charset="0"/>
              </a:rPr>
              <a:t>Ricerche sperimentali </a:t>
            </a:r>
            <a:r>
              <a:rPr lang="it-IT" sz="2000" dirty="0" smtClean="0">
                <a:latin typeface="Tahoma" pitchFamily="34" charset="0"/>
                <a:sym typeface="Wingdings" pitchFamily="2" charset="2"/>
              </a:rPr>
              <a:t> </a:t>
            </a:r>
            <a:r>
              <a:rPr lang="it-IT" sz="2000" dirty="0" smtClean="0">
                <a:latin typeface="Tahoma" pitchFamily="34" charset="0"/>
              </a:rPr>
              <a:t>gli </a:t>
            </a:r>
            <a:r>
              <a:rPr lang="it-IT" sz="2000" dirty="0" smtClean="0">
                <a:latin typeface="Tahoma" pitchFamily="34" charset="0"/>
              </a:rPr>
              <a:t>estrogeni influiscono beneficamente sulla maggior parte dei fattori di rischio cardiovascolare (obesità, distribuzione del grasso corporeo, assetto lipidico, controllo glicemico e funzioni endoteliali)</a:t>
            </a:r>
          </a:p>
          <a:p>
            <a:pPr eaLnBrk="1" hangingPunct="1">
              <a:defRPr/>
            </a:pPr>
            <a:r>
              <a:rPr lang="it-IT" sz="2000" dirty="0" smtClean="0">
                <a:latin typeface="Tahoma" pitchFamily="34" charset="0"/>
              </a:rPr>
              <a:t>Studi </a:t>
            </a:r>
            <a:r>
              <a:rPr lang="it-IT" sz="2000" dirty="0" smtClean="0">
                <a:latin typeface="Tahoma" pitchFamily="34" charset="0"/>
              </a:rPr>
              <a:t>epidemiologici condotti su donne relativamente giovani </a:t>
            </a:r>
            <a:r>
              <a:rPr lang="it-IT" sz="2000" dirty="0" smtClean="0">
                <a:latin typeface="Tahoma" pitchFamily="34" charset="0"/>
                <a:sym typeface="Wingdings" pitchFamily="2" charset="2"/>
              </a:rPr>
              <a:t> </a:t>
            </a:r>
            <a:r>
              <a:rPr lang="it-IT" sz="2000" dirty="0" smtClean="0">
                <a:latin typeface="Tahoma" pitchFamily="34" charset="0"/>
              </a:rPr>
              <a:t>minore </a:t>
            </a:r>
            <a:r>
              <a:rPr lang="it-IT" sz="2000" dirty="0" smtClean="0">
                <a:latin typeface="Tahoma" pitchFamily="34" charset="0"/>
              </a:rPr>
              <a:t>incidenza di eventi gravi coronarici tra le utilizzatrici di </a:t>
            </a:r>
            <a:r>
              <a:rPr lang="it-IT" sz="2000" dirty="0" smtClean="0">
                <a:latin typeface="Tahoma" pitchFamily="34" charset="0"/>
              </a:rPr>
              <a:t>TOS </a:t>
            </a:r>
            <a:r>
              <a:rPr lang="it-IT" sz="2000" dirty="0" smtClean="0">
                <a:latin typeface="Tahoma" pitchFamily="34" charset="0"/>
                <a:sym typeface="Wingdings" pitchFamily="2" charset="2"/>
              </a:rPr>
              <a:t> </a:t>
            </a:r>
            <a:r>
              <a:rPr lang="it-IT" sz="2000" dirty="0" smtClean="0">
                <a:latin typeface="Tahoma" pitchFamily="34" charset="0"/>
              </a:rPr>
              <a:t>la TOS, </a:t>
            </a:r>
            <a:r>
              <a:rPr lang="it-IT" sz="2000" dirty="0" smtClean="0">
                <a:latin typeface="Tahoma" pitchFamily="34" charset="0"/>
              </a:rPr>
              <a:t>iniziata in epoca </a:t>
            </a:r>
            <a:r>
              <a:rPr lang="it-IT" sz="2000" dirty="0" err="1" smtClean="0">
                <a:latin typeface="Tahoma" pitchFamily="34" charset="0"/>
              </a:rPr>
              <a:t>menopausale</a:t>
            </a:r>
            <a:r>
              <a:rPr lang="it-IT" sz="2000" dirty="0" smtClean="0">
                <a:latin typeface="Tahoma" pitchFamily="34" charset="0"/>
              </a:rPr>
              <a:t> per il controllo dei disturbi climaterici, </a:t>
            </a:r>
            <a:r>
              <a:rPr lang="it-IT" sz="2000" dirty="0" smtClean="0">
                <a:latin typeface="Tahoma" pitchFamily="34" charset="0"/>
              </a:rPr>
              <a:t>proposta anche nella </a:t>
            </a:r>
            <a:r>
              <a:rPr lang="it-IT" sz="2000" dirty="0" smtClean="0">
                <a:latin typeface="Tahoma" pitchFamily="34" charset="0"/>
              </a:rPr>
              <a:t>prevenzione primaria della malattia coronarica. </a:t>
            </a:r>
          </a:p>
          <a:p>
            <a:pPr eaLnBrk="1" hangingPunct="1">
              <a:defRPr/>
            </a:pPr>
            <a:r>
              <a:rPr lang="it-IT" sz="2000" dirty="0" smtClean="0">
                <a:latin typeface="Tahoma" pitchFamily="34" charset="0"/>
              </a:rPr>
              <a:t>Studi condotti su donne in età più avanzata (&gt; 60 anni) con rilevanti fattori di rischio o con precedenti di patologie cardiovascolari </a:t>
            </a:r>
            <a:r>
              <a:rPr lang="it-IT" sz="2000" dirty="0" smtClean="0">
                <a:latin typeface="Tahoma" pitchFamily="34" charset="0"/>
                <a:sym typeface="Wingdings" pitchFamily="2" charset="2"/>
              </a:rPr>
              <a:t> </a:t>
            </a:r>
            <a:r>
              <a:rPr lang="it-IT" sz="2000" dirty="0" smtClean="0">
                <a:latin typeface="Tahoma" pitchFamily="34" charset="0"/>
              </a:rPr>
              <a:t>la TOS </a:t>
            </a:r>
            <a:r>
              <a:rPr lang="it-IT" sz="2000" dirty="0" smtClean="0">
                <a:latin typeface="Tahoma" pitchFamily="34" charset="0"/>
              </a:rPr>
              <a:t>in queste pazienti è accompagnata da un aumento minimo, ma statisticamente significativo, del rischio di malattia coronarica, di trombosi venosa profonda e di ictus </a:t>
            </a:r>
            <a:r>
              <a:rPr lang="it-IT" sz="2000" dirty="0" smtClean="0">
                <a:latin typeface="Tahoma" pitchFamily="34" charset="0"/>
              </a:rPr>
              <a:t>cerebrale</a:t>
            </a:r>
            <a:r>
              <a:rPr lang="it-IT" sz="2000" dirty="0" smtClean="0">
                <a:latin typeface="Tahoma" pitchFamily="34" charset="0"/>
              </a:rPr>
              <a:t> </a:t>
            </a:r>
            <a:r>
              <a:rPr lang="it-IT" sz="2000" dirty="0" smtClean="0">
                <a:latin typeface="Tahoma" pitchFamily="34" charset="0"/>
                <a:sym typeface="Wingdings" pitchFamily="2" charset="2"/>
              </a:rPr>
              <a:t></a:t>
            </a:r>
            <a:r>
              <a:rPr lang="it-IT" sz="2000" dirty="0" smtClean="0">
                <a:latin typeface="Tahoma" pitchFamily="34" charset="0"/>
              </a:rPr>
              <a:t> </a:t>
            </a:r>
            <a:r>
              <a:rPr lang="it-IT" sz="2000" dirty="0" smtClean="0">
                <a:latin typeface="Tahoma" pitchFamily="34" charset="0"/>
              </a:rPr>
              <a:t>in presenza di rilevanti fattori di rischio o accertata patologia cardiovascolare la </a:t>
            </a:r>
            <a:r>
              <a:rPr lang="it-IT" sz="2000" dirty="0" smtClean="0">
                <a:latin typeface="Tahoma" pitchFamily="34" charset="0"/>
              </a:rPr>
              <a:t>TOS </a:t>
            </a:r>
            <a:r>
              <a:rPr lang="it-IT" sz="2000" dirty="0" smtClean="0">
                <a:latin typeface="Tahoma" pitchFamily="34" charset="0"/>
              </a:rPr>
              <a:t>non è consigliabile. </a:t>
            </a:r>
            <a:endParaRPr lang="it-IT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96752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sz="4400" dirty="0" smtClean="0">
                <a:latin typeface="Tahoma" pitchFamily="34" charset="0"/>
              </a:rPr>
              <a:t>La TOS le e neoplasie </a:t>
            </a:r>
            <a:r>
              <a:rPr lang="it-IT" sz="3200" dirty="0" smtClean="0"/>
              <a:t> 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776"/>
            <a:ext cx="8675687" cy="52563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t-IT" sz="2400" dirty="0" smtClean="0">
                <a:latin typeface="Tahoma" pitchFamily="34" charset="0"/>
              </a:rPr>
              <a:t>	</a:t>
            </a:r>
            <a:r>
              <a:rPr lang="it-IT" sz="2200" dirty="0" smtClean="0">
                <a:latin typeface="Tahoma" pitchFamily="34" charset="0"/>
              </a:rPr>
              <a:t>Sembra che la TOS: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sz="2200" dirty="0" smtClean="0">
                <a:latin typeface="Tahoma" pitchFamily="34" charset="0"/>
              </a:rPr>
              <a:t>non aumenti l'incidenza del tumore dell'utero (endometrio) e dell'ovaio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sz="2200" dirty="0" smtClean="0">
                <a:latin typeface="Tahoma" pitchFamily="34" charset="0"/>
              </a:rPr>
              <a:t>riduca l'incidenza del cancro del colon-retto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sz="2200" dirty="0" smtClean="0">
                <a:latin typeface="Tahoma" pitchFamily="34" charset="0"/>
              </a:rPr>
              <a:t>la TOS con estrogeni in associazione con progestinici aumenta in modo modesto e non statisticamente significativo (0.8 casi ogni 1000 donne trattate per almeno 5 anni) il rischio di comparsa di tumore al seno e tale aumento sembrerebbe essere legato a un effetto promuovente la crescita di un tumore già iniziato ma non ancora diagnosticato e l'aumento del rischio cessa con l'interruzione della terapia. </a:t>
            </a:r>
            <a:r>
              <a:rPr lang="it-IT" sz="2200" dirty="0" smtClean="0">
                <a:latin typeface="Tahoma" pitchFamily="34" charset="0"/>
              </a:rPr>
              <a:t>Il </a:t>
            </a:r>
            <a:r>
              <a:rPr lang="it-IT" sz="2200" dirty="0" smtClean="0">
                <a:latin typeface="Tahoma" pitchFamily="34" charset="0"/>
              </a:rPr>
              <a:t>progestinico associato all'estrogeno sembra in un qualche modo essere responsabile dell'aumento del rischio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sz="2200" dirty="0" smtClean="0">
                <a:latin typeface="Tahoma" pitchFamily="34" charset="0"/>
              </a:rPr>
              <a:t>la terapia con soli estrogeni sembra non aumentare la frequenza del tumore al seno, ma anzi comporterebbe una lieve riduzione, non significativa, del rischio. I tumori al seno insorti durante la terapia ormonale sostitutiva hanno una prognosi migliore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7537450" cy="1008063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sz="4400" dirty="0" smtClean="0">
                <a:latin typeface="Tahoma" pitchFamily="34" charset="0"/>
              </a:rPr>
              <a:t>Conclusioni</a:t>
            </a:r>
            <a:br>
              <a:rPr lang="it-IT" sz="4400" dirty="0" smtClean="0">
                <a:latin typeface="Tahoma" pitchFamily="34" charset="0"/>
              </a:rPr>
            </a:br>
            <a:r>
              <a:rPr lang="it-IT" sz="2400" dirty="0" smtClean="0">
                <a:latin typeface="Tahoma" pitchFamily="34" charset="0"/>
              </a:rPr>
              <a:t>delle associazioni ginecologiche italiane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125538"/>
            <a:ext cx="8604448" cy="5543550"/>
          </a:xfrm>
        </p:spPr>
        <p:txBody>
          <a:bodyPr/>
          <a:lstStyle/>
          <a:p>
            <a:pPr algn="just" eaLnBrk="1" hangingPunct="1">
              <a:defRPr/>
            </a:pPr>
            <a:r>
              <a:rPr lang="it-IT" sz="2400" dirty="0" smtClean="0">
                <a:latin typeface="Tahoma" pitchFamily="34" charset="0"/>
              </a:rPr>
              <a:t>la TOS migliora significativamente la qualità di vita delle donne in epoca </a:t>
            </a:r>
            <a:r>
              <a:rPr lang="it-IT" sz="2400" dirty="0" err="1" smtClean="0">
                <a:latin typeface="Tahoma" pitchFamily="34" charset="0"/>
              </a:rPr>
              <a:t>menopausale</a:t>
            </a:r>
            <a:r>
              <a:rPr lang="it-IT" sz="2400" dirty="0" smtClean="0">
                <a:latin typeface="Tahoma" pitchFamily="34" charset="0"/>
              </a:rPr>
              <a:t> </a:t>
            </a:r>
          </a:p>
          <a:p>
            <a:pPr eaLnBrk="1" hangingPunct="1">
              <a:defRPr/>
            </a:pPr>
            <a:r>
              <a:rPr lang="it-IT" sz="2400" dirty="0" smtClean="0">
                <a:latin typeface="Tahoma" pitchFamily="34" charset="0"/>
              </a:rPr>
              <a:t>è indicata nel trattamento dei sintomi della sindrome climaterica e dei disturbi legati ad alterazioni del trofismo genito-urinario</a:t>
            </a:r>
          </a:p>
          <a:p>
            <a:pPr eaLnBrk="1" hangingPunct="1">
              <a:defRPr/>
            </a:pPr>
            <a:r>
              <a:rPr lang="it-IT" sz="2400" dirty="0" smtClean="0">
                <a:latin typeface="Tahoma" pitchFamily="34" charset="0"/>
              </a:rPr>
              <a:t>è efficace nella prevenzione dell’osteoporosi e delle fratture osteoporotiche </a:t>
            </a:r>
          </a:p>
          <a:p>
            <a:pPr eaLnBrk="1" hangingPunct="1">
              <a:defRPr/>
            </a:pPr>
            <a:r>
              <a:rPr lang="it-IT" sz="2400" dirty="0" smtClean="0">
                <a:latin typeface="Tahoma" pitchFamily="34" charset="0"/>
              </a:rPr>
              <a:t>non esistono dati che dimostrino un rischio cardiovascolare allorquando la terapia ormonale sostitutiva è iniziata in donne sane in coincidenza con l’avvento della menopausa</a:t>
            </a:r>
          </a:p>
          <a:p>
            <a:pPr eaLnBrk="1" hangingPunct="1">
              <a:defRPr/>
            </a:pPr>
            <a:r>
              <a:rPr lang="it-IT" sz="2400" dirty="0" smtClean="0">
                <a:latin typeface="Tahoma" pitchFamily="34" charset="0"/>
              </a:rPr>
              <a:t>va usata con cautela in età avanzata ed è sconsigliata in presenza di fattori di rischio e patologie cardiovascolari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iflesso">
  <a:themeElements>
    <a:clrScheme name="Riflesso 14">
      <a:dk1>
        <a:srgbClr val="3333FF"/>
      </a:dk1>
      <a:lt1>
        <a:srgbClr val="FFFFFF"/>
      </a:lt1>
      <a:dk2>
        <a:srgbClr val="230F87"/>
      </a:dk2>
      <a:lt2>
        <a:srgbClr val="CDD7DF"/>
      </a:lt2>
      <a:accent1>
        <a:srgbClr val="9999FF"/>
      </a:accent1>
      <a:accent2>
        <a:srgbClr val="7850BA"/>
      </a:accent2>
      <a:accent3>
        <a:srgbClr val="ACAAC3"/>
      </a:accent3>
      <a:accent4>
        <a:srgbClr val="DADADA"/>
      </a:accent4>
      <a:accent5>
        <a:srgbClr val="CACAFF"/>
      </a:accent5>
      <a:accent6>
        <a:srgbClr val="6C48A8"/>
      </a:accent6>
      <a:hlink>
        <a:srgbClr val="66CCFF"/>
      </a:hlink>
      <a:folHlink>
        <a:srgbClr val="0796B3"/>
      </a:folHlink>
    </a:clrScheme>
    <a:fontScheme name="Rifless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iflesso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flesso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flesso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flesso 10">
        <a:dk1>
          <a:srgbClr val="6600CC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11">
        <a:dk1>
          <a:srgbClr val="9966FF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12">
        <a:dk1>
          <a:srgbClr val="6666FF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13">
        <a:dk1>
          <a:srgbClr val="6666FF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66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14">
        <a:dk1>
          <a:srgbClr val="3333FF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66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3588</TotalTime>
  <Words>454</Words>
  <Application>Microsoft Office PowerPoint</Application>
  <PresentationFormat>Presentazione su schermo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Riflesso</vt:lpstr>
      <vt:lpstr>TOS  (Terapia Ormonale Sostitutiva)</vt:lpstr>
      <vt:lpstr>Quando è indicata la TOS  (WHI-Women’s Health Initiative, USA)</vt:lpstr>
      <vt:lpstr>Quando non è indicata:</vt:lpstr>
      <vt:lpstr>Durata della terapia</vt:lpstr>
      <vt:lpstr>Modalità di somministrazione</vt:lpstr>
      <vt:lpstr>TOS e l’osteoporosi postmenopausale  </vt:lpstr>
      <vt:lpstr>La TOS e la malattia cardiovascolare  </vt:lpstr>
      <vt:lpstr>La TOS le e neoplasie  </vt:lpstr>
      <vt:lpstr>Conclusioni delle associazioni ginecologiche italiane</vt:lpstr>
    </vt:vector>
  </TitlesOfParts>
  <Company>Truttlee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.</dc:creator>
  <cp:lastModifiedBy>Hewlett-Packard Company</cp:lastModifiedBy>
  <cp:revision>77</cp:revision>
  <dcterms:created xsi:type="dcterms:W3CDTF">2004-09-22T19:39:28Z</dcterms:created>
  <dcterms:modified xsi:type="dcterms:W3CDTF">2020-11-04T10:54:48Z</dcterms:modified>
</cp:coreProperties>
</file>