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16"/>
  </p:notesMasterIdLst>
  <p:handoutMasterIdLst>
    <p:handoutMasterId r:id="rId17"/>
  </p:handoutMasterIdLst>
  <p:sldIdLst>
    <p:sldId id="377" r:id="rId2"/>
    <p:sldId id="267" r:id="rId3"/>
    <p:sldId id="365" r:id="rId4"/>
    <p:sldId id="273" r:id="rId5"/>
    <p:sldId id="298" r:id="rId6"/>
    <p:sldId id="366" r:id="rId7"/>
    <p:sldId id="367" r:id="rId8"/>
    <p:sldId id="368" r:id="rId9"/>
    <p:sldId id="369" r:id="rId10"/>
    <p:sldId id="370" r:id="rId11"/>
    <p:sldId id="373" r:id="rId12"/>
    <p:sldId id="374" r:id="rId13"/>
    <p:sldId id="375" r:id="rId14"/>
    <p:sldId id="376" r:id="rId1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chemeClr val="tx1"/>
    </p:penClr>
  </p:showPr>
  <p:clrMru>
    <a:srgbClr val="000000"/>
    <a:srgbClr val="AFCDEF"/>
    <a:srgbClr val="A4FA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1" autoAdjust="0"/>
    <p:restoredTop sz="94660"/>
  </p:normalViewPr>
  <p:slideViewPr>
    <p:cSldViewPr>
      <p:cViewPr varScale="1">
        <p:scale>
          <a:sx n="47" d="100"/>
          <a:sy n="47" d="100"/>
        </p:scale>
        <p:origin x="-129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50CBFEE-03EA-43BA-8893-3B62D9C8F99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3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273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73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90BC95F-C265-42DF-A47A-E776679B665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548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0548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C10B5-3E99-47E9-AED5-1E5D475780C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62B5E-1EF6-41D6-87C7-D2051893D55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71198-57F6-430F-AF3E-44391CE99DF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3E750-15F0-4A39-9617-A643C0DD698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17FB4-AC01-4085-AB65-7C946F1FDB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F7717-4DA6-4516-95A0-DB8A1A1B6E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4151E-87A2-406C-A697-9A8C003BCCB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152DF-02E3-4C36-A407-D0C2EF90E69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4DE7E7-35F1-4611-9329-97770ACCCBC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B605A-0C4D-4E38-85C3-37E8648169E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1EF76-66F4-4AA0-8E1E-82D38D646D9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4451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452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4454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5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6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7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8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0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1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446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446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4E6E14D-A56B-42E4-B6B6-9D6CE64B38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8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4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2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sz="quarter"/>
          </p:nvPr>
        </p:nvSpPr>
        <p:spPr>
          <a:xfrm>
            <a:off x="1066800" y="476250"/>
            <a:ext cx="7086600" cy="1008063"/>
          </a:xfrm>
        </p:spPr>
        <p:txBody>
          <a:bodyPr/>
          <a:lstStyle/>
          <a:p>
            <a:pPr algn="ctr">
              <a:defRPr/>
            </a:pPr>
            <a:r>
              <a:rPr lang="it-IT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 simboli sessuali</a:t>
            </a:r>
            <a:endParaRPr lang="it-IT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sz="quarter" idx="1"/>
          </p:nvPr>
        </p:nvSpPr>
        <p:spPr>
          <a:xfrm>
            <a:off x="1066800" y="2349500"/>
            <a:ext cx="8077200" cy="3289300"/>
          </a:xfrm>
        </p:spPr>
        <p:txBody>
          <a:bodyPr/>
          <a:lstStyle/>
          <a:p>
            <a:pPr>
              <a:defRPr/>
            </a:pPr>
            <a:r>
              <a:rPr lang="it-IT" sz="9600" dirty="0" smtClean="0">
                <a:cs typeface="Times New Roman" pitchFamily="18" charset="0"/>
                <a:sym typeface="Wingdings" pitchFamily="2" charset="2"/>
              </a:rPr>
              <a:t>♀               ♂</a:t>
            </a:r>
            <a:endParaRPr lang="it-IT" sz="9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84888" y="304800"/>
            <a:ext cx="3059112" cy="531813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000" smtClean="0">
                <a:latin typeface="Tahoma" pitchFamily="34" charset="0"/>
              </a:rPr>
              <a:t>Patologie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72225" y="1916113"/>
            <a:ext cx="2771775" cy="41798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800" smtClean="0">
                <a:effectLst/>
                <a:latin typeface="Tahoma" pitchFamily="34" charset="0"/>
              </a:rPr>
              <a:t>Quattro dei possibili difetti prodotti, durante la meiosi, dalla “non-disgiunzione” materna dei cromosomi sessuali</a:t>
            </a:r>
          </a:p>
        </p:txBody>
      </p:sp>
      <p:pic>
        <p:nvPicPr>
          <p:cNvPr id="12292" name="Immagine 0" descr="img078.jpg"/>
          <p:cNvPicPr>
            <a:picLocks noChangeAspect="1" noChangeArrowheads="1"/>
          </p:cNvPicPr>
          <p:nvPr/>
        </p:nvPicPr>
        <p:blipFill>
          <a:blip r:embed="rId2" cstate="print"/>
          <a:srcRect b="19617"/>
          <a:stretch>
            <a:fillRect/>
          </a:stretch>
        </p:blipFill>
        <p:spPr bwMode="auto">
          <a:xfrm>
            <a:off x="0" y="498475"/>
            <a:ext cx="6372225" cy="629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108075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000" smtClean="0">
                <a:latin typeface="Tahoma" pitchFamily="34" charset="0"/>
              </a:rPr>
              <a:t>Anomalie genetiche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7999412" cy="4114800"/>
          </a:xfrm>
        </p:spPr>
        <p:txBody>
          <a:bodyPr/>
          <a:lstStyle/>
          <a:p>
            <a:pPr marL="268288" indent="-268288" eaLnBrk="1" hangingPunct="1">
              <a:spcBef>
                <a:spcPct val="50000"/>
              </a:spcBef>
            </a:pPr>
            <a:r>
              <a:rPr lang="it-IT" sz="2800" smtClean="0">
                <a:effectLst/>
                <a:latin typeface="Tahoma" pitchFamily="34" charset="0"/>
              </a:rPr>
              <a:t>Genotipo X0: </a:t>
            </a:r>
            <a:r>
              <a:rPr lang="it-IT" sz="2800" i="1" smtClean="0">
                <a:effectLst/>
                <a:latin typeface="Tahoma" pitchFamily="34" charset="0"/>
              </a:rPr>
              <a:t>Sindrome di Turner</a:t>
            </a:r>
            <a:r>
              <a:rPr lang="it-IT" sz="2800" smtClean="0">
                <a:effectLst/>
                <a:latin typeface="Tahoma" pitchFamily="34" charset="0"/>
              </a:rPr>
              <a:t>. Mancanza del gene SRY </a:t>
            </a:r>
            <a:r>
              <a:rPr lang="it-IT" sz="2800" smtClean="0">
                <a:effectLst/>
                <a:latin typeface="Tahoma" pitchFamily="34" charset="0"/>
                <a:sym typeface="Wingdings" pitchFamily="2" charset="2"/>
              </a:rPr>
              <a:t></a:t>
            </a:r>
            <a:r>
              <a:rPr lang="it-IT" sz="2800" smtClean="0">
                <a:effectLst/>
                <a:latin typeface="Tahoma" pitchFamily="34" charset="0"/>
              </a:rPr>
              <a:t> genitali esterni ed interni </a:t>
            </a:r>
            <a:r>
              <a:rPr lang="it-IT" sz="2800" smtClean="0">
                <a:effectLst/>
                <a:latin typeface="Tahoma" pitchFamily="34" charset="0"/>
                <a:cs typeface="Times New Roman" pitchFamily="18" charset="0"/>
              </a:rPr>
              <a:t>♀</a:t>
            </a:r>
            <a:r>
              <a:rPr lang="it-IT" sz="2800" smtClean="0">
                <a:effectLst/>
                <a:latin typeface="Tahoma" pitchFamily="34" charset="0"/>
              </a:rPr>
              <a:t>;  no gonadi</a:t>
            </a:r>
          </a:p>
          <a:p>
            <a:pPr marL="268288" indent="-268288" eaLnBrk="1" hangingPunct="1">
              <a:spcBef>
                <a:spcPct val="50000"/>
              </a:spcBef>
            </a:pPr>
            <a:r>
              <a:rPr lang="it-IT" sz="2800" smtClean="0">
                <a:effectLst/>
                <a:latin typeface="Tahoma" pitchFamily="34" charset="0"/>
              </a:rPr>
              <a:t>Genotipo XXX: </a:t>
            </a:r>
            <a:r>
              <a:rPr lang="it-IT" sz="2800" i="1" smtClean="0">
                <a:effectLst/>
                <a:latin typeface="Tahoma" pitchFamily="34" charset="0"/>
              </a:rPr>
              <a:t>Superfemmina.</a:t>
            </a:r>
            <a:r>
              <a:rPr lang="it-IT" sz="2800" smtClean="0">
                <a:effectLst/>
                <a:latin typeface="Tahoma" pitchFamily="34" charset="0"/>
              </a:rPr>
              <a:t> Molto frequente (1:1000 </a:t>
            </a:r>
            <a:r>
              <a:rPr lang="it-IT" sz="2800" smtClean="0">
                <a:effectLst/>
                <a:latin typeface="Tahoma" pitchFamily="34" charset="0"/>
                <a:cs typeface="Times New Roman" pitchFamily="18" charset="0"/>
              </a:rPr>
              <a:t>♀)</a:t>
            </a:r>
            <a:r>
              <a:rPr lang="it-IT" sz="2800" smtClean="0">
                <a:effectLst/>
                <a:latin typeface="Tahoma" pitchFamily="34" charset="0"/>
              </a:rPr>
              <a:t> </a:t>
            </a:r>
          </a:p>
          <a:p>
            <a:pPr marL="268288" indent="-268288" eaLnBrk="1" hangingPunct="1">
              <a:spcBef>
                <a:spcPct val="50000"/>
              </a:spcBef>
            </a:pPr>
            <a:r>
              <a:rPr lang="it-IT" sz="2800" smtClean="0">
                <a:effectLst/>
                <a:latin typeface="Tahoma" pitchFamily="34" charset="0"/>
              </a:rPr>
              <a:t>Genotipo Y0: letale, il feto muore in utero</a:t>
            </a:r>
          </a:p>
          <a:p>
            <a:pPr marL="268288" indent="-268288" eaLnBrk="1" hangingPunct="1">
              <a:spcBef>
                <a:spcPct val="50000"/>
              </a:spcBef>
            </a:pPr>
            <a:r>
              <a:rPr lang="it-IT" sz="2800" smtClean="0">
                <a:effectLst/>
                <a:latin typeface="Tahoma" pitchFamily="34" charset="0"/>
              </a:rPr>
              <a:t>Genotipo XXY: </a:t>
            </a:r>
            <a:r>
              <a:rPr lang="it-IT" sz="2800" i="1" smtClean="0">
                <a:effectLst/>
                <a:latin typeface="Tahoma" pitchFamily="34" charset="0"/>
              </a:rPr>
              <a:t>sindrome di Klinefelter. </a:t>
            </a:r>
            <a:r>
              <a:rPr lang="it-IT" sz="2800" smtClean="0">
                <a:effectLst/>
                <a:latin typeface="Tahoma" pitchFamily="34" charset="0"/>
              </a:rPr>
              <a:t>Genitali </a:t>
            </a:r>
            <a:r>
              <a:rPr lang="it-IT" sz="2800" b="0" i="1" smtClean="0">
                <a:effectLst/>
                <a:latin typeface="Tahoma" pitchFamily="34" charset="0"/>
                <a:cs typeface="Times New Roman" pitchFamily="18" charset="0"/>
                <a:sym typeface="Wingdings" pitchFamily="2" charset="2"/>
              </a:rPr>
              <a:t>♂</a:t>
            </a:r>
            <a:r>
              <a:rPr lang="it-IT" sz="2800" i="1" smtClean="0">
                <a:effectLst/>
                <a:latin typeface="Tahoma" pitchFamily="34" charset="0"/>
                <a:cs typeface="Times New Roman" pitchFamily="18" charset="0"/>
                <a:sym typeface="Wingdings" pitchFamily="2" charset="2"/>
              </a:rPr>
              <a:t>,</a:t>
            </a:r>
            <a:r>
              <a:rPr lang="it-IT" sz="2800" smtClean="0">
                <a:effectLst/>
                <a:latin typeface="Tahoma" pitchFamily="34" charset="0"/>
              </a:rPr>
              <a:t>  alterazioni tubuli seminiferi </a:t>
            </a:r>
            <a:r>
              <a:rPr lang="it-IT" sz="2800" smtClean="0">
                <a:effectLst/>
                <a:latin typeface="Tahoma" pitchFamily="34" charset="0"/>
                <a:sym typeface="Wingdings" pitchFamily="2" charset="2"/>
              </a:rPr>
              <a:t></a:t>
            </a:r>
            <a:r>
              <a:rPr lang="it-IT" sz="2800" smtClean="0">
                <a:effectLst/>
                <a:latin typeface="Tahoma" pitchFamily="34" charset="0"/>
              </a:rPr>
              <a:t> ritardo pubertà e infertilità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747713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000" smtClean="0">
                <a:latin typeface="Tahoma" pitchFamily="34" charset="0"/>
              </a:rPr>
              <a:t>Anomalie ormonali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875"/>
            <a:ext cx="8532812" cy="4618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 sz="3600" dirty="0" smtClean="0">
                <a:latin typeface="Tahoma" pitchFamily="34" charset="0"/>
              </a:rPr>
              <a:t>	</a:t>
            </a:r>
            <a:r>
              <a:rPr lang="it-IT" sz="3600" dirty="0" smtClean="0">
                <a:solidFill>
                  <a:schemeClr val="tx2"/>
                </a:solidFill>
                <a:latin typeface="Tahoma" pitchFamily="34" charset="0"/>
              </a:rPr>
              <a:t>Pseudoermafroditismo </a:t>
            </a:r>
            <a:r>
              <a:rPr lang="it-IT" sz="3600" dirty="0" smtClean="0">
                <a:effectLst/>
                <a:latin typeface="Tahoma" pitchFamily="34" charset="0"/>
                <a:cs typeface="Times New Roman" pitchFamily="18" charset="0"/>
              </a:rPr>
              <a:t>♀</a:t>
            </a:r>
            <a:endParaRPr lang="it-IT" sz="3600" dirty="0" smtClean="0">
              <a:solidFill>
                <a:schemeClr val="tx2"/>
              </a:solidFill>
              <a:latin typeface="Tahoma" pitchFamily="34" charset="0"/>
            </a:endParaRPr>
          </a:p>
          <a:p>
            <a:pPr eaLnBrk="1" hangingPunct="1">
              <a:defRPr/>
            </a:pPr>
            <a:r>
              <a:rPr lang="it-IT" sz="2800" i="1" dirty="0" smtClean="0">
                <a:latin typeface="Tahoma" pitchFamily="34" charset="0"/>
              </a:rPr>
              <a:t>Sindrome </a:t>
            </a:r>
            <a:r>
              <a:rPr lang="it-IT" sz="2800" i="1" dirty="0" err="1" smtClean="0">
                <a:latin typeface="Tahoma" pitchFamily="34" charset="0"/>
              </a:rPr>
              <a:t>adrenogenitale</a:t>
            </a:r>
            <a:r>
              <a:rPr lang="it-IT" sz="2800" i="1" dirty="0" smtClean="0">
                <a:latin typeface="Tahoma" pitchFamily="34" charset="0"/>
              </a:rPr>
              <a:t>,</a:t>
            </a:r>
            <a:r>
              <a:rPr lang="it-IT" sz="2800" dirty="0" smtClean="0">
                <a:latin typeface="Tahoma" pitchFamily="34" charset="0"/>
              </a:rPr>
              <a:t> genotipo XX: produzione di androgeni per  blocco  cortisone </a:t>
            </a:r>
            <a:r>
              <a:rPr lang="it-IT" sz="2800" dirty="0" err="1" smtClean="0">
                <a:latin typeface="Tahoma" pitchFamily="34" charset="0"/>
              </a:rPr>
              <a:t>surrenalico</a:t>
            </a:r>
            <a:r>
              <a:rPr lang="it-IT" sz="2800" dirty="0" smtClean="0">
                <a:latin typeface="Tahoma" pitchFamily="34" charset="0"/>
              </a:rPr>
              <a:t>, che avviene troppo tardi per provocare mascolinizzazione completa dotti di </a:t>
            </a:r>
            <a:r>
              <a:rPr lang="it-IT" sz="2800" dirty="0" err="1" smtClean="0">
                <a:latin typeface="Tahoma" pitchFamily="34" charset="0"/>
              </a:rPr>
              <a:t>Wolff</a:t>
            </a:r>
            <a:r>
              <a:rPr lang="it-IT" sz="2800" dirty="0" smtClean="0">
                <a:latin typeface="Tahoma" pitchFamily="34" charset="0"/>
              </a:rPr>
              <a:t> </a:t>
            </a:r>
            <a:r>
              <a:rPr lang="it-IT" sz="2800" dirty="0" smtClean="0">
                <a:effectLst/>
                <a:latin typeface="Tahoma" pitchFamily="34" charset="0"/>
                <a:sym typeface="Wingdings" pitchFamily="2" charset="2"/>
              </a:rPr>
              <a:t></a:t>
            </a:r>
            <a:r>
              <a:rPr lang="it-IT" sz="2800" dirty="0" smtClean="0">
                <a:effectLst/>
                <a:latin typeface="Tahoma" pitchFamily="34" charset="0"/>
              </a:rPr>
              <a:t> </a:t>
            </a:r>
            <a:r>
              <a:rPr lang="it-IT" sz="2800" dirty="0" smtClean="0">
                <a:latin typeface="Tahoma" pitchFamily="34" charset="0"/>
              </a:rPr>
              <a:t>abbozzo genitali esterni maschili simili a pene </a:t>
            </a:r>
            <a:r>
              <a:rPr lang="it-IT" sz="2800" dirty="0" err="1" smtClean="0">
                <a:latin typeface="Tahoma" pitchFamily="34" charset="0"/>
              </a:rPr>
              <a:t>ipospadico</a:t>
            </a:r>
            <a:r>
              <a:rPr lang="it-IT" sz="2800" dirty="0" smtClean="0">
                <a:latin typeface="Tahoma" pitchFamily="34" charset="0"/>
              </a:rPr>
              <a:t>, scroto vuoto e fusione delle grandi labbra. Esposizione eccessiva a androgeni durante  vita fetale (ad es. androgeni somministrati alla madre o produzione eccessiva  ghiandole surrenali)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188913"/>
            <a:ext cx="7273925" cy="936625"/>
          </a:xfrm>
        </p:spPr>
        <p:txBody>
          <a:bodyPr/>
          <a:lstStyle/>
          <a:p>
            <a:pPr eaLnBrk="1" hangingPunct="1"/>
            <a:r>
              <a:rPr lang="it-IT" smtClean="0">
                <a:effectLst/>
                <a:latin typeface="Tahoma" pitchFamily="34" charset="0"/>
              </a:rPr>
              <a:t>Pseudoermafroditismo </a:t>
            </a:r>
            <a:r>
              <a:rPr lang="it-IT" b="0" i="1" smtClean="0">
                <a:effectLst/>
                <a:latin typeface="Tahoma" pitchFamily="34" charset="0"/>
                <a:cs typeface="Times New Roman" pitchFamily="18" charset="0"/>
                <a:sym typeface="Wingdings" pitchFamily="2" charset="2"/>
              </a:rPr>
              <a:t>♂</a:t>
            </a:r>
            <a:r>
              <a:rPr lang="it-IT" smtClean="0">
                <a:effectLst/>
                <a:latin typeface="Tahoma" pitchFamily="34" charset="0"/>
                <a:cs typeface="Times New Roman" pitchFamily="18" charset="0"/>
              </a:rPr>
              <a:t> </a:t>
            </a:r>
            <a:r>
              <a:rPr lang="it-IT" smtClean="0">
                <a:effectLst/>
                <a:latin typeface="Tahoma" pitchFamily="34" charset="0"/>
              </a:rPr>
              <a:t/>
            </a:r>
            <a:br>
              <a:rPr lang="it-IT" smtClean="0">
                <a:effectLst/>
                <a:latin typeface="Tahoma" pitchFamily="34" charset="0"/>
              </a:rPr>
            </a:br>
            <a:endParaRPr lang="it-IT" smtClean="0">
              <a:effectLst/>
              <a:latin typeface="Tahoma" pitchFamily="34" charset="0"/>
            </a:endParaRP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893175" cy="4679950"/>
          </a:xfrm>
        </p:spPr>
        <p:txBody>
          <a:bodyPr/>
          <a:lstStyle/>
          <a:p>
            <a:pPr eaLnBrk="1" hangingPunct="1">
              <a:defRPr/>
            </a:pPr>
            <a:r>
              <a:rPr lang="it-IT" sz="2800" i="1" dirty="0" smtClean="0">
                <a:latin typeface="Tahoma" pitchFamily="34" charset="0"/>
              </a:rPr>
              <a:t>Sindrome da insensibilità agli androgeni</a:t>
            </a:r>
            <a:r>
              <a:rPr lang="it-IT" sz="2800" dirty="0" smtClean="0">
                <a:latin typeface="Tahoma" pitchFamily="34" charset="0"/>
              </a:rPr>
              <a:t>, genotipo XY, da resistenza a azione testosterone: fenotipo </a:t>
            </a:r>
            <a:r>
              <a:rPr lang="it-IT" sz="2800" dirty="0" smtClean="0">
                <a:effectLst/>
                <a:latin typeface="Tahoma" pitchFamily="34" charset="0"/>
                <a:cs typeface="Times New Roman" pitchFamily="18" charset="0"/>
              </a:rPr>
              <a:t>♀, no</a:t>
            </a:r>
            <a:r>
              <a:rPr lang="it-IT" sz="2800" dirty="0" smtClean="0">
                <a:latin typeface="Tahoma" pitchFamily="34" charset="0"/>
              </a:rPr>
              <a:t> utero né tube (viene secreto fattore </a:t>
            </a:r>
            <a:r>
              <a:rPr lang="it-IT" sz="2800" dirty="0" err="1" smtClean="0">
                <a:latin typeface="Tahoma" pitchFamily="34" charset="0"/>
              </a:rPr>
              <a:t>antimulleriano</a:t>
            </a:r>
            <a:r>
              <a:rPr lang="it-IT" sz="2800" dirty="0" smtClean="0">
                <a:latin typeface="Tahoma" pitchFamily="34" charset="0"/>
              </a:rPr>
              <a:t>, ma androgeni non mascolinizzano genitali esterni)</a:t>
            </a:r>
          </a:p>
          <a:p>
            <a:pPr eaLnBrk="1" hangingPunct="1">
              <a:defRPr/>
            </a:pPr>
            <a:r>
              <a:rPr lang="it-IT" sz="2800" i="1" dirty="0" smtClean="0">
                <a:latin typeface="Tahoma" pitchFamily="34" charset="0"/>
              </a:rPr>
              <a:t>Deficit di 5-alfa-reduttasi</a:t>
            </a:r>
            <a:r>
              <a:rPr lang="it-IT" sz="2800" dirty="0" smtClean="0">
                <a:latin typeface="Tahoma" pitchFamily="34" charset="0"/>
              </a:rPr>
              <a:t>: genotipo XY, fenotipo </a:t>
            </a:r>
            <a:r>
              <a:rPr lang="it-IT" sz="2800" dirty="0" smtClean="0">
                <a:effectLst/>
                <a:latin typeface="Tahoma" pitchFamily="34" charset="0"/>
                <a:cs typeface="Times New Roman" pitchFamily="18" charset="0"/>
              </a:rPr>
              <a:t>♀, (no genitali interni), in pubertà sviluppo </a:t>
            </a:r>
            <a:r>
              <a:rPr lang="it-IT" sz="2800" b="0" i="1" dirty="0" smtClean="0">
                <a:effectLst/>
                <a:latin typeface="Tahoma" pitchFamily="34" charset="0"/>
                <a:cs typeface="Times New Roman" pitchFamily="18" charset="0"/>
                <a:sym typeface="Wingdings" pitchFamily="2" charset="2"/>
              </a:rPr>
              <a:t>♂</a:t>
            </a:r>
            <a:r>
              <a:rPr lang="it-IT" sz="2800" dirty="0" smtClean="0">
                <a:effectLst/>
                <a:latin typeface="Tahoma" pitchFamily="34" charset="0"/>
                <a:cs typeface="Times New Roman" pitchFamily="18" charset="0"/>
              </a:rPr>
              <a:t> </a:t>
            </a:r>
            <a:endParaRPr lang="it-IT" sz="2800" dirty="0" smtClean="0">
              <a:latin typeface="Tahoma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Tahoma" pitchFamily="34" charset="0"/>
              </a:rPr>
              <a:t>Testicoli embrionali difettosi </a:t>
            </a:r>
            <a:r>
              <a:rPr lang="it-IT" sz="2800" dirty="0" smtClean="0">
                <a:latin typeface="Tahoma" pitchFamily="34" charset="0"/>
                <a:sym typeface="Wingdings" pitchFamily="2" charset="2"/>
              </a:rPr>
              <a:t></a:t>
            </a:r>
            <a:r>
              <a:rPr lang="it-IT" sz="2800" dirty="0" smtClean="0">
                <a:latin typeface="Tahoma" pitchFamily="34" charset="0"/>
              </a:rPr>
              <a:t> non prodotto  fattore </a:t>
            </a:r>
            <a:r>
              <a:rPr lang="it-IT" sz="2800" dirty="0" err="1" smtClean="0">
                <a:latin typeface="Tahoma" pitchFamily="34" charset="0"/>
              </a:rPr>
              <a:t>antimulleriano</a:t>
            </a:r>
            <a:r>
              <a:rPr lang="it-IT" sz="2800" dirty="0" smtClean="0">
                <a:latin typeface="Tahoma" pitchFamily="34" charset="0"/>
              </a:rPr>
              <a:t>: genitali esterni </a:t>
            </a:r>
            <a:r>
              <a:rPr lang="it-IT" sz="2800" dirty="0" smtClean="0">
                <a:effectLst/>
                <a:latin typeface="Tahoma" pitchFamily="34" charset="0"/>
                <a:cs typeface="Times New Roman" pitchFamily="18" charset="0"/>
              </a:rPr>
              <a:t>♀</a:t>
            </a:r>
          </a:p>
          <a:p>
            <a:pPr eaLnBrk="1" hangingPunct="1">
              <a:defRPr/>
            </a:pPr>
            <a:r>
              <a:rPr lang="it-IT" sz="2800" dirty="0" smtClean="0">
                <a:latin typeface="Tahoma" pitchFamily="34" charset="0"/>
              </a:rPr>
              <a:t>Difetti sintesi testosterone </a:t>
            </a:r>
            <a:r>
              <a:rPr lang="it-IT" sz="2800" dirty="0" smtClean="0">
                <a:latin typeface="Tahoma" pitchFamily="34" charset="0"/>
                <a:sym typeface="Wingdings" pitchFamily="2" charset="2"/>
              </a:rPr>
              <a:t></a:t>
            </a:r>
            <a:r>
              <a:rPr lang="it-IT" sz="2800" dirty="0" smtClean="0">
                <a:latin typeface="Tahoma" pitchFamily="34" charset="0"/>
              </a:rPr>
              <a:t> inadeguata virilizzazione di un genotipo XY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04800"/>
            <a:ext cx="7639050" cy="963613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>
                <a:latin typeface="Tahoma" pitchFamily="34" charset="0"/>
              </a:rPr>
              <a:t>Ermafroditismo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268413"/>
            <a:ext cx="8243887" cy="4546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</a:rPr>
              <a:t>Presenza di tessuto ovarico e testicolare nella stessa gonade (</a:t>
            </a:r>
            <a:r>
              <a:rPr lang="it-IT" sz="2800" i="1" dirty="0" err="1" smtClean="0">
                <a:latin typeface="Tahoma" pitchFamily="34" charset="0"/>
              </a:rPr>
              <a:t>ovotestis</a:t>
            </a:r>
            <a:r>
              <a:rPr lang="it-IT" sz="2800" dirty="0" smtClean="0">
                <a:latin typeface="Tahoma" pitchFamily="34" charset="0"/>
              </a:rPr>
              <a:t>) o in gonadi opposte. Genitali esterni ambigui, da </a:t>
            </a:r>
            <a:r>
              <a:rPr lang="it-IT" sz="2800" dirty="0" smtClean="0">
                <a:effectLst/>
                <a:latin typeface="Tahoma" pitchFamily="34" charset="0"/>
                <a:cs typeface="Times New Roman" pitchFamily="18" charset="0"/>
              </a:rPr>
              <a:t>♀</a:t>
            </a:r>
            <a:r>
              <a:rPr lang="it-IT" sz="2800" dirty="0" smtClean="0">
                <a:latin typeface="Tahoma" pitchFamily="34" charset="0"/>
              </a:rPr>
              <a:t> con leggero </a:t>
            </a:r>
            <a:r>
              <a:rPr lang="it-IT" sz="2800" dirty="0" smtClean="0">
                <a:effectLst/>
                <a:latin typeface="Tahoma" pitchFamily="34" charset="0"/>
              </a:rPr>
              <a:t>allargamento</a:t>
            </a:r>
            <a:r>
              <a:rPr lang="it-IT" sz="2800" dirty="0" smtClean="0">
                <a:latin typeface="Tahoma" pitchFamily="34" charset="0"/>
              </a:rPr>
              <a:t> clitoride a quasi </a:t>
            </a:r>
            <a:r>
              <a:rPr lang="it-IT" sz="2800" i="1" dirty="0" smtClean="0">
                <a:effectLst/>
                <a:latin typeface="Tahoma" pitchFamily="34" charset="0"/>
                <a:cs typeface="Times New Roman" pitchFamily="18" charset="0"/>
                <a:sym typeface="Wingdings" pitchFamily="2" charset="2"/>
              </a:rPr>
              <a:t>♂.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800" dirty="0" smtClean="0">
                <a:effectLst/>
                <a:latin typeface="Tahoma" pitchFamily="34" charset="0"/>
                <a:cs typeface="Times New Roman" pitchFamily="18" charset="0"/>
                <a:sym typeface="Wingdings" pitchFamily="2" charset="2"/>
              </a:rPr>
              <a:t>Se quasi ♂ con</a:t>
            </a:r>
            <a:r>
              <a:rPr lang="it-IT" sz="2800" i="1" dirty="0" smtClean="0">
                <a:effectLst/>
                <a:latin typeface="Tahoma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it-IT" sz="2800" dirty="0" smtClean="0">
                <a:latin typeface="Tahoma" pitchFamily="34" charset="0"/>
              </a:rPr>
              <a:t>buona funzione testicolare e no utero: </a:t>
            </a:r>
            <a:r>
              <a:rPr lang="it-IT" sz="2800" dirty="0" smtClean="0">
                <a:effectLst/>
                <a:latin typeface="Tahoma" pitchFamily="34" charset="0"/>
              </a:rPr>
              <a:t>alle</a:t>
            </a:r>
            <a:r>
              <a:rPr lang="it-IT" sz="2800" dirty="0" smtClean="0">
                <a:latin typeface="Tahoma" pitchFamily="34" charset="0"/>
              </a:rPr>
              <a:t>vati come </a:t>
            </a:r>
            <a:r>
              <a:rPr lang="it-IT" sz="2800" i="1" dirty="0" smtClean="0">
                <a:effectLst/>
                <a:latin typeface="Tahoma" pitchFamily="34" charset="0"/>
                <a:cs typeface="Times New Roman" pitchFamily="18" charset="0"/>
                <a:sym typeface="Wingdings" pitchFamily="2" charset="2"/>
              </a:rPr>
              <a:t>♂</a:t>
            </a:r>
            <a:r>
              <a:rPr lang="it-IT" sz="2800" dirty="0" smtClean="0">
                <a:latin typeface="Tahoma" pitchFamily="34" charset="0"/>
              </a:rPr>
              <a:t>.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</a:rPr>
              <a:t>Si consiglia di aspettare i 3 anni per decidere il genere assegnato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</a:rPr>
              <a:t>Se utero, virilizzazione lieve e funzione testicolare minima: allevati come </a:t>
            </a:r>
            <a:r>
              <a:rPr lang="it-IT" sz="2800" dirty="0" smtClean="0">
                <a:effectLst/>
                <a:latin typeface="Tahoma" pitchFamily="34" charset="0"/>
                <a:cs typeface="Times New Roman" pitchFamily="18" charset="0"/>
              </a:rPr>
              <a:t>♀.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</a:rPr>
              <a:t>Consigliata rimozione tessuto gonadico in contrasto col sesso assegnato (per rischio di degenerazione maligna)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8316913" cy="5832475"/>
          </a:xfrm>
        </p:spPr>
        <p:txBody>
          <a:bodyPr/>
          <a:lstStyle/>
          <a:p>
            <a:pPr marL="1336675" algn="ctr" eaLnBrk="1" hangingPunct="1">
              <a:buFont typeface="Wingdings" pitchFamily="2" charset="2"/>
              <a:buNone/>
              <a:defRPr/>
            </a:pPr>
            <a:r>
              <a:rPr lang="it-IT" sz="4400" dirty="0" smtClean="0">
                <a:solidFill>
                  <a:schemeClr val="tx2"/>
                </a:solidFill>
                <a:latin typeface="Tahoma" pitchFamily="34" charset="0"/>
                <a:cs typeface="Arial" charset="0"/>
              </a:rPr>
              <a:t>EMBRIOLOGIA</a:t>
            </a:r>
          </a:p>
          <a:p>
            <a:pPr marL="1336675" algn="ctr" eaLnBrk="1" hangingPunct="1">
              <a:buFont typeface="Wingdings" pitchFamily="2" charset="2"/>
              <a:buNone/>
              <a:defRPr/>
            </a:pPr>
            <a:r>
              <a:rPr lang="it-IT" sz="4400" dirty="0" smtClean="0">
                <a:solidFill>
                  <a:schemeClr val="tx2"/>
                </a:solidFill>
                <a:latin typeface="Tahoma" pitchFamily="34" charset="0"/>
                <a:cs typeface="Arial" charset="0"/>
              </a:rPr>
              <a:t>dell’apparato sessuale</a:t>
            </a:r>
          </a:p>
          <a:p>
            <a:pPr marL="1336675" algn="ctr" eaLnBrk="1" hangingPunct="1">
              <a:buFont typeface="Wingdings" pitchFamily="2" charset="2"/>
              <a:buNone/>
              <a:defRPr/>
            </a:pPr>
            <a:endParaRPr lang="it-IT" sz="4400" dirty="0" smtClean="0">
              <a:solidFill>
                <a:schemeClr val="tx2"/>
              </a:solidFill>
              <a:latin typeface="Tahoma" pitchFamily="34" charset="0"/>
              <a:cs typeface="Arial" charset="0"/>
            </a:endParaRPr>
          </a:p>
          <a:p>
            <a:pPr marL="1336675" eaLnBrk="1" hangingPunct="1">
              <a:buFont typeface="Wingdings" pitchFamily="2" charset="2"/>
              <a:buNone/>
              <a:defRPr/>
            </a:pPr>
            <a:r>
              <a:rPr lang="it-IT" sz="3200" dirty="0" smtClean="0">
                <a:latin typeface="Tahoma" pitchFamily="34" charset="0"/>
                <a:cs typeface="Arial" charset="0"/>
              </a:rPr>
              <a:t>Sesso:</a:t>
            </a:r>
          </a:p>
          <a:p>
            <a:pPr marL="1336675" eaLnBrk="1" hangingPunct="1">
              <a:buFontTx/>
              <a:buChar char="-"/>
              <a:defRPr/>
            </a:pPr>
            <a:r>
              <a:rPr lang="it-IT" sz="3200" dirty="0" smtClean="0">
                <a:latin typeface="Tahoma" pitchFamily="34" charset="0"/>
                <a:cs typeface="Arial" charset="0"/>
              </a:rPr>
              <a:t>gametico</a:t>
            </a:r>
          </a:p>
          <a:p>
            <a:pPr marL="1336675" eaLnBrk="1" hangingPunct="1">
              <a:buFontTx/>
              <a:buChar char="-"/>
              <a:defRPr/>
            </a:pPr>
            <a:r>
              <a:rPr lang="it-IT" sz="3200" dirty="0" smtClean="0">
                <a:latin typeface="Tahoma" pitchFamily="34" charset="0"/>
                <a:cs typeface="Arial" charset="0"/>
              </a:rPr>
              <a:t>gonadico</a:t>
            </a:r>
          </a:p>
          <a:p>
            <a:pPr marL="1336675" eaLnBrk="1" hangingPunct="1">
              <a:buFontTx/>
              <a:buChar char="-"/>
              <a:defRPr/>
            </a:pPr>
            <a:r>
              <a:rPr lang="it-IT" sz="3200" dirty="0" smtClean="0">
                <a:latin typeface="Tahoma" pitchFamily="34" charset="0"/>
                <a:cs typeface="Arial" charset="0"/>
              </a:rPr>
              <a:t>genitale</a:t>
            </a:r>
          </a:p>
          <a:p>
            <a:pPr marL="1336675" eaLnBrk="1" hangingPunct="1">
              <a:buFontTx/>
              <a:buChar char="-"/>
              <a:defRPr/>
            </a:pPr>
            <a:r>
              <a:rPr lang="it-IT" sz="3200" dirty="0" smtClean="0">
                <a:latin typeface="Tahoma" pitchFamily="34" charset="0"/>
                <a:cs typeface="Arial" charset="0"/>
              </a:rPr>
              <a:t>encefalico</a:t>
            </a:r>
          </a:p>
          <a:p>
            <a:pPr marL="1336675" eaLnBrk="1" hangingPunct="1">
              <a:buFontTx/>
              <a:buChar char="-"/>
              <a:defRPr/>
            </a:pPr>
            <a:r>
              <a:rPr lang="it-IT" sz="3200" dirty="0" smtClean="0">
                <a:latin typeface="Tahoma" pitchFamily="34" charset="0"/>
                <a:cs typeface="Arial" charset="0"/>
              </a:rPr>
              <a:t>psichico</a:t>
            </a:r>
            <a:endParaRPr lang="it-IT" sz="6000" dirty="0" smtClean="0"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6525" y="2636838"/>
            <a:ext cx="7737475" cy="1368425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b="0" i="1" smtClean="0">
                <a:cs typeface="Arial" charset="0"/>
              </a:rPr>
              <a:t/>
            </a:r>
            <a:br>
              <a:rPr lang="it-IT" b="0" i="1" smtClean="0">
                <a:cs typeface="Arial" charset="0"/>
              </a:rPr>
            </a:br>
            <a:endParaRPr lang="it-IT" sz="4400" smtClean="0">
              <a:latin typeface="Tahoma" pitchFamily="34" charset="0"/>
              <a:cs typeface="Arial" charset="0"/>
            </a:endParaRP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0"/>
            <a:ext cx="8494712" cy="6453188"/>
          </a:xfrm>
        </p:spPr>
        <p:txBody>
          <a:bodyPr/>
          <a:lstStyle/>
          <a:p>
            <a:pPr marL="457200" indent="-45720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457200" algn="l"/>
              </a:tabLst>
              <a:defRPr/>
            </a:pPr>
            <a:r>
              <a:rPr lang="it-IT" sz="3300" dirty="0" smtClean="0">
                <a:solidFill>
                  <a:schemeClr val="tx2"/>
                </a:solidFill>
                <a:latin typeface="Tahoma" pitchFamily="34" charset="0"/>
              </a:rPr>
              <a:t>Sesso</a:t>
            </a:r>
          </a:p>
          <a:p>
            <a:pPr marL="457200" indent="-457200" algn="ctr" eaLnBrk="1" hangingPunct="1">
              <a:lnSpc>
                <a:spcPct val="90000"/>
              </a:lnSpc>
              <a:buFont typeface="Wingdings" pitchFamily="2" charset="2"/>
              <a:buNone/>
              <a:tabLst>
                <a:tab pos="457200" algn="l"/>
              </a:tabLst>
              <a:defRPr/>
            </a:pPr>
            <a:endParaRPr lang="it-IT" sz="3300" dirty="0" smtClean="0">
              <a:solidFill>
                <a:schemeClr val="tx2"/>
              </a:solidFill>
              <a:latin typeface="Tahoma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it-IT" sz="2400" dirty="0" smtClean="0">
                <a:solidFill>
                  <a:schemeClr val="tx2"/>
                </a:solidFill>
                <a:latin typeface="Tahoma" pitchFamily="34" charset="0"/>
              </a:rPr>
              <a:t>Gametico</a:t>
            </a:r>
            <a:r>
              <a:rPr lang="it-IT" sz="2400" dirty="0" smtClean="0">
                <a:latin typeface="Tahoma" pitchFamily="34" charset="0"/>
              </a:rPr>
              <a:t>: XX </a:t>
            </a:r>
            <a:r>
              <a:rPr lang="it-IT" sz="2400" dirty="0" smtClean="0">
                <a:latin typeface="Tahoma" pitchFamily="34" charset="0"/>
                <a:sym typeface="Wingdings" pitchFamily="2" charset="2"/>
              </a:rPr>
              <a:t> </a:t>
            </a:r>
            <a:r>
              <a:rPr lang="it-IT" sz="2400" dirty="0" smtClean="0">
                <a:cs typeface="Times New Roman" pitchFamily="18" charset="0"/>
                <a:sym typeface="Wingdings" pitchFamily="2" charset="2"/>
              </a:rPr>
              <a:t>♀</a:t>
            </a:r>
            <a:r>
              <a:rPr lang="it-IT" sz="2400" dirty="0" smtClean="0">
                <a:latin typeface="Tahoma" pitchFamily="34" charset="0"/>
              </a:rPr>
              <a:t> o XY </a:t>
            </a:r>
            <a:r>
              <a:rPr lang="it-IT" sz="2400" dirty="0" smtClean="0">
                <a:latin typeface="Tahoma" pitchFamily="34" charset="0"/>
                <a:sym typeface="Wingdings" pitchFamily="2" charset="2"/>
              </a:rPr>
              <a:t> </a:t>
            </a:r>
            <a:r>
              <a:rPr lang="it-IT" sz="2400" dirty="0" smtClean="0">
                <a:cs typeface="Times New Roman" pitchFamily="18" charset="0"/>
                <a:sym typeface="Wingdings" pitchFamily="2" charset="2"/>
              </a:rPr>
              <a:t>♂</a:t>
            </a:r>
            <a:endParaRPr lang="it-IT" sz="2400" dirty="0" smtClean="0">
              <a:cs typeface="Times New Roman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it-IT" sz="2400" dirty="0" smtClean="0">
                <a:solidFill>
                  <a:schemeClr val="tx2"/>
                </a:solidFill>
                <a:latin typeface="Tahoma" pitchFamily="34" charset="0"/>
              </a:rPr>
              <a:t>Gonadico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7200" algn="l"/>
              </a:tabLst>
              <a:defRPr/>
            </a:pPr>
            <a:r>
              <a:rPr lang="it-IT" sz="2400" dirty="0" smtClean="0">
                <a:latin typeface="Tahoma" pitchFamily="34" charset="0"/>
                <a:sym typeface="Wingdings" pitchFamily="2" charset="2"/>
              </a:rPr>
              <a:t>-	La gonade embrionale si divide in parte interna e parte esterna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7200" algn="l"/>
              </a:tabLst>
              <a:defRPr/>
            </a:pPr>
            <a:r>
              <a:rPr lang="it-IT" sz="2400" dirty="0" smtClean="0">
                <a:latin typeface="Tahoma" pitchFamily="34" charset="0"/>
                <a:sym typeface="Wingdings" pitchFamily="2" charset="2"/>
              </a:rPr>
              <a:t>-	La </a:t>
            </a:r>
            <a:r>
              <a:rPr lang="it-IT" sz="2400" u="sng" dirty="0" smtClean="0">
                <a:latin typeface="Tahoma" pitchFamily="34" charset="0"/>
                <a:sym typeface="Wingdings" pitchFamily="2" charset="2"/>
              </a:rPr>
              <a:t>parte interna</a:t>
            </a:r>
            <a:r>
              <a:rPr lang="it-IT" sz="2400" dirty="0" smtClean="0">
                <a:latin typeface="Tahoma" pitchFamily="34" charset="0"/>
                <a:sym typeface="Wingdings" pitchFamily="2" charset="2"/>
              </a:rPr>
              <a:t> </a:t>
            </a:r>
            <a:r>
              <a:rPr lang="it-IT" sz="2400" dirty="0" smtClean="0">
                <a:latin typeface="Tahoma" pitchFamily="34" charset="0"/>
              </a:rPr>
              <a:t>in presenza del cromosoma Y</a:t>
            </a:r>
            <a:r>
              <a:rPr lang="it-IT" sz="2400" dirty="0" smtClean="0">
                <a:latin typeface="Tahoma" pitchFamily="34" charset="0"/>
                <a:sym typeface="Wingdings" pitchFamily="2" charset="2"/>
              </a:rPr>
              <a:t> e del </a:t>
            </a:r>
            <a:r>
              <a:rPr lang="it-IT" sz="2400" u="sng" dirty="0" smtClean="0">
                <a:latin typeface="Tahoma" pitchFamily="34" charset="0"/>
                <a:sym typeface="Wingdings" pitchFamily="2" charset="2"/>
              </a:rPr>
              <a:t>gene SRY</a:t>
            </a:r>
            <a:r>
              <a:rPr lang="it-IT" sz="2400" dirty="0" smtClean="0">
                <a:latin typeface="Tahoma" pitchFamily="34" charset="0"/>
                <a:sym typeface="Wingdings" pitchFamily="2" charset="2"/>
              </a:rPr>
              <a:t> (</a:t>
            </a:r>
            <a:r>
              <a:rPr lang="it-IT" sz="2400" i="1" dirty="0" smtClean="0">
                <a:latin typeface="Tahoma" pitchFamily="34" charset="0"/>
                <a:sym typeface="Wingdings" pitchFamily="2" charset="2"/>
              </a:rPr>
              <a:t>Sex </a:t>
            </a:r>
            <a:r>
              <a:rPr lang="it-IT" sz="2400" i="1" dirty="0" err="1" smtClean="0">
                <a:latin typeface="Tahoma" pitchFamily="34" charset="0"/>
                <a:sym typeface="Wingdings" pitchFamily="2" charset="2"/>
              </a:rPr>
              <a:t>Determining</a:t>
            </a:r>
            <a:r>
              <a:rPr lang="it-IT" sz="2400" i="1" dirty="0" smtClean="0">
                <a:latin typeface="Tahoma" pitchFamily="34" charset="0"/>
                <a:sym typeface="Wingdings" pitchFamily="2" charset="2"/>
              </a:rPr>
              <a:t> </a:t>
            </a:r>
            <a:r>
              <a:rPr lang="it-IT" sz="2400" i="1" dirty="0" err="1" smtClean="0">
                <a:latin typeface="Tahoma" pitchFamily="34" charset="0"/>
                <a:sym typeface="Wingdings" pitchFamily="2" charset="2"/>
              </a:rPr>
              <a:t>Region</a:t>
            </a:r>
            <a:r>
              <a:rPr lang="it-IT" sz="2400" i="1" dirty="0" smtClean="0">
                <a:latin typeface="Tahoma" pitchFamily="34" charset="0"/>
                <a:sym typeface="Wingdings" pitchFamily="2" charset="2"/>
              </a:rPr>
              <a:t> Y</a:t>
            </a:r>
            <a:r>
              <a:rPr lang="it-IT" sz="2400" dirty="0" smtClean="0">
                <a:latin typeface="Tahoma" pitchFamily="34" charset="0"/>
                <a:sym typeface="Wingdings" pitchFamily="2" charset="2"/>
              </a:rPr>
              <a:t>), necessario ma non sufficiente a innescare il processo, situato sulle braccia corte del cromosoma Y e scoperto nel 1990, va a formare i testicoli, che restano nella cavità addominale fino al 7</a:t>
            </a:r>
            <a:r>
              <a:rPr lang="it-IT" sz="2400" baseline="30000" dirty="0" smtClean="0">
                <a:latin typeface="Tahoma" pitchFamily="34" charset="0"/>
                <a:sym typeface="Wingdings" pitchFamily="2" charset="2"/>
              </a:rPr>
              <a:t>o</a:t>
            </a:r>
            <a:r>
              <a:rPr lang="it-IT" sz="2400" dirty="0" smtClean="0">
                <a:latin typeface="Tahoma" pitchFamily="34" charset="0"/>
                <a:sym typeface="Wingdings" pitchFamily="2" charset="2"/>
              </a:rPr>
              <a:t> mese di gestazione e poi migrano all’esterno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  <a:tabLst>
                <a:tab pos="457200" algn="l"/>
              </a:tabLst>
              <a:defRPr/>
            </a:pPr>
            <a:r>
              <a:rPr lang="it-IT" sz="2400" dirty="0" smtClean="0">
                <a:latin typeface="Tahoma" pitchFamily="34" charset="0"/>
                <a:sym typeface="Wingdings" pitchFamily="2" charset="2"/>
              </a:rPr>
              <a:t>-	La </a:t>
            </a:r>
            <a:r>
              <a:rPr lang="it-IT" sz="2400" u="sng" dirty="0" smtClean="0">
                <a:latin typeface="Tahoma" pitchFamily="34" charset="0"/>
                <a:sym typeface="Wingdings" pitchFamily="2" charset="2"/>
              </a:rPr>
              <a:t>parte esterna</a:t>
            </a:r>
            <a:r>
              <a:rPr lang="it-IT" sz="2400" dirty="0" smtClean="0">
                <a:latin typeface="Tahoma" pitchFamily="34" charset="0"/>
                <a:sym typeface="Wingdings" pitchFamily="2" charset="2"/>
              </a:rPr>
              <a:t>, se presenti i 2 cromosomi XX, va a formare le ovaie (il processo va avanti  dalla 12</a:t>
            </a:r>
            <a:r>
              <a:rPr lang="it-IT" sz="2400" baseline="30000" dirty="0" smtClean="0">
                <a:latin typeface="Tahoma" pitchFamily="34" charset="0"/>
                <a:sym typeface="Wingdings" pitchFamily="2" charset="2"/>
              </a:rPr>
              <a:t>a</a:t>
            </a:r>
            <a:r>
              <a:rPr lang="it-IT" sz="2400" dirty="0" smtClean="0">
                <a:latin typeface="Tahoma" pitchFamily="34" charset="0"/>
                <a:sym typeface="Wingdings" pitchFamily="2" charset="2"/>
              </a:rPr>
              <a:t> settimana al 6</a:t>
            </a:r>
            <a:r>
              <a:rPr lang="it-IT" sz="2400" baseline="30000" dirty="0" smtClean="0">
                <a:latin typeface="Tahoma" pitchFamily="34" charset="0"/>
                <a:sym typeface="Wingdings" pitchFamily="2" charset="2"/>
              </a:rPr>
              <a:t>o</a:t>
            </a:r>
            <a:r>
              <a:rPr lang="it-IT" sz="2400" dirty="0" smtClean="0">
                <a:latin typeface="Tahoma" pitchFamily="34" charset="0"/>
                <a:sym typeface="Wingdings" pitchFamily="2" charset="2"/>
              </a:rPr>
              <a:t> mese di gestazione)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80975" y="404813"/>
            <a:ext cx="9324975" cy="6119812"/>
          </a:xfrm>
        </p:spPr>
        <p:txBody>
          <a:bodyPr/>
          <a:lstStyle/>
          <a:p>
            <a:pPr algn="ctr" eaLnBrk="1" hangingPunct="1">
              <a:buSzTx/>
              <a:buFont typeface="Wingdings" pitchFamily="2" charset="2"/>
              <a:buNone/>
              <a:defRPr/>
            </a:pPr>
            <a:r>
              <a:rPr lang="it-IT" sz="3900" dirty="0" smtClean="0">
                <a:solidFill>
                  <a:schemeClr val="tx2"/>
                </a:solidFill>
                <a:latin typeface="Tahoma" pitchFamily="34" charset="0"/>
              </a:rPr>
              <a:t>Sesso genitale </a:t>
            </a:r>
            <a:r>
              <a:rPr lang="it-IT" sz="3900" b="0" i="1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♂ </a:t>
            </a:r>
          </a:p>
          <a:p>
            <a:pPr algn="ctr" eaLnBrk="1" hangingPunct="1">
              <a:buSzTx/>
              <a:buFont typeface="Wingdings" pitchFamily="2" charset="2"/>
              <a:buNone/>
              <a:defRPr/>
            </a:pPr>
            <a:endParaRPr lang="it-IT" sz="3900" dirty="0" smtClean="0">
              <a:latin typeface="Tahoma" pitchFamily="34" charset="0"/>
            </a:endParaRPr>
          </a:p>
          <a:p>
            <a:pPr marL="963613" lvl="1" indent="-506413" eaLnBrk="1" hangingPunct="1">
              <a:buClr>
                <a:schemeClr val="hlink"/>
              </a:buClr>
              <a:buFont typeface="Wingdings" pitchFamily="2" charset="2"/>
              <a:buChar char="n"/>
              <a:defRPr/>
            </a:pPr>
            <a:r>
              <a:rPr lang="it-IT" sz="2400" b="1" i="0" dirty="0" smtClean="0">
                <a:latin typeface="Tahoma" pitchFamily="34" charset="0"/>
              </a:rPr>
              <a:t>Dalla 7</a:t>
            </a:r>
            <a:r>
              <a:rPr lang="it-IT" sz="2400" b="1" i="0" baseline="30000" dirty="0" smtClean="0">
                <a:latin typeface="Tahoma" pitchFamily="34" charset="0"/>
              </a:rPr>
              <a:t>a</a:t>
            </a:r>
            <a:r>
              <a:rPr lang="it-IT" sz="2400" b="1" i="0" dirty="0" smtClean="0">
                <a:latin typeface="Tahoma" pitchFamily="34" charset="0"/>
              </a:rPr>
              <a:t> settimana le cellule di </a:t>
            </a:r>
            <a:r>
              <a:rPr lang="it-IT" sz="2400" b="1" i="0" dirty="0" err="1" smtClean="0">
                <a:latin typeface="Tahoma" pitchFamily="34" charset="0"/>
              </a:rPr>
              <a:t>Sertoli</a:t>
            </a:r>
            <a:r>
              <a:rPr lang="it-IT" sz="2400" b="1" i="0" dirty="0" smtClean="0">
                <a:latin typeface="Tahoma" pitchFamily="34" charset="0"/>
              </a:rPr>
              <a:t> situate nel testicolo embrionale producono il fattore </a:t>
            </a:r>
            <a:r>
              <a:rPr lang="it-IT" sz="2400" b="1" i="0" dirty="0" err="1" smtClean="0">
                <a:latin typeface="Tahoma" pitchFamily="34" charset="0"/>
              </a:rPr>
              <a:t>antimulleriano</a:t>
            </a:r>
            <a:r>
              <a:rPr lang="it-IT" sz="2400" b="1" i="0" dirty="0" smtClean="0">
                <a:latin typeface="Tahoma" pitchFamily="34" charset="0"/>
              </a:rPr>
              <a:t> che provoca la </a:t>
            </a:r>
            <a:r>
              <a:rPr lang="it-IT" sz="2400" b="1" i="0" dirty="0" smtClean="0">
                <a:latin typeface="Tahoma" pitchFamily="34" charset="0"/>
                <a:sym typeface="Wingdings" pitchFamily="2" charset="2"/>
              </a:rPr>
              <a:t>regressione dei dotti di </a:t>
            </a:r>
            <a:r>
              <a:rPr lang="it-IT" sz="2400" b="1" i="0" dirty="0" err="1" smtClean="0">
                <a:latin typeface="Tahoma" pitchFamily="34" charset="0"/>
                <a:sym typeface="Wingdings" pitchFamily="2" charset="2"/>
              </a:rPr>
              <a:t>Muller</a:t>
            </a:r>
            <a:endParaRPr lang="it-IT" sz="2400" b="1" i="0" dirty="0" smtClean="0">
              <a:latin typeface="Tahoma" pitchFamily="34" charset="0"/>
              <a:sym typeface="Wingdings" pitchFamily="2" charset="2"/>
            </a:endParaRPr>
          </a:p>
          <a:p>
            <a:pPr marL="963613" lvl="1" indent="-506413" eaLnBrk="1" hangingPunct="1">
              <a:buClr>
                <a:schemeClr val="hlink"/>
              </a:buClr>
              <a:buFont typeface="Wingdings" pitchFamily="2" charset="2"/>
              <a:buChar char="n"/>
              <a:defRPr/>
            </a:pPr>
            <a:r>
              <a:rPr lang="it-IT" sz="2400" b="1" i="0" dirty="0" smtClean="0">
                <a:latin typeface="Tahoma" pitchFamily="34" charset="0"/>
              </a:rPr>
              <a:t>Dall’8</a:t>
            </a:r>
            <a:r>
              <a:rPr lang="it-IT" sz="2400" b="1" i="0" baseline="30000" dirty="0" smtClean="0">
                <a:latin typeface="Tahoma" pitchFamily="34" charset="0"/>
              </a:rPr>
              <a:t>a</a:t>
            </a:r>
            <a:r>
              <a:rPr lang="it-IT" sz="2400" b="1" i="0" dirty="0" smtClean="0">
                <a:latin typeface="Tahoma" pitchFamily="34" charset="0"/>
              </a:rPr>
              <a:t> settimana le cellule del </a:t>
            </a:r>
            <a:r>
              <a:rPr lang="it-IT" sz="2400" b="1" i="0" dirty="0" err="1" smtClean="0">
                <a:latin typeface="Tahoma" pitchFamily="34" charset="0"/>
              </a:rPr>
              <a:t>Leydig</a:t>
            </a:r>
            <a:r>
              <a:rPr lang="it-IT" sz="2400" b="1" i="0" dirty="0" smtClean="0">
                <a:latin typeface="Tahoma" pitchFamily="34" charset="0"/>
              </a:rPr>
              <a:t> situate nel testicolo embrionale producono </a:t>
            </a:r>
            <a:r>
              <a:rPr lang="it-IT" sz="2400" b="1" i="0" dirty="0" smtClean="0">
                <a:latin typeface="Tahoma" pitchFamily="34" charset="0"/>
                <a:sym typeface="Wingdings" pitchFamily="2" charset="2"/>
              </a:rPr>
              <a:t>testosterone che provoca lo sviluppo dei dotti di </a:t>
            </a:r>
            <a:r>
              <a:rPr lang="it-IT" sz="2400" b="1" i="0" dirty="0" err="1" smtClean="0">
                <a:latin typeface="Tahoma" pitchFamily="34" charset="0"/>
                <a:sym typeface="Wingdings" pitchFamily="2" charset="2"/>
              </a:rPr>
              <a:t>Wolff</a:t>
            </a:r>
            <a:r>
              <a:rPr lang="it-IT" sz="2400" b="1" i="0" dirty="0" smtClean="0">
                <a:latin typeface="Tahoma" pitchFamily="34" charset="0"/>
                <a:sym typeface="Wingdings" pitchFamily="2" charset="2"/>
              </a:rPr>
              <a:t>, da cui deriva l’</a:t>
            </a:r>
            <a:r>
              <a:rPr lang="it-IT" sz="2400" b="1" i="0" u="sng" dirty="0" smtClean="0">
                <a:latin typeface="Tahoma" pitchFamily="34" charset="0"/>
                <a:sym typeface="Wingdings" pitchFamily="2" charset="2"/>
              </a:rPr>
              <a:t>apparato genitale </a:t>
            </a:r>
            <a:r>
              <a:rPr lang="it-IT" sz="2400" b="1" i="0" u="sng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♂ </a:t>
            </a:r>
            <a:r>
              <a:rPr lang="it-IT" sz="2400" b="1" i="0" u="sng" dirty="0" smtClean="0">
                <a:latin typeface="Tahoma" pitchFamily="34" charset="0"/>
                <a:sym typeface="Wingdings" pitchFamily="2" charset="2"/>
              </a:rPr>
              <a:t>interno</a:t>
            </a:r>
            <a:r>
              <a:rPr lang="it-IT" sz="2400" b="1" i="0" dirty="0" smtClean="0">
                <a:latin typeface="Tahoma" pitchFamily="34" charset="0"/>
                <a:sym typeface="Wingdings" pitchFamily="2" charset="2"/>
              </a:rPr>
              <a:t> (epididimo, dotti deferenti, vescichette seminali, dotti eiaculatori) </a:t>
            </a:r>
          </a:p>
          <a:p>
            <a:pPr marL="963613" lvl="1" indent="-506413" eaLnBrk="1" hangingPunct="1">
              <a:buClr>
                <a:schemeClr val="hlink"/>
              </a:buClr>
              <a:buFont typeface="Wingdings" pitchFamily="2" charset="2"/>
              <a:buChar char="n"/>
              <a:defRPr/>
            </a:pPr>
            <a:r>
              <a:rPr lang="it-IT" sz="2400" b="1" i="0" dirty="0" smtClean="0">
                <a:latin typeface="Tahoma" pitchFamily="34" charset="0"/>
              </a:rPr>
              <a:t>Sotto l’azione del </a:t>
            </a:r>
            <a:r>
              <a:rPr lang="it-IT" sz="2400" b="1" i="0" dirty="0" err="1" smtClean="0">
                <a:latin typeface="Tahoma" pitchFamily="34" charset="0"/>
              </a:rPr>
              <a:t>diidrotestosterone</a:t>
            </a:r>
            <a:r>
              <a:rPr lang="it-IT" sz="2400" b="1" i="0" dirty="0" smtClean="0">
                <a:latin typeface="Tahoma" pitchFamily="34" charset="0"/>
              </a:rPr>
              <a:t> dal </a:t>
            </a:r>
            <a:r>
              <a:rPr lang="it-IT" sz="2400" b="1" i="0" dirty="0" smtClean="0">
                <a:latin typeface="Tahoma" pitchFamily="34" charset="0"/>
                <a:sym typeface="Wingdings" pitchFamily="2" charset="2"/>
              </a:rPr>
              <a:t>tubercolo genitale origina il pene, dalle pieghe uretrali l’uretra e dalle </a:t>
            </a:r>
            <a:r>
              <a:rPr lang="it-IT" sz="2400" b="1" i="0" dirty="0" err="1" smtClean="0">
                <a:latin typeface="Tahoma" pitchFamily="34" charset="0"/>
                <a:sym typeface="Wingdings" pitchFamily="2" charset="2"/>
              </a:rPr>
              <a:t>pliche</a:t>
            </a:r>
            <a:r>
              <a:rPr lang="it-IT" sz="2400" b="1" i="0" dirty="0" smtClean="0">
                <a:latin typeface="Tahoma" pitchFamily="34" charset="0"/>
                <a:sym typeface="Wingdings" pitchFamily="2" charset="2"/>
              </a:rPr>
              <a:t> </a:t>
            </a:r>
            <a:r>
              <a:rPr lang="it-IT" sz="2400" b="1" i="0" dirty="0" err="1" smtClean="0">
                <a:latin typeface="Tahoma" pitchFamily="34" charset="0"/>
                <a:sym typeface="Wingdings" pitchFamily="2" charset="2"/>
              </a:rPr>
              <a:t>labio-scrotali</a:t>
            </a:r>
            <a:r>
              <a:rPr lang="it-IT" sz="2400" b="1" i="0" dirty="0" smtClean="0">
                <a:latin typeface="Tahoma" pitchFamily="34" charset="0"/>
                <a:sym typeface="Wingdings" pitchFamily="2" charset="2"/>
              </a:rPr>
              <a:t> lo scroto, che costituiscono l’</a:t>
            </a:r>
            <a:r>
              <a:rPr lang="it-IT" sz="2400" b="1" i="0" u="sng" dirty="0" smtClean="0">
                <a:latin typeface="Tahoma" pitchFamily="34" charset="0"/>
                <a:sym typeface="Wingdings" pitchFamily="2" charset="2"/>
              </a:rPr>
              <a:t>apparato genitale </a:t>
            </a:r>
            <a:r>
              <a:rPr lang="it-IT" sz="2400" b="1" i="0" u="sng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♂</a:t>
            </a:r>
            <a:r>
              <a:rPr lang="it-IT" sz="2400" b="1" i="0" u="sng" dirty="0" smtClean="0">
                <a:latin typeface="Tahoma" pitchFamily="34" charset="0"/>
                <a:sym typeface="Wingdings" pitchFamily="2" charset="2"/>
              </a:rPr>
              <a:t> esterno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404813"/>
            <a:ext cx="8278812" cy="56165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3200" dirty="0" smtClean="0">
                <a:solidFill>
                  <a:schemeClr val="tx2"/>
                </a:solidFill>
                <a:latin typeface="Tahoma" pitchFamily="34" charset="0"/>
              </a:rPr>
              <a:t>Sesso genitale </a:t>
            </a:r>
            <a:r>
              <a:rPr lang="it-IT" sz="3200" dirty="0" smtClean="0">
                <a:solidFill>
                  <a:schemeClr val="tx2"/>
                </a:solidFill>
                <a:latin typeface="Tahoma" pitchFamily="34" charset="0"/>
                <a:cs typeface="Times New Roman" pitchFamily="18" charset="0"/>
              </a:rPr>
              <a:t>♀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3200" u="sng" dirty="0" smtClean="0">
                <a:solidFill>
                  <a:schemeClr val="tx2"/>
                </a:solidFill>
                <a:latin typeface="Tahoma" pitchFamily="34" charset="0"/>
              </a:rPr>
              <a:t>è il sesso di default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3200" u="sng" dirty="0" smtClean="0">
              <a:solidFill>
                <a:schemeClr val="tx2"/>
              </a:solidFill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latin typeface="Tahoma" pitchFamily="34" charset="0"/>
              </a:rPr>
              <a:t>Nelle 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</a:rPr>
              <a:t>♀</a:t>
            </a:r>
            <a:r>
              <a:rPr lang="it-IT" sz="2800" dirty="0" smtClean="0">
                <a:latin typeface="Tahoma" pitchFamily="34" charset="0"/>
              </a:rPr>
              <a:t> 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</a:rPr>
              <a:t>anche in assenza di gonadi i dotti di </a:t>
            </a:r>
            <a:r>
              <a:rPr lang="it-IT" sz="2800" dirty="0" err="1" smtClean="0">
                <a:latin typeface="Tahoma" pitchFamily="34" charset="0"/>
                <a:cs typeface="Times New Roman" pitchFamily="18" charset="0"/>
              </a:rPr>
              <a:t>Wolff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regrediscono; dai dotti di </a:t>
            </a:r>
            <a:r>
              <a:rPr lang="it-IT" sz="2800" dirty="0" err="1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Muller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 deriva l’</a:t>
            </a:r>
            <a:r>
              <a:rPr lang="it-IT" sz="2800" u="sng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apparato genitale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it-IT" sz="3200" dirty="0" smtClean="0">
                <a:solidFill>
                  <a:schemeClr val="tx2"/>
                </a:solidFill>
                <a:latin typeface="Tahoma" pitchFamily="34" charset="0"/>
                <a:cs typeface="Times New Roman" pitchFamily="18" charset="0"/>
              </a:rPr>
              <a:t>♀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it-IT" sz="2800" u="sng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interno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 (utero, tube e i due terzi interni della vagina)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Dal seno urogenitale origina il terzo esterno della vagina, dalle pieghe uretrali le piccole labbra, dalle </a:t>
            </a:r>
            <a:r>
              <a:rPr lang="it-IT" sz="2800" dirty="0" err="1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pliche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it-IT" sz="2800" dirty="0" err="1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labio-scrotali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 le grandi labbra e dal tubercolo genitale il clitoride (</a:t>
            </a:r>
            <a:r>
              <a:rPr lang="it-IT" sz="2800" u="sng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apparato genitale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it-IT" sz="3200" dirty="0" smtClean="0">
                <a:solidFill>
                  <a:schemeClr val="tx2"/>
                </a:solidFill>
                <a:latin typeface="Tahoma" pitchFamily="34" charset="0"/>
                <a:cs typeface="Times New Roman" pitchFamily="18" charset="0"/>
              </a:rPr>
              <a:t>♀</a:t>
            </a:r>
            <a:r>
              <a:rPr lang="it-IT" sz="2800" u="sng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 esterno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20713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2800" smtClean="0">
                <a:latin typeface="Tahoma" pitchFamily="34" charset="0"/>
              </a:rPr>
              <a:t>Differenziazione dell’apparato genitale interno</a:t>
            </a:r>
            <a:r>
              <a:rPr lang="it-IT" sz="1200" smtClean="0">
                <a:latin typeface="Tahoma" pitchFamily="34" charset="0"/>
              </a:rPr>
              <a:t/>
            </a:r>
            <a:br>
              <a:rPr lang="it-IT" sz="1200" smtClean="0">
                <a:latin typeface="Tahoma" pitchFamily="34" charset="0"/>
              </a:rPr>
            </a:br>
            <a:r>
              <a:rPr lang="it-IT" sz="1200" smtClean="0"/>
              <a:t>Rifelli, Sessuologia clinica, Masson, pp. 24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95513" y="692150"/>
            <a:ext cx="5400675" cy="616585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71450"/>
            <a:ext cx="9144000" cy="981075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2800" smtClean="0">
                <a:latin typeface="Tahoma" pitchFamily="34" charset="0"/>
              </a:rPr>
              <a:t>Differenziazione dell’apparato genitale esterno</a:t>
            </a:r>
            <a:r>
              <a:rPr lang="it-IT" sz="1200" smtClean="0">
                <a:latin typeface="Tahoma" pitchFamily="34" charset="0"/>
              </a:rPr>
              <a:t/>
            </a:r>
            <a:br>
              <a:rPr lang="it-IT" sz="1200" smtClean="0">
                <a:latin typeface="Tahoma" pitchFamily="34" charset="0"/>
              </a:rPr>
            </a:br>
            <a:r>
              <a:rPr lang="it-IT" sz="1200" smtClean="0"/>
              <a:t>Rifelli, Sessuologia clinica, Masson, pp. 24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51050" y="765175"/>
            <a:ext cx="5545138" cy="609282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0"/>
            <a:ext cx="8421687" cy="65246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3200" dirty="0" smtClean="0">
                <a:solidFill>
                  <a:schemeClr val="tx2"/>
                </a:solidFill>
                <a:latin typeface="Tahoma" pitchFamily="34" charset="0"/>
              </a:rPr>
              <a:t>Sesso encefalico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3200" dirty="0" smtClean="0">
                <a:solidFill>
                  <a:schemeClr val="tx2"/>
                </a:solidFill>
                <a:latin typeface="Tahoma" pitchFamily="34" charset="0"/>
              </a:rPr>
              <a:t>dal 4°-5° mese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3200" dirty="0" smtClean="0">
                <a:latin typeface="Tahoma" pitchFamily="34" charset="0"/>
              </a:rPr>
              <a:t>Le strutture encefaliche sono originariamente </a:t>
            </a:r>
            <a:r>
              <a:rPr lang="it-IT" sz="3200" dirty="0" smtClean="0">
                <a:latin typeface="Tahoma" pitchFamily="34" charset="0"/>
                <a:cs typeface="Times New Roman" pitchFamily="18" charset="0"/>
              </a:rPr>
              <a:t>♀; si mascolinizzano durante la vita fetale </a:t>
            </a:r>
            <a:r>
              <a:rPr lang="it-IT" sz="3200" dirty="0" smtClean="0">
                <a:latin typeface="Tahoma" pitchFamily="34" charset="0"/>
                <a:cs typeface="Times New Roman" pitchFamily="18" charset="0"/>
              </a:rPr>
              <a:t>e subito dopo la nascita per </a:t>
            </a:r>
            <a:r>
              <a:rPr lang="it-IT" sz="3200" dirty="0" smtClean="0">
                <a:latin typeface="Tahoma" pitchFamily="34" charset="0"/>
                <a:cs typeface="Times New Roman" pitchFamily="18" charset="0"/>
              </a:rPr>
              <a:t>azione del testosterone, che fa sì che  la</a:t>
            </a:r>
            <a:r>
              <a:rPr lang="it-IT" sz="32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 secrezione delle gonadotropine ipofisarie non sia più anche ciclica ma solo </a:t>
            </a:r>
            <a:r>
              <a:rPr lang="it-IT" sz="3200" dirty="0" err="1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fasica</a:t>
            </a:r>
            <a:endParaRPr lang="it-IT" sz="3200" dirty="0" smtClean="0">
              <a:latin typeface="Tahoma" pitchFamily="34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3200" dirty="0" smtClean="0">
                <a:latin typeface="Tahoma" pitchFamily="34" charset="0"/>
                <a:cs typeface="Times New Roman" pitchFamily="18" charset="0"/>
              </a:rPr>
              <a:t>Nel topo </a:t>
            </a:r>
            <a:r>
              <a:rPr lang="it-IT" sz="3200" b="0" i="1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♂</a:t>
            </a:r>
            <a:r>
              <a:rPr lang="it-IT" sz="3200" dirty="0" smtClean="0">
                <a:latin typeface="Tahoma" pitchFamily="34" charset="0"/>
                <a:cs typeface="Times New Roman" pitchFamily="18" charset="0"/>
              </a:rPr>
              <a:t> la mancanza di  testosterone prenatale in fase critica provoca la </a:t>
            </a:r>
            <a:r>
              <a:rPr lang="it-IT" sz="32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lordosi durante l’accoppiamento (comportamento sessuale tipico delle </a:t>
            </a:r>
            <a:r>
              <a:rPr lang="it-IT" sz="3200" dirty="0" smtClean="0">
                <a:cs typeface="Times New Roman" pitchFamily="18" charset="0"/>
                <a:sym typeface="Wingdings" pitchFamily="2" charset="2"/>
              </a:rPr>
              <a:t>♀ </a:t>
            </a:r>
            <a:r>
              <a:rPr lang="it-IT" sz="3200" dirty="0" smtClean="0">
                <a:latin typeface="Tahoma" pitchFamily="34" charset="0"/>
                <a:cs typeface="Times New Roman" pitchFamily="18" charset="0"/>
                <a:sym typeface="Wingdings" pitchFamily="2" charset="2"/>
              </a:rPr>
              <a:t>dei mammiferi)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765175"/>
            <a:ext cx="8350250" cy="590391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4000" dirty="0" smtClean="0">
                <a:solidFill>
                  <a:schemeClr val="tx2"/>
                </a:solidFill>
                <a:latin typeface="Tahoma" pitchFamily="34" charset="0"/>
              </a:rPr>
              <a:t>SESSO PSICHICO</a:t>
            </a:r>
            <a:r>
              <a:rPr lang="it-IT" sz="2300" dirty="0" smtClean="0">
                <a:latin typeface="Tahoma" pitchFamily="34" charset="0"/>
              </a:rPr>
              <a:t> </a:t>
            </a:r>
            <a:br>
              <a:rPr lang="it-IT" sz="2300" dirty="0" smtClean="0">
                <a:latin typeface="Tahoma" pitchFamily="34" charset="0"/>
              </a:rPr>
            </a:br>
            <a:endParaRPr lang="it-IT" sz="2300" dirty="0" smtClean="0"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u="sng" dirty="0" smtClean="0">
                <a:latin typeface="Tahoma" pitchFamily="34" charset="0"/>
              </a:rPr>
              <a:t>Identità di genere</a:t>
            </a:r>
            <a:r>
              <a:rPr lang="it-IT" sz="2800" dirty="0" smtClean="0">
                <a:latin typeface="Tahoma" pitchFamily="34" charset="0"/>
              </a:rPr>
              <a:t>: senso di se stesso (percezione se stessi e comportamento); è già stabile a partire dai 3 anni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u="sng" dirty="0" smtClean="0">
                <a:latin typeface="Tahoma" pitchFamily="34" charset="0"/>
              </a:rPr>
              <a:t>Ruolo di genere</a:t>
            </a:r>
            <a:r>
              <a:rPr lang="it-IT" sz="2800" dirty="0" smtClean="0">
                <a:latin typeface="Tahoma" pitchFamily="34" charset="0"/>
              </a:rPr>
              <a:t>: azioni e affermazioni che indicano agli altri il proprio grado di mascolinità o femminilità, incluse l’eccitazione e la risposta sessuale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u="sng" dirty="0" smtClean="0">
                <a:latin typeface="Tahoma" pitchFamily="34" charset="0"/>
              </a:rPr>
              <a:t>Meta sessuale</a:t>
            </a:r>
            <a:r>
              <a:rPr lang="it-IT" sz="2800" dirty="0" smtClean="0">
                <a:latin typeface="Tahoma" pitchFamily="34" charset="0"/>
              </a:rPr>
              <a:t>: il genere del partner da cui si è attratti. </a:t>
            </a:r>
            <a:r>
              <a:rPr lang="it-IT" sz="2800" dirty="0" smtClean="0">
                <a:latin typeface="Tahoma" pitchFamily="34" charset="0"/>
              </a:rPr>
              <a:t>Si situa lungo un continuum che va da completa eterosessualità a completa </a:t>
            </a:r>
            <a:r>
              <a:rPr lang="it-IT" sz="2800" dirty="0" smtClean="0">
                <a:latin typeface="Tahoma" pitchFamily="34" charset="0"/>
              </a:rPr>
              <a:t>omosessualità, e include l’asessualità</a:t>
            </a:r>
            <a:endParaRPr lang="it-IT" sz="2800" dirty="0" smtClean="0">
              <a:latin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flesso">
  <a:themeElements>
    <a:clrScheme name="Riflesso 14">
      <a:dk1>
        <a:srgbClr val="3333FF"/>
      </a:dk1>
      <a:lt1>
        <a:srgbClr val="FFFFFF"/>
      </a:lt1>
      <a:dk2>
        <a:srgbClr val="230F87"/>
      </a:dk2>
      <a:lt2>
        <a:srgbClr val="CDD7DF"/>
      </a:lt2>
      <a:accent1>
        <a:srgbClr val="9999FF"/>
      </a:accent1>
      <a:accent2>
        <a:srgbClr val="7850BA"/>
      </a:accent2>
      <a:accent3>
        <a:srgbClr val="ACAAC3"/>
      </a:accent3>
      <a:accent4>
        <a:srgbClr val="DADADA"/>
      </a:accent4>
      <a:accent5>
        <a:srgbClr val="CACAFF"/>
      </a:accent5>
      <a:accent6>
        <a:srgbClr val="6C48A8"/>
      </a:accent6>
      <a:hlink>
        <a:srgbClr val="66CCFF"/>
      </a:hlink>
      <a:folHlink>
        <a:srgbClr val="0796B3"/>
      </a:folHlink>
    </a:clrScheme>
    <a:fontScheme name="Rifless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flesso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10">
        <a:dk1>
          <a:srgbClr val="6600CC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1">
        <a:dk1>
          <a:srgbClr val="99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2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3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4">
        <a:dk1>
          <a:srgbClr val="3333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3000</TotalTime>
  <Words>530</Words>
  <Application>Microsoft Office PowerPoint</Application>
  <PresentationFormat>Presentazione su schermo (4:3)</PresentationFormat>
  <Paragraphs>60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Tahoma</vt:lpstr>
      <vt:lpstr>Arial</vt:lpstr>
      <vt:lpstr>Times New Roman</vt:lpstr>
      <vt:lpstr>Wingdings</vt:lpstr>
      <vt:lpstr>Riflesso</vt:lpstr>
      <vt:lpstr>I simboli sessuali</vt:lpstr>
      <vt:lpstr>Diapositiva 2</vt:lpstr>
      <vt:lpstr> </vt:lpstr>
      <vt:lpstr>Diapositiva 4</vt:lpstr>
      <vt:lpstr>Diapositiva 5</vt:lpstr>
      <vt:lpstr>Differenziazione dell’apparato genitale interno Rifelli, Sessuologia clinica, Masson, pp. 24</vt:lpstr>
      <vt:lpstr>Differenziazione dell’apparato genitale esterno Rifelli, Sessuologia clinica, Masson, pp. 24</vt:lpstr>
      <vt:lpstr>Diapositiva 8</vt:lpstr>
      <vt:lpstr>Diapositiva 9</vt:lpstr>
      <vt:lpstr>Patologie</vt:lpstr>
      <vt:lpstr>Anomalie genetiche</vt:lpstr>
      <vt:lpstr>Anomalie ormonali</vt:lpstr>
      <vt:lpstr>Pseudoermafroditismo ♂  </vt:lpstr>
      <vt:lpstr>Ermafroditismo</vt:lpstr>
    </vt:vector>
  </TitlesOfParts>
  <Company>Truttlee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</dc:creator>
  <cp:lastModifiedBy>Hewlett-Packard Company</cp:lastModifiedBy>
  <cp:revision>118</cp:revision>
  <dcterms:created xsi:type="dcterms:W3CDTF">2004-09-22T19:39:28Z</dcterms:created>
  <dcterms:modified xsi:type="dcterms:W3CDTF">2020-10-08T13:27:15Z</dcterms:modified>
</cp:coreProperties>
</file>