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8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06C6-3C0E-334D-B344-38D5BDD0A2A6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A9858-82F6-FA4F-875B-3F0F2BAD22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3431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06C6-3C0E-334D-B344-38D5BDD0A2A6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A9858-82F6-FA4F-875B-3F0F2BAD22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0679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06C6-3C0E-334D-B344-38D5BDD0A2A6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A9858-82F6-FA4F-875B-3F0F2BAD22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8758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06C6-3C0E-334D-B344-38D5BDD0A2A6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A9858-82F6-FA4F-875B-3F0F2BAD22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1939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06C6-3C0E-334D-B344-38D5BDD0A2A6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A9858-82F6-FA4F-875B-3F0F2BAD22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7909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06C6-3C0E-334D-B344-38D5BDD0A2A6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A9858-82F6-FA4F-875B-3F0F2BAD22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0996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06C6-3C0E-334D-B344-38D5BDD0A2A6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A9858-82F6-FA4F-875B-3F0F2BAD22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2048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06C6-3C0E-334D-B344-38D5BDD0A2A6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A9858-82F6-FA4F-875B-3F0F2BAD22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6600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06C6-3C0E-334D-B344-38D5BDD0A2A6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A9858-82F6-FA4F-875B-3F0F2BAD22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1552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06C6-3C0E-334D-B344-38D5BDD0A2A6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A9858-82F6-FA4F-875B-3F0F2BAD22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6948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06C6-3C0E-334D-B344-38D5BDD0A2A6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A9858-82F6-FA4F-875B-3F0F2BAD22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3478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406C6-3C0E-334D-B344-38D5BDD0A2A6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A9858-82F6-FA4F-875B-3F0F2BAD223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7147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Amusia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7718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Amusia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E’ una delle agnosie</a:t>
            </a:r>
          </a:p>
          <a:p>
            <a:pPr>
              <a:defRPr/>
            </a:pPr>
            <a:r>
              <a:rPr lang="it-IT" dirty="0" smtClean="0"/>
              <a:t>Incapacità di riconoscere una melodia pur possedendo la capacità di riconoscere i suoni che la compongono</a:t>
            </a:r>
          </a:p>
          <a:p>
            <a:pPr lvl="1">
              <a:defRPr/>
            </a:pPr>
            <a:r>
              <a:rPr lang="it-IT" dirty="0" smtClean="0"/>
              <a:t>colpisce il ~2.5% della popolazione</a:t>
            </a:r>
          </a:p>
          <a:p>
            <a:pPr>
              <a:defRPr/>
            </a:pPr>
            <a:r>
              <a:rPr lang="it-IT" dirty="0" smtClean="0"/>
              <a:t>Può essere di tipo:</a:t>
            </a:r>
          </a:p>
          <a:p>
            <a:pPr lvl="1">
              <a:defRPr/>
            </a:pPr>
            <a:r>
              <a:rPr lang="it-IT" dirty="0" smtClean="0"/>
              <a:t>congenito: si nasce </a:t>
            </a:r>
            <a:r>
              <a:rPr lang="it-IT" dirty="0" err="1" smtClean="0"/>
              <a:t>amusici</a:t>
            </a:r>
            <a:endParaRPr lang="it-IT" dirty="0" smtClean="0"/>
          </a:p>
          <a:p>
            <a:pPr lvl="1">
              <a:defRPr/>
            </a:pPr>
            <a:r>
              <a:rPr lang="it-IT" dirty="0" smtClean="0"/>
              <a:t>acquisito: di diventa </a:t>
            </a:r>
            <a:r>
              <a:rPr lang="it-IT" dirty="0" err="1" smtClean="0"/>
              <a:t>amusici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520D1-732E-114E-B35C-7963B28818A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massimo.grassi@unipd.it</a:t>
            </a:r>
          </a:p>
        </p:txBody>
      </p:sp>
      <p:sp>
        <p:nvSpPr>
          <p:cNvPr id="6" name="Segnaposto data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a.a. 2013-2014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Amusia</a:t>
            </a:r>
            <a:r>
              <a:rPr lang="it-IT" dirty="0" smtClean="0"/>
              <a:t> acquisita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Ha origine da una lesione bilaterale della corteccia temporale</a:t>
            </a:r>
          </a:p>
          <a:p>
            <a:pPr>
              <a:defRPr/>
            </a:pPr>
            <a:r>
              <a:rPr lang="it-IT" dirty="0" smtClean="0"/>
              <a:t>E’ un fenomeno raro:</a:t>
            </a:r>
          </a:p>
          <a:p>
            <a:pPr lvl="1">
              <a:defRPr/>
            </a:pPr>
            <a:r>
              <a:rPr lang="it-IT" dirty="0" smtClean="0"/>
              <a:t>è un tipo di lesione infrequente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B6247-9884-D449-85D4-814CF42D0F8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massimo.grassi@unipd.it</a:t>
            </a:r>
          </a:p>
        </p:txBody>
      </p:sp>
      <p:sp>
        <p:nvSpPr>
          <p:cNvPr id="6" name="Segnaposto data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a.a. 2013-2014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Amusia</a:t>
            </a:r>
            <a:r>
              <a:rPr lang="it-IT" dirty="0" smtClean="0"/>
              <a:t> congenita: caratteristiche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it-IT" dirty="0" smtClean="0"/>
              <a:t>La più diffusa</a:t>
            </a:r>
          </a:p>
          <a:p>
            <a:pPr>
              <a:defRPr/>
            </a:pPr>
            <a:r>
              <a:rPr lang="it-IT" dirty="0" smtClean="0"/>
              <a:t>E’ correlata con una minore connettività tra la corteccia uditiva e la corteccia frontale inferiore</a:t>
            </a:r>
          </a:p>
          <a:p>
            <a:pPr>
              <a:defRPr/>
            </a:pPr>
            <a:r>
              <a:rPr lang="it-IT" dirty="0" smtClean="0"/>
              <a:t>Origine genetica</a:t>
            </a:r>
          </a:p>
          <a:p>
            <a:pPr>
              <a:defRPr/>
            </a:pPr>
            <a:r>
              <a:rPr lang="it-IT" dirty="0" smtClean="0"/>
              <a:t>E’ </a:t>
            </a:r>
            <a:r>
              <a:rPr lang="it-IT" dirty="0"/>
              <a:t>musico-specifica</a:t>
            </a:r>
          </a:p>
          <a:p>
            <a:pPr lvl="1">
              <a:defRPr/>
            </a:pPr>
            <a:r>
              <a:rPr lang="it-IT" dirty="0"/>
              <a:t>la percezione del parlato non è compromessa (eccetto un lieve incapacità di percepire l’aspetto prosodico del linguaggio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A8EE6E-E63E-BA47-AD08-C09453A8E3C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massimo.grassi@unipd.it</a:t>
            </a:r>
          </a:p>
        </p:txBody>
      </p:sp>
      <p:sp>
        <p:nvSpPr>
          <p:cNvPr id="6" name="Segnaposto data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a.a. 2013-2014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 err="1" smtClean="0"/>
              <a:t>Amusia</a:t>
            </a:r>
            <a:r>
              <a:rPr lang="it-IT" dirty="0" smtClean="0"/>
              <a:t> congenita: caratteristiche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it-IT" dirty="0" smtClean="0"/>
              <a:t>L’</a:t>
            </a:r>
            <a:r>
              <a:rPr lang="it-IT" dirty="0" err="1" smtClean="0"/>
              <a:t>amusia</a:t>
            </a:r>
            <a:r>
              <a:rPr lang="it-IT" dirty="0" smtClean="0"/>
              <a:t> </a:t>
            </a:r>
            <a:r>
              <a:rPr lang="it-IT" dirty="0"/>
              <a:t>è </a:t>
            </a:r>
            <a:r>
              <a:rPr lang="it-IT" dirty="0" smtClean="0"/>
              <a:t>melodia-specifica</a:t>
            </a:r>
          </a:p>
          <a:p>
            <a:pPr lvl="1">
              <a:defRPr/>
            </a:pPr>
            <a:r>
              <a:rPr lang="it-IT" dirty="0" smtClean="0"/>
              <a:t>l’</a:t>
            </a:r>
            <a:r>
              <a:rPr lang="it-IT" dirty="0" err="1" smtClean="0"/>
              <a:t>amusico</a:t>
            </a:r>
            <a:r>
              <a:rPr lang="it-IT" dirty="0" smtClean="0"/>
              <a:t> coglie l’aspetto ritmico della musica</a:t>
            </a:r>
          </a:p>
          <a:p>
            <a:pPr>
              <a:defRPr/>
            </a:pPr>
            <a:r>
              <a:rPr lang="it-IT" dirty="0" smtClean="0"/>
              <a:t>L’aspetto percettivo è spesso non correlato con la capacità di “cantare intonati”</a:t>
            </a:r>
          </a:p>
          <a:p>
            <a:pPr>
              <a:defRPr/>
            </a:pPr>
            <a:r>
              <a:rPr lang="it-IT" dirty="0" smtClean="0"/>
              <a:t>Le generazioni più giovani sono meno colpite</a:t>
            </a:r>
          </a:p>
          <a:p>
            <a:pPr lvl="1">
              <a:defRPr/>
            </a:pPr>
            <a:r>
              <a:rPr lang="it-IT" dirty="0" smtClean="0"/>
              <a:t>ovvero, può essere mitigata dall’ascolto e/o dal training musicale</a:t>
            </a:r>
          </a:p>
          <a:p>
            <a:pPr>
              <a:defRPr/>
            </a:pPr>
            <a:r>
              <a:rPr lang="it-IT" dirty="0" smtClean="0"/>
              <a:t>Può essere una porta d’accesso per comprendere come processiamo musica vs linguaggio in casi limite quali il rap o l’</a:t>
            </a:r>
            <a:r>
              <a:rPr lang="it-IT" dirty="0" err="1" smtClean="0"/>
              <a:t>auction</a:t>
            </a:r>
            <a:r>
              <a:rPr lang="it-IT" dirty="0" smtClean="0"/>
              <a:t> </a:t>
            </a:r>
            <a:r>
              <a:rPr lang="it-IT" dirty="0" err="1" smtClean="0"/>
              <a:t>chant</a:t>
            </a:r>
            <a:r>
              <a:rPr lang="it-IT" dirty="0" smtClean="0"/>
              <a:t> (vedi video)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A8EE6E-E63E-BA47-AD08-C09453A8E3C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massimo.grassi@unipd.it</a:t>
            </a:r>
          </a:p>
        </p:txBody>
      </p:sp>
      <p:sp>
        <p:nvSpPr>
          <p:cNvPr id="6" name="Segnaposto data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a.a. 2013-2014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39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91BB7-2194-6447-B3BE-80C407EDE4D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84994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5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905125"/>
            <a:ext cx="4714875" cy="38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a.a. 2013-2014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722" y="160992"/>
            <a:ext cx="490347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584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87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02" y="255462"/>
            <a:ext cx="4450080" cy="144272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6" y="1680294"/>
            <a:ext cx="4368800" cy="474472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7396" y="255462"/>
            <a:ext cx="4511040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49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685800"/>
            <a:ext cx="5562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53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0" y="342900"/>
            <a:ext cx="5676900" cy="615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66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"/>
            <a:ext cx="9144000" cy="678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56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100" y="0"/>
            <a:ext cx="4726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29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00" y="12700"/>
            <a:ext cx="6261100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76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232</Words>
  <Application>Microsoft Macintosh PowerPoint</Application>
  <PresentationFormat>Presentazione su schermo (4:3)</PresentationFormat>
  <Paragraphs>39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Tema di Office</vt:lpstr>
      <vt:lpstr>Amusia</vt:lpstr>
      <vt:lpstr>Amusia</vt:lpstr>
      <vt:lpstr>Amusia acquisita</vt:lpstr>
      <vt:lpstr>Amusia congenita: caratteristiche</vt:lpstr>
      <vt:lpstr>Amusia congenita: caratteristiche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Università di Padova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Amusia</dc:title>
  <dc:creator>Massimo Grassi</dc:creator>
  <cp:lastModifiedBy>Massimo Grassi</cp:lastModifiedBy>
  <cp:revision>28</cp:revision>
  <dcterms:created xsi:type="dcterms:W3CDTF">2014-04-02T17:16:08Z</dcterms:created>
  <dcterms:modified xsi:type="dcterms:W3CDTF">2014-05-28T07:27:03Z</dcterms:modified>
</cp:coreProperties>
</file>