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49"/>
  </p:notesMasterIdLst>
  <p:handoutMasterIdLst>
    <p:handoutMasterId r:id="rId50"/>
  </p:handoutMasterIdLst>
  <p:sldIdLst>
    <p:sldId id="303" r:id="rId2"/>
    <p:sldId id="304" r:id="rId3"/>
    <p:sldId id="305" r:id="rId4"/>
    <p:sldId id="313" r:id="rId5"/>
    <p:sldId id="309" r:id="rId6"/>
    <p:sldId id="306" r:id="rId7"/>
    <p:sldId id="308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8" r:id="rId21"/>
    <p:sldId id="330" r:id="rId22"/>
    <p:sldId id="331" r:id="rId23"/>
    <p:sldId id="332" r:id="rId24"/>
    <p:sldId id="333" r:id="rId25"/>
    <p:sldId id="329" r:id="rId26"/>
    <p:sldId id="323" r:id="rId27"/>
    <p:sldId id="325" r:id="rId28"/>
    <p:sldId id="348" r:id="rId29"/>
    <p:sldId id="326" r:id="rId30"/>
    <p:sldId id="327" r:id="rId31"/>
    <p:sldId id="349" r:id="rId32"/>
    <p:sldId id="334" r:id="rId33"/>
    <p:sldId id="335" r:id="rId34"/>
    <p:sldId id="336" r:id="rId35"/>
    <p:sldId id="350" r:id="rId36"/>
    <p:sldId id="337" r:id="rId37"/>
    <p:sldId id="338" r:id="rId38"/>
    <p:sldId id="339" r:id="rId39"/>
    <p:sldId id="340" r:id="rId40"/>
    <p:sldId id="341" r:id="rId41"/>
    <p:sldId id="342" r:id="rId42"/>
    <p:sldId id="343" r:id="rId43"/>
    <p:sldId id="344" r:id="rId44"/>
    <p:sldId id="345" r:id="rId45"/>
    <p:sldId id="346" r:id="rId46"/>
    <p:sldId id="351" r:id="rId47"/>
    <p:sldId id="347" r:id="rId48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000000"/>
    <a:srgbClr val="AFCDEF"/>
    <a:srgbClr val="A4FA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4" autoAdjust="0"/>
    <p:restoredTop sz="94574" autoAdjust="0"/>
  </p:normalViewPr>
  <p:slideViewPr>
    <p:cSldViewPr>
      <p:cViewPr varScale="1">
        <p:scale>
          <a:sx n="65" d="100"/>
          <a:sy n="65" d="100"/>
        </p:scale>
        <p:origin x="-154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B5D6521-F7F4-4AEA-88C8-FEA8C79B730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F1F5339-01A7-4816-AA1E-21228CBD5371}" type="datetimeFigureOut">
              <a:rPr lang="it-IT"/>
              <a:pPr>
                <a:defRPr/>
              </a:pPr>
              <a:t>24/11/2020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4999FD3-CDF9-4C90-B300-F144F9EB441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522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574DB5-7E7F-46B6-9EE5-3C19743E367B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5325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6A3E432-252E-43A2-8A30-6A4D6FEEE57B}" type="slidenum">
              <a:rPr lang="it-IT" altLang="it-IT" smtClean="0"/>
              <a:pPr/>
              <a:t>21</a:t>
            </a:fld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542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82D58B-5D6F-4DB0-AB58-A4AD492964B9}" type="slidenum">
              <a:rPr lang="it-IT" altLang="it-IT" smtClean="0"/>
              <a:pPr/>
              <a:t>25</a:t>
            </a:fld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it-IT"/>
              </a:p>
            </p:txBody>
          </p:sp>
        </p:grpSp>
      </p:grpSp>
      <p:sp>
        <p:nvSpPr>
          <p:cNvPr id="1054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054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DE681-B743-472D-9C40-3F98417211A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A44D6-F3C3-4377-9C77-48FAA388110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A0905-B114-497A-A7FF-5388318847C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014E2-9795-4B7B-910D-622975DD6C0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C08BA-2ADD-4AC3-8EA2-82FDDE964E3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1E34D-BD53-491A-9176-859CDFF3C07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DBBA-F362-4245-B4BE-2385BCAFD54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6DCD0-E4DF-4F8B-8724-63A8E19B9C6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E7404-E7EE-4249-9A87-D21EB4A5F6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F4A4A-298D-4253-A2BF-A6275B400C0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DBB20-D613-4A45-B336-3D9C01E6AA9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it-IT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it-IT"/>
              </a:p>
            </p:txBody>
          </p:sp>
        </p:grpSp>
      </p:grpSp>
      <p:sp>
        <p:nvSpPr>
          <p:cNvPr id="104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8592D83-BB0C-4B0D-BF25-1CDEFEBC5D7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4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DISFUNZIONI SESSUALI</a:t>
            </a:r>
            <a:b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DSM-5</a:t>
            </a: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mtClean="0"/>
              <a:t> </a:t>
            </a:r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  <a:p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395413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ERETTILE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844675"/>
            <a:ext cx="8748712" cy="4251325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	L’individuo deve riportare in tutti o quasi tutti (circa il 75%-100%) i rapporti sessuali (in determinate circostanze situazionali o, se generalizzato, in ogni circostanza), uno dei seguenti sintomi: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1. Marcata difficoltà di ottenere un’erezione durante l’attività sessuale.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2.	Marcata difficoltà nel mantenere un’erezione fino al completamento dell’attività sessuale.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3.	Marcata diminuzione della rigidità erettile.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   C.   D.	</a:t>
            </a:r>
          </a:p>
          <a:p>
            <a:pPr>
              <a:buFont typeface="Wingdings" pitchFamily="2" charset="2"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333375"/>
            <a:ext cx="9144000" cy="569753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cs typeface="Tahoma" pitchFamily="34" charset="0"/>
              </a:rPr>
              <a:t>Bassa autostima,  bassa fiducia in se stessi, riduzione senso di mascolinità, sentimenti depressivi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♂: p</a:t>
            </a:r>
            <a:r>
              <a:rPr lang="it-IT" dirty="0" smtClean="0">
                <a:latin typeface="Tahoma" pitchFamily="34" charset="0"/>
                <a:cs typeface="Tahoma" pitchFamily="34" charset="0"/>
              </a:rPr>
              <a:t>aura o </a:t>
            </a:r>
            <a:r>
              <a:rPr lang="it-IT" dirty="0" err="1" smtClean="0">
                <a:latin typeface="Tahoma" pitchFamily="34" charset="0"/>
                <a:cs typeface="Tahoma" pitchFamily="34" charset="0"/>
              </a:rPr>
              <a:t>evitamento</a:t>
            </a:r>
            <a:r>
              <a:rPr lang="it-IT" dirty="0" smtClean="0">
                <a:latin typeface="Tahoma" pitchFamily="34" charset="0"/>
                <a:cs typeface="Tahoma" pitchFamily="34" charset="0"/>
              </a:rPr>
              <a:t> dei rapporti sex;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♀: diminuzione desiderio e appagamento sex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Prevalenza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sconosciuta. Aumenta sia prevalenza che incidenza con età, soprattutto dopo i 50. Problemi occasionali in 13-21% ♂ di 40-80. Problemi frequenti in 2% ♂ di 40-50. Problemi significativi in 40-50% ♂ &gt; 60-70. Primo rapporto: paura di aver problemi  in 20%, problemi che ostacolano la penetrazione in 8%.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Decorso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se permanente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spesso psicogena e risponde al trattamento psicologico,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se acquisita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spesso organica (diabete, problemi cardiovascolari) e persistente.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La sofferenza associata è &lt; negli uomini più anziani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0"/>
            <a:ext cx="8569325" cy="6096000"/>
          </a:xfrm>
        </p:spPr>
        <p:txBody>
          <a:bodyPr/>
          <a:lstStyle/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Fattori di rischio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</a:rPr>
              <a:t>Temperamentali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in studenti tratti di personalità nevrotica, in 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♂ di 40 anni personalità sottomessa.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Alessitimia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comune in forme psicogene. DE comune in depressione e DPTS.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Modificatori del decorso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età, tabagismo, mancanza di esercizio fisico, diabete, desiderio diminuito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Varia in paesi diversi ma non si capisce perché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Tumescenza peniena notturna. Ecodoppler, iniezioni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intracavernose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. In neuropatia periferica potenziali evocati nervo pudendo. Se c’è anche calo del desiderio livelli testosterone libero. Funzionalità tiroidea. Glicemia x diabete. Lipidi ematici x rischio di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coronopatia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in ♂ &gt; 40.</a:t>
            </a:r>
            <a:endParaRPr lang="it-IT" sz="2400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Interferenza con fertilità. Evita o teme rapporti sessuali 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 interferisce con capacità di sviluppare relazioni intime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583" y="476672"/>
            <a:ext cx="8137029" cy="5619328"/>
          </a:xfrm>
        </p:spPr>
        <p:txBody>
          <a:bodyPr/>
          <a:lstStyle/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Diagnosi differenziale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Disturbi mentali non sessuali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 Disturbo depressivo maggiore o grave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Funzione erettile normale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 aspettative esagerate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Uso di sostanze/farmaci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 se insorge contemporaneamente all’inizio dell’uso della sostanza e diminuisce se la si riduce</a:t>
            </a:r>
          </a:p>
          <a:p>
            <a:pPr marL="0" indent="0">
              <a:spcBef>
                <a:spcPts val="800"/>
              </a:spcBef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Altra condizione medica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 differenziazione non chiara. Spesso eziologia complessa e interattiva. In 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♂&gt; 40-50 e in presenza di condizioni mediche, soprattutto vascolari. Attenzione: la presenza di fattori organici non dà la certezza di una causa organica. Di solito se è organica generalizzata e con insorgenza graduale (a parte traumi). Psicogena se incostante, situazionale e &lt; 40.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66800" y="1340768"/>
            <a:ext cx="7543800" cy="475523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800" u="sng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Comorbilità</a:t>
            </a:r>
            <a:endParaRPr lang="it-IT" sz="2800" u="sng" dirty="0" smtClean="0"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Eiaculazione precoce, desiderio ipoattivo</a:t>
            </a: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disturbi d’ansia e depressivi. Sintomi delle basse vie urinarie (correlati a ipertrofia prostatica). </a:t>
            </a:r>
            <a:r>
              <a:rPr lang="it-IT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Dislipidemia</a:t>
            </a: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malattie cardiovascolari, </a:t>
            </a:r>
            <a:r>
              <a:rPr lang="it-IT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ipogonadismo</a:t>
            </a: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sclerosi multipla, diabete mellito, altre malattie disturbi che interferiscono con la funzione vascolare, neurologica o endocrina necessarie x una normale funzione </a:t>
            </a: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erettile</a:t>
            </a:r>
            <a:endParaRPr lang="it-IT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1412875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DELL’ORGASMO FEMMINILE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700213"/>
            <a:ext cx="8675687" cy="4395787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 	Deve essere provato, in tutti o quasi tutti (circa il 75-100%) i rapporti sessuali (in determinate circostanze situazionali o, se generalizzato, in ogni circostanza), uno dei seguenti sintomi: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1. Marcato ritardo, marcata infrequenza o assenza di orgasmo.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2.	Intensità delle sensazioni orgasmiche marcatamente ridotta.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 C.  D.	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Specificare se: non ha avuto un orgasmo in nessuna situazione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cs typeface="Tahoma" pitchFamily="34" charset="0"/>
              </a:rPr>
              <a:t>Le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♀ </a:t>
            </a:r>
            <a:r>
              <a:rPr lang="it-IT" dirty="0" smtClean="0">
                <a:latin typeface="Tahoma" pitchFamily="34" charset="0"/>
                <a:cs typeface="Tahoma" pitchFamily="34" charset="0"/>
              </a:rPr>
              <a:t>mostrano un’ampia varietà nel tipo e nell’intensità di stimolazione che provoca l’orgasmo.  Le descrizioni soggettive sono estremamente varie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 è esperito in maniera diversa da ♀ diverse e dalla stessa ♀ in occasioni diverse 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Molte ♀ hanno bisogno della stimolazione del clitoride per raggiungere l’orgasmo e le ♀ che riportano di raggiungere l’orgasmo sempre durante la penetrazione vaginale sono relativamente poche  le ♀ che raggiungono l’orgasmo con stimolazione clitoridea ma non con penetrazione vaginale non soddisfano i criteri diagnostici. Verificare anche che la stimolazione sia adeguata.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Diagnosi basata su </a:t>
            </a:r>
            <a:r>
              <a:rPr lang="it-IT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self-report</a:t>
            </a:r>
            <a:endParaRPr lang="it-IT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Relazione tra difficoltà orgasmiche e relazionali ma non è chiara la direzione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188" y="476250"/>
            <a:ext cx="8532812" cy="561975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altLang="it-IT" sz="2400" smtClean="0">
                <a:latin typeface="Tahoma" panose="020B0604030504040204" pitchFamily="34" charset="0"/>
                <a:cs typeface="Tahoma" panose="020B0604030504040204" pitchFamily="34" charset="0"/>
              </a:rPr>
              <a:t>No correlazione con disturbi personalità. Alcune </a:t>
            </a:r>
            <a:r>
              <a:rPr lang="it-IT" altLang="it-IT" sz="240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♀: </a:t>
            </a:r>
            <a:r>
              <a:rPr lang="it-IT" altLang="it-IT" sz="2400" smtClean="0">
                <a:latin typeface="Tahoma" panose="020B0604030504040204" pitchFamily="34" charset="0"/>
                <a:cs typeface="Tahoma" panose="020B0604030504040204" pitchFamily="34" charset="0"/>
              </a:rPr>
              <a:t>difficoltà comunicazione su questioni sessuali. La soddisfazione sessuale complessiva non è correlata.  Spesso problemi eccitazione e interesse.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altLang="it-IT" sz="2400" u="sng" smtClean="0">
                <a:latin typeface="Tahoma" panose="020B0604030504040204" pitchFamily="34" charset="0"/>
                <a:cs typeface="Tahoma" panose="020B0604030504040204" pitchFamily="34" charset="0"/>
              </a:rPr>
              <a:t>Prevalenza</a:t>
            </a:r>
            <a:r>
              <a:rPr lang="it-IT" altLang="it-IT" sz="2400" smtClean="0">
                <a:latin typeface="Tahoma" panose="020B0604030504040204" pitchFamily="34" charset="0"/>
                <a:cs typeface="Tahoma" panose="020B0604030504040204" pitchFamily="34" charset="0"/>
              </a:rPr>
              <a:t>: dal 10% al 40% (dipende da età, cultura, durata, severità dei sintomi) ma senza prendere in considerazione la presenza di disagio: solo alcune </a:t>
            </a:r>
            <a:r>
              <a:rPr lang="it-IT" altLang="it-IT" sz="240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♀ riportano disagio. 10% ♀ mai orgasmo durante la vita.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altLang="it-IT" sz="240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Incapacità di raggiungere orgasmo da 17.7% nel Nord Europa a 42.2% nel Sudest asiatico.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altLang="it-IT" sz="2400" u="sng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Decorso</a:t>
            </a:r>
            <a:r>
              <a:rPr lang="it-IT" altLang="it-IT" sz="240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: età primo orgasmo varia più che nei ♂. La capacità di esperire orgasmi aumenta con l’età: esperiscono ampia varietà di stimolazioni e &gt; conoscenza proprio corpo. % &gt; durante masturbazione che durante attività sex con partner.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altLang="it-IT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06475" y="1196975"/>
            <a:ext cx="8137525" cy="65278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di rischio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Temperamentali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psicologici come ansia e preoccupazioni per la gravidanza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Ambientali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forte associazione con problemi relazionali, salute fisica e mentale. Influenza notevole di fattori socioculturali (aspettative ruolo di genere e norme religiose)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Genetici e fisiologici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sclerosi multipla, danno al nervo pelvico da isterectomia radicale, lesioni del midollo spinale. SSRI. Atrofia vulvo-vaginale (secchezza vaginale, prurito, dolore). Contributo genetico significativo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584" y="188640"/>
            <a:ext cx="8316416" cy="5907361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Diagnosi differenziale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Disturbi mentali non sessuali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 disturbo depressivo maggiore (“marcata diminuzione di interesse o piacere per tutte, o quasi tutte, le attività”).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Sostanze/farmaci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 es. SSRI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Altra condizione medica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(sclerosi multipla, lesioni del midollo spinale)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Fattori interpersonali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 grave disagio relazionale, violenza intima del partner o altri fattori stressanti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Comorbilità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Disturbo del desiderio sessuale e dell’eccitazione sessuale femminile; depressione maggiore</a:t>
            </a:r>
            <a:endParaRPr lang="it-IT" dirty="0" smtClean="0"/>
          </a:p>
          <a:p>
            <a:pPr>
              <a:buFont typeface="Wingdings" pitchFamily="2" charset="2"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88640"/>
            <a:ext cx="8676456" cy="6240735"/>
          </a:xfrm>
        </p:spPr>
        <p:txBody>
          <a:bodyPr/>
          <a:lstStyle/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Eiaculazione ritardata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erettile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dell’orgasmo femminile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 desiderio sessuale e dell’eccitazione sessuale femminile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 dolore </a:t>
            </a:r>
            <a:r>
              <a:rPr lang="it-IT" sz="27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genito-pelvico</a:t>
            </a:r>
            <a:endParaRPr lang="it-IT" sz="27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e della penetrazione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 desiderio sessuale ipoattivo maschile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Eiaculazione precoce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Disfunzione sessuale indotta da sostanze/farmaci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Disfunzione sessuale con altra specificazione</a:t>
            </a:r>
          </a:p>
          <a:p>
            <a:pPr eaLnBrk="1" hangingPunct="1">
              <a:defRPr/>
            </a:pPr>
            <a:r>
              <a:rPr lang="it-IT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Disfunzione sessuale senza specificazione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pPr algn="ctr"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 DESIDERIO (INTEREST) SESSUALE E DELL’ECCITAZIONE SESSUALE FEMMINILE</a:t>
            </a:r>
            <a:endParaRPr lang="it-IT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836613"/>
            <a:ext cx="9144000" cy="5259387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	Mancanza, o significativa riduzione, di desiderio/eccitazione sessuale, come manifestato da almeno 3 dei seguenti problemi:</a:t>
            </a:r>
          </a:p>
          <a:p>
            <a:pPr marL="822325" indent="-457200">
              <a:buFont typeface="Wingdings" pitchFamily="2" charset="2"/>
              <a:buAutoNum type="arabicPeriod"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Assente/ridotto interesse per l’attività sessuale.</a:t>
            </a:r>
          </a:p>
          <a:p>
            <a:pPr marL="822325" indent="-457200">
              <a:buFont typeface="Wingdings" pitchFamily="2" charset="2"/>
              <a:buAutoNum type="arabicPeriod"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Assenti/ridotti pensieri o fantasie sessuali/erotici.</a:t>
            </a:r>
          </a:p>
          <a:p>
            <a:pPr marL="822325" indent="-457200">
              <a:buFont typeface="Wingdings" pitchFamily="2" charset="2"/>
              <a:buAutoNum type="arabicPeriod"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Assente/ridotta iniziativa nel rapporto sessuali e generale rifiuto delle iniziative del partner.</a:t>
            </a:r>
          </a:p>
          <a:p>
            <a:pPr marL="822325" indent="-457200">
              <a:buFont typeface="Wingdings" pitchFamily="2" charset="2"/>
              <a:buAutoNum type="arabicPeriod"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Assenza/riduzione dell’eccitazione/piacere durante l’attività sessuale in tutti o quasi tutti (circa il 75-100%) i rapporti sessuali (in determinate circostanze situazionali o, se generalizzato, in ogni circostanza).</a:t>
            </a:r>
          </a:p>
          <a:p>
            <a:pPr marL="822325" indent="-457200">
              <a:buFont typeface="Wingdings" pitchFamily="2" charset="2"/>
              <a:buAutoNum type="arabicPeriod"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Assenza/riduzione del desiderio/eccitazione sessuale in risposta a possibili stimoli sessuali/erotici interni o esterni 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(tattili, scritti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verbali, visivi).</a:t>
            </a:r>
            <a:endParaRPr lang="it-IT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22325" indent="-457200">
              <a:buFont typeface="Wingdings" pitchFamily="2" charset="2"/>
              <a:buAutoNum type="arabicPeriod"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Assenti/ridotte sensazioni genitali o non genitali in quasi tutti o in tutti (circa il 75-100%) i rapporti sessuali (in determinate circostanze situazionali o, se generalizzato, in ogni circostanza).</a:t>
            </a:r>
          </a:p>
          <a:p>
            <a:pPr marL="365125" indent="-365125">
              <a:buFont typeface="Wingdings" pitchFamily="2" charset="2"/>
              <a:buNone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 	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Circa 6 mesi C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	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750" y="333375"/>
            <a:ext cx="8604250" cy="576262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</a:rPr>
              <a:t>“Discrepanza di desiderio” tra </a:t>
            </a: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♂ e ♀ non sufficiente. Desiderio ed eccitazione sessuale spesso coesistono.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Può essere adattivo </a:t>
            </a: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se di breve durata (no diagnosi)</a:t>
            </a:r>
            <a:endParaRPr lang="it-IT" sz="22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A1  disturbo del desiderio sessuale ipoattivo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A3  importanza delle convinzioni e preferenze della coppia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A5  verificare adeguatezza dello stimolo sessuale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A6  le misure fisiologiche della risposta sessuale genitale non identificano le ♀ con problemi di eccitazione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2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Può anche essere che la ♀ si identifichi come asessuata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2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Associato a dolore, anorgasmia, ≠ desiderio, difficoltà relazionali e alterazioni umore, tecniche sessuali povere, mancanza di informazione sulla sessualità, credenze e aspettative irrealistiche circa l’”adeguato”  livello di desiderio e di eccitazione e sui ruoli di genere.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209550"/>
            <a:ext cx="8675687" cy="607536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200" u="sng" dirty="0" smtClean="0">
                <a:latin typeface="Tahoma" pitchFamily="34" charset="0"/>
                <a:cs typeface="Tahoma" pitchFamily="34" charset="0"/>
              </a:rPr>
              <a:t>Prevalenza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 sconosciuta. Varia molto in relazione a età, cultura, durata dei sintomi e presenza di disagio. Grande ≠ tra problemi permanenti e brevi. &lt; se c’è disagio, che diminuisce con l’età.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u="sng" dirty="0" smtClean="0">
                <a:latin typeface="Tahoma" pitchFamily="34" charset="0"/>
                <a:cs typeface="Tahoma" pitchFamily="34" charset="0"/>
              </a:rPr>
              <a:t>Decorso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 in relazioni a lungo termine le ♀ iniziano più facilmente il rapporto sex anche in mancanza di desiderio. Secchezza vaginale nelle ♀ più anziane legato a età e menopausa.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u="sng" dirty="0" smtClean="0">
                <a:latin typeface="Tahoma" pitchFamily="34" charset="0"/>
                <a:cs typeface="Tahoma" pitchFamily="34" charset="0"/>
              </a:rPr>
              <a:t>Fattori di rischio e prognosi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i="1" dirty="0" smtClean="0">
                <a:latin typeface="Tahoma" pitchFamily="34" charset="0"/>
                <a:cs typeface="Tahoma" pitchFamily="34" charset="0"/>
              </a:rPr>
              <a:t>Temperamentali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: pensieri e atteggiamenti negativi riguardo alla sessualità e a una passata storia di disturbi mentali. ≠ in eccitazione e inibizione sessuale.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i="1" dirty="0" smtClean="0">
                <a:latin typeface="Tahoma" pitchFamily="34" charset="0"/>
                <a:cs typeface="Tahoma" pitchFamily="34" charset="0"/>
              </a:rPr>
              <a:t>Ambientali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: difficoltà relazionali , funzionalità sex del partner e storia evolutiva (prime relazioni con i </a:t>
            </a:r>
            <a:r>
              <a:rPr lang="it-IT" sz="2200" dirty="0" err="1" smtClean="0">
                <a:latin typeface="Tahoma" pitchFamily="34" charset="0"/>
                <a:cs typeface="Tahoma" pitchFamily="34" charset="0"/>
              </a:rPr>
              <a:t>caregiver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 e fattori stressanti durante l’infanzia).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i="1" dirty="0" smtClean="0">
                <a:latin typeface="Tahoma" pitchFamily="34" charset="0"/>
                <a:cs typeface="Tahoma" pitchFamily="34" charset="0"/>
              </a:rPr>
              <a:t>Genetici e fisiologici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: condizioni mediche (diabete mellito, disfunzione della tiroide), fattori genetici. No ≠ con pletismografo vaginale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088" y="0"/>
            <a:ext cx="8316912" cy="60960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Fattori culturali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&lt; in ♀ dell’Asia orientale che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</a:rPr>
              <a:t>eurocanadesi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 (≠ culturali o nelle misure?)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400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Char char="à"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Soddisfazione relazionale diminuita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Diagnosi differenziale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Disturbi mentali non sex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disturbo depressivo maggiore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(“marcata diminuzione di interesse o piacere per tutte, o quasi tutte, le attività per la &gt; parte del giorno, quasi tutti i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giorni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”).</a:t>
            </a:r>
            <a:endParaRPr lang="it-IT" sz="24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Uso di sostanze/farmaci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Altra condizione medica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diabete mellito, sindrome endoteliale, disfunzioni della tiroide, malattie SNC.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Fattori interpersonali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Altre disfunzioni sex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dolore genitale cronico, problemi di orgasmo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Stimoli sex inadeguati o assenti</a:t>
            </a:r>
            <a:endParaRPr lang="it-IT" sz="2800" i="1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Char char="à"/>
              <a:defRPr/>
            </a:pPr>
            <a:endParaRPr lang="it-IT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0113" y="1341438"/>
            <a:ext cx="8243887" cy="475456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u="sng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Comorbilità</a:t>
            </a:r>
            <a:endParaRPr lang="it-IT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Disagio sex e insoddisfazione per la vita sex sono altamente correlati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Calo del desiderio con disagio associato a: depressione, problemi di tiroide, ansia, incontinenza urinaria e altri fattori medici. Artrite, malattie infiammatorie intestinali o colon irritabile.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Scarso desiderio: depressione, abusi sex/fisici nell’età adulta, </a:t>
            </a:r>
            <a:r>
              <a:rPr lang="it-IT" smtClean="0">
                <a:latin typeface="Tahoma" pitchFamily="34" charset="0"/>
                <a:ea typeface="Tahoma" pitchFamily="34" charset="0"/>
                <a:cs typeface="Tahoma" pitchFamily="34" charset="0"/>
              </a:rPr>
              <a:t>scarso funzionamento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mentale globale e abuso di alcool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1628775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DOLORE GENITO-PELVICO E DELLA PENETRAZIONE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700213"/>
            <a:ext cx="8748712" cy="4395787"/>
          </a:xfrm>
        </p:spPr>
        <p:txBody>
          <a:bodyPr/>
          <a:lstStyle/>
          <a:p>
            <a:pPr marL="447675" indent="-447675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 Persistenti o ricorrenti difficoltà con uno (o più) dei seguenti problemi:</a:t>
            </a:r>
          </a:p>
          <a:p>
            <a:pPr marL="904875" indent="-457200">
              <a:buFont typeface="Wingdings" pitchFamily="2" charset="2"/>
              <a:buAutoNum type="arabicPeriod"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Penetrazione vaginale durante il rapporto.</a:t>
            </a:r>
          </a:p>
          <a:p>
            <a:pPr marL="904875" indent="-457200">
              <a:buFont typeface="Wingdings" pitchFamily="2" charset="2"/>
              <a:buAutoNum type="arabicPeriod"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Marcato dolore vulvo-vaginale o pelvico durante il rapporto o i tentativi di penetrazione vaginale.</a:t>
            </a:r>
          </a:p>
          <a:p>
            <a:pPr marL="904875" indent="-457200">
              <a:buFont typeface="Wingdings" pitchFamily="2" charset="2"/>
              <a:buAutoNum type="arabicPeriod"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Marcata paura o ansia per il dolore pelvico o vulvo-vaginale prima, durante o come risultato della penetrazione vaginale.</a:t>
            </a:r>
          </a:p>
          <a:p>
            <a:pPr marL="904875" indent="-457200">
              <a:buFont typeface="Wingdings" pitchFamily="2" charset="2"/>
              <a:buAutoNum type="arabicPeriod"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Marcata tensione o contrazione dei muscoli del pavimento pelvico durante il tentativo di penetrazione vaginale.</a:t>
            </a:r>
          </a:p>
          <a:p>
            <a:pPr marL="447675" indent="-447675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  C.  D.</a:t>
            </a:r>
          </a:p>
          <a:p>
            <a:pPr>
              <a:buFont typeface="Wingdings" pitchFamily="2" charset="2"/>
              <a:buNone/>
              <a:defRPr/>
            </a:pP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188913"/>
            <a:ext cx="8893175" cy="583565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</a:rPr>
              <a:t>Uno è sufficiente x la diagnosi ma bisogna verificarli tutti.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</a:rPr>
              <a:t>A1: da generalizzato a relativo a una sola situazione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</a:rPr>
              <a:t>A2: ≠ tra dolore superficiale (vulvovaginale o durante penetrazione) e profondo (non si sente finché la penetrazione non è profonda). Intensità dolore spesso </a:t>
            </a:r>
            <a:r>
              <a:rPr lang="it-IT" sz="2200" u="sng" dirty="0" smtClean="0">
                <a:latin typeface="Tahoma" pitchFamily="34" charset="0"/>
                <a:cs typeface="Tahoma" pitchFamily="34" charset="0"/>
              </a:rPr>
              <a:t>non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 correla linearmente con disagio o interferenza. Può essere provocato (da stimolazione) ma a volte anche spontaneo. Può perdurare dopo i rapporti o verificarsi anche durante la minzione o durante visita ginecologica. Indagarlo qualitativamente (bruciante, </a:t>
            </a:r>
            <a:r>
              <a:rPr lang="it-IT" sz="2200" dirty="0" err="1" smtClean="0">
                <a:latin typeface="Tahoma" pitchFamily="34" charset="0"/>
                <a:cs typeface="Tahoma" pitchFamily="34" charset="0"/>
              </a:rPr>
              <a:t>lancinante…</a:t>
            </a:r>
            <a:r>
              <a:rPr lang="it-IT" sz="22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</a:rPr>
              <a:t>A3: comune in </a:t>
            </a: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♀ che provano regolarmente dolore durante i rapporti sex. Porta a </a:t>
            </a:r>
            <a:r>
              <a:rPr lang="it-IT" sz="22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evitamento</a:t>
            </a: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rapporti. Reazione fobica alla penetrazione vaginale o alla paura del dolore.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A4: da spasmo </a:t>
            </a:r>
            <a:r>
              <a:rPr lang="it-IT" sz="22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simil-riflesso</a:t>
            </a: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a normale contrazione di fronte alla paura (in </a:t>
            </a:r>
            <a:r>
              <a:rPr lang="it-IT" sz="22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qs</a:t>
            </a:r>
            <a:r>
              <a:rPr lang="it-IT" sz="22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caso penetrazione possibile con rilassamento). Verificate al meglio da un ginecologo o un fisioterapista del pavimento pelvico.</a:t>
            </a:r>
            <a:endParaRPr lang="it-IT" sz="22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0113" y="549275"/>
            <a:ext cx="8243887" cy="554672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Caratteristiche associate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Ridotto desiderio/interesse sessuale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Frequente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evitamento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situazioni sex e visite ginecologiche (come in altre fobie). Comunemente chiedono aiuto solo x concepire. Problemi relazionali/coniugali. Percezione femminilità diminuita.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Non ci sono misure fisiologiche valide. Si possono usare questionari validati x indagare dolore e ansia.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Prevalenza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sconosciuta. 15%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♀ Nord America dolore durante rapporti. Motivo frequente di ricorso a specialisti.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088" y="1125538"/>
            <a:ext cx="8316912" cy="497046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Decorso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difficile da determinare se permanente (primaria) o acquisita (secondaria) perché le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♀ non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richiedono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trattamento finché non sperimentano problemi nel funzionamento sex. </a:t>
            </a:r>
            <a:r>
              <a:rPr lang="it-IT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Segni clinici precoci: evita l’uso di tamponi. Acquisito solo se c’è stato un periodo con rapporti sex svolti con successo, senza dolore, paura o tensione. Una volta consolidata, la sintomatologia difficilmente regredisce spontaneamente.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Picco nella prima età adulta e in peri- e post-menopausa. Aumento anche nel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postpartum</a:t>
            </a: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0"/>
            <a:ext cx="8820150" cy="60960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di rischio</a:t>
            </a:r>
            <a:r>
              <a:rPr lang="it-IT" dirty="0" smtClean="0"/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Ambientali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abuso fisico o sex spesso citato ma in letteratura controverso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Genetici e fisiologici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dolore superficiale: storia di infezioni genitali (anche se risolte). Dolore durante l’inserimento o il tentativo di inserimento di un tampone importante fattore di rischio.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Istanze culturali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in passato educazione sex inadeguata o integralismo religioso sono stati considerati fattori predisponenti: confermato recentemente in Turchia ma non in altre ricerche.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Genere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in </a:t>
            </a:r>
            <a:r>
              <a:rPr lang="it-IT" dirty="0" smtClean="0">
                <a:ea typeface="Tahoma" pitchFamily="34" charset="0"/>
                <a:cs typeface="Times New Roman"/>
              </a:rPr>
              <a:t>♂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disf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sex con altra specificazione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Conseguenze funzionali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interferenze con soddisfazione nella relazione e talvolta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 la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capacità di concepimento.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0113" y="836613"/>
            <a:ext cx="8243887" cy="6021387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clinicamente significativo della capacità di avere reazioni sessuali o di provare piacere sessuale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Può essere il risultato di stimolazione inadeguata (dovuta anche a mancanza di conoscenza)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Escludere problemi meglio spiegati da: disturbo mentale non sessuale, effetti di una sostanza (droga o farmaco), condizione medica (es. danno nervo pelvico) o grave disagio relazionale, violenza del partner o altri fattori stressanti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5888"/>
            <a:ext cx="9144000" cy="598011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Diagnosi differenziale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Altre condizioni mediche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it-IT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lichen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sclerosus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endometriosi, infiammazione pelvica, atrofia vulvo-vaginale. Trattarli solo a volte migliora i sintomi. Difficile valutarne l’apporto (es. secchezza o atrofia vulvo-vaginale in menopausa causati ds diminuzione di estrogeni).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Sintomi somatici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disturbo da sintomi somatici (nuova diagnosi DSM-5: non ci sono ancora studi attendibili su correlazione). Fobia specifica.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Stimoli sex inadeguati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importate che il clinico valuti l’adeguatezza degli stimoli sex nell’ambito dell’esperienza sex della </a:t>
            </a:r>
            <a:r>
              <a:rPr lang="it-IT" sz="2400" dirty="0" smtClean="0">
                <a:ea typeface="Tahoma" pitchFamily="34" charset="0"/>
                <a:cs typeface="Times New Roman"/>
              </a:rPr>
              <a:t>♀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Se preliminari e eccitazione inadeguati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 difficoltà </a:t>
            </a:r>
            <a:r>
              <a:rPr lang="it-IT" sz="24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penetraz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., dolore, </a:t>
            </a:r>
            <a:r>
              <a:rPr lang="it-IT" sz="24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evitamento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Disturbo erettile e eiaculazione precoce del partner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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difficoltà di penetrazione (in alcuni casi non si deve diagnosticare)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196752"/>
            <a:ext cx="7855024" cy="489924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800" u="sng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Comorbilità</a:t>
            </a:r>
            <a:endParaRPr lang="it-IT" sz="2800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Comuni: altri problemi sex, disagio relazionale. Nelle culture occidentali c’è una relazione nelle due direzioni tra l’incapacità di avere un rapporto sex desiderato senza dolore e la soddisfazione relazionale.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Probabile alta prevalenza di altri disturbi correlati al pavimento pelvico o agli organi riproduttivi (cistite interstiziale, costipazione, infezioni vaginali, endometriosi, colon irritabile)</a:t>
            </a:r>
          </a:p>
          <a:p>
            <a:pPr>
              <a:buFont typeface="Wingdings" pitchFamily="2" charset="2"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0"/>
            <a:ext cx="8243887" cy="1736725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 DESIDERIO SESSUALE IPOATTIVO MASCHILE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844675"/>
            <a:ext cx="8675687" cy="4251325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	Persistente o ricorrente  insufficienza (o assenza) di pensieri o fantasie sessuali/erotici e di desiderio di attività sessuale.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Il giudizio di carenza è fatto dal clinico, tenendo conto dei fattori che influenzano il funzionamento sessuale, come l'età e il contesto di vita generale e socioculturale del soggetto.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Circa 6 mesi</a:t>
            </a:r>
            <a:endParaRPr lang="it-IT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D.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620688"/>
            <a:ext cx="8748464" cy="547531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Tener conto del contesto interpersonale, “differenza di desiderio” tra i 2 partner non sufficiente. Sono richiesti sia basso desiderio che carenza di fantasie. Variazioni in come si esprime il desiderio.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Almeno 6 mesi per evitare situazioni in cui la carenza è adattiva a contesti avversi di vita (es.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preoccupazione x gravidanza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della partner se l’uomo sta considerando di interrompere la relazione)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Caratteristiche associate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Preoccupazioni per erezione e/o eiaculazione. Raramente prendono l’iniziativa e sono restii a rispondere. Attività sex (da soli o in coppia) può ancora essere presente.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Considerare il pattern di coppia: alcuni uomini preferiscono che sia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il/la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partner a prendere l’iniziativa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 considerare la mancanza di responsività</a:t>
            </a:r>
            <a:endParaRPr lang="it-IT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0113" y="1700213"/>
            <a:ext cx="8243887" cy="4395787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altLang="it-IT" sz="2800" u="sng" dirty="0" smtClean="0">
                <a:latin typeface="Tahoma" panose="020B0604030504040204" pitchFamily="34" charset="0"/>
                <a:cs typeface="Tahoma" panose="020B0604030504040204" pitchFamily="34" charset="0"/>
              </a:rPr>
              <a:t>Prevalenza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</a:rPr>
              <a:t> varia a seconda del paese e del metodo di misura. 6% 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♂ 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</a:rPr>
              <a:t>18-24 e 41% 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♂ 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</a:rPr>
              <a:t>66-74 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 problemi di desiderio. Ma x più di 6 mesi 1,8% ♂16-44.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altLang="it-IT" sz="2800" u="sng" dirty="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Decorso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: calo naturale con l’età. Ampia varietà di fattori scatenanti il desiderio e ampia gamma di motivi per intraprendere attività sex. Stimoli erotici visivi più potenti nei ♂ più 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giovani, loro </a:t>
            </a:r>
            <a:r>
              <a:rPr lang="it-IT" altLang="it-IT" sz="2800" dirty="0" smtClean="0">
                <a:latin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efficacia diminuisce con età.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0"/>
            <a:ext cx="8675687" cy="60960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300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Fattori di rischio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3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Temperamentali</a:t>
            </a:r>
            <a:r>
              <a:rPr lang="it-IT" sz="23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Disturbi umore e ansia predittivi. 50% ♂ con pregressi problemi psichiatrici </a:t>
            </a:r>
            <a:r>
              <a:rPr lang="it-IT" sz="23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vs</a:t>
            </a:r>
            <a:r>
              <a:rPr lang="it-IT" sz="23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15%. Sentimenti verso se stesso, percezione desiderio del partner, essere in contatto emotivo e variabili contestuali influenzano.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3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Ambientali</a:t>
            </a:r>
            <a:r>
              <a:rPr lang="it-IT" sz="23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alcool aumenta il rischio. Per i gay considerare: omofobia </a:t>
            </a:r>
            <a:r>
              <a:rPr lang="it-IT" sz="23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autoriferita</a:t>
            </a:r>
            <a:r>
              <a:rPr lang="it-IT" sz="23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, problemi interpersonali, mentalità, mancanza di adeguata ed. sex, traumi derivanti da esperienze d’infanzia, fattori socioculturali.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3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Genetici e fisiologici</a:t>
            </a:r>
            <a:r>
              <a:rPr lang="it-IT" sz="23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disturbi endocrini (</a:t>
            </a:r>
            <a:r>
              <a:rPr lang="it-IT" sz="23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iperprolattinemia</a:t>
            </a:r>
            <a:r>
              <a:rPr lang="it-IT" sz="23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). Età. Basso livello di testosterone (soglia critica)? </a:t>
            </a:r>
            <a:r>
              <a:rPr lang="it-IT" sz="23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Ipogonadismo</a:t>
            </a:r>
            <a:endParaRPr lang="it-IT" sz="23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it-IT" sz="23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300" u="sng" dirty="0" smtClean="0">
                <a:latin typeface="Tahoma" pitchFamily="34" charset="0"/>
                <a:cs typeface="Tahoma" pitchFamily="34" charset="0"/>
              </a:rPr>
              <a:t>Cultura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300" dirty="0" smtClean="0">
                <a:latin typeface="Tahoma" pitchFamily="34" charset="0"/>
                <a:cs typeface="Tahoma" pitchFamily="34" charset="0"/>
              </a:rPr>
              <a:t>In ♂ 40-80:</a:t>
            </a:r>
            <a:r>
              <a:rPr lang="it-IT" sz="23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it-IT" sz="2300" dirty="0" smtClean="0">
                <a:latin typeface="Tahoma" pitchFamily="34" charset="0"/>
                <a:cs typeface="Tahoma" pitchFamily="34" charset="0"/>
              </a:rPr>
              <a:t>12,5% in Nord Europa e 28% Sudest Asia. Dati analoghi nelle ♀: senso di colpa dovuto al sex.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4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188" y="0"/>
            <a:ext cx="8532812" cy="628491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Diagnosi differenziale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Disturbi mentali non sessuali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disturbo depressivo maggiore (“marcata diminuzione di interesse o piacere per tutte, o quasi tutte, le attività”).</a:t>
            </a: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Sostanze/farmaci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Altra condizione medica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ipogonadismo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diabete mellito, disfunzione della tiroide, malattia SNC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interpersonali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grave disagio relazionale o altri fattori stressanti</a:t>
            </a:r>
            <a:endParaRPr lang="it-IT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Altre disfunzioni sex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50% ha anche difficoltà di erezione e un po’ di meno eiaculazione precoce. Se asessuato non si fa diagnosi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u="sng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Comorbilità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depressione e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altri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disturbi mentali, fattori endocrinologici 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-242888"/>
            <a:ext cx="7543800" cy="1979613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EIACULAZIONE PRECOCE (EP)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1628775"/>
            <a:ext cx="8893175" cy="4467225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it-IT" sz="2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	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Una modalità persistente o ricorrente di eiaculazione che si verifica durante i rapporti sessuali, circa 1 minuto dopo la penetrazione vaginale e prima che l’individuo lo desideri.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it-IT" sz="20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Nota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anche se la diagnosi di eiaculazione precoce può essere applicata a individui impegnati in attività sessuali non </a:t>
            </a:r>
            <a:r>
              <a:rPr lang="it-IT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intravaginali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non sono stati definiti specifici criteri di durata per queste attività.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	I sintomi del criterio A devono essere stati presenti come minimo per circa 6 mesi e devono essere provati in tutte o quasi tutte (circa il 75-100%) le occasioni di attività sessuale (in determinate circostanze situazionali o se generalizzato in ogni circostanza).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C. 	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D. lieve: da 30’ a 1 minuto di penetrazione vaginale; media: 15-30’; grave: prima dell’introduzione o entro 15’</a:t>
            </a:r>
            <a:endParaRPr lang="it-IT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La durata stimata e effettiva se breve non differisce 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 la durata stimata dall’individuo è sufficiente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. Non c’è differenza tra diversi orientamenti sex o diverse attività sex. 1 minuto vale per la disfunzione permanente, per quella acquisita i dati non sono sufficienti.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Caratteristiche associate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senso di mancanza di controllo; ansia anticipatoria.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Prevalenza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dipende da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</a:rPr>
              <a:t>def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. 20-30% ♂ 18-70 riferisce preoccupazione per la rapidità di eiaculazione. Con  la nuova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</a:rPr>
              <a:t>def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. (1 minuto): 1-3% ♂. Può aumentare con l’età e con la durata della relazione.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Decorso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. Frequente all’inizio dell’attività sex. Deve durare almeno 6 mesi. Quella permanente inizia con le prime attività sex e dura tutta la vita. Poca letteratura su acquisita: di solito dopo i 40. La latenza eiaculatoria tende a diminuire con l’età nel 20% dei ♂ con EP. Si regolarizza con la remissione patologie come prostatite o ipertiroidismo.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388" y="0"/>
            <a:ext cx="8964612" cy="60960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Fattori di rischio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</a:rPr>
              <a:t>Temperamentali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disturbi d’ansia (soprattutto fobia sociale)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</a:rPr>
              <a:t>Genetici e fisiologici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apporto genetico moderato: polimorfismo dei geni trasportatori di dopamina e serotonina. Associata a malattie tiroide, prostatite, astinenza da droghe. Durante eiaculazione: attivazione nella zona di transizione mesencefalica, compresa area ventrale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</a:rPr>
              <a:t>tegmentale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 (PET)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Cultura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la percezione dei tempi normali di eiaculazione varia da cultura a cultura. La ≠ può essere culturale o genetica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Genere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i ♂ e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i/le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loro partner possono avere una percezione ≠ della latenza accettabile. La preoccupazione ♀ può riflettere il cambiamento dell’atteggiamento della società circa la sex ♀.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820738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CRITERI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772816"/>
            <a:ext cx="8675687" cy="4323184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Specifico per ogni disfunzione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 I sintomi si sono protratti come minimo per circa 6 mesi.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C. I sintomi causano nell’individuo un disagio clinicamente significativo.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D. La disfunzione sessuale non è meglio spiegata da un disturbo mentale non sessuale o come conseguenza di un grave disagio relazionale o di altri significatici fattori stressanti e non è attribuibile agli effetti di una sostanza/farmaco o di un’altra condizione medica.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it-IT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Font typeface="Wingdings" pitchFamily="2" charset="2"/>
              <a:buAutoNum type="alphaUcPeriod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260350"/>
            <a:ext cx="9144000" cy="583565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Conseguenze funzionali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&lt; stima di sé, senso di mancanza di controllo, conseguenze avverse x relazione.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Disagio personale e &lt; soddisfazione sex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nel/la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partner.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Se ante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</a:rPr>
              <a:t>portam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 difficoltà di concepimento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Diagnosi differenziale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Disfunzioni sex indotte da sostanze/farmaci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Preoccupazioni che non soddisfano i criteri diagnostici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♂ con latenza normale ma che desiderano tempi &gt;; episodi sporadici normali (nel primo incontro con un nuovo partner EP può essere normale).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err="1" smtClean="0">
                <a:latin typeface="Tahoma" pitchFamily="34" charset="0"/>
                <a:cs typeface="Tahoma" pitchFamily="34" charset="0"/>
              </a:rPr>
              <a:t>Comorbilità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problemi di erezione: difficile stabilire quale viene prima. Permanente: disturbi d’ansia. Acquisita: prostatite, malattie della tiroide, astinenza da droghe (oppiacei)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DISFUNZIONE SESSUALE INDOTTA DA SOSTANZE/FARMACI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1981200"/>
            <a:ext cx="8820150" cy="4114800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	Un disturbo clinicamente significativo del funzionamento sessuale è predominante nel quadro clinico.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	Dall'anamnesi, dall'esame obiettivo o dagli esami di laboratorio risultano 1) e 2):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1. I sintomi del Criterio A si sono sviluppati durante o subito dopo l’intossicazione o l’astinenza da una sostanza o dopo l’assunzione prolungata di un farmaco.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2. La sostanza/farmaco implicata/o è in grado di produrre i sintomi del Criterio 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7750175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it-IT" sz="2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C.	Il disturbo non è meglio spiegato da una disfunzione sessuale che è non indotta da sostanze/farmaci. La </a:t>
            </a:r>
            <a:r>
              <a:rPr lang="it-IT" sz="23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primarietà</a:t>
            </a:r>
            <a:r>
              <a:rPr lang="it-IT" sz="2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della disfunzione sessuale potrebbe essere evidenziata nei seguenti modi:</a:t>
            </a:r>
          </a:p>
          <a:p>
            <a:pPr marL="914400" lvl="1" indent="-514350">
              <a:buFontTx/>
              <a:buNone/>
              <a:defRPr/>
            </a:pPr>
            <a:r>
              <a:rPr lang="it-IT" sz="2300" b="1" i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it-IT" sz="2300" b="1" i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</a:t>
            </a:r>
            <a:r>
              <a:rPr lang="it-IT" sz="2300" b="1" i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sintomi precedono l’esordio dell’uso della sostanza/</a:t>
            </a:r>
          </a:p>
          <a:p>
            <a:pPr marL="914400" lvl="1" indent="-514350">
              <a:buFontTx/>
              <a:buNone/>
              <a:defRPr/>
            </a:pPr>
            <a:r>
              <a:rPr lang="it-IT" sz="2300" b="1" i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farmaco; i sintomi persistono per un considerevole periodo di tempo (per es., circa 1 mese) dopo la cessazione della fase acuta di astinenza o di intossicazione grave; o c’è un’altra evidenza che suggerisce l’esistenza di una disfunzione sessuale indipendente non indotta da sostanze/farmaci (per es., una storia di ricorrenti episodi non correlati all’uso di sostanze/farmaci).</a:t>
            </a:r>
          </a:p>
          <a:p>
            <a:pPr marL="457200" lvl="1" indent="-457200">
              <a:buFontTx/>
              <a:buAutoNum type="alphaUcPeriod" startAt="4"/>
              <a:defRPr/>
            </a:pPr>
            <a:r>
              <a:rPr lang="it-IT" sz="2300" b="1" i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Il disturbo non si manifesta esclusivamente durante il decorso di un delirio.</a:t>
            </a:r>
          </a:p>
          <a:p>
            <a:pPr marL="457200" lvl="1" indent="-457200">
              <a:buFontTx/>
              <a:buAutoNum type="alphaUcPeriod" startAt="4"/>
              <a:defRPr/>
            </a:pPr>
            <a:r>
              <a:rPr lang="it-IT" sz="2300" b="1" i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Il disturbo causa nell’individuo un disagio clinicamente significativo.</a:t>
            </a:r>
          </a:p>
          <a:p>
            <a:pPr marL="914400" lvl="1" indent="-514350">
              <a:buFontTx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marL="342900" lvl="1" indent="-342900">
              <a:buClr>
                <a:schemeClr val="hlink"/>
              </a:buClr>
              <a:buSzPct val="70000"/>
              <a:buFontTx/>
              <a:buNone/>
              <a:defRPr/>
            </a:pPr>
            <a:r>
              <a:rPr lang="it-IT" sz="2400" b="1" i="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Nota</a:t>
            </a:r>
            <a:r>
              <a:rPr lang="it-IT" sz="2400" b="1" i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questa diagnosi dovrebbe essere posta in luogo di una diagnosi di intossicazione o astinenza da una sostanza solo quando i sintomi del Criterio A predominano nel quadro clinico e sono sufficientemente gravi da giustificare attenzione clinica </a:t>
            </a:r>
          </a:p>
          <a:p>
            <a:pPr>
              <a:buFont typeface="Wingdings" pitchFamily="2" charset="2"/>
              <a:buNone/>
              <a:defRPr/>
            </a:pPr>
            <a:endParaRPr lang="it-IT" sz="2400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Specificare se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 esordio durante l’intossicazione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Se sono soddisfatti i criteri per l’intossicazione dalla sostanza e i sintomi si sviluppano durante l’intossicazione.</a:t>
            </a:r>
            <a:endParaRPr lang="it-IT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 esordio durante l’astinenza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Se sono soddisfatti i criteri per l’astinenza dalla sostanza e i sintomi si sviluppano durante, o poco dopo, l’astinenza.</a:t>
            </a:r>
            <a:endParaRPr lang="it-IT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 inizio dopo l’uso di un farmaco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 sintomi possono apparire sia all’inizio di una terapia sia dopo una modica o un cambiamento nell’uso. </a:t>
            </a:r>
            <a:endParaRPr lang="it-IT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278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Intossicazione da: alcool, oppiacei, sedativi, ipnotici o ansiolitici; stimolanti (compresa la cocaina); e altre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Astinenza</a:t>
            </a:r>
            <a:r>
              <a:rPr lang="it-IT" sz="2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da: alcool; oppiacei; sedativi, ipnotici o ansiolitici; e altre. Farmaci: antidepressivi, antipsicotici e contraccettivi ormonali.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Antidepressivi: difficoltà di orgasmo/eiaculazione, meno frequente di desiderio e erezione. Il 30% clinicamente significativo (no </a:t>
            </a:r>
            <a:r>
              <a:rPr lang="it-IT" sz="2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bupropione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e </a:t>
            </a:r>
            <a:r>
              <a:rPr lang="it-IT" sz="2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mirtazapina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Antipsicotici (sia tipici che atipici): problemi con desiderio, erezione/lubrificazione, eiaculazione/orgasmo; più comuni con quelli che aumentano la prolattina.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Stabilizzatori umore (litio e anticonvulsivanti): effetti avversi su desiderio. </a:t>
            </a:r>
            <a:r>
              <a:rPr lang="it-IT" sz="2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Gabapentin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su orgasmo. </a:t>
            </a:r>
            <a:r>
              <a:rPr lang="it-IT" sz="2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Benzodiazepine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su erezione e orgasmo.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Agenti cardiovascolari, citotossici, gastrointestinali e ormonali associati a problemi sex. Droghe: diminuzione desiderio, disfunzione erettile, difficoltà a raggiungere orgasmo (anche con  metadone, no con </a:t>
            </a:r>
            <a:r>
              <a:rPr lang="it-IT" sz="2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buprenorfina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). Abuso cronico di alcool e nicotina: problemi di erezione.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388" y="188913"/>
            <a:ext cx="8964612" cy="598646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Prevalenza 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e incidenza non chiare. Dati su antidepressivi: 25-80%. Non chiare le differenza tra farmaci.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50% x antipsicotici. Non chiare le differenza tra farmaci.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Elevato per metadone o oppiacei (per il dolore).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Sostanze illecite: &gt; con eroina (60-70%) che con anfetamine o ecstasy.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400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Decorso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antidepressivi: entro 8 giorni dall’assunzione. Circa il 30% con lieve o moderato ritardo dell’orgasmo avrà remissione spontanea entro 6 mesi. Effetti SSRI possono persistere anche dopo la sospensione. Esordio effetti antipsicotici sconosciuto. Effetti di alcool e nicotina compaiono dopo anni. Aumenta con l’età.</a:t>
            </a:r>
            <a:endParaRPr lang="it-IT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it-IT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0"/>
            <a:ext cx="8748712" cy="60960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800" u="sng" dirty="0" smtClean="0">
                <a:latin typeface="Tahoma" pitchFamily="34" charset="0"/>
                <a:cs typeface="Tahoma" pitchFamily="34" charset="0"/>
              </a:rPr>
              <a:t>Conseguenze funzionali</a:t>
            </a:r>
            <a:r>
              <a:rPr lang="it-IT" sz="2800" dirty="0" smtClean="0">
                <a:latin typeface="Tahoma" pitchFamily="34" charset="0"/>
                <a:cs typeface="Tahoma" pitchFamily="34" charset="0"/>
              </a:rPr>
              <a:t>: possono mettere a rischio la </a:t>
            </a:r>
            <a:r>
              <a:rPr lang="it-IT" sz="2800" dirty="0" err="1" smtClean="0">
                <a:latin typeface="Tahoma" pitchFamily="34" charset="0"/>
                <a:cs typeface="Tahoma" pitchFamily="34" charset="0"/>
              </a:rPr>
              <a:t>compliance</a:t>
            </a:r>
            <a:r>
              <a:rPr lang="it-IT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800" u="sng" dirty="0" smtClean="0">
                <a:latin typeface="Tahoma" pitchFamily="34" charset="0"/>
                <a:cs typeface="Tahoma" pitchFamily="34" charset="0"/>
              </a:rPr>
              <a:t>Diagnosi differenziale</a:t>
            </a:r>
            <a:r>
              <a:rPr lang="it-IT" sz="28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800" i="1" dirty="0" smtClean="0">
                <a:latin typeface="Tahoma" pitchFamily="34" charset="0"/>
                <a:cs typeface="Tahoma" pitchFamily="34" charset="0"/>
              </a:rPr>
              <a:t>Disfunzioni sessuali non indotte da sostanze/farmaci:  </a:t>
            </a:r>
            <a:r>
              <a:rPr lang="it-IT" sz="2800" dirty="0" smtClean="0">
                <a:latin typeface="Tahoma" pitchFamily="34" charset="0"/>
                <a:cs typeface="Tahoma" pitchFamily="34" charset="0"/>
              </a:rPr>
              <a:t>molti stati mentali, come depressione, disturbo bipolare, ansia e disturbi psicotici sono associati a disturbi sex </a:t>
            </a:r>
            <a:r>
              <a:rPr lang="it-IT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 difficile ≠ effetti malattia e trattamento. Se c’è relazione con inizio o sospensione terapia. Verificare se i sintomi si presentano dopo l’inizio dell’assunzione, scompaiono con la sospensione e si ripresentano con la riassunzione.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1484313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DISFUNZIONE SESSUALE CON ALTRA SPECIFICAZIONE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165735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Predominano i sintomi tipici di una disfunzione sex ma non soddisfano pienamente i criteri per la diagnosi. Il clinico sceglie di specificare perché (es. avversione sex)</a:t>
            </a:r>
            <a:endParaRPr lang="it-IT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 bwMode="auto">
          <a:xfrm rot="10800000" flipV="1">
            <a:off x="1219200" y="3284538"/>
            <a:ext cx="75438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it-IT" sz="36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</a:rPr>
              <a:t>DISFUNZIONE SESSUALE SENZA SPECIFICAZIONE</a:t>
            </a:r>
          </a:p>
        </p:txBody>
      </p:sp>
      <p:sp>
        <p:nvSpPr>
          <p:cNvPr id="5" name="Segnaposto contenuto 2"/>
          <p:cNvSpPr txBox="1">
            <a:spLocks/>
          </p:cNvSpPr>
          <p:nvPr/>
        </p:nvSpPr>
        <p:spPr bwMode="auto">
          <a:xfrm>
            <a:off x="179388" y="4508500"/>
            <a:ext cx="8964612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it-IT" sz="24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</a:rPr>
              <a:t>Predominano i sintomi tipici di una disfunzione sex ma non soddisfano pienamente i criteri per la diagnosi. Il clinico sceglie di </a:t>
            </a:r>
            <a:r>
              <a:rPr lang="it-IT" sz="2400" b="1" i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</a:rPr>
              <a:t>non</a:t>
            </a:r>
            <a:r>
              <a:rPr lang="it-IT" sz="24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</a:rPr>
              <a:t> specificare perché. Informazioni insufficienti per una diagnosi più specifica.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260350"/>
            <a:ext cx="7543800" cy="576263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SOTTOTIPI</a:t>
            </a:r>
            <a:b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11527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Rispetto alla </a:t>
            </a:r>
            <a:r>
              <a:rPr lang="it-IT" sz="2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natura dell'esordio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>
              <a:lnSpc>
                <a:spcPct val="80000"/>
              </a:lnSpc>
              <a:buFontTx/>
              <a:buChar char="-"/>
              <a:defRPr/>
            </a:pPr>
            <a:r>
              <a:rPr lang="it-IT" sz="2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Tipo Permanente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se è presente sin dalle prime esperienze sessuali</a:t>
            </a:r>
          </a:p>
          <a:p>
            <a:pPr>
              <a:lnSpc>
                <a:spcPct val="80000"/>
              </a:lnSpc>
              <a:buFontTx/>
              <a:buChar char="-"/>
              <a:defRPr/>
            </a:pPr>
            <a:r>
              <a:rPr lang="it-IT" sz="2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Tipo Acquisito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se si sviluppa dopo un periodo di prestazioni sessuali relativamente normali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Rispetto al </a:t>
            </a:r>
            <a:r>
              <a:rPr lang="it-IT" sz="2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contesto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	</a:t>
            </a:r>
            <a:r>
              <a:rPr lang="it-IT" sz="2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Tipo Generalizzato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se non è limitata a determinati tipi di stimolazione, situazioni o partner </a:t>
            </a:r>
          </a:p>
          <a:p>
            <a:pPr>
              <a:lnSpc>
                <a:spcPct val="80000"/>
              </a:lnSpc>
              <a:buFontTx/>
              <a:buChar char="-"/>
              <a:defRPr/>
            </a:pPr>
            <a:r>
              <a:rPr lang="it-IT" sz="2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Tipo Situazionale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se si verifica solo con alcuni tipi di stimolazione, situazioni o partner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Rispetto alla </a:t>
            </a:r>
            <a:r>
              <a:rPr lang="it-IT" sz="2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gravità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Lieve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Evidenza di un lieve disagio riguardante i sintomi del criterio 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Media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Evidenza di un moderato disagio riguardante i sintomi del criterio 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Grave</a:t>
            </a:r>
            <a:r>
              <a:rPr lang="it-IT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Evidenza di un grave o estremo disagio riguardante i sintomi del criterio A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875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rilevanti x eziologia e/o trattamento (modello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biopsicosociale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341438"/>
            <a:ext cx="8675687" cy="4754562"/>
          </a:xfrm>
        </p:spPr>
        <p:txBody>
          <a:bodyPr/>
          <a:lstStyle/>
          <a:p>
            <a:pPr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riguardanti il partner (es. problemi sessuali o di salute del partner)</a:t>
            </a:r>
          </a:p>
          <a:p>
            <a:pPr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relazionali (es. scarsa comunicazione, differenze nel desiderio di attività sessuale)</a:t>
            </a:r>
          </a:p>
          <a:p>
            <a:pPr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di vulnerabilità individuale (es. immagine corporea insoddisfacente, storia di abuso sessuale o emotivo), </a:t>
            </a:r>
            <a:r>
              <a:rPr lang="it-IT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comorbilità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psichiatrica (es. depressione, ansia) o fattori eventi stressanti (perdita di lavoro, lutto)</a:t>
            </a:r>
          </a:p>
          <a:p>
            <a:pPr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culturali o religiosi (es. inibizioni legate a divieti riguardanti l’attività sessuali o il piacere, atteggiamenti verso a sessualità)</a:t>
            </a:r>
          </a:p>
          <a:p>
            <a:pPr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medici rilevanti per la prognosi, il decorso o il trattamento</a:t>
            </a:r>
          </a:p>
          <a:p>
            <a:pPr>
              <a:defRPr/>
            </a:pP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endParaRPr lang="it-IT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1736725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EIACULAZIONE RITARDATA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557338"/>
            <a:ext cx="8748712" cy="4538662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A.	L’individuo deve riportare, in tutti o quasi tutti (circa il 75%-100%) i rapporti sessuali (in determinate circostanze situazionali o, se generalizzato, in ogni circostanza) e senza che il ritardo sia intenzionale, uno dei seguenti sintomi: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1. Un marcato ritardo nell’eiaculazione.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2.	Marcata infrequenza o assenza di eiaculazione.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B. </a:t>
            </a:r>
          </a:p>
          <a:p>
            <a:pPr marL="449263" indent="-449263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D.	</a:t>
            </a:r>
          </a:p>
          <a:p>
            <a:pPr marL="514350" indent="-514350">
              <a:buFont typeface="Wingdings" pitchFamily="2" charset="2"/>
              <a:buAutoNum type="alphaUcPeriod" startAt="2"/>
              <a:defRPr/>
            </a:pP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088" y="333375"/>
            <a:ext cx="8316912" cy="576262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Manca una definizione precisa in termini di tempo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Stimolazione sessuale e desiderio di eiaculare adeguati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♂ evita attività sessuale, partner si sente poco attraente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Prevalenza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sconosciuta x la mancanza di una definizione precisa, ma è la più rara. 75% ♂ eiacula sempre e meno dell’1% riferisce problemi negli ultimi 6 mesi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Decorso</a:t>
            </a: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cronico; aumenta dopo i 50 anni (deterioramento nervi periferici ad alta velocità di conduzione e calo androgeni). &gt; in Asia (≠culturali e genetiche)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Difficoltà a concepire. Notevole disagio psicologico in 1 o entrambi i partner.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4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0113" y="476250"/>
            <a:ext cx="8243887" cy="561975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smtClean="0">
                <a:latin typeface="Tahoma" pitchFamily="34" charset="0"/>
                <a:cs typeface="Tahoma" pitchFamily="34" charset="0"/>
              </a:rPr>
              <a:t>Diagnosi differenziale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</a:rPr>
              <a:t>Altra condizione medica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interruzione conduzione nervosa genitale (chirurgia); sclerosi multipla, neuropatia diabetica e alcolica. ≠ da eiaculazione retrograda (in vescica) che può seguire la resezione della prostata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</a:rPr>
              <a:t>Uso di sostanze/farmaci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antidepressivi, antipsicotici,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</a:rPr>
              <a:t>simpaticomimetici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 alfa, oppiacei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  <a:cs typeface="Tahoma" pitchFamily="34" charset="0"/>
              </a:rPr>
              <a:t>Disfunzione con orgasmo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 fare attenzione se il disturbo riguarda solo l’eiaculazione (genitali), solo l’orgasmo (soggettivo) o entrambi. Eiaculazione </a:t>
            </a:r>
            <a:r>
              <a:rPr lang="it-IT" sz="2400" dirty="0" err="1" smtClean="0">
                <a:latin typeface="Tahoma" pitchFamily="34" charset="0"/>
                <a:cs typeface="Tahoma" pitchFamily="34" charset="0"/>
              </a:rPr>
              <a:t>anedonica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 (disfunzione con altra specificazione)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400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u="sng" dirty="0" err="1" smtClean="0">
                <a:latin typeface="Tahoma" pitchFamily="34" charset="0"/>
                <a:cs typeface="Tahoma" pitchFamily="34" charset="0"/>
              </a:rPr>
              <a:t>Comorbilità</a:t>
            </a:r>
            <a:r>
              <a:rPr lang="it-IT" sz="24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  <a:cs typeface="Tahoma" pitchFamily="34" charset="0"/>
              </a:rPr>
              <a:t>Forme gravi di disturbo depressivo maggiore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flesso">
  <a:themeElements>
    <a:clrScheme name="Riflesso 14">
      <a:dk1>
        <a:srgbClr val="3333FF"/>
      </a:dk1>
      <a:lt1>
        <a:srgbClr val="FFFFFF"/>
      </a:lt1>
      <a:dk2>
        <a:srgbClr val="230F87"/>
      </a:dk2>
      <a:lt2>
        <a:srgbClr val="CDD7DF"/>
      </a:lt2>
      <a:accent1>
        <a:srgbClr val="9999FF"/>
      </a:accent1>
      <a:accent2>
        <a:srgbClr val="7850BA"/>
      </a:accent2>
      <a:accent3>
        <a:srgbClr val="ACAAC3"/>
      </a:accent3>
      <a:accent4>
        <a:srgbClr val="DADADA"/>
      </a:accent4>
      <a:accent5>
        <a:srgbClr val="CACAFF"/>
      </a:accent5>
      <a:accent6>
        <a:srgbClr val="6C48A8"/>
      </a:accent6>
      <a:hlink>
        <a:srgbClr val="66CCFF"/>
      </a:hlink>
      <a:folHlink>
        <a:srgbClr val="0796B3"/>
      </a:folHlink>
    </a:clrScheme>
    <a:fontScheme name="Rifles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10">
        <a:dk1>
          <a:srgbClr val="6600CC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1">
        <a:dk1>
          <a:srgbClr val="99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2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3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4">
        <a:dk1>
          <a:srgbClr val="3333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5134</TotalTime>
  <Words>3747</Words>
  <Application>Microsoft Office PowerPoint</Application>
  <PresentationFormat>Presentazione su schermo (4:3)</PresentationFormat>
  <Paragraphs>278</Paragraphs>
  <Slides>47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47</vt:i4>
      </vt:variant>
    </vt:vector>
  </HeadingPairs>
  <TitlesOfParts>
    <vt:vector size="53" baseType="lpstr">
      <vt:lpstr>Tahoma</vt:lpstr>
      <vt:lpstr>Arial</vt:lpstr>
      <vt:lpstr>Times New Roman</vt:lpstr>
      <vt:lpstr>Wingdings</vt:lpstr>
      <vt:lpstr>Calibri</vt:lpstr>
      <vt:lpstr>Riflesso</vt:lpstr>
      <vt:lpstr>DISFUNZIONI SESSUALI DSM-5</vt:lpstr>
      <vt:lpstr>Diapositiva 2</vt:lpstr>
      <vt:lpstr>Diapositiva 3</vt:lpstr>
      <vt:lpstr>CRITERI</vt:lpstr>
      <vt:lpstr>SOTTOTIPI </vt:lpstr>
      <vt:lpstr>Fattori rilevanti x eziologia e/o trattamento (modello biopsicosociale)</vt:lpstr>
      <vt:lpstr>EIACULAZIONE RITARDATA</vt:lpstr>
      <vt:lpstr>Diapositiva 8</vt:lpstr>
      <vt:lpstr>Diapositiva 9</vt:lpstr>
      <vt:lpstr>DISTURBO ERETTILE</vt:lpstr>
      <vt:lpstr>Diapositiva 11</vt:lpstr>
      <vt:lpstr>Diapositiva 12</vt:lpstr>
      <vt:lpstr>Diapositiva 13</vt:lpstr>
      <vt:lpstr>Diapositiva 14</vt:lpstr>
      <vt:lpstr>DISTURBO DELL’ORGASMO FEMMINILE</vt:lpstr>
      <vt:lpstr>Diapositiva 16</vt:lpstr>
      <vt:lpstr>Diapositiva 17</vt:lpstr>
      <vt:lpstr>Diapositiva 18</vt:lpstr>
      <vt:lpstr>Diapositiva 19</vt:lpstr>
      <vt:lpstr>DISTURBO DEL DESIDERIO (INTEREST) SESSUALE E DELL’ECCITAZIONE SESSUALE FEMMINILE</vt:lpstr>
      <vt:lpstr>Diapositiva 21</vt:lpstr>
      <vt:lpstr>Diapositiva 22</vt:lpstr>
      <vt:lpstr>Diapositiva 23</vt:lpstr>
      <vt:lpstr>Diapositiva 24</vt:lpstr>
      <vt:lpstr>DISTURBO DOLORE GENITO-PELVICO E DELLA PENETRAZIONE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DISTURBO DEL DESIDERIO SESSUALE IPOATTIVO MASCHILE</vt:lpstr>
      <vt:lpstr>Diapositiva 33</vt:lpstr>
      <vt:lpstr>Diapositiva 34</vt:lpstr>
      <vt:lpstr>Diapositiva 35</vt:lpstr>
      <vt:lpstr>Diapositiva 36</vt:lpstr>
      <vt:lpstr>EIACULAZIONE PRECOCE (EP)</vt:lpstr>
      <vt:lpstr>Diapositiva 38</vt:lpstr>
      <vt:lpstr>Diapositiva 39</vt:lpstr>
      <vt:lpstr>Diapositiva 40</vt:lpstr>
      <vt:lpstr>DISFUNZIONE SESSUALE INDOTTA DA SOSTANZE/FARMACI</vt:lpstr>
      <vt:lpstr>Diapositiva 42</vt:lpstr>
      <vt:lpstr>Diapositiva 43</vt:lpstr>
      <vt:lpstr>Diapositiva 44</vt:lpstr>
      <vt:lpstr>Diapositiva 45</vt:lpstr>
      <vt:lpstr>Diapositiva 46</vt:lpstr>
      <vt:lpstr>DISFUNZIONE SESSUALE CON ALTRA SPECIFICAZIONE</vt:lpstr>
    </vt:vector>
  </TitlesOfParts>
  <Company>Truttlee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Hewlett-Packard Company</cp:lastModifiedBy>
  <cp:revision>212</cp:revision>
  <dcterms:created xsi:type="dcterms:W3CDTF">2004-09-22T19:39:28Z</dcterms:created>
  <dcterms:modified xsi:type="dcterms:W3CDTF">2020-11-24T17:04:11Z</dcterms:modified>
</cp:coreProperties>
</file>