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gif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355" r:id="rId3"/>
    <p:sldId id="356" r:id="rId4"/>
    <p:sldId id="360" r:id="rId5"/>
    <p:sldId id="366" r:id="rId6"/>
    <p:sldId id="395" r:id="rId7"/>
    <p:sldId id="341" r:id="rId8"/>
    <p:sldId id="396" r:id="rId9"/>
    <p:sldId id="258" r:id="rId10"/>
    <p:sldId id="259" r:id="rId11"/>
    <p:sldId id="260" r:id="rId12"/>
    <p:sldId id="397" r:id="rId13"/>
    <p:sldId id="265" r:id="rId14"/>
    <p:sldId id="266" r:id="rId15"/>
    <p:sldId id="271" r:id="rId16"/>
    <p:sldId id="283" r:id="rId17"/>
    <p:sldId id="398" r:id="rId18"/>
    <p:sldId id="424" r:id="rId19"/>
    <p:sldId id="272" r:id="rId20"/>
    <p:sldId id="273" r:id="rId21"/>
    <p:sldId id="427" r:id="rId22"/>
    <p:sldId id="428" r:id="rId23"/>
    <p:sldId id="286" r:id="rId24"/>
    <p:sldId id="261" r:id="rId25"/>
    <p:sldId id="262" r:id="rId26"/>
    <p:sldId id="291" r:id="rId27"/>
    <p:sldId id="292" r:id="rId28"/>
    <p:sldId id="294" r:id="rId29"/>
    <p:sldId id="296" r:id="rId30"/>
    <p:sldId id="425" r:id="rId31"/>
    <p:sldId id="426" r:id="rId32"/>
    <p:sldId id="330" r:id="rId33"/>
    <p:sldId id="333" r:id="rId34"/>
    <p:sldId id="429" r:id="rId35"/>
    <p:sldId id="430" r:id="rId36"/>
    <p:sldId id="335" r:id="rId37"/>
    <p:sldId id="418" r:id="rId38"/>
    <p:sldId id="419" r:id="rId39"/>
    <p:sldId id="420" r:id="rId40"/>
    <p:sldId id="421" r:id="rId41"/>
    <p:sldId id="422" r:id="rId42"/>
    <p:sldId id="423" r:id="rId43"/>
    <p:sldId id="431" r:id="rId44"/>
    <p:sldId id="432" r:id="rId45"/>
    <p:sldId id="433" r:id="rId46"/>
    <p:sldId id="438" r:id="rId47"/>
    <p:sldId id="439" r:id="rId48"/>
    <p:sldId id="440" r:id="rId49"/>
    <p:sldId id="441" r:id="rId50"/>
    <p:sldId id="442" r:id="rId51"/>
    <p:sldId id="443" r:id="rId52"/>
    <p:sldId id="446" r:id="rId53"/>
    <p:sldId id="447" r:id="rId54"/>
    <p:sldId id="448" r:id="rId55"/>
    <p:sldId id="458" r:id="rId56"/>
    <p:sldId id="457" r:id="rId57"/>
    <p:sldId id="453" r:id="rId58"/>
    <p:sldId id="454" r:id="rId59"/>
    <p:sldId id="456" r:id="rId60"/>
    <p:sldId id="449" r:id="rId61"/>
    <p:sldId id="450" r:id="rId6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60" autoAdjust="0"/>
    <p:restoredTop sz="86415" autoAdjust="0"/>
  </p:normalViewPr>
  <p:slideViewPr>
    <p:cSldViewPr snapToGrid="0" snapToObjects="1">
      <p:cViewPr varScale="1">
        <p:scale>
          <a:sx n="44" d="100"/>
          <a:sy n="44" d="100"/>
        </p:scale>
        <p:origin x="-1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D77E-4E63-4847-837F-89DEC8A52736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8D77C-CE9C-C544-A91E-A80CD73B426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85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Potenziale</a:t>
            </a:r>
            <a:r>
              <a:rPr lang="en-US" dirty="0" smtClean="0"/>
              <a:t> post-</a:t>
            </a:r>
            <a:r>
              <a:rPr lang="en-US" dirty="0" err="1" smtClean="0"/>
              <a:t>sinaptico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membrana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8263-2153-9648-B69B-2F9595EBCE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8263-2153-9648-B69B-2F9595EBCE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607B040-B201-624B-B12A-47DA3976AC38}" type="slidenum">
              <a:rPr lang="en-US" sz="1200">
                <a:latin typeface="Arial" charset="0"/>
              </a:rPr>
              <a:pPr eaLnBrk="1" hangingPunct="1"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0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4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65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4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78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78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0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1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45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7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2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1779-7567-F340-971E-8ECE5196806F}" type="datetimeFigureOut">
              <a:rPr lang="it-IT" smtClean="0"/>
              <a:t>09/03/15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38B7-D334-F94E-9979-7F12E62129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Psicologia della Musica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(metodi di indagine)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9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classici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In generale, i metodi classici vengono usati per </a:t>
            </a:r>
            <a:r>
              <a:rPr lang="it-IT" dirty="0" smtClean="0"/>
              <a:t>misurare: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it-IT" dirty="0"/>
              <a:t>le soglie assolute: limiti della percezione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le soglie differenziali: i gradini che dividono il mondo </a:t>
            </a:r>
            <a:r>
              <a:rPr lang="it-IT" dirty="0" smtClean="0"/>
              <a:t>percepibile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il punto di eguaglianza soggettivo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Soglia assoluta vs differenziale</a:t>
            </a:r>
            <a:endParaRPr lang="it-IT" dirty="0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Assoluta:</a:t>
            </a:r>
          </a:p>
          <a:p>
            <a:pPr lvl="1"/>
            <a:r>
              <a:rPr lang="it-IT" dirty="0" smtClean="0"/>
              <a:t>es. trovare </a:t>
            </a:r>
            <a:r>
              <a:rPr lang="it-IT" dirty="0"/>
              <a:t>la minima intensità sonora percepibile</a:t>
            </a:r>
          </a:p>
          <a:p>
            <a:r>
              <a:rPr lang="it-IT" dirty="0" smtClean="0"/>
              <a:t>Differenziale </a:t>
            </a:r>
            <a:r>
              <a:rPr lang="it-IT" dirty="0"/>
              <a:t>(JND)</a:t>
            </a:r>
          </a:p>
          <a:p>
            <a:pPr lvl="1"/>
            <a:r>
              <a:rPr lang="it-IT" dirty="0" smtClean="0"/>
              <a:t>es. trovare </a:t>
            </a:r>
            <a:r>
              <a:rPr lang="it-IT" dirty="0"/>
              <a:t>di quanti dB devono essere differenti due suoni perché li si percepisca come aventi intensità diverse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psicometrica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34" y="1710833"/>
            <a:ext cx="4358640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3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compito: </a:t>
            </a:r>
            <a:r>
              <a:rPr lang="ja-JP" altLang="it-IT" dirty="0">
                <a:latin typeface="Arial"/>
              </a:rPr>
              <a:t>“</a:t>
            </a:r>
            <a:r>
              <a:rPr lang="it-IT" dirty="0"/>
              <a:t>sì/no</a:t>
            </a:r>
            <a:r>
              <a:rPr lang="ja-JP" altLang="it-IT" dirty="0">
                <a:latin typeface="Arial"/>
              </a:rPr>
              <a:t>”</a:t>
            </a:r>
            <a:r>
              <a:rPr lang="it-IT" dirty="0"/>
              <a:t> vs </a:t>
            </a:r>
            <a:r>
              <a:rPr lang="it-IT" dirty="0" err="1"/>
              <a:t>nAFC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“</a:t>
            </a:r>
            <a:r>
              <a:rPr lang="it-IT" dirty="0"/>
              <a:t>Sì/no</a:t>
            </a:r>
            <a:r>
              <a:rPr lang="it-IT" dirty="0" smtClean="0"/>
              <a:t>”: si chiede al soggetto </a:t>
            </a:r>
            <a:r>
              <a:rPr lang="it-IT" dirty="0"/>
              <a:t>se percepisce lo stimolo oppure no:</a:t>
            </a:r>
          </a:p>
          <a:p>
            <a:pPr lvl="1"/>
            <a:r>
              <a:rPr lang="it-IT" dirty="0" smtClean="0"/>
              <a:t>“Senti </a:t>
            </a:r>
            <a:r>
              <a:rPr lang="it-IT" dirty="0"/>
              <a:t>questo </a:t>
            </a:r>
            <a:r>
              <a:rPr lang="it-IT" dirty="0" smtClean="0"/>
              <a:t>suono?</a:t>
            </a:r>
            <a:r>
              <a:rPr lang="it-IT" dirty="0"/>
              <a:t>”</a:t>
            </a:r>
          </a:p>
          <a:p>
            <a:r>
              <a:rPr lang="it-IT" dirty="0" err="1"/>
              <a:t>nAFC</a:t>
            </a:r>
            <a:r>
              <a:rPr lang="it-IT" dirty="0"/>
              <a:t>: </a:t>
            </a:r>
            <a:r>
              <a:rPr lang="it-IT" dirty="0" smtClean="0"/>
              <a:t>si chiede al soggetto </a:t>
            </a:r>
            <a:r>
              <a:rPr lang="it-IT" dirty="0"/>
              <a:t>di riportarci la caratteristica di uno stimolo (o lo stimolo con la data caratteristica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“Lo stimolo veniva da </a:t>
            </a:r>
            <a:r>
              <a:rPr lang="it-IT" dirty="0" err="1" smtClean="0"/>
              <a:t>sx</a:t>
            </a:r>
            <a:r>
              <a:rPr lang="it-IT" dirty="0" smtClean="0"/>
              <a:t> o da dx?”</a:t>
            </a:r>
          </a:p>
          <a:p>
            <a:pPr lvl="1"/>
            <a:r>
              <a:rPr lang="it-IT" dirty="0" smtClean="0"/>
              <a:t>“Qual era il suono più acuto?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compito: </a:t>
            </a:r>
            <a:r>
              <a:rPr lang="ja-JP" altLang="it-IT" dirty="0">
                <a:latin typeface="Arial"/>
              </a:rPr>
              <a:t>“</a:t>
            </a:r>
            <a:r>
              <a:rPr lang="it-IT" dirty="0"/>
              <a:t>sì/no</a:t>
            </a:r>
            <a:r>
              <a:rPr lang="ja-JP" altLang="it-IT" dirty="0">
                <a:latin typeface="Arial"/>
              </a:rPr>
              <a:t>”</a:t>
            </a:r>
            <a:r>
              <a:rPr lang="it-IT" dirty="0"/>
              <a:t> vs </a:t>
            </a:r>
            <a:r>
              <a:rPr lang="it-IT" dirty="0" err="1"/>
              <a:t>nAFC</a:t>
            </a:r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“Sì/no”:</a:t>
            </a:r>
          </a:p>
          <a:p>
            <a:pPr lvl="1"/>
            <a:r>
              <a:rPr lang="it-IT" dirty="0" smtClean="0"/>
              <a:t>la risposta è intuitiva</a:t>
            </a:r>
          </a:p>
          <a:p>
            <a:r>
              <a:rPr lang="it-IT" dirty="0" err="1" smtClean="0"/>
              <a:t>nAFC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la risposta è verificabile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Contro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“Sì/no”:</a:t>
            </a:r>
          </a:p>
          <a:p>
            <a:pPr lvl="1"/>
            <a:r>
              <a:rPr lang="it-IT" dirty="0"/>
              <a:t>la risposta </a:t>
            </a:r>
            <a:r>
              <a:rPr lang="it-IT" dirty="0" smtClean="0"/>
              <a:t>non è verificabile</a:t>
            </a:r>
            <a:endParaRPr lang="it-IT" dirty="0"/>
          </a:p>
          <a:p>
            <a:r>
              <a:rPr lang="it-IT" dirty="0" err="1"/>
              <a:t>nAFC</a:t>
            </a:r>
            <a:r>
              <a:rPr lang="it-IT" dirty="0"/>
              <a:t>:</a:t>
            </a:r>
          </a:p>
          <a:p>
            <a:pPr lvl="1"/>
            <a:r>
              <a:rPr lang="it-IT" dirty="0" smtClean="0"/>
              <a:t>il soggetto potrebbe indovinare a caso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nAFC</a:t>
            </a:r>
            <a:r>
              <a:rPr lang="it-IT" dirty="0" smtClean="0"/>
              <a:t> </a:t>
            </a:r>
            <a:r>
              <a:rPr lang="it-IT" dirty="0"/>
              <a:t>vs. </a:t>
            </a:r>
            <a:r>
              <a:rPr lang="it-IT" dirty="0" err="1"/>
              <a:t>nIFC</a:t>
            </a:r>
            <a:endParaRPr lang="it-IT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volte negli articoli compare la dicitura </a:t>
            </a:r>
            <a:r>
              <a:rPr lang="it-IT" dirty="0" err="1"/>
              <a:t>nIFC</a:t>
            </a:r>
            <a:r>
              <a:rPr lang="it-IT" dirty="0"/>
              <a:t> (es. 2IFC)</a:t>
            </a:r>
          </a:p>
          <a:p>
            <a:r>
              <a:rPr lang="it-IT" dirty="0"/>
              <a:t>Con </a:t>
            </a:r>
            <a:r>
              <a:rPr lang="it-IT" dirty="0" err="1"/>
              <a:t>nIFC</a:t>
            </a:r>
            <a:r>
              <a:rPr lang="it-IT" dirty="0"/>
              <a:t> si intende che durante il trial sono stati presentati </a:t>
            </a:r>
            <a:r>
              <a:rPr lang="it-IT" dirty="0" err="1"/>
              <a:t>n</a:t>
            </a:r>
            <a:r>
              <a:rPr lang="it-IT" dirty="0"/>
              <a:t> stimoli nel tempo</a:t>
            </a:r>
          </a:p>
          <a:p>
            <a:pPr lvl="1"/>
            <a:r>
              <a:rPr lang="it-IT" dirty="0"/>
              <a:t>i.e., prima </a:t>
            </a:r>
            <a:r>
              <a:rPr lang="it-IT" dirty="0" smtClean="0"/>
              <a:t>l</a:t>
            </a:r>
            <a:r>
              <a:rPr lang="it-IT" dirty="0" smtClean="0">
                <a:latin typeface="Arial"/>
              </a:rPr>
              <a:t>’</a:t>
            </a:r>
            <a:r>
              <a:rPr lang="it-IT" dirty="0" smtClean="0"/>
              <a:t>uno</a:t>
            </a:r>
            <a:r>
              <a:rPr lang="it-IT" dirty="0"/>
              <a:t>, poi </a:t>
            </a:r>
            <a:r>
              <a:rPr lang="it-IT" dirty="0" smtClean="0"/>
              <a:t>l</a:t>
            </a:r>
            <a:r>
              <a:rPr lang="it-IT" altLang="ja-JP" dirty="0" smtClean="0">
                <a:latin typeface="Arial"/>
              </a:rPr>
              <a:t>’</a:t>
            </a:r>
            <a:r>
              <a:rPr lang="it-IT" dirty="0" smtClean="0"/>
              <a:t>altro</a:t>
            </a:r>
            <a:r>
              <a:rPr lang="it-IT" dirty="0"/>
              <a:t>, poi </a:t>
            </a:r>
            <a:r>
              <a:rPr lang="it-IT" dirty="0" smtClean="0"/>
              <a:t>l</a:t>
            </a:r>
            <a:r>
              <a:rPr lang="it-IT" altLang="ja-JP" dirty="0" smtClean="0">
                <a:latin typeface="Arial"/>
              </a:rPr>
              <a:t>’</a:t>
            </a:r>
            <a:r>
              <a:rPr lang="it-IT" dirty="0" smtClean="0"/>
              <a:t>altro</a:t>
            </a:r>
            <a:r>
              <a:rPr lang="it-IT" dirty="0"/>
              <a:t>..</a:t>
            </a:r>
            <a:r>
              <a:rPr lang="it-IT" dirty="0" smtClean="0"/>
              <a:t>.</a:t>
            </a:r>
          </a:p>
          <a:p>
            <a:r>
              <a:rPr lang="it-IT" dirty="0" smtClean="0"/>
              <a:t>Es: 3I-2AFC: vengono presentati tre intervalli sonori ma la risposta chiede di confrontare il secondo ed il terzo con il primo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</a:t>
            </a:r>
            <a:r>
              <a:rPr lang="it-IT" dirty="0" smtClean="0"/>
              <a:t>aggiustamento</a:t>
            </a:r>
            <a:endParaRPr lang="it-IT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Offro </a:t>
            </a:r>
            <a:r>
              <a:rPr lang="it-IT" dirty="0" smtClean="0"/>
              <a:t>all</a:t>
            </a:r>
            <a:r>
              <a:rPr lang="it-IT" dirty="0" smtClean="0">
                <a:latin typeface="Arial"/>
              </a:rPr>
              <a:t>’</a:t>
            </a:r>
            <a:r>
              <a:rPr lang="it-IT" dirty="0" smtClean="0"/>
              <a:t>ascoltatore </a:t>
            </a:r>
            <a:r>
              <a:rPr lang="it-IT" dirty="0"/>
              <a:t>un suono di intensità manipolabile e gli chiedo di </a:t>
            </a:r>
            <a:r>
              <a:rPr lang="it-IT" dirty="0" err="1" smtClean="0"/>
              <a:t>maniporlarla</a:t>
            </a:r>
            <a:r>
              <a:rPr lang="it-IT" dirty="0" smtClean="0"/>
              <a:t> fino a che lo stimolo non è percepito come la consegna richiede:</a:t>
            </a:r>
          </a:p>
          <a:p>
            <a:pPr lvl="1"/>
            <a:r>
              <a:rPr lang="it-IT" dirty="0" smtClean="0"/>
              <a:t>“aggiusta l’altezza di questa nota fino a che non ti sembra intonata”</a:t>
            </a:r>
          </a:p>
          <a:p>
            <a:r>
              <a:rPr lang="it-IT" dirty="0" smtClean="0"/>
              <a:t>Permette di </a:t>
            </a:r>
            <a:r>
              <a:rPr lang="it-IT" smtClean="0"/>
              <a:t>misurare facilmente il </a:t>
            </a:r>
            <a:r>
              <a:rPr lang="it-IT" dirty="0" smtClean="0"/>
              <a:t>punto di eguaglianza soggettivo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1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Stimoli </a:t>
            </a:r>
            <a:r>
              <a:rPr lang="it-IT" dirty="0" smtClean="0"/>
              <a:t>costanti</a:t>
            </a:r>
            <a:endParaRPr lang="it-IT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/>
              <a:t>Scelgo un numero limitato di suoni: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alcuni troppo deboli per essere percepiti</a:t>
            </a:r>
          </a:p>
          <a:p>
            <a:pPr lvl="1">
              <a:lnSpc>
                <a:spcPct val="90000"/>
              </a:lnSpc>
            </a:pPr>
            <a:r>
              <a:rPr lang="it-IT" sz="2400" dirty="0"/>
              <a:t>alcuni percepibili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Li presento in ordine casuale e dopo ogni presentazione chiedo </a:t>
            </a:r>
            <a:r>
              <a:rPr lang="it-IT" sz="2800" dirty="0" smtClean="0"/>
              <a:t>all</a:t>
            </a:r>
            <a:r>
              <a:rPr lang="it-IT" altLang="ja-JP" sz="2800" dirty="0" smtClean="0">
                <a:latin typeface="Arial"/>
              </a:rPr>
              <a:t>’</a:t>
            </a:r>
            <a:r>
              <a:rPr lang="it-IT" sz="2800" dirty="0" smtClean="0"/>
              <a:t>ascoltatore </a:t>
            </a:r>
            <a:r>
              <a:rPr lang="it-IT" sz="2800" dirty="0"/>
              <a:t>se lo ha </a:t>
            </a:r>
            <a:r>
              <a:rPr lang="it-IT" sz="2800" dirty="0" smtClean="0"/>
              <a:t>percepito </a:t>
            </a:r>
            <a:r>
              <a:rPr lang="it-IT" sz="2800" dirty="0"/>
              <a:t>o </a:t>
            </a:r>
            <a:r>
              <a:rPr lang="it-IT" sz="2800" dirty="0" smtClean="0"/>
              <a:t>no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23" y="425043"/>
            <a:ext cx="6234113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57150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it-IT" sz="1800" dirty="0">
                <a:latin typeface="Arial" charset="0"/>
              </a:rPr>
              <a:t>*schema proposto da </a:t>
            </a:r>
            <a:r>
              <a:rPr lang="it-IT" sz="1800" dirty="0" err="1">
                <a:latin typeface="Arial" charset="0"/>
              </a:rPr>
              <a:t>Hendricks</a:t>
            </a:r>
            <a:r>
              <a:rPr lang="it-IT" sz="1800" dirty="0">
                <a:latin typeface="Arial" charset="0"/>
              </a:rPr>
              <a:t>, Marvel, </a:t>
            </a:r>
            <a:r>
              <a:rPr lang="it-IT" sz="1800" dirty="0" err="1">
                <a:latin typeface="Arial" charset="0"/>
              </a:rPr>
              <a:t>Barrington</a:t>
            </a:r>
            <a:r>
              <a:rPr lang="it-IT" sz="1800" dirty="0">
                <a:latin typeface="Arial" charset="0"/>
              </a:rPr>
              <a:t> (1990). The </a:t>
            </a:r>
            <a:r>
              <a:rPr lang="it-IT" sz="1800" dirty="0" err="1">
                <a:latin typeface="Arial" charset="0"/>
              </a:rPr>
              <a:t>dimensions</a:t>
            </a:r>
            <a:r>
              <a:rPr lang="it-IT" sz="1800" dirty="0">
                <a:latin typeface="Arial" charset="0"/>
              </a:rPr>
              <a:t> of </a:t>
            </a:r>
            <a:r>
              <a:rPr lang="it-IT" sz="1800" dirty="0" err="1">
                <a:latin typeface="Arial" charset="0"/>
              </a:rPr>
              <a:t>psychological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dirty="0" err="1">
                <a:latin typeface="Arial" charset="0"/>
              </a:rPr>
              <a:t>research</a:t>
            </a:r>
            <a:r>
              <a:rPr lang="it-IT" sz="1800" dirty="0">
                <a:latin typeface="Arial" charset="0"/>
              </a:rPr>
              <a:t>. </a:t>
            </a:r>
            <a:r>
              <a:rPr lang="it-IT" sz="1800" i="1" dirty="0" err="1">
                <a:latin typeface="Arial" charset="0"/>
              </a:rPr>
              <a:t>Teaching</a:t>
            </a:r>
            <a:r>
              <a:rPr lang="it-IT" sz="1800" i="1" dirty="0">
                <a:latin typeface="Arial" charset="0"/>
              </a:rPr>
              <a:t> of </a:t>
            </a:r>
            <a:r>
              <a:rPr lang="it-IT" sz="1800" i="1" dirty="0" err="1">
                <a:latin typeface="Arial" charset="0"/>
              </a:rPr>
              <a:t>Psychology</a:t>
            </a:r>
            <a:r>
              <a:rPr lang="it-IT" sz="1800" i="1" dirty="0">
                <a:latin typeface="Arial" charset="0"/>
              </a:rPr>
              <a:t>, 17,</a:t>
            </a:r>
            <a:r>
              <a:rPr lang="it-IT" sz="1800" dirty="0">
                <a:latin typeface="Arial" charset="0"/>
              </a:rPr>
              <a:t> 76-82.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Stimoli </a:t>
            </a:r>
            <a:r>
              <a:rPr lang="it-IT" dirty="0" smtClean="0"/>
              <a:t>costanti</a:t>
            </a:r>
            <a:endParaRPr lang="it-IT" dirty="0"/>
          </a:p>
        </p:txBody>
      </p:sp>
      <p:pic>
        <p:nvPicPr>
          <p:cNvPr id="87043" name="Picture 3" descr="C:\Documents and Settings\Massimo\Desktop\sensperc2005\constantstim_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28800"/>
            <a:ext cx="52800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52" name="Group 12"/>
          <p:cNvGrpSpPr>
            <a:grpSpLocks/>
          </p:cNvGrpSpPr>
          <p:nvPr/>
        </p:nvGrpSpPr>
        <p:grpSpPr bwMode="auto">
          <a:xfrm>
            <a:off x="2667000" y="2667000"/>
            <a:ext cx="4953000" cy="3429000"/>
            <a:chOff x="1680" y="1680"/>
            <a:chExt cx="3120" cy="2160"/>
          </a:xfrm>
        </p:grpSpPr>
        <p:sp>
          <p:nvSpPr>
            <p:cNvPr id="87044" name="Oval 4"/>
            <p:cNvSpPr>
              <a:spLocks noChangeArrowheads="1"/>
            </p:cNvSpPr>
            <p:nvPr/>
          </p:nvSpPr>
          <p:spPr bwMode="auto">
            <a:xfrm>
              <a:off x="2841" y="1680"/>
              <a:ext cx="567" cy="567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1680" y="192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>
              <a:off x="3128" y="2016"/>
              <a:ext cx="0" cy="18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56" y="1776"/>
              <a:ext cx="13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dirty="0"/>
                <a:t>la soglia </a:t>
              </a:r>
              <a:r>
                <a:rPr lang="it-IT" dirty="0" smtClean="0"/>
                <a:t>viene </a:t>
              </a:r>
              <a:r>
                <a:rPr lang="it-IT" dirty="0"/>
                <a:t>interpolata</a:t>
              </a:r>
            </a:p>
          </p:txBody>
        </p:sp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072" y="187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5029200" y="4375150"/>
            <a:ext cx="3505200" cy="1720850"/>
            <a:chOff x="3168" y="2756"/>
            <a:chExt cx="2208" cy="1084"/>
          </a:xfrm>
        </p:grpSpPr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696" y="2756"/>
              <a:ext cx="168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/>
                <a:t>es. soglia al 75% = </a:t>
              </a:r>
              <a:r>
                <a:rPr lang="it-IT">
                  <a:cs typeface="Tahoma" charset="0"/>
                </a:rPr>
                <a:t>c.a. 2 dB</a:t>
              </a:r>
              <a:endParaRPr lang="it-IT"/>
            </a:p>
          </p:txBody>
        </p:sp>
        <p:sp>
          <p:nvSpPr>
            <p:cNvPr id="87051" name="Line 11"/>
            <p:cNvSpPr>
              <a:spLocks noChangeShapeType="1"/>
            </p:cNvSpPr>
            <p:nvPr/>
          </p:nvSpPr>
          <p:spPr bwMode="auto">
            <a:xfrm flipH="1">
              <a:off x="3168" y="3264"/>
              <a:ext cx="672" cy="5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4500"/>
            <a:ext cx="8674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97000"/>
            <a:ext cx="7086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Procedure adattive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Adattive </a:t>
            </a:r>
            <a:r>
              <a:rPr lang="it-IT" dirty="0"/>
              <a:t>perché si </a:t>
            </a:r>
            <a:r>
              <a:rPr lang="ja-JP" altLang="it-IT" dirty="0">
                <a:latin typeface="Arial"/>
              </a:rPr>
              <a:t>“</a:t>
            </a:r>
            <a:r>
              <a:rPr lang="it-IT" dirty="0"/>
              <a:t>adattano</a:t>
            </a:r>
            <a:r>
              <a:rPr lang="ja-JP" altLang="it-IT" dirty="0">
                <a:latin typeface="Arial"/>
              </a:rPr>
              <a:t>”</a:t>
            </a:r>
            <a:r>
              <a:rPr lang="it-IT" dirty="0"/>
              <a:t> alle risposte del soggetto</a:t>
            </a:r>
          </a:p>
          <a:p>
            <a:pPr lvl="1"/>
            <a:r>
              <a:rPr lang="it-IT" dirty="0"/>
              <a:t>es. se il soggetto è bravo la procedura presenta molti trials difficili</a:t>
            </a:r>
          </a:p>
          <a:p>
            <a:pPr lvl="1"/>
            <a:r>
              <a:rPr lang="it-IT" dirty="0"/>
              <a:t>se il soggetto non è bravo la procedura presenta molti trials </a:t>
            </a:r>
            <a:r>
              <a:rPr lang="it-IT" dirty="0" smtClean="0"/>
              <a:t>facili</a:t>
            </a:r>
          </a:p>
          <a:p>
            <a:r>
              <a:rPr lang="it-IT" dirty="0" smtClean="0"/>
              <a:t>Sono tre:</a:t>
            </a:r>
          </a:p>
          <a:p>
            <a:pPr lvl="1"/>
            <a:r>
              <a:rPr lang="it-IT" dirty="0" smtClean="0"/>
              <a:t>metodo dei limiti, </a:t>
            </a:r>
            <a:r>
              <a:rPr lang="it-IT" dirty="0" err="1" smtClean="0"/>
              <a:t>simple</a:t>
            </a:r>
            <a:r>
              <a:rPr lang="it-IT" dirty="0" smtClean="0"/>
              <a:t> up-down, </a:t>
            </a:r>
            <a:r>
              <a:rPr lang="it-IT" dirty="0" err="1" smtClean="0"/>
              <a:t>transformed</a:t>
            </a:r>
            <a:r>
              <a:rPr lang="it-IT" dirty="0" smtClean="0"/>
              <a:t> up-down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dei </a:t>
            </a:r>
            <a:r>
              <a:rPr lang="it-IT" dirty="0" smtClean="0"/>
              <a:t>limiti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Presento un suono percepibile e chiedo all’ascoltatore se lo ode</a:t>
            </a:r>
          </a:p>
          <a:p>
            <a:pPr lvl="1"/>
            <a:r>
              <a:rPr lang="it-IT" dirty="0"/>
              <a:t>se risponde “sì” riduco l’intensità di un valore costante (k)</a:t>
            </a:r>
          </a:p>
          <a:p>
            <a:pPr lvl="2"/>
            <a:r>
              <a:rPr lang="it-IT" dirty="0" err="1"/>
              <a:t>ri</a:t>
            </a:r>
            <a:r>
              <a:rPr lang="it-IT" dirty="0"/>
              <a:t>-presento il suono</a:t>
            </a:r>
          </a:p>
          <a:p>
            <a:pPr lvl="1"/>
            <a:r>
              <a:rPr lang="it-IT" dirty="0"/>
              <a:t>se risponde “no” mi fermo e guardo l’intensità a cui sono arrivato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49" name="Rectangle 14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dei limiti</a:t>
            </a:r>
          </a:p>
        </p:txBody>
      </p:sp>
      <p:graphicFrame>
        <p:nvGraphicFramePr>
          <p:cNvPr id="77253" name="Group 147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544060"/>
        </p:xfrm>
        <a:graphic>
          <a:graphicData uri="http://schemas.openxmlformats.org/drawingml/2006/table">
            <a:tbl>
              <a:tblPr/>
              <a:tblGrid>
                <a:gridCol w="1373280"/>
                <a:gridCol w="1368238"/>
                <a:gridCol w="1373281"/>
                <a:gridCol w="1369919"/>
                <a:gridCol w="1371600"/>
                <a:gridCol w="1373281"/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prova 1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prova 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prova 3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prova 4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prova 5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 dB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7259" name="Group 1483"/>
          <p:cNvGrpSpPr>
            <a:grpSpLocks/>
          </p:cNvGrpSpPr>
          <p:nvPr/>
        </p:nvGrpSpPr>
        <p:grpSpPr bwMode="auto">
          <a:xfrm>
            <a:off x="3021013" y="4545013"/>
            <a:ext cx="5437187" cy="1120775"/>
            <a:chOff x="1903" y="2863"/>
            <a:chExt cx="3425" cy="706"/>
          </a:xfrm>
        </p:grpSpPr>
        <p:sp>
          <p:nvSpPr>
            <p:cNvPr id="77254" name="Oval 1478"/>
            <p:cNvSpPr>
              <a:spLocks noChangeArrowheads="1"/>
            </p:cNvSpPr>
            <p:nvPr/>
          </p:nvSpPr>
          <p:spPr bwMode="auto">
            <a:xfrm>
              <a:off x="1903" y="3151"/>
              <a:ext cx="113" cy="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255" name="Oval 1479"/>
            <p:cNvSpPr>
              <a:spLocks noChangeArrowheads="1"/>
            </p:cNvSpPr>
            <p:nvPr/>
          </p:nvSpPr>
          <p:spPr bwMode="auto">
            <a:xfrm>
              <a:off x="2767" y="2863"/>
              <a:ext cx="113" cy="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256" name="Oval 1480"/>
            <p:cNvSpPr>
              <a:spLocks noChangeArrowheads="1"/>
            </p:cNvSpPr>
            <p:nvPr/>
          </p:nvSpPr>
          <p:spPr bwMode="auto">
            <a:xfrm>
              <a:off x="3583" y="34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257" name="Oval 1481"/>
            <p:cNvSpPr>
              <a:spLocks noChangeArrowheads="1"/>
            </p:cNvSpPr>
            <p:nvPr/>
          </p:nvSpPr>
          <p:spPr bwMode="auto">
            <a:xfrm>
              <a:off x="4351" y="2863"/>
              <a:ext cx="113" cy="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258" name="Oval 1482"/>
            <p:cNvSpPr>
              <a:spLocks noChangeArrowheads="1"/>
            </p:cNvSpPr>
            <p:nvPr/>
          </p:nvSpPr>
          <p:spPr bwMode="auto">
            <a:xfrm>
              <a:off x="5215" y="3151"/>
              <a:ext cx="113" cy="11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7262" name="Group 1486"/>
          <p:cNvGrpSpPr>
            <a:grpSpLocks/>
          </p:cNvGrpSpPr>
          <p:nvPr/>
        </p:nvGrpSpPr>
        <p:grpSpPr bwMode="auto">
          <a:xfrm>
            <a:off x="685800" y="2133600"/>
            <a:ext cx="3200400" cy="1295400"/>
            <a:chOff x="432" y="1440"/>
            <a:chExt cx="2016" cy="816"/>
          </a:xfrm>
        </p:grpSpPr>
        <p:sp>
          <p:nvSpPr>
            <p:cNvPr id="77260" name="Text Box 1484"/>
            <p:cNvSpPr txBox="1">
              <a:spLocks noChangeArrowheads="1"/>
            </p:cNvSpPr>
            <p:nvPr/>
          </p:nvSpPr>
          <p:spPr bwMode="auto">
            <a:xfrm>
              <a:off x="720" y="1728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/>
                <a:t>Soglia = 13.5 dB</a:t>
              </a:r>
            </a:p>
          </p:txBody>
        </p:sp>
        <p:sp>
          <p:nvSpPr>
            <p:cNvPr id="77261" name="Oval 1485"/>
            <p:cNvSpPr>
              <a:spLocks noChangeArrowheads="1"/>
            </p:cNvSpPr>
            <p:nvPr/>
          </p:nvSpPr>
          <p:spPr bwMode="auto">
            <a:xfrm>
              <a:off x="432" y="1440"/>
              <a:ext cx="2016" cy="8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Simple up-</a:t>
            </a:r>
            <a:r>
              <a:rPr lang="it-IT" dirty="0" smtClean="0"/>
              <a:t>down</a:t>
            </a:r>
            <a:endParaRPr lang="it-IT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/>
              <a:t>Proposta </a:t>
            </a:r>
            <a:r>
              <a:rPr lang="it-IT" sz="2800" dirty="0" smtClean="0"/>
              <a:t>dal premio Nobel </a:t>
            </a:r>
            <a:r>
              <a:rPr lang="it-IT" sz="2800" dirty="0"/>
              <a:t>von </a:t>
            </a:r>
            <a:r>
              <a:rPr lang="it-IT" sz="2800" dirty="0" err="1"/>
              <a:t>Bekesy</a:t>
            </a:r>
            <a:r>
              <a:rPr lang="it-IT" sz="2800" dirty="0"/>
              <a:t> (1947)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Procediamo </a:t>
            </a:r>
            <a:r>
              <a:rPr lang="it-IT" sz="2800" dirty="0"/>
              <a:t>come nel metodo dei limiti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Quando l</a:t>
            </a:r>
            <a:r>
              <a:rPr lang="ja-JP" altLang="it-IT" sz="2800" dirty="0">
                <a:latin typeface="Arial"/>
              </a:rPr>
              <a:t>’</a:t>
            </a:r>
            <a:r>
              <a:rPr lang="it-IT" sz="2800" dirty="0"/>
              <a:t>ascoltatore dice </a:t>
            </a:r>
            <a:r>
              <a:rPr lang="ja-JP" altLang="it-IT" sz="2800" dirty="0">
                <a:latin typeface="Arial"/>
              </a:rPr>
              <a:t>“</a:t>
            </a:r>
            <a:r>
              <a:rPr lang="it-IT" sz="2800" dirty="0"/>
              <a:t>no</a:t>
            </a:r>
            <a:r>
              <a:rPr lang="ja-JP" altLang="it-IT" sz="2800" dirty="0">
                <a:latin typeface="Arial"/>
              </a:rPr>
              <a:t>”</a:t>
            </a:r>
            <a:r>
              <a:rPr lang="it-IT" sz="2800" dirty="0"/>
              <a:t> allo stimolo di intensità I</a:t>
            </a:r>
            <a:r>
              <a:rPr lang="it-IT" sz="2800" baseline="-25000" dirty="0"/>
              <a:t>n</a:t>
            </a:r>
            <a:r>
              <a:rPr lang="it-IT" sz="2800" dirty="0"/>
              <a:t> non ci fermiamo ma proseguiamo presentando uno stimolo di intensità aumentata </a:t>
            </a:r>
            <a:r>
              <a:rPr lang="it-IT" sz="2800" dirty="0" err="1"/>
              <a:t>I</a:t>
            </a:r>
            <a:r>
              <a:rPr lang="it-IT" sz="2800" baseline="-25000" dirty="0" err="1"/>
              <a:t>n</a:t>
            </a:r>
            <a:r>
              <a:rPr lang="it-IT" sz="2800" dirty="0" err="1" smtClean="0"/>
              <a:t>+</a:t>
            </a:r>
            <a:r>
              <a:rPr lang="it-IT" sz="2800" i="1" dirty="0" err="1" smtClean="0"/>
              <a:t>k</a:t>
            </a:r>
            <a:endParaRPr lang="it-IT" sz="28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Adattive: simple up-down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858000" y="4419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soglia = 7.5 dB</a:t>
            </a:r>
          </a:p>
        </p:txBody>
      </p:sp>
      <p:pic>
        <p:nvPicPr>
          <p:cNvPr id="80918" name="Picture 22" descr="C:\Documents and Settings\Massimo\Desktop\sensperc2005\simpleup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5625"/>
            <a:ext cx="527208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4038600" y="3276600"/>
            <a:ext cx="4724400" cy="2493963"/>
            <a:chOff x="2592" y="2064"/>
            <a:chExt cx="2976" cy="1571"/>
          </a:xfrm>
        </p:grpSpPr>
        <p:grpSp>
          <p:nvGrpSpPr>
            <p:cNvPr id="80909" name="Group 13"/>
            <p:cNvGrpSpPr>
              <a:grpSpLocks/>
            </p:cNvGrpSpPr>
            <p:nvPr/>
          </p:nvGrpSpPr>
          <p:grpSpPr bwMode="auto">
            <a:xfrm>
              <a:off x="2592" y="2064"/>
              <a:ext cx="2976" cy="1571"/>
              <a:chOff x="2592" y="2064"/>
              <a:chExt cx="2976" cy="1571"/>
            </a:xfrm>
          </p:grpSpPr>
          <p:grpSp>
            <p:nvGrpSpPr>
              <p:cNvPr id="80907" name="Group 11"/>
              <p:cNvGrpSpPr>
                <a:grpSpLocks/>
              </p:cNvGrpSpPr>
              <p:nvPr/>
            </p:nvGrpSpPr>
            <p:grpSpPr bwMode="auto">
              <a:xfrm>
                <a:off x="2592" y="2400"/>
                <a:ext cx="1680" cy="1235"/>
                <a:chOff x="2592" y="2400"/>
                <a:chExt cx="1680" cy="1235"/>
              </a:xfrm>
            </p:grpSpPr>
            <p:sp>
              <p:nvSpPr>
                <p:cNvPr id="80900" name="Oval 4"/>
                <p:cNvSpPr>
                  <a:spLocks noChangeArrowheads="1"/>
                </p:cNvSpPr>
                <p:nvPr/>
              </p:nvSpPr>
              <p:spPr bwMode="auto">
                <a:xfrm>
                  <a:off x="2592" y="3085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0901" name="Oval 5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0902" name="Oval 6"/>
                <p:cNvSpPr>
                  <a:spLocks noChangeArrowheads="1"/>
                </p:cNvSpPr>
                <p:nvPr/>
              </p:nvSpPr>
              <p:spPr bwMode="auto">
                <a:xfrm>
                  <a:off x="3421" y="3408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0903" name="Oval 7"/>
                <p:cNvSpPr>
                  <a:spLocks noChangeArrowheads="1"/>
                </p:cNvSpPr>
                <p:nvPr/>
              </p:nvSpPr>
              <p:spPr bwMode="auto">
                <a:xfrm>
                  <a:off x="3744" y="273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0904" name="Oval 8"/>
                <p:cNvSpPr>
                  <a:spLocks noChangeArrowheads="1"/>
                </p:cNvSpPr>
                <p:nvPr/>
              </p:nvSpPr>
              <p:spPr bwMode="auto">
                <a:xfrm>
                  <a:off x="3901" y="3085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0905" name="Oval 9"/>
                <p:cNvSpPr>
                  <a:spLocks noChangeArrowheads="1"/>
                </p:cNvSpPr>
                <p:nvPr/>
              </p:nvSpPr>
              <p:spPr bwMode="auto">
                <a:xfrm>
                  <a:off x="4045" y="273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80908" name="Text Box 12"/>
              <p:cNvSpPr txBox="1">
                <a:spLocks noChangeArrowheads="1"/>
              </p:cNvSpPr>
              <p:nvPr/>
            </p:nvSpPr>
            <p:spPr bwMode="auto">
              <a:xfrm>
                <a:off x="4368" y="2064"/>
                <a:ext cx="12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/>
                  <a:t>reversal</a:t>
                </a:r>
              </a:p>
            </p:txBody>
          </p:sp>
        </p:grpSp>
        <p:grpSp>
          <p:nvGrpSpPr>
            <p:cNvPr id="80915" name="Group 19"/>
            <p:cNvGrpSpPr>
              <a:grpSpLocks/>
            </p:cNvGrpSpPr>
            <p:nvPr/>
          </p:nvGrpSpPr>
          <p:grpSpPr bwMode="auto">
            <a:xfrm>
              <a:off x="2880" y="2304"/>
              <a:ext cx="1440" cy="816"/>
              <a:chOff x="2880" y="2304"/>
              <a:chExt cx="1440" cy="816"/>
            </a:xfrm>
          </p:grpSpPr>
          <p:sp>
            <p:nvSpPr>
              <p:cNvPr id="80911" name="Line 15"/>
              <p:cNvSpPr>
                <a:spLocks noChangeShapeType="1"/>
              </p:cNvSpPr>
              <p:nvPr/>
            </p:nvSpPr>
            <p:spPr bwMode="auto">
              <a:xfrm flipH="1">
                <a:off x="3216" y="2304"/>
                <a:ext cx="1104" cy="1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80913" name="Line 17"/>
              <p:cNvSpPr>
                <a:spLocks noChangeShapeType="1"/>
              </p:cNvSpPr>
              <p:nvPr/>
            </p:nvSpPr>
            <p:spPr bwMode="auto">
              <a:xfrm flipH="1">
                <a:off x="2880" y="2352"/>
                <a:ext cx="1440" cy="76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 flipH="1">
                <a:off x="4032" y="2400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Adattive: trasformed up-down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Proposta da </a:t>
            </a:r>
            <a:r>
              <a:rPr lang="it-IT" sz="2800" dirty="0" err="1"/>
              <a:t>Levitt</a:t>
            </a:r>
            <a:r>
              <a:rPr lang="it-IT" sz="2800" dirty="0"/>
              <a:t> (1971)</a:t>
            </a:r>
          </a:p>
          <a:p>
            <a:r>
              <a:rPr lang="it-IT" sz="2800" dirty="0"/>
              <a:t>Come nella </a:t>
            </a:r>
            <a:r>
              <a:rPr lang="it-IT" sz="2800" dirty="0" err="1"/>
              <a:t>simple</a:t>
            </a:r>
            <a:r>
              <a:rPr lang="it-IT" sz="2800" dirty="0"/>
              <a:t> up-down ma:</a:t>
            </a:r>
          </a:p>
          <a:p>
            <a:pPr lvl="1"/>
            <a:r>
              <a:rPr lang="it-IT" sz="2400" dirty="0"/>
              <a:t>si diminuisce l</a:t>
            </a:r>
            <a:r>
              <a:rPr lang="ja-JP" altLang="it-IT" sz="2400" dirty="0">
                <a:latin typeface="Arial"/>
              </a:rPr>
              <a:t>’</a:t>
            </a:r>
            <a:r>
              <a:rPr lang="it-IT" sz="2400" dirty="0"/>
              <a:t>intensità dello stimolo quando </a:t>
            </a:r>
            <a:r>
              <a:rPr lang="it-IT" sz="2400" dirty="0" smtClean="0"/>
              <a:t>l</a:t>
            </a:r>
            <a:r>
              <a:rPr lang="it-IT" altLang="ja-JP" sz="2400" dirty="0" smtClean="0">
                <a:latin typeface="Arial"/>
              </a:rPr>
              <a:t>’a</a:t>
            </a:r>
            <a:r>
              <a:rPr lang="it-IT" sz="2400" dirty="0" smtClean="0"/>
              <a:t>scoltatore </a:t>
            </a:r>
            <a:r>
              <a:rPr lang="it-IT" sz="2400" dirty="0"/>
              <a:t>risponde a 2 </a:t>
            </a:r>
            <a:r>
              <a:rPr lang="it-IT" sz="2400" dirty="0" smtClean="0"/>
              <a:t>(o più) corrette </a:t>
            </a:r>
            <a:r>
              <a:rPr lang="it-IT" sz="2400" dirty="0"/>
              <a:t>di fila</a:t>
            </a:r>
          </a:p>
          <a:p>
            <a:pPr lvl="1"/>
            <a:r>
              <a:rPr lang="it-IT" sz="2400" dirty="0"/>
              <a:t>si aumenta dopo una sbagliata o una corretta seguita da una </a:t>
            </a:r>
            <a:r>
              <a:rPr lang="it-IT" sz="2400" dirty="0" smtClean="0"/>
              <a:t>sbagliata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Adattive: trasformed up-down</a:t>
            </a:r>
          </a:p>
        </p:txBody>
      </p:sp>
      <p:pic>
        <p:nvPicPr>
          <p:cNvPr id="93189" name="Picture 5" descr="C:\Documents and Settings\Massimo\Desktop\sensperc2005\lev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825625"/>
            <a:ext cx="527208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193" name="Group 9"/>
          <p:cNvGrpSpPr>
            <a:grpSpLocks/>
          </p:cNvGrpSpPr>
          <p:nvPr/>
        </p:nvGrpSpPr>
        <p:grpSpPr bwMode="auto">
          <a:xfrm>
            <a:off x="3810000" y="2514600"/>
            <a:ext cx="2286000" cy="3048000"/>
            <a:chOff x="2400" y="1584"/>
            <a:chExt cx="1440" cy="1920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2400" y="3072"/>
              <a:ext cx="576" cy="432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 flipH="1">
              <a:off x="2832" y="1920"/>
              <a:ext cx="384" cy="10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3192" name="Text Box 8"/>
            <p:cNvSpPr txBox="1">
              <a:spLocks noChangeArrowheads="1"/>
            </p:cNvSpPr>
            <p:nvPr/>
          </p:nvSpPr>
          <p:spPr bwMode="auto">
            <a:xfrm>
              <a:off x="2400" y="1584"/>
              <a:ext cx="14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it-IT" dirty="0"/>
                <a:t>cambio il </a:t>
              </a:r>
              <a:r>
                <a:rPr lang="it-IT" dirty="0" smtClean="0"/>
                <a:t>passo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I metodi della </a:t>
            </a:r>
            <a:r>
              <a:rPr lang="it-IT" dirty="0" smtClean="0"/>
              <a:t>ricerca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Tipologia di ricerca:</a:t>
            </a:r>
          </a:p>
          <a:p>
            <a:pPr lvl="1"/>
            <a:r>
              <a:rPr lang="it-IT" dirty="0"/>
              <a:t>Vera-sperimentale</a:t>
            </a:r>
          </a:p>
          <a:p>
            <a:pPr lvl="1"/>
            <a:r>
              <a:rPr lang="it-IT" dirty="0"/>
              <a:t>Quasi-sperimentale</a:t>
            </a:r>
          </a:p>
          <a:p>
            <a:pPr lvl="1"/>
            <a:r>
              <a:rPr lang="it-IT" dirty="0"/>
              <a:t>Correlazionale</a:t>
            </a:r>
          </a:p>
          <a:p>
            <a:pPr lvl="1"/>
            <a:r>
              <a:rPr lang="it-IT" dirty="0" smtClean="0"/>
              <a:t>Descrittiva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3300"/>
            <a:ext cx="9144000" cy="23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Metodi diretti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metodi diretti servono soprattutto per capire che </a:t>
            </a:r>
            <a:r>
              <a:rPr lang="it-IT" dirty="0" smtClean="0"/>
              <a:t>relazione ci sia tra un dato continuum </a:t>
            </a:r>
            <a:r>
              <a:rPr lang="it-IT" dirty="0"/>
              <a:t>fisico (es. intensità sonora) </a:t>
            </a:r>
            <a:r>
              <a:rPr lang="it-IT" dirty="0" smtClean="0"/>
              <a:t>ed il corrispettivo continuum </a:t>
            </a:r>
            <a:r>
              <a:rPr lang="it-IT" dirty="0"/>
              <a:t>sensoriale (intensità percepita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stima di grandezza (o rapporto)</a:t>
            </a:r>
          </a:p>
          <a:p>
            <a:pPr lvl="1"/>
            <a:r>
              <a:rPr lang="it-IT" dirty="0" smtClean="0"/>
              <a:t>produzione di grandezza (o rapporto)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Stima </a:t>
            </a:r>
            <a:r>
              <a:rPr lang="it-IT" dirty="0" smtClean="0"/>
              <a:t>di grandezza (o rapporto)</a:t>
            </a:r>
            <a:endParaRPr lang="it-IT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Stima di grandezza:</a:t>
            </a:r>
          </a:p>
          <a:p>
            <a:pPr lvl="1"/>
            <a:r>
              <a:rPr lang="it-IT" dirty="0" smtClean="0"/>
              <a:t>“Dimmi quanto intenso ti sembra questo suono in una scala da 0 a 100”</a:t>
            </a:r>
          </a:p>
          <a:p>
            <a:r>
              <a:rPr lang="it-IT" dirty="0" smtClean="0"/>
              <a:t>Stima di rapporto</a:t>
            </a:r>
          </a:p>
          <a:p>
            <a:pPr lvl="1"/>
            <a:r>
              <a:rPr lang="it-IT" dirty="0" smtClean="0"/>
              <a:t>“Dati questi due suoni, se il primo ti sembra intenso 1, quanto ti sembra intenso il secondo?”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4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77800"/>
            <a:ext cx="6121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0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Produzione di </a:t>
            </a:r>
            <a:r>
              <a:rPr lang="it-IT" dirty="0" smtClean="0"/>
              <a:t>grandezza (o rapporto)</a:t>
            </a:r>
            <a:endParaRPr lang="it-IT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Produzione di grandezza: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“Manipola l’intensità di questo suono fino a che non ti pare che sia intenso “10””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Produzione di rapporto</a:t>
            </a:r>
          </a:p>
          <a:p>
            <a:pPr marL="742950" lvl="2" indent="-342900">
              <a:lnSpc>
                <a:spcPct val="90000"/>
              </a:lnSpc>
            </a:pPr>
            <a:r>
              <a:rPr lang="it-IT" dirty="0"/>
              <a:t>“Manipola l’intensità di questo suono fino a che non ti pare che sia intenso </a:t>
            </a:r>
            <a:r>
              <a:rPr lang="it-IT" dirty="0" smtClean="0"/>
              <a:t>intenso il doppio di quest’altro suono”</a:t>
            </a: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metodi cronometrici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Le origini dei tempi di reazioni risalgono a </a:t>
            </a:r>
            <a:r>
              <a:rPr lang="it-IT" dirty="0" err="1"/>
              <a:t>Donders</a:t>
            </a:r>
            <a:r>
              <a:rPr lang="it-IT" dirty="0"/>
              <a:t> (1818-1898) che per primo ipotizza di poter misurare la durata delle diverse </a:t>
            </a:r>
            <a:r>
              <a:rPr lang="ja-JP" altLang="it-IT" dirty="0">
                <a:latin typeface="Arial"/>
              </a:rPr>
              <a:t>“</a:t>
            </a:r>
            <a:r>
              <a:rPr lang="it-IT" dirty="0"/>
              <a:t>operazioni</a:t>
            </a:r>
            <a:r>
              <a:rPr lang="ja-JP" altLang="it-IT" dirty="0">
                <a:latin typeface="Arial"/>
              </a:rPr>
              <a:t>”</a:t>
            </a:r>
            <a:r>
              <a:rPr lang="it-IT" dirty="0"/>
              <a:t> mentali utilizzando la differenza nei tempi di reazione necessari per compiere tali </a:t>
            </a:r>
            <a:r>
              <a:rPr lang="it-IT" dirty="0" smtClean="0"/>
              <a:t>operazioni</a:t>
            </a:r>
          </a:p>
          <a:p>
            <a:r>
              <a:rPr lang="it-IT" dirty="0" smtClean="0"/>
              <a:t>Tempi di reazione:</a:t>
            </a:r>
          </a:p>
          <a:p>
            <a:pPr lvl="1"/>
            <a:r>
              <a:rPr lang="it-IT" dirty="0" err="1" smtClean="0"/>
              <a:t>detezione</a:t>
            </a:r>
            <a:r>
              <a:rPr lang="it-IT" dirty="0" smtClean="0"/>
              <a:t> (o semplice)</a:t>
            </a:r>
          </a:p>
          <a:p>
            <a:pPr lvl="1"/>
            <a:r>
              <a:rPr lang="it-IT" dirty="0" smtClean="0"/>
              <a:t>go/no-go</a:t>
            </a:r>
          </a:p>
          <a:p>
            <a:pPr lvl="1"/>
            <a:r>
              <a:rPr lang="it-IT" dirty="0" smtClean="0"/>
              <a:t>scelta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Tempi di reazione: </a:t>
            </a:r>
            <a:r>
              <a:rPr lang="it-IT" dirty="0" err="1"/>
              <a:t>detezione</a:t>
            </a:r>
            <a:endParaRPr lang="it-I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compiti di </a:t>
            </a:r>
            <a:r>
              <a:rPr lang="ja-JP" altLang="it-IT" dirty="0">
                <a:latin typeface="Arial"/>
              </a:rPr>
              <a:t>“</a:t>
            </a:r>
            <a:r>
              <a:rPr lang="it-IT" dirty="0" err="1"/>
              <a:t>detezione</a:t>
            </a:r>
            <a:r>
              <a:rPr lang="ja-JP" altLang="it-IT" dirty="0">
                <a:latin typeface="Arial"/>
              </a:rPr>
              <a:t>”</a:t>
            </a:r>
            <a:r>
              <a:rPr lang="it-IT" dirty="0"/>
              <a:t> (</a:t>
            </a:r>
            <a:r>
              <a:rPr lang="it-IT" dirty="0" smtClean="0"/>
              <a:t>dall</a:t>
            </a:r>
            <a:r>
              <a:rPr lang="it-IT" altLang="ja-JP" dirty="0" smtClean="0">
                <a:latin typeface="Arial"/>
              </a:rPr>
              <a:t>’</a:t>
            </a:r>
            <a:r>
              <a:rPr lang="it-IT" dirty="0" smtClean="0"/>
              <a:t>inglese </a:t>
            </a:r>
            <a:r>
              <a:rPr lang="it-IT" dirty="0"/>
              <a:t>to </a:t>
            </a:r>
            <a:r>
              <a:rPr lang="it-IT" dirty="0" err="1"/>
              <a:t>detect</a:t>
            </a:r>
            <a:r>
              <a:rPr lang="it-IT" dirty="0"/>
              <a:t>) viene semplicemente chiesto al soggetto di premere un tasto </a:t>
            </a:r>
            <a:r>
              <a:rPr lang="it-IT" dirty="0" smtClean="0"/>
              <a:t>il </a:t>
            </a:r>
            <a:r>
              <a:rPr lang="it-IT" dirty="0"/>
              <a:t>più rapidamente </a:t>
            </a:r>
            <a:r>
              <a:rPr lang="it-IT" dirty="0" smtClean="0"/>
              <a:t>possibile </a:t>
            </a:r>
            <a:r>
              <a:rPr lang="it-IT" dirty="0"/>
              <a:t>in corrispondenza della comparsa di un dato stimolo</a:t>
            </a:r>
          </a:p>
          <a:p>
            <a:r>
              <a:rPr lang="it-IT" dirty="0" smtClean="0"/>
              <a:t>Si misura </a:t>
            </a:r>
            <a:r>
              <a:rPr lang="it-IT" dirty="0"/>
              <a:t>la differenza tra il tempo di comparsa dello stimolo e il tempo di risposta del soggetto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Tempi di reazione: </a:t>
            </a:r>
            <a:r>
              <a:rPr lang="it-IT" dirty="0" smtClean="0"/>
              <a:t>go/no-go</a:t>
            </a:r>
            <a:endParaRPr lang="it-I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compiti </a:t>
            </a:r>
            <a:r>
              <a:rPr lang="it-IT" dirty="0" smtClean="0"/>
              <a:t>go/no-go </a:t>
            </a:r>
            <a:r>
              <a:rPr lang="it-IT" dirty="0"/>
              <a:t>viene chiesto al soggetto di premere un tasto (il più rapidamente possibile) in corrispondenza di un dato particolare stimolo (il target) e non di altri (i </a:t>
            </a:r>
            <a:r>
              <a:rPr lang="it-IT" dirty="0" err="1"/>
              <a:t>distrattori</a:t>
            </a:r>
            <a:r>
              <a:rPr lang="it-IT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/>
              <a:t>In psicologia della musica…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ricerche in psicologia della musica sono molto spesso dei “quasi-esperimenti”</a:t>
            </a:r>
          </a:p>
          <a:p>
            <a:r>
              <a:rPr lang="it-IT" dirty="0" smtClean="0"/>
              <a:t>Spesso infatti confrontano le prestazioni di musicisti e non-musicisti per un determinato compito/caratteristica</a:t>
            </a:r>
          </a:p>
          <a:p>
            <a:r>
              <a:rPr lang="it-IT" dirty="0" smtClean="0"/>
              <a:t>Essere musicista è uno “stato” che non può essere “indotto” sperimentalmente 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Tempi di reazione: scelta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compiti di </a:t>
            </a:r>
            <a:r>
              <a:rPr lang="it-IT" dirty="0" smtClean="0"/>
              <a:t>scelta </a:t>
            </a:r>
            <a:r>
              <a:rPr lang="it-IT" dirty="0"/>
              <a:t>viene chiesto, ad esempio di di premere un tasto (il più rapidamente possibile) se il target è rosso e un secondo tasto se il target è verde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56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5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" y="1117600"/>
            <a:ext cx="9144000" cy="45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4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Spesse volte l’effetto dell’ascolto della musica viene valutato per mezzo di test o questionari</a:t>
            </a:r>
          </a:p>
          <a:p>
            <a:r>
              <a:rPr lang="it-IT" dirty="0" smtClean="0"/>
              <a:t>Esempio: il “Mozart </a:t>
            </a:r>
            <a:r>
              <a:rPr lang="it-IT" dirty="0" err="1" smtClean="0"/>
              <a:t>effect</a:t>
            </a:r>
            <a:r>
              <a:rPr lang="it-IT" dirty="0" smtClean="0"/>
              <a:t>”:</a:t>
            </a:r>
          </a:p>
          <a:p>
            <a:pPr lvl="1"/>
            <a:r>
              <a:rPr lang="it-IT" dirty="0" smtClean="0"/>
              <a:t>l’ascolto della sonata K448 di Mozart migliora la performance in alcune </a:t>
            </a:r>
            <a:r>
              <a:rPr lang="it-IT" dirty="0" err="1" smtClean="0"/>
              <a:t>sottoscale</a:t>
            </a:r>
            <a:r>
              <a:rPr lang="it-IT" dirty="0" smtClean="0"/>
              <a:t> del test d’intelligenza Stanford-</a:t>
            </a:r>
            <a:r>
              <a:rPr lang="it-IT" dirty="0" err="1" smtClean="0"/>
              <a:t>Binet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75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2" y="340777"/>
            <a:ext cx="4293870" cy="59029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945" y="597259"/>
            <a:ext cx="4274820" cy="56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della psicobiologia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confronto tra musicisti e non musicisti viene spesso fatto misurando la risposta cerebrale dei due gruppi</a:t>
            </a:r>
          </a:p>
          <a:p>
            <a:pPr lvl="1"/>
            <a:r>
              <a:rPr lang="it-IT" dirty="0" smtClean="0"/>
              <a:t>oppure si valuta l’effetto differenziale di uno o più stimoli musicali su un singolo ascoltatore</a:t>
            </a:r>
          </a:p>
          <a:p>
            <a:r>
              <a:rPr lang="it-IT" dirty="0" smtClean="0"/>
              <a:t>Principalmente si usano:</a:t>
            </a:r>
          </a:p>
          <a:p>
            <a:pPr lvl="1"/>
            <a:r>
              <a:rPr lang="it-IT" dirty="0" smtClean="0"/>
              <a:t>registrazioni di attività elettrica (EEG, ERP): buona risoluzione temporale, cattiva risoluzione spaziale</a:t>
            </a:r>
          </a:p>
          <a:p>
            <a:pPr lvl="1"/>
            <a:r>
              <a:rPr lang="it-IT" dirty="0" err="1" smtClean="0"/>
              <a:t>fMRI</a:t>
            </a:r>
            <a:r>
              <a:rPr lang="it-IT" dirty="0" smtClean="0"/>
              <a:t>: cattiva risoluzione temporale, buona risoluzione spaziale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47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0" y="1600200"/>
            <a:ext cx="8229600" cy="4876800"/>
          </a:xfrm>
        </p:spPr>
        <p:txBody>
          <a:bodyPr/>
          <a:lstStyle/>
          <a:p>
            <a:r>
              <a:rPr lang="it-IT" dirty="0" smtClean="0"/>
              <a:t>Il segnale EEG rappresenta la somma spaziale e temporale dei potenziali elettrici generati dai neuroni corticali piramidali. </a:t>
            </a:r>
          </a:p>
          <a:p>
            <a:r>
              <a:rPr lang="it-IT" dirty="0" smtClean="0"/>
              <a:t>Ampiezze: 2-100 </a:t>
            </a:r>
            <a:r>
              <a:rPr lang="it-IT" dirty="0" err="1" smtClean="0"/>
              <a:t>μV</a:t>
            </a:r>
            <a:r>
              <a:rPr lang="it-IT" dirty="0" smtClean="0"/>
              <a:t> </a:t>
            </a:r>
          </a:p>
          <a:p>
            <a:r>
              <a:rPr lang="it-IT" dirty="0" smtClean="0"/>
              <a:t>Frequenze: 0.5-60 Hz</a:t>
            </a:r>
          </a:p>
          <a:p>
            <a:endParaRPr lang="en-US" dirty="0"/>
          </a:p>
        </p:txBody>
      </p:sp>
      <p:pic>
        <p:nvPicPr>
          <p:cNvPr id="4" name="Picture 3" descr="e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2" y="3580064"/>
            <a:ext cx="451612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9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caratterizzato da più frequenze</a:t>
            </a:r>
          </a:p>
          <a:p>
            <a:r>
              <a:rPr lang="it-IT" dirty="0" smtClean="0"/>
              <a:t>La frequenza e l’ampiezza delle onde sono inversamente proporzionali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17" y="3484109"/>
            <a:ext cx="4500880" cy="2926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283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ERP: Event-</a:t>
            </a:r>
            <a:r>
              <a:rPr lang="en-US" dirty="0"/>
              <a:t>R</a:t>
            </a:r>
            <a:r>
              <a:rPr lang="en-US" dirty="0" smtClean="0"/>
              <a:t>elated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smtClean="0"/>
              <a:t>ERP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modificazioni</a:t>
            </a:r>
            <a:r>
              <a:rPr lang="en-US" dirty="0"/>
              <a:t> </a:t>
            </a:r>
            <a:r>
              <a:rPr lang="en-US" dirty="0" err="1"/>
              <a:t>dell’attività</a:t>
            </a:r>
            <a:r>
              <a:rPr lang="en-US" dirty="0"/>
              <a:t> </a:t>
            </a:r>
            <a:r>
              <a:rPr lang="en-US" dirty="0" err="1"/>
              <a:t>elettrica</a:t>
            </a:r>
            <a:r>
              <a:rPr lang="en-US" dirty="0"/>
              <a:t> </a:t>
            </a:r>
            <a:r>
              <a:rPr lang="en-US" dirty="0" err="1"/>
              <a:t>cerebrale</a:t>
            </a:r>
            <a:r>
              <a:rPr lang="en-US" dirty="0"/>
              <a:t> </a:t>
            </a:r>
            <a:r>
              <a:rPr lang="en-US" dirty="0" err="1"/>
              <a:t>spontanea</a:t>
            </a:r>
            <a:r>
              <a:rPr lang="en-US" dirty="0"/>
              <a:t> (</a:t>
            </a:r>
            <a:r>
              <a:rPr lang="en-US" dirty="0" err="1"/>
              <a:t>variazioni</a:t>
            </a:r>
            <a:r>
              <a:rPr lang="en-US" dirty="0"/>
              <a:t> del </a:t>
            </a:r>
            <a:r>
              <a:rPr lang="en-US" dirty="0" err="1"/>
              <a:t>potenziale</a:t>
            </a:r>
            <a:r>
              <a:rPr lang="en-US" dirty="0"/>
              <a:t> </a:t>
            </a:r>
            <a:r>
              <a:rPr lang="en-US" dirty="0" err="1"/>
              <a:t>elettrico</a:t>
            </a:r>
            <a:r>
              <a:rPr lang="en-US" dirty="0"/>
              <a:t>) </a:t>
            </a:r>
            <a:r>
              <a:rPr lang="en-US" dirty="0" err="1"/>
              <a:t>sincronizzati</a:t>
            </a:r>
            <a:r>
              <a:rPr lang="en-US" dirty="0"/>
              <a:t> con un </a:t>
            </a:r>
            <a:r>
              <a:rPr lang="en-US" dirty="0" err="1" smtClean="0"/>
              <a:t>evento</a:t>
            </a:r>
            <a:r>
              <a:rPr lang="en-US" dirty="0" smtClean="0"/>
              <a:t>, </a:t>
            </a:r>
            <a:r>
              <a:rPr lang="en-US" dirty="0"/>
              <a:t>come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di </a:t>
            </a:r>
            <a:r>
              <a:rPr lang="en-US" dirty="0" err="1"/>
              <a:t>inizio</a:t>
            </a:r>
            <a:r>
              <a:rPr lang="en-US" dirty="0"/>
              <a:t> di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stimolo</a:t>
            </a:r>
            <a:r>
              <a:rPr lang="en-US" dirty="0"/>
              <a:t> </a:t>
            </a:r>
            <a:r>
              <a:rPr lang="en-US" dirty="0" err="1"/>
              <a:t>sensoriale</a:t>
            </a:r>
            <a:r>
              <a:rPr lang="en-US" dirty="0"/>
              <a:t>, o di un </a:t>
            </a:r>
            <a:r>
              <a:rPr lang="en-US" dirty="0" err="1"/>
              <a:t>movimento</a:t>
            </a:r>
            <a:r>
              <a:rPr lang="en-US" dirty="0"/>
              <a:t>, o </a:t>
            </a:r>
            <a:r>
              <a:rPr lang="en-US" dirty="0" err="1" smtClean="0"/>
              <a:t>legati</a:t>
            </a:r>
            <a:r>
              <a:rPr lang="en-US" dirty="0" smtClean="0"/>
              <a:t> </a:t>
            </a:r>
            <a:r>
              <a:rPr lang="en-US" dirty="0"/>
              <a:t>a un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 smtClean="0"/>
              <a:t>cognitivo</a:t>
            </a:r>
            <a:r>
              <a:rPr lang="en-US" dirty="0" smtClean="0"/>
              <a:t> </a:t>
            </a:r>
            <a:r>
              <a:rPr lang="en-US" dirty="0" err="1"/>
              <a:t>endogeno</a:t>
            </a:r>
            <a:r>
              <a:rPr lang="en-US" dirty="0"/>
              <a:t> (</a:t>
            </a:r>
            <a:r>
              <a:rPr lang="en-US" dirty="0" err="1"/>
              <a:t>es</a:t>
            </a:r>
            <a:r>
              <a:rPr lang="en-US" dirty="0"/>
              <a:t>. </a:t>
            </a:r>
            <a:r>
              <a:rPr lang="en-US" dirty="0" err="1"/>
              <a:t>aspettativa</a:t>
            </a:r>
            <a:r>
              <a:rPr lang="en-US" dirty="0"/>
              <a:t> di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stimolo</a:t>
            </a:r>
            <a:r>
              <a:rPr lang="en-US" smtClean="0"/>
              <a:t>)</a:t>
            </a:r>
            <a:endParaRPr lang="en-US" dirty="0"/>
          </a:p>
          <a:p>
            <a:r>
              <a:rPr lang="en-US" dirty="0" err="1" smtClean="0"/>
              <a:t>Gli</a:t>
            </a:r>
            <a:r>
              <a:rPr lang="en-US" dirty="0" smtClean="0"/>
              <a:t> ERP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 smtClean="0"/>
              <a:t>ampiezza</a:t>
            </a:r>
            <a:r>
              <a:rPr lang="en-US" dirty="0" smtClean="0"/>
              <a:t> </a:t>
            </a:r>
            <a:r>
              <a:rPr lang="en-US" dirty="0" err="1" smtClean="0"/>
              <a:t>ridotta</a:t>
            </a:r>
            <a:r>
              <a:rPr lang="en-US" dirty="0" smtClean="0"/>
              <a:t> </a:t>
            </a:r>
            <a:r>
              <a:rPr lang="en-US" dirty="0"/>
              <a:t>(0,1 – 10 </a:t>
            </a:r>
            <a:r>
              <a:rPr lang="en-US" dirty="0" err="1"/>
              <a:t>μV</a:t>
            </a:r>
            <a:r>
              <a:rPr lang="en-US" dirty="0"/>
              <a:t>)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all’EEG</a:t>
            </a:r>
            <a:r>
              <a:rPr lang="en-US" dirty="0"/>
              <a:t> e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 smtClean="0"/>
              <a:t>estratti</a:t>
            </a:r>
            <a:r>
              <a:rPr lang="en-US" dirty="0" smtClean="0"/>
              <a:t> </a:t>
            </a:r>
            <a:r>
              <a:rPr lang="en-US" dirty="0"/>
              <a:t>dal </a:t>
            </a:r>
            <a:r>
              <a:rPr lang="en-US" dirty="0" err="1"/>
              <a:t>rumore</a:t>
            </a:r>
            <a:r>
              <a:rPr lang="en-US" dirty="0"/>
              <a:t> di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mediando</a:t>
            </a:r>
            <a:r>
              <a:rPr lang="en-US" dirty="0"/>
              <a:t> </a:t>
            </a:r>
            <a:r>
              <a:rPr lang="en-US" dirty="0" err="1"/>
              <a:t>numerose</a:t>
            </a:r>
            <a:r>
              <a:rPr lang="en-US" dirty="0"/>
              <a:t> </a:t>
            </a:r>
            <a:r>
              <a:rPr lang="en-US" dirty="0" err="1"/>
              <a:t>registrazioni</a:t>
            </a:r>
            <a:r>
              <a:rPr lang="en-US" dirty="0"/>
              <a:t> (Averaging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4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ERPs </a:t>
            </a:r>
            <a:endParaRPr lang="en-US" dirty="0"/>
          </a:p>
        </p:txBody>
      </p:sp>
      <p:pic>
        <p:nvPicPr>
          <p:cNvPr id="4" name="Picture 3" descr="e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75" y="1904815"/>
            <a:ext cx="6414727" cy="44448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32682" y="1904815"/>
            <a:ext cx="13805" cy="44448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48057" y="1904815"/>
            <a:ext cx="13805" cy="44448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31910" y="1904815"/>
            <a:ext cx="13805" cy="44448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81421" y="1904815"/>
            <a:ext cx="13805" cy="44448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54835" y="1904815"/>
            <a:ext cx="13805" cy="444485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2244" y="6461085"/>
            <a:ext cx="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10010" y="6461056"/>
            <a:ext cx="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2805" y="6475398"/>
            <a:ext cx="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3374" y="6428819"/>
            <a:ext cx="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0592" y="6433980"/>
            <a:ext cx="64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45715" y="1232972"/>
            <a:ext cx="449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Segnale</a:t>
            </a:r>
            <a:r>
              <a:rPr lang="en-US" dirty="0" smtClean="0"/>
              <a:t> continuo con triggers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/>
              <a:t>Musicisti vs non musicisti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confronto tra musicisti e non musicisti spesso non si sa quale dei due funga da “gruppo sperimentale” e 	quale da “gruppo di controllo”</a:t>
            </a:r>
          </a:p>
          <a:p>
            <a:r>
              <a:rPr lang="it-IT" dirty="0" smtClean="0"/>
              <a:t>Inoltre, è spesso utile che i due gruppi siano all’oscuro della presenza dell’altro gruppo per non indurre, ansia, aspettative, o qualsiasi tipo di effetto indesiderato (vedi slide successive)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46" y="2166207"/>
            <a:ext cx="2449329" cy="40481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935" y="1524000"/>
            <a:ext cx="25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Creazione</a:t>
            </a:r>
            <a:r>
              <a:rPr lang="en-US" dirty="0" smtClean="0"/>
              <a:t> di </a:t>
            </a:r>
            <a:r>
              <a:rPr lang="en-US" dirty="0" err="1" smtClean="0"/>
              <a:t>epoche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705" y="1824302"/>
            <a:ext cx="2696712" cy="44698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6435" y="1524000"/>
            <a:ext cx="370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3) Average (o media)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epoche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3707" y="6214404"/>
            <a:ext cx="839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Assunto</a:t>
            </a:r>
            <a:r>
              <a:rPr lang="en-US" dirty="0" smtClean="0"/>
              <a:t> di base: </a:t>
            </a:r>
            <a:r>
              <a:rPr lang="en-US" dirty="0" err="1" smtClean="0"/>
              <a:t>l’attività</a:t>
            </a:r>
            <a:r>
              <a:rPr lang="en-US" dirty="0" smtClean="0"/>
              <a:t> </a:t>
            </a:r>
            <a:r>
              <a:rPr lang="en-US" dirty="0" err="1" smtClean="0"/>
              <a:t>spontanea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annulla</a:t>
            </a:r>
            <a:r>
              <a:rPr lang="en-US" dirty="0" smtClean="0"/>
              <a:t> </a:t>
            </a:r>
            <a:r>
              <a:rPr lang="en-US" dirty="0" err="1" smtClean="0"/>
              <a:t>essendo</a:t>
            </a:r>
            <a:r>
              <a:rPr lang="en-US" dirty="0" smtClean="0"/>
              <a:t> </a:t>
            </a:r>
            <a:r>
              <a:rPr lang="en-US" dirty="0" err="1" smtClean="0"/>
              <a:t>casuale</a:t>
            </a:r>
            <a:r>
              <a:rPr lang="en-US" dirty="0" smtClean="0"/>
              <a:t>,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‘emerge’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l’attività</a:t>
            </a:r>
            <a:r>
              <a:rPr lang="en-US" dirty="0" smtClean="0"/>
              <a:t> </a:t>
            </a:r>
            <a:r>
              <a:rPr lang="en-US" dirty="0" err="1" smtClean="0"/>
              <a:t>evocata</a:t>
            </a:r>
            <a:r>
              <a:rPr lang="en-US" dirty="0" smtClean="0"/>
              <a:t> </a:t>
            </a:r>
            <a:r>
              <a:rPr lang="en-US" dirty="0" err="1" smtClean="0"/>
              <a:t>dallo</a:t>
            </a:r>
            <a:r>
              <a:rPr lang="en-US" dirty="0" smtClean="0"/>
              <a:t> </a:t>
            </a:r>
            <a:r>
              <a:rPr lang="en-US" dirty="0" err="1" smtClean="0"/>
              <a:t>stimolo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8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L’Average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effettua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diverse </a:t>
            </a:r>
            <a:r>
              <a:rPr lang="en-US" dirty="0" err="1" smtClean="0"/>
              <a:t>epoche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/>
              <a:t> </a:t>
            </a:r>
            <a:r>
              <a:rPr lang="en-US" dirty="0" err="1" smtClean="0"/>
              <a:t>stessa</a:t>
            </a:r>
            <a:r>
              <a:rPr lang="en-US" dirty="0" smtClean="0"/>
              <a:t> CONDIZIONE </a:t>
            </a:r>
            <a:r>
              <a:rPr lang="en-US" dirty="0" err="1" smtClean="0"/>
              <a:t>sperimentale</a:t>
            </a:r>
            <a:r>
              <a:rPr lang="en-US" dirty="0" smtClean="0"/>
              <a:t> e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ELETTRODO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07" y="3193785"/>
            <a:ext cx="5138590" cy="2483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000" y="5798410"/>
            <a:ext cx="80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elettrodi</a:t>
            </a:r>
            <a:r>
              <a:rPr lang="en-US" dirty="0" smtClean="0"/>
              <a:t>: </a:t>
            </a:r>
            <a:r>
              <a:rPr lang="en-US" dirty="0" err="1" smtClean="0"/>
              <a:t>solitamente</a:t>
            </a:r>
            <a:r>
              <a:rPr lang="en-US" dirty="0" smtClean="0"/>
              <a:t> 19-32-64-256 </a:t>
            </a:r>
            <a:r>
              <a:rPr lang="en-US" dirty="0" err="1" smtClean="0"/>
              <a:t>canali</a:t>
            </a:r>
            <a:endParaRPr lang="en-US" dirty="0"/>
          </a:p>
        </p:txBody>
      </p:sp>
      <p:pic>
        <p:nvPicPr>
          <p:cNvPr id="6" name="Picture 5" descr="64canal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84" y="3773838"/>
            <a:ext cx="2565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Cosa</a:t>
            </a:r>
            <a:r>
              <a:rPr lang="en-US" dirty="0" smtClean="0"/>
              <a:t> ci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ERP?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Latenza</a:t>
            </a:r>
          </a:p>
          <a:p>
            <a:pPr lvl="1"/>
            <a:r>
              <a:rPr lang="it-IT" dirty="0" smtClean="0"/>
              <a:t>permette di conoscere il timing di un dato processo cognitivo, o l’effetto delle nostre variabili sperimentali sul dato processo</a:t>
            </a:r>
          </a:p>
          <a:p>
            <a:r>
              <a:rPr lang="it-IT" dirty="0" smtClean="0"/>
              <a:t>Ampiezza</a:t>
            </a:r>
          </a:p>
          <a:p>
            <a:pPr lvl="1"/>
            <a:r>
              <a:rPr lang="it-IT" dirty="0" smtClean="0"/>
              <a:t>ha un valore più ‘quantitativo’. Indica che un processo è coinvolto a differenti gradi nelle diverse condizioni sperimentali</a:t>
            </a:r>
          </a:p>
          <a:p>
            <a:r>
              <a:rPr lang="it-IT" dirty="0" smtClean="0"/>
              <a:t>Distribuzione spaziale</a:t>
            </a:r>
          </a:p>
          <a:p>
            <a:pPr lvl="1"/>
            <a:r>
              <a:rPr lang="it-IT"/>
              <a:t>d</a:t>
            </a:r>
            <a:r>
              <a:rPr lang="it-IT" smtClean="0"/>
              <a:t>ifferenti </a:t>
            </a:r>
            <a:r>
              <a:rPr lang="it-IT" dirty="0" smtClean="0"/>
              <a:t>distribuzioni spaziali riflettono differenti pattern neurali d’attivazione</a:t>
            </a:r>
          </a:p>
        </p:txBody>
      </p:sp>
    </p:spTree>
    <p:extLst>
      <p:ext uri="{BB962C8B-B14F-4D97-AF65-F5344CB8AC3E}">
        <p14:creationId xmlns:p14="http://schemas.microsoft.com/office/powerpoint/2010/main" val="2458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5" y="294310"/>
            <a:ext cx="7853680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0" y="4242360"/>
            <a:ext cx="7289800" cy="1892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24" y="1074410"/>
            <a:ext cx="6997700" cy="28067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41850" y="6071919"/>
            <a:ext cx="22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musicisti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74909" y="322799"/>
            <a:ext cx="22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smtClean="0"/>
              <a:t>non-musicisti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8728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Risonanza magnetica (MRI)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Grazie a cosa funziona:</a:t>
            </a:r>
          </a:p>
          <a:p>
            <a:pPr lvl="1"/>
            <a:r>
              <a:rPr lang="it-IT" dirty="0" smtClean="0"/>
              <a:t>reazione </a:t>
            </a:r>
            <a:r>
              <a:rPr lang="it-IT" dirty="0"/>
              <a:t>degli atomi di idrogeno inseriti all’interno di un campo magnetico </a:t>
            </a:r>
          </a:p>
          <a:p>
            <a:r>
              <a:rPr lang="it-IT" dirty="0" smtClean="0"/>
              <a:t>Cosa evidenzia:</a:t>
            </a:r>
          </a:p>
          <a:p>
            <a:pPr lvl="1"/>
            <a:r>
              <a:rPr lang="it-IT" dirty="0" smtClean="0"/>
              <a:t>diversa </a:t>
            </a:r>
            <a:r>
              <a:rPr lang="it-IT" dirty="0"/>
              <a:t>“risonanza” dei tessuti che compongono il corpo umano all’interno del campo </a:t>
            </a:r>
            <a:r>
              <a:rPr lang="it-IT" dirty="0" smtClean="0"/>
              <a:t>magnetico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63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Risonanza magnetica (MRI)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Mettere una persona all’interno di un campo magnetico</a:t>
            </a:r>
          </a:p>
          <a:p>
            <a:r>
              <a:rPr lang="it-IT" dirty="0"/>
              <a:t>Inviarle delle radioonde </a:t>
            </a:r>
          </a:p>
          <a:p>
            <a:r>
              <a:rPr lang="it-IT" dirty="0"/>
              <a:t>Interrompere l’invio delle radioonde</a:t>
            </a:r>
          </a:p>
          <a:p>
            <a:r>
              <a:rPr lang="it-IT" dirty="0"/>
              <a:t>Ricezione delle onde che la persona emette in risposta a quelle </a:t>
            </a:r>
            <a:r>
              <a:rPr lang="it-IT" dirty="0" smtClean="0"/>
              <a:t>inviate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7491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71550" y="1917700"/>
            <a:ext cx="6705600" cy="2384425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  <a:cs typeface="Arial" charset="0"/>
            </a:endParaRPr>
          </a:p>
        </p:txBody>
      </p:sp>
      <p:pic>
        <p:nvPicPr>
          <p:cNvPr id="145412" name="Picture 4" descr="psypic-ah-ana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320925"/>
            <a:ext cx="231457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5010150" y="2473325"/>
            <a:ext cx="2057400" cy="1677988"/>
            <a:chOff x="2592" y="912"/>
            <a:chExt cx="1248" cy="912"/>
          </a:xfrm>
        </p:grpSpPr>
        <p:pic>
          <p:nvPicPr>
            <p:cNvPr id="4114" name="Picture 6" descr="psypic-ah-func-1"/>
            <p:cNvPicPr>
              <a:picLocks noChangeAspect="1" noChangeArrowheads="1"/>
            </p:cNvPicPr>
            <p:nvPr/>
          </p:nvPicPr>
          <p:blipFill>
            <a:blip r:embed="rId4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12709" r="5661" b="6795"/>
            <a:stretch>
              <a:fillRect/>
            </a:stretch>
          </p:blipFill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Rectangle 7"/>
            <p:cNvSpPr>
              <a:spLocks noChangeArrowheads="1"/>
            </p:cNvSpPr>
            <p:nvPr/>
          </p:nvSpPr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2232025" y="1920875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FF00"/>
                </a:solidFill>
                <a:cs typeface="Arial" charset="0"/>
              </a:rPr>
              <a:t>MRI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1025" y="1920875"/>
            <a:ext cx="96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FFFF00"/>
                </a:solidFill>
                <a:cs typeface="Arial" charset="0"/>
              </a:rPr>
              <a:t>fMRI</a:t>
            </a:r>
          </a:p>
        </p:txBody>
      </p:sp>
      <p:grpSp>
        <p:nvGrpSpPr>
          <p:cNvPr id="145419" name="Group 11"/>
          <p:cNvGrpSpPr>
            <a:grpSpLocks/>
          </p:cNvGrpSpPr>
          <p:nvPr/>
        </p:nvGrpSpPr>
        <p:grpSpPr bwMode="auto">
          <a:xfrm>
            <a:off x="5795963" y="3344863"/>
            <a:ext cx="2057400" cy="1677987"/>
            <a:chOff x="2592" y="912"/>
            <a:chExt cx="1248" cy="912"/>
          </a:xfrm>
        </p:grpSpPr>
        <p:pic>
          <p:nvPicPr>
            <p:cNvPr id="4112" name="Picture 12" descr="psypic-ah-func-1"/>
            <p:cNvPicPr>
              <a:picLocks noChangeAspect="1" noChangeArrowheads="1"/>
            </p:cNvPicPr>
            <p:nvPr/>
          </p:nvPicPr>
          <p:blipFill>
            <a:blip r:embed="rId4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12709" r="5661" b="6795"/>
            <a:stretch>
              <a:fillRect/>
            </a:stretch>
          </p:blipFill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Rectangle 13"/>
            <p:cNvSpPr>
              <a:spLocks noChangeArrowheads="1"/>
            </p:cNvSpPr>
            <p:nvPr/>
          </p:nvSpPr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5422" name="Group 14"/>
          <p:cNvGrpSpPr>
            <a:grpSpLocks/>
          </p:cNvGrpSpPr>
          <p:nvPr/>
        </p:nvGrpSpPr>
        <p:grpSpPr bwMode="auto">
          <a:xfrm>
            <a:off x="6581775" y="4216400"/>
            <a:ext cx="2057400" cy="1677988"/>
            <a:chOff x="2592" y="912"/>
            <a:chExt cx="1248" cy="912"/>
          </a:xfrm>
        </p:grpSpPr>
        <p:pic>
          <p:nvPicPr>
            <p:cNvPr id="4110" name="Picture 15" descr="psypic-ah-func-1"/>
            <p:cNvPicPr>
              <a:picLocks noChangeAspect="1" noChangeArrowheads="1"/>
            </p:cNvPicPr>
            <p:nvPr/>
          </p:nvPicPr>
          <p:blipFill>
            <a:blip r:embed="rId4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12709" r="5661" b="6795"/>
            <a:stretch>
              <a:fillRect/>
            </a:stretch>
          </p:blipFill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Rectangle 16"/>
            <p:cNvSpPr>
              <a:spLocks noChangeArrowheads="1"/>
            </p:cNvSpPr>
            <p:nvPr/>
          </p:nvSpPr>
          <p:spPr bwMode="auto">
            <a:xfrm>
              <a:off x="2592" y="912"/>
              <a:ext cx="124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1908175" y="4381500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STRUTTURA</a:t>
            </a: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8604250" y="54816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Times New Roman" charset="0"/>
                <a:cs typeface="Arial" charset="0"/>
              </a:rPr>
              <a:t>…</a:t>
            </a: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5867400" y="6037263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FUNZIONE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2017416" y="5389563"/>
            <a:ext cx="23881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functional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MRI </a:t>
            </a:r>
          </a:p>
          <a:p>
            <a:pPr algn="ctr" eaLnBrk="1" hangingPunct="1"/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fMRI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fMRI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/>
      <p:bldP spid="145418" grpId="0"/>
      <p:bldP spid="145425" grpId="0"/>
      <p:bldP spid="145429" grpId="0"/>
      <p:bldP spid="1454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34975" y="4778375"/>
            <a:ext cx="1547813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b="1" dirty="0"/>
              <a:t>Attività </a:t>
            </a:r>
          </a:p>
          <a:p>
            <a:pPr algn="ctr" eaLnBrk="1" hangingPunct="1"/>
            <a:r>
              <a:rPr lang="it-IT" sz="2000" b="1" dirty="0"/>
              <a:t>dei neuroni</a:t>
            </a: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2339975" y="4830763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 dirty="0"/>
              <a:t>Richiesta di ossigeno</a:t>
            </a:r>
          </a:p>
        </p:txBody>
      </p:sp>
      <p:sp>
        <p:nvSpPr>
          <p:cNvPr id="600073" name="AutoShape 9"/>
          <p:cNvSpPr>
            <a:spLocks noChangeArrowheads="1"/>
          </p:cNvSpPr>
          <p:nvPr/>
        </p:nvSpPr>
        <p:spPr bwMode="auto">
          <a:xfrm>
            <a:off x="2051050" y="4273550"/>
            <a:ext cx="2089150" cy="1223963"/>
          </a:xfrm>
          <a:prstGeom prst="upArrow">
            <a:avLst>
              <a:gd name="adj1" fmla="val 72546"/>
              <a:gd name="adj2" fmla="val 27644"/>
            </a:avLst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0074" name="AutoShape 10"/>
          <p:cNvSpPr>
            <a:spLocks noChangeArrowheads="1"/>
          </p:cNvSpPr>
          <p:nvPr/>
        </p:nvSpPr>
        <p:spPr bwMode="auto">
          <a:xfrm>
            <a:off x="2051050" y="2841625"/>
            <a:ext cx="2089150" cy="1223963"/>
          </a:xfrm>
          <a:prstGeom prst="upArrow">
            <a:avLst>
              <a:gd name="adj1" fmla="val 72546"/>
              <a:gd name="adj2" fmla="val 27644"/>
            </a:avLst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2484438" y="1992313"/>
            <a:ext cx="424815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b="1" dirty="0"/>
              <a:t>Ossigeno = aumento “risonanza”</a:t>
            </a:r>
          </a:p>
        </p:txBody>
      </p:sp>
      <p:sp>
        <p:nvSpPr>
          <p:cNvPr id="600076" name="AutoShape 12"/>
          <p:cNvSpPr>
            <a:spLocks noChangeArrowheads="1"/>
          </p:cNvSpPr>
          <p:nvPr/>
        </p:nvSpPr>
        <p:spPr bwMode="auto">
          <a:xfrm rot="10800000">
            <a:off x="5651500" y="2625725"/>
            <a:ext cx="793750" cy="1223963"/>
          </a:xfrm>
          <a:prstGeom prst="upArrow">
            <a:avLst>
              <a:gd name="adj1" fmla="val 22407"/>
              <a:gd name="adj2" fmla="val 4239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0077" name="Text Box 13"/>
          <p:cNvSpPr txBox="1">
            <a:spLocks noChangeArrowheads="1"/>
          </p:cNvSpPr>
          <p:nvPr/>
        </p:nvSpPr>
        <p:spPr bwMode="auto">
          <a:xfrm>
            <a:off x="2268538" y="3128963"/>
            <a:ext cx="165417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700" b="1" dirty="0"/>
              <a:t>Afflusso di sangue carico di ossigeno</a:t>
            </a:r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>
            <a:off x="4664075" y="4065588"/>
            <a:ext cx="2825750" cy="7270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b="1"/>
              <a:t>Aumento del segnale </a:t>
            </a:r>
          </a:p>
          <a:p>
            <a:pPr algn="ctr" eaLnBrk="1" hangingPunct="1"/>
            <a:r>
              <a:rPr lang="it-IT" sz="2000" b="1"/>
              <a:t>fMRI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fMRI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03663" y="3232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591880" name="Picture 8" descr="100_3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3109" r="24699" b="19440"/>
          <a:stretch>
            <a:fillRect/>
          </a:stretch>
        </p:blipFill>
        <p:spPr bwMode="auto">
          <a:xfrm>
            <a:off x="2016125" y="914401"/>
            <a:ext cx="5136266" cy="51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L’effetto </a:t>
            </a:r>
            <a:r>
              <a:rPr lang="it-IT" dirty="0" err="1"/>
              <a:t>Hawthorne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rendersi conto che una variabile indipendente non considerata (e che ha un forte effetto sui risultati di una ricerca)</a:t>
            </a:r>
          </a:p>
          <a:p>
            <a:r>
              <a:rPr lang="it-IT" dirty="0"/>
              <a:t>Scoperto durante delle ricerche sperimentali effettuate nella fabbrica </a:t>
            </a:r>
            <a:r>
              <a:rPr lang="it-IT" dirty="0" err="1"/>
              <a:t>Hawthorne</a:t>
            </a:r>
            <a:r>
              <a:rPr lang="it-IT" dirty="0"/>
              <a:t> Works per trovare le migliori (ovvero più produttive) condizioni di lavoro per gli </a:t>
            </a:r>
            <a:r>
              <a:rPr lang="it-IT" dirty="0" smtClean="0"/>
              <a:t>operai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30190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3437255"/>
            <a:ext cx="32766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448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Qualunque sia il metodo…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fine è coerente col metodo:</a:t>
            </a:r>
          </a:p>
          <a:p>
            <a:pPr lvl="1"/>
            <a:r>
              <a:rPr lang="it-IT" dirty="0" smtClean="0"/>
              <a:t>il metodo di ricerca deve essere appropriato per misurare ciò che intendiamo misurare</a:t>
            </a:r>
          </a:p>
        </p:txBody>
      </p:sp>
    </p:spTree>
    <p:extLst>
      <p:ext uri="{BB962C8B-B14F-4D97-AF65-F5344CB8AC3E}">
        <p14:creationId xmlns:p14="http://schemas.microsoft.com/office/powerpoint/2010/main" val="26847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Quale metodo?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Ricerche “comportamentali”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Metodi della psicofisica</a:t>
            </a:r>
          </a:p>
          <a:p>
            <a:r>
              <a:rPr lang="it-IT" dirty="0" smtClean="0"/>
              <a:t>Metodi della psicologia cognitiva</a:t>
            </a:r>
          </a:p>
          <a:p>
            <a:r>
              <a:rPr lang="it-IT" dirty="0" smtClean="0"/>
              <a:t>Metodi della psicometria (test, questionari)</a:t>
            </a:r>
          </a:p>
          <a:p>
            <a:r>
              <a:rPr lang="it-IT" dirty="0" smtClean="0"/>
              <a:t>Interviste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Ricerche “psicobiologiche”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EEG e potenziali evocati</a:t>
            </a:r>
          </a:p>
          <a:p>
            <a:r>
              <a:rPr lang="it-IT" dirty="0" err="1" smtClean="0"/>
              <a:t>fMRI</a:t>
            </a:r>
            <a:endParaRPr lang="it-IT" dirty="0" smtClean="0"/>
          </a:p>
          <a:p>
            <a:r>
              <a:rPr lang="it-IT" dirty="0" smtClean="0"/>
              <a:t>MEG</a:t>
            </a:r>
          </a:p>
          <a:p>
            <a:r>
              <a:rPr lang="it-IT" dirty="0" smtClean="0"/>
              <a:t>TMS</a:t>
            </a:r>
          </a:p>
          <a:p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155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metodi della psicofisica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dividono in:</a:t>
            </a:r>
          </a:p>
          <a:p>
            <a:pPr lvl="1"/>
            <a:r>
              <a:rPr lang="it-IT" dirty="0"/>
              <a:t>Metodi classici </a:t>
            </a:r>
            <a:r>
              <a:rPr lang="it-IT" dirty="0" smtClean="0"/>
              <a:t>(o indiretti)</a:t>
            </a:r>
            <a:endParaRPr lang="it-IT" dirty="0"/>
          </a:p>
          <a:p>
            <a:pPr lvl="2"/>
            <a:r>
              <a:rPr lang="it-IT" dirty="0"/>
              <a:t>Procedure adattive</a:t>
            </a:r>
          </a:p>
          <a:p>
            <a:pPr lvl="1"/>
            <a:r>
              <a:rPr lang="it-IT" dirty="0"/>
              <a:t>Metodi di </a:t>
            </a:r>
            <a:r>
              <a:rPr lang="it-IT" dirty="0" err="1"/>
              <a:t>scaling</a:t>
            </a:r>
            <a:r>
              <a:rPr lang="it-IT" dirty="0"/>
              <a:t> </a:t>
            </a:r>
            <a:r>
              <a:rPr lang="it-IT" dirty="0" smtClean="0"/>
              <a:t>(o diretti)</a:t>
            </a:r>
            <a:endParaRPr lang="it-IT" dirty="0"/>
          </a:p>
          <a:p>
            <a:pPr lvl="1"/>
            <a:r>
              <a:rPr lang="it-IT" dirty="0" err="1" smtClean="0"/>
              <a:t>Detezione</a:t>
            </a:r>
            <a:r>
              <a:rPr lang="it-IT" dirty="0" smtClean="0"/>
              <a:t> </a:t>
            </a:r>
            <a:r>
              <a:rPr lang="it-IT" dirty="0"/>
              <a:t>del segnale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1745</Words>
  <Application>Microsoft Macintosh PowerPoint</Application>
  <PresentationFormat>Presentazione su schermo (4:3)</PresentationFormat>
  <Paragraphs>248</Paragraphs>
  <Slides>61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Psicologia della Musica</vt:lpstr>
      <vt:lpstr>Presentazione di PowerPoint</vt:lpstr>
      <vt:lpstr>I metodi della ricerca</vt:lpstr>
      <vt:lpstr>In psicologia della musica…</vt:lpstr>
      <vt:lpstr>Musicisti vs non musicisti</vt:lpstr>
      <vt:lpstr>L’effetto Hawthorne</vt:lpstr>
      <vt:lpstr>Qualunque sia il metodo… </vt:lpstr>
      <vt:lpstr>Quale metodo?</vt:lpstr>
      <vt:lpstr>I metodi della psicofisica</vt:lpstr>
      <vt:lpstr>Metodi classici</vt:lpstr>
      <vt:lpstr>Soglia assoluta vs differenziale</vt:lpstr>
      <vt:lpstr>La funzione psicometrica</vt:lpstr>
      <vt:lpstr>Il compito: “sì/no” vs nAFC</vt:lpstr>
      <vt:lpstr>Il compito: “sì/no” vs nAFC</vt:lpstr>
      <vt:lpstr>nAFC vs. nIFC</vt:lpstr>
      <vt:lpstr>Metodo aggiustamento</vt:lpstr>
      <vt:lpstr>Presentazione di PowerPoint</vt:lpstr>
      <vt:lpstr>Presentazione di PowerPoint</vt:lpstr>
      <vt:lpstr>Stimoli costanti</vt:lpstr>
      <vt:lpstr>Stimoli costanti</vt:lpstr>
      <vt:lpstr>Presentazione di PowerPoint</vt:lpstr>
      <vt:lpstr>Presentazione di PowerPoint</vt:lpstr>
      <vt:lpstr>Procedure adattive</vt:lpstr>
      <vt:lpstr>Metodo dei limiti</vt:lpstr>
      <vt:lpstr>Metodo dei limiti</vt:lpstr>
      <vt:lpstr>Simple up-down</vt:lpstr>
      <vt:lpstr>Adattive: simple up-down</vt:lpstr>
      <vt:lpstr>Adattive: trasformed up-down</vt:lpstr>
      <vt:lpstr>Adattive: trasformed up-down</vt:lpstr>
      <vt:lpstr>Presentazione di PowerPoint</vt:lpstr>
      <vt:lpstr>Presentazione di PowerPoint</vt:lpstr>
      <vt:lpstr>Metodi diretti</vt:lpstr>
      <vt:lpstr>Stima di grandezza (o rapporto)</vt:lpstr>
      <vt:lpstr>Presentazione di PowerPoint</vt:lpstr>
      <vt:lpstr>Presentazione di PowerPoint</vt:lpstr>
      <vt:lpstr>Produzione di grandezza (o rapporto)</vt:lpstr>
      <vt:lpstr>I metodi cronometrici</vt:lpstr>
      <vt:lpstr>Tempi di reazione: detezione</vt:lpstr>
      <vt:lpstr>Tempi di reazione: go/no-go</vt:lpstr>
      <vt:lpstr>Tempi di reazione: scelta</vt:lpstr>
      <vt:lpstr>Presentazione di PowerPoint</vt:lpstr>
      <vt:lpstr>Presentazione di PowerPoint</vt:lpstr>
      <vt:lpstr>Test</vt:lpstr>
      <vt:lpstr>Presentazione di PowerPoint</vt:lpstr>
      <vt:lpstr>Tecniche della psicobiologia</vt:lpstr>
      <vt:lpstr>EEG</vt:lpstr>
      <vt:lpstr>EEG</vt:lpstr>
      <vt:lpstr>ERP: Event-Related Potentials</vt:lpstr>
      <vt:lpstr>ERPs </vt:lpstr>
      <vt:lpstr>ERP</vt:lpstr>
      <vt:lpstr>ERP</vt:lpstr>
      <vt:lpstr>Cosa ci possono gli ERP?</vt:lpstr>
      <vt:lpstr>Presentazione di PowerPoint</vt:lpstr>
      <vt:lpstr>Presentazione di PowerPoint</vt:lpstr>
      <vt:lpstr>Risonanza magnetica (MRI)</vt:lpstr>
      <vt:lpstr>Risonanza magnetica (MRI)</vt:lpstr>
      <vt:lpstr>fMRI</vt:lpstr>
      <vt:lpstr>fMRI</vt:lpstr>
      <vt:lpstr>Presentazione di PowerPoint</vt:lpstr>
      <vt:lpstr>Presentazione di PowerPoint</vt:lpstr>
      <vt:lpstr>Presentazione di PowerPoint</vt:lpstr>
    </vt:vector>
  </TitlesOfParts>
  <Company>Università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Grassi</dc:creator>
  <cp:lastModifiedBy>Massimo Grassi</cp:lastModifiedBy>
  <cp:revision>143</cp:revision>
  <dcterms:created xsi:type="dcterms:W3CDTF">2014-02-03T13:43:00Z</dcterms:created>
  <dcterms:modified xsi:type="dcterms:W3CDTF">2015-03-09T14:52:53Z</dcterms:modified>
</cp:coreProperties>
</file>