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3"/>
  </p:notesMasterIdLst>
  <p:sldIdLst>
    <p:sldId id="256" r:id="rId2"/>
    <p:sldId id="258" r:id="rId3"/>
    <p:sldId id="259" r:id="rId4"/>
    <p:sldId id="260" r:id="rId5"/>
    <p:sldId id="372" r:id="rId6"/>
    <p:sldId id="376" r:id="rId7"/>
    <p:sldId id="263" r:id="rId8"/>
    <p:sldId id="264" r:id="rId9"/>
    <p:sldId id="271" r:id="rId10"/>
    <p:sldId id="285" r:id="rId11"/>
    <p:sldId id="333" r:id="rId12"/>
    <p:sldId id="336" r:id="rId13"/>
    <p:sldId id="337" r:id="rId14"/>
    <p:sldId id="367" r:id="rId15"/>
    <p:sldId id="286" r:id="rId16"/>
    <p:sldId id="291" r:id="rId17"/>
    <p:sldId id="287" r:id="rId18"/>
    <p:sldId id="345" r:id="rId19"/>
    <p:sldId id="289" r:id="rId20"/>
    <p:sldId id="290" r:id="rId21"/>
    <p:sldId id="292" r:id="rId22"/>
    <p:sldId id="293" r:id="rId23"/>
    <p:sldId id="297" r:id="rId24"/>
    <p:sldId id="361" r:id="rId25"/>
    <p:sldId id="362" r:id="rId26"/>
    <p:sldId id="374" r:id="rId27"/>
    <p:sldId id="364" r:id="rId28"/>
    <p:sldId id="341" r:id="rId29"/>
    <p:sldId id="347" r:id="rId30"/>
    <p:sldId id="348" r:id="rId31"/>
    <p:sldId id="299" r:id="rId32"/>
    <p:sldId id="300" r:id="rId33"/>
    <p:sldId id="301" r:id="rId34"/>
    <p:sldId id="302" r:id="rId35"/>
    <p:sldId id="303" r:id="rId36"/>
    <p:sldId id="326" r:id="rId37"/>
    <p:sldId id="375" r:id="rId38"/>
    <p:sldId id="379" r:id="rId39"/>
    <p:sldId id="304" r:id="rId40"/>
    <p:sldId id="305" r:id="rId41"/>
    <p:sldId id="306" r:id="rId42"/>
    <p:sldId id="380" r:id="rId43"/>
    <p:sldId id="310" r:id="rId44"/>
    <p:sldId id="311" r:id="rId45"/>
    <p:sldId id="377" r:id="rId46"/>
    <p:sldId id="378" r:id="rId47"/>
    <p:sldId id="381" r:id="rId48"/>
    <p:sldId id="382" r:id="rId49"/>
    <p:sldId id="312" r:id="rId50"/>
    <p:sldId id="313" r:id="rId51"/>
    <p:sldId id="315" r:id="rId52"/>
    <p:sldId id="316" r:id="rId53"/>
    <p:sldId id="370" r:id="rId54"/>
    <p:sldId id="368" r:id="rId55"/>
    <p:sldId id="369" r:id="rId56"/>
    <p:sldId id="317" r:id="rId57"/>
    <p:sldId id="319" r:id="rId58"/>
    <p:sldId id="321" r:id="rId59"/>
    <p:sldId id="323" r:id="rId60"/>
    <p:sldId id="324" r:id="rId61"/>
    <p:sldId id="329" r:id="rId62"/>
    <p:sldId id="330" r:id="rId63"/>
    <p:sldId id="332" r:id="rId64"/>
    <p:sldId id="350" r:id="rId65"/>
    <p:sldId id="351" r:id="rId66"/>
    <p:sldId id="360" r:id="rId67"/>
    <p:sldId id="355" r:id="rId68"/>
    <p:sldId id="383" r:id="rId69"/>
    <p:sldId id="384" r:id="rId70"/>
    <p:sldId id="385" r:id="rId71"/>
    <p:sldId id="386" r:id="rId7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6482" autoAdjust="0"/>
  </p:normalViewPr>
  <p:slideViewPr>
    <p:cSldViewPr>
      <p:cViewPr>
        <p:scale>
          <a:sx n="50" d="100"/>
          <a:sy n="50" d="100"/>
        </p:scale>
        <p:origin x="-1666" y="-307"/>
      </p:cViewPr>
      <p:guideLst>
        <p:guide orient="horz" pos="2160"/>
        <p:guide pos="2880"/>
      </p:guideLst>
    </p:cSldViewPr>
  </p:slideViewPr>
  <p:outlineViewPr>
    <p:cViewPr>
      <p:scale>
        <a:sx n="33" d="100"/>
        <a:sy n="33" d="100"/>
      </p:scale>
      <p:origin x="0" y="15012"/>
    </p:cViewPr>
  </p:outlineViewPr>
  <p:notesTextViewPr>
    <p:cViewPr>
      <p:scale>
        <a:sx n="1" d="1"/>
        <a:sy n="1" d="1"/>
      </p:scale>
      <p:origin x="0" y="0"/>
    </p:cViewPr>
  </p:notesTextViewPr>
  <p:sorterViewPr>
    <p:cViewPr>
      <p:scale>
        <a:sx n="100" d="100"/>
        <a:sy n="100" d="100"/>
      </p:scale>
      <p:origin x="0" y="13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847B790-72A4-45D4-88D5-504614086CD7}" type="datetimeFigureOut">
              <a:rPr lang="it-IT"/>
              <a:pPr>
                <a:defRPr/>
              </a:pPr>
              <a:t>02/11/2020</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D9FABAD-C6C6-492E-B3A2-C92DA0055A55}" type="slidenum">
              <a:rPr lang="it-IT"/>
              <a:pPr>
                <a:defRPr/>
              </a:pPr>
              <a:t>‹N›</a:t>
            </a:fld>
            <a:endParaRPr lang="it-IT" dirty="0"/>
          </a:p>
        </p:txBody>
      </p:sp>
    </p:spTree>
    <p:extLst>
      <p:ext uri="{BB962C8B-B14F-4D97-AF65-F5344CB8AC3E}">
        <p14:creationId xmlns:p14="http://schemas.microsoft.com/office/powerpoint/2010/main" xmlns="" val="4084742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82DD3-F8B0-4684-9ED6-7271F2831D40}" type="slidenum">
              <a:rPr lang="it-IT"/>
              <a:pPr fontAlgn="base">
                <a:spcBef>
                  <a:spcPct val="0"/>
                </a:spcBef>
                <a:spcAft>
                  <a:spcPct val="0"/>
                </a:spcAft>
              </a:pPr>
              <a:t>1</a:t>
            </a:fld>
            <a:endParaRPr lang="it-IT"/>
          </a:p>
        </p:txBody>
      </p:sp>
    </p:spTree>
    <p:extLst>
      <p:ext uri="{BB962C8B-B14F-4D97-AF65-F5344CB8AC3E}">
        <p14:creationId xmlns:p14="http://schemas.microsoft.com/office/powerpoint/2010/main" xmlns="" val="185938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14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2C030B-7F37-4AF3-A450-305AE0371DC3}" type="slidenum">
              <a:rPr lang="it-IT"/>
              <a:pPr fontAlgn="base">
                <a:spcBef>
                  <a:spcPct val="0"/>
                </a:spcBef>
                <a:spcAft>
                  <a:spcPct val="0"/>
                </a:spcAft>
              </a:pPr>
              <a:t>18</a:t>
            </a:fld>
            <a:endParaRPr lang="it-IT"/>
          </a:p>
        </p:txBody>
      </p:sp>
    </p:spTree>
    <p:extLst>
      <p:ext uri="{BB962C8B-B14F-4D97-AF65-F5344CB8AC3E}">
        <p14:creationId xmlns:p14="http://schemas.microsoft.com/office/powerpoint/2010/main" xmlns="" val="333379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p:spPr>
      </p:sp>
      <p:sp>
        <p:nvSpPr>
          <p:cNvPr id="706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706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E2D71-975F-4653-9D62-C1A7FF02F43F}" type="slidenum">
              <a:rPr lang="it-IT"/>
              <a:pPr fontAlgn="base">
                <a:spcBef>
                  <a:spcPct val="0"/>
                </a:spcBef>
                <a:spcAft>
                  <a:spcPct val="0"/>
                </a:spcAft>
              </a:pPr>
              <a:t>25</a:t>
            </a:fld>
            <a:endParaRPr lang="it-IT"/>
          </a:p>
        </p:txBody>
      </p:sp>
    </p:spTree>
    <p:extLst>
      <p:ext uri="{BB962C8B-B14F-4D97-AF65-F5344CB8AC3E}">
        <p14:creationId xmlns:p14="http://schemas.microsoft.com/office/powerpoint/2010/main" xmlns="" val="212348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2DBA8-E1F4-8647-9761-75A8603AF9B1}" type="slidenum">
              <a:rPr lang="it-IT"/>
              <a:pPr/>
              <a:t>37</a:t>
            </a:fld>
            <a:endParaRPr lang="it-IT"/>
          </a:p>
        </p:txBody>
      </p:sp>
      <p:sp>
        <p:nvSpPr>
          <p:cNvPr id="792578" name="Rectangle 2"/>
          <p:cNvSpPr>
            <a:spLocks noGrp="1" noRot="1" noChangeAspect="1" noChangeArrowheads="1" noTextEdit="1"/>
          </p:cNvSpPr>
          <p:nvPr>
            <p:ph type="sldImg"/>
          </p:nvPr>
        </p:nvSpPr>
        <p:spPr>
          <a:xfrm>
            <a:off x="1147763" y="693738"/>
            <a:ext cx="4560887" cy="3419475"/>
          </a:xfrm>
          <a:ln/>
          <a:extLst>
            <a:ext uri="{FAA26D3D-D897-4be2-8F04-BA451C77F1D7}">
              <ma14:placeholderFlag xmlns:ma14="http://schemas.microsoft.com/office/mac/drawingml/2011/main" xmlns="" val="1"/>
            </a:ext>
          </a:extLst>
        </p:spPr>
      </p:sp>
      <p:sp>
        <p:nvSpPr>
          <p:cNvPr id="792579" name="Rectangle 3"/>
          <p:cNvSpPr>
            <a:spLocks noGrp="1" noChangeArrowheads="1"/>
          </p:cNvSpPr>
          <p:nvPr>
            <p:ph type="body" idx="1"/>
          </p:nvPr>
        </p:nvSpPr>
        <p:spPr>
          <a:xfrm>
            <a:off x="914400" y="4343400"/>
            <a:ext cx="5027613" cy="4111625"/>
          </a:xfrm>
          <a:ln/>
        </p:spPr>
        <p:txBody>
          <a:bodyPr lIns="92075" tIns="46038" rIns="92075" bIns="46038"/>
          <a:lstStyle/>
          <a:p>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a:defRPr/>
            </a:lvl1pPr>
          </a:lstStyle>
          <a:p>
            <a:pPr>
              <a:defRPr/>
            </a:pPr>
            <a:fld id="{A3FDBDBC-60FA-43C8-B65A-15086835F9B3}" type="datetimeFigureOut">
              <a:rPr lang="it-IT"/>
              <a:pPr>
                <a:defRPr/>
              </a:pPr>
              <a:t>02/11/2020</a:t>
            </a:fld>
            <a:endParaRPr lang="it-IT" dirty="0"/>
          </a:p>
        </p:txBody>
      </p:sp>
      <p:sp>
        <p:nvSpPr>
          <p:cNvPr id="8" name="Segnaposto numero diapositiva 15"/>
          <p:cNvSpPr>
            <a:spLocks noGrp="1"/>
          </p:cNvSpPr>
          <p:nvPr>
            <p:ph type="sldNum" sz="quarter" idx="11"/>
          </p:nvPr>
        </p:nvSpPr>
        <p:spPr/>
        <p:txBody>
          <a:bodyPr/>
          <a:lstStyle>
            <a:lvl1pPr>
              <a:defRPr/>
            </a:lvl1pPr>
          </a:lstStyle>
          <a:p>
            <a:pPr>
              <a:defRPr/>
            </a:pPr>
            <a:fld id="{220AEA47-5FCB-4195-9235-B03A6C263B3A}" type="slidenum">
              <a:rPr lang="it-IT"/>
              <a:pPr>
                <a:defRPr/>
              </a:pPr>
              <a:t>‹N›</a:t>
            </a:fld>
            <a:endParaRPr lang="it-IT" dirty="0"/>
          </a:p>
        </p:txBody>
      </p:sp>
      <p:sp>
        <p:nvSpPr>
          <p:cNvPr id="10" name="Segnaposto piè di pagina 16"/>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fld id="{2C3FC0D3-E6FA-41DD-B811-99EB006248EF}" type="datetimeFigureOut">
              <a:rPr lang="it-IT"/>
              <a:pPr>
                <a:defRPr/>
              </a:pPr>
              <a:t>02/11/2020</a:t>
            </a:fld>
            <a:endParaRPr lang="it-IT" dirty="0"/>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2662789D-05F7-45CD-A0E3-AF3356AC80A8}" type="slidenum">
              <a:rPr lang="it-IT"/>
              <a:pPr>
                <a:defRPr/>
              </a:pPr>
              <a:t>‹N›</a:t>
            </a:fld>
            <a:endParaRPr lang="it-IT"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fld id="{03BE6B20-47FD-4E95-BC9B-82ECFE61EE16}" type="datetimeFigureOut">
              <a:rPr lang="it-IT"/>
              <a:pPr>
                <a:defRPr/>
              </a:pPr>
              <a:t>02/11/2020</a:t>
            </a:fld>
            <a:endParaRPr lang="it-IT" dirty="0"/>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E8855657-1326-461A-93BC-6DE59A3E08EC}" type="slidenum">
              <a:rPr lang="it-IT"/>
              <a:pPr>
                <a:defRPr/>
              </a:pPr>
              <a:t>‹N›</a:t>
            </a:fld>
            <a:endParaRPr lang="it-IT"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23"/>
          <p:cNvSpPr>
            <a:spLocks noGrp="1"/>
          </p:cNvSpPr>
          <p:nvPr>
            <p:ph type="dt" sz="half" idx="10"/>
          </p:nvPr>
        </p:nvSpPr>
        <p:spPr/>
        <p:txBody>
          <a:bodyPr/>
          <a:lstStyle>
            <a:lvl1pPr>
              <a:defRPr/>
            </a:lvl1pPr>
          </a:lstStyle>
          <a:p>
            <a:pPr>
              <a:defRPr/>
            </a:pPr>
            <a:fld id="{82A2BDF4-6759-46C5-8112-36336E2BFAF0}" type="datetimeFigureOut">
              <a:rPr lang="it-IT"/>
              <a:pPr>
                <a:defRPr/>
              </a:pPr>
              <a:t>02/11/2020</a:t>
            </a:fld>
            <a:endParaRPr lang="it-IT" dirty="0"/>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E7CB1B11-90B4-458E-B325-575A7F40F5DE}" type="slidenum">
              <a:rPr lang="it-IT"/>
              <a:pPr>
                <a:defRPr/>
              </a:pPr>
              <a:t>‹N›</a:t>
            </a:fld>
            <a:endParaRPr lang="it-IT"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9E4F57-CF54-47EE-AF9A-724C812758DA}" type="datetimeFigureOut">
              <a:rPr lang="it-IT"/>
              <a:pPr>
                <a:defRPr/>
              </a:pPr>
              <a:t>02/11/2020</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F65431C-3CC3-452B-B1BB-01D32B28DED1}" type="slidenum">
              <a:rPr lang="it-IT"/>
              <a:pPr>
                <a:defRPr/>
              </a:pPr>
              <a:t>‹N›</a:t>
            </a:fld>
            <a:endParaRPr lang="it-IT"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fld id="{55DBBE99-2DB2-470E-84D6-3A71B02F7AD5}" type="datetimeFigureOut">
              <a:rPr lang="it-IT"/>
              <a:pPr>
                <a:defRPr/>
              </a:pPr>
              <a:t>02/11/2020</a:t>
            </a:fld>
            <a:endParaRPr lang="it-IT" dirty="0"/>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7CD44A2B-1BE1-45F6-ACAD-223B3B34362A}" type="slidenum">
              <a:rPr lang="it-IT"/>
              <a:pPr>
                <a:defRPr/>
              </a:pPr>
              <a:t>‹N›</a:t>
            </a:fld>
            <a:endParaRPr lang="it-IT"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a:defRPr/>
            </a:lvl1pPr>
          </a:lstStyle>
          <a:p>
            <a:pPr>
              <a:defRPr/>
            </a:pPr>
            <a:fld id="{DECA3333-F70D-437E-8B6D-D031BBB0B902}" type="slidenum">
              <a:rPr lang="it-IT"/>
              <a:pPr>
                <a:defRPr/>
              </a:pPr>
              <a:t>‹N›</a:t>
            </a:fld>
            <a:endParaRPr lang="it-IT" dirty="0"/>
          </a:p>
        </p:txBody>
      </p:sp>
      <p:sp>
        <p:nvSpPr>
          <p:cNvPr id="10" name="Segnaposto piè di pagina 7"/>
          <p:cNvSpPr>
            <a:spLocks noGrp="1"/>
          </p:cNvSpPr>
          <p:nvPr>
            <p:ph type="ftr" sz="quarter" idx="11"/>
          </p:nvPr>
        </p:nvSpPr>
        <p:spPr/>
        <p:txBody>
          <a:bodyPr/>
          <a:lstStyle>
            <a:lvl1pPr>
              <a:defRPr/>
            </a:lvl1pPr>
          </a:lstStyle>
          <a:p>
            <a:pPr>
              <a:defRPr/>
            </a:pPr>
            <a:endParaRPr lang="it-IT"/>
          </a:p>
        </p:txBody>
      </p:sp>
      <p:sp>
        <p:nvSpPr>
          <p:cNvPr id="11" name="Segnaposto data 6"/>
          <p:cNvSpPr>
            <a:spLocks noGrp="1"/>
          </p:cNvSpPr>
          <p:nvPr>
            <p:ph type="dt" sz="half" idx="12"/>
          </p:nvPr>
        </p:nvSpPr>
        <p:spPr/>
        <p:txBody>
          <a:bodyPr/>
          <a:lstStyle>
            <a:lvl1pPr>
              <a:defRPr/>
            </a:lvl1pPr>
          </a:lstStyle>
          <a:p>
            <a:pPr>
              <a:defRPr/>
            </a:pPr>
            <a:fld id="{F9B6CB74-9B8C-4214-9772-64CD44C30BEA}" type="datetimeFigureOut">
              <a:rPr lang="it-IT"/>
              <a:pPr>
                <a:defRPr/>
              </a:pPr>
              <a:t>02/11/2020</a:t>
            </a:fld>
            <a:endParaRPr lang="it-IT"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fld id="{4A2FE4F2-F410-4C10-870D-186A6ADB7585}" type="datetimeFigureOut">
              <a:rPr lang="it-IT"/>
              <a:pPr>
                <a:defRPr/>
              </a:pPr>
              <a:t>02/11/2020</a:t>
            </a:fld>
            <a:endParaRPr lang="it-IT" dirty="0"/>
          </a:p>
        </p:txBody>
      </p:sp>
      <p:sp>
        <p:nvSpPr>
          <p:cNvPr id="4" name="Segnaposto piè di pagina 9"/>
          <p:cNvSpPr>
            <a:spLocks noGrp="1"/>
          </p:cNvSpPr>
          <p:nvPr>
            <p:ph type="ftr" sz="quarter" idx="11"/>
          </p:nvPr>
        </p:nvSpPr>
        <p:spPr/>
        <p:txBody>
          <a:bodyPr/>
          <a:lstStyle>
            <a:lvl1pPr>
              <a:defRPr/>
            </a:lvl1pPr>
          </a:lstStyle>
          <a:p>
            <a:pPr>
              <a:defRPr/>
            </a:pPr>
            <a:endParaRPr lang="it-IT"/>
          </a:p>
        </p:txBody>
      </p:sp>
      <p:sp>
        <p:nvSpPr>
          <p:cNvPr id="5" name="Segnaposto numero diapositiva 21"/>
          <p:cNvSpPr>
            <a:spLocks noGrp="1"/>
          </p:cNvSpPr>
          <p:nvPr>
            <p:ph type="sldNum" sz="quarter" idx="12"/>
          </p:nvPr>
        </p:nvSpPr>
        <p:spPr/>
        <p:txBody>
          <a:bodyPr/>
          <a:lstStyle>
            <a:lvl1pPr>
              <a:defRPr/>
            </a:lvl1pPr>
          </a:lstStyle>
          <a:p>
            <a:pPr>
              <a:defRPr/>
            </a:pPr>
            <a:fld id="{C81DD860-92DE-45CF-8553-3FAA30E6631C}" type="slidenum">
              <a:rPr lang="it-IT"/>
              <a:pPr>
                <a:defRPr/>
              </a:pPr>
              <a:t>‹N›</a:t>
            </a:fld>
            <a:endParaRPr lang="it-IT"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fld id="{50F0C87A-C543-42B3-85D0-B8BD376A491C}" type="datetimeFigureOut">
              <a:rPr lang="it-IT"/>
              <a:pPr>
                <a:defRPr/>
              </a:pPr>
              <a:t>02/11/2020</a:t>
            </a:fld>
            <a:endParaRPr lang="it-IT" dirty="0"/>
          </a:p>
        </p:txBody>
      </p:sp>
      <p:sp>
        <p:nvSpPr>
          <p:cNvPr id="3" name="Segnaposto piè di pagina 9"/>
          <p:cNvSpPr>
            <a:spLocks noGrp="1"/>
          </p:cNvSpPr>
          <p:nvPr>
            <p:ph type="ftr" sz="quarter" idx="11"/>
          </p:nvPr>
        </p:nvSpPr>
        <p:spPr/>
        <p:txBody>
          <a:bodyPr/>
          <a:lstStyle>
            <a:lvl1pPr>
              <a:defRPr/>
            </a:lvl1pPr>
          </a:lstStyle>
          <a:p>
            <a:pPr>
              <a:defRPr/>
            </a:pPr>
            <a:endParaRPr lang="it-IT"/>
          </a:p>
        </p:txBody>
      </p:sp>
      <p:sp>
        <p:nvSpPr>
          <p:cNvPr id="4" name="Segnaposto numero diapositiva 21"/>
          <p:cNvSpPr>
            <a:spLocks noGrp="1"/>
          </p:cNvSpPr>
          <p:nvPr>
            <p:ph type="sldNum" sz="quarter" idx="12"/>
          </p:nvPr>
        </p:nvSpPr>
        <p:spPr/>
        <p:txBody>
          <a:bodyPr/>
          <a:lstStyle>
            <a:lvl1pPr>
              <a:defRPr/>
            </a:lvl1pPr>
          </a:lstStyle>
          <a:p>
            <a:pPr>
              <a:defRPr/>
            </a:pPr>
            <a:fld id="{34EA4E33-4A43-48F0-B0E8-A365D85622BE}" type="slidenum">
              <a:rPr lang="it-IT"/>
              <a:pPr>
                <a:defRPr/>
              </a:pPr>
              <a:t>‹N›</a:t>
            </a:fld>
            <a:endParaRPr lang="it-IT"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a:defRPr/>
            </a:lvl1pPr>
          </a:lstStyle>
          <a:p>
            <a:pPr>
              <a:defRPr/>
            </a:pPr>
            <a:fld id="{D6C11E4B-C8BA-4154-86D5-DC139EABDF8C}" type="datetimeFigureOut">
              <a:rPr lang="it-IT"/>
              <a:pPr>
                <a:defRPr/>
              </a:pPr>
              <a:t>02/11/2020</a:t>
            </a:fld>
            <a:endParaRPr lang="it-IT" dirty="0"/>
          </a:p>
        </p:txBody>
      </p:sp>
      <p:sp>
        <p:nvSpPr>
          <p:cNvPr id="6" name="Segnaposto numero diapositiva 8"/>
          <p:cNvSpPr>
            <a:spLocks noGrp="1"/>
          </p:cNvSpPr>
          <p:nvPr>
            <p:ph type="sldNum" sz="quarter" idx="11"/>
          </p:nvPr>
        </p:nvSpPr>
        <p:spPr/>
        <p:txBody>
          <a:bodyPr/>
          <a:lstStyle>
            <a:lvl1pPr>
              <a:defRPr/>
            </a:lvl1pPr>
          </a:lstStyle>
          <a:p>
            <a:pPr>
              <a:defRPr/>
            </a:pPr>
            <a:fld id="{5B2507C8-EDE3-4EE4-8900-589F8E21A5E5}" type="slidenum">
              <a:rPr lang="it-IT"/>
              <a:pPr>
                <a:defRPr/>
              </a:pPr>
              <a:t>‹N›</a:t>
            </a:fld>
            <a:endParaRPr lang="it-IT" dirty="0"/>
          </a:p>
        </p:txBody>
      </p:sp>
      <p:sp>
        <p:nvSpPr>
          <p:cNvPr id="7" name="Segnaposto piè di pagina 9"/>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dirty="0" smtClean="0"/>
              <a:t>Fare clic sull'icona per inserire un'immagine</a:t>
            </a:r>
            <a:endParaRPr lang="en-US" noProof="0" dirty="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a:defRPr/>
            </a:lvl1pPr>
          </a:lstStyle>
          <a:p>
            <a:pPr>
              <a:defRPr/>
            </a:pPr>
            <a:fld id="{6465FBDB-BE83-443E-94C0-A292FD0C6075}" type="datetimeFigureOut">
              <a:rPr lang="it-IT"/>
              <a:pPr>
                <a:defRPr/>
              </a:pPr>
              <a:t>02/11/2020</a:t>
            </a:fld>
            <a:endParaRPr lang="it-IT" dirty="0"/>
          </a:p>
        </p:txBody>
      </p:sp>
      <p:sp>
        <p:nvSpPr>
          <p:cNvPr id="6" name="Segnaposto numero diapositiva 8"/>
          <p:cNvSpPr>
            <a:spLocks noGrp="1"/>
          </p:cNvSpPr>
          <p:nvPr>
            <p:ph type="sldNum" sz="quarter" idx="11"/>
          </p:nvPr>
        </p:nvSpPr>
        <p:spPr/>
        <p:txBody>
          <a:bodyPr/>
          <a:lstStyle>
            <a:lvl1pPr>
              <a:defRPr/>
            </a:lvl1pPr>
          </a:lstStyle>
          <a:p>
            <a:pPr>
              <a:defRPr/>
            </a:pPr>
            <a:fld id="{88ABE249-9D70-46AD-9033-F5A8D111D27B}" type="slidenum">
              <a:rPr lang="it-IT"/>
              <a:pPr>
                <a:defRPr/>
              </a:pPr>
              <a:t>‹N›</a:t>
            </a:fld>
            <a:endParaRPr lang="it-IT" dirty="0"/>
          </a:p>
        </p:txBody>
      </p:sp>
      <p:sp>
        <p:nvSpPr>
          <p:cNvPr id="7" name="Segnaposto piè di pagina 9"/>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963B7407-228E-4F43-B607-8C2E14B9ED59}" type="datetimeFigureOut">
              <a:rPr lang="it-IT"/>
              <a:pPr>
                <a:defRPr/>
              </a:pPr>
              <a:t>02/11/2020</a:t>
            </a:fld>
            <a:endParaRPr lang="it-IT" dirty="0"/>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dirty="0">
                <a:solidFill>
                  <a:schemeClr val="tx2"/>
                </a:solidFill>
                <a:latin typeface="+mn-lt"/>
              </a:defRPr>
            </a:lvl1pPr>
          </a:lstStyle>
          <a:p>
            <a:pPr>
              <a:defRPr/>
            </a:pPr>
            <a:endParaRPr lang="it-IT"/>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FC89EC31-FDCC-4681-94EA-0023031CF483}" type="slidenum">
              <a:rPr lang="it-IT"/>
              <a:pPr>
                <a:defRPr/>
              </a:pPr>
              <a:t>‹N›</a:t>
            </a:fld>
            <a:endParaRPr lang="it-IT" dirty="0"/>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83766" r:id="rId1"/>
    <p:sldLayoutId id="2147483765" r:id="rId2"/>
    <p:sldLayoutId id="2147483767" r:id="rId3"/>
    <p:sldLayoutId id="2147483764" r:id="rId4"/>
    <p:sldLayoutId id="2147483768" r:id="rId5"/>
    <p:sldLayoutId id="2147483763" r:id="rId6"/>
    <p:sldLayoutId id="2147483762" r:id="rId7"/>
    <p:sldLayoutId id="2147483769" r:id="rId8"/>
    <p:sldLayoutId id="2147483770" r:id="rId9"/>
    <p:sldLayoutId id="2147483761" r:id="rId10"/>
    <p:sldLayoutId id="2147483760" r:id="rId11"/>
  </p:sldLayoutIdLst>
  <p:transition spd="slow">
    <p:fade/>
  </p:transition>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Garamond" pitchFamily="18" charset="0"/>
        </a:defRPr>
      </a:lvl2pPr>
      <a:lvl3pPr algn="l" rtl="0" fontAlgn="base">
        <a:spcBef>
          <a:spcPct val="0"/>
        </a:spcBef>
        <a:spcAft>
          <a:spcPct val="0"/>
        </a:spcAft>
        <a:defRPr sz="4200">
          <a:solidFill>
            <a:srgbClr val="F9F9F9"/>
          </a:solidFill>
          <a:latin typeface="Garamond" pitchFamily="18" charset="0"/>
        </a:defRPr>
      </a:lvl3pPr>
      <a:lvl4pPr algn="l" rtl="0" fontAlgn="base">
        <a:spcBef>
          <a:spcPct val="0"/>
        </a:spcBef>
        <a:spcAft>
          <a:spcPct val="0"/>
        </a:spcAft>
        <a:defRPr sz="4200">
          <a:solidFill>
            <a:srgbClr val="F9F9F9"/>
          </a:solidFill>
          <a:latin typeface="Garamond" pitchFamily="18" charset="0"/>
        </a:defRPr>
      </a:lvl4pPr>
      <a:lvl5pPr algn="l" rtl="0" fontAlgn="base">
        <a:spcBef>
          <a:spcPct val="0"/>
        </a:spcBef>
        <a:spcAft>
          <a:spcPct val="0"/>
        </a:spcAft>
        <a:defRPr sz="4200">
          <a:solidFill>
            <a:srgbClr val="F9F9F9"/>
          </a:solidFill>
          <a:latin typeface="Garamond" pitchFamily="18" charset="0"/>
        </a:defRPr>
      </a:lvl5pPr>
      <a:lvl6pPr marL="457200" algn="l" rtl="0" fontAlgn="base">
        <a:spcBef>
          <a:spcPct val="0"/>
        </a:spcBef>
        <a:spcAft>
          <a:spcPct val="0"/>
        </a:spcAft>
        <a:defRPr sz="4200">
          <a:solidFill>
            <a:srgbClr val="F9F9F9"/>
          </a:solidFill>
          <a:latin typeface="Garamond" pitchFamily="18" charset="0"/>
        </a:defRPr>
      </a:lvl6pPr>
      <a:lvl7pPr marL="914400" algn="l" rtl="0" fontAlgn="base">
        <a:spcBef>
          <a:spcPct val="0"/>
        </a:spcBef>
        <a:spcAft>
          <a:spcPct val="0"/>
        </a:spcAft>
        <a:defRPr sz="4200">
          <a:solidFill>
            <a:srgbClr val="F9F9F9"/>
          </a:solidFill>
          <a:latin typeface="Garamond" pitchFamily="18" charset="0"/>
        </a:defRPr>
      </a:lvl7pPr>
      <a:lvl8pPr marL="1371600" algn="l" rtl="0" fontAlgn="base">
        <a:spcBef>
          <a:spcPct val="0"/>
        </a:spcBef>
        <a:spcAft>
          <a:spcPct val="0"/>
        </a:spcAft>
        <a:defRPr sz="4200">
          <a:solidFill>
            <a:srgbClr val="F9F9F9"/>
          </a:solidFill>
          <a:latin typeface="Garamond" pitchFamily="18" charset="0"/>
        </a:defRPr>
      </a:lvl8pPr>
      <a:lvl9pPr marL="1828800" algn="l" rtl="0" fontAlgn="base">
        <a:spcBef>
          <a:spcPct val="0"/>
        </a:spcBef>
        <a:spcAft>
          <a:spcPct val="0"/>
        </a:spcAft>
        <a:defRPr sz="4200">
          <a:solidFill>
            <a:srgbClr val="F9F9F9"/>
          </a:solidFill>
          <a:latin typeface="Garamond"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B6AE0A"/>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989107"/>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B6AE0A"/>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B6AE0A"/>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sceglitu.i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it-IT" sz="3200" b="1" dirty="0" smtClean="0">
                <a:solidFill>
                  <a:srgbClr val="FFC000"/>
                </a:solidFill>
              </a:rPr>
              <a:t>Adattato da</a:t>
            </a:r>
          </a:p>
          <a:p>
            <a:pPr fontAlgn="auto">
              <a:spcAft>
                <a:spcPts val="0"/>
              </a:spcAft>
              <a:buFont typeface="Wingdings 2"/>
              <a:buNone/>
              <a:defRPr/>
            </a:pPr>
            <a:r>
              <a:rPr lang="it-IT" sz="3200" b="1" dirty="0" smtClean="0">
                <a:solidFill>
                  <a:srgbClr val="FFC000"/>
                </a:solidFill>
              </a:rPr>
              <a:t>Dr.ssa Fabiola </a:t>
            </a:r>
            <a:r>
              <a:rPr lang="it-IT" sz="3200" b="1" dirty="0" err="1" smtClean="0">
                <a:solidFill>
                  <a:srgbClr val="FFC000"/>
                </a:solidFill>
              </a:rPr>
              <a:t>Giarin</a:t>
            </a:r>
            <a:endParaRPr lang="it-IT" sz="3200" b="1" dirty="0" smtClean="0">
              <a:solidFill>
                <a:srgbClr val="FFC000"/>
              </a:solidFill>
            </a:endParaRPr>
          </a:p>
        </p:txBody>
      </p:sp>
      <p:sp>
        <p:nvSpPr>
          <p:cNvPr id="2" name="Titolo 1"/>
          <p:cNvSpPr>
            <a:spLocks noGrp="1"/>
          </p:cNvSpPr>
          <p:nvPr>
            <p:ph type="ctrTitle"/>
          </p:nvPr>
        </p:nvSpPr>
        <p:spPr>
          <a:xfrm>
            <a:off x="467544" y="548680"/>
            <a:ext cx="8305800" cy="1981200"/>
          </a:xfrm>
        </p:spPr>
        <p:txBody>
          <a:bodyPr/>
          <a:lstStyle/>
          <a:p>
            <a:pPr fontAlgn="auto">
              <a:spcAft>
                <a:spcPts val="0"/>
              </a:spcAft>
              <a:defRPr/>
            </a:pPr>
            <a:r>
              <a:rPr lang="it-IT" sz="5400" b="1" smtClean="0">
                <a:solidFill>
                  <a:srgbClr val="FFC000"/>
                </a:solidFill>
              </a:rPr>
              <a:t>LA CONTRACCEZIONE</a:t>
            </a:r>
            <a:endParaRPr lang="it-IT" sz="5400" b="1">
              <a:solidFill>
                <a:srgbClr val="FFC000"/>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dirty="0" smtClean="0"/>
              <a:t>Adattato </a:t>
            </a:r>
            <a:r>
              <a:rPr lang="it-IT" dirty="0"/>
              <a:t>da </a:t>
            </a:r>
            <a:r>
              <a:rPr lang="it-IT" b="1" dirty="0" err="1"/>
              <a:t>gynevra.it</a:t>
            </a:r>
            <a:r>
              <a:rPr lang="it-IT" dirty="0"/>
              <a:t> – Tutti i diritti riservati</a:t>
            </a:r>
          </a:p>
        </p:txBody>
      </p:sp>
      <p:sp>
        <p:nvSpPr>
          <p:cNvPr id="175106" name="Rectangle 2"/>
          <p:cNvSpPr>
            <a:spLocks noGrp="1" noChangeArrowheads="1"/>
          </p:cNvSpPr>
          <p:nvPr>
            <p:ph type="title" idx="4294967295"/>
          </p:nvPr>
        </p:nvSpPr>
        <p:spPr>
          <a:xfrm>
            <a:off x="98217" y="476672"/>
            <a:ext cx="8861425" cy="646112"/>
          </a:xfrm>
        </p:spPr>
        <p:txBody>
          <a:bodyPr anchor="t">
            <a:spAutoFit/>
          </a:bodyPr>
          <a:lstStyle/>
          <a:p>
            <a:pPr algn="ctr" fontAlgn="auto">
              <a:spcAft>
                <a:spcPts val="0"/>
              </a:spcAft>
              <a:defRPr/>
            </a:pPr>
            <a:r>
              <a:rPr lang="it-IT" sz="3600" b="1">
                <a:solidFill>
                  <a:srgbClr val="FFC000"/>
                </a:solidFill>
                <a:latin typeface="Verdana" pitchFamily="34" charset="0"/>
              </a:rPr>
              <a:t>I </a:t>
            </a:r>
            <a:r>
              <a:rPr lang="it-IT" sz="3600" b="1" smtClean="0">
                <a:solidFill>
                  <a:srgbClr val="FFC000"/>
                </a:solidFill>
                <a:latin typeface="Verdana" pitchFamily="34" charset="0"/>
              </a:rPr>
              <a:t>CONTRACCETTIVI ORMONALI</a:t>
            </a:r>
            <a:endParaRPr lang="it-IT" sz="3600" b="1">
              <a:solidFill>
                <a:srgbClr val="FFC000"/>
              </a:solidFill>
              <a:latin typeface="Bookman Old Style" pitchFamily="18" charset="0"/>
            </a:endParaRPr>
          </a:p>
        </p:txBody>
      </p:sp>
      <p:sp>
        <p:nvSpPr>
          <p:cNvPr id="52227" name="Text Box 3"/>
          <p:cNvSpPr txBox="1">
            <a:spLocks noChangeArrowheads="1"/>
          </p:cNvSpPr>
          <p:nvPr/>
        </p:nvSpPr>
        <p:spPr bwMode="auto">
          <a:xfrm>
            <a:off x="539552" y="1124744"/>
            <a:ext cx="8280400" cy="4832092"/>
          </a:xfrm>
          <a:prstGeom prst="rect">
            <a:avLst/>
          </a:prstGeom>
          <a:noFill/>
          <a:ln w="9525">
            <a:noFill/>
            <a:miter lim="800000"/>
            <a:headEnd/>
            <a:tailEnd/>
          </a:ln>
        </p:spPr>
        <p:txBody>
          <a:bodyPr>
            <a:spAutoFit/>
          </a:bodyPr>
          <a:lstStyle/>
          <a:p>
            <a:pPr>
              <a:buFontTx/>
              <a:buChar char="•"/>
            </a:pPr>
            <a:r>
              <a:rPr lang="it-IT" sz="2800" dirty="0">
                <a:solidFill>
                  <a:srgbClr val="FFC000"/>
                </a:solidFill>
                <a:latin typeface="Verdana" pitchFamily="34" charset="0"/>
              </a:rPr>
              <a:t> Pillola estro-progestinica </a:t>
            </a:r>
          </a:p>
          <a:p>
            <a:pPr>
              <a:buFontTx/>
              <a:buChar char="•"/>
            </a:pPr>
            <a:endParaRPr lang="it-IT" sz="2800" dirty="0">
              <a:latin typeface="Verdana" pitchFamily="34" charset="0"/>
            </a:endParaRPr>
          </a:p>
          <a:p>
            <a:pPr>
              <a:buFontTx/>
              <a:buChar char="•"/>
            </a:pPr>
            <a:r>
              <a:rPr lang="it-IT" sz="2800" dirty="0">
                <a:solidFill>
                  <a:srgbClr val="FFC000"/>
                </a:solidFill>
                <a:latin typeface="Verdana" pitchFamily="34" charset="0"/>
              </a:rPr>
              <a:t> Anello vaginale </a:t>
            </a:r>
          </a:p>
          <a:p>
            <a:pPr>
              <a:buFontTx/>
              <a:buChar char="•"/>
            </a:pPr>
            <a:endParaRPr lang="it-IT" sz="2800" dirty="0">
              <a:latin typeface="Verdana" pitchFamily="34" charset="0"/>
            </a:endParaRPr>
          </a:p>
          <a:p>
            <a:pPr>
              <a:buFontTx/>
              <a:buChar char="•"/>
            </a:pPr>
            <a:r>
              <a:rPr lang="it-IT" sz="2800" dirty="0">
                <a:solidFill>
                  <a:srgbClr val="FFC000"/>
                </a:solidFill>
                <a:latin typeface="Verdana" pitchFamily="34" charset="0"/>
              </a:rPr>
              <a:t> Cerotto </a:t>
            </a:r>
            <a:r>
              <a:rPr lang="it-IT" sz="2800" dirty="0" err="1">
                <a:solidFill>
                  <a:srgbClr val="FFC000"/>
                </a:solidFill>
                <a:latin typeface="Verdana" pitchFamily="34" charset="0"/>
              </a:rPr>
              <a:t>transdermico</a:t>
            </a:r>
            <a:endParaRPr lang="it-IT" sz="2800" dirty="0">
              <a:solidFill>
                <a:srgbClr val="FFC000"/>
              </a:solidFill>
              <a:latin typeface="Verdana" pitchFamily="34" charset="0"/>
            </a:endParaRPr>
          </a:p>
          <a:p>
            <a:pPr>
              <a:buFontTx/>
              <a:buChar char="•"/>
            </a:pPr>
            <a:endParaRPr lang="it-IT" sz="2800" dirty="0">
              <a:solidFill>
                <a:srgbClr val="FFC000"/>
              </a:solidFill>
              <a:latin typeface="Verdana" pitchFamily="34" charset="0"/>
            </a:endParaRPr>
          </a:p>
          <a:p>
            <a:pPr>
              <a:buFontTx/>
              <a:buChar char="•"/>
            </a:pPr>
            <a:r>
              <a:rPr lang="it-IT" sz="2800" dirty="0">
                <a:solidFill>
                  <a:srgbClr val="FFC000"/>
                </a:solidFill>
                <a:latin typeface="Verdana" pitchFamily="34" charset="0"/>
              </a:rPr>
              <a:t> Pillola solo progestinica</a:t>
            </a:r>
          </a:p>
          <a:p>
            <a:pPr>
              <a:buFontTx/>
              <a:buChar char="•"/>
            </a:pPr>
            <a:endParaRPr lang="it-IT" sz="2800" dirty="0">
              <a:solidFill>
                <a:srgbClr val="FFC000"/>
              </a:solidFill>
              <a:latin typeface="Verdana" pitchFamily="34" charset="0"/>
            </a:endParaRPr>
          </a:p>
          <a:p>
            <a:pPr>
              <a:buFontTx/>
              <a:buChar char="•"/>
            </a:pPr>
            <a:r>
              <a:rPr lang="it-IT" sz="2800" dirty="0">
                <a:solidFill>
                  <a:srgbClr val="FFC000"/>
                </a:solidFill>
                <a:latin typeface="Verdana" pitchFamily="34" charset="0"/>
              </a:rPr>
              <a:t> Impianto </a:t>
            </a:r>
            <a:r>
              <a:rPr lang="it-IT" sz="2800" dirty="0" smtClean="0">
                <a:solidFill>
                  <a:srgbClr val="FFC000"/>
                </a:solidFill>
                <a:latin typeface="Verdana" pitchFamily="34" charset="0"/>
              </a:rPr>
              <a:t>sottocutaneo</a:t>
            </a:r>
          </a:p>
          <a:p>
            <a:pPr>
              <a:buFontTx/>
              <a:buChar char="•"/>
            </a:pPr>
            <a:endParaRPr lang="it-IT" sz="2800" dirty="0" smtClean="0">
              <a:solidFill>
                <a:srgbClr val="FFC000"/>
              </a:solidFill>
              <a:latin typeface="Verdana" pitchFamily="34" charset="0"/>
            </a:endParaRPr>
          </a:p>
          <a:p>
            <a:pPr>
              <a:buFontTx/>
              <a:buChar char="•"/>
            </a:pPr>
            <a:r>
              <a:rPr lang="it-IT" sz="2800" dirty="0" smtClean="0">
                <a:solidFill>
                  <a:srgbClr val="FFC000"/>
                </a:solidFill>
                <a:latin typeface="Verdana" pitchFamily="34" charset="0"/>
              </a:rPr>
              <a:t>Spirale medicata</a:t>
            </a:r>
            <a:endParaRPr lang="it-IT" sz="2800" dirty="0">
              <a:solidFill>
                <a:srgbClr val="FFC000"/>
              </a:solidFill>
              <a:latin typeface="Arial Narrow"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388" y="1052513"/>
            <a:ext cx="8507412" cy="5545137"/>
          </a:xfrm>
        </p:spPr>
        <p:txBody>
          <a:bodyPr>
            <a:normAutofit/>
          </a:bodyPr>
          <a:lstStyle/>
          <a:p>
            <a:pPr marL="0" indent="0" fontAlgn="auto">
              <a:spcAft>
                <a:spcPts val="0"/>
              </a:spcAft>
              <a:buFont typeface="Wingdings 2"/>
              <a:buNone/>
              <a:defRPr/>
            </a:pPr>
            <a:r>
              <a:rPr lang="it-IT" sz="2400" dirty="0" smtClean="0">
                <a:solidFill>
                  <a:srgbClr val="FFC000"/>
                </a:solidFill>
              </a:rPr>
              <a:t>= COMBINAZIONE DI ESTROGENO+PROGESTINICO  con dosaggi e schemi variabili tra le diverse formulazioni </a:t>
            </a:r>
          </a:p>
          <a:p>
            <a:pPr marL="0" indent="0" algn="ctr" fontAlgn="auto">
              <a:spcAft>
                <a:spcPts val="0"/>
              </a:spcAft>
              <a:buFont typeface="Wingdings 2"/>
              <a:buNone/>
              <a:defRPr/>
            </a:pPr>
            <a:r>
              <a:rPr lang="it-IT" sz="2400" b="1" dirty="0" smtClean="0">
                <a:solidFill>
                  <a:srgbClr val="FFC000"/>
                </a:solidFill>
              </a:rPr>
              <a:t>MECCANISMI D’AZIONE:</a:t>
            </a:r>
          </a:p>
          <a:p>
            <a:pPr marL="641033" lvl="1" indent="-274320" fontAlgn="auto">
              <a:spcAft>
                <a:spcPts val="0"/>
              </a:spcAft>
              <a:buFontTx/>
              <a:buChar char="-"/>
              <a:defRPr/>
            </a:pPr>
            <a:r>
              <a:rPr lang="it-IT" dirty="0" smtClean="0">
                <a:solidFill>
                  <a:srgbClr val="FFC000"/>
                </a:solidFill>
              </a:rPr>
              <a:t>Blocco dell’asse ipotalamo-ipofisario e, conseguentemente, dell’ovulazione (</a:t>
            </a:r>
            <a:r>
              <a:rPr lang="it-IT" u="sng" dirty="0" smtClean="0">
                <a:solidFill>
                  <a:srgbClr val="FFC000"/>
                </a:solidFill>
              </a:rPr>
              <a:t>meccanismo principale</a:t>
            </a:r>
            <a:r>
              <a:rPr lang="it-IT" dirty="0" smtClean="0">
                <a:solidFill>
                  <a:srgbClr val="FFC000"/>
                </a:solidFill>
              </a:rPr>
              <a:t>)</a:t>
            </a:r>
          </a:p>
          <a:p>
            <a:pPr marL="641033" lvl="1" indent="-274320" fontAlgn="auto">
              <a:spcAft>
                <a:spcPts val="0"/>
              </a:spcAft>
              <a:buFontTx/>
              <a:buChar char="-"/>
              <a:defRPr/>
            </a:pPr>
            <a:r>
              <a:rPr lang="it-IT" dirty="0" smtClean="0">
                <a:solidFill>
                  <a:srgbClr val="FFC000"/>
                </a:solidFill>
              </a:rPr>
              <a:t>Ispessimento del muco cervicale</a:t>
            </a:r>
          </a:p>
          <a:p>
            <a:pPr marL="641033" lvl="1" indent="-274320" fontAlgn="auto">
              <a:spcAft>
                <a:spcPts val="0"/>
              </a:spcAft>
              <a:buFontTx/>
              <a:buChar char="-"/>
              <a:defRPr/>
            </a:pPr>
            <a:r>
              <a:rPr lang="it-IT" dirty="0" smtClean="0">
                <a:solidFill>
                  <a:srgbClr val="FFC000"/>
                </a:solidFill>
              </a:rPr>
              <a:t>Inattivazione endometriale</a:t>
            </a:r>
          </a:p>
          <a:p>
            <a:pPr marL="0" indent="0" algn="ctr" fontAlgn="auto">
              <a:spcAft>
                <a:spcPts val="0"/>
              </a:spcAft>
              <a:buFont typeface="Wingdings 2"/>
              <a:buNone/>
              <a:defRPr/>
            </a:pPr>
            <a:r>
              <a:rPr lang="it-IT" sz="2400" b="1" dirty="0" smtClean="0">
                <a:solidFill>
                  <a:srgbClr val="FFC000"/>
                </a:solidFill>
              </a:rPr>
              <a:t>VIE DI SOMMINISTRAZIONE:</a:t>
            </a:r>
          </a:p>
          <a:p>
            <a:pPr marL="641033" lvl="1" indent="-274320" fontAlgn="auto">
              <a:spcAft>
                <a:spcPts val="0"/>
              </a:spcAft>
              <a:buFontTx/>
              <a:buChar char="-"/>
              <a:defRPr/>
            </a:pPr>
            <a:r>
              <a:rPr lang="it-IT" dirty="0" smtClean="0">
                <a:solidFill>
                  <a:srgbClr val="FFC000"/>
                </a:solidFill>
              </a:rPr>
              <a:t>Per </a:t>
            </a:r>
            <a:r>
              <a:rPr lang="it-IT" dirty="0" err="1" smtClean="0">
                <a:solidFill>
                  <a:srgbClr val="FFC000"/>
                </a:solidFill>
              </a:rPr>
              <a:t>os</a:t>
            </a:r>
            <a:endParaRPr lang="it-IT" dirty="0" smtClean="0">
              <a:solidFill>
                <a:srgbClr val="FFC000"/>
              </a:solidFill>
            </a:endParaRPr>
          </a:p>
          <a:p>
            <a:pPr marL="641033" lvl="1" indent="-274320" fontAlgn="auto">
              <a:spcAft>
                <a:spcPts val="0"/>
              </a:spcAft>
              <a:buFontTx/>
              <a:buChar char="-"/>
              <a:defRPr/>
            </a:pPr>
            <a:r>
              <a:rPr lang="it-IT" dirty="0" smtClean="0">
                <a:solidFill>
                  <a:srgbClr val="FFC000"/>
                </a:solidFill>
              </a:rPr>
              <a:t>Per via transdermica</a:t>
            </a:r>
          </a:p>
          <a:p>
            <a:pPr marL="641033" lvl="1" indent="-274320" fontAlgn="auto">
              <a:spcAft>
                <a:spcPts val="0"/>
              </a:spcAft>
              <a:buFontTx/>
              <a:buChar char="-"/>
              <a:defRPr/>
            </a:pPr>
            <a:r>
              <a:rPr lang="it-IT" dirty="0" smtClean="0">
                <a:solidFill>
                  <a:srgbClr val="FFC000"/>
                </a:solidFill>
              </a:rPr>
              <a:t>Per via vaginale</a:t>
            </a:r>
          </a:p>
          <a:p>
            <a:pPr marL="641033" lvl="1" indent="-274320" fontAlgn="auto">
              <a:spcAft>
                <a:spcPts val="0"/>
              </a:spcAft>
              <a:buFontTx/>
              <a:buChar char="-"/>
              <a:defRPr/>
            </a:pPr>
            <a:r>
              <a:rPr lang="it-IT" dirty="0" smtClean="0">
                <a:solidFill>
                  <a:srgbClr val="FFC000"/>
                </a:solidFill>
              </a:rPr>
              <a:t>Per via sottocutanea</a:t>
            </a:r>
          </a:p>
          <a:p>
            <a:pPr marL="641033" lvl="1" indent="-274320" fontAlgn="auto">
              <a:spcAft>
                <a:spcPts val="0"/>
              </a:spcAft>
              <a:buFontTx/>
              <a:buChar char="-"/>
              <a:defRPr/>
            </a:pPr>
            <a:r>
              <a:rPr lang="it-IT" dirty="0" smtClean="0">
                <a:solidFill>
                  <a:srgbClr val="FFC000"/>
                </a:solidFill>
              </a:rPr>
              <a:t>Intrauterina</a:t>
            </a:r>
            <a:endParaRPr lang="it-IT" dirty="0">
              <a:solidFill>
                <a:srgbClr val="FFC000"/>
              </a:solidFill>
            </a:endParaRPr>
          </a:p>
        </p:txBody>
      </p:sp>
      <p:sp>
        <p:nvSpPr>
          <p:cNvPr id="3" name="Titolo 2"/>
          <p:cNvSpPr>
            <a:spLocks noGrp="1"/>
          </p:cNvSpPr>
          <p:nvPr>
            <p:ph type="title"/>
          </p:nvPr>
        </p:nvSpPr>
        <p:spPr>
          <a:xfrm>
            <a:off x="539552" y="152400"/>
            <a:ext cx="8147248" cy="828328"/>
          </a:xfrm>
        </p:spPr>
        <p:txBody>
          <a:bodyPr/>
          <a:lstStyle/>
          <a:p>
            <a:pPr algn="ctr" fontAlgn="auto">
              <a:spcAft>
                <a:spcPts val="0"/>
              </a:spcAft>
              <a:defRPr/>
            </a:pPr>
            <a:r>
              <a:rPr lang="it-IT" sz="3200" b="1" smtClean="0">
                <a:solidFill>
                  <a:srgbClr val="FFC000"/>
                </a:solidFill>
              </a:rPr>
              <a:t>LA PILLOLA ESTRO-PROGESTINICA</a:t>
            </a:r>
            <a:endParaRPr lang="it-IT" sz="3200" b="1">
              <a:solidFill>
                <a:srgbClr val="FFC000"/>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87394" name="Rectangle 2"/>
          <p:cNvSpPr>
            <a:spLocks noGrp="1" noChangeArrowheads="1"/>
          </p:cNvSpPr>
          <p:nvPr>
            <p:ph type="title" idx="4294967295"/>
          </p:nvPr>
        </p:nvSpPr>
        <p:spPr>
          <a:xfrm>
            <a:off x="0" y="333375"/>
            <a:ext cx="8861425" cy="579438"/>
          </a:xfrm>
        </p:spPr>
        <p:txBody>
          <a:bodyPr anchor="t">
            <a:spAutoFit/>
          </a:bodyPr>
          <a:lstStyle/>
          <a:p>
            <a:pPr algn="ctr" fontAlgn="auto">
              <a:spcAft>
                <a:spcPts val="0"/>
              </a:spcAft>
              <a:defRPr/>
            </a:pPr>
            <a:r>
              <a:rPr lang="it-IT" sz="3200">
                <a:solidFill>
                  <a:schemeClr val="hlink"/>
                </a:solidFill>
                <a:latin typeface="Verdana" pitchFamily="34" charset="0"/>
              </a:rPr>
              <a:t> </a:t>
            </a:r>
            <a:r>
              <a:rPr lang="it-IT" sz="3200" b="1" smtClean="0">
                <a:solidFill>
                  <a:srgbClr val="FFC000"/>
                </a:solidFill>
              </a:rPr>
              <a:t>LA PILLOLA ESTRO-PROGESTINICA</a:t>
            </a:r>
            <a:endParaRPr lang="it-IT" sz="3200" b="1">
              <a:solidFill>
                <a:srgbClr val="FFC000"/>
              </a:solidFill>
            </a:endParaRPr>
          </a:p>
        </p:txBody>
      </p:sp>
      <p:sp>
        <p:nvSpPr>
          <p:cNvPr id="54275" name="Rectangle 4"/>
          <p:cNvSpPr>
            <a:spLocks noChangeArrowheads="1"/>
          </p:cNvSpPr>
          <p:nvPr/>
        </p:nvSpPr>
        <p:spPr bwMode="auto">
          <a:xfrm>
            <a:off x="287338" y="1341438"/>
            <a:ext cx="8667750" cy="4524375"/>
          </a:xfrm>
          <a:prstGeom prst="rect">
            <a:avLst/>
          </a:prstGeom>
          <a:noFill/>
          <a:ln w="9525">
            <a:noFill/>
            <a:miter lim="800000"/>
            <a:headEnd/>
            <a:tailEnd/>
          </a:ln>
        </p:spPr>
        <p:txBody>
          <a:bodyPr>
            <a:spAutoFit/>
          </a:bodyPr>
          <a:lstStyle/>
          <a:p>
            <a:r>
              <a:rPr lang="it-IT" b="1" dirty="0">
                <a:solidFill>
                  <a:srgbClr val="FFC000"/>
                </a:solidFill>
                <a:latin typeface="Verdana" pitchFamily="34" charset="0"/>
              </a:rPr>
              <a:t>Pillola </a:t>
            </a:r>
            <a:r>
              <a:rPr lang="it-IT" b="1" dirty="0" err="1">
                <a:solidFill>
                  <a:srgbClr val="FFC000"/>
                </a:solidFill>
                <a:latin typeface="Verdana" pitchFamily="34" charset="0"/>
              </a:rPr>
              <a:t>monofasica</a:t>
            </a:r>
            <a:r>
              <a:rPr lang="it-IT" b="1" dirty="0">
                <a:solidFill>
                  <a:srgbClr val="FFC000"/>
                </a:solidFill>
                <a:latin typeface="Verdana" pitchFamily="34" charset="0"/>
              </a:rPr>
              <a:t> </a:t>
            </a:r>
            <a:r>
              <a:rPr lang="it-IT" dirty="0">
                <a:latin typeface="Verdana" pitchFamily="34" charset="0"/>
              </a:rPr>
              <a:t>- Mantiene inalterato il suo dosaggio ormonale per tutta la durata del </a:t>
            </a:r>
            <a:r>
              <a:rPr lang="it-IT" dirty="0" smtClean="0">
                <a:latin typeface="Verdana" pitchFamily="34" charset="0"/>
              </a:rPr>
              <a:t>ciclo.</a:t>
            </a:r>
            <a:endParaRPr lang="it-IT" dirty="0">
              <a:latin typeface="Verdana" pitchFamily="34" charset="0"/>
            </a:endParaRPr>
          </a:p>
          <a:p>
            <a:r>
              <a:rPr lang="it-IT" dirty="0">
                <a:latin typeface="Verdana" pitchFamily="34" charset="0"/>
              </a:rPr>
              <a:t> </a:t>
            </a:r>
          </a:p>
          <a:p>
            <a:r>
              <a:rPr lang="it-IT" b="1" dirty="0">
                <a:solidFill>
                  <a:srgbClr val="FFC000"/>
                </a:solidFill>
                <a:latin typeface="Verdana" pitchFamily="34" charset="0"/>
              </a:rPr>
              <a:t>Pillola bifasica </a:t>
            </a:r>
            <a:r>
              <a:rPr lang="it-IT" dirty="0">
                <a:latin typeface="Verdana" pitchFamily="34" charset="0"/>
              </a:rPr>
              <a:t>- Cerca di mimare l'andamento del ciclo mestruale, quindi, i dosaggi dell’estrogeno e del progestinico non sono costanti: nei primi 7 giorni è più alto il dosaggio estrogenico, nei 15 giorni successivi è più elevato quello progestinico. </a:t>
            </a:r>
          </a:p>
          <a:p>
            <a:endParaRPr lang="it-IT" dirty="0">
              <a:solidFill>
                <a:srgbClr val="338D8A"/>
              </a:solidFill>
              <a:latin typeface="Verdana" pitchFamily="34" charset="0"/>
            </a:endParaRPr>
          </a:p>
          <a:p>
            <a:r>
              <a:rPr lang="it-IT" b="1" dirty="0">
                <a:solidFill>
                  <a:srgbClr val="FFC000"/>
                </a:solidFill>
                <a:latin typeface="Verdana" pitchFamily="34" charset="0"/>
              </a:rPr>
              <a:t>Pillola trifasica </a:t>
            </a:r>
            <a:r>
              <a:rPr lang="it-IT" dirty="0">
                <a:latin typeface="Verdana" pitchFamily="34" charset="0"/>
              </a:rPr>
              <a:t>- In questo caso si è cercato di affinare ulteriormente la vicinanza al ciclo fisiologico, creando tre diversi dosaggi di estrogeno e di progestinico. L'estrogeno è basso per i primi 6 giorni, più alto nei successivi 5, per poi ritornare ai livelli di partenza negli ultimi 10. Il progestinico, invece, incrementa costantemente nelle tre fasi di dosaggio. </a:t>
            </a:r>
          </a:p>
          <a:p>
            <a:endParaRPr lang="it-IT" dirty="0">
              <a:latin typeface="Verdana" pitchFamily="34" charset="0"/>
            </a:endParaRPr>
          </a:p>
          <a:p>
            <a:r>
              <a:rPr lang="it-IT" b="1" dirty="0">
                <a:solidFill>
                  <a:srgbClr val="FFC000"/>
                </a:solidFill>
                <a:latin typeface="Verdana" pitchFamily="34" charset="0"/>
              </a:rPr>
              <a:t>INDICE </a:t>
            </a:r>
            <a:r>
              <a:rPr lang="it-IT" b="1" dirty="0" err="1">
                <a:solidFill>
                  <a:srgbClr val="FFC000"/>
                </a:solidFill>
                <a:latin typeface="Verdana" pitchFamily="34" charset="0"/>
              </a:rPr>
              <a:t>DI</a:t>
            </a:r>
            <a:r>
              <a:rPr lang="it-IT" b="1" dirty="0">
                <a:solidFill>
                  <a:srgbClr val="FFC000"/>
                </a:solidFill>
                <a:latin typeface="Verdana" pitchFamily="34" charset="0"/>
              </a:rPr>
              <a:t> PEARL</a:t>
            </a:r>
            <a:r>
              <a:rPr lang="it-IT" b="1" dirty="0">
                <a:latin typeface="Verdana" pitchFamily="34" charset="0"/>
              </a:rPr>
              <a:t>: 0.3</a:t>
            </a:r>
          </a:p>
        </p:txBody>
      </p:sp>
      <p:sp>
        <p:nvSpPr>
          <p:cNvPr id="54276" name="Rectangle 7"/>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203778" name="Rectangle 2"/>
          <p:cNvSpPr>
            <a:spLocks noGrp="1" noChangeArrowheads="1"/>
          </p:cNvSpPr>
          <p:nvPr>
            <p:ph type="title" idx="4294967295"/>
          </p:nvPr>
        </p:nvSpPr>
        <p:spPr>
          <a:xfrm>
            <a:off x="0" y="179388"/>
            <a:ext cx="8861425" cy="579437"/>
          </a:xfrm>
        </p:spPr>
        <p:txBody>
          <a:bodyPr anchor="t">
            <a:spAutoFit/>
          </a:bodyPr>
          <a:lstStyle/>
          <a:p>
            <a:pPr algn="ctr" fontAlgn="auto">
              <a:spcAft>
                <a:spcPts val="0"/>
              </a:spcAft>
              <a:defRPr/>
            </a:pPr>
            <a:r>
              <a:rPr lang="it-IT" sz="3200">
                <a:solidFill>
                  <a:schemeClr val="hlink"/>
                </a:solidFill>
                <a:latin typeface="Verdana" pitchFamily="34" charset="0"/>
              </a:rPr>
              <a:t> </a:t>
            </a:r>
            <a:r>
              <a:rPr lang="it-IT" sz="3200" b="1">
                <a:solidFill>
                  <a:srgbClr val="FFC000"/>
                </a:solidFill>
              </a:rPr>
              <a:t>LA PILLOLA ESTRO-PROGESTINICA</a:t>
            </a:r>
            <a:endParaRPr lang="it-IT" sz="3200">
              <a:solidFill>
                <a:srgbClr val="338D8A"/>
              </a:solidFill>
              <a:latin typeface="Verdana" pitchFamily="34" charset="0"/>
            </a:endParaRPr>
          </a:p>
        </p:txBody>
      </p:sp>
      <p:sp>
        <p:nvSpPr>
          <p:cNvPr id="55299" name="Rectangle 4"/>
          <p:cNvSpPr>
            <a:spLocks noChangeArrowheads="1"/>
          </p:cNvSpPr>
          <p:nvPr/>
        </p:nvSpPr>
        <p:spPr bwMode="auto">
          <a:xfrm>
            <a:off x="287338" y="1006475"/>
            <a:ext cx="8667750" cy="5035550"/>
          </a:xfrm>
          <a:prstGeom prst="rect">
            <a:avLst/>
          </a:prstGeom>
          <a:noFill/>
          <a:ln w="9525">
            <a:noFill/>
            <a:miter lim="800000"/>
            <a:headEnd/>
            <a:tailEnd/>
          </a:ln>
        </p:spPr>
        <p:txBody>
          <a:bodyPr>
            <a:spAutoFit/>
          </a:bodyPr>
          <a:lstStyle/>
          <a:p>
            <a:r>
              <a:rPr lang="it-IT" b="1">
                <a:solidFill>
                  <a:srgbClr val="FFC000"/>
                </a:solidFill>
                <a:latin typeface="Verdana" pitchFamily="34" charset="0"/>
              </a:rPr>
              <a:t>21 giorni + 7 </a:t>
            </a:r>
          </a:p>
          <a:p>
            <a:pPr algn="just"/>
            <a:r>
              <a:rPr lang="it-IT">
                <a:latin typeface="Verdana" pitchFamily="34" charset="0"/>
              </a:rPr>
              <a:t>Si prendono 21 compresse di seguito e poi si sospende per una settimana. Durante questa settimana si presenta una emorragia da sospensione similmestruale. Dopo sette giorni si ricomincia a prendere la pillola, indipendentemente dalla fine dell'emorragia da sospensione. Seguono questo schema quasi tutte le pillole monofasiche e trifasiche, ad eccezione di alcune a bassissimo dosaggio di estrogeno.</a:t>
            </a:r>
            <a:r>
              <a:rPr lang="it-IT">
                <a:solidFill>
                  <a:schemeClr val="bg1"/>
                </a:solidFill>
                <a:latin typeface="Verdana" pitchFamily="34" charset="0"/>
              </a:rPr>
              <a:t> </a:t>
            </a:r>
          </a:p>
          <a:p>
            <a:pPr algn="just"/>
            <a:endParaRPr lang="it-IT">
              <a:solidFill>
                <a:schemeClr val="hlink"/>
              </a:solidFill>
              <a:latin typeface="Verdana" pitchFamily="34" charset="0"/>
            </a:endParaRPr>
          </a:p>
          <a:p>
            <a:r>
              <a:rPr lang="it-IT" b="1">
                <a:solidFill>
                  <a:srgbClr val="FFC000"/>
                </a:solidFill>
                <a:latin typeface="Verdana" pitchFamily="34" charset="0"/>
              </a:rPr>
              <a:t>22 giorni + 6 </a:t>
            </a:r>
          </a:p>
          <a:p>
            <a:pPr algn="just"/>
            <a:r>
              <a:rPr lang="it-IT">
                <a:latin typeface="Verdana" pitchFamily="34" charset="0"/>
              </a:rPr>
              <a:t>Questo è lo schema utilizzato dalle pillole bifasiche. A parte il cambiamento del numero di giorni, valgono le stesse regole dello schema 21+7.</a:t>
            </a:r>
          </a:p>
          <a:p>
            <a:endParaRPr lang="it-IT">
              <a:latin typeface="Verdana" pitchFamily="34" charset="0"/>
            </a:endParaRPr>
          </a:p>
          <a:p>
            <a:pPr algn="just"/>
            <a:r>
              <a:rPr lang="it-IT" b="1">
                <a:solidFill>
                  <a:srgbClr val="FFC000"/>
                </a:solidFill>
                <a:latin typeface="Verdana" pitchFamily="34" charset="0"/>
              </a:rPr>
              <a:t>24 giorni + 4 </a:t>
            </a:r>
          </a:p>
          <a:p>
            <a:pPr algn="just"/>
            <a:r>
              <a:rPr lang="it-IT">
                <a:latin typeface="Verdana" pitchFamily="34" charset="0"/>
              </a:rPr>
              <a:t>Alcune pillole a più basso contenuto di estrogeno prevedono la somministrazione per 24 giorni anziché 21. Nella confezione, in realtà, sono contenute anche 4 pillole "placebo", con l'intento di aumentare la compliance al trattamento</a:t>
            </a:r>
            <a:r>
              <a:rPr lang="it-IT" sz="1600">
                <a:latin typeface="Verdana" pitchFamily="34" charset="0"/>
              </a:rPr>
              <a:t>. </a:t>
            </a:r>
          </a:p>
        </p:txBody>
      </p:sp>
      <p:sp>
        <p:nvSpPr>
          <p:cNvPr id="55300" name="Rectangle 7"/>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99248"/>
          </a:xfrm>
        </p:spPr>
        <p:txBody>
          <a:bodyPr>
            <a:normAutofit fontScale="92500" lnSpcReduction="20000"/>
          </a:bodyPr>
          <a:lstStyle/>
          <a:p>
            <a:pPr marL="274320" indent="-274320" fontAlgn="auto">
              <a:spcAft>
                <a:spcPts val="0"/>
              </a:spcAft>
              <a:buFont typeface="Wingdings 2"/>
              <a:buChar char=""/>
              <a:defRPr/>
            </a:pPr>
            <a:r>
              <a:rPr lang="it-IT" dirty="0" smtClean="0"/>
              <a:t>Dimenticanze </a:t>
            </a:r>
          </a:p>
          <a:p>
            <a:pPr marL="274320" indent="-274320" fontAlgn="auto">
              <a:spcAft>
                <a:spcPts val="0"/>
              </a:spcAft>
              <a:buFont typeface="Wingdings 2"/>
              <a:buChar char=""/>
              <a:defRPr/>
            </a:pPr>
            <a:r>
              <a:rPr lang="it-IT" dirty="0" smtClean="0"/>
              <a:t>Vomito nelle 2 ore successive all’assunzione</a:t>
            </a:r>
          </a:p>
          <a:p>
            <a:pPr marL="274320" indent="-274320" fontAlgn="auto">
              <a:spcAft>
                <a:spcPts val="0"/>
              </a:spcAft>
              <a:buFont typeface="Wingdings 2"/>
              <a:buChar char=""/>
              <a:defRPr/>
            </a:pPr>
            <a:r>
              <a:rPr lang="it-IT" dirty="0" smtClean="0"/>
              <a:t>Diarrea nelle 10 ore successive all’assunzione</a:t>
            </a:r>
          </a:p>
          <a:p>
            <a:pPr marL="274320" indent="-274320" fontAlgn="auto">
              <a:spcAft>
                <a:spcPts val="0"/>
              </a:spcAft>
              <a:buFont typeface="Wingdings 2"/>
              <a:buChar char=""/>
              <a:defRPr/>
            </a:pPr>
            <a:r>
              <a:rPr lang="it-IT" dirty="0" smtClean="0"/>
              <a:t>Uso concomitante di farmaci: </a:t>
            </a:r>
          </a:p>
          <a:p>
            <a:pPr marL="0" indent="0" fontAlgn="auto">
              <a:spcAft>
                <a:spcPts val="0"/>
              </a:spcAft>
              <a:buFont typeface="Wingdings 2"/>
              <a:buNone/>
              <a:defRPr/>
            </a:pPr>
            <a:r>
              <a:rPr lang="it-IT" dirty="0"/>
              <a:t> </a:t>
            </a:r>
            <a:r>
              <a:rPr lang="it-IT" dirty="0" smtClean="0"/>
              <a:t>- alcuni antibiotici (soprattutto penicilline, macrolidi, </a:t>
            </a:r>
            <a:r>
              <a:rPr lang="it-IT" dirty="0" err="1" smtClean="0"/>
              <a:t>cotrimoxazolo</a:t>
            </a:r>
            <a:r>
              <a:rPr lang="it-IT" dirty="0" smtClean="0"/>
              <a:t>, tetracicline…)</a:t>
            </a:r>
          </a:p>
          <a:p>
            <a:pPr marL="0" indent="0" fontAlgn="auto">
              <a:spcAft>
                <a:spcPts val="0"/>
              </a:spcAft>
              <a:buFont typeface="Wingdings 2"/>
              <a:buNone/>
              <a:defRPr/>
            </a:pPr>
            <a:r>
              <a:rPr lang="it-IT" dirty="0"/>
              <a:t> </a:t>
            </a:r>
            <a:r>
              <a:rPr lang="it-IT" dirty="0" smtClean="0"/>
              <a:t>- alcuni antiepilettici </a:t>
            </a:r>
          </a:p>
          <a:p>
            <a:pPr marL="0" indent="0" fontAlgn="auto">
              <a:spcAft>
                <a:spcPts val="0"/>
              </a:spcAft>
              <a:buFont typeface="Wingdings 2"/>
              <a:buNone/>
              <a:defRPr/>
            </a:pPr>
            <a:r>
              <a:rPr lang="it-IT" dirty="0"/>
              <a:t> </a:t>
            </a:r>
            <a:r>
              <a:rPr lang="it-IT" dirty="0" smtClean="0"/>
              <a:t>- alcuni psicofarmaci</a:t>
            </a:r>
          </a:p>
          <a:p>
            <a:pPr marL="0" indent="0" fontAlgn="auto">
              <a:spcAft>
                <a:spcPts val="0"/>
              </a:spcAft>
              <a:buFont typeface="Wingdings 2"/>
              <a:buNone/>
              <a:defRPr/>
            </a:pPr>
            <a:r>
              <a:rPr lang="it-IT" dirty="0"/>
              <a:t> </a:t>
            </a:r>
            <a:r>
              <a:rPr lang="it-IT" dirty="0" smtClean="0"/>
              <a:t>- </a:t>
            </a:r>
            <a:r>
              <a:rPr lang="it-IT" dirty="0" err="1" smtClean="0"/>
              <a:t>immunosopressori</a:t>
            </a:r>
            <a:endParaRPr lang="it-IT" dirty="0" smtClean="0"/>
          </a:p>
          <a:p>
            <a:pPr marL="0" indent="0" fontAlgn="auto">
              <a:spcAft>
                <a:spcPts val="0"/>
              </a:spcAft>
              <a:buFont typeface="Wingdings 2"/>
              <a:buNone/>
              <a:defRPr/>
            </a:pPr>
            <a:r>
              <a:rPr lang="it-IT" dirty="0"/>
              <a:t> </a:t>
            </a:r>
            <a:r>
              <a:rPr lang="it-IT" dirty="0" smtClean="0"/>
              <a:t>- vitamina C (a dosaggi &gt; 1gr/</a:t>
            </a:r>
            <a:r>
              <a:rPr lang="it-IT" dirty="0" err="1" smtClean="0"/>
              <a:t>die</a:t>
            </a:r>
            <a:r>
              <a:rPr lang="it-IT" dirty="0" smtClean="0"/>
              <a:t>)</a:t>
            </a:r>
            <a:endParaRPr lang="it-IT" dirty="0" smtClean="0"/>
          </a:p>
          <a:p>
            <a:pPr marL="0" indent="0" fontAlgn="auto">
              <a:spcAft>
                <a:spcPts val="0"/>
              </a:spcAft>
              <a:buFont typeface="Wingdings 2"/>
              <a:buNone/>
              <a:defRPr/>
            </a:pPr>
            <a:r>
              <a:rPr lang="it-IT" dirty="0"/>
              <a:t> </a:t>
            </a:r>
            <a:r>
              <a:rPr lang="it-IT" dirty="0" smtClean="0"/>
              <a:t>- </a:t>
            </a:r>
            <a:r>
              <a:rPr lang="it-IT" dirty="0" err="1" smtClean="0"/>
              <a:t>Hypericum</a:t>
            </a:r>
            <a:r>
              <a:rPr lang="it-IT" dirty="0" smtClean="0"/>
              <a:t> </a:t>
            </a:r>
            <a:r>
              <a:rPr lang="it-IT" dirty="0" err="1" smtClean="0"/>
              <a:t>Perforatum</a:t>
            </a:r>
            <a:r>
              <a:rPr lang="it-IT" dirty="0" smtClean="0"/>
              <a:t> (è un fitofarmaco</a:t>
            </a:r>
            <a:r>
              <a:rPr lang="it-IT" dirty="0"/>
              <a:t>;</a:t>
            </a:r>
            <a:r>
              <a:rPr lang="it-IT" dirty="0" smtClean="0"/>
              <a:t> l’effetto può persistere per oltre 2 settimane dall’interruzione del </a:t>
            </a:r>
            <a:r>
              <a:rPr lang="it-IT" dirty="0" smtClean="0"/>
              <a:t>trattamento)</a:t>
            </a:r>
          </a:p>
          <a:p>
            <a:pPr marL="0" indent="0" fontAlgn="auto">
              <a:spcAft>
                <a:spcPts val="0"/>
              </a:spcAft>
              <a:buFont typeface="Wingdings 2"/>
              <a:buNone/>
              <a:defRPr/>
            </a:pPr>
            <a:r>
              <a:rPr lang="it-IT" dirty="0" smtClean="0"/>
              <a:t>- </a:t>
            </a:r>
            <a:r>
              <a:rPr lang="it-IT" dirty="0" err="1" smtClean="0"/>
              <a:t>Succo</a:t>
            </a:r>
            <a:r>
              <a:rPr lang="it-IT" dirty="0" smtClean="0"/>
              <a:t> </a:t>
            </a:r>
            <a:endParaRPr lang="it-IT" dirty="0" smtClean="0"/>
          </a:p>
          <a:p>
            <a:pPr marL="0" indent="0" fontAlgn="auto">
              <a:spcAft>
                <a:spcPts val="0"/>
              </a:spcAft>
              <a:buFont typeface="Wingdings 2"/>
              <a:buNone/>
              <a:defRPr/>
            </a:pPr>
            <a:endParaRPr lang="it-IT" dirty="0"/>
          </a:p>
        </p:txBody>
      </p:sp>
      <p:sp>
        <p:nvSpPr>
          <p:cNvPr id="3" name="Titolo 2"/>
          <p:cNvSpPr>
            <a:spLocks noGrp="1"/>
          </p:cNvSpPr>
          <p:nvPr>
            <p:ph type="title"/>
          </p:nvPr>
        </p:nvSpPr>
        <p:spPr/>
        <p:txBody>
          <a:bodyPr>
            <a:normAutofit fontScale="90000"/>
          </a:bodyPr>
          <a:lstStyle/>
          <a:p>
            <a:pPr algn="ctr" fontAlgn="auto">
              <a:spcAft>
                <a:spcPts val="0"/>
              </a:spcAft>
              <a:defRPr/>
            </a:pPr>
            <a:r>
              <a:rPr lang="it-IT" sz="2800" b="1" dirty="0" smtClean="0">
                <a:solidFill>
                  <a:srgbClr val="FFC000"/>
                </a:solidFill>
              </a:rPr>
              <a:t>CONDIZIONI CHE POSSONO RIDURRE L’EFFICACIA CONTRACCETTIVA DELLA PILLOLA</a:t>
            </a:r>
            <a:endParaRPr lang="it-IT" sz="2800" b="1" dirty="0">
              <a:solidFill>
                <a:srgbClr val="FFC000"/>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8313" y="1557338"/>
            <a:ext cx="8229600" cy="4970462"/>
          </a:xfrm>
        </p:spPr>
        <p:txBody>
          <a:bodyPr>
            <a:normAutofit lnSpcReduction="10000"/>
          </a:bodyPr>
          <a:lstStyle/>
          <a:p>
            <a:pPr marL="274320" indent="-274320" algn="just" fontAlgn="auto">
              <a:spcAft>
                <a:spcPts val="0"/>
              </a:spcAft>
              <a:buFont typeface="Wingdings 2"/>
              <a:buChar char=""/>
              <a:defRPr/>
            </a:pPr>
            <a:r>
              <a:rPr lang="it-IT" dirty="0" smtClean="0"/>
              <a:t>Anello in materiale (etilene vinilacetato) </a:t>
            </a:r>
            <a:r>
              <a:rPr lang="it-IT" i="1" u="sng" dirty="0" smtClean="0"/>
              <a:t>atossico</a:t>
            </a:r>
            <a:r>
              <a:rPr lang="it-IT" dirty="0" smtClean="0"/>
              <a:t> e </a:t>
            </a:r>
            <a:r>
              <a:rPr lang="it-IT" i="1" u="sng" dirty="0" smtClean="0"/>
              <a:t>biocompatibile</a:t>
            </a:r>
            <a:r>
              <a:rPr lang="it-IT" dirty="0" smtClean="0"/>
              <a:t>: non provoca alcuna reazione da corpo estraneo rimanendo a contatto, anche per lungo periodo, con un tessuto corporeo.</a:t>
            </a:r>
          </a:p>
          <a:p>
            <a:pPr marL="274320" indent="-274320" algn="just" fontAlgn="auto">
              <a:spcAft>
                <a:spcPts val="0"/>
              </a:spcAft>
              <a:buFont typeface="Wingdings 2"/>
              <a:buChar char=""/>
              <a:defRPr/>
            </a:pPr>
            <a:r>
              <a:rPr lang="it-IT" dirty="0" smtClean="0"/>
              <a:t>Rilascia in modo </a:t>
            </a:r>
            <a:r>
              <a:rPr lang="it-IT" i="1" u="sng" dirty="0" smtClean="0"/>
              <a:t>costante</a:t>
            </a:r>
            <a:r>
              <a:rPr lang="it-IT" dirty="0" smtClean="0"/>
              <a:t> e </a:t>
            </a:r>
            <a:r>
              <a:rPr lang="it-IT" i="1" u="sng" dirty="0" smtClean="0"/>
              <a:t>graduato</a:t>
            </a:r>
            <a:r>
              <a:rPr lang="it-IT" dirty="0" smtClean="0"/>
              <a:t> gli ormoni contenenti (estrogeno e progestinico), che vengono prontamente assorbiti dall’epitelio vaginale </a:t>
            </a:r>
            <a:r>
              <a:rPr lang="it-IT" sz="2400" dirty="0" smtClean="0"/>
              <a:t>(=</a:t>
            </a:r>
            <a:r>
              <a:rPr lang="it-IT" u="sng" dirty="0" smtClean="0"/>
              <a:t>salta il metabolismo epatico</a:t>
            </a:r>
            <a:r>
              <a:rPr lang="it-IT" sz="2400" u="sng" dirty="0" smtClean="0"/>
              <a:t>)</a:t>
            </a:r>
          </a:p>
          <a:p>
            <a:pPr marL="274320" indent="-274320" algn="just" fontAlgn="auto">
              <a:spcAft>
                <a:spcPts val="0"/>
              </a:spcAft>
              <a:buFont typeface="Wingdings 2"/>
              <a:buChar char=""/>
              <a:defRPr/>
            </a:pPr>
            <a:r>
              <a:rPr lang="it-IT" dirty="0" smtClean="0"/>
              <a:t>Viene </a:t>
            </a:r>
            <a:r>
              <a:rPr lang="it-IT" i="1" u="sng" dirty="0" smtClean="0"/>
              <a:t>inserito dalla donna</a:t>
            </a:r>
            <a:r>
              <a:rPr lang="it-IT" dirty="0" smtClean="0"/>
              <a:t>: accosta i bordi dell’anello e lo introduce delicatamente in vagina e, poiché non si tratta di un metodo di barriera, il posizionamento non risulta critico per la sua efficacia.</a:t>
            </a:r>
          </a:p>
          <a:p>
            <a:pPr marL="274320" indent="-274320" algn="just" fontAlgn="auto">
              <a:spcAft>
                <a:spcPts val="0"/>
              </a:spcAft>
              <a:buFont typeface="Wingdings 2"/>
              <a:buChar char=""/>
              <a:defRPr/>
            </a:pPr>
            <a:r>
              <a:rPr lang="it-IT" dirty="0" smtClean="0"/>
              <a:t>Diametro di circa 5 cm. , flessibile e morbido.</a:t>
            </a:r>
            <a:endParaRPr lang="it-IT" dirty="0"/>
          </a:p>
        </p:txBody>
      </p:sp>
      <p:sp>
        <p:nvSpPr>
          <p:cNvPr id="3" name="Titolo 2"/>
          <p:cNvSpPr>
            <a:spLocks noGrp="1"/>
          </p:cNvSpPr>
          <p:nvPr>
            <p:ph type="title"/>
          </p:nvPr>
        </p:nvSpPr>
        <p:spPr>
          <a:xfrm>
            <a:off x="539552" y="116632"/>
            <a:ext cx="8147248" cy="1368152"/>
          </a:xfrm>
        </p:spPr>
        <p:txBody>
          <a:bodyPr/>
          <a:lstStyle/>
          <a:p>
            <a:pPr algn="ctr" fontAlgn="auto">
              <a:spcAft>
                <a:spcPts val="0"/>
              </a:spcAft>
              <a:defRPr/>
            </a:pPr>
            <a:r>
              <a:rPr lang="it-IT" sz="3600" b="1">
                <a:solidFill>
                  <a:srgbClr val="FFC000"/>
                </a:solidFill>
                <a:latin typeface="Verdana" pitchFamily="34" charset="0"/>
              </a:rPr>
              <a:t>ANELLO </a:t>
            </a:r>
            <a:r>
              <a:rPr lang="it-IT" sz="3600" b="1" smtClean="0">
                <a:solidFill>
                  <a:srgbClr val="FFC000"/>
                </a:solidFill>
                <a:latin typeface="Verdana" pitchFamily="34" charset="0"/>
              </a:rPr>
              <a:t>VAGINALE</a:t>
            </a:r>
            <a:br>
              <a:rPr lang="it-IT" sz="3600" b="1" smtClean="0">
                <a:solidFill>
                  <a:srgbClr val="FFC000"/>
                </a:solidFill>
                <a:latin typeface="Verdana" pitchFamily="34" charset="0"/>
              </a:rPr>
            </a:br>
            <a:r>
              <a:rPr lang="it-IT" sz="3600" smtClean="0">
                <a:solidFill>
                  <a:srgbClr val="FFC000"/>
                </a:solidFill>
                <a:latin typeface="Verdana" pitchFamily="34" charset="0"/>
              </a:rPr>
              <a:t>(</a:t>
            </a:r>
            <a:r>
              <a:rPr lang="it-IT" sz="3200" smtClean="0">
                <a:solidFill>
                  <a:srgbClr val="FFC000"/>
                </a:solidFill>
                <a:latin typeface="Verdana" pitchFamily="34" charset="0"/>
              </a:rPr>
              <a:t>nome commerciale:</a:t>
            </a:r>
            <a:r>
              <a:rPr lang="it-IT" sz="3600" smtClean="0">
                <a:solidFill>
                  <a:srgbClr val="FFC000"/>
                </a:solidFill>
                <a:latin typeface="Verdana" pitchFamily="34" charset="0"/>
              </a:rPr>
              <a:t> NUVA RING)</a:t>
            </a:r>
            <a:endParaRPr lang="it-IT" sz="3600">
              <a:solidFill>
                <a:srgbClr val="FFC000"/>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274320" indent="-274320" algn="just" fontAlgn="auto">
              <a:spcAft>
                <a:spcPts val="0"/>
              </a:spcAft>
              <a:buFont typeface="Wingdings 2"/>
              <a:buChar char=""/>
              <a:defRPr/>
            </a:pPr>
            <a:r>
              <a:rPr lang="it-IT" dirty="0" smtClean="0"/>
              <a:t>Il primo anello si inserisce ENTRO il quinto giorno del ciclo. </a:t>
            </a:r>
          </a:p>
          <a:p>
            <a:pPr marL="0" indent="0" algn="just" fontAlgn="auto">
              <a:spcAft>
                <a:spcPts val="0"/>
              </a:spcAft>
              <a:buFont typeface="Wingdings 2"/>
              <a:buNone/>
              <a:defRPr/>
            </a:pPr>
            <a:r>
              <a:rPr lang="it-IT" dirty="0"/>
              <a:t> </a:t>
            </a:r>
            <a:r>
              <a:rPr lang="it-IT" dirty="0" smtClean="0"/>
              <a:t>   Resta in sede per 21 giorni. </a:t>
            </a:r>
          </a:p>
          <a:p>
            <a:pPr marL="0" indent="0" algn="just" fontAlgn="auto">
              <a:spcAft>
                <a:spcPts val="0"/>
              </a:spcAft>
              <a:buFont typeface="Wingdings 2"/>
              <a:buNone/>
              <a:defRPr/>
            </a:pPr>
            <a:r>
              <a:rPr lang="it-IT" dirty="0"/>
              <a:t> </a:t>
            </a:r>
            <a:r>
              <a:rPr lang="it-IT" dirty="0" smtClean="0"/>
              <a:t>   Viene poi rimosso per 7 giorni, durante i quali si avrà                       l’emorragia da privazione (=mestruazione)</a:t>
            </a:r>
          </a:p>
          <a:p>
            <a:pPr marL="274320" indent="-274320" algn="just" fontAlgn="auto">
              <a:spcAft>
                <a:spcPts val="0"/>
              </a:spcAft>
              <a:buFont typeface="Wingdings 2"/>
              <a:buChar char=""/>
              <a:defRPr/>
            </a:pPr>
            <a:r>
              <a:rPr lang="it-IT" dirty="0" smtClean="0"/>
              <a:t>La durata di 1 dispositivo è di 1 ciclo.</a:t>
            </a:r>
          </a:p>
          <a:p>
            <a:pPr marL="274320" indent="-274320" algn="just" fontAlgn="auto">
              <a:spcAft>
                <a:spcPts val="0"/>
              </a:spcAft>
              <a:buFont typeface="Wingdings 2"/>
              <a:buChar char=""/>
              <a:defRPr/>
            </a:pPr>
            <a:r>
              <a:rPr lang="it-IT" dirty="0" smtClean="0"/>
              <a:t>Può essere rimosso in occasione dei rapporti, ma non per più di 3 ore.</a:t>
            </a:r>
          </a:p>
          <a:p>
            <a:pPr marL="0" indent="0" algn="just" fontAlgn="auto">
              <a:spcAft>
                <a:spcPts val="0"/>
              </a:spcAft>
              <a:buFont typeface="Wingdings 2"/>
              <a:buNone/>
              <a:defRPr/>
            </a:pPr>
            <a:endParaRPr lang="it-IT" dirty="0"/>
          </a:p>
        </p:txBody>
      </p:sp>
      <p:sp>
        <p:nvSpPr>
          <p:cNvPr id="3" name="Titolo 2"/>
          <p:cNvSpPr>
            <a:spLocks noGrp="1"/>
          </p:cNvSpPr>
          <p:nvPr>
            <p:ph type="title"/>
          </p:nvPr>
        </p:nvSpPr>
        <p:spPr>
          <a:xfrm>
            <a:off x="457200" y="152400"/>
            <a:ext cx="8229600" cy="900336"/>
          </a:xfrm>
        </p:spPr>
        <p:txBody>
          <a:bodyPr/>
          <a:lstStyle/>
          <a:p>
            <a:pPr algn="ctr" fontAlgn="auto">
              <a:spcAft>
                <a:spcPts val="0"/>
              </a:spcAft>
              <a:defRPr/>
            </a:pPr>
            <a:r>
              <a:rPr lang="it-IT" sz="3600" b="1">
                <a:solidFill>
                  <a:srgbClr val="FFC000"/>
                </a:solidFill>
                <a:latin typeface="Verdana" pitchFamily="34" charset="0"/>
              </a:rPr>
              <a:t>ANELLO VAGINALE</a:t>
            </a:r>
            <a:endParaRPr lang="it-IT" sz="360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84322" name="Rectangle 1026"/>
          <p:cNvSpPr>
            <a:spLocks noGrp="1" noChangeArrowheads="1"/>
          </p:cNvSpPr>
          <p:nvPr>
            <p:ph type="title" idx="4294967295"/>
          </p:nvPr>
        </p:nvSpPr>
        <p:spPr>
          <a:xfrm>
            <a:off x="0" y="179388"/>
            <a:ext cx="8861425" cy="579437"/>
          </a:xfrm>
        </p:spPr>
        <p:txBody>
          <a:bodyPr anchor="t">
            <a:spAutoFit/>
          </a:bodyPr>
          <a:lstStyle/>
          <a:p>
            <a:pPr algn="ctr" fontAlgn="auto">
              <a:spcAft>
                <a:spcPts val="0"/>
              </a:spcAft>
              <a:defRPr/>
            </a:pPr>
            <a:r>
              <a:rPr lang="it-IT" sz="3200" dirty="0">
                <a:solidFill>
                  <a:srgbClr val="338D8A"/>
                </a:solidFill>
                <a:latin typeface="Verdana" pitchFamily="34" charset="0"/>
              </a:rPr>
              <a:t> </a:t>
            </a:r>
            <a:r>
              <a:rPr lang="it-IT" sz="3200" b="1" dirty="0" smtClean="0">
                <a:solidFill>
                  <a:srgbClr val="FFC000"/>
                </a:solidFill>
                <a:latin typeface="Verdana" pitchFamily="34" charset="0"/>
              </a:rPr>
              <a:t>ANELLO VAGINALE</a:t>
            </a:r>
            <a:endParaRPr lang="it-IT" sz="3200" b="1" dirty="0">
              <a:solidFill>
                <a:srgbClr val="FFC000"/>
              </a:solidFill>
              <a:latin typeface="Verdana" pitchFamily="34" charset="0"/>
            </a:endParaRPr>
          </a:p>
        </p:txBody>
      </p:sp>
      <p:sp>
        <p:nvSpPr>
          <p:cNvPr id="59395" name="Text Box 1030"/>
          <p:cNvSpPr txBox="1">
            <a:spLocks noChangeArrowheads="1"/>
          </p:cNvSpPr>
          <p:nvPr/>
        </p:nvSpPr>
        <p:spPr bwMode="auto">
          <a:xfrm>
            <a:off x="287338" y="908050"/>
            <a:ext cx="8461126" cy="5355312"/>
          </a:xfrm>
          <a:prstGeom prst="rect">
            <a:avLst/>
          </a:prstGeom>
          <a:noFill/>
          <a:ln w="9525">
            <a:noFill/>
            <a:miter lim="800000"/>
            <a:headEnd/>
            <a:tailEnd/>
          </a:ln>
        </p:spPr>
        <p:txBody>
          <a:bodyPr wrap="square">
            <a:spAutoFit/>
          </a:bodyPr>
          <a:lstStyle/>
          <a:p>
            <a:endParaRPr lang="it-IT" dirty="0" smtClean="0">
              <a:latin typeface="Times New Roman" pitchFamily="18" charset="0"/>
            </a:endParaRPr>
          </a:p>
          <a:p>
            <a:endParaRPr lang="it-IT" dirty="0" smtClean="0">
              <a:latin typeface="Times New Roman" pitchFamily="18" charset="0"/>
            </a:endParaRPr>
          </a:p>
          <a:p>
            <a:endParaRPr lang="it-IT" dirty="0" smtClean="0">
              <a:latin typeface="Times New Roman" pitchFamily="18" charset="0"/>
            </a:endParaRPr>
          </a:p>
          <a:p>
            <a:endParaRPr lang="it-IT" dirty="0" smtClean="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endParaRPr lang="it-IT" dirty="0">
              <a:latin typeface="Times New Roman" pitchFamily="18" charset="0"/>
            </a:endParaRPr>
          </a:p>
          <a:p>
            <a:r>
              <a:rPr lang="it-IT" dirty="0">
                <a:latin typeface="Verdana" pitchFamily="34" charset="0"/>
              </a:rPr>
              <a:t>	</a:t>
            </a:r>
          </a:p>
          <a:p>
            <a:pPr algn="r"/>
            <a:endParaRPr lang="it-IT" sz="2400" b="1" dirty="0" smtClean="0">
              <a:solidFill>
                <a:srgbClr val="FFC000"/>
              </a:solidFill>
              <a:latin typeface="Verdana" pitchFamily="34" charset="0"/>
            </a:endParaRPr>
          </a:p>
          <a:p>
            <a:pPr algn="r"/>
            <a:endParaRPr lang="it-IT" sz="2400" b="1" dirty="0" smtClean="0">
              <a:solidFill>
                <a:srgbClr val="FFC000"/>
              </a:solidFill>
              <a:latin typeface="Verdana" pitchFamily="34" charset="0"/>
            </a:endParaRPr>
          </a:p>
          <a:p>
            <a:pPr algn="r"/>
            <a:r>
              <a:rPr lang="it-IT" sz="2400" b="1" dirty="0" smtClean="0">
                <a:solidFill>
                  <a:srgbClr val="FFC000"/>
                </a:solidFill>
                <a:latin typeface="Verdana" pitchFamily="34" charset="0"/>
              </a:rPr>
              <a:t>Indice </a:t>
            </a:r>
            <a:r>
              <a:rPr lang="it-IT" sz="2400" b="1" dirty="0">
                <a:solidFill>
                  <a:srgbClr val="FFC000"/>
                </a:solidFill>
                <a:latin typeface="Verdana" pitchFamily="34" charset="0"/>
              </a:rPr>
              <a:t>di Pearl:  </a:t>
            </a:r>
            <a:r>
              <a:rPr lang="it-IT" sz="2400" dirty="0">
                <a:latin typeface="Verdana" pitchFamily="34" charset="0"/>
              </a:rPr>
              <a:t>inferiore a 0.65</a:t>
            </a:r>
          </a:p>
        </p:txBody>
      </p:sp>
      <p:sp>
        <p:nvSpPr>
          <p:cNvPr id="59397" name="Text Box 1028"/>
          <p:cNvSpPr txBox="1">
            <a:spLocks noChangeArrowheads="1"/>
          </p:cNvSpPr>
          <p:nvPr/>
        </p:nvSpPr>
        <p:spPr bwMode="auto">
          <a:xfrm>
            <a:off x="287338" y="1752600"/>
            <a:ext cx="5684837" cy="4339650"/>
          </a:xfrm>
          <a:prstGeom prst="rect">
            <a:avLst/>
          </a:prstGeom>
          <a:noFill/>
          <a:ln w="9525">
            <a:noFill/>
            <a:miter lim="800000"/>
            <a:headEnd/>
            <a:tailEnd/>
          </a:ln>
        </p:spPr>
        <p:txBody>
          <a:bodyPr>
            <a:spAutoFit/>
          </a:bodyPr>
          <a:lstStyle/>
          <a:p>
            <a:pPr indent="266700">
              <a:buFontTx/>
              <a:buChar char="•"/>
            </a:pPr>
            <a:r>
              <a:rPr lang="it-IT" sz="2400" dirty="0">
                <a:latin typeface="Verdana" pitchFamily="34" charset="0"/>
              </a:rPr>
              <a:t>Buon controllo del ciclo</a:t>
            </a:r>
            <a:br>
              <a:rPr lang="it-IT" sz="2400" dirty="0">
                <a:latin typeface="Verdana" pitchFamily="34" charset="0"/>
              </a:rPr>
            </a:br>
            <a:endParaRPr lang="it-IT" sz="2400" dirty="0">
              <a:latin typeface="Verdana" pitchFamily="34" charset="0"/>
            </a:endParaRPr>
          </a:p>
          <a:p>
            <a:pPr indent="266700">
              <a:buFontTx/>
              <a:buChar char="•"/>
            </a:pPr>
            <a:r>
              <a:rPr lang="it-IT" sz="2400" dirty="0">
                <a:latin typeface="Verdana" pitchFamily="34" charset="0"/>
              </a:rPr>
              <a:t>Sanguinamento irregolare raro </a:t>
            </a:r>
          </a:p>
          <a:p>
            <a:pPr indent="266700"/>
            <a:r>
              <a:rPr lang="it-IT" sz="2400" dirty="0">
                <a:latin typeface="Verdana" pitchFamily="34" charset="0"/>
              </a:rPr>
              <a:t>(2,6%-6,4% dei cicli valutabili)	</a:t>
            </a:r>
          </a:p>
          <a:p>
            <a:pPr indent="266700"/>
            <a:endParaRPr lang="it-IT" sz="2400" dirty="0" smtClean="0">
              <a:latin typeface="Verdana" pitchFamily="34" charset="0"/>
            </a:endParaRPr>
          </a:p>
          <a:p>
            <a:pPr indent="266700"/>
            <a:endParaRPr lang="it-IT" sz="2400" dirty="0">
              <a:latin typeface="Verdana" pitchFamily="34" charset="0"/>
            </a:endParaRPr>
          </a:p>
          <a:p>
            <a:pPr indent="266700">
              <a:buFontTx/>
              <a:buChar char="•"/>
            </a:pPr>
            <a:r>
              <a:rPr lang="it-IT" sz="2400" dirty="0">
                <a:latin typeface="Verdana" pitchFamily="34" charset="0"/>
              </a:rPr>
              <a:t>Ben tollerato e ben accettato dalle </a:t>
            </a:r>
            <a:r>
              <a:rPr lang="it-IT" sz="2400" dirty="0" smtClean="0">
                <a:latin typeface="Verdana" pitchFamily="34" charset="0"/>
              </a:rPr>
              <a:t>utilizzatrici </a:t>
            </a:r>
            <a:r>
              <a:rPr lang="it-IT" sz="2400" dirty="0">
                <a:latin typeface="Verdana" pitchFamily="34" charset="0"/>
              </a:rPr>
              <a:t>e dai loro partner (soltanto il </a:t>
            </a:r>
            <a:r>
              <a:rPr lang="it-IT" sz="2400" dirty="0" smtClean="0">
                <a:latin typeface="Verdana" pitchFamily="34" charset="0"/>
              </a:rPr>
              <a:t>5% dei </a:t>
            </a:r>
            <a:r>
              <a:rPr lang="it-IT" sz="2400" dirty="0">
                <a:latin typeface="Verdana" pitchFamily="34" charset="0"/>
              </a:rPr>
              <a:t>partner si è opposto al suo uso)</a:t>
            </a:r>
          </a:p>
          <a:p>
            <a:pPr indent="266700"/>
            <a:endParaRPr lang="it-IT" dirty="0">
              <a:latin typeface="Verdana" pitchFamily="34" charset="0"/>
            </a:endParaRPr>
          </a:p>
          <a:p>
            <a:pPr indent="266700"/>
            <a:endParaRPr lang="it-IT" dirty="0">
              <a:latin typeface="Verdana" pitchFamily="34" charset="0"/>
            </a:endParaRPr>
          </a:p>
        </p:txBody>
      </p:sp>
      <p:sp>
        <p:nvSpPr>
          <p:cNvPr id="59398" name="Rectangle 1033"/>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pic>
        <p:nvPicPr>
          <p:cNvPr id="9" name="Picture 2"/>
          <p:cNvPicPr>
            <a:picLocks noChangeAspect="1" noChangeArrowheads="1"/>
          </p:cNvPicPr>
          <p:nvPr/>
        </p:nvPicPr>
        <p:blipFill>
          <a:blip r:embed="rId2" cstate="print"/>
          <a:srcRect l="8202" r="8202"/>
          <a:stretch>
            <a:fillRect/>
          </a:stretch>
        </p:blipFill>
        <p:spPr>
          <a:xfrm>
            <a:off x="5652120" y="1700808"/>
            <a:ext cx="3240162" cy="3456384"/>
          </a:xfrm>
          <a:prstGeom prst="rect">
            <a:avLst/>
          </a:prstGeom>
          <a:noFill/>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476250"/>
            <a:ext cx="6048375" cy="2376488"/>
          </a:xfrm>
        </p:spPr>
        <p:txBody>
          <a:bodyPr>
            <a:normAutofit fontScale="90000"/>
          </a:bodyPr>
          <a:lstStyle/>
          <a:p>
            <a:pPr fontAlgn="auto">
              <a:spcAft>
                <a:spcPts val="0"/>
              </a:spcAft>
              <a:defRPr/>
            </a:pPr>
            <a:r>
              <a:rPr lang="it-IT" sz="2800" dirty="0" smtClean="0">
                <a:solidFill>
                  <a:srgbClr val="FFC000"/>
                </a:solidFill>
              </a:rPr>
              <a:t>                               ANELLO VAGINALE</a:t>
            </a:r>
            <a:br>
              <a:rPr lang="it-IT" sz="2800" dirty="0" smtClean="0">
                <a:solidFill>
                  <a:srgbClr val="FFC000"/>
                </a:solidFill>
              </a:rPr>
            </a:br>
            <a:r>
              <a:rPr lang="it-IT" sz="2800" dirty="0" smtClean="0">
                <a:solidFill>
                  <a:srgbClr val="FFC000"/>
                </a:solidFill>
              </a:rPr>
              <a:t>3 settimane di utilizzo continuativo</a:t>
            </a:r>
            <a:br>
              <a:rPr lang="it-IT" sz="2800" dirty="0" smtClean="0">
                <a:solidFill>
                  <a:srgbClr val="FFC000"/>
                </a:solidFill>
              </a:rPr>
            </a:br>
            <a:r>
              <a:rPr lang="it-IT" sz="2800" dirty="0" smtClean="0">
                <a:solidFill>
                  <a:srgbClr val="FFC000"/>
                </a:solidFill>
              </a:rPr>
              <a:t>1 settimana libera dall’anello</a:t>
            </a:r>
            <a:br>
              <a:rPr lang="it-IT" sz="2800" dirty="0" smtClean="0">
                <a:solidFill>
                  <a:srgbClr val="FFC000"/>
                </a:solidFill>
              </a:rPr>
            </a:br>
            <a:r>
              <a:rPr lang="it-IT" sz="2800" dirty="0">
                <a:solidFill>
                  <a:srgbClr val="FFC000"/>
                </a:solidFill>
              </a:rPr>
              <a:t/>
            </a:r>
            <a:br>
              <a:rPr lang="it-IT" sz="2800" dirty="0">
                <a:solidFill>
                  <a:srgbClr val="FFC000"/>
                </a:solidFill>
              </a:rPr>
            </a:br>
            <a:r>
              <a:rPr lang="it-IT" sz="2800" dirty="0" smtClean="0">
                <a:solidFill>
                  <a:srgbClr val="FFC000"/>
                </a:solidFill>
              </a:rPr>
              <a:t>                         1 anello per ogni ciclo</a:t>
            </a:r>
            <a:endParaRPr lang="it-IT" sz="2800" dirty="0">
              <a:solidFill>
                <a:srgbClr val="FFC000"/>
              </a:solidFill>
            </a:endParaRPr>
          </a:p>
        </p:txBody>
      </p:sp>
      <p:sp>
        <p:nvSpPr>
          <p:cNvPr id="3" name="Segnaposto immagine 2"/>
          <p:cNvSpPr>
            <a:spLocks noGrp="1"/>
          </p:cNvSpPr>
          <p:nvPr>
            <p:ph type="pic" idx="1"/>
          </p:nvPr>
        </p:nvSpPr>
        <p:spPr>
          <a:xfrm>
            <a:off x="1763688" y="3159452"/>
            <a:ext cx="5371728" cy="425123"/>
          </a:xfrm>
          <a:ln/>
        </p:spPr>
      </p:sp>
      <p:pic>
        <p:nvPicPr>
          <p:cNvPr id="60422" name="Picture 2"/>
          <p:cNvPicPr>
            <a:picLocks noChangeAspect="1" noChangeArrowheads="1"/>
          </p:cNvPicPr>
          <p:nvPr/>
        </p:nvPicPr>
        <p:blipFill>
          <a:blip r:embed="rId3" cstate="print"/>
          <a:srcRect/>
          <a:stretch>
            <a:fillRect/>
          </a:stretch>
        </p:blipFill>
        <p:spPr bwMode="auto">
          <a:xfrm>
            <a:off x="-212725" y="3213100"/>
            <a:ext cx="9571038" cy="3273425"/>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288" y="1268413"/>
            <a:ext cx="8229600" cy="5114925"/>
          </a:xfrm>
        </p:spPr>
        <p:txBody>
          <a:bodyPr>
            <a:normAutofit fontScale="62500" lnSpcReduction="20000"/>
          </a:bodyPr>
          <a:lstStyle/>
          <a:p>
            <a:pPr marL="0" indent="0" fontAlgn="auto">
              <a:spcAft>
                <a:spcPts val="0"/>
              </a:spcAft>
              <a:buFont typeface="Wingdings 2"/>
              <a:buNone/>
              <a:defRPr/>
            </a:pPr>
            <a:r>
              <a:rPr lang="it-IT" sz="2800" b="1" dirty="0" smtClean="0">
                <a:solidFill>
                  <a:srgbClr val="FFC000"/>
                </a:solidFill>
              </a:rPr>
              <a:t>EFFETTI  COLLATERALI:</a:t>
            </a:r>
          </a:p>
          <a:p>
            <a:pPr marL="274320" indent="-274320" fontAlgn="auto">
              <a:spcAft>
                <a:spcPts val="0"/>
              </a:spcAft>
              <a:buFontTx/>
              <a:buChar char="-"/>
              <a:defRPr/>
            </a:pPr>
            <a:r>
              <a:rPr lang="it-IT" sz="3800" dirty="0" smtClean="0"/>
              <a:t>Leucorrea</a:t>
            </a:r>
          </a:p>
          <a:p>
            <a:pPr marL="274320" indent="-274320" fontAlgn="auto">
              <a:spcAft>
                <a:spcPts val="0"/>
              </a:spcAft>
              <a:buFontTx/>
              <a:buChar char="-"/>
              <a:defRPr/>
            </a:pPr>
            <a:r>
              <a:rPr lang="it-IT" sz="3800" dirty="0" smtClean="0"/>
              <a:t>Sensazione di corpo estraneo durante i rapporti (si può togliere fino a 3 ore)</a:t>
            </a:r>
          </a:p>
          <a:p>
            <a:pPr marL="0" indent="0" fontAlgn="auto">
              <a:spcAft>
                <a:spcPts val="0"/>
              </a:spcAft>
              <a:buFont typeface="Wingdings 2"/>
              <a:buNone/>
              <a:defRPr/>
            </a:pPr>
            <a:endParaRPr lang="it-IT" dirty="0"/>
          </a:p>
          <a:p>
            <a:pPr marL="0" indent="0" fontAlgn="auto">
              <a:spcAft>
                <a:spcPts val="0"/>
              </a:spcAft>
              <a:buFont typeface="Wingdings 2"/>
              <a:buNone/>
              <a:defRPr/>
            </a:pPr>
            <a:r>
              <a:rPr lang="it-IT" sz="2800" b="1" dirty="0" smtClean="0">
                <a:solidFill>
                  <a:srgbClr val="FFC000"/>
                </a:solidFill>
              </a:rPr>
              <a:t>RISPETTO  ALLA PILLOLA :</a:t>
            </a:r>
          </a:p>
          <a:p>
            <a:pPr marL="274320" indent="-274320" fontAlgn="auto">
              <a:spcAft>
                <a:spcPts val="0"/>
              </a:spcAft>
              <a:buFontTx/>
              <a:buChar char="-"/>
              <a:defRPr/>
            </a:pPr>
            <a:r>
              <a:rPr lang="it-IT" sz="3800" dirty="0" smtClean="0"/>
              <a:t>Minor incidenza di cefalea e nausea</a:t>
            </a:r>
          </a:p>
          <a:p>
            <a:pPr marL="274320" indent="-274320" fontAlgn="auto">
              <a:spcAft>
                <a:spcPts val="0"/>
              </a:spcAft>
              <a:buFontTx/>
              <a:buChar char="-"/>
              <a:defRPr/>
            </a:pPr>
            <a:r>
              <a:rPr lang="it-IT" sz="3800" dirty="0" smtClean="0"/>
              <a:t>Ridotto incremento ponderale</a:t>
            </a:r>
          </a:p>
          <a:p>
            <a:pPr marL="274320" indent="-274320" fontAlgn="auto">
              <a:spcAft>
                <a:spcPts val="0"/>
              </a:spcAft>
              <a:buFontTx/>
              <a:buChar char="-"/>
              <a:defRPr/>
            </a:pPr>
            <a:r>
              <a:rPr lang="it-IT" sz="3800" dirty="0" smtClean="0"/>
              <a:t>Mantiene l’efficacia contraccettiva anche in caso di vomito o diarrea</a:t>
            </a:r>
          </a:p>
          <a:p>
            <a:pPr marL="274320" indent="-274320" fontAlgn="auto">
              <a:spcAft>
                <a:spcPts val="0"/>
              </a:spcAft>
              <a:buFontTx/>
              <a:buChar char="-"/>
              <a:defRPr/>
            </a:pPr>
            <a:r>
              <a:rPr lang="it-IT" sz="3800" dirty="0" smtClean="0"/>
              <a:t>Valida alternativa in caso di intolleranza al lattosio</a:t>
            </a:r>
          </a:p>
          <a:p>
            <a:pPr marL="274320" indent="-274320" fontAlgn="auto">
              <a:spcAft>
                <a:spcPts val="0"/>
              </a:spcAft>
              <a:buFontTx/>
              <a:buChar char="-"/>
              <a:defRPr/>
            </a:pPr>
            <a:r>
              <a:rPr lang="it-IT" sz="3800" dirty="0" smtClean="0"/>
              <a:t>I livelli ematici ormonali non hanno fluttuazioni fra picchi e minimi che accompagnano la singola assunzione quotidiana</a:t>
            </a:r>
          </a:p>
          <a:p>
            <a:pPr marL="274320" indent="-274320" fontAlgn="auto">
              <a:spcAft>
                <a:spcPts val="0"/>
              </a:spcAft>
              <a:buFontTx/>
              <a:buChar char="-"/>
              <a:defRPr/>
            </a:pPr>
            <a:endParaRPr lang="it-IT" sz="3400" dirty="0" smtClean="0"/>
          </a:p>
          <a:p>
            <a:pPr marL="0" indent="0" fontAlgn="auto">
              <a:spcAft>
                <a:spcPts val="0"/>
              </a:spcAft>
              <a:buFont typeface="Wingdings 2"/>
              <a:buNone/>
              <a:defRPr/>
            </a:pPr>
            <a:r>
              <a:rPr lang="it-IT" dirty="0"/>
              <a:t> </a:t>
            </a:r>
          </a:p>
        </p:txBody>
      </p:sp>
      <p:sp>
        <p:nvSpPr>
          <p:cNvPr id="3" name="Titolo 2"/>
          <p:cNvSpPr>
            <a:spLocks noGrp="1"/>
          </p:cNvSpPr>
          <p:nvPr>
            <p:ph type="title"/>
          </p:nvPr>
        </p:nvSpPr>
        <p:spPr>
          <a:xfrm>
            <a:off x="457200" y="152400"/>
            <a:ext cx="8229600" cy="684312"/>
          </a:xfrm>
        </p:spPr>
        <p:txBody>
          <a:bodyPr/>
          <a:lstStyle/>
          <a:p>
            <a:pPr algn="ctr" fontAlgn="auto">
              <a:spcAft>
                <a:spcPts val="0"/>
              </a:spcAft>
              <a:defRPr/>
            </a:pPr>
            <a:r>
              <a:rPr lang="it-IT" sz="3200" b="1">
                <a:solidFill>
                  <a:srgbClr val="FFC000"/>
                </a:solidFill>
                <a:latin typeface="Verdana" pitchFamily="34" charset="0"/>
              </a:rPr>
              <a:t>ANELLO VAGINALE</a:t>
            </a:r>
            <a:endParaRPr lang="it-IT" sz="32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750" y="2286000"/>
            <a:ext cx="8229600" cy="4572000"/>
          </a:xfrm>
        </p:spPr>
        <p:txBody>
          <a:bodyPr>
            <a:normAutofit/>
          </a:bodyPr>
          <a:lstStyle/>
          <a:p>
            <a:pPr marL="0" indent="0" algn="ctr" eaLnBrk="0" fontAlgn="auto" hangingPunct="0">
              <a:spcBef>
                <a:spcPct val="50000"/>
              </a:spcBef>
              <a:spcAft>
                <a:spcPts val="0"/>
              </a:spcAft>
              <a:buFont typeface="Wingdings 2"/>
              <a:buNone/>
              <a:defRPr/>
            </a:pPr>
            <a:r>
              <a:rPr lang="it-IT" sz="3200" b="1" i="1" dirty="0" smtClean="0">
                <a:solidFill>
                  <a:srgbClr val="FFC000"/>
                </a:solidFill>
                <a:latin typeface="Arial" charset="0"/>
              </a:rPr>
              <a:t>= ostacolo al concepimento.</a:t>
            </a:r>
          </a:p>
          <a:p>
            <a:pPr marL="0" indent="0" algn="ctr" eaLnBrk="0" fontAlgn="auto" hangingPunct="0">
              <a:spcBef>
                <a:spcPct val="50000"/>
              </a:spcBef>
              <a:spcAft>
                <a:spcPts val="0"/>
              </a:spcAft>
              <a:buFont typeface="Wingdings 2"/>
              <a:buNone/>
              <a:defRPr/>
            </a:pPr>
            <a:endParaRPr lang="it-IT" sz="3200" b="1" i="1" dirty="0" smtClean="0">
              <a:solidFill>
                <a:srgbClr val="FFC000"/>
              </a:solidFill>
              <a:latin typeface="Arial" charset="0"/>
            </a:endParaRPr>
          </a:p>
          <a:p>
            <a:pPr marL="0" indent="0" algn="just" eaLnBrk="0" fontAlgn="auto" hangingPunct="0">
              <a:spcBef>
                <a:spcPct val="50000"/>
              </a:spcBef>
              <a:spcAft>
                <a:spcPts val="0"/>
              </a:spcAft>
              <a:buFont typeface="Wingdings 2"/>
              <a:buNone/>
              <a:defRPr/>
            </a:pPr>
            <a:r>
              <a:rPr lang="it-IT" sz="3200" b="1" i="1" dirty="0" smtClean="0">
                <a:solidFill>
                  <a:srgbClr val="FFC000"/>
                </a:solidFill>
                <a:latin typeface="Arial" charset="0"/>
              </a:rPr>
              <a:t>Indica l’insieme dei metodi utilizzati dalle coppie al fine di evitare che un’attività sessuale abituale o occasionale esiti in un concepimento indesiderato. </a:t>
            </a:r>
            <a:endParaRPr lang="it-IT" sz="3200" b="1" i="1" dirty="0">
              <a:solidFill>
                <a:srgbClr val="FFC000"/>
              </a:solidFill>
              <a:latin typeface="Arial" charset="0"/>
            </a:endParaRPr>
          </a:p>
          <a:p>
            <a:pPr marL="274320" indent="-274320" algn="just" eaLnBrk="0" fontAlgn="auto" hangingPunct="0">
              <a:spcBef>
                <a:spcPct val="50000"/>
              </a:spcBef>
              <a:spcAft>
                <a:spcPts val="0"/>
              </a:spcAft>
              <a:buFont typeface="Wingdings 2"/>
              <a:buChar char=""/>
              <a:defRPr/>
            </a:pPr>
            <a:endParaRPr lang="it-IT" sz="2800" b="1" i="1" dirty="0">
              <a:solidFill>
                <a:schemeClr val="bg2"/>
              </a:solidFill>
              <a:latin typeface="Arial" charset="0"/>
            </a:endParaRPr>
          </a:p>
          <a:p>
            <a:pPr marL="0" indent="0" fontAlgn="auto">
              <a:spcAft>
                <a:spcPts val="0"/>
              </a:spcAft>
              <a:buFont typeface="Wingdings 2"/>
              <a:buNone/>
              <a:defRPr/>
            </a:pPr>
            <a:endParaRPr lang="it-IT" dirty="0"/>
          </a:p>
        </p:txBody>
      </p:sp>
      <p:sp>
        <p:nvSpPr>
          <p:cNvPr id="3" name="Titolo 2"/>
          <p:cNvSpPr>
            <a:spLocks noGrp="1"/>
          </p:cNvSpPr>
          <p:nvPr>
            <p:ph type="title"/>
          </p:nvPr>
        </p:nvSpPr>
        <p:spPr>
          <a:xfrm>
            <a:off x="323528" y="548680"/>
            <a:ext cx="8208912" cy="1080120"/>
          </a:xfrm>
        </p:spPr>
        <p:txBody>
          <a:bodyPr/>
          <a:lstStyle/>
          <a:p>
            <a:pPr algn="ctr" fontAlgn="auto">
              <a:spcAft>
                <a:spcPts val="0"/>
              </a:spcAft>
              <a:defRPr/>
            </a:pPr>
            <a:r>
              <a:rPr lang="it-IT" b="1" smtClean="0"/>
              <a:t> </a:t>
            </a:r>
            <a:r>
              <a:rPr lang="it-IT" b="1" smtClean="0">
                <a:solidFill>
                  <a:srgbClr val="FFC000"/>
                </a:solidFill>
              </a:rPr>
              <a:t>CONTRACCEZIONE</a:t>
            </a:r>
            <a:endParaRPr lang="it-IT" b="1">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contenuto 1"/>
          <p:cNvSpPr>
            <a:spLocks noGrp="1"/>
          </p:cNvSpPr>
          <p:nvPr>
            <p:ph idx="1"/>
          </p:nvPr>
        </p:nvSpPr>
        <p:spPr>
          <a:xfrm>
            <a:off x="457200" y="1524000"/>
            <a:ext cx="8229600" cy="4713312"/>
          </a:xfrm>
        </p:spPr>
        <p:txBody>
          <a:bodyPr/>
          <a:lstStyle/>
          <a:p>
            <a:r>
              <a:rPr lang="it-IT" sz="2800" dirty="0" smtClean="0"/>
              <a:t>Dispositivo a rilascio transcutaneo di estrogeni e progestinico </a:t>
            </a:r>
          </a:p>
          <a:p>
            <a:r>
              <a:rPr lang="it-IT" sz="2800" dirty="0" smtClean="0"/>
              <a:t>Rilascia in modo </a:t>
            </a:r>
            <a:r>
              <a:rPr lang="it-IT" sz="2800" i="1" u="sng" dirty="0" smtClean="0"/>
              <a:t>costante</a:t>
            </a:r>
            <a:r>
              <a:rPr lang="it-IT" sz="2800" dirty="0" smtClean="0"/>
              <a:t> e </a:t>
            </a:r>
            <a:r>
              <a:rPr lang="it-IT" sz="2800" i="1" u="sng" dirty="0" smtClean="0"/>
              <a:t>graduato</a:t>
            </a:r>
            <a:r>
              <a:rPr lang="it-IT" sz="2800" dirty="0" smtClean="0"/>
              <a:t> gli ormoni contenenti (estrogeno e progestinico</a:t>
            </a:r>
            <a:r>
              <a:rPr lang="it-IT" sz="2800" dirty="0" smtClean="0"/>
              <a:t>)(= </a:t>
            </a:r>
            <a:r>
              <a:rPr lang="it-IT" sz="2800" u="sng" dirty="0" smtClean="0"/>
              <a:t>salta </a:t>
            </a:r>
            <a:r>
              <a:rPr lang="it-IT" sz="2800" u="sng" dirty="0" smtClean="0"/>
              <a:t>il metabolismo epatico)</a:t>
            </a:r>
          </a:p>
          <a:p>
            <a:r>
              <a:rPr lang="it-IT" sz="2800" dirty="0" smtClean="0"/>
              <a:t>Forma quadrangolare, lato di circa 4 cm.</a:t>
            </a:r>
          </a:p>
          <a:p>
            <a:r>
              <a:rPr lang="it-IT" sz="2800" dirty="0" smtClean="0"/>
              <a:t>Testato per resistere all’acqua (ma non alle creme oleose)</a:t>
            </a:r>
          </a:p>
          <a:p>
            <a:r>
              <a:rPr lang="it-IT" sz="2800" u="sng" dirty="0" smtClean="0"/>
              <a:t>Viene applicato dalla donna </a:t>
            </a:r>
          </a:p>
          <a:p>
            <a:pPr algn="r">
              <a:buNone/>
            </a:pPr>
            <a:r>
              <a:rPr lang="it-IT" sz="2800" dirty="0" smtClean="0"/>
              <a:t>		Indice di Pearl 0.99</a:t>
            </a:r>
          </a:p>
          <a:p>
            <a:endParaRPr lang="it-IT" sz="2800" dirty="0" smtClean="0"/>
          </a:p>
          <a:p>
            <a:endParaRPr lang="it-IT" dirty="0" smtClean="0"/>
          </a:p>
        </p:txBody>
      </p:sp>
      <p:sp>
        <p:nvSpPr>
          <p:cNvPr id="3" name="Titolo 2"/>
          <p:cNvSpPr>
            <a:spLocks noGrp="1"/>
          </p:cNvSpPr>
          <p:nvPr>
            <p:ph type="title"/>
          </p:nvPr>
        </p:nvSpPr>
        <p:spPr>
          <a:xfrm>
            <a:off x="467544" y="152400"/>
            <a:ext cx="8219256" cy="1476400"/>
          </a:xfrm>
        </p:spPr>
        <p:txBody>
          <a:bodyPr/>
          <a:lstStyle/>
          <a:p>
            <a:pPr algn="ctr" fontAlgn="auto">
              <a:spcAft>
                <a:spcPts val="0"/>
              </a:spcAft>
              <a:defRPr/>
            </a:pPr>
            <a:r>
              <a:rPr lang="it-IT" b="1" dirty="0" smtClean="0">
                <a:solidFill>
                  <a:srgbClr val="FFC000"/>
                </a:solidFill>
              </a:rPr>
              <a:t>CEROTTO TRANSDERMICO</a:t>
            </a:r>
            <a:br>
              <a:rPr lang="it-IT" b="1" dirty="0" smtClean="0">
                <a:solidFill>
                  <a:srgbClr val="FFC000"/>
                </a:solidFill>
              </a:rPr>
            </a:br>
            <a:r>
              <a:rPr lang="it-IT" b="1" dirty="0" smtClean="0">
                <a:solidFill>
                  <a:srgbClr val="FFC000"/>
                </a:solidFill>
              </a:rPr>
              <a:t>(</a:t>
            </a:r>
            <a:r>
              <a:rPr lang="it-IT" sz="3600" b="1" dirty="0" smtClean="0">
                <a:solidFill>
                  <a:srgbClr val="FFC000"/>
                </a:solidFill>
              </a:rPr>
              <a:t>nome commerciale:  </a:t>
            </a:r>
            <a:r>
              <a:rPr lang="it-IT" b="1" dirty="0" smtClean="0">
                <a:solidFill>
                  <a:srgbClr val="FFC000"/>
                </a:solidFill>
              </a:rPr>
              <a:t>EVRA)</a:t>
            </a:r>
            <a:endParaRPr lang="it-IT" b="1" dirty="0">
              <a:solidFill>
                <a:srgbClr val="FFC000"/>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contenuto 1"/>
          <p:cNvSpPr>
            <a:spLocks noGrp="1"/>
          </p:cNvSpPr>
          <p:nvPr>
            <p:ph idx="1"/>
          </p:nvPr>
        </p:nvSpPr>
        <p:spPr>
          <a:xfrm>
            <a:off x="323850" y="1700213"/>
            <a:ext cx="8362950" cy="4395787"/>
          </a:xfrm>
        </p:spPr>
        <p:txBody>
          <a:bodyPr/>
          <a:lstStyle/>
          <a:p>
            <a:pPr marL="0" indent="0">
              <a:buFont typeface="Wingdings 2" pitchFamily="18" charset="2"/>
              <a:buNone/>
            </a:pPr>
            <a:r>
              <a:rPr lang="it-IT" smtClean="0"/>
              <a:t>Il sistema deve essere applicato il primo giorno del ciclo.</a:t>
            </a:r>
          </a:p>
          <a:p>
            <a:pPr marL="0" indent="0">
              <a:buFont typeface="Wingdings 2" pitchFamily="18" charset="2"/>
              <a:buNone/>
            </a:pPr>
            <a:r>
              <a:rPr lang="it-IT" smtClean="0"/>
              <a:t>Si tiene per 7  giorni. </a:t>
            </a:r>
          </a:p>
          <a:p>
            <a:pPr marL="0" indent="0">
              <a:buFont typeface="Wingdings 2" pitchFamily="18" charset="2"/>
              <a:buNone/>
            </a:pPr>
            <a:r>
              <a:rPr lang="it-IT" smtClean="0"/>
              <a:t>Lo si sostituisce 1 volta alla settimana per 3 settimane consecutive.</a:t>
            </a:r>
          </a:p>
          <a:p>
            <a:pPr marL="0" indent="0">
              <a:buFont typeface="Wingdings 2" pitchFamily="18" charset="2"/>
              <a:buNone/>
            </a:pPr>
            <a:r>
              <a:rPr lang="it-IT" smtClean="0"/>
              <a:t>Poi si fanno 7 giorni di sospensione, durante i quali avviene l’emorragia da privazione (=mestruazione)</a:t>
            </a:r>
          </a:p>
          <a:p>
            <a:pPr marL="0" indent="0">
              <a:buFont typeface="Wingdings 2" pitchFamily="18" charset="2"/>
              <a:buNone/>
            </a:pPr>
            <a:r>
              <a:rPr lang="it-IT" smtClean="0"/>
              <a:t>Attenzione a NON usare creme o cosmetici nelle zone circostanti.</a:t>
            </a:r>
          </a:p>
        </p:txBody>
      </p:sp>
      <p:sp>
        <p:nvSpPr>
          <p:cNvPr id="3" name="Titolo 2"/>
          <p:cNvSpPr>
            <a:spLocks noGrp="1"/>
          </p:cNvSpPr>
          <p:nvPr>
            <p:ph type="title"/>
          </p:nvPr>
        </p:nvSpPr>
        <p:spPr>
          <a:xfrm>
            <a:off x="755576" y="152400"/>
            <a:ext cx="7931224" cy="900336"/>
          </a:xfrm>
        </p:spPr>
        <p:txBody>
          <a:bodyPr/>
          <a:lstStyle/>
          <a:p>
            <a:pPr algn="ctr" fontAlgn="auto">
              <a:spcAft>
                <a:spcPts val="0"/>
              </a:spcAft>
              <a:defRPr/>
            </a:pPr>
            <a:r>
              <a:rPr lang="it-IT" sz="4000" b="1" smtClean="0">
                <a:solidFill>
                  <a:srgbClr val="FFC000"/>
                </a:solidFill>
              </a:rPr>
              <a:t>CEROTTO TRANSDERMICO</a:t>
            </a:r>
            <a:endParaRPr lang="it-IT" sz="4000" b="1">
              <a:solidFill>
                <a:srgbClr val="FFC000"/>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78178" name="Rectangle 2"/>
          <p:cNvSpPr>
            <a:spLocks noGrp="1" noChangeArrowheads="1"/>
          </p:cNvSpPr>
          <p:nvPr>
            <p:ph type="title" idx="4294967295"/>
          </p:nvPr>
        </p:nvSpPr>
        <p:spPr>
          <a:xfrm>
            <a:off x="0" y="179388"/>
            <a:ext cx="8861425" cy="646112"/>
          </a:xfrm>
        </p:spPr>
        <p:txBody>
          <a:bodyPr anchor="t">
            <a:spAutoFit/>
          </a:bodyPr>
          <a:lstStyle/>
          <a:p>
            <a:pPr algn="ctr" fontAlgn="auto">
              <a:spcAft>
                <a:spcPts val="0"/>
              </a:spcAft>
              <a:defRPr/>
            </a:pPr>
            <a:r>
              <a:rPr lang="it-IT" sz="3600" b="1" smtClean="0">
                <a:solidFill>
                  <a:srgbClr val="FFC000"/>
                </a:solidFill>
                <a:latin typeface="Verdana" pitchFamily="34" charset="0"/>
              </a:rPr>
              <a:t>CEROTTO TRANSDERMICO</a:t>
            </a:r>
            <a:endParaRPr lang="it-IT" sz="3600" b="1">
              <a:solidFill>
                <a:srgbClr val="FFC000"/>
              </a:solidFill>
              <a:latin typeface="Verdana" pitchFamily="34" charset="0"/>
            </a:endParaRPr>
          </a:p>
        </p:txBody>
      </p:sp>
      <p:sp>
        <p:nvSpPr>
          <p:cNvPr id="66563" name="Text Box 3"/>
          <p:cNvSpPr txBox="1">
            <a:spLocks noChangeArrowheads="1"/>
          </p:cNvSpPr>
          <p:nvPr/>
        </p:nvSpPr>
        <p:spPr bwMode="auto">
          <a:xfrm>
            <a:off x="2057400" y="2390775"/>
            <a:ext cx="271463" cy="457200"/>
          </a:xfrm>
          <a:prstGeom prst="rect">
            <a:avLst/>
          </a:prstGeom>
          <a:noFill/>
          <a:ln w="9525">
            <a:noFill/>
            <a:miter lim="800000"/>
            <a:headEnd/>
            <a:tailEnd/>
          </a:ln>
        </p:spPr>
        <p:txBody>
          <a:bodyPr wrap="none">
            <a:spAutoFit/>
          </a:bodyPr>
          <a:lstStyle/>
          <a:p>
            <a:pPr>
              <a:buFontTx/>
              <a:buChar char="•"/>
            </a:pPr>
            <a:endParaRPr lang="it-IT" sz="2400">
              <a:solidFill>
                <a:schemeClr val="hlink"/>
              </a:solidFill>
              <a:latin typeface="Arial Narrow" pitchFamily="34" charset="0"/>
            </a:endParaRPr>
          </a:p>
        </p:txBody>
      </p:sp>
      <p:sp>
        <p:nvSpPr>
          <p:cNvPr id="66564" name="Text Box 4"/>
          <p:cNvSpPr txBox="1">
            <a:spLocks noChangeArrowheads="1"/>
          </p:cNvSpPr>
          <p:nvPr/>
        </p:nvSpPr>
        <p:spPr bwMode="auto">
          <a:xfrm>
            <a:off x="287338" y="1006475"/>
            <a:ext cx="8732837" cy="1311275"/>
          </a:xfrm>
          <a:prstGeom prst="rect">
            <a:avLst/>
          </a:prstGeom>
          <a:noFill/>
          <a:ln w="9525">
            <a:noFill/>
            <a:miter lim="800000"/>
            <a:headEnd/>
            <a:tailEnd/>
          </a:ln>
        </p:spPr>
        <p:txBody>
          <a:bodyPr>
            <a:spAutoFit/>
          </a:bodyPr>
          <a:lstStyle/>
          <a:p>
            <a:r>
              <a:rPr lang="it-IT" sz="2000">
                <a:latin typeface="Verdana" pitchFamily="34" charset="0"/>
              </a:rPr>
              <a:t>Il cerotto può essere applicato in quattro diverse sedi anatomiche* con risultati equivalenti: sulla</a:t>
            </a:r>
            <a:r>
              <a:rPr lang="it-IT" sz="2000">
                <a:solidFill>
                  <a:schemeClr val="bg1"/>
                </a:solidFill>
                <a:latin typeface="Verdana" pitchFamily="34" charset="0"/>
              </a:rPr>
              <a:t> </a:t>
            </a:r>
            <a:r>
              <a:rPr lang="it-IT" sz="2000">
                <a:solidFill>
                  <a:srgbClr val="FFC000"/>
                </a:solidFill>
                <a:latin typeface="Verdana" pitchFamily="34" charset="0"/>
              </a:rPr>
              <a:t>natica</a:t>
            </a:r>
            <a:r>
              <a:rPr lang="it-IT" sz="2000">
                <a:latin typeface="Verdana" pitchFamily="34" charset="0"/>
              </a:rPr>
              <a:t>, l'</a:t>
            </a:r>
            <a:r>
              <a:rPr lang="it-IT" sz="2000">
                <a:solidFill>
                  <a:srgbClr val="FFC000"/>
                </a:solidFill>
                <a:latin typeface="Verdana" pitchFamily="34" charset="0"/>
              </a:rPr>
              <a:t>addome</a:t>
            </a:r>
            <a:r>
              <a:rPr lang="it-IT" sz="2000">
                <a:latin typeface="Verdana" pitchFamily="34" charset="0"/>
              </a:rPr>
              <a:t>, la</a:t>
            </a:r>
            <a:r>
              <a:rPr lang="it-IT" sz="2000">
                <a:solidFill>
                  <a:schemeClr val="bg1"/>
                </a:solidFill>
                <a:latin typeface="Verdana" pitchFamily="34" charset="0"/>
              </a:rPr>
              <a:t> </a:t>
            </a:r>
            <a:r>
              <a:rPr lang="it-IT" sz="2000">
                <a:solidFill>
                  <a:srgbClr val="FFC000"/>
                </a:solidFill>
                <a:latin typeface="Verdana" pitchFamily="34" charset="0"/>
              </a:rPr>
              <a:t>parte alta esterna del braccio </a:t>
            </a:r>
            <a:r>
              <a:rPr lang="it-IT" sz="2000">
                <a:latin typeface="Verdana" pitchFamily="34" charset="0"/>
              </a:rPr>
              <a:t>o la</a:t>
            </a:r>
            <a:r>
              <a:rPr lang="it-IT" sz="2000">
                <a:solidFill>
                  <a:schemeClr val="bg1"/>
                </a:solidFill>
                <a:latin typeface="Verdana" pitchFamily="34" charset="0"/>
              </a:rPr>
              <a:t> </a:t>
            </a:r>
            <a:r>
              <a:rPr lang="it-IT" sz="2000">
                <a:solidFill>
                  <a:srgbClr val="FFC000"/>
                </a:solidFill>
                <a:latin typeface="Verdana" pitchFamily="34" charset="0"/>
              </a:rPr>
              <a:t>parte superiore del tronco</a:t>
            </a:r>
            <a:r>
              <a:rPr lang="it-IT" sz="2000">
                <a:latin typeface="Verdana" pitchFamily="34" charset="0"/>
              </a:rPr>
              <a:t>. Non può essere applicato, invece, sul seno.	</a:t>
            </a:r>
          </a:p>
        </p:txBody>
      </p:sp>
      <p:sp>
        <p:nvSpPr>
          <p:cNvPr id="66565" name="Text Box 9"/>
          <p:cNvSpPr txBox="1">
            <a:spLocks noChangeArrowheads="1"/>
          </p:cNvSpPr>
          <p:nvPr/>
        </p:nvSpPr>
        <p:spPr bwMode="auto">
          <a:xfrm>
            <a:off x="2493963" y="3084513"/>
            <a:ext cx="1298575" cy="457200"/>
          </a:xfrm>
          <a:prstGeom prst="rect">
            <a:avLst/>
          </a:prstGeom>
          <a:noFill/>
          <a:ln w="9525">
            <a:noFill/>
            <a:miter lim="800000"/>
            <a:headEnd/>
            <a:tailEnd/>
          </a:ln>
        </p:spPr>
        <p:txBody>
          <a:bodyPr wrap="none">
            <a:spAutoFit/>
          </a:bodyPr>
          <a:lstStyle/>
          <a:p>
            <a:r>
              <a:rPr lang="it-IT" sz="2000">
                <a:latin typeface="Verdana" pitchFamily="34" charset="0"/>
              </a:rPr>
              <a:t>Natiche </a:t>
            </a:r>
            <a:r>
              <a:rPr lang="it-IT" sz="2400">
                <a:latin typeface="Arial Narrow" pitchFamily="34" charset="0"/>
              </a:rPr>
              <a:t> </a:t>
            </a:r>
          </a:p>
        </p:txBody>
      </p:sp>
      <p:sp>
        <p:nvSpPr>
          <p:cNvPr id="66566" name="Text Box 10"/>
          <p:cNvSpPr txBox="1">
            <a:spLocks noChangeArrowheads="1"/>
          </p:cNvSpPr>
          <p:nvPr/>
        </p:nvSpPr>
        <p:spPr bwMode="auto">
          <a:xfrm>
            <a:off x="2497138" y="4903788"/>
            <a:ext cx="1227137" cy="396875"/>
          </a:xfrm>
          <a:prstGeom prst="rect">
            <a:avLst/>
          </a:prstGeom>
          <a:noFill/>
          <a:ln w="9525">
            <a:noFill/>
            <a:miter lim="800000"/>
            <a:headEnd/>
            <a:tailEnd/>
          </a:ln>
        </p:spPr>
        <p:txBody>
          <a:bodyPr wrap="none">
            <a:spAutoFit/>
          </a:bodyPr>
          <a:lstStyle/>
          <a:p>
            <a:r>
              <a:rPr lang="it-IT" sz="2000">
                <a:latin typeface="Verdana" pitchFamily="34" charset="0"/>
              </a:rPr>
              <a:t>Addome</a:t>
            </a:r>
            <a:endParaRPr lang="it-IT" sz="2400">
              <a:latin typeface="Arial Narrow" pitchFamily="34" charset="0"/>
            </a:endParaRPr>
          </a:p>
        </p:txBody>
      </p:sp>
      <p:sp>
        <p:nvSpPr>
          <p:cNvPr id="66567" name="Rectangle 11"/>
          <p:cNvSpPr>
            <a:spLocks noChangeArrowheads="1"/>
          </p:cNvSpPr>
          <p:nvPr/>
        </p:nvSpPr>
        <p:spPr bwMode="auto">
          <a:xfrm>
            <a:off x="6945313" y="4868863"/>
            <a:ext cx="1247775" cy="457200"/>
          </a:xfrm>
          <a:prstGeom prst="rect">
            <a:avLst/>
          </a:prstGeom>
          <a:noFill/>
          <a:ln w="9525">
            <a:noFill/>
            <a:miter lim="800000"/>
            <a:headEnd/>
            <a:tailEnd/>
          </a:ln>
        </p:spPr>
        <p:txBody>
          <a:bodyPr>
            <a:spAutoFit/>
          </a:bodyPr>
          <a:lstStyle/>
          <a:p>
            <a:pPr>
              <a:spcBef>
                <a:spcPts val="500"/>
              </a:spcBef>
              <a:spcAft>
                <a:spcPts val="500"/>
              </a:spcAft>
            </a:pPr>
            <a:r>
              <a:rPr lang="it-IT" sz="2000">
                <a:latin typeface="Verdana" pitchFamily="34" charset="0"/>
              </a:rPr>
              <a:t>Braccio</a:t>
            </a:r>
            <a:r>
              <a:rPr lang="it-IT" sz="2400">
                <a:latin typeface="Times New Roman" pitchFamily="18" charset="0"/>
              </a:rPr>
              <a:t> </a:t>
            </a:r>
          </a:p>
        </p:txBody>
      </p:sp>
      <p:sp>
        <p:nvSpPr>
          <p:cNvPr id="66568" name="Rectangle 12"/>
          <p:cNvSpPr>
            <a:spLocks noChangeArrowheads="1"/>
          </p:cNvSpPr>
          <p:nvPr/>
        </p:nvSpPr>
        <p:spPr bwMode="auto">
          <a:xfrm>
            <a:off x="6946900" y="3125788"/>
            <a:ext cx="1347788" cy="396875"/>
          </a:xfrm>
          <a:prstGeom prst="rect">
            <a:avLst/>
          </a:prstGeom>
          <a:noFill/>
          <a:ln w="9525">
            <a:noFill/>
            <a:miter lim="800000"/>
            <a:headEnd/>
            <a:tailEnd/>
          </a:ln>
        </p:spPr>
        <p:txBody>
          <a:bodyPr>
            <a:spAutoFit/>
          </a:bodyPr>
          <a:lstStyle/>
          <a:p>
            <a:pPr>
              <a:spcBef>
                <a:spcPts val="500"/>
              </a:spcBef>
              <a:spcAft>
                <a:spcPts val="500"/>
              </a:spcAft>
            </a:pPr>
            <a:r>
              <a:rPr lang="it-IT" sz="2000">
                <a:latin typeface="Verdana" pitchFamily="34" charset="0"/>
              </a:rPr>
              <a:t>Schiena</a:t>
            </a:r>
            <a:endParaRPr lang="it-IT" sz="2400">
              <a:latin typeface="Times New Roman" pitchFamily="18" charset="0"/>
            </a:endParaRPr>
          </a:p>
        </p:txBody>
      </p:sp>
      <p:sp>
        <p:nvSpPr>
          <p:cNvPr id="66569" name="Rectangle 13"/>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pic>
        <p:nvPicPr>
          <p:cNvPr id="66570" name="Picture 16" descr="indossare_3"/>
          <p:cNvPicPr>
            <a:picLocks noChangeAspect="1" noChangeArrowheads="1"/>
          </p:cNvPicPr>
          <p:nvPr/>
        </p:nvPicPr>
        <p:blipFill>
          <a:blip r:embed="rId2" cstate="print"/>
          <a:srcRect/>
          <a:stretch>
            <a:fillRect/>
          </a:stretch>
        </p:blipFill>
        <p:spPr bwMode="auto">
          <a:xfrm>
            <a:off x="4772025" y="2513013"/>
            <a:ext cx="2016125" cy="1512887"/>
          </a:xfrm>
          <a:prstGeom prst="rect">
            <a:avLst/>
          </a:prstGeom>
          <a:noFill/>
          <a:ln w="9525">
            <a:noFill/>
            <a:miter lim="800000"/>
            <a:headEnd/>
            <a:tailEnd/>
          </a:ln>
        </p:spPr>
      </p:pic>
      <p:pic>
        <p:nvPicPr>
          <p:cNvPr id="66571" name="Picture 17" descr="indossare_1"/>
          <p:cNvPicPr>
            <a:picLocks noChangeAspect="1" noChangeArrowheads="1"/>
          </p:cNvPicPr>
          <p:nvPr/>
        </p:nvPicPr>
        <p:blipFill>
          <a:blip r:embed="rId3" cstate="print"/>
          <a:srcRect/>
          <a:stretch>
            <a:fillRect/>
          </a:stretch>
        </p:blipFill>
        <p:spPr bwMode="auto">
          <a:xfrm>
            <a:off x="349250" y="2511425"/>
            <a:ext cx="2011363" cy="1509713"/>
          </a:xfrm>
          <a:prstGeom prst="rect">
            <a:avLst/>
          </a:prstGeom>
          <a:noFill/>
          <a:ln w="9525">
            <a:noFill/>
            <a:miter lim="800000"/>
            <a:headEnd/>
            <a:tailEnd/>
          </a:ln>
        </p:spPr>
      </p:pic>
      <p:pic>
        <p:nvPicPr>
          <p:cNvPr id="66572" name="Picture 18" descr="indossare_2"/>
          <p:cNvPicPr>
            <a:picLocks noChangeAspect="1" noChangeArrowheads="1"/>
          </p:cNvPicPr>
          <p:nvPr/>
        </p:nvPicPr>
        <p:blipFill>
          <a:blip r:embed="rId4" cstate="print"/>
          <a:srcRect/>
          <a:stretch>
            <a:fillRect/>
          </a:stretch>
        </p:blipFill>
        <p:spPr bwMode="auto">
          <a:xfrm>
            <a:off x="354013" y="4440238"/>
            <a:ext cx="2011362" cy="1509712"/>
          </a:xfrm>
          <a:prstGeom prst="rect">
            <a:avLst/>
          </a:prstGeom>
          <a:noFill/>
          <a:ln w="9525">
            <a:noFill/>
            <a:miter lim="800000"/>
            <a:headEnd/>
            <a:tailEnd/>
          </a:ln>
        </p:spPr>
      </p:pic>
      <p:pic>
        <p:nvPicPr>
          <p:cNvPr id="66573" name="Picture 19" descr="indossare_4"/>
          <p:cNvPicPr>
            <a:picLocks noChangeAspect="1" noChangeArrowheads="1"/>
          </p:cNvPicPr>
          <p:nvPr/>
        </p:nvPicPr>
        <p:blipFill>
          <a:blip r:embed="rId5" cstate="print"/>
          <a:srcRect/>
          <a:stretch>
            <a:fillRect/>
          </a:stretch>
        </p:blipFill>
        <p:spPr bwMode="auto">
          <a:xfrm>
            <a:off x="4784725" y="4440238"/>
            <a:ext cx="2019300" cy="1516062"/>
          </a:xfrm>
          <a:prstGeom prst="rect">
            <a:avLst/>
          </a:prstGeom>
          <a:noFill/>
          <a:ln w="9525">
            <a:noFill/>
            <a:miter lim="800000"/>
            <a:headEnd/>
            <a:tailEnd/>
          </a:ln>
        </p:spPr>
      </p:pic>
      <p:sp>
        <p:nvSpPr>
          <p:cNvPr id="66574" name="Text Box 20"/>
          <p:cNvSpPr txBox="1">
            <a:spLocks noChangeArrowheads="1"/>
          </p:cNvSpPr>
          <p:nvPr/>
        </p:nvSpPr>
        <p:spPr bwMode="auto">
          <a:xfrm>
            <a:off x="212725" y="5883275"/>
            <a:ext cx="184150" cy="579438"/>
          </a:xfrm>
          <a:prstGeom prst="rect">
            <a:avLst/>
          </a:prstGeom>
          <a:noFill/>
          <a:ln w="9525">
            <a:noFill/>
            <a:miter lim="800000"/>
            <a:headEnd/>
            <a:tailEnd/>
          </a:ln>
        </p:spPr>
        <p:txBody>
          <a:bodyPr wrap="none">
            <a:spAutoFit/>
          </a:bodyPr>
          <a:lstStyle/>
          <a:p>
            <a:endParaRPr lang="it-IT">
              <a:latin typeface="Garamond" pitchFamily="18" charset="0"/>
            </a:endParaRPr>
          </a:p>
        </p:txBody>
      </p:sp>
      <p:sp>
        <p:nvSpPr>
          <p:cNvPr id="66575" name="Text Box 21"/>
          <p:cNvSpPr txBox="1">
            <a:spLocks noChangeArrowheads="1"/>
          </p:cNvSpPr>
          <p:nvPr/>
        </p:nvSpPr>
        <p:spPr bwMode="auto">
          <a:xfrm>
            <a:off x="287338" y="6121400"/>
            <a:ext cx="5678487" cy="396875"/>
          </a:xfrm>
          <a:prstGeom prst="rect">
            <a:avLst/>
          </a:prstGeom>
          <a:noFill/>
          <a:ln w="9525">
            <a:noFill/>
            <a:miter lim="800000"/>
            <a:headEnd/>
            <a:tailEnd/>
          </a:ln>
        </p:spPr>
        <p:txBody>
          <a:bodyPr wrap="none">
            <a:spAutoFit/>
          </a:bodyPr>
          <a:lstStyle/>
          <a:p>
            <a:r>
              <a:rPr lang="it-IT" sz="1000">
                <a:latin typeface="Verdana" pitchFamily="34" charset="0"/>
              </a:rPr>
              <a:t>*Abrams LS, Skee DM, Natarajan J, Wong FA. Fertil Steril 2002;77 (suppl.2): 3S-12S</a:t>
            </a:r>
          </a:p>
          <a:p>
            <a:r>
              <a:rPr lang="it-IT" sz="1000">
                <a:latin typeface="Verdana" pitchFamily="34" charset="0"/>
              </a:rPr>
              <a:t>*Abrams LS, Skee DM, Natarajan J, Wong FA. Br J Clin Pharmacol 2001; 41:1232-7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8313" y="1196975"/>
            <a:ext cx="8218487" cy="5114925"/>
          </a:xfrm>
        </p:spPr>
        <p:txBody>
          <a:bodyPr>
            <a:normAutofit fontScale="92500" lnSpcReduction="20000"/>
          </a:bodyPr>
          <a:lstStyle/>
          <a:p>
            <a:pPr marL="0" indent="0" fontAlgn="auto">
              <a:spcAft>
                <a:spcPts val="0"/>
              </a:spcAft>
              <a:buFont typeface="Wingdings 2"/>
              <a:buNone/>
              <a:defRPr/>
            </a:pPr>
            <a:r>
              <a:rPr lang="it-IT" sz="2000" b="1" dirty="0" smtClean="0">
                <a:solidFill>
                  <a:srgbClr val="FFC000"/>
                </a:solidFill>
              </a:rPr>
              <a:t>EFFETTI  COLLATERALI</a:t>
            </a:r>
            <a:r>
              <a:rPr lang="it-IT" sz="2000" dirty="0" smtClean="0">
                <a:solidFill>
                  <a:srgbClr val="FFC000"/>
                </a:solidFill>
              </a:rPr>
              <a:t>:</a:t>
            </a:r>
          </a:p>
          <a:p>
            <a:pPr marL="274320" indent="-274320" fontAlgn="auto">
              <a:spcAft>
                <a:spcPts val="0"/>
              </a:spcAft>
              <a:buFontTx/>
              <a:buChar char="-"/>
              <a:defRPr/>
            </a:pPr>
            <a:r>
              <a:rPr lang="it-IT" sz="2000" dirty="0" smtClean="0"/>
              <a:t>Lieve irritazione cutanea nell’area circostante il sito di applicazione</a:t>
            </a:r>
          </a:p>
          <a:p>
            <a:pPr marL="274320" indent="-274320" fontAlgn="auto">
              <a:spcAft>
                <a:spcPts val="0"/>
              </a:spcAft>
              <a:buFontTx/>
              <a:buChar char="-"/>
              <a:defRPr/>
            </a:pPr>
            <a:r>
              <a:rPr lang="it-IT" sz="2000" dirty="0" smtClean="0"/>
              <a:t>Non sempre ottimale controllo del ciclo</a:t>
            </a:r>
          </a:p>
          <a:p>
            <a:pPr marL="274320" indent="-274320" fontAlgn="auto">
              <a:spcAft>
                <a:spcPts val="0"/>
              </a:spcAft>
              <a:buFontTx/>
              <a:buChar char="-"/>
              <a:defRPr/>
            </a:pPr>
            <a:endParaRPr lang="it-IT" sz="2000" dirty="0"/>
          </a:p>
          <a:p>
            <a:pPr marL="0" indent="0" fontAlgn="auto">
              <a:spcAft>
                <a:spcPts val="0"/>
              </a:spcAft>
              <a:buFont typeface="Wingdings 2"/>
              <a:buNone/>
              <a:defRPr/>
            </a:pPr>
            <a:r>
              <a:rPr lang="it-IT" sz="2000" b="1" dirty="0" smtClean="0">
                <a:solidFill>
                  <a:srgbClr val="FFC000"/>
                </a:solidFill>
              </a:rPr>
              <a:t>RISPETTO ALLA PILLOLA:</a:t>
            </a:r>
          </a:p>
          <a:p>
            <a:pPr marL="274320" indent="-274320" fontAlgn="auto">
              <a:spcAft>
                <a:spcPts val="0"/>
              </a:spcAft>
              <a:buFontTx/>
              <a:buChar char="-"/>
              <a:defRPr/>
            </a:pPr>
            <a:r>
              <a:rPr lang="it-IT" sz="2000" dirty="0" smtClean="0"/>
              <a:t>Maggior tensione mammaria</a:t>
            </a:r>
          </a:p>
          <a:p>
            <a:pPr marL="274320" indent="-274320" fontAlgn="auto">
              <a:spcAft>
                <a:spcPts val="0"/>
              </a:spcAft>
              <a:buFontTx/>
              <a:buChar char="-"/>
              <a:defRPr/>
            </a:pPr>
            <a:r>
              <a:rPr lang="it-IT" sz="2000" dirty="0" smtClean="0"/>
              <a:t>= Nausea e cefalea </a:t>
            </a:r>
          </a:p>
          <a:p>
            <a:pPr marL="274320" indent="-274320" fontAlgn="auto">
              <a:spcAft>
                <a:spcPts val="0"/>
              </a:spcAft>
              <a:buFontTx/>
              <a:buChar char="-"/>
              <a:defRPr/>
            </a:pPr>
            <a:r>
              <a:rPr lang="it-IT" sz="2000" dirty="0" smtClean="0"/>
              <a:t>Ritenzione idrica variabile</a:t>
            </a:r>
          </a:p>
          <a:p>
            <a:pPr marL="274320" indent="-274320" fontAlgn="auto">
              <a:spcAft>
                <a:spcPts val="0"/>
              </a:spcAft>
              <a:buFontTx/>
              <a:buChar char="-"/>
              <a:defRPr/>
            </a:pPr>
            <a:r>
              <a:rPr lang="it-IT" sz="2000" dirty="0"/>
              <a:t>Mantiene l’efficacia contraccettiva anche in caso di vomito o diarrea</a:t>
            </a:r>
          </a:p>
          <a:p>
            <a:pPr marL="274320" indent="-274320" fontAlgn="auto">
              <a:spcAft>
                <a:spcPts val="0"/>
              </a:spcAft>
              <a:buFontTx/>
              <a:buChar char="-"/>
              <a:defRPr/>
            </a:pPr>
            <a:r>
              <a:rPr lang="it-IT" sz="2000" dirty="0"/>
              <a:t>Valida alternativa in caso di intolleranza al lattosio</a:t>
            </a:r>
          </a:p>
          <a:p>
            <a:pPr marL="274320" indent="-274320" fontAlgn="auto">
              <a:spcAft>
                <a:spcPts val="0"/>
              </a:spcAft>
              <a:buFontTx/>
              <a:buChar char="-"/>
              <a:defRPr/>
            </a:pPr>
            <a:r>
              <a:rPr lang="it-IT" sz="2000" dirty="0"/>
              <a:t>I livelli ematici ormonali non hanno fluttuazioni fra picchi e minimi che accompagnano la singola assunzione quotidiana</a:t>
            </a:r>
          </a:p>
          <a:p>
            <a:pPr marL="0" indent="0" algn="just" fontAlgn="auto">
              <a:spcAft>
                <a:spcPts val="0"/>
              </a:spcAft>
              <a:buFont typeface="Wingdings 2"/>
              <a:buNone/>
              <a:defRPr/>
            </a:pPr>
            <a:r>
              <a:rPr lang="it-IT" sz="3000" b="1" dirty="0" smtClean="0">
                <a:solidFill>
                  <a:srgbClr val="FFC000"/>
                </a:solidFill>
              </a:rPr>
              <a:t>! </a:t>
            </a:r>
            <a:r>
              <a:rPr lang="it-IT" sz="3000" b="1" dirty="0" smtClean="0"/>
              <a:t>Non idoneo per donne obese: si potrebbe verificare un «sequestro» di parte degli estrogeni nel tessuto adiposo.</a:t>
            </a:r>
          </a:p>
        </p:txBody>
      </p:sp>
      <p:sp>
        <p:nvSpPr>
          <p:cNvPr id="3" name="Titolo 2"/>
          <p:cNvSpPr>
            <a:spLocks noGrp="1"/>
          </p:cNvSpPr>
          <p:nvPr>
            <p:ph type="title"/>
          </p:nvPr>
        </p:nvSpPr>
        <p:spPr>
          <a:xfrm>
            <a:off x="457200" y="152400"/>
            <a:ext cx="8147248" cy="828328"/>
          </a:xfrm>
        </p:spPr>
        <p:txBody>
          <a:bodyPr/>
          <a:lstStyle/>
          <a:p>
            <a:pPr algn="ctr" fontAlgn="auto">
              <a:spcAft>
                <a:spcPts val="0"/>
              </a:spcAft>
              <a:defRPr/>
            </a:pPr>
            <a:r>
              <a:rPr lang="it-IT" sz="3600" b="1" smtClean="0">
                <a:solidFill>
                  <a:srgbClr val="FFC000"/>
                </a:solidFill>
              </a:rPr>
              <a:t>CEROTTO TRANSDERMICO</a:t>
            </a:r>
            <a:endParaRPr lang="it-IT" sz="3600" b="1">
              <a:solidFill>
                <a:srgbClr val="FFC000"/>
              </a:solidFil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8313" y="1700213"/>
            <a:ext cx="8229600" cy="4572000"/>
          </a:xfrm>
        </p:spPr>
        <p:txBody>
          <a:bodyPr>
            <a:normAutofit/>
          </a:bodyPr>
          <a:lstStyle/>
          <a:p>
            <a:pPr marL="274320" indent="-274320" fontAlgn="auto">
              <a:spcAft>
                <a:spcPts val="0"/>
              </a:spcAft>
              <a:buFont typeface="Wingdings 2"/>
              <a:buChar char=""/>
              <a:defRPr/>
            </a:pPr>
            <a:r>
              <a:rPr lang="it-IT" dirty="0"/>
              <a:t>Ritenzione idrica (variabile, non costante)</a:t>
            </a:r>
          </a:p>
          <a:p>
            <a:pPr marL="274320" indent="-274320" fontAlgn="auto">
              <a:spcAft>
                <a:spcPts val="0"/>
              </a:spcAft>
              <a:buFont typeface="Wingdings 2"/>
              <a:buChar char=""/>
              <a:defRPr/>
            </a:pPr>
            <a:r>
              <a:rPr lang="it-IT" dirty="0"/>
              <a:t>Cefalea (generalmente nei giorni di sospensione)</a:t>
            </a:r>
          </a:p>
          <a:p>
            <a:pPr marL="274320" indent="-274320" fontAlgn="auto">
              <a:spcAft>
                <a:spcPts val="0"/>
              </a:spcAft>
              <a:buFont typeface="Wingdings 2"/>
              <a:buChar char=""/>
              <a:defRPr/>
            </a:pPr>
            <a:r>
              <a:rPr lang="it-IT" dirty="0"/>
              <a:t>Riduzione della libido (meno frequente con le trifasiche)</a:t>
            </a:r>
          </a:p>
          <a:p>
            <a:pPr marL="274320" indent="-274320" fontAlgn="auto">
              <a:spcAft>
                <a:spcPts val="0"/>
              </a:spcAft>
              <a:buFont typeface="Wingdings 2"/>
              <a:buChar char=""/>
              <a:defRPr/>
            </a:pPr>
            <a:r>
              <a:rPr lang="it-IT" dirty="0"/>
              <a:t>Modificazioni del tono dell’umore (meno frequente con le trifasiche)</a:t>
            </a:r>
          </a:p>
          <a:p>
            <a:pPr marL="274320" indent="-274320" fontAlgn="auto">
              <a:spcAft>
                <a:spcPts val="0"/>
              </a:spcAft>
              <a:buFont typeface="Wingdings 2"/>
              <a:buChar char=""/>
              <a:defRPr/>
            </a:pPr>
            <a:r>
              <a:rPr lang="it-IT" dirty="0"/>
              <a:t>Secchezza vaginale (con i dosaggi più bassi)</a:t>
            </a:r>
          </a:p>
          <a:p>
            <a:pPr marL="274320" indent="-274320" fontAlgn="auto">
              <a:spcAft>
                <a:spcPts val="0"/>
              </a:spcAft>
              <a:buFont typeface="Wingdings 2"/>
              <a:buChar char=""/>
              <a:defRPr/>
            </a:pPr>
            <a:r>
              <a:rPr lang="it-IT" dirty="0" err="1"/>
              <a:t>Spotting</a:t>
            </a:r>
            <a:r>
              <a:rPr lang="it-IT" dirty="0"/>
              <a:t> intermestruale</a:t>
            </a:r>
          </a:p>
          <a:p>
            <a:pPr marL="274320" indent="-274320" fontAlgn="auto">
              <a:spcAft>
                <a:spcPts val="0"/>
              </a:spcAft>
              <a:buFont typeface="Wingdings 2"/>
              <a:buChar char=""/>
              <a:defRPr/>
            </a:pPr>
            <a:r>
              <a:rPr lang="it-IT" dirty="0"/>
              <a:t>Tensione mammaria</a:t>
            </a:r>
          </a:p>
          <a:p>
            <a:pPr marL="274320" indent="-274320" fontAlgn="auto">
              <a:spcAft>
                <a:spcPts val="0"/>
              </a:spcAft>
              <a:buFont typeface="Wingdings 2"/>
              <a:buChar char=""/>
              <a:defRPr/>
            </a:pPr>
            <a:r>
              <a:rPr lang="it-IT" dirty="0"/>
              <a:t>Alterazioni della coagulazione</a:t>
            </a:r>
          </a:p>
          <a:p>
            <a:pPr marL="0" indent="0" fontAlgn="auto">
              <a:spcAft>
                <a:spcPts val="0"/>
              </a:spcAft>
              <a:buFont typeface="Wingdings 2"/>
              <a:buNone/>
              <a:defRPr/>
            </a:pPr>
            <a:endParaRPr lang="it-IT" dirty="0"/>
          </a:p>
          <a:p>
            <a:pPr marL="274320" indent="-274320" fontAlgn="auto">
              <a:spcAft>
                <a:spcPts val="0"/>
              </a:spcAft>
              <a:buFont typeface="Wingdings 2"/>
              <a:buChar char=""/>
              <a:defRPr/>
            </a:pPr>
            <a:endParaRPr lang="it-IT" dirty="0"/>
          </a:p>
        </p:txBody>
      </p:sp>
      <p:sp>
        <p:nvSpPr>
          <p:cNvPr id="3" name="Titolo 2"/>
          <p:cNvSpPr>
            <a:spLocks noGrp="1"/>
          </p:cNvSpPr>
          <p:nvPr>
            <p:ph type="title"/>
          </p:nvPr>
        </p:nvSpPr>
        <p:spPr>
          <a:xfrm>
            <a:off x="467544" y="404664"/>
            <a:ext cx="8229600" cy="1219200"/>
          </a:xfrm>
        </p:spPr>
        <p:txBody>
          <a:bodyPr>
            <a:normAutofit fontScale="90000"/>
          </a:bodyPr>
          <a:lstStyle/>
          <a:p>
            <a:pPr algn="ctr" fontAlgn="auto">
              <a:spcAft>
                <a:spcPts val="0"/>
              </a:spcAft>
              <a:defRPr/>
            </a:pPr>
            <a:r>
              <a:rPr lang="it-IT" sz="3100" b="1" smtClean="0">
                <a:solidFill>
                  <a:srgbClr val="FFC000"/>
                </a:solidFill>
              </a:rPr>
              <a:t>CONTRACCEZIONE ESTRO-PROGESTINICA</a:t>
            </a:r>
            <a:r>
              <a:rPr lang="it-IT" sz="4400" b="1">
                <a:solidFill>
                  <a:srgbClr val="FFC000"/>
                </a:solidFill>
              </a:rPr>
              <a:t/>
            </a:r>
            <a:br>
              <a:rPr lang="it-IT" sz="4400" b="1">
                <a:solidFill>
                  <a:srgbClr val="FFC000"/>
                </a:solidFill>
              </a:rPr>
            </a:br>
            <a:r>
              <a:rPr lang="it-IT" sz="4400" b="1">
                <a:solidFill>
                  <a:srgbClr val="FFC000"/>
                </a:solidFill>
              </a:rPr>
              <a:t>effetti collaterali più comuni</a:t>
            </a:r>
            <a:endParaRPr lang="it-IT"/>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288" y="1773238"/>
            <a:ext cx="8291512" cy="4322762"/>
          </a:xfrm>
        </p:spPr>
        <p:txBody>
          <a:bodyPr>
            <a:normAutofit fontScale="85000" lnSpcReduction="10000"/>
          </a:bodyPr>
          <a:lstStyle/>
          <a:p>
            <a:pPr marL="274320" indent="-274320" fontAlgn="auto">
              <a:spcAft>
                <a:spcPts val="0"/>
              </a:spcAft>
              <a:buFontTx/>
              <a:buChar char="-"/>
              <a:defRPr/>
            </a:pPr>
            <a:r>
              <a:rPr lang="it-IT" dirty="0"/>
              <a:t>Elevata efficacia contraccettiva </a:t>
            </a:r>
          </a:p>
          <a:p>
            <a:pPr marL="274320" indent="-274320" fontAlgn="auto">
              <a:spcAft>
                <a:spcPts val="0"/>
              </a:spcAft>
              <a:buFontTx/>
              <a:buChar char="-"/>
              <a:defRPr/>
            </a:pPr>
            <a:r>
              <a:rPr lang="it-IT" dirty="0" smtClean="0"/>
              <a:t>Semplicità </a:t>
            </a:r>
            <a:r>
              <a:rPr lang="it-IT" dirty="0"/>
              <a:t>di assunzione</a:t>
            </a:r>
          </a:p>
          <a:p>
            <a:pPr marL="274320" indent="-274320" fontAlgn="auto">
              <a:spcAft>
                <a:spcPts val="0"/>
              </a:spcAft>
              <a:buFontTx/>
              <a:buChar char="-"/>
              <a:defRPr/>
            </a:pPr>
            <a:r>
              <a:rPr lang="it-IT" dirty="0"/>
              <a:t>Ripristino immediato della fertilità dopo la cessazione dell’assunzione</a:t>
            </a:r>
          </a:p>
          <a:p>
            <a:pPr marL="274320" indent="-274320" fontAlgn="auto">
              <a:spcAft>
                <a:spcPts val="0"/>
              </a:spcAft>
              <a:buFontTx/>
              <a:buChar char="-"/>
              <a:defRPr/>
            </a:pPr>
            <a:r>
              <a:rPr lang="it-IT" dirty="0"/>
              <a:t>Miglioramento del controllo del ciclo mestruale: regolarità del ciclo, flusso controllato, </a:t>
            </a:r>
            <a:r>
              <a:rPr lang="it-IT" dirty="0" smtClean="0"/>
              <a:t>dolore</a:t>
            </a:r>
          </a:p>
          <a:p>
            <a:pPr marL="274320" indent="-274320" fontAlgn="auto">
              <a:spcAft>
                <a:spcPts val="0"/>
              </a:spcAft>
              <a:buFontTx/>
              <a:buChar char="-"/>
              <a:defRPr/>
            </a:pPr>
            <a:r>
              <a:rPr lang="it-IT" dirty="0" smtClean="0"/>
              <a:t>Elimina la sindrome premestruale</a:t>
            </a:r>
            <a:endParaRPr lang="it-IT" dirty="0"/>
          </a:p>
          <a:p>
            <a:pPr marL="274320" indent="-274320" fontAlgn="auto">
              <a:spcAft>
                <a:spcPts val="0"/>
              </a:spcAft>
              <a:buFontTx/>
              <a:buChar char="-"/>
              <a:defRPr/>
            </a:pPr>
            <a:r>
              <a:rPr lang="it-IT" dirty="0"/>
              <a:t>Riduce l’incidenza di cisti ovariche </a:t>
            </a:r>
          </a:p>
          <a:p>
            <a:pPr marL="274320" indent="-274320" fontAlgn="auto">
              <a:spcAft>
                <a:spcPts val="0"/>
              </a:spcAft>
              <a:buFontTx/>
              <a:buChar char="-"/>
              <a:defRPr/>
            </a:pPr>
            <a:r>
              <a:rPr lang="it-IT" dirty="0"/>
              <a:t>Migliora l’acne</a:t>
            </a:r>
          </a:p>
          <a:p>
            <a:pPr marL="274320" indent="-274320" fontAlgn="auto">
              <a:spcAft>
                <a:spcPts val="0"/>
              </a:spcAft>
              <a:buFontTx/>
              <a:buChar char="-"/>
              <a:defRPr/>
            </a:pPr>
            <a:r>
              <a:rPr lang="it-IT" dirty="0"/>
              <a:t>Riduce il rischio di carcinoma ovarico, endometriale e del colon-retto (dopo  8 aa. di utilizzo continuativo)</a:t>
            </a:r>
          </a:p>
          <a:p>
            <a:pPr marL="274320" indent="-274320" fontAlgn="auto">
              <a:spcAft>
                <a:spcPts val="0"/>
              </a:spcAft>
              <a:buFontTx/>
              <a:buChar char="-"/>
              <a:defRPr/>
            </a:pPr>
            <a:r>
              <a:rPr lang="it-IT" dirty="0"/>
              <a:t>Riduce il rischio di malattie benigne della mammella, di miomi uterini, di endometriosi</a:t>
            </a:r>
          </a:p>
          <a:p>
            <a:pPr marL="274320" indent="-274320" fontAlgn="auto">
              <a:spcAft>
                <a:spcPts val="0"/>
              </a:spcAft>
              <a:buFontTx/>
              <a:buChar char="-"/>
              <a:defRPr/>
            </a:pPr>
            <a:endParaRPr lang="it-IT" dirty="0"/>
          </a:p>
          <a:p>
            <a:pPr marL="274320" indent="-274320" fontAlgn="auto">
              <a:spcAft>
                <a:spcPts val="0"/>
              </a:spcAft>
              <a:buFont typeface="Wingdings 2"/>
              <a:buChar char=""/>
              <a:defRPr/>
            </a:pPr>
            <a:endParaRPr lang="it-IT" dirty="0"/>
          </a:p>
        </p:txBody>
      </p:sp>
      <p:sp>
        <p:nvSpPr>
          <p:cNvPr id="3" name="Titolo 2"/>
          <p:cNvSpPr>
            <a:spLocks noGrp="1"/>
          </p:cNvSpPr>
          <p:nvPr>
            <p:ph type="title"/>
          </p:nvPr>
        </p:nvSpPr>
        <p:spPr>
          <a:xfrm>
            <a:off x="467544" y="332656"/>
            <a:ext cx="8229600" cy="1219200"/>
          </a:xfrm>
        </p:spPr>
        <p:txBody>
          <a:bodyPr>
            <a:normAutofit fontScale="90000"/>
          </a:bodyPr>
          <a:lstStyle/>
          <a:p>
            <a:pPr algn="ctr" fontAlgn="auto">
              <a:spcAft>
                <a:spcPts val="0"/>
              </a:spcAft>
              <a:defRPr/>
            </a:pPr>
            <a:r>
              <a:rPr lang="it-IT" sz="3200" b="1" dirty="0" smtClean="0">
                <a:solidFill>
                  <a:srgbClr val="FFC000"/>
                </a:solidFill>
              </a:rPr>
              <a:t>CONTRACCEZIONE ESTRO-PROGESTINICA</a:t>
            </a:r>
            <a:r>
              <a:rPr lang="it-IT" sz="3200" b="1" dirty="0">
                <a:solidFill>
                  <a:srgbClr val="FFC000"/>
                </a:solidFill>
              </a:rPr>
              <a:t/>
            </a:r>
            <a:br>
              <a:rPr lang="it-IT" sz="3200" b="1" dirty="0">
                <a:solidFill>
                  <a:srgbClr val="FFC000"/>
                </a:solidFill>
              </a:rPr>
            </a:br>
            <a:r>
              <a:rPr lang="it-IT" sz="3600" b="1" dirty="0">
                <a:solidFill>
                  <a:srgbClr val="FFC000"/>
                </a:solidFill>
              </a:rPr>
              <a:t>vantaggi</a:t>
            </a:r>
            <a:endParaRPr lang="it-IT" sz="3200" b="1" dirty="0">
              <a:solidFill>
                <a:srgbClr val="FFC000"/>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332656"/>
            <a:ext cx="7583487" cy="698500"/>
          </a:xfrm>
        </p:spPr>
        <p:txBody>
          <a:bodyPr/>
          <a:lstStyle/>
          <a:p>
            <a:pPr algn="ctr"/>
            <a:r>
              <a:rPr lang="it-IT" sz="3600" dirty="0" smtClean="0">
                <a:solidFill>
                  <a:srgbClr val="FFFF00"/>
                </a:solidFill>
                <a:latin typeface="Arial" pitchFamily="34" charset="0"/>
                <a:cs typeface="Arial" pitchFamily="34" charset="0"/>
              </a:rPr>
              <a:t>Controindicazioni </a:t>
            </a:r>
            <a:r>
              <a:rPr lang="it-IT" sz="3600" dirty="0" err="1" smtClean="0">
                <a:solidFill>
                  <a:srgbClr val="FFFF00"/>
                </a:solidFill>
                <a:latin typeface="Arial" pitchFamily="34" charset="0"/>
                <a:cs typeface="Arial" pitchFamily="34" charset="0"/>
              </a:rPr>
              <a:t>EstroProgestinici</a:t>
            </a:r>
            <a:endParaRPr lang="it-IT" sz="3600" dirty="0">
              <a:solidFill>
                <a:srgbClr val="FFFF00"/>
              </a:solidFill>
              <a:latin typeface="Arial" pitchFamily="34" charset="0"/>
              <a:cs typeface="Arial" pitchFamily="34" charset="0"/>
            </a:endParaRPr>
          </a:p>
        </p:txBody>
      </p:sp>
      <p:sp>
        <p:nvSpPr>
          <p:cNvPr id="3" name="Segnaposto contenuto 2"/>
          <p:cNvSpPr>
            <a:spLocks noGrp="1"/>
          </p:cNvSpPr>
          <p:nvPr>
            <p:ph sz="half" idx="1"/>
          </p:nvPr>
        </p:nvSpPr>
        <p:spPr>
          <a:xfrm>
            <a:off x="539552" y="1124744"/>
            <a:ext cx="3744416" cy="4933404"/>
          </a:xfrm>
        </p:spPr>
        <p:txBody>
          <a:bodyPr>
            <a:normAutofit fontScale="85000" lnSpcReduction="10000"/>
          </a:bodyPr>
          <a:lstStyle/>
          <a:p>
            <a:pPr marL="233363" indent="-233363" algn="ctr">
              <a:lnSpc>
                <a:spcPct val="90000"/>
              </a:lnSpc>
              <a:buFont typeface="Wingdings" charset="0"/>
              <a:buNone/>
            </a:pPr>
            <a:r>
              <a:rPr lang="it-IT" sz="2400" b="1" dirty="0">
                <a:solidFill>
                  <a:srgbClr val="000090"/>
                </a:solidFill>
                <a:latin typeface="Arial" pitchFamily="34" charset="0"/>
                <a:cs typeface="Arial" pitchFamily="34" charset="0"/>
              </a:rPr>
              <a:t>Assolute</a:t>
            </a:r>
          </a:p>
          <a:p>
            <a:pPr marL="233363" indent="-233363">
              <a:lnSpc>
                <a:spcPct val="110000"/>
              </a:lnSpc>
              <a:buFont typeface="Wingdings" charset="0"/>
              <a:buChar char="Ø"/>
            </a:pPr>
            <a:r>
              <a:rPr lang="it-IT" dirty="0">
                <a:latin typeface="Arial" pitchFamily="34" charset="0"/>
                <a:cs typeface="Arial" pitchFamily="34" charset="0"/>
              </a:rPr>
              <a:t>trombosi arteriose o venose presenti o pregresse</a:t>
            </a:r>
          </a:p>
          <a:p>
            <a:pPr marL="233363" indent="-233363">
              <a:lnSpc>
                <a:spcPct val="110000"/>
              </a:lnSpc>
              <a:buFont typeface="Wingdings" charset="0"/>
              <a:buChar char="Ø"/>
            </a:pPr>
            <a:r>
              <a:rPr lang="it-IT" dirty="0">
                <a:latin typeface="Arial" pitchFamily="34" charset="0"/>
                <a:cs typeface="Arial" pitchFamily="34" charset="0"/>
              </a:rPr>
              <a:t>disturbi cardiovascolari</a:t>
            </a:r>
          </a:p>
          <a:p>
            <a:pPr marL="233363" indent="-233363">
              <a:lnSpc>
                <a:spcPct val="110000"/>
              </a:lnSpc>
              <a:buFont typeface="Wingdings" charset="0"/>
              <a:buChar char="Ø"/>
            </a:pPr>
            <a:r>
              <a:rPr lang="it-IT" dirty="0">
                <a:latin typeface="Arial" pitchFamily="34" charset="0"/>
                <a:cs typeface="Arial" pitchFamily="34" charset="0"/>
              </a:rPr>
              <a:t>difetti della coagulazione</a:t>
            </a:r>
          </a:p>
          <a:p>
            <a:pPr marL="233363" indent="-233363">
              <a:lnSpc>
                <a:spcPct val="110000"/>
              </a:lnSpc>
              <a:buFont typeface="Wingdings" charset="0"/>
              <a:buChar char="Ø"/>
            </a:pPr>
            <a:r>
              <a:rPr lang="it-IT" dirty="0">
                <a:latin typeface="Arial" pitchFamily="34" charset="0"/>
                <a:cs typeface="Arial" pitchFamily="34" charset="0"/>
              </a:rPr>
              <a:t>neoplasie estrogeno-dipendenti (K mammella)</a:t>
            </a:r>
          </a:p>
          <a:p>
            <a:pPr marL="233363" indent="-233363">
              <a:lnSpc>
                <a:spcPct val="110000"/>
              </a:lnSpc>
              <a:buFont typeface="Wingdings" charset="0"/>
              <a:buChar char="Ø"/>
            </a:pPr>
            <a:r>
              <a:rPr lang="it-IT" dirty="0">
                <a:latin typeface="Arial" pitchFamily="34" charset="0"/>
                <a:cs typeface="Arial" pitchFamily="34" charset="0"/>
              </a:rPr>
              <a:t>malattie epatiche severe</a:t>
            </a:r>
          </a:p>
          <a:p>
            <a:pPr marL="233363" indent="-233363">
              <a:lnSpc>
                <a:spcPct val="110000"/>
              </a:lnSpc>
              <a:buFont typeface="Wingdings" charset="0"/>
              <a:buChar char="Ø"/>
            </a:pPr>
            <a:r>
              <a:rPr lang="it-IT" dirty="0">
                <a:latin typeface="Arial" pitchFamily="34" charset="0"/>
                <a:cs typeface="Arial" pitchFamily="34" charset="0"/>
              </a:rPr>
              <a:t>emorragie vaginali di origine sconosciuta</a:t>
            </a:r>
          </a:p>
          <a:p>
            <a:pPr marL="233363" indent="-233363">
              <a:lnSpc>
                <a:spcPct val="110000"/>
              </a:lnSpc>
              <a:buFont typeface="Wingdings" charset="0"/>
              <a:buChar char="Ø"/>
            </a:pPr>
            <a:r>
              <a:rPr lang="it-IT" dirty="0">
                <a:latin typeface="Arial" pitchFamily="34" charset="0"/>
                <a:cs typeface="Arial" pitchFamily="34" charset="0"/>
              </a:rPr>
              <a:t>ipersensibilità ai componenti dei </a:t>
            </a:r>
            <a:r>
              <a:rPr lang="it-IT" dirty="0" smtClean="0">
                <a:latin typeface="Arial" pitchFamily="34" charset="0"/>
                <a:cs typeface="Arial" pitchFamily="34" charset="0"/>
              </a:rPr>
              <a:t>CO</a:t>
            </a:r>
            <a:endParaRPr lang="it-IT" dirty="0"/>
          </a:p>
        </p:txBody>
      </p:sp>
      <p:sp>
        <p:nvSpPr>
          <p:cNvPr id="4" name="Segnaposto contenuto 3"/>
          <p:cNvSpPr>
            <a:spLocks noGrp="1"/>
          </p:cNvSpPr>
          <p:nvPr>
            <p:ph sz="half" idx="2"/>
          </p:nvPr>
        </p:nvSpPr>
        <p:spPr>
          <a:xfrm>
            <a:off x="4355976" y="1052736"/>
            <a:ext cx="4407023" cy="5400601"/>
          </a:xfrm>
        </p:spPr>
        <p:txBody>
          <a:bodyPr>
            <a:noAutofit/>
          </a:bodyPr>
          <a:lstStyle/>
          <a:p>
            <a:pPr marL="233363" indent="-233363" algn="ctr">
              <a:lnSpc>
                <a:spcPct val="90000"/>
              </a:lnSpc>
              <a:buFont typeface="Wingdings" charset="0"/>
              <a:buNone/>
            </a:pPr>
            <a:r>
              <a:rPr lang="it-IT" sz="2000" b="1" dirty="0" smtClean="0">
                <a:solidFill>
                  <a:srgbClr val="000090"/>
                </a:solidFill>
                <a:latin typeface="Arial" charset="0"/>
              </a:rPr>
              <a:t>Relative</a:t>
            </a:r>
            <a:endParaRPr lang="it-IT" sz="2000" b="1" dirty="0">
              <a:solidFill>
                <a:srgbClr val="000090"/>
              </a:solidFill>
              <a:latin typeface="Arial" charset="0"/>
            </a:endParaRPr>
          </a:p>
          <a:p>
            <a:pPr marL="233363" indent="-233363">
              <a:lnSpc>
                <a:spcPct val="110000"/>
              </a:lnSpc>
              <a:buFont typeface="Wingdings" charset="0"/>
              <a:buChar char="Ø"/>
            </a:pPr>
            <a:r>
              <a:rPr lang="it-IT" sz="2000" dirty="0" smtClean="0">
                <a:solidFill>
                  <a:srgbClr val="FFFFFF"/>
                </a:solidFill>
                <a:latin typeface="Arial" pitchFamily="34" charset="0"/>
                <a:cs typeface="Arial" pitchFamily="34" charset="0"/>
              </a:rPr>
              <a:t>obesità, ipertensione</a:t>
            </a:r>
          </a:p>
          <a:p>
            <a:pPr marL="233363" indent="-233363">
              <a:lnSpc>
                <a:spcPct val="110000"/>
              </a:lnSpc>
              <a:buFont typeface="Wingdings" charset="0"/>
              <a:buChar char="Ø"/>
            </a:pPr>
            <a:r>
              <a:rPr lang="it-IT" sz="2000" dirty="0" smtClean="0">
                <a:latin typeface="Arial" pitchFamily="34" charset="0"/>
                <a:cs typeface="Arial" pitchFamily="34" charset="0"/>
              </a:rPr>
              <a:t>- Fumo (&gt;15 </a:t>
            </a:r>
            <a:r>
              <a:rPr lang="it-IT" sz="2000" dirty="0" err="1" smtClean="0">
                <a:latin typeface="Arial" pitchFamily="34" charset="0"/>
                <a:cs typeface="Arial" pitchFamily="34" charset="0"/>
              </a:rPr>
              <a:t>sig</a:t>
            </a:r>
            <a:r>
              <a:rPr lang="it-IT" sz="2000" dirty="0" smtClean="0">
                <a:latin typeface="Arial" pitchFamily="34" charset="0"/>
                <a:cs typeface="Arial" pitchFamily="34" charset="0"/>
              </a:rPr>
              <a:t>/</a:t>
            </a:r>
            <a:r>
              <a:rPr lang="it-IT" sz="2000" dirty="0" err="1" smtClean="0">
                <a:latin typeface="Arial" pitchFamily="34" charset="0"/>
                <a:cs typeface="Arial" pitchFamily="34" charset="0"/>
              </a:rPr>
              <a:t>die</a:t>
            </a:r>
            <a:r>
              <a:rPr lang="it-IT" sz="2000" dirty="0" smtClean="0">
                <a:latin typeface="Arial" pitchFamily="34" charset="0"/>
                <a:cs typeface="Arial" pitchFamily="34" charset="0"/>
              </a:rPr>
              <a:t> o qualsiasi se &gt;35 </a:t>
            </a:r>
            <a:r>
              <a:rPr lang="it-IT" sz="2000" dirty="0" err="1" smtClean="0">
                <a:latin typeface="Arial" pitchFamily="34" charset="0"/>
                <a:cs typeface="Arial" pitchFamily="34" charset="0"/>
              </a:rPr>
              <a:t>aa</a:t>
            </a:r>
            <a:r>
              <a:rPr lang="it-IT" sz="2000" dirty="0" smtClean="0">
                <a:latin typeface="Arial" pitchFamily="34" charset="0"/>
                <a:cs typeface="Arial" pitchFamily="34" charset="0"/>
              </a:rPr>
              <a:t>)</a:t>
            </a:r>
            <a:endParaRPr lang="it-IT" sz="2000" dirty="0">
              <a:solidFill>
                <a:srgbClr val="FFFFFF"/>
              </a:solidFill>
              <a:latin typeface="Arial" pitchFamily="34" charset="0"/>
              <a:cs typeface="Arial" pitchFamily="34" charset="0"/>
            </a:endParaRP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diabete, dislipidemia</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aritmie cardiache</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emicrania</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depressione</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epilessia</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anamnesi familiare di K mammario</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epatopatie</a:t>
            </a: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malattie autoimmuni (LES, </a:t>
            </a:r>
            <a:r>
              <a:rPr lang="it-IT" sz="2000" dirty="0" err="1">
                <a:solidFill>
                  <a:srgbClr val="FFFFFF"/>
                </a:solidFill>
                <a:latin typeface="Arial" pitchFamily="34" charset="0"/>
                <a:cs typeface="Arial" pitchFamily="34" charset="0"/>
              </a:rPr>
              <a:t>M.di</a:t>
            </a:r>
            <a:r>
              <a:rPr lang="it-IT" sz="2000" dirty="0">
                <a:solidFill>
                  <a:srgbClr val="FFFFFF"/>
                </a:solidFill>
                <a:latin typeface="Arial" pitchFamily="34" charset="0"/>
                <a:cs typeface="Arial" pitchFamily="34" charset="0"/>
              </a:rPr>
              <a:t> </a:t>
            </a:r>
            <a:r>
              <a:rPr lang="it-IT" sz="2000" dirty="0" err="1">
                <a:solidFill>
                  <a:srgbClr val="FFFFFF"/>
                </a:solidFill>
                <a:latin typeface="Arial" pitchFamily="34" charset="0"/>
                <a:cs typeface="Arial" pitchFamily="34" charset="0"/>
              </a:rPr>
              <a:t>Crohn</a:t>
            </a:r>
            <a:endParaRPr lang="it-IT" sz="2000" dirty="0">
              <a:solidFill>
                <a:srgbClr val="FFFFFF"/>
              </a:solidFill>
              <a:latin typeface="Arial" pitchFamily="34" charset="0"/>
              <a:cs typeface="Arial" pitchFamily="34" charset="0"/>
            </a:endParaRPr>
          </a:p>
          <a:p>
            <a:pPr marL="233363" indent="-233363">
              <a:lnSpc>
                <a:spcPct val="110000"/>
              </a:lnSpc>
              <a:buFont typeface="Wingdings" charset="0"/>
              <a:buChar char="Ø"/>
            </a:pPr>
            <a:r>
              <a:rPr lang="it-IT" sz="2000" dirty="0">
                <a:solidFill>
                  <a:srgbClr val="FFFFFF"/>
                </a:solidFill>
                <a:latin typeface="Arial" pitchFamily="34" charset="0"/>
                <a:cs typeface="Arial" pitchFamily="34" charset="0"/>
              </a:rPr>
              <a:t>anemia a cellule </a:t>
            </a:r>
            <a:r>
              <a:rPr lang="it-IT" sz="2000" dirty="0" smtClean="0">
                <a:solidFill>
                  <a:srgbClr val="FFFFFF"/>
                </a:solidFill>
                <a:latin typeface="Arial" pitchFamily="34" charset="0"/>
                <a:cs typeface="Arial" pitchFamily="34" charset="0"/>
              </a:rPr>
              <a:t>falciformi</a:t>
            </a:r>
            <a:endParaRPr lang="it-IT"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399433562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8313" y="1700213"/>
            <a:ext cx="8229600" cy="4572000"/>
          </a:xfrm>
        </p:spPr>
        <p:txBody>
          <a:bodyPr>
            <a:normAutofit/>
          </a:bodyPr>
          <a:lstStyle/>
          <a:p>
            <a:pPr marL="0" indent="0" fontAlgn="auto">
              <a:spcAft>
                <a:spcPts val="0"/>
              </a:spcAft>
              <a:buFont typeface="Wingdings 2"/>
              <a:buNone/>
              <a:defRPr/>
            </a:pPr>
            <a:r>
              <a:rPr lang="it-IT" i="1" dirty="0"/>
              <a:t>La </a:t>
            </a:r>
            <a:r>
              <a:rPr lang="it-IT" i="1" dirty="0">
                <a:solidFill>
                  <a:srgbClr val="FFC000"/>
                </a:solidFill>
              </a:rPr>
              <a:t>SOSPENSIONE PERIODICA</a:t>
            </a:r>
            <a:r>
              <a:rPr lang="it-IT" dirty="0"/>
              <a:t> degli EP non mantiene più la sua validità: non poggia su alcun fondamento scientifico ed espone al rischio di una gravidanza indesiderata.</a:t>
            </a:r>
          </a:p>
          <a:p>
            <a:pPr marL="0" indent="0" fontAlgn="auto">
              <a:spcAft>
                <a:spcPts val="0"/>
              </a:spcAft>
              <a:buFont typeface="Wingdings 2"/>
              <a:buNone/>
              <a:defRPr/>
            </a:pPr>
            <a:endParaRPr lang="it-IT" dirty="0"/>
          </a:p>
          <a:p>
            <a:pPr marL="0" indent="0" fontAlgn="auto">
              <a:spcAft>
                <a:spcPts val="0"/>
              </a:spcAft>
              <a:buFont typeface="Wingdings 2"/>
              <a:buNone/>
              <a:defRPr/>
            </a:pPr>
            <a:r>
              <a:rPr lang="it-IT" dirty="0"/>
              <a:t>Va quindi tenuta in considerazione solo su decisione della donna o in presenza di elementi clinici o di laboratorio che configurino una controindicazione assoluta o relativa all’uso della pillola.</a:t>
            </a:r>
            <a:endParaRPr lang="it-IT" i="1" dirty="0">
              <a:solidFill>
                <a:srgbClr val="FFC000"/>
              </a:solidFill>
            </a:endParaRPr>
          </a:p>
          <a:p>
            <a:pPr marL="274320" indent="-274320" fontAlgn="auto">
              <a:spcAft>
                <a:spcPts val="0"/>
              </a:spcAft>
              <a:buFont typeface="Wingdings 2"/>
              <a:buChar char=""/>
              <a:defRPr/>
            </a:pPr>
            <a:endParaRPr lang="it-IT" dirty="0"/>
          </a:p>
        </p:txBody>
      </p:sp>
      <p:sp>
        <p:nvSpPr>
          <p:cNvPr id="3" name="Titolo 2"/>
          <p:cNvSpPr>
            <a:spLocks noGrp="1"/>
          </p:cNvSpPr>
          <p:nvPr>
            <p:ph type="title"/>
          </p:nvPr>
        </p:nvSpPr>
        <p:spPr>
          <a:xfrm>
            <a:off x="251520" y="152400"/>
            <a:ext cx="8435280" cy="1188368"/>
          </a:xfrm>
        </p:spPr>
        <p:txBody>
          <a:bodyPr/>
          <a:lstStyle/>
          <a:p>
            <a:pPr algn="ctr" fontAlgn="auto">
              <a:spcAft>
                <a:spcPts val="0"/>
              </a:spcAft>
              <a:defRPr/>
            </a:pPr>
            <a:r>
              <a:rPr lang="it-IT" sz="2800" b="1" smtClean="0">
                <a:solidFill>
                  <a:srgbClr val="FFC000"/>
                </a:solidFill>
              </a:rPr>
              <a:t>CONTRACCEZIONE  ESTRO-PROGESTINICA</a:t>
            </a:r>
            <a:endParaRPr lang="it-IT" sz="2800" b="1">
              <a:solidFill>
                <a:srgbClr val="FFC000"/>
              </a:solidFil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Segnaposto contenuto 1"/>
          <p:cNvSpPr>
            <a:spLocks noGrp="1"/>
          </p:cNvSpPr>
          <p:nvPr>
            <p:ph idx="1"/>
          </p:nvPr>
        </p:nvSpPr>
        <p:spPr>
          <a:xfrm>
            <a:off x="468313" y="1844675"/>
            <a:ext cx="8229600" cy="4572000"/>
          </a:xfrm>
        </p:spPr>
        <p:txBody>
          <a:bodyPr/>
          <a:lstStyle/>
          <a:p>
            <a:pPr>
              <a:lnSpc>
                <a:spcPct val="140000"/>
              </a:lnSpc>
              <a:buFontTx/>
              <a:buNone/>
            </a:pPr>
            <a:r>
              <a:rPr lang="en-US" sz="2800" b="1" smtClean="0"/>
              <a:t>Pillola a base di solo progestinico.</a:t>
            </a:r>
          </a:p>
          <a:p>
            <a:pPr>
              <a:lnSpc>
                <a:spcPct val="140000"/>
              </a:lnSpc>
              <a:buFontTx/>
              <a:buNone/>
            </a:pPr>
            <a:r>
              <a:rPr lang="en-US" sz="2800" b="1" smtClean="0"/>
              <a:t>Attività prevalentemente sul muco cervicale e sull’endometrio</a:t>
            </a:r>
          </a:p>
          <a:p>
            <a:pPr>
              <a:lnSpc>
                <a:spcPct val="140000"/>
              </a:lnSpc>
              <a:buFontTx/>
              <a:buNone/>
            </a:pPr>
            <a:r>
              <a:rPr lang="en-US" sz="2800" b="1" smtClean="0"/>
              <a:t>Blocco dell’ovulazione.</a:t>
            </a:r>
          </a:p>
          <a:p>
            <a:pPr>
              <a:lnSpc>
                <a:spcPct val="140000"/>
              </a:lnSpc>
              <a:buFontTx/>
              <a:buNone/>
            </a:pPr>
            <a:r>
              <a:rPr lang="en-US" sz="2800" b="1" smtClean="0"/>
              <a:t>Efficacia contraccettiva sovrapponibile a EP</a:t>
            </a:r>
          </a:p>
          <a:p>
            <a:pPr>
              <a:lnSpc>
                <a:spcPct val="140000"/>
              </a:lnSpc>
              <a:buFontTx/>
              <a:buNone/>
            </a:pPr>
            <a:r>
              <a:rPr lang="en-US" sz="2800" b="1" smtClean="0"/>
              <a:t>Si assume 1 cf al giorno in modo CONTINUATIVO</a:t>
            </a:r>
            <a:endParaRPr lang="it-IT" smtClean="0"/>
          </a:p>
        </p:txBody>
      </p:sp>
      <p:sp>
        <p:nvSpPr>
          <p:cNvPr id="3" name="Titolo 2"/>
          <p:cNvSpPr>
            <a:spLocks noGrp="1"/>
          </p:cNvSpPr>
          <p:nvPr>
            <p:ph type="title"/>
          </p:nvPr>
        </p:nvSpPr>
        <p:spPr>
          <a:xfrm>
            <a:off x="395536" y="0"/>
            <a:ext cx="8363272" cy="1772816"/>
          </a:xfrm>
        </p:spPr>
        <p:txBody>
          <a:bodyPr/>
          <a:lstStyle/>
          <a:p>
            <a:pPr algn="ctr" fontAlgn="auto">
              <a:spcAft>
                <a:spcPts val="0"/>
              </a:spcAft>
              <a:defRPr/>
            </a:pPr>
            <a:r>
              <a:rPr lang="it-IT" sz="3200" b="1" smtClean="0">
                <a:solidFill>
                  <a:srgbClr val="FFC000"/>
                </a:solidFill>
              </a:rPr>
              <a:t>PILLOLA CON SOLO PROGESTINICO (POP)</a:t>
            </a:r>
            <a:br>
              <a:rPr lang="it-IT" sz="3200" b="1" smtClean="0">
                <a:solidFill>
                  <a:srgbClr val="FFC000"/>
                </a:solidFill>
              </a:rPr>
            </a:br>
            <a:r>
              <a:rPr lang="it-IT" sz="3200" b="1" smtClean="0">
                <a:solidFill>
                  <a:srgbClr val="FFC000"/>
                </a:solidFill>
              </a:rPr>
              <a:t>(nome commerciale:  CERAZETTE)</a:t>
            </a:r>
            <a:endParaRPr lang="it-IT" sz="3200" b="1">
              <a:solidFill>
                <a:srgbClr val="FFC000"/>
              </a:solidFill>
            </a:endParaRPr>
          </a:p>
        </p:txBody>
      </p:sp>
    </p:spTree>
  </p:cSld>
  <p:clrMapOvr>
    <a:overrideClrMapping bg1="dk1" tx1="lt1" bg2="dk2" tx2="lt2" accent1="accent1" accent2="accent2" accent3="accent3" accent4="accent4" accent5="accent5" accent6="accent6" hlink="hlink" folHlink="folHlink"/>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egnaposto contenuto 1"/>
          <p:cNvSpPr>
            <a:spLocks noGrp="1"/>
          </p:cNvSpPr>
          <p:nvPr>
            <p:ph idx="1"/>
          </p:nvPr>
        </p:nvSpPr>
        <p:spPr>
          <a:xfrm>
            <a:off x="539750" y="2636838"/>
            <a:ext cx="8353425" cy="4427537"/>
          </a:xfrm>
        </p:spPr>
        <p:txBody>
          <a:bodyPr/>
          <a:lstStyle/>
          <a:p>
            <a:r>
              <a:rPr lang="it-IT" sz="2800" b="1" smtClean="0"/>
              <a:t>Donne che NON VOGLIONO o NON POSSONO assumere estrogeni</a:t>
            </a:r>
          </a:p>
          <a:p>
            <a:r>
              <a:rPr lang="it-IT" sz="2800" b="1" smtClean="0"/>
              <a:t>Donne in ALLATTAMENTO (nessuna influenza sulla qualità e quantità del latte; nessun effetto sulla crescita del lattante)</a:t>
            </a:r>
          </a:p>
        </p:txBody>
      </p:sp>
      <p:sp>
        <p:nvSpPr>
          <p:cNvPr id="3" name="Titolo 2"/>
          <p:cNvSpPr>
            <a:spLocks noGrp="1"/>
          </p:cNvSpPr>
          <p:nvPr>
            <p:ph type="title"/>
          </p:nvPr>
        </p:nvSpPr>
        <p:spPr>
          <a:xfrm>
            <a:off x="611560" y="764704"/>
            <a:ext cx="8229600" cy="1219200"/>
          </a:xfrm>
        </p:spPr>
        <p:txBody>
          <a:bodyPr>
            <a:normAutofit fontScale="90000"/>
          </a:bodyPr>
          <a:lstStyle/>
          <a:p>
            <a:pPr algn="ctr" fontAlgn="auto">
              <a:spcAft>
                <a:spcPts val="0"/>
              </a:spcAft>
              <a:defRPr/>
            </a:pPr>
            <a:r>
              <a:rPr lang="it-IT" b="1" smtClean="0">
                <a:solidFill>
                  <a:srgbClr val="FFC000"/>
                </a:solidFill>
              </a:rPr>
              <a:t>TARGET</a:t>
            </a:r>
            <a:br>
              <a:rPr lang="it-IT" b="1" smtClean="0">
                <a:solidFill>
                  <a:srgbClr val="FFC000"/>
                </a:solidFill>
              </a:rPr>
            </a:br>
            <a:r>
              <a:rPr lang="it-IT" b="1" smtClean="0">
                <a:solidFill>
                  <a:srgbClr val="FFC000"/>
                </a:solidFill>
              </a:rPr>
              <a:t>di donne a cui proporre POP</a:t>
            </a:r>
            <a:endParaRPr lang="it-IT" b="1">
              <a:solidFill>
                <a:srgbClr val="FFC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contenuto 1"/>
          <p:cNvSpPr>
            <a:spLocks noGrp="1"/>
          </p:cNvSpPr>
          <p:nvPr>
            <p:ph idx="1"/>
          </p:nvPr>
        </p:nvSpPr>
        <p:spPr>
          <a:xfrm>
            <a:off x="468313" y="1628775"/>
            <a:ext cx="8229600" cy="4211638"/>
          </a:xfrm>
        </p:spPr>
        <p:txBody>
          <a:bodyPr/>
          <a:lstStyle/>
          <a:p>
            <a:pPr marL="0" indent="0" algn="just">
              <a:buFont typeface="Wingdings 2" pitchFamily="18" charset="2"/>
              <a:buNone/>
            </a:pPr>
            <a:r>
              <a:rPr lang="it-IT" sz="3200" smtClean="0">
                <a:solidFill>
                  <a:srgbClr val="FFC000"/>
                </a:solidFill>
              </a:rPr>
              <a:t>Per una donna, o per una coppia, la </a:t>
            </a:r>
            <a:r>
              <a:rPr lang="it-IT" sz="3200" b="1" i="1" smtClean="0">
                <a:solidFill>
                  <a:srgbClr val="FFC000"/>
                </a:solidFill>
              </a:rPr>
              <a:t>scelta</a:t>
            </a:r>
            <a:r>
              <a:rPr lang="it-IT" sz="3200" smtClean="0">
                <a:solidFill>
                  <a:srgbClr val="FFC000"/>
                </a:solidFill>
              </a:rPr>
              <a:t> di un metodo contraccettivo ha implicazioni </a:t>
            </a:r>
            <a:r>
              <a:rPr lang="it-IT" sz="3200" u="sng" smtClean="0">
                <a:solidFill>
                  <a:srgbClr val="FFC000"/>
                </a:solidFill>
              </a:rPr>
              <a:t>sociali</a:t>
            </a:r>
            <a:r>
              <a:rPr lang="it-IT" sz="3200" smtClean="0">
                <a:solidFill>
                  <a:srgbClr val="FFC000"/>
                </a:solidFill>
              </a:rPr>
              <a:t>, </a:t>
            </a:r>
            <a:r>
              <a:rPr lang="it-IT" sz="3200" u="sng" smtClean="0">
                <a:solidFill>
                  <a:srgbClr val="FFC000"/>
                </a:solidFill>
              </a:rPr>
              <a:t>culturali</a:t>
            </a:r>
            <a:r>
              <a:rPr lang="it-IT" sz="3200" smtClean="0">
                <a:solidFill>
                  <a:srgbClr val="FFC000"/>
                </a:solidFill>
              </a:rPr>
              <a:t> e </a:t>
            </a:r>
            <a:r>
              <a:rPr lang="it-IT" sz="3200" u="sng" smtClean="0">
                <a:solidFill>
                  <a:srgbClr val="FFC000"/>
                </a:solidFill>
              </a:rPr>
              <a:t>religiose</a:t>
            </a:r>
            <a:r>
              <a:rPr lang="it-IT" sz="3200" smtClean="0">
                <a:solidFill>
                  <a:srgbClr val="FFC000"/>
                </a:solidFill>
              </a:rPr>
              <a:t> che riguardano la sessualità e la riproduzione: per questo motivo tale percorso deve affrontare gli </a:t>
            </a:r>
            <a:r>
              <a:rPr lang="it-IT" sz="3200" i="1" smtClean="0">
                <a:solidFill>
                  <a:srgbClr val="FFC000"/>
                </a:solidFill>
              </a:rPr>
              <a:t>intrecci psicologici-medici-educazionali </a:t>
            </a:r>
            <a:r>
              <a:rPr lang="it-IT" sz="3200" smtClean="0">
                <a:solidFill>
                  <a:srgbClr val="FFC000"/>
                </a:solidFill>
              </a:rPr>
              <a:t>che sono alla base di una </a:t>
            </a:r>
            <a:r>
              <a:rPr lang="it-IT" sz="3200" b="1" i="1" smtClean="0">
                <a:solidFill>
                  <a:srgbClr val="FFC000"/>
                </a:solidFill>
              </a:rPr>
              <a:t>scelta consapevole </a:t>
            </a:r>
            <a:r>
              <a:rPr lang="it-IT" sz="3200" smtClean="0">
                <a:solidFill>
                  <a:srgbClr val="FFC000"/>
                </a:solidFill>
              </a:rPr>
              <a:t>per l’utente che desidera poter regolare la propria fertilità.</a:t>
            </a:r>
          </a:p>
        </p:txBody>
      </p:sp>
      <p:sp>
        <p:nvSpPr>
          <p:cNvPr id="3" name="Titolo 2"/>
          <p:cNvSpPr>
            <a:spLocks noGrp="1"/>
          </p:cNvSpPr>
          <p:nvPr>
            <p:ph type="title"/>
          </p:nvPr>
        </p:nvSpPr>
        <p:spPr>
          <a:xfrm>
            <a:off x="539552" y="188640"/>
            <a:ext cx="8208912" cy="864096"/>
          </a:xfrm>
        </p:spPr>
        <p:txBody>
          <a:bodyPr/>
          <a:lstStyle/>
          <a:p>
            <a:pPr algn="ctr" fontAlgn="auto">
              <a:spcAft>
                <a:spcPts val="0"/>
              </a:spcAft>
              <a:defRPr/>
            </a:pPr>
            <a:r>
              <a:rPr lang="it-IT" sz="3200" b="1">
                <a:solidFill>
                  <a:srgbClr val="FFC000"/>
                </a:solidFill>
              </a:rPr>
              <a:t>LA CONTRACCEZIONE</a:t>
            </a:r>
            <a:endParaRPr lang="it-IT" sz="320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contenuto 1"/>
          <p:cNvSpPr>
            <a:spLocks noGrp="1"/>
          </p:cNvSpPr>
          <p:nvPr>
            <p:ph idx="1"/>
          </p:nvPr>
        </p:nvSpPr>
        <p:spPr/>
        <p:txBody>
          <a:bodyPr/>
          <a:lstStyle/>
          <a:p>
            <a:r>
              <a:rPr lang="it-IT" sz="2800" b="1" dirty="0" smtClean="0"/>
              <a:t>L’incidenza degli effetti collaterali ( </a:t>
            </a:r>
            <a:r>
              <a:rPr lang="it-IT" sz="2800" b="1" dirty="0" smtClean="0"/>
              <a:t>tensione </a:t>
            </a:r>
            <a:r>
              <a:rPr lang="it-IT" sz="2800" b="1" dirty="0" smtClean="0"/>
              <a:t>mammaria, cefalea, nausea) è più bassa di quella osservabile con gli EP. </a:t>
            </a:r>
          </a:p>
          <a:p>
            <a:r>
              <a:rPr lang="it-IT" sz="2800" b="1" dirty="0" smtClean="0"/>
              <a:t>La percentuale di donne che sospendono il trattamento a causa degli effetti collaterali è il 10% circa: soprattutto per lo scarso controllo del ciclo (perdite di sangue intermestruali, cicli imprevedibili)</a:t>
            </a:r>
          </a:p>
        </p:txBody>
      </p:sp>
      <p:sp>
        <p:nvSpPr>
          <p:cNvPr id="3" name="Titolo 2"/>
          <p:cNvSpPr>
            <a:spLocks noGrp="1"/>
          </p:cNvSpPr>
          <p:nvPr>
            <p:ph type="title"/>
          </p:nvPr>
        </p:nvSpPr>
        <p:spPr/>
        <p:txBody>
          <a:bodyPr/>
          <a:lstStyle/>
          <a:p>
            <a:pPr algn="ctr" fontAlgn="auto">
              <a:spcAft>
                <a:spcPts val="0"/>
              </a:spcAft>
              <a:defRPr/>
            </a:pPr>
            <a:r>
              <a:rPr lang="it-IT" b="1" smtClean="0">
                <a:solidFill>
                  <a:srgbClr val="FFC000"/>
                </a:solidFill>
              </a:rPr>
              <a:t>EFFETTI COLLATERALI</a:t>
            </a:r>
            <a:endParaRPr lang="it-IT" b="1">
              <a:solidFill>
                <a:srgbClr val="FFC000"/>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8313" y="1412875"/>
            <a:ext cx="8218487" cy="5043488"/>
          </a:xfrm>
        </p:spPr>
        <p:txBody>
          <a:bodyPr>
            <a:normAutofit lnSpcReduction="10000"/>
          </a:bodyPr>
          <a:lstStyle/>
          <a:p>
            <a:pPr marL="274320" indent="-274320" fontAlgn="auto">
              <a:spcAft>
                <a:spcPts val="0"/>
              </a:spcAft>
              <a:buFont typeface="Wingdings 2"/>
              <a:buChar char=""/>
              <a:defRPr/>
            </a:pPr>
            <a:r>
              <a:rPr lang="it-IT" dirty="0" smtClean="0"/>
              <a:t>È un </a:t>
            </a:r>
            <a:r>
              <a:rPr lang="it-IT" dirty="0" smtClean="0"/>
              <a:t>bastoncino morbido e flessibile che viene inserito sotto la pelle del braccio </a:t>
            </a:r>
            <a:r>
              <a:rPr lang="it-IT" i="1" u="sng" dirty="0" smtClean="0"/>
              <a:t>dal Ginecologo</a:t>
            </a:r>
          </a:p>
          <a:p>
            <a:pPr marL="274320" indent="-274320" fontAlgn="auto">
              <a:spcAft>
                <a:spcPts val="0"/>
              </a:spcAft>
              <a:buFont typeface="Wingdings 2"/>
              <a:buChar char=""/>
              <a:defRPr/>
            </a:pPr>
            <a:r>
              <a:rPr lang="it-IT" dirty="0" smtClean="0"/>
              <a:t>Lungo 4 cm. e spesso 2 mm.</a:t>
            </a:r>
          </a:p>
          <a:p>
            <a:pPr marL="274320" indent="-274320" fontAlgn="auto">
              <a:spcAft>
                <a:spcPts val="0"/>
              </a:spcAft>
              <a:buFont typeface="Wingdings 2"/>
              <a:buChar char=""/>
              <a:defRPr/>
            </a:pPr>
            <a:r>
              <a:rPr lang="it-IT" i="1" dirty="0" smtClean="0"/>
              <a:t>Non contiene estrogeni</a:t>
            </a:r>
            <a:r>
              <a:rPr lang="it-IT" dirty="0" smtClean="0"/>
              <a:t>, ma solo progestinico</a:t>
            </a:r>
          </a:p>
          <a:p>
            <a:pPr marL="274320" indent="-274320" fontAlgn="auto">
              <a:spcAft>
                <a:spcPts val="0"/>
              </a:spcAft>
              <a:buFont typeface="Wingdings 2"/>
              <a:buChar char=""/>
              <a:defRPr/>
            </a:pPr>
            <a:r>
              <a:rPr lang="it-IT" dirty="0" smtClean="0"/>
              <a:t>Rilascia in modo graduato e controllato l’ormone, che viene </a:t>
            </a:r>
            <a:r>
              <a:rPr lang="it-IT" i="1" dirty="0" smtClean="0"/>
              <a:t>assorbito direttamente  </a:t>
            </a:r>
            <a:r>
              <a:rPr lang="it-IT" dirty="0" smtClean="0"/>
              <a:t>(salta il metabolismo epatico)</a:t>
            </a:r>
            <a:endParaRPr lang="it-IT" i="1" dirty="0" smtClean="0"/>
          </a:p>
          <a:p>
            <a:pPr marL="274320" indent="-274320" fontAlgn="auto">
              <a:spcAft>
                <a:spcPts val="0"/>
              </a:spcAft>
              <a:buFont typeface="Wingdings 2"/>
              <a:buChar char=""/>
              <a:defRPr/>
            </a:pPr>
            <a:r>
              <a:rPr lang="it-IT" dirty="0" smtClean="0"/>
              <a:t>Dura </a:t>
            </a:r>
            <a:r>
              <a:rPr lang="it-IT" i="1" u="sng" dirty="0" smtClean="0"/>
              <a:t>3 anni</a:t>
            </a:r>
          </a:p>
          <a:p>
            <a:pPr marL="274320" indent="-274320" fontAlgn="auto">
              <a:spcAft>
                <a:spcPts val="0"/>
              </a:spcAft>
              <a:buFont typeface="Wingdings 2"/>
              <a:buChar char=""/>
              <a:defRPr/>
            </a:pPr>
            <a:r>
              <a:rPr lang="it-IT" dirty="0" smtClean="0"/>
              <a:t>E’ un </a:t>
            </a:r>
            <a:r>
              <a:rPr lang="it-IT" i="1" dirty="0" smtClean="0"/>
              <a:t>metodo discreto</a:t>
            </a:r>
            <a:r>
              <a:rPr lang="it-IT" dirty="0" smtClean="0"/>
              <a:t>: nella maggior parte dei casi non si vede dopo l’inserimento, ma si può sentire tramite palpazione del punto in cui è stato inserito</a:t>
            </a:r>
          </a:p>
          <a:p>
            <a:pPr marL="274320" indent="-274320" fontAlgn="auto">
              <a:spcAft>
                <a:spcPts val="0"/>
              </a:spcAft>
              <a:buFont typeface="Wingdings 2"/>
              <a:buChar char=""/>
              <a:defRPr/>
            </a:pPr>
            <a:r>
              <a:rPr lang="it-IT" i="1" dirty="0" smtClean="0"/>
              <a:t>Efficacia &gt; 99%: </a:t>
            </a:r>
            <a:r>
              <a:rPr lang="it-IT" dirty="0" smtClean="0"/>
              <a:t>è uno dei metodi contraccettivi oggi più efficaci</a:t>
            </a:r>
            <a:endParaRPr lang="it-IT" dirty="0"/>
          </a:p>
        </p:txBody>
      </p:sp>
      <p:sp>
        <p:nvSpPr>
          <p:cNvPr id="3" name="Titolo 2"/>
          <p:cNvSpPr>
            <a:spLocks noGrp="1"/>
          </p:cNvSpPr>
          <p:nvPr>
            <p:ph type="title"/>
          </p:nvPr>
        </p:nvSpPr>
        <p:spPr>
          <a:xfrm>
            <a:off x="395536" y="260648"/>
            <a:ext cx="8219256" cy="1116360"/>
          </a:xfrm>
        </p:spPr>
        <p:txBody>
          <a:bodyPr>
            <a:normAutofit fontScale="90000"/>
          </a:bodyPr>
          <a:lstStyle/>
          <a:p>
            <a:pPr algn="ctr" fontAlgn="auto">
              <a:spcAft>
                <a:spcPts val="0"/>
              </a:spcAft>
              <a:defRPr/>
            </a:pPr>
            <a:r>
              <a:rPr lang="it-IT" sz="4000" b="1" smtClean="0">
                <a:solidFill>
                  <a:srgbClr val="FFC000"/>
                </a:solidFill>
              </a:rPr>
              <a:t>IMPIANTO SOTTOCUTANEO</a:t>
            </a:r>
            <a:br>
              <a:rPr lang="it-IT" sz="4000" b="1" smtClean="0">
                <a:solidFill>
                  <a:srgbClr val="FFC000"/>
                </a:solidFill>
              </a:rPr>
            </a:br>
            <a:r>
              <a:rPr lang="it-IT" sz="4000" b="1" smtClean="0">
                <a:solidFill>
                  <a:srgbClr val="FFC000"/>
                </a:solidFill>
              </a:rPr>
              <a:t>(nome commerciale: NEXPLANON)</a:t>
            </a:r>
            <a:endParaRPr lang="it-IT" sz="4000" b="1">
              <a:solidFill>
                <a:srgbClr val="FFC000"/>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contenuto 1"/>
          <p:cNvSpPr>
            <a:spLocks noGrp="1"/>
          </p:cNvSpPr>
          <p:nvPr>
            <p:ph idx="1"/>
          </p:nvPr>
        </p:nvSpPr>
        <p:spPr/>
        <p:txBody>
          <a:bodyPr/>
          <a:lstStyle/>
          <a:p>
            <a:pPr marL="0" indent="0" algn="ctr">
              <a:buFont typeface="Wingdings 2" pitchFamily="18" charset="2"/>
              <a:buNone/>
            </a:pPr>
            <a:r>
              <a:rPr lang="it-IT" b="1" smtClean="0">
                <a:solidFill>
                  <a:srgbClr val="FFC000"/>
                </a:solidFill>
              </a:rPr>
              <a:t>INSERIMENTO E RIMOZIONE</a:t>
            </a:r>
          </a:p>
          <a:p>
            <a:pPr marL="0" indent="0" algn="ctr">
              <a:buFont typeface="Wingdings 2" pitchFamily="18" charset="2"/>
              <a:buNone/>
            </a:pPr>
            <a:endParaRPr lang="it-IT" b="1" smtClean="0">
              <a:solidFill>
                <a:srgbClr val="FFC000"/>
              </a:solidFill>
            </a:endParaRPr>
          </a:p>
          <a:p>
            <a:pPr marL="0" indent="0">
              <a:buFont typeface="Wingdings 2" pitchFamily="18" charset="2"/>
              <a:buNone/>
            </a:pPr>
            <a:r>
              <a:rPr lang="it-IT" smtClean="0"/>
              <a:t>Viene inserito attraverso una piccola incisione eseguita ambulatoriamente da un Ginecologo. </a:t>
            </a:r>
          </a:p>
          <a:p>
            <a:pPr marL="0" indent="0">
              <a:buFont typeface="Wingdings 2" pitchFamily="18" charset="2"/>
              <a:buNone/>
            </a:pPr>
            <a:r>
              <a:rPr lang="it-IT" smtClean="0"/>
              <a:t>Per ridurre il fastidio in fase di inserimento e rimozione, viene somministrato un blando anestetico locale.</a:t>
            </a:r>
          </a:p>
          <a:p>
            <a:pPr marL="0" indent="0">
              <a:buFont typeface="Wingdings 2" pitchFamily="18" charset="2"/>
              <a:buNone/>
            </a:pPr>
            <a:r>
              <a:rPr lang="it-IT" smtClean="0"/>
              <a:t>Per rimuoverlo, si pratica nuovamente un piccola incisione cutanea da cui si estrae il dispositivo.</a:t>
            </a:r>
          </a:p>
        </p:txBody>
      </p:sp>
      <p:sp>
        <p:nvSpPr>
          <p:cNvPr id="3" name="Titolo 2"/>
          <p:cNvSpPr>
            <a:spLocks noGrp="1"/>
          </p:cNvSpPr>
          <p:nvPr>
            <p:ph type="title"/>
          </p:nvPr>
        </p:nvSpPr>
        <p:spPr>
          <a:xfrm>
            <a:off x="457200" y="152400"/>
            <a:ext cx="8075240" cy="756320"/>
          </a:xfrm>
        </p:spPr>
        <p:txBody>
          <a:bodyPr/>
          <a:lstStyle/>
          <a:p>
            <a:pPr algn="ctr" fontAlgn="auto">
              <a:spcAft>
                <a:spcPts val="0"/>
              </a:spcAft>
              <a:defRPr/>
            </a:pPr>
            <a:r>
              <a:rPr lang="it-IT" sz="4000" b="1" smtClean="0">
                <a:solidFill>
                  <a:srgbClr val="FFC000"/>
                </a:solidFill>
              </a:rPr>
              <a:t>IMPIANTO SOTTOCUTANEO</a:t>
            </a:r>
            <a:endParaRPr lang="it-IT" sz="4000" b="1">
              <a:solidFill>
                <a:srgbClr val="FFC000"/>
              </a:solidFil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contenuto 1"/>
          <p:cNvSpPr>
            <a:spLocks noGrp="1"/>
          </p:cNvSpPr>
          <p:nvPr>
            <p:ph idx="1"/>
          </p:nvPr>
        </p:nvSpPr>
        <p:spPr>
          <a:xfrm>
            <a:off x="611188" y="1196975"/>
            <a:ext cx="8075612" cy="4899025"/>
          </a:xfrm>
        </p:spPr>
        <p:txBody>
          <a:bodyPr/>
          <a:lstStyle/>
          <a:p>
            <a:pPr marL="0" indent="0">
              <a:buFont typeface="Wingdings 2" pitchFamily="18" charset="2"/>
              <a:buNone/>
            </a:pPr>
            <a:r>
              <a:rPr lang="it-IT" b="1" dirty="0" smtClean="0">
                <a:solidFill>
                  <a:srgbClr val="FFC000"/>
                </a:solidFill>
              </a:rPr>
              <a:t>FUNZIONA  ATTRAVERSO  2  AZIONI:</a:t>
            </a:r>
          </a:p>
          <a:p>
            <a:pPr marL="0" indent="0">
              <a:buFont typeface="Wingdings 2" pitchFamily="18" charset="2"/>
              <a:buNone/>
            </a:pPr>
            <a:r>
              <a:rPr lang="it-IT" dirty="0" smtClean="0"/>
              <a:t>1: blocca l’ovulazione </a:t>
            </a:r>
          </a:p>
          <a:p>
            <a:pPr marL="0" indent="0">
              <a:buFont typeface="Wingdings 2" pitchFamily="18" charset="2"/>
              <a:buNone/>
            </a:pPr>
            <a:r>
              <a:rPr lang="it-IT" dirty="0" smtClean="0"/>
              <a:t>2: rende più spesso il muco della cervice uterina, che agisce così come una barriera evitando che gli spermatozoi possano raggiungere l’ovulo e fecondarlo.</a:t>
            </a:r>
          </a:p>
          <a:p>
            <a:pPr marL="0" indent="0">
              <a:buFont typeface="Wingdings 2" pitchFamily="18" charset="2"/>
              <a:buNone/>
            </a:pPr>
            <a:endParaRPr lang="it-IT" dirty="0" smtClean="0"/>
          </a:p>
          <a:p>
            <a:pPr marL="0" indent="0">
              <a:buFont typeface="Wingdings 2" pitchFamily="18" charset="2"/>
              <a:buNone/>
            </a:pPr>
            <a:r>
              <a:rPr lang="it-IT" b="1" dirty="0" smtClean="0">
                <a:solidFill>
                  <a:srgbClr val="FFC000"/>
                </a:solidFill>
              </a:rPr>
              <a:t>È REVERSIBILE</a:t>
            </a:r>
            <a:r>
              <a:rPr lang="it-IT" b="1" dirty="0" smtClean="0">
                <a:solidFill>
                  <a:srgbClr val="FFC000"/>
                </a:solidFill>
              </a:rPr>
              <a:t>:</a:t>
            </a:r>
          </a:p>
          <a:p>
            <a:pPr marL="0" indent="0">
              <a:buFont typeface="Wingdings 2" pitchFamily="18" charset="2"/>
              <a:buNone/>
            </a:pPr>
            <a:r>
              <a:rPr lang="it-IT" dirty="0" smtClean="0"/>
              <a:t>Se in qualunque momento si cambia idea, l’impianto può essere rimosso. La normale condizione di fertilità preesistente tornerà entro poche settimane dalla rimozione. Nel 90% dei casi l’ovulazione torna entro 3 settimane.</a:t>
            </a:r>
          </a:p>
        </p:txBody>
      </p:sp>
      <p:sp>
        <p:nvSpPr>
          <p:cNvPr id="3" name="Titolo 2"/>
          <p:cNvSpPr>
            <a:spLocks noGrp="1"/>
          </p:cNvSpPr>
          <p:nvPr>
            <p:ph type="title"/>
          </p:nvPr>
        </p:nvSpPr>
        <p:spPr>
          <a:xfrm>
            <a:off x="457200" y="152400"/>
            <a:ext cx="8147248" cy="828328"/>
          </a:xfrm>
        </p:spPr>
        <p:txBody>
          <a:bodyPr/>
          <a:lstStyle/>
          <a:p>
            <a:pPr algn="ctr" fontAlgn="auto">
              <a:spcAft>
                <a:spcPts val="0"/>
              </a:spcAft>
              <a:defRPr/>
            </a:pPr>
            <a:r>
              <a:rPr lang="it-IT" sz="4000" b="1" smtClean="0">
                <a:solidFill>
                  <a:srgbClr val="FFC000"/>
                </a:solidFill>
              </a:rPr>
              <a:t>IMPIANTO SOTTOCUTANEO</a:t>
            </a:r>
            <a:endParaRPr lang="it-IT" sz="4000" b="1">
              <a:solidFill>
                <a:srgbClr val="FFC000"/>
              </a:solidFill>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875"/>
            <a:ext cx="7992888" cy="4643438"/>
          </a:xfrm>
        </p:spPr>
        <p:txBody>
          <a:bodyPr>
            <a:normAutofit lnSpcReduction="10000"/>
          </a:bodyPr>
          <a:lstStyle/>
          <a:p>
            <a:pPr marL="0" indent="0" fontAlgn="auto">
              <a:spcAft>
                <a:spcPts val="0"/>
              </a:spcAft>
              <a:buFont typeface="Wingdings 2"/>
              <a:buNone/>
              <a:defRPr/>
            </a:pPr>
            <a:r>
              <a:rPr lang="it-IT" b="1" dirty="0" smtClean="0">
                <a:solidFill>
                  <a:srgbClr val="FFC000"/>
                </a:solidFill>
              </a:rPr>
              <a:t>EFFETTI COLLATERALI:</a:t>
            </a:r>
          </a:p>
          <a:p>
            <a:pPr marL="274320" indent="-274320" fontAlgn="auto">
              <a:spcAft>
                <a:spcPts val="0"/>
              </a:spcAft>
              <a:buFontTx/>
              <a:buChar char="-"/>
              <a:defRPr/>
            </a:pPr>
            <a:r>
              <a:rPr lang="it-IT" dirty="0" smtClean="0"/>
              <a:t>Cambiamenti nelle caratteristiche del ciclo </a:t>
            </a:r>
            <a:r>
              <a:rPr lang="it-IT" dirty="0" smtClean="0"/>
              <a:t>mestruale</a:t>
            </a:r>
            <a:endParaRPr lang="it-IT" dirty="0" smtClean="0"/>
          </a:p>
          <a:p>
            <a:pPr marL="274320" indent="-274320" fontAlgn="auto">
              <a:spcAft>
                <a:spcPts val="0"/>
              </a:spcAft>
              <a:buFontTx/>
              <a:buChar char="-"/>
              <a:defRPr/>
            </a:pPr>
            <a:r>
              <a:rPr lang="it-IT" dirty="0" smtClean="0"/>
              <a:t>Tensione mammaria</a:t>
            </a:r>
          </a:p>
          <a:p>
            <a:pPr marL="274320" indent="-274320" fontAlgn="auto">
              <a:spcAft>
                <a:spcPts val="0"/>
              </a:spcAft>
              <a:buFontTx/>
              <a:buChar char="-"/>
              <a:defRPr/>
            </a:pPr>
            <a:r>
              <a:rPr lang="it-IT" dirty="0" smtClean="0"/>
              <a:t>Aumento di peso</a:t>
            </a:r>
          </a:p>
          <a:p>
            <a:pPr marL="274320" indent="-274320" fontAlgn="auto">
              <a:spcAft>
                <a:spcPts val="0"/>
              </a:spcAft>
              <a:buFontTx/>
              <a:buChar char="-"/>
              <a:defRPr/>
            </a:pPr>
            <a:r>
              <a:rPr lang="it-IT" dirty="0" smtClean="0"/>
              <a:t>Acne (raramente)</a:t>
            </a:r>
          </a:p>
          <a:p>
            <a:pPr marL="0" indent="0" fontAlgn="auto">
              <a:spcAft>
                <a:spcPts val="0"/>
              </a:spcAft>
              <a:buFont typeface="Wingdings 2"/>
              <a:buNone/>
              <a:defRPr/>
            </a:pPr>
            <a:endParaRPr lang="it-IT" dirty="0" smtClean="0">
              <a:solidFill>
                <a:srgbClr val="FFC000"/>
              </a:solidFill>
            </a:endParaRPr>
          </a:p>
          <a:p>
            <a:pPr marL="0" indent="0" fontAlgn="auto">
              <a:spcAft>
                <a:spcPts val="0"/>
              </a:spcAft>
              <a:buFont typeface="Wingdings 2"/>
              <a:buNone/>
              <a:defRPr/>
            </a:pPr>
            <a:r>
              <a:rPr lang="it-IT" b="1" dirty="0" smtClean="0">
                <a:solidFill>
                  <a:srgbClr val="FFC000"/>
                </a:solidFill>
              </a:rPr>
              <a:t>LIMITI:</a:t>
            </a:r>
          </a:p>
          <a:p>
            <a:pPr marL="274320" indent="-274320" fontAlgn="auto">
              <a:spcAft>
                <a:spcPts val="0"/>
              </a:spcAft>
              <a:buFontTx/>
              <a:buChar char="-"/>
              <a:defRPr/>
            </a:pPr>
            <a:r>
              <a:rPr lang="it-IT" dirty="0" smtClean="0"/>
              <a:t>Costo (ticket 164 E + costi applicazione e rimozione)</a:t>
            </a:r>
          </a:p>
          <a:p>
            <a:pPr marL="274320" indent="-274320" fontAlgn="auto">
              <a:spcAft>
                <a:spcPts val="0"/>
              </a:spcAft>
              <a:buFontTx/>
              <a:buChar char="-"/>
              <a:defRPr/>
            </a:pPr>
            <a:r>
              <a:rPr lang="it-IT" dirty="0" smtClean="0"/>
              <a:t>Scarsa maneggevolezza (deve essere inserito e rimosso da personale Medico)</a:t>
            </a:r>
            <a:endParaRPr lang="it-IT" dirty="0"/>
          </a:p>
        </p:txBody>
      </p:sp>
      <p:sp>
        <p:nvSpPr>
          <p:cNvPr id="3" name="Titolo 2"/>
          <p:cNvSpPr>
            <a:spLocks noGrp="1"/>
          </p:cNvSpPr>
          <p:nvPr>
            <p:ph type="title"/>
          </p:nvPr>
        </p:nvSpPr>
        <p:spPr>
          <a:xfrm>
            <a:off x="457200" y="152400"/>
            <a:ext cx="8219256" cy="756320"/>
          </a:xfrm>
        </p:spPr>
        <p:txBody>
          <a:bodyPr/>
          <a:lstStyle/>
          <a:p>
            <a:pPr algn="ctr" fontAlgn="auto">
              <a:spcAft>
                <a:spcPts val="0"/>
              </a:spcAft>
              <a:defRPr/>
            </a:pPr>
            <a:r>
              <a:rPr lang="it-IT" sz="4000" b="1" smtClean="0">
                <a:solidFill>
                  <a:srgbClr val="FFC000"/>
                </a:solidFill>
              </a:rPr>
              <a:t>IMPIANTO SOTTOCUTANEO</a:t>
            </a:r>
            <a:endParaRPr lang="it-IT" sz="4000" b="1">
              <a:solidFill>
                <a:srgbClr val="FFC000"/>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0825" y="1341438"/>
            <a:ext cx="8589963" cy="4643437"/>
          </a:xfrm>
        </p:spPr>
        <p:txBody>
          <a:bodyPr>
            <a:normAutofit/>
          </a:bodyPr>
          <a:lstStyle/>
          <a:p>
            <a:pPr marL="0" indent="0" fontAlgn="auto">
              <a:spcAft>
                <a:spcPts val="0"/>
              </a:spcAft>
              <a:buFont typeface="Wingdings 2"/>
              <a:buNone/>
              <a:defRPr/>
            </a:pPr>
            <a:r>
              <a:rPr lang="it-IT" b="1" dirty="0" smtClean="0">
                <a:solidFill>
                  <a:srgbClr val="FFC000"/>
                </a:solidFill>
              </a:rPr>
              <a:t>VANTAGGI:</a:t>
            </a:r>
          </a:p>
          <a:p>
            <a:pPr marL="274320" indent="-274320" fontAlgn="auto">
              <a:spcAft>
                <a:spcPts val="0"/>
              </a:spcAft>
              <a:buFontTx/>
              <a:buChar char="-"/>
              <a:defRPr/>
            </a:pPr>
            <a:r>
              <a:rPr lang="it-IT" sz="2800" dirty="0"/>
              <a:t>Mantiene l’efficacia contraccettiva anche in caso di vomito o </a:t>
            </a:r>
            <a:r>
              <a:rPr lang="it-IT" sz="2800" dirty="0" smtClean="0"/>
              <a:t>diarrea</a:t>
            </a:r>
          </a:p>
          <a:p>
            <a:pPr marL="274320" indent="-274320" fontAlgn="auto">
              <a:spcAft>
                <a:spcPts val="0"/>
              </a:spcAft>
              <a:buFontTx/>
              <a:buChar char="-"/>
              <a:defRPr/>
            </a:pPr>
            <a:r>
              <a:rPr lang="it-IT" sz="2800" dirty="0" smtClean="0"/>
              <a:t>Elevata  efficacia</a:t>
            </a:r>
          </a:p>
          <a:p>
            <a:pPr marL="274320" indent="-274320" fontAlgn="auto">
              <a:spcAft>
                <a:spcPts val="0"/>
              </a:spcAft>
              <a:buFontTx/>
              <a:buChar char="-"/>
              <a:defRPr/>
            </a:pPr>
            <a:r>
              <a:rPr lang="it-IT" sz="2800" dirty="0" smtClean="0"/>
              <a:t>Lunga durata </a:t>
            </a:r>
          </a:p>
          <a:p>
            <a:pPr marL="274320" indent="-274320" fontAlgn="auto">
              <a:spcAft>
                <a:spcPts val="0"/>
              </a:spcAft>
              <a:buFontTx/>
              <a:buChar char="-"/>
              <a:defRPr/>
            </a:pPr>
            <a:r>
              <a:rPr lang="it-IT" sz="2800" dirty="0" smtClean="0"/>
              <a:t>Discrezione</a:t>
            </a:r>
          </a:p>
          <a:p>
            <a:pPr marL="274320" indent="-274320" fontAlgn="auto">
              <a:spcAft>
                <a:spcPts val="0"/>
              </a:spcAft>
              <a:buFontTx/>
              <a:buChar char="-"/>
              <a:defRPr/>
            </a:pPr>
            <a:r>
              <a:rPr lang="it-IT" sz="2800" dirty="0" smtClean="0"/>
              <a:t>Non problemi in caso di malassorbimento o intolleranza al lattosio</a:t>
            </a:r>
            <a:endParaRPr lang="it-IT" dirty="0" smtClean="0"/>
          </a:p>
          <a:p>
            <a:pPr marL="0" indent="0" fontAlgn="auto">
              <a:spcAft>
                <a:spcPts val="0"/>
              </a:spcAft>
              <a:buFont typeface="Wingdings 2"/>
              <a:buNone/>
              <a:defRPr/>
            </a:pPr>
            <a:endParaRPr lang="it-IT" b="1" dirty="0">
              <a:solidFill>
                <a:srgbClr val="FFC000"/>
              </a:solidFill>
            </a:endParaRPr>
          </a:p>
          <a:p>
            <a:pPr marL="0" indent="0" fontAlgn="auto">
              <a:spcAft>
                <a:spcPts val="0"/>
              </a:spcAft>
              <a:buFont typeface="Wingdings 2"/>
              <a:buNone/>
              <a:defRPr/>
            </a:pPr>
            <a:endParaRPr lang="it-IT" b="1" dirty="0" smtClean="0">
              <a:solidFill>
                <a:srgbClr val="FFC000"/>
              </a:solidFill>
            </a:endParaRPr>
          </a:p>
        </p:txBody>
      </p:sp>
      <p:sp>
        <p:nvSpPr>
          <p:cNvPr id="3" name="Titolo 2"/>
          <p:cNvSpPr>
            <a:spLocks noGrp="1"/>
          </p:cNvSpPr>
          <p:nvPr>
            <p:ph type="title"/>
          </p:nvPr>
        </p:nvSpPr>
        <p:spPr>
          <a:xfrm>
            <a:off x="457200" y="152400"/>
            <a:ext cx="8219256" cy="756320"/>
          </a:xfrm>
        </p:spPr>
        <p:txBody>
          <a:bodyPr/>
          <a:lstStyle/>
          <a:p>
            <a:pPr algn="ctr" fontAlgn="auto">
              <a:spcAft>
                <a:spcPts val="0"/>
              </a:spcAft>
              <a:defRPr/>
            </a:pPr>
            <a:r>
              <a:rPr lang="it-IT" sz="4000" b="1" smtClean="0">
                <a:solidFill>
                  <a:srgbClr val="FFC000"/>
                </a:solidFill>
              </a:rPr>
              <a:t>IMPIANTO SOTTOCUTANEO</a:t>
            </a:r>
            <a:endParaRPr lang="it-IT" sz="4000" b="1">
              <a:solidFill>
                <a:srgbClr val="FFC000"/>
              </a:solidFil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492896"/>
            <a:ext cx="8218487" cy="5073650"/>
          </a:xfrm>
        </p:spPr>
        <p:txBody>
          <a:bodyPr>
            <a:normAutofit/>
          </a:bodyPr>
          <a:lstStyle/>
          <a:p>
            <a:pPr marL="274320" indent="-274320" fontAlgn="auto">
              <a:spcAft>
                <a:spcPts val="0"/>
              </a:spcAft>
              <a:buFont typeface="Wingdings 2"/>
              <a:buChar char=""/>
              <a:defRPr/>
            </a:pPr>
            <a:r>
              <a:rPr lang="it-IT" sz="2800" dirty="0" smtClean="0"/>
              <a:t>È un </a:t>
            </a:r>
            <a:r>
              <a:rPr lang="it-IT" sz="2800" dirty="0" smtClean="0"/>
              <a:t>sistema a lento rilascio intrauterino di </a:t>
            </a:r>
            <a:r>
              <a:rPr lang="it-IT" sz="2800" dirty="0" err="1" smtClean="0"/>
              <a:t>levonorgestrel</a:t>
            </a:r>
            <a:r>
              <a:rPr lang="it-IT" sz="2800" dirty="0" smtClean="0"/>
              <a:t>.</a:t>
            </a:r>
          </a:p>
          <a:p>
            <a:pPr marL="274320" indent="-274320" fontAlgn="auto">
              <a:spcAft>
                <a:spcPts val="0"/>
              </a:spcAft>
              <a:buFont typeface="Wingdings 2"/>
              <a:buChar char=""/>
              <a:defRPr/>
            </a:pPr>
            <a:r>
              <a:rPr lang="it-IT" sz="2800" dirty="0" smtClean="0"/>
              <a:t>Il progestinico agisce SOLAMENTE a livello endouterino, assottigliando significativamente l’endometrio.</a:t>
            </a:r>
          </a:p>
          <a:p>
            <a:pPr marL="274320" indent="-274320" fontAlgn="auto">
              <a:spcAft>
                <a:spcPts val="0"/>
              </a:spcAft>
              <a:buFont typeface="Wingdings 2"/>
              <a:buChar char=""/>
              <a:defRPr/>
            </a:pPr>
            <a:r>
              <a:rPr lang="it-IT" sz="2800" dirty="0" smtClean="0"/>
              <a:t>Ha una duplice azione:</a:t>
            </a:r>
          </a:p>
          <a:p>
            <a:pPr marL="0" indent="0" fontAlgn="auto">
              <a:spcAft>
                <a:spcPts val="0"/>
              </a:spcAft>
              <a:buFont typeface="Wingdings 2"/>
              <a:buNone/>
              <a:defRPr/>
            </a:pPr>
            <a:r>
              <a:rPr lang="it-IT" sz="2800" dirty="0" smtClean="0"/>
              <a:t>- contraccettiva</a:t>
            </a:r>
          </a:p>
          <a:p>
            <a:pPr marL="274320" indent="-274320" fontAlgn="auto">
              <a:spcAft>
                <a:spcPts val="0"/>
              </a:spcAft>
              <a:buFontTx/>
              <a:buChar char="-"/>
              <a:defRPr/>
            </a:pPr>
            <a:r>
              <a:rPr lang="it-IT" sz="2800" dirty="0" smtClean="0"/>
              <a:t>terapeutica (in caso di flussi mestruali abbondanti)</a:t>
            </a:r>
          </a:p>
          <a:p>
            <a:pPr marL="0" indent="0" fontAlgn="auto">
              <a:spcAft>
                <a:spcPts val="0"/>
              </a:spcAft>
              <a:buFont typeface="Wingdings 2"/>
              <a:buNone/>
              <a:defRPr/>
            </a:pPr>
            <a:endParaRPr lang="it-IT" sz="2800" dirty="0"/>
          </a:p>
          <a:p>
            <a:pPr marL="0" indent="0" fontAlgn="auto">
              <a:spcAft>
                <a:spcPts val="0"/>
              </a:spcAft>
              <a:buFont typeface="Wingdings 2"/>
              <a:buNone/>
              <a:defRPr/>
            </a:pPr>
            <a:r>
              <a:rPr lang="it-IT" sz="2800" dirty="0" smtClean="0"/>
              <a:t> </a:t>
            </a:r>
          </a:p>
        </p:txBody>
      </p:sp>
      <p:sp>
        <p:nvSpPr>
          <p:cNvPr id="3" name="Titolo 2"/>
          <p:cNvSpPr>
            <a:spLocks noGrp="1"/>
          </p:cNvSpPr>
          <p:nvPr>
            <p:ph type="title"/>
          </p:nvPr>
        </p:nvSpPr>
        <p:spPr>
          <a:xfrm>
            <a:off x="323528" y="1124744"/>
            <a:ext cx="8229600" cy="1219200"/>
          </a:xfrm>
        </p:spPr>
        <p:txBody>
          <a:bodyPr>
            <a:noAutofit/>
          </a:bodyPr>
          <a:lstStyle/>
          <a:p>
            <a:pPr algn="ctr" fontAlgn="auto">
              <a:spcAft>
                <a:spcPts val="0"/>
              </a:spcAft>
              <a:defRPr/>
            </a:pPr>
            <a:r>
              <a:rPr lang="it-IT" sz="3200" b="1" dirty="0" smtClean="0">
                <a:solidFill>
                  <a:srgbClr val="FFC000"/>
                </a:solidFill>
                <a:latin typeface="Arial" pitchFamily="34" charset="0"/>
                <a:cs typeface="Arial" pitchFamily="34" charset="0"/>
              </a:rPr>
              <a:t>IUD medicato al </a:t>
            </a:r>
            <a:r>
              <a:rPr lang="it-IT" sz="3200" b="1" dirty="0" err="1" smtClean="0">
                <a:solidFill>
                  <a:srgbClr val="FFC000"/>
                </a:solidFill>
                <a:latin typeface="Arial" pitchFamily="34" charset="0"/>
                <a:cs typeface="Arial" pitchFamily="34" charset="0"/>
              </a:rPr>
              <a:t>levonorgestrel</a:t>
            </a:r>
            <a:r>
              <a:rPr lang="it-IT" sz="3200" b="1" dirty="0" smtClean="0">
                <a:solidFill>
                  <a:srgbClr val="FFC000"/>
                </a:solidFill>
                <a:latin typeface="Arial" pitchFamily="34" charset="0"/>
                <a:cs typeface="Arial" pitchFamily="34" charset="0"/>
              </a:rPr>
              <a:t/>
            </a:r>
            <a:br>
              <a:rPr lang="it-IT" sz="3200" b="1" dirty="0" smtClean="0">
                <a:solidFill>
                  <a:srgbClr val="FFC000"/>
                </a:solidFill>
                <a:latin typeface="Arial" pitchFamily="34" charset="0"/>
                <a:cs typeface="Arial" pitchFamily="34" charset="0"/>
              </a:rPr>
            </a:br>
            <a:r>
              <a:rPr lang="it-IT" sz="3200" b="1" dirty="0" smtClean="0">
                <a:solidFill>
                  <a:srgbClr val="FFC000"/>
                </a:solidFill>
                <a:latin typeface="Arial" pitchFamily="34" charset="0"/>
                <a:cs typeface="Arial" pitchFamily="34" charset="0"/>
              </a:rPr>
              <a:t>nome commerciale: </a:t>
            </a:r>
            <a:br>
              <a:rPr lang="it-IT" sz="3200" b="1" dirty="0" smtClean="0">
                <a:solidFill>
                  <a:srgbClr val="FFC000"/>
                </a:solidFill>
                <a:latin typeface="Arial" pitchFamily="34" charset="0"/>
                <a:cs typeface="Arial" pitchFamily="34" charset="0"/>
              </a:rPr>
            </a:br>
            <a:r>
              <a:rPr lang="it-IT" sz="3200" b="1" dirty="0" smtClean="0">
                <a:solidFill>
                  <a:srgbClr val="FFC000"/>
                </a:solidFill>
                <a:latin typeface="Arial" pitchFamily="34" charset="0"/>
                <a:cs typeface="Arial" pitchFamily="34" charset="0"/>
              </a:rPr>
              <a:t>MIRENA  € 242,00 5 anni</a:t>
            </a:r>
            <a:br>
              <a:rPr lang="it-IT" sz="3200" b="1" dirty="0" smtClean="0">
                <a:solidFill>
                  <a:srgbClr val="FFC000"/>
                </a:solidFill>
                <a:latin typeface="Arial" pitchFamily="34" charset="0"/>
                <a:cs typeface="Arial" pitchFamily="34" charset="0"/>
              </a:rPr>
            </a:br>
            <a:r>
              <a:rPr lang="it-IT" sz="3200" b="1" dirty="0" smtClean="0">
                <a:solidFill>
                  <a:srgbClr val="FFC000"/>
                </a:solidFill>
                <a:latin typeface="Arial" pitchFamily="34" charset="0"/>
                <a:cs typeface="Arial" pitchFamily="34" charset="0"/>
              </a:rPr>
              <a:t>JAYDESS € 217,00 3 anni</a:t>
            </a:r>
            <a:endParaRPr lang="it-IT" sz="3200" b="1" dirty="0">
              <a:solidFill>
                <a:srgbClr val="FFC000"/>
              </a:solidFill>
              <a:latin typeface="Arial" pitchFamily="34" charset="0"/>
              <a:cs typeface="Arial" pitchFamily="34" charset="0"/>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5" name="Rectangle 3"/>
          <p:cNvSpPr>
            <a:spLocks noGrp="1" noChangeArrowheads="1"/>
          </p:cNvSpPr>
          <p:nvPr>
            <p:ph type="body" idx="1"/>
          </p:nvPr>
        </p:nvSpPr>
        <p:spPr>
          <a:xfrm>
            <a:off x="728663" y="1574800"/>
            <a:ext cx="7983537" cy="5022850"/>
          </a:xfrm>
          <a:noFill/>
          <a:ln/>
        </p:spPr>
        <p:txBody>
          <a:bodyPr lIns="92075" tIns="46038" rIns="92075" bIns="46038">
            <a:noAutofit/>
          </a:bodyPr>
          <a:lstStyle/>
          <a:p>
            <a:pPr marL="161925" indent="0">
              <a:buClr>
                <a:schemeClr val="bg2"/>
              </a:buClr>
              <a:buNone/>
            </a:pPr>
            <a:r>
              <a:rPr lang="it-IT" sz="2800" b="1" dirty="0" smtClean="0">
                <a:solidFill>
                  <a:srgbClr val="002060"/>
                </a:solidFill>
              </a:rPr>
              <a:t>Dismenorrea</a:t>
            </a:r>
            <a:endParaRPr lang="it-IT" sz="2800" b="1" dirty="0">
              <a:solidFill>
                <a:srgbClr val="002060"/>
              </a:solidFill>
            </a:endParaRPr>
          </a:p>
          <a:p>
            <a:pPr marL="161925" indent="0">
              <a:buClr>
                <a:schemeClr val="bg2"/>
              </a:buClr>
              <a:buNone/>
            </a:pPr>
            <a:r>
              <a:rPr lang="it-IT" sz="2800" b="1" dirty="0">
                <a:solidFill>
                  <a:srgbClr val="002060"/>
                </a:solidFill>
              </a:rPr>
              <a:t>Acne</a:t>
            </a:r>
          </a:p>
          <a:p>
            <a:pPr marL="161925" indent="0">
              <a:buClr>
                <a:schemeClr val="bg2"/>
              </a:buClr>
              <a:buNone/>
            </a:pPr>
            <a:r>
              <a:rPr lang="it-IT" sz="2800" b="1" dirty="0">
                <a:solidFill>
                  <a:srgbClr val="002060"/>
                </a:solidFill>
              </a:rPr>
              <a:t>Dolore in occasione dell’ovulazione</a:t>
            </a:r>
          </a:p>
          <a:p>
            <a:pPr marL="161925" indent="0">
              <a:buClr>
                <a:schemeClr val="bg2"/>
              </a:buClr>
              <a:buNone/>
            </a:pPr>
            <a:r>
              <a:rPr lang="it-IT" sz="2800" b="1" dirty="0">
                <a:solidFill>
                  <a:srgbClr val="002060"/>
                </a:solidFill>
              </a:rPr>
              <a:t>Dolore pelvico da endometriosi </a:t>
            </a:r>
          </a:p>
          <a:p>
            <a:pPr marL="161925" indent="0">
              <a:buClr>
                <a:schemeClr val="bg2"/>
              </a:buClr>
              <a:buNone/>
            </a:pPr>
            <a:r>
              <a:rPr lang="it-IT" sz="2800" b="1" dirty="0">
                <a:solidFill>
                  <a:srgbClr val="002060"/>
                </a:solidFill>
              </a:rPr>
              <a:t>Cisti ovarica funzionale</a:t>
            </a:r>
          </a:p>
          <a:p>
            <a:pPr marL="161925" indent="0">
              <a:buClr>
                <a:schemeClr val="bg2"/>
              </a:buClr>
              <a:buNone/>
            </a:pPr>
            <a:r>
              <a:rPr lang="it-IT" sz="2800" b="1" dirty="0">
                <a:solidFill>
                  <a:srgbClr val="002060"/>
                </a:solidFill>
              </a:rPr>
              <a:t>Prevenzione cancro endometrio, ovaio, colon</a:t>
            </a:r>
          </a:p>
          <a:p>
            <a:pPr marL="161925" indent="0">
              <a:buClr>
                <a:schemeClr val="bg2"/>
              </a:buClr>
              <a:buNone/>
            </a:pPr>
            <a:r>
              <a:rPr lang="it-IT" sz="2800" b="1" dirty="0" smtClean="0">
                <a:solidFill>
                  <a:srgbClr val="002060"/>
                </a:solidFill>
              </a:rPr>
              <a:t>Riduzione di patologie </a:t>
            </a:r>
            <a:r>
              <a:rPr lang="it-IT" sz="2800" b="1" dirty="0">
                <a:solidFill>
                  <a:srgbClr val="002060"/>
                </a:solidFill>
              </a:rPr>
              <a:t>benigne della </a:t>
            </a:r>
            <a:r>
              <a:rPr lang="it-IT" sz="2800" b="1" dirty="0" smtClean="0">
                <a:solidFill>
                  <a:srgbClr val="002060"/>
                </a:solidFill>
              </a:rPr>
              <a:t>mammella</a:t>
            </a:r>
            <a:endParaRPr lang="it-IT" sz="2800" b="1" dirty="0">
              <a:solidFill>
                <a:srgbClr val="002060"/>
              </a:solidFill>
            </a:endParaRPr>
          </a:p>
          <a:p>
            <a:pPr marL="161925" indent="0">
              <a:buClr>
                <a:schemeClr val="bg2"/>
              </a:buClr>
              <a:buNone/>
            </a:pPr>
            <a:r>
              <a:rPr lang="it-IT" sz="2800" b="1" dirty="0">
                <a:solidFill>
                  <a:srgbClr val="002060"/>
                </a:solidFill>
              </a:rPr>
              <a:t>Prevenzione e terapia di </a:t>
            </a:r>
            <a:r>
              <a:rPr lang="it-IT" sz="2800" b="1" dirty="0" err="1" smtClean="0">
                <a:solidFill>
                  <a:srgbClr val="002060"/>
                </a:solidFill>
              </a:rPr>
              <a:t>Abnormal</a:t>
            </a:r>
            <a:r>
              <a:rPr lang="it-IT" sz="2800" b="1" dirty="0" smtClean="0">
                <a:solidFill>
                  <a:srgbClr val="002060"/>
                </a:solidFill>
              </a:rPr>
              <a:t> Uterine </a:t>
            </a:r>
            <a:r>
              <a:rPr lang="it-IT" sz="2800" b="1" dirty="0" err="1" smtClean="0">
                <a:solidFill>
                  <a:srgbClr val="002060"/>
                </a:solidFill>
              </a:rPr>
              <a:t>Bleeding</a:t>
            </a:r>
            <a:r>
              <a:rPr lang="it-IT" sz="2800" b="1" dirty="0" smtClean="0">
                <a:solidFill>
                  <a:srgbClr val="002060"/>
                </a:solidFill>
              </a:rPr>
              <a:t> (AUB) </a:t>
            </a:r>
            <a:r>
              <a:rPr lang="it-IT" sz="2800" b="1" dirty="0" err="1" smtClean="0">
                <a:solidFill>
                  <a:srgbClr val="002060"/>
                </a:solidFill>
              </a:rPr>
              <a:t>metroraggie</a:t>
            </a:r>
            <a:r>
              <a:rPr lang="it-IT" sz="2800" b="1" dirty="0" smtClean="0">
                <a:solidFill>
                  <a:srgbClr val="002060"/>
                </a:solidFill>
              </a:rPr>
              <a:t> anomale</a:t>
            </a:r>
            <a:endParaRPr lang="it-IT" sz="2800" b="1" dirty="0">
              <a:solidFill>
                <a:srgbClr val="002060"/>
              </a:solidFill>
            </a:endParaRPr>
          </a:p>
          <a:p>
            <a:pPr marL="161925" indent="0">
              <a:buClr>
                <a:schemeClr val="bg2"/>
              </a:buClr>
              <a:buNone/>
            </a:pPr>
            <a:r>
              <a:rPr lang="it-IT" sz="2800" b="1" dirty="0">
                <a:solidFill>
                  <a:srgbClr val="002060"/>
                </a:solidFill>
              </a:rPr>
              <a:t>Prevenzione </a:t>
            </a:r>
            <a:r>
              <a:rPr lang="it-IT" sz="2800" b="1" dirty="0" smtClean="0">
                <a:solidFill>
                  <a:srgbClr val="002060"/>
                </a:solidFill>
              </a:rPr>
              <a:t>dell’osteoporosi</a:t>
            </a:r>
            <a:r>
              <a:rPr lang="it-IT" sz="2800" b="1" dirty="0">
                <a:solidFill>
                  <a:srgbClr val="002060"/>
                </a:solidFill>
              </a:rPr>
              <a:t>	</a:t>
            </a:r>
          </a:p>
        </p:txBody>
      </p:sp>
      <p:sp>
        <p:nvSpPr>
          <p:cNvPr id="5" name="Text Box 4"/>
          <p:cNvSpPr txBox="1">
            <a:spLocks noChangeArrowheads="1"/>
          </p:cNvSpPr>
          <p:nvPr/>
        </p:nvSpPr>
        <p:spPr bwMode="auto">
          <a:xfrm>
            <a:off x="685800" y="260350"/>
            <a:ext cx="80264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it-IT" sz="3600" b="1" dirty="0">
                <a:solidFill>
                  <a:schemeClr val="tx2"/>
                </a:solidFill>
                <a:latin typeface="+mj-lt"/>
              </a:rPr>
              <a:t>C</a:t>
            </a:r>
            <a:r>
              <a:rPr lang="it-IT" sz="3600" b="1" dirty="0" smtClean="0">
                <a:solidFill>
                  <a:schemeClr val="tx2"/>
                </a:solidFill>
                <a:latin typeface="+mj-lt"/>
              </a:rPr>
              <a:t>ontraccezione ormonale</a:t>
            </a:r>
            <a:r>
              <a:rPr lang="it-IT" sz="3600" b="1" dirty="0">
                <a:solidFill>
                  <a:schemeClr val="tx2"/>
                </a:solidFill>
                <a:latin typeface="+mj-lt"/>
              </a:rPr>
              <a:t> </a:t>
            </a:r>
            <a:r>
              <a:rPr lang="it-IT" sz="3600" b="1" dirty="0" smtClean="0">
                <a:solidFill>
                  <a:schemeClr val="tx2"/>
                </a:solidFill>
                <a:latin typeface="+mj-lt"/>
              </a:rPr>
              <a:t>e</a:t>
            </a:r>
            <a:endParaRPr lang="it-IT" sz="3600" b="1" dirty="0">
              <a:solidFill>
                <a:schemeClr val="tx2"/>
              </a:solidFill>
              <a:latin typeface="+mj-lt"/>
            </a:endParaRPr>
          </a:p>
          <a:p>
            <a:pPr algn="ctr" eaLnBrk="0" hangingPunct="0"/>
            <a:r>
              <a:rPr lang="it-IT" sz="3600" b="1" dirty="0" smtClean="0">
                <a:solidFill>
                  <a:schemeClr val="tx2"/>
                </a:solidFill>
                <a:latin typeface="+mj-lt"/>
              </a:rPr>
              <a:t>benefici </a:t>
            </a:r>
            <a:r>
              <a:rPr lang="it-IT" sz="3600" b="1" dirty="0">
                <a:solidFill>
                  <a:schemeClr val="tx2"/>
                </a:solidFill>
                <a:latin typeface="+mj-lt"/>
              </a:rPr>
              <a:t>non contraccettivi</a:t>
            </a:r>
          </a:p>
        </p:txBody>
      </p:sp>
    </p:spTree>
    <p:extLst>
      <p:ext uri="{BB962C8B-B14F-4D97-AF65-F5344CB8AC3E}">
        <p14:creationId xmlns:p14="http://schemas.microsoft.com/office/powerpoint/2010/main" xmlns="" val="27648709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476672"/>
            <a:ext cx="8229600" cy="4572000"/>
          </a:xfrm>
        </p:spPr>
        <p:txBody>
          <a:bodyPr/>
          <a:lstStyle/>
          <a:p>
            <a:pPr algn="just">
              <a:buNone/>
            </a:pPr>
            <a:r>
              <a:rPr lang="it-IT" sz="2800" b="1" dirty="0" smtClean="0"/>
              <a:t>   </a:t>
            </a:r>
            <a:r>
              <a:rPr lang="it-IT" sz="2400" b="1" dirty="0" smtClean="0"/>
              <a:t>Cosa vogliono le italiane d’età compresa tra i 20 e 30 anni? Secondo una ricerca internazionale una su due sceglierebbe un metodo “</a:t>
            </a:r>
            <a:r>
              <a:rPr lang="it-IT" sz="2400" b="1" dirty="0" err="1" smtClean="0"/>
              <a:t>fit</a:t>
            </a:r>
            <a:r>
              <a:rPr lang="it-IT" sz="2400" b="1" dirty="0" smtClean="0"/>
              <a:t> &amp; </a:t>
            </a:r>
            <a:r>
              <a:rPr lang="it-IT" sz="2400" b="1" dirty="0" err="1" smtClean="0"/>
              <a:t>forget</a:t>
            </a:r>
            <a:r>
              <a:rPr lang="it-IT" sz="2400" b="1" dirty="0" smtClean="0"/>
              <a:t>”.</a:t>
            </a:r>
          </a:p>
          <a:p>
            <a:pPr algn="just">
              <a:buNone/>
            </a:pPr>
            <a:r>
              <a:rPr lang="it-IT" sz="2400" b="1" dirty="0" smtClean="0"/>
              <a:t>   I motivi sono: </a:t>
            </a:r>
          </a:p>
          <a:p>
            <a:pPr algn="just"/>
            <a:r>
              <a:rPr lang="it-IT" sz="2400" b="1" dirty="0" smtClean="0"/>
              <a:t>praticità del metodo (non devi ricordartelo</a:t>
            </a:r>
            <a:r>
              <a:rPr lang="it-IT" sz="2400" b="1" dirty="0" smtClean="0"/>
              <a:t>)</a:t>
            </a:r>
            <a:endParaRPr lang="it-IT" sz="2400" b="1" dirty="0" smtClean="0"/>
          </a:p>
          <a:p>
            <a:pPr algn="just"/>
            <a:r>
              <a:rPr lang="it-IT" sz="2400" b="1" dirty="0" smtClean="0"/>
              <a:t>serenità nel non doversi “preoccupare” </a:t>
            </a:r>
            <a:r>
              <a:rPr lang="it-IT" sz="2400" b="1" dirty="0" smtClean="0"/>
              <a:t>della </a:t>
            </a:r>
            <a:r>
              <a:rPr lang="it-IT" sz="2400" b="1" dirty="0" smtClean="0"/>
              <a:t>contraccezione tutti i </a:t>
            </a:r>
            <a:r>
              <a:rPr lang="it-IT" sz="2400" b="1" dirty="0" smtClean="0"/>
              <a:t>giorni</a:t>
            </a:r>
            <a:endParaRPr lang="it-IT" sz="2400" b="1" dirty="0" smtClean="0"/>
          </a:p>
          <a:p>
            <a:pPr algn="just"/>
            <a:r>
              <a:rPr lang="it-IT" sz="2400" b="1" dirty="0" smtClean="0"/>
              <a:t>l’innovazione offerta da questi dispositivi</a:t>
            </a:r>
          </a:p>
          <a:p>
            <a:pPr algn="just"/>
            <a:r>
              <a:rPr lang="it-IT" sz="2400" b="1" dirty="0" smtClean="0"/>
              <a:t>nella scelta del contraccettivo le ragazze danno un valore di importanza 8,4 (in una scala da 1 a 10) alla riduzione degli effetti collaterali (come l’aumento di peso) e 8,3 al fatto che agisca localmente</a:t>
            </a:r>
          </a:p>
          <a:p>
            <a:pPr algn="just"/>
            <a:r>
              <a:rPr lang="it-IT" sz="2400" b="1" dirty="0" smtClean="0"/>
              <a:t>la grande maggioranza ascolta le raccomandazioni del ginecologo e solo l’8% si affida a internet</a:t>
            </a:r>
            <a:endParaRPr lang="it-IT" sz="2400" b="1" dirty="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99682" name="Rectangle 1026"/>
          <p:cNvSpPr>
            <a:spLocks noGrp="1" noChangeArrowheads="1"/>
          </p:cNvSpPr>
          <p:nvPr>
            <p:ph type="title" idx="4294967295"/>
          </p:nvPr>
        </p:nvSpPr>
        <p:spPr>
          <a:xfrm>
            <a:off x="0" y="476250"/>
            <a:ext cx="8882063" cy="708025"/>
          </a:xfrm>
        </p:spPr>
        <p:txBody>
          <a:bodyPr wrap="square" anchor="t">
            <a:spAutoFit/>
          </a:bodyPr>
          <a:lstStyle/>
          <a:p>
            <a:pPr algn="ctr" fontAlgn="auto">
              <a:spcAft>
                <a:spcPts val="0"/>
              </a:spcAft>
              <a:defRPr/>
            </a:pPr>
            <a:r>
              <a:rPr lang="it-IT" sz="4000" b="1">
                <a:solidFill>
                  <a:srgbClr val="FFC000"/>
                </a:solidFill>
                <a:latin typeface="Verdana" pitchFamily="34" charset="0"/>
              </a:rPr>
              <a:t>I </a:t>
            </a:r>
            <a:r>
              <a:rPr lang="it-IT" sz="4000" b="1" smtClean="0">
                <a:solidFill>
                  <a:srgbClr val="FFC000"/>
                </a:solidFill>
                <a:latin typeface="Verdana" pitchFamily="34" charset="0"/>
              </a:rPr>
              <a:t>METODI DI BARRIERA </a:t>
            </a:r>
            <a:endParaRPr lang="it-IT" sz="4000" b="1">
              <a:solidFill>
                <a:srgbClr val="FFC000"/>
              </a:solidFill>
              <a:latin typeface="Verdana" pitchFamily="34" charset="0"/>
            </a:endParaRPr>
          </a:p>
        </p:txBody>
      </p:sp>
      <p:sp>
        <p:nvSpPr>
          <p:cNvPr id="199685" name="Text Box 1029"/>
          <p:cNvSpPr txBox="1">
            <a:spLocks noChangeArrowheads="1"/>
          </p:cNvSpPr>
          <p:nvPr/>
        </p:nvSpPr>
        <p:spPr bwMode="auto">
          <a:xfrm>
            <a:off x="1455738" y="1974850"/>
            <a:ext cx="5526087" cy="3416320"/>
          </a:xfrm>
          <a:prstGeom prst="rect">
            <a:avLst/>
          </a:prstGeom>
          <a:noFill/>
          <a:ln>
            <a:noFill/>
          </a:ln>
          <a:effectLst/>
          <a:extLst/>
        </p:spPr>
        <p:txBody>
          <a:bodyPr>
            <a:spAutoFit/>
          </a:bodyPr>
          <a:lstStyle/>
          <a:p>
            <a:pPr marL="571500" indent="-571500" fontAlgn="auto">
              <a:spcBef>
                <a:spcPts val="0"/>
              </a:spcBef>
              <a:spcAft>
                <a:spcPts val="0"/>
              </a:spcAft>
              <a:buFontTx/>
              <a:buChar char="-"/>
              <a:defRPr/>
            </a:pPr>
            <a:r>
              <a:rPr lang="it-IT" sz="3600" i="1" dirty="0">
                <a:latin typeface="Verdana" pitchFamily="34" charset="0"/>
              </a:rPr>
              <a:t>PRESERVATIVO</a:t>
            </a:r>
          </a:p>
          <a:p>
            <a:pPr marL="571500" indent="-571500" fontAlgn="auto">
              <a:spcBef>
                <a:spcPts val="0"/>
              </a:spcBef>
              <a:spcAft>
                <a:spcPts val="0"/>
              </a:spcAft>
              <a:buFontTx/>
              <a:buChar char="-"/>
              <a:defRPr/>
            </a:pPr>
            <a:r>
              <a:rPr lang="it-IT" sz="3600" dirty="0" smtClean="0">
                <a:latin typeface="Verdana" pitchFamily="34" charset="0"/>
              </a:rPr>
              <a:t>PRESERVATIVO FEMMINILE</a:t>
            </a:r>
            <a:endParaRPr lang="it-IT" sz="3600" dirty="0">
              <a:latin typeface="Verdana" pitchFamily="34" charset="0"/>
            </a:endParaRPr>
          </a:p>
          <a:p>
            <a:pPr marL="571500" indent="-571500" fontAlgn="auto">
              <a:spcBef>
                <a:spcPts val="0"/>
              </a:spcBef>
              <a:spcAft>
                <a:spcPts val="0"/>
              </a:spcAft>
              <a:buFontTx/>
              <a:buChar char="-"/>
              <a:defRPr/>
            </a:pPr>
            <a:r>
              <a:rPr lang="it-IT" sz="3600" i="1" dirty="0" smtClean="0">
                <a:latin typeface="Verdana" pitchFamily="34" charset="0"/>
              </a:rPr>
              <a:t>(DIAFRAMMA)</a:t>
            </a:r>
            <a:endParaRPr lang="it-IT" sz="3600" i="1" dirty="0">
              <a:latin typeface="Verdana" pitchFamily="34" charset="0"/>
            </a:endParaRPr>
          </a:p>
          <a:p>
            <a:pPr marL="571500" indent="-571500" fontAlgn="auto">
              <a:spcBef>
                <a:spcPts val="0"/>
              </a:spcBef>
              <a:spcAft>
                <a:spcPts val="0"/>
              </a:spcAft>
              <a:buFontTx/>
              <a:buChar char="-"/>
              <a:defRPr/>
            </a:pPr>
            <a:r>
              <a:rPr lang="it-IT" sz="3600" dirty="0" smtClean="0">
                <a:latin typeface="Verdana" pitchFamily="34" charset="0"/>
              </a:rPr>
              <a:t>CAPPUCCIO </a:t>
            </a:r>
            <a:r>
              <a:rPr lang="it-IT" sz="3600" dirty="0" smtClean="0">
                <a:latin typeface="Verdana" pitchFamily="34" charset="0"/>
              </a:rPr>
              <a:t>CERVICALE</a:t>
            </a:r>
            <a:endParaRPr lang="it-IT" sz="3600" dirty="0">
              <a:latin typeface="Verdana"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contenuto 1"/>
          <p:cNvSpPr>
            <a:spLocks noGrp="1"/>
          </p:cNvSpPr>
          <p:nvPr>
            <p:ph idx="1"/>
          </p:nvPr>
        </p:nvSpPr>
        <p:spPr>
          <a:xfrm>
            <a:off x="468313" y="765175"/>
            <a:ext cx="8229600" cy="4572000"/>
          </a:xfrm>
        </p:spPr>
        <p:txBody>
          <a:bodyPr/>
          <a:lstStyle/>
          <a:p>
            <a:pPr marL="0" indent="0">
              <a:buFont typeface="Wingdings 2" pitchFamily="18" charset="2"/>
              <a:buNone/>
            </a:pPr>
            <a:endParaRPr lang="it-IT" dirty="0" smtClean="0"/>
          </a:p>
          <a:p>
            <a:pPr marL="0" indent="0">
              <a:buFont typeface="Wingdings 2" pitchFamily="18" charset="2"/>
              <a:buNone/>
            </a:pPr>
            <a:endParaRPr lang="it-IT" dirty="0" smtClean="0"/>
          </a:p>
          <a:p>
            <a:pPr marL="0" indent="0" algn="just">
              <a:buFont typeface="Wingdings 2" pitchFamily="18" charset="2"/>
              <a:buNone/>
            </a:pPr>
            <a:r>
              <a:rPr lang="it-IT" sz="3600" dirty="0" smtClean="0">
                <a:solidFill>
                  <a:srgbClr val="FFC000"/>
                </a:solidFill>
              </a:rPr>
              <a:t>È importante </a:t>
            </a:r>
            <a:r>
              <a:rPr lang="it-IT" sz="3600" dirty="0" smtClean="0">
                <a:solidFill>
                  <a:srgbClr val="FFC000"/>
                </a:solidFill>
              </a:rPr>
              <a:t>cercare di capire la donna o, più raramente, la coppia che si ha davanti e fare una </a:t>
            </a:r>
            <a:r>
              <a:rPr lang="it-IT" sz="4000" b="1" i="1" dirty="0" smtClean="0">
                <a:solidFill>
                  <a:srgbClr val="FFC000"/>
                </a:solidFill>
              </a:rPr>
              <a:t>proposta</a:t>
            </a:r>
            <a:r>
              <a:rPr lang="it-IT" sz="4000" dirty="0" smtClean="0">
                <a:solidFill>
                  <a:srgbClr val="FFC000"/>
                </a:solidFill>
              </a:rPr>
              <a:t> </a:t>
            </a:r>
            <a:r>
              <a:rPr lang="it-IT" sz="4000" b="1" i="1" dirty="0" smtClean="0">
                <a:solidFill>
                  <a:srgbClr val="FFC000"/>
                </a:solidFill>
              </a:rPr>
              <a:t>personalizzata</a:t>
            </a:r>
            <a:r>
              <a:rPr lang="it-IT" sz="3600" dirty="0" smtClean="0">
                <a:solidFill>
                  <a:srgbClr val="FFC000"/>
                </a:solidFill>
              </a:rPr>
              <a:t>.</a:t>
            </a:r>
          </a:p>
        </p:txBody>
      </p:sp>
      <p:sp>
        <p:nvSpPr>
          <p:cNvPr id="3" name="Titolo 2"/>
          <p:cNvSpPr>
            <a:spLocks noGrp="1"/>
          </p:cNvSpPr>
          <p:nvPr>
            <p:ph type="title"/>
          </p:nvPr>
        </p:nvSpPr>
        <p:spPr>
          <a:xfrm>
            <a:off x="467544" y="116632"/>
            <a:ext cx="8136904" cy="792088"/>
          </a:xfrm>
        </p:spPr>
        <p:txBody>
          <a:bodyPr/>
          <a:lstStyle/>
          <a:p>
            <a:pPr algn="ctr" fontAlgn="auto">
              <a:spcAft>
                <a:spcPts val="0"/>
              </a:spcAft>
              <a:defRPr/>
            </a:pPr>
            <a:r>
              <a:rPr lang="it-IT" sz="3200" b="1" smtClean="0">
                <a:solidFill>
                  <a:srgbClr val="FFC000"/>
                </a:solidFill>
              </a:rPr>
              <a:t>LA CONTRACCEZIONE</a:t>
            </a:r>
            <a:endParaRPr lang="it-IT" sz="3200" b="1">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90466" name="Rectangle 2"/>
          <p:cNvSpPr>
            <a:spLocks noGrp="1" noChangeArrowheads="1"/>
          </p:cNvSpPr>
          <p:nvPr>
            <p:ph type="title" idx="4294967295"/>
          </p:nvPr>
        </p:nvSpPr>
        <p:spPr>
          <a:xfrm>
            <a:off x="0" y="179388"/>
            <a:ext cx="8861425" cy="579437"/>
          </a:xfrm>
        </p:spPr>
        <p:txBody>
          <a:bodyPr anchor="t">
            <a:spAutoFit/>
          </a:bodyPr>
          <a:lstStyle/>
          <a:p>
            <a:pPr algn="ctr" fontAlgn="auto">
              <a:spcAft>
                <a:spcPts val="0"/>
              </a:spcAft>
              <a:defRPr/>
            </a:pPr>
            <a:r>
              <a:rPr lang="it-IT" sz="3200" b="1" smtClean="0">
                <a:solidFill>
                  <a:srgbClr val="FFC000"/>
                </a:solidFill>
                <a:latin typeface="Verdana" pitchFamily="34" charset="0"/>
              </a:rPr>
              <a:t>PRESERVATIVO (Condom)</a:t>
            </a:r>
            <a:endParaRPr lang="it-IT" sz="3200" b="1">
              <a:solidFill>
                <a:srgbClr val="FFC000"/>
              </a:solidFill>
              <a:latin typeface="Bookman Old Style" pitchFamily="18" charset="0"/>
            </a:endParaRPr>
          </a:p>
        </p:txBody>
      </p:sp>
      <p:sp>
        <p:nvSpPr>
          <p:cNvPr id="190467" name="Rectangle 3"/>
          <p:cNvSpPr>
            <a:spLocks noGrp="1" noChangeArrowheads="1"/>
          </p:cNvSpPr>
          <p:nvPr>
            <p:ph type="body" sz="half" idx="4294967295"/>
          </p:nvPr>
        </p:nvSpPr>
        <p:spPr>
          <a:xfrm>
            <a:off x="3275856" y="980728"/>
            <a:ext cx="5438775" cy="4799013"/>
          </a:xfrm>
        </p:spPr>
        <p:txBody>
          <a:bodyPr>
            <a:normAutofit lnSpcReduction="10000"/>
          </a:bodyPr>
          <a:lstStyle/>
          <a:p>
            <a:pPr marL="274320" indent="-274320" fontAlgn="auto">
              <a:spcBef>
                <a:spcPct val="0"/>
              </a:spcBef>
              <a:spcAft>
                <a:spcPts val="0"/>
              </a:spcAft>
              <a:buFont typeface="Wingdings 2"/>
              <a:buChar char=""/>
              <a:defRPr/>
            </a:pPr>
            <a:r>
              <a:rPr lang="it-IT" sz="1800" dirty="0">
                <a:latin typeface="Verdana" pitchFamily="34" charset="0"/>
              </a:rPr>
              <a:t>Ottima efficacia contraccettiva e nella protezione dalle Malattie Sessualmente Trasmesse.</a:t>
            </a:r>
            <a:br>
              <a:rPr lang="it-IT" sz="1800" dirty="0">
                <a:latin typeface="Verdana" pitchFamily="34" charset="0"/>
              </a:rPr>
            </a:br>
            <a:endParaRPr lang="it-IT" sz="1800" dirty="0">
              <a:latin typeface="Verdana" pitchFamily="34" charset="0"/>
            </a:endParaRPr>
          </a:p>
          <a:p>
            <a:pPr marL="274320" indent="-274320" fontAlgn="auto">
              <a:spcBef>
                <a:spcPct val="0"/>
              </a:spcBef>
              <a:spcAft>
                <a:spcPts val="0"/>
              </a:spcAft>
              <a:buFont typeface="Wingdings 2"/>
              <a:buChar char=""/>
              <a:defRPr/>
            </a:pPr>
            <a:r>
              <a:rPr lang="it-IT" sz="1800" dirty="0">
                <a:latin typeface="Verdana" pitchFamily="34" charset="0"/>
              </a:rPr>
              <a:t>È fondamentale che il preservativo venga applicato all'inizio del rapporto, prima di introdurre il pene in vagina,  in fase </a:t>
            </a:r>
            <a:r>
              <a:rPr lang="it-IT" sz="1800" dirty="0" err="1">
                <a:latin typeface="Verdana" pitchFamily="34" charset="0"/>
              </a:rPr>
              <a:t>erettiva</a:t>
            </a:r>
            <a:r>
              <a:rPr lang="it-IT" sz="1800" dirty="0">
                <a:latin typeface="Verdana" pitchFamily="34" charset="0"/>
              </a:rPr>
              <a:t> e non poco prima  dell'eiaculazione. </a:t>
            </a:r>
            <a:br>
              <a:rPr lang="it-IT" sz="1800" dirty="0">
                <a:latin typeface="Verdana" pitchFamily="34" charset="0"/>
              </a:rPr>
            </a:br>
            <a:endParaRPr lang="it-IT" sz="1800" dirty="0">
              <a:latin typeface="Verdana" pitchFamily="34" charset="0"/>
            </a:endParaRPr>
          </a:p>
          <a:p>
            <a:pPr marL="274320" indent="-274320" fontAlgn="auto">
              <a:spcBef>
                <a:spcPct val="0"/>
              </a:spcBef>
              <a:spcAft>
                <a:spcPts val="0"/>
              </a:spcAft>
              <a:buFont typeface="Wingdings 2"/>
              <a:buChar char=""/>
              <a:defRPr/>
            </a:pPr>
            <a:r>
              <a:rPr lang="it-IT" sz="1800" dirty="0">
                <a:latin typeface="Verdana" pitchFamily="34" charset="0"/>
              </a:rPr>
              <a:t>Il pene deve essere retratto dalla vagina prima che si  riduca di </a:t>
            </a:r>
            <a:r>
              <a:rPr lang="it-IT" sz="1800" dirty="0" smtClean="0">
                <a:latin typeface="Verdana" pitchFamily="34" charset="0"/>
              </a:rPr>
              <a:t>volume tenendolo alla base.</a:t>
            </a:r>
            <a:r>
              <a:rPr lang="it-IT" sz="1800" dirty="0">
                <a:latin typeface="Verdana" pitchFamily="34" charset="0"/>
              </a:rPr>
              <a:t/>
            </a:r>
            <a:br>
              <a:rPr lang="it-IT" sz="1800" dirty="0">
                <a:latin typeface="Verdana" pitchFamily="34" charset="0"/>
              </a:rPr>
            </a:br>
            <a:endParaRPr lang="it-IT" sz="1800" dirty="0">
              <a:latin typeface="Verdana" pitchFamily="34" charset="0"/>
            </a:endParaRPr>
          </a:p>
          <a:p>
            <a:pPr marL="274320" indent="-274320" fontAlgn="auto">
              <a:spcBef>
                <a:spcPct val="0"/>
              </a:spcBef>
              <a:spcAft>
                <a:spcPts val="0"/>
              </a:spcAft>
              <a:buFont typeface="Wingdings 2"/>
              <a:buChar char=""/>
              <a:defRPr/>
            </a:pPr>
            <a:r>
              <a:rPr lang="it-IT" sz="1800" dirty="0">
                <a:latin typeface="Verdana" pitchFamily="34" charset="0"/>
              </a:rPr>
              <a:t>Il lattice di cui è costituito può provocare delle allergie.</a:t>
            </a:r>
            <a:br>
              <a:rPr lang="it-IT" sz="1800" dirty="0">
                <a:latin typeface="Verdana" pitchFamily="34" charset="0"/>
              </a:rPr>
            </a:br>
            <a:endParaRPr lang="it-IT" sz="1800" dirty="0">
              <a:latin typeface="Verdana" pitchFamily="34" charset="0"/>
            </a:endParaRPr>
          </a:p>
          <a:p>
            <a:pPr marL="274320" indent="-274320" fontAlgn="auto">
              <a:spcBef>
                <a:spcPct val="0"/>
              </a:spcBef>
              <a:spcAft>
                <a:spcPts val="0"/>
              </a:spcAft>
              <a:buFont typeface="Wingdings 2"/>
              <a:buChar char=""/>
              <a:defRPr/>
            </a:pPr>
            <a:r>
              <a:rPr lang="it-IT" sz="1800" dirty="0">
                <a:latin typeface="Verdana" pitchFamily="34" charset="0"/>
              </a:rPr>
              <a:t>Il preservativo può rompersi e ridurre la sensibilità.</a:t>
            </a:r>
          </a:p>
        </p:txBody>
      </p:sp>
      <p:sp>
        <p:nvSpPr>
          <p:cNvPr id="82948" name="Text Box 4"/>
          <p:cNvSpPr txBox="1">
            <a:spLocks noChangeArrowheads="1"/>
          </p:cNvSpPr>
          <p:nvPr/>
        </p:nvSpPr>
        <p:spPr bwMode="auto">
          <a:xfrm>
            <a:off x="3690938" y="5799138"/>
            <a:ext cx="3352800" cy="366712"/>
          </a:xfrm>
          <a:prstGeom prst="rect">
            <a:avLst/>
          </a:prstGeom>
          <a:noFill/>
          <a:ln w="9525">
            <a:noFill/>
            <a:miter lim="800000"/>
            <a:headEnd/>
            <a:tailEnd/>
          </a:ln>
        </p:spPr>
        <p:txBody>
          <a:bodyPr>
            <a:spAutoFit/>
          </a:bodyPr>
          <a:lstStyle/>
          <a:p>
            <a:pPr>
              <a:spcBef>
                <a:spcPts val="500"/>
              </a:spcBef>
              <a:spcAft>
                <a:spcPts val="500"/>
              </a:spcAft>
            </a:pPr>
            <a:r>
              <a:rPr lang="it-IT" b="1">
                <a:solidFill>
                  <a:srgbClr val="FFC000"/>
                </a:solidFill>
                <a:latin typeface="Verdana" pitchFamily="34" charset="0"/>
              </a:rPr>
              <a:t>Indice di Pearl</a:t>
            </a:r>
            <a:r>
              <a:rPr lang="it-IT">
                <a:solidFill>
                  <a:srgbClr val="338D8A"/>
                </a:solidFill>
                <a:latin typeface="Verdana" pitchFamily="34" charset="0"/>
              </a:rPr>
              <a:t>:</a:t>
            </a:r>
            <a:r>
              <a:rPr lang="it-IT">
                <a:solidFill>
                  <a:schemeClr val="bg1"/>
                </a:solidFill>
                <a:latin typeface="Verdana" pitchFamily="34" charset="0"/>
              </a:rPr>
              <a:t> </a:t>
            </a:r>
            <a:r>
              <a:rPr lang="it-IT">
                <a:latin typeface="Verdana" pitchFamily="34" charset="0"/>
              </a:rPr>
              <a:t>7-15%</a:t>
            </a:r>
            <a:endParaRPr lang="it-IT" sz="2400">
              <a:latin typeface="Times New Roman" pitchFamily="18" charset="0"/>
            </a:endParaRPr>
          </a:p>
        </p:txBody>
      </p:sp>
      <p:pic>
        <p:nvPicPr>
          <p:cNvPr id="82949" name="Picture 5" descr="preservativo"/>
          <p:cNvPicPr>
            <a:picLocks noChangeAspect="1" noChangeArrowheads="1"/>
          </p:cNvPicPr>
          <p:nvPr/>
        </p:nvPicPr>
        <p:blipFill>
          <a:blip r:embed="rId2" cstate="print"/>
          <a:srcRect/>
          <a:stretch>
            <a:fillRect/>
          </a:stretch>
        </p:blipFill>
        <p:spPr bwMode="auto">
          <a:xfrm>
            <a:off x="287338" y="1085850"/>
            <a:ext cx="2713037" cy="4648200"/>
          </a:xfrm>
          <a:prstGeom prst="rect">
            <a:avLst/>
          </a:prstGeom>
          <a:noFill/>
          <a:ln w="9525">
            <a:noFill/>
            <a:miter lim="800000"/>
            <a:headEnd/>
            <a:tailEnd/>
          </a:ln>
        </p:spPr>
      </p:pic>
      <p:sp>
        <p:nvSpPr>
          <p:cNvPr id="82950" name="Rectangle 8"/>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83970" name="Rectangle 2"/>
          <p:cNvSpPr>
            <a:spLocks noGrp="1" noChangeArrowheads="1"/>
          </p:cNvSpPr>
          <p:nvPr>
            <p:ph type="body" idx="4294967295"/>
          </p:nvPr>
        </p:nvSpPr>
        <p:spPr>
          <a:xfrm>
            <a:off x="611561" y="1989138"/>
            <a:ext cx="7704856" cy="4005262"/>
          </a:xfrm>
        </p:spPr>
        <p:txBody>
          <a:bodyPr/>
          <a:lstStyle/>
          <a:p>
            <a:pPr>
              <a:lnSpc>
                <a:spcPct val="90000"/>
              </a:lnSpc>
            </a:pPr>
            <a:r>
              <a:rPr lang="it-IT" sz="2000" dirty="0" smtClean="0">
                <a:latin typeface="Verdana" pitchFamily="34" charset="0"/>
              </a:rPr>
              <a:t>Dà una protezione molto alta nei confronti delle malattie sessualmente trasmissibili (Gonorrea, </a:t>
            </a:r>
            <a:r>
              <a:rPr lang="it-IT" sz="2000" dirty="0" err="1" smtClean="0">
                <a:latin typeface="Verdana" pitchFamily="34" charset="0"/>
              </a:rPr>
              <a:t>Chlamydia</a:t>
            </a:r>
            <a:r>
              <a:rPr lang="it-IT" sz="2000" dirty="0" smtClean="0">
                <a:latin typeface="Verdana" pitchFamily="34" charset="0"/>
              </a:rPr>
              <a:t> </a:t>
            </a:r>
            <a:r>
              <a:rPr lang="it-IT" sz="2000" dirty="0" err="1" smtClean="0">
                <a:latin typeface="Verdana" pitchFamily="34" charset="0"/>
              </a:rPr>
              <a:t>Trachomatis</a:t>
            </a:r>
            <a:r>
              <a:rPr lang="it-IT" sz="2000" dirty="0" smtClean="0">
                <a:latin typeface="Verdana" pitchFamily="34" charset="0"/>
              </a:rPr>
              <a:t>, epatiti, HIV,,Herpes virus, Papilloma </a:t>
            </a:r>
            <a:r>
              <a:rPr lang="it-IT" sz="2000" dirty="0" err="1" smtClean="0">
                <a:latin typeface="Verdana" pitchFamily="34" charset="0"/>
              </a:rPr>
              <a:t>virus…</a:t>
            </a:r>
            <a:r>
              <a:rPr lang="it-IT" sz="2000" dirty="0" smtClean="0">
                <a:latin typeface="Verdana" pitchFamily="34" charset="0"/>
              </a:rPr>
              <a:t>)</a:t>
            </a:r>
          </a:p>
          <a:p>
            <a:pPr>
              <a:lnSpc>
                <a:spcPct val="90000"/>
              </a:lnSpc>
            </a:pPr>
            <a:endParaRPr lang="it-IT" sz="2000" dirty="0" smtClean="0">
              <a:latin typeface="Verdana" pitchFamily="34" charset="0"/>
            </a:endParaRPr>
          </a:p>
          <a:p>
            <a:pPr>
              <a:lnSpc>
                <a:spcPct val="90000"/>
              </a:lnSpc>
              <a:buFontTx/>
              <a:buNone/>
            </a:pPr>
            <a:endParaRPr lang="it-IT" sz="2000" dirty="0" smtClean="0">
              <a:latin typeface="Verdana" pitchFamily="34" charset="0"/>
            </a:endParaRPr>
          </a:p>
          <a:p>
            <a:pPr>
              <a:lnSpc>
                <a:spcPct val="90000"/>
              </a:lnSpc>
            </a:pPr>
            <a:r>
              <a:rPr lang="it-IT" sz="2000" dirty="0" smtClean="0">
                <a:latin typeface="Verdana" pitchFamily="34" charset="0"/>
              </a:rPr>
              <a:t>Sembrerebbe che solo il 25% dei profilattici presenti sul mercato sia testato in maniera idonea.</a:t>
            </a:r>
          </a:p>
          <a:p>
            <a:pPr>
              <a:lnSpc>
                <a:spcPct val="90000"/>
              </a:lnSpc>
              <a:buFontTx/>
              <a:buNone/>
            </a:pPr>
            <a:endParaRPr lang="it-IT" sz="2000" dirty="0" smtClean="0">
              <a:latin typeface="Verdana" pitchFamily="34" charset="0"/>
            </a:endParaRPr>
          </a:p>
          <a:p>
            <a:pPr>
              <a:lnSpc>
                <a:spcPct val="90000"/>
              </a:lnSpc>
              <a:buFontTx/>
              <a:buNone/>
            </a:pPr>
            <a:endParaRPr lang="it-IT" sz="2000" dirty="0" smtClean="0">
              <a:latin typeface="Verdana" pitchFamily="34" charset="0"/>
            </a:endParaRPr>
          </a:p>
          <a:p>
            <a:pPr>
              <a:lnSpc>
                <a:spcPct val="90000"/>
              </a:lnSpc>
            </a:pPr>
            <a:r>
              <a:rPr lang="it-IT" sz="2000" dirty="0" smtClean="0">
                <a:latin typeface="Verdana" pitchFamily="34" charset="0"/>
              </a:rPr>
              <a:t>Il Latex può essere danneggiato da formulazioni topiche (ad esempio ovuli, creme vaginali, ecc.).</a:t>
            </a:r>
          </a:p>
        </p:txBody>
      </p:sp>
      <p:sp>
        <p:nvSpPr>
          <p:cNvPr id="191491" name="Rectangle 3"/>
          <p:cNvSpPr>
            <a:spLocks noGrp="1" noChangeArrowheads="1"/>
          </p:cNvSpPr>
          <p:nvPr>
            <p:ph type="title" idx="4294967295"/>
          </p:nvPr>
        </p:nvSpPr>
        <p:spPr>
          <a:xfrm>
            <a:off x="234950" y="620688"/>
            <a:ext cx="8909050" cy="708025"/>
          </a:xfrm>
        </p:spPr>
        <p:txBody>
          <a:bodyPr wrap="square" anchor="t">
            <a:spAutoFit/>
          </a:bodyPr>
          <a:lstStyle/>
          <a:p>
            <a:pPr algn="ctr" fontAlgn="auto">
              <a:spcAft>
                <a:spcPts val="0"/>
              </a:spcAft>
              <a:defRPr/>
            </a:pPr>
            <a:r>
              <a:rPr lang="it-IT" sz="4000" b="1" dirty="0" smtClean="0">
                <a:solidFill>
                  <a:srgbClr val="FFC000"/>
                </a:solidFill>
                <a:latin typeface="Bookman Old Style" pitchFamily="18" charset="0"/>
              </a:rPr>
              <a:t>PRESERVATIVO (CONDOM)</a:t>
            </a:r>
            <a:endParaRPr lang="it-IT" sz="4000" b="1" dirty="0">
              <a:solidFill>
                <a:srgbClr val="FFC000"/>
              </a:solidFill>
              <a:latin typeface="Bookman Old Style" pitchFamily="18" charset="0"/>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052736"/>
            <a:ext cx="7632848" cy="2246769"/>
          </a:xfrm>
          <a:prstGeom prst="rect">
            <a:avLst/>
          </a:prstGeom>
        </p:spPr>
        <p:txBody>
          <a:bodyPr wrap="square">
            <a:spAutoFit/>
          </a:bodyPr>
          <a:lstStyle/>
          <a:p>
            <a:pPr algn="just"/>
            <a:r>
              <a:rPr lang="it-IT" sz="2800" dirty="0" smtClean="0"/>
              <a:t>È una </a:t>
            </a:r>
            <a:r>
              <a:rPr lang="it-IT" sz="2800" dirty="0" smtClean="0"/>
              <a:t>guaina di poliuretano da inserire in vagina e srotolare fino all’esterno sulla vulva prima del rapporto sessuale.</a:t>
            </a:r>
          </a:p>
          <a:p>
            <a:endParaRPr lang="it-IT" sz="2800" dirty="0" smtClean="0"/>
          </a:p>
          <a:p>
            <a:r>
              <a:rPr lang="it-IT" sz="2800" dirty="0" smtClean="0"/>
              <a:t>È scarsamente </a:t>
            </a:r>
            <a:r>
              <a:rPr lang="it-IT" sz="2800" dirty="0" smtClean="0"/>
              <a:t>utilizzato. </a:t>
            </a:r>
            <a:endParaRPr lang="it-IT" sz="2800" dirty="0"/>
          </a:p>
        </p:txBody>
      </p:sp>
      <p:sp>
        <p:nvSpPr>
          <p:cNvPr id="3" name="Rettangolo 2"/>
          <p:cNvSpPr/>
          <p:nvPr/>
        </p:nvSpPr>
        <p:spPr>
          <a:xfrm>
            <a:off x="1691680" y="260648"/>
            <a:ext cx="6556603" cy="707886"/>
          </a:xfrm>
          <a:prstGeom prst="rect">
            <a:avLst/>
          </a:prstGeom>
        </p:spPr>
        <p:txBody>
          <a:bodyPr wrap="square">
            <a:spAutoFit/>
          </a:bodyPr>
          <a:lstStyle/>
          <a:p>
            <a:r>
              <a:rPr lang="it-IT" sz="4000" b="1" dirty="0" smtClean="0">
                <a:solidFill>
                  <a:srgbClr val="FFC000"/>
                </a:solidFill>
                <a:latin typeface="Bookman Old Style" pitchFamily="18" charset="0"/>
              </a:rPr>
              <a:t>Preservativo</a:t>
            </a:r>
            <a:r>
              <a:rPr lang="it-IT" sz="4000" dirty="0" smtClean="0">
                <a:solidFill>
                  <a:srgbClr val="FFC000"/>
                </a:solidFill>
                <a:latin typeface="Bookman Old Style" pitchFamily="18" charset="0"/>
              </a:rPr>
              <a:t> </a:t>
            </a:r>
            <a:r>
              <a:rPr lang="it-IT" sz="4000" b="1" dirty="0" smtClean="0">
                <a:solidFill>
                  <a:srgbClr val="FFC000"/>
                </a:solidFill>
                <a:latin typeface="Bookman Old Style" pitchFamily="18" charset="0"/>
              </a:rPr>
              <a:t>femminile </a:t>
            </a:r>
            <a:endParaRPr lang="it-IT" sz="4000" b="1" dirty="0">
              <a:solidFill>
                <a:srgbClr val="FFC000"/>
              </a:solidFill>
              <a:latin typeface="Bookman Old Style" pitchFamily="18" charset="0"/>
            </a:endParaRPr>
          </a:p>
        </p:txBody>
      </p:sp>
      <p:sp>
        <p:nvSpPr>
          <p:cNvPr id="26626" name="AutoShape 2" descr="Preservativo maschio contro il preservativo femmin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628" name="AutoShape 4" descr="Preservativo maschio contro il preservativo femmin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630" name="AutoShape 6" descr="Preservativo maschio contro il preservativo femmin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632" name="AutoShape 8" descr="Preservativo maschio contro il preservativo femmin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34" name="Picture 10" descr="Preservativo femminile: tutto quello che devi sapere"/>
          <p:cNvPicPr>
            <a:picLocks noChangeAspect="1" noChangeArrowheads="1"/>
          </p:cNvPicPr>
          <p:nvPr/>
        </p:nvPicPr>
        <p:blipFill>
          <a:blip r:embed="rId2" cstate="print"/>
          <a:srcRect/>
          <a:stretch>
            <a:fillRect/>
          </a:stretch>
        </p:blipFill>
        <p:spPr bwMode="auto">
          <a:xfrm>
            <a:off x="3513482" y="3284984"/>
            <a:ext cx="5228980" cy="2945904"/>
          </a:xfrm>
          <a:prstGeom prst="rect">
            <a:avLst/>
          </a:prstGeom>
          <a:noFill/>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93538" name="Rectangle 2"/>
          <p:cNvSpPr>
            <a:spLocks noGrp="1" noChangeArrowheads="1"/>
          </p:cNvSpPr>
          <p:nvPr>
            <p:ph type="ctrTitle" idx="4294967295"/>
          </p:nvPr>
        </p:nvSpPr>
        <p:spPr>
          <a:xfrm>
            <a:off x="117475" y="452013"/>
            <a:ext cx="8880475" cy="954088"/>
          </a:xfrm>
        </p:spPr>
        <p:txBody>
          <a:bodyPr wrap="square" anchor="t">
            <a:spAutoFit/>
          </a:bodyPr>
          <a:lstStyle/>
          <a:p>
            <a:pPr algn="ctr" fontAlgn="auto">
              <a:spcAft>
                <a:spcPts val="0"/>
              </a:spcAft>
              <a:defRPr/>
            </a:pPr>
            <a:r>
              <a:rPr lang="it-IT" sz="2800" b="1" dirty="0">
                <a:solidFill>
                  <a:srgbClr val="FFC000"/>
                </a:solidFill>
                <a:latin typeface="Verdana" pitchFamily="34" charset="0"/>
              </a:rPr>
              <a:t>Guida all’utilizzo dei contraccettivi di barriera</a:t>
            </a:r>
            <a:r>
              <a:rPr lang="it-IT" sz="2800" b="1" dirty="0">
                <a:solidFill>
                  <a:srgbClr val="FFC000"/>
                </a:solidFill>
              </a:rPr>
              <a:t> </a:t>
            </a:r>
            <a:r>
              <a:rPr lang="it-IT" sz="2800" b="1" dirty="0" smtClean="0">
                <a:solidFill>
                  <a:srgbClr val="FFC000"/>
                </a:solidFill>
              </a:rPr>
              <a:t>   </a:t>
            </a:r>
            <a:r>
              <a:rPr lang="it-IT" sz="2800" b="1" dirty="0" smtClean="0">
                <a:solidFill>
                  <a:srgbClr val="FFC000"/>
                </a:solidFill>
                <a:latin typeface="Verdana" pitchFamily="34" charset="0"/>
              </a:rPr>
              <a:t>Preservativo</a:t>
            </a:r>
            <a:endParaRPr lang="it-IT" sz="2800" b="1" dirty="0">
              <a:solidFill>
                <a:srgbClr val="FFC000"/>
              </a:solidFill>
            </a:endParaRPr>
          </a:p>
        </p:txBody>
      </p:sp>
      <p:sp>
        <p:nvSpPr>
          <p:cNvPr id="88067" name="Text Box 3"/>
          <p:cNvSpPr txBox="1">
            <a:spLocks noChangeArrowheads="1"/>
          </p:cNvSpPr>
          <p:nvPr/>
        </p:nvSpPr>
        <p:spPr bwMode="auto">
          <a:xfrm>
            <a:off x="287338" y="1828800"/>
            <a:ext cx="8540750" cy="954107"/>
          </a:xfrm>
          <a:prstGeom prst="rect">
            <a:avLst/>
          </a:prstGeom>
          <a:noFill/>
          <a:ln w="9525">
            <a:noFill/>
            <a:miter lim="800000"/>
            <a:headEnd/>
            <a:tailEnd/>
          </a:ln>
        </p:spPr>
        <p:txBody>
          <a:bodyPr>
            <a:spAutoFit/>
          </a:bodyPr>
          <a:lstStyle/>
          <a:p>
            <a:pPr algn="just">
              <a:spcBef>
                <a:spcPct val="50000"/>
              </a:spcBef>
            </a:pPr>
            <a:r>
              <a:rPr lang="it-IT" dirty="0">
                <a:latin typeface="Verdana" pitchFamily="34" charset="0"/>
              </a:rPr>
              <a:t>IN CASO </a:t>
            </a:r>
            <a:r>
              <a:rPr lang="it-IT" dirty="0" err="1">
                <a:latin typeface="Verdana" pitchFamily="34" charset="0"/>
              </a:rPr>
              <a:t>DI</a:t>
            </a:r>
            <a:r>
              <a:rPr lang="it-IT" dirty="0">
                <a:latin typeface="Verdana" pitchFamily="34" charset="0"/>
              </a:rPr>
              <a:t> RISCHIO PER MST O HIV SI RACCOMANDA L’USO DEL PRESERVATIVO IN ASSOCIAZIONE </a:t>
            </a:r>
            <a:r>
              <a:rPr lang="it-IT" dirty="0" smtClean="0">
                <a:latin typeface="Verdana" pitchFamily="34" charset="0"/>
              </a:rPr>
              <a:t>A </a:t>
            </a:r>
            <a:r>
              <a:rPr lang="it-IT" dirty="0">
                <a:latin typeface="Verdana" pitchFamily="34" charset="0"/>
              </a:rPr>
              <a:t>UN’ALTRA METODICA CONTRACCETTIVA.</a:t>
            </a:r>
            <a:endParaRPr lang="it-IT" sz="2000" dirty="0">
              <a:latin typeface="Garamond" pitchFamily="18" charset="0"/>
            </a:endParaRPr>
          </a:p>
        </p:txBody>
      </p:sp>
      <p:sp>
        <p:nvSpPr>
          <p:cNvPr id="88068" name="Text Box 4"/>
          <p:cNvSpPr txBox="1">
            <a:spLocks noChangeArrowheads="1"/>
          </p:cNvSpPr>
          <p:nvPr/>
        </p:nvSpPr>
        <p:spPr bwMode="auto">
          <a:xfrm>
            <a:off x="287338" y="3357563"/>
            <a:ext cx="8540750" cy="646331"/>
          </a:xfrm>
          <a:prstGeom prst="rect">
            <a:avLst/>
          </a:prstGeom>
          <a:noFill/>
          <a:ln w="9525">
            <a:noFill/>
            <a:miter lim="800000"/>
            <a:headEnd/>
            <a:tailEnd/>
          </a:ln>
        </p:spPr>
        <p:txBody>
          <a:bodyPr>
            <a:spAutoFit/>
          </a:bodyPr>
          <a:lstStyle/>
          <a:p>
            <a:pPr>
              <a:spcBef>
                <a:spcPct val="50000"/>
              </a:spcBef>
            </a:pPr>
            <a:r>
              <a:rPr lang="it-IT" dirty="0">
                <a:latin typeface="Verdana" pitchFamily="34" charset="0"/>
              </a:rPr>
              <a:t>LA CONTRACCEZIONE </a:t>
            </a:r>
            <a:r>
              <a:rPr lang="it-IT" dirty="0" err="1">
                <a:latin typeface="Verdana" pitchFamily="34" charset="0"/>
              </a:rPr>
              <a:t>DI</a:t>
            </a:r>
            <a:r>
              <a:rPr lang="it-IT" dirty="0">
                <a:latin typeface="Verdana" pitchFamily="34" charset="0"/>
              </a:rPr>
              <a:t> BARRIERA NON </a:t>
            </a:r>
            <a:r>
              <a:rPr lang="it-IT" dirty="0" smtClean="0">
                <a:latin typeface="Verdana" pitchFamily="34" charset="0"/>
              </a:rPr>
              <a:t>È </a:t>
            </a:r>
            <a:r>
              <a:rPr lang="it-IT" dirty="0">
                <a:latin typeface="Verdana" pitchFamily="34" charset="0"/>
              </a:rPr>
              <a:t>APPROPRIATA PER LE DONNE IN CUI LA GRAVIDANZA COMPORTA UN RISCHIO </a:t>
            </a:r>
            <a:r>
              <a:rPr lang="it-IT" dirty="0" err="1">
                <a:latin typeface="Verdana" pitchFamily="34" charset="0"/>
              </a:rPr>
              <a:t>DI</a:t>
            </a:r>
            <a:r>
              <a:rPr lang="it-IT" dirty="0">
                <a:latin typeface="Verdana" pitchFamily="34" charset="0"/>
              </a:rPr>
              <a:t> VITA.</a:t>
            </a:r>
          </a:p>
        </p:txBody>
      </p:sp>
      <p:sp>
        <p:nvSpPr>
          <p:cNvPr id="88069" name="Text Box 5"/>
          <p:cNvSpPr txBox="1">
            <a:spLocks noChangeArrowheads="1"/>
          </p:cNvSpPr>
          <p:nvPr/>
        </p:nvSpPr>
        <p:spPr bwMode="auto">
          <a:xfrm>
            <a:off x="287338" y="4724400"/>
            <a:ext cx="8540750" cy="677108"/>
          </a:xfrm>
          <a:prstGeom prst="rect">
            <a:avLst/>
          </a:prstGeom>
          <a:noFill/>
          <a:ln w="9525">
            <a:noFill/>
            <a:miter lim="800000"/>
            <a:headEnd/>
            <a:tailEnd/>
          </a:ln>
        </p:spPr>
        <p:txBody>
          <a:bodyPr>
            <a:spAutoFit/>
          </a:bodyPr>
          <a:lstStyle/>
          <a:p>
            <a:pPr>
              <a:spcBef>
                <a:spcPct val="50000"/>
              </a:spcBef>
            </a:pPr>
            <a:r>
              <a:rPr lang="it-IT" dirty="0">
                <a:latin typeface="Verdana" pitchFamily="34" charset="0"/>
              </a:rPr>
              <a:t>L’EFFICACIA DELLA CONTRACCEZIONE </a:t>
            </a:r>
            <a:r>
              <a:rPr lang="it-IT" dirty="0" err="1">
                <a:latin typeface="Verdana" pitchFamily="34" charset="0"/>
              </a:rPr>
              <a:t>DI</a:t>
            </a:r>
            <a:r>
              <a:rPr lang="it-IT" dirty="0">
                <a:latin typeface="Verdana" pitchFamily="34" charset="0"/>
              </a:rPr>
              <a:t> BARRIERA È STRETTAMENTE LEGATA </a:t>
            </a:r>
            <a:r>
              <a:rPr lang="it-IT" dirty="0" smtClean="0">
                <a:latin typeface="Verdana" pitchFamily="34" charset="0"/>
              </a:rPr>
              <a:t>A </a:t>
            </a:r>
            <a:r>
              <a:rPr lang="it-IT" dirty="0">
                <a:latin typeface="Verdana" pitchFamily="34" charset="0"/>
              </a:rPr>
              <a:t>UN UTILIZZO REGOLARE E CORRETTO.</a:t>
            </a:r>
            <a:endParaRPr lang="it-IT" sz="2000" u="sng" dirty="0">
              <a:latin typeface="Garamond" pitchFamily="18" charset="0"/>
            </a:endParaRPr>
          </a:p>
        </p:txBody>
      </p:sp>
      <p:sp>
        <p:nvSpPr>
          <p:cNvPr id="88070" name="Text Box 7"/>
          <p:cNvSpPr txBox="1">
            <a:spLocks noChangeArrowheads="1"/>
          </p:cNvSpPr>
          <p:nvPr/>
        </p:nvSpPr>
        <p:spPr bwMode="auto">
          <a:xfrm>
            <a:off x="8274050" y="15875"/>
            <a:ext cx="812800" cy="396875"/>
          </a:xfrm>
          <a:prstGeom prst="rect">
            <a:avLst/>
          </a:prstGeom>
          <a:noFill/>
          <a:ln w="9525">
            <a:noFill/>
            <a:miter lim="800000"/>
            <a:headEnd/>
            <a:tailEnd/>
          </a:ln>
        </p:spPr>
        <p:txBody>
          <a:bodyPr>
            <a:spAutoFit/>
          </a:bodyPr>
          <a:lstStyle/>
          <a:p>
            <a:pPr algn="r"/>
            <a:r>
              <a:rPr lang="it-IT" sz="2000">
                <a:solidFill>
                  <a:srgbClr val="FFFFCC"/>
                </a:solidFill>
                <a:latin typeface="Times New Roman" pitchFamily="18" charset="0"/>
              </a:rPr>
              <a:t>OMS</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89090" name="Text Box 2"/>
          <p:cNvSpPr txBox="1">
            <a:spLocks noChangeArrowheads="1"/>
          </p:cNvSpPr>
          <p:nvPr/>
        </p:nvSpPr>
        <p:spPr bwMode="auto">
          <a:xfrm>
            <a:off x="323528" y="980728"/>
            <a:ext cx="8604250" cy="1878013"/>
          </a:xfrm>
          <a:prstGeom prst="rect">
            <a:avLst/>
          </a:prstGeom>
          <a:noFill/>
          <a:ln w="9525">
            <a:noFill/>
            <a:miter lim="800000"/>
            <a:headEnd/>
            <a:tailEnd/>
          </a:ln>
        </p:spPr>
        <p:txBody>
          <a:bodyPr>
            <a:spAutoFit/>
          </a:bodyPr>
          <a:lstStyle/>
          <a:p>
            <a:pPr>
              <a:spcBef>
                <a:spcPct val="50000"/>
              </a:spcBef>
            </a:pPr>
            <a:r>
              <a:rPr lang="it-IT" sz="2000" dirty="0">
                <a:solidFill>
                  <a:srgbClr val="FFC000"/>
                </a:solidFill>
                <a:latin typeface="Verdana" pitchFamily="34" charset="0"/>
              </a:rPr>
              <a:t>I METODI </a:t>
            </a:r>
            <a:r>
              <a:rPr lang="it-IT" sz="2000" dirty="0" err="1">
                <a:solidFill>
                  <a:srgbClr val="FFC000"/>
                </a:solidFill>
                <a:latin typeface="Verdana" pitchFamily="34" charset="0"/>
              </a:rPr>
              <a:t>DI</a:t>
            </a:r>
            <a:r>
              <a:rPr lang="it-IT" sz="2000" dirty="0">
                <a:solidFill>
                  <a:srgbClr val="FFC000"/>
                </a:solidFill>
                <a:latin typeface="Verdana" pitchFamily="34" charset="0"/>
              </a:rPr>
              <a:t> BARRIERA NON TROVANO CONTROINDICAZIONI LEGATE A PATOLOGIE NEUROLOGICHE NE’ TANTOMENO VENGONO CONDIZIONATI DA PATOLOGIE DELL’APPARATO GENITALE O GASTROINTESTINALE</a:t>
            </a:r>
          </a:p>
          <a:p>
            <a:pPr>
              <a:spcBef>
                <a:spcPct val="50000"/>
              </a:spcBef>
            </a:pPr>
            <a:endParaRPr lang="it-IT" sz="2400" b="1" dirty="0">
              <a:solidFill>
                <a:srgbClr val="FFC000"/>
              </a:solidFill>
              <a:latin typeface="Verdana" pitchFamily="34" charset="0"/>
            </a:endParaRPr>
          </a:p>
        </p:txBody>
      </p:sp>
      <p:sp>
        <p:nvSpPr>
          <p:cNvPr id="89091" name="Text Box 3"/>
          <p:cNvSpPr txBox="1">
            <a:spLocks noChangeArrowheads="1"/>
          </p:cNvSpPr>
          <p:nvPr/>
        </p:nvSpPr>
        <p:spPr bwMode="auto">
          <a:xfrm>
            <a:off x="323528" y="4365104"/>
            <a:ext cx="8285162" cy="1138237"/>
          </a:xfrm>
          <a:prstGeom prst="rect">
            <a:avLst/>
          </a:prstGeom>
          <a:noFill/>
          <a:ln w="9525">
            <a:noFill/>
            <a:miter lim="800000"/>
            <a:headEnd/>
            <a:tailEnd/>
          </a:ln>
        </p:spPr>
        <p:txBody>
          <a:bodyPr>
            <a:spAutoFit/>
          </a:bodyPr>
          <a:lstStyle/>
          <a:p>
            <a:pPr>
              <a:spcBef>
                <a:spcPct val="50000"/>
              </a:spcBef>
            </a:pPr>
            <a:endParaRPr lang="it-IT" dirty="0">
              <a:solidFill>
                <a:srgbClr val="338D8A"/>
              </a:solidFill>
              <a:latin typeface="Verdana" pitchFamily="34" charset="0"/>
            </a:endParaRPr>
          </a:p>
          <a:p>
            <a:pPr>
              <a:spcBef>
                <a:spcPct val="50000"/>
              </a:spcBef>
            </a:pPr>
            <a:r>
              <a:rPr lang="it-IT" sz="2000" dirty="0">
                <a:solidFill>
                  <a:srgbClr val="FFC000"/>
                </a:solidFill>
                <a:latin typeface="Verdana" pitchFamily="34" charset="0"/>
              </a:rPr>
              <a:t>L’UNICA INTERAZIONE DEGNA </a:t>
            </a:r>
            <a:r>
              <a:rPr lang="it-IT" sz="2000" dirty="0" err="1">
                <a:solidFill>
                  <a:srgbClr val="FFC000"/>
                </a:solidFill>
                <a:latin typeface="Verdana" pitchFamily="34" charset="0"/>
              </a:rPr>
              <a:t>DI</a:t>
            </a:r>
            <a:r>
              <a:rPr lang="it-IT" sz="2000" dirty="0">
                <a:solidFill>
                  <a:srgbClr val="FFC000"/>
                </a:solidFill>
                <a:latin typeface="Verdana" pitchFamily="34" charset="0"/>
              </a:rPr>
              <a:t> SEGNALAZIONE È L’ALLERGIA AL LATTICE</a:t>
            </a:r>
          </a:p>
        </p:txBody>
      </p:sp>
      <p:sp>
        <p:nvSpPr>
          <p:cNvPr id="89092" name="Text Box 4"/>
          <p:cNvSpPr txBox="1">
            <a:spLocks noChangeArrowheads="1"/>
          </p:cNvSpPr>
          <p:nvPr/>
        </p:nvSpPr>
        <p:spPr bwMode="auto">
          <a:xfrm>
            <a:off x="323528" y="2636912"/>
            <a:ext cx="8540750" cy="1938337"/>
          </a:xfrm>
          <a:prstGeom prst="rect">
            <a:avLst/>
          </a:prstGeom>
          <a:noFill/>
          <a:ln w="9525">
            <a:noFill/>
            <a:miter lim="800000"/>
            <a:headEnd/>
            <a:tailEnd/>
          </a:ln>
        </p:spPr>
        <p:txBody>
          <a:bodyPr>
            <a:spAutoFit/>
          </a:bodyPr>
          <a:lstStyle/>
          <a:p>
            <a:pPr>
              <a:spcBef>
                <a:spcPct val="50000"/>
              </a:spcBef>
            </a:pPr>
            <a:endParaRPr lang="it-IT" sz="2000" dirty="0">
              <a:latin typeface="Garamond" pitchFamily="18" charset="0"/>
            </a:endParaRPr>
          </a:p>
          <a:p>
            <a:pPr>
              <a:spcBef>
                <a:spcPct val="50000"/>
              </a:spcBef>
            </a:pPr>
            <a:r>
              <a:rPr lang="it-IT" sz="2000" dirty="0">
                <a:solidFill>
                  <a:srgbClr val="FFC000"/>
                </a:solidFill>
                <a:latin typeface="Verdana" pitchFamily="34" charset="0"/>
              </a:rPr>
              <a:t>IL GOLD STANDARD RELATIVO ALL’USO DEI METODI </a:t>
            </a:r>
            <a:r>
              <a:rPr lang="it-IT" sz="2000" dirty="0" err="1">
                <a:solidFill>
                  <a:srgbClr val="FFC000"/>
                </a:solidFill>
                <a:latin typeface="Verdana" pitchFamily="34" charset="0"/>
              </a:rPr>
              <a:t>DI</a:t>
            </a:r>
            <a:r>
              <a:rPr lang="it-IT" sz="2000" dirty="0">
                <a:solidFill>
                  <a:srgbClr val="FFC000"/>
                </a:solidFill>
                <a:latin typeface="Verdana" pitchFamily="34" charset="0"/>
              </a:rPr>
              <a:t> BARRIERA RIMANGONO LE PATOLOGIE </a:t>
            </a:r>
            <a:r>
              <a:rPr lang="it-IT" sz="2000" dirty="0" err="1">
                <a:solidFill>
                  <a:srgbClr val="FFC000"/>
                </a:solidFill>
                <a:latin typeface="Verdana" pitchFamily="34" charset="0"/>
              </a:rPr>
              <a:t>DI</a:t>
            </a:r>
            <a:r>
              <a:rPr lang="it-IT" sz="2000" dirty="0">
                <a:solidFill>
                  <a:srgbClr val="FFC000"/>
                </a:solidFill>
                <a:latin typeface="Verdana" pitchFamily="34" charset="0"/>
              </a:rPr>
              <a:t> NATURA INFETTIVA A CARICO DELL’APPARATO GENITALE (MST/HIV)</a:t>
            </a:r>
          </a:p>
          <a:p>
            <a:pPr>
              <a:spcBef>
                <a:spcPct val="50000"/>
              </a:spcBef>
            </a:pPr>
            <a:endParaRPr lang="it-IT" sz="2000" dirty="0">
              <a:solidFill>
                <a:srgbClr val="FFC000"/>
              </a:solidFill>
              <a:latin typeface="Verdana" pitchFamily="34" charset="0"/>
            </a:endParaRPr>
          </a:p>
        </p:txBody>
      </p:sp>
      <p:sp>
        <p:nvSpPr>
          <p:cNvPr id="89093" name="Text Box 7"/>
          <p:cNvSpPr txBox="1">
            <a:spLocks noChangeArrowheads="1"/>
          </p:cNvSpPr>
          <p:nvPr/>
        </p:nvSpPr>
        <p:spPr bwMode="auto">
          <a:xfrm>
            <a:off x="8274050" y="15875"/>
            <a:ext cx="812800" cy="396875"/>
          </a:xfrm>
          <a:prstGeom prst="rect">
            <a:avLst/>
          </a:prstGeom>
          <a:noFill/>
          <a:ln w="9525">
            <a:noFill/>
            <a:miter lim="800000"/>
            <a:headEnd/>
            <a:tailEnd/>
          </a:ln>
        </p:spPr>
        <p:txBody>
          <a:bodyPr>
            <a:spAutoFit/>
          </a:bodyPr>
          <a:lstStyle/>
          <a:p>
            <a:pPr algn="r"/>
            <a:r>
              <a:rPr lang="it-IT" sz="2000">
                <a:solidFill>
                  <a:srgbClr val="FFFFCC"/>
                </a:solidFill>
                <a:latin typeface="Times New Roman" pitchFamily="18" charset="0"/>
              </a:rPr>
              <a:t>OMS</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9463" y="381001"/>
            <a:ext cx="7583487" cy="913544"/>
          </a:xfrm>
        </p:spPr>
        <p:txBody>
          <a:bodyPr/>
          <a:lstStyle/>
          <a:p>
            <a:pPr algn="ctr">
              <a:spcBef>
                <a:spcPct val="50000"/>
              </a:spcBef>
            </a:pPr>
            <a:r>
              <a:rPr lang="it-IT" sz="3600" dirty="0" smtClean="0">
                <a:solidFill>
                  <a:srgbClr val="000099"/>
                </a:solidFill>
              </a:rPr>
              <a:t>Diaframma</a:t>
            </a:r>
            <a:endParaRPr lang="it-IT" sz="3600" dirty="0">
              <a:solidFill>
                <a:srgbClr val="000099"/>
              </a:solidFill>
            </a:endParaRPr>
          </a:p>
        </p:txBody>
      </p:sp>
      <p:sp>
        <p:nvSpPr>
          <p:cNvPr id="5" name="CasellaDiTesto 4"/>
          <p:cNvSpPr txBox="1"/>
          <p:nvPr/>
        </p:nvSpPr>
        <p:spPr>
          <a:xfrm>
            <a:off x="6101188" y="1828800"/>
            <a:ext cx="2091836" cy="4208930"/>
          </a:xfrm>
          <a:prstGeom prst="rect">
            <a:avLst/>
          </a:prstGeom>
          <a:noFill/>
        </p:spPr>
        <p:txBody>
          <a:bodyPr wrap="square" rtlCol="0">
            <a:spAutoFit/>
          </a:bodyPr>
          <a:lstStyle/>
          <a:p>
            <a:endParaRPr lang="it-IT" dirty="0"/>
          </a:p>
        </p:txBody>
      </p:sp>
      <p:sp>
        <p:nvSpPr>
          <p:cNvPr id="4" name="Segnaposto contenuto 3"/>
          <p:cNvSpPr>
            <a:spLocks noGrp="1"/>
          </p:cNvSpPr>
          <p:nvPr>
            <p:ph idx="1"/>
          </p:nvPr>
        </p:nvSpPr>
        <p:spPr>
          <a:xfrm>
            <a:off x="779464" y="1417834"/>
            <a:ext cx="4287838" cy="4619896"/>
          </a:xfrm>
        </p:spPr>
        <p:txBody>
          <a:bodyPr>
            <a:normAutofit fontScale="92500" lnSpcReduction="10000"/>
          </a:bodyPr>
          <a:lstStyle/>
          <a:p>
            <a:pPr marL="0" indent="0">
              <a:spcBef>
                <a:spcPct val="50000"/>
              </a:spcBef>
              <a:buNone/>
            </a:pPr>
            <a:r>
              <a:rPr lang="it-IT" sz="2600" dirty="0" smtClean="0"/>
              <a:t>Cappuccio di gomma a forma di cupola, sotteso da un anello metallico flessibile</a:t>
            </a:r>
          </a:p>
          <a:p>
            <a:pPr marL="0" indent="0">
              <a:spcBef>
                <a:spcPct val="50000"/>
              </a:spcBef>
              <a:buNone/>
            </a:pPr>
            <a:r>
              <a:rPr lang="it-IT" sz="2600" dirty="0" smtClean="0"/>
              <a:t>Misure prese dal Medico </a:t>
            </a:r>
          </a:p>
          <a:p>
            <a:pPr marL="0" indent="0">
              <a:spcBef>
                <a:spcPct val="50000"/>
              </a:spcBef>
              <a:buNone/>
            </a:pPr>
            <a:r>
              <a:rPr lang="it-IT" sz="2600" dirty="0" smtClean="0"/>
              <a:t>Inserito dalla paziente a ridosso della cervice prima del coito – deve rimanere per almeno 6-8 ore</a:t>
            </a:r>
          </a:p>
          <a:p>
            <a:pPr marL="0" indent="0">
              <a:spcBef>
                <a:spcPct val="50000"/>
              </a:spcBef>
              <a:buNone/>
            </a:pPr>
            <a:r>
              <a:rPr lang="it-IT" sz="2600" dirty="0" smtClean="0"/>
              <a:t>Da associare all’uso di crema spermicida</a:t>
            </a:r>
          </a:p>
          <a:p>
            <a:pPr marL="0" indent="0">
              <a:spcBef>
                <a:spcPct val="50000"/>
              </a:spcBef>
              <a:buNone/>
            </a:pPr>
            <a:r>
              <a:rPr lang="it-IT" sz="2600" b="1" dirty="0">
                <a:solidFill>
                  <a:schemeClr val="accent3">
                    <a:lumMod val="60000"/>
                    <a:lumOff val="40000"/>
                  </a:schemeClr>
                </a:solidFill>
              </a:rPr>
              <a:t>INDICE di </a:t>
            </a:r>
            <a:r>
              <a:rPr lang="it-IT" sz="2600" b="1" dirty="0" smtClean="0">
                <a:solidFill>
                  <a:schemeClr val="accent3">
                    <a:lumMod val="60000"/>
                    <a:lumOff val="40000"/>
                  </a:schemeClr>
                </a:solidFill>
              </a:rPr>
              <a:t>PEARL: 4-35 </a:t>
            </a:r>
            <a:r>
              <a:rPr lang="it-IT" sz="2600" b="1" dirty="0" smtClean="0">
                <a:solidFill>
                  <a:srgbClr val="CCFFCC"/>
                </a:solidFill>
              </a:rPr>
              <a:t>(senza spermicida)</a:t>
            </a:r>
            <a:endParaRPr lang="it-IT" sz="2600" b="1" dirty="0">
              <a:solidFill>
                <a:srgbClr val="CCFFCC"/>
              </a:solidFill>
            </a:endParaRPr>
          </a:p>
          <a:p>
            <a:pPr marL="0" indent="0">
              <a:spcBef>
                <a:spcPct val="50000"/>
              </a:spcBef>
              <a:buNone/>
            </a:pPr>
            <a:endParaRPr lang="it-IT" dirty="0">
              <a:latin typeface="Arial" charset="0"/>
            </a:endParaRPr>
          </a:p>
          <a:p>
            <a:pPr marL="0" indent="0">
              <a:spcBef>
                <a:spcPct val="50000"/>
              </a:spcBef>
              <a:buNone/>
            </a:pPr>
            <a:endParaRPr lang="it-IT" dirty="0">
              <a:latin typeface="Arial" charset="0"/>
            </a:endParaRPr>
          </a:p>
          <a:p>
            <a:endParaRPr lang="it-IT" dirty="0"/>
          </a:p>
        </p:txBody>
      </p:sp>
      <p:pic>
        <p:nvPicPr>
          <p:cNvPr id="7" name="Immagine 6"/>
          <p:cNvPicPr>
            <a:picLocks noChangeAspect="1"/>
          </p:cNvPicPr>
          <p:nvPr/>
        </p:nvPicPr>
        <p:blipFill>
          <a:blip r:embed="rId2" cstate="print"/>
          <a:stretch>
            <a:fillRect/>
          </a:stretch>
        </p:blipFill>
        <p:spPr>
          <a:xfrm>
            <a:off x="5067302" y="2357634"/>
            <a:ext cx="3810000" cy="2950966"/>
          </a:xfrm>
          <a:prstGeom prst="rect">
            <a:avLst/>
          </a:prstGeom>
        </p:spPr>
      </p:pic>
      <p:pic>
        <p:nvPicPr>
          <p:cNvPr id="8" name="Immagine 7"/>
          <p:cNvPicPr>
            <a:picLocks noChangeAspect="1"/>
          </p:cNvPicPr>
          <p:nvPr/>
        </p:nvPicPr>
        <p:blipFill>
          <a:blip r:embed="rId3" cstate="print"/>
          <a:stretch>
            <a:fillRect/>
          </a:stretch>
        </p:blipFill>
        <p:spPr>
          <a:xfrm>
            <a:off x="4961786" y="2116334"/>
            <a:ext cx="3915516" cy="3728253"/>
          </a:xfrm>
          <a:prstGeom prst="rect">
            <a:avLst/>
          </a:prstGeom>
        </p:spPr>
      </p:pic>
    </p:spTree>
    <p:extLst>
      <p:ext uri="{BB962C8B-B14F-4D97-AF65-F5344CB8AC3E}">
        <p14:creationId xmlns:p14="http://schemas.microsoft.com/office/powerpoint/2010/main" xmlns="" val="372378258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9463" y="381001"/>
            <a:ext cx="7583487" cy="913544"/>
          </a:xfrm>
        </p:spPr>
        <p:txBody>
          <a:bodyPr/>
          <a:lstStyle/>
          <a:p>
            <a:pPr algn="ctr">
              <a:spcBef>
                <a:spcPct val="50000"/>
              </a:spcBef>
            </a:pPr>
            <a:r>
              <a:rPr lang="it-IT" sz="3600" dirty="0" smtClean="0">
                <a:solidFill>
                  <a:srgbClr val="000099"/>
                </a:solidFill>
              </a:rPr>
              <a:t>Cappuccio cervicale</a:t>
            </a:r>
            <a:endParaRPr lang="it-IT" sz="3600" dirty="0">
              <a:solidFill>
                <a:srgbClr val="000099"/>
              </a:solidFill>
            </a:endParaRPr>
          </a:p>
        </p:txBody>
      </p:sp>
      <p:sp>
        <p:nvSpPr>
          <p:cNvPr id="5" name="CasellaDiTesto 4"/>
          <p:cNvSpPr txBox="1"/>
          <p:nvPr/>
        </p:nvSpPr>
        <p:spPr>
          <a:xfrm>
            <a:off x="6101188" y="1828800"/>
            <a:ext cx="2091836" cy="4208930"/>
          </a:xfrm>
          <a:prstGeom prst="rect">
            <a:avLst/>
          </a:prstGeom>
          <a:noFill/>
        </p:spPr>
        <p:txBody>
          <a:bodyPr wrap="square" rtlCol="0">
            <a:spAutoFit/>
          </a:bodyPr>
          <a:lstStyle/>
          <a:p>
            <a:endParaRPr lang="it-IT" dirty="0"/>
          </a:p>
        </p:txBody>
      </p:sp>
      <p:sp>
        <p:nvSpPr>
          <p:cNvPr id="4" name="Segnaposto contenuto 3"/>
          <p:cNvSpPr>
            <a:spLocks noGrp="1"/>
          </p:cNvSpPr>
          <p:nvPr>
            <p:ph idx="1"/>
          </p:nvPr>
        </p:nvSpPr>
        <p:spPr>
          <a:xfrm>
            <a:off x="779464" y="1417834"/>
            <a:ext cx="4287838" cy="4619896"/>
          </a:xfrm>
        </p:spPr>
        <p:txBody>
          <a:bodyPr>
            <a:normAutofit/>
          </a:bodyPr>
          <a:lstStyle/>
          <a:p>
            <a:pPr marL="0" indent="0">
              <a:spcBef>
                <a:spcPct val="50000"/>
              </a:spcBef>
              <a:buNone/>
            </a:pPr>
            <a:r>
              <a:rPr lang="it-IT" sz="2400" dirty="0" smtClean="0"/>
              <a:t>Cappuccio di gomma a forma di cupola simile al diaframma</a:t>
            </a:r>
          </a:p>
          <a:p>
            <a:pPr marL="0" indent="0">
              <a:spcBef>
                <a:spcPct val="50000"/>
              </a:spcBef>
              <a:buNone/>
            </a:pPr>
            <a:r>
              <a:rPr lang="it-IT" sz="2400" dirty="0" smtClean="0"/>
              <a:t>Inserito dalla paziente prima del coito a livello della cervice almeno 20’ prima</a:t>
            </a:r>
          </a:p>
          <a:p>
            <a:pPr marL="0" indent="0">
              <a:spcBef>
                <a:spcPct val="50000"/>
              </a:spcBef>
              <a:buNone/>
            </a:pPr>
            <a:r>
              <a:rPr lang="it-IT" sz="2400" dirty="0" smtClean="0"/>
              <a:t>Può rimanere per 48 h</a:t>
            </a:r>
          </a:p>
          <a:p>
            <a:pPr marL="0" indent="0">
              <a:spcBef>
                <a:spcPct val="50000"/>
              </a:spcBef>
              <a:buNone/>
            </a:pPr>
            <a:r>
              <a:rPr lang="it-IT" sz="2400" dirty="0" smtClean="0"/>
              <a:t>Da associare all’uso di crema spermicida</a:t>
            </a:r>
          </a:p>
          <a:p>
            <a:pPr marL="0" indent="0">
              <a:spcBef>
                <a:spcPct val="50000"/>
              </a:spcBef>
              <a:buNone/>
            </a:pPr>
            <a:r>
              <a:rPr lang="it-IT" sz="2400" b="1" dirty="0">
                <a:solidFill>
                  <a:schemeClr val="accent3">
                    <a:lumMod val="60000"/>
                    <a:lumOff val="40000"/>
                  </a:schemeClr>
                </a:solidFill>
              </a:rPr>
              <a:t>INDICE di </a:t>
            </a:r>
            <a:r>
              <a:rPr lang="it-IT" sz="2400" b="1" dirty="0" smtClean="0">
                <a:solidFill>
                  <a:schemeClr val="accent3">
                    <a:lumMod val="60000"/>
                    <a:lumOff val="40000"/>
                  </a:schemeClr>
                </a:solidFill>
              </a:rPr>
              <a:t>PEARL: 4-35 (senza spermicida)</a:t>
            </a:r>
            <a:endParaRPr lang="it-IT" dirty="0">
              <a:latin typeface="Arial" charset="0"/>
            </a:endParaRPr>
          </a:p>
          <a:p>
            <a:endParaRPr lang="it-IT" dirty="0"/>
          </a:p>
        </p:txBody>
      </p:sp>
      <p:pic>
        <p:nvPicPr>
          <p:cNvPr id="3" name="Immagine 2"/>
          <p:cNvPicPr>
            <a:picLocks noChangeAspect="1"/>
          </p:cNvPicPr>
          <p:nvPr/>
        </p:nvPicPr>
        <p:blipFill>
          <a:blip r:embed="rId2" cstate="print"/>
          <a:stretch>
            <a:fillRect/>
          </a:stretch>
        </p:blipFill>
        <p:spPr>
          <a:xfrm>
            <a:off x="5003307" y="2438400"/>
            <a:ext cx="3769680" cy="3009900"/>
          </a:xfrm>
          <a:prstGeom prst="rect">
            <a:avLst/>
          </a:prstGeom>
        </p:spPr>
      </p:pic>
      <p:pic>
        <p:nvPicPr>
          <p:cNvPr id="6" name="Immagine 5"/>
          <p:cNvPicPr>
            <a:picLocks noChangeAspect="1"/>
          </p:cNvPicPr>
          <p:nvPr/>
        </p:nvPicPr>
        <p:blipFill>
          <a:blip r:embed="rId3" cstate="print"/>
          <a:stretch>
            <a:fillRect/>
          </a:stretch>
        </p:blipFill>
        <p:spPr>
          <a:xfrm>
            <a:off x="5003307" y="2438400"/>
            <a:ext cx="3769680" cy="3848100"/>
          </a:xfrm>
          <a:prstGeom prst="rect">
            <a:avLst/>
          </a:prstGeom>
        </p:spPr>
      </p:pic>
    </p:spTree>
    <p:extLst>
      <p:ext uri="{BB962C8B-B14F-4D97-AF65-F5344CB8AC3E}">
        <p14:creationId xmlns:p14="http://schemas.microsoft.com/office/powerpoint/2010/main" xmlns="" val="630431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95586" name="Rectangle 1026"/>
          <p:cNvSpPr>
            <a:spLocks noGrp="1" noChangeArrowheads="1"/>
          </p:cNvSpPr>
          <p:nvPr>
            <p:ph type="title" idx="4294967295"/>
          </p:nvPr>
        </p:nvSpPr>
        <p:spPr>
          <a:xfrm>
            <a:off x="0" y="179388"/>
            <a:ext cx="8861425" cy="646112"/>
          </a:xfrm>
        </p:spPr>
        <p:txBody>
          <a:bodyPr anchor="t">
            <a:spAutoFit/>
          </a:bodyPr>
          <a:lstStyle/>
          <a:p>
            <a:pPr algn="ctr" fontAlgn="auto">
              <a:spcAft>
                <a:spcPts val="0"/>
              </a:spcAft>
              <a:defRPr/>
            </a:pPr>
            <a:r>
              <a:rPr lang="it-IT" sz="3600" b="1" smtClean="0">
                <a:solidFill>
                  <a:srgbClr val="FFC000"/>
                </a:solidFill>
                <a:latin typeface="Verdana" pitchFamily="34" charset="0"/>
              </a:rPr>
              <a:t>SPERMICIDI</a:t>
            </a:r>
            <a:endParaRPr lang="it-IT" sz="3600" b="1">
              <a:solidFill>
                <a:srgbClr val="FFC000"/>
              </a:solidFill>
              <a:latin typeface="Verdana" pitchFamily="34" charset="0"/>
            </a:endParaRPr>
          </a:p>
        </p:txBody>
      </p:sp>
      <p:sp>
        <p:nvSpPr>
          <p:cNvPr id="195587" name="Rectangle 1027"/>
          <p:cNvSpPr>
            <a:spLocks noGrp="1" noChangeArrowheads="1"/>
          </p:cNvSpPr>
          <p:nvPr>
            <p:ph type="body" sz="half" idx="4294967295"/>
          </p:nvPr>
        </p:nvSpPr>
        <p:spPr>
          <a:xfrm>
            <a:off x="4859338" y="1484313"/>
            <a:ext cx="4284662" cy="4392612"/>
          </a:xfrm>
        </p:spPr>
        <p:txBody>
          <a:bodyPr>
            <a:normAutofit lnSpcReduction="10000"/>
          </a:bodyPr>
          <a:lstStyle/>
          <a:p>
            <a:pPr marL="274320" indent="-274320" fontAlgn="auto">
              <a:spcBef>
                <a:spcPct val="0"/>
              </a:spcBef>
              <a:spcAft>
                <a:spcPts val="0"/>
              </a:spcAft>
              <a:buFont typeface="Wingdings 2"/>
              <a:buChar char=""/>
              <a:defRPr/>
            </a:pPr>
            <a:r>
              <a:rPr lang="it-IT" sz="1800" dirty="0">
                <a:latin typeface="Tahoma" pitchFamily="34" charset="0"/>
              </a:rPr>
              <a:t>Agenti chimici in grado di inattivare gli spermatozoi e di impedirne il movimento.</a:t>
            </a:r>
          </a:p>
          <a:p>
            <a:pPr marL="274320" indent="-274320" fontAlgn="auto">
              <a:spcBef>
                <a:spcPct val="0"/>
              </a:spcBef>
              <a:spcAft>
                <a:spcPts val="0"/>
              </a:spcAft>
              <a:buFont typeface="Wingdings 2"/>
              <a:buChar char=""/>
              <a:defRPr/>
            </a:pPr>
            <a:endParaRPr lang="it-IT" sz="1800" dirty="0">
              <a:latin typeface="Tahoma" pitchFamily="34" charset="0"/>
            </a:endParaRPr>
          </a:p>
          <a:p>
            <a:pPr marL="274320" indent="-274320" fontAlgn="auto">
              <a:spcBef>
                <a:spcPct val="0"/>
              </a:spcBef>
              <a:spcAft>
                <a:spcPts val="0"/>
              </a:spcAft>
              <a:buFont typeface="Wingdings 2"/>
              <a:buChar char=""/>
              <a:defRPr/>
            </a:pPr>
            <a:r>
              <a:rPr lang="it-IT" sz="1800" dirty="0">
                <a:latin typeface="Tahoma" pitchFamily="34" charset="0"/>
              </a:rPr>
              <a:t>Sono disponibili in più di una forma farmaceutica: ovuli, crema, schiuma, gelatina, candelette, spray.</a:t>
            </a:r>
          </a:p>
          <a:p>
            <a:pPr marL="274320" indent="-274320" fontAlgn="auto">
              <a:spcBef>
                <a:spcPct val="0"/>
              </a:spcBef>
              <a:spcAft>
                <a:spcPts val="0"/>
              </a:spcAft>
              <a:buFont typeface="Wingdings 2"/>
              <a:buChar char=""/>
              <a:defRPr/>
            </a:pPr>
            <a:endParaRPr lang="it-IT" sz="1800" dirty="0">
              <a:latin typeface="Tahoma" pitchFamily="34" charset="0"/>
            </a:endParaRPr>
          </a:p>
          <a:p>
            <a:pPr marL="274320" indent="-274320" fontAlgn="auto">
              <a:spcBef>
                <a:spcPct val="0"/>
              </a:spcBef>
              <a:spcAft>
                <a:spcPts val="0"/>
              </a:spcAft>
              <a:buFont typeface="Wingdings 2"/>
              <a:buChar char=""/>
              <a:defRPr/>
            </a:pPr>
            <a:r>
              <a:rPr lang="it-IT" sz="1800" dirty="0">
                <a:latin typeface="Tahoma" pitchFamily="34" charset="0"/>
              </a:rPr>
              <a:t>La maggior parte sono tensioattivi e alterano la membrana cellulare dello spermatozoo.</a:t>
            </a:r>
          </a:p>
          <a:p>
            <a:pPr marL="274320" indent="-274320" fontAlgn="auto">
              <a:spcBef>
                <a:spcPct val="0"/>
              </a:spcBef>
              <a:spcAft>
                <a:spcPts val="0"/>
              </a:spcAft>
              <a:buFont typeface="Wingdings 2"/>
              <a:buChar char=""/>
              <a:defRPr/>
            </a:pPr>
            <a:endParaRPr lang="it-IT" sz="1800" dirty="0">
              <a:latin typeface="Tahoma" pitchFamily="34" charset="0"/>
            </a:endParaRPr>
          </a:p>
          <a:p>
            <a:pPr marL="274320" indent="-274320" fontAlgn="auto">
              <a:spcBef>
                <a:spcPct val="0"/>
              </a:spcBef>
              <a:spcAft>
                <a:spcPts val="0"/>
              </a:spcAft>
              <a:buFont typeface="Wingdings 2"/>
              <a:buChar char=""/>
              <a:defRPr/>
            </a:pPr>
            <a:r>
              <a:rPr lang="it-IT" sz="1800" dirty="0">
                <a:latin typeface="Tahoma" pitchFamily="34" charset="0"/>
              </a:rPr>
              <a:t>Si ottiene un migliore effetto contraccettivo se utilizzati in associazione ad un metodo di barriera.</a:t>
            </a:r>
            <a:endParaRPr lang="it-IT" sz="1800" dirty="0"/>
          </a:p>
        </p:txBody>
      </p:sp>
      <p:pic>
        <p:nvPicPr>
          <p:cNvPr id="84996" name="Picture 1028" descr="spermicidi"/>
          <p:cNvPicPr>
            <a:picLocks noChangeAspect="1" noChangeArrowheads="1"/>
          </p:cNvPicPr>
          <p:nvPr/>
        </p:nvPicPr>
        <p:blipFill>
          <a:blip r:embed="rId2" cstate="print"/>
          <a:srcRect/>
          <a:stretch>
            <a:fillRect/>
          </a:stretch>
        </p:blipFill>
        <p:spPr bwMode="auto">
          <a:xfrm>
            <a:off x="287338" y="2438400"/>
            <a:ext cx="4343400" cy="2428875"/>
          </a:xfrm>
          <a:prstGeom prst="rect">
            <a:avLst/>
          </a:prstGeom>
          <a:noFill/>
          <a:ln w="9525">
            <a:noFill/>
            <a:miter lim="800000"/>
            <a:headEnd/>
            <a:tailEnd/>
          </a:ln>
        </p:spPr>
      </p:pic>
      <p:sp>
        <p:nvSpPr>
          <p:cNvPr id="84997" name="Text Box 1029"/>
          <p:cNvSpPr txBox="1">
            <a:spLocks noChangeArrowheads="1"/>
          </p:cNvSpPr>
          <p:nvPr/>
        </p:nvSpPr>
        <p:spPr bwMode="auto">
          <a:xfrm>
            <a:off x="152400" y="3886200"/>
            <a:ext cx="4419600" cy="1257300"/>
          </a:xfrm>
          <a:prstGeom prst="rect">
            <a:avLst/>
          </a:prstGeom>
          <a:noFill/>
          <a:ln w="9525">
            <a:noFill/>
            <a:miter lim="800000"/>
            <a:headEnd/>
            <a:tailEnd/>
          </a:ln>
        </p:spPr>
        <p:txBody>
          <a:bodyPr>
            <a:spAutoFit/>
          </a:bodyPr>
          <a:lstStyle/>
          <a:p>
            <a:pPr>
              <a:spcBef>
                <a:spcPts val="500"/>
              </a:spcBef>
              <a:spcAft>
                <a:spcPts val="500"/>
              </a:spcAft>
            </a:pPr>
            <a:endParaRPr lang="it-IT" sz="1600">
              <a:solidFill>
                <a:schemeClr val="bg1"/>
              </a:solidFill>
              <a:latin typeface="Verdana" pitchFamily="34" charset="0"/>
            </a:endParaRPr>
          </a:p>
          <a:p>
            <a:pPr>
              <a:spcBef>
                <a:spcPts val="500"/>
              </a:spcBef>
              <a:spcAft>
                <a:spcPts val="500"/>
              </a:spcAft>
            </a:pPr>
            <a:endParaRPr lang="it-IT" sz="2400">
              <a:latin typeface="Times New Roman" pitchFamily="18" charset="0"/>
            </a:endParaRPr>
          </a:p>
          <a:p>
            <a:endParaRPr lang="it-IT" sz="2400">
              <a:latin typeface="Arial Narrow" pitchFamily="34" charset="0"/>
            </a:endParaRPr>
          </a:p>
        </p:txBody>
      </p:sp>
      <p:sp>
        <p:nvSpPr>
          <p:cNvPr id="84998" name="Rectangle 1032"/>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96610" name="Rectangle 2"/>
          <p:cNvSpPr>
            <a:spLocks noGrp="1" noChangeArrowheads="1"/>
          </p:cNvSpPr>
          <p:nvPr>
            <p:ph type="title" idx="4294967295"/>
          </p:nvPr>
        </p:nvSpPr>
        <p:spPr>
          <a:xfrm>
            <a:off x="0" y="179388"/>
            <a:ext cx="8861425" cy="708025"/>
          </a:xfrm>
        </p:spPr>
        <p:txBody>
          <a:bodyPr anchor="t">
            <a:spAutoFit/>
          </a:bodyPr>
          <a:lstStyle/>
          <a:p>
            <a:pPr algn="ctr" fontAlgn="auto">
              <a:spcAft>
                <a:spcPts val="0"/>
              </a:spcAft>
              <a:defRPr/>
            </a:pPr>
            <a:r>
              <a:rPr lang="it-IT" sz="4000" b="1" smtClean="0">
                <a:solidFill>
                  <a:srgbClr val="FFC000"/>
                </a:solidFill>
                <a:latin typeface="Bookman Old Style" pitchFamily="18" charset="0"/>
              </a:rPr>
              <a:t>SPERMICIDI</a:t>
            </a:r>
            <a:endParaRPr lang="it-IT" sz="4000" b="1">
              <a:solidFill>
                <a:srgbClr val="FFC000"/>
              </a:solidFill>
              <a:latin typeface="Bookman Old Style" pitchFamily="18" charset="0"/>
            </a:endParaRPr>
          </a:p>
        </p:txBody>
      </p:sp>
      <p:sp>
        <p:nvSpPr>
          <p:cNvPr id="196611" name="Rectangle 3"/>
          <p:cNvSpPr>
            <a:spLocks noGrp="1" noChangeArrowheads="1"/>
          </p:cNvSpPr>
          <p:nvPr>
            <p:ph type="body" idx="4294967295"/>
          </p:nvPr>
        </p:nvSpPr>
        <p:spPr>
          <a:xfrm>
            <a:off x="250825" y="1341438"/>
            <a:ext cx="8532813" cy="4741862"/>
          </a:xfrm>
        </p:spPr>
        <p:txBody>
          <a:bodyPr>
            <a:normAutofit fontScale="47500" lnSpcReduction="20000"/>
          </a:bodyPr>
          <a:lstStyle/>
          <a:p>
            <a:pPr marL="274320" indent="-274320" fontAlgn="auto">
              <a:spcAft>
                <a:spcPts val="0"/>
              </a:spcAft>
              <a:buFont typeface="Wingdings 2"/>
              <a:buChar char=""/>
              <a:defRPr/>
            </a:pPr>
            <a:endParaRPr lang="it-IT" sz="2000" dirty="0">
              <a:latin typeface="Verdana" pitchFamily="34" charset="0"/>
            </a:endParaRPr>
          </a:p>
          <a:p>
            <a:pPr marL="274320" indent="-274320" fontAlgn="auto">
              <a:spcAft>
                <a:spcPts val="0"/>
              </a:spcAft>
              <a:buFont typeface="Wingdings 2"/>
              <a:buChar char=""/>
              <a:defRPr/>
            </a:pPr>
            <a:r>
              <a:rPr lang="it-IT" sz="4200" dirty="0">
                <a:latin typeface="Verdana" pitchFamily="34" charset="0"/>
              </a:rPr>
              <a:t>Gli studi in vitro hanno dimostrato che il nonoxinolo-9 è selettivamente tossico nei confronti dei lattobacilli.</a:t>
            </a:r>
          </a:p>
          <a:p>
            <a:pPr marL="274320" indent="-274320" fontAlgn="auto">
              <a:spcAft>
                <a:spcPts val="0"/>
              </a:spcAft>
              <a:buFontTx/>
              <a:buNone/>
              <a:defRPr/>
            </a:pPr>
            <a:endParaRPr lang="it-IT" sz="4200" dirty="0">
              <a:latin typeface="Verdana" pitchFamily="34" charset="0"/>
            </a:endParaRPr>
          </a:p>
          <a:p>
            <a:pPr marL="274320" indent="-274320" fontAlgn="auto">
              <a:spcAft>
                <a:spcPts val="0"/>
              </a:spcAft>
              <a:buFont typeface="Wingdings 2"/>
              <a:buChar char=""/>
              <a:defRPr/>
            </a:pPr>
            <a:r>
              <a:rPr lang="it-IT" sz="4200" dirty="0">
                <a:latin typeface="Verdana" pitchFamily="34" charset="0"/>
              </a:rPr>
              <a:t>In vivo la flora vaginale sembra ristabilirsi dopo 24 h senza comparsa di patogeni.</a:t>
            </a:r>
          </a:p>
          <a:p>
            <a:pPr marL="274320" indent="-274320" fontAlgn="auto">
              <a:spcAft>
                <a:spcPts val="0"/>
              </a:spcAft>
              <a:buFont typeface="Wingdings 2"/>
              <a:buChar char=""/>
              <a:defRPr/>
            </a:pPr>
            <a:endParaRPr lang="it-IT" sz="4200" dirty="0">
              <a:latin typeface="Verdana" pitchFamily="34" charset="0"/>
            </a:endParaRPr>
          </a:p>
          <a:p>
            <a:pPr marL="274320" indent="-274320" fontAlgn="auto">
              <a:spcBef>
                <a:spcPts val="500"/>
              </a:spcBef>
              <a:spcAft>
                <a:spcPts val="500"/>
              </a:spcAft>
              <a:buFont typeface="Wingdings 2"/>
              <a:buChar char=""/>
              <a:defRPr/>
            </a:pPr>
            <a:r>
              <a:rPr lang="it-IT" sz="4200" dirty="0">
                <a:latin typeface="Verdana" pitchFamily="34" charset="0"/>
              </a:rPr>
              <a:t>L'uso di spermicidi potrebbe svolgere un’azione irritante  sulla mucosa vaginale favorendo la trasmissione del virus HIV</a:t>
            </a:r>
            <a:r>
              <a:rPr lang="it-IT" sz="4200" dirty="0" smtClean="0">
                <a:latin typeface="Verdana" pitchFamily="34" charset="0"/>
              </a:rPr>
              <a:t>.</a:t>
            </a:r>
          </a:p>
          <a:p>
            <a:pPr marL="274320" indent="-274320" fontAlgn="auto">
              <a:spcBef>
                <a:spcPts val="500"/>
              </a:spcBef>
              <a:spcAft>
                <a:spcPts val="500"/>
              </a:spcAft>
              <a:buFont typeface="Wingdings 2"/>
              <a:buChar char=""/>
              <a:defRPr/>
            </a:pPr>
            <a:endParaRPr lang="it-IT" sz="4200" dirty="0">
              <a:latin typeface="Verdana" pitchFamily="34" charset="0"/>
            </a:endParaRPr>
          </a:p>
          <a:p>
            <a:pPr marL="274320" indent="-274320" fontAlgn="auto">
              <a:spcBef>
                <a:spcPts val="500"/>
              </a:spcBef>
              <a:spcAft>
                <a:spcPts val="500"/>
              </a:spcAft>
              <a:buFont typeface="Wingdings 2"/>
              <a:buChar char=""/>
              <a:defRPr/>
            </a:pPr>
            <a:r>
              <a:rPr lang="it-IT" sz="4200" dirty="0" smtClean="0">
                <a:latin typeface="Verdana" pitchFamily="34" charset="0"/>
              </a:rPr>
              <a:t>Non più in commercio in Italia.</a:t>
            </a:r>
            <a:r>
              <a:rPr lang="it-IT" sz="4200" dirty="0">
                <a:latin typeface="Verdana" pitchFamily="34" charset="0"/>
              </a:rPr>
              <a:t/>
            </a:r>
            <a:br>
              <a:rPr lang="it-IT" sz="4200" dirty="0">
                <a:latin typeface="Verdana" pitchFamily="34" charset="0"/>
              </a:rPr>
            </a:br>
            <a:r>
              <a:rPr lang="it-IT" sz="3800" dirty="0">
                <a:latin typeface="Verdana" pitchFamily="34" charset="0"/>
              </a:rPr>
              <a:t/>
            </a:r>
            <a:br>
              <a:rPr lang="it-IT" sz="3800" dirty="0">
                <a:latin typeface="Verdana" pitchFamily="34" charset="0"/>
              </a:rPr>
            </a:br>
            <a:endParaRPr lang="it-IT" sz="3800" dirty="0" smtClean="0">
              <a:latin typeface="Verdana" pitchFamily="34" charset="0"/>
            </a:endParaRPr>
          </a:p>
          <a:p>
            <a:pPr marL="274320" indent="-274320" fontAlgn="auto">
              <a:spcBef>
                <a:spcPts val="500"/>
              </a:spcBef>
              <a:spcAft>
                <a:spcPts val="500"/>
              </a:spcAft>
              <a:buFont typeface="Wingdings 2"/>
              <a:buChar char=""/>
              <a:defRPr/>
            </a:pPr>
            <a:endParaRPr lang="it-IT" sz="3800" dirty="0">
              <a:solidFill>
                <a:srgbClr val="338D8A"/>
              </a:solidFill>
              <a:latin typeface="Verdana" pitchFamily="34" charset="0"/>
            </a:endParaRPr>
          </a:p>
          <a:p>
            <a:pPr marL="274320" indent="-274320" fontAlgn="auto">
              <a:spcBef>
                <a:spcPts val="500"/>
              </a:spcBef>
              <a:spcAft>
                <a:spcPts val="500"/>
              </a:spcAft>
              <a:buFontTx/>
              <a:buNone/>
              <a:defRPr/>
            </a:pPr>
            <a:r>
              <a:rPr lang="it-IT" sz="5100" b="1" dirty="0" smtClean="0">
                <a:solidFill>
                  <a:srgbClr val="FFC000"/>
                </a:solidFill>
                <a:latin typeface="Verdana" pitchFamily="34" charset="0"/>
              </a:rPr>
              <a:t>    Indice </a:t>
            </a:r>
            <a:r>
              <a:rPr lang="it-IT" sz="5100" b="1" dirty="0">
                <a:solidFill>
                  <a:srgbClr val="FFC000"/>
                </a:solidFill>
                <a:latin typeface="Verdana" pitchFamily="34" charset="0"/>
              </a:rPr>
              <a:t>di Pearl: </a:t>
            </a:r>
            <a:r>
              <a:rPr lang="it-IT" sz="5100" dirty="0">
                <a:latin typeface="Verdana" pitchFamily="34" charset="0"/>
              </a:rPr>
              <a:t>7-25%</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201730" name="Rectangle 2"/>
          <p:cNvSpPr>
            <a:spLocks noGrp="1" noChangeArrowheads="1"/>
          </p:cNvSpPr>
          <p:nvPr>
            <p:ph type="title" idx="4294967295"/>
          </p:nvPr>
        </p:nvSpPr>
        <p:spPr>
          <a:xfrm>
            <a:off x="0" y="179388"/>
            <a:ext cx="8861425" cy="646112"/>
          </a:xfrm>
        </p:spPr>
        <p:txBody>
          <a:bodyPr anchor="t">
            <a:spAutoFit/>
          </a:bodyPr>
          <a:lstStyle/>
          <a:p>
            <a:pPr algn="ctr" fontAlgn="auto">
              <a:spcAft>
                <a:spcPts val="0"/>
              </a:spcAft>
              <a:defRPr/>
            </a:pPr>
            <a:r>
              <a:rPr lang="it-IT" sz="3600" b="1" smtClean="0">
                <a:solidFill>
                  <a:srgbClr val="FFC000"/>
                </a:solidFill>
                <a:latin typeface="Verdana" pitchFamily="34" charset="0"/>
              </a:rPr>
              <a:t>METODI NATURALI</a:t>
            </a:r>
            <a:endParaRPr lang="it-IT" sz="3600" b="1">
              <a:solidFill>
                <a:srgbClr val="FFC000"/>
              </a:solidFill>
              <a:latin typeface="Verdana" pitchFamily="34" charset="0"/>
            </a:endParaRPr>
          </a:p>
        </p:txBody>
      </p:sp>
      <p:sp>
        <p:nvSpPr>
          <p:cNvPr id="201731" name="Rectangle 3"/>
          <p:cNvSpPr>
            <a:spLocks noGrp="1" noChangeArrowheads="1"/>
          </p:cNvSpPr>
          <p:nvPr>
            <p:ph type="body" idx="4294967295"/>
          </p:nvPr>
        </p:nvSpPr>
        <p:spPr>
          <a:xfrm>
            <a:off x="468313" y="1196975"/>
            <a:ext cx="8170862" cy="3959225"/>
          </a:xfrm>
        </p:spPr>
        <p:txBody>
          <a:bodyPr>
            <a:normAutofit fontScale="92500" lnSpcReduction="20000"/>
          </a:bodyPr>
          <a:lstStyle/>
          <a:p>
            <a:pPr marL="266700" indent="-266700" fontAlgn="auto">
              <a:spcBef>
                <a:spcPct val="0"/>
              </a:spcBef>
              <a:spcAft>
                <a:spcPts val="0"/>
              </a:spcAft>
              <a:buFont typeface="Symbol" pitchFamily="18" charset="2"/>
              <a:buChar char="·"/>
              <a:defRPr/>
            </a:pPr>
            <a:endParaRPr lang="it-IT" sz="2400" dirty="0" smtClean="0">
              <a:latin typeface="Verdana" pitchFamily="34" charset="0"/>
            </a:endParaRPr>
          </a:p>
          <a:p>
            <a:pPr marL="266700" indent="-266700" fontAlgn="auto">
              <a:spcBef>
                <a:spcPct val="0"/>
              </a:spcBef>
              <a:spcAft>
                <a:spcPts val="0"/>
              </a:spcAft>
              <a:buFont typeface="Symbol" pitchFamily="18" charset="2"/>
              <a:buChar char="·"/>
              <a:defRPr/>
            </a:pPr>
            <a:r>
              <a:rPr lang="it-IT" sz="2800" dirty="0" smtClean="0">
                <a:solidFill>
                  <a:srgbClr val="FFC000"/>
                </a:solidFill>
                <a:latin typeface="Verdana" pitchFamily="34" charset="0"/>
              </a:rPr>
              <a:t>Coito </a:t>
            </a:r>
            <a:r>
              <a:rPr lang="it-IT" sz="2800" dirty="0">
                <a:solidFill>
                  <a:srgbClr val="FFC000"/>
                </a:solidFill>
                <a:latin typeface="Verdana" pitchFamily="34" charset="0"/>
              </a:rPr>
              <a:t>interrotto</a:t>
            </a:r>
            <a:r>
              <a:rPr lang="it-IT" sz="2400" dirty="0">
                <a:latin typeface="Verdana" pitchFamily="34" charset="0"/>
              </a:rPr>
              <a:t/>
            </a:r>
            <a:br>
              <a:rPr lang="it-IT" sz="2400" dirty="0">
                <a:latin typeface="Verdana" pitchFamily="34" charset="0"/>
              </a:rPr>
            </a:br>
            <a:endParaRPr lang="it-IT" sz="2400" dirty="0">
              <a:latin typeface="Verdana" pitchFamily="34" charset="0"/>
            </a:endParaRPr>
          </a:p>
          <a:p>
            <a:pPr marL="266700" indent="-266700" fontAlgn="auto">
              <a:spcBef>
                <a:spcPct val="0"/>
              </a:spcBef>
              <a:spcAft>
                <a:spcPts val="0"/>
              </a:spcAft>
              <a:buFont typeface="Symbol" pitchFamily="18" charset="2"/>
              <a:buChar char="·"/>
              <a:defRPr/>
            </a:pPr>
            <a:endParaRPr lang="it-IT" sz="2400" dirty="0">
              <a:latin typeface="Verdana" pitchFamily="34" charset="0"/>
            </a:endParaRPr>
          </a:p>
          <a:p>
            <a:pPr marL="266700" indent="-266700" fontAlgn="auto">
              <a:spcBef>
                <a:spcPct val="0"/>
              </a:spcBef>
              <a:spcAft>
                <a:spcPts val="0"/>
              </a:spcAft>
              <a:buFont typeface="Symbol" pitchFamily="18" charset="2"/>
              <a:buChar char="·"/>
              <a:defRPr/>
            </a:pPr>
            <a:r>
              <a:rPr lang="it-IT" sz="2800" dirty="0">
                <a:solidFill>
                  <a:srgbClr val="FFC000"/>
                </a:solidFill>
                <a:latin typeface="Verdana" pitchFamily="34" charset="0"/>
              </a:rPr>
              <a:t>Metodi contraccettivi naturali</a:t>
            </a:r>
            <a:r>
              <a:rPr lang="it-IT" sz="2400" dirty="0">
                <a:solidFill>
                  <a:srgbClr val="FFC000"/>
                </a:solidFill>
                <a:latin typeface="Verdana" pitchFamily="34" charset="0"/>
              </a:rPr>
              <a:t/>
            </a:r>
            <a:br>
              <a:rPr lang="it-IT" sz="2400" dirty="0">
                <a:solidFill>
                  <a:srgbClr val="FFC000"/>
                </a:solidFill>
                <a:latin typeface="Verdana" pitchFamily="34" charset="0"/>
              </a:rPr>
            </a:br>
            <a:endParaRPr lang="it-IT" sz="900" dirty="0">
              <a:solidFill>
                <a:srgbClr val="FFC000"/>
              </a:solidFill>
              <a:latin typeface="Verdana" pitchFamily="34" charset="0"/>
            </a:endParaRPr>
          </a:p>
          <a:p>
            <a:pPr marL="901700" lvl="1" indent="-279400" fontAlgn="auto">
              <a:spcBef>
                <a:spcPct val="0"/>
              </a:spcBef>
              <a:spcAft>
                <a:spcPts val="0"/>
              </a:spcAft>
              <a:buClr>
                <a:schemeClr val="accent2">
                  <a:shade val="75000"/>
                </a:schemeClr>
              </a:buClr>
              <a:buFont typeface="Symbol" pitchFamily="18" charset="2"/>
              <a:buNone/>
              <a:defRPr/>
            </a:pPr>
            <a:r>
              <a:rPr lang="it-IT" dirty="0">
                <a:latin typeface="Verdana" pitchFamily="34" charset="0"/>
              </a:rPr>
              <a:t>- </a:t>
            </a:r>
            <a:r>
              <a:rPr lang="it-IT" dirty="0" smtClean="0">
                <a:latin typeface="Verdana" pitchFamily="34" charset="0"/>
              </a:rPr>
              <a:t> metodo </a:t>
            </a:r>
            <a:r>
              <a:rPr lang="it-IT" dirty="0">
                <a:latin typeface="Verdana" pitchFamily="34" charset="0"/>
              </a:rPr>
              <a:t>del muco cervicale (Billings)</a:t>
            </a:r>
            <a:br>
              <a:rPr lang="it-IT" dirty="0">
                <a:latin typeface="Verdana" pitchFamily="34" charset="0"/>
              </a:rPr>
            </a:br>
            <a:endParaRPr lang="it-IT" dirty="0">
              <a:latin typeface="Verdana" pitchFamily="34" charset="0"/>
            </a:endParaRPr>
          </a:p>
          <a:p>
            <a:pPr marL="965200" lvl="1" indent="-342900" fontAlgn="auto">
              <a:spcBef>
                <a:spcPct val="0"/>
              </a:spcBef>
              <a:spcAft>
                <a:spcPts val="0"/>
              </a:spcAft>
              <a:buClr>
                <a:schemeClr val="accent2">
                  <a:shade val="75000"/>
                </a:schemeClr>
              </a:buClr>
              <a:buFontTx/>
              <a:buChar char="-"/>
              <a:defRPr/>
            </a:pPr>
            <a:r>
              <a:rPr lang="it-IT" dirty="0" smtClean="0">
                <a:latin typeface="Verdana" pitchFamily="34" charset="0"/>
              </a:rPr>
              <a:t>temperatura basale</a:t>
            </a:r>
          </a:p>
          <a:p>
            <a:pPr marL="965200" lvl="1" indent="-342900" fontAlgn="auto">
              <a:spcBef>
                <a:spcPct val="0"/>
              </a:spcBef>
              <a:spcAft>
                <a:spcPts val="0"/>
              </a:spcAft>
              <a:buClr>
                <a:schemeClr val="accent2">
                  <a:shade val="75000"/>
                </a:schemeClr>
              </a:buClr>
              <a:buFontTx/>
              <a:buChar char="-"/>
              <a:defRPr/>
            </a:pPr>
            <a:endParaRPr lang="it-IT" dirty="0">
              <a:latin typeface="Verdana" pitchFamily="34" charset="0"/>
            </a:endParaRPr>
          </a:p>
          <a:p>
            <a:pPr marL="965200" lvl="1" indent="-342900" fontAlgn="auto">
              <a:spcBef>
                <a:spcPct val="0"/>
              </a:spcBef>
              <a:spcAft>
                <a:spcPts val="0"/>
              </a:spcAft>
              <a:buClr>
                <a:schemeClr val="accent2">
                  <a:shade val="75000"/>
                </a:schemeClr>
              </a:buClr>
              <a:buFontTx/>
              <a:buChar char="-"/>
              <a:defRPr/>
            </a:pPr>
            <a:r>
              <a:rPr lang="it-IT" dirty="0">
                <a:latin typeface="Verdana" pitchFamily="34" charset="0"/>
              </a:rPr>
              <a:t>m</a:t>
            </a:r>
            <a:r>
              <a:rPr lang="it-IT" dirty="0" smtClean="0">
                <a:latin typeface="Verdana" pitchFamily="34" charset="0"/>
              </a:rPr>
              <a:t>etodo </a:t>
            </a:r>
            <a:r>
              <a:rPr lang="it-IT" dirty="0" err="1" smtClean="0">
                <a:latin typeface="Verdana" pitchFamily="34" charset="0"/>
              </a:rPr>
              <a:t>sintotermico</a:t>
            </a:r>
            <a:r>
              <a:rPr lang="it-IT" dirty="0" smtClean="0">
                <a:latin typeface="Verdana" pitchFamily="34" charset="0"/>
              </a:rPr>
              <a:t> (</a:t>
            </a:r>
            <a:r>
              <a:rPr lang="it-IT" dirty="0" err="1" smtClean="0">
                <a:latin typeface="Verdana" pitchFamily="34" charset="0"/>
              </a:rPr>
              <a:t>Roetzger</a:t>
            </a:r>
            <a:r>
              <a:rPr lang="it-IT" dirty="0" smtClean="0">
                <a:latin typeface="Verdana" pitchFamily="34" charset="0"/>
              </a:rPr>
              <a:t>)</a:t>
            </a:r>
            <a:r>
              <a:rPr lang="it-IT" dirty="0">
                <a:latin typeface="Verdana" pitchFamily="34" charset="0"/>
              </a:rPr>
              <a:t/>
            </a:r>
            <a:br>
              <a:rPr lang="it-IT" dirty="0">
                <a:latin typeface="Verdana" pitchFamily="34" charset="0"/>
              </a:rPr>
            </a:br>
            <a:endParaRPr lang="it-IT" dirty="0">
              <a:latin typeface="Verdana" pitchFamily="34" charset="0"/>
            </a:endParaRPr>
          </a:p>
          <a:p>
            <a:pPr marL="901700" lvl="1" indent="-279400" fontAlgn="auto">
              <a:spcBef>
                <a:spcPct val="0"/>
              </a:spcBef>
              <a:spcAft>
                <a:spcPts val="0"/>
              </a:spcAft>
              <a:buClr>
                <a:schemeClr val="accent2">
                  <a:shade val="75000"/>
                </a:schemeClr>
              </a:buClr>
              <a:buFont typeface="Symbol" pitchFamily="18" charset="2"/>
              <a:buNone/>
              <a:defRPr/>
            </a:pPr>
            <a:r>
              <a:rPr lang="it-IT" dirty="0" smtClean="0">
                <a:latin typeface="Verdana" pitchFamily="34" charset="0"/>
              </a:rPr>
              <a:t>-  </a:t>
            </a:r>
            <a:r>
              <a:rPr lang="it-IT" dirty="0">
                <a:latin typeface="Verdana" pitchFamily="34" charset="0"/>
              </a:rPr>
              <a:t>metodo </a:t>
            </a:r>
            <a:r>
              <a:rPr lang="it-IT" dirty="0" err="1">
                <a:latin typeface="Verdana" pitchFamily="34" charset="0"/>
              </a:rPr>
              <a:t>Ogino-Knaus</a:t>
            </a:r>
            <a:r>
              <a:rPr lang="it-IT" dirty="0">
                <a:latin typeface="Verdana" pitchFamily="34" charset="0"/>
              </a:rPr>
              <a:t> </a:t>
            </a:r>
            <a:br>
              <a:rPr lang="it-IT" dirty="0">
                <a:latin typeface="Verdana" pitchFamily="34" charset="0"/>
              </a:rPr>
            </a:br>
            <a:endParaRPr lang="it-IT" dirty="0">
              <a:latin typeface="Verdana" pitchFamily="34" charset="0"/>
            </a:endParaRPr>
          </a:p>
          <a:p>
            <a:pPr marL="901700" lvl="1" indent="-279400" fontAlgn="auto">
              <a:spcBef>
                <a:spcPct val="0"/>
              </a:spcBef>
              <a:spcAft>
                <a:spcPts val="0"/>
              </a:spcAft>
              <a:buClr>
                <a:schemeClr val="accent2">
                  <a:shade val="75000"/>
                </a:schemeClr>
              </a:buClr>
              <a:buFont typeface="Symbol" pitchFamily="18" charset="2"/>
              <a:buNone/>
              <a:defRPr/>
            </a:pPr>
            <a:endParaRPr lang="it-IT" sz="1800" dirty="0">
              <a:latin typeface="Verdana" pitchFamily="34" charset="0"/>
            </a:endParaRPr>
          </a:p>
          <a:p>
            <a:pPr marL="0" indent="0" fontAlgn="auto">
              <a:spcBef>
                <a:spcPct val="0"/>
              </a:spcBef>
              <a:spcAft>
                <a:spcPts val="0"/>
              </a:spcAft>
              <a:buFont typeface="Wingdings 2"/>
              <a:buNone/>
              <a:defRPr/>
            </a:pPr>
            <a:endParaRPr lang="it-IT" sz="2400" dirty="0">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029" y="381000"/>
            <a:ext cx="8776228" cy="1088349"/>
          </a:xfrm>
        </p:spPr>
        <p:txBody>
          <a:bodyPr anchor="t"/>
          <a:lstStyle/>
          <a:p>
            <a:pPr algn="ctr">
              <a:spcBef>
                <a:spcPct val="50000"/>
              </a:spcBef>
            </a:pPr>
            <a:r>
              <a:rPr lang="it-IT" sz="3600" dirty="0" smtClean="0">
                <a:solidFill>
                  <a:srgbClr val="000099"/>
                </a:solidFill>
                <a:latin typeface="Verdana" charset="0"/>
              </a:rPr>
              <a:t>Storia </a:t>
            </a:r>
            <a:r>
              <a:rPr lang="it-IT" sz="3600" dirty="0">
                <a:solidFill>
                  <a:srgbClr val="000099"/>
                </a:solidFill>
                <a:latin typeface="Verdana" charset="0"/>
              </a:rPr>
              <a:t>della contraccezione in Italia</a:t>
            </a:r>
          </a:p>
        </p:txBody>
      </p:sp>
      <p:sp>
        <p:nvSpPr>
          <p:cNvPr id="5" name="CasellaDiTesto 4"/>
          <p:cNvSpPr txBox="1"/>
          <p:nvPr/>
        </p:nvSpPr>
        <p:spPr>
          <a:xfrm>
            <a:off x="6101188" y="1828800"/>
            <a:ext cx="2091836" cy="4208930"/>
          </a:xfrm>
          <a:prstGeom prst="rect">
            <a:avLst/>
          </a:prstGeom>
          <a:noFill/>
        </p:spPr>
        <p:txBody>
          <a:bodyPr wrap="square" rtlCol="0">
            <a:spAutoFit/>
          </a:bodyPr>
          <a:lstStyle/>
          <a:p>
            <a:endParaRPr lang="it-IT" dirty="0"/>
          </a:p>
        </p:txBody>
      </p:sp>
      <p:sp>
        <p:nvSpPr>
          <p:cNvPr id="4" name="Segnaposto contenuto 3"/>
          <p:cNvSpPr>
            <a:spLocks noGrp="1"/>
          </p:cNvSpPr>
          <p:nvPr>
            <p:ph idx="1"/>
          </p:nvPr>
        </p:nvSpPr>
        <p:spPr>
          <a:xfrm>
            <a:off x="452643" y="1144310"/>
            <a:ext cx="8323585" cy="5319155"/>
          </a:xfrm>
        </p:spPr>
        <p:txBody>
          <a:bodyPr>
            <a:normAutofit fontScale="85000" lnSpcReduction="20000"/>
          </a:bodyPr>
          <a:lstStyle/>
          <a:p>
            <a:pPr marL="0" indent="0" algn="ctr">
              <a:spcBef>
                <a:spcPct val="50000"/>
              </a:spcBef>
              <a:buNone/>
            </a:pPr>
            <a:r>
              <a:rPr lang="it-IT" sz="2800" b="1" dirty="0">
                <a:solidFill>
                  <a:srgbClr val="92D050"/>
                </a:solidFill>
              </a:rPr>
              <a:t>1971</a:t>
            </a:r>
          </a:p>
          <a:p>
            <a:pPr marL="0" indent="0" algn="ctr">
              <a:spcBef>
                <a:spcPct val="50000"/>
              </a:spcBef>
              <a:buNone/>
            </a:pPr>
            <a:r>
              <a:rPr lang="it-IT" sz="2800" b="1" dirty="0"/>
              <a:t>Abrogazione dell'articolo 553 del Codice Penale </a:t>
            </a:r>
            <a:r>
              <a:rPr lang="it-IT" sz="2800" b="1" dirty="0" smtClean="0"/>
              <a:t>sull’uso </a:t>
            </a:r>
            <a:r>
              <a:rPr lang="it-IT" sz="2800" b="1" dirty="0"/>
              <a:t>e la propaganda degli anticoncezionali</a:t>
            </a:r>
          </a:p>
          <a:p>
            <a:pPr marL="0" indent="0" algn="ctr">
              <a:spcBef>
                <a:spcPct val="50000"/>
              </a:spcBef>
              <a:buNone/>
            </a:pPr>
            <a:endParaRPr lang="it-IT" sz="2800" b="1" dirty="0"/>
          </a:p>
          <a:p>
            <a:pPr marL="0" indent="0" algn="ctr">
              <a:spcBef>
                <a:spcPct val="50000"/>
              </a:spcBef>
              <a:buNone/>
            </a:pPr>
            <a:r>
              <a:rPr lang="it-IT" sz="2800" b="1" dirty="0">
                <a:solidFill>
                  <a:srgbClr val="9DF131"/>
                </a:solidFill>
              </a:rPr>
              <a:t>1975</a:t>
            </a:r>
          </a:p>
          <a:p>
            <a:pPr marL="0" indent="0" algn="ctr">
              <a:spcBef>
                <a:spcPct val="50000"/>
              </a:spcBef>
              <a:buNone/>
            </a:pPr>
            <a:r>
              <a:rPr lang="it-IT" sz="2800" b="1" dirty="0"/>
              <a:t>Approvazione della legge 405/1975 sui consultori familiari </a:t>
            </a:r>
          </a:p>
          <a:p>
            <a:pPr algn="ctr">
              <a:spcBef>
                <a:spcPct val="50000"/>
              </a:spcBef>
            </a:pPr>
            <a:endParaRPr lang="it-IT" sz="2800" b="1" dirty="0"/>
          </a:p>
          <a:p>
            <a:pPr marL="0" indent="0" algn="ctr">
              <a:spcBef>
                <a:spcPct val="50000"/>
              </a:spcBef>
              <a:buNone/>
            </a:pPr>
            <a:r>
              <a:rPr lang="it-IT" sz="2800" b="1" dirty="0">
                <a:solidFill>
                  <a:srgbClr val="9DF131"/>
                </a:solidFill>
              </a:rPr>
              <a:t>1976</a:t>
            </a:r>
          </a:p>
          <a:p>
            <a:pPr marL="0" indent="0" algn="ctr">
              <a:spcBef>
                <a:spcPct val="50000"/>
              </a:spcBef>
              <a:buNone/>
            </a:pPr>
            <a:r>
              <a:rPr lang="it-IT" sz="2800" b="1" dirty="0"/>
              <a:t>Abrogazione delle norme che non consentivano la vendita di contraccettivi in farmacia, legate a disposizioni sul divieto di  registrazione di specialità medicinali e di presidi medico-chirurgici aventi indicazioni </a:t>
            </a:r>
            <a:r>
              <a:rPr lang="it-IT" sz="2800" b="1" dirty="0" smtClean="0"/>
              <a:t>anticoncezionali</a:t>
            </a:r>
          </a:p>
        </p:txBody>
      </p:sp>
    </p:spTree>
    <p:extLst>
      <p:ext uri="{BB962C8B-B14F-4D97-AF65-F5344CB8AC3E}">
        <p14:creationId xmlns:p14="http://schemas.microsoft.com/office/powerpoint/2010/main" xmlns="" val="169895208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4338" name="Rectangle 2"/>
          <p:cNvSpPr>
            <a:spLocks noGrp="1" noChangeArrowheads="1"/>
          </p:cNvSpPr>
          <p:nvPr>
            <p:ph type="title" idx="4294967295"/>
          </p:nvPr>
        </p:nvSpPr>
        <p:spPr>
          <a:xfrm>
            <a:off x="0" y="188913"/>
            <a:ext cx="8861425" cy="646112"/>
          </a:xfrm>
        </p:spPr>
        <p:txBody>
          <a:bodyPr anchor="t">
            <a:spAutoFit/>
          </a:bodyPr>
          <a:lstStyle/>
          <a:p>
            <a:pPr algn="ctr" fontAlgn="auto">
              <a:spcAft>
                <a:spcPts val="0"/>
              </a:spcAft>
              <a:defRPr/>
            </a:pPr>
            <a:r>
              <a:rPr lang="it-IT" sz="3600" b="1" smtClean="0">
                <a:solidFill>
                  <a:srgbClr val="FFC000"/>
                </a:solidFill>
                <a:latin typeface="Bookman Old Style" pitchFamily="18" charset="0"/>
              </a:rPr>
              <a:t>COITO INTERROTTO</a:t>
            </a:r>
            <a:endParaRPr lang="it-IT" sz="3600" b="1">
              <a:solidFill>
                <a:srgbClr val="FFC000"/>
              </a:solidFill>
              <a:latin typeface="Bookman Old Style" pitchFamily="18" charset="0"/>
            </a:endParaRPr>
          </a:p>
        </p:txBody>
      </p:sp>
      <p:sp>
        <p:nvSpPr>
          <p:cNvPr id="91139" name="Rectangle 3"/>
          <p:cNvSpPr>
            <a:spLocks noGrp="1" noChangeArrowheads="1"/>
          </p:cNvSpPr>
          <p:nvPr>
            <p:ph type="body" idx="4294967295"/>
          </p:nvPr>
        </p:nvSpPr>
        <p:spPr>
          <a:xfrm>
            <a:off x="539750" y="1006475"/>
            <a:ext cx="8604250" cy="5446713"/>
          </a:xfrm>
        </p:spPr>
        <p:txBody>
          <a:bodyPr/>
          <a:lstStyle/>
          <a:p>
            <a:pPr marL="92075" indent="-92075">
              <a:spcBef>
                <a:spcPts val="500"/>
              </a:spcBef>
              <a:spcAft>
                <a:spcPts val="500"/>
              </a:spcAft>
              <a:buFontTx/>
              <a:buNone/>
            </a:pPr>
            <a:r>
              <a:rPr lang="it-IT" sz="1800" smtClean="0">
                <a:latin typeface="Verdana" pitchFamily="34" charset="0"/>
              </a:rPr>
              <a:t>Si tratta di interrompere il coito prima dell'eiaculazione.</a:t>
            </a:r>
          </a:p>
          <a:p>
            <a:pPr marL="92075" indent="-92075">
              <a:spcBef>
                <a:spcPts val="500"/>
              </a:spcBef>
              <a:spcAft>
                <a:spcPts val="500"/>
              </a:spcAft>
              <a:buFontTx/>
              <a:buNone/>
            </a:pPr>
            <a:r>
              <a:rPr lang="it-IT" sz="2000" b="1" smtClean="0">
                <a:solidFill>
                  <a:srgbClr val="FFC000"/>
                </a:solidFill>
                <a:latin typeface="Verdana" pitchFamily="34" charset="0"/>
              </a:rPr>
              <a:t>Vantaggi</a:t>
            </a:r>
          </a:p>
          <a:p>
            <a:pPr marL="1692275" lvl="3">
              <a:spcBef>
                <a:spcPts val="500"/>
              </a:spcBef>
              <a:spcAft>
                <a:spcPts val="500"/>
              </a:spcAft>
              <a:buFont typeface="Symbol" pitchFamily="18" charset="2"/>
              <a:buChar char="·"/>
            </a:pPr>
            <a:r>
              <a:rPr lang="it-IT" sz="1800" smtClean="0">
                <a:latin typeface="Verdana" pitchFamily="34" charset="0"/>
              </a:rPr>
              <a:t>Nessuna pianificazione del rapporto</a:t>
            </a:r>
          </a:p>
          <a:p>
            <a:pPr marL="1692275" lvl="3">
              <a:spcBef>
                <a:spcPts val="500"/>
              </a:spcBef>
              <a:spcAft>
                <a:spcPts val="500"/>
              </a:spcAft>
              <a:buFont typeface="Symbol" pitchFamily="18" charset="2"/>
              <a:buChar char="·"/>
            </a:pPr>
            <a:r>
              <a:rPr lang="it-IT" sz="1800" smtClean="0">
                <a:latin typeface="Verdana" pitchFamily="34" charset="0"/>
              </a:rPr>
              <a:t>Non è costoso </a:t>
            </a:r>
          </a:p>
          <a:p>
            <a:pPr marL="1692275" lvl="3">
              <a:spcBef>
                <a:spcPts val="500"/>
              </a:spcBef>
              <a:spcAft>
                <a:spcPts val="500"/>
              </a:spcAft>
              <a:buFont typeface="Symbol" pitchFamily="18" charset="2"/>
              <a:buChar char="·"/>
            </a:pPr>
            <a:r>
              <a:rPr lang="it-IT" sz="1800" smtClean="0">
                <a:latin typeface="Verdana" pitchFamily="34" charset="0"/>
              </a:rPr>
              <a:t>Utilizzabile quando non è disponibile nessun altro metodo </a:t>
            </a:r>
          </a:p>
          <a:p>
            <a:pPr marL="92075" indent="-92075">
              <a:spcBef>
                <a:spcPts val="500"/>
              </a:spcBef>
              <a:spcAft>
                <a:spcPts val="500"/>
              </a:spcAft>
              <a:buFontTx/>
              <a:buNone/>
            </a:pPr>
            <a:r>
              <a:rPr lang="it-IT" sz="2000" b="1" smtClean="0">
                <a:solidFill>
                  <a:srgbClr val="FFC000"/>
                </a:solidFill>
                <a:latin typeface="Verdana" pitchFamily="34" charset="0"/>
              </a:rPr>
              <a:t>Svantaggi</a:t>
            </a:r>
          </a:p>
          <a:p>
            <a:pPr marL="1692275" lvl="3">
              <a:spcBef>
                <a:spcPts val="500"/>
              </a:spcBef>
              <a:spcAft>
                <a:spcPts val="500"/>
              </a:spcAft>
              <a:buFont typeface="Symbol" pitchFamily="18" charset="2"/>
              <a:buChar char="·"/>
            </a:pPr>
            <a:r>
              <a:rPr lang="it-IT" sz="1800" smtClean="0">
                <a:latin typeface="Verdana" pitchFamily="34" charset="0"/>
              </a:rPr>
              <a:t>Poco affidabile; tra l'altro richiede un'elevata dose di autocontrollo</a:t>
            </a:r>
          </a:p>
          <a:p>
            <a:pPr marL="1692275" lvl="3">
              <a:spcBef>
                <a:spcPts val="500"/>
              </a:spcBef>
              <a:spcAft>
                <a:spcPts val="500"/>
              </a:spcAft>
              <a:buFont typeface="Symbol" pitchFamily="18" charset="2"/>
              <a:buChar char="·"/>
            </a:pPr>
            <a:r>
              <a:rPr lang="it-IT" sz="1800" smtClean="0">
                <a:latin typeface="Verdana" pitchFamily="34" charset="0"/>
              </a:rPr>
              <a:t>Interferisce con il piacere sessuale</a:t>
            </a:r>
          </a:p>
          <a:p>
            <a:pPr marL="1692275" lvl="3">
              <a:spcBef>
                <a:spcPts val="500"/>
              </a:spcBef>
              <a:spcAft>
                <a:spcPts val="500"/>
              </a:spcAft>
              <a:buFont typeface="Symbol" pitchFamily="18" charset="2"/>
              <a:buChar char="·"/>
            </a:pPr>
            <a:r>
              <a:rPr lang="it-IT" sz="1800" smtClean="0">
                <a:latin typeface="Verdana" pitchFamily="34" charset="0"/>
              </a:rPr>
              <a:t>Può essere difficile determinare con esattezza il momento dell'eiaculazione</a:t>
            </a:r>
          </a:p>
          <a:p>
            <a:pPr marL="1692275" lvl="3">
              <a:spcBef>
                <a:spcPts val="500"/>
              </a:spcBef>
              <a:spcAft>
                <a:spcPts val="500"/>
              </a:spcAft>
              <a:buFont typeface="Symbol" pitchFamily="18" charset="2"/>
              <a:buChar char="·"/>
            </a:pPr>
            <a:r>
              <a:rPr lang="it-IT" sz="1800" smtClean="0">
                <a:latin typeface="Verdana" pitchFamily="34" charset="0"/>
              </a:rPr>
              <a:t>Non protegge dalle malattie a trasmissione sessuale </a:t>
            </a:r>
          </a:p>
          <a:p>
            <a:pPr marL="1692275" lvl="3">
              <a:spcBef>
                <a:spcPts val="500"/>
              </a:spcBef>
              <a:spcAft>
                <a:spcPts val="500"/>
              </a:spcAft>
              <a:buFont typeface="Symbol" pitchFamily="18" charset="2"/>
              <a:buChar char="·"/>
            </a:pPr>
            <a:endParaRPr lang="it-IT" sz="1800" smtClean="0">
              <a:latin typeface="Verdana" pitchFamily="34" charset="0"/>
            </a:endParaRPr>
          </a:p>
          <a:p>
            <a:pPr marL="92075" indent="-92075">
              <a:spcBef>
                <a:spcPts val="500"/>
              </a:spcBef>
              <a:spcAft>
                <a:spcPts val="500"/>
              </a:spcAft>
              <a:buFontTx/>
              <a:buNone/>
            </a:pPr>
            <a:r>
              <a:rPr lang="it-IT" sz="2000" smtClean="0">
                <a:solidFill>
                  <a:srgbClr val="FFC000"/>
                </a:solidFill>
                <a:latin typeface="Verdana" pitchFamily="34" charset="0"/>
              </a:rPr>
              <a:t>Indice di Pearl: </a:t>
            </a:r>
            <a:r>
              <a:rPr lang="it-IT" sz="1800" smtClean="0">
                <a:latin typeface="Verdana" pitchFamily="34" charset="0"/>
              </a:rPr>
              <a:t>10-20% nelle condizioni più favorevoli</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6386" name="Rectangle 2"/>
          <p:cNvSpPr>
            <a:spLocks noGrp="1" noChangeArrowheads="1"/>
          </p:cNvSpPr>
          <p:nvPr>
            <p:ph type="title" idx="4294967295"/>
          </p:nvPr>
        </p:nvSpPr>
        <p:spPr>
          <a:xfrm>
            <a:off x="0" y="179388"/>
            <a:ext cx="8861425" cy="579437"/>
          </a:xfrm>
        </p:spPr>
        <p:txBody>
          <a:bodyPr anchor="t">
            <a:spAutoFit/>
          </a:bodyPr>
          <a:lstStyle/>
          <a:p>
            <a:pPr algn="ctr" fontAlgn="auto">
              <a:spcAft>
                <a:spcPts val="0"/>
              </a:spcAft>
              <a:defRPr/>
            </a:pPr>
            <a:r>
              <a:rPr lang="it-IT" sz="3200" b="1" smtClean="0">
                <a:solidFill>
                  <a:srgbClr val="FFC000"/>
                </a:solidFill>
                <a:latin typeface="Verdana" pitchFamily="34" charset="0"/>
              </a:rPr>
              <a:t>TEMPERATURA BASALE</a:t>
            </a:r>
            <a:endParaRPr lang="it-IT" sz="3200" b="1">
              <a:solidFill>
                <a:srgbClr val="FFC000"/>
              </a:solidFill>
              <a:latin typeface="Bookman Old Style" pitchFamily="18" charset="0"/>
            </a:endParaRPr>
          </a:p>
        </p:txBody>
      </p:sp>
      <p:sp>
        <p:nvSpPr>
          <p:cNvPr id="93187" name="Rectangle 3"/>
          <p:cNvSpPr>
            <a:spLocks noGrp="1" noChangeArrowheads="1"/>
          </p:cNvSpPr>
          <p:nvPr>
            <p:ph type="body" sz="half" idx="4294967295"/>
          </p:nvPr>
        </p:nvSpPr>
        <p:spPr>
          <a:xfrm>
            <a:off x="4446588" y="1052513"/>
            <a:ext cx="4697412" cy="4654550"/>
          </a:xfrm>
        </p:spPr>
        <p:txBody>
          <a:bodyPr/>
          <a:lstStyle/>
          <a:p>
            <a:pPr>
              <a:spcBef>
                <a:spcPct val="0"/>
              </a:spcBef>
            </a:pPr>
            <a:r>
              <a:rPr lang="it-IT" sz="1500" smtClean="0">
                <a:latin typeface="Verdana" pitchFamily="34" charset="0"/>
              </a:rPr>
              <a:t>La premessa biologica di questo metodo è l'effetto termogenetico del progesterone: dopo l’ovulazione l’incrementata produzione di progesterone provoca un aumento della temperatura basale.</a:t>
            </a:r>
          </a:p>
          <a:p>
            <a:pPr>
              <a:spcBef>
                <a:spcPct val="0"/>
              </a:spcBef>
            </a:pPr>
            <a:endParaRPr lang="it-IT" sz="1500" smtClean="0">
              <a:latin typeface="Verdana" pitchFamily="34" charset="0"/>
            </a:endParaRPr>
          </a:p>
          <a:p>
            <a:pPr>
              <a:spcBef>
                <a:spcPct val="0"/>
              </a:spcBef>
            </a:pPr>
            <a:r>
              <a:rPr lang="it-IT" sz="1500" smtClean="0">
                <a:latin typeface="Verdana" pitchFamily="34" charset="0"/>
              </a:rPr>
              <a:t>Misurazione della temperatura al mattino prima di alzarsi attraverso specifici termometri per via orale, anale o vaginale. </a:t>
            </a:r>
          </a:p>
          <a:p>
            <a:pPr>
              <a:spcBef>
                <a:spcPct val="0"/>
              </a:spcBef>
            </a:pPr>
            <a:endParaRPr lang="it-IT" sz="1500" smtClean="0">
              <a:latin typeface="Verdana" pitchFamily="34" charset="0"/>
            </a:endParaRPr>
          </a:p>
          <a:p>
            <a:pPr>
              <a:spcBef>
                <a:spcPct val="0"/>
              </a:spcBef>
            </a:pPr>
            <a:r>
              <a:rPr lang="it-IT" sz="1500" smtClean="0">
                <a:latin typeface="Verdana" pitchFamily="34" charset="0"/>
              </a:rPr>
              <a:t>L'ovulazione si considera avvenuta quando la temperatura basale sale di 0,3-0,5 °C.</a:t>
            </a:r>
          </a:p>
          <a:p>
            <a:pPr>
              <a:spcBef>
                <a:spcPct val="0"/>
              </a:spcBef>
            </a:pPr>
            <a:endParaRPr lang="it-IT" sz="1500" smtClean="0">
              <a:latin typeface="Verdana" pitchFamily="34" charset="0"/>
            </a:endParaRPr>
          </a:p>
          <a:p>
            <a:pPr>
              <a:spcBef>
                <a:spcPct val="0"/>
              </a:spcBef>
            </a:pPr>
            <a:r>
              <a:rPr lang="it-IT" sz="1500" smtClean="0">
                <a:latin typeface="Verdana" pitchFamily="34" charset="0"/>
              </a:rPr>
              <a:t>Considerati “non fertili” i giorni dal 3° dopo il rialzo termico al 4° post-mestruale.</a:t>
            </a:r>
          </a:p>
          <a:p>
            <a:pPr>
              <a:spcBef>
                <a:spcPct val="0"/>
              </a:spcBef>
            </a:pPr>
            <a:endParaRPr lang="it-IT" sz="1500" smtClean="0">
              <a:latin typeface="Verdana" pitchFamily="34" charset="0"/>
            </a:endParaRPr>
          </a:p>
          <a:p>
            <a:pPr>
              <a:spcBef>
                <a:spcPct val="0"/>
              </a:spcBef>
            </a:pPr>
            <a:r>
              <a:rPr lang="it-IT" sz="1500" smtClean="0">
                <a:latin typeface="Verdana" pitchFamily="34" charset="0"/>
              </a:rPr>
              <a:t>Ci si deve astenere dai rapporti sessuali da 3 giorni prima a 3 giorni dopo l'aumento della temperatura.</a:t>
            </a:r>
          </a:p>
        </p:txBody>
      </p:sp>
      <p:pic>
        <p:nvPicPr>
          <p:cNvPr id="93188" name="Picture 4" descr="met nat-temp"/>
          <p:cNvPicPr>
            <a:picLocks noGrp="1" noChangeAspect="1" noChangeArrowheads="1"/>
          </p:cNvPicPr>
          <p:nvPr>
            <p:ph sz="half" idx="4294967295"/>
          </p:nvPr>
        </p:nvPicPr>
        <p:blipFill>
          <a:blip r:embed="rId2" cstate="print"/>
          <a:srcRect/>
          <a:stretch>
            <a:fillRect/>
          </a:stretch>
        </p:blipFill>
        <p:spPr>
          <a:xfrm>
            <a:off x="0" y="1006475"/>
            <a:ext cx="3836988" cy="4114800"/>
          </a:xfrm>
        </p:spPr>
      </p:pic>
      <p:sp>
        <p:nvSpPr>
          <p:cNvPr id="93189" name="Rectangle 8"/>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94210" name="Text Box 7"/>
          <p:cNvSpPr txBox="1">
            <a:spLocks noChangeArrowheads="1"/>
          </p:cNvSpPr>
          <p:nvPr/>
        </p:nvSpPr>
        <p:spPr bwMode="auto">
          <a:xfrm>
            <a:off x="2422525" y="3617913"/>
            <a:ext cx="184150" cy="457200"/>
          </a:xfrm>
          <a:prstGeom prst="rect">
            <a:avLst/>
          </a:prstGeom>
          <a:noFill/>
          <a:ln w="9525">
            <a:noFill/>
            <a:miter lim="800000"/>
            <a:headEnd/>
            <a:tailEnd/>
          </a:ln>
        </p:spPr>
        <p:txBody>
          <a:bodyPr wrap="none">
            <a:spAutoFit/>
          </a:bodyPr>
          <a:lstStyle/>
          <a:p>
            <a:endParaRPr lang="it-IT" sz="2400">
              <a:latin typeface="Arial Narrow" pitchFamily="34" charset="0"/>
            </a:endParaRPr>
          </a:p>
        </p:txBody>
      </p:sp>
      <p:pic>
        <p:nvPicPr>
          <p:cNvPr id="94211" name="Picture 9" descr="temp bas"/>
          <p:cNvPicPr>
            <a:picLocks noChangeAspect="1" noChangeArrowheads="1"/>
          </p:cNvPicPr>
          <p:nvPr/>
        </p:nvPicPr>
        <p:blipFill>
          <a:blip r:embed="rId2" cstate="print"/>
          <a:srcRect/>
          <a:stretch>
            <a:fillRect/>
          </a:stretch>
        </p:blipFill>
        <p:spPr bwMode="auto">
          <a:xfrm>
            <a:off x="1741488" y="1006475"/>
            <a:ext cx="5661025" cy="1925638"/>
          </a:xfrm>
          <a:prstGeom prst="rect">
            <a:avLst/>
          </a:prstGeom>
          <a:noFill/>
          <a:ln w="9525">
            <a:noFill/>
            <a:miter lim="800000"/>
            <a:headEnd/>
            <a:tailEnd/>
          </a:ln>
        </p:spPr>
      </p:pic>
      <p:sp>
        <p:nvSpPr>
          <p:cNvPr id="94212" name="Text Box 10"/>
          <p:cNvSpPr txBox="1">
            <a:spLocks noChangeArrowheads="1"/>
          </p:cNvSpPr>
          <p:nvPr/>
        </p:nvSpPr>
        <p:spPr bwMode="auto">
          <a:xfrm>
            <a:off x="4022725" y="188913"/>
            <a:ext cx="184150" cy="457200"/>
          </a:xfrm>
          <a:prstGeom prst="rect">
            <a:avLst/>
          </a:prstGeom>
          <a:noFill/>
          <a:ln w="9525">
            <a:noFill/>
            <a:miter lim="800000"/>
            <a:headEnd/>
            <a:tailEnd/>
          </a:ln>
        </p:spPr>
        <p:txBody>
          <a:bodyPr wrap="none">
            <a:spAutoFit/>
          </a:bodyPr>
          <a:lstStyle/>
          <a:p>
            <a:endParaRPr lang="it-IT" sz="2400">
              <a:latin typeface="Arial Narrow" pitchFamily="34" charset="0"/>
            </a:endParaRPr>
          </a:p>
        </p:txBody>
      </p:sp>
      <p:sp>
        <p:nvSpPr>
          <p:cNvPr id="94213" name="Text Box 11"/>
          <p:cNvSpPr txBox="1">
            <a:spLocks noChangeArrowheads="1"/>
          </p:cNvSpPr>
          <p:nvPr/>
        </p:nvSpPr>
        <p:spPr bwMode="auto">
          <a:xfrm>
            <a:off x="127000" y="179388"/>
            <a:ext cx="8861425" cy="523875"/>
          </a:xfrm>
          <a:prstGeom prst="rect">
            <a:avLst/>
          </a:prstGeom>
          <a:noFill/>
          <a:ln w="9525">
            <a:noFill/>
            <a:miter lim="800000"/>
            <a:headEnd/>
            <a:tailEnd/>
          </a:ln>
        </p:spPr>
        <p:txBody>
          <a:bodyPr>
            <a:spAutoFit/>
          </a:bodyPr>
          <a:lstStyle/>
          <a:p>
            <a:pPr algn="ctr"/>
            <a:r>
              <a:rPr lang="it-IT" sz="2800" b="1">
                <a:solidFill>
                  <a:srgbClr val="FFC000"/>
                </a:solidFill>
                <a:latin typeface="Verdana" pitchFamily="34" charset="0"/>
              </a:rPr>
              <a:t>TEMPERATURA BASALE</a:t>
            </a:r>
          </a:p>
        </p:txBody>
      </p:sp>
      <p:sp>
        <p:nvSpPr>
          <p:cNvPr id="94214" name="Rectangle 14"/>
          <p:cNvSpPr>
            <a:spLocks noChangeArrowheads="1"/>
          </p:cNvSpPr>
          <p:nvPr/>
        </p:nvSpPr>
        <p:spPr bwMode="auto">
          <a:xfrm>
            <a:off x="287338" y="2971800"/>
            <a:ext cx="8534400" cy="3000375"/>
          </a:xfrm>
          <a:prstGeom prst="rect">
            <a:avLst/>
          </a:prstGeom>
          <a:noFill/>
          <a:ln w="9525">
            <a:noFill/>
            <a:miter lim="800000"/>
            <a:headEnd/>
            <a:tailEnd/>
          </a:ln>
        </p:spPr>
        <p:txBody>
          <a:bodyPr>
            <a:spAutoFit/>
          </a:bodyPr>
          <a:lstStyle/>
          <a:p>
            <a:pPr>
              <a:spcBef>
                <a:spcPts val="400"/>
              </a:spcBef>
              <a:spcAft>
                <a:spcPts val="400"/>
              </a:spcAft>
            </a:pPr>
            <a:r>
              <a:rPr lang="it-IT" b="1">
                <a:solidFill>
                  <a:srgbClr val="FFC000"/>
                </a:solidFill>
                <a:latin typeface="Verdana" pitchFamily="34" charset="0"/>
              </a:rPr>
              <a:t>Svantaggi </a:t>
            </a:r>
          </a:p>
          <a:p>
            <a:pPr>
              <a:spcBef>
                <a:spcPts val="400"/>
              </a:spcBef>
              <a:spcAft>
                <a:spcPts val="400"/>
              </a:spcAft>
              <a:buFontTx/>
              <a:buChar char="•"/>
            </a:pPr>
            <a:r>
              <a:rPr lang="it-IT">
                <a:latin typeface="Verdana" pitchFamily="34" charset="0"/>
              </a:rPr>
              <a:t> Necessità di programmare i rapporti</a:t>
            </a:r>
          </a:p>
          <a:p>
            <a:pPr>
              <a:spcBef>
                <a:spcPts val="400"/>
              </a:spcBef>
              <a:spcAft>
                <a:spcPts val="400"/>
              </a:spcAft>
              <a:buFontTx/>
              <a:buChar char="•"/>
            </a:pPr>
            <a:r>
              <a:rPr lang="it-IT">
                <a:latin typeface="Verdana" pitchFamily="34" charset="0"/>
              </a:rPr>
              <a:t> Totalmente inaffidabile in caso di mancata ovulazione</a:t>
            </a:r>
          </a:p>
          <a:p>
            <a:pPr>
              <a:spcBef>
                <a:spcPts val="400"/>
              </a:spcBef>
              <a:spcAft>
                <a:spcPts val="400"/>
              </a:spcAft>
              <a:buFontTx/>
              <a:buChar char="•"/>
            </a:pPr>
            <a:r>
              <a:rPr lang="it-IT">
                <a:latin typeface="Verdana" pitchFamily="34" charset="0"/>
              </a:rPr>
              <a:t> Totalmente inaffidabile in caso di malesseri o malattie</a:t>
            </a:r>
          </a:p>
          <a:p>
            <a:pPr>
              <a:spcBef>
                <a:spcPts val="400"/>
              </a:spcBef>
              <a:spcAft>
                <a:spcPts val="400"/>
              </a:spcAft>
              <a:buFontTx/>
              <a:buChar char="•"/>
            </a:pPr>
            <a:r>
              <a:rPr lang="it-IT">
                <a:latin typeface="Verdana" pitchFamily="34" charset="0"/>
              </a:rPr>
              <a:t> Scarsa affidabilità globale</a:t>
            </a:r>
          </a:p>
          <a:p>
            <a:pPr>
              <a:spcBef>
                <a:spcPts val="400"/>
              </a:spcBef>
              <a:spcAft>
                <a:spcPts val="400"/>
              </a:spcAft>
              <a:buFontTx/>
              <a:buChar char="•"/>
            </a:pPr>
            <a:r>
              <a:rPr lang="it-IT">
                <a:latin typeface="Verdana" pitchFamily="34" charset="0"/>
              </a:rPr>
              <a:t> Impossibilità di prevedere con certezza il momento dell’ovulazione</a:t>
            </a:r>
          </a:p>
          <a:p>
            <a:pPr>
              <a:spcBef>
                <a:spcPts val="400"/>
              </a:spcBef>
              <a:spcAft>
                <a:spcPts val="400"/>
              </a:spcAft>
            </a:pPr>
            <a:endParaRPr lang="it-IT">
              <a:solidFill>
                <a:schemeClr val="bg1"/>
              </a:solidFill>
              <a:latin typeface="Verdana" pitchFamily="34" charset="0"/>
            </a:endParaRPr>
          </a:p>
          <a:p>
            <a:pPr>
              <a:spcBef>
                <a:spcPts val="400"/>
              </a:spcBef>
              <a:spcAft>
                <a:spcPts val="400"/>
              </a:spcAft>
            </a:pPr>
            <a:r>
              <a:rPr lang="it-IT" b="1">
                <a:solidFill>
                  <a:srgbClr val="FFC000"/>
                </a:solidFill>
                <a:latin typeface="Verdana" pitchFamily="34" charset="0"/>
              </a:rPr>
              <a:t>Indice di Pearl: </a:t>
            </a:r>
            <a:r>
              <a:rPr lang="it-IT">
                <a:latin typeface="Verdana" pitchFamily="34" charset="0"/>
              </a:rPr>
              <a:t>8-15%</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5362" name="Rectangle 2"/>
          <p:cNvSpPr>
            <a:spLocks noGrp="1" noChangeArrowheads="1"/>
          </p:cNvSpPr>
          <p:nvPr>
            <p:ph type="title" idx="4294967295"/>
          </p:nvPr>
        </p:nvSpPr>
        <p:spPr>
          <a:xfrm>
            <a:off x="0" y="179388"/>
            <a:ext cx="8861425" cy="579437"/>
          </a:xfrm>
        </p:spPr>
        <p:txBody>
          <a:bodyPr anchor="t">
            <a:spAutoFit/>
          </a:bodyPr>
          <a:lstStyle/>
          <a:p>
            <a:pPr algn="ctr" fontAlgn="auto">
              <a:spcAft>
                <a:spcPts val="0"/>
              </a:spcAft>
              <a:defRPr/>
            </a:pPr>
            <a:r>
              <a:rPr lang="it-IT" sz="3200" b="1">
                <a:solidFill>
                  <a:srgbClr val="FFC000"/>
                </a:solidFill>
                <a:latin typeface="Verdana" pitchFamily="34" charset="0"/>
              </a:rPr>
              <a:t>Metodo del muco cervicale (Billings)</a:t>
            </a:r>
            <a:endParaRPr lang="it-IT" sz="3200" b="1">
              <a:solidFill>
                <a:srgbClr val="FFC000"/>
              </a:solidFill>
              <a:latin typeface="Bookman Old Style" pitchFamily="18" charset="0"/>
            </a:endParaRPr>
          </a:p>
        </p:txBody>
      </p:sp>
      <p:sp>
        <p:nvSpPr>
          <p:cNvPr id="15363" name="Rectangle 3"/>
          <p:cNvSpPr>
            <a:spLocks noGrp="1" noChangeArrowheads="1"/>
          </p:cNvSpPr>
          <p:nvPr>
            <p:ph type="body" sz="half" idx="4294967295"/>
          </p:nvPr>
        </p:nvSpPr>
        <p:spPr>
          <a:xfrm>
            <a:off x="4343400" y="1006475"/>
            <a:ext cx="4800600" cy="2819400"/>
          </a:xfrm>
        </p:spPr>
        <p:txBody>
          <a:bodyPr>
            <a:normAutofit lnSpcReduction="10000"/>
          </a:bodyPr>
          <a:lstStyle/>
          <a:p>
            <a:pPr marL="274320" indent="-274320" fontAlgn="auto">
              <a:lnSpc>
                <a:spcPct val="80000"/>
              </a:lnSpc>
              <a:spcAft>
                <a:spcPts val="0"/>
              </a:spcAft>
              <a:buFontTx/>
              <a:buNone/>
              <a:defRPr/>
            </a:pPr>
            <a:r>
              <a:rPr lang="it-IT" sz="1800" b="1" dirty="0">
                <a:solidFill>
                  <a:srgbClr val="FFC000"/>
                </a:solidFill>
                <a:latin typeface="Verdana" pitchFamily="34" charset="0"/>
              </a:rPr>
              <a:t>Caratteristiche</a:t>
            </a:r>
            <a:r>
              <a:rPr lang="it-IT" sz="1600" b="1" dirty="0">
                <a:solidFill>
                  <a:srgbClr val="FFC000"/>
                </a:solidFill>
                <a:latin typeface="Verdana" pitchFamily="34" charset="0"/>
              </a:rPr>
              <a:t> </a:t>
            </a:r>
            <a:br>
              <a:rPr lang="it-IT" sz="1600" b="1" dirty="0">
                <a:solidFill>
                  <a:srgbClr val="FFC000"/>
                </a:solidFill>
                <a:latin typeface="Verdana" pitchFamily="34" charset="0"/>
              </a:rPr>
            </a:br>
            <a:endParaRPr lang="it-IT" sz="1600" b="1" dirty="0">
              <a:solidFill>
                <a:srgbClr val="FFC000"/>
              </a:solidFill>
              <a:latin typeface="Verdana" pitchFamily="34" charset="0"/>
            </a:endParaRPr>
          </a:p>
          <a:p>
            <a:pPr marL="274320" indent="-274320" fontAlgn="auto">
              <a:lnSpc>
                <a:spcPct val="80000"/>
              </a:lnSpc>
              <a:spcAft>
                <a:spcPts val="0"/>
              </a:spcAft>
              <a:buFont typeface="Wingdings 2"/>
              <a:buChar char=""/>
              <a:defRPr/>
            </a:pPr>
            <a:r>
              <a:rPr lang="it-IT" sz="1600" dirty="0">
                <a:latin typeface="Verdana" pitchFamily="34" charset="0"/>
              </a:rPr>
              <a:t>Osservazione della consistenza del muco cervicale: in prossimità dell'ovulazione diventa più abbondante, fluido, elastico e può essere stirato in lunghi filamenti</a:t>
            </a:r>
          </a:p>
          <a:p>
            <a:pPr marL="274320" indent="-274320" fontAlgn="auto">
              <a:lnSpc>
                <a:spcPct val="80000"/>
              </a:lnSpc>
              <a:spcAft>
                <a:spcPts val="0"/>
              </a:spcAft>
              <a:buFont typeface="Wingdings 2"/>
              <a:buChar char=""/>
              <a:defRPr/>
            </a:pPr>
            <a:endParaRPr lang="it-IT" sz="1600" dirty="0">
              <a:latin typeface="Verdana" pitchFamily="34" charset="0"/>
            </a:endParaRPr>
          </a:p>
          <a:p>
            <a:pPr marL="274320" indent="-274320" fontAlgn="auto">
              <a:lnSpc>
                <a:spcPct val="80000"/>
              </a:lnSpc>
              <a:spcAft>
                <a:spcPts val="0"/>
              </a:spcAft>
              <a:buFont typeface="Wingdings 2"/>
              <a:buChar char=""/>
              <a:defRPr/>
            </a:pPr>
            <a:r>
              <a:rPr lang="it-IT" sz="1600" dirty="0">
                <a:latin typeface="Verdana" pitchFamily="34" charset="0"/>
              </a:rPr>
              <a:t>“Periodo fertile” dall’inizio della produzione a 4 giorni dopo il giorno di picco</a:t>
            </a:r>
          </a:p>
          <a:p>
            <a:pPr marL="274320" indent="-274320" fontAlgn="auto">
              <a:lnSpc>
                <a:spcPct val="80000"/>
              </a:lnSpc>
              <a:spcAft>
                <a:spcPts val="0"/>
              </a:spcAft>
              <a:buFont typeface="Wingdings 2"/>
              <a:buChar char=""/>
              <a:defRPr/>
            </a:pPr>
            <a:endParaRPr lang="it-IT" sz="1600" dirty="0">
              <a:latin typeface="Verdana" pitchFamily="34" charset="0"/>
            </a:endParaRPr>
          </a:p>
          <a:p>
            <a:pPr marL="274320" indent="-274320" fontAlgn="auto">
              <a:lnSpc>
                <a:spcPct val="80000"/>
              </a:lnSpc>
              <a:spcAft>
                <a:spcPts val="0"/>
              </a:spcAft>
              <a:buFont typeface="Wingdings 2"/>
              <a:buChar char=""/>
              <a:defRPr/>
            </a:pPr>
            <a:r>
              <a:rPr lang="it-IT" sz="1600" dirty="0">
                <a:latin typeface="Verdana" pitchFamily="34" charset="0"/>
              </a:rPr>
              <a:t>Comporta la necessità di astensione dai rapporti sessuali nel periodo fertile</a:t>
            </a:r>
          </a:p>
        </p:txBody>
      </p:sp>
      <p:pic>
        <p:nvPicPr>
          <p:cNvPr id="92164" name="Picture 6" descr="Billings"/>
          <p:cNvPicPr preferRelativeResize="0">
            <a:picLocks noChangeAspect="1" noChangeArrowheads="1"/>
          </p:cNvPicPr>
          <p:nvPr/>
        </p:nvPicPr>
        <p:blipFill>
          <a:blip r:embed="rId2" cstate="print"/>
          <a:srcRect/>
          <a:stretch>
            <a:fillRect/>
          </a:stretch>
        </p:blipFill>
        <p:spPr bwMode="auto">
          <a:xfrm>
            <a:off x="287338" y="1006475"/>
            <a:ext cx="3124200" cy="2543175"/>
          </a:xfrm>
          <a:prstGeom prst="rect">
            <a:avLst/>
          </a:prstGeom>
          <a:noFill/>
          <a:ln w="9525">
            <a:noFill/>
            <a:miter lim="800000"/>
            <a:headEnd/>
            <a:tailEnd/>
          </a:ln>
        </p:spPr>
      </p:pic>
      <p:sp>
        <p:nvSpPr>
          <p:cNvPr id="92165" name="Text Box 7"/>
          <p:cNvSpPr txBox="1">
            <a:spLocks noChangeArrowheads="1"/>
          </p:cNvSpPr>
          <p:nvPr/>
        </p:nvSpPr>
        <p:spPr bwMode="auto">
          <a:xfrm>
            <a:off x="287338" y="3733800"/>
            <a:ext cx="5275262" cy="2728913"/>
          </a:xfrm>
          <a:prstGeom prst="rect">
            <a:avLst/>
          </a:prstGeom>
          <a:noFill/>
          <a:ln w="9525">
            <a:noFill/>
            <a:miter lim="800000"/>
            <a:headEnd/>
            <a:tailEnd/>
          </a:ln>
        </p:spPr>
        <p:txBody>
          <a:bodyPr>
            <a:spAutoFit/>
          </a:bodyPr>
          <a:lstStyle/>
          <a:p>
            <a:pPr marL="266700" indent="-266700">
              <a:spcBef>
                <a:spcPts val="400"/>
              </a:spcBef>
              <a:spcAft>
                <a:spcPts val="400"/>
              </a:spcAft>
            </a:pPr>
            <a:r>
              <a:rPr lang="it-IT" b="1" dirty="0">
                <a:solidFill>
                  <a:srgbClr val="FFC000"/>
                </a:solidFill>
                <a:latin typeface="Verdana" pitchFamily="34" charset="0"/>
              </a:rPr>
              <a:t>Svantaggi  </a:t>
            </a:r>
          </a:p>
          <a:p>
            <a:pPr marL="266700" indent="-266700">
              <a:spcBef>
                <a:spcPts val="400"/>
              </a:spcBef>
              <a:spcAft>
                <a:spcPts val="400"/>
              </a:spcAft>
              <a:buFontTx/>
              <a:buChar char="•"/>
            </a:pPr>
            <a:r>
              <a:rPr lang="it-IT" sz="1600" dirty="0">
                <a:latin typeface="Verdana" pitchFamily="34" charset="0"/>
              </a:rPr>
              <a:t>Necessità di programmare i rapporti</a:t>
            </a:r>
          </a:p>
          <a:p>
            <a:pPr marL="266700" indent="-266700">
              <a:spcBef>
                <a:spcPts val="400"/>
              </a:spcBef>
              <a:spcAft>
                <a:spcPts val="400"/>
              </a:spcAft>
              <a:buFontTx/>
              <a:buChar char="•"/>
            </a:pPr>
            <a:r>
              <a:rPr lang="it-IT" sz="1600" dirty="0">
                <a:latin typeface="Verdana" pitchFamily="34" charset="0"/>
              </a:rPr>
              <a:t>Il muco può subire variazioni anche per cause</a:t>
            </a:r>
            <a:br>
              <a:rPr lang="it-IT" sz="1600" dirty="0">
                <a:latin typeface="Verdana" pitchFamily="34" charset="0"/>
              </a:rPr>
            </a:br>
            <a:r>
              <a:rPr lang="it-IT" sz="1600" dirty="0">
                <a:latin typeface="Verdana" pitchFamily="34" charset="0"/>
              </a:rPr>
              <a:t>diverse dall'influsso ormonale (ad esempio infezioni)</a:t>
            </a:r>
          </a:p>
          <a:p>
            <a:pPr marL="266700" indent="-266700">
              <a:spcBef>
                <a:spcPts val="400"/>
              </a:spcBef>
              <a:spcAft>
                <a:spcPts val="400"/>
              </a:spcAft>
              <a:buFontTx/>
              <a:buChar char="•"/>
            </a:pPr>
            <a:r>
              <a:rPr lang="it-IT" sz="1600" dirty="0">
                <a:latin typeface="Verdana" pitchFamily="34" charset="0"/>
              </a:rPr>
              <a:t>Scarsa affidabilità, </a:t>
            </a:r>
            <a:r>
              <a:rPr lang="it-IT" sz="1600" dirty="0" smtClean="0">
                <a:latin typeface="Verdana" pitchFamily="34" charset="0"/>
              </a:rPr>
              <a:t>soprattutto </a:t>
            </a:r>
            <a:r>
              <a:rPr lang="it-IT" sz="1600" dirty="0">
                <a:latin typeface="Verdana" pitchFamily="34" charset="0"/>
              </a:rPr>
              <a:t>perché il muco, prima </a:t>
            </a:r>
            <a:r>
              <a:rPr lang="it-IT" sz="1600" dirty="0" smtClean="0">
                <a:latin typeface="Verdana" pitchFamily="34" charset="0"/>
              </a:rPr>
              <a:t>dell’ovulazione, </a:t>
            </a:r>
            <a:r>
              <a:rPr lang="it-IT" sz="1600" dirty="0">
                <a:latin typeface="Verdana" pitchFamily="34" charset="0"/>
              </a:rPr>
              <a:t>può non dare segni rilevanti di modificazione</a:t>
            </a:r>
          </a:p>
          <a:p>
            <a:pPr marL="266700" indent="-266700">
              <a:spcBef>
                <a:spcPts val="400"/>
              </a:spcBef>
              <a:spcAft>
                <a:spcPts val="400"/>
              </a:spcAft>
            </a:pPr>
            <a:r>
              <a:rPr lang="it-IT" sz="1600" b="1" dirty="0">
                <a:solidFill>
                  <a:srgbClr val="FFC000"/>
                </a:solidFill>
                <a:latin typeface="Verdana" pitchFamily="34" charset="0"/>
              </a:rPr>
              <a:t>Indice di Pearl: </a:t>
            </a:r>
            <a:r>
              <a:rPr lang="it-IT" sz="1600" dirty="0">
                <a:latin typeface="Verdana" pitchFamily="34" charset="0"/>
              </a:rPr>
              <a:t>15-32% secondo le casistiche. </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40000" lnSpcReduction="20000"/>
          </a:bodyPr>
          <a:lstStyle/>
          <a:p>
            <a:pPr marL="0" indent="0" fontAlgn="auto">
              <a:spcAft>
                <a:spcPts val="0"/>
              </a:spcAft>
              <a:buFont typeface="Wingdings 2"/>
              <a:buNone/>
              <a:defRPr/>
            </a:pPr>
            <a:r>
              <a:rPr lang="it-IT" sz="5100" dirty="0"/>
              <a:t>Questo Metodo si basa sulla combinazione dei vari segni di fertilità: il </a:t>
            </a:r>
            <a:r>
              <a:rPr lang="it-IT" sz="5100" b="1" dirty="0"/>
              <a:t>muco cervicale</a:t>
            </a:r>
            <a:r>
              <a:rPr lang="it-IT" sz="5100" dirty="0"/>
              <a:t>, la </a:t>
            </a:r>
            <a:r>
              <a:rPr lang="it-IT" sz="5100" b="1" dirty="0"/>
              <a:t>temperatura basale </a:t>
            </a:r>
            <a:r>
              <a:rPr lang="it-IT" sz="5100" dirty="0"/>
              <a:t>e le </a:t>
            </a:r>
            <a:r>
              <a:rPr lang="it-IT" sz="5100" b="1" dirty="0"/>
              <a:t>modificazioni della </a:t>
            </a:r>
            <a:r>
              <a:rPr lang="it-IT" sz="5100" b="1" dirty="0" smtClean="0"/>
              <a:t>cervice uterina</a:t>
            </a:r>
            <a:r>
              <a:rPr lang="it-IT" sz="5100" dirty="0"/>
              <a:t>. </a:t>
            </a:r>
            <a:br>
              <a:rPr lang="it-IT" sz="5100" dirty="0"/>
            </a:br>
            <a:r>
              <a:rPr lang="it-IT" sz="5100" dirty="0"/>
              <a:t>Richiede l'osservazione di tutti questi indicatori e la loro fedele e corretta registrazione su un'apposita scheda. </a:t>
            </a:r>
            <a:br>
              <a:rPr lang="it-IT" sz="5100" dirty="0"/>
            </a:br>
            <a:r>
              <a:rPr lang="it-IT" sz="5100" dirty="0"/>
              <a:t>Attraverso tale scheda giorno per giorno è possibile individuare l'andamento del muco, della temperatura e della cervice uterina. </a:t>
            </a:r>
            <a:br>
              <a:rPr lang="it-IT" sz="5100" dirty="0"/>
            </a:br>
            <a:r>
              <a:rPr lang="it-IT" sz="5100" dirty="0"/>
              <a:t>Essendo diversi i segni che il metodo prende in esame, l'uno aiuta l'interpretazione dell'altro così che la donna può avere a disposizione </a:t>
            </a:r>
            <a:r>
              <a:rPr lang="it-IT" sz="5100" u="sng" dirty="0"/>
              <a:t>almeno due segni </a:t>
            </a:r>
            <a:r>
              <a:rPr lang="it-IT" sz="5100" dirty="0"/>
              <a:t>per identificare l'inizio della fertilità ed almeno due per individuarne la fine. </a:t>
            </a:r>
            <a:endParaRPr lang="it-IT" sz="5100" dirty="0" smtClean="0"/>
          </a:p>
          <a:p>
            <a:pPr marL="0" indent="0" fontAlgn="auto">
              <a:spcAft>
                <a:spcPts val="0"/>
              </a:spcAft>
              <a:buFont typeface="Wingdings 2"/>
              <a:buNone/>
              <a:defRPr/>
            </a:pPr>
            <a:r>
              <a:rPr lang="it-IT" sz="5100" dirty="0" smtClean="0"/>
              <a:t>Deve essere appreso con l’aiuto di una insegnante</a:t>
            </a:r>
          </a:p>
          <a:p>
            <a:pPr marL="0" indent="0" fontAlgn="auto">
              <a:spcAft>
                <a:spcPts val="0"/>
              </a:spcAft>
              <a:buFont typeface="Wingdings 2"/>
              <a:buNone/>
              <a:defRPr/>
            </a:pPr>
            <a:endParaRPr lang="it-IT" sz="5100" dirty="0" smtClean="0"/>
          </a:p>
          <a:p>
            <a:pPr marL="0" indent="0" fontAlgn="auto">
              <a:spcAft>
                <a:spcPts val="0"/>
              </a:spcAft>
              <a:buNone/>
              <a:defRPr/>
            </a:pPr>
            <a:r>
              <a:rPr lang="it-IT" sz="5100" b="1" dirty="0" smtClean="0">
                <a:solidFill>
                  <a:srgbClr val="FFC000"/>
                </a:solidFill>
                <a:latin typeface="Verdana" pitchFamily="34" charset="0"/>
              </a:rPr>
              <a:t>Indice di </a:t>
            </a:r>
            <a:r>
              <a:rPr lang="it-IT" sz="5100" b="1" dirty="0" err="1" smtClean="0">
                <a:solidFill>
                  <a:srgbClr val="FFC000"/>
                </a:solidFill>
                <a:latin typeface="Verdana" pitchFamily="34" charset="0"/>
              </a:rPr>
              <a:t>Pear</a:t>
            </a:r>
            <a:r>
              <a:rPr lang="it-IT" sz="5100" b="1" dirty="0" smtClean="0">
                <a:solidFill>
                  <a:srgbClr val="FFC000"/>
                </a:solidFill>
                <a:latin typeface="Verdana" pitchFamily="34" charset="0"/>
              </a:rPr>
              <a:t> </a:t>
            </a:r>
            <a:r>
              <a:rPr lang="it-IT" sz="5100" b="1" dirty="0" smtClean="0">
                <a:latin typeface="Verdana" pitchFamily="34" charset="0"/>
              </a:rPr>
              <a:t>.43% (da 1 studio!!!!)</a:t>
            </a:r>
            <a:endParaRPr lang="it-IT" sz="5100" dirty="0" smtClean="0">
              <a:latin typeface="Arial Narrow" pitchFamily="34" charset="0"/>
            </a:endParaRPr>
          </a:p>
          <a:p>
            <a:pPr marL="0" indent="0" fontAlgn="auto">
              <a:spcAft>
                <a:spcPts val="0"/>
              </a:spcAft>
              <a:buFont typeface="Wingdings 2"/>
              <a:buNone/>
              <a:defRPr/>
            </a:pPr>
            <a:r>
              <a:rPr lang="it-IT" dirty="0"/>
              <a:t/>
            </a:r>
            <a:br>
              <a:rPr lang="it-IT" dirty="0"/>
            </a:br>
            <a:endParaRPr lang="it-IT" dirty="0"/>
          </a:p>
        </p:txBody>
      </p:sp>
      <p:sp>
        <p:nvSpPr>
          <p:cNvPr id="3" name="Titolo 2"/>
          <p:cNvSpPr>
            <a:spLocks noGrp="1"/>
          </p:cNvSpPr>
          <p:nvPr>
            <p:ph type="title"/>
          </p:nvPr>
        </p:nvSpPr>
        <p:spPr/>
        <p:txBody>
          <a:bodyPr/>
          <a:lstStyle/>
          <a:p>
            <a:pPr algn="ctr" fontAlgn="auto">
              <a:spcAft>
                <a:spcPts val="0"/>
              </a:spcAft>
              <a:defRPr/>
            </a:pPr>
            <a:r>
              <a:rPr lang="it-IT" b="1" smtClean="0">
                <a:solidFill>
                  <a:srgbClr val="FFC000"/>
                </a:solidFill>
              </a:rPr>
              <a:t>METODO SINTOTERMICO</a:t>
            </a:r>
            <a:endParaRPr lang="it-IT" b="1">
              <a:solidFill>
                <a:srgbClr val="FFC000"/>
              </a:solidFill>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288" y="1524000"/>
            <a:ext cx="8291512" cy="5000625"/>
          </a:xfrm>
        </p:spPr>
        <p:txBody>
          <a:bodyPr>
            <a:normAutofit fontScale="77500" lnSpcReduction="20000"/>
          </a:bodyPr>
          <a:lstStyle/>
          <a:p>
            <a:pPr marL="274320" indent="-274320" fontAlgn="auto">
              <a:spcAft>
                <a:spcPts val="0"/>
              </a:spcAft>
              <a:buFont typeface="Wingdings 2"/>
              <a:buChar char=""/>
              <a:defRPr/>
            </a:pPr>
            <a:r>
              <a:rPr lang="it-IT" dirty="0" smtClean="0"/>
              <a:t>Il </a:t>
            </a:r>
            <a:r>
              <a:rPr lang="it-IT" dirty="0"/>
              <a:t>periodo fertile secondo il metodo </a:t>
            </a:r>
            <a:r>
              <a:rPr lang="it-IT" u="sng" dirty="0"/>
              <a:t>inizia</a:t>
            </a:r>
            <a:r>
              <a:rPr lang="it-IT" dirty="0"/>
              <a:t> il giorno della prima comparsa di muco </a:t>
            </a:r>
            <a:r>
              <a:rPr lang="it-IT" u="sng" dirty="0"/>
              <a:t>sui genitali </a:t>
            </a:r>
            <a:r>
              <a:rPr lang="it-IT" u="sng" dirty="0" smtClean="0"/>
              <a:t>esterni </a:t>
            </a:r>
            <a:r>
              <a:rPr lang="it-IT" dirty="0" smtClean="0"/>
              <a:t>(non </a:t>
            </a:r>
            <a:r>
              <a:rPr lang="it-IT" dirty="0" smtClean="0"/>
              <a:t>dentro la vagina!). </a:t>
            </a:r>
            <a:r>
              <a:rPr lang="it-IT" dirty="0"/>
              <a:t>Durante tale giorno sono solitamente ravvisabili anche le prime modificazioni della cervice uterina che diventa più soffice, più alta e dall'orifizio un po' più aperto rispetto al giorno precedente di sterilità. Nei giorni successivi sia il muco cervicale sia la cervice uterina subiscono modificazioni graduali fino a raggiungere un quadro di piena fertilità: il muco si presenta particolarmente fluido, trasparente e </a:t>
            </a:r>
            <a:r>
              <a:rPr lang="it-IT" dirty="0" smtClean="0"/>
              <a:t>filante e </a:t>
            </a:r>
            <a:r>
              <a:rPr lang="it-IT" dirty="0"/>
              <a:t>la cervice uterina diviene particolarmente soffice, molto alta in vagina e del tutto aperta. Il giorno in cui sia il muco che la cervice presentano queste caratteristiche di massima fertilità, è considerato il giorno del picco dei sintomi, ossia il giorno di massima fertilità, quello più prossimo all'ovulazione.</a:t>
            </a:r>
            <a:br>
              <a:rPr lang="it-IT" dirty="0"/>
            </a:br>
            <a:r>
              <a:rPr lang="it-IT" dirty="0"/>
              <a:t>La temperatura basale misurata dalla donna ogni giorno presenta, fino al giorno del picco degli altri due segni, un andamento basso. È subito dopo il giorno del picco che solitamente si innalza di almeno un decimo di grado e rimane alta fino al giorno in cui compare la mestruazione successiva. Dopo tre giorni di temperatura alta, successivi al giorno del picco degli altri sintomi, si considera terminato il periodo fertile. Individuato l'inizio e la fine del periodo fertile attraverso l'interpretazione combinata dei segni e sintomi di fertilità, la coppia </a:t>
            </a:r>
            <a:r>
              <a:rPr lang="it-IT" dirty="0" smtClean="0"/>
              <a:t>che desidera </a:t>
            </a:r>
            <a:r>
              <a:rPr lang="it-IT" dirty="0"/>
              <a:t>evitare o rinviare una gravidanza sa che in tale periodo deve astenersi dai rapporti sessuali.</a:t>
            </a:r>
          </a:p>
        </p:txBody>
      </p:sp>
      <p:sp>
        <p:nvSpPr>
          <p:cNvPr id="3" name="Titolo 2"/>
          <p:cNvSpPr>
            <a:spLocks noGrp="1"/>
          </p:cNvSpPr>
          <p:nvPr>
            <p:ph type="title"/>
          </p:nvPr>
        </p:nvSpPr>
        <p:spPr>
          <a:xfrm>
            <a:off x="539552" y="152400"/>
            <a:ext cx="8147248" cy="972344"/>
          </a:xfrm>
        </p:spPr>
        <p:txBody>
          <a:bodyPr/>
          <a:lstStyle/>
          <a:p>
            <a:pPr algn="ctr" fontAlgn="auto">
              <a:spcAft>
                <a:spcPts val="0"/>
              </a:spcAft>
              <a:defRPr/>
            </a:pPr>
            <a:r>
              <a:rPr lang="it-IT" b="1" smtClean="0">
                <a:solidFill>
                  <a:srgbClr val="FFC000"/>
                </a:solidFill>
              </a:rPr>
              <a:t>METODO SINTOTERMICO</a:t>
            </a:r>
            <a:endParaRPr lang="it-IT" b="1">
              <a:solidFill>
                <a:srgbClr val="FFC000"/>
              </a:solidFill>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97282" name="Text Box 8"/>
          <p:cNvSpPr txBox="1">
            <a:spLocks noChangeArrowheads="1"/>
          </p:cNvSpPr>
          <p:nvPr/>
        </p:nvSpPr>
        <p:spPr bwMode="auto">
          <a:xfrm>
            <a:off x="127000" y="179388"/>
            <a:ext cx="8861425" cy="646112"/>
          </a:xfrm>
          <a:prstGeom prst="rect">
            <a:avLst/>
          </a:prstGeom>
          <a:noFill/>
          <a:ln w="9525">
            <a:noFill/>
            <a:miter lim="800000"/>
            <a:headEnd/>
            <a:tailEnd/>
          </a:ln>
        </p:spPr>
        <p:txBody>
          <a:bodyPr>
            <a:spAutoFit/>
          </a:bodyPr>
          <a:lstStyle/>
          <a:p>
            <a:pPr algn="ctr"/>
            <a:r>
              <a:rPr lang="it-IT" sz="3600" b="1">
                <a:solidFill>
                  <a:srgbClr val="FFC000"/>
                </a:solidFill>
                <a:latin typeface="Verdana" pitchFamily="34" charset="0"/>
              </a:rPr>
              <a:t>METODO OGINO-KNAUS</a:t>
            </a:r>
          </a:p>
        </p:txBody>
      </p:sp>
      <p:sp>
        <p:nvSpPr>
          <p:cNvPr id="97283" name="Text Box 10"/>
          <p:cNvSpPr txBox="1">
            <a:spLocks noChangeArrowheads="1"/>
          </p:cNvSpPr>
          <p:nvPr/>
        </p:nvSpPr>
        <p:spPr bwMode="auto">
          <a:xfrm>
            <a:off x="255588" y="5805488"/>
            <a:ext cx="3470275" cy="400050"/>
          </a:xfrm>
          <a:prstGeom prst="rect">
            <a:avLst/>
          </a:prstGeom>
          <a:noFill/>
          <a:ln w="9525">
            <a:noFill/>
            <a:miter lim="800000"/>
            <a:headEnd/>
            <a:tailEnd/>
          </a:ln>
        </p:spPr>
        <p:txBody>
          <a:bodyPr wrap="none">
            <a:spAutoFit/>
          </a:bodyPr>
          <a:lstStyle/>
          <a:p>
            <a:r>
              <a:rPr lang="it-IT" sz="2000" b="1" dirty="0">
                <a:solidFill>
                  <a:srgbClr val="FFC000"/>
                </a:solidFill>
                <a:latin typeface="Verdana" pitchFamily="34" charset="0"/>
              </a:rPr>
              <a:t>Indice di Pearl: </a:t>
            </a:r>
            <a:r>
              <a:rPr lang="it-IT" dirty="0">
                <a:latin typeface="Verdana" pitchFamily="34" charset="0"/>
              </a:rPr>
              <a:t>26-40%</a:t>
            </a:r>
            <a:r>
              <a:rPr lang="it-IT" dirty="0">
                <a:latin typeface="Arial Narrow" pitchFamily="34" charset="0"/>
              </a:rPr>
              <a:t> </a:t>
            </a:r>
          </a:p>
        </p:txBody>
      </p:sp>
      <p:sp>
        <p:nvSpPr>
          <p:cNvPr id="97284" name="Text Box 12"/>
          <p:cNvSpPr txBox="1">
            <a:spLocks noChangeArrowheads="1"/>
          </p:cNvSpPr>
          <p:nvPr/>
        </p:nvSpPr>
        <p:spPr bwMode="auto">
          <a:xfrm>
            <a:off x="287338" y="1006475"/>
            <a:ext cx="8763000" cy="4278313"/>
          </a:xfrm>
          <a:prstGeom prst="rect">
            <a:avLst/>
          </a:prstGeom>
          <a:noFill/>
          <a:ln w="9525">
            <a:noFill/>
            <a:miter lim="800000"/>
            <a:headEnd/>
            <a:tailEnd/>
          </a:ln>
        </p:spPr>
        <p:txBody>
          <a:bodyPr>
            <a:spAutoFit/>
          </a:bodyPr>
          <a:lstStyle/>
          <a:p>
            <a:pPr marL="266700" indent="-266700"/>
            <a:r>
              <a:rPr lang="it-IT" sz="2000" b="1">
                <a:solidFill>
                  <a:srgbClr val="FFC000"/>
                </a:solidFill>
                <a:latin typeface="Verdana" pitchFamily="34" charset="0"/>
              </a:rPr>
              <a:t>Come funziona?</a:t>
            </a:r>
          </a:p>
          <a:p>
            <a:pPr marL="266700" indent="-266700"/>
            <a:endParaRPr lang="it-IT">
              <a:solidFill>
                <a:srgbClr val="338D8A"/>
              </a:solidFill>
              <a:latin typeface="Verdana" pitchFamily="34" charset="0"/>
            </a:endParaRPr>
          </a:p>
          <a:p>
            <a:pPr marL="266700" indent="-266700">
              <a:buFontTx/>
              <a:buChar char="•"/>
            </a:pPr>
            <a:r>
              <a:rPr lang="it-IT">
                <a:latin typeface="Verdana" pitchFamily="34" charset="0"/>
              </a:rPr>
              <a:t>Valutazione personalizzata del periodo fertile</a:t>
            </a:r>
          </a:p>
          <a:p>
            <a:pPr marL="266700" indent="-266700"/>
            <a:endParaRPr lang="it-IT">
              <a:latin typeface="Verdana" pitchFamily="34" charset="0"/>
            </a:endParaRPr>
          </a:p>
          <a:p>
            <a:pPr marL="266700" indent="-266700">
              <a:buFontTx/>
              <a:buChar char="•"/>
            </a:pPr>
            <a:r>
              <a:rPr lang="it-IT">
                <a:latin typeface="Verdana" pitchFamily="34" charset="0"/>
              </a:rPr>
              <a:t>Si basa sul presupposto che l’ovulazione avvenga il 14° giorno antecedente l'inizio della mestruazione  successiva. Ipotizzando una durata massima della vita degli spermatozoi di 5 giorni, se ne deduce una durata del periodo fertile dal 9° al  19° giorno del ciclo</a:t>
            </a:r>
          </a:p>
          <a:p>
            <a:pPr marL="266700" indent="-266700">
              <a:buFontTx/>
              <a:buChar char="•"/>
            </a:pPr>
            <a:endParaRPr lang="it-IT">
              <a:latin typeface="Verdana" pitchFamily="34" charset="0"/>
            </a:endParaRPr>
          </a:p>
          <a:p>
            <a:pPr marL="266700" indent="-266700">
              <a:buFontTx/>
              <a:buChar char="•"/>
            </a:pPr>
            <a:r>
              <a:rPr lang="it-IT">
                <a:latin typeface="Verdana" pitchFamily="34" charset="0"/>
              </a:rPr>
              <a:t>I cicli devono essere regolari</a:t>
            </a:r>
          </a:p>
          <a:p>
            <a:pPr marL="266700" indent="-266700"/>
            <a:endParaRPr lang="it-IT">
              <a:latin typeface="Verdana" pitchFamily="34" charset="0"/>
            </a:endParaRPr>
          </a:p>
          <a:p>
            <a:pPr marL="266700" indent="-266700">
              <a:buFontTx/>
              <a:buChar char="•"/>
            </a:pPr>
            <a:r>
              <a:rPr lang="it-IT">
                <a:latin typeface="Verdana" pitchFamily="34" charset="0"/>
              </a:rPr>
              <a:t>Maggiore è la variabilità del ciclo maggior è il numero di giorni in cui la coppia deve astenersi dai rapporti </a:t>
            </a:r>
          </a:p>
          <a:p>
            <a:pPr marL="266700" indent="-266700">
              <a:buFontTx/>
              <a:buChar char="•"/>
            </a:pPr>
            <a:endParaRPr lang="it-IT">
              <a:latin typeface="Verdana" pitchFamily="34" charset="0"/>
            </a:endParaRPr>
          </a:p>
          <a:p>
            <a:pPr marL="266700" indent="-266700">
              <a:buFontTx/>
              <a:buChar char="•"/>
            </a:pPr>
            <a:r>
              <a:rPr lang="it-IT">
                <a:latin typeface="Verdana" pitchFamily="34" charset="0"/>
              </a:rPr>
              <a:t>Il giorno dell’ovulazione può variare</a:t>
            </a:r>
          </a:p>
        </p:txBody>
      </p:sp>
      <p:sp>
        <p:nvSpPr>
          <p:cNvPr id="97285" name="Rectangle 15"/>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47458" name="Rectangle 2"/>
          <p:cNvSpPr>
            <a:spLocks noGrp="1" noChangeArrowheads="1"/>
          </p:cNvSpPr>
          <p:nvPr>
            <p:ph type="title" idx="4294967295"/>
          </p:nvPr>
        </p:nvSpPr>
        <p:spPr>
          <a:xfrm>
            <a:off x="0" y="188913"/>
            <a:ext cx="8861425" cy="579437"/>
          </a:xfrm>
        </p:spPr>
        <p:txBody>
          <a:bodyPr anchor="t">
            <a:spAutoFit/>
          </a:bodyPr>
          <a:lstStyle/>
          <a:p>
            <a:pPr algn="ctr" fontAlgn="auto">
              <a:spcAft>
                <a:spcPts val="0"/>
              </a:spcAft>
              <a:defRPr/>
            </a:pPr>
            <a:r>
              <a:rPr lang="it-IT" sz="3200" b="1">
                <a:solidFill>
                  <a:srgbClr val="FFC000"/>
                </a:solidFill>
                <a:latin typeface="Verdana" pitchFamily="34" charset="0"/>
              </a:rPr>
              <a:t>IUD - dispositivo intra-uterino</a:t>
            </a:r>
            <a:endParaRPr lang="it-IT" sz="3200" b="1">
              <a:solidFill>
                <a:srgbClr val="FFC000"/>
              </a:solidFill>
              <a:latin typeface="Bookman Old Style" pitchFamily="18" charset="0"/>
            </a:endParaRPr>
          </a:p>
        </p:txBody>
      </p:sp>
      <p:sp>
        <p:nvSpPr>
          <p:cNvPr id="147459" name="Rectangle 3"/>
          <p:cNvSpPr>
            <a:spLocks noGrp="1" noChangeArrowheads="1"/>
          </p:cNvSpPr>
          <p:nvPr>
            <p:ph type="body" idx="4294967295"/>
          </p:nvPr>
        </p:nvSpPr>
        <p:spPr>
          <a:xfrm>
            <a:off x="0" y="1006475"/>
            <a:ext cx="5275263" cy="4654550"/>
          </a:xfrm>
        </p:spPr>
        <p:txBody>
          <a:bodyPr>
            <a:normAutofit fontScale="92500" lnSpcReduction="10000"/>
          </a:bodyPr>
          <a:lstStyle/>
          <a:p>
            <a:pPr marL="274320" indent="-274320" fontAlgn="auto">
              <a:spcBef>
                <a:spcPct val="0"/>
              </a:spcBef>
              <a:spcAft>
                <a:spcPts val="0"/>
              </a:spcAft>
              <a:buFont typeface="Wingdings 2"/>
              <a:buChar char=""/>
              <a:defRPr/>
            </a:pPr>
            <a:r>
              <a:rPr lang="it-IT" sz="1700" dirty="0">
                <a:latin typeface="Verdana" pitchFamily="34" charset="0"/>
              </a:rPr>
              <a:t>Consiste nell’inserimento nell’utero di un piccolo dispositivo di plastica parzialmente rivestito di rame o di progestinico</a:t>
            </a:r>
            <a:br>
              <a:rPr lang="it-IT" sz="1700" dirty="0">
                <a:latin typeface="Verdana" pitchFamily="34" charset="0"/>
              </a:rPr>
            </a:br>
            <a:endParaRPr lang="it-IT" sz="1700" dirty="0">
              <a:latin typeface="Verdana" pitchFamily="34" charset="0"/>
            </a:endParaRPr>
          </a:p>
          <a:p>
            <a:pPr marL="274320" indent="-274320" fontAlgn="auto">
              <a:spcBef>
                <a:spcPct val="0"/>
              </a:spcBef>
              <a:spcAft>
                <a:spcPts val="0"/>
              </a:spcAft>
              <a:buFont typeface="Wingdings 2"/>
              <a:buChar char=""/>
              <a:defRPr/>
            </a:pPr>
            <a:r>
              <a:rPr lang="it-IT" sz="1700" dirty="0">
                <a:latin typeface="Verdana" pitchFamily="34" charset="0"/>
              </a:rPr>
              <a:t>La spirale interferisce con la motilità degli spermatozoi. L'effetto spermicida è mediato da una flogosi </a:t>
            </a:r>
            <a:r>
              <a:rPr lang="it-IT" sz="1700" u="sng" dirty="0">
                <a:latin typeface="Verdana" pitchFamily="34" charset="0"/>
              </a:rPr>
              <a:t>sterile</a:t>
            </a:r>
            <a:r>
              <a:rPr lang="it-IT" sz="1700" dirty="0">
                <a:latin typeface="Verdana" pitchFamily="34" charset="0"/>
              </a:rPr>
              <a:t> dell'endometrio e da una maggiore concentrazione degli ioni di </a:t>
            </a:r>
            <a:r>
              <a:rPr lang="it-IT" sz="1700" dirty="0" smtClean="0">
                <a:latin typeface="Verdana" pitchFamily="34" charset="0"/>
              </a:rPr>
              <a:t>rame</a:t>
            </a:r>
          </a:p>
          <a:p>
            <a:pPr marL="274320" indent="-274320" fontAlgn="auto">
              <a:spcBef>
                <a:spcPct val="0"/>
              </a:spcBef>
              <a:spcAft>
                <a:spcPts val="0"/>
              </a:spcAft>
              <a:buFont typeface="Wingdings 2"/>
              <a:buChar char=""/>
              <a:defRPr/>
            </a:pPr>
            <a:endParaRPr lang="it-IT" sz="1700" dirty="0">
              <a:latin typeface="Verdana" pitchFamily="34" charset="0"/>
            </a:endParaRPr>
          </a:p>
          <a:p>
            <a:pPr marL="274320" indent="-274320" fontAlgn="auto">
              <a:spcBef>
                <a:spcPct val="0"/>
              </a:spcBef>
              <a:spcAft>
                <a:spcPts val="0"/>
              </a:spcAft>
              <a:buFont typeface="Wingdings 2"/>
              <a:buChar char=""/>
              <a:defRPr/>
            </a:pPr>
            <a:r>
              <a:rPr lang="it-IT" sz="1700" dirty="0" smtClean="0">
                <a:latin typeface="Verdana" pitchFamily="34" charset="0"/>
              </a:rPr>
              <a:t>La reazione infiammatoria  </a:t>
            </a:r>
            <a:r>
              <a:rPr lang="it-IT" sz="1700" u="sng" dirty="0" smtClean="0">
                <a:latin typeface="Verdana" pitchFamily="34" charset="0"/>
              </a:rPr>
              <a:t>sterile</a:t>
            </a:r>
            <a:r>
              <a:rPr lang="it-IT" sz="1700" dirty="0" smtClean="0">
                <a:latin typeface="Verdana" pitchFamily="34" charset="0"/>
              </a:rPr>
              <a:t> creata dal corpo estraneo IUD crea un ambiente ostile all’impianto della cellula uovo eventualmente fecondata.</a:t>
            </a:r>
          </a:p>
          <a:p>
            <a:pPr marL="0" indent="0" fontAlgn="auto">
              <a:spcBef>
                <a:spcPct val="0"/>
              </a:spcBef>
              <a:spcAft>
                <a:spcPts val="0"/>
              </a:spcAft>
              <a:buFont typeface="Wingdings 2"/>
              <a:buNone/>
              <a:defRPr/>
            </a:pPr>
            <a:r>
              <a:rPr lang="it-IT" sz="1700" dirty="0">
                <a:latin typeface="Verdana" pitchFamily="34" charset="0"/>
              </a:rPr>
              <a:t> </a:t>
            </a:r>
            <a:r>
              <a:rPr lang="it-IT" sz="1700" dirty="0" smtClean="0">
                <a:latin typeface="Verdana" pitchFamily="34" charset="0"/>
              </a:rPr>
              <a:t>   ! Non impedisce la fecondazione!</a:t>
            </a:r>
            <a:r>
              <a:rPr lang="it-IT" sz="1700" dirty="0">
                <a:latin typeface="Verdana" pitchFamily="34" charset="0"/>
              </a:rPr>
              <a:t/>
            </a:r>
            <a:br>
              <a:rPr lang="it-IT" sz="1700" dirty="0">
                <a:latin typeface="Verdana" pitchFamily="34" charset="0"/>
              </a:rPr>
            </a:br>
            <a:endParaRPr lang="it-IT" sz="1700" dirty="0" smtClean="0">
              <a:latin typeface="Verdana" pitchFamily="34" charset="0"/>
            </a:endParaRPr>
          </a:p>
          <a:p>
            <a:pPr marL="274320" indent="-274320" fontAlgn="auto">
              <a:spcBef>
                <a:spcPct val="0"/>
              </a:spcBef>
              <a:spcAft>
                <a:spcPts val="0"/>
              </a:spcAft>
              <a:buFont typeface="Wingdings 2"/>
              <a:buChar char=""/>
              <a:defRPr/>
            </a:pPr>
            <a:r>
              <a:rPr lang="it-IT" sz="1700" dirty="0" smtClean="0">
                <a:latin typeface="Verdana" pitchFamily="34" charset="0"/>
              </a:rPr>
              <a:t>Sostituzione </a:t>
            </a:r>
            <a:r>
              <a:rPr lang="it-IT" sz="1700" dirty="0">
                <a:latin typeface="Verdana" pitchFamily="34" charset="0"/>
              </a:rPr>
              <a:t>solo dopo 3-5 anni</a:t>
            </a:r>
          </a:p>
          <a:p>
            <a:pPr marL="274320" indent="-274320" fontAlgn="auto">
              <a:spcBef>
                <a:spcPct val="0"/>
              </a:spcBef>
              <a:spcAft>
                <a:spcPts val="0"/>
              </a:spcAft>
              <a:buFont typeface="Wingdings 2"/>
              <a:buChar char=""/>
              <a:defRPr/>
            </a:pPr>
            <a:endParaRPr lang="it-IT" sz="1700" dirty="0">
              <a:latin typeface="Verdana" pitchFamily="34" charset="0"/>
            </a:endParaRPr>
          </a:p>
          <a:p>
            <a:pPr marL="274320" indent="-274320" fontAlgn="auto">
              <a:spcBef>
                <a:spcPct val="0"/>
              </a:spcBef>
              <a:spcAft>
                <a:spcPts val="0"/>
              </a:spcAft>
              <a:buFont typeface="Wingdings 2"/>
              <a:buChar char=""/>
              <a:defRPr/>
            </a:pPr>
            <a:r>
              <a:rPr lang="it-IT" sz="1700" dirty="0">
                <a:latin typeface="Verdana" pitchFamily="34" charset="0"/>
              </a:rPr>
              <a:t>Non è necessario alcun intervento preparatorio prima del rapporto sessuale</a:t>
            </a:r>
          </a:p>
        </p:txBody>
      </p:sp>
      <p:pic>
        <p:nvPicPr>
          <p:cNvPr id="98308" name="Picture 5" descr="IUD_2"/>
          <p:cNvPicPr>
            <a:picLocks noChangeAspect="1" noChangeArrowheads="1"/>
          </p:cNvPicPr>
          <p:nvPr/>
        </p:nvPicPr>
        <p:blipFill>
          <a:blip r:embed="rId2" cstate="print"/>
          <a:srcRect/>
          <a:stretch>
            <a:fillRect/>
          </a:stretch>
        </p:blipFill>
        <p:spPr bwMode="auto">
          <a:xfrm>
            <a:off x="6400800" y="1054100"/>
            <a:ext cx="1947863" cy="2590800"/>
          </a:xfrm>
          <a:prstGeom prst="rect">
            <a:avLst/>
          </a:prstGeom>
          <a:noFill/>
          <a:ln w="9525">
            <a:noFill/>
            <a:miter lim="800000"/>
            <a:headEnd/>
            <a:tailEnd/>
          </a:ln>
        </p:spPr>
      </p:pic>
      <p:pic>
        <p:nvPicPr>
          <p:cNvPr id="98309" name="Picture 6" descr="IUD_3"/>
          <p:cNvPicPr>
            <a:picLocks noChangeAspect="1" noChangeArrowheads="1"/>
          </p:cNvPicPr>
          <p:nvPr/>
        </p:nvPicPr>
        <p:blipFill>
          <a:blip r:embed="rId3" cstate="print"/>
          <a:srcRect/>
          <a:stretch>
            <a:fillRect/>
          </a:stretch>
        </p:blipFill>
        <p:spPr bwMode="auto">
          <a:xfrm>
            <a:off x="6781800" y="4005263"/>
            <a:ext cx="1270000" cy="1562100"/>
          </a:xfrm>
          <a:prstGeom prst="rect">
            <a:avLst/>
          </a:prstGeom>
          <a:noFill/>
          <a:ln w="9525">
            <a:noFill/>
            <a:miter lim="800000"/>
            <a:headEnd/>
            <a:tailEnd/>
          </a:ln>
        </p:spPr>
      </p:pic>
      <p:sp>
        <p:nvSpPr>
          <p:cNvPr id="98310" name="Rectangle 9"/>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84995" name="Rectangle 3"/>
          <p:cNvSpPr>
            <a:spLocks noGrp="1" noChangeArrowheads="1"/>
          </p:cNvSpPr>
          <p:nvPr>
            <p:ph type="body" idx="4294967295"/>
          </p:nvPr>
        </p:nvSpPr>
        <p:spPr>
          <a:xfrm>
            <a:off x="395288" y="1412875"/>
            <a:ext cx="8062912" cy="4799013"/>
          </a:xfrm>
        </p:spPr>
        <p:txBody>
          <a:bodyPr>
            <a:normAutofit/>
          </a:bodyPr>
          <a:lstStyle/>
          <a:p>
            <a:pPr marL="274320" indent="-274320" algn="just" fontAlgn="auto">
              <a:spcAft>
                <a:spcPts val="0"/>
              </a:spcAft>
              <a:buFontTx/>
              <a:buChar char="-"/>
              <a:defRPr/>
            </a:pPr>
            <a:r>
              <a:rPr lang="it-IT" sz="2000" dirty="0" smtClean="0">
                <a:latin typeface="Verdana" pitchFamily="34" charset="0"/>
              </a:rPr>
              <a:t>Viene inserito dal Ginecologo, in condizioni di sterilità.</a:t>
            </a:r>
          </a:p>
          <a:p>
            <a:pPr marL="274320" indent="-274320" algn="just" fontAlgn="auto">
              <a:spcAft>
                <a:spcPts val="0"/>
              </a:spcAft>
              <a:buFontTx/>
              <a:buChar char="-"/>
              <a:defRPr/>
            </a:pPr>
            <a:r>
              <a:rPr lang="it-IT" sz="2000" dirty="0" smtClean="0">
                <a:latin typeface="Verdana" pitchFamily="34" charset="0"/>
              </a:rPr>
              <a:t>Si preferisce far precedere l’inserimento da un tampone </a:t>
            </a:r>
            <a:r>
              <a:rPr lang="it-IT" sz="2000" dirty="0" err="1" smtClean="0">
                <a:latin typeface="Verdana" pitchFamily="34" charset="0"/>
              </a:rPr>
              <a:t>vagino-cervicale</a:t>
            </a:r>
            <a:r>
              <a:rPr lang="it-IT" sz="2000" dirty="0" smtClean="0">
                <a:latin typeface="Verdana" pitchFamily="34" charset="0"/>
              </a:rPr>
              <a:t> completo: riduce il rischio di PID (</a:t>
            </a:r>
            <a:r>
              <a:rPr lang="it-IT" sz="2000" dirty="0" err="1" smtClean="0">
                <a:latin typeface="Verdana" pitchFamily="34" charset="0"/>
              </a:rPr>
              <a:t>Pelvic</a:t>
            </a:r>
            <a:r>
              <a:rPr lang="it-IT" sz="2000" dirty="0" smtClean="0">
                <a:latin typeface="Verdana" pitchFamily="34" charset="0"/>
              </a:rPr>
              <a:t> </a:t>
            </a:r>
            <a:r>
              <a:rPr lang="it-IT" sz="2000" dirty="0" err="1" smtClean="0">
                <a:latin typeface="Verdana" pitchFamily="34" charset="0"/>
              </a:rPr>
              <a:t>Inflammatory</a:t>
            </a:r>
            <a:r>
              <a:rPr lang="it-IT" sz="2000" dirty="0" smtClean="0">
                <a:latin typeface="Verdana" pitchFamily="34" charset="0"/>
              </a:rPr>
              <a:t> </a:t>
            </a:r>
            <a:r>
              <a:rPr lang="it-IT" sz="2000" dirty="0" err="1" smtClean="0">
                <a:latin typeface="Verdana" pitchFamily="34" charset="0"/>
              </a:rPr>
              <a:t>Desease</a:t>
            </a:r>
            <a:r>
              <a:rPr lang="it-IT" sz="2000" dirty="0" smtClean="0">
                <a:latin typeface="Verdana" pitchFamily="34" charset="0"/>
              </a:rPr>
              <a:t>).</a:t>
            </a:r>
          </a:p>
          <a:p>
            <a:pPr marL="274320" indent="-274320" algn="just" fontAlgn="auto">
              <a:spcAft>
                <a:spcPts val="0"/>
              </a:spcAft>
              <a:buFontTx/>
              <a:buChar char="-"/>
              <a:defRPr/>
            </a:pPr>
            <a:r>
              <a:rPr lang="it-IT" sz="2000" dirty="0" smtClean="0">
                <a:latin typeface="Verdana" pitchFamily="34" charset="0"/>
              </a:rPr>
              <a:t>Più spesso utilizzato da donne che hanno già partorito (minor rischio di dismenorrea); non è la prima scelta nelle ragazze giovani.</a:t>
            </a:r>
          </a:p>
          <a:p>
            <a:pPr marL="274320" indent="-274320" algn="just" fontAlgn="auto">
              <a:spcAft>
                <a:spcPts val="0"/>
              </a:spcAft>
              <a:buFontTx/>
              <a:buChar char="-"/>
              <a:defRPr/>
            </a:pPr>
            <a:r>
              <a:rPr lang="it-IT" sz="2000" dirty="0" smtClean="0">
                <a:latin typeface="Verdana" pitchFamily="34" charset="0"/>
              </a:rPr>
              <a:t>Nessuna variazione del peso corporeo.</a:t>
            </a:r>
          </a:p>
          <a:p>
            <a:pPr marL="0" indent="0" algn="just" fontAlgn="auto">
              <a:spcAft>
                <a:spcPts val="0"/>
              </a:spcAft>
              <a:buFont typeface="Wingdings 2"/>
              <a:buNone/>
              <a:defRPr/>
            </a:pPr>
            <a:endParaRPr lang="it-IT" sz="2000" dirty="0" smtClean="0">
              <a:latin typeface="Verdana" pitchFamily="34" charset="0"/>
            </a:endParaRPr>
          </a:p>
          <a:p>
            <a:pPr marL="0" indent="0" algn="just" fontAlgn="auto">
              <a:spcAft>
                <a:spcPts val="0"/>
              </a:spcAft>
              <a:buFontTx/>
              <a:buNone/>
              <a:defRPr/>
            </a:pPr>
            <a:r>
              <a:rPr lang="it-IT" sz="2000" dirty="0" smtClean="0">
                <a:latin typeface="Verdana" pitchFamily="34" charset="0"/>
              </a:rPr>
              <a:t> L’utilizzo </a:t>
            </a:r>
            <a:r>
              <a:rPr lang="it-IT" sz="2000" dirty="0">
                <a:latin typeface="Verdana" pitchFamily="34" charset="0"/>
              </a:rPr>
              <a:t>di dispositivi intrauterini non interferisce con </a:t>
            </a:r>
            <a:r>
              <a:rPr lang="it-IT" sz="2000" dirty="0" smtClean="0">
                <a:latin typeface="Verdana" pitchFamily="34" charset="0"/>
              </a:rPr>
              <a:t>patologie endocrine </a:t>
            </a:r>
            <a:r>
              <a:rPr lang="it-IT" sz="2000" dirty="0">
                <a:latin typeface="Verdana" pitchFamily="34" charset="0"/>
              </a:rPr>
              <a:t>quali </a:t>
            </a:r>
            <a:r>
              <a:rPr lang="it-IT" sz="2000" dirty="0" smtClean="0">
                <a:latin typeface="Verdana" pitchFamily="34" charset="0"/>
              </a:rPr>
              <a:t>diabete o </a:t>
            </a:r>
            <a:r>
              <a:rPr lang="it-IT" sz="2000" dirty="0">
                <a:latin typeface="Verdana" pitchFamily="34" charset="0"/>
              </a:rPr>
              <a:t>distiroidismi né con problematiche gastroenterologiche o </a:t>
            </a:r>
            <a:r>
              <a:rPr lang="it-IT" sz="2000" dirty="0" smtClean="0">
                <a:latin typeface="Verdana" pitchFamily="34" charset="0"/>
              </a:rPr>
              <a:t>ematologiche o ipertensive.</a:t>
            </a:r>
            <a:endParaRPr lang="it-IT" sz="2000" dirty="0">
              <a:latin typeface="Verdana" pitchFamily="34" charset="0"/>
            </a:endParaRPr>
          </a:p>
        </p:txBody>
      </p:sp>
      <p:sp>
        <p:nvSpPr>
          <p:cNvPr id="99331" name="Text Box 5"/>
          <p:cNvSpPr txBox="1">
            <a:spLocks noChangeArrowheads="1"/>
          </p:cNvSpPr>
          <p:nvPr/>
        </p:nvSpPr>
        <p:spPr bwMode="auto">
          <a:xfrm>
            <a:off x="127000" y="179388"/>
            <a:ext cx="8861425" cy="584200"/>
          </a:xfrm>
          <a:prstGeom prst="rect">
            <a:avLst/>
          </a:prstGeom>
          <a:noFill/>
          <a:ln w="9525">
            <a:noFill/>
            <a:miter lim="800000"/>
            <a:headEnd/>
            <a:tailEnd/>
          </a:ln>
        </p:spPr>
        <p:txBody>
          <a:bodyPr>
            <a:spAutoFit/>
          </a:bodyPr>
          <a:lstStyle/>
          <a:p>
            <a:pPr algn="ctr"/>
            <a:r>
              <a:rPr lang="it-IT" sz="3200" b="1">
                <a:solidFill>
                  <a:srgbClr val="FFC000"/>
                </a:solidFill>
                <a:latin typeface="Verdana" pitchFamily="34" charset="0"/>
              </a:rPr>
              <a:t>IUD - dispositivo intra-uterino</a:t>
            </a:r>
          </a:p>
        </p:txBody>
      </p:sp>
      <p:sp>
        <p:nvSpPr>
          <p:cNvPr id="99332" name="Text Box 7"/>
          <p:cNvSpPr txBox="1">
            <a:spLocks noChangeArrowheads="1"/>
          </p:cNvSpPr>
          <p:nvPr/>
        </p:nvSpPr>
        <p:spPr bwMode="auto">
          <a:xfrm>
            <a:off x="8274050" y="15875"/>
            <a:ext cx="812800" cy="396875"/>
          </a:xfrm>
          <a:prstGeom prst="rect">
            <a:avLst/>
          </a:prstGeom>
          <a:noFill/>
          <a:ln w="9525">
            <a:noFill/>
            <a:miter lim="800000"/>
            <a:headEnd/>
            <a:tailEnd/>
          </a:ln>
        </p:spPr>
        <p:txBody>
          <a:bodyPr>
            <a:spAutoFit/>
          </a:bodyPr>
          <a:lstStyle/>
          <a:p>
            <a:pPr algn="r"/>
            <a:r>
              <a:rPr lang="it-IT" sz="2000">
                <a:solidFill>
                  <a:srgbClr val="FFFFCC"/>
                </a:solidFill>
                <a:latin typeface="Times New Roman" pitchFamily="18" charset="0"/>
              </a:rPr>
              <a:t>OMS</a:t>
            </a: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pPr marL="0" indent="0" algn="just" fontAlgn="auto">
              <a:spcAft>
                <a:spcPts val="0"/>
              </a:spcAft>
              <a:buFontTx/>
              <a:buNone/>
              <a:defRPr/>
            </a:pPr>
            <a:r>
              <a:rPr lang="it-IT" sz="2800" dirty="0">
                <a:latin typeface="Verdana" pitchFamily="34" charset="0"/>
              </a:rPr>
              <a:t>L’utilizzo di IUD non modifica il rischio delle più comuni </a:t>
            </a:r>
            <a:r>
              <a:rPr lang="it-IT" sz="2800" dirty="0" smtClean="0">
                <a:latin typeface="Verdana" pitchFamily="34" charset="0"/>
              </a:rPr>
              <a:t>infezioni vulvovaginali </a:t>
            </a:r>
            <a:r>
              <a:rPr lang="it-IT" sz="2800" dirty="0">
                <a:latin typeface="Verdana" pitchFamily="34" charset="0"/>
              </a:rPr>
              <a:t>(VVC, VB e </a:t>
            </a:r>
            <a:r>
              <a:rPr lang="it-IT" sz="2800" i="1" dirty="0" err="1">
                <a:latin typeface="Verdana" pitchFamily="34" charset="0"/>
              </a:rPr>
              <a:t>Trychomonas</a:t>
            </a:r>
            <a:r>
              <a:rPr lang="it-IT" sz="2800" i="1" dirty="0">
                <a:latin typeface="Verdana" pitchFamily="34" charset="0"/>
              </a:rPr>
              <a:t> </a:t>
            </a:r>
            <a:r>
              <a:rPr lang="it-IT" sz="2800" i="1" dirty="0" err="1">
                <a:latin typeface="Verdana" pitchFamily="34" charset="0"/>
              </a:rPr>
              <a:t>vaginalis</a:t>
            </a:r>
            <a:r>
              <a:rPr lang="it-IT" sz="2800" dirty="0" smtClean="0">
                <a:latin typeface="Verdana" pitchFamily="34" charset="0"/>
              </a:rPr>
              <a:t>) se vengono mantenute le necessarie </a:t>
            </a:r>
            <a:r>
              <a:rPr lang="it-IT" sz="2800" i="1" u="sng" dirty="0" smtClean="0">
                <a:latin typeface="Verdana" pitchFamily="34" charset="0"/>
              </a:rPr>
              <a:t>attenzioni</a:t>
            </a:r>
            <a:r>
              <a:rPr lang="it-IT" sz="2800" dirty="0" smtClean="0">
                <a:latin typeface="Verdana" pitchFamily="34" charset="0"/>
              </a:rPr>
              <a:t> e </a:t>
            </a:r>
            <a:r>
              <a:rPr lang="it-IT" sz="2800" i="1" u="sng" dirty="0" smtClean="0">
                <a:latin typeface="Verdana" pitchFamily="34" charset="0"/>
              </a:rPr>
              <a:t>precauzioni</a:t>
            </a:r>
            <a:r>
              <a:rPr lang="it-IT" sz="2800" dirty="0" smtClean="0">
                <a:latin typeface="Verdana" pitchFamily="34" charset="0"/>
              </a:rPr>
              <a:t>.</a:t>
            </a:r>
            <a:endParaRPr lang="it-IT" sz="2800" dirty="0">
              <a:latin typeface="Verdana" pitchFamily="34" charset="0"/>
            </a:endParaRPr>
          </a:p>
          <a:p>
            <a:pPr marL="0" indent="0" algn="just" fontAlgn="auto">
              <a:spcAft>
                <a:spcPts val="0"/>
              </a:spcAft>
              <a:buFontTx/>
              <a:buNone/>
              <a:defRPr/>
            </a:pPr>
            <a:endParaRPr lang="it-IT" sz="2800" dirty="0">
              <a:latin typeface="Verdana" pitchFamily="34" charset="0"/>
            </a:endParaRPr>
          </a:p>
          <a:p>
            <a:pPr marL="0" indent="0" algn="just" fontAlgn="auto">
              <a:spcAft>
                <a:spcPts val="0"/>
              </a:spcAft>
              <a:buFontTx/>
              <a:buNone/>
              <a:defRPr/>
            </a:pPr>
            <a:r>
              <a:rPr lang="it-IT" sz="2800" dirty="0">
                <a:latin typeface="Verdana" pitchFamily="34" charset="0"/>
              </a:rPr>
              <a:t>L’uso di IUD sembra associato con un aumentato rischio di acquisizione di PID solo al momento dell’inserzione o in relazione </a:t>
            </a:r>
            <a:r>
              <a:rPr lang="it-IT" sz="2800" dirty="0" smtClean="0">
                <a:latin typeface="Verdana" pitchFamily="34" charset="0"/>
              </a:rPr>
              <a:t>a </a:t>
            </a:r>
            <a:r>
              <a:rPr lang="it-IT" sz="2800" dirty="0">
                <a:latin typeface="Verdana" pitchFamily="34" charset="0"/>
              </a:rPr>
              <a:t>una maggiore incidenza, tra le utilizzatrici, dei fattori di rischio per l’acquisizione di MST.</a:t>
            </a:r>
            <a:endParaRPr lang="it-IT" sz="2800" dirty="0"/>
          </a:p>
          <a:p>
            <a:pPr marL="274320" indent="-274320" algn="just" fontAlgn="auto">
              <a:spcAft>
                <a:spcPts val="0"/>
              </a:spcAft>
              <a:buFont typeface="Wingdings 2"/>
              <a:buChar char=""/>
              <a:defRPr/>
            </a:pPr>
            <a:endParaRPr lang="it-IT" dirty="0"/>
          </a:p>
        </p:txBody>
      </p:sp>
      <p:sp>
        <p:nvSpPr>
          <p:cNvPr id="3" name="Titolo 2"/>
          <p:cNvSpPr>
            <a:spLocks noGrp="1"/>
          </p:cNvSpPr>
          <p:nvPr>
            <p:ph type="title"/>
          </p:nvPr>
        </p:nvSpPr>
        <p:spPr/>
        <p:txBody>
          <a:bodyPr/>
          <a:lstStyle/>
          <a:p>
            <a:pPr algn="ctr" fontAlgn="auto">
              <a:spcAft>
                <a:spcPts val="0"/>
              </a:spcAft>
              <a:defRPr/>
            </a:pPr>
            <a:r>
              <a:rPr lang="it-IT" b="1" smtClean="0">
                <a:solidFill>
                  <a:srgbClr val="FFC000"/>
                </a:solidFill>
              </a:rPr>
              <a:t>IUD E MST</a:t>
            </a:r>
            <a:endParaRPr lang="it-IT" b="1">
              <a:solidFill>
                <a:srgbClr val="FFC000"/>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9463" y="381001"/>
            <a:ext cx="7583487" cy="913544"/>
          </a:xfrm>
        </p:spPr>
        <p:txBody>
          <a:bodyPr/>
          <a:lstStyle/>
          <a:p>
            <a:pPr algn="ctr">
              <a:spcBef>
                <a:spcPct val="50000"/>
              </a:spcBef>
            </a:pPr>
            <a:r>
              <a:rPr lang="it-IT" sz="3600" dirty="0" smtClean="0">
                <a:solidFill>
                  <a:srgbClr val="FF0000"/>
                </a:solidFill>
                <a:latin typeface="Arial" pitchFamily="34" charset="0"/>
                <a:cs typeface="Arial" pitchFamily="34" charset="0"/>
              </a:rPr>
              <a:t>Contraccezione</a:t>
            </a:r>
            <a:endParaRPr lang="it-IT" sz="3600" dirty="0">
              <a:solidFill>
                <a:srgbClr val="FF0000"/>
              </a:solidFill>
              <a:latin typeface="Arial" pitchFamily="34" charset="0"/>
              <a:cs typeface="Arial" pitchFamily="34" charset="0"/>
            </a:endParaRPr>
          </a:p>
        </p:txBody>
      </p:sp>
      <p:sp>
        <p:nvSpPr>
          <p:cNvPr id="5" name="CasellaDiTesto 4"/>
          <p:cNvSpPr txBox="1"/>
          <p:nvPr/>
        </p:nvSpPr>
        <p:spPr>
          <a:xfrm>
            <a:off x="6101188" y="1828800"/>
            <a:ext cx="2091836" cy="4208930"/>
          </a:xfrm>
          <a:prstGeom prst="rect">
            <a:avLst/>
          </a:prstGeom>
          <a:noFill/>
        </p:spPr>
        <p:txBody>
          <a:bodyPr wrap="square" rtlCol="0">
            <a:spAutoFit/>
          </a:bodyPr>
          <a:lstStyle/>
          <a:p>
            <a:endParaRPr lang="it-IT" dirty="0"/>
          </a:p>
        </p:txBody>
      </p:sp>
      <p:sp>
        <p:nvSpPr>
          <p:cNvPr id="4" name="Segnaposto contenuto 3"/>
          <p:cNvSpPr>
            <a:spLocks noGrp="1"/>
          </p:cNvSpPr>
          <p:nvPr>
            <p:ph idx="1"/>
          </p:nvPr>
        </p:nvSpPr>
        <p:spPr>
          <a:xfrm>
            <a:off x="779463" y="1417834"/>
            <a:ext cx="7583487" cy="5009314"/>
          </a:xfrm>
        </p:spPr>
        <p:txBody>
          <a:bodyPr>
            <a:normAutofit lnSpcReduction="10000"/>
          </a:bodyPr>
          <a:lstStyle/>
          <a:p>
            <a:pPr marL="0" indent="0" eaLnBrk="0" hangingPunct="0">
              <a:spcBef>
                <a:spcPct val="50000"/>
              </a:spcBef>
              <a:buNone/>
            </a:pPr>
            <a:r>
              <a:rPr lang="it-IT" sz="26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Un </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buon contraccettivo deve avere dei requisiti:</a:t>
            </a:r>
          </a:p>
          <a:p>
            <a:pPr marL="0" indent="0" eaLnBrk="0" hangingPunct="0">
              <a:spcBef>
                <a:spcPct val="50000"/>
              </a:spcBef>
              <a:buNone/>
            </a:pPr>
            <a:r>
              <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Efficacia</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cioè la garanzia che non si verifichino </a:t>
            </a:r>
            <a:b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gravidanze indesiderate;</a:t>
            </a:r>
          </a:p>
          <a:p>
            <a:pPr marL="0" indent="0" eaLnBrk="0" hangingPunct="0">
              <a:spcBef>
                <a:spcPct val="50000"/>
              </a:spcBef>
              <a:buNone/>
            </a:pPr>
            <a:r>
              <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Innocuità</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per </a:t>
            </a:r>
            <a:r>
              <a:rPr lang="it-IT" sz="26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chi la utilizza  </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 per i concepiti dopo la </a:t>
            </a:r>
            <a:r>
              <a:rPr lang="it-IT" sz="26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sospensione </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del contraccettivo</a:t>
            </a:r>
          </a:p>
          <a:p>
            <a:pPr marL="0" indent="0" eaLnBrk="0" hangingPunct="0">
              <a:spcBef>
                <a:spcPct val="50000"/>
              </a:spcBef>
              <a:buNone/>
            </a:pPr>
            <a:r>
              <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Reversibilità</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recupero della fertilità dopo la </a:t>
            </a:r>
            <a:b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sospensione del contraccettivo</a:t>
            </a:r>
          </a:p>
          <a:p>
            <a:pPr marL="0" indent="0" eaLnBrk="0" hangingPunct="0">
              <a:spcBef>
                <a:spcPct val="50000"/>
              </a:spcBef>
              <a:buNone/>
            </a:pPr>
            <a:r>
              <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Praticità</a:t>
            </a:r>
            <a:r>
              <a:rPr lang="it-IT" sz="26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semplicità d’uso e costo contenuto</a:t>
            </a:r>
          </a:p>
          <a:p>
            <a:pPr marL="0" indent="0" eaLnBrk="0" hangingPunct="0">
              <a:spcBef>
                <a:spcPct val="50000"/>
              </a:spcBef>
              <a:buNone/>
            </a:pPr>
            <a:r>
              <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Accettabilità </a:t>
            </a:r>
            <a:r>
              <a:rPr lang="it-IT" sz="26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psicologica e non interferenza col rapporto sessuale</a:t>
            </a:r>
            <a:endPar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marL="0" indent="0" eaLnBrk="0" hangingPunct="0">
              <a:spcBef>
                <a:spcPct val="50000"/>
              </a:spcBef>
              <a:buNone/>
            </a:pPr>
            <a:endParaRPr lang="it-IT" sz="2600" i="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marL="0" indent="0" eaLnBrk="0" hangingPunct="0">
              <a:spcBef>
                <a:spcPct val="50000"/>
              </a:spcBef>
              <a:buNone/>
            </a:pPr>
            <a:endParaRPr lang="it-IT" sz="2600" i="1"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endParaRPr lang="it-IT" dirty="0"/>
          </a:p>
        </p:txBody>
      </p:sp>
    </p:spTree>
    <p:extLst>
      <p:ext uri="{BB962C8B-B14F-4D97-AF65-F5344CB8AC3E}">
        <p14:creationId xmlns:p14="http://schemas.microsoft.com/office/powerpoint/2010/main" xmlns="" val="3573110451"/>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48482" name="Rectangle 2"/>
          <p:cNvSpPr>
            <a:spLocks noGrp="1" noChangeArrowheads="1"/>
          </p:cNvSpPr>
          <p:nvPr>
            <p:ph type="title" idx="4294967295"/>
          </p:nvPr>
        </p:nvSpPr>
        <p:spPr>
          <a:xfrm>
            <a:off x="0" y="179388"/>
            <a:ext cx="8861425" cy="646112"/>
          </a:xfrm>
        </p:spPr>
        <p:txBody>
          <a:bodyPr anchor="t">
            <a:spAutoFit/>
          </a:bodyPr>
          <a:lstStyle/>
          <a:p>
            <a:pPr algn="ctr" fontAlgn="auto">
              <a:spcAft>
                <a:spcPts val="0"/>
              </a:spcAft>
              <a:defRPr/>
            </a:pPr>
            <a:r>
              <a:rPr lang="it-IT" sz="3600" b="1">
                <a:solidFill>
                  <a:srgbClr val="FFC000"/>
                </a:solidFill>
                <a:latin typeface="Verdana" pitchFamily="34" charset="0"/>
              </a:rPr>
              <a:t>IUD - dispositivo intra-uterino</a:t>
            </a:r>
          </a:p>
        </p:txBody>
      </p:sp>
      <p:sp>
        <p:nvSpPr>
          <p:cNvPr id="101379" name="Rectangle 3"/>
          <p:cNvSpPr>
            <a:spLocks noGrp="1" noChangeArrowheads="1"/>
          </p:cNvSpPr>
          <p:nvPr>
            <p:ph type="body" idx="4294967295"/>
          </p:nvPr>
        </p:nvSpPr>
        <p:spPr>
          <a:xfrm>
            <a:off x="539750" y="1006475"/>
            <a:ext cx="8604250" cy="4727575"/>
          </a:xfrm>
        </p:spPr>
        <p:txBody>
          <a:bodyPr/>
          <a:lstStyle/>
          <a:p>
            <a:pPr>
              <a:buFontTx/>
              <a:buNone/>
            </a:pPr>
            <a:r>
              <a:rPr lang="it-IT" sz="2400" b="1" smtClean="0">
                <a:solidFill>
                  <a:srgbClr val="FFC000"/>
                </a:solidFill>
                <a:latin typeface="Verdana" pitchFamily="34" charset="0"/>
              </a:rPr>
              <a:t>Potenziali effetti avversi </a:t>
            </a:r>
          </a:p>
          <a:p>
            <a:pPr>
              <a:buFontTx/>
              <a:buNone/>
            </a:pPr>
            <a:endParaRPr lang="it-IT" sz="1800" smtClean="0">
              <a:solidFill>
                <a:srgbClr val="338D8A"/>
              </a:solidFill>
              <a:latin typeface="Verdana" pitchFamily="34" charset="0"/>
            </a:endParaRPr>
          </a:p>
          <a:p>
            <a:r>
              <a:rPr lang="it-IT" sz="1800" smtClean="0">
                <a:latin typeface="Verdana" pitchFamily="34" charset="0"/>
              </a:rPr>
              <a:t>Spotting </a:t>
            </a:r>
          </a:p>
          <a:p>
            <a:r>
              <a:rPr lang="it-IT" sz="1800" smtClean="0">
                <a:latin typeface="Verdana" pitchFamily="34" charset="0"/>
              </a:rPr>
              <a:t>Aumento quantità flusso mestruale (rame) -&gt; anemia</a:t>
            </a:r>
          </a:p>
          <a:p>
            <a:r>
              <a:rPr lang="it-IT" sz="1800" smtClean="0">
                <a:latin typeface="Verdana" pitchFamily="34" charset="0"/>
              </a:rPr>
              <a:t>Dislocamento del dispositivo</a:t>
            </a:r>
          </a:p>
          <a:p>
            <a:r>
              <a:rPr lang="it-IT" sz="1800" smtClean="0">
                <a:latin typeface="Verdana" pitchFamily="34" charset="0"/>
              </a:rPr>
              <a:t>Lieve aumento dismenorrea (+++ rame)</a:t>
            </a:r>
          </a:p>
          <a:p>
            <a:r>
              <a:rPr lang="it-IT" sz="1800" smtClean="0">
                <a:latin typeface="Verdana" pitchFamily="34" charset="0"/>
              </a:rPr>
              <a:t>Espulsione spontanea (5-25% nei primi 3 mesi)</a:t>
            </a:r>
          </a:p>
          <a:p>
            <a:r>
              <a:rPr lang="it-IT" sz="1800" smtClean="0">
                <a:latin typeface="Verdana" pitchFamily="34" charset="0"/>
              </a:rPr>
              <a:t>Maggiore il rischio di gravidanza extrauterina e aborto settico</a:t>
            </a:r>
          </a:p>
          <a:p>
            <a:r>
              <a:rPr lang="it-IT" sz="1800" smtClean="0">
                <a:latin typeface="Verdana" pitchFamily="34" charset="0"/>
              </a:rPr>
              <a:t>Pericolo di perforazione uterina</a:t>
            </a:r>
          </a:p>
          <a:p>
            <a:r>
              <a:rPr lang="it-IT" sz="1800" smtClean="0">
                <a:latin typeface="Verdana" pitchFamily="34" charset="0"/>
              </a:rPr>
              <a:t>Infezioni acute degli organi genitali interni</a:t>
            </a:r>
            <a:endParaRPr lang="it-IT" sz="1600" smtClean="0">
              <a:latin typeface="Verdana" pitchFamily="34" charset="0"/>
            </a:endParaRPr>
          </a:p>
          <a:p>
            <a:endParaRPr lang="it-IT" sz="1800" b="1" smtClean="0">
              <a:latin typeface="Verdana" pitchFamily="34" charset="0"/>
            </a:endParaRPr>
          </a:p>
          <a:p>
            <a:pPr>
              <a:buFontTx/>
              <a:buNone/>
            </a:pPr>
            <a:r>
              <a:rPr lang="it-IT" sz="2400" b="1" smtClean="0">
                <a:solidFill>
                  <a:srgbClr val="FFC000"/>
                </a:solidFill>
                <a:latin typeface="Verdana" pitchFamily="34" charset="0"/>
              </a:rPr>
              <a:t>Indice di Pearl: </a:t>
            </a:r>
            <a:r>
              <a:rPr lang="it-IT" sz="2400" smtClean="0">
                <a:latin typeface="Verdana" pitchFamily="34" charset="0"/>
              </a:rPr>
              <a:t>1-2,5%</a:t>
            </a:r>
          </a:p>
        </p:txBody>
      </p:sp>
      <p:sp>
        <p:nvSpPr>
          <p:cNvPr id="101380" name="Rectangle 8"/>
          <p:cNvSpPr>
            <a:spLocks noChangeArrowheads="1"/>
          </p:cNvSpPr>
          <p:nvPr/>
        </p:nvSpPr>
        <p:spPr bwMode="auto">
          <a:xfrm>
            <a:off x="8459788" y="6400800"/>
            <a:ext cx="682625" cy="457200"/>
          </a:xfrm>
          <a:prstGeom prst="rect">
            <a:avLst/>
          </a:prstGeom>
          <a:noFill/>
          <a:ln w="9525">
            <a:noFill/>
            <a:miter lim="800000"/>
            <a:headEnd/>
            <a:tailEnd/>
          </a:ln>
        </p:spPr>
        <p:txBody>
          <a:bodyPr wrap="none">
            <a:spAutoFit/>
          </a:bodyPr>
          <a:lstStyle/>
          <a:p>
            <a:r>
              <a:rPr lang="it-IT" sz="2400">
                <a:solidFill>
                  <a:srgbClr val="338D8A"/>
                </a:solidFill>
                <a:latin typeface="Verdana" pitchFamily="34" charset="0"/>
              </a:rPr>
              <a:t>&gt;&gt;</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0" indent="0" fontAlgn="auto">
              <a:spcAft>
                <a:spcPts val="0"/>
              </a:spcAft>
              <a:buFont typeface="Wingdings 2"/>
              <a:buNone/>
              <a:defRPr/>
            </a:pPr>
            <a:r>
              <a:rPr lang="it-IT" sz="2400" b="1" dirty="0" smtClean="0">
                <a:solidFill>
                  <a:srgbClr val="FFC000"/>
                </a:solidFill>
              </a:rPr>
              <a:t>PERIMENOPAUSA: </a:t>
            </a:r>
            <a:r>
              <a:rPr lang="it-IT" sz="2400" dirty="0" smtClean="0"/>
              <a:t>- PRESERVATIVO =&gt; ok</a:t>
            </a:r>
          </a:p>
          <a:p>
            <a:pPr marL="0" indent="0" fontAlgn="auto">
              <a:spcAft>
                <a:spcPts val="0"/>
              </a:spcAft>
              <a:buFont typeface="Wingdings 2"/>
              <a:buNone/>
              <a:defRPr/>
            </a:pPr>
            <a:r>
              <a:rPr lang="it-IT" sz="2400" dirty="0"/>
              <a:t> </a:t>
            </a:r>
            <a:r>
              <a:rPr lang="it-IT" sz="2400" dirty="0" smtClean="0"/>
              <a:t>                                     - IUD =&gt; ok</a:t>
            </a:r>
          </a:p>
          <a:p>
            <a:pPr marL="0" indent="0" fontAlgn="auto">
              <a:spcAft>
                <a:spcPts val="0"/>
              </a:spcAft>
              <a:buFont typeface="Wingdings 2"/>
              <a:buNone/>
              <a:defRPr/>
            </a:pPr>
            <a:r>
              <a:rPr lang="it-IT" sz="2400" dirty="0"/>
              <a:t> </a:t>
            </a:r>
            <a:r>
              <a:rPr lang="it-IT" sz="2400" dirty="0" smtClean="0"/>
              <a:t>                                     - EP  =&gt; ok, ! Controindicazioni!</a:t>
            </a:r>
          </a:p>
          <a:p>
            <a:pPr marL="0" indent="0" fontAlgn="auto">
              <a:spcAft>
                <a:spcPts val="0"/>
              </a:spcAft>
              <a:buFont typeface="Wingdings 2"/>
              <a:buNone/>
              <a:defRPr/>
            </a:pPr>
            <a:r>
              <a:rPr lang="it-IT" sz="2400" dirty="0" smtClean="0"/>
              <a:t>Ma importante effetto terapeutico: accompagnano in modo equilibrato alla menopausa.</a:t>
            </a:r>
          </a:p>
          <a:p>
            <a:pPr marL="0" indent="0" fontAlgn="auto">
              <a:spcAft>
                <a:spcPts val="0"/>
              </a:spcAft>
              <a:buFont typeface="Wingdings 2"/>
              <a:buNone/>
              <a:defRPr/>
            </a:pPr>
            <a:r>
              <a:rPr lang="it-IT" sz="2400" dirty="0"/>
              <a:t> </a:t>
            </a:r>
            <a:r>
              <a:rPr lang="it-IT" sz="2400" dirty="0" smtClean="0"/>
              <a:t>                                      - METODI NATURALI =&gt; difficilmente </a:t>
            </a:r>
            <a:r>
              <a:rPr lang="it-IT" sz="2400" dirty="0" smtClean="0"/>
              <a:t>			  applicabile </a:t>
            </a:r>
            <a:r>
              <a:rPr lang="it-IT" sz="2400" dirty="0" smtClean="0"/>
              <a:t>per irregolarità ciclo</a:t>
            </a:r>
          </a:p>
          <a:p>
            <a:pPr marL="0" indent="0" fontAlgn="auto">
              <a:spcAft>
                <a:spcPts val="0"/>
              </a:spcAft>
              <a:buFont typeface="Wingdings 2"/>
              <a:buNone/>
              <a:defRPr/>
            </a:pPr>
            <a:r>
              <a:rPr lang="it-IT" sz="2400" b="1" dirty="0" smtClean="0">
                <a:solidFill>
                  <a:srgbClr val="FFC000"/>
                </a:solidFill>
              </a:rPr>
              <a:t>POST PARTUM:  </a:t>
            </a:r>
            <a:r>
              <a:rPr lang="it-IT" sz="2400" dirty="0" smtClean="0"/>
              <a:t>- PRESERVATIVO =&gt; ok</a:t>
            </a:r>
          </a:p>
          <a:p>
            <a:pPr marL="0" indent="0" fontAlgn="auto">
              <a:spcAft>
                <a:spcPts val="0"/>
              </a:spcAft>
              <a:buFont typeface="Wingdings 2"/>
              <a:buNone/>
              <a:defRPr/>
            </a:pPr>
            <a:r>
              <a:rPr lang="it-IT" sz="2400" dirty="0"/>
              <a:t> </a:t>
            </a:r>
            <a:r>
              <a:rPr lang="it-IT" sz="2400" dirty="0" smtClean="0"/>
              <a:t>                               - IUD =&gt; ok</a:t>
            </a:r>
          </a:p>
          <a:p>
            <a:pPr marL="0" indent="0" fontAlgn="auto">
              <a:spcAft>
                <a:spcPts val="0"/>
              </a:spcAft>
              <a:buFont typeface="Wingdings 2"/>
              <a:buNone/>
              <a:defRPr/>
            </a:pPr>
            <a:r>
              <a:rPr lang="it-IT" sz="2400" dirty="0"/>
              <a:t> </a:t>
            </a:r>
            <a:r>
              <a:rPr lang="it-IT" sz="2400" dirty="0" smtClean="0"/>
              <a:t>                               - EP =&gt; ok, ma con solo progestinico in </a:t>
            </a:r>
            <a:r>
              <a:rPr lang="it-IT" sz="2400" dirty="0" smtClean="0"/>
              <a:t>			        allattamento</a:t>
            </a:r>
            <a:r>
              <a:rPr lang="it-IT" sz="2400" dirty="0" smtClean="0"/>
              <a:t>. Se non allatta, inizio dopo almeno 3 </a:t>
            </a:r>
            <a:r>
              <a:rPr lang="it-IT" sz="2400" dirty="0" smtClean="0"/>
              <a:t>		        settimane </a:t>
            </a:r>
            <a:r>
              <a:rPr lang="it-IT" sz="2400" dirty="0" smtClean="0"/>
              <a:t>dal parto.         </a:t>
            </a:r>
          </a:p>
          <a:p>
            <a:pPr marL="0" indent="0" fontAlgn="auto">
              <a:spcAft>
                <a:spcPts val="0"/>
              </a:spcAft>
              <a:buFont typeface="Wingdings 2"/>
              <a:buNone/>
              <a:defRPr/>
            </a:pPr>
            <a:r>
              <a:rPr lang="it-IT" sz="2400" dirty="0"/>
              <a:t> </a:t>
            </a:r>
            <a:r>
              <a:rPr lang="it-IT" sz="2400" dirty="0" smtClean="0"/>
              <a:t>                              </a:t>
            </a:r>
            <a:r>
              <a:rPr lang="it-IT" sz="2400" dirty="0" smtClean="0"/>
              <a:t> </a:t>
            </a:r>
            <a:r>
              <a:rPr lang="it-IT" sz="2400" dirty="0" smtClean="0"/>
              <a:t>- METODI NATURALI =&gt; poco affidabili                </a:t>
            </a:r>
          </a:p>
        </p:txBody>
      </p:sp>
      <p:sp>
        <p:nvSpPr>
          <p:cNvPr id="3" name="Titolo 2"/>
          <p:cNvSpPr>
            <a:spLocks noGrp="1"/>
          </p:cNvSpPr>
          <p:nvPr>
            <p:ph type="title"/>
          </p:nvPr>
        </p:nvSpPr>
        <p:spPr>
          <a:xfrm>
            <a:off x="467544" y="152400"/>
            <a:ext cx="8219256" cy="900336"/>
          </a:xfrm>
        </p:spPr>
        <p:txBody>
          <a:bodyPr/>
          <a:lstStyle/>
          <a:p>
            <a:pPr algn="ctr" fontAlgn="auto">
              <a:spcAft>
                <a:spcPts val="0"/>
              </a:spcAft>
              <a:defRPr/>
            </a:pPr>
            <a:r>
              <a:rPr lang="it-IT" sz="3200" b="1" smtClean="0">
                <a:solidFill>
                  <a:srgbClr val="FFC000"/>
                </a:solidFill>
              </a:rPr>
              <a:t>CONTRACCEZIONE E FASI DELLA VITA</a:t>
            </a:r>
            <a:endParaRPr lang="it-IT" sz="3200" b="1">
              <a:solidFill>
                <a:srgbClr val="FFC000"/>
              </a:solidFill>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pPr marL="0" indent="0" fontAlgn="auto">
              <a:spcAft>
                <a:spcPts val="0"/>
              </a:spcAft>
              <a:buFont typeface="Wingdings 2"/>
              <a:buNone/>
              <a:defRPr/>
            </a:pPr>
            <a:r>
              <a:rPr lang="it-IT" sz="2400" b="1" dirty="0" smtClean="0">
                <a:solidFill>
                  <a:srgbClr val="FFC000"/>
                </a:solidFill>
              </a:rPr>
              <a:t>POST ABORTO: </a:t>
            </a:r>
            <a:r>
              <a:rPr lang="it-IT" sz="2400" dirty="0" smtClean="0"/>
              <a:t>non problemi particolari: i metodi contraccettivi possono essere tutti ugualmente praticati nel rispetto di ogni singolo caso.</a:t>
            </a:r>
          </a:p>
          <a:p>
            <a:pPr marL="0" indent="0" fontAlgn="auto">
              <a:spcAft>
                <a:spcPts val="0"/>
              </a:spcAft>
              <a:buFont typeface="Wingdings 2"/>
              <a:buNone/>
              <a:defRPr/>
            </a:pPr>
            <a:r>
              <a:rPr lang="it-IT" sz="2400" b="1" dirty="0" smtClean="0">
                <a:solidFill>
                  <a:srgbClr val="FFC000"/>
                </a:solidFill>
              </a:rPr>
              <a:t>DIABETE: </a:t>
            </a:r>
            <a:r>
              <a:rPr lang="it-IT" sz="2400" dirty="0" smtClean="0"/>
              <a:t>- PRESERVATIVO =&gt; ok</a:t>
            </a:r>
          </a:p>
          <a:p>
            <a:pPr marL="0" indent="0" fontAlgn="auto">
              <a:spcAft>
                <a:spcPts val="0"/>
              </a:spcAft>
              <a:buFont typeface="Wingdings 2"/>
              <a:buNone/>
              <a:defRPr/>
            </a:pPr>
            <a:r>
              <a:rPr lang="it-IT" sz="2400" dirty="0"/>
              <a:t> </a:t>
            </a:r>
            <a:r>
              <a:rPr lang="it-IT" sz="2400" dirty="0" smtClean="0"/>
              <a:t>                    - IUD =&gt; ok</a:t>
            </a:r>
          </a:p>
          <a:p>
            <a:pPr marL="0" indent="0" fontAlgn="auto">
              <a:spcAft>
                <a:spcPts val="0"/>
              </a:spcAft>
              <a:buFont typeface="Wingdings 2"/>
              <a:buNone/>
              <a:defRPr/>
            </a:pPr>
            <a:r>
              <a:rPr lang="it-IT" sz="2400" dirty="0"/>
              <a:t> </a:t>
            </a:r>
            <a:r>
              <a:rPr lang="it-IT" sz="2400" dirty="0" smtClean="0"/>
              <a:t>                    - EP =&gt; con molta prudenza (in assenza di </a:t>
            </a:r>
            <a:r>
              <a:rPr lang="it-IT" sz="2400" dirty="0" smtClean="0"/>
              <a:t>complicanze), 	 	         preferibile </a:t>
            </a:r>
            <a:r>
              <a:rPr lang="it-IT" sz="2400" dirty="0" smtClean="0"/>
              <a:t>utilizzare quelli con solo progestinico.         </a:t>
            </a:r>
          </a:p>
          <a:p>
            <a:pPr marL="0" indent="0" fontAlgn="auto">
              <a:spcAft>
                <a:spcPts val="0"/>
              </a:spcAft>
              <a:buFont typeface="Wingdings 2"/>
              <a:buNone/>
              <a:defRPr/>
            </a:pPr>
            <a:r>
              <a:rPr lang="it-IT" sz="2400" b="1" dirty="0" smtClean="0">
                <a:solidFill>
                  <a:srgbClr val="FFC000"/>
                </a:solidFill>
              </a:rPr>
              <a:t>IPERLIPIDEMIE:</a:t>
            </a:r>
            <a:r>
              <a:rPr lang="it-IT" sz="2400" dirty="0" smtClean="0"/>
              <a:t> EP  sconsigliati</a:t>
            </a:r>
          </a:p>
          <a:p>
            <a:pPr marL="0" indent="0" fontAlgn="auto">
              <a:spcAft>
                <a:spcPts val="0"/>
              </a:spcAft>
              <a:buFont typeface="Wingdings 2"/>
              <a:buNone/>
              <a:defRPr/>
            </a:pPr>
            <a:r>
              <a:rPr lang="it-IT" sz="2400" b="1" dirty="0" smtClean="0">
                <a:solidFill>
                  <a:srgbClr val="FFC000"/>
                </a:solidFill>
              </a:rPr>
              <a:t>IPERTENSIONE:</a:t>
            </a:r>
            <a:r>
              <a:rPr lang="it-IT" sz="2400" dirty="0" smtClean="0"/>
              <a:t> EP sconsigliati               </a:t>
            </a:r>
          </a:p>
          <a:p>
            <a:pPr marL="0" indent="0" fontAlgn="auto">
              <a:spcAft>
                <a:spcPts val="0"/>
              </a:spcAft>
              <a:buFont typeface="Wingdings 2"/>
              <a:buNone/>
              <a:defRPr/>
            </a:pPr>
            <a:r>
              <a:rPr lang="it-IT" sz="2400" b="1" dirty="0" smtClean="0">
                <a:solidFill>
                  <a:srgbClr val="FFC000"/>
                </a:solidFill>
              </a:rPr>
              <a:t>FUMO ed ETA’ &gt; 35 aa.: </a:t>
            </a:r>
            <a:r>
              <a:rPr lang="it-IT" sz="2400" dirty="0" smtClean="0"/>
              <a:t>EP sconsigliati</a:t>
            </a:r>
          </a:p>
          <a:p>
            <a:pPr marL="0" indent="0" fontAlgn="auto">
              <a:spcAft>
                <a:spcPts val="0"/>
              </a:spcAft>
              <a:buFont typeface="Wingdings 2"/>
              <a:buNone/>
              <a:defRPr/>
            </a:pPr>
            <a:r>
              <a:rPr lang="it-IT" sz="2400" b="1" dirty="0" smtClean="0">
                <a:solidFill>
                  <a:srgbClr val="FFC000"/>
                </a:solidFill>
              </a:rPr>
              <a:t>EMICRANIA: </a:t>
            </a:r>
            <a:r>
              <a:rPr lang="it-IT" sz="2400" dirty="0" smtClean="0"/>
              <a:t>se con aura: EP sconsigliati</a:t>
            </a:r>
          </a:p>
          <a:p>
            <a:pPr marL="0" indent="0" fontAlgn="auto">
              <a:spcAft>
                <a:spcPts val="0"/>
              </a:spcAft>
              <a:buFont typeface="Wingdings 2"/>
              <a:buNone/>
              <a:defRPr/>
            </a:pPr>
            <a:r>
              <a:rPr lang="it-IT" sz="2400" dirty="0"/>
              <a:t> </a:t>
            </a:r>
            <a:r>
              <a:rPr lang="it-IT" sz="2400" dirty="0" smtClean="0"/>
              <a:t>                         senza aura: ok, ma monitorare il disturbo</a:t>
            </a:r>
          </a:p>
        </p:txBody>
      </p:sp>
      <p:sp>
        <p:nvSpPr>
          <p:cNvPr id="3" name="Titolo 2"/>
          <p:cNvSpPr>
            <a:spLocks noGrp="1"/>
          </p:cNvSpPr>
          <p:nvPr>
            <p:ph type="title"/>
          </p:nvPr>
        </p:nvSpPr>
        <p:spPr>
          <a:xfrm>
            <a:off x="467544" y="152400"/>
            <a:ext cx="8219256" cy="900336"/>
          </a:xfrm>
        </p:spPr>
        <p:txBody>
          <a:bodyPr/>
          <a:lstStyle/>
          <a:p>
            <a:pPr algn="ctr" fontAlgn="auto">
              <a:spcAft>
                <a:spcPts val="0"/>
              </a:spcAft>
              <a:defRPr/>
            </a:pPr>
            <a:r>
              <a:rPr lang="it-IT" sz="3200" b="1" smtClean="0">
                <a:solidFill>
                  <a:srgbClr val="FFC000"/>
                </a:solidFill>
              </a:rPr>
              <a:t>CONTRACCEZIONE E FASI DELLA VITA</a:t>
            </a:r>
            <a:endParaRPr lang="it-IT" sz="3200" b="1">
              <a:solidFill>
                <a:srgbClr val="FFC000"/>
              </a:solidFill>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52400"/>
            <a:ext cx="8219256" cy="828328"/>
          </a:xfrm>
        </p:spPr>
        <p:txBody>
          <a:bodyPr/>
          <a:lstStyle/>
          <a:p>
            <a:pPr algn="ctr" fontAlgn="auto">
              <a:spcAft>
                <a:spcPts val="0"/>
              </a:spcAft>
              <a:defRPr/>
            </a:pPr>
            <a:r>
              <a:rPr lang="it-IT" sz="3600" b="1" smtClean="0">
                <a:solidFill>
                  <a:srgbClr val="FFC000"/>
                </a:solidFill>
              </a:rPr>
              <a:t>STERILIZZAZIONE TUBARICA</a:t>
            </a:r>
            <a:endParaRPr lang="it-IT" sz="3600" b="1">
              <a:solidFill>
                <a:srgbClr val="FFC000"/>
              </a:solidFill>
            </a:endParaRPr>
          </a:p>
        </p:txBody>
      </p:sp>
      <p:pic>
        <p:nvPicPr>
          <p:cNvPr id="106498" name="Picture 3"/>
          <p:cNvPicPr>
            <a:picLocks noGrp="1" noChangeAspect="1" noChangeArrowheads="1"/>
          </p:cNvPicPr>
          <p:nvPr>
            <p:ph idx="1"/>
          </p:nvPr>
        </p:nvPicPr>
        <p:blipFill>
          <a:blip r:embed="rId2" cstate="print"/>
          <a:srcRect/>
          <a:stretch>
            <a:fillRect/>
          </a:stretch>
        </p:blipFill>
        <p:spPr>
          <a:xfrm>
            <a:off x="1116013" y="1412875"/>
            <a:ext cx="6940550" cy="4851400"/>
          </a:xfrm>
        </p:spPr>
      </p:pic>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274320" indent="-274320" fontAlgn="auto">
              <a:spcAft>
                <a:spcPts val="0"/>
              </a:spcAft>
              <a:buFont typeface="Wingdings 2"/>
              <a:buChar char=""/>
              <a:defRPr/>
            </a:pPr>
            <a:r>
              <a:rPr lang="it-IT" dirty="0" smtClean="0"/>
              <a:t>IRREVERSIBILE</a:t>
            </a:r>
          </a:p>
          <a:p>
            <a:pPr marL="274320" indent="-274320" fontAlgn="auto">
              <a:spcAft>
                <a:spcPts val="0"/>
              </a:spcAft>
              <a:buFont typeface="Wingdings 2"/>
              <a:buChar char=""/>
              <a:defRPr/>
            </a:pPr>
            <a:r>
              <a:rPr lang="it-IT" dirty="0" smtClean="0"/>
              <a:t>Comporta l’interruzione della comunicazione tra cavità uterina e le tube impedendo così l’incontro tra spermatozoi e cellula uovo.</a:t>
            </a:r>
          </a:p>
          <a:p>
            <a:pPr marL="274320" indent="-274320" fontAlgn="auto">
              <a:spcAft>
                <a:spcPts val="0"/>
              </a:spcAft>
              <a:buFont typeface="Wingdings 2"/>
              <a:buChar char=""/>
              <a:defRPr/>
            </a:pPr>
            <a:r>
              <a:rPr lang="it-IT" dirty="0" smtClean="0"/>
              <a:t>A) sezione chirurgica delle tube (via laparoscopica) </a:t>
            </a:r>
          </a:p>
          <a:p>
            <a:pPr marL="0" indent="0" fontAlgn="auto">
              <a:spcAft>
                <a:spcPts val="0"/>
              </a:spcAft>
              <a:buFont typeface="Wingdings 2"/>
              <a:buNone/>
              <a:defRPr/>
            </a:pPr>
            <a:r>
              <a:rPr lang="it-IT" dirty="0"/>
              <a:t> </a:t>
            </a:r>
            <a:r>
              <a:rPr lang="it-IT" dirty="0" smtClean="0"/>
              <a:t>  B) posizionamento di microprotesi che occludono le tube </a:t>
            </a:r>
            <a:r>
              <a:rPr lang="it-IT" dirty="0" smtClean="0"/>
              <a:t>  </a:t>
            </a:r>
            <a:r>
              <a:rPr lang="it-IT" dirty="0" smtClean="0"/>
              <a:t>               </a:t>
            </a:r>
            <a:r>
              <a:rPr lang="it-IT" dirty="0" smtClean="0"/>
              <a:t>nella </a:t>
            </a:r>
            <a:r>
              <a:rPr lang="it-IT" dirty="0" smtClean="0"/>
              <a:t>loro porzione prossimale (via </a:t>
            </a:r>
            <a:r>
              <a:rPr lang="it-IT" dirty="0" err="1" smtClean="0"/>
              <a:t>isteroscopica</a:t>
            </a:r>
            <a:r>
              <a:rPr lang="it-IT" dirty="0" smtClean="0"/>
              <a:t>).</a:t>
            </a:r>
          </a:p>
          <a:p>
            <a:pPr marL="274320" indent="-274320" fontAlgn="auto">
              <a:spcAft>
                <a:spcPts val="0"/>
              </a:spcAft>
              <a:buFont typeface="Wingdings 2"/>
              <a:buChar char=""/>
              <a:defRPr/>
            </a:pPr>
            <a:r>
              <a:rPr lang="it-IT" dirty="0" smtClean="0"/>
              <a:t>Si propone solo dopo aver già avuto gravidanze, qualora vi siano difficoltà ad accettare metodi reversibili e/o per motivi di salute che un’eventuale gravidanza potrebbe complicare.</a:t>
            </a:r>
            <a:endParaRPr lang="it-IT" dirty="0"/>
          </a:p>
        </p:txBody>
      </p:sp>
      <p:sp>
        <p:nvSpPr>
          <p:cNvPr id="3" name="Titolo 2"/>
          <p:cNvSpPr>
            <a:spLocks noGrp="1"/>
          </p:cNvSpPr>
          <p:nvPr>
            <p:ph type="title"/>
          </p:nvPr>
        </p:nvSpPr>
        <p:spPr/>
        <p:txBody>
          <a:bodyPr/>
          <a:lstStyle/>
          <a:p>
            <a:pPr fontAlgn="auto">
              <a:spcAft>
                <a:spcPts val="0"/>
              </a:spcAft>
              <a:defRPr/>
            </a:pPr>
            <a:r>
              <a:rPr lang="it-IT" sz="4400" b="1">
                <a:solidFill>
                  <a:srgbClr val="FFC000"/>
                </a:solidFill>
              </a:rPr>
              <a:t>STERILIZZAZIONE TUBARICA</a:t>
            </a:r>
            <a:endParaRPr lang="it-IT"/>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it-IT" dirty="0" smtClean="0"/>
              <a:t>= legatura  e sezione dei dotti deferenti</a:t>
            </a:r>
          </a:p>
          <a:p>
            <a:pPr marL="274320" indent="-274320" fontAlgn="auto">
              <a:spcAft>
                <a:spcPts val="0"/>
              </a:spcAft>
              <a:buFont typeface="Wingdings 2"/>
              <a:buChar char=""/>
              <a:defRPr/>
            </a:pPr>
            <a:r>
              <a:rPr lang="it-IT" dirty="0" smtClean="0"/>
              <a:t>IRREVERSIBILE, anche se possibile ricanalizzazione chirurgica con percentuale di successo del 60%</a:t>
            </a:r>
          </a:p>
          <a:p>
            <a:pPr marL="274320" indent="-274320" fontAlgn="auto">
              <a:spcAft>
                <a:spcPts val="0"/>
              </a:spcAft>
              <a:buFont typeface="Wingdings 2"/>
              <a:buChar char=""/>
              <a:defRPr/>
            </a:pPr>
            <a:r>
              <a:rPr lang="it-IT" dirty="0"/>
              <a:t>Il dotto deferente </a:t>
            </a:r>
            <a:r>
              <a:rPr lang="it-IT" dirty="0" smtClean="0"/>
              <a:t>(o </a:t>
            </a:r>
            <a:r>
              <a:rPr lang="it-IT" dirty="0"/>
              <a:t>vaso deferente o canale </a:t>
            </a:r>
            <a:r>
              <a:rPr lang="it-IT" dirty="0" smtClean="0"/>
              <a:t>deferente) </a:t>
            </a:r>
            <a:r>
              <a:rPr lang="it-IT" dirty="0"/>
              <a:t>è parte </a:t>
            </a:r>
            <a:r>
              <a:rPr lang="it-IT" dirty="0" smtClean="0"/>
              <a:t>dell’apparato </a:t>
            </a:r>
            <a:r>
              <a:rPr lang="it-IT" dirty="0"/>
              <a:t>genitale maschile. In condizioni fisiologiche, ogni individuo possiede due dotti </a:t>
            </a:r>
            <a:r>
              <a:rPr lang="it-IT" dirty="0" smtClean="0"/>
              <a:t>deferenti: vasi </a:t>
            </a:r>
            <a:r>
              <a:rPr lang="it-IT" dirty="0"/>
              <a:t>muscolari (circondati da muscolatura liscia) che collegano gli epididimi destro e sinistro ai dotti eiaculatori per veicolarvi lo sperma. Ognuno di questi dotti è lungo circa 30 centimetri. </a:t>
            </a:r>
            <a:r>
              <a:rPr lang="it-IT" dirty="0" smtClean="0"/>
              <a:t>La </a:t>
            </a:r>
            <a:r>
              <a:rPr lang="it-IT" dirty="0"/>
              <a:t>muscolatura liscia della parete del dotto si contrae di riflesso, </a:t>
            </a:r>
            <a:r>
              <a:rPr lang="it-IT" dirty="0" smtClean="0"/>
              <a:t>promuovendo </a:t>
            </a:r>
            <a:r>
              <a:rPr lang="it-IT" dirty="0"/>
              <a:t>lo spostamento in avanti dello sperma. Lo sperma viene così trasferito dal dotto deferente alla vescicola seminale</a:t>
            </a:r>
            <a:r>
              <a:rPr lang="it-IT" dirty="0" smtClean="0"/>
              <a:t>. La </a:t>
            </a:r>
            <a:r>
              <a:rPr lang="it-IT" dirty="0"/>
              <a:t>vasectomia causa azoospermia nel 90% dei </a:t>
            </a:r>
            <a:r>
              <a:rPr lang="it-IT" dirty="0" smtClean="0"/>
              <a:t>casi. </a:t>
            </a:r>
            <a:endParaRPr lang="it-IT" dirty="0"/>
          </a:p>
        </p:txBody>
      </p:sp>
      <p:sp>
        <p:nvSpPr>
          <p:cNvPr id="3" name="Titolo 2"/>
          <p:cNvSpPr>
            <a:spLocks noGrp="1"/>
          </p:cNvSpPr>
          <p:nvPr>
            <p:ph type="title"/>
          </p:nvPr>
        </p:nvSpPr>
        <p:spPr/>
        <p:txBody>
          <a:bodyPr/>
          <a:lstStyle/>
          <a:p>
            <a:pPr algn="ctr" fontAlgn="auto">
              <a:spcAft>
                <a:spcPts val="0"/>
              </a:spcAft>
              <a:defRPr/>
            </a:pPr>
            <a:r>
              <a:rPr lang="it-IT" b="1" smtClean="0">
                <a:solidFill>
                  <a:srgbClr val="FFC000"/>
                </a:solidFill>
              </a:rPr>
              <a:t>VASECTOMIA</a:t>
            </a:r>
            <a:endParaRPr lang="it-IT" b="1">
              <a:solidFill>
                <a:srgbClr val="FFC000"/>
              </a:solidFill>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nSpc>
                <a:spcPct val="90000"/>
              </a:lnSpc>
              <a:buFontTx/>
              <a:buChar char="-"/>
            </a:pPr>
            <a:r>
              <a:rPr lang="it-IT" smtClean="0">
                <a:solidFill>
                  <a:srgbClr val="FFC000"/>
                </a:solidFill>
              </a:rPr>
              <a:t>E’ importante l’EMPATIA che deve legare il Medico alla Donna: da questo può derivare l’opportuna gestione del singolo caso, senza cadere nella tentazione generalizzatrice, spesso legata anche alla scarsità di tempo disponibile.</a:t>
            </a:r>
          </a:p>
          <a:p>
            <a:pPr>
              <a:lnSpc>
                <a:spcPct val="90000"/>
              </a:lnSpc>
              <a:buFontTx/>
              <a:buChar char="-"/>
            </a:pPr>
            <a:r>
              <a:rPr lang="it-IT" smtClean="0">
                <a:solidFill>
                  <a:srgbClr val="FFC000"/>
                </a:solidFill>
              </a:rPr>
              <a:t>La Paziente dovrà pertanto </a:t>
            </a:r>
            <a:r>
              <a:rPr lang="it-IT" i="1" smtClean="0">
                <a:solidFill>
                  <a:srgbClr val="FFC000"/>
                </a:solidFill>
              </a:rPr>
              <a:t>sfruttare</a:t>
            </a:r>
            <a:r>
              <a:rPr lang="it-IT" smtClean="0">
                <a:solidFill>
                  <a:srgbClr val="FFC000"/>
                </a:solidFill>
              </a:rPr>
              <a:t> le competenze del Medico per fare INSIEME le scelte appropriate.</a:t>
            </a:r>
          </a:p>
          <a:p>
            <a:pPr>
              <a:lnSpc>
                <a:spcPct val="90000"/>
              </a:lnSpc>
              <a:buFontTx/>
              <a:buChar char="-"/>
            </a:pPr>
            <a:r>
              <a:rPr lang="it-IT" smtClean="0">
                <a:solidFill>
                  <a:srgbClr val="FFC000"/>
                </a:solidFill>
              </a:rPr>
              <a:t>Bisogna osservare contemporaneamente sia il beneficio da procurare alla paziente, sia il suo consenso verso il concetto di </a:t>
            </a:r>
            <a:r>
              <a:rPr lang="it-IT" sz="2800" smtClean="0">
                <a:solidFill>
                  <a:srgbClr val="FFC000"/>
                </a:solidFill>
              </a:rPr>
              <a:t>BENESSERE</a:t>
            </a:r>
            <a:r>
              <a:rPr lang="it-IT" smtClean="0">
                <a:solidFill>
                  <a:srgbClr val="FFC000"/>
                </a:solidFill>
              </a:rPr>
              <a:t> individuato da ella stessa e dal partner, anche se non sempre il maggior benessere dal lato clinico corrisponde alle loro preferenze.</a:t>
            </a:r>
          </a:p>
          <a:p>
            <a:pPr>
              <a:lnSpc>
                <a:spcPct val="90000"/>
              </a:lnSpc>
            </a:pPr>
            <a:endParaRPr lang="it-IT" smtClean="0"/>
          </a:p>
        </p:txBody>
      </p:sp>
      <p:sp>
        <p:nvSpPr>
          <p:cNvPr id="3" name="Titolo 2"/>
          <p:cNvSpPr>
            <a:spLocks noGrp="1"/>
          </p:cNvSpPr>
          <p:nvPr>
            <p:ph type="title"/>
          </p:nvPr>
        </p:nvSpPr>
        <p:spPr>
          <a:xfrm>
            <a:off x="539552" y="152400"/>
            <a:ext cx="8147248" cy="972344"/>
          </a:xfrm>
        </p:spPr>
        <p:txBody>
          <a:bodyPr/>
          <a:lstStyle/>
          <a:p>
            <a:pPr algn="ctr" fontAlgn="auto">
              <a:spcAft>
                <a:spcPts val="0"/>
              </a:spcAft>
              <a:defRPr/>
            </a:pPr>
            <a:r>
              <a:rPr lang="it-IT" sz="4400" b="1">
                <a:solidFill>
                  <a:srgbClr val="FFC000"/>
                </a:solidFill>
              </a:rPr>
              <a:t>LA CONTRACCEZIONE</a:t>
            </a:r>
            <a:endParaRPr lang="it-IT"/>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750" y="1989138"/>
            <a:ext cx="8147050" cy="4106862"/>
          </a:xfrm>
        </p:spPr>
        <p:txBody>
          <a:bodyPr>
            <a:normAutofit/>
          </a:bodyPr>
          <a:lstStyle/>
          <a:p>
            <a:pPr marL="274320" indent="-274320" fontAlgn="auto">
              <a:spcAft>
                <a:spcPts val="0"/>
              </a:spcAft>
              <a:buFont typeface="Wingdings 2"/>
              <a:buChar char=""/>
              <a:defRPr/>
            </a:pPr>
            <a:r>
              <a:rPr lang="it-IT" sz="2800" b="1" dirty="0" smtClean="0"/>
              <a:t>Scegli TU </a:t>
            </a:r>
            <a:r>
              <a:rPr lang="it-IT" dirty="0" smtClean="0"/>
              <a:t>è  il programma di informazione sulla contraccezione pensato e coordinato dalla Società Italiana di Ginecologia ed Ostetricia (SIGO): </a:t>
            </a:r>
          </a:p>
          <a:p>
            <a:pPr marL="274320" indent="-274320" fontAlgn="auto">
              <a:spcAft>
                <a:spcPts val="0"/>
              </a:spcAft>
              <a:buFont typeface="Wingdings 2"/>
              <a:buChar char=""/>
              <a:defRPr/>
            </a:pPr>
            <a:endParaRPr lang="it-IT" dirty="0"/>
          </a:p>
          <a:p>
            <a:pPr marL="0" indent="0" fontAlgn="auto">
              <a:spcAft>
                <a:spcPts val="0"/>
              </a:spcAft>
              <a:buFont typeface="Wingdings 2"/>
              <a:buNone/>
              <a:defRPr/>
            </a:pPr>
            <a:r>
              <a:rPr lang="it-IT" sz="3600" dirty="0" smtClean="0"/>
              <a:t>                      </a:t>
            </a:r>
            <a:r>
              <a:rPr lang="it-IT" sz="4000" b="1" dirty="0" smtClean="0">
                <a:hlinkClick r:id="rId2"/>
              </a:rPr>
              <a:t>www.sceglitu.it</a:t>
            </a:r>
            <a:endParaRPr lang="it-IT" sz="4000" b="1" dirty="0" smtClean="0"/>
          </a:p>
          <a:p>
            <a:pPr marL="0" indent="0" fontAlgn="auto">
              <a:spcAft>
                <a:spcPts val="0"/>
              </a:spcAft>
              <a:buFont typeface="Wingdings 2"/>
              <a:buNone/>
              <a:defRPr/>
            </a:pPr>
            <a:endParaRPr lang="it-IT" sz="4000" b="1" dirty="0" smtClean="0"/>
          </a:p>
          <a:p>
            <a:pPr marL="0" indent="0" fontAlgn="auto">
              <a:spcAft>
                <a:spcPts val="0"/>
              </a:spcAft>
              <a:buFont typeface="Wingdings 2"/>
              <a:buNone/>
              <a:defRPr/>
            </a:pPr>
            <a:endParaRPr lang="it-IT" sz="4000" b="1" dirty="0" smtClean="0"/>
          </a:p>
          <a:p>
            <a:pPr marL="0" indent="0" fontAlgn="auto">
              <a:spcAft>
                <a:spcPts val="0"/>
              </a:spcAft>
              <a:buFont typeface="Wingdings 2"/>
              <a:buNone/>
              <a:defRPr/>
            </a:pPr>
            <a:endParaRPr lang="it-IT" sz="4000" b="1" dirty="0"/>
          </a:p>
          <a:p>
            <a:pPr marL="0" indent="0" fontAlgn="auto">
              <a:spcAft>
                <a:spcPts val="0"/>
              </a:spcAft>
              <a:buFont typeface="Wingdings 2"/>
              <a:buNone/>
              <a:defRPr/>
            </a:pPr>
            <a:endParaRPr lang="it-IT" sz="4000" b="1" dirty="0" smtClean="0"/>
          </a:p>
          <a:p>
            <a:pPr marL="0" indent="0" fontAlgn="auto">
              <a:spcAft>
                <a:spcPts val="0"/>
              </a:spcAft>
              <a:buFont typeface="Wingdings 2"/>
              <a:buNone/>
              <a:defRPr/>
            </a:pPr>
            <a:endParaRPr lang="it-IT" sz="4000" b="1" dirty="0"/>
          </a:p>
        </p:txBody>
      </p:sp>
      <p:sp>
        <p:nvSpPr>
          <p:cNvPr id="3" name="Titolo 2"/>
          <p:cNvSpPr>
            <a:spLocks noGrp="1"/>
          </p:cNvSpPr>
          <p:nvPr>
            <p:ph type="title"/>
          </p:nvPr>
        </p:nvSpPr>
        <p:spPr/>
        <p:txBody>
          <a:bodyPr/>
          <a:lstStyle/>
          <a:p>
            <a:pPr algn="ctr" fontAlgn="auto">
              <a:spcAft>
                <a:spcPts val="0"/>
              </a:spcAft>
              <a:defRPr/>
            </a:pPr>
            <a:r>
              <a:rPr lang="it-IT" b="1" smtClean="0">
                <a:solidFill>
                  <a:srgbClr val="FFC000"/>
                </a:solidFill>
              </a:rPr>
              <a:t>CONTRACCEZIONE</a:t>
            </a:r>
            <a:endParaRPr lang="it-IT" b="1">
              <a:solidFill>
                <a:srgbClr val="FFC000"/>
              </a:solidFill>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E’ un metodo di prevenzione secondaria, da utilizzare per ridurre il rischio di gravidanza se un metodo fallisce o viene dimenticato</a:t>
            </a:r>
          </a:p>
          <a:p>
            <a:r>
              <a:rPr lang="it-IT" dirty="0" smtClean="0"/>
              <a:t>Non ha effetti su una gravidanza in corso</a:t>
            </a:r>
          </a:p>
          <a:p>
            <a:r>
              <a:rPr lang="it-IT" dirty="0" smtClean="0"/>
              <a:t>E’ efficace se utilizzato nei tempi corretti</a:t>
            </a:r>
          </a:p>
          <a:p>
            <a:r>
              <a:rPr lang="it-IT" dirty="0" smtClean="0"/>
              <a:t>Per le donne maggiorenni è reperibile in farmacia senza </a:t>
            </a:r>
            <a:r>
              <a:rPr lang="it-IT" dirty="0" smtClean="0"/>
              <a:t>ricetta</a:t>
            </a:r>
          </a:p>
          <a:p>
            <a:r>
              <a:rPr lang="it-IT" dirty="0" smtClean="0"/>
              <a:t>Oggi sono comunemente utilizzati tre metodi di contraccezione emergenza: lo IUD al rame  (</a:t>
            </a:r>
            <a:r>
              <a:rPr lang="it-IT" dirty="0" err="1" smtClean="0"/>
              <a:t>IUD-Cu</a:t>
            </a:r>
            <a:r>
              <a:rPr lang="it-IT" dirty="0" smtClean="0"/>
              <a:t>), il </a:t>
            </a:r>
            <a:r>
              <a:rPr lang="it-IT" dirty="0" err="1" smtClean="0"/>
              <a:t>levonorgestrel</a:t>
            </a:r>
            <a:r>
              <a:rPr lang="it-IT" dirty="0" smtClean="0"/>
              <a:t>  (LNG), l’</a:t>
            </a:r>
            <a:r>
              <a:rPr lang="it-IT" dirty="0" err="1" smtClean="0"/>
              <a:t>ulipristal</a:t>
            </a:r>
            <a:r>
              <a:rPr lang="it-IT" dirty="0" smtClean="0"/>
              <a:t> acetato  (UPA</a:t>
            </a:r>
            <a:r>
              <a:rPr lang="it-IT" dirty="0" smtClean="0"/>
              <a:t>).</a:t>
            </a:r>
          </a:p>
          <a:p>
            <a:r>
              <a:rPr lang="it-IT" dirty="0" smtClean="0"/>
              <a:t>Per LNG e UPA non è necessaria </a:t>
            </a:r>
            <a:r>
              <a:rPr lang="it-IT" smtClean="0"/>
              <a:t>ricetta medica.</a:t>
            </a:r>
            <a:endParaRPr lang="it-IT" dirty="0" smtClean="0"/>
          </a:p>
          <a:p>
            <a:endParaRPr lang="it-IT" dirty="0" smtClean="0"/>
          </a:p>
        </p:txBody>
      </p:sp>
      <p:sp>
        <p:nvSpPr>
          <p:cNvPr id="3" name="Titolo 2"/>
          <p:cNvSpPr>
            <a:spLocks noGrp="1"/>
          </p:cNvSpPr>
          <p:nvPr>
            <p:ph type="title"/>
          </p:nvPr>
        </p:nvSpPr>
        <p:spPr/>
        <p:txBody>
          <a:bodyPr>
            <a:normAutofit fontScale="90000"/>
          </a:bodyPr>
          <a:lstStyle/>
          <a:p>
            <a:pPr algn="ctr"/>
            <a:r>
              <a:rPr lang="it-IT" b="1" dirty="0" smtClean="0">
                <a:solidFill>
                  <a:srgbClr val="FFC000"/>
                </a:solidFill>
                <a:effectLst>
                  <a:outerShdw blurRad="38100" dist="38100" dir="2700000" algn="tl">
                    <a:srgbClr val="000000">
                      <a:alpha val="43137"/>
                    </a:srgbClr>
                  </a:outerShdw>
                </a:effectLst>
              </a:rPr>
              <a:t>CONTRACCEZIONE </a:t>
            </a:r>
            <a:r>
              <a:rPr lang="it-IT" b="1" dirty="0" err="1" smtClean="0">
                <a:solidFill>
                  <a:srgbClr val="FFC000"/>
                </a:solidFill>
                <a:effectLst>
                  <a:outerShdw blurRad="38100" dist="38100" dir="2700000" algn="tl">
                    <a:srgbClr val="000000">
                      <a:alpha val="43137"/>
                    </a:srgbClr>
                  </a:outerShdw>
                </a:effectLst>
              </a:rPr>
              <a:t>D’EMERGENZA</a:t>
            </a:r>
            <a:endParaRPr lang="it-IT" b="1" dirty="0">
              <a:solidFill>
                <a:srgbClr val="FFC000"/>
              </a:solidFill>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457200" y="548680"/>
            <a:ext cx="8229600" cy="5547320"/>
          </a:xfrm>
        </p:spPr>
        <p:txBody>
          <a:bodyPr/>
          <a:lstStyle/>
          <a:p>
            <a:r>
              <a:rPr lang="it-IT" b="1" dirty="0" smtClean="0"/>
              <a:t>Lo </a:t>
            </a:r>
            <a:r>
              <a:rPr lang="it-IT" b="1" dirty="0" err="1" smtClean="0"/>
              <a:t>IUD-Cu</a:t>
            </a:r>
            <a:r>
              <a:rPr lang="it-IT" dirty="0" smtClean="0"/>
              <a:t> è utilizzato a questo scopo già dagli anni ’80, </a:t>
            </a:r>
            <a:r>
              <a:rPr lang="it-IT" dirty="0" smtClean="0"/>
              <a:t>pratica </a:t>
            </a:r>
            <a:r>
              <a:rPr lang="it-IT" dirty="0" smtClean="0"/>
              <a:t>non </a:t>
            </a:r>
            <a:r>
              <a:rPr lang="it-IT" dirty="0" smtClean="0"/>
              <a:t>molto </a:t>
            </a:r>
            <a:r>
              <a:rPr lang="it-IT" dirty="0" smtClean="0"/>
              <a:t>diffusa, </a:t>
            </a:r>
            <a:r>
              <a:rPr lang="it-IT" dirty="0" smtClean="0"/>
              <a:t>soprattutto in </a:t>
            </a:r>
            <a:r>
              <a:rPr lang="it-IT" dirty="0" smtClean="0"/>
              <a:t>Italia. Se utilizzato fino a cinque giorni dal rapporto sessuale presunto fecondante la sua sicurezza è molto elevata e sfiora il 100%. La sua azione è legata a modificazioni </a:t>
            </a:r>
            <a:r>
              <a:rPr lang="it-IT" dirty="0" err="1" smtClean="0"/>
              <a:t>endometriali</a:t>
            </a:r>
            <a:r>
              <a:rPr lang="it-IT" dirty="0" smtClean="0"/>
              <a:t> non favorenti l’annidamento </a:t>
            </a:r>
            <a:r>
              <a:rPr lang="it-IT" dirty="0" smtClean="0"/>
              <a:t>e </a:t>
            </a:r>
            <a:r>
              <a:rPr lang="it-IT" dirty="0" smtClean="0"/>
              <a:t>alla spermio tossicità del rame. Va utilizzato come seconda scelta se vi sono stati più rapporti sessuali a rischio, se sono passate più di 72 ore dal rapporto, se la donna vuol poi usare lo IUD come contraccezione di lungo periodo, se è stata vomitata una contraccezione emergenza per via orale. Il suo grande vantaggio è che può essere lasciato in utero per un lungo periodo, anche fino a 10 anni, se la donna lo desidera. Il suo svantaggio e’ quello di dover cercare un ginecologo che lo inserisca tempestivamente.</a:t>
            </a:r>
          </a:p>
          <a:p>
            <a:endParaRPr lang="it-IT"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539552" y="836712"/>
            <a:ext cx="3968180" cy="1080120"/>
          </a:xfrm>
        </p:spPr>
        <p:txBody>
          <a:bodyPr/>
          <a:lstStyle/>
          <a:p>
            <a:pPr algn="ctr" fontAlgn="auto">
              <a:spcAft>
                <a:spcPts val="0"/>
              </a:spcAft>
              <a:buFont typeface="Wingdings 2"/>
              <a:buNone/>
              <a:defRPr/>
            </a:pPr>
            <a:r>
              <a:rPr lang="it-IT" dirty="0" smtClean="0">
                <a:solidFill>
                  <a:srgbClr val="FFC000"/>
                </a:solidFill>
              </a:rPr>
              <a:t>METODI   NATURALI</a:t>
            </a:r>
            <a:endParaRPr lang="it-IT" dirty="0">
              <a:solidFill>
                <a:srgbClr val="FFC000"/>
              </a:solidFill>
            </a:endParaRPr>
          </a:p>
        </p:txBody>
      </p:sp>
      <p:sp>
        <p:nvSpPr>
          <p:cNvPr id="44034" name="Segnaposto contenuto 2"/>
          <p:cNvSpPr>
            <a:spLocks noGrp="1"/>
          </p:cNvSpPr>
          <p:nvPr>
            <p:ph sz="half" idx="2"/>
          </p:nvPr>
        </p:nvSpPr>
        <p:spPr>
          <a:xfrm>
            <a:off x="468313" y="1844675"/>
            <a:ext cx="4038600" cy="3913188"/>
          </a:xfrm>
        </p:spPr>
        <p:txBody>
          <a:bodyPr/>
          <a:lstStyle/>
          <a:p>
            <a:pPr marL="0" indent="0">
              <a:buFont typeface="Wingdings 2" pitchFamily="18" charset="2"/>
              <a:buNone/>
            </a:pPr>
            <a:endParaRPr lang="it-IT" dirty="0" smtClean="0"/>
          </a:p>
          <a:p>
            <a:pPr marL="0" indent="0" algn="ctr">
              <a:buFont typeface="Wingdings 2" pitchFamily="18" charset="2"/>
              <a:buNone/>
            </a:pPr>
            <a:r>
              <a:rPr lang="it-IT" sz="2800" dirty="0" smtClean="0">
                <a:solidFill>
                  <a:srgbClr val="FFC000"/>
                </a:solidFill>
              </a:rPr>
              <a:t>Si basano sull’identificazione dei periodi fecondi femminili per praticare l’astinenza dai rapporti genitali</a:t>
            </a:r>
          </a:p>
        </p:txBody>
      </p:sp>
      <p:sp>
        <p:nvSpPr>
          <p:cNvPr id="44035" name="Segnaposto contenuto 3"/>
          <p:cNvSpPr>
            <a:spLocks noGrp="1"/>
          </p:cNvSpPr>
          <p:nvPr>
            <p:ph sz="quarter" idx="4"/>
          </p:nvPr>
        </p:nvSpPr>
        <p:spPr>
          <a:xfrm>
            <a:off x="4643438" y="1844675"/>
            <a:ext cx="4038600" cy="3913188"/>
          </a:xfrm>
        </p:spPr>
        <p:txBody>
          <a:bodyPr/>
          <a:lstStyle/>
          <a:p>
            <a:pPr marL="0" indent="0">
              <a:buFont typeface="Wingdings 2" pitchFamily="18" charset="2"/>
              <a:buNone/>
            </a:pPr>
            <a:endParaRPr lang="it-IT" smtClean="0"/>
          </a:p>
          <a:p>
            <a:pPr marL="0" indent="0" algn="ctr">
              <a:buFont typeface="Wingdings 2" pitchFamily="18" charset="2"/>
              <a:buNone/>
            </a:pPr>
            <a:r>
              <a:rPr lang="it-IT" sz="2800" smtClean="0">
                <a:solidFill>
                  <a:srgbClr val="FFC000"/>
                </a:solidFill>
              </a:rPr>
              <a:t>Fanno ricorso a mezzi chimici o meccanici per impedire il concepimento</a:t>
            </a:r>
          </a:p>
        </p:txBody>
      </p:sp>
      <p:sp>
        <p:nvSpPr>
          <p:cNvPr id="5" name="Titolo 4"/>
          <p:cNvSpPr>
            <a:spLocks noGrp="1"/>
          </p:cNvSpPr>
          <p:nvPr>
            <p:ph type="title"/>
          </p:nvPr>
        </p:nvSpPr>
        <p:spPr>
          <a:xfrm>
            <a:off x="467544" y="332656"/>
            <a:ext cx="8208912" cy="764704"/>
          </a:xfrm>
        </p:spPr>
        <p:txBody>
          <a:bodyPr>
            <a:noAutofit/>
          </a:bodyPr>
          <a:lstStyle/>
          <a:p>
            <a:pPr algn="ctr" fontAlgn="auto">
              <a:spcAft>
                <a:spcPts val="0"/>
              </a:spcAft>
              <a:defRPr/>
            </a:pPr>
            <a:r>
              <a:rPr lang="it-IT" sz="3200" b="1" dirty="0" smtClean="0">
                <a:solidFill>
                  <a:srgbClr val="FFC000"/>
                </a:solidFill>
              </a:rPr>
              <a:t>LA CONTRACCEZIONE</a:t>
            </a:r>
            <a:endParaRPr lang="it-IT" sz="3200" b="1" dirty="0">
              <a:solidFill>
                <a:srgbClr val="FFC000"/>
              </a:solidFill>
            </a:endParaRPr>
          </a:p>
        </p:txBody>
      </p:sp>
      <p:sp>
        <p:nvSpPr>
          <p:cNvPr id="6" name="Segnaposto testo 5"/>
          <p:cNvSpPr>
            <a:spLocks noGrp="1"/>
          </p:cNvSpPr>
          <p:nvPr>
            <p:ph type="body" idx="3"/>
          </p:nvPr>
        </p:nvSpPr>
        <p:spPr>
          <a:xfrm>
            <a:off x="4716016" y="836712"/>
            <a:ext cx="3896172" cy="1080120"/>
          </a:xfrm>
          <a:noFill/>
          <a:ln/>
        </p:spPr>
        <p:txBody>
          <a:bodyPr/>
          <a:lstStyle/>
          <a:p>
            <a:pPr algn="ctr" fontAlgn="auto">
              <a:spcAft>
                <a:spcPts val="0"/>
              </a:spcAft>
              <a:buFont typeface="Wingdings 2"/>
              <a:buNone/>
              <a:defRPr/>
            </a:pPr>
            <a:r>
              <a:rPr lang="it-IT" dirty="0" smtClean="0">
                <a:solidFill>
                  <a:srgbClr val="FFC000"/>
                </a:solidFill>
              </a:rPr>
              <a:t>METODI ARTIFICIALI</a:t>
            </a:r>
            <a:endParaRPr lang="it-IT" dirty="0">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0" y="188640"/>
            <a:ext cx="8964488" cy="5907360"/>
          </a:xfrm>
        </p:spPr>
        <p:txBody>
          <a:bodyPr/>
          <a:lstStyle/>
          <a:p>
            <a:r>
              <a:rPr lang="it-IT" b="1" dirty="0" smtClean="0"/>
              <a:t>Il </a:t>
            </a:r>
            <a:r>
              <a:rPr lang="it-IT" b="1" dirty="0" err="1" smtClean="0"/>
              <a:t>levonorgestrel</a:t>
            </a:r>
            <a:r>
              <a:rPr lang="it-IT" b="1" dirty="0" smtClean="0"/>
              <a:t> (LNG)</a:t>
            </a:r>
            <a:r>
              <a:rPr lang="it-IT" dirty="0" smtClean="0"/>
              <a:t> è un progestinico derivato dal 19 </a:t>
            </a:r>
            <a:r>
              <a:rPr lang="it-IT" dirty="0" err="1" smtClean="0"/>
              <a:t>nor</a:t>
            </a:r>
            <a:r>
              <a:rPr lang="it-IT" dirty="0" smtClean="0"/>
              <a:t> testosterone, utilizzato a questo scopo già negli anni ‘80 in Ungheria. Ma </a:t>
            </a:r>
            <a:r>
              <a:rPr lang="it-IT" dirty="0" smtClean="0"/>
              <a:t>è </a:t>
            </a:r>
            <a:r>
              <a:rPr lang="it-IT" dirty="0" smtClean="0"/>
              <a:t>alla fine degli anni </a:t>
            </a:r>
            <a:r>
              <a:rPr lang="it-IT" dirty="0" smtClean="0"/>
              <a:t>‘90 </a:t>
            </a:r>
            <a:r>
              <a:rPr lang="it-IT" dirty="0" smtClean="0"/>
              <a:t>che il suo uso diviene noto a livello mondiale attraverso una serie di studi </a:t>
            </a:r>
            <a:r>
              <a:rPr lang="it-IT" dirty="0" smtClean="0"/>
              <a:t>e </a:t>
            </a:r>
            <a:r>
              <a:rPr lang="it-IT" dirty="0" smtClean="0"/>
              <a:t>di pubblicazioni </a:t>
            </a:r>
            <a:r>
              <a:rPr lang="it-IT" dirty="0" smtClean="0"/>
              <a:t>della OMS. </a:t>
            </a:r>
            <a:r>
              <a:rPr lang="it-IT" dirty="0" smtClean="0"/>
              <a:t>La sua efficacia è molto elevata, con pochi fenomeni collaterali. In Italia è entrato in commercio nel 2000</a:t>
            </a:r>
            <a:r>
              <a:rPr lang="it-IT" dirty="0" smtClean="0"/>
              <a:t>. E</a:t>
            </a:r>
            <a:r>
              <a:rPr lang="it-IT" dirty="0" smtClean="0"/>
              <a:t>’ in commercio sotto forma di una compressa da 1500 mg, che va assunta una tantum</a:t>
            </a:r>
            <a:r>
              <a:rPr lang="it-IT" dirty="0" smtClean="0"/>
              <a:t>, il prima possibile dopo </a:t>
            </a:r>
            <a:r>
              <a:rPr lang="it-IT" dirty="0" smtClean="0"/>
              <a:t>un rapporto sessuale. Il massimo utilizzo consigliato è entro 48-72 ore da quel rapporto, ma la sua efficacia si riduce progressivamente tanto più ci allontaniamo dal momento del rapporto</a:t>
            </a:r>
            <a:r>
              <a:rPr lang="it-IT" dirty="0" smtClean="0"/>
              <a:t>.</a:t>
            </a:r>
          </a:p>
          <a:p>
            <a:r>
              <a:rPr lang="it-IT" dirty="0" smtClean="0"/>
              <a:t>La sua azione è legata alla capacità di bloccare e posticipare l’ovulazione, fino ai primi giorni della finestra fertile (che però è imprevedibile).</a:t>
            </a:r>
          </a:p>
          <a:p>
            <a:r>
              <a:rPr lang="it-IT" dirty="0" smtClean="0"/>
              <a:t>Non ha effetti su una gravidanza in corso, né sull’impianto dell’embrione.</a:t>
            </a:r>
          </a:p>
          <a:p>
            <a:endParaRPr lang="it-IT" dirty="0" smtClean="0"/>
          </a:p>
          <a:p>
            <a:endParaRPr lang="it-IT" dirty="0"/>
          </a:p>
        </p:txBody>
      </p:sp>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88640"/>
            <a:ext cx="8964488" cy="4572000"/>
          </a:xfrm>
        </p:spPr>
        <p:txBody>
          <a:bodyPr/>
          <a:lstStyle/>
          <a:p>
            <a:r>
              <a:rPr lang="it-IT" b="1" dirty="0" smtClean="0"/>
              <a:t>L’</a:t>
            </a:r>
            <a:r>
              <a:rPr lang="it-IT" b="1" dirty="0" err="1" smtClean="0"/>
              <a:t>ulipristal</a:t>
            </a:r>
            <a:r>
              <a:rPr lang="it-IT" b="1" dirty="0" smtClean="0"/>
              <a:t> acetato (UPA)</a:t>
            </a:r>
            <a:r>
              <a:rPr lang="it-IT" dirty="0" smtClean="0"/>
              <a:t> è un agente agonista antagonista progestinico, modulatore selettivo dei recettori del progesterone. È anch’esso un derivato del 19 </a:t>
            </a:r>
            <a:r>
              <a:rPr lang="it-IT" dirty="0" err="1" smtClean="0"/>
              <a:t>nor</a:t>
            </a:r>
            <a:r>
              <a:rPr lang="it-IT" dirty="0" smtClean="0"/>
              <a:t> testosterone. Viene utilizzato sotto forma di una compressa da 30 mg, da assumersi una tantum il prima possibile dopo un rapporto sessuale ritenuto a rischio. Il suo utilizzo si accompagna a fenomeni collaterali pressoché nulli.</a:t>
            </a:r>
          </a:p>
          <a:p>
            <a:r>
              <a:rPr lang="it-IT" dirty="0" smtClean="0"/>
              <a:t>La sua azione è legata alla capacità di bloccare e posticipare l’ovulazione fino a un momento più tardivo di quanto sia capace di fare il </a:t>
            </a:r>
            <a:r>
              <a:rPr lang="it-IT" dirty="0" err="1" smtClean="0"/>
              <a:t>levonorgestrel</a:t>
            </a:r>
            <a:r>
              <a:rPr lang="it-IT" dirty="0" smtClean="0"/>
              <a:t>, cioè fino in fase follicolare avanzata (ma non dopo l’ovulazione), ed è per questo che la sua efficacia è molto più alta. Assunto entro 24 ore dal rapporto a rischio  è 3 volte più efficace del </a:t>
            </a:r>
            <a:r>
              <a:rPr lang="it-IT" dirty="0" err="1" smtClean="0"/>
              <a:t>levonorgestrel</a:t>
            </a:r>
            <a:r>
              <a:rPr lang="it-IT" dirty="0" smtClean="0"/>
              <a:t>, mentre se viene assunto entro 72 ore esso risulta 2 volte più efficace del </a:t>
            </a:r>
            <a:r>
              <a:rPr lang="it-IT" dirty="0" err="1" smtClean="0"/>
              <a:t>levonorgestrel</a:t>
            </a:r>
            <a:r>
              <a:rPr lang="it-IT" dirty="0" smtClean="0"/>
              <a:t>.</a:t>
            </a:r>
          </a:p>
          <a:p>
            <a:r>
              <a:rPr lang="it-IT" dirty="0" smtClean="0"/>
              <a:t>L’</a:t>
            </a:r>
            <a:r>
              <a:rPr lang="it-IT" dirty="0" err="1" smtClean="0"/>
              <a:t>ulipristal</a:t>
            </a:r>
            <a:r>
              <a:rPr lang="it-IT" dirty="0" smtClean="0"/>
              <a:t> acetato  non ha effetti su una gravidanza in corso, né sull’impianto dell’embrione.</a:t>
            </a:r>
          </a:p>
          <a:p>
            <a:endParaRPr lang="it-IT"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p:txBody>
          <a:bodyPr/>
          <a:lstStyle/>
          <a:p>
            <a:pPr algn="ctr" fontAlgn="auto">
              <a:spcAft>
                <a:spcPts val="0"/>
              </a:spcAft>
              <a:buFont typeface="Wingdings 2"/>
              <a:buNone/>
              <a:defRPr/>
            </a:pPr>
            <a:r>
              <a:rPr lang="it-IT" sz="2800" dirty="0" smtClean="0">
                <a:solidFill>
                  <a:srgbClr val="FFC000"/>
                </a:solidFill>
              </a:rPr>
              <a:t>TEMPORANEI</a:t>
            </a:r>
            <a:endParaRPr lang="it-IT" sz="2800" dirty="0">
              <a:solidFill>
                <a:srgbClr val="FFC000"/>
              </a:solidFill>
            </a:endParaRPr>
          </a:p>
        </p:txBody>
      </p:sp>
      <p:sp>
        <p:nvSpPr>
          <p:cNvPr id="45058" name="Segnaposto contenuto 2"/>
          <p:cNvSpPr>
            <a:spLocks noGrp="1"/>
          </p:cNvSpPr>
          <p:nvPr>
            <p:ph sz="half" idx="2"/>
          </p:nvPr>
        </p:nvSpPr>
        <p:spPr>
          <a:xfrm>
            <a:off x="457200" y="2201863"/>
            <a:ext cx="4038600" cy="3913187"/>
          </a:xfrm>
        </p:spPr>
        <p:txBody>
          <a:bodyPr/>
          <a:lstStyle/>
          <a:p>
            <a:pPr>
              <a:buFontTx/>
              <a:buChar char="-"/>
            </a:pPr>
            <a:r>
              <a:rPr lang="it-IT" smtClean="0">
                <a:solidFill>
                  <a:srgbClr val="FFC000"/>
                </a:solidFill>
              </a:rPr>
              <a:t>Protezione limitata ad un breve arco di tempo (utilizzabili specificamente in occasione di un rapporto). Es: condom, diaframma.</a:t>
            </a:r>
          </a:p>
          <a:p>
            <a:pPr>
              <a:buFontTx/>
              <a:buChar char="-"/>
            </a:pPr>
            <a:r>
              <a:rPr lang="it-IT" smtClean="0">
                <a:solidFill>
                  <a:srgbClr val="FFC000"/>
                </a:solidFill>
              </a:rPr>
              <a:t>Agiscono tutti i giorni del ciclo. Es:  pillola, IUD. </a:t>
            </a:r>
          </a:p>
        </p:txBody>
      </p:sp>
      <p:sp>
        <p:nvSpPr>
          <p:cNvPr id="4" name="Segnaposto contenuto 3"/>
          <p:cNvSpPr>
            <a:spLocks noGrp="1"/>
          </p:cNvSpPr>
          <p:nvPr>
            <p:ph sz="quarter" idx="4"/>
          </p:nvPr>
        </p:nvSpPr>
        <p:spPr>
          <a:xfrm>
            <a:off x="4649788" y="2201863"/>
            <a:ext cx="4038600" cy="3913187"/>
          </a:xfrm>
        </p:spPr>
        <p:txBody>
          <a:bodyPr>
            <a:normAutofit/>
          </a:bodyPr>
          <a:lstStyle/>
          <a:p>
            <a:pPr marL="274320" indent="-274320" fontAlgn="auto">
              <a:spcAft>
                <a:spcPts val="0"/>
              </a:spcAft>
              <a:buFontTx/>
              <a:buChar char="-"/>
              <a:defRPr/>
            </a:pPr>
            <a:r>
              <a:rPr lang="it-IT" dirty="0" smtClean="0">
                <a:solidFill>
                  <a:srgbClr val="FFC000"/>
                </a:solidFill>
              </a:rPr>
              <a:t>Sterilizzazione tubarica</a:t>
            </a:r>
          </a:p>
          <a:p>
            <a:pPr marL="0" indent="0" fontAlgn="auto">
              <a:spcAft>
                <a:spcPts val="0"/>
              </a:spcAft>
              <a:buFont typeface="Wingdings 2"/>
              <a:buNone/>
              <a:defRPr/>
            </a:pPr>
            <a:r>
              <a:rPr lang="it-IT" dirty="0" smtClean="0">
                <a:solidFill>
                  <a:srgbClr val="FFC000"/>
                </a:solidFill>
              </a:rPr>
              <a:t>-  Vasectomia</a:t>
            </a:r>
            <a:endParaRPr lang="it-IT" dirty="0">
              <a:solidFill>
                <a:srgbClr val="FFC000"/>
              </a:solidFill>
            </a:endParaRPr>
          </a:p>
        </p:txBody>
      </p:sp>
      <p:sp>
        <p:nvSpPr>
          <p:cNvPr id="5" name="Titolo 4"/>
          <p:cNvSpPr>
            <a:spLocks noGrp="1"/>
          </p:cNvSpPr>
          <p:nvPr>
            <p:ph type="title"/>
          </p:nvPr>
        </p:nvSpPr>
        <p:spPr>
          <a:xfrm>
            <a:off x="395536" y="-22448"/>
            <a:ext cx="8229600" cy="1143000"/>
          </a:xfrm>
        </p:spPr>
        <p:txBody>
          <a:bodyPr/>
          <a:lstStyle/>
          <a:p>
            <a:pPr algn="ctr" fontAlgn="auto">
              <a:spcAft>
                <a:spcPts val="0"/>
              </a:spcAft>
              <a:defRPr/>
            </a:pPr>
            <a:r>
              <a:rPr lang="it-IT" sz="3600" b="1" dirty="0" smtClean="0">
                <a:solidFill>
                  <a:srgbClr val="FFC000"/>
                </a:solidFill>
              </a:rPr>
              <a:t>METODI ARTIFICIALI</a:t>
            </a:r>
            <a:endParaRPr lang="it-IT" sz="3600" b="1" dirty="0">
              <a:solidFill>
                <a:srgbClr val="FFC000"/>
              </a:solidFill>
            </a:endParaRPr>
          </a:p>
        </p:txBody>
      </p:sp>
      <p:sp>
        <p:nvSpPr>
          <p:cNvPr id="6" name="Segnaposto testo 5"/>
          <p:cNvSpPr>
            <a:spLocks noGrp="1"/>
          </p:cNvSpPr>
          <p:nvPr>
            <p:ph type="body" idx="3"/>
          </p:nvPr>
        </p:nvSpPr>
        <p:spPr>
          <a:noFill/>
          <a:ln/>
        </p:spPr>
        <p:txBody>
          <a:bodyPr/>
          <a:lstStyle/>
          <a:p>
            <a:pPr algn="ctr" fontAlgn="auto">
              <a:spcAft>
                <a:spcPts val="0"/>
              </a:spcAft>
              <a:buFont typeface="Wingdings 2"/>
              <a:buNone/>
              <a:defRPr/>
            </a:pPr>
            <a:r>
              <a:rPr lang="it-IT" sz="2800" dirty="0" smtClean="0">
                <a:solidFill>
                  <a:srgbClr val="FFC000"/>
                </a:solidFill>
              </a:rPr>
              <a:t>PERMANENTI</a:t>
            </a:r>
            <a:endParaRPr lang="it-IT" sz="2800" dirty="0">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data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it-IT"/>
              <a:t>Tratto da </a:t>
            </a:r>
            <a:r>
              <a:rPr lang="it-IT" b="1"/>
              <a:t>gynevra.it</a:t>
            </a:r>
            <a:r>
              <a:rPr lang="it-IT"/>
              <a:t> – Tutti i diritti riservati</a:t>
            </a:r>
          </a:p>
        </p:txBody>
      </p:sp>
      <p:sp>
        <p:nvSpPr>
          <p:cNvPr id="12290" name="Rectangle 2"/>
          <p:cNvSpPr>
            <a:spLocks noGrp="1" noChangeArrowheads="1"/>
          </p:cNvSpPr>
          <p:nvPr>
            <p:ph type="title" idx="4294967295"/>
          </p:nvPr>
        </p:nvSpPr>
        <p:spPr>
          <a:xfrm>
            <a:off x="323528" y="548680"/>
            <a:ext cx="8532440" cy="579437"/>
          </a:xfrm>
        </p:spPr>
        <p:txBody>
          <a:bodyPr wrap="square" anchor="t">
            <a:spAutoFit/>
          </a:bodyPr>
          <a:lstStyle/>
          <a:p>
            <a:pPr algn="ctr" fontAlgn="auto">
              <a:spcAft>
                <a:spcPts val="0"/>
              </a:spcAft>
              <a:defRPr/>
            </a:pPr>
            <a:r>
              <a:rPr lang="it-IT" sz="3200" b="1" dirty="0">
                <a:solidFill>
                  <a:srgbClr val="FFC000"/>
                </a:solidFill>
                <a:latin typeface="Verdana" pitchFamily="34" charset="0"/>
              </a:rPr>
              <a:t>Efficacia </a:t>
            </a:r>
            <a:r>
              <a:rPr lang="it-IT" sz="3200" b="1" dirty="0" smtClean="0">
                <a:solidFill>
                  <a:srgbClr val="FFC000"/>
                </a:solidFill>
                <a:latin typeface="Verdana" pitchFamily="34" charset="0"/>
              </a:rPr>
              <a:t>del </a:t>
            </a:r>
            <a:r>
              <a:rPr lang="it-IT" sz="3200" b="1" dirty="0">
                <a:solidFill>
                  <a:srgbClr val="FFC000"/>
                </a:solidFill>
                <a:latin typeface="Verdana" pitchFamily="34" charset="0"/>
              </a:rPr>
              <a:t>metodo contraccettivo</a:t>
            </a:r>
            <a:r>
              <a:rPr lang="it-IT" sz="3200" b="1" dirty="0">
                <a:solidFill>
                  <a:srgbClr val="FFC000"/>
                </a:solidFill>
                <a:latin typeface="Bookman Old Style" pitchFamily="18" charset="0"/>
              </a:rPr>
              <a:t> </a:t>
            </a:r>
          </a:p>
        </p:txBody>
      </p:sp>
      <p:sp>
        <p:nvSpPr>
          <p:cNvPr id="46083" name="Rectangle 3"/>
          <p:cNvSpPr>
            <a:spLocks noGrp="1" noChangeArrowheads="1"/>
          </p:cNvSpPr>
          <p:nvPr>
            <p:ph type="body" sz="half" idx="4294967295"/>
          </p:nvPr>
        </p:nvSpPr>
        <p:spPr>
          <a:xfrm>
            <a:off x="323528" y="1484784"/>
            <a:ext cx="8280920" cy="4464496"/>
          </a:xfrm>
        </p:spPr>
        <p:txBody>
          <a:bodyPr/>
          <a:lstStyle/>
          <a:p>
            <a:pPr algn="just">
              <a:lnSpc>
                <a:spcPct val="90000"/>
              </a:lnSpc>
              <a:spcBef>
                <a:spcPts val="500"/>
              </a:spcBef>
              <a:spcAft>
                <a:spcPts val="500"/>
              </a:spcAft>
              <a:buFontTx/>
              <a:buNone/>
            </a:pPr>
            <a:r>
              <a:rPr lang="it-IT" sz="2200" b="1" dirty="0" smtClean="0">
                <a:solidFill>
                  <a:srgbClr val="FFC000"/>
                </a:solidFill>
                <a:latin typeface="Verdana" pitchFamily="34" charset="0"/>
              </a:rPr>
              <a:t>L'indice di Pearl</a:t>
            </a:r>
            <a:r>
              <a:rPr lang="it-IT" sz="2200" dirty="0" smtClean="0">
                <a:solidFill>
                  <a:srgbClr val="FFC000"/>
                </a:solidFill>
                <a:latin typeface="Verdana" pitchFamily="34" charset="0"/>
              </a:rPr>
              <a:t> </a:t>
            </a:r>
            <a:r>
              <a:rPr lang="it-IT" sz="2200" dirty="0" smtClean="0">
                <a:latin typeface="Verdana" pitchFamily="34" charset="0"/>
              </a:rPr>
              <a:t>è lo standard internazionale per valutare l'efficacia di un metodo contraccettivo.</a:t>
            </a:r>
          </a:p>
          <a:p>
            <a:pPr algn="just">
              <a:lnSpc>
                <a:spcPct val="90000"/>
              </a:lnSpc>
              <a:spcBef>
                <a:spcPts val="500"/>
              </a:spcBef>
              <a:spcAft>
                <a:spcPts val="500"/>
              </a:spcAft>
              <a:buFontTx/>
              <a:buNone/>
            </a:pPr>
            <a:r>
              <a:rPr lang="it-IT" sz="2200" dirty="0" smtClean="0">
                <a:latin typeface="Verdana" pitchFamily="34" charset="0"/>
              </a:rPr>
              <a:t>Per il suo calcolo bisogna utilizzare i seguenti dati:</a:t>
            </a:r>
          </a:p>
          <a:p>
            <a:pPr lvl="3" algn="just">
              <a:lnSpc>
                <a:spcPct val="90000"/>
              </a:lnSpc>
              <a:spcBef>
                <a:spcPts val="500"/>
              </a:spcBef>
              <a:spcAft>
                <a:spcPts val="500"/>
              </a:spcAft>
              <a:buFont typeface="Symbol" pitchFamily="18" charset="2"/>
              <a:buChar char="·"/>
            </a:pPr>
            <a:r>
              <a:rPr lang="it-IT" sz="2200" dirty="0" smtClean="0">
                <a:latin typeface="Verdana" pitchFamily="34" charset="0"/>
              </a:rPr>
              <a:t>numero di gravidanze osservate nel periodo considerato </a:t>
            </a:r>
          </a:p>
          <a:p>
            <a:pPr lvl="3" algn="just">
              <a:lnSpc>
                <a:spcPct val="90000"/>
              </a:lnSpc>
              <a:spcBef>
                <a:spcPts val="500"/>
              </a:spcBef>
              <a:spcAft>
                <a:spcPts val="500"/>
              </a:spcAft>
              <a:buFont typeface="Symbol" pitchFamily="18" charset="2"/>
              <a:buChar char="·"/>
            </a:pPr>
            <a:r>
              <a:rPr lang="it-IT" sz="2200" dirty="0" smtClean="0">
                <a:latin typeface="Verdana" pitchFamily="34" charset="0"/>
              </a:rPr>
              <a:t>numero di cicli mestruali nei quali è stato utilizzato un determinato metodo contraccettivo. </a:t>
            </a:r>
          </a:p>
          <a:p>
            <a:pPr lvl="1">
              <a:lnSpc>
                <a:spcPct val="90000"/>
              </a:lnSpc>
              <a:spcBef>
                <a:spcPts val="500"/>
              </a:spcBef>
              <a:spcAft>
                <a:spcPts val="500"/>
              </a:spcAft>
              <a:buFontTx/>
              <a:buNone/>
            </a:pPr>
            <a:r>
              <a:rPr lang="it-IT" sz="2200" b="1" dirty="0" smtClean="0">
                <a:solidFill>
                  <a:srgbClr val="FFCC00"/>
                </a:solidFill>
                <a:latin typeface="Verdana" pitchFamily="34" charset="0"/>
              </a:rPr>
              <a:t>	</a:t>
            </a:r>
            <a:r>
              <a:rPr lang="it-IT" sz="1800" b="1" dirty="0" smtClean="0">
                <a:solidFill>
                  <a:srgbClr val="FFC000"/>
                </a:solidFill>
                <a:latin typeface="Verdana" pitchFamily="34" charset="0"/>
              </a:rPr>
              <a:t>Indice Pearl </a:t>
            </a:r>
            <a:r>
              <a:rPr lang="it-IT" sz="1800" b="1" dirty="0" smtClean="0">
                <a:latin typeface="Verdana" pitchFamily="34" charset="0"/>
              </a:rPr>
              <a:t>=</a:t>
            </a:r>
            <a:r>
              <a:rPr lang="it-IT" sz="1800" dirty="0" smtClean="0">
                <a:solidFill>
                  <a:schemeClr val="bg1"/>
                </a:solidFill>
                <a:latin typeface="Verdana" pitchFamily="34" charset="0"/>
              </a:rPr>
              <a:t> </a:t>
            </a:r>
            <a:r>
              <a:rPr lang="it-IT" sz="1800" u="sng" dirty="0" smtClean="0">
                <a:latin typeface="Verdana" pitchFamily="34" charset="0"/>
              </a:rPr>
              <a:t>numero di gravidanze x100 donne x 13 mesi__ </a:t>
            </a:r>
            <a:r>
              <a:rPr lang="it-IT" sz="1800" dirty="0" smtClean="0">
                <a:latin typeface="Verdana" pitchFamily="34" charset="0"/>
              </a:rPr>
              <a:t/>
            </a:r>
            <a:br>
              <a:rPr lang="it-IT" sz="1800" dirty="0" smtClean="0">
                <a:latin typeface="Verdana" pitchFamily="34" charset="0"/>
              </a:rPr>
            </a:br>
            <a:r>
              <a:rPr lang="it-IT" sz="1800" dirty="0" smtClean="0">
                <a:latin typeface="Verdana" pitchFamily="34" charset="0"/>
              </a:rPr>
              <a:t>		                numero di cicli mestruali valutati </a:t>
            </a:r>
          </a:p>
          <a:p>
            <a:pPr>
              <a:lnSpc>
                <a:spcPct val="90000"/>
              </a:lnSpc>
              <a:spcBef>
                <a:spcPts val="500"/>
              </a:spcBef>
              <a:spcAft>
                <a:spcPts val="500"/>
              </a:spcAft>
              <a:buFontTx/>
              <a:buNone/>
            </a:pPr>
            <a:r>
              <a:rPr lang="it-IT" sz="2200" b="1" dirty="0" smtClean="0">
                <a:latin typeface="Verdana" pitchFamily="34" charset="0"/>
              </a:rPr>
              <a:t>Minore</a:t>
            </a:r>
            <a:r>
              <a:rPr lang="it-IT" sz="2200" dirty="0" smtClean="0">
                <a:latin typeface="Verdana" pitchFamily="34" charset="0"/>
              </a:rPr>
              <a:t> è questo valore </a:t>
            </a:r>
            <a:r>
              <a:rPr lang="it-IT" sz="2200" b="1" dirty="0" smtClean="0">
                <a:latin typeface="Verdana" pitchFamily="34" charset="0"/>
              </a:rPr>
              <a:t>più elevata è l'efficacia del metodo </a:t>
            </a:r>
            <a:r>
              <a:rPr lang="it-IT" sz="2200" dirty="0" smtClean="0">
                <a:latin typeface="Verdana" pitchFamily="34" charset="0"/>
              </a:rPr>
              <a:t>contraccettivo. </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ravatta ner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Paper</Template>
  <TotalTime>3556</TotalTime>
  <Words>4102</Words>
  <Application>Microsoft Office PowerPoint</Application>
  <PresentationFormat>Presentazione su schermo (4:3)</PresentationFormat>
  <Paragraphs>577</Paragraphs>
  <Slides>71</Slides>
  <Notes>4</Notes>
  <HiddenSlides>0</HiddenSlides>
  <MMClips>0</MMClips>
  <ScaleCrop>false</ScaleCrop>
  <HeadingPairs>
    <vt:vector size="4" baseType="variant">
      <vt:variant>
        <vt:lpstr>Tema</vt:lpstr>
      </vt:variant>
      <vt:variant>
        <vt:i4>1</vt:i4>
      </vt:variant>
      <vt:variant>
        <vt:lpstr>Titoli diapositive</vt:lpstr>
      </vt:variant>
      <vt:variant>
        <vt:i4>71</vt:i4>
      </vt:variant>
    </vt:vector>
  </HeadingPairs>
  <TitlesOfParts>
    <vt:vector size="72" baseType="lpstr">
      <vt:lpstr>Carta</vt:lpstr>
      <vt:lpstr>LA CONTRACCEZIONE</vt:lpstr>
      <vt:lpstr> CONTRACCEZIONE</vt:lpstr>
      <vt:lpstr>LA CONTRACCEZIONE</vt:lpstr>
      <vt:lpstr>LA CONTRACCEZIONE</vt:lpstr>
      <vt:lpstr>Storia della contraccezione in Italia</vt:lpstr>
      <vt:lpstr>Contraccezione</vt:lpstr>
      <vt:lpstr>LA CONTRACCEZIONE</vt:lpstr>
      <vt:lpstr>METODI ARTIFICIALI</vt:lpstr>
      <vt:lpstr>Efficacia del metodo contraccettivo </vt:lpstr>
      <vt:lpstr>I CONTRACCETTIVI ORMONALI</vt:lpstr>
      <vt:lpstr>LA PILLOLA ESTRO-PROGESTINICA</vt:lpstr>
      <vt:lpstr> LA PILLOLA ESTRO-PROGESTINICA</vt:lpstr>
      <vt:lpstr> LA PILLOLA ESTRO-PROGESTINICA</vt:lpstr>
      <vt:lpstr>CONDIZIONI CHE POSSONO RIDURRE L’EFFICACIA CONTRACCETTIVA DELLA PILLOLA</vt:lpstr>
      <vt:lpstr>ANELLO VAGINALE (nome commerciale: NUVA RING)</vt:lpstr>
      <vt:lpstr>ANELLO VAGINALE</vt:lpstr>
      <vt:lpstr> ANELLO VAGINALE</vt:lpstr>
      <vt:lpstr>                               ANELLO VAGINALE 3 settimane di utilizzo continuativo 1 settimana libera dall’anello                           1 anello per ogni ciclo</vt:lpstr>
      <vt:lpstr>ANELLO VAGINALE</vt:lpstr>
      <vt:lpstr>CEROTTO TRANSDERMICO (nome commerciale:  EVRA)</vt:lpstr>
      <vt:lpstr>CEROTTO TRANSDERMICO</vt:lpstr>
      <vt:lpstr>CEROTTO TRANSDERMICO</vt:lpstr>
      <vt:lpstr>CEROTTO TRANSDERMICO</vt:lpstr>
      <vt:lpstr>CONTRACCEZIONE ESTRO-PROGESTINICA effetti collaterali più comuni</vt:lpstr>
      <vt:lpstr>CONTRACCEZIONE ESTRO-PROGESTINICA vantaggi</vt:lpstr>
      <vt:lpstr>Controindicazioni EstroProgestinici</vt:lpstr>
      <vt:lpstr>CONTRACCEZIONE  ESTRO-PROGESTINICA</vt:lpstr>
      <vt:lpstr>PILLOLA CON SOLO PROGESTINICO (POP) (nome commerciale:  CERAZETTE)</vt:lpstr>
      <vt:lpstr>TARGET di donne a cui proporre POP</vt:lpstr>
      <vt:lpstr>EFFETTI COLLATERALI</vt:lpstr>
      <vt:lpstr>IMPIANTO SOTTOCUTANEO (nome commerciale: NEXPLANON)</vt:lpstr>
      <vt:lpstr>IMPIANTO SOTTOCUTANEO</vt:lpstr>
      <vt:lpstr>IMPIANTO SOTTOCUTANEO</vt:lpstr>
      <vt:lpstr>IMPIANTO SOTTOCUTANEO</vt:lpstr>
      <vt:lpstr>IMPIANTO SOTTOCUTANEO</vt:lpstr>
      <vt:lpstr>IUD medicato al levonorgestrel nome commerciale:  MIRENA  € 242,00 5 anni JAYDESS € 217,00 3 anni</vt:lpstr>
      <vt:lpstr>Diapositiva 37</vt:lpstr>
      <vt:lpstr>Diapositiva 38</vt:lpstr>
      <vt:lpstr>I METODI DI BARRIERA </vt:lpstr>
      <vt:lpstr>PRESERVATIVO (Condom)</vt:lpstr>
      <vt:lpstr>PRESERVATIVO (CONDOM)</vt:lpstr>
      <vt:lpstr>Diapositiva 42</vt:lpstr>
      <vt:lpstr>Guida all’utilizzo dei contraccettivi di barriera    Preservativo</vt:lpstr>
      <vt:lpstr>Diapositiva 44</vt:lpstr>
      <vt:lpstr>Diaframma</vt:lpstr>
      <vt:lpstr>Cappuccio cervicale</vt:lpstr>
      <vt:lpstr>SPERMICIDI</vt:lpstr>
      <vt:lpstr>SPERMICIDI</vt:lpstr>
      <vt:lpstr>METODI NATURALI</vt:lpstr>
      <vt:lpstr>COITO INTERROTTO</vt:lpstr>
      <vt:lpstr>TEMPERATURA BASALE</vt:lpstr>
      <vt:lpstr>Diapositiva 52</vt:lpstr>
      <vt:lpstr>Metodo del muco cervicale (Billings)</vt:lpstr>
      <vt:lpstr>METODO SINTOTERMICO</vt:lpstr>
      <vt:lpstr>METODO SINTOTERMICO</vt:lpstr>
      <vt:lpstr>Diapositiva 56</vt:lpstr>
      <vt:lpstr>IUD - dispositivo intra-uterino</vt:lpstr>
      <vt:lpstr>Diapositiva 58</vt:lpstr>
      <vt:lpstr>IUD E MST</vt:lpstr>
      <vt:lpstr>IUD - dispositivo intra-uterino</vt:lpstr>
      <vt:lpstr>CONTRACCEZIONE E FASI DELLA VITA</vt:lpstr>
      <vt:lpstr>CONTRACCEZIONE E FASI DELLA VITA</vt:lpstr>
      <vt:lpstr>STERILIZZAZIONE TUBARICA</vt:lpstr>
      <vt:lpstr>STERILIZZAZIONE TUBARICA</vt:lpstr>
      <vt:lpstr>VASECTOMIA</vt:lpstr>
      <vt:lpstr>LA CONTRACCEZIONE</vt:lpstr>
      <vt:lpstr>CONTRACCEZIONE</vt:lpstr>
      <vt:lpstr>CONTRACCEZIONE D’EMERGENZA</vt:lpstr>
      <vt:lpstr>Diapositiva 69</vt:lpstr>
      <vt:lpstr>Diapositiva 70</vt:lpstr>
      <vt:lpstr>Diapositiva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CONTRACCEZIONE</dc:title>
  <dc:creator>Fabiola</dc:creator>
  <cp:lastModifiedBy>Hewlett-Packard Company</cp:lastModifiedBy>
  <cp:revision>183</cp:revision>
  <dcterms:created xsi:type="dcterms:W3CDTF">2011-10-30T15:05:53Z</dcterms:created>
  <dcterms:modified xsi:type="dcterms:W3CDTF">2020-11-04T11:25:53Z</dcterms:modified>
</cp:coreProperties>
</file>