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76" r:id="rId3"/>
    <p:sldId id="264" r:id="rId4"/>
    <p:sldId id="263" r:id="rId5"/>
    <p:sldId id="265" r:id="rId6"/>
    <p:sldId id="270" r:id="rId7"/>
    <p:sldId id="271" r:id="rId8"/>
    <p:sldId id="266" r:id="rId9"/>
    <p:sldId id="267" r:id="rId10"/>
    <p:sldId id="268" r:id="rId11"/>
    <p:sldId id="258" r:id="rId12"/>
    <p:sldId id="262" r:id="rId13"/>
    <p:sldId id="259" r:id="rId14"/>
    <p:sldId id="260" r:id="rId15"/>
    <p:sldId id="261" r:id="rId16"/>
    <p:sldId id="257" r:id="rId17"/>
    <p:sldId id="277" r:id="rId18"/>
    <p:sldId id="283" r:id="rId19"/>
    <p:sldId id="272" r:id="rId20"/>
    <p:sldId id="274" r:id="rId21"/>
    <p:sldId id="275" r:id="rId22"/>
    <p:sldId id="280" r:id="rId23"/>
    <p:sldId id="281" r:id="rId24"/>
    <p:sldId id="282" r:id="rId25"/>
    <p:sldId id="278" r:id="rId26"/>
    <p:sldId id="279" r:id="rId27"/>
    <p:sldId id="284" r:id="rId28"/>
    <p:sldId id="285" r:id="rId29"/>
    <p:sldId id="286" r:id="rId30"/>
    <p:sldId id="289" r:id="rId31"/>
    <p:sldId id="287" r:id="rId32"/>
    <p:sldId id="288" r:id="rId33"/>
    <p:sldId id="290" r:id="rId34"/>
    <p:sldId id="291" r:id="rId35"/>
    <p:sldId id="292" r:id="rId36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75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F2931-1629-6F46-84E3-8537FE11AF2E}" type="datetimeFigureOut">
              <a:rPr lang="it-IT" smtClean="0"/>
              <a:t>29/05/2014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781C3B-9A0D-CD46-8FCD-0190215BDE2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719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Gli stimoli sono su </a:t>
            </a:r>
            <a:r>
              <a:rPr lang="it-IT" dirty="0" err="1" smtClean="0"/>
              <a:t>moodle</a:t>
            </a:r>
            <a:r>
              <a:rPr lang="it-IT" dirty="0" smtClean="0"/>
              <a:t> “</a:t>
            </a:r>
            <a:r>
              <a:rPr lang="pl-PL" dirty="0" smtClean="0"/>
              <a:t>DS_10.1177_0956797611418244_Consonant.wma” e DS_10.1177_0956797611418244_Dissonant.wma”</a:t>
            </a:r>
            <a:endParaRPr lang="it-IT" dirty="0"/>
          </a:p>
        </p:txBody>
      </p:sp>
      <p:sp>
        <p:nvSpPr>
          <p:cNvPr id="4" name="Segnaposto intestazion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massimo grassi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32F65A-144B-534E-A9D1-E9080490AE30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http://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dx.doi.org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/10.1037/a0017555.supp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81C3B-9A0D-CD46-8FCD-0190215BDE28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7964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23CB6-36D3-D246-8557-23C9ACF8D132}" type="datetimeFigureOut">
              <a:rPr lang="it-IT" smtClean="0"/>
              <a:t>29/05/2014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B294-144E-2F4D-BC66-5A73B18960F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1148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23CB6-36D3-D246-8557-23C9ACF8D132}" type="datetimeFigureOut">
              <a:rPr lang="it-IT" smtClean="0"/>
              <a:t>29/05/2014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B294-144E-2F4D-BC66-5A73B18960F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8812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23CB6-36D3-D246-8557-23C9ACF8D132}" type="datetimeFigureOut">
              <a:rPr lang="it-IT" smtClean="0"/>
              <a:t>29/05/2014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B294-144E-2F4D-BC66-5A73B18960F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4667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23CB6-36D3-D246-8557-23C9ACF8D132}" type="datetimeFigureOut">
              <a:rPr lang="it-IT" smtClean="0"/>
              <a:t>29/05/2014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B294-144E-2F4D-BC66-5A73B18960F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9885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23CB6-36D3-D246-8557-23C9ACF8D132}" type="datetimeFigureOut">
              <a:rPr lang="it-IT" smtClean="0"/>
              <a:t>29/05/2014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B294-144E-2F4D-BC66-5A73B18960F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4935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23CB6-36D3-D246-8557-23C9ACF8D132}" type="datetimeFigureOut">
              <a:rPr lang="it-IT" smtClean="0"/>
              <a:t>29/05/2014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B294-144E-2F4D-BC66-5A73B18960F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3696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23CB6-36D3-D246-8557-23C9ACF8D132}" type="datetimeFigureOut">
              <a:rPr lang="it-IT" smtClean="0"/>
              <a:t>29/05/2014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B294-144E-2F4D-BC66-5A73B18960F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6592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23CB6-36D3-D246-8557-23C9ACF8D132}" type="datetimeFigureOut">
              <a:rPr lang="it-IT" smtClean="0"/>
              <a:t>29/05/2014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B294-144E-2F4D-BC66-5A73B18960F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7082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23CB6-36D3-D246-8557-23C9ACF8D132}" type="datetimeFigureOut">
              <a:rPr lang="it-IT" smtClean="0"/>
              <a:t>29/05/2014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B294-144E-2F4D-BC66-5A73B18960F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1799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23CB6-36D3-D246-8557-23C9ACF8D132}" type="datetimeFigureOut">
              <a:rPr lang="it-IT" smtClean="0"/>
              <a:t>29/05/2014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B294-144E-2F4D-BC66-5A73B18960F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1031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23CB6-36D3-D246-8557-23C9ACF8D132}" type="datetimeFigureOut">
              <a:rPr lang="it-IT" smtClean="0"/>
              <a:t>29/05/2014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B294-144E-2F4D-BC66-5A73B18960F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195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23CB6-36D3-D246-8557-23C9ACF8D132}" type="datetimeFigureOut">
              <a:rPr lang="it-IT" smtClean="0"/>
              <a:t>29/05/2014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AB294-144E-2F4D-BC66-5A73B18960F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6477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Psicologia della musica animale e comparata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2458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2100"/>
            <a:ext cx="9144000" cy="372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146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0"/>
            <a:ext cx="70004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080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4688840" cy="347218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9100" y="1943100"/>
            <a:ext cx="49149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201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863600"/>
            <a:ext cx="6388100" cy="51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782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865" y="1416195"/>
            <a:ext cx="7785100" cy="393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536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0"/>
            <a:ext cx="73309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8921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722" y="365040"/>
            <a:ext cx="6971030" cy="609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135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Musica e varia umanità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Pressoché tutte le culture producono musica</a:t>
            </a:r>
          </a:p>
          <a:p>
            <a:r>
              <a:rPr lang="it-IT" dirty="0" smtClean="0"/>
              <a:t>Tali musiche sono spesso molto diverse tra loro</a:t>
            </a:r>
          </a:p>
          <a:p>
            <a:pPr lvl="1"/>
            <a:r>
              <a:rPr lang="it-IT" dirty="0" smtClean="0"/>
              <a:t>es. la musica ritmica africana vs la musica melodica europea</a:t>
            </a:r>
          </a:p>
          <a:p>
            <a:r>
              <a:rPr lang="it-IT" dirty="0" smtClean="0"/>
              <a:t>Quale comune denominatore?</a:t>
            </a:r>
          </a:p>
          <a:p>
            <a:pPr lvl="1"/>
            <a:r>
              <a:rPr lang="it-IT" dirty="0" smtClean="0"/>
              <a:t>i processi percettivi sono simili da musica a musica?</a:t>
            </a:r>
          </a:p>
          <a:p>
            <a:pPr lvl="1"/>
            <a:r>
              <a:rPr lang="it-IT" dirty="0" smtClean="0"/>
              <a:t>esistono processi trans-musicali?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948620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Musica linguaggio universale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Se la musica è un prodotto cognitivo (e non culturale) allora certe caratteristiche percettive possono essere osservate già negli infanti</a:t>
            </a:r>
          </a:p>
          <a:p>
            <a:pPr lvl="1"/>
            <a:r>
              <a:rPr lang="it-IT" dirty="0" smtClean="0"/>
              <a:t>es. la consonanza, la preferenza per scale “asimmetriche”</a:t>
            </a:r>
          </a:p>
          <a:p>
            <a:r>
              <a:rPr lang="it-IT" dirty="0" smtClean="0"/>
              <a:t>Se non vengono osservate vuol dire che la caratteristica è un prodotto culturale</a:t>
            </a:r>
          </a:p>
          <a:p>
            <a:pPr lvl="1"/>
            <a:r>
              <a:rPr lang="it-IT" dirty="0" smtClean="0"/>
              <a:t>es. la capacità di riconoscere una stonatura in una scala occidentale o orientale o di preferire un ritmo dispari vs </a:t>
            </a:r>
            <a:r>
              <a:rPr lang="it-IT" smtClean="0"/>
              <a:t>uno pari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364345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0500"/>
            <a:ext cx="9144000" cy="392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676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Musica, musiche…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Molta della ricerca in psicologia della musica investiga:</a:t>
            </a:r>
          </a:p>
          <a:p>
            <a:pPr lvl="1"/>
            <a:r>
              <a:rPr lang="it-IT" dirty="0"/>
              <a:t>esclusivamente l’essere umano</a:t>
            </a:r>
          </a:p>
          <a:p>
            <a:pPr lvl="1"/>
            <a:r>
              <a:rPr lang="it-IT" dirty="0" smtClean="0"/>
              <a:t>esclusivamente musica occidentale</a:t>
            </a:r>
          </a:p>
          <a:p>
            <a:r>
              <a:rPr lang="it-IT" dirty="0" smtClean="0"/>
              <a:t>E’ possibile osservare “musica” anche negli animali?</a:t>
            </a:r>
            <a:endParaRPr lang="it-IT" dirty="0"/>
          </a:p>
          <a:p>
            <a:r>
              <a:rPr lang="it-IT" dirty="0" smtClean="0"/>
              <a:t>Le conoscenze acquisite per la musica occidentale sono estensibili ad altre musiche?</a:t>
            </a:r>
          </a:p>
        </p:txBody>
      </p:sp>
    </p:spTree>
    <p:extLst>
      <p:ext uri="{BB962C8B-B14F-4D97-AF65-F5344CB8AC3E}">
        <p14:creationId xmlns:p14="http://schemas.microsoft.com/office/powerpoint/2010/main" val="32367283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0"/>
            <a:ext cx="63820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1329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300" y="736600"/>
            <a:ext cx="6616700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4498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3600"/>
            <a:ext cx="9144000" cy="5120303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0144" y="4093931"/>
            <a:ext cx="4309110" cy="152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2586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500" y="0"/>
            <a:ext cx="54592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2034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0" y="228600"/>
            <a:ext cx="65913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1267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8200"/>
            <a:ext cx="9144000" cy="516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4393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787" y="73840"/>
            <a:ext cx="4133850" cy="592074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3344" y="152400"/>
            <a:ext cx="4027170" cy="458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7842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9000"/>
            <a:ext cx="9144000" cy="507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307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4900" y="0"/>
            <a:ext cx="4381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175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0"/>
            <a:ext cx="3484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164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Musica = linguaggio universale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Se la musica è un linguaggio universale</a:t>
            </a:r>
          </a:p>
          <a:p>
            <a:pPr lvl="1"/>
            <a:r>
              <a:rPr lang="it-IT" dirty="0" smtClean="0"/>
              <a:t>gli animali sono anch’essi esseri musicali?</a:t>
            </a:r>
          </a:p>
          <a:p>
            <a:pPr lvl="1"/>
            <a:r>
              <a:rPr lang="it-IT" dirty="0" smtClean="0"/>
              <a:t>esseri umani: c’è un minimo comune denominatore tra le musiche delle varie culture? </a:t>
            </a:r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75944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Musica linguaggio universale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 emozioni di un brano possono essere riconosciuto cross-culturalmente</a:t>
            </a:r>
          </a:p>
          <a:p>
            <a:pPr lvl="1"/>
            <a:r>
              <a:rPr lang="it-IT" dirty="0" smtClean="0"/>
              <a:t>a patto di distinguere macro-emozioni (es. felicità vs tristezza)</a:t>
            </a:r>
          </a:p>
          <a:p>
            <a:r>
              <a:rPr lang="it-IT" dirty="0" smtClean="0"/>
              <a:t>Alla base del riconoscimento delle macro emozioni ci sono probabilmente caratteristiche alcune caratteristiche comuni</a:t>
            </a:r>
          </a:p>
          <a:p>
            <a:pPr lvl="1"/>
            <a:r>
              <a:rPr lang="it-IT" dirty="0" smtClean="0"/>
              <a:t>es. il tempo di esecuzione del brano: brani felici sono veloci, i brano tristi sono lenti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397464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0"/>
            <a:ext cx="9144000" cy="569222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8686" y="2196002"/>
            <a:ext cx="419608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9713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00"/>
            <a:ext cx="9144000" cy="494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6313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Musica linguaggio universale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Abbiamo </a:t>
            </a:r>
            <a:r>
              <a:rPr lang="it-IT" dirty="0" smtClean="0"/>
              <a:t>una migliore memoria per la musica della nostra </a:t>
            </a:r>
            <a:r>
              <a:rPr lang="it-IT" dirty="0" smtClean="0"/>
              <a:t>cultura</a:t>
            </a:r>
          </a:p>
          <a:p>
            <a:r>
              <a:rPr lang="it-IT" dirty="0" smtClean="0"/>
              <a:t>Le risposte fisiologiche alle </a:t>
            </a:r>
            <a:r>
              <a:rPr lang="it-IT" smtClean="0"/>
              <a:t>violazioni sintattico-musicali </a:t>
            </a:r>
            <a:r>
              <a:rPr lang="it-IT" dirty="0" smtClean="0"/>
              <a:t>sono cross-culturali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6607182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" y="0"/>
            <a:ext cx="80946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8860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900"/>
            <a:ext cx="9144000" cy="6153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55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“Musica è un linguaggio universale”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Poche evidenze a favore del fatto che gli animali abbiano qualche comportamento spontaneo di tipo musicale</a:t>
            </a:r>
          </a:p>
          <a:p>
            <a:r>
              <a:rPr lang="it-IT" dirty="0" smtClean="0"/>
              <a:t>Esistono evidenze circa alcune (poche) preferenze animali in linea con le nostre</a:t>
            </a:r>
          </a:p>
          <a:p>
            <a:pPr lvl="1"/>
            <a:r>
              <a:rPr lang="it-IT" dirty="0" smtClean="0"/>
              <a:t>es. i pulcini preferiscono i suoni consonanti</a:t>
            </a:r>
          </a:p>
          <a:p>
            <a:r>
              <a:rPr lang="it-IT" dirty="0" smtClean="0"/>
              <a:t>Non sempre chi ci somiglia di più dal punto di vista musicale sono le specie e noi più vicine</a:t>
            </a:r>
          </a:p>
        </p:txBody>
      </p:sp>
    </p:spTree>
    <p:extLst>
      <p:ext uri="{BB962C8B-B14F-4D97-AF65-F5344CB8AC3E}">
        <p14:creationId xmlns:p14="http://schemas.microsoft.com/office/powerpoint/2010/main" val="1444090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5200"/>
            <a:ext cx="9144000" cy="492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54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a.a. 2013-2014</a:t>
            </a:r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massimo.grassi@unipd.it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26A001-B604-1647-9918-2DB46A45995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111620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9800"/>
            <a:ext cx="9144000" cy="497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a.a. 2013-2014</a:t>
            </a:r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massimo.grassi@unipd.it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E4807-3B54-B344-A357-FD17C58C12F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112644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774700"/>
            <a:ext cx="8899525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8115" y="2360525"/>
            <a:ext cx="3662680" cy="400939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" y="493198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007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83621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7776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1967</TotalTime>
  <Words>398</Words>
  <Application>Microsoft Macintosh PowerPoint</Application>
  <PresentationFormat>Presentazione su schermo (4:3)</PresentationFormat>
  <Paragraphs>47</Paragraphs>
  <Slides>35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36" baseType="lpstr">
      <vt:lpstr>Tema di Office</vt:lpstr>
      <vt:lpstr>Psicologia della musica animale e comparata</vt:lpstr>
      <vt:lpstr>Musica, musiche…</vt:lpstr>
      <vt:lpstr>Musica = linguaggio universale</vt:lpstr>
      <vt:lpstr>“Musica è un linguaggio universale”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Musica e varia umanità</vt:lpstr>
      <vt:lpstr>Musica linguaggio universale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Musica linguaggio universale</vt:lpstr>
      <vt:lpstr>Presentazione di PowerPoint</vt:lpstr>
      <vt:lpstr>Presentazione di PowerPoint</vt:lpstr>
      <vt:lpstr>Musica linguaggio universale</vt:lpstr>
      <vt:lpstr>Presentazione di PowerPoint</vt:lpstr>
      <vt:lpstr>Presentazione di PowerPoint</vt:lpstr>
    </vt:vector>
  </TitlesOfParts>
  <Company>Università di Padova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Psicologia della musica animale e comparata</dc:title>
  <dc:creator>Massimo Grassi</dc:creator>
  <cp:lastModifiedBy>Massimo Grassi</cp:lastModifiedBy>
  <cp:revision>69</cp:revision>
  <dcterms:created xsi:type="dcterms:W3CDTF">2014-05-26T08:51:06Z</dcterms:created>
  <dcterms:modified xsi:type="dcterms:W3CDTF">2014-05-29T10:20:10Z</dcterms:modified>
</cp:coreProperties>
</file>