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handoutMasterIdLst>
    <p:handoutMasterId r:id="rId25"/>
  </p:handoutMasterIdLst>
  <p:sldIdLst>
    <p:sldId id="267" r:id="rId2"/>
    <p:sldId id="367" r:id="rId3"/>
    <p:sldId id="273" r:id="rId4"/>
    <p:sldId id="409" r:id="rId5"/>
    <p:sldId id="298" r:id="rId6"/>
    <p:sldId id="299" r:id="rId7"/>
    <p:sldId id="300" r:id="rId8"/>
    <p:sldId id="301" r:id="rId9"/>
    <p:sldId id="302" r:id="rId10"/>
    <p:sldId id="366" r:id="rId11"/>
    <p:sldId id="303" r:id="rId12"/>
    <p:sldId id="406" r:id="rId13"/>
    <p:sldId id="407" r:id="rId14"/>
    <p:sldId id="408" r:id="rId15"/>
    <p:sldId id="394" r:id="rId16"/>
    <p:sldId id="379" r:id="rId17"/>
    <p:sldId id="400" r:id="rId18"/>
    <p:sldId id="410" r:id="rId19"/>
    <p:sldId id="405" r:id="rId20"/>
    <p:sldId id="391" r:id="rId21"/>
    <p:sldId id="401" r:id="rId22"/>
    <p:sldId id="402" r:id="rId23"/>
    <p:sldId id="395" r:id="rId2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</p:showPr>
  <p:clrMru>
    <a:srgbClr val="000000"/>
    <a:srgbClr val="AFCDEF"/>
    <a:srgbClr val="A4FA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380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93DB891-F049-478B-B60F-A60338E7635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t-IT"/>
              </a:p>
            </p:txBody>
          </p:sp>
        </p:grpSp>
      </p:grpSp>
      <p:sp>
        <p:nvSpPr>
          <p:cNvPr id="1054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054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EA69A-C6D3-4530-8C28-8EC33C5295F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6BF53-AE28-4EDF-A676-CAAE320F251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2C846-8314-4BC9-86D0-D0A809227DD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792CF-26E9-4327-9986-4A52F6BE384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online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89D8D-3F1D-4E9D-A290-ECD426C198E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8DF9A-E4CF-436B-9796-5D173BB83A8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6506C-B213-4065-9071-1412411AF8F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3FF36-B2EF-4FA3-9364-02DEEA54D70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F6882-F531-43FD-B3BA-7E90D6EC175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65F3C-54C0-4C92-B9D7-4B1B103E500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DF4BE-7ED7-49B3-9A7B-54867BDA537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2ED24-A85C-47CA-A818-13A0C9FED30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4E3A4-7EF0-451F-809B-2BABAA9C260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C70DC-873B-4E69-9248-C2F164C2835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45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t-IT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46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t-IT"/>
              </a:p>
            </p:txBody>
          </p:sp>
        </p:grpSp>
      </p:grpSp>
      <p:sp>
        <p:nvSpPr>
          <p:cNvPr id="1044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44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446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44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44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4470B3-8158-433B-AD54-3FAE4949018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4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4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4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4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4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4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4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4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4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4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4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6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00" i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it/url?sa=i&amp;rct=j&amp;q=&amp;esrc=s&amp;source=images&amp;cd=&amp;cad=rja&amp;uact=8&amp;ved=&amp;url=http%3A%2F%2Fsexual-communication.wikispaces.com%2Ffile%2Fview%2FSex%2BWiki%2B2.pdf&amp;bvm=bv.105814755,d.d24&amp;psig=AFQjCNF4TDM3NTAnygw1bLQYhZZ-tlSaAw&amp;ust=144560484673414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9138"/>
            <a:ext cx="7989887" cy="42481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4800" smtClean="0">
                <a:latin typeface="Tahoma" panose="020B0604030504040204" pitchFamily="34" charset="0"/>
                <a:cs typeface="Arial" panose="020B0604020202020204" pitchFamily="34" charset="0"/>
              </a:rPr>
              <a:t>CICLO DI RISPOSTA SESSUALE</a:t>
            </a:r>
            <a:endParaRPr lang="it-IT" sz="4400" smtClean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sz="4400" smtClean="0">
                <a:latin typeface="Tahoma" panose="020B0604030504040204" pitchFamily="34" charset="0"/>
              </a:rPr>
              <a:t>Criteri inclusione</a:t>
            </a: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775335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it-IT" sz="2900" smtClean="0">
                <a:latin typeface="Tahoma" panose="020B0604030504040204" pitchFamily="34" charset="0"/>
              </a:rPr>
              <a:t>Livello intelligenza e status socioeconomico &gt; media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it-IT" sz="2900" smtClean="0">
                <a:latin typeface="Tahoma" panose="020B0604030504040204" pitchFamily="34" charset="0"/>
              </a:rPr>
              <a:t>Volontà collaborazione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it-IT" sz="2900" smtClean="0">
                <a:latin typeface="Tahoma" panose="020B0604030504040204" pitchFamily="34" charset="0"/>
              </a:rPr>
              <a:t>Reattività sessuale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it-IT" sz="2900" smtClean="0">
                <a:latin typeface="Tahoma" panose="020B0604030504040204" pitchFamily="34" charset="0"/>
              </a:rPr>
              <a:t>Capacità riportare reazioni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it-IT" sz="2900" smtClean="0">
                <a:latin typeface="Tahoma" panose="020B0604030504040204" pitchFamily="34" charset="0"/>
              </a:rPr>
              <a:t>No anomalie sociosessuali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it-IT" sz="2900" smtClean="0">
                <a:latin typeface="Tahoma" panose="020B0604030504040204" pitchFamily="34" charset="0"/>
              </a:rPr>
              <a:t>No alterazioni anatomiche (patologie pelviche)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it-IT" sz="2900" smtClean="0">
                <a:latin typeface="Tahoma" panose="020B0604030504040204" pitchFamily="34" charset="0"/>
              </a:rPr>
              <a:t>Eterosessuali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76250"/>
            <a:ext cx="7737475" cy="1368425"/>
          </a:xfrm>
        </p:spPr>
        <p:txBody>
          <a:bodyPr/>
          <a:lstStyle/>
          <a:p>
            <a:pPr eaLnBrk="1" hangingPunct="1">
              <a:defRPr/>
            </a:pPr>
            <a:r>
              <a:rPr lang="it-IT" b="0" i="1" smtClean="0">
                <a:cs typeface="Arial" panose="020B0604020202020204" pitchFamily="34" charset="0"/>
              </a:rPr>
              <a:t/>
            </a:r>
            <a:br>
              <a:rPr lang="it-IT" b="0" i="1" smtClean="0">
                <a:cs typeface="Arial" panose="020B0604020202020204" pitchFamily="34" charset="0"/>
              </a:rPr>
            </a:br>
            <a:endParaRPr lang="it-IT" sz="4400" smtClean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8604250" cy="611981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800" dirty="0" smtClean="0">
                <a:solidFill>
                  <a:schemeClr val="tx2"/>
                </a:solidFill>
                <a:latin typeface="Tahoma" panose="020B0604030504040204" pitchFamily="34" charset="0"/>
              </a:rPr>
              <a:t>Studio longitudinale durato 11 anni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800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800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261938" indent="-261938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Persone sia sposate che non </a:t>
            </a:r>
            <a:r>
              <a:rPr lang="it-IT" sz="2800" dirty="0" smtClean="0">
                <a:latin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2800" dirty="0" smtClean="0">
                <a:latin typeface="Tahoma" panose="020B0604030504040204" pitchFamily="34" charset="0"/>
              </a:rPr>
              <a:t> molti hanno cambiato stato civile con gli anni</a:t>
            </a:r>
          </a:p>
          <a:p>
            <a:pPr marL="261938" indent="-261938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Alcuni fenomeni (vagina artificiale, sollevamento testicoli) non implicavano una relazione stabile in atto</a:t>
            </a:r>
          </a:p>
          <a:p>
            <a:pPr marL="261938" indent="-261938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Nessuna differenza anatomica o fisiologica imputabile allo stato matrimoniale</a:t>
            </a:r>
          </a:p>
          <a:p>
            <a:pPr marL="261938" indent="-261938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Soprattutto bianchi (su 276 coppie 11 unità familiari negre)</a:t>
            </a:r>
          </a:p>
          <a:p>
            <a:pPr marL="261938" indent="-261938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Maggioranza di donne (3:1)</a:t>
            </a:r>
          </a:p>
          <a:p>
            <a:pPr marL="261938" indent="-261938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Solo 35 uomini non erano circoncisi </a:t>
            </a:r>
          </a:p>
          <a:p>
            <a:pPr marL="261938" indent="-261938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Hanno studiato 10</a:t>
            </a:r>
            <a:r>
              <a:rPr lang="en-US" sz="2900" dirty="0" smtClean="0">
                <a:latin typeface="Tahoma" panose="020B0604030504040204" pitchFamily="34" charset="0"/>
                <a:cs typeface="Tahoma" panose="020B0604030504040204" pitchFamily="34" charset="0"/>
              </a:rPr>
              <a:t>˙</a:t>
            </a:r>
            <a:r>
              <a:rPr lang="it-IT" sz="2800" dirty="0" smtClean="0">
                <a:latin typeface="Tahoma" panose="020B0604030504040204" pitchFamily="34" charset="0"/>
              </a:rPr>
              <a:t>000 cicli di risposta sessuale completi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sz="4400" smtClean="0">
                <a:latin typeface="Tahoma" panose="020B0604030504040204" pitchFamily="34" charset="0"/>
              </a:rPr>
              <a:t>Osservazione diretta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>
                <a:latin typeface="Tahoma" panose="020B0604030504040204" pitchFamily="34" charset="0"/>
              </a:rPr>
              <a:t>manipolazione meccanica o manuale</a:t>
            </a:r>
          </a:p>
          <a:p>
            <a:pPr eaLnBrk="1" hangingPunct="1">
              <a:defRPr/>
            </a:pPr>
            <a:r>
              <a:rPr lang="it-IT" sz="2800" smtClean="0">
                <a:latin typeface="Tahoma" panose="020B0604030504040204" pitchFamily="34" charset="0"/>
              </a:rPr>
              <a:t>coito naturale con </a:t>
            </a:r>
            <a:r>
              <a:rPr lang="it-IT" sz="2800" smtClean="0">
                <a:latin typeface="Tahoma" panose="020B0604030504040204" pitchFamily="34" charset="0"/>
                <a:cs typeface="Times New Roman" panose="02020603050405020304" pitchFamily="18" charset="0"/>
              </a:rPr>
              <a:t>♀ sotto, sopra o di lato</a:t>
            </a:r>
          </a:p>
          <a:p>
            <a:pPr eaLnBrk="1" hangingPunct="1">
              <a:defRPr/>
            </a:pPr>
            <a:r>
              <a:rPr lang="it-IT" sz="2800" smtClean="0">
                <a:latin typeface="Tahoma" panose="020B0604030504040204" pitchFamily="34" charset="0"/>
                <a:cs typeface="Times New Roman" panose="02020603050405020304" pitchFamily="18" charset="0"/>
              </a:rPr>
              <a:t>Coito artificiale con ♀ supina o di lato</a:t>
            </a:r>
          </a:p>
          <a:p>
            <a:pPr eaLnBrk="1" hangingPunct="1">
              <a:defRPr/>
            </a:pPr>
            <a:r>
              <a:rPr lang="it-IT" sz="2800" smtClean="0">
                <a:latin typeface="Tahoma" panose="020B0604030504040204" pitchFamily="34" charset="0"/>
                <a:cs typeface="Times New Roman" panose="02020603050405020304" pitchFamily="18" charset="0"/>
              </a:rPr>
              <a:t>In laboratorio non c’è stato nessun orgasmo provocato solo da fantasie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4800"/>
            <a:ext cx="8675687" cy="89217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000" dirty="0" smtClean="0">
                <a:latin typeface="Tahoma" panose="020B0604030504040204" pitchFamily="34" charset="0"/>
              </a:rPr>
              <a:t>Registrazioni psicofisiologiche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604250" cy="4475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Apparecchio per coito artificiale prodotto dai </a:t>
            </a:r>
            <a:r>
              <a:rPr lang="it-IT" sz="2800" dirty="0" err="1" smtClean="0">
                <a:latin typeface="Tahoma" panose="020B0604030504040204" pitchFamily="34" charset="0"/>
              </a:rPr>
              <a:t>radiofisici</a:t>
            </a:r>
            <a:endParaRPr lang="it-IT" sz="2800" dirty="0" smtClean="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Peni in sostanza plastica trasparente con caratteristiche ottiche del cristallo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Illuminazione: luce fredda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Introduzione controllata dalla </a:t>
            </a:r>
            <a:r>
              <a:rPr lang="it-IT" sz="28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♀; solo per chi aveva già sperimentato il coito o la masturbazione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La risposta è stata uguale a quella dell’</a:t>
            </a:r>
            <a:r>
              <a:rPr lang="it-IT" sz="2800" dirty="0" err="1" smtClean="0">
                <a:latin typeface="Tahoma" panose="020B0604030504040204" pitchFamily="34" charset="0"/>
                <a:cs typeface="Times New Roman" panose="02020603050405020304" pitchFamily="18" charset="0"/>
              </a:rPr>
              <a:t>automanipolazione</a:t>
            </a:r>
            <a:endParaRPr lang="it-IT" sz="2800" dirty="0" smtClean="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sz="4400" dirty="0" smtClean="0">
                <a:latin typeface="Tahoma" panose="020B0604030504040204" pitchFamily="34" charset="0"/>
              </a:rPr>
              <a:t>Protocollo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Intervistatori di entrambi i generi per familiarizzare i soggetti col personale</a:t>
            </a:r>
          </a:p>
          <a:p>
            <a:pPr eaLnBrk="1" hangingPunct="1"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Esame fisico per escludere patologie</a:t>
            </a:r>
          </a:p>
          <a:p>
            <a:pPr eaLnBrk="1" hangingPunct="1"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Visita al laboratorio</a:t>
            </a:r>
          </a:p>
          <a:p>
            <a:pPr eaLnBrk="1" hangingPunct="1"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Attività sessuale in laboratorio da soli</a:t>
            </a:r>
          </a:p>
          <a:p>
            <a:pPr eaLnBrk="1" hangingPunct="1"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Attività sessuale in laboratorio coi ricercatori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52400"/>
            <a:ext cx="8015287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smtClean="0">
                <a:latin typeface="Tahoma" panose="020B0604030504040204" pitchFamily="34" charset="0"/>
              </a:rPr>
              <a:t>CICLO DI RISPOSTA SESSUALE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2133600"/>
            <a:ext cx="8299450" cy="41148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smtClean="0">
                <a:latin typeface="Tahoma" panose="020B0604030504040204" pitchFamily="34" charset="0"/>
              </a:rPr>
              <a:t>Proposto da Masters e Johnson (1966)  </a:t>
            </a:r>
          </a:p>
          <a:p>
            <a:pPr eaLnBrk="1" hangingPunct="1">
              <a:defRPr/>
            </a:pPr>
            <a:r>
              <a:rPr lang="it-IT" sz="3200" smtClean="0">
                <a:latin typeface="Tahoma" panose="020B0604030504040204" pitchFamily="34" charset="0"/>
              </a:rPr>
              <a:t>Rielaborato da Kaplan (1974; 1979)</a:t>
            </a:r>
          </a:p>
          <a:p>
            <a:pPr eaLnBrk="1" hangingPunct="1">
              <a:defRPr/>
            </a:pPr>
            <a:r>
              <a:rPr lang="it-IT" sz="3200" smtClean="0">
                <a:latin typeface="Tahoma" panose="020B0604030504040204" pitchFamily="34" charset="0"/>
              </a:rPr>
              <a:t>Accettato dal DSM</a:t>
            </a:r>
          </a:p>
          <a:p>
            <a:pPr eaLnBrk="1" hangingPunct="1">
              <a:defRPr/>
            </a:pPr>
            <a:r>
              <a:rPr lang="it-IT" sz="3200" smtClean="0">
                <a:latin typeface="Tahoma" panose="020B0604030504040204" pitchFamily="34" charset="0"/>
              </a:rPr>
              <a:t>Il ciclo è composto da una sequenza temporale di diverse fasi, diverse a seconda degli autori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0" y="188913"/>
            <a:ext cx="3360738" cy="554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it-IT" sz="2800" b="1" i="1" dirty="0">
                <a:solidFill>
                  <a:srgbClr val="FF0066"/>
                </a:solidFill>
                <a:latin typeface="Arial" panose="020B0604020202020204" pitchFamily="34" charset="0"/>
              </a:rPr>
              <a:t>  </a:t>
            </a:r>
            <a:r>
              <a:rPr kumimoji="1" lang="it-IT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MASTERS E  JOHNSON (1966)</a:t>
            </a:r>
          </a:p>
          <a:p>
            <a:pPr>
              <a:spcBef>
                <a:spcPct val="50000"/>
              </a:spcBef>
              <a:defRPr/>
            </a:pPr>
            <a:r>
              <a:rPr kumimoji="1"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CICLO DI RISPOSTA   SESSUALE </a:t>
            </a:r>
            <a:r>
              <a:rPr kumimoji="1" lang="it-IT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MASCHILE E FEMMINILE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8763000" y="304800"/>
            <a:ext cx="381000" cy="3124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it-IT" altLang="it-IT"/>
          </a:p>
        </p:txBody>
      </p:sp>
      <p:pic>
        <p:nvPicPr>
          <p:cNvPr id="19460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88913"/>
            <a:ext cx="655478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Immagine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284538"/>
            <a:ext cx="77771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sz="4400" smtClean="0">
                <a:latin typeface="Tahoma" panose="020B0604030504040204" pitchFamily="34" charset="0"/>
                <a:cs typeface="Arial" panose="020B0604020202020204" pitchFamily="34" charset="0"/>
              </a:rPr>
              <a:t>Kaplan (1974; 1979)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1200"/>
            <a:ext cx="8532812" cy="41148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smtClean="0">
                <a:latin typeface="Tahoma" panose="020B0604030504040204" pitchFamily="34" charset="0"/>
              </a:rPr>
              <a:t>Kaplan H.S. (1974). </a:t>
            </a:r>
            <a:r>
              <a:rPr lang="it-IT" sz="3200" i="1" smtClean="0">
                <a:latin typeface="Tahoma" panose="020B0604030504040204" pitchFamily="34" charset="0"/>
              </a:rPr>
              <a:t>The New Sex </a:t>
            </a:r>
            <a:r>
              <a:rPr lang="it-IT" sz="3200" smtClean="0">
                <a:latin typeface="Tahoma" panose="020B0604030504040204" pitchFamily="34" charset="0"/>
              </a:rPr>
              <a:t>Therapy. New York: Brunnel/Mazzel. Trad. it. </a:t>
            </a:r>
            <a:r>
              <a:rPr lang="it-IT" sz="3200" i="1" smtClean="0">
                <a:latin typeface="Tahoma" panose="020B0604030504040204" pitchFamily="34" charset="0"/>
              </a:rPr>
              <a:t>Nuove terapie sessuali</a:t>
            </a:r>
            <a:r>
              <a:rPr lang="it-IT" sz="3200" smtClean="0">
                <a:latin typeface="Tahoma" panose="020B0604030504040204" pitchFamily="34" charset="0"/>
              </a:rPr>
              <a:t>. Bologna: Bompiani, 1976 o 2002.</a:t>
            </a:r>
          </a:p>
          <a:p>
            <a:pPr eaLnBrk="1" hangingPunct="1">
              <a:defRPr/>
            </a:pPr>
            <a:r>
              <a:rPr lang="it-IT" sz="3200" smtClean="0">
                <a:latin typeface="Tahoma" panose="020B0604030504040204" pitchFamily="34" charset="0"/>
              </a:rPr>
              <a:t>Kaplan H.S. (1979). </a:t>
            </a:r>
            <a:r>
              <a:rPr lang="it-IT" sz="3200" i="1" smtClean="0">
                <a:latin typeface="Tahoma" panose="020B0604030504040204" pitchFamily="34" charset="0"/>
              </a:rPr>
              <a:t>Disorders of </a:t>
            </a:r>
            <a:r>
              <a:rPr lang="it-IT" sz="3200" smtClean="0">
                <a:latin typeface="Tahoma" panose="020B0604030504040204" pitchFamily="34" charset="0"/>
              </a:rPr>
              <a:t>Desire. New York: Brunnel/Mazzel. Trad. it. </a:t>
            </a:r>
            <a:r>
              <a:rPr lang="it-IT" sz="3200" i="1" smtClean="0">
                <a:latin typeface="Tahoma" panose="020B0604030504040204" pitchFamily="34" charset="0"/>
              </a:rPr>
              <a:t>I disturbi del desiderio sessuale</a:t>
            </a:r>
            <a:r>
              <a:rPr lang="it-IT" sz="3200" smtClean="0">
                <a:latin typeface="Tahoma" panose="020B0604030504040204" pitchFamily="34" charset="0"/>
              </a:rPr>
              <a:t>. Milano: Mondadori, 1982.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s://encrypted-tbn3.gstatic.com/images?q=tbn:ANd9GcT4e27GrJLkHUyd5TZTk24U5Gm5IE_Wf51-7pe-ce0ZM-IZ3Ck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6350" y="0"/>
            <a:ext cx="512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3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Kaplan</a:t>
            </a:r>
            <a:r>
              <a:rPr lang="it-IT" sz="3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(1974): distribuzione ipotetica dei tipi di orgasmo femminile</a:t>
            </a:r>
          </a:p>
        </p:txBody>
      </p:sp>
      <p:pic>
        <p:nvPicPr>
          <p:cNvPr id="22531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628775"/>
            <a:ext cx="8929688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37475" cy="1484313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b="0" i="1" dirty="0" smtClean="0">
                <a:cs typeface="Arial" panose="020B0604020202020204" pitchFamily="34" charset="0"/>
              </a:rPr>
              <a:t/>
            </a:r>
            <a:br>
              <a:rPr lang="it-IT" b="0" i="1" dirty="0" smtClean="0">
                <a:cs typeface="Arial" panose="020B0604020202020204" pitchFamily="34" charset="0"/>
              </a:rPr>
            </a:br>
            <a:r>
              <a:rPr lang="it-IT" sz="4400" dirty="0" smtClean="0">
                <a:latin typeface="Tahoma" panose="020B0604030504040204" pitchFamily="34" charset="0"/>
                <a:cs typeface="Arial" panose="020B0604020202020204" pitchFamily="34" charset="0"/>
              </a:rPr>
              <a:t>CICLO </a:t>
            </a:r>
            <a:r>
              <a:rPr lang="it-IT" sz="4400" dirty="0" err="1" smtClean="0">
                <a:latin typeface="Tahoma" panose="020B0604030504040204" pitchFamily="34" charset="0"/>
                <a:cs typeface="Arial" panose="020B0604020202020204" pitchFamily="34" charset="0"/>
              </a:rPr>
              <a:t>DI</a:t>
            </a:r>
            <a:r>
              <a:rPr lang="it-IT" sz="4400" dirty="0" smtClean="0">
                <a:latin typeface="Tahoma" panose="020B0604030504040204" pitchFamily="34" charset="0"/>
                <a:cs typeface="Arial" panose="020B0604020202020204" pitchFamily="34" charset="0"/>
              </a:rPr>
              <a:t> RISPOSTA SESSUALE</a:t>
            </a:r>
            <a:br>
              <a:rPr lang="it-IT" sz="4400" dirty="0" smtClean="0">
                <a:latin typeface="Tahoma" panose="020B0604030504040204" pitchFamily="34" charset="0"/>
                <a:cs typeface="Arial" panose="020B0604020202020204" pitchFamily="34" charset="0"/>
              </a:rPr>
            </a:br>
            <a:endParaRPr lang="it-IT" sz="4400" dirty="0" smtClean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213"/>
            <a:ext cx="8350448" cy="4824412"/>
          </a:xfrm>
        </p:spPr>
        <p:txBody>
          <a:bodyPr/>
          <a:lstStyle/>
          <a:p>
            <a:pPr marL="0" indent="357188" algn="just" eaLnBrk="1" hangingPunct="1">
              <a:buFont typeface="Wingdings" pitchFamily="2" charset="2"/>
              <a:buChar char="ü"/>
              <a:defRPr/>
            </a:pP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Masters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 Johnson (1966)</a:t>
            </a:r>
          </a:p>
          <a:p>
            <a:pPr marL="0" indent="357188" algn="just" eaLnBrk="1" hangingPunct="1">
              <a:buFont typeface="Wingdings" pitchFamily="2" charset="2"/>
              <a:buChar char="ü"/>
              <a:defRPr/>
            </a:pP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Kaplan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(1974; 1979)</a:t>
            </a:r>
          </a:p>
          <a:p>
            <a:pPr marL="0" indent="357188" algn="just" eaLnBrk="1" hangingPunct="1">
              <a:buFont typeface="Wingdings" pitchFamily="2" charset="2"/>
              <a:buChar char="ü"/>
              <a:defRPr/>
            </a:pP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DSM-IV (1994; 2000)</a:t>
            </a:r>
          </a:p>
          <a:p>
            <a:pPr marL="0" indent="357188" algn="just" eaLnBrk="1" hangingPunct="1">
              <a:buFont typeface="Wingdings" pitchFamily="2" charset="2"/>
              <a:buChar char="ü"/>
              <a:defRPr/>
            </a:pP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Basson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(2000; 2001; 2002)</a:t>
            </a:r>
          </a:p>
          <a:p>
            <a:pPr marL="0" indent="357188" algn="just" eaLnBrk="1" hangingPunct="1">
              <a:buFont typeface="Wingdings" pitchFamily="2" charset="2"/>
              <a:buChar char="ü"/>
              <a:defRPr/>
            </a:pP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DSM-5 (2013)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Nessun preciso riferimento al ciclo di risposta sessuale!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NB.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Prima dello studio di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Masters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Johnson (1966) non era mai stato introdotto il concetto di “ciclo”. Si pensava che la risposta sessuale fosse un evento unico.</a:t>
            </a:r>
          </a:p>
          <a:p>
            <a:pPr marL="0" indent="357188" algn="just" eaLnBrk="1" hangingPunct="1">
              <a:buFont typeface="Wingdings" pitchFamily="2" charset="2"/>
              <a:buNone/>
              <a:defRPr/>
            </a:pPr>
            <a:endParaRPr lang="it-I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DSM (1994): </a:t>
            </a:r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CICLO DI RISPOSTA SESSUALE</a:t>
            </a:r>
            <a:endParaRPr lang="it-IT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844675"/>
            <a:ext cx="7897813" cy="501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sz="4400" smtClean="0">
                <a:latin typeface="Tahoma" panose="020B0604030504040204" pitchFamily="34" charset="0"/>
                <a:cs typeface="Arial" panose="020B0604020202020204" pitchFamily="34" charset="0"/>
              </a:rPr>
              <a:t>DSM-IV 1994</a:t>
            </a:r>
            <a:br>
              <a:rPr lang="it-IT" sz="4400" smtClean="0">
                <a:latin typeface="Tahoma" panose="020B0604030504040204" pitchFamily="34" charset="0"/>
                <a:cs typeface="Arial" panose="020B0604020202020204" pitchFamily="34" charset="0"/>
              </a:rPr>
            </a:br>
            <a:endParaRPr lang="it-IT" sz="4400" smtClean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1200"/>
            <a:ext cx="8143056" cy="41148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>
                <a:latin typeface="Tahoma" panose="020B0604030504040204" pitchFamily="34" charset="0"/>
              </a:rPr>
              <a:t>APA (1994). </a:t>
            </a:r>
            <a:r>
              <a:rPr lang="it-IT" sz="3200" i="1" dirty="0" err="1" smtClean="0">
                <a:latin typeface="Tahoma" panose="020B0604030504040204" pitchFamily="34" charset="0"/>
              </a:rPr>
              <a:t>Diagnostic</a:t>
            </a:r>
            <a:r>
              <a:rPr lang="it-IT" sz="3200" i="1" dirty="0" smtClean="0">
                <a:latin typeface="Tahoma" panose="020B0604030504040204" pitchFamily="34" charset="0"/>
              </a:rPr>
              <a:t> and </a:t>
            </a:r>
            <a:r>
              <a:rPr lang="it-IT" sz="3200" i="1" dirty="0" err="1" smtClean="0">
                <a:latin typeface="Tahoma" panose="020B0604030504040204" pitchFamily="34" charset="0"/>
              </a:rPr>
              <a:t>Statistical</a:t>
            </a:r>
            <a:r>
              <a:rPr lang="it-IT" sz="3200" i="1" dirty="0" smtClean="0">
                <a:latin typeface="Tahoma" panose="020B0604030504040204" pitchFamily="34" charset="0"/>
              </a:rPr>
              <a:t> </a:t>
            </a:r>
            <a:r>
              <a:rPr lang="it-IT" sz="3200" i="1" dirty="0" err="1" smtClean="0">
                <a:latin typeface="Tahoma" panose="020B0604030504040204" pitchFamily="34" charset="0"/>
              </a:rPr>
              <a:t>Manual</a:t>
            </a:r>
            <a:r>
              <a:rPr lang="it-IT" sz="3200" i="1" dirty="0" smtClean="0">
                <a:latin typeface="Tahoma" panose="020B0604030504040204" pitchFamily="34" charset="0"/>
              </a:rPr>
              <a:t> of </a:t>
            </a:r>
            <a:r>
              <a:rPr lang="it-IT" sz="3200" i="1" dirty="0" err="1" smtClean="0">
                <a:latin typeface="Tahoma" panose="020B0604030504040204" pitchFamily="34" charset="0"/>
              </a:rPr>
              <a:t>Mental</a:t>
            </a:r>
            <a:r>
              <a:rPr lang="it-IT" sz="3200" i="1" dirty="0" smtClean="0">
                <a:latin typeface="Tahoma" panose="020B0604030504040204" pitchFamily="34" charset="0"/>
              </a:rPr>
              <a:t> </a:t>
            </a:r>
            <a:r>
              <a:rPr lang="it-IT" sz="3200" i="1" dirty="0" err="1" smtClean="0">
                <a:latin typeface="Tahoma" panose="020B0604030504040204" pitchFamily="34" charset="0"/>
              </a:rPr>
              <a:t>Disorders</a:t>
            </a:r>
            <a:r>
              <a:rPr lang="it-IT" sz="3200" i="1" dirty="0" smtClean="0">
                <a:latin typeface="Tahoma" panose="020B0604030504040204" pitchFamily="34" charset="0"/>
              </a:rPr>
              <a:t> </a:t>
            </a:r>
            <a:r>
              <a:rPr lang="it-IT" sz="3200" dirty="0" smtClean="0">
                <a:latin typeface="Tahoma" panose="020B0604030504040204" pitchFamily="34" charset="0"/>
              </a:rPr>
              <a:t>(</a:t>
            </a:r>
            <a:r>
              <a:rPr lang="it-IT" sz="3200" i="1" dirty="0" err="1" smtClean="0">
                <a:latin typeface="Tahoma" panose="020B0604030504040204" pitchFamily="34" charset="0"/>
              </a:rPr>
              <a:t>Fourth</a:t>
            </a:r>
            <a:r>
              <a:rPr lang="it-IT" sz="3200" i="1" dirty="0" smtClean="0">
                <a:latin typeface="Tahoma" panose="020B0604030504040204" pitchFamily="34" charset="0"/>
              </a:rPr>
              <a:t> </a:t>
            </a:r>
            <a:r>
              <a:rPr lang="it-IT" sz="3200" i="1" dirty="0" err="1" smtClean="0">
                <a:latin typeface="Tahoma" panose="020B0604030504040204" pitchFamily="34" charset="0"/>
              </a:rPr>
              <a:t>Edition</a:t>
            </a:r>
            <a:r>
              <a:rPr lang="it-IT" sz="3200" dirty="0" smtClean="0">
                <a:latin typeface="Tahoma" panose="020B0604030504040204" pitchFamily="34" charset="0"/>
              </a:rPr>
              <a:t>). Washington, DC: American </a:t>
            </a:r>
            <a:r>
              <a:rPr lang="it-IT" sz="3200" dirty="0" err="1" smtClean="0">
                <a:latin typeface="Tahoma" panose="020B0604030504040204" pitchFamily="34" charset="0"/>
              </a:rPr>
              <a:t>Psychiatric</a:t>
            </a:r>
            <a:r>
              <a:rPr lang="it-IT" sz="3200" dirty="0" smtClean="0">
                <a:latin typeface="Tahoma" panose="020B0604030504040204" pitchFamily="34" charset="0"/>
              </a:rPr>
              <a:t> </a:t>
            </a:r>
            <a:r>
              <a:rPr lang="it-IT" sz="3200" dirty="0" err="1" smtClean="0">
                <a:latin typeface="Tahoma" panose="020B0604030504040204" pitchFamily="34" charset="0"/>
              </a:rPr>
              <a:t>Association</a:t>
            </a:r>
            <a:r>
              <a:rPr lang="it-IT" sz="3200" dirty="0" smtClean="0">
                <a:latin typeface="Tahoma" panose="020B0604030504040204" pitchFamily="34" charset="0"/>
              </a:rPr>
              <a:t>. </a:t>
            </a:r>
            <a:r>
              <a:rPr lang="it-IT" sz="3200" dirty="0" err="1" smtClean="0">
                <a:latin typeface="Tahoma" panose="020B0604030504040204" pitchFamily="34" charset="0"/>
              </a:rPr>
              <a:t>Trad</a:t>
            </a:r>
            <a:r>
              <a:rPr lang="it-IT" sz="3200" dirty="0" smtClean="0">
                <a:latin typeface="Tahoma" panose="020B0604030504040204" pitchFamily="34" charset="0"/>
              </a:rPr>
              <a:t> </a:t>
            </a:r>
            <a:r>
              <a:rPr lang="it-IT" sz="3200" dirty="0" err="1" smtClean="0">
                <a:latin typeface="Tahoma" panose="020B0604030504040204" pitchFamily="34" charset="0"/>
              </a:rPr>
              <a:t>it</a:t>
            </a:r>
            <a:r>
              <a:rPr lang="it-IT" sz="3200" dirty="0" smtClean="0">
                <a:latin typeface="Tahoma" panose="020B0604030504040204" pitchFamily="34" charset="0"/>
              </a:rPr>
              <a:t>.</a:t>
            </a:r>
            <a:r>
              <a:rPr lang="it-IT" sz="3200" i="1" dirty="0" smtClean="0">
                <a:latin typeface="Tahoma" panose="020B0604030504040204" pitchFamily="34" charset="0"/>
              </a:rPr>
              <a:t> DSM-IV Manuale diagnostico-statistico dei disturbi mentali.</a:t>
            </a:r>
            <a:r>
              <a:rPr lang="it-IT" sz="3200" dirty="0" smtClean="0">
                <a:latin typeface="Tahoma" panose="020B0604030504040204" pitchFamily="34" charset="0"/>
              </a:rPr>
              <a:t> Milano: </a:t>
            </a:r>
            <a:r>
              <a:rPr lang="it-IT" sz="3200" dirty="0" err="1" smtClean="0">
                <a:latin typeface="Tahoma" panose="020B0604030504040204" pitchFamily="34" charset="0"/>
              </a:rPr>
              <a:t>Masson</a:t>
            </a:r>
            <a:r>
              <a:rPr lang="it-IT" sz="3200" dirty="0" smtClean="0">
                <a:latin typeface="Tahoma" panose="020B0604030504040204" pitchFamily="34" charset="0"/>
              </a:rPr>
              <a:t>, 1995.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sz="4400" dirty="0" smtClean="0">
                <a:latin typeface="Tahoma" panose="020B0604030504040204" pitchFamily="34" charset="0"/>
                <a:cs typeface="Arial" panose="020B0604020202020204" pitchFamily="34" charset="0"/>
              </a:rPr>
              <a:t>DSM-5 2013</a:t>
            </a:r>
            <a:br>
              <a:rPr lang="it-IT" sz="4400" dirty="0" smtClean="0">
                <a:latin typeface="Tahoma" panose="020B0604030504040204" pitchFamily="34" charset="0"/>
                <a:cs typeface="Arial" panose="020B0604020202020204" pitchFamily="34" charset="0"/>
              </a:rPr>
            </a:br>
            <a:endParaRPr lang="it-IT" sz="4400" dirty="0" smtClean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72816"/>
            <a:ext cx="8244408" cy="4323184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APA (2013). </a:t>
            </a:r>
            <a:r>
              <a:rPr lang="it-IT" sz="2800" i="1" dirty="0" err="1" smtClean="0">
                <a:latin typeface="Tahoma" panose="020B0604030504040204" pitchFamily="34" charset="0"/>
              </a:rPr>
              <a:t>Diagnostic</a:t>
            </a:r>
            <a:r>
              <a:rPr lang="it-IT" sz="2800" i="1" dirty="0" smtClean="0">
                <a:latin typeface="Tahoma" panose="020B0604030504040204" pitchFamily="34" charset="0"/>
              </a:rPr>
              <a:t> and </a:t>
            </a:r>
            <a:r>
              <a:rPr lang="it-IT" sz="2800" i="1" dirty="0" err="1" smtClean="0">
                <a:latin typeface="Tahoma" panose="020B0604030504040204" pitchFamily="34" charset="0"/>
              </a:rPr>
              <a:t>Statistical</a:t>
            </a:r>
            <a:r>
              <a:rPr lang="it-IT" sz="2800" i="1" dirty="0" smtClean="0">
                <a:latin typeface="Tahoma" panose="020B0604030504040204" pitchFamily="34" charset="0"/>
              </a:rPr>
              <a:t> </a:t>
            </a:r>
            <a:r>
              <a:rPr lang="it-IT" sz="2800" i="1" dirty="0" err="1" smtClean="0">
                <a:latin typeface="Tahoma" panose="020B0604030504040204" pitchFamily="34" charset="0"/>
              </a:rPr>
              <a:t>Manual</a:t>
            </a:r>
            <a:r>
              <a:rPr lang="it-IT" sz="2800" i="1" dirty="0" smtClean="0">
                <a:latin typeface="Tahoma" panose="020B0604030504040204" pitchFamily="34" charset="0"/>
              </a:rPr>
              <a:t> of </a:t>
            </a:r>
            <a:r>
              <a:rPr lang="it-IT" sz="2800" i="1" dirty="0" err="1" smtClean="0">
                <a:latin typeface="Tahoma" panose="020B0604030504040204" pitchFamily="34" charset="0"/>
              </a:rPr>
              <a:t>Mental</a:t>
            </a:r>
            <a:r>
              <a:rPr lang="it-IT" sz="2800" i="1" dirty="0" smtClean="0">
                <a:latin typeface="Tahoma" panose="020B0604030504040204" pitchFamily="34" charset="0"/>
              </a:rPr>
              <a:t> </a:t>
            </a:r>
            <a:r>
              <a:rPr lang="it-IT" sz="2800" i="1" dirty="0" err="1" smtClean="0">
                <a:latin typeface="Tahoma" panose="020B0604030504040204" pitchFamily="34" charset="0"/>
              </a:rPr>
              <a:t>Disorders</a:t>
            </a:r>
            <a:r>
              <a:rPr lang="it-IT" sz="2800" i="1" dirty="0" smtClean="0">
                <a:latin typeface="Tahoma" panose="020B0604030504040204" pitchFamily="34" charset="0"/>
              </a:rPr>
              <a:t> : DSM-5, V ed.</a:t>
            </a:r>
            <a:r>
              <a:rPr lang="it-IT" sz="2800" dirty="0" smtClean="0">
                <a:latin typeface="Tahoma" panose="020B0604030504040204" pitchFamily="34" charset="0"/>
              </a:rPr>
              <a:t>. </a:t>
            </a:r>
            <a:r>
              <a:rPr lang="it-IT" sz="2800" dirty="0" err="1" smtClean="0">
                <a:latin typeface="Tahoma" panose="020B0604030504040204" pitchFamily="34" charset="0"/>
              </a:rPr>
              <a:t>Arlington</a:t>
            </a:r>
            <a:r>
              <a:rPr lang="it-IT" sz="2800" dirty="0" smtClean="0">
                <a:latin typeface="Tahoma" panose="020B0604030504040204" pitchFamily="34" charset="0"/>
              </a:rPr>
              <a:t>, VA: American </a:t>
            </a:r>
            <a:r>
              <a:rPr lang="it-IT" sz="2800" dirty="0" err="1" smtClean="0">
                <a:latin typeface="Tahoma" panose="020B0604030504040204" pitchFamily="34" charset="0"/>
              </a:rPr>
              <a:t>Psychiatric</a:t>
            </a:r>
            <a:r>
              <a:rPr lang="it-IT" sz="2800" dirty="0" smtClean="0">
                <a:latin typeface="Tahoma" panose="020B0604030504040204" pitchFamily="34" charset="0"/>
              </a:rPr>
              <a:t> </a:t>
            </a:r>
            <a:r>
              <a:rPr lang="it-IT" sz="2800" dirty="0" err="1" smtClean="0">
                <a:latin typeface="Tahoma" panose="020B0604030504040204" pitchFamily="34" charset="0"/>
              </a:rPr>
              <a:t>Association</a:t>
            </a:r>
            <a:r>
              <a:rPr lang="it-IT" sz="2800" dirty="0" smtClean="0">
                <a:latin typeface="Tahoma" panose="020B0604030504040204" pitchFamily="34" charset="0"/>
              </a:rPr>
              <a:t>. </a:t>
            </a:r>
            <a:r>
              <a:rPr lang="it-IT" sz="2800" dirty="0" err="1" smtClean="0">
                <a:latin typeface="Tahoma" panose="020B0604030504040204" pitchFamily="34" charset="0"/>
              </a:rPr>
              <a:t>Trad</a:t>
            </a:r>
            <a:r>
              <a:rPr lang="it-IT" sz="2800" dirty="0" smtClean="0">
                <a:latin typeface="Tahoma" panose="020B0604030504040204" pitchFamily="34" charset="0"/>
              </a:rPr>
              <a:t> </a:t>
            </a:r>
            <a:r>
              <a:rPr lang="it-IT" sz="2800" dirty="0" err="1" smtClean="0">
                <a:latin typeface="Tahoma" panose="020B0604030504040204" pitchFamily="34" charset="0"/>
              </a:rPr>
              <a:t>it</a:t>
            </a:r>
            <a:r>
              <a:rPr lang="it-IT" sz="2800" dirty="0" smtClean="0">
                <a:latin typeface="Tahoma" panose="020B0604030504040204" pitchFamily="34" charset="0"/>
              </a:rPr>
              <a:t>.</a:t>
            </a:r>
            <a:r>
              <a:rPr lang="it-IT" sz="2800" i="1" dirty="0" smtClean="0">
                <a:latin typeface="Tahoma" panose="020B0604030504040204" pitchFamily="34" charset="0"/>
              </a:rPr>
              <a:t> DSM-5 Manuale diagnostico-statistico dei disturbi mentali.</a:t>
            </a:r>
            <a:r>
              <a:rPr lang="it-IT" sz="2800" dirty="0" smtClean="0">
                <a:latin typeface="Tahoma" panose="020B0604030504040204" pitchFamily="34" charset="0"/>
              </a:rPr>
              <a:t> Milano: Raffaello Cortina, 2015.</a:t>
            </a:r>
          </a:p>
          <a:p>
            <a:pPr eaLnBrk="1" hangingPunct="1">
              <a:defRPr/>
            </a:pPr>
            <a:endParaRPr lang="it-IT" sz="2800" dirty="0" smtClean="0">
              <a:latin typeface="Tahoma" panose="020B060403050404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Nella nuova versione del DSM non si fa riferimento specifico al ciclo di risposta sessuale.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02" name="Group 2"/>
          <p:cNvGraphicFramePr>
            <a:graphicFrameLocks noGrp="1"/>
          </p:cNvGraphicFramePr>
          <p:nvPr>
            <p:ph sz="half" idx="2"/>
          </p:nvPr>
        </p:nvGraphicFramePr>
        <p:xfrm>
          <a:off x="900113" y="1850700"/>
          <a:ext cx="8243887" cy="4097664"/>
        </p:xfrm>
        <a:graphic>
          <a:graphicData uri="http://schemas.openxmlformats.org/drawingml/2006/table">
            <a:tbl>
              <a:tblPr/>
              <a:tblGrid>
                <a:gridCol w="2749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4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9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212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MASTERS e JOHNSON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1966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KAPLAN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1974; 1979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DSM-IV 1994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19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185738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8573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Eccitazione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57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Desiderio  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(solo nel ’79)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57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Desiderio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6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920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Plateau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179388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93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Eccitazione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179388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93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Eccitazione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5094">
                <a:tc>
                  <a:txBody>
                    <a:bodyPr/>
                    <a:lstStyle>
                      <a:lvl1pPr marL="1857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Orgasmo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1857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Orgasmo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57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Orgasmo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6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179388" indent="63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9388" marR="0" lvl="1" indent="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Risoluzione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179388" indent="63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9388" marR="0" lvl="1" indent="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Risoluzione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07228" name="Text Box 28"/>
          <p:cNvSpPr txBox="1">
            <a:spLocks noChangeArrowheads="1"/>
          </p:cNvSpPr>
          <p:nvPr/>
        </p:nvSpPr>
        <p:spPr bwMode="auto">
          <a:xfrm>
            <a:off x="755650" y="0"/>
            <a:ext cx="8388350" cy="1323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CICLO </a:t>
            </a:r>
            <a:r>
              <a:rPr lang="it-IT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</a:t>
            </a:r>
            <a:r>
              <a:rPr lang="it-IT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RISPOSTA SESSUALE</a:t>
            </a:r>
          </a:p>
          <a:p>
            <a:pPr algn="ctr" eaLnBrk="1" hangingPunct="1">
              <a:defRPr/>
            </a:pPr>
            <a:r>
              <a:rPr lang="it-IT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secondo i vari autori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53488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dirty="0" err="1" smtClean="0">
                <a:latin typeface="Tahoma" panose="020B0604030504040204" pitchFamily="34" charset="0"/>
                <a:cs typeface="Arial" panose="020B0604020202020204" pitchFamily="34" charset="0"/>
              </a:rPr>
              <a:t>Masters</a:t>
            </a:r>
            <a:r>
              <a:rPr lang="it-IT" sz="4400" dirty="0" smtClean="0">
                <a:latin typeface="Tahoma" panose="020B0604030504040204" pitchFamily="34" charset="0"/>
                <a:cs typeface="Arial" panose="020B0604020202020204" pitchFamily="34" charset="0"/>
              </a:rPr>
              <a:t> e </a:t>
            </a:r>
            <a:r>
              <a:rPr lang="it-IT" sz="4400" dirty="0" err="1" smtClean="0">
                <a:latin typeface="Tahoma" panose="020B0604030504040204" pitchFamily="34" charset="0"/>
                <a:cs typeface="Arial" panose="020B0604020202020204" pitchFamily="34" charset="0"/>
              </a:rPr>
              <a:t>Johnson</a:t>
            </a:r>
            <a:endParaRPr lang="it-IT" sz="4400" dirty="0" smtClean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844824"/>
            <a:ext cx="8062416" cy="4176564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dirty="0" err="1" smtClean="0">
                <a:latin typeface="Tahoma" panose="020B0604030504040204" pitchFamily="34" charset="0"/>
              </a:rPr>
              <a:t>Masters</a:t>
            </a:r>
            <a:r>
              <a:rPr lang="it-IT" sz="2800" dirty="0" smtClean="0">
                <a:latin typeface="Tahoma" panose="020B0604030504040204" pitchFamily="34" charset="0"/>
              </a:rPr>
              <a:t> </a:t>
            </a:r>
            <a:r>
              <a:rPr lang="it-IT" sz="2800" dirty="0" err="1" smtClean="0">
                <a:latin typeface="Tahoma" panose="020B0604030504040204" pitchFamily="34" charset="0"/>
              </a:rPr>
              <a:t>W.H.</a:t>
            </a:r>
            <a:r>
              <a:rPr lang="it-IT" sz="2800" dirty="0" smtClean="0">
                <a:latin typeface="Tahoma" panose="020B0604030504040204" pitchFamily="34" charset="0"/>
              </a:rPr>
              <a:t>, </a:t>
            </a:r>
            <a:r>
              <a:rPr lang="it-IT" sz="2800" dirty="0" err="1" smtClean="0">
                <a:latin typeface="Tahoma" panose="020B0604030504040204" pitchFamily="34" charset="0"/>
              </a:rPr>
              <a:t>Johnson</a:t>
            </a:r>
            <a:r>
              <a:rPr lang="it-IT" sz="2800" dirty="0" smtClean="0">
                <a:latin typeface="Tahoma" panose="020B0604030504040204" pitchFamily="34" charset="0"/>
              </a:rPr>
              <a:t> V.E. (1966).</a:t>
            </a:r>
            <a:r>
              <a:rPr lang="it-IT" sz="2800" i="1" dirty="0" smtClean="0">
                <a:latin typeface="Tahoma" panose="020B0604030504040204" pitchFamily="34" charset="0"/>
              </a:rPr>
              <a:t> </a:t>
            </a:r>
            <a:r>
              <a:rPr lang="it-IT" sz="2800" i="1" dirty="0" err="1" smtClean="0">
                <a:latin typeface="Tahoma" panose="020B0604030504040204" pitchFamily="34" charset="0"/>
              </a:rPr>
              <a:t>Human</a:t>
            </a:r>
            <a:r>
              <a:rPr lang="it-IT" sz="2800" i="1" dirty="0" smtClean="0">
                <a:latin typeface="Tahoma" panose="020B0604030504040204" pitchFamily="34" charset="0"/>
              </a:rPr>
              <a:t> </a:t>
            </a:r>
            <a:r>
              <a:rPr lang="it-IT" sz="2800" i="1" dirty="0" err="1" smtClean="0">
                <a:latin typeface="Tahoma" panose="020B0604030504040204" pitchFamily="34" charset="0"/>
              </a:rPr>
              <a:t>Sexual</a:t>
            </a:r>
            <a:r>
              <a:rPr lang="it-IT" sz="2800" i="1" dirty="0" smtClean="0">
                <a:latin typeface="Tahoma" panose="020B0604030504040204" pitchFamily="34" charset="0"/>
              </a:rPr>
              <a:t> </a:t>
            </a:r>
            <a:r>
              <a:rPr lang="it-IT" sz="2800" i="1" dirty="0" err="1" smtClean="0">
                <a:latin typeface="Tahoma" panose="020B0604030504040204" pitchFamily="34" charset="0"/>
              </a:rPr>
              <a:t>Response</a:t>
            </a:r>
            <a:r>
              <a:rPr lang="it-IT" sz="2800" dirty="0" smtClean="0">
                <a:latin typeface="Tahoma" panose="020B0604030504040204" pitchFamily="34" charset="0"/>
              </a:rPr>
              <a:t>. Boston: Little, </a:t>
            </a:r>
            <a:r>
              <a:rPr lang="it-IT" sz="2800" dirty="0" err="1" smtClean="0">
                <a:latin typeface="Tahoma" panose="020B0604030504040204" pitchFamily="34" charset="0"/>
              </a:rPr>
              <a:t>Brown</a:t>
            </a:r>
            <a:endParaRPr lang="it-IT" sz="2800" dirty="0" smtClean="0"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Trad. </a:t>
            </a:r>
            <a:r>
              <a:rPr lang="it-IT" sz="2800" dirty="0" err="1" smtClean="0">
                <a:latin typeface="Tahoma" panose="020B0604030504040204" pitchFamily="34" charset="0"/>
              </a:rPr>
              <a:t>it</a:t>
            </a:r>
            <a:r>
              <a:rPr lang="it-IT" sz="2800" dirty="0" smtClean="0">
                <a:latin typeface="Tahoma" panose="020B0604030504040204" pitchFamily="34" charset="0"/>
              </a:rPr>
              <a:t>.</a:t>
            </a:r>
            <a:r>
              <a:rPr lang="it-IT" sz="2800" i="1" dirty="0" smtClean="0">
                <a:latin typeface="Tahoma" panose="020B0604030504040204" pitchFamily="34" charset="0"/>
              </a:rPr>
              <a:t> L’atto sessuale nell’uomo e nella donna</a:t>
            </a:r>
            <a:r>
              <a:rPr lang="it-IT" sz="2800" dirty="0" smtClean="0">
                <a:latin typeface="Tahoma" panose="020B0604030504040204" pitchFamily="34" charset="0"/>
              </a:rPr>
              <a:t>. Milano: Feltrinelli, 196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800" dirty="0" smtClean="0">
              <a:latin typeface="Tahoma" panose="020B060403050404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800" dirty="0" err="1" smtClean="0">
                <a:latin typeface="Tahoma" panose="020B0604030504040204" pitchFamily="34" charset="0"/>
              </a:rPr>
              <a:t>Masters</a:t>
            </a:r>
            <a:r>
              <a:rPr lang="it-IT" sz="2800" dirty="0" smtClean="0">
                <a:latin typeface="Tahoma" panose="020B0604030504040204" pitchFamily="34" charset="0"/>
              </a:rPr>
              <a:t> </a:t>
            </a:r>
            <a:r>
              <a:rPr lang="it-IT" sz="2800" dirty="0" err="1" smtClean="0">
                <a:latin typeface="Tahoma" panose="020B0604030504040204" pitchFamily="34" charset="0"/>
              </a:rPr>
              <a:t>W.H.</a:t>
            </a:r>
            <a:r>
              <a:rPr lang="it-IT" sz="2800" dirty="0" smtClean="0">
                <a:latin typeface="Tahoma" panose="020B0604030504040204" pitchFamily="34" charset="0"/>
              </a:rPr>
              <a:t>, </a:t>
            </a:r>
            <a:r>
              <a:rPr lang="it-IT" sz="2800" dirty="0" err="1" smtClean="0">
                <a:latin typeface="Tahoma" panose="020B0604030504040204" pitchFamily="34" charset="0"/>
              </a:rPr>
              <a:t>Johnson</a:t>
            </a:r>
            <a:r>
              <a:rPr lang="it-IT" sz="2800" dirty="0" smtClean="0">
                <a:latin typeface="Tahoma" panose="020B0604030504040204" pitchFamily="34" charset="0"/>
              </a:rPr>
              <a:t> V.E. (1986) (in coll. Con R.C. </a:t>
            </a:r>
            <a:r>
              <a:rPr lang="it-IT" sz="2800" dirty="0" err="1" smtClean="0">
                <a:latin typeface="Tahoma" panose="020B0604030504040204" pitchFamily="34" charset="0"/>
              </a:rPr>
              <a:t>Kolodny</a:t>
            </a:r>
            <a:r>
              <a:rPr lang="it-IT" sz="2800" dirty="0" smtClean="0">
                <a:latin typeface="Tahoma" panose="020B0604030504040204" pitchFamily="34" charset="0"/>
              </a:rPr>
              <a:t>). </a:t>
            </a:r>
            <a:r>
              <a:rPr lang="it-IT" sz="2800" i="1" dirty="0" err="1" smtClean="0">
                <a:latin typeface="Tahoma" panose="020B0604030504040204" pitchFamily="34" charset="0"/>
              </a:rPr>
              <a:t>Masters</a:t>
            </a:r>
            <a:r>
              <a:rPr lang="it-IT" sz="2800" i="1" dirty="0" smtClean="0">
                <a:latin typeface="Tahoma" panose="020B0604030504040204" pitchFamily="34" charset="0"/>
              </a:rPr>
              <a:t> and </a:t>
            </a:r>
            <a:r>
              <a:rPr lang="it-IT" sz="2800" i="1" dirty="0" err="1" smtClean="0">
                <a:latin typeface="Tahoma" panose="020B0604030504040204" pitchFamily="34" charset="0"/>
              </a:rPr>
              <a:t>Johnson</a:t>
            </a:r>
            <a:r>
              <a:rPr lang="it-IT" sz="2800" i="1" dirty="0" smtClean="0">
                <a:latin typeface="Tahoma" panose="020B0604030504040204" pitchFamily="34" charset="0"/>
              </a:rPr>
              <a:t> in Sex and </a:t>
            </a:r>
            <a:r>
              <a:rPr lang="it-IT" sz="2800" i="1" dirty="0" err="1" smtClean="0">
                <a:latin typeface="Tahoma" panose="020B0604030504040204" pitchFamily="34" charset="0"/>
              </a:rPr>
              <a:t>Human</a:t>
            </a:r>
            <a:r>
              <a:rPr lang="it-IT" sz="2800" i="1" dirty="0" smtClean="0">
                <a:latin typeface="Tahoma" panose="020B0604030504040204" pitchFamily="34" charset="0"/>
              </a:rPr>
              <a:t> </a:t>
            </a:r>
            <a:r>
              <a:rPr lang="it-IT" sz="2800" i="1" dirty="0" err="1" smtClean="0">
                <a:latin typeface="Tahoma" panose="020B0604030504040204" pitchFamily="34" charset="0"/>
              </a:rPr>
              <a:t>Loving</a:t>
            </a:r>
            <a:r>
              <a:rPr lang="it-IT" sz="2800" i="1" dirty="0" smtClean="0">
                <a:latin typeface="Tahoma" panose="020B0604030504040204" pitchFamily="34" charset="0"/>
              </a:rPr>
              <a:t>. </a:t>
            </a:r>
            <a:r>
              <a:rPr lang="it-IT" sz="2800" dirty="0" smtClean="0">
                <a:latin typeface="Tahoma" panose="020B0604030504040204" pitchFamily="34" charset="0"/>
              </a:rPr>
              <a:t>Boston: Little, </a:t>
            </a:r>
            <a:r>
              <a:rPr lang="it-IT" sz="2800" dirty="0" err="1" smtClean="0">
                <a:latin typeface="Tahoma" panose="020B0604030504040204" pitchFamily="34" charset="0"/>
              </a:rPr>
              <a:t>Brown</a:t>
            </a:r>
            <a:r>
              <a:rPr lang="it-IT" sz="2800" dirty="0" smtClean="0">
                <a:latin typeface="Tahoma" panose="020B0604030504040204" pitchFamily="34" charset="0"/>
              </a:rPr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Trad. </a:t>
            </a:r>
            <a:r>
              <a:rPr lang="it-IT" sz="2800" dirty="0" err="1" smtClean="0">
                <a:latin typeface="Tahoma" panose="020B0604030504040204" pitchFamily="34" charset="0"/>
              </a:rPr>
              <a:t>it</a:t>
            </a:r>
            <a:r>
              <a:rPr lang="it-IT" sz="2800" dirty="0" smtClean="0">
                <a:latin typeface="Tahoma" panose="020B0604030504040204" pitchFamily="34" charset="0"/>
              </a:rPr>
              <a:t>.</a:t>
            </a:r>
            <a:r>
              <a:rPr lang="it-IT" sz="2800" i="1" dirty="0" smtClean="0">
                <a:latin typeface="Tahoma" panose="020B0604030504040204" pitchFamily="34" charset="0"/>
              </a:rPr>
              <a:t> Il sesso e i rapporti amorosi</a:t>
            </a:r>
            <a:r>
              <a:rPr lang="it-IT" sz="2800" dirty="0" smtClean="0">
                <a:latin typeface="Tahoma" panose="020B0604030504040204" pitchFamily="34" charset="0"/>
              </a:rPr>
              <a:t>. Milano: Longanesi, 1987.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z="32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3200" dirty="0" smtClean="0">
                <a:latin typeface="Tahoma" panose="020B060403050404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isultati immagini per masters e Johnson 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921385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459787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200" smtClean="0">
                <a:latin typeface="Tahoma" panose="020B0604030504040204" pitchFamily="34" charset="0"/>
                <a:cs typeface="Arial" panose="020B0604020202020204" pitchFamily="34" charset="0"/>
              </a:rPr>
              <a:t>I RAPPORTI KINSEY 1948-53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8062912" cy="1727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it-IT" sz="3200" dirty="0" smtClean="0">
                <a:latin typeface="Tahoma" panose="020B0604030504040204" pitchFamily="34" charset="0"/>
              </a:rPr>
              <a:t>Interviste dirette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t-IT" sz="3200" dirty="0" smtClean="0">
                <a:latin typeface="Tahoma" panose="020B0604030504040204" pitchFamily="34" charset="0"/>
              </a:rPr>
              <a:t>Fine sociologico (non psicologico o fisiologico)</a:t>
            </a:r>
            <a:endParaRPr lang="it-IT" sz="2800" dirty="0" smtClean="0">
              <a:latin typeface="Tahoma" panose="020B0604030504040204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3573463"/>
            <a:ext cx="9144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400"/>
              <a:t>Kinsey A.C., Pomeroy W.B., Martin C.E. (1948). </a:t>
            </a:r>
            <a:r>
              <a:rPr lang="it-IT" altLang="it-IT" sz="2400" i="1"/>
              <a:t>Sexual Behavior in the Human Male</a:t>
            </a:r>
            <a:r>
              <a:rPr lang="it-IT" altLang="it-IT" sz="2400"/>
              <a:t>. Philadelphia: Saunders. Tr. it. </a:t>
            </a:r>
            <a:r>
              <a:rPr lang="it-IT" altLang="it-IT" sz="2400" i="1"/>
              <a:t>Il comportamento sessuale dell’uomo</a:t>
            </a:r>
            <a:r>
              <a:rPr lang="it-IT" altLang="it-IT" sz="2400"/>
              <a:t>. Milano: Bompiani, 1950.</a:t>
            </a:r>
          </a:p>
          <a:p>
            <a:pPr eaLnBrk="1" hangingPunct="1"/>
            <a:r>
              <a:rPr lang="it-IT" altLang="it-IT" sz="2400"/>
              <a:t>Kinsey A.C., Pomeroy W.B., Martin C.E., Gebhard P.H. (1953). </a:t>
            </a:r>
            <a:r>
              <a:rPr lang="it-IT" altLang="it-IT" sz="2400" i="1"/>
              <a:t>Sexual Behavior in the Human Female</a:t>
            </a:r>
            <a:r>
              <a:rPr lang="it-IT" altLang="it-IT" sz="2400"/>
              <a:t>. Philadelphia: Saunders. Tr. it. </a:t>
            </a:r>
            <a:r>
              <a:rPr lang="it-IT" altLang="it-IT" sz="2400" i="1"/>
              <a:t>Il comportamento sessuale dell’a donna</a:t>
            </a:r>
            <a:r>
              <a:rPr lang="it-IT" altLang="it-IT" sz="2400"/>
              <a:t>. Milano: Bompiani, 1956.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853488" cy="935038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dirty="0" smtClean="0">
                <a:latin typeface="Tahoma" panose="020B0604030504040204" pitchFamily="34" charset="0"/>
                <a:cs typeface="Arial" panose="020B0604020202020204" pitchFamily="34" charset="0"/>
              </a:rPr>
              <a:t>MASTERS e JOHNSON 1996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79135" cy="43926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Osservazione diretta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it-IT" sz="2800" dirty="0" smtClean="0">
                <a:latin typeface="Tahoma" panose="020B0604030504040204" pitchFamily="34" charset="0"/>
              </a:rPr>
              <a:t>Misurazioni fisiche</a:t>
            </a:r>
          </a:p>
          <a:p>
            <a:pPr marL="179388" lvl="1" indent="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it-IT" sz="2800" b="1" i="0" dirty="0" smtClean="0">
                <a:latin typeface="Tahoma" panose="020B0604030504040204" pitchFamily="34" charset="0"/>
              </a:rPr>
              <a:t>misurazioni fisiologiche di uso comune</a:t>
            </a:r>
          </a:p>
          <a:p>
            <a:pPr marL="179388" lvl="1" indent="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it-IT" sz="2800" b="1" i="0" dirty="0" smtClean="0">
                <a:latin typeface="Tahoma" panose="020B0604030504040204" pitchFamily="34" charset="0"/>
              </a:rPr>
              <a:t>riprese cinematografiche a colori</a:t>
            </a:r>
          </a:p>
          <a:p>
            <a:pPr marL="179388" lvl="1" indent="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it-IT" sz="2800" b="1" i="0" dirty="0" smtClean="0">
              <a:latin typeface="Tahoma" panose="020B0604030504040204" pitchFamily="34" charset="0"/>
            </a:endParaRPr>
          </a:p>
          <a:p>
            <a:pPr marL="179388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sz="2800" b="1" i="0" dirty="0" smtClean="0">
                <a:latin typeface="Tahoma" panose="020B0604030504040204" pitchFamily="34" charset="0"/>
              </a:rPr>
              <a:t>Laboratorio di </a:t>
            </a:r>
            <a:r>
              <a:rPr lang="it-IT" sz="2800" b="1" i="0" u="sng" dirty="0" smtClean="0">
                <a:latin typeface="Tahoma" panose="020B0604030504040204" pitchFamily="34" charset="0"/>
              </a:rPr>
              <a:t>biologia della riproduzione </a:t>
            </a:r>
            <a:r>
              <a:rPr lang="it-IT" sz="2800" b="1" i="0" dirty="0" smtClean="0">
                <a:latin typeface="Tahoma" panose="020B0604030504040204" pitchFamily="34" charset="0"/>
              </a:rPr>
              <a:t>(non era ancora possibile parlare esplicitamente di sessualità. </a:t>
            </a:r>
            <a:r>
              <a:rPr lang="it-IT" sz="2800" b="1" i="0" dirty="0" err="1" smtClean="0">
                <a:latin typeface="Tahoma" panose="020B0604030504040204" pitchFamily="34" charset="0"/>
              </a:rPr>
              <a:t>Kinsey</a:t>
            </a:r>
            <a:r>
              <a:rPr lang="it-IT" sz="2800" b="1" i="0" dirty="0" smtClean="0">
                <a:latin typeface="Tahoma" panose="020B0604030504040204" pitchFamily="34" charset="0"/>
              </a:rPr>
              <a:t> infatti era stato arrestato per la sua attività di ricerca)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37475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dirty="0" smtClean="0">
                <a:latin typeface="Tahoma" panose="020B0604030504040204" pitchFamily="34" charset="0"/>
                <a:cs typeface="Arial" panose="020B0604020202020204" pitchFamily="34" charset="0"/>
              </a:rPr>
              <a:t>IL CAMPIONE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8244408" cy="496783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u="sng" dirty="0" smtClean="0">
                <a:latin typeface="Tahoma" panose="020B0604030504040204" pitchFamily="34" charset="0"/>
                <a:cs typeface="Arial" panose="020B0604020202020204" pitchFamily="34" charset="0"/>
              </a:rPr>
              <a:t>Indagine pilota</a:t>
            </a:r>
            <a:r>
              <a:rPr lang="it-IT" sz="2400" dirty="0" smtClean="0">
                <a:latin typeface="Tahom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it-IT" sz="2400" dirty="0" smtClean="0">
                <a:latin typeface="Tahoma" panose="020B0604030504040204" pitchFamily="34" charset="0"/>
                <a:cs typeface="Arial" panose="020B0604020202020204" pitchFamily="34" charset="0"/>
              </a:rPr>
              <a:t>per la messa a punto di varie tecniche di intervista, valida per individui di tutte le età e per i 2 generi.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it-IT" sz="2400" dirty="0" smtClean="0">
                <a:latin typeface="Tahoma" panose="020B0604030504040204" pitchFamily="34" charset="0"/>
                <a:cs typeface="Arial" panose="020B0604020202020204" pitchFamily="34" charset="0"/>
              </a:rPr>
              <a:t>partecipanti provenienti dal mondo della prostituzione, perché meglio informati, più pronti a collaborare, più disponibili.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dirty="0" smtClean="0">
                <a:latin typeface="Tahoma" panose="020B0604030504040204" pitchFamily="34" charset="0"/>
                <a:cs typeface="Arial" panose="020B0604020202020204" pitchFamily="34" charset="0"/>
              </a:rPr>
              <a:t>(Gli autori pensavano che fosse impossibile reclutare partecipanti “normali” provenienti da ambienti più conservatori)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dirty="0" smtClean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dirty="0" smtClean="0">
                <a:latin typeface="Tahoma" panose="020B0604030504040204" pitchFamily="34" charset="0"/>
                <a:cs typeface="Arial" panose="020B0604020202020204" pitchFamily="34" charset="0"/>
              </a:rPr>
              <a:t>118 donne e 27 uomini </a:t>
            </a:r>
            <a:r>
              <a:rPr lang="it-IT" sz="2400" dirty="0" smtClean="0">
                <a:latin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interviste</a:t>
            </a:r>
            <a:endParaRPr lang="it-IT" sz="2400" dirty="0" smtClean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dirty="0" smtClean="0">
                <a:latin typeface="Tahoma" panose="020B0604030504040204" pitchFamily="34" charset="0"/>
                <a:cs typeface="Arial" panose="020B0604020202020204" pitchFamily="34" charset="0"/>
              </a:rPr>
              <a:t>8 uomini e 3 donne </a:t>
            </a:r>
            <a:r>
              <a:rPr lang="it-IT" sz="2400" dirty="0" smtClean="0">
                <a:latin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t-IT" sz="2400" dirty="0" smtClean="0">
                <a:latin typeface="Tahoma" panose="020B0604030504040204" pitchFamily="34" charset="0"/>
                <a:cs typeface="Arial" panose="020B0604020202020204" pitchFamily="34" charset="0"/>
              </a:rPr>
              <a:t> studi fisiologici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dirty="0" smtClean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dirty="0" smtClean="0">
                <a:latin typeface="Tahoma" panose="020B0604030504040204" pitchFamily="34" charset="0"/>
                <a:cs typeface="Arial" panose="020B0604020202020204" pitchFamily="34" charset="0"/>
              </a:rPr>
              <a:t>Dati non utilizzati per la ricerca </a:t>
            </a:r>
            <a:endParaRPr lang="it-IT" sz="2400" dirty="0" smtClean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165576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000" smtClean="0">
                <a:latin typeface="Tahoma" panose="020B0604030504040204" pitchFamily="34" charset="0"/>
                <a:cs typeface="Arial" panose="020B0604020202020204" pitchFamily="34" charset="0"/>
              </a:rPr>
              <a:t>PERSONE PROVENIENTI DAL MODO DELLA PROSTITUZIONE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604250" cy="3744912"/>
          </a:xfrm>
        </p:spPr>
        <p:txBody>
          <a:bodyPr/>
          <a:lstStyle/>
          <a:p>
            <a:pPr marL="365125" indent="-273050"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625475" algn="l"/>
              </a:tabLst>
              <a:defRPr/>
            </a:pPr>
            <a:r>
              <a:rPr lang="it-IT" sz="2400" dirty="0" smtClean="0">
                <a:latin typeface="Tahoma" panose="020B0604030504040204" pitchFamily="34" charset="0"/>
                <a:cs typeface="Arial" panose="020B0604020202020204" pitchFamily="34" charset="0"/>
              </a:rPr>
              <a:t>Per mettere a punto gli strumenti e il protocollo sperimentale</a:t>
            </a:r>
          </a:p>
          <a:p>
            <a:pPr marL="365125" indent="-273050"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625475" algn="l"/>
              </a:tabLst>
              <a:defRPr/>
            </a:pPr>
            <a:r>
              <a:rPr lang="it-IT" sz="2400" dirty="0" smtClean="0">
                <a:latin typeface="Tahoma" panose="020B0604030504040204" pitchFamily="34" charset="0"/>
                <a:cs typeface="Arial" panose="020B0604020202020204" pitchFamily="34" charset="0"/>
              </a:rPr>
              <a:t>Per estrapolare tecniche da sottoporre a controllo sperimentale nel trattamento delle disfunzioni sessuali</a:t>
            </a:r>
          </a:p>
          <a:p>
            <a:pPr marL="365125" indent="-273050"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625475" algn="l"/>
              </a:tabLst>
              <a:defRPr/>
            </a:pPr>
            <a:r>
              <a:rPr lang="it-IT" sz="2400" dirty="0" smtClean="0">
                <a:latin typeface="Tahoma" panose="020B0604030504040204" pitchFamily="34" charset="0"/>
                <a:cs typeface="Arial" panose="020B0604020202020204" pitchFamily="34" charset="0"/>
              </a:rPr>
              <a:t>Non rappresentative della popolazione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smtClean="0">
                <a:latin typeface="Tahoma" panose="020B0604030504040204" pitchFamily="34" charset="0"/>
                <a:cs typeface="Arial" panose="020B0604020202020204" pitchFamily="34" charset="0"/>
              </a:rPr>
              <a:t>per patologie pelviche dovute alla “professione” e per le tendenze “nomadi” (non sarebbero stati disponibili per i lunghi periodi di tempo richiesti dagli studi longitudinali)</a:t>
            </a:r>
            <a:endParaRPr lang="it-IT" sz="2400" dirty="0" smtClean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543800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dirty="0" smtClean="0">
                <a:latin typeface="Tahoma" panose="020B0604030504040204" pitchFamily="34" charset="0"/>
                <a:cs typeface="Arial" panose="020B0604020202020204" pitchFamily="34" charset="0"/>
              </a:rPr>
              <a:t>IL CAMPIONE</a:t>
            </a:r>
          </a:p>
        </p:txBody>
      </p:sp>
      <p:sp>
        <p:nvSpPr>
          <p:cNvPr id="17920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539552" y="1340768"/>
            <a:ext cx="8604448" cy="525688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80963" algn="l"/>
              </a:tabLst>
              <a:defRPr/>
            </a:pPr>
            <a:r>
              <a:rPr lang="it-IT" sz="2400" dirty="0" smtClean="0">
                <a:latin typeface="Tahoma" panose="020B0604030504040204" pitchFamily="34" charset="0"/>
              </a:rPr>
              <a:t>Campione stratificato.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80963" algn="l"/>
              </a:tabLst>
              <a:defRPr/>
            </a:pPr>
            <a:r>
              <a:rPr lang="it-IT" sz="2400" dirty="0" smtClean="0">
                <a:latin typeface="Tahoma" panose="020B0604030504040204" pitchFamily="34" charset="0"/>
              </a:rPr>
              <a:t>Persone provenienti dalla comunità accademica dell’ospedale universitario, con prevalenza di persone di alta estrazione sociale.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80963" algn="l"/>
              </a:tabLst>
              <a:defRPr/>
            </a:pPr>
            <a:r>
              <a:rPr lang="it-IT" sz="2400" dirty="0" smtClean="0">
                <a:latin typeface="Tahoma" panose="020B0604030504040204" pitchFamily="34" charset="0"/>
              </a:rPr>
              <a:t>Volontari di ogni età,  classe sociale e livello </a:t>
            </a:r>
            <a:r>
              <a:rPr lang="it-IT" sz="2400" dirty="0" smtClean="0">
                <a:latin typeface="Tahoma" panose="020B0604030504040204" pitchFamily="34" charset="0"/>
              </a:rPr>
              <a:t>culturale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80963" algn="l"/>
              </a:tabLst>
              <a:defRPr/>
            </a:pPr>
            <a:r>
              <a:rPr lang="it-IT" sz="2400" dirty="0" smtClean="0">
                <a:latin typeface="Tahoma" panose="020B0604030504040204" pitchFamily="34" charset="0"/>
              </a:rPr>
              <a:t>382 </a:t>
            </a:r>
            <a:r>
              <a:rPr lang="it-IT" sz="2400" dirty="0" smtClean="0">
                <a:latin typeface="Tahoma" panose="020B0604030504040204" pitchFamily="34" charset="0"/>
              </a:rPr>
              <a:t>donne (18-78): 84% tra 18 e 40 Intervistate 619 </a:t>
            </a:r>
            <a:endParaRPr lang="it-IT" sz="2400" dirty="0" smtClean="0">
              <a:latin typeface="Tahoma" panose="020B060403050404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80963" algn="l"/>
              </a:tabLst>
              <a:defRPr/>
            </a:pPr>
            <a:r>
              <a:rPr lang="it-IT" sz="2400" dirty="0" smtClean="0">
                <a:latin typeface="Tahoma" panose="020B0604030504040204" pitchFamily="34" charset="0"/>
              </a:rPr>
              <a:t>312 </a:t>
            </a:r>
            <a:r>
              <a:rPr lang="it-IT" sz="2400" dirty="0" smtClean="0">
                <a:latin typeface="Tahoma" panose="020B0604030504040204" pitchFamily="34" charset="0"/>
              </a:rPr>
              <a:t>uomini (21-89): 74% tra 21 e 40 Intervistati 654</a:t>
            </a:r>
          </a:p>
          <a:p>
            <a:pPr marL="381000" indent="-381000" algn="ctr" eaLnBrk="1" hangingPunct="1"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it-IT" sz="2400" dirty="0" smtClean="0">
                <a:latin typeface="Tahoma" panose="020B0604030504040204" pitchFamily="34" charset="0"/>
              </a:rPr>
              <a:t>Non rappresentativo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it-IT" sz="2400" dirty="0" smtClean="0">
                <a:latin typeface="Tahoma" panose="020B0604030504040204" pitchFamily="34" charset="0"/>
              </a:rPr>
              <a:t>	“</a:t>
            </a:r>
            <a:r>
              <a:rPr lang="it-IT" sz="2400" i="1" dirty="0" smtClean="0">
                <a:latin typeface="Tahoma" panose="020B0604030504040204" pitchFamily="34" charset="0"/>
              </a:rPr>
              <a:t>Questi dati saranno disponibili solo quando i costumi della nostra società riusciranno ad ammettere un’obiettiva ricerca nell’ambito della sessualità umana</a:t>
            </a:r>
            <a:r>
              <a:rPr lang="it-IT" sz="2400" dirty="0" smtClean="0">
                <a:latin typeface="Tahoma" panose="020B0604030504040204" pitchFamily="34" charset="0"/>
              </a:rPr>
              <a:t>” p. 18 </a:t>
            </a: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flesso">
  <a:themeElements>
    <a:clrScheme name="Riflesso 14">
      <a:dk1>
        <a:srgbClr val="3333FF"/>
      </a:dk1>
      <a:lt1>
        <a:srgbClr val="FFFFFF"/>
      </a:lt1>
      <a:dk2>
        <a:srgbClr val="230F87"/>
      </a:dk2>
      <a:lt2>
        <a:srgbClr val="CDD7DF"/>
      </a:lt2>
      <a:accent1>
        <a:srgbClr val="9999FF"/>
      </a:accent1>
      <a:accent2>
        <a:srgbClr val="7850BA"/>
      </a:accent2>
      <a:accent3>
        <a:srgbClr val="ACAAC3"/>
      </a:accent3>
      <a:accent4>
        <a:srgbClr val="DADADA"/>
      </a:accent4>
      <a:accent5>
        <a:srgbClr val="CACAFF"/>
      </a:accent5>
      <a:accent6>
        <a:srgbClr val="6C48A8"/>
      </a:accent6>
      <a:hlink>
        <a:srgbClr val="66CCFF"/>
      </a:hlink>
      <a:folHlink>
        <a:srgbClr val="0796B3"/>
      </a:folHlink>
    </a:clrScheme>
    <a:fontScheme name="Rifles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iflesso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flesso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flesso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flesso 10">
        <a:dk1>
          <a:srgbClr val="6600CC"/>
        </a:dk1>
        <a:lt1>
          <a:srgbClr val="FFFFFF"/>
        </a:lt1>
        <a:dk2>
          <a:srgbClr val="230F87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ACAAC3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11">
        <a:dk1>
          <a:srgbClr val="9966FF"/>
        </a:dk1>
        <a:lt1>
          <a:srgbClr val="FFFFFF"/>
        </a:lt1>
        <a:dk2>
          <a:srgbClr val="230F87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ACAAC3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12">
        <a:dk1>
          <a:srgbClr val="6666FF"/>
        </a:dk1>
        <a:lt1>
          <a:srgbClr val="FFFFFF"/>
        </a:lt1>
        <a:dk2>
          <a:srgbClr val="230F87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ACAAC3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13">
        <a:dk1>
          <a:srgbClr val="6666FF"/>
        </a:dk1>
        <a:lt1>
          <a:srgbClr val="FFFFFF"/>
        </a:lt1>
        <a:dk2>
          <a:srgbClr val="230F87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ACAAC3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66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14">
        <a:dk1>
          <a:srgbClr val="3333FF"/>
        </a:dk1>
        <a:lt1>
          <a:srgbClr val="FFFFFF"/>
        </a:lt1>
        <a:dk2>
          <a:srgbClr val="230F87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ACAAC3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66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2330</TotalTime>
  <Words>1011</Words>
  <Application>Microsoft Office PowerPoint</Application>
  <PresentationFormat>Presentazione su schermo (4:3)</PresentationFormat>
  <Paragraphs>123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Tahoma</vt:lpstr>
      <vt:lpstr>Arial</vt:lpstr>
      <vt:lpstr>Times New Roman</vt:lpstr>
      <vt:lpstr>Wingdings</vt:lpstr>
      <vt:lpstr>Calibri</vt:lpstr>
      <vt:lpstr>Riflesso</vt:lpstr>
      <vt:lpstr>Diapositiva 1</vt:lpstr>
      <vt:lpstr> CICLO DI RISPOSTA SESSUALE </vt:lpstr>
      <vt:lpstr>Masters e Johnson</vt:lpstr>
      <vt:lpstr>Diapositiva 4</vt:lpstr>
      <vt:lpstr>I RAPPORTI KINSEY 1948-53</vt:lpstr>
      <vt:lpstr>MASTERS e JOHNSON 1996</vt:lpstr>
      <vt:lpstr>IL CAMPIONE</vt:lpstr>
      <vt:lpstr>PERSONE PROVENIENTI DAL MODO DELLA PROSTITUZIONE</vt:lpstr>
      <vt:lpstr>IL CAMPIONE</vt:lpstr>
      <vt:lpstr>Criteri inclusione</vt:lpstr>
      <vt:lpstr> </vt:lpstr>
      <vt:lpstr>Osservazione diretta</vt:lpstr>
      <vt:lpstr>Registrazioni psicofisiologiche</vt:lpstr>
      <vt:lpstr>Protocollo</vt:lpstr>
      <vt:lpstr>CICLO DI RISPOSTA SESSUALE</vt:lpstr>
      <vt:lpstr>Diapositiva 16</vt:lpstr>
      <vt:lpstr>Kaplan (1974; 1979)</vt:lpstr>
      <vt:lpstr>Diapositiva 18</vt:lpstr>
      <vt:lpstr>Kaplan (1974): distribuzione ipotetica dei tipi di orgasmo femminile</vt:lpstr>
      <vt:lpstr>DSM (1994): CICLO DI RISPOSTA SESSUALE</vt:lpstr>
      <vt:lpstr>DSM-IV 1994 </vt:lpstr>
      <vt:lpstr>DSM-5 2013 </vt:lpstr>
      <vt:lpstr>Diapositiva 23</vt:lpstr>
    </vt:vector>
  </TitlesOfParts>
  <Company>Truttlee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Hewlett-Packard Company</cp:lastModifiedBy>
  <cp:revision>101</cp:revision>
  <dcterms:created xsi:type="dcterms:W3CDTF">2004-09-22T19:39:28Z</dcterms:created>
  <dcterms:modified xsi:type="dcterms:W3CDTF">2020-10-20T08:53:12Z</dcterms:modified>
</cp:coreProperties>
</file>