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2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9" r:id="rId24"/>
    <p:sldId id="277" r:id="rId25"/>
    <p:sldId id="278" r:id="rId2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62176349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1" name="Google Shape;19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812880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92" name="Google Shape;292;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604815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01" name="Google Shape;301;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580625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13" name="Google Shape;313;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962266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25" name="Google Shape;325;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491466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34" name="Google Shape;334;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120679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40" name="Google Shape;340;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531121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46" name="Google Shape;346;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37327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Google Shape;357;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58" name="Google Shape;358;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850385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70" name="Google Shape;370;p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173692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Google Shape;387;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88" name="Google Shape;388;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55434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3" name="Google Shape;203;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127333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Google Shape;397;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98" name="Google Shape;398;p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495573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
        <p:cNvGrpSpPr/>
        <p:nvPr/>
      </p:nvGrpSpPr>
      <p:grpSpPr>
        <a:xfrm>
          <a:off x="0" y="0"/>
          <a:ext cx="0" cy="0"/>
          <a:chOff x="0" y="0"/>
          <a:chExt cx="0" cy="0"/>
        </a:xfrm>
      </p:grpSpPr>
      <p:sp>
        <p:nvSpPr>
          <p:cNvPr id="404" name="Google Shape;404;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05" name="Google Shape;405;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93120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14" name="Google Shape;414;p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925538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4"/>
        <p:cNvGrpSpPr/>
        <p:nvPr/>
      </p:nvGrpSpPr>
      <p:grpSpPr>
        <a:xfrm>
          <a:off x="0" y="0"/>
          <a:ext cx="0" cy="0"/>
          <a:chOff x="0" y="0"/>
          <a:chExt cx="0" cy="0"/>
        </a:xfrm>
      </p:grpSpPr>
      <p:sp>
        <p:nvSpPr>
          <p:cNvPr id="425" name="Google Shape;425;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26" name="Google Shape;426;p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72552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7" name="Google Shape;21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03817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2" name="Google Shape;222;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00811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4" name="Google Shape;244;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52679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3" name="Google Shape;25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0281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4" name="Google Shape;26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47297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73" name="Google Shape;273;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679373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83" name="Google Shape;283;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84214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Diapositiva titolo" type="title">
  <p:cSld name="TITLE">
    <p:spTree>
      <p:nvGrpSpPr>
        <p:cNvPr id="1" name="Shape 14"/>
        <p:cNvGrpSpPr/>
        <p:nvPr/>
      </p:nvGrpSpPr>
      <p:grpSpPr>
        <a:xfrm>
          <a:off x="0" y="0"/>
          <a:ext cx="0" cy="0"/>
          <a:chOff x="0" y="0"/>
          <a:chExt cx="0" cy="0"/>
        </a:xfrm>
      </p:grpSpPr>
      <p:sp>
        <p:nvSpPr>
          <p:cNvPr id="15" name="Google Shape;15;p2"/>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 name="Google Shape;16;p2"/>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p2"/>
          <p:cNvSpPr txBox="1">
            <a:spLocks noGrp="1"/>
          </p:cNvSpPr>
          <p:nvPr>
            <p:ph type="ctrTitle"/>
          </p:nvPr>
        </p:nvSpPr>
        <p:spPr>
          <a:xfrm>
            <a:off x="822960" y="758952"/>
            <a:ext cx="7543800" cy="356616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
          <p:cNvSpPr txBox="1">
            <a:spLocks noGrp="1"/>
          </p:cNvSpPr>
          <p:nvPr>
            <p:ph type="subTitle" idx="1"/>
          </p:nvPr>
        </p:nvSpPr>
        <p:spPr>
          <a:xfrm>
            <a:off x="825038" y="4455621"/>
            <a:ext cx="7543800" cy="1143000"/>
          </a:xfrm>
          <a:prstGeom prst="rect">
            <a:avLst/>
          </a:prstGeom>
          <a:noFill/>
          <a:ln>
            <a:noFill/>
          </a:ln>
        </p:spPr>
        <p:txBody>
          <a:bodyPr spcFirstLastPara="1" wrap="square" lIns="91425" tIns="45700" rIns="91425" bIns="45700" anchor="t" anchorCtr="0">
            <a:no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19" name="Google Shape;19;p2"/>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cxnSp>
        <p:nvCxnSpPr>
          <p:cNvPr id="22" name="Google Shape;22;p2"/>
          <p:cNvCxnSpPr/>
          <p:nvPr/>
        </p:nvCxnSpPr>
        <p:spPr>
          <a:xfrm>
            <a:off x="905744" y="4343400"/>
            <a:ext cx="740664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83"/>
        <p:cNvGrpSpPr/>
        <p:nvPr/>
      </p:nvGrpSpPr>
      <p:grpSpPr>
        <a:xfrm>
          <a:off x="0" y="0"/>
          <a:ext cx="0" cy="0"/>
          <a:chOff x="0" y="0"/>
          <a:chExt cx="0" cy="0"/>
        </a:xfrm>
      </p:grpSpPr>
      <p:sp>
        <p:nvSpPr>
          <p:cNvPr id="84" name="Google Shape;84;p11"/>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11"/>
          <p:cNvSpPr txBox="1">
            <a:spLocks noGrp="1"/>
          </p:cNvSpPr>
          <p:nvPr>
            <p:ph type="body" idx="1"/>
          </p:nvPr>
        </p:nvSpPr>
        <p:spPr>
          <a:xfrm rot="5400000">
            <a:off x="2583180" y="85514"/>
            <a:ext cx="4023360" cy="7543801"/>
          </a:xfrm>
          <a:prstGeom prst="rect">
            <a:avLst/>
          </a:prstGeom>
          <a:noFill/>
          <a:ln>
            <a:noFill/>
          </a:ln>
        </p:spPr>
        <p:txBody>
          <a:bodyPr spcFirstLastPara="1" wrap="square" lIns="45700" tIns="0" rIns="45700" bIns="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86" name="Google Shape;86;p11"/>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 name="Google Shape;87;p11"/>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11"/>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1_Titolo e testo verticale" type="vertTitleAndTx">
  <p:cSld name="VERTICAL_TITLE_AND_VERTICAL_TEXT">
    <p:spTree>
      <p:nvGrpSpPr>
        <p:cNvPr id="1" name="Shape 89"/>
        <p:cNvGrpSpPr/>
        <p:nvPr/>
      </p:nvGrpSpPr>
      <p:grpSpPr>
        <a:xfrm>
          <a:off x="0" y="0"/>
          <a:ext cx="0" cy="0"/>
          <a:chOff x="0" y="0"/>
          <a:chExt cx="0" cy="0"/>
        </a:xfrm>
      </p:grpSpPr>
      <p:sp>
        <p:nvSpPr>
          <p:cNvPr id="90" name="Google Shape;90;p12"/>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 name="Google Shape;91;p12"/>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2" name="Google Shape;92;p12"/>
          <p:cNvSpPr txBox="1">
            <a:spLocks noGrp="1"/>
          </p:cNvSpPr>
          <p:nvPr>
            <p:ph type="title"/>
          </p:nvPr>
        </p:nvSpPr>
        <p:spPr>
          <a:xfrm rot="5400000">
            <a:off x="4649564" y="2306413"/>
            <a:ext cx="5759898" cy="1971675"/>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12"/>
          <p:cNvSpPr txBox="1">
            <a:spLocks noGrp="1"/>
          </p:cNvSpPr>
          <p:nvPr>
            <p:ph type="body" idx="1"/>
          </p:nvPr>
        </p:nvSpPr>
        <p:spPr>
          <a:xfrm rot="5400000">
            <a:off x="649063" y="391888"/>
            <a:ext cx="5759898" cy="5800725"/>
          </a:xfrm>
          <a:prstGeom prst="rect">
            <a:avLst/>
          </a:prstGeom>
          <a:noFill/>
          <a:ln>
            <a:noFill/>
          </a:ln>
        </p:spPr>
        <p:txBody>
          <a:bodyPr spcFirstLastPara="1" wrap="square" lIns="45700" tIns="0" rIns="45700" bIns="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4" name="Google Shape;94;p12"/>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5" name="Google Shape;95;p12"/>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12"/>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106"/>
        <p:cNvGrpSpPr/>
        <p:nvPr/>
      </p:nvGrpSpPr>
      <p:grpSpPr>
        <a:xfrm>
          <a:off x="0" y="0"/>
          <a:ext cx="0" cy="0"/>
          <a:chOff x="0" y="0"/>
          <a:chExt cx="0" cy="0"/>
        </a:xfrm>
      </p:grpSpPr>
      <p:sp>
        <p:nvSpPr>
          <p:cNvPr id="107" name="Google Shape;107;p14"/>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8" name="Google Shape;108;p14"/>
          <p:cNvSpPr txBox="1">
            <a:spLocks noGrp="1"/>
          </p:cNvSpPr>
          <p:nvPr>
            <p:ph type="body" idx="1"/>
          </p:nvPr>
        </p:nvSpPr>
        <p:spPr>
          <a:xfrm>
            <a:off x="822959" y="1845734"/>
            <a:ext cx="7543801"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109" name="Google Shape;109;p14"/>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14"/>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14"/>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Contenuto con didascalia" type="objTx">
  <p:cSld name="OBJECT_WITH_CAPTION_TEXT">
    <p:spTree>
      <p:nvGrpSpPr>
        <p:cNvPr id="1" name="Shape 112"/>
        <p:cNvGrpSpPr/>
        <p:nvPr/>
      </p:nvGrpSpPr>
      <p:grpSpPr>
        <a:xfrm>
          <a:off x="0" y="0"/>
          <a:ext cx="0" cy="0"/>
          <a:chOff x="0" y="0"/>
          <a:chExt cx="0" cy="0"/>
        </a:xfrm>
      </p:grpSpPr>
      <p:sp>
        <p:nvSpPr>
          <p:cNvPr id="113" name="Google Shape;113;p15"/>
          <p:cNvSpPr/>
          <p:nvPr/>
        </p:nvSpPr>
        <p:spPr>
          <a:xfrm>
            <a:off x="13"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4" name="Google Shape;114;p15"/>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5" name="Google Shape;115;p15"/>
          <p:cNvSpPr txBox="1">
            <a:spLocks noGrp="1"/>
          </p:cNvSpPr>
          <p:nvPr>
            <p:ph type="title"/>
          </p:nvPr>
        </p:nvSpPr>
        <p:spPr>
          <a:xfrm>
            <a:off x="342900" y="594359"/>
            <a:ext cx="2400300" cy="228600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6" name="Google Shape;116;p15"/>
          <p:cNvSpPr txBox="1">
            <a:spLocks noGrp="1"/>
          </p:cNvSpPr>
          <p:nvPr>
            <p:ph type="body" idx="1"/>
          </p:nvPr>
        </p:nvSpPr>
        <p:spPr>
          <a:xfrm>
            <a:off x="3600450" y="731520"/>
            <a:ext cx="4869180" cy="52578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117" name="Google Shape;117;p15"/>
          <p:cNvSpPr txBox="1">
            <a:spLocks noGrp="1"/>
          </p:cNvSpPr>
          <p:nvPr>
            <p:ph type="body" idx="2"/>
          </p:nvPr>
        </p:nvSpPr>
        <p:spPr>
          <a:xfrm>
            <a:off x="342900" y="2926080"/>
            <a:ext cx="2400300" cy="3379124"/>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118" name="Google Shape;118;p15"/>
          <p:cNvSpPr txBox="1">
            <a:spLocks noGrp="1"/>
          </p:cNvSpPr>
          <p:nvPr>
            <p:ph type="dt" idx="10"/>
          </p:nvPr>
        </p:nvSpPr>
        <p:spPr>
          <a:xfrm>
            <a:off x="349134" y="6459786"/>
            <a:ext cx="196388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9" name="Google Shape;119;p15"/>
          <p:cNvSpPr txBox="1">
            <a:spLocks noGrp="1"/>
          </p:cNvSpPr>
          <p:nvPr>
            <p:ph type="ftr" idx="11"/>
          </p:nvPr>
        </p:nvSpPr>
        <p:spPr>
          <a:xfrm>
            <a:off x="3600450" y="6459786"/>
            <a:ext cx="34861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0" name="Google Shape;120;p15"/>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121"/>
        <p:cNvGrpSpPr/>
        <p:nvPr/>
      </p:nvGrpSpPr>
      <p:grpSpPr>
        <a:xfrm>
          <a:off x="0" y="0"/>
          <a:ext cx="0" cy="0"/>
          <a:chOff x="0" y="0"/>
          <a:chExt cx="0" cy="0"/>
        </a:xfrm>
      </p:grpSpPr>
      <p:sp>
        <p:nvSpPr>
          <p:cNvPr id="122" name="Google Shape;122;p16"/>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3" name="Google Shape;123;p16"/>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4" name="Google Shape;124;p16"/>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5" name="Google Shape;125;p16"/>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Vuota" type="blank">
  <p:cSld name="BLANK">
    <p:spTree>
      <p:nvGrpSpPr>
        <p:cNvPr id="1" name="Shape 126"/>
        <p:cNvGrpSpPr/>
        <p:nvPr/>
      </p:nvGrpSpPr>
      <p:grpSpPr>
        <a:xfrm>
          <a:off x="0" y="0"/>
          <a:ext cx="0" cy="0"/>
          <a:chOff x="0" y="0"/>
          <a:chExt cx="0" cy="0"/>
        </a:xfrm>
      </p:grpSpPr>
      <p:sp>
        <p:nvSpPr>
          <p:cNvPr id="127" name="Google Shape;127;p17"/>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8" name="Google Shape;128;p17"/>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9" name="Google Shape;129;p17"/>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0" name="Google Shape;130;p17"/>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1" name="Google Shape;131;p17"/>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matchingName="Diapositiva titolo" type="title">
  <p:cSld name="TITLE">
    <p:spTree>
      <p:nvGrpSpPr>
        <p:cNvPr id="1" name="Shape 132"/>
        <p:cNvGrpSpPr/>
        <p:nvPr/>
      </p:nvGrpSpPr>
      <p:grpSpPr>
        <a:xfrm>
          <a:off x="0" y="0"/>
          <a:ext cx="0" cy="0"/>
          <a:chOff x="0" y="0"/>
          <a:chExt cx="0" cy="0"/>
        </a:xfrm>
      </p:grpSpPr>
      <p:sp>
        <p:nvSpPr>
          <p:cNvPr id="133" name="Google Shape;133;p18"/>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4" name="Google Shape;134;p18"/>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5" name="Google Shape;135;p18"/>
          <p:cNvSpPr txBox="1">
            <a:spLocks noGrp="1"/>
          </p:cNvSpPr>
          <p:nvPr>
            <p:ph type="ctrTitle"/>
          </p:nvPr>
        </p:nvSpPr>
        <p:spPr>
          <a:xfrm>
            <a:off x="822960" y="758952"/>
            <a:ext cx="7543800" cy="356616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6" name="Google Shape;136;p18"/>
          <p:cNvSpPr txBox="1">
            <a:spLocks noGrp="1"/>
          </p:cNvSpPr>
          <p:nvPr>
            <p:ph type="subTitle" idx="1"/>
          </p:nvPr>
        </p:nvSpPr>
        <p:spPr>
          <a:xfrm>
            <a:off x="825038" y="4455621"/>
            <a:ext cx="7543800" cy="1143000"/>
          </a:xfrm>
          <a:prstGeom prst="rect">
            <a:avLst/>
          </a:prstGeom>
          <a:noFill/>
          <a:ln>
            <a:noFill/>
          </a:ln>
        </p:spPr>
        <p:txBody>
          <a:bodyPr spcFirstLastPara="1" wrap="square" lIns="91425" tIns="45700" rIns="91425" bIns="45700" anchor="t" anchorCtr="0">
            <a:no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137" name="Google Shape;137;p18"/>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8" name="Google Shape;138;p18"/>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9" name="Google Shape;139;p18"/>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cxnSp>
        <p:nvCxnSpPr>
          <p:cNvPr id="140" name="Google Shape;140;p18"/>
          <p:cNvCxnSpPr/>
          <p:nvPr/>
        </p:nvCxnSpPr>
        <p:spPr>
          <a:xfrm>
            <a:off x="905744" y="4343400"/>
            <a:ext cx="740664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Intestazione sezione" type="secHead">
  <p:cSld name="SECTION_HEADER">
    <p:bg>
      <p:bgPr>
        <a:solidFill>
          <a:schemeClr val="lt1"/>
        </a:solidFill>
        <a:effectLst/>
      </p:bgPr>
    </p:bg>
    <p:spTree>
      <p:nvGrpSpPr>
        <p:cNvPr id="1" name="Shape 141"/>
        <p:cNvGrpSpPr/>
        <p:nvPr/>
      </p:nvGrpSpPr>
      <p:grpSpPr>
        <a:xfrm>
          <a:off x="0" y="0"/>
          <a:ext cx="0" cy="0"/>
          <a:chOff x="0" y="0"/>
          <a:chExt cx="0" cy="0"/>
        </a:xfrm>
      </p:grpSpPr>
      <p:sp>
        <p:nvSpPr>
          <p:cNvPr id="142" name="Google Shape;142;p19"/>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3" name="Google Shape;143;p19"/>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4" name="Google Shape;144;p19"/>
          <p:cNvSpPr txBox="1">
            <a:spLocks noGrp="1"/>
          </p:cNvSpPr>
          <p:nvPr>
            <p:ph type="title"/>
          </p:nvPr>
        </p:nvSpPr>
        <p:spPr>
          <a:xfrm>
            <a:off x="822960" y="758952"/>
            <a:ext cx="7543800" cy="356616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5" name="Google Shape;145;p19"/>
          <p:cNvSpPr txBox="1">
            <a:spLocks noGrp="1"/>
          </p:cNvSpPr>
          <p:nvPr>
            <p:ph type="body" idx="1"/>
          </p:nvPr>
        </p:nvSpPr>
        <p:spPr>
          <a:xfrm>
            <a:off x="822960" y="4453128"/>
            <a:ext cx="7543800" cy="11430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146" name="Google Shape;146;p19"/>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7" name="Google Shape;147;p19"/>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8" name="Google Shape;148;p19"/>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cxnSp>
        <p:nvCxnSpPr>
          <p:cNvPr id="149" name="Google Shape;149;p19"/>
          <p:cNvCxnSpPr/>
          <p:nvPr/>
        </p:nvCxnSpPr>
        <p:spPr>
          <a:xfrm>
            <a:off x="905744" y="4343400"/>
            <a:ext cx="740664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150"/>
        <p:cNvGrpSpPr/>
        <p:nvPr/>
      </p:nvGrpSpPr>
      <p:grpSpPr>
        <a:xfrm>
          <a:off x="0" y="0"/>
          <a:ext cx="0" cy="0"/>
          <a:chOff x="0" y="0"/>
          <a:chExt cx="0" cy="0"/>
        </a:xfrm>
      </p:grpSpPr>
      <p:sp>
        <p:nvSpPr>
          <p:cNvPr id="151" name="Google Shape;151;p20"/>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2" name="Google Shape;152;p20"/>
          <p:cNvSpPr txBox="1">
            <a:spLocks noGrp="1"/>
          </p:cNvSpPr>
          <p:nvPr>
            <p:ph type="body" idx="1"/>
          </p:nvPr>
        </p:nvSpPr>
        <p:spPr>
          <a:xfrm>
            <a:off x="822960" y="1845734"/>
            <a:ext cx="3703320"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153" name="Google Shape;153;p20"/>
          <p:cNvSpPr txBox="1">
            <a:spLocks noGrp="1"/>
          </p:cNvSpPr>
          <p:nvPr>
            <p:ph type="body" idx="2"/>
          </p:nvPr>
        </p:nvSpPr>
        <p:spPr>
          <a:xfrm>
            <a:off x="4663440" y="1845735"/>
            <a:ext cx="3703320"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154" name="Google Shape;154;p20"/>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5" name="Google Shape;155;p20"/>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6" name="Google Shape;156;p20"/>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157"/>
        <p:cNvGrpSpPr/>
        <p:nvPr/>
      </p:nvGrpSpPr>
      <p:grpSpPr>
        <a:xfrm>
          <a:off x="0" y="0"/>
          <a:ext cx="0" cy="0"/>
          <a:chOff x="0" y="0"/>
          <a:chExt cx="0" cy="0"/>
        </a:xfrm>
      </p:grpSpPr>
      <p:sp>
        <p:nvSpPr>
          <p:cNvPr id="158" name="Google Shape;158;p21"/>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9" name="Google Shape;159;p21"/>
          <p:cNvSpPr txBox="1">
            <a:spLocks noGrp="1"/>
          </p:cNvSpPr>
          <p:nvPr>
            <p:ph type="body" idx="1"/>
          </p:nvPr>
        </p:nvSpPr>
        <p:spPr>
          <a:xfrm>
            <a:off x="822960" y="1846052"/>
            <a:ext cx="3703320" cy="73628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160" name="Google Shape;160;p21"/>
          <p:cNvSpPr txBox="1">
            <a:spLocks noGrp="1"/>
          </p:cNvSpPr>
          <p:nvPr>
            <p:ph type="body" idx="2"/>
          </p:nvPr>
        </p:nvSpPr>
        <p:spPr>
          <a:xfrm>
            <a:off x="822960" y="2582334"/>
            <a:ext cx="3703320" cy="33782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161" name="Google Shape;161;p21"/>
          <p:cNvSpPr txBox="1">
            <a:spLocks noGrp="1"/>
          </p:cNvSpPr>
          <p:nvPr>
            <p:ph type="body" idx="3"/>
          </p:nvPr>
        </p:nvSpPr>
        <p:spPr>
          <a:xfrm>
            <a:off x="4663440" y="1846052"/>
            <a:ext cx="3703320" cy="73628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162" name="Google Shape;162;p21"/>
          <p:cNvSpPr txBox="1">
            <a:spLocks noGrp="1"/>
          </p:cNvSpPr>
          <p:nvPr>
            <p:ph type="body" idx="4"/>
          </p:nvPr>
        </p:nvSpPr>
        <p:spPr>
          <a:xfrm>
            <a:off x="4663440" y="2582334"/>
            <a:ext cx="3703320" cy="33782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163" name="Google Shape;163;p21"/>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4" name="Google Shape;164;p21"/>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5" name="Google Shape;165;p21"/>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Vuota" type="blank">
  <p:cSld name="BLANK">
    <p:spTree>
      <p:nvGrpSpPr>
        <p:cNvPr id="1" name="Shape 23"/>
        <p:cNvGrpSpPr/>
        <p:nvPr/>
      </p:nvGrpSpPr>
      <p:grpSpPr>
        <a:xfrm>
          <a:off x="0" y="0"/>
          <a:ext cx="0" cy="0"/>
          <a:chOff x="0" y="0"/>
          <a:chExt cx="0" cy="0"/>
        </a:xfrm>
      </p:grpSpPr>
      <p:sp>
        <p:nvSpPr>
          <p:cNvPr id="24" name="Google Shape;24;p3"/>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 name="Google Shape;25;p3"/>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 name="Google Shape;26;p3"/>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3"/>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3"/>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Immagine con didascalia" type="picTx">
  <p:cSld name="PICTURE_WITH_CAPTION_TEXT">
    <p:spTree>
      <p:nvGrpSpPr>
        <p:cNvPr id="1" name="Shape 166"/>
        <p:cNvGrpSpPr/>
        <p:nvPr/>
      </p:nvGrpSpPr>
      <p:grpSpPr>
        <a:xfrm>
          <a:off x="0" y="0"/>
          <a:ext cx="0" cy="0"/>
          <a:chOff x="0" y="0"/>
          <a:chExt cx="0" cy="0"/>
        </a:xfrm>
      </p:grpSpPr>
      <p:sp>
        <p:nvSpPr>
          <p:cNvPr id="167" name="Google Shape;167;p22"/>
          <p:cNvSpPr/>
          <p:nvPr/>
        </p:nvSpPr>
        <p:spPr>
          <a:xfrm>
            <a:off x="0" y="4953000"/>
            <a:ext cx="9141619" cy="1905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8" name="Google Shape;168;p22"/>
          <p:cNvSpPr/>
          <p:nvPr/>
        </p:nvSpPr>
        <p:spPr>
          <a:xfrm>
            <a:off x="12" y="491507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9" name="Google Shape;169;p22"/>
          <p:cNvSpPr txBox="1">
            <a:spLocks noGrp="1"/>
          </p:cNvSpPr>
          <p:nvPr>
            <p:ph type="title"/>
          </p:nvPr>
        </p:nvSpPr>
        <p:spPr>
          <a:xfrm>
            <a:off x="822960" y="5074920"/>
            <a:ext cx="7585234"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0" name="Google Shape;170;p22"/>
          <p:cNvSpPr>
            <a:spLocks noGrp="1"/>
          </p:cNvSpPr>
          <p:nvPr>
            <p:ph type="pic" idx="2"/>
          </p:nvPr>
        </p:nvSpPr>
        <p:spPr>
          <a:xfrm>
            <a:off x="12" y="0"/>
            <a:ext cx="9143989" cy="4915076"/>
          </a:xfrm>
          <a:prstGeom prst="rect">
            <a:avLst/>
          </a:prstGeom>
          <a:solidFill>
            <a:srgbClr val="D7D0C0"/>
          </a:solidFill>
          <a:ln>
            <a:noFill/>
          </a:ln>
        </p:spPr>
        <p:txBody>
          <a:bodyPr spcFirstLastPara="1" wrap="square" lIns="457200" tIns="457200" rIns="0" bIns="45700" anchor="t" anchorCtr="0">
            <a:noAutofit/>
          </a:bodyPr>
          <a:lstStyle>
            <a:lvl1pPr marR="0" lvl="0" algn="l" rtl="0">
              <a:lnSpc>
                <a:spcPct val="90000"/>
              </a:lnSpc>
              <a:spcBef>
                <a:spcPts val="1200"/>
              </a:spcBef>
              <a:spcAft>
                <a:spcPts val="0"/>
              </a:spcAft>
              <a:buClr>
                <a:schemeClr val="accent1"/>
              </a:buClr>
              <a:buSzPts val="3200"/>
              <a:buFont typeface="Calibri"/>
              <a:buNone/>
              <a:defRPr sz="3200" b="0" i="0" u="none" strike="noStrike" cap="none">
                <a:solidFill>
                  <a:srgbClr val="3F3F3F"/>
                </a:solidFill>
                <a:latin typeface="Calibri"/>
                <a:ea typeface="Calibri"/>
                <a:cs typeface="Calibri"/>
                <a:sym typeface="Calibri"/>
              </a:defRPr>
            </a:lvl1pPr>
            <a:lvl2pPr marR="0" lvl="1" algn="l" rtl="0">
              <a:lnSpc>
                <a:spcPct val="90000"/>
              </a:lnSpc>
              <a:spcBef>
                <a:spcPts val="200"/>
              </a:spcBef>
              <a:spcAft>
                <a:spcPts val="0"/>
              </a:spcAft>
              <a:buClr>
                <a:schemeClr val="accent1"/>
              </a:buClr>
              <a:buSzPts val="2800"/>
              <a:buFont typeface="Calibri"/>
              <a:buNone/>
              <a:defRPr sz="2800" b="0" i="0" u="none" strike="noStrike" cap="none">
                <a:solidFill>
                  <a:srgbClr val="3F3F3F"/>
                </a:solidFill>
                <a:latin typeface="Calibri"/>
                <a:ea typeface="Calibri"/>
                <a:cs typeface="Calibri"/>
                <a:sym typeface="Calibri"/>
              </a:defRPr>
            </a:lvl2pPr>
            <a:lvl3pPr marR="0" lvl="2" algn="l" rtl="0">
              <a:lnSpc>
                <a:spcPct val="90000"/>
              </a:lnSpc>
              <a:spcBef>
                <a:spcPts val="400"/>
              </a:spcBef>
              <a:spcAft>
                <a:spcPts val="0"/>
              </a:spcAft>
              <a:buClr>
                <a:schemeClr val="accent1"/>
              </a:buClr>
              <a:buSzPts val="2400"/>
              <a:buFont typeface="Calibri"/>
              <a:buNone/>
              <a:defRPr sz="2400" b="0" i="0" u="none" strike="noStrike" cap="none">
                <a:solidFill>
                  <a:srgbClr val="3F3F3F"/>
                </a:solidFill>
                <a:latin typeface="Calibri"/>
                <a:ea typeface="Calibri"/>
                <a:cs typeface="Calibri"/>
                <a:sym typeface="Calibri"/>
              </a:defRPr>
            </a:lvl3pPr>
            <a:lvl4pPr marR="0" lvl="3"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4pPr>
            <a:lvl5pPr marR="0" lvl="4"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5pPr>
            <a:lvl6pPr marR="0" lvl="5"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6pPr>
            <a:lvl7pPr marR="0" lvl="6"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7pPr>
            <a:lvl8pPr marR="0" lvl="7"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8pPr>
            <a:lvl9pPr marR="0" lvl="8" algn="l" rtl="0">
              <a:lnSpc>
                <a:spcPct val="90000"/>
              </a:lnSpc>
              <a:spcBef>
                <a:spcPts val="400"/>
              </a:spcBef>
              <a:spcAft>
                <a:spcPts val="40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9pPr>
          </a:lstStyle>
          <a:p>
            <a:endParaRPr/>
          </a:p>
        </p:txBody>
      </p:sp>
      <p:sp>
        <p:nvSpPr>
          <p:cNvPr id="171" name="Google Shape;171;p22"/>
          <p:cNvSpPr txBox="1">
            <a:spLocks noGrp="1"/>
          </p:cNvSpPr>
          <p:nvPr>
            <p:ph type="body" idx="1"/>
          </p:nvPr>
        </p:nvSpPr>
        <p:spPr>
          <a:xfrm>
            <a:off x="822960" y="5907024"/>
            <a:ext cx="7589520" cy="594360"/>
          </a:xfrm>
          <a:prstGeom prst="rect">
            <a:avLst/>
          </a:prstGeom>
          <a:noFill/>
          <a:ln>
            <a:noFill/>
          </a:ln>
        </p:spPr>
        <p:txBody>
          <a:bodyPr spcFirstLastPara="1" wrap="square" lIns="91425" tIns="0" rIns="91425" bIns="0" anchor="t" anchorCtr="0">
            <a:no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172" name="Google Shape;172;p22"/>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3" name="Google Shape;173;p22"/>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4" name="Google Shape;174;p22"/>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175"/>
        <p:cNvGrpSpPr/>
        <p:nvPr/>
      </p:nvGrpSpPr>
      <p:grpSpPr>
        <a:xfrm>
          <a:off x="0" y="0"/>
          <a:ext cx="0" cy="0"/>
          <a:chOff x="0" y="0"/>
          <a:chExt cx="0" cy="0"/>
        </a:xfrm>
      </p:grpSpPr>
      <p:sp>
        <p:nvSpPr>
          <p:cNvPr id="176" name="Google Shape;176;p23"/>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7" name="Google Shape;177;p23"/>
          <p:cNvSpPr txBox="1">
            <a:spLocks noGrp="1"/>
          </p:cNvSpPr>
          <p:nvPr>
            <p:ph type="body" idx="1"/>
          </p:nvPr>
        </p:nvSpPr>
        <p:spPr>
          <a:xfrm rot="5400000">
            <a:off x="2583180" y="85514"/>
            <a:ext cx="4023360" cy="7543801"/>
          </a:xfrm>
          <a:prstGeom prst="rect">
            <a:avLst/>
          </a:prstGeom>
          <a:noFill/>
          <a:ln>
            <a:noFill/>
          </a:ln>
        </p:spPr>
        <p:txBody>
          <a:bodyPr spcFirstLastPara="1" wrap="square" lIns="45700" tIns="0" rIns="45700" bIns="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178" name="Google Shape;178;p23"/>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9" name="Google Shape;179;p23"/>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0" name="Google Shape;180;p23"/>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1_Titolo e testo verticale" type="vertTitleAndTx">
  <p:cSld name="VERTICAL_TITLE_AND_VERTICAL_TEXT">
    <p:spTree>
      <p:nvGrpSpPr>
        <p:cNvPr id="1" name="Shape 181"/>
        <p:cNvGrpSpPr/>
        <p:nvPr/>
      </p:nvGrpSpPr>
      <p:grpSpPr>
        <a:xfrm>
          <a:off x="0" y="0"/>
          <a:ext cx="0" cy="0"/>
          <a:chOff x="0" y="0"/>
          <a:chExt cx="0" cy="0"/>
        </a:xfrm>
      </p:grpSpPr>
      <p:sp>
        <p:nvSpPr>
          <p:cNvPr id="182" name="Google Shape;182;p24"/>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3" name="Google Shape;183;p24"/>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4" name="Google Shape;184;p24"/>
          <p:cNvSpPr txBox="1">
            <a:spLocks noGrp="1"/>
          </p:cNvSpPr>
          <p:nvPr>
            <p:ph type="title"/>
          </p:nvPr>
        </p:nvSpPr>
        <p:spPr>
          <a:xfrm rot="5400000">
            <a:off x="4649564" y="2306413"/>
            <a:ext cx="5759898" cy="1971675"/>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5" name="Google Shape;185;p24"/>
          <p:cNvSpPr txBox="1">
            <a:spLocks noGrp="1"/>
          </p:cNvSpPr>
          <p:nvPr>
            <p:ph type="body" idx="1"/>
          </p:nvPr>
        </p:nvSpPr>
        <p:spPr>
          <a:xfrm rot="5400000">
            <a:off x="649063" y="391888"/>
            <a:ext cx="5759898" cy="5800725"/>
          </a:xfrm>
          <a:prstGeom prst="rect">
            <a:avLst/>
          </a:prstGeom>
          <a:noFill/>
          <a:ln>
            <a:noFill/>
          </a:ln>
        </p:spPr>
        <p:txBody>
          <a:bodyPr spcFirstLastPara="1" wrap="square" lIns="45700" tIns="0" rIns="45700" bIns="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186" name="Google Shape;186;p24"/>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7" name="Google Shape;187;p24"/>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8" name="Google Shape;188;p24"/>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29"/>
        <p:cNvGrpSpPr/>
        <p:nvPr/>
      </p:nvGrpSpPr>
      <p:grpSpPr>
        <a:xfrm>
          <a:off x="0" y="0"/>
          <a:ext cx="0" cy="0"/>
          <a:chOff x="0" y="0"/>
          <a:chExt cx="0" cy="0"/>
        </a:xfrm>
      </p:grpSpPr>
      <p:sp>
        <p:nvSpPr>
          <p:cNvPr id="30" name="Google Shape;30;p4"/>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body" idx="1"/>
          </p:nvPr>
        </p:nvSpPr>
        <p:spPr>
          <a:xfrm>
            <a:off x="822959" y="1845734"/>
            <a:ext cx="7543801"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2" name="Google Shape;32;p4"/>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4"/>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4"/>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Intestazione sezione" type="secHead">
  <p:cSld name="SECTION_HEADER">
    <p:bg>
      <p:bgPr>
        <a:solidFill>
          <a:schemeClr val="lt1"/>
        </a:solidFill>
        <a:effectLst/>
      </p:bgPr>
    </p:bg>
    <p:spTree>
      <p:nvGrpSpPr>
        <p:cNvPr id="1" name="Shape 35"/>
        <p:cNvGrpSpPr/>
        <p:nvPr/>
      </p:nvGrpSpPr>
      <p:grpSpPr>
        <a:xfrm>
          <a:off x="0" y="0"/>
          <a:ext cx="0" cy="0"/>
          <a:chOff x="0" y="0"/>
          <a:chExt cx="0" cy="0"/>
        </a:xfrm>
      </p:grpSpPr>
      <p:sp>
        <p:nvSpPr>
          <p:cNvPr id="36" name="Google Shape;36;p5"/>
          <p:cNvSpPr/>
          <p:nvPr/>
        </p:nvSpPr>
        <p:spPr>
          <a:xfrm>
            <a:off x="2382" y="6400800"/>
            <a:ext cx="9141619"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5"/>
          <p:cNvSpPr/>
          <p:nvPr/>
        </p:nvSpPr>
        <p:spPr>
          <a:xfrm>
            <a:off x="12" y="633431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p5"/>
          <p:cNvSpPr txBox="1">
            <a:spLocks noGrp="1"/>
          </p:cNvSpPr>
          <p:nvPr>
            <p:ph type="title"/>
          </p:nvPr>
        </p:nvSpPr>
        <p:spPr>
          <a:xfrm>
            <a:off x="822960" y="758952"/>
            <a:ext cx="7543800" cy="356616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822960" y="4453128"/>
            <a:ext cx="7543800" cy="11430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40" name="Google Shape;40;p5"/>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5"/>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5"/>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cxnSp>
        <p:nvCxnSpPr>
          <p:cNvPr id="43" name="Google Shape;43;p5"/>
          <p:cNvCxnSpPr/>
          <p:nvPr/>
        </p:nvCxnSpPr>
        <p:spPr>
          <a:xfrm>
            <a:off x="905744" y="4343400"/>
            <a:ext cx="740664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44"/>
        <p:cNvGrpSpPr/>
        <p:nvPr/>
      </p:nvGrpSpPr>
      <p:grpSpPr>
        <a:xfrm>
          <a:off x="0" y="0"/>
          <a:ext cx="0" cy="0"/>
          <a:chOff x="0" y="0"/>
          <a:chExt cx="0" cy="0"/>
        </a:xfrm>
      </p:grpSpPr>
      <p:sp>
        <p:nvSpPr>
          <p:cNvPr id="45" name="Google Shape;45;p6"/>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6"/>
          <p:cNvSpPr txBox="1">
            <a:spLocks noGrp="1"/>
          </p:cNvSpPr>
          <p:nvPr>
            <p:ph type="body" idx="1"/>
          </p:nvPr>
        </p:nvSpPr>
        <p:spPr>
          <a:xfrm>
            <a:off x="822960" y="1845734"/>
            <a:ext cx="3703320"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7" name="Google Shape;47;p6"/>
          <p:cNvSpPr txBox="1">
            <a:spLocks noGrp="1"/>
          </p:cNvSpPr>
          <p:nvPr>
            <p:ph type="body" idx="2"/>
          </p:nvPr>
        </p:nvSpPr>
        <p:spPr>
          <a:xfrm>
            <a:off x="4663440" y="1845735"/>
            <a:ext cx="3703320" cy="402336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8" name="Google Shape;48;p6"/>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6"/>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6"/>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51"/>
        <p:cNvGrpSpPr/>
        <p:nvPr/>
      </p:nvGrpSpPr>
      <p:grpSpPr>
        <a:xfrm>
          <a:off x="0" y="0"/>
          <a:ext cx="0" cy="0"/>
          <a:chOff x="0" y="0"/>
          <a:chExt cx="0" cy="0"/>
        </a:xfrm>
      </p:grpSpPr>
      <p:sp>
        <p:nvSpPr>
          <p:cNvPr id="52" name="Google Shape;52;p7"/>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body" idx="1"/>
          </p:nvPr>
        </p:nvSpPr>
        <p:spPr>
          <a:xfrm>
            <a:off x="822960" y="1846052"/>
            <a:ext cx="3703320" cy="73628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4" name="Google Shape;54;p7"/>
          <p:cNvSpPr txBox="1">
            <a:spLocks noGrp="1"/>
          </p:cNvSpPr>
          <p:nvPr>
            <p:ph type="body" idx="2"/>
          </p:nvPr>
        </p:nvSpPr>
        <p:spPr>
          <a:xfrm>
            <a:off x="822960" y="2582334"/>
            <a:ext cx="3703320" cy="33782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5" name="Google Shape;55;p7"/>
          <p:cNvSpPr txBox="1">
            <a:spLocks noGrp="1"/>
          </p:cNvSpPr>
          <p:nvPr>
            <p:ph type="body" idx="3"/>
          </p:nvPr>
        </p:nvSpPr>
        <p:spPr>
          <a:xfrm>
            <a:off x="4663440" y="1846052"/>
            <a:ext cx="3703320" cy="73628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6" name="Google Shape;56;p7"/>
          <p:cNvSpPr txBox="1">
            <a:spLocks noGrp="1"/>
          </p:cNvSpPr>
          <p:nvPr>
            <p:ph type="body" idx="4"/>
          </p:nvPr>
        </p:nvSpPr>
        <p:spPr>
          <a:xfrm>
            <a:off x="4663440" y="2582334"/>
            <a:ext cx="3703320" cy="33782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7" name="Google Shape;57;p7"/>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7"/>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7"/>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60"/>
        <p:cNvGrpSpPr/>
        <p:nvPr/>
      </p:nvGrpSpPr>
      <p:grpSpPr>
        <a:xfrm>
          <a:off x="0" y="0"/>
          <a:ext cx="0" cy="0"/>
          <a:chOff x="0" y="0"/>
          <a:chExt cx="0" cy="0"/>
        </a:xfrm>
      </p:grpSpPr>
      <p:sp>
        <p:nvSpPr>
          <p:cNvPr id="61" name="Google Shape;61;p8"/>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8"/>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8"/>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8"/>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uto con didascalia" type="objTx">
  <p:cSld name="OBJECT_WITH_CAPTION_TEXT">
    <p:spTree>
      <p:nvGrpSpPr>
        <p:cNvPr id="1" name="Shape 65"/>
        <p:cNvGrpSpPr/>
        <p:nvPr/>
      </p:nvGrpSpPr>
      <p:grpSpPr>
        <a:xfrm>
          <a:off x="0" y="0"/>
          <a:ext cx="0" cy="0"/>
          <a:chOff x="0" y="0"/>
          <a:chExt cx="0" cy="0"/>
        </a:xfrm>
      </p:grpSpPr>
      <p:sp>
        <p:nvSpPr>
          <p:cNvPr id="66" name="Google Shape;66;p9"/>
          <p:cNvSpPr/>
          <p:nvPr/>
        </p:nvSpPr>
        <p:spPr>
          <a:xfrm>
            <a:off x="13"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7" name="Google Shape;67;p9"/>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 name="Google Shape;68;p9"/>
          <p:cNvSpPr txBox="1">
            <a:spLocks noGrp="1"/>
          </p:cNvSpPr>
          <p:nvPr>
            <p:ph type="title"/>
          </p:nvPr>
        </p:nvSpPr>
        <p:spPr>
          <a:xfrm>
            <a:off x="342900" y="594359"/>
            <a:ext cx="2400300" cy="228600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9"/>
          <p:cNvSpPr txBox="1">
            <a:spLocks noGrp="1"/>
          </p:cNvSpPr>
          <p:nvPr>
            <p:ph type="body" idx="1"/>
          </p:nvPr>
        </p:nvSpPr>
        <p:spPr>
          <a:xfrm>
            <a:off x="3600450" y="731520"/>
            <a:ext cx="4869180" cy="5257800"/>
          </a:xfrm>
          <a:prstGeom prst="rect">
            <a:avLst/>
          </a:prstGeom>
          <a:noFill/>
          <a:ln>
            <a:noFill/>
          </a:ln>
        </p:spPr>
        <p:txBody>
          <a:bodyPr spcFirstLastPara="1" wrap="square" lIns="0" tIns="45700" rIns="0" bIns="45700" anchor="t" anchorCtr="0">
            <a:no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0" name="Google Shape;70;p9"/>
          <p:cNvSpPr txBox="1">
            <a:spLocks noGrp="1"/>
          </p:cNvSpPr>
          <p:nvPr>
            <p:ph type="body" idx="2"/>
          </p:nvPr>
        </p:nvSpPr>
        <p:spPr>
          <a:xfrm>
            <a:off x="342900" y="2926080"/>
            <a:ext cx="2400300" cy="3379124"/>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1" name="Google Shape;71;p9"/>
          <p:cNvSpPr txBox="1">
            <a:spLocks noGrp="1"/>
          </p:cNvSpPr>
          <p:nvPr>
            <p:ph type="dt" idx="10"/>
          </p:nvPr>
        </p:nvSpPr>
        <p:spPr>
          <a:xfrm>
            <a:off x="349134" y="6459786"/>
            <a:ext cx="196388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a:spLocks noGrp="1"/>
          </p:cNvSpPr>
          <p:nvPr>
            <p:ph type="ftr" idx="11"/>
          </p:nvPr>
        </p:nvSpPr>
        <p:spPr>
          <a:xfrm>
            <a:off x="3600450" y="6459786"/>
            <a:ext cx="34861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9"/>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50"/>
              <a:buFont typeface="Arial"/>
              <a:buNone/>
              <a:defRPr sz="105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Immagine con didascalia" type="picTx">
  <p:cSld name="PICTURE_WITH_CAPTION_TEXT">
    <p:spTree>
      <p:nvGrpSpPr>
        <p:cNvPr id="1" name="Shape 74"/>
        <p:cNvGrpSpPr/>
        <p:nvPr/>
      </p:nvGrpSpPr>
      <p:grpSpPr>
        <a:xfrm>
          <a:off x="0" y="0"/>
          <a:ext cx="0" cy="0"/>
          <a:chOff x="0" y="0"/>
          <a:chExt cx="0" cy="0"/>
        </a:xfrm>
      </p:grpSpPr>
      <p:sp>
        <p:nvSpPr>
          <p:cNvPr id="75" name="Google Shape;75;p10"/>
          <p:cNvSpPr/>
          <p:nvPr/>
        </p:nvSpPr>
        <p:spPr>
          <a:xfrm>
            <a:off x="0" y="4953000"/>
            <a:ext cx="9141619" cy="1905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 name="Google Shape;76;p10"/>
          <p:cNvSpPr/>
          <p:nvPr/>
        </p:nvSpPr>
        <p:spPr>
          <a:xfrm>
            <a:off x="12" y="4915076"/>
            <a:ext cx="9141619" cy="64008"/>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7" name="Google Shape;77;p10"/>
          <p:cNvSpPr txBox="1">
            <a:spLocks noGrp="1"/>
          </p:cNvSpPr>
          <p:nvPr>
            <p:ph type="title"/>
          </p:nvPr>
        </p:nvSpPr>
        <p:spPr>
          <a:xfrm>
            <a:off x="822960" y="5074920"/>
            <a:ext cx="7585234"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0"/>
          <p:cNvSpPr>
            <a:spLocks noGrp="1"/>
          </p:cNvSpPr>
          <p:nvPr>
            <p:ph type="pic" idx="2"/>
          </p:nvPr>
        </p:nvSpPr>
        <p:spPr>
          <a:xfrm>
            <a:off x="12" y="0"/>
            <a:ext cx="9143989" cy="4915076"/>
          </a:xfrm>
          <a:prstGeom prst="rect">
            <a:avLst/>
          </a:prstGeom>
          <a:solidFill>
            <a:srgbClr val="D7D0C0"/>
          </a:solidFill>
          <a:ln>
            <a:noFill/>
          </a:ln>
        </p:spPr>
        <p:txBody>
          <a:bodyPr spcFirstLastPara="1" wrap="square" lIns="457200" tIns="457200" rIns="0" bIns="45700" anchor="t" anchorCtr="0">
            <a:noAutofit/>
          </a:bodyPr>
          <a:lstStyle>
            <a:lvl1pPr marR="0" lvl="0" algn="l" rtl="0">
              <a:lnSpc>
                <a:spcPct val="90000"/>
              </a:lnSpc>
              <a:spcBef>
                <a:spcPts val="1200"/>
              </a:spcBef>
              <a:spcAft>
                <a:spcPts val="0"/>
              </a:spcAft>
              <a:buClr>
                <a:schemeClr val="accent1"/>
              </a:buClr>
              <a:buSzPts val="3200"/>
              <a:buFont typeface="Calibri"/>
              <a:buNone/>
              <a:defRPr sz="3200" b="0" i="0" u="none" strike="noStrike" cap="none">
                <a:solidFill>
                  <a:srgbClr val="3F3F3F"/>
                </a:solidFill>
                <a:latin typeface="Calibri"/>
                <a:ea typeface="Calibri"/>
                <a:cs typeface="Calibri"/>
                <a:sym typeface="Calibri"/>
              </a:defRPr>
            </a:lvl1pPr>
            <a:lvl2pPr marR="0" lvl="1" algn="l" rtl="0">
              <a:lnSpc>
                <a:spcPct val="90000"/>
              </a:lnSpc>
              <a:spcBef>
                <a:spcPts val="200"/>
              </a:spcBef>
              <a:spcAft>
                <a:spcPts val="0"/>
              </a:spcAft>
              <a:buClr>
                <a:schemeClr val="accent1"/>
              </a:buClr>
              <a:buSzPts val="2800"/>
              <a:buFont typeface="Calibri"/>
              <a:buNone/>
              <a:defRPr sz="2800" b="0" i="0" u="none" strike="noStrike" cap="none">
                <a:solidFill>
                  <a:srgbClr val="3F3F3F"/>
                </a:solidFill>
                <a:latin typeface="Calibri"/>
                <a:ea typeface="Calibri"/>
                <a:cs typeface="Calibri"/>
                <a:sym typeface="Calibri"/>
              </a:defRPr>
            </a:lvl2pPr>
            <a:lvl3pPr marR="0" lvl="2" algn="l" rtl="0">
              <a:lnSpc>
                <a:spcPct val="90000"/>
              </a:lnSpc>
              <a:spcBef>
                <a:spcPts val="400"/>
              </a:spcBef>
              <a:spcAft>
                <a:spcPts val="0"/>
              </a:spcAft>
              <a:buClr>
                <a:schemeClr val="accent1"/>
              </a:buClr>
              <a:buSzPts val="2400"/>
              <a:buFont typeface="Calibri"/>
              <a:buNone/>
              <a:defRPr sz="2400" b="0" i="0" u="none" strike="noStrike" cap="none">
                <a:solidFill>
                  <a:srgbClr val="3F3F3F"/>
                </a:solidFill>
                <a:latin typeface="Calibri"/>
                <a:ea typeface="Calibri"/>
                <a:cs typeface="Calibri"/>
                <a:sym typeface="Calibri"/>
              </a:defRPr>
            </a:lvl3pPr>
            <a:lvl4pPr marR="0" lvl="3"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4pPr>
            <a:lvl5pPr marR="0" lvl="4"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5pPr>
            <a:lvl6pPr marR="0" lvl="5"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6pPr>
            <a:lvl7pPr marR="0" lvl="6"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7pPr>
            <a:lvl8pPr marR="0" lvl="7" algn="l" rtl="0">
              <a:lnSpc>
                <a:spcPct val="90000"/>
              </a:lnSpc>
              <a:spcBef>
                <a:spcPts val="400"/>
              </a:spcBef>
              <a:spcAft>
                <a:spcPts val="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8pPr>
            <a:lvl9pPr marR="0" lvl="8" algn="l" rtl="0">
              <a:lnSpc>
                <a:spcPct val="90000"/>
              </a:lnSpc>
              <a:spcBef>
                <a:spcPts val="400"/>
              </a:spcBef>
              <a:spcAft>
                <a:spcPts val="400"/>
              </a:spcAft>
              <a:buClr>
                <a:schemeClr val="accent1"/>
              </a:buClr>
              <a:buSzPts val="2000"/>
              <a:buFont typeface="Calibri"/>
              <a:buNone/>
              <a:defRPr sz="2000" b="0" i="0" u="none" strike="noStrike" cap="none">
                <a:solidFill>
                  <a:srgbClr val="3F3F3F"/>
                </a:solidFill>
                <a:latin typeface="Calibri"/>
                <a:ea typeface="Calibri"/>
                <a:cs typeface="Calibri"/>
                <a:sym typeface="Calibri"/>
              </a:defRPr>
            </a:lvl9pPr>
          </a:lstStyle>
          <a:p>
            <a:endParaRPr/>
          </a:p>
        </p:txBody>
      </p:sp>
      <p:sp>
        <p:nvSpPr>
          <p:cNvPr id="79" name="Google Shape;79;p10"/>
          <p:cNvSpPr txBox="1">
            <a:spLocks noGrp="1"/>
          </p:cNvSpPr>
          <p:nvPr>
            <p:ph type="body" idx="1"/>
          </p:nvPr>
        </p:nvSpPr>
        <p:spPr>
          <a:xfrm>
            <a:off x="822960" y="5907024"/>
            <a:ext cx="7589520" cy="594360"/>
          </a:xfrm>
          <a:prstGeom prst="rect">
            <a:avLst/>
          </a:prstGeom>
          <a:noFill/>
          <a:ln>
            <a:noFill/>
          </a:ln>
        </p:spPr>
        <p:txBody>
          <a:bodyPr spcFirstLastPara="1" wrap="square" lIns="91425" tIns="0" rIns="91425" bIns="0" anchor="t" anchorCtr="0">
            <a:no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0" name="Google Shape;80;p10"/>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10"/>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0"/>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p:nvPr/>
        </p:nvSpPr>
        <p:spPr>
          <a:xfrm>
            <a:off x="0" y="6400800"/>
            <a:ext cx="9144001"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 name="Google Shape;7;p1"/>
          <p:cNvSpPr/>
          <p:nvPr/>
        </p:nvSpPr>
        <p:spPr>
          <a:xfrm>
            <a:off x="0" y="6334315"/>
            <a:ext cx="9144001" cy="65999"/>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 name="Google Shape;8;p1"/>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 name="Google Shape;9;p1"/>
          <p:cNvSpPr txBox="1">
            <a:spLocks noGrp="1"/>
          </p:cNvSpPr>
          <p:nvPr>
            <p:ph type="body" idx="1"/>
          </p:nvPr>
        </p:nvSpPr>
        <p:spPr>
          <a:xfrm>
            <a:off x="822959" y="1845734"/>
            <a:ext cx="7543801" cy="4023360"/>
          </a:xfrm>
          <a:prstGeom prst="rect">
            <a:avLst/>
          </a:prstGeom>
          <a:noFill/>
          <a:ln>
            <a:noFill/>
          </a:ln>
        </p:spPr>
        <p:txBody>
          <a:bodyPr spcFirstLastPara="1" wrap="square" lIns="0" tIns="45700" rIns="0" bIns="45700" anchor="t" anchorCtr="0">
            <a:no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0" name="Google Shape;10;p1"/>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cxnSp>
        <p:nvCxnSpPr>
          <p:cNvPr id="13" name="Google Shape;13;p1"/>
          <p:cNvCxnSpPr/>
          <p:nvPr/>
        </p:nvCxnSpPr>
        <p:spPr>
          <a:xfrm>
            <a:off x="895149" y="1737845"/>
            <a:ext cx="747522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7"/>
        <p:cNvGrpSpPr/>
        <p:nvPr/>
      </p:nvGrpSpPr>
      <p:grpSpPr>
        <a:xfrm>
          <a:off x="0" y="0"/>
          <a:ext cx="0" cy="0"/>
          <a:chOff x="0" y="0"/>
          <a:chExt cx="0" cy="0"/>
        </a:xfrm>
      </p:grpSpPr>
      <p:sp>
        <p:nvSpPr>
          <p:cNvPr id="98" name="Google Shape;98;p13"/>
          <p:cNvSpPr/>
          <p:nvPr/>
        </p:nvSpPr>
        <p:spPr>
          <a:xfrm>
            <a:off x="0" y="6400800"/>
            <a:ext cx="9144001"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9" name="Google Shape;99;p13"/>
          <p:cNvSpPr/>
          <p:nvPr/>
        </p:nvSpPr>
        <p:spPr>
          <a:xfrm>
            <a:off x="0" y="6334315"/>
            <a:ext cx="9144001" cy="65999"/>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0" name="Google Shape;100;p13"/>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1" name="Google Shape;101;p13"/>
          <p:cNvSpPr txBox="1">
            <a:spLocks noGrp="1"/>
          </p:cNvSpPr>
          <p:nvPr>
            <p:ph type="body" idx="1"/>
          </p:nvPr>
        </p:nvSpPr>
        <p:spPr>
          <a:xfrm>
            <a:off x="822959" y="1845734"/>
            <a:ext cx="7543801" cy="4023360"/>
          </a:xfrm>
          <a:prstGeom prst="rect">
            <a:avLst/>
          </a:prstGeom>
          <a:noFill/>
          <a:ln>
            <a:noFill/>
          </a:ln>
        </p:spPr>
        <p:txBody>
          <a:bodyPr spcFirstLastPara="1" wrap="square" lIns="0" tIns="45700" rIns="0" bIns="45700" anchor="t" anchorCtr="0">
            <a:no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02" name="Google Shape;102;p13"/>
          <p:cNvSpPr txBox="1">
            <a:spLocks noGrp="1"/>
          </p:cNvSpPr>
          <p:nvPr>
            <p:ph type="dt" idx="10"/>
          </p:nvPr>
        </p:nvSpPr>
        <p:spPr>
          <a:xfrm>
            <a:off x="822961" y="6459786"/>
            <a:ext cx="1854203"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3" name="Google Shape;103;p13"/>
          <p:cNvSpPr txBox="1">
            <a:spLocks noGrp="1"/>
          </p:cNvSpPr>
          <p:nvPr>
            <p:ph type="ftr" idx="11"/>
          </p:nvPr>
        </p:nvSpPr>
        <p:spPr>
          <a:xfrm>
            <a:off x="2764639" y="6459786"/>
            <a:ext cx="3617103"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4" name="Google Shape;104;p13"/>
          <p:cNvSpPr txBox="1">
            <a:spLocks noGrp="1"/>
          </p:cNvSpPr>
          <p:nvPr>
            <p:ph type="sldNum" idx="12"/>
          </p:nvPr>
        </p:nvSpPr>
        <p:spPr>
          <a:xfrm>
            <a:off x="7425344" y="6459786"/>
            <a:ext cx="984019"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50"/>
              <a:buFont typeface="Arial"/>
              <a:buNone/>
              <a:defRPr sz="105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a:t>
            </a:fld>
            <a:endParaRPr/>
          </a:p>
        </p:txBody>
      </p:sp>
      <p:cxnSp>
        <p:nvCxnSpPr>
          <p:cNvPr id="105" name="Google Shape;105;p13"/>
          <p:cNvCxnSpPr/>
          <p:nvPr/>
        </p:nvCxnSpPr>
        <p:spPr>
          <a:xfrm>
            <a:off x="895149" y="1737845"/>
            <a:ext cx="747522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15.xml"/><Relationship Id="rId5" Type="http://schemas.openxmlformats.org/officeDocument/2006/relationships/image" Target="../media/image9.png"/><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8" Type="http://schemas.openxmlformats.org/officeDocument/2006/relationships/hyperlink" Target="https://doi.org/10.1111/dth.14004" TargetMode="External"/><Relationship Id="rId3" Type="http://schemas.openxmlformats.org/officeDocument/2006/relationships/hyperlink" Target="https://doi.org/10.1007/s10461-020-02853-x" TargetMode="External"/><Relationship Id="rId7" Type="http://schemas.openxmlformats.org/officeDocument/2006/relationships/hyperlink" Target="https://doi.org/10.1007/s10508-020-01790-z" TargetMode="External"/><Relationship Id="rId2" Type="http://schemas.openxmlformats.org/officeDocument/2006/relationships/notesSlide" Target="../notesSlides/notesSlide22.xml"/><Relationship Id="rId1" Type="http://schemas.openxmlformats.org/officeDocument/2006/relationships/slideLayout" Target="../slideLayouts/slideLayout14.xml"/><Relationship Id="rId6" Type="http://schemas.openxmlformats.org/officeDocument/2006/relationships/hyperlink" Target="https://doi.org/10.1101/2020.06.07.20113142" TargetMode="External"/><Relationship Id="rId5" Type="http://schemas.openxmlformats.org/officeDocument/2006/relationships/hyperlink" Target="https://doi.org/10.1093/jtm/taaa134" TargetMode="External"/><Relationship Id="rId10" Type="http://schemas.openxmlformats.org/officeDocument/2006/relationships/hyperlink" Target="https://doi.org/10.1590/s1677-5538.ibju.2020.s116" TargetMode="External"/><Relationship Id="rId4" Type="http://schemas.openxmlformats.org/officeDocument/2006/relationships/hyperlink" Target="https://doi.org/10.3390/jcm9072297" TargetMode="External"/><Relationship Id="rId9" Type="http://schemas.openxmlformats.org/officeDocument/2006/relationships/hyperlink" Target="https://doi.org/10.1097/qai.0000000000002462"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doi.org/10.31234/osf.io/wsg89" TargetMode="External"/><Relationship Id="rId3" Type="http://schemas.openxmlformats.org/officeDocument/2006/relationships/hyperlink" Target="https://doi.org/10.1016/j.jsxm.2020.05.001" TargetMode="External"/><Relationship Id="rId7" Type="http://schemas.openxmlformats.org/officeDocument/2006/relationships/hyperlink" Target="https://doi.org/10.1016/j.jadohealth.2020.08.027" TargetMode="External"/><Relationship Id="rId2" Type="http://schemas.openxmlformats.org/officeDocument/2006/relationships/notesSlide" Target="../notesSlides/notesSlide23.xml"/><Relationship Id="rId1" Type="http://schemas.openxmlformats.org/officeDocument/2006/relationships/slideLayout" Target="../slideLayouts/slideLayout14.xml"/><Relationship Id="rId6" Type="http://schemas.openxmlformats.org/officeDocument/2006/relationships/hyperlink" Target="https://doi.org/10.1016/j.jsxm.2020.04.380" TargetMode="External"/><Relationship Id="rId5" Type="http://schemas.openxmlformats.org/officeDocument/2006/relationships/hyperlink" Target="https://doi.org/10.2196/20961" TargetMode="External"/><Relationship Id="rId4" Type="http://schemas.openxmlformats.org/officeDocument/2006/relationships/hyperlink" Target="https://doi.org/10.1080/01490400.2020.1774016" TargetMode="External"/><Relationship Id="rId9" Type="http://schemas.openxmlformats.org/officeDocument/2006/relationships/hyperlink" Target="https://doi.org/10.1016/j.drugalcdep.2020.108260"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2"/>
        <p:cNvGrpSpPr/>
        <p:nvPr/>
      </p:nvGrpSpPr>
      <p:grpSpPr>
        <a:xfrm>
          <a:off x="0" y="0"/>
          <a:ext cx="0" cy="0"/>
          <a:chOff x="0" y="0"/>
          <a:chExt cx="0" cy="0"/>
        </a:xfrm>
      </p:grpSpPr>
      <p:sp>
        <p:nvSpPr>
          <p:cNvPr id="193" name="Google Shape;193;p25"/>
          <p:cNvSpPr/>
          <p:nvPr/>
        </p:nvSpPr>
        <p:spPr>
          <a:xfrm>
            <a:off x="0" y="0"/>
            <a:ext cx="9144000" cy="6334316"/>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194" name="Google Shape;194;p25"/>
          <p:cNvCxnSpPr/>
          <p:nvPr/>
        </p:nvCxnSpPr>
        <p:spPr>
          <a:xfrm>
            <a:off x="2958452" y="4325112"/>
            <a:ext cx="5349240" cy="0"/>
          </a:xfrm>
          <a:prstGeom prst="straightConnector1">
            <a:avLst/>
          </a:prstGeom>
          <a:noFill/>
          <a:ln w="9525" cap="flat" cmpd="sng">
            <a:solidFill>
              <a:srgbClr val="7F7F7F"/>
            </a:solidFill>
            <a:prstDash val="solid"/>
            <a:round/>
            <a:headEnd type="none" w="sm" len="sm"/>
            <a:tailEnd type="none" w="sm" len="sm"/>
          </a:ln>
        </p:spPr>
      </p:cxnSp>
      <p:sp>
        <p:nvSpPr>
          <p:cNvPr id="195" name="Google Shape;195;p25"/>
          <p:cNvSpPr txBox="1">
            <a:spLocks noGrp="1"/>
          </p:cNvSpPr>
          <p:nvPr>
            <p:ph type="ctrTitle"/>
          </p:nvPr>
        </p:nvSpPr>
        <p:spPr>
          <a:xfrm>
            <a:off x="2877378" y="758952"/>
            <a:ext cx="5489381" cy="3566160"/>
          </a:xfrm>
          <a:prstGeom prst="rect">
            <a:avLst/>
          </a:prstGeom>
          <a:noFill/>
          <a:ln>
            <a:noFill/>
          </a:ln>
        </p:spPr>
        <p:txBody>
          <a:bodyPr spcFirstLastPara="1" wrap="square" lIns="68575" tIns="34275" rIns="68575" bIns="34275" anchor="b" anchorCtr="0">
            <a:noAutofit/>
          </a:bodyPr>
          <a:lstStyle/>
          <a:p>
            <a:pPr marL="0" lvl="0" indent="0" algn="l" rtl="0">
              <a:lnSpc>
                <a:spcPct val="85000"/>
              </a:lnSpc>
              <a:spcBef>
                <a:spcPts val="0"/>
              </a:spcBef>
              <a:spcAft>
                <a:spcPts val="0"/>
              </a:spcAft>
              <a:buClr>
                <a:srgbClr val="262626"/>
              </a:buClr>
              <a:buSzPts val="5400"/>
              <a:buFont typeface="Calibri"/>
              <a:buNone/>
            </a:pPr>
            <a:r>
              <a:rPr lang="en-US" sz="5400"/>
              <a:t>Sessualità occasionale nel periodo di pandemia Covid-19</a:t>
            </a:r>
            <a:endParaRPr/>
          </a:p>
        </p:txBody>
      </p:sp>
      <p:sp>
        <p:nvSpPr>
          <p:cNvPr id="196" name="Google Shape;196;p25"/>
          <p:cNvSpPr txBox="1">
            <a:spLocks noGrp="1"/>
          </p:cNvSpPr>
          <p:nvPr>
            <p:ph type="subTitle" idx="1"/>
          </p:nvPr>
        </p:nvSpPr>
        <p:spPr>
          <a:xfrm>
            <a:off x="2958450" y="4325100"/>
            <a:ext cx="2482980" cy="3185100"/>
          </a:xfrm>
          <a:prstGeom prst="rect">
            <a:avLst/>
          </a:prstGeom>
          <a:noFill/>
          <a:ln>
            <a:noFill/>
          </a:ln>
        </p:spPr>
        <p:txBody>
          <a:bodyPr spcFirstLastPara="1" wrap="square" lIns="0" tIns="34275" rIns="0" bIns="34275" anchor="t" anchorCtr="0">
            <a:noAutofit/>
          </a:bodyPr>
          <a:lstStyle/>
          <a:p>
            <a:pPr marL="0" lvl="0" indent="0" algn="l" rtl="0">
              <a:lnSpc>
                <a:spcPct val="90000"/>
              </a:lnSpc>
              <a:spcBef>
                <a:spcPts val="1200"/>
              </a:spcBef>
              <a:spcAft>
                <a:spcPts val="0"/>
              </a:spcAft>
              <a:buSzPts val="1800"/>
              <a:buNone/>
            </a:pPr>
            <a:r>
              <a:rPr lang="en-US" sz="1800"/>
              <a:t>LISA DANIELIS</a:t>
            </a:r>
            <a:endParaRPr sz="1800"/>
          </a:p>
          <a:p>
            <a:pPr marL="0" lvl="0" indent="0" algn="l" rtl="0">
              <a:lnSpc>
                <a:spcPct val="90000"/>
              </a:lnSpc>
              <a:spcBef>
                <a:spcPts val="1200"/>
              </a:spcBef>
              <a:spcAft>
                <a:spcPts val="0"/>
              </a:spcAft>
              <a:buSzPts val="1800"/>
              <a:buNone/>
            </a:pPr>
            <a:r>
              <a:rPr lang="en-US" sz="1800"/>
              <a:t>TOMMASO GALEOTTI</a:t>
            </a:r>
            <a:endParaRPr sz="1800"/>
          </a:p>
          <a:p>
            <a:pPr marL="0" lvl="0" indent="0" algn="l" rtl="0">
              <a:lnSpc>
                <a:spcPct val="90000"/>
              </a:lnSpc>
              <a:spcBef>
                <a:spcPts val="1400"/>
              </a:spcBef>
              <a:spcAft>
                <a:spcPts val="0"/>
              </a:spcAft>
              <a:buSzPts val="1800"/>
              <a:buNone/>
            </a:pPr>
            <a:r>
              <a:rPr lang="en-US" sz="1800"/>
              <a:t>CARLOTTA MORETTI</a:t>
            </a:r>
            <a:endParaRPr/>
          </a:p>
          <a:p>
            <a:pPr marL="0" lvl="0" indent="0" algn="l" rtl="0">
              <a:lnSpc>
                <a:spcPct val="90000"/>
              </a:lnSpc>
              <a:spcBef>
                <a:spcPts val="1400"/>
              </a:spcBef>
              <a:spcAft>
                <a:spcPts val="0"/>
              </a:spcAft>
              <a:buSzPts val="1800"/>
              <a:buNone/>
            </a:pPr>
            <a:r>
              <a:rPr lang="en-US" sz="1800"/>
              <a:t>FLAVIA PICCOLELLA</a:t>
            </a:r>
            <a:endParaRPr/>
          </a:p>
          <a:p>
            <a:pPr marL="0" lvl="0" indent="0" algn="l" rtl="0">
              <a:lnSpc>
                <a:spcPct val="90000"/>
              </a:lnSpc>
              <a:spcBef>
                <a:spcPts val="1400"/>
              </a:spcBef>
              <a:spcAft>
                <a:spcPts val="200"/>
              </a:spcAft>
              <a:buSzPts val="1800"/>
              <a:buNone/>
            </a:pPr>
            <a:endParaRPr sz="1800"/>
          </a:p>
        </p:txBody>
      </p:sp>
      <p:pic>
        <p:nvPicPr>
          <p:cNvPr id="197" name="Google Shape;197;p25" descr="Immagine che contiene piatto&#10;&#10;Descrizione generata automaticamente"/>
          <p:cNvPicPr preferRelativeResize="0"/>
          <p:nvPr/>
        </p:nvPicPr>
        <p:blipFill rotWithShape="1">
          <a:blip r:embed="rId3">
            <a:alphaModFix/>
          </a:blip>
          <a:srcRect r="-4" b="1190"/>
          <a:stretch/>
        </p:blipFill>
        <p:spPr>
          <a:xfrm>
            <a:off x="222325" y="1359586"/>
            <a:ext cx="2534477" cy="2520201"/>
          </a:xfrm>
          <a:prstGeom prst="rect">
            <a:avLst/>
          </a:prstGeom>
          <a:noFill/>
          <a:ln>
            <a:noFill/>
          </a:ln>
        </p:spPr>
      </p:pic>
      <p:sp>
        <p:nvSpPr>
          <p:cNvPr id="198" name="Google Shape;198;p25"/>
          <p:cNvSpPr/>
          <p:nvPr/>
        </p:nvSpPr>
        <p:spPr>
          <a:xfrm>
            <a:off x="0" y="6334316"/>
            <a:ext cx="9144000" cy="65998"/>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9" name="Google Shape;199;p25"/>
          <p:cNvSpPr/>
          <p:nvPr/>
        </p:nvSpPr>
        <p:spPr>
          <a:xfrm>
            <a:off x="0" y="6400800"/>
            <a:ext cx="9144000"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0" name="Google Shape;200;p25"/>
          <p:cNvSpPr txBox="1"/>
          <p:nvPr/>
        </p:nvSpPr>
        <p:spPr>
          <a:xfrm>
            <a:off x="5827200" y="4240949"/>
            <a:ext cx="2807134" cy="1858095"/>
          </a:xfrm>
          <a:prstGeom prst="rect">
            <a:avLst/>
          </a:prstGeom>
          <a:noFill/>
          <a:ln>
            <a:noFill/>
          </a:ln>
        </p:spPr>
        <p:txBody>
          <a:bodyPr spcFirstLastPara="1" wrap="square" lIns="91425" tIns="91425" rIns="91425" bIns="91425" anchor="t" anchorCtr="0">
            <a:noAutofit/>
          </a:bodyPr>
          <a:lstStyle/>
          <a:p>
            <a:pPr marL="0" marR="0" lvl="0" indent="0" algn="l" rtl="0">
              <a:lnSpc>
                <a:spcPct val="90000"/>
              </a:lnSpc>
              <a:spcBef>
                <a:spcPts val="1400"/>
              </a:spcBef>
              <a:spcAft>
                <a:spcPts val="0"/>
              </a:spcAft>
              <a:buClr>
                <a:schemeClr val="dk1"/>
              </a:buClr>
              <a:buSzPts val="1100"/>
              <a:buFont typeface="Arial"/>
              <a:buNone/>
            </a:pPr>
            <a:r>
              <a:rPr lang="en-US" sz="1800" b="0" i="0" u="none" strike="noStrike" cap="none">
                <a:solidFill>
                  <a:schemeClr val="dk2"/>
                </a:solidFill>
                <a:latin typeface="Calibri"/>
                <a:ea typeface="Calibri"/>
                <a:cs typeface="Calibri"/>
                <a:sym typeface="Calibri"/>
              </a:rPr>
              <a:t>MARZIA PUOPOLO</a:t>
            </a:r>
            <a:endParaRPr sz="1800" b="0" i="0" u="none" strike="noStrike" cap="none">
              <a:solidFill>
                <a:schemeClr val="dk2"/>
              </a:solidFill>
              <a:latin typeface="Calibri"/>
              <a:ea typeface="Calibri"/>
              <a:cs typeface="Calibri"/>
              <a:sym typeface="Calibri"/>
            </a:endParaRPr>
          </a:p>
          <a:p>
            <a:pPr marL="0" marR="0" lvl="0" indent="0" algn="l" rtl="0">
              <a:lnSpc>
                <a:spcPct val="90000"/>
              </a:lnSpc>
              <a:spcBef>
                <a:spcPts val="1400"/>
              </a:spcBef>
              <a:spcAft>
                <a:spcPts val="0"/>
              </a:spcAft>
              <a:buClr>
                <a:schemeClr val="dk1"/>
              </a:buClr>
              <a:buSzPts val="1800"/>
              <a:buFont typeface="Arial"/>
              <a:buNone/>
            </a:pPr>
            <a:r>
              <a:rPr lang="en-US" sz="1800" b="0" i="0" u="none" strike="noStrike" cap="none">
                <a:solidFill>
                  <a:schemeClr val="dk2"/>
                </a:solidFill>
                <a:latin typeface="Calibri"/>
                <a:ea typeface="Calibri"/>
                <a:cs typeface="Calibri"/>
                <a:sym typeface="Calibri"/>
              </a:rPr>
              <a:t>FILOMENA SCAFUTO</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400"/>
              </a:spcBef>
              <a:spcAft>
                <a:spcPts val="0"/>
              </a:spcAft>
              <a:buClr>
                <a:schemeClr val="dk1"/>
              </a:buClr>
              <a:buSzPts val="1800"/>
              <a:buFont typeface="Arial"/>
              <a:buNone/>
            </a:pPr>
            <a:r>
              <a:rPr lang="en-US" sz="1800" b="0" i="0" u="none" strike="noStrike" cap="none">
                <a:solidFill>
                  <a:schemeClr val="dk2"/>
                </a:solidFill>
                <a:latin typeface="Calibri"/>
                <a:ea typeface="Calibri"/>
                <a:cs typeface="Calibri"/>
                <a:sym typeface="Calibri"/>
              </a:rPr>
              <a:t>CAMILLA SPATTINI</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400"/>
              </a:spcBef>
              <a:spcAft>
                <a:spcPts val="200"/>
              </a:spcAft>
              <a:buClr>
                <a:schemeClr val="dk1"/>
              </a:buClr>
              <a:buSzPts val="1800"/>
              <a:buFont typeface="Arial"/>
              <a:buNone/>
            </a:pPr>
            <a:r>
              <a:rPr lang="en-US" sz="1800" b="0" i="0" u="none" strike="noStrike" cap="none">
                <a:solidFill>
                  <a:schemeClr val="dk2"/>
                </a:solidFill>
                <a:latin typeface="Calibri"/>
                <a:ea typeface="Calibri"/>
                <a:cs typeface="Calibri"/>
                <a:sym typeface="Calibri"/>
              </a:rPr>
              <a:t>VINCENZO TAGLIA</a:t>
            </a:r>
            <a:r>
              <a:rPr lang="en-US" sz="1800">
                <a:solidFill>
                  <a:schemeClr val="dk2"/>
                </a:solidFill>
                <a:latin typeface="Calibri"/>
                <a:ea typeface="Calibri"/>
                <a:cs typeface="Calibri"/>
                <a:sym typeface="Calibri"/>
              </a:rPr>
              <a:t>LA</a:t>
            </a:r>
            <a:r>
              <a:rPr lang="en-US" sz="1800" b="0" i="0" u="none" strike="noStrike" cap="none">
                <a:solidFill>
                  <a:schemeClr val="dk2"/>
                </a:solidFill>
                <a:latin typeface="Calibri"/>
                <a:ea typeface="Calibri"/>
                <a:cs typeface="Calibri"/>
                <a:sym typeface="Calibri"/>
              </a:rPr>
              <a:t>TELA</a:t>
            </a: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34"/>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295" name="Google Shape;295;p34"/>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6" name="Google Shape;296;p34"/>
          <p:cNvSpPr txBox="1">
            <a:spLocks noGrp="1"/>
          </p:cNvSpPr>
          <p:nvPr>
            <p:ph type="title"/>
          </p:nvPr>
        </p:nvSpPr>
        <p:spPr>
          <a:xfrm>
            <a:off x="158984" y="760442"/>
            <a:ext cx="2720147" cy="5646208"/>
          </a:xfrm>
          <a:prstGeom prst="rect">
            <a:avLst/>
          </a:prstGeom>
          <a:noFill/>
          <a:ln>
            <a:noFill/>
          </a:ln>
        </p:spPr>
        <p:txBody>
          <a:bodyPr spcFirstLastPara="1" wrap="square" lIns="91425" tIns="45700" rIns="91425" bIns="45700" anchor="ctr" anchorCtr="0">
            <a:noAutofit/>
          </a:bodyPr>
          <a:lstStyle/>
          <a:p>
            <a:pPr marL="0" lvl="0" indent="0" algn="ctr" rtl="0">
              <a:lnSpc>
                <a:spcPct val="85000"/>
              </a:lnSpc>
              <a:spcBef>
                <a:spcPts val="0"/>
              </a:spcBef>
              <a:spcAft>
                <a:spcPts val="0"/>
              </a:spcAft>
              <a:buClr>
                <a:srgbClr val="C00000"/>
              </a:buClr>
              <a:buSzPts val="3000"/>
              <a:buFont typeface="Times New Roman"/>
              <a:buNone/>
            </a:pPr>
            <a:r>
              <a:rPr lang="en-US" sz="3200">
                <a:solidFill>
                  <a:srgbClr val="FFFFFF"/>
                </a:solidFill>
              </a:rPr>
              <a:t>Covid-19 e malattie sessualmente trasmissibili </a:t>
            </a:r>
            <a:br>
              <a:rPr lang="en-US" sz="3200">
                <a:solidFill>
                  <a:srgbClr val="FFFFFF"/>
                </a:solidFill>
              </a:rPr>
            </a:br>
            <a:r>
              <a:rPr lang="en-US" sz="3200">
                <a:solidFill>
                  <a:srgbClr val="FFFFFF"/>
                </a:solidFill>
              </a:rPr>
              <a:t/>
            </a:r>
            <a:br>
              <a:rPr lang="en-US" sz="3200">
                <a:solidFill>
                  <a:srgbClr val="FFFFFF"/>
                </a:solidFill>
              </a:rPr>
            </a:br>
            <a:r>
              <a:rPr lang="en-US" sz="3200">
                <a:solidFill>
                  <a:srgbClr val="FFFFFF"/>
                </a:solidFill>
              </a:rPr>
              <a:t/>
            </a:r>
            <a:br>
              <a:rPr lang="en-US" sz="3200">
                <a:solidFill>
                  <a:srgbClr val="FFFFFF"/>
                </a:solidFill>
              </a:rPr>
            </a:br>
            <a:r>
              <a:rPr lang="en-US" sz="3200">
                <a:solidFill>
                  <a:srgbClr val="FFFFFF"/>
                </a:solidFill>
              </a:rPr>
              <a:t>Item Questionario</a:t>
            </a:r>
            <a:endParaRPr sz="3200">
              <a:solidFill>
                <a:srgbClr val="FFFFFF"/>
              </a:solidFill>
            </a:endParaRPr>
          </a:p>
        </p:txBody>
      </p:sp>
      <p:sp>
        <p:nvSpPr>
          <p:cNvPr id="297" name="Google Shape;297;p34"/>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98" name="Google Shape;298;p34"/>
          <p:cNvPicPr preferRelativeResize="0"/>
          <p:nvPr/>
        </p:nvPicPr>
        <p:blipFill rotWithShape="1">
          <a:blip r:embed="rId3">
            <a:alphaModFix/>
          </a:blip>
          <a:srcRect/>
          <a:stretch/>
        </p:blipFill>
        <p:spPr>
          <a:xfrm>
            <a:off x="3412907" y="799913"/>
            <a:ext cx="5582429" cy="5515745"/>
          </a:xfrm>
          <a:prstGeom prst="rect">
            <a:avLst/>
          </a:prstGeom>
          <a:noFill/>
          <a:ln>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35"/>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304" name="Google Shape;304;p35"/>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5" name="Google Shape;305;p35"/>
          <p:cNvSpPr txBox="1">
            <a:spLocks noGrp="1"/>
          </p:cNvSpPr>
          <p:nvPr>
            <p:ph type="title"/>
          </p:nvPr>
        </p:nvSpPr>
        <p:spPr>
          <a:xfrm>
            <a:off x="158984" y="760442"/>
            <a:ext cx="2720147" cy="5646208"/>
          </a:xfrm>
          <a:prstGeom prst="rect">
            <a:avLst/>
          </a:prstGeom>
          <a:noFill/>
          <a:ln>
            <a:noFill/>
          </a:ln>
        </p:spPr>
        <p:txBody>
          <a:bodyPr spcFirstLastPara="1" wrap="square" lIns="91425" tIns="45700" rIns="91425" bIns="45700" anchor="ctr" anchorCtr="0">
            <a:noAutofit/>
          </a:bodyPr>
          <a:lstStyle/>
          <a:p>
            <a:pPr marL="0" lvl="0" indent="0" algn="ctr" rtl="0">
              <a:lnSpc>
                <a:spcPct val="85000"/>
              </a:lnSpc>
              <a:spcBef>
                <a:spcPts val="0"/>
              </a:spcBef>
              <a:spcAft>
                <a:spcPts val="0"/>
              </a:spcAft>
              <a:buClr>
                <a:srgbClr val="C00000"/>
              </a:buClr>
              <a:buSzPts val="3000"/>
              <a:buFont typeface="Times New Roman"/>
              <a:buNone/>
            </a:pPr>
            <a:r>
              <a:rPr lang="en-US" sz="3200">
                <a:solidFill>
                  <a:srgbClr val="FFFFFF"/>
                </a:solidFill>
              </a:rPr>
              <a:t>Covid-19 e malattie sessualmente trasmissibili </a:t>
            </a:r>
            <a:br>
              <a:rPr lang="en-US" sz="3200">
                <a:solidFill>
                  <a:srgbClr val="FFFFFF"/>
                </a:solidFill>
              </a:rPr>
            </a:br>
            <a:r>
              <a:rPr lang="en-US" sz="3200">
                <a:solidFill>
                  <a:srgbClr val="FFFFFF"/>
                </a:solidFill>
              </a:rPr>
              <a:t/>
            </a:r>
            <a:br>
              <a:rPr lang="en-US" sz="3200">
                <a:solidFill>
                  <a:srgbClr val="FFFFFF"/>
                </a:solidFill>
              </a:rPr>
            </a:br>
            <a:r>
              <a:rPr lang="en-US" sz="3200">
                <a:solidFill>
                  <a:srgbClr val="FFFFFF"/>
                </a:solidFill>
              </a:rPr>
              <a:t/>
            </a:r>
            <a:br>
              <a:rPr lang="en-US" sz="3200">
                <a:solidFill>
                  <a:srgbClr val="FFFFFF"/>
                </a:solidFill>
              </a:rPr>
            </a:br>
            <a:r>
              <a:rPr lang="en-US" sz="3200">
                <a:solidFill>
                  <a:srgbClr val="FFFFFF"/>
                </a:solidFill>
              </a:rPr>
              <a:t>Item Questionario</a:t>
            </a:r>
            <a:endParaRPr sz="3200">
              <a:solidFill>
                <a:srgbClr val="FFFFFF"/>
              </a:solidFill>
            </a:endParaRPr>
          </a:p>
        </p:txBody>
      </p:sp>
      <p:sp>
        <p:nvSpPr>
          <p:cNvPr id="306" name="Google Shape;306;p35"/>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7" name="Google Shape;307;p35"/>
          <p:cNvSpPr txBox="1">
            <a:spLocks noGrp="1"/>
          </p:cNvSpPr>
          <p:nvPr>
            <p:ph type="body" idx="1"/>
          </p:nvPr>
        </p:nvSpPr>
        <p:spPr>
          <a:xfrm>
            <a:off x="3338148" y="504968"/>
            <a:ext cx="4810247" cy="970419"/>
          </a:xfrm>
          <a:prstGeom prst="rect">
            <a:avLst/>
          </a:prstGeom>
          <a:noFill/>
          <a:ln>
            <a:noFill/>
          </a:ln>
        </p:spPr>
        <p:txBody>
          <a:bodyPr spcFirstLastPara="1" wrap="square" lIns="91425" tIns="45700" rIns="91425" bIns="45700" anchor="ctr" anchorCtr="0">
            <a:noAutofit/>
          </a:bodyPr>
          <a:lstStyle/>
          <a:p>
            <a:pPr marL="457200" lvl="0" indent="-355600" algn="l" rtl="0">
              <a:lnSpc>
                <a:spcPct val="90000"/>
              </a:lnSpc>
              <a:spcBef>
                <a:spcPts val="0"/>
              </a:spcBef>
              <a:spcAft>
                <a:spcPts val="0"/>
              </a:spcAft>
              <a:buSzPts val="2000"/>
              <a:buFont typeface="Times New Roman"/>
              <a:buChar char="•"/>
            </a:pPr>
            <a:r>
              <a:rPr lang="en-US" sz="1600"/>
              <a:t>L'emergenza Covid-19 ha influenzato le sue abitudini per quanto riguarda i metodi contraccettivi con partner occasionali? (Q283)</a:t>
            </a:r>
            <a:endParaRPr/>
          </a:p>
          <a:p>
            <a:pPr marL="457200" lvl="0" indent="-228600" algn="l" rtl="0">
              <a:lnSpc>
                <a:spcPct val="90000"/>
              </a:lnSpc>
              <a:spcBef>
                <a:spcPts val="0"/>
              </a:spcBef>
              <a:spcAft>
                <a:spcPts val="0"/>
              </a:spcAft>
              <a:buSzPts val="2000"/>
              <a:buFont typeface="Times New Roman"/>
              <a:buNone/>
            </a:pPr>
            <a:endParaRPr/>
          </a:p>
        </p:txBody>
      </p:sp>
      <p:pic>
        <p:nvPicPr>
          <p:cNvPr id="308" name="Google Shape;308;p35"/>
          <p:cNvPicPr preferRelativeResize="0"/>
          <p:nvPr/>
        </p:nvPicPr>
        <p:blipFill rotWithShape="1">
          <a:blip r:embed="rId3">
            <a:alphaModFix/>
          </a:blip>
          <a:srcRect/>
          <a:stretch/>
        </p:blipFill>
        <p:spPr>
          <a:xfrm>
            <a:off x="4187731" y="1393590"/>
            <a:ext cx="3727970" cy="2035410"/>
          </a:xfrm>
          <a:prstGeom prst="rect">
            <a:avLst/>
          </a:prstGeom>
          <a:noFill/>
          <a:ln>
            <a:noFill/>
          </a:ln>
        </p:spPr>
      </p:pic>
      <p:sp>
        <p:nvSpPr>
          <p:cNvPr id="309" name="Google Shape;309;p35"/>
          <p:cNvSpPr txBox="1"/>
          <p:nvPr/>
        </p:nvSpPr>
        <p:spPr>
          <a:xfrm>
            <a:off x="3366937" y="3412898"/>
            <a:ext cx="5313039" cy="970419"/>
          </a:xfrm>
          <a:prstGeom prst="rect">
            <a:avLst/>
          </a:prstGeom>
          <a:noFill/>
          <a:ln>
            <a:noFill/>
          </a:ln>
        </p:spPr>
        <p:txBody>
          <a:bodyPr spcFirstLastPara="1" wrap="square" lIns="91425" tIns="45700" rIns="91425" bIns="45700" anchor="ctr" anchorCtr="0">
            <a:noAutofit/>
          </a:bodyPr>
          <a:lstStyle/>
          <a:p>
            <a:pPr marL="457200" marR="0" lvl="0" indent="-355600" algn="l" rtl="0">
              <a:lnSpc>
                <a:spcPct val="90000"/>
              </a:lnSpc>
              <a:spcBef>
                <a:spcPts val="0"/>
              </a:spcBef>
              <a:spcAft>
                <a:spcPts val="0"/>
              </a:spcAft>
              <a:buClr>
                <a:schemeClr val="accent1"/>
              </a:buClr>
              <a:buSzPts val="2000"/>
              <a:buFont typeface="Times New Roman"/>
              <a:buChar char="•"/>
            </a:pPr>
            <a:r>
              <a:rPr lang="en-US" sz="1600" b="0" i="0" u="none" strike="noStrike" cap="none">
                <a:solidFill>
                  <a:srgbClr val="3F3F3F"/>
                </a:solidFill>
                <a:latin typeface="Calibri"/>
                <a:ea typeface="Calibri"/>
                <a:cs typeface="Calibri"/>
                <a:sym typeface="Calibri"/>
              </a:rPr>
              <a:t>Quali pensa siano i motivi di questo cambiamento? (Q284)</a:t>
            </a:r>
            <a:endParaRPr/>
          </a:p>
          <a:p>
            <a:pPr marL="457200" marR="0" lvl="0" indent="-228600" algn="l" rtl="0">
              <a:lnSpc>
                <a:spcPct val="90000"/>
              </a:lnSpc>
              <a:spcBef>
                <a:spcPts val="0"/>
              </a:spcBef>
              <a:spcAft>
                <a:spcPts val="0"/>
              </a:spcAft>
              <a:buClr>
                <a:schemeClr val="accent1"/>
              </a:buClr>
              <a:buSzPts val="2000"/>
              <a:buFont typeface="Times New Roman"/>
              <a:buNone/>
            </a:pPr>
            <a:endParaRPr sz="2000" b="0" i="0" u="none" strike="noStrike" cap="none">
              <a:solidFill>
                <a:srgbClr val="3F3F3F"/>
              </a:solidFill>
              <a:latin typeface="Calibri"/>
              <a:ea typeface="Calibri"/>
              <a:cs typeface="Calibri"/>
              <a:sym typeface="Calibri"/>
            </a:endParaRPr>
          </a:p>
        </p:txBody>
      </p:sp>
      <p:sp>
        <p:nvSpPr>
          <p:cNvPr id="310" name="Google Shape;310;p35"/>
          <p:cNvSpPr txBox="1"/>
          <p:nvPr/>
        </p:nvSpPr>
        <p:spPr>
          <a:xfrm>
            <a:off x="3235871" y="4121624"/>
            <a:ext cx="5575167" cy="2362019"/>
          </a:xfrm>
          <a:prstGeom prst="rect">
            <a:avLst/>
          </a:prstGeom>
          <a:solidFill>
            <a:schemeClr val="lt1"/>
          </a:solidFill>
          <a:ln w="2540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457200" marR="0" lvl="0" indent="-228600" algn="l" rtl="0">
              <a:lnSpc>
                <a:spcPct val="100000"/>
              </a:lnSpc>
              <a:spcBef>
                <a:spcPts val="1200"/>
              </a:spcBef>
              <a:spcAft>
                <a:spcPts val="0"/>
              </a:spcAft>
              <a:buClr>
                <a:schemeClr val="accent1"/>
              </a:buClr>
              <a:buSzPts val="1800"/>
              <a:buFont typeface="Calibri"/>
              <a:buNone/>
            </a:pPr>
            <a:endParaRPr sz="1600" b="0" i="1" u="none" strike="noStrike" cap="none">
              <a:solidFill>
                <a:srgbClr val="3F3F3F"/>
              </a:solidFill>
              <a:latin typeface="Calibri"/>
              <a:ea typeface="Calibri"/>
              <a:cs typeface="Calibri"/>
              <a:sym typeface="Calibri"/>
            </a:endParaRPr>
          </a:p>
          <a:p>
            <a:pPr marL="457200" marR="0" lvl="0" indent="-342900" algn="l" rtl="0">
              <a:lnSpc>
                <a:spcPct val="100000"/>
              </a:lnSpc>
              <a:spcBef>
                <a:spcPts val="1200"/>
              </a:spcBef>
              <a:spcAft>
                <a:spcPts val="0"/>
              </a:spcAft>
              <a:buClr>
                <a:schemeClr val="accent1"/>
              </a:buClr>
              <a:buSzPts val="1800"/>
              <a:buFont typeface="Calibri"/>
              <a:buChar char=" "/>
            </a:pPr>
            <a:r>
              <a:rPr lang="en-US" sz="1600" b="0" i="1" u="none" strike="noStrike" cap="none">
                <a:solidFill>
                  <a:srgbClr val="E9691B"/>
                </a:solidFill>
                <a:latin typeface="Calibri"/>
                <a:ea typeface="Calibri"/>
                <a:cs typeface="Calibri"/>
                <a:sym typeface="Calibri"/>
              </a:rPr>
              <a:t>«Sicuramente il Covid ha portato una maggiore consapevolezza di ciò che possiamo trasmettere e farci trasmettere, dunque per quanto mi riguarda faccio molta più attenzione per evitare cose spiacevoli così da tutelare me e la gente con cui vengo in contatto ; Maggior consapevolezza dei rischi; Più attenzione in generale sul tema della salute; Maggiore sensibilizzazione sulle malattie in generale[..]»</a:t>
            </a:r>
            <a:endParaRPr/>
          </a:p>
          <a:p>
            <a:pPr marL="457200" marR="0" lvl="0" indent="-228600" algn="l" rtl="0">
              <a:lnSpc>
                <a:spcPct val="90000"/>
              </a:lnSpc>
              <a:spcBef>
                <a:spcPts val="1200"/>
              </a:spcBef>
              <a:spcAft>
                <a:spcPts val="0"/>
              </a:spcAft>
              <a:buClr>
                <a:schemeClr val="accent1"/>
              </a:buClr>
              <a:buSzPts val="1800"/>
              <a:buFont typeface="Calibri"/>
              <a:buNone/>
            </a:pPr>
            <a:endParaRPr sz="1600" b="0" i="0" u="none" strike="noStrike" cap="none">
              <a:solidFill>
                <a:srgbClr val="3F3F3F"/>
              </a:solidFill>
              <a:latin typeface="Calibri"/>
              <a:ea typeface="Calibri"/>
              <a:cs typeface="Calibri"/>
              <a:sym typeface="Calibri"/>
            </a:endParaRPr>
          </a:p>
          <a:p>
            <a:pPr marL="457200" marR="0" lvl="0" indent="-228600" algn="l" rtl="0">
              <a:lnSpc>
                <a:spcPct val="90000"/>
              </a:lnSpc>
              <a:spcBef>
                <a:spcPts val="0"/>
              </a:spcBef>
              <a:spcAft>
                <a:spcPts val="0"/>
              </a:spcAft>
              <a:buClr>
                <a:schemeClr val="accent1"/>
              </a:buClr>
              <a:buSzPts val="2000"/>
              <a:buFont typeface="Times New Roman"/>
              <a:buNone/>
            </a:pPr>
            <a:endParaRPr sz="2000" b="0" i="0" u="none" strike="noStrike" cap="none">
              <a:solidFill>
                <a:srgbClr val="3F3F3F"/>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307">
                                            <p:txEl>
                                              <p:pRg st="0" end="0"/>
                                            </p:txEl>
                                          </p:spTgt>
                                        </p:tgtEl>
                                        <p:attrNameLst>
                                          <p:attrName>style.visibility</p:attrName>
                                        </p:attrNameLst>
                                      </p:cBhvr>
                                      <p:to>
                                        <p:strVal val="visible"/>
                                      </p:to>
                                    </p:set>
                                    <p:anim calcmode="lin" valueType="num">
                                      <p:cBhvr additive="base">
                                        <p:cTn id="7" dur="500"/>
                                        <p:tgtEl>
                                          <p:spTgt spid="307">
                                            <p:txEl>
                                              <p:pRg st="0" end="0"/>
                                            </p:txEl>
                                          </p:spTgt>
                                        </p:tgtEl>
                                        <p:attrNameLst>
                                          <p:attrName>ppt_x</p:attrName>
                                        </p:attrNameLst>
                                      </p:cBhvr>
                                      <p:tavLst>
                                        <p:tav tm="0">
                                          <p:val>
                                            <p:strVal val="#ppt_x+1"/>
                                          </p:val>
                                        </p:tav>
                                        <p:tav tm="100000">
                                          <p:val>
                                            <p:strVal val="#ppt_x"/>
                                          </p:val>
                                        </p:tav>
                                      </p:tavLst>
                                    </p:anim>
                                  </p:childTnLst>
                                </p:cTn>
                              </p:par>
                              <p:par>
                                <p:cTn id="8" presetID="2" presetClass="entr" presetSubtype="2" fill="hold" nodeType="withEffect">
                                  <p:stCondLst>
                                    <p:cond delay="0"/>
                                  </p:stCondLst>
                                  <p:childTnLst>
                                    <p:set>
                                      <p:cBhvr>
                                        <p:cTn id="9" dur="1" fill="hold">
                                          <p:stCondLst>
                                            <p:cond delay="0"/>
                                          </p:stCondLst>
                                        </p:cTn>
                                        <p:tgtEl>
                                          <p:spTgt spid="307">
                                            <p:txEl>
                                              <p:pRg st="1" end="1"/>
                                            </p:txEl>
                                          </p:spTgt>
                                        </p:tgtEl>
                                        <p:attrNameLst>
                                          <p:attrName>style.visibility</p:attrName>
                                        </p:attrNameLst>
                                      </p:cBhvr>
                                      <p:to>
                                        <p:strVal val="visible"/>
                                      </p:to>
                                    </p:set>
                                    <p:anim calcmode="lin" valueType="num">
                                      <p:cBhvr additive="base">
                                        <p:cTn id="10" dur="500"/>
                                        <p:tgtEl>
                                          <p:spTgt spid="307">
                                            <p:txEl>
                                              <p:pRg st="1" end="1"/>
                                            </p:txEl>
                                          </p:spTgt>
                                        </p:tgtEl>
                                        <p:attrNameLst>
                                          <p:attrName>ppt_x</p:attrName>
                                        </p:attrNameLst>
                                      </p:cBhvr>
                                      <p:tavLst>
                                        <p:tav tm="0">
                                          <p:val>
                                            <p:strVal val="#ppt_x+1"/>
                                          </p:val>
                                        </p:tav>
                                        <p:tav tm="100000">
                                          <p:val>
                                            <p:strVal val="#ppt_x"/>
                                          </p:val>
                                        </p:tav>
                                      </p:tavLst>
                                    </p:anim>
                                  </p:childTnLst>
                                </p:cTn>
                              </p:par>
                              <p:par>
                                <p:cTn id="11" presetID="2" presetClass="entr" presetSubtype="2" fill="hold" nodeType="withEffect">
                                  <p:stCondLst>
                                    <p:cond delay="0"/>
                                  </p:stCondLst>
                                  <p:childTnLst>
                                    <p:set>
                                      <p:cBhvr>
                                        <p:cTn id="12" dur="1" fill="hold">
                                          <p:stCondLst>
                                            <p:cond delay="0"/>
                                          </p:stCondLst>
                                        </p:cTn>
                                        <p:tgtEl>
                                          <p:spTgt spid="309">
                                            <p:txEl>
                                              <p:pRg st="0" end="0"/>
                                            </p:txEl>
                                          </p:spTgt>
                                        </p:tgtEl>
                                        <p:attrNameLst>
                                          <p:attrName>style.visibility</p:attrName>
                                        </p:attrNameLst>
                                      </p:cBhvr>
                                      <p:to>
                                        <p:strVal val="visible"/>
                                      </p:to>
                                    </p:set>
                                    <p:anim calcmode="lin" valueType="num">
                                      <p:cBhvr additive="base">
                                        <p:cTn id="13" dur="500"/>
                                        <p:tgtEl>
                                          <p:spTgt spid="309">
                                            <p:txEl>
                                              <p:pRg st="0" end="0"/>
                                            </p:txEl>
                                          </p:spTgt>
                                        </p:tgtEl>
                                        <p:attrNameLst>
                                          <p:attrName>ppt_x</p:attrName>
                                        </p:attrNameLst>
                                      </p:cBhvr>
                                      <p:tavLst>
                                        <p:tav tm="0">
                                          <p:val>
                                            <p:strVal val="#ppt_x+1"/>
                                          </p:val>
                                        </p:tav>
                                        <p:tav tm="100000">
                                          <p:val>
                                            <p:strVal val="#ppt_x"/>
                                          </p:val>
                                        </p:tav>
                                      </p:tavLst>
                                    </p:anim>
                                  </p:childTnLst>
                                </p:cTn>
                              </p:par>
                              <p:par>
                                <p:cTn id="14" presetID="2" presetClass="entr" presetSubtype="2" fill="hold" nodeType="withEffect">
                                  <p:stCondLst>
                                    <p:cond delay="0"/>
                                  </p:stCondLst>
                                  <p:childTnLst>
                                    <p:set>
                                      <p:cBhvr>
                                        <p:cTn id="15" dur="1" fill="hold">
                                          <p:stCondLst>
                                            <p:cond delay="0"/>
                                          </p:stCondLst>
                                        </p:cTn>
                                        <p:tgtEl>
                                          <p:spTgt spid="309">
                                            <p:txEl>
                                              <p:pRg st="1" end="1"/>
                                            </p:txEl>
                                          </p:spTgt>
                                        </p:tgtEl>
                                        <p:attrNameLst>
                                          <p:attrName>style.visibility</p:attrName>
                                        </p:attrNameLst>
                                      </p:cBhvr>
                                      <p:to>
                                        <p:strVal val="visible"/>
                                      </p:to>
                                    </p:set>
                                    <p:anim calcmode="lin" valueType="num">
                                      <p:cBhvr additive="base">
                                        <p:cTn id="16" dur="500"/>
                                        <p:tgtEl>
                                          <p:spTgt spid="309">
                                            <p:txEl>
                                              <p:pRg st="1" end="1"/>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36"/>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316" name="Google Shape;316;p36"/>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7" name="Google Shape;317;p36"/>
          <p:cNvSpPr txBox="1">
            <a:spLocks noGrp="1"/>
          </p:cNvSpPr>
          <p:nvPr>
            <p:ph type="title"/>
          </p:nvPr>
        </p:nvSpPr>
        <p:spPr>
          <a:xfrm>
            <a:off x="158984" y="760442"/>
            <a:ext cx="2720147" cy="5646208"/>
          </a:xfrm>
          <a:prstGeom prst="rect">
            <a:avLst/>
          </a:prstGeom>
          <a:noFill/>
          <a:ln>
            <a:noFill/>
          </a:ln>
        </p:spPr>
        <p:txBody>
          <a:bodyPr spcFirstLastPara="1" wrap="square" lIns="91425" tIns="45700" rIns="91425" bIns="45700" anchor="ctr" anchorCtr="0">
            <a:noAutofit/>
          </a:bodyPr>
          <a:lstStyle/>
          <a:p>
            <a:pPr marL="0" lvl="0" indent="0" algn="ctr" rtl="0">
              <a:lnSpc>
                <a:spcPct val="85000"/>
              </a:lnSpc>
              <a:spcBef>
                <a:spcPts val="0"/>
              </a:spcBef>
              <a:spcAft>
                <a:spcPts val="0"/>
              </a:spcAft>
              <a:buClr>
                <a:srgbClr val="C00000"/>
              </a:buClr>
              <a:buSzPts val="3000"/>
              <a:buFont typeface="Times New Roman"/>
              <a:buNone/>
            </a:pPr>
            <a:r>
              <a:rPr lang="en-US" sz="3200">
                <a:solidFill>
                  <a:srgbClr val="FFFFFF"/>
                </a:solidFill>
              </a:rPr>
              <a:t>Covid-19 e malattie sessualmente trasmissibili </a:t>
            </a:r>
            <a:br>
              <a:rPr lang="en-US" sz="3200">
                <a:solidFill>
                  <a:srgbClr val="FFFFFF"/>
                </a:solidFill>
              </a:rPr>
            </a:br>
            <a:r>
              <a:rPr lang="en-US" sz="3200">
                <a:solidFill>
                  <a:srgbClr val="FFFFFF"/>
                </a:solidFill>
              </a:rPr>
              <a:t/>
            </a:r>
            <a:br>
              <a:rPr lang="en-US" sz="3200">
                <a:solidFill>
                  <a:srgbClr val="FFFFFF"/>
                </a:solidFill>
              </a:rPr>
            </a:br>
            <a:r>
              <a:rPr lang="en-US" sz="3200">
                <a:solidFill>
                  <a:srgbClr val="FFFFFF"/>
                </a:solidFill>
              </a:rPr>
              <a:t/>
            </a:r>
            <a:br>
              <a:rPr lang="en-US" sz="3200">
                <a:solidFill>
                  <a:srgbClr val="FFFFFF"/>
                </a:solidFill>
              </a:rPr>
            </a:br>
            <a:r>
              <a:rPr lang="en-US" sz="3200">
                <a:solidFill>
                  <a:srgbClr val="FFFFFF"/>
                </a:solidFill>
              </a:rPr>
              <a:t>Item Questionario</a:t>
            </a:r>
            <a:endParaRPr sz="3200">
              <a:solidFill>
                <a:srgbClr val="FFFFFF"/>
              </a:solidFill>
            </a:endParaRPr>
          </a:p>
        </p:txBody>
      </p:sp>
      <p:sp>
        <p:nvSpPr>
          <p:cNvPr id="318" name="Google Shape;318;p36"/>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9" name="Google Shape;319;p36"/>
          <p:cNvSpPr txBox="1">
            <a:spLocks noGrp="1"/>
          </p:cNvSpPr>
          <p:nvPr>
            <p:ph type="body" idx="1"/>
          </p:nvPr>
        </p:nvSpPr>
        <p:spPr>
          <a:xfrm>
            <a:off x="3338148" y="504968"/>
            <a:ext cx="4810247" cy="970419"/>
          </a:xfrm>
          <a:prstGeom prst="rect">
            <a:avLst/>
          </a:prstGeom>
          <a:noFill/>
          <a:ln>
            <a:noFill/>
          </a:ln>
        </p:spPr>
        <p:txBody>
          <a:bodyPr spcFirstLastPara="1" wrap="square" lIns="91425" tIns="45700" rIns="91425" bIns="45700" anchor="ctr" anchorCtr="0">
            <a:noAutofit/>
          </a:bodyPr>
          <a:lstStyle/>
          <a:p>
            <a:pPr marL="457200" lvl="0" indent="-355600" algn="l" rtl="0">
              <a:lnSpc>
                <a:spcPct val="90000"/>
              </a:lnSpc>
              <a:spcBef>
                <a:spcPts val="0"/>
              </a:spcBef>
              <a:spcAft>
                <a:spcPts val="0"/>
              </a:spcAft>
              <a:buSzPts val="2000"/>
              <a:buFont typeface="Times New Roman"/>
              <a:buChar char="•"/>
            </a:pPr>
            <a:r>
              <a:rPr lang="en-US" sz="1600"/>
              <a:t>L'emergenza Covid-19 ha influenzato le sue abitudini per quanto riguarda i metodi contraccettivi con partner occasionali? (Q283)</a:t>
            </a:r>
            <a:endParaRPr/>
          </a:p>
          <a:p>
            <a:pPr marL="457200" lvl="0" indent="-228600" algn="l" rtl="0">
              <a:lnSpc>
                <a:spcPct val="90000"/>
              </a:lnSpc>
              <a:spcBef>
                <a:spcPts val="0"/>
              </a:spcBef>
              <a:spcAft>
                <a:spcPts val="0"/>
              </a:spcAft>
              <a:buSzPts val="2000"/>
              <a:buFont typeface="Times New Roman"/>
              <a:buNone/>
            </a:pPr>
            <a:endParaRPr/>
          </a:p>
        </p:txBody>
      </p:sp>
      <p:pic>
        <p:nvPicPr>
          <p:cNvPr id="320" name="Google Shape;320;p36"/>
          <p:cNvPicPr preferRelativeResize="0"/>
          <p:nvPr/>
        </p:nvPicPr>
        <p:blipFill rotWithShape="1">
          <a:blip r:embed="rId3">
            <a:alphaModFix/>
          </a:blip>
          <a:srcRect/>
          <a:stretch/>
        </p:blipFill>
        <p:spPr>
          <a:xfrm>
            <a:off x="4187731" y="1393590"/>
            <a:ext cx="3727970" cy="2035410"/>
          </a:xfrm>
          <a:prstGeom prst="rect">
            <a:avLst/>
          </a:prstGeom>
          <a:noFill/>
          <a:ln>
            <a:noFill/>
          </a:ln>
        </p:spPr>
      </p:pic>
      <p:sp>
        <p:nvSpPr>
          <p:cNvPr id="321" name="Google Shape;321;p36"/>
          <p:cNvSpPr txBox="1"/>
          <p:nvPr/>
        </p:nvSpPr>
        <p:spPr>
          <a:xfrm>
            <a:off x="3366937" y="3412898"/>
            <a:ext cx="5313039" cy="970419"/>
          </a:xfrm>
          <a:prstGeom prst="rect">
            <a:avLst/>
          </a:prstGeom>
          <a:noFill/>
          <a:ln>
            <a:noFill/>
          </a:ln>
        </p:spPr>
        <p:txBody>
          <a:bodyPr spcFirstLastPara="1" wrap="square" lIns="91425" tIns="45700" rIns="91425" bIns="45700" anchor="ctr" anchorCtr="0">
            <a:noAutofit/>
          </a:bodyPr>
          <a:lstStyle/>
          <a:p>
            <a:pPr marL="457200" marR="0" lvl="0" indent="-355600" algn="l" rtl="0">
              <a:lnSpc>
                <a:spcPct val="90000"/>
              </a:lnSpc>
              <a:spcBef>
                <a:spcPts val="0"/>
              </a:spcBef>
              <a:spcAft>
                <a:spcPts val="0"/>
              </a:spcAft>
              <a:buClr>
                <a:schemeClr val="accent1"/>
              </a:buClr>
              <a:buSzPts val="2000"/>
              <a:buFont typeface="Times New Roman"/>
              <a:buChar char="•"/>
            </a:pPr>
            <a:r>
              <a:rPr lang="en-US" sz="1600" b="0" i="0" u="none" strike="noStrike" cap="none">
                <a:solidFill>
                  <a:srgbClr val="3F3F3F"/>
                </a:solidFill>
                <a:latin typeface="Calibri"/>
                <a:ea typeface="Calibri"/>
                <a:cs typeface="Calibri"/>
                <a:sym typeface="Calibri"/>
              </a:rPr>
              <a:t>Che cosa l’ha portata a non cambiare abitudini? (Q285)</a:t>
            </a:r>
            <a:endParaRPr/>
          </a:p>
          <a:p>
            <a:pPr marL="457200" marR="0" lvl="0" indent="-228600" algn="l" rtl="0">
              <a:lnSpc>
                <a:spcPct val="90000"/>
              </a:lnSpc>
              <a:spcBef>
                <a:spcPts val="0"/>
              </a:spcBef>
              <a:spcAft>
                <a:spcPts val="0"/>
              </a:spcAft>
              <a:buClr>
                <a:schemeClr val="accent1"/>
              </a:buClr>
              <a:buSzPts val="2000"/>
              <a:buFont typeface="Times New Roman"/>
              <a:buNone/>
            </a:pPr>
            <a:endParaRPr sz="2000" b="0" i="0" u="none" strike="noStrike" cap="none">
              <a:solidFill>
                <a:srgbClr val="3F3F3F"/>
              </a:solidFill>
              <a:latin typeface="Calibri"/>
              <a:ea typeface="Calibri"/>
              <a:cs typeface="Calibri"/>
              <a:sym typeface="Calibri"/>
            </a:endParaRPr>
          </a:p>
        </p:txBody>
      </p:sp>
      <p:sp>
        <p:nvSpPr>
          <p:cNvPr id="322" name="Google Shape;322;p36"/>
          <p:cNvSpPr txBox="1"/>
          <p:nvPr/>
        </p:nvSpPr>
        <p:spPr>
          <a:xfrm>
            <a:off x="3235871" y="4121624"/>
            <a:ext cx="5575167" cy="2362019"/>
          </a:xfrm>
          <a:prstGeom prst="rect">
            <a:avLst/>
          </a:prstGeom>
          <a:solidFill>
            <a:schemeClr val="lt1"/>
          </a:solidFill>
          <a:ln w="2540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457200" marR="0" lvl="0" indent="-228600" algn="l" rtl="0">
              <a:lnSpc>
                <a:spcPct val="100000"/>
              </a:lnSpc>
              <a:spcBef>
                <a:spcPts val="1200"/>
              </a:spcBef>
              <a:spcAft>
                <a:spcPts val="0"/>
              </a:spcAft>
              <a:buClr>
                <a:schemeClr val="accent1"/>
              </a:buClr>
              <a:buSzPts val="1800"/>
              <a:buFont typeface="Calibri"/>
              <a:buNone/>
            </a:pPr>
            <a:endParaRPr sz="1600" b="0" i="1" u="none" strike="noStrike" cap="none">
              <a:solidFill>
                <a:srgbClr val="9E3611"/>
              </a:solidFill>
              <a:latin typeface="Calibri"/>
              <a:ea typeface="Calibri"/>
              <a:cs typeface="Calibri"/>
              <a:sym typeface="Calibri"/>
            </a:endParaRPr>
          </a:p>
          <a:p>
            <a:pPr marL="457200" marR="0" lvl="0" indent="-342900" algn="l" rtl="0">
              <a:lnSpc>
                <a:spcPct val="100000"/>
              </a:lnSpc>
              <a:spcBef>
                <a:spcPts val="1200"/>
              </a:spcBef>
              <a:spcAft>
                <a:spcPts val="0"/>
              </a:spcAft>
              <a:buClr>
                <a:schemeClr val="accent1"/>
              </a:buClr>
              <a:buSzPts val="1800"/>
              <a:buFont typeface="Calibri"/>
              <a:buChar char=" "/>
            </a:pPr>
            <a:r>
              <a:rPr lang="en-US" sz="1600" b="0" i="1" u="none" strike="noStrike" cap="none">
                <a:solidFill>
                  <a:srgbClr val="800000"/>
                </a:solidFill>
                <a:latin typeface="Calibri"/>
                <a:ea typeface="Calibri"/>
                <a:cs typeface="Calibri"/>
                <a:sym typeface="Calibri"/>
              </a:rPr>
              <a:t>«Il fatto che utilizzassi già metodi contraccettivi; Non ho cambiato abitudini riguardo all’utilizzo di protezioni in quanto vanno utilizzate sempre; Già mettevo le protezioni necessarie; Non li facevo protetti neanche; Il non voler rinunciare a certi piaceri; Con il covid basta un bacio per trasmetterlo, quindi non vedo perché la pandemia dovrebbe cambiare le mie abitudini rispetto all'uso, ad esempio, del preservativo[..]»</a:t>
            </a:r>
            <a:endParaRPr/>
          </a:p>
          <a:p>
            <a:pPr marL="457200" marR="0" lvl="0" indent="-228600" algn="l" rtl="0">
              <a:lnSpc>
                <a:spcPct val="90000"/>
              </a:lnSpc>
              <a:spcBef>
                <a:spcPts val="1200"/>
              </a:spcBef>
              <a:spcAft>
                <a:spcPts val="0"/>
              </a:spcAft>
              <a:buClr>
                <a:schemeClr val="accent1"/>
              </a:buClr>
              <a:buSzPts val="1800"/>
              <a:buFont typeface="Calibri"/>
              <a:buNone/>
            </a:pPr>
            <a:endParaRPr sz="1600" b="0" i="0" u="none" strike="noStrike" cap="none">
              <a:solidFill>
                <a:srgbClr val="9E3611"/>
              </a:solidFill>
              <a:latin typeface="Calibri"/>
              <a:ea typeface="Calibri"/>
              <a:cs typeface="Calibri"/>
              <a:sym typeface="Calibri"/>
            </a:endParaRPr>
          </a:p>
          <a:p>
            <a:pPr marL="457200" marR="0" lvl="0" indent="-228600" algn="l" rtl="0">
              <a:lnSpc>
                <a:spcPct val="90000"/>
              </a:lnSpc>
              <a:spcBef>
                <a:spcPts val="0"/>
              </a:spcBef>
              <a:spcAft>
                <a:spcPts val="0"/>
              </a:spcAft>
              <a:buClr>
                <a:schemeClr val="accent1"/>
              </a:buClr>
              <a:buSzPts val="2000"/>
              <a:buFont typeface="Times New Roman"/>
              <a:buNone/>
            </a:pPr>
            <a:endParaRPr sz="2000" b="0" i="0" u="none" strike="noStrike" cap="none">
              <a:solidFill>
                <a:srgbClr val="9E361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319">
                                            <p:txEl>
                                              <p:pRg st="0" end="0"/>
                                            </p:txEl>
                                          </p:spTgt>
                                        </p:tgtEl>
                                        <p:attrNameLst>
                                          <p:attrName>style.visibility</p:attrName>
                                        </p:attrNameLst>
                                      </p:cBhvr>
                                      <p:to>
                                        <p:strVal val="visible"/>
                                      </p:to>
                                    </p:set>
                                    <p:anim calcmode="lin" valueType="num">
                                      <p:cBhvr additive="base">
                                        <p:cTn id="7" dur="500"/>
                                        <p:tgtEl>
                                          <p:spTgt spid="319">
                                            <p:txEl>
                                              <p:pRg st="0" end="0"/>
                                            </p:txEl>
                                          </p:spTgt>
                                        </p:tgtEl>
                                        <p:attrNameLst>
                                          <p:attrName>ppt_x</p:attrName>
                                        </p:attrNameLst>
                                      </p:cBhvr>
                                      <p:tavLst>
                                        <p:tav tm="0">
                                          <p:val>
                                            <p:strVal val="#ppt_x+1"/>
                                          </p:val>
                                        </p:tav>
                                        <p:tav tm="100000">
                                          <p:val>
                                            <p:strVal val="#ppt_x"/>
                                          </p:val>
                                        </p:tav>
                                      </p:tavLst>
                                    </p:anim>
                                  </p:childTnLst>
                                </p:cTn>
                              </p:par>
                              <p:par>
                                <p:cTn id="8" presetID="2" presetClass="entr" presetSubtype="2" fill="hold" nodeType="withEffect">
                                  <p:stCondLst>
                                    <p:cond delay="0"/>
                                  </p:stCondLst>
                                  <p:childTnLst>
                                    <p:set>
                                      <p:cBhvr>
                                        <p:cTn id="9" dur="1" fill="hold">
                                          <p:stCondLst>
                                            <p:cond delay="0"/>
                                          </p:stCondLst>
                                        </p:cTn>
                                        <p:tgtEl>
                                          <p:spTgt spid="319">
                                            <p:txEl>
                                              <p:pRg st="1" end="1"/>
                                            </p:txEl>
                                          </p:spTgt>
                                        </p:tgtEl>
                                        <p:attrNameLst>
                                          <p:attrName>style.visibility</p:attrName>
                                        </p:attrNameLst>
                                      </p:cBhvr>
                                      <p:to>
                                        <p:strVal val="visible"/>
                                      </p:to>
                                    </p:set>
                                    <p:anim calcmode="lin" valueType="num">
                                      <p:cBhvr additive="base">
                                        <p:cTn id="10" dur="500"/>
                                        <p:tgtEl>
                                          <p:spTgt spid="319">
                                            <p:txEl>
                                              <p:pRg st="1" end="1"/>
                                            </p:txEl>
                                          </p:spTgt>
                                        </p:tgtEl>
                                        <p:attrNameLst>
                                          <p:attrName>ppt_x</p:attrName>
                                        </p:attrNameLst>
                                      </p:cBhvr>
                                      <p:tavLst>
                                        <p:tav tm="0">
                                          <p:val>
                                            <p:strVal val="#ppt_x+1"/>
                                          </p:val>
                                        </p:tav>
                                        <p:tav tm="100000">
                                          <p:val>
                                            <p:strVal val="#ppt_x"/>
                                          </p:val>
                                        </p:tav>
                                      </p:tavLst>
                                    </p:anim>
                                  </p:childTnLst>
                                </p:cTn>
                              </p:par>
                              <p:par>
                                <p:cTn id="11" presetID="2" presetClass="entr" presetSubtype="2" fill="hold" nodeType="withEffect">
                                  <p:stCondLst>
                                    <p:cond delay="0"/>
                                  </p:stCondLst>
                                  <p:childTnLst>
                                    <p:set>
                                      <p:cBhvr>
                                        <p:cTn id="12" dur="1" fill="hold">
                                          <p:stCondLst>
                                            <p:cond delay="0"/>
                                          </p:stCondLst>
                                        </p:cTn>
                                        <p:tgtEl>
                                          <p:spTgt spid="321">
                                            <p:txEl>
                                              <p:pRg st="0" end="0"/>
                                            </p:txEl>
                                          </p:spTgt>
                                        </p:tgtEl>
                                        <p:attrNameLst>
                                          <p:attrName>style.visibility</p:attrName>
                                        </p:attrNameLst>
                                      </p:cBhvr>
                                      <p:to>
                                        <p:strVal val="visible"/>
                                      </p:to>
                                    </p:set>
                                    <p:anim calcmode="lin" valueType="num">
                                      <p:cBhvr additive="base">
                                        <p:cTn id="13" dur="500"/>
                                        <p:tgtEl>
                                          <p:spTgt spid="321">
                                            <p:txEl>
                                              <p:pRg st="0" end="0"/>
                                            </p:txEl>
                                          </p:spTgt>
                                        </p:tgtEl>
                                        <p:attrNameLst>
                                          <p:attrName>ppt_x</p:attrName>
                                        </p:attrNameLst>
                                      </p:cBhvr>
                                      <p:tavLst>
                                        <p:tav tm="0">
                                          <p:val>
                                            <p:strVal val="#ppt_x+1"/>
                                          </p:val>
                                        </p:tav>
                                        <p:tav tm="100000">
                                          <p:val>
                                            <p:strVal val="#ppt_x"/>
                                          </p:val>
                                        </p:tav>
                                      </p:tavLst>
                                    </p:anim>
                                  </p:childTnLst>
                                </p:cTn>
                              </p:par>
                              <p:par>
                                <p:cTn id="14" presetID="2" presetClass="entr" presetSubtype="2" fill="hold" nodeType="withEffect">
                                  <p:stCondLst>
                                    <p:cond delay="0"/>
                                  </p:stCondLst>
                                  <p:childTnLst>
                                    <p:set>
                                      <p:cBhvr>
                                        <p:cTn id="15" dur="1" fill="hold">
                                          <p:stCondLst>
                                            <p:cond delay="0"/>
                                          </p:stCondLst>
                                        </p:cTn>
                                        <p:tgtEl>
                                          <p:spTgt spid="321">
                                            <p:txEl>
                                              <p:pRg st="1" end="1"/>
                                            </p:txEl>
                                          </p:spTgt>
                                        </p:tgtEl>
                                        <p:attrNameLst>
                                          <p:attrName>style.visibility</p:attrName>
                                        </p:attrNameLst>
                                      </p:cBhvr>
                                      <p:to>
                                        <p:strVal val="visible"/>
                                      </p:to>
                                    </p:set>
                                    <p:anim calcmode="lin" valueType="num">
                                      <p:cBhvr additive="base">
                                        <p:cTn id="16" dur="500"/>
                                        <p:tgtEl>
                                          <p:spTgt spid="321">
                                            <p:txEl>
                                              <p:pRg st="1" end="1"/>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6"/>
        <p:cNvGrpSpPr/>
        <p:nvPr/>
      </p:nvGrpSpPr>
      <p:grpSpPr>
        <a:xfrm>
          <a:off x="0" y="0"/>
          <a:ext cx="0" cy="0"/>
          <a:chOff x="0" y="0"/>
          <a:chExt cx="0" cy="0"/>
        </a:xfrm>
      </p:grpSpPr>
      <p:sp>
        <p:nvSpPr>
          <p:cNvPr id="327" name="Google Shape;327;p37"/>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328" name="Google Shape;328;p37"/>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9" name="Google Shape;329;p37"/>
          <p:cNvSpPr txBox="1">
            <a:spLocks noGrp="1"/>
          </p:cNvSpPr>
          <p:nvPr>
            <p:ph type="title"/>
          </p:nvPr>
        </p:nvSpPr>
        <p:spPr>
          <a:xfrm>
            <a:off x="369277" y="605896"/>
            <a:ext cx="2313633" cy="5646208"/>
          </a:xfrm>
          <a:prstGeom prst="rect">
            <a:avLst/>
          </a:prstGeom>
          <a:noFill/>
          <a:ln>
            <a:noFill/>
          </a:ln>
        </p:spPr>
        <p:txBody>
          <a:bodyPr spcFirstLastPara="1" wrap="square" lIns="91425" tIns="45700" rIns="91425" bIns="45700" anchor="ctr" anchorCtr="0">
            <a:noAutofit/>
          </a:bodyPr>
          <a:lstStyle/>
          <a:p>
            <a:pPr marL="0" lvl="0" indent="0" algn="l" rtl="0">
              <a:lnSpc>
                <a:spcPct val="85000"/>
              </a:lnSpc>
              <a:spcBef>
                <a:spcPts val="0"/>
              </a:spcBef>
              <a:spcAft>
                <a:spcPts val="0"/>
              </a:spcAft>
              <a:buClr>
                <a:srgbClr val="C00000"/>
              </a:buClr>
              <a:buSzPts val="3000"/>
              <a:buFont typeface="Times New Roman"/>
              <a:buNone/>
            </a:pPr>
            <a:r>
              <a:rPr lang="en-US" sz="3200">
                <a:solidFill>
                  <a:srgbClr val="FFFFFF"/>
                </a:solidFill>
              </a:rPr>
              <a:t>Utilizzo delle nuove tecnologie</a:t>
            </a:r>
            <a:endParaRPr sz="3200">
              <a:solidFill>
                <a:srgbClr val="FFFFFF"/>
              </a:solidFill>
            </a:endParaRPr>
          </a:p>
        </p:txBody>
      </p:sp>
      <p:sp>
        <p:nvSpPr>
          <p:cNvPr id="330" name="Google Shape;330;p37"/>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1" name="Google Shape;331;p37"/>
          <p:cNvSpPr txBox="1">
            <a:spLocks noGrp="1"/>
          </p:cNvSpPr>
          <p:nvPr>
            <p:ph type="body" idx="1"/>
          </p:nvPr>
        </p:nvSpPr>
        <p:spPr>
          <a:xfrm>
            <a:off x="3556512" y="605896"/>
            <a:ext cx="4810247" cy="5646208"/>
          </a:xfrm>
          <a:prstGeom prst="rect">
            <a:avLst/>
          </a:prstGeom>
          <a:noFill/>
          <a:ln>
            <a:noFill/>
          </a:ln>
        </p:spPr>
        <p:txBody>
          <a:bodyPr spcFirstLastPara="1" wrap="square" lIns="91425" tIns="45700" rIns="91425" bIns="45700" anchor="ctr" anchorCtr="0">
            <a:noAutofit/>
          </a:bodyPr>
          <a:lstStyle/>
          <a:p>
            <a:pPr marL="457200" lvl="0" indent="-355600" algn="l" rtl="0">
              <a:lnSpc>
                <a:spcPct val="90000"/>
              </a:lnSpc>
              <a:spcBef>
                <a:spcPts val="0"/>
              </a:spcBef>
              <a:spcAft>
                <a:spcPts val="0"/>
              </a:spcAft>
              <a:buSzPts val="2000"/>
              <a:buFont typeface="Times New Roman"/>
              <a:buChar char="•"/>
            </a:pPr>
            <a:r>
              <a:rPr lang="en-US" sz="1800"/>
              <a:t>Nello studio di de Sousa et al. (2020), è stato rilevato un maggior utilizzo dei luoghi virtuali (siti di incontri e social media) per ricercare partner occasionali</a:t>
            </a:r>
            <a:endParaRPr/>
          </a:p>
          <a:p>
            <a:pPr marL="457200" lvl="0" indent="0" algn="l" rtl="0">
              <a:lnSpc>
                <a:spcPct val="90000"/>
              </a:lnSpc>
              <a:spcBef>
                <a:spcPts val="600"/>
              </a:spcBef>
              <a:spcAft>
                <a:spcPts val="0"/>
              </a:spcAft>
              <a:buSzPts val="1800"/>
              <a:buNone/>
            </a:pPr>
            <a:endParaRPr sz="1800"/>
          </a:p>
          <a:p>
            <a:pPr marL="457200" lvl="0" indent="-355600" algn="l" rtl="0">
              <a:lnSpc>
                <a:spcPct val="90000"/>
              </a:lnSpc>
              <a:spcBef>
                <a:spcPts val="600"/>
              </a:spcBef>
              <a:spcAft>
                <a:spcPts val="0"/>
              </a:spcAft>
              <a:buSzPts val="2000"/>
              <a:buFont typeface="Times New Roman"/>
              <a:buChar char="•"/>
            </a:pPr>
            <a:r>
              <a:rPr lang="en-US" sz="1800"/>
              <a:t>Lehmiller et al. (2020) hanno riscontrato come il vivere da soli, essere giovani e sentirsi stressati e soli, sono i fattori maggiormente legati all’utilizzo di nuove attività sessuali, in particolare quelle basate sulla tecnologia </a:t>
            </a:r>
            <a:endParaRPr/>
          </a:p>
          <a:p>
            <a:pPr marL="0" lvl="0" indent="0" algn="l" rtl="0">
              <a:lnSpc>
                <a:spcPct val="90000"/>
              </a:lnSpc>
              <a:spcBef>
                <a:spcPts val="600"/>
              </a:spcBef>
              <a:spcAft>
                <a:spcPts val="0"/>
              </a:spcAft>
              <a:buSzPts val="1800"/>
              <a:buNone/>
            </a:pPr>
            <a:endParaRPr sz="1800"/>
          </a:p>
          <a:p>
            <a:pPr marL="457200" lvl="0" indent="-355600" algn="l" rtl="0">
              <a:lnSpc>
                <a:spcPct val="90000"/>
              </a:lnSpc>
              <a:spcBef>
                <a:spcPts val="600"/>
              </a:spcBef>
              <a:spcAft>
                <a:spcPts val="600"/>
              </a:spcAft>
              <a:buSzPts val="2000"/>
              <a:buFont typeface="Times New Roman"/>
              <a:buChar char="•"/>
            </a:pPr>
            <a:r>
              <a:rPr lang="en-US" sz="1800"/>
              <a:t>Nonostante il maggior ricorso al SexTech (es. sexting, invio di nudi, guardare porno, filmarsi durante la masturbazione), le attività sessuali indicate come maggiormente soddisfacenti restano quelle praticate di persona. Pertanto, si ipotizza che il ricorso ai luoghi virtuali sia una strategia di coping temporanea.</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331">
                                            <p:txEl>
                                              <p:pRg st="0" end="0"/>
                                            </p:txEl>
                                          </p:spTgt>
                                        </p:tgtEl>
                                        <p:attrNameLst>
                                          <p:attrName>style.visibility</p:attrName>
                                        </p:attrNameLst>
                                      </p:cBhvr>
                                      <p:to>
                                        <p:strVal val="visible"/>
                                      </p:to>
                                    </p:set>
                                    <p:anim calcmode="lin" valueType="num">
                                      <p:cBhvr additive="base">
                                        <p:cTn id="7" dur="500"/>
                                        <p:tgtEl>
                                          <p:spTgt spid="331">
                                            <p:txEl>
                                              <p:pRg st="0" end="0"/>
                                            </p:txEl>
                                          </p:spTgt>
                                        </p:tgtEl>
                                        <p:attrNameLst>
                                          <p:attrName>ppt_x</p:attrName>
                                        </p:attrNameLst>
                                      </p:cBhvr>
                                      <p:tavLst>
                                        <p:tav tm="0">
                                          <p:val>
                                            <p:strVal val="#ppt_x+1"/>
                                          </p:val>
                                        </p:tav>
                                        <p:tav tm="100000">
                                          <p:val>
                                            <p:strVal val="#ppt_x"/>
                                          </p:val>
                                        </p:tav>
                                      </p:tavLst>
                                    </p:anim>
                                  </p:childTnLst>
                                </p:cTn>
                              </p:par>
                              <p:par>
                                <p:cTn id="8" presetID="2" presetClass="entr" presetSubtype="2" fill="hold" nodeType="withEffect">
                                  <p:stCondLst>
                                    <p:cond delay="0"/>
                                  </p:stCondLst>
                                  <p:childTnLst>
                                    <p:set>
                                      <p:cBhvr>
                                        <p:cTn id="9" dur="1" fill="hold">
                                          <p:stCondLst>
                                            <p:cond delay="0"/>
                                          </p:stCondLst>
                                        </p:cTn>
                                        <p:tgtEl>
                                          <p:spTgt spid="331">
                                            <p:txEl>
                                              <p:pRg st="1" end="1"/>
                                            </p:txEl>
                                          </p:spTgt>
                                        </p:tgtEl>
                                        <p:attrNameLst>
                                          <p:attrName>style.visibility</p:attrName>
                                        </p:attrNameLst>
                                      </p:cBhvr>
                                      <p:to>
                                        <p:strVal val="visible"/>
                                      </p:to>
                                    </p:set>
                                    <p:anim calcmode="lin" valueType="num">
                                      <p:cBhvr additive="base">
                                        <p:cTn id="10" dur="500"/>
                                        <p:tgtEl>
                                          <p:spTgt spid="331">
                                            <p:txEl>
                                              <p:pRg st="1" end="1"/>
                                            </p:txEl>
                                          </p:spTgt>
                                        </p:tgtEl>
                                        <p:attrNameLst>
                                          <p:attrName>ppt_x</p:attrName>
                                        </p:attrNameLst>
                                      </p:cBhvr>
                                      <p:tavLst>
                                        <p:tav tm="0">
                                          <p:val>
                                            <p:strVal val="#ppt_x+1"/>
                                          </p:val>
                                        </p:tav>
                                        <p:tav tm="100000">
                                          <p:val>
                                            <p:strVal val="#ppt_x"/>
                                          </p:val>
                                        </p:tav>
                                      </p:tavLst>
                                    </p:anim>
                                  </p:childTnLst>
                                </p:cTn>
                              </p:par>
                              <p:par>
                                <p:cTn id="11" presetID="2" presetClass="entr" presetSubtype="2" fill="hold" nodeType="withEffect">
                                  <p:stCondLst>
                                    <p:cond delay="0"/>
                                  </p:stCondLst>
                                  <p:childTnLst>
                                    <p:set>
                                      <p:cBhvr>
                                        <p:cTn id="12" dur="1" fill="hold">
                                          <p:stCondLst>
                                            <p:cond delay="0"/>
                                          </p:stCondLst>
                                        </p:cTn>
                                        <p:tgtEl>
                                          <p:spTgt spid="331">
                                            <p:txEl>
                                              <p:pRg st="2" end="2"/>
                                            </p:txEl>
                                          </p:spTgt>
                                        </p:tgtEl>
                                        <p:attrNameLst>
                                          <p:attrName>style.visibility</p:attrName>
                                        </p:attrNameLst>
                                      </p:cBhvr>
                                      <p:to>
                                        <p:strVal val="visible"/>
                                      </p:to>
                                    </p:set>
                                    <p:anim calcmode="lin" valueType="num">
                                      <p:cBhvr additive="base">
                                        <p:cTn id="13" dur="500"/>
                                        <p:tgtEl>
                                          <p:spTgt spid="331">
                                            <p:txEl>
                                              <p:pRg st="2" end="2"/>
                                            </p:txEl>
                                          </p:spTgt>
                                        </p:tgtEl>
                                        <p:attrNameLst>
                                          <p:attrName>ppt_x</p:attrName>
                                        </p:attrNameLst>
                                      </p:cBhvr>
                                      <p:tavLst>
                                        <p:tav tm="0">
                                          <p:val>
                                            <p:strVal val="#ppt_x+1"/>
                                          </p:val>
                                        </p:tav>
                                        <p:tav tm="100000">
                                          <p:val>
                                            <p:strVal val="#ppt_x"/>
                                          </p:val>
                                        </p:tav>
                                      </p:tavLst>
                                    </p:anim>
                                  </p:childTnLst>
                                </p:cTn>
                              </p:par>
                              <p:par>
                                <p:cTn id="14" presetID="2" presetClass="entr" presetSubtype="2" fill="hold" nodeType="withEffect">
                                  <p:stCondLst>
                                    <p:cond delay="0"/>
                                  </p:stCondLst>
                                  <p:childTnLst>
                                    <p:set>
                                      <p:cBhvr>
                                        <p:cTn id="15" dur="1" fill="hold">
                                          <p:stCondLst>
                                            <p:cond delay="0"/>
                                          </p:stCondLst>
                                        </p:cTn>
                                        <p:tgtEl>
                                          <p:spTgt spid="331">
                                            <p:txEl>
                                              <p:pRg st="3" end="3"/>
                                            </p:txEl>
                                          </p:spTgt>
                                        </p:tgtEl>
                                        <p:attrNameLst>
                                          <p:attrName>style.visibility</p:attrName>
                                        </p:attrNameLst>
                                      </p:cBhvr>
                                      <p:to>
                                        <p:strVal val="visible"/>
                                      </p:to>
                                    </p:set>
                                    <p:anim calcmode="lin" valueType="num">
                                      <p:cBhvr additive="base">
                                        <p:cTn id="16" dur="500"/>
                                        <p:tgtEl>
                                          <p:spTgt spid="331">
                                            <p:txEl>
                                              <p:pRg st="3" end="3"/>
                                            </p:txEl>
                                          </p:spTgt>
                                        </p:tgtEl>
                                        <p:attrNameLst>
                                          <p:attrName>ppt_x</p:attrName>
                                        </p:attrNameLst>
                                      </p:cBhvr>
                                      <p:tavLst>
                                        <p:tav tm="0">
                                          <p:val>
                                            <p:strVal val="#ppt_x+1"/>
                                          </p:val>
                                        </p:tav>
                                        <p:tav tm="100000">
                                          <p:val>
                                            <p:strVal val="#ppt_x"/>
                                          </p:val>
                                        </p:tav>
                                      </p:tavLst>
                                    </p:anim>
                                  </p:childTnLst>
                                </p:cTn>
                              </p:par>
                              <p:par>
                                <p:cTn id="17" presetID="2" presetClass="entr" presetSubtype="2" fill="hold" nodeType="withEffect">
                                  <p:stCondLst>
                                    <p:cond delay="0"/>
                                  </p:stCondLst>
                                  <p:childTnLst>
                                    <p:set>
                                      <p:cBhvr>
                                        <p:cTn id="18" dur="1" fill="hold">
                                          <p:stCondLst>
                                            <p:cond delay="0"/>
                                          </p:stCondLst>
                                        </p:cTn>
                                        <p:tgtEl>
                                          <p:spTgt spid="331">
                                            <p:txEl>
                                              <p:pRg st="4" end="4"/>
                                            </p:txEl>
                                          </p:spTgt>
                                        </p:tgtEl>
                                        <p:attrNameLst>
                                          <p:attrName>style.visibility</p:attrName>
                                        </p:attrNameLst>
                                      </p:cBhvr>
                                      <p:to>
                                        <p:strVal val="visible"/>
                                      </p:to>
                                    </p:set>
                                    <p:anim calcmode="lin" valueType="num">
                                      <p:cBhvr additive="base">
                                        <p:cTn id="19" dur="500"/>
                                        <p:tgtEl>
                                          <p:spTgt spid="331">
                                            <p:txEl>
                                              <p:pRg st="4" end="4"/>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Google Shape;336;p38"/>
          <p:cNvSpPr txBox="1">
            <a:spLocks noGrp="1"/>
          </p:cNvSpPr>
          <p:nvPr>
            <p:ph type="title"/>
          </p:nvPr>
        </p:nvSpPr>
        <p:spPr>
          <a:xfrm>
            <a:off x="279325" y="2286009"/>
            <a:ext cx="2400300" cy="2286000"/>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SzPts val="3600"/>
              <a:buNone/>
            </a:pPr>
            <a:r>
              <a:rPr lang="en-US"/>
              <a:t>Come abbiamo indagato questo ambito?</a:t>
            </a:r>
            <a:endParaRPr/>
          </a:p>
        </p:txBody>
      </p:sp>
      <p:sp>
        <p:nvSpPr>
          <p:cNvPr id="337" name="Google Shape;337;p38"/>
          <p:cNvSpPr txBox="1">
            <a:spLocks noGrp="1"/>
          </p:cNvSpPr>
          <p:nvPr>
            <p:ph type="body" idx="1"/>
          </p:nvPr>
        </p:nvSpPr>
        <p:spPr>
          <a:xfrm>
            <a:off x="3092400" y="-105175"/>
            <a:ext cx="6051600" cy="6858000"/>
          </a:xfrm>
          <a:prstGeom prst="rect">
            <a:avLst/>
          </a:prstGeom>
          <a:noFill/>
          <a:ln>
            <a:noFill/>
          </a:ln>
        </p:spPr>
        <p:txBody>
          <a:bodyPr spcFirstLastPara="1" wrap="square" lIns="0" tIns="45700" rIns="0" bIns="45700" anchor="t" anchorCtr="0">
            <a:noAutofit/>
          </a:bodyPr>
          <a:lstStyle/>
          <a:p>
            <a:pPr marL="457200" lvl="0" indent="-342900" algn="l" rtl="0">
              <a:lnSpc>
                <a:spcPct val="90000"/>
              </a:lnSpc>
              <a:spcBef>
                <a:spcPts val="1400"/>
              </a:spcBef>
              <a:spcAft>
                <a:spcPts val="0"/>
              </a:spcAft>
              <a:buClr>
                <a:schemeClr val="dk2"/>
              </a:buClr>
              <a:buSzPts val="1800"/>
              <a:buChar char="-"/>
            </a:pPr>
            <a:r>
              <a:rPr lang="en-US" sz="1800" b="1">
                <a:solidFill>
                  <a:schemeClr val="dk2"/>
                </a:solidFill>
              </a:rPr>
              <a:t>Durante l’emergenza sanitaria, come ha trovato i/le partner per il sesso occasionale? (è possibile selezionare più opzioni)</a:t>
            </a:r>
            <a:endParaRPr sz="1800" b="1">
              <a:solidFill>
                <a:schemeClr val="dk2"/>
              </a:solidFill>
            </a:endParaRPr>
          </a:p>
          <a:p>
            <a:pPr marL="457200" lvl="0" indent="0" algn="l" rtl="0">
              <a:lnSpc>
                <a:spcPct val="90000"/>
              </a:lnSpc>
              <a:spcBef>
                <a:spcPts val="1400"/>
              </a:spcBef>
              <a:spcAft>
                <a:spcPts val="0"/>
              </a:spcAft>
              <a:buSzPts val="1800"/>
              <a:buNone/>
            </a:pPr>
            <a:r>
              <a:rPr lang="en-US" sz="1800">
                <a:solidFill>
                  <a:schemeClr val="dk2"/>
                </a:solidFill>
              </a:rPr>
              <a:t>*Social Network</a:t>
            </a:r>
            <a:endParaRPr sz="1800">
              <a:solidFill>
                <a:schemeClr val="dk2"/>
              </a:solidFill>
            </a:endParaRPr>
          </a:p>
          <a:p>
            <a:pPr marL="457200" lvl="0" indent="0" algn="l" rtl="0">
              <a:lnSpc>
                <a:spcPct val="90000"/>
              </a:lnSpc>
              <a:spcBef>
                <a:spcPts val="1400"/>
              </a:spcBef>
              <a:spcAft>
                <a:spcPts val="0"/>
              </a:spcAft>
              <a:buSzPts val="1800"/>
              <a:buNone/>
            </a:pPr>
            <a:r>
              <a:rPr lang="en-US" sz="1800">
                <a:solidFill>
                  <a:schemeClr val="dk2"/>
                </a:solidFill>
              </a:rPr>
              <a:t>*Vecchia conoscenza</a:t>
            </a:r>
            <a:endParaRPr sz="1800">
              <a:solidFill>
                <a:schemeClr val="dk2"/>
              </a:solidFill>
            </a:endParaRPr>
          </a:p>
          <a:p>
            <a:pPr marL="457200" lvl="0" indent="0" algn="l" rtl="0">
              <a:lnSpc>
                <a:spcPct val="90000"/>
              </a:lnSpc>
              <a:spcBef>
                <a:spcPts val="1400"/>
              </a:spcBef>
              <a:spcAft>
                <a:spcPts val="0"/>
              </a:spcAft>
              <a:buSzPts val="1800"/>
              <a:buNone/>
            </a:pPr>
            <a:r>
              <a:rPr lang="en-US" sz="1800">
                <a:solidFill>
                  <a:schemeClr val="dk2"/>
                </a:solidFill>
              </a:rPr>
              <a:t>*Incontro casuale</a:t>
            </a:r>
            <a:endParaRPr sz="1800">
              <a:solidFill>
                <a:schemeClr val="dk2"/>
              </a:solidFill>
            </a:endParaRPr>
          </a:p>
          <a:p>
            <a:pPr marL="457200" lvl="0" indent="0" algn="l" rtl="0">
              <a:lnSpc>
                <a:spcPct val="90000"/>
              </a:lnSpc>
              <a:spcBef>
                <a:spcPts val="1400"/>
              </a:spcBef>
              <a:spcAft>
                <a:spcPts val="0"/>
              </a:spcAft>
              <a:buSzPts val="1800"/>
              <a:buNone/>
            </a:pPr>
            <a:r>
              <a:rPr lang="en-US" sz="1800">
                <a:solidFill>
                  <a:schemeClr val="dk2"/>
                </a:solidFill>
              </a:rPr>
              <a:t>*Dating App</a:t>
            </a:r>
            <a:endParaRPr sz="1800">
              <a:solidFill>
                <a:schemeClr val="dk2"/>
              </a:solidFill>
            </a:endParaRPr>
          </a:p>
          <a:p>
            <a:pPr marL="457200" lvl="0" indent="0" algn="l" rtl="0">
              <a:lnSpc>
                <a:spcPct val="90000"/>
              </a:lnSpc>
              <a:spcBef>
                <a:spcPts val="1400"/>
              </a:spcBef>
              <a:spcAft>
                <a:spcPts val="0"/>
              </a:spcAft>
              <a:buSzPts val="1800"/>
              <a:buNone/>
            </a:pPr>
            <a:r>
              <a:rPr lang="en-US" sz="1800">
                <a:solidFill>
                  <a:schemeClr val="dk2"/>
                </a:solidFill>
              </a:rPr>
              <a:t>*Locali/uscite serali</a:t>
            </a:r>
            <a:endParaRPr sz="1800">
              <a:solidFill>
                <a:schemeClr val="dk2"/>
              </a:solidFill>
            </a:endParaRPr>
          </a:p>
          <a:p>
            <a:pPr marL="457200" lvl="0" indent="0" algn="l" rtl="0">
              <a:lnSpc>
                <a:spcPct val="90000"/>
              </a:lnSpc>
              <a:spcBef>
                <a:spcPts val="1400"/>
              </a:spcBef>
              <a:spcAft>
                <a:spcPts val="0"/>
              </a:spcAft>
              <a:buSzPts val="1800"/>
              <a:buNone/>
            </a:pPr>
            <a:r>
              <a:rPr lang="en-US" sz="1800">
                <a:solidFill>
                  <a:schemeClr val="dk2"/>
                </a:solidFill>
              </a:rPr>
              <a:t>*Altro, specificare:______________</a:t>
            </a:r>
            <a:endParaRPr sz="1800">
              <a:solidFill>
                <a:schemeClr val="dk2"/>
              </a:solidFill>
            </a:endParaRPr>
          </a:p>
          <a:p>
            <a:pPr marL="457200" lvl="0" indent="0" algn="l" rtl="0">
              <a:lnSpc>
                <a:spcPct val="90000"/>
              </a:lnSpc>
              <a:spcBef>
                <a:spcPts val="1400"/>
              </a:spcBef>
              <a:spcAft>
                <a:spcPts val="0"/>
              </a:spcAft>
              <a:buSzPts val="1800"/>
              <a:buNone/>
            </a:pPr>
            <a:endParaRPr sz="1800">
              <a:solidFill>
                <a:schemeClr val="dk2"/>
              </a:solidFill>
            </a:endParaRPr>
          </a:p>
          <a:p>
            <a:pPr marL="457200" lvl="0" indent="-342900" algn="l" rtl="0">
              <a:lnSpc>
                <a:spcPct val="90000"/>
              </a:lnSpc>
              <a:spcBef>
                <a:spcPts val="1400"/>
              </a:spcBef>
              <a:spcAft>
                <a:spcPts val="0"/>
              </a:spcAft>
              <a:buClr>
                <a:schemeClr val="dk2"/>
              </a:buClr>
              <a:buSzPts val="1800"/>
              <a:buChar char="-"/>
            </a:pPr>
            <a:r>
              <a:rPr lang="en-US" sz="1800" b="1">
                <a:solidFill>
                  <a:schemeClr val="dk2"/>
                </a:solidFill>
              </a:rPr>
              <a:t>Mi sentivo a mio agio a ricercare i miei partner occasionali tramite siti di incontri/social network</a:t>
            </a:r>
            <a:endParaRPr sz="1800" b="1">
              <a:solidFill>
                <a:schemeClr val="dk2"/>
              </a:solidFill>
            </a:endParaRPr>
          </a:p>
          <a:p>
            <a:pPr marL="0" lvl="0" indent="0" algn="l" rtl="0">
              <a:lnSpc>
                <a:spcPct val="90000"/>
              </a:lnSpc>
              <a:spcBef>
                <a:spcPts val="1400"/>
              </a:spcBef>
              <a:spcAft>
                <a:spcPts val="0"/>
              </a:spcAft>
              <a:buSzPts val="1800"/>
              <a:buNone/>
            </a:pPr>
            <a:r>
              <a:rPr lang="en-US" sz="1800">
                <a:solidFill>
                  <a:schemeClr val="dk2"/>
                </a:solidFill>
              </a:rPr>
              <a:t>         *Completamente in disaccordo</a:t>
            </a:r>
            <a:endParaRPr sz="1800">
              <a:solidFill>
                <a:schemeClr val="dk2"/>
              </a:solidFill>
            </a:endParaRPr>
          </a:p>
          <a:p>
            <a:pPr marL="0" lvl="0" indent="0" algn="l" rtl="0">
              <a:lnSpc>
                <a:spcPct val="90000"/>
              </a:lnSpc>
              <a:spcBef>
                <a:spcPts val="1400"/>
              </a:spcBef>
              <a:spcAft>
                <a:spcPts val="0"/>
              </a:spcAft>
              <a:buSzPts val="1800"/>
              <a:buNone/>
            </a:pPr>
            <a:r>
              <a:rPr lang="en-US" sz="1800">
                <a:solidFill>
                  <a:schemeClr val="dk2"/>
                </a:solidFill>
              </a:rPr>
              <a:t>         *Parzialmente in disaccordo</a:t>
            </a:r>
            <a:endParaRPr sz="1800">
              <a:solidFill>
                <a:schemeClr val="dk2"/>
              </a:solidFill>
            </a:endParaRPr>
          </a:p>
          <a:p>
            <a:pPr marL="0" lvl="0" indent="0" algn="l" rtl="0">
              <a:lnSpc>
                <a:spcPct val="90000"/>
              </a:lnSpc>
              <a:spcBef>
                <a:spcPts val="1400"/>
              </a:spcBef>
              <a:spcAft>
                <a:spcPts val="0"/>
              </a:spcAft>
              <a:buSzPts val="1800"/>
              <a:buNone/>
            </a:pPr>
            <a:r>
              <a:rPr lang="en-US" sz="1800">
                <a:solidFill>
                  <a:schemeClr val="dk2"/>
                </a:solidFill>
              </a:rPr>
              <a:t>         *Nè in accordo nè in disaccordo</a:t>
            </a:r>
            <a:endParaRPr sz="1800">
              <a:solidFill>
                <a:schemeClr val="dk2"/>
              </a:solidFill>
            </a:endParaRPr>
          </a:p>
          <a:p>
            <a:pPr marL="0" lvl="0" indent="0" algn="l" rtl="0">
              <a:lnSpc>
                <a:spcPct val="90000"/>
              </a:lnSpc>
              <a:spcBef>
                <a:spcPts val="1400"/>
              </a:spcBef>
              <a:spcAft>
                <a:spcPts val="0"/>
              </a:spcAft>
              <a:buSzPts val="1800"/>
              <a:buNone/>
            </a:pPr>
            <a:r>
              <a:rPr lang="en-US" sz="1800">
                <a:solidFill>
                  <a:schemeClr val="dk2"/>
                </a:solidFill>
              </a:rPr>
              <a:t>         *Parzialmente d’accordo</a:t>
            </a:r>
            <a:endParaRPr sz="1800">
              <a:solidFill>
                <a:schemeClr val="dk2"/>
              </a:solidFill>
            </a:endParaRPr>
          </a:p>
          <a:p>
            <a:pPr marL="0" lvl="0" indent="0" algn="l" rtl="0">
              <a:lnSpc>
                <a:spcPct val="90000"/>
              </a:lnSpc>
              <a:spcBef>
                <a:spcPts val="1400"/>
              </a:spcBef>
              <a:spcAft>
                <a:spcPts val="0"/>
              </a:spcAft>
              <a:buSzPts val="1800"/>
              <a:buNone/>
            </a:pPr>
            <a:r>
              <a:rPr lang="en-US" sz="1800">
                <a:solidFill>
                  <a:schemeClr val="dk2"/>
                </a:solidFill>
              </a:rPr>
              <a:t>         *Completamente d’accordo</a:t>
            </a:r>
            <a:endParaRPr sz="1800">
              <a:solidFill>
                <a:schemeClr val="dk2"/>
              </a:solidFill>
            </a:endParaRPr>
          </a:p>
          <a:p>
            <a:pPr marL="457200" lvl="0" indent="0" algn="l" rtl="0">
              <a:lnSpc>
                <a:spcPct val="90000"/>
              </a:lnSpc>
              <a:spcBef>
                <a:spcPts val="1400"/>
              </a:spcBef>
              <a:spcAft>
                <a:spcPts val="200"/>
              </a:spcAft>
              <a:buSzPts val="1800"/>
              <a:buNone/>
            </a:pPr>
            <a:endParaRPr sz="1800">
              <a:solidFill>
                <a:schemeClr val="dk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39"/>
          <p:cNvSpPr txBox="1">
            <a:spLocks noGrp="1"/>
          </p:cNvSpPr>
          <p:nvPr>
            <p:ph type="title"/>
          </p:nvPr>
        </p:nvSpPr>
        <p:spPr>
          <a:xfrm>
            <a:off x="257875" y="2286009"/>
            <a:ext cx="2400300" cy="2286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dk1"/>
              </a:buClr>
              <a:buSzPts val="3600"/>
              <a:buFont typeface="Arial"/>
              <a:buNone/>
            </a:pPr>
            <a:r>
              <a:rPr lang="en-US">
                <a:solidFill>
                  <a:schemeClr val="lt1"/>
                </a:solidFill>
              </a:rPr>
              <a:t>Come abbiamo indagato questo ambito?</a:t>
            </a:r>
            <a:endParaRPr/>
          </a:p>
        </p:txBody>
      </p:sp>
      <p:sp>
        <p:nvSpPr>
          <p:cNvPr id="343" name="Google Shape;343;p39"/>
          <p:cNvSpPr txBox="1">
            <a:spLocks noGrp="1"/>
          </p:cNvSpPr>
          <p:nvPr>
            <p:ph type="body" idx="1"/>
          </p:nvPr>
        </p:nvSpPr>
        <p:spPr>
          <a:xfrm>
            <a:off x="3092700" y="1443900"/>
            <a:ext cx="6051300" cy="5257800"/>
          </a:xfrm>
          <a:prstGeom prst="rect">
            <a:avLst/>
          </a:prstGeom>
          <a:noFill/>
          <a:ln>
            <a:noFill/>
          </a:ln>
        </p:spPr>
        <p:txBody>
          <a:bodyPr spcFirstLastPara="1" wrap="square" lIns="0" tIns="45700" rIns="0" bIns="45700" anchor="t" anchorCtr="0">
            <a:noAutofit/>
          </a:bodyPr>
          <a:lstStyle/>
          <a:p>
            <a:pPr marL="457200" lvl="0" indent="-342900" algn="l" rtl="0">
              <a:lnSpc>
                <a:spcPct val="90000"/>
              </a:lnSpc>
              <a:spcBef>
                <a:spcPts val="1400"/>
              </a:spcBef>
              <a:spcAft>
                <a:spcPts val="0"/>
              </a:spcAft>
              <a:buClr>
                <a:srgbClr val="3F3F3F"/>
              </a:buClr>
              <a:buSzPts val="1800"/>
              <a:buChar char="-"/>
            </a:pPr>
            <a:r>
              <a:rPr lang="en-US" sz="1800" b="1">
                <a:solidFill>
                  <a:srgbClr val="3F3F3F"/>
                </a:solidFill>
              </a:rPr>
              <a:t>Utilizzavo siti di incontri/social network (Facebook, Instagram, Tinder…) per ricercare i miei partner occasionali</a:t>
            </a:r>
            <a:endParaRPr sz="1800" b="1">
              <a:solidFill>
                <a:srgbClr val="3F3F3F"/>
              </a:solidFill>
            </a:endParaRPr>
          </a:p>
          <a:p>
            <a:pPr marL="457200" lvl="0" indent="0" algn="l" rtl="0">
              <a:lnSpc>
                <a:spcPct val="90000"/>
              </a:lnSpc>
              <a:spcBef>
                <a:spcPts val="1400"/>
              </a:spcBef>
              <a:spcAft>
                <a:spcPts val="0"/>
              </a:spcAft>
              <a:buSzPts val="1800"/>
              <a:buNone/>
            </a:pPr>
            <a:r>
              <a:rPr lang="en-US" sz="1800">
                <a:solidFill>
                  <a:srgbClr val="3F3F3F"/>
                </a:solidFill>
              </a:rPr>
              <a:t>*Mai</a:t>
            </a:r>
            <a:endParaRPr sz="1800">
              <a:solidFill>
                <a:srgbClr val="3F3F3F"/>
              </a:solidFill>
            </a:endParaRPr>
          </a:p>
          <a:p>
            <a:pPr marL="457200" lvl="0" indent="0" algn="l" rtl="0">
              <a:lnSpc>
                <a:spcPct val="90000"/>
              </a:lnSpc>
              <a:spcBef>
                <a:spcPts val="1400"/>
              </a:spcBef>
              <a:spcAft>
                <a:spcPts val="0"/>
              </a:spcAft>
              <a:buSzPts val="1800"/>
              <a:buNone/>
            </a:pPr>
            <a:r>
              <a:rPr lang="en-US" sz="1800">
                <a:solidFill>
                  <a:srgbClr val="3F3F3F"/>
                </a:solidFill>
              </a:rPr>
              <a:t>*Raramento</a:t>
            </a:r>
            <a:endParaRPr sz="1800">
              <a:solidFill>
                <a:srgbClr val="3F3F3F"/>
              </a:solidFill>
            </a:endParaRPr>
          </a:p>
          <a:p>
            <a:pPr marL="457200" lvl="0" indent="0" algn="l" rtl="0">
              <a:lnSpc>
                <a:spcPct val="90000"/>
              </a:lnSpc>
              <a:spcBef>
                <a:spcPts val="1400"/>
              </a:spcBef>
              <a:spcAft>
                <a:spcPts val="0"/>
              </a:spcAft>
              <a:buSzPts val="1800"/>
              <a:buNone/>
            </a:pPr>
            <a:r>
              <a:rPr lang="en-US" sz="1800">
                <a:solidFill>
                  <a:srgbClr val="3F3F3F"/>
                </a:solidFill>
              </a:rPr>
              <a:t>*A volte</a:t>
            </a:r>
            <a:endParaRPr sz="1800">
              <a:solidFill>
                <a:srgbClr val="3F3F3F"/>
              </a:solidFill>
            </a:endParaRPr>
          </a:p>
          <a:p>
            <a:pPr marL="457200" lvl="0" indent="0" algn="l" rtl="0">
              <a:lnSpc>
                <a:spcPct val="90000"/>
              </a:lnSpc>
              <a:spcBef>
                <a:spcPts val="1400"/>
              </a:spcBef>
              <a:spcAft>
                <a:spcPts val="0"/>
              </a:spcAft>
              <a:buSzPts val="1800"/>
              <a:buNone/>
            </a:pPr>
            <a:r>
              <a:rPr lang="en-US" sz="1800">
                <a:solidFill>
                  <a:srgbClr val="3F3F3F"/>
                </a:solidFill>
              </a:rPr>
              <a:t>*Spesso</a:t>
            </a:r>
            <a:endParaRPr sz="1800">
              <a:solidFill>
                <a:srgbClr val="3F3F3F"/>
              </a:solidFill>
            </a:endParaRPr>
          </a:p>
          <a:p>
            <a:pPr marL="457200" lvl="0" indent="0" algn="l" rtl="0">
              <a:lnSpc>
                <a:spcPct val="90000"/>
              </a:lnSpc>
              <a:spcBef>
                <a:spcPts val="1400"/>
              </a:spcBef>
              <a:spcAft>
                <a:spcPts val="0"/>
              </a:spcAft>
              <a:buSzPts val="1800"/>
              <a:buNone/>
            </a:pPr>
            <a:r>
              <a:rPr lang="en-US" sz="1800">
                <a:solidFill>
                  <a:srgbClr val="3F3F3F"/>
                </a:solidFill>
              </a:rPr>
              <a:t>*Molto spesso</a:t>
            </a:r>
            <a:endParaRPr sz="1800">
              <a:solidFill>
                <a:srgbClr val="3F3F3F"/>
              </a:solidFill>
            </a:endParaRPr>
          </a:p>
          <a:p>
            <a:pPr marL="457200" lvl="0" indent="0" algn="l" rtl="0">
              <a:lnSpc>
                <a:spcPct val="90000"/>
              </a:lnSpc>
              <a:spcBef>
                <a:spcPts val="1200"/>
              </a:spcBef>
              <a:spcAft>
                <a:spcPts val="200"/>
              </a:spcAft>
              <a:buSzPts val="1800"/>
              <a:buNone/>
            </a:pPr>
            <a:endParaRPr>
              <a:solidFill>
                <a:srgbClr val="3F3F3F"/>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40"/>
          <p:cNvSpPr txBox="1">
            <a:spLocks noGrp="1"/>
          </p:cNvSpPr>
          <p:nvPr>
            <p:ph type="title"/>
          </p:nvPr>
        </p:nvSpPr>
        <p:spPr>
          <a:xfrm>
            <a:off x="402800" y="1373009"/>
            <a:ext cx="2400300" cy="2286000"/>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SzPts val="3600"/>
              <a:buNone/>
            </a:pPr>
            <a:r>
              <a:rPr lang="en-US" sz="4000"/>
              <a:t>Risultati</a:t>
            </a:r>
            <a:endParaRPr sz="4000"/>
          </a:p>
        </p:txBody>
      </p:sp>
      <p:sp>
        <p:nvSpPr>
          <p:cNvPr id="349" name="Google Shape;349;p40"/>
          <p:cNvSpPr/>
          <p:nvPr/>
        </p:nvSpPr>
        <p:spPr>
          <a:xfrm>
            <a:off x="3803350" y="1373000"/>
            <a:ext cx="688800" cy="284400"/>
          </a:xfrm>
          <a:prstGeom prst="rightArrow">
            <a:avLst>
              <a:gd name="adj1" fmla="val 50000"/>
              <a:gd name="adj2" fmla="val 50000"/>
            </a:avLst>
          </a:prstGeom>
          <a:solidFill>
            <a:srgbClr val="98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0" name="Google Shape;350;p40"/>
          <p:cNvSpPr txBox="1"/>
          <p:nvPr/>
        </p:nvSpPr>
        <p:spPr>
          <a:xfrm>
            <a:off x="4941350" y="1063150"/>
            <a:ext cx="3803400" cy="1437600"/>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rgbClr val="000000"/>
              </a:buClr>
              <a:buSzPts val="1800"/>
              <a:buFont typeface="Arial"/>
              <a:buNone/>
            </a:pPr>
            <a:r>
              <a:rPr lang="en-US" sz="1800" b="0" i="0" u="none" strike="noStrike" cap="none">
                <a:solidFill>
                  <a:srgbClr val="3F3F3F"/>
                </a:solidFill>
                <a:latin typeface="Calibri"/>
                <a:ea typeface="Calibri"/>
                <a:cs typeface="Calibri"/>
                <a:sym typeface="Calibri"/>
              </a:rPr>
              <a:t>Circa la </a:t>
            </a:r>
            <a:r>
              <a:rPr lang="en-US" sz="1800" b="1" i="0" u="none" strike="noStrike" cap="none">
                <a:solidFill>
                  <a:srgbClr val="3F3F3F"/>
                </a:solidFill>
                <a:latin typeface="Calibri"/>
                <a:ea typeface="Calibri"/>
                <a:cs typeface="Calibri"/>
                <a:sym typeface="Calibri"/>
              </a:rPr>
              <a:t>metà</a:t>
            </a:r>
            <a:r>
              <a:rPr lang="en-US" sz="1800" b="0" i="0" u="none" strike="noStrike" cap="none">
                <a:solidFill>
                  <a:srgbClr val="3F3F3F"/>
                </a:solidFill>
                <a:latin typeface="Calibri"/>
                <a:ea typeface="Calibri"/>
                <a:cs typeface="Calibri"/>
                <a:sym typeface="Calibri"/>
              </a:rPr>
              <a:t> dei partecipanti ha utilizzato social network o app di incontri per trovare un partner </a:t>
            </a:r>
            <a:endParaRPr sz="1800" b="0" i="0" u="none" strike="noStrike" cap="none">
              <a:solidFill>
                <a:srgbClr val="3F3F3F"/>
              </a:solidFill>
              <a:latin typeface="Calibri"/>
              <a:ea typeface="Calibri"/>
              <a:cs typeface="Calibri"/>
              <a:sym typeface="Calibri"/>
            </a:endParaRPr>
          </a:p>
        </p:txBody>
      </p:sp>
      <p:sp>
        <p:nvSpPr>
          <p:cNvPr id="351" name="Google Shape;351;p40"/>
          <p:cNvSpPr/>
          <p:nvPr/>
        </p:nvSpPr>
        <p:spPr>
          <a:xfrm>
            <a:off x="3883200" y="4177700"/>
            <a:ext cx="688800" cy="284400"/>
          </a:xfrm>
          <a:prstGeom prst="rightArrow">
            <a:avLst>
              <a:gd name="adj1" fmla="val 50000"/>
              <a:gd name="adj2" fmla="val 50000"/>
            </a:avLst>
          </a:prstGeom>
          <a:solidFill>
            <a:srgbClr val="98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2" name="Google Shape;352;p40"/>
          <p:cNvSpPr txBox="1"/>
          <p:nvPr/>
        </p:nvSpPr>
        <p:spPr>
          <a:xfrm>
            <a:off x="5076200" y="3858575"/>
            <a:ext cx="3399000" cy="973200"/>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rgbClr val="000000"/>
              </a:buClr>
              <a:buSzPts val="1800"/>
              <a:buFont typeface="Arial"/>
              <a:buNone/>
            </a:pPr>
            <a:r>
              <a:rPr lang="en-US" sz="1800" b="0" i="0" u="none" strike="noStrike" cap="none">
                <a:solidFill>
                  <a:srgbClr val="3F3F3F"/>
                </a:solidFill>
                <a:latin typeface="Calibri"/>
                <a:ea typeface="Calibri"/>
                <a:cs typeface="Calibri"/>
                <a:sym typeface="Calibri"/>
              </a:rPr>
              <a:t>Nè per quanto riguarda il </a:t>
            </a:r>
            <a:r>
              <a:rPr lang="en-US" sz="1800" b="1" i="0" u="none" strike="noStrike" cap="none">
                <a:solidFill>
                  <a:srgbClr val="3F3F3F"/>
                </a:solidFill>
                <a:latin typeface="Calibri"/>
                <a:ea typeface="Calibri"/>
                <a:cs typeface="Calibri"/>
                <a:sym typeface="Calibri"/>
              </a:rPr>
              <a:t>grado di tranquillità</a:t>
            </a:r>
            <a:r>
              <a:rPr lang="en-US" sz="1800" b="0" i="0" u="none" strike="noStrike" cap="none">
                <a:solidFill>
                  <a:srgbClr val="3F3F3F"/>
                </a:solidFill>
                <a:latin typeface="Calibri"/>
                <a:ea typeface="Calibri"/>
                <a:cs typeface="Calibri"/>
                <a:sym typeface="Calibri"/>
              </a:rPr>
              <a:t> dei partecipanti nel ricercare i partner attraverso social network o siti d’incontri</a:t>
            </a:r>
            <a:endParaRPr sz="1800" b="0" i="0" u="none" strike="noStrike" cap="none">
              <a:solidFill>
                <a:srgbClr val="3F3F3F"/>
              </a:solidFill>
              <a:latin typeface="Calibri"/>
              <a:ea typeface="Calibri"/>
              <a:cs typeface="Calibri"/>
              <a:sym typeface="Calibri"/>
            </a:endParaRPr>
          </a:p>
        </p:txBody>
      </p:sp>
      <p:sp>
        <p:nvSpPr>
          <p:cNvPr id="353" name="Google Shape;353;p40"/>
          <p:cNvSpPr txBox="1"/>
          <p:nvPr/>
        </p:nvSpPr>
        <p:spPr>
          <a:xfrm>
            <a:off x="3354125" y="2500750"/>
            <a:ext cx="5495400" cy="7092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rgbClr val="3F3F3F"/>
                </a:solidFill>
                <a:latin typeface="Calibri"/>
                <a:ea typeface="Calibri"/>
                <a:cs typeface="Calibri"/>
                <a:sym typeface="Calibri"/>
              </a:rPr>
              <a:t>Tra il periodo precedente all’emergenza sanitaria e il periodo attuale </a:t>
            </a:r>
            <a:r>
              <a:rPr lang="en-US" sz="1800" b="1" i="0" u="sng" strike="noStrike" cap="none">
                <a:solidFill>
                  <a:srgbClr val="3F3F3F"/>
                </a:solidFill>
                <a:latin typeface="Calibri"/>
                <a:ea typeface="Calibri"/>
                <a:cs typeface="Calibri"/>
                <a:sym typeface="Calibri"/>
              </a:rPr>
              <a:t>non si sono rilevate differenze significative</a:t>
            </a:r>
            <a:endParaRPr sz="1800" b="1" i="0" u="sng" strike="noStrike" cap="none">
              <a:solidFill>
                <a:srgbClr val="3F3F3F"/>
              </a:solidFill>
              <a:latin typeface="Calibri"/>
              <a:ea typeface="Calibri"/>
              <a:cs typeface="Calibri"/>
              <a:sym typeface="Calibri"/>
            </a:endParaRPr>
          </a:p>
        </p:txBody>
      </p:sp>
      <p:sp>
        <p:nvSpPr>
          <p:cNvPr id="354" name="Google Shape;354;p40"/>
          <p:cNvSpPr/>
          <p:nvPr/>
        </p:nvSpPr>
        <p:spPr>
          <a:xfrm>
            <a:off x="3883200" y="5707675"/>
            <a:ext cx="688800" cy="284400"/>
          </a:xfrm>
          <a:prstGeom prst="rightArrow">
            <a:avLst>
              <a:gd name="adj1" fmla="val 50000"/>
              <a:gd name="adj2" fmla="val 50000"/>
            </a:avLst>
          </a:prstGeom>
          <a:solidFill>
            <a:srgbClr val="98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5" name="Google Shape;355;p40"/>
          <p:cNvSpPr txBox="1"/>
          <p:nvPr/>
        </p:nvSpPr>
        <p:spPr>
          <a:xfrm>
            <a:off x="5076200" y="5480400"/>
            <a:ext cx="3399000" cy="973200"/>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rgbClr val="000000"/>
              </a:buClr>
              <a:buSzPts val="1800"/>
              <a:buFont typeface="Arial"/>
              <a:buNone/>
            </a:pPr>
            <a:r>
              <a:rPr lang="en-US" sz="1800" b="0" i="0" u="none" strike="noStrike" cap="none">
                <a:solidFill>
                  <a:srgbClr val="3F3F3F"/>
                </a:solidFill>
                <a:latin typeface="Calibri"/>
                <a:ea typeface="Calibri"/>
                <a:cs typeface="Calibri"/>
                <a:sym typeface="Calibri"/>
              </a:rPr>
              <a:t>Nè rispetto alla </a:t>
            </a:r>
            <a:r>
              <a:rPr lang="en-US" sz="1800" b="1" i="0" u="none" strike="noStrike" cap="none">
                <a:solidFill>
                  <a:srgbClr val="3F3F3F"/>
                </a:solidFill>
                <a:latin typeface="Calibri"/>
                <a:ea typeface="Calibri"/>
                <a:cs typeface="Calibri"/>
                <a:sym typeface="Calibri"/>
              </a:rPr>
              <a:t>frequenza</a:t>
            </a:r>
            <a:r>
              <a:rPr lang="en-US" sz="1800" b="0" i="0" u="none" strike="noStrike" cap="none">
                <a:solidFill>
                  <a:srgbClr val="3F3F3F"/>
                </a:solidFill>
                <a:latin typeface="Calibri"/>
                <a:ea typeface="Calibri"/>
                <a:cs typeface="Calibri"/>
                <a:sym typeface="Calibri"/>
              </a:rPr>
              <a:t> di utilizzo dei social network o siti d’incontri</a:t>
            </a:r>
            <a:endParaRPr sz="1800" b="0" i="0" u="none" strike="noStrike" cap="none">
              <a:solidFill>
                <a:srgbClr val="3F3F3F"/>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59"/>
        <p:cNvGrpSpPr/>
        <p:nvPr/>
      </p:nvGrpSpPr>
      <p:grpSpPr>
        <a:xfrm>
          <a:off x="0" y="0"/>
          <a:ext cx="0" cy="0"/>
          <a:chOff x="0" y="0"/>
          <a:chExt cx="0" cy="0"/>
        </a:xfrm>
      </p:grpSpPr>
      <p:sp>
        <p:nvSpPr>
          <p:cNvPr id="360" name="Google Shape;360;p41"/>
          <p:cNvSpPr/>
          <p:nvPr/>
        </p:nvSpPr>
        <p:spPr>
          <a:xfrm>
            <a:off x="0" y="6400800"/>
            <a:ext cx="9144000"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1" name="Google Shape;361;p41"/>
          <p:cNvSpPr/>
          <p:nvPr/>
        </p:nvSpPr>
        <p:spPr>
          <a:xfrm>
            <a:off x="11" y="6334316"/>
            <a:ext cx="9143989" cy="66484"/>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362" name="Google Shape;362;p41"/>
          <p:cNvCxnSpPr/>
          <p:nvPr/>
        </p:nvCxnSpPr>
        <p:spPr>
          <a:xfrm>
            <a:off x="895149" y="1737845"/>
            <a:ext cx="7475220" cy="0"/>
          </a:xfrm>
          <a:prstGeom prst="straightConnector1">
            <a:avLst/>
          </a:prstGeom>
          <a:noFill/>
          <a:ln w="9525" cap="flat" cmpd="sng">
            <a:solidFill>
              <a:srgbClr val="7F7F7F"/>
            </a:solidFill>
            <a:prstDash val="solid"/>
            <a:round/>
            <a:headEnd type="none" w="sm" len="sm"/>
            <a:tailEnd type="none" w="sm" len="sm"/>
          </a:ln>
        </p:spPr>
      </p:cxnSp>
      <p:sp>
        <p:nvSpPr>
          <p:cNvPr id="363" name="Google Shape;363;p41"/>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364" name="Google Shape;364;p41"/>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5" name="Google Shape;365;p41"/>
          <p:cNvSpPr txBox="1">
            <a:spLocks noGrp="1"/>
          </p:cNvSpPr>
          <p:nvPr>
            <p:ph type="title"/>
          </p:nvPr>
        </p:nvSpPr>
        <p:spPr>
          <a:xfrm>
            <a:off x="369277" y="605896"/>
            <a:ext cx="2313633" cy="5646208"/>
          </a:xfrm>
          <a:prstGeom prst="rect">
            <a:avLst/>
          </a:prstGeom>
          <a:noFill/>
          <a:ln>
            <a:noFill/>
          </a:ln>
        </p:spPr>
        <p:txBody>
          <a:bodyPr spcFirstLastPara="1" wrap="square" lIns="91425" tIns="45700" rIns="91425" bIns="45700" anchor="ctr" anchorCtr="0">
            <a:noAutofit/>
          </a:bodyPr>
          <a:lstStyle/>
          <a:p>
            <a:pPr marL="0" lvl="0" indent="0" algn="l" rtl="0">
              <a:lnSpc>
                <a:spcPct val="85000"/>
              </a:lnSpc>
              <a:spcBef>
                <a:spcPts val="0"/>
              </a:spcBef>
              <a:spcAft>
                <a:spcPts val="0"/>
              </a:spcAft>
              <a:buClr>
                <a:srgbClr val="FFFFFF"/>
              </a:buClr>
              <a:buSzPts val="3200"/>
              <a:buFont typeface="Calibri"/>
              <a:buNone/>
            </a:pPr>
            <a:r>
              <a:rPr lang="en-US" sz="3200">
                <a:solidFill>
                  <a:srgbClr val="FFFFFF"/>
                </a:solidFill>
              </a:rPr>
              <a:t>Il ruolo del focus regolatorio</a:t>
            </a:r>
            <a:endParaRPr sz="3200">
              <a:solidFill>
                <a:srgbClr val="FFFFFF"/>
              </a:solidFill>
            </a:endParaRPr>
          </a:p>
        </p:txBody>
      </p:sp>
      <p:sp>
        <p:nvSpPr>
          <p:cNvPr id="366" name="Google Shape;366;p41"/>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7" name="Google Shape;367;p41"/>
          <p:cNvSpPr txBox="1"/>
          <p:nvPr/>
        </p:nvSpPr>
        <p:spPr>
          <a:xfrm>
            <a:off x="3556512" y="605896"/>
            <a:ext cx="4810247" cy="5646208"/>
          </a:xfrm>
          <a:prstGeom prst="rect">
            <a:avLst/>
          </a:prstGeom>
          <a:noFill/>
          <a:ln>
            <a:noFill/>
          </a:ln>
        </p:spPr>
        <p:txBody>
          <a:bodyPr spcFirstLastPara="1" wrap="square" lIns="0" tIns="45700" rIns="0" bIns="45700" anchor="ctr" anchorCtr="0">
            <a:noAutofit/>
          </a:bodyPr>
          <a:lstStyle/>
          <a:p>
            <a:pPr marL="285750" marR="0" lvl="0" indent="-285750" algn="l" rtl="0">
              <a:lnSpc>
                <a:spcPct val="90000"/>
              </a:lnSpc>
              <a:spcBef>
                <a:spcPts val="0"/>
              </a:spcBef>
              <a:spcAft>
                <a:spcPts val="0"/>
              </a:spcAft>
              <a:buClr>
                <a:schemeClr val="accent1"/>
              </a:buClr>
              <a:buSzPts val="1800"/>
              <a:buFont typeface="Calibri"/>
              <a:buChar char="•"/>
            </a:pPr>
            <a:r>
              <a:rPr lang="en-US" sz="1800" b="0" i="0" u="none" strike="noStrike" cap="none">
                <a:solidFill>
                  <a:srgbClr val="3F3F3F"/>
                </a:solidFill>
                <a:latin typeface="Calibri"/>
                <a:ea typeface="Calibri"/>
                <a:cs typeface="Calibri"/>
                <a:sym typeface="Calibri"/>
              </a:rPr>
              <a:t>Uno studio di </a:t>
            </a:r>
            <a:r>
              <a:rPr lang="en-US" sz="1800" b="0" i="0" u="none" strike="noStrike" cap="none">
                <a:solidFill>
                  <a:srgbClr val="FF0000"/>
                </a:solidFill>
                <a:latin typeface="Calibri"/>
                <a:ea typeface="Calibri"/>
                <a:cs typeface="Calibri"/>
                <a:sym typeface="Calibri"/>
              </a:rPr>
              <a:t>Rodrigues e Kargel</a:t>
            </a:r>
            <a:r>
              <a:rPr lang="en-US" sz="1800" b="0" i="0" u="none" strike="noStrike" cap="none">
                <a:solidFill>
                  <a:srgbClr val="3F3F3F"/>
                </a:solidFill>
                <a:latin typeface="Calibri"/>
                <a:ea typeface="Calibri"/>
                <a:cs typeface="Calibri"/>
                <a:sym typeface="Calibri"/>
              </a:rPr>
              <a:t> (2020) mette in evidenza il ruolo del focus regolatorio nei comportamenti sessuali all’interno della pandemia</a:t>
            </a:r>
            <a:endParaRPr sz="1800" b="0" i="0" u="none" strike="noStrike" cap="none">
              <a:solidFill>
                <a:srgbClr val="3F3F3F"/>
              </a:solidFill>
              <a:latin typeface="Calibri"/>
              <a:ea typeface="Calibri"/>
              <a:cs typeface="Calibri"/>
              <a:sym typeface="Calibri"/>
            </a:endParaRPr>
          </a:p>
          <a:p>
            <a:pPr marL="285750" marR="0" lvl="0" indent="-285750" algn="l" rtl="0">
              <a:lnSpc>
                <a:spcPct val="90000"/>
              </a:lnSpc>
              <a:spcBef>
                <a:spcPts val="600"/>
              </a:spcBef>
              <a:spcAft>
                <a:spcPts val="0"/>
              </a:spcAft>
              <a:buClr>
                <a:schemeClr val="accent1"/>
              </a:buClr>
              <a:buSzPts val="1800"/>
              <a:buFont typeface="Calibri"/>
              <a:buChar char="•"/>
            </a:pPr>
            <a:r>
              <a:rPr lang="en-US" sz="1800" b="0" i="0" u="none" strike="noStrike" cap="none">
                <a:solidFill>
                  <a:srgbClr val="3F3F3F"/>
                </a:solidFill>
                <a:latin typeface="Calibri"/>
                <a:ea typeface="Calibri"/>
                <a:cs typeface="Calibri"/>
                <a:sym typeface="Calibri"/>
              </a:rPr>
              <a:t>Persone focalizzate sulla </a:t>
            </a:r>
            <a:r>
              <a:rPr lang="en-US" sz="1800" b="0" i="0" u="none" strike="noStrike" cap="none">
                <a:solidFill>
                  <a:srgbClr val="FF0000"/>
                </a:solidFill>
                <a:latin typeface="Calibri"/>
                <a:ea typeface="Calibri"/>
                <a:cs typeface="Calibri"/>
                <a:sym typeface="Calibri"/>
              </a:rPr>
              <a:t>prevenzione del rischio </a:t>
            </a:r>
            <a:r>
              <a:rPr lang="en-US" sz="1800" b="0" i="0" u="none" strike="noStrike" cap="none">
                <a:solidFill>
                  <a:srgbClr val="3F3F3F"/>
                </a:solidFill>
                <a:latin typeface="Calibri"/>
                <a:ea typeface="Calibri"/>
                <a:cs typeface="Calibri"/>
                <a:sym typeface="Calibri"/>
              </a:rPr>
              <a:t>riportano meno paura per la situazione, si sentono più informate in quanto recuperano dati da fonti scientifiche e se praticano attività sessuale utilizzano le dovute precauzioni. Inoltre, non c’è associazione tra questa tipologia di focus e la volontà di fare sesso occasionale.</a:t>
            </a:r>
            <a:endParaRPr sz="1400" b="0" i="0" u="none" strike="noStrike" cap="none">
              <a:solidFill>
                <a:srgbClr val="000000"/>
              </a:solidFill>
              <a:latin typeface="Arial"/>
              <a:ea typeface="Arial"/>
              <a:cs typeface="Arial"/>
              <a:sym typeface="Arial"/>
            </a:endParaRPr>
          </a:p>
          <a:p>
            <a:pPr marL="285750" marR="0" lvl="0" indent="-285750" algn="l" rtl="0">
              <a:lnSpc>
                <a:spcPct val="90000"/>
              </a:lnSpc>
              <a:spcBef>
                <a:spcPts val="600"/>
              </a:spcBef>
              <a:spcAft>
                <a:spcPts val="0"/>
              </a:spcAft>
              <a:buClr>
                <a:schemeClr val="accent1"/>
              </a:buClr>
              <a:buSzPts val="1800"/>
              <a:buFont typeface="Calibri"/>
              <a:buChar char="•"/>
            </a:pPr>
            <a:r>
              <a:rPr lang="en-US" sz="1800" b="0" i="0" u="none" strike="noStrike" cap="none">
                <a:solidFill>
                  <a:srgbClr val="3F3F3F"/>
                </a:solidFill>
                <a:latin typeface="Calibri"/>
                <a:ea typeface="Calibri"/>
                <a:cs typeface="Calibri"/>
                <a:sym typeface="Calibri"/>
              </a:rPr>
              <a:t>Persone focalizzate sulla </a:t>
            </a:r>
            <a:r>
              <a:rPr lang="en-US" sz="1800" b="0" i="0" u="none" strike="noStrike" cap="none">
                <a:solidFill>
                  <a:srgbClr val="FF0000"/>
                </a:solidFill>
                <a:latin typeface="Calibri"/>
                <a:ea typeface="Calibri"/>
                <a:cs typeface="Calibri"/>
                <a:sym typeface="Calibri"/>
              </a:rPr>
              <a:t>promozione del piacere </a:t>
            </a:r>
            <a:r>
              <a:rPr lang="en-US" sz="1800" b="0" i="0" u="none" strike="noStrike" cap="none">
                <a:solidFill>
                  <a:srgbClr val="3F3F3F"/>
                </a:solidFill>
                <a:latin typeface="Calibri"/>
                <a:ea typeface="Calibri"/>
                <a:cs typeface="Calibri"/>
                <a:sym typeface="Calibri"/>
              </a:rPr>
              <a:t>riportano più paura del covid anche se si sentono informati: questo è probabilmente dovuto al fatto che utilizzano fonti contrastanti e spesso non scientifiche. Sono più propensi rispetto alla media ad avere sesso occasionale e ad avere sesso orale non protetto con partner con cui si sentono sicuri.</a:t>
            </a: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367">
                                            <p:txEl>
                                              <p:pRg st="0" end="0"/>
                                            </p:txEl>
                                          </p:spTgt>
                                        </p:tgtEl>
                                        <p:attrNameLst>
                                          <p:attrName>style.visibility</p:attrName>
                                        </p:attrNameLst>
                                      </p:cBhvr>
                                      <p:to>
                                        <p:strVal val="visible"/>
                                      </p:to>
                                    </p:set>
                                    <p:anim calcmode="lin" valueType="num">
                                      <p:cBhvr additive="base">
                                        <p:cTn id="7" dur="500"/>
                                        <p:tgtEl>
                                          <p:spTgt spid="367">
                                            <p:txEl>
                                              <p:pRg st="0" end="0"/>
                                            </p:txEl>
                                          </p:spTgt>
                                        </p:tgtEl>
                                        <p:attrNameLst>
                                          <p:attrName>ppt_x</p:attrName>
                                        </p:attrNameLst>
                                      </p:cBhvr>
                                      <p:tavLst>
                                        <p:tav tm="0">
                                          <p:val>
                                            <p:strVal val="#ppt_x+1"/>
                                          </p:val>
                                        </p:tav>
                                        <p:tav tm="100000">
                                          <p:val>
                                            <p:strVal val="#ppt_x"/>
                                          </p:val>
                                        </p:tav>
                                      </p:tavLst>
                                    </p:anim>
                                  </p:childTnLst>
                                </p:cTn>
                              </p:par>
                              <p:par>
                                <p:cTn id="8" presetID="2" presetClass="entr" presetSubtype="2" fill="hold" nodeType="withEffect">
                                  <p:stCondLst>
                                    <p:cond delay="0"/>
                                  </p:stCondLst>
                                  <p:childTnLst>
                                    <p:set>
                                      <p:cBhvr>
                                        <p:cTn id="9" dur="1" fill="hold">
                                          <p:stCondLst>
                                            <p:cond delay="0"/>
                                          </p:stCondLst>
                                        </p:cTn>
                                        <p:tgtEl>
                                          <p:spTgt spid="367">
                                            <p:txEl>
                                              <p:pRg st="1" end="1"/>
                                            </p:txEl>
                                          </p:spTgt>
                                        </p:tgtEl>
                                        <p:attrNameLst>
                                          <p:attrName>style.visibility</p:attrName>
                                        </p:attrNameLst>
                                      </p:cBhvr>
                                      <p:to>
                                        <p:strVal val="visible"/>
                                      </p:to>
                                    </p:set>
                                    <p:anim calcmode="lin" valueType="num">
                                      <p:cBhvr additive="base">
                                        <p:cTn id="10" dur="500"/>
                                        <p:tgtEl>
                                          <p:spTgt spid="367">
                                            <p:txEl>
                                              <p:pRg st="1" end="1"/>
                                            </p:txEl>
                                          </p:spTgt>
                                        </p:tgtEl>
                                        <p:attrNameLst>
                                          <p:attrName>ppt_x</p:attrName>
                                        </p:attrNameLst>
                                      </p:cBhvr>
                                      <p:tavLst>
                                        <p:tav tm="0">
                                          <p:val>
                                            <p:strVal val="#ppt_x+1"/>
                                          </p:val>
                                        </p:tav>
                                        <p:tav tm="100000">
                                          <p:val>
                                            <p:strVal val="#ppt_x"/>
                                          </p:val>
                                        </p:tav>
                                      </p:tavLst>
                                    </p:anim>
                                  </p:childTnLst>
                                </p:cTn>
                              </p:par>
                              <p:par>
                                <p:cTn id="11" presetID="2" presetClass="entr" presetSubtype="2" fill="hold" nodeType="withEffect">
                                  <p:stCondLst>
                                    <p:cond delay="0"/>
                                  </p:stCondLst>
                                  <p:childTnLst>
                                    <p:set>
                                      <p:cBhvr>
                                        <p:cTn id="12" dur="1" fill="hold">
                                          <p:stCondLst>
                                            <p:cond delay="0"/>
                                          </p:stCondLst>
                                        </p:cTn>
                                        <p:tgtEl>
                                          <p:spTgt spid="367">
                                            <p:txEl>
                                              <p:pRg st="2" end="2"/>
                                            </p:txEl>
                                          </p:spTgt>
                                        </p:tgtEl>
                                        <p:attrNameLst>
                                          <p:attrName>style.visibility</p:attrName>
                                        </p:attrNameLst>
                                      </p:cBhvr>
                                      <p:to>
                                        <p:strVal val="visible"/>
                                      </p:to>
                                    </p:set>
                                    <p:anim calcmode="lin" valueType="num">
                                      <p:cBhvr additive="base">
                                        <p:cTn id="13" dur="500"/>
                                        <p:tgtEl>
                                          <p:spTgt spid="367">
                                            <p:txEl>
                                              <p:pRg st="2" end="2"/>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42"/>
          <p:cNvSpPr txBox="1">
            <a:spLocks noGrp="1"/>
          </p:cNvSpPr>
          <p:nvPr>
            <p:ph type="title"/>
          </p:nvPr>
        </p:nvSpPr>
        <p:spPr>
          <a:xfrm>
            <a:off x="357891" y="2293070"/>
            <a:ext cx="2400300" cy="2286000"/>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rgbClr val="FFFFFF"/>
              </a:buClr>
              <a:buSzPts val="3600"/>
              <a:buFont typeface="Calibri"/>
              <a:buNone/>
            </a:pPr>
            <a:r>
              <a:rPr lang="en-US" sz="3300"/>
              <a:t>Versione italiana del “Regulatory focus pride” di Higgins</a:t>
            </a:r>
            <a:endParaRPr/>
          </a:p>
        </p:txBody>
      </p:sp>
      <p:grpSp>
        <p:nvGrpSpPr>
          <p:cNvPr id="373" name="Google Shape;373;p42"/>
          <p:cNvGrpSpPr/>
          <p:nvPr/>
        </p:nvGrpSpPr>
        <p:grpSpPr>
          <a:xfrm>
            <a:off x="3162436" y="115117"/>
            <a:ext cx="5868440" cy="6641906"/>
            <a:chOff x="1" y="1995"/>
            <a:chExt cx="5868440" cy="6641906"/>
          </a:xfrm>
        </p:grpSpPr>
        <p:sp>
          <p:nvSpPr>
            <p:cNvPr id="374" name="Google Shape;374;p42"/>
            <p:cNvSpPr/>
            <p:nvPr/>
          </p:nvSpPr>
          <p:spPr>
            <a:xfrm rot="5400000">
              <a:off x="-350953" y="352949"/>
              <a:ext cx="2339693" cy="1637785"/>
            </a:xfrm>
            <a:prstGeom prst="chevron">
              <a:avLst>
                <a:gd name="adj" fmla="val 50000"/>
              </a:avLst>
            </a:prstGeom>
            <a:solidFill>
              <a:srgbClr val="712016"/>
            </a:solidFill>
            <a:ln w="25400" cap="flat" cmpd="sng">
              <a:solidFill>
                <a:srgbClr val="712016"/>
              </a:solidFill>
              <a:prstDash val="solid"/>
              <a:round/>
              <a:headEnd type="none" w="sm" len="sm"/>
              <a:tailEnd type="none" w="sm" len="sm"/>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5" name="Google Shape;375;p42"/>
            <p:cNvSpPr txBox="1"/>
            <p:nvPr/>
          </p:nvSpPr>
          <p:spPr>
            <a:xfrm>
              <a:off x="2" y="820888"/>
              <a:ext cx="1637785" cy="701908"/>
            </a:xfrm>
            <a:prstGeom prst="rect">
              <a:avLst/>
            </a:prstGeom>
            <a:noFill/>
            <a:ln>
              <a:noFill/>
            </a:ln>
          </p:spPr>
          <p:txBody>
            <a:bodyPr spcFirstLastPara="1" wrap="square" lIns="14600" tIns="14600" rIns="14600" bIns="14600" anchor="ctr" anchorCtr="0">
              <a:noAutofit/>
            </a:bodyPr>
            <a:lstStyle/>
            <a:p>
              <a:pPr marL="0" marR="0" lvl="0" indent="0" algn="ctr" rtl="0">
                <a:lnSpc>
                  <a:spcPct val="90000"/>
                </a:lnSpc>
                <a:spcBef>
                  <a:spcPts val="0"/>
                </a:spcBef>
                <a:spcAft>
                  <a:spcPts val="0"/>
                </a:spcAft>
                <a:buClr>
                  <a:srgbClr val="000000"/>
                </a:buClr>
                <a:buSzPts val="2300"/>
                <a:buFont typeface="Arial"/>
                <a:buNone/>
              </a:pPr>
              <a:r>
                <a:rPr lang="en-US" sz="2300" b="0" i="0" u="none" strike="noStrike" cap="none">
                  <a:solidFill>
                    <a:schemeClr val="lt1"/>
                  </a:solidFill>
                  <a:latin typeface="Arial"/>
                  <a:ea typeface="Arial"/>
                  <a:cs typeface="Arial"/>
                  <a:sym typeface="Arial"/>
                </a:rPr>
                <a:t>11 Domande</a:t>
              </a:r>
              <a:endParaRPr sz="1400" b="0" i="0" u="none" strike="noStrike" cap="none">
                <a:solidFill>
                  <a:srgbClr val="000000"/>
                </a:solidFill>
                <a:latin typeface="Arial"/>
                <a:ea typeface="Arial"/>
                <a:cs typeface="Arial"/>
                <a:sym typeface="Arial"/>
              </a:endParaRPr>
            </a:p>
          </p:txBody>
        </p:sp>
        <p:sp>
          <p:nvSpPr>
            <p:cNvPr id="376" name="Google Shape;376;p42"/>
            <p:cNvSpPr/>
            <p:nvPr/>
          </p:nvSpPr>
          <p:spPr>
            <a:xfrm rot="5400000">
              <a:off x="2992713" y="-1352933"/>
              <a:ext cx="1520800" cy="4230657"/>
            </a:xfrm>
            <a:prstGeom prst="round2SameRect">
              <a:avLst>
                <a:gd name="adj1" fmla="val 16667"/>
                <a:gd name="adj2" fmla="val 0"/>
              </a:avLst>
            </a:prstGeom>
            <a:solidFill>
              <a:schemeClr val="lt1">
                <a:alpha val="89411"/>
              </a:schemeClr>
            </a:solidFill>
            <a:ln w="25400" cap="flat" cmpd="sng">
              <a:solidFill>
                <a:srgbClr val="71201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7" name="Google Shape;377;p42"/>
            <p:cNvSpPr txBox="1"/>
            <p:nvPr/>
          </p:nvSpPr>
          <p:spPr>
            <a:xfrm>
              <a:off x="1637785" y="76234"/>
              <a:ext cx="4156418" cy="1372322"/>
            </a:xfrm>
            <a:prstGeom prst="rect">
              <a:avLst/>
            </a:prstGeom>
            <a:noFill/>
            <a:ln>
              <a:noFill/>
            </a:ln>
          </p:spPr>
          <p:txBody>
            <a:bodyPr spcFirstLastPara="1" wrap="square" lIns="163575" tIns="14600" rIns="14600" bIns="14600" anchor="ctr" anchorCtr="0">
              <a:noAutofit/>
            </a:bodyPr>
            <a:lstStyle/>
            <a:p>
              <a:pPr marL="228600" marR="0" lvl="1" indent="-228600" algn="l" rtl="0">
                <a:lnSpc>
                  <a:spcPct val="90000"/>
                </a:lnSpc>
                <a:spcBef>
                  <a:spcPts val="0"/>
                </a:spcBef>
                <a:spcAft>
                  <a:spcPts val="0"/>
                </a:spcAft>
                <a:buClr>
                  <a:srgbClr val="000000"/>
                </a:buClr>
                <a:buSzPts val="2300"/>
                <a:buFont typeface="Arial"/>
                <a:buChar char="•"/>
              </a:pPr>
              <a:r>
                <a:rPr lang="en-US" sz="2300" b="0" i="0" u="none" strike="noStrike" cap="none">
                  <a:solidFill>
                    <a:srgbClr val="000000"/>
                  </a:solidFill>
                  <a:latin typeface="Arial"/>
                  <a:ea typeface="Arial"/>
                  <a:cs typeface="Arial"/>
                  <a:sym typeface="Arial"/>
                </a:rPr>
                <a:t>Scala likert da 1 a 5</a:t>
              </a:r>
              <a:endParaRPr sz="1400" b="0" i="0" u="none" strike="noStrike" cap="none">
                <a:solidFill>
                  <a:srgbClr val="000000"/>
                </a:solidFill>
                <a:latin typeface="Arial"/>
                <a:ea typeface="Arial"/>
                <a:cs typeface="Arial"/>
                <a:sym typeface="Arial"/>
              </a:endParaRPr>
            </a:p>
            <a:p>
              <a:pPr marL="228600" marR="0" lvl="1" indent="-228600" algn="l" rtl="0">
                <a:lnSpc>
                  <a:spcPct val="90000"/>
                </a:lnSpc>
                <a:spcBef>
                  <a:spcPts val="345"/>
                </a:spcBef>
                <a:spcAft>
                  <a:spcPts val="0"/>
                </a:spcAft>
                <a:buClr>
                  <a:srgbClr val="000000"/>
                </a:buClr>
                <a:buSzPts val="2300"/>
                <a:buFont typeface="Arial"/>
                <a:buChar char="•"/>
              </a:pPr>
              <a:r>
                <a:rPr lang="en-US" sz="2300" b="0" i="0" u="none" strike="noStrike" cap="none">
                  <a:solidFill>
                    <a:srgbClr val="000000"/>
                  </a:solidFill>
                  <a:latin typeface="Arial"/>
                  <a:ea typeface="Arial"/>
                  <a:cs typeface="Arial"/>
                  <a:sym typeface="Arial"/>
                </a:rPr>
                <a:t>Aspetti della propria infanzia</a:t>
              </a:r>
              <a:endParaRPr sz="1400" b="0" i="0" u="none" strike="noStrike" cap="none">
                <a:solidFill>
                  <a:srgbClr val="000000"/>
                </a:solidFill>
                <a:latin typeface="Arial"/>
                <a:ea typeface="Arial"/>
                <a:cs typeface="Arial"/>
                <a:sym typeface="Arial"/>
              </a:endParaRPr>
            </a:p>
            <a:p>
              <a:pPr marL="228600" marR="0" lvl="1" indent="-228600" algn="l" rtl="0">
                <a:lnSpc>
                  <a:spcPct val="90000"/>
                </a:lnSpc>
                <a:spcBef>
                  <a:spcPts val="345"/>
                </a:spcBef>
                <a:spcAft>
                  <a:spcPts val="0"/>
                </a:spcAft>
                <a:buClr>
                  <a:srgbClr val="000000"/>
                </a:buClr>
                <a:buSzPts val="2300"/>
                <a:buFont typeface="Arial"/>
                <a:buChar char="•"/>
              </a:pPr>
              <a:r>
                <a:rPr lang="en-US" sz="2300" b="0" i="0" u="none" strike="noStrike" cap="none">
                  <a:solidFill>
                    <a:srgbClr val="000000"/>
                  </a:solidFill>
                  <a:latin typeface="Arial"/>
                  <a:ea typeface="Arial"/>
                  <a:cs typeface="Arial"/>
                  <a:sym typeface="Arial"/>
                </a:rPr>
                <a:t>Capacità di raggiungere gli obbiettivi</a:t>
              </a:r>
              <a:endParaRPr sz="1400" b="0" i="0" u="none" strike="noStrike" cap="none">
                <a:solidFill>
                  <a:srgbClr val="000000"/>
                </a:solidFill>
                <a:latin typeface="Arial"/>
                <a:ea typeface="Arial"/>
                <a:cs typeface="Arial"/>
                <a:sym typeface="Arial"/>
              </a:endParaRPr>
            </a:p>
          </p:txBody>
        </p:sp>
        <p:sp>
          <p:nvSpPr>
            <p:cNvPr id="378" name="Google Shape;378;p42"/>
            <p:cNvSpPr/>
            <p:nvPr/>
          </p:nvSpPr>
          <p:spPr>
            <a:xfrm rot="5400000">
              <a:off x="-350953" y="2504055"/>
              <a:ext cx="2339693" cy="1637785"/>
            </a:xfrm>
            <a:prstGeom prst="chevron">
              <a:avLst>
                <a:gd name="adj" fmla="val 50000"/>
              </a:avLst>
            </a:prstGeom>
            <a:solidFill>
              <a:srgbClr val="C2837F"/>
            </a:solidFill>
            <a:ln w="25400" cap="flat" cmpd="sng">
              <a:solidFill>
                <a:srgbClr val="C2837F"/>
              </a:solidFill>
              <a:prstDash val="solid"/>
              <a:round/>
              <a:headEnd type="none" w="sm" len="sm"/>
              <a:tailEnd type="none" w="sm" len="sm"/>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9" name="Google Shape;379;p42"/>
            <p:cNvSpPr txBox="1"/>
            <p:nvPr/>
          </p:nvSpPr>
          <p:spPr>
            <a:xfrm>
              <a:off x="2" y="2971994"/>
              <a:ext cx="1637785" cy="701908"/>
            </a:xfrm>
            <a:prstGeom prst="rect">
              <a:avLst/>
            </a:prstGeom>
            <a:noFill/>
            <a:ln>
              <a:noFill/>
            </a:ln>
          </p:spPr>
          <p:txBody>
            <a:bodyPr spcFirstLastPara="1" wrap="square" lIns="14600" tIns="14600" rIns="14600" bIns="14600" anchor="ctr" anchorCtr="0">
              <a:noAutofit/>
            </a:bodyPr>
            <a:lstStyle/>
            <a:p>
              <a:pPr marL="0" marR="0" lvl="0" indent="0" algn="ctr" rtl="0">
                <a:lnSpc>
                  <a:spcPct val="90000"/>
                </a:lnSpc>
                <a:spcBef>
                  <a:spcPts val="0"/>
                </a:spcBef>
                <a:spcAft>
                  <a:spcPts val="0"/>
                </a:spcAft>
                <a:buClr>
                  <a:srgbClr val="000000"/>
                </a:buClr>
                <a:buSzPts val="2300"/>
                <a:buFont typeface="Arial"/>
                <a:buNone/>
              </a:pPr>
              <a:r>
                <a:rPr lang="en-US" sz="2300" b="0" i="0" u="none" strike="noStrike" cap="none">
                  <a:solidFill>
                    <a:schemeClr val="lt1"/>
                  </a:solidFill>
                  <a:latin typeface="Arial"/>
                  <a:ea typeface="Arial"/>
                  <a:cs typeface="Arial"/>
                  <a:sym typeface="Arial"/>
                </a:rPr>
                <a:t>Focus di promozione</a:t>
              </a:r>
              <a:endParaRPr sz="1400" b="0" i="0" u="none" strike="noStrike" cap="none">
                <a:solidFill>
                  <a:srgbClr val="000000"/>
                </a:solidFill>
                <a:latin typeface="Arial"/>
                <a:ea typeface="Arial"/>
                <a:cs typeface="Arial"/>
                <a:sym typeface="Arial"/>
              </a:endParaRPr>
            </a:p>
          </p:txBody>
        </p:sp>
        <p:sp>
          <p:nvSpPr>
            <p:cNvPr id="380" name="Google Shape;380;p42"/>
            <p:cNvSpPr/>
            <p:nvPr/>
          </p:nvSpPr>
          <p:spPr>
            <a:xfrm rot="5400000">
              <a:off x="2992713" y="798173"/>
              <a:ext cx="1520800" cy="4230657"/>
            </a:xfrm>
            <a:prstGeom prst="round2SameRect">
              <a:avLst>
                <a:gd name="adj1" fmla="val 16667"/>
                <a:gd name="adj2" fmla="val 0"/>
              </a:avLst>
            </a:prstGeom>
            <a:solidFill>
              <a:schemeClr val="lt1">
                <a:alpha val="89411"/>
              </a:schemeClr>
            </a:solidFill>
            <a:ln w="25400" cap="flat" cmpd="sng">
              <a:solidFill>
                <a:srgbClr val="BD787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1" name="Google Shape;381;p42"/>
            <p:cNvSpPr txBox="1"/>
            <p:nvPr/>
          </p:nvSpPr>
          <p:spPr>
            <a:xfrm>
              <a:off x="1637785" y="2227341"/>
              <a:ext cx="4156418" cy="1372322"/>
            </a:xfrm>
            <a:prstGeom prst="rect">
              <a:avLst/>
            </a:prstGeom>
            <a:noFill/>
            <a:ln>
              <a:noFill/>
            </a:ln>
          </p:spPr>
          <p:txBody>
            <a:bodyPr spcFirstLastPara="1" wrap="square" lIns="163575" tIns="14600" rIns="14600" bIns="14600" anchor="ctr" anchorCtr="0">
              <a:noAutofit/>
            </a:bodyPr>
            <a:lstStyle/>
            <a:p>
              <a:pPr marL="228600" marR="0" lvl="1" indent="-228600" algn="l" rtl="0">
                <a:lnSpc>
                  <a:spcPct val="90000"/>
                </a:lnSpc>
                <a:spcBef>
                  <a:spcPts val="0"/>
                </a:spcBef>
                <a:spcAft>
                  <a:spcPts val="0"/>
                </a:spcAft>
                <a:buClr>
                  <a:srgbClr val="000000"/>
                </a:buClr>
                <a:buSzPts val="2300"/>
                <a:buFont typeface="Arial"/>
                <a:buChar char="•"/>
              </a:pPr>
              <a:r>
                <a:rPr lang="en-US" sz="2300" b="0" i="0" u="none" strike="noStrike" cap="none">
                  <a:solidFill>
                    <a:srgbClr val="000000"/>
                  </a:solidFill>
                  <a:latin typeface="Arial"/>
                  <a:ea typeface="Arial"/>
                  <a:cs typeface="Arial"/>
                  <a:sym typeface="Arial"/>
                </a:rPr>
                <a:t>Quanto spesso riesci bene nelle diverse cose che provi a fare?</a:t>
              </a:r>
              <a:endParaRPr sz="1400" b="0" i="0" u="none" strike="noStrike" cap="none">
                <a:solidFill>
                  <a:srgbClr val="000000"/>
                </a:solidFill>
                <a:latin typeface="Arial"/>
                <a:ea typeface="Arial"/>
                <a:cs typeface="Arial"/>
                <a:sym typeface="Arial"/>
              </a:endParaRPr>
            </a:p>
          </p:txBody>
        </p:sp>
        <p:sp>
          <p:nvSpPr>
            <p:cNvPr id="382" name="Google Shape;382;p42"/>
            <p:cNvSpPr/>
            <p:nvPr/>
          </p:nvSpPr>
          <p:spPr>
            <a:xfrm rot="5400000">
              <a:off x="-350953" y="4655162"/>
              <a:ext cx="2339693" cy="1637785"/>
            </a:xfrm>
            <a:prstGeom prst="chevron">
              <a:avLst>
                <a:gd name="adj" fmla="val 50000"/>
              </a:avLst>
            </a:prstGeom>
            <a:solidFill>
              <a:srgbClr val="C2837F"/>
            </a:solidFill>
            <a:ln w="25400" cap="flat" cmpd="sng">
              <a:solidFill>
                <a:srgbClr val="C2837F"/>
              </a:solidFill>
              <a:prstDash val="solid"/>
              <a:round/>
              <a:headEnd type="none" w="sm" len="sm"/>
              <a:tailEnd type="none" w="sm" len="sm"/>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3" name="Google Shape;383;p42"/>
            <p:cNvSpPr txBox="1"/>
            <p:nvPr/>
          </p:nvSpPr>
          <p:spPr>
            <a:xfrm>
              <a:off x="2" y="5123101"/>
              <a:ext cx="1637785" cy="701908"/>
            </a:xfrm>
            <a:prstGeom prst="rect">
              <a:avLst/>
            </a:prstGeom>
            <a:noFill/>
            <a:ln>
              <a:noFill/>
            </a:ln>
          </p:spPr>
          <p:txBody>
            <a:bodyPr spcFirstLastPara="1" wrap="square" lIns="14600" tIns="14600" rIns="14600" bIns="14600" anchor="ctr" anchorCtr="0">
              <a:noAutofit/>
            </a:bodyPr>
            <a:lstStyle/>
            <a:p>
              <a:pPr marL="0" marR="0" lvl="0" indent="0" algn="ctr" rtl="0">
                <a:lnSpc>
                  <a:spcPct val="90000"/>
                </a:lnSpc>
                <a:spcBef>
                  <a:spcPts val="0"/>
                </a:spcBef>
                <a:spcAft>
                  <a:spcPts val="0"/>
                </a:spcAft>
                <a:buClr>
                  <a:srgbClr val="000000"/>
                </a:buClr>
                <a:buSzPts val="2300"/>
                <a:buFont typeface="Arial"/>
                <a:buNone/>
              </a:pPr>
              <a:r>
                <a:rPr lang="en-US" sz="2300" b="0" i="0" u="none" strike="noStrike" cap="none">
                  <a:solidFill>
                    <a:schemeClr val="lt1"/>
                  </a:solidFill>
                  <a:latin typeface="Arial"/>
                  <a:ea typeface="Arial"/>
                  <a:cs typeface="Arial"/>
                  <a:sym typeface="Arial"/>
                </a:rPr>
                <a:t>Focus di prevenzione</a:t>
              </a:r>
              <a:endParaRPr sz="1400" b="0" i="0" u="none" strike="noStrike" cap="none">
                <a:solidFill>
                  <a:srgbClr val="000000"/>
                </a:solidFill>
                <a:latin typeface="Arial"/>
                <a:ea typeface="Arial"/>
                <a:cs typeface="Arial"/>
                <a:sym typeface="Arial"/>
              </a:endParaRPr>
            </a:p>
          </p:txBody>
        </p:sp>
        <p:sp>
          <p:nvSpPr>
            <p:cNvPr id="384" name="Google Shape;384;p42"/>
            <p:cNvSpPr/>
            <p:nvPr/>
          </p:nvSpPr>
          <p:spPr>
            <a:xfrm rot="5400000">
              <a:off x="2992713" y="2949279"/>
              <a:ext cx="1520800" cy="4230657"/>
            </a:xfrm>
            <a:prstGeom prst="round2SameRect">
              <a:avLst>
                <a:gd name="adj1" fmla="val 16667"/>
                <a:gd name="adj2" fmla="val 0"/>
              </a:avLst>
            </a:prstGeom>
            <a:solidFill>
              <a:schemeClr val="lt1">
                <a:alpha val="89411"/>
              </a:schemeClr>
            </a:solidFill>
            <a:ln w="25400" cap="flat" cmpd="sng">
              <a:solidFill>
                <a:srgbClr val="BD787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5" name="Google Shape;385;p42"/>
            <p:cNvSpPr txBox="1"/>
            <p:nvPr/>
          </p:nvSpPr>
          <p:spPr>
            <a:xfrm>
              <a:off x="1637785" y="4378447"/>
              <a:ext cx="4156418" cy="1372322"/>
            </a:xfrm>
            <a:prstGeom prst="rect">
              <a:avLst/>
            </a:prstGeom>
            <a:noFill/>
            <a:ln>
              <a:noFill/>
            </a:ln>
          </p:spPr>
          <p:txBody>
            <a:bodyPr spcFirstLastPara="1" wrap="square" lIns="163575" tIns="14600" rIns="14600" bIns="14600" anchor="ctr" anchorCtr="0">
              <a:noAutofit/>
            </a:bodyPr>
            <a:lstStyle/>
            <a:p>
              <a:pPr marL="228600" marR="0" lvl="1" indent="-228600" algn="l" rtl="0">
                <a:lnSpc>
                  <a:spcPct val="90000"/>
                </a:lnSpc>
                <a:spcBef>
                  <a:spcPts val="0"/>
                </a:spcBef>
                <a:spcAft>
                  <a:spcPts val="0"/>
                </a:spcAft>
                <a:buClr>
                  <a:srgbClr val="000000"/>
                </a:buClr>
                <a:buSzPts val="2300"/>
                <a:buFont typeface="Arial"/>
                <a:buChar char="•"/>
              </a:pPr>
              <a:r>
                <a:rPr lang="en-US" sz="2300" b="0" i="0" u="none" strike="noStrike" cap="none">
                  <a:solidFill>
                    <a:srgbClr val="000000"/>
                  </a:solidFill>
                  <a:latin typeface="Arial"/>
                  <a:ea typeface="Arial"/>
                  <a:cs typeface="Arial"/>
                  <a:sym typeface="Arial"/>
                </a:rPr>
                <a:t>Crescendo, hai mai agito in modi che i tuoi genitori disapprovavano?</a:t>
              </a:r>
              <a:endParaRPr sz="1400" b="0" i="0" u="none" strike="noStrike" cap="none">
                <a:solidFill>
                  <a:srgbClr val="000000"/>
                </a:solidFill>
                <a:latin typeface="Arial"/>
                <a:ea typeface="Arial"/>
                <a:cs typeface="Arial"/>
                <a:sym typeface="Arial"/>
              </a:endParaRPr>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Google Shape;390;p43"/>
          <p:cNvSpPr txBox="1">
            <a:spLocks noGrp="1"/>
          </p:cNvSpPr>
          <p:nvPr>
            <p:ph type="title"/>
          </p:nvPr>
        </p:nvSpPr>
        <p:spPr>
          <a:xfrm>
            <a:off x="822960" y="286604"/>
            <a:ext cx="7543800" cy="1450757"/>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rgbClr val="3F3F3F"/>
              </a:buClr>
              <a:buSzPts val="1800"/>
              <a:buNone/>
            </a:pPr>
            <a:r>
              <a:rPr lang="en-US" sz="5200" b="1">
                <a:solidFill>
                  <a:srgbClr val="262626"/>
                </a:solidFill>
              </a:rPr>
              <a:t>Analisi statistica</a:t>
            </a:r>
            <a:endParaRPr sz="5200" b="1">
              <a:solidFill>
                <a:srgbClr val="262626"/>
              </a:solidFill>
            </a:endParaRPr>
          </a:p>
        </p:txBody>
      </p:sp>
      <p:sp>
        <p:nvSpPr>
          <p:cNvPr id="391" name="Google Shape;391;p43"/>
          <p:cNvSpPr/>
          <p:nvPr/>
        </p:nvSpPr>
        <p:spPr>
          <a:xfrm>
            <a:off x="1818039" y="2740843"/>
            <a:ext cx="612742" cy="1067586"/>
          </a:xfrm>
          <a:prstGeom prst="leftBrace">
            <a:avLst>
              <a:gd name="adj1" fmla="val 8333"/>
              <a:gd name="adj2" fmla="val 50000"/>
            </a:avLst>
          </a:prstGeom>
          <a:noFill/>
          <a:ln w="38100" cap="flat" cmpd="sng">
            <a:solidFill>
              <a:schemeClr val="accent2"/>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392" name="Google Shape;392;p43"/>
          <p:cNvSpPr txBox="1"/>
          <p:nvPr/>
        </p:nvSpPr>
        <p:spPr>
          <a:xfrm>
            <a:off x="214815" y="2766804"/>
            <a:ext cx="1603224" cy="1015663"/>
          </a:xfrm>
          <a:prstGeom prst="rect">
            <a:avLst/>
          </a:prstGeom>
          <a:solidFill>
            <a:schemeClr val="lt1"/>
          </a:solidFill>
          <a:ln w="25400" cap="flat" cmpd="sng">
            <a:solidFill>
              <a:schemeClr val="accent2"/>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0" i="0" u="none" strike="noStrike" cap="none">
                <a:solidFill>
                  <a:schemeClr val="dk1"/>
                </a:solidFill>
                <a:latin typeface="Arial"/>
                <a:ea typeface="Arial"/>
                <a:cs typeface="Arial"/>
                <a:sym typeface="Arial"/>
              </a:rPr>
              <a:t>Utilizzo protezioni (preservativi maschili/femminili) durante i rapporti penetrativi </a:t>
            </a:r>
            <a:endParaRPr sz="1200" b="0" i="0" u="none" strike="noStrike" cap="none">
              <a:solidFill>
                <a:schemeClr val="dk1"/>
              </a:solidFill>
              <a:latin typeface="Arial"/>
              <a:ea typeface="Arial"/>
              <a:cs typeface="Arial"/>
              <a:sym typeface="Arial"/>
            </a:endParaRPr>
          </a:p>
        </p:txBody>
      </p:sp>
      <p:sp>
        <p:nvSpPr>
          <p:cNvPr id="393" name="Google Shape;393;p43"/>
          <p:cNvSpPr/>
          <p:nvPr/>
        </p:nvSpPr>
        <p:spPr>
          <a:xfrm>
            <a:off x="1818039" y="4513041"/>
            <a:ext cx="612742" cy="1067586"/>
          </a:xfrm>
          <a:prstGeom prst="leftBrace">
            <a:avLst>
              <a:gd name="adj1" fmla="val 8333"/>
              <a:gd name="adj2" fmla="val 50000"/>
            </a:avLst>
          </a:prstGeom>
          <a:noFill/>
          <a:ln w="38100" cap="flat" cmpd="sng">
            <a:solidFill>
              <a:schemeClr val="accent2"/>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394" name="Google Shape;394;p43"/>
          <p:cNvSpPr txBox="1"/>
          <p:nvPr/>
        </p:nvSpPr>
        <p:spPr>
          <a:xfrm>
            <a:off x="214815" y="4631335"/>
            <a:ext cx="1603224" cy="830997"/>
          </a:xfrm>
          <a:prstGeom prst="rect">
            <a:avLst/>
          </a:prstGeom>
          <a:solidFill>
            <a:schemeClr val="lt1"/>
          </a:solidFill>
          <a:ln w="25400" cap="flat" cmpd="sng">
            <a:solidFill>
              <a:schemeClr val="accent2"/>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0" i="0" u="none" strike="noStrike" cap="none">
                <a:solidFill>
                  <a:schemeClr val="dk1"/>
                </a:solidFill>
                <a:latin typeface="Arial"/>
                <a:ea typeface="Arial"/>
                <a:cs typeface="Arial"/>
                <a:sym typeface="Arial"/>
              </a:rPr>
              <a:t>Utilizzo protezioni (preservativi, dental dam) durante i rapporti orali</a:t>
            </a:r>
            <a:endParaRPr sz="1200" b="0" i="0" u="none" strike="noStrike" cap="none">
              <a:solidFill>
                <a:schemeClr val="dk1"/>
              </a:solidFill>
              <a:latin typeface="Arial"/>
              <a:ea typeface="Arial"/>
              <a:cs typeface="Arial"/>
              <a:sym typeface="Arial"/>
            </a:endParaRPr>
          </a:p>
        </p:txBody>
      </p:sp>
      <p:pic>
        <p:nvPicPr>
          <p:cNvPr id="395" name="Google Shape;395;p43"/>
          <p:cNvPicPr preferRelativeResize="0"/>
          <p:nvPr/>
        </p:nvPicPr>
        <p:blipFill rotWithShape="1">
          <a:blip r:embed="rId3">
            <a:alphaModFix/>
          </a:blip>
          <a:srcRect/>
          <a:stretch/>
        </p:blipFill>
        <p:spPr>
          <a:xfrm>
            <a:off x="2430781" y="1945101"/>
            <a:ext cx="5974598" cy="3987130"/>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26"/>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206" name="Google Shape;206;p26"/>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7" name="Google Shape;207;p26"/>
          <p:cNvSpPr txBox="1">
            <a:spLocks noGrp="1"/>
          </p:cNvSpPr>
          <p:nvPr>
            <p:ph type="title"/>
          </p:nvPr>
        </p:nvSpPr>
        <p:spPr>
          <a:xfrm>
            <a:off x="277811" y="493162"/>
            <a:ext cx="2482494" cy="5646208"/>
          </a:xfrm>
          <a:prstGeom prst="rect">
            <a:avLst/>
          </a:prstGeom>
          <a:noFill/>
          <a:ln>
            <a:noFill/>
          </a:ln>
        </p:spPr>
        <p:txBody>
          <a:bodyPr spcFirstLastPara="1" wrap="square" lIns="91425" tIns="45700" rIns="91425" bIns="45700" anchor="ctr" anchorCtr="0">
            <a:noAutofit/>
          </a:bodyPr>
          <a:lstStyle/>
          <a:p>
            <a:pPr marL="0" lvl="0" indent="0" algn="l" rtl="0">
              <a:lnSpc>
                <a:spcPct val="85000"/>
              </a:lnSpc>
              <a:spcBef>
                <a:spcPts val="0"/>
              </a:spcBef>
              <a:spcAft>
                <a:spcPts val="0"/>
              </a:spcAft>
              <a:buClr>
                <a:srgbClr val="C00000"/>
              </a:buClr>
              <a:buSzPts val="3000"/>
              <a:buNone/>
            </a:pPr>
            <a:r>
              <a:rPr lang="en-US" sz="3200" b="1">
                <a:solidFill>
                  <a:srgbClr val="FFFFFF"/>
                </a:solidFill>
              </a:rPr>
              <a:t>Cosa intendiamo con sessualità occasionale?</a:t>
            </a:r>
            <a:endParaRPr sz="3200">
              <a:solidFill>
                <a:srgbClr val="FFFFFF"/>
              </a:solidFill>
            </a:endParaRPr>
          </a:p>
        </p:txBody>
      </p:sp>
      <p:sp>
        <p:nvSpPr>
          <p:cNvPr id="208" name="Google Shape;208;p26"/>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9" name="Google Shape;209;p26"/>
          <p:cNvSpPr txBox="1">
            <a:spLocks noGrp="1"/>
          </p:cNvSpPr>
          <p:nvPr>
            <p:ph type="body" idx="1"/>
          </p:nvPr>
        </p:nvSpPr>
        <p:spPr>
          <a:xfrm>
            <a:off x="3449727" y="300619"/>
            <a:ext cx="5274337" cy="1615859"/>
          </a:xfrm>
          <a:prstGeom prst="rect">
            <a:avLst/>
          </a:prstGeom>
          <a:noFill/>
          <a:ln>
            <a:noFill/>
          </a:ln>
        </p:spPr>
        <p:txBody>
          <a:bodyPr spcFirstLastPara="1" wrap="square" lIns="91425" tIns="45700" rIns="91425" bIns="45700" anchor="ctr" anchorCtr="0">
            <a:noAutofit/>
          </a:bodyPr>
          <a:lstStyle/>
          <a:p>
            <a:pPr marL="101600" lvl="0" indent="0" algn="l" rtl="0">
              <a:lnSpc>
                <a:spcPct val="90000"/>
              </a:lnSpc>
              <a:spcBef>
                <a:spcPts val="0"/>
              </a:spcBef>
              <a:spcAft>
                <a:spcPts val="0"/>
              </a:spcAft>
              <a:buSzPts val="2000"/>
              <a:buNone/>
            </a:pPr>
            <a:r>
              <a:rPr lang="en-US" sz="1800"/>
              <a:t>Con “</a:t>
            </a:r>
            <a:r>
              <a:rPr lang="en-US" sz="1800" b="1"/>
              <a:t>rapporto occasionale</a:t>
            </a:r>
            <a:r>
              <a:rPr lang="en-US" sz="1800"/>
              <a:t>” intendiamo qualunque scambio sessuale (dal petting al rapporto con penetrazione) tra persone che non sono impegnate in una relazione romantica o caratterizzata da un progetto comune.</a:t>
            </a:r>
            <a:endParaRPr sz="1800"/>
          </a:p>
          <a:p>
            <a:pPr marL="457200" lvl="0" indent="0" algn="l" rtl="0">
              <a:lnSpc>
                <a:spcPct val="90000"/>
              </a:lnSpc>
              <a:spcBef>
                <a:spcPts val="600"/>
              </a:spcBef>
              <a:spcAft>
                <a:spcPts val="0"/>
              </a:spcAft>
              <a:buSzPts val="1800"/>
              <a:buNone/>
            </a:pPr>
            <a:endParaRPr sz="1800"/>
          </a:p>
        </p:txBody>
      </p:sp>
      <p:sp>
        <p:nvSpPr>
          <p:cNvPr id="210" name="Google Shape;210;p26"/>
          <p:cNvSpPr txBox="1"/>
          <p:nvPr/>
        </p:nvSpPr>
        <p:spPr>
          <a:xfrm>
            <a:off x="3681773" y="1622116"/>
            <a:ext cx="4998764" cy="864297"/>
          </a:xfrm>
          <a:prstGeom prst="rect">
            <a:avLst/>
          </a:prstGeom>
          <a:noFill/>
          <a:ln>
            <a:noFill/>
          </a:ln>
        </p:spPr>
        <p:txBody>
          <a:bodyPr spcFirstLastPara="1" wrap="square" lIns="91425" tIns="45700" rIns="91425" bIns="45700" anchor="ctr" anchorCtr="0">
            <a:noAutofit/>
          </a:bodyPr>
          <a:lstStyle/>
          <a:p>
            <a:pPr marL="101600" marR="0" lvl="0" indent="0" algn="l" rtl="0">
              <a:lnSpc>
                <a:spcPct val="90000"/>
              </a:lnSpc>
              <a:spcBef>
                <a:spcPts val="0"/>
              </a:spcBef>
              <a:spcAft>
                <a:spcPts val="0"/>
              </a:spcAft>
              <a:buClr>
                <a:schemeClr val="accent1"/>
              </a:buClr>
              <a:buSzPts val="2000"/>
              <a:buFont typeface="Calibri"/>
              <a:buNone/>
            </a:pPr>
            <a:r>
              <a:rPr lang="en-US" sz="1800" b="0" i="0" u="none" strike="noStrike" cap="none">
                <a:solidFill>
                  <a:srgbClr val="3F3F3F"/>
                </a:solidFill>
                <a:latin typeface="Calibri"/>
                <a:ea typeface="Calibri"/>
                <a:cs typeface="Calibri"/>
                <a:sym typeface="Calibri"/>
              </a:rPr>
              <a:t>Tra i tipi di rapporti occasionali sono compresi:</a:t>
            </a:r>
            <a:endParaRPr sz="1400" b="0" i="0" u="none" strike="noStrike" cap="none">
              <a:solidFill>
                <a:srgbClr val="000000"/>
              </a:solidFill>
              <a:latin typeface="Arial"/>
              <a:ea typeface="Arial"/>
              <a:cs typeface="Arial"/>
              <a:sym typeface="Arial"/>
            </a:endParaRPr>
          </a:p>
        </p:txBody>
      </p:sp>
      <p:sp>
        <p:nvSpPr>
          <p:cNvPr id="211" name="Google Shape;211;p26"/>
          <p:cNvSpPr txBox="1"/>
          <p:nvPr/>
        </p:nvSpPr>
        <p:spPr>
          <a:xfrm>
            <a:off x="3681773" y="2693068"/>
            <a:ext cx="4810247" cy="1221291"/>
          </a:xfrm>
          <a:prstGeom prst="rect">
            <a:avLst/>
          </a:prstGeom>
          <a:noFill/>
          <a:ln>
            <a:noFill/>
          </a:ln>
        </p:spPr>
        <p:txBody>
          <a:bodyPr spcFirstLastPara="1" wrap="square" lIns="91425" tIns="45700" rIns="91425" bIns="45700" anchor="ctr" anchorCtr="0">
            <a:noAutofit/>
          </a:bodyPr>
          <a:lstStyle/>
          <a:p>
            <a:pPr marL="457200" marR="0" lvl="0" indent="-355600" algn="l" rtl="0">
              <a:lnSpc>
                <a:spcPct val="90000"/>
              </a:lnSpc>
              <a:spcBef>
                <a:spcPts val="0"/>
              </a:spcBef>
              <a:spcAft>
                <a:spcPts val="0"/>
              </a:spcAft>
              <a:buClr>
                <a:schemeClr val="accent1"/>
              </a:buClr>
              <a:buSzPts val="2000"/>
              <a:buFont typeface="Times New Roman"/>
              <a:buChar char="●"/>
            </a:pPr>
            <a:r>
              <a:rPr lang="en-US" sz="1800" b="0" i="0" u="none" strike="noStrike" cap="none">
                <a:solidFill>
                  <a:srgbClr val="3F3F3F"/>
                </a:solidFill>
                <a:latin typeface="Calibri"/>
                <a:ea typeface="Calibri"/>
                <a:cs typeface="Calibri"/>
                <a:sym typeface="Calibri"/>
              </a:rPr>
              <a:t>incontri di una notte: incontri sessuali occasionali di una sola volta in cui non c’è apertura personale, comunicazione o amicizia (“</a:t>
            </a:r>
            <a:r>
              <a:rPr lang="en-US" sz="1800" b="1" i="0" u="none" strike="noStrike" cap="none">
                <a:solidFill>
                  <a:srgbClr val="3F3F3F"/>
                </a:solidFill>
                <a:latin typeface="Calibri"/>
                <a:ea typeface="Calibri"/>
                <a:cs typeface="Calibri"/>
                <a:sym typeface="Calibri"/>
              </a:rPr>
              <a:t>one night stands</a:t>
            </a:r>
            <a:r>
              <a:rPr lang="en-US" sz="1800" b="0" i="0" u="none" strike="noStrike" cap="none">
                <a:solidFill>
                  <a:srgbClr val="3F3F3F"/>
                </a:solidFill>
                <a:latin typeface="Calibri"/>
                <a:ea typeface="Calibri"/>
                <a:cs typeface="Calibri"/>
                <a:sym typeface="Calibri"/>
              </a:rPr>
              <a:t>”) </a:t>
            </a:r>
            <a:endParaRPr sz="2000" b="0" i="0" u="none" strike="noStrike" cap="none">
              <a:solidFill>
                <a:srgbClr val="3F3F3F"/>
              </a:solidFill>
              <a:latin typeface="Calibri"/>
              <a:ea typeface="Calibri"/>
              <a:cs typeface="Calibri"/>
              <a:sym typeface="Calibri"/>
            </a:endParaRPr>
          </a:p>
          <a:p>
            <a:pPr marL="457200" marR="0" lvl="0" indent="0" algn="l" rtl="0">
              <a:lnSpc>
                <a:spcPct val="90000"/>
              </a:lnSpc>
              <a:spcBef>
                <a:spcPts val="600"/>
              </a:spcBef>
              <a:spcAft>
                <a:spcPts val="0"/>
              </a:spcAft>
              <a:buClr>
                <a:schemeClr val="accent1"/>
              </a:buClr>
              <a:buSzPts val="1800"/>
              <a:buFont typeface="Calibri"/>
              <a:buNone/>
            </a:pPr>
            <a:endParaRPr sz="1800" b="0" i="0" u="none" strike="noStrike" cap="none">
              <a:solidFill>
                <a:srgbClr val="3F3F3F"/>
              </a:solidFill>
              <a:latin typeface="Calibri"/>
              <a:ea typeface="Calibri"/>
              <a:cs typeface="Calibri"/>
              <a:sym typeface="Calibri"/>
            </a:endParaRPr>
          </a:p>
          <a:p>
            <a:pPr marL="101600" marR="0" lvl="0" indent="0" algn="l" rtl="0">
              <a:lnSpc>
                <a:spcPct val="90000"/>
              </a:lnSpc>
              <a:spcBef>
                <a:spcPts val="600"/>
              </a:spcBef>
              <a:spcAft>
                <a:spcPts val="600"/>
              </a:spcAft>
              <a:buClr>
                <a:schemeClr val="accent1"/>
              </a:buClr>
              <a:buSzPts val="2000"/>
              <a:buFont typeface="Calibri"/>
              <a:buNone/>
            </a:pPr>
            <a:endParaRPr sz="2000" b="0" i="0" u="none" strike="noStrike" cap="none">
              <a:solidFill>
                <a:srgbClr val="3F3F3F"/>
              </a:solidFill>
              <a:latin typeface="Calibri"/>
              <a:ea typeface="Calibri"/>
              <a:cs typeface="Calibri"/>
              <a:sym typeface="Calibri"/>
            </a:endParaRPr>
          </a:p>
        </p:txBody>
      </p:sp>
      <p:sp>
        <p:nvSpPr>
          <p:cNvPr id="212" name="Google Shape;212;p26"/>
          <p:cNvSpPr txBox="1"/>
          <p:nvPr/>
        </p:nvSpPr>
        <p:spPr>
          <a:xfrm>
            <a:off x="3681773" y="3764070"/>
            <a:ext cx="4810247" cy="1021283"/>
          </a:xfrm>
          <a:prstGeom prst="rect">
            <a:avLst/>
          </a:prstGeom>
          <a:noFill/>
          <a:ln>
            <a:noFill/>
          </a:ln>
        </p:spPr>
        <p:txBody>
          <a:bodyPr spcFirstLastPara="1" wrap="square" lIns="91425" tIns="45700" rIns="91425" bIns="45700" anchor="ctr" anchorCtr="0">
            <a:noAutofit/>
          </a:bodyPr>
          <a:lstStyle/>
          <a:p>
            <a:pPr marL="457200" marR="0" lvl="0" indent="-355600" algn="l" rtl="0">
              <a:lnSpc>
                <a:spcPct val="90000"/>
              </a:lnSpc>
              <a:spcBef>
                <a:spcPts val="0"/>
              </a:spcBef>
              <a:spcAft>
                <a:spcPts val="0"/>
              </a:spcAft>
              <a:buClr>
                <a:schemeClr val="accent1"/>
              </a:buClr>
              <a:buSzPts val="2000"/>
              <a:buFont typeface="Times New Roman"/>
              <a:buChar char="●"/>
            </a:pPr>
            <a:r>
              <a:rPr lang="en-US" sz="1800" b="0" i="0" u="none" strike="noStrike" cap="none">
                <a:solidFill>
                  <a:srgbClr val="3F3F3F"/>
                </a:solidFill>
                <a:latin typeface="Calibri"/>
                <a:ea typeface="Calibri"/>
                <a:cs typeface="Calibri"/>
                <a:sym typeface="Calibri"/>
              </a:rPr>
              <a:t>incontri di una notte che portano a incontri successivi esclusivamente di natura sessuale (“</a:t>
            </a:r>
            <a:r>
              <a:rPr lang="en-US" sz="1800" b="1" i="0" u="none" strike="noStrike" cap="none">
                <a:solidFill>
                  <a:srgbClr val="3F3F3F"/>
                </a:solidFill>
                <a:latin typeface="Calibri"/>
                <a:ea typeface="Calibri"/>
                <a:cs typeface="Calibri"/>
                <a:sym typeface="Calibri"/>
              </a:rPr>
              <a:t>booty calls</a:t>
            </a:r>
            <a:r>
              <a:rPr lang="en-US" sz="1800" b="0" i="0" u="none" strike="noStrike" cap="none">
                <a:solidFill>
                  <a:srgbClr val="3F3F3F"/>
                </a:solidFill>
                <a:latin typeface="Calibri"/>
                <a:ea typeface="Calibri"/>
                <a:cs typeface="Calibri"/>
                <a:sym typeface="Calibri"/>
              </a:rPr>
              <a:t>”) </a:t>
            </a:r>
            <a:endParaRPr sz="2000" b="0" i="0" u="none" strike="noStrike" cap="none">
              <a:solidFill>
                <a:srgbClr val="3F3F3F"/>
              </a:solidFill>
              <a:latin typeface="Calibri"/>
              <a:ea typeface="Calibri"/>
              <a:cs typeface="Calibri"/>
              <a:sym typeface="Calibri"/>
            </a:endParaRPr>
          </a:p>
          <a:p>
            <a:pPr marL="457200" marR="0" lvl="0" indent="0" algn="l" rtl="0">
              <a:lnSpc>
                <a:spcPct val="90000"/>
              </a:lnSpc>
              <a:spcBef>
                <a:spcPts val="600"/>
              </a:spcBef>
              <a:spcAft>
                <a:spcPts val="0"/>
              </a:spcAft>
              <a:buClr>
                <a:schemeClr val="accent1"/>
              </a:buClr>
              <a:buSzPts val="1800"/>
              <a:buFont typeface="Calibri"/>
              <a:buNone/>
            </a:pPr>
            <a:endParaRPr sz="1800" b="0" i="0" u="none" strike="noStrike" cap="none">
              <a:solidFill>
                <a:srgbClr val="3F3F3F"/>
              </a:solidFill>
              <a:latin typeface="Calibri"/>
              <a:ea typeface="Calibri"/>
              <a:cs typeface="Calibri"/>
              <a:sym typeface="Calibri"/>
            </a:endParaRPr>
          </a:p>
          <a:p>
            <a:pPr marL="101600" marR="0" lvl="0" indent="0" algn="l" rtl="0">
              <a:lnSpc>
                <a:spcPct val="90000"/>
              </a:lnSpc>
              <a:spcBef>
                <a:spcPts val="600"/>
              </a:spcBef>
              <a:spcAft>
                <a:spcPts val="600"/>
              </a:spcAft>
              <a:buClr>
                <a:schemeClr val="accent1"/>
              </a:buClr>
              <a:buSzPts val="2000"/>
              <a:buFont typeface="Calibri"/>
              <a:buNone/>
            </a:pPr>
            <a:endParaRPr sz="2000" b="0" i="0" u="none" strike="noStrike" cap="none">
              <a:solidFill>
                <a:srgbClr val="3F3F3F"/>
              </a:solidFill>
              <a:latin typeface="Calibri"/>
              <a:ea typeface="Calibri"/>
              <a:cs typeface="Calibri"/>
              <a:sym typeface="Calibri"/>
            </a:endParaRPr>
          </a:p>
        </p:txBody>
      </p:sp>
      <p:sp>
        <p:nvSpPr>
          <p:cNvPr id="213" name="Google Shape;213;p26"/>
          <p:cNvSpPr txBox="1"/>
          <p:nvPr/>
        </p:nvSpPr>
        <p:spPr>
          <a:xfrm>
            <a:off x="3681773" y="4450282"/>
            <a:ext cx="5650122" cy="1553229"/>
          </a:xfrm>
          <a:prstGeom prst="rect">
            <a:avLst/>
          </a:prstGeom>
          <a:noFill/>
          <a:ln>
            <a:noFill/>
          </a:ln>
        </p:spPr>
        <p:txBody>
          <a:bodyPr spcFirstLastPara="1" wrap="square" lIns="91425" tIns="45700" rIns="91425" bIns="45700" anchor="ctr" anchorCtr="0">
            <a:noAutofit/>
          </a:bodyPr>
          <a:lstStyle/>
          <a:p>
            <a:pPr marL="457200" marR="0" lvl="0" indent="-355600" algn="l" rtl="0">
              <a:lnSpc>
                <a:spcPct val="90000"/>
              </a:lnSpc>
              <a:spcBef>
                <a:spcPts val="0"/>
              </a:spcBef>
              <a:spcAft>
                <a:spcPts val="0"/>
              </a:spcAft>
              <a:buClr>
                <a:schemeClr val="accent1"/>
              </a:buClr>
              <a:buSzPts val="2000"/>
              <a:buFont typeface="Times New Roman"/>
              <a:buChar char="●"/>
            </a:pPr>
            <a:r>
              <a:rPr lang="en-US" sz="1800" b="0" i="0" u="none" strike="noStrike" cap="none">
                <a:solidFill>
                  <a:srgbClr val="3F3F3F"/>
                </a:solidFill>
                <a:latin typeface="Calibri"/>
                <a:ea typeface="Calibri"/>
                <a:cs typeface="Calibri"/>
                <a:sym typeface="Calibri"/>
              </a:rPr>
              <a:t>“</a:t>
            </a:r>
            <a:r>
              <a:rPr lang="en-US" sz="1800" b="1" i="0" u="none" strike="noStrike" cap="none">
                <a:solidFill>
                  <a:srgbClr val="3F3F3F"/>
                </a:solidFill>
                <a:latin typeface="Calibri"/>
                <a:ea typeface="Calibri"/>
                <a:cs typeface="Calibri"/>
                <a:sym typeface="Calibri"/>
              </a:rPr>
              <a:t>amici di letto</a:t>
            </a:r>
            <a:r>
              <a:rPr lang="en-US" sz="1800" b="0" i="0" u="none" strike="noStrike" cap="none">
                <a:solidFill>
                  <a:srgbClr val="3F3F3F"/>
                </a:solidFill>
                <a:latin typeface="Calibri"/>
                <a:ea typeface="Calibri"/>
                <a:cs typeface="Calibri"/>
                <a:sym typeface="Calibri"/>
              </a:rPr>
              <a:t>”: incontri occasionali che si verificano con grande frequenza, in cui si è sviluppato un certo grado di intimità </a:t>
            </a:r>
            <a:endParaRPr sz="2000" b="0" i="0" u="none" strike="noStrike" cap="none">
              <a:solidFill>
                <a:srgbClr val="3F3F3F"/>
              </a:solidFill>
              <a:latin typeface="Calibri"/>
              <a:ea typeface="Calibri"/>
              <a:cs typeface="Calibri"/>
              <a:sym typeface="Calibri"/>
            </a:endParaRPr>
          </a:p>
          <a:p>
            <a:pPr marL="457200" marR="0" lvl="0" indent="0" algn="l" rtl="0">
              <a:lnSpc>
                <a:spcPct val="90000"/>
              </a:lnSpc>
              <a:spcBef>
                <a:spcPts val="600"/>
              </a:spcBef>
              <a:spcAft>
                <a:spcPts val="0"/>
              </a:spcAft>
              <a:buClr>
                <a:schemeClr val="accent1"/>
              </a:buClr>
              <a:buSzPts val="1800"/>
              <a:buFont typeface="Calibri"/>
              <a:buNone/>
            </a:pPr>
            <a:endParaRPr sz="1800" b="0" i="0" u="none" strike="noStrike" cap="none">
              <a:solidFill>
                <a:srgbClr val="3F3F3F"/>
              </a:solidFill>
              <a:latin typeface="Calibri"/>
              <a:ea typeface="Calibri"/>
              <a:cs typeface="Calibri"/>
              <a:sym typeface="Calibri"/>
            </a:endParaRPr>
          </a:p>
          <a:p>
            <a:pPr marL="101600" marR="0" lvl="0" indent="0" algn="l" rtl="0">
              <a:lnSpc>
                <a:spcPct val="90000"/>
              </a:lnSpc>
              <a:spcBef>
                <a:spcPts val="600"/>
              </a:spcBef>
              <a:spcAft>
                <a:spcPts val="600"/>
              </a:spcAft>
              <a:buClr>
                <a:schemeClr val="accent1"/>
              </a:buClr>
              <a:buSzPts val="2000"/>
              <a:buFont typeface="Calibri"/>
              <a:buNone/>
            </a:pPr>
            <a:endParaRPr sz="2000" b="0" i="0" u="none" strike="noStrike" cap="none">
              <a:solidFill>
                <a:srgbClr val="3F3F3F"/>
              </a:solidFill>
              <a:latin typeface="Calibri"/>
              <a:ea typeface="Calibri"/>
              <a:cs typeface="Calibri"/>
              <a:sym typeface="Calibri"/>
            </a:endParaRPr>
          </a:p>
        </p:txBody>
      </p:sp>
      <p:sp>
        <p:nvSpPr>
          <p:cNvPr id="214" name="Google Shape;214;p26"/>
          <p:cNvSpPr txBox="1"/>
          <p:nvPr/>
        </p:nvSpPr>
        <p:spPr>
          <a:xfrm>
            <a:off x="3681773" y="5637123"/>
            <a:ext cx="5336966" cy="1354732"/>
          </a:xfrm>
          <a:prstGeom prst="rect">
            <a:avLst/>
          </a:prstGeom>
          <a:noFill/>
          <a:ln>
            <a:noFill/>
          </a:ln>
        </p:spPr>
        <p:txBody>
          <a:bodyPr spcFirstLastPara="1" wrap="square" lIns="91425" tIns="45700" rIns="91425" bIns="45700" anchor="ctr" anchorCtr="0">
            <a:noAutofit/>
          </a:bodyPr>
          <a:lstStyle/>
          <a:p>
            <a:pPr marL="457200" marR="0" lvl="0" indent="-355600" algn="l" rtl="0">
              <a:lnSpc>
                <a:spcPct val="90000"/>
              </a:lnSpc>
              <a:spcBef>
                <a:spcPts val="0"/>
              </a:spcBef>
              <a:spcAft>
                <a:spcPts val="0"/>
              </a:spcAft>
              <a:buClr>
                <a:schemeClr val="accent1"/>
              </a:buClr>
              <a:buSzPts val="2000"/>
              <a:buFont typeface="Times New Roman"/>
              <a:buChar char="●"/>
            </a:pPr>
            <a:r>
              <a:rPr lang="en-US" sz="1800" b="0" i="0" u="none" strike="noStrike" cap="none">
                <a:solidFill>
                  <a:srgbClr val="3F3F3F"/>
                </a:solidFill>
                <a:latin typeface="Calibri"/>
                <a:ea typeface="Calibri"/>
                <a:cs typeface="Calibri"/>
                <a:sym typeface="Calibri"/>
              </a:rPr>
              <a:t> “</a:t>
            </a:r>
            <a:r>
              <a:rPr lang="en-US" sz="1800" b="1" i="0" u="none" strike="noStrike" cap="none">
                <a:solidFill>
                  <a:srgbClr val="3F3F3F"/>
                </a:solidFill>
                <a:latin typeface="Calibri"/>
                <a:ea typeface="Calibri"/>
                <a:cs typeface="Calibri"/>
                <a:sym typeface="Calibri"/>
              </a:rPr>
              <a:t>amici con benefici</a:t>
            </a:r>
            <a:r>
              <a:rPr lang="en-US" sz="1800" b="0" i="0" u="none" strike="noStrike" cap="none">
                <a:solidFill>
                  <a:srgbClr val="3F3F3F"/>
                </a:solidFill>
                <a:latin typeface="Calibri"/>
                <a:ea typeface="Calibri"/>
                <a:cs typeface="Calibri"/>
                <a:sym typeface="Calibri"/>
              </a:rPr>
              <a:t>”: relazione di amicizia preesistente che si è trasformata poi in una relazione sessuale </a:t>
            </a:r>
            <a:endParaRPr sz="2000" b="0" i="0" u="none" strike="noStrike" cap="none">
              <a:solidFill>
                <a:srgbClr val="3F3F3F"/>
              </a:solidFill>
              <a:latin typeface="Calibri"/>
              <a:ea typeface="Calibri"/>
              <a:cs typeface="Calibri"/>
              <a:sym typeface="Calibri"/>
            </a:endParaRPr>
          </a:p>
          <a:p>
            <a:pPr marL="457200" marR="0" lvl="0" indent="0" algn="l" rtl="0">
              <a:lnSpc>
                <a:spcPct val="90000"/>
              </a:lnSpc>
              <a:spcBef>
                <a:spcPts val="600"/>
              </a:spcBef>
              <a:spcAft>
                <a:spcPts val="0"/>
              </a:spcAft>
              <a:buClr>
                <a:schemeClr val="accent1"/>
              </a:buClr>
              <a:buSzPts val="1800"/>
              <a:buFont typeface="Calibri"/>
              <a:buNone/>
            </a:pPr>
            <a:endParaRPr sz="1800" b="0" i="0" u="none" strike="noStrike" cap="none">
              <a:solidFill>
                <a:srgbClr val="3F3F3F"/>
              </a:solidFill>
              <a:latin typeface="Calibri"/>
              <a:ea typeface="Calibri"/>
              <a:cs typeface="Calibri"/>
              <a:sym typeface="Calibri"/>
            </a:endParaRPr>
          </a:p>
          <a:p>
            <a:pPr marL="101600" marR="0" lvl="0" indent="0" algn="l" rtl="0">
              <a:lnSpc>
                <a:spcPct val="90000"/>
              </a:lnSpc>
              <a:spcBef>
                <a:spcPts val="600"/>
              </a:spcBef>
              <a:spcAft>
                <a:spcPts val="600"/>
              </a:spcAft>
              <a:buClr>
                <a:schemeClr val="accent1"/>
              </a:buClr>
              <a:buSzPts val="2000"/>
              <a:buFont typeface="Calibri"/>
              <a:buNone/>
            </a:pPr>
            <a:endParaRPr sz="2000" b="0" i="0" u="none" strike="noStrike" cap="none">
              <a:solidFill>
                <a:srgbClr val="3F3F3F"/>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9">
                                            <p:txEl>
                                              <p:pRg st="0" end="0"/>
                                            </p:txEl>
                                          </p:spTgt>
                                        </p:tgtEl>
                                        <p:attrNameLst>
                                          <p:attrName>style.visibility</p:attrName>
                                        </p:attrNameLst>
                                      </p:cBhvr>
                                      <p:to>
                                        <p:strVal val="visible"/>
                                      </p:to>
                                    </p:set>
                                    <p:anim calcmode="lin" valueType="num">
                                      <p:cBhvr additive="base">
                                        <p:cTn id="7" dur="500"/>
                                        <p:tgtEl>
                                          <p:spTgt spid="20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09">
                                            <p:txEl>
                                              <p:pRg st="1" end="1"/>
                                            </p:txEl>
                                          </p:spTgt>
                                        </p:tgtEl>
                                        <p:attrNameLst>
                                          <p:attrName>style.visibility</p:attrName>
                                        </p:attrNameLst>
                                      </p:cBhvr>
                                      <p:to>
                                        <p:strVal val="visible"/>
                                      </p:to>
                                    </p:set>
                                    <p:anim calcmode="lin" valueType="num">
                                      <p:cBhvr additive="base">
                                        <p:cTn id="12" dur="500"/>
                                        <p:tgtEl>
                                          <p:spTgt spid="20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10"/>
                                        </p:tgtEl>
                                        <p:attrNameLst>
                                          <p:attrName>style.visibility</p:attrName>
                                        </p:attrNameLst>
                                      </p:cBhvr>
                                      <p:to>
                                        <p:strVal val="visible"/>
                                      </p:to>
                                    </p:set>
                                    <p:anim calcmode="lin" valueType="num">
                                      <p:cBhvr additive="base">
                                        <p:cTn id="17" dur="500"/>
                                        <p:tgtEl>
                                          <p:spTgt spid="210"/>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211"/>
                                        </p:tgtEl>
                                        <p:attrNameLst>
                                          <p:attrName>style.visibility</p:attrName>
                                        </p:attrNameLst>
                                      </p:cBhvr>
                                      <p:to>
                                        <p:strVal val="visible"/>
                                      </p:to>
                                    </p:set>
                                    <p:anim calcmode="lin" valueType="num">
                                      <p:cBhvr additive="base">
                                        <p:cTn id="22" dur="500"/>
                                        <p:tgtEl>
                                          <p:spTgt spid="211"/>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nodeType="clickEffect">
                                  <p:stCondLst>
                                    <p:cond delay="0"/>
                                  </p:stCondLst>
                                  <p:childTnLst>
                                    <p:set>
                                      <p:cBhvr>
                                        <p:cTn id="26" dur="1" fill="hold">
                                          <p:stCondLst>
                                            <p:cond delay="0"/>
                                          </p:stCondLst>
                                        </p:cTn>
                                        <p:tgtEl>
                                          <p:spTgt spid="212">
                                            <p:txEl>
                                              <p:pRg st="0" end="0"/>
                                            </p:txEl>
                                          </p:spTgt>
                                        </p:tgtEl>
                                        <p:attrNameLst>
                                          <p:attrName>style.visibility</p:attrName>
                                        </p:attrNameLst>
                                      </p:cBhvr>
                                      <p:to>
                                        <p:strVal val="visible"/>
                                      </p:to>
                                    </p:set>
                                    <p:anim calcmode="lin" valueType="num">
                                      <p:cBhvr additive="base">
                                        <p:cTn id="27" dur="500"/>
                                        <p:tgtEl>
                                          <p:spTgt spid="212">
                                            <p:txEl>
                                              <p:pRg st="0" end="0"/>
                                            </p:txEl>
                                          </p:spTgt>
                                        </p:tgtEl>
                                        <p:attrNameLst>
                                          <p:attrName>ppt_x</p:attrName>
                                        </p:attrNameLst>
                                      </p:cBhvr>
                                      <p:tavLst>
                                        <p:tav tm="0">
                                          <p:val>
                                            <p:strVal val="#ppt_x+1"/>
                                          </p:val>
                                        </p:tav>
                                        <p:tav tm="100000">
                                          <p:val>
                                            <p:strVal val="#ppt_x"/>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2" fill="hold" nodeType="clickEffect">
                                  <p:stCondLst>
                                    <p:cond delay="0"/>
                                  </p:stCondLst>
                                  <p:childTnLst>
                                    <p:set>
                                      <p:cBhvr>
                                        <p:cTn id="31" dur="1" fill="hold">
                                          <p:stCondLst>
                                            <p:cond delay="0"/>
                                          </p:stCondLst>
                                        </p:cTn>
                                        <p:tgtEl>
                                          <p:spTgt spid="212">
                                            <p:txEl>
                                              <p:pRg st="1" end="1"/>
                                            </p:txEl>
                                          </p:spTgt>
                                        </p:tgtEl>
                                        <p:attrNameLst>
                                          <p:attrName>style.visibility</p:attrName>
                                        </p:attrNameLst>
                                      </p:cBhvr>
                                      <p:to>
                                        <p:strVal val="visible"/>
                                      </p:to>
                                    </p:set>
                                    <p:anim calcmode="lin" valueType="num">
                                      <p:cBhvr additive="base">
                                        <p:cTn id="32" dur="500"/>
                                        <p:tgtEl>
                                          <p:spTgt spid="212">
                                            <p:txEl>
                                              <p:pRg st="1" end="1"/>
                                            </p:txEl>
                                          </p:spTgt>
                                        </p:tgtEl>
                                        <p:attrNameLst>
                                          <p:attrName>ppt_x</p:attrName>
                                        </p:attrNameLst>
                                      </p:cBhvr>
                                      <p:tavLst>
                                        <p:tav tm="0">
                                          <p:val>
                                            <p:strVal val="#ppt_x+1"/>
                                          </p:val>
                                        </p:tav>
                                        <p:tav tm="100000">
                                          <p:val>
                                            <p:strVal val="#ppt_x"/>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212">
                                            <p:txEl>
                                              <p:pRg st="2" end="2"/>
                                            </p:txEl>
                                          </p:spTgt>
                                        </p:tgtEl>
                                        <p:attrNameLst>
                                          <p:attrName>style.visibility</p:attrName>
                                        </p:attrNameLst>
                                      </p:cBhvr>
                                      <p:to>
                                        <p:strVal val="visible"/>
                                      </p:to>
                                    </p:set>
                                    <p:anim calcmode="lin" valueType="num">
                                      <p:cBhvr additive="base">
                                        <p:cTn id="37" dur="500"/>
                                        <p:tgtEl>
                                          <p:spTgt spid="212">
                                            <p:txEl>
                                              <p:pRg st="2" end="2"/>
                                            </p:txEl>
                                          </p:spTgt>
                                        </p:tgtEl>
                                        <p:attrNameLst>
                                          <p:attrName>ppt_x</p:attrName>
                                        </p:attrNameLst>
                                      </p:cBhvr>
                                      <p:tavLst>
                                        <p:tav tm="0">
                                          <p:val>
                                            <p:strVal val="#ppt_x+1"/>
                                          </p:val>
                                        </p:tav>
                                        <p:tav tm="100000">
                                          <p:val>
                                            <p:strVal val="#ppt_x"/>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nodeType="clickEffect">
                                  <p:stCondLst>
                                    <p:cond delay="0"/>
                                  </p:stCondLst>
                                  <p:childTnLst>
                                    <p:set>
                                      <p:cBhvr>
                                        <p:cTn id="41" dur="1" fill="hold">
                                          <p:stCondLst>
                                            <p:cond delay="0"/>
                                          </p:stCondLst>
                                        </p:cTn>
                                        <p:tgtEl>
                                          <p:spTgt spid="213">
                                            <p:txEl>
                                              <p:pRg st="0" end="0"/>
                                            </p:txEl>
                                          </p:spTgt>
                                        </p:tgtEl>
                                        <p:attrNameLst>
                                          <p:attrName>style.visibility</p:attrName>
                                        </p:attrNameLst>
                                      </p:cBhvr>
                                      <p:to>
                                        <p:strVal val="visible"/>
                                      </p:to>
                                    </p:set>
                                    <p:anim calcmode="lin" valueType="num">
                                      <p:cBhvr additive="base">
                                        <p:cTn id="42" dur="500"/>
                                        <p:tgtEl>
                                          <p:spTgt spid="213">
                                            <p:txEl>
                                              <p:pRg st="0" end="0"/>
                                            </p:txEl>
                                          </p:spTgt>
                                        </p:tgtEl>
                                        <p:attrNameLst>
                                          <p:attrName>ppt_x</p:attrName>
                                        </p:attrNameLst>
                                      </p:cBhvr>
                                      <p:tavLst>
                                        <p:tav tm="0">
                                          <p:val>
                                            <p:strVal val="#ppt_x+1"/>
                                          </p:val>
                                        </p:tav>
                                        <p:tav tm="100000">
                                          <p:val>
                                            <p:strVal val="#ppt_x"/>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nodeType="clickEffect">
                                  <p:stCondLst>
                                    <p:cond delay="0"/>
                                  </p:stCondLst>
                                  <p:childTnLst>
                                    <p:set>
                                      <p:cBhvr>
                                        <p:cTn id="46" dur="1" fill="hold">
                                          <p:stCondLst>
                                            <p:cond delay="0"/>
                                          </p:stCondLst>
                                        </p:cTn>
                                        <p:tgtEl>
                                          <p:spTgt spid="213">
                                            <p:txEl>
                                              <p:pRg st="1" end="1"/>
                                            </p:txEl>
                                          </p:spTgt>
                                        </p:tgtEl>
                                        <p:attrNameLst>
                                          <p:attrName>style.visibility</p:attrName>
                                        </p:attrNameLst>
                                      </p:cBhvr>
                                      <p:to>
                                        <p:strVal val="visible"/>
                                      </p:to>
                                    </p:set>
                                    <p:anim calcmode="lin" valueType="num">
                                      <p:cBhvr additive="base">
                                        <p:cTn id="47" dur="500"/>
                                        <p:tgtEl>
                                          <p:spTgt spid="213">
                                            <p:txEl>
                                              <p:pRg st="1" end="1"/>
                                            </p:txEl>
                                          </p:spTgt>
                                        </p:tgtEl>
                                        <p:attrNameLst>
                                          <p:attrName>ppt_x</p:attrName>
                                        </p:attrNameLst>
                                      </p:cBhvr>
                                      <p:tavLst>
                                        <p:tav tm="0">
                                          <p:val>
                                            <p:strVal val="#ppt_x+1"/>
                                          </p:val>
                                        </p:tav>
                                        <p:tav tm="100000">
                                          <p:val>
                                            <p:strVal val="#ppt_x"/>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2" fill="hold" nodeType="clickEffect">
                                  <p:stCondLst>
                                    <p:cond delay="0"/>
                                  </p:stCondLst>
                                  <p:childTnLst>
                                    <p:set>
                                      <p:cBhvr>
                                        <p:cTn id="51" dur="1" fill="hold">
                                          <p:stCondLst>
                                            <p:cond delay="0"/>
                                          </p:stCondLst>
                                        </p:cTn>
                                        <p:tgtEl>
                                          <p:spTgt spid="213">
                                            <p:txEl>
                                              <p:pRg st="2" end="2"/>
                                            </p:txEl>
                                          </p:spTgt>
                                        </p:tgtEl>
                                        <p:attrNameLst>
                                          <p:attrName>style.visibility</p:attrName>
                                        </p:attrNameLst>
                                      </p:cBhvr>
                                      <p:to>
                                        <p:strVal val="visible"/>
                                      </p:to>
                                    </p:set>
                                    <p:anim calcmode="lin" valueType="num">
                                      <p:cBhvr additive="base">
                                        <p:cTn id="52" dur="500"/>
                                        <p:tgtEl>
                                          <p:spTgt spid="213">
                                            <p:txEl>
                                              <p:pRg st="2" end="2"/>
                                            </p:txEl>
                                          </p:spTgt>
                                        </p:tgtEl>
                                        <p:attrNameLst>
                                          <p:attrName>ppt_x</p:attrName>
                                        </p:attrNameLst>
                                      </p:cBhvr>
                                      <p:tavLst>
                                        <p:tav tm="0">
                                          <p:val>
                                            <p:strVal val="#ppt_x+1"/>
                                          </p:val>
                                        </p:tav>
                                        <p:tav tm="100000">
                                          <p:val>
                                            <p:strVal val="#ppt_x"/>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2" fill="hold" nodeType="clickEffect">
                                  <p:stCondLst>
                                    <p:cond delay="0"/>
                                  </p:stCondLst>
                                  <p:childTnLst>
                                    <p:set>
                                      <p:cBhvr>
                                        <p:cTn id="56" dur="1" fill="hold">
                                          <p:stCondLst>
                                            <p:cond delay="0"/>
                                          </p:stCondLst>
                                        </p:cTn>
                                        <p:tgtEl>
                                          <p:spTgt spid="214">
                                            <p:txEl>
                                              <p:pRg st="0" end="0"/>
                                            </p:txEl>
                                          </p:spTgt>
                                        </p:tgtEl>
                                        <p:attrNameLst>
                                          <p:attrName>style.visibility</p:attrName>
                                        </p:attrNameLst>
                                      </p:cBhvr>
                                      <p:to>
                                        <p:strVal val="visible"/>
                                      </p:to>
                                    </p:set>
                                    <p:anim calcmode="lin" valueType="num">
                                      <p:cBhvr additive="base">
                                        <p:cTn id="57" dur="500"/>
                                        <p:tgtEl>
                                          <p:spTgt spid="214">
                                            <p:txEl>
                                              <p:pRg st="0" end="0"/>
                                            </p:txEl>
                                          </p:spTgt>
                                        </p:tgtEl>
                                        <p:attrNameLst>
                                          <p:attrName>ppt_x</p:attrName>
                                        </p:attrNameLst>
                                      </p:cBhvr>
                                      <p:tavLst>
                                        <p:tav tm="0">
                                          <p:val>
                                            <p:strVal val="#ppt_x+1"/>
                                          </p:val>
                                        </p:tav>
                                        <p:tav tm="100000">
                                          <p:val>
                                            <p:strVal val="#ppt_x"/>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2" fill="hold" nodeType="clickEffect">
                                  <p:stCondLst>
                                    <p:cond delay="0"/>
                                  </p:stCondLst>
                                  <p:childTnLst>
                                    <p:set>
                                      <p:cBhvr>
                                        <p:cTn id="61" dur="1" fill="hold">
                                          <p:stCondLst>
                                            <p:cond delay="0"/>
                                          </p:stCondLst>
                                        </p:cTn>
                                        <p:tgtEl>
                                          <p:spTgt spid="214">
                                            <p:txEl>
                                              <p:pRg st="1" end="1"/>
                                            </p:txEl>
                                          </p:spTgt>
                                        </p:tgtEl>
                                        <p:attrNameLst>
                                          <p:attrName>style.visibility</p:attrName>
                                        </p:attrNameLst>
                                      </p:cBhvr>
                                      <p:to>
                                        <p:strVal val="visible"/>
                                      </p:to>
                                    </p:set>
                                    <p:anim calcmode="lin" valueType="num">
                                      <p:cBhvr additive="base">
                                        <p:cTn id="62" dur="500"/>
                                        <p:tgtEl>
                                          <p:spTgt spid="214">
                                            <p:txEl>
                                              <p:pRg st="1" end="1"/>
                                            </p:txEl>
                                          </p:spTgt>
                                        </p:tgtEl>
                                        <p:attrNameLst>
                                          <p:attrName>ppt_x</p:attrName>
                                        </p:attrNameLst>
                                      </p:cBhvr>
                                      <p:tavLst>
                                        <p:tav tm="0">
                                          <p:val>
                                            <p:strVal val="#ppt_x+1"/>
                                          </p:val>
                                        </p:tav>
                                        <p:tav tm="100000">
                                          <p:val>
                                            <p:strVal val="#ppt_x"/>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nodeType="clickEffect">
                                  <p:stCondLst>
                                    <p:cond delay="0"/>
                                  </p:stCondLst>
                                  <p:childTnLst>
                                    <p:set>
                                      <p:cBhvr>
                                        <p:cTn id="66" dur="1" fill="hold">
                                          <p:stCondLst>
                                            <p:cond delay="0"/>
                                          </p:stCondLst>
                                        </p:cTn>
                                        <p:tgtEl>
                                          <p:spTgt spid="214">
                                            <p:txEl>
                                              <p:pRg st="2" end="2"/>
                                            </p:txEl>
                                          </p:spTgt>
                                        </p:tgtEl>
                                        <p:attrNameLst>
                                          <p:attrName>style.visibility</p:attrName>
                                        </p:attrNameLst>
                                      </p:cBhvr>
                                      <p:to>
                                        <p:strVal val="visible"/>
                                      </p:to>
                                    </p:set>
                                    <p:anim calcmode="lin" valueType="num">
                                      <p:cBhvr additive="base">
                                        <p:cTn id="67" dur="500"/>
                                        <p:tgtEl>
                                          <p:spTgt spid="214">
                                            <p:txEl>
                                              <p:pRg st="2" end="2"/>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pic>
        <p:nvPicPr>
          <p:cNvPr id="400" name="Google Shape;400;p44"/>
          <p:cNvPicPr preferRelativeResize="0"/>
          <p:nvPr/>
        </p:nvPicPr>
        <p:blipFill rotWithShape="1">
          <a:blip r:embed="rId3">
            <a:alphaModFix/>
          </a:blip>
          <a:srcRect l="4450" r="-1" b="-1"/>
          <a:stretch/>
        </p:blipFill>
        <p:spPr>
          <a:xfrm>
            <a:off x="0" y="381964"/>
            <a:ext cx="9144000" cy="5646215"/>
          </a:xfrm>
          <a:prstGeom prst="rect">
            <a:avLst/>
          </a:prstGeom>
          <a:noFill/>
          <a:ln>
            <a:noFill/>
          </a:ln>
        </p:spPr>
      </p:pic>
      <p:pic>
        <p:nvPicPr>
          <p:cNvPr id="401" name="Google Shape;401;p44"/>
          <p:cNvPicPr preferRelativeResize="0"/>
          <p:nvPr/>
        </p:nvPicPr>
        <p:blipFill rotWithShape="1">
          <a:blip r:embed="rId4">
            <a:alphaModFix/>
          </a:blip>
          <a:srcRect/>
          <a:stretch/>
        </p:blipFill>
        <p:spPr>
          <a:xfrm>
            <a:off x="266110" y="420784"/>
            <a:ext cx="4652042" cy="2745467"/>
          </a:xfrm>
          <a:prstGeom prst="rect">
            <a:avLst/>
          </a:prstGeom>
          <a:noFill/>
          <a:ln>
            <a:noFill/>
          </a:ln>
        </p:spPr>
      </p:pic>
      <p:pic>
        <p:nvPicPr>
          <p:cNvPr id="402" name="Google Shape;402;p44"/>
          <p:cNvPicPr preferRelativeResize="0"/>
          <p:nvPr/>
        </p:nvPicPr>
        <p:blipFill rotWithShape="1">
          <a:blip r:embed="rId5">
            <a:alphaModFix/>
          </a:blip>
          <a:srcRect/>
          <a:stretch/>
        </p:blipFill>
        <p:spPr>
          <a:xfrm>
            <a:off x="3932229" y="3205071"/>
            <a:ext cx="5052194" cy="298162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400"/>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40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06"/>
        <p:cNvGrpSpPr/>
        <p:nvPr/>
      </p:nvGrpSpPr>
      <p:grpSpPr>
        <a:xfrm>
          <a:off x="0" y="0"/>
          <a:ext cx="0" cy="0"/>
          <a:chOff x="0" y="0"/>
          <a:chExt cx="0" cy="0"/>
        </a:xfrm>
      </p:grpSpPr>
      <p:sp>
        <p:nvSpPr>
          <p:cNvPr id="407" name="Google Shape;407;p45"/>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408" name="Google Shape;408;p45"/>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9" name="Google Shape;409;p45"/>
          <p:cNvSpPr txBox="1">
            <a:spLocks noGrp="1"/>
          </p:cNvSpPr>
          <p:nvPr>
            <p:ph type="title"/>
          </p:nvPr>
        </p:nvSpPr>
        <p:spPr>
          <a:xfrm>
            <a:off x="369277" y="605896"/>
            <a:ext cx="2313633" cy="5646208"/>
          </a:xfrm>
          <a:prstGeom prst="rect">
            <a:avLst/>
          </a:prstGeom>
          <a:noFill/>
          <a:ln>
            <a:noFill/>
          </a:ln>
        </p:spPr>
        <p:txBody>
          <a:bodyPr spcFirstLastPara="1" wrap="square" lIns="91425" tIns="45700" rIns="91425" bIns="45700" anchor="ctr" anchorCtr="0">
            <a:noAutofit/>
          </a:bodyPr>
          <a:lstStyle/>
          <a:p>
            <a:pPr marL="0" lvl="0" indent="0" algn="l" rtl="0">
              <a:lnSpc>
                <a:spcPct val="85000"/>
              </a:lnSpc>
              <a:spcBef>
                <a:spcPts val="0"/>
              </a:spcBef>
              <a:spcAft>
                <a:spcPts val="0"/>
              </a:spcAft>
              <a:buClr>
                <a:srgbClr val="C00000"/>
              </a:buClr>
              <a:buSzPts val="3000"/>
              <a:buFont typeface="Times New Roman"/>
              <a:buNone/>
            </a:pPr>
            <a:r>
              <a:rPr lang="en-US" sz="3200">
                <a:solidFill>
                  <a:srgbClr val="FFFFFF"/>
                </a:solidFill>
              </a:rPr>
              <a:t>Sesso occasionale e consumo di alcolici o sostanze stupefacenti     </a:t>
            </a:r>
            <a:endParaRPr sz="3200">
              <a:solidFill>
                <a:srgbClr val="FFFFFF"/>
              </a:solidFill>
            </a:endParaRPr>
          </a:p>
        </p:txBody>
      </p:sp>
      <p:sp>
        <p:nvSpPr>
          <p:cNvPr id="410" name="Google Shape;410;p45"/>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1" name="Google Shape;411;p45"/>
          <p:cNvSpPr txBox="1">
            <a:spLocks noGrp="1"/>
          </p:cNvSpPr>
          <p:nvPr>
            <p:ph type="body" idx="1"/>
          </p:nvPr>
        </p:nvSpPr>
        <p:spPr>
          <a:xfrm>
            <a:off x="3556512" y="605896"/>
            <a:ext cx="4810247" cy="5646208"/>
          </a:xfrm>
          <a:prstGeom prst="rect">
            <a:avLst/>
          </a:prstGeom>
          <a:noFill/>
          <a:ln>
            <a:noFill/>
          </a:ln>
        </p:spPr>
        <p:txBody>
          <a:bodyPr spcFirstLastPara="1" wrap="square" lIns="91425" tIns="45700" rIns="91425" bIns="45700" anchor="ctr" anchorCtr="0">
            <a:noAutofit/>
          </a:bodyPr>
          <a:lstStyle/>
          <a:p>
            <a:pPr marL="457200" lvl="0" indent="-355600" algn="l" rtl="0">
              <a:lnSpc>
                <a:spcPct val="90000"/>
              </a:lnSpc>
              <a:spcBef>
                <a:spcPts val="1200"/>
              </a:spcBef>
              <a:spcAft>
                <a:spcPts val="0"/>
              </a:spcAft>
              <a:buSzPts val="2000"/>
              <a:buFont typeface="Times New Roman"/>
              <a:buChar char="●"/>
            </a:pPr>
            <a:r>
              <a:rPr lang="en-US" sz="1800"/>
              <a:t>Nello studio condotto da Stephenson et. al (2020), risulta una correlazione tra l’aumento dell’uso di sostanze - o del binge drinking -  e aumento dei partner sessuali e dei rapporti anali in MSM.</a:t>
            </a:r>
            <a:br>
              <a:rPr lang="en-US" sz="1800"/>
            </a:br>
            <a:endParaRPr sz="1800"/>
          </a:p>
          <a:p>
            <a:pPr marL="457200" lvl="0" indent="-355600" algn="l" rtl="0">
              <a:lnSpc>
                <a:spcPct val="90000"/>
              </a:lnSpc>
              <a:spcBef>
                <a:spcPts val="0"/>
              </a:spcBef>
              <a:spcAft>
                <a:spcPts val="0"/>
              </a:spcAft>
              <a:buSzPts val="2000"/>
              <a:buFont typeface="Times New Roman"/>
              <a:buChar char="●"/>
            </a:pPr>
            <a:r>
              <a:rPr lang="en-US" sz="1800"/>
              <a:t>Confrontando i risultati del campione analizzato nello studio di Starks et. al (2020) sia pre che durante il periodo di lockdown dovuto al Covid-19, si nota un aumento del numero dei partner sessuali nei soggetti che riportano anche l’utilizzo di sostanze illegali. Si può quindi ipotizzare anche qui una correlazione tra questi due fattori.</a:t>
            </a:r>
            <a:br>
              <a:rPr lang="en-US" sz="1800"/>
            </a:br>
            <a:endParaRPr sz="1800"/>
          </a:p>
          <a:p>
            <a:pPr marL="457200" lvl="0" indent="-355600" algn="l" rtl="0">
              <a:lnSpc>
                <a:spcPct val="90000"/>
              </a:lnSpc>
              <a:spcBef>
                <a:spcPts val="0"/>
              </a:spcBef>
              <a:spcAft>
                <a:spcPts val="0"/>
              </a:spcAft>
              <a:buSzPts val="2000"/>
              <a:buFont typeface="Times New Roman"/>
              <a:buChar char="●"/>
            </a:pPr>
            <a:r>
              <a:rPr lang="en-US" sz="1800"/>
              <a:t>I rapporti anali non protetti, invece, diminuiscono in ogni caso nel periodo covid rispetto a quello precedente. Questo avviene a prescindere da altri fattori sia in soggetti che fanno uso o meno di sostanze illegali.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411">
                                            <p:txEl>
                                              <p:pRg st="0" end="0"/>
                                            </p:txEl>
                                          </p:spTgt>
                                        </p:tgtEl>
                                        <p:attrNameLst>
                                          <p:attrName>style.visibility</p:attrName>
                                        </p:attrNameLst>
                                      </p:cBhvr>
                                      <p:to>
                                        <p:strVal val="visible"/>
                                      </p:to>
                                    </p:set>
                                    <p:anim calcmode="lin" valueType="num">
                                      <p:cBhvr additive="base">
                                        <p:cTn id="7" dur="500"/>
                                        <p:tgtEl>
                                          <p:spTgt spid="411">
                                            <p:txEl>
                                              <p:pRg st="0" end="0"/>
                                            </p:txEl>
                                          </p:spTgt>
                                        </p:tgtEl>
                                        <p:attrNameLst>
                                          <p:attrName>ppt_x</p:attrName>
                                        </p:attrNameLst>
                                      </p:cBhvr>
                                      <p:tavLst>
                                        <p:tav tm="0">
                                          <p:val>
                                            <p:strVal val="#ppt_x+1"/>
                                          </p:val>
                                        </p:tav>
                                        <p:tav tm="100000">
                                          <p:val>
                                            <p:strVal val="#ppt_x"/>
                                          </p:val>
                                        </p:tav>
                                      </p:tavLst>
                                    </p:anim>
                                  </p:childTnLst>
                                </p:cTn>
                              </p:par>
                              <p:par>
                                <p:cTn id="8" presetID="2" presetClass="entr" presetSubtype="2" fill="hold" nodeType="withEffect">
                                  <p:stCondLst>
                                    <p:cond delay="0"/>
                                  </p:stCondLst>
                                  <p:childTnLst>
                                    <p:set>
                                      <p:cBhvr>
                                        <p:cTn id="9" dur="1" fill="hold">
                                          <p:stCondLst>
                                            <p:cond delay="0"/>
                                          </p:stCondLst>
                                        </p:cTn>
                                        <p:tgtEl>
                                          <p:spTgt spid="411">
                                            <p:txEl>
                                              <p:pRg st="1" end="1"/>
                                            </p:txEl>
                                          </p:spTgt>
                                        </p:tgtEl>
                                        <p:attrNameLst>
                                          <p:attrName>style.visibility</p:attrName>
                                        </p:attrNameLst>
                                      </p:cBhvr>
                                      <p:to>
                                        <p:strVal val="visible"/>
                                      </p:to>
                                    </p:set>
                                    <p:anim calcmode="lin" valueType="num">
                                      <p:cBhvr additive="base">
                                        <p:cTn id="10" dur="500"/>
                                        <p:tgtEl>
                                          <p:spTgt spid="411">
                                            <p:txEl>
                                              <p:pRg st="1" end="1"/>
                                            </p:txEl>
                                          </p:spTgt>
                                        </p:tgtEl>
                                        <p:attrNameLst>
                                          <p:attrName>ppt_x</p:attrName>
                                        </p:attrNameLst>
                                      </p:cBhvr>
                                      <p:tavLst>
                                        <p:tav tm="0">
                                          <p:val>
                                            <p:strVal val="#ppt_x+1"/>
                                          </p:val>
                                        </p:tav>
                                        <p:tav tm="100000">
                                          <p:val>
                                            <p:strVal val="#ppt_x"/>
                                          </p:val>
                                        </p:tav>
                                      </p:tavLst>
                                    </p:anim>
                                  </p:childTnLst>
                                </p:cTn>
                              </p:par>
                              <p:par>
                                <p:cTn id="11" presetID="2" presetClass="entr" presetSubtype="2" fill="hold" nodeType="withEffect">
                                  <p:stCondLst>
                                    <p:cond delay="0"/>
                                  </p:stCondLst>
                                  <p:childTnLst>
                                    <p:set>
                                      <p:cBhvr>
                                        <p:cTn id="12" dur="1" fill="hold">
                                          <p:stCondLst>
                                            <p:cond delay="0"/>
                                          </p:stCondLst>
                                        </p:cTn>
                                        <p:tgtEl>
                                          <p:spTgt spid="411">
                                            <p:txEl>
                                              <p:pRg st="2" end="2"/>
                                            </p:txEl>
                                          </p:spTgt>
                                        </p:tgtEl>
                                        <p:attrNameLst>
                                          <p:attrName>style.visibility</p:attrName>
                                        </p:attrNameLst>
                                      </p:cBhvr>
                                      <p:to>
                                        <p:strVal val="visible"/>
                                      </p:to>
                                    </p:set>
                                    <p:anim calcmode="lin" valueType="num">
                                      <p:cBhvr additive="base">
                                        <p:cTn id="13" dur="500"/>
                                        <p:tgtEl>
                                          <p:spTgt spid="411">
                                            <p:txEl>
                                              <p:pRg st="2" end="2"/>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42900" y="1440520"/>
            <a:ext cx="2632312" cy="2286000"/>
          </a:xfrm>
        </p:spPr>
        <p:txBody>
          <a:bodyPr/>
          <a:lstStyle/>
          <a:p>
            <a:r>
              <a:rPr lang="it-IT" dirty="0" smtClean="0"/>
              <a:t>Link al questionario</a:t>
            </a:r>
            <a:endParaRPr lang="en-GB" dirty="0"/>
          </a:p>
        </p:txBody>
      </p:sp>
      <p:sp>
        <p:nvSpPr>
          <p:cNvPr id="3" name="Segnaposto testo 2"/>
          <p:cNvSpPr>
            <a:spLocks noGrp="1"/>
          </p:cNvSpPr>
          <p:nvPr>
            <p:ph type="body" idx="1"/>
          </p:nvPr>
        </p:nvSpPr>
        <p:spPr/>
        <p:txBody>
          <a:bodyPr/>
          <a:lstStyle/>
          <a:p>
            <a:endParaRPr lang="it-IT" dirty="0" smtClean="0"/>
          </a:p>
          <a:p>
            <a:endParaRPr lang="it-IT" dirty="0"/>
          </a:p>
          <a:p>
            <a:endParaRPr lang="it-IT" dirty="0" smtClean="0"/>
          </a:p>
          <a:p>
            <a:r>
              <a:rPr lang="it-IT" dirty="0" smtClean="0"/>
              <a:t>SESSO </a:t>
            </a:r>
            <a:r>
              <a:rPr lang="it-IT" dirty="0"/>
              <a:t>OCCASIONALE: PRE E DURANTE L'EMERGENZA </a:t>
            </a:r>
            <a:r>
              <a:rPr lang="it-IT" dirty="0" smtClean="0"/>
              <a:t>COVID-19</a:t>
            </a:r>
          </a:p>
          <a:p>
            <a:endParaRPr lang="it-IT" dirty="0" smtClean="0"/>
          </a:p>
          <a:p>
            <a:pPr>
              <a:buFont typeface="Arial" panose="020B0604020202020204" pitchFamily="34" charset="0"/>
              <a:buChar char="•"/>
            </a:pPr>
            <a:r>
              <a:rPr lang="it-IT" dirty="0" smtClean="0"/>
              <a:t>https</a:t>
            </a:r>
            <a:r>
              <a:rPr lang="it-IT" dirty="0"/>
              <a:t>://psicologiapd.fra1.qualtrics.com/jfe/form/SV_3jWgDeZSsvvYqyx</a:t>
            </a:r>
            <a:endParaRPr lang="en-GB" dirty="0"/>
          </a:p>
        </p:txBody>
      </p:sp>
      <p:sp>
        <p:nvSpPr>
          <p:cNvPr id="4" name="Segnaposto testo 3"/>
          <p:cNvSpPr>
            <a:spLocks noGrp="1"/>
          </p:cNvSpPr>
          <p:nvPr>
            <p:ph type="body" idx="2"/>
          </p:nvPr>
        </p:nvSpPr>
        <p:spPr/>
        <p:txBody>
          <a:bodyPr/>
          <a:lstStyle/>
          <a:p>
            <a:endParaRPr lang="en-GB"/>
          </a:p>
        </p:txBody>
      </p:sp>
    </p:spTree>
    <p:extLst>
      <p:ext uri="{BB962C8B-B14F-4D97-AF65-F5344CB8AC3E}">
        <p14:creationId xmlns:p14="http://schemas.microsoft.com/office/powerpoint/2010/main" val="22020693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15"/>
        <p:cNvGrpSpPr/>
        <p:nvPr/>
      </p:nvGrpSpPr>
      <p:grpSpPr>
        <a:xfrm>
          <a:off x="0" y="0"/>
          <a:ext cx="0" cy="0"/>
          <a:chOff x="0" y="0"/>
          <a:chExt cx="0" cy="0"/>
        </a:xfrm>
      </p:grpSpPr>
      <p:sp>
        <p:nvSpPr>
          <p:cNvPr id="416" name="Google Shape;416;p46"/>
          <p:cNvSpPr/>
          <p:nvPr/>
        </p:nvSpPr>
        <p:spPr>
          <a:xfrm>
            <a:off x="0" y="6400800"/>
            <a:ext cx="9144000"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7" name="Google Shape;417;p46"/>
          <p:cNvSpPr/>
          <p:nvPr/>
        </p:nvSpPr>
        <p:spPr>
          <a:xfrm>
            <a:off x="11" y="6334316"/>
            <a:ext cx="9143989" cy="66484"/>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418" name="Google Shape;418;p46"/>
          <p:cNvCxnSpPr/>
          <p:nvPr/>
        </p:nvCxnSpPr>
        <p:spPr>
          <a:xfrm>
            <a:off x="895149" y="1737845"/>
            <a:ext cx="7475220" cy="0"/>
          </a:xfrm>
          <a:prstGeom prst="straightConnector1">
            <a:avLst/>
          </a:prstGeom>
          <a:noFill/>
          <a:ln w="9525" cap="flat" cmpd="sng">
            <a:solidFill>
              <a:srgbClr val="7F7F7F"/>
            </a:solidFill>
            <a:prstDash val="solid"/>
            <a:round/>
            <a:headEnd type="none" w="sm" len="sm"/>
            <a:tailEnd type="none" w="sm" len="sm"/>
          </a:ln>
        </p:spPr>
      </p:cxnSp>
      <p:sp>
        <p:nvSpPr>
          <p:cNvPr id="419" name="Google Shape;419;p46"/>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420" name="Google Shape;420;p46"/>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1" name="Google Shape;421;p46"/>
          <p:cNvSpPr txBox="1">
            <a:spLocks noGrp="1"/>
          </p:cNvSpPr>
          <p:nvPr>
            <p:ph type="title"/>
          </p:nvPr>
        </p:nvSpPr>
        <p:spPr>
          <a:xfrm>
            <a:off x="369277" y="605896"/>
            <a:ext cx="2313633" cy="5646208"/>
          </a:xfrm>
          <a:prstGeom prst="rect">
            <a:avLst/>
          </a:prstGeom>
          <a:noFill/>
          <a:ln>
            <a:noFill/>
          </a:ln>
        </p:spPr>
        <p:txBody>
          <a:bodyPr spcFirstLastPara="1" wrap="square" lIns="91425" tIns="45700" rIns="91425" bIns="45700" anchor="ctr" anchorCtr="0">
            <a:noAutofit/>
          </a:bodyPr>
          <a:lstStyle/>
          <a:p>
            <a:pPr marL="0" marR="0" lvl="0" indent="0" algn="l" rtl="0">
              <a:lnSpc>
                <a:spcPct val="85000"/>
              </a:lnSpc>
              <a:spcBef>
                <a:spcPts val="0"/>
              </a:spcBef>
              <a:spcAft>
                <a:spcPts val="0"/>
              </a:spcAft>
              <a:buClr>
                <a:srgbClr val="FFFFFF"/>
              </a:buClr>
              <a:buSzPts val="3200"/>
              <a:buFont typeface="Calibri"/>
              <a:buNone/>
            </a:pPr>
            <a:r>
              <a:rPr lang="en-US" sz="3200" i="0" u="none" strike="noStrike" cap="none">
                <a:solidFill>
                  <a:srgbClr val="FFFFFF"/>
                </a:solidFill>
              </a:rPr>
              <a:t>Bibliografia</a:t>
            </a:r>
            <a:endParaRPr sz="3100">
              <a:solidFill>
                <a:srgbClr val="FFFFFF"/>
              </a:solidFill>
            </a:endParaRPr>
          </a:p>
        </p:txBody>
      </p:sp>
      <p:sp>
        <p:nvSpPr>
          <p:cNvPr id="422" name="Google Shape;422;p46"/>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3" name="Google Shape;423;p46"/>
          <p:cNvSpPr/>
          <p:nvPr/>
        </p:nvSpPr>
        <p:spPr>
          <a:xfrm>
            <a:off x="3240675" y="538850"/>
            <a:ext cx="5615100" cy="5978700"/>
          </a:xfrm>
          <a:prstGeom prst="rect">
            <a:avLst/>
          </a:prstGeom>
          <a:noFill/>
          <a:ln>
            <a:noFill/>
          </a:ln>
        </p:spPr>
        <p:txBody>
          <a:bodyPr spcFirstLastPara="1" wrap="square" lIns="0" tIns="45700" rIns="0" bIns="45700" anchor="ctr" anchorCtr="0">
            <a:noAutofit/>
          </a:bodyPr>
          <a:lstStyle/>
          <a:p>
            <a:pPr marL="506730" marR="0" lvl="0" indent="-285750" algn="l" rtl="0">
              <a:lnSpc>
                <a:spcPct val="90000"/>
              </a:lnSpc>
              <a:spcBef>
                <a:spcPts val="0"/>
              </a:spcBef>
              <a:spcAft>
                <a:spcPts val="0"/>
              </a:spcAft>
              <a:buClr>
                <a:schemeClr val="accent1"/>
              </a:buClr>
              <a:buSzPts val="1600"/>
              <a:buFont typeface="Calibri"/>
              <a:buChar char="•"/>
            </a:pPr>
            <a:r>
              <a:rPr lang="en-US" sz="1110" b="0" i="0" u="none" strike="noStrike" cap="none">
                <a:solidFill>
                  <a:schemeClr val="dk1"/>
                </a:solidFill>
                <a:latin typeface="Calibri"/>
                <a:ea typeface="Calibri"/>
                <a:cs typeface="Calibri"/>
                <a:sym typeface="Calibri"/>
              </a:rPr>
              <a:t>Alpalhão, M., &amp; Filipe, P. (2020). The Impacts of Isolation Measures Against SARS-CoV- Infection on Sexual Health. </a:t>
            </a:r>
            <a:r>
              <a:rPr lang="en-US" sz="1110" b="0" i="1" u="none" strike="noStrike" cap="none">
                <a:solidFill>
                  <a:schemeClr val="dk1"/>
                </a:solidFill>
                <a:latin typeface="Calibri"/>
                <a:ea typeface="Calibri"/>
                <a:cs typeface="Calibri"/>
                <a:sym typeface="Calibri"/>
              </a:rPr>
              <a:t>AIDS and Behavior</a:t>
            </a:r>
            <a:r>
              <a:rPr lang="en-US" sz="1110" b="0" i="0" u="none" strike="noStrike" cap="none">
                <a:solidFill>
                  <a:schemeClr val="dk1"/>
                </a:solidFill>
                <a:latin typeface="Calibri"/>
                <a:ea typeface="Calibri"/>
                <a:cs typeface="Calibri"/>
                <a:sym typeface="Calibri"/>
              </a:rPr>
              <a:t>, </a:t>
            </a:r>
            <a:r>
              <a:rPr lang="en-US" sz="1110" b="0" i="1" u="none" strike="noStrike" cap="none">
                <a:solidFill>
                  <a:schemeClr val="dk1"/>
                </a:solidFill>
                <a:latin typeface="Calibri"/>
                <a:ea typeface="Calibri"/>
                <a:cs typeface="Calibri"/>
                <a:sym typeface="Calibri"/>
              </a:rPr>
              <a:t>24</a:t>
            </a:r>
            <a:r>
              <a:rPr lang="en-US" sz="1110" b="0" i="0" u="none" strike="noStrike" cap="none">
                <a:solidFill>
                  <a:schemeClr val="dk1"/>
                </a:solidFill>
                <a:latin typeface="Calibri"/>
                <a:ea typeface="Calibri"/>
                <a:cs typeface="Calibri"/>
                <a:sym typeface="Calibri"/>
              </a:rPr>
              <a:t>(8), 2258–2259. </a:t>
            </a:r>
            <a:r>
              <a:rPr lang="en-US" sz="1110" b="0" i="0" u="sng" strike="noStrike" cap="none">
                <a:solidFill>
                  <a:schemeClr val="hlink"/>
                </a:solidFill>
                <a:latin typeface="Calibri"/>
                <a:ea typeface="Calibri"/>
                <a:cs typeface="Calibri"/>
                <a:sym typeface="Calibri"/>
                <a:hlinkClick r:id="rId3"/>
              </a:rPr>
              <a:t>https://doi.org/10.1007/s10461-020-02853-x</a:t>
            </a:r>
            <a:endParaRPr sz="1110" b="0" i="0" u="none" strike="noStrike" cap="none">
              <a:solidFill>
                <a:schemeClr val="dk1"/>
              </a:solidFill>
              <a:latin typeface="Calibri"/>
              <a:ea typeface="Calibri"/>
              <a:cs typeface="Calibri"/>
              <a:sym typeface="Calibri"/>
            </a:endParaRPr>
          </a:p>
          <a:p>
            <a:pPr marL="506730" marR="0" lvl="0" indent="-285750" algn="l" rtl="0">
              <a:lnSpc>
                <a:spcPct val="90000"/>
              </a:lnSpc>
              <a:spcBef>
                <a:spcPts val="600"/>
              </a:spcBef>
              <a:spcAft>
                <a:spcPts val="0"/>
              </a:spcAft>
              <a:buClr>
                <a:schemeClr val="accent1"/>
              </a:buClr>
              <a:buSzPts val="1600"/>
              <a:buFont typeface="Calibri"/>
              <a:buChar char="•"/>
            </a:pPr>
            <a:r>
              <a:rPr lang="en-US" sz="1110" b="0" i="0" u="none" strike="noStrike" cap="none">
                <a:solidFill>
                  <a:schemeClr val="dk1"/>
                </a:solidFill>
                <a:latin typeface="Calibri"/>
                <a:ea typeface="Calibri"/>
                <a:cs typeface="Calibri"/>
                <a:sym typeface="Calibri"/>
              </a:rPr>
              <a:t>Cabello, F., Sánchez, F., Farré, J. M., &amp; Montejo, A. L. (2020). Consensus on Recommendations for Safe Sexual Activity during the COVID-19 Coronavirus Pandemic. </a:t>
            </a:r>
            <a:r>
              <a:rPr lang="en-US" sz="1110" b="0" i="1" u="none" strike="noStrike" cap="none">
                <a:solidFill>
                  <a:schemeClr val="dk1"/>
                </a:solidFill>
                <a:latin typeface="Calibri"/>
                <a:ea typeface="Calibri"/>
                <a:cs typeface="Calibri"/>
                <a:sym typeface="Calibri"/>
              </a:rPr>
              <a:t>Journal of Clinical Medicine</a:t>
            </a:r>
            <a:r>
              <a:rPr lang="en-US" sz="1110" b="0" i="0" u="none" strike="noStrike" cap="none">
                <a:solidFill>
                  <a:schemeClr val="dk1"/>
                </a:solidFill>
                <a:latin typeface="Calibri"/>
                <a:ea typeface="Calibri"/>
                <a:cs typeface="Calibri"/>
                <a:sym typeface="Calibri"/>
              </a:rPr>
              <a:t>, </a:t>
            </a:r>
            <a:r>
              <a:rPr lang="en-US" sz="1110" b="0" i="1" u="none" strike="noStrike" cap="none">
                <a:solidFill>
                  <a:schemeClr val="dk1"/>
                </a:solidFill>
                <a:latin typeface="Calibri"/>
                <a:ea typeface="Calibri"/>
                <a:cs typeface="Calibri"/>
                <a:sym typeface="Calibri"/>
              </a:rPr>
              <a:t>9</a:t>
            </a:r>
            <a:r>
              <a:rPr lang="en-US" sz="1110" b="0" i="0" u="none" strike="noStrike" cap="none">
                <a:solidFill>
                  <a:schemeClr val="dk1"/>
                </a:solidFill>
                <a:latin typeface="Calibri"/>
                <a:ea typeface="Calibri"/>
                <a:cs typeface="Calibri"/>
                <a:sym typeface="Calibri"/>
              </a:rPr>
              <a:t>(7), 2297. </a:t>
            </a:r>
            <a:r>
              <a:rPr lang="en-US" sz="1110" b="0" i="0" u="sng" strike="noStrike" cap="none">
                <a:solidFill>
                  <a:schemeClr val="hlink"/>
                </a:solidFill>
                <a:latin typeface="Calibri"/>
                <a:ea typeface="Calibri"/>
                <a:cs typeface="Calibri"/>
                <a:sym typeface="Calibri"/>
                <a:hlinkClick r:id="rId4"/>
              </a:rPr>
              <a:t>https://doi.org/10.3390/jcm9072297</a:t>
            </a:r>
            <a:endParaRPr sz="1110" b="0" i="0" u="none" strike="noStrike" cap="none">
              <a:solidFill>
                <a:schemeClr val="dk1"/>
              </a:solidFill>
              <a:latin typeface="Calibri"/>
              <a:ea typeface="Calibri"/>
              <a:cs typeface="Calibri"/>
              <a:sym typeface="Calibri"/>
            </a:endParaRPr>
          </a:p>
          <a:p>
            <a:pPr marL="506730" marR="0" lvl="0" indent="-285750" algn="l" rtl="0">
              <a:lnSpc>
                <a:spcPct val="90000"/>
              </a:lnSpc>
              <a:spcBef>
                <a:spcPts val="600"/>
              </a:spcBef>
              <a:spcAft>
                <a:spcPts val="0"/>
              </a:spcAft>
              <a:buClr>
                <a:schemeClr val="accent1"/>
              </a:buClr>
              <a:buSzPts val="1600"/>
              <a:buFont typeface="Calibri"/>
              <a:buChar char="•"/>
            </a:pPr>
            <a:r>
              <a:rPr lang="en-US" sz="1110" b="0" i="0" u="none" strike="noStrike" cap="none">
                <a:solidFill>
                  <a:schemeClr val="dk1"/>
                </a:solidFill>
                <a:latin typeface="Calibri"/>
                <a:ea typeface="Calibri"/>
                <a:cs typeface="Calibri"/>
                <a:sym typeface="Calibri"/>
              </a:rPr>
              <a:t>De Miguel Buckley, R., Trigo, E., de la Calle-Prieto, F., Arsuaga, M., &amp; Díaz-Menéndez, M. (2020). Social distancing to combat COVID-19 led to a marked decrease in food-borne infections and sexually transmitted diseases in Spain. </a:t>
            </a:r>
            <a:r>
              <a:rPr lang="en-US" sz="1110" b="0" i="1" u="none" strike="noStrike" cap="none">
                <a:solidFill>
                  <a:schemeClr val="dk1"/>
                </a:solidFill>
                <a:latin typeface="Calibri"/>
                <a:ea typeface="Calibri"/>
                <a:cs typeface="Calibri"/>
                <a:sym typeface="Calibri"/>
              </a:rPr>
              <a:t>Journal of Travel Medicine</a:t>
            </a:r>
            <a:r>
              <a:rPr lang="en-US" sz="1110" b="0" i="0" u="none" strike="noStrike" cap="none">
                <a:solidFill>
                  <a:schemeClr val="dk1"/>
                </a:solidFill>
                <a:latin typeface="Calibri"/>
                <a:ea typeface="Calibri"/>
                <a:cs typeface="Calibri"/>
                <a:sym typeface="Calibri"/>
              </a:rPr>
              <a:t>, 1. </a:t>
            </a:r>
            <a:r>
              <a:rPr lang="en-US" sz="1110" b="0" i="0" u="sng" strike="noStrike" cap="none">
                <a:solidFill>
                  <a:schemeClr val="hlink"/>
                </a:solidFill>
                <a:latin typeface="Calibri"/>
                <a:ea typeface="Calibri"/>
                <a:cs typeface="Calibri"/>
                <a:sym typeface="Calibri"/>
                <a:hlinkClick r:id="rId5"/>
              </a:rPr>
              <a:t>https://doi.org/10.1093/jtm/taaa134</a:t>
            </a:r>
            <a:endParaRPr sz="1110" b="0" i="0" u="none" strike="noStrike" cap="none">
              <a:solidFill>
                <a:schemeClr val="dk1"/>
              </a:solidFill>
              <a:latin typeface="Calibri"/>
              <a:ea typeface="Calibri"/>
              <a:cs typeface="Calibri"/>
              <a:sym typeface="Calibri"/>
            </a:endParaRPr>
          </a:p>
          <a:p>
            <a:pPr marL="506730" marR="0" lvl="0" indent="-285750" algn="l" rtl="0">
              <a:lnSpc>
                <a:spcPct val="90000"/>
              </a:lnSpc>
              <a:spcBef>
                <a:spcPts val="600"/>
              </a:spcBef>
              <a:spcAft>
                <a:spcPts val="0"/>
              </a:spcAft>
              <a:buClr>
                <a:schemeClr val="accent1"/>
              </a:buClr>
              <a:buSzPts val="1600"/>
              <a:buFont typeface="Calibri"/>
              <a:buChar char="•"/>
            </a:pPr>
            <a:r>
              <a:rPr lang="en-US" sz="1110" b="0" i="0" u="none" strike="noStrike" cap="none">
                <a:solidFill>
                  <a:schemeClr val="dk1"/>
                </a:solidFill>
                <a:latin typeface="Calibri"/>
                <a:ea typeface="Calibri"/>
                <a:cs typeface="Calibri"/>
                <a:sym typeface="Calibri"/>
              </a:rPr>
              <a:t>De Sousa, A. F. L. de, Oliveira, L. B., Schneider, G., Queiroz, A. A. F. L., Carvalho, H. E. F. de, Araujo, T. M. E. de, Camargo, E. L. S., Brignol, S., Mendes, I. A. C., McFarland, W., &amp; Fronteira, I. (2020). Casual sex among MSM during the period of sheltering in place to prevent the spread of COVID-19: Results of national, online surveys in Brazil and Portugal. </a:t>
            </a:r>
            <a:r>
              <a:rPr lang="en-US" sz="1110" b="0" i="1" u="none" strike="noStrike" cap="none">
                <a:solidFill>
                  <a:schemeClr val="dk1"/>
                </a:solidFill>
                <a:latin typeface="Calibri"/>
                <a:ea typeface="Calibri"/>
                <a:cs typeface="Calibri"/>
                <a:sym typeface="Calibri"/>
              </a:rPr>
              <a:t>MedRxiv</a:t>
            </a:r>
            <a:r>
              <a:rPr lang="en-US" sz="1110" b="0" i="0" u="none" strike="noStrike" cap="none">
                <a:solidFill>
                  <a:schemeClr val="dk1"/>
                </a:solidFill>
                <a:latin typeface="Calibri"/>
                <a:ea typeface="Calibri"/>
                <a:cs typeface="Calibri"/>
                <a:sym typeface="Calibri"/>
              </a:rPr>
              <a:t>, 2020.06.07.20113142.</a:t>
            </a:r>
            <a:r>
              <a:rPr lang="en-US" sz="1110" b="0" i="0" u="sng" strike="noStrike" cap="none">
                <a:solidFill>
                  <a:schemeClr val="hlink"/>
                </a:solidFill>
                <a:latin typeface="Calibri"/>
                <a:ea typeface="Calibri"/>
                <a:cs typeface="Calibri"/>
                <a:sym typeface="Calibri"/>
                <a:hlinkClick r:id="rId6"/>
              </a:rPr>
              <a:t> https://doi.org/10.1101/2020.06.07.20113142</a:t>
            </a:r>
            <a:endParaRPr sz="1110" b="0" i="0" u="none" strike="noStrike" cap="none">
              <a:solidFill>
                <a:schemeClr val="dk1"/>
              </a:solidFill>
              <a:latin typeface="Calibri"/>
              <a:ea typeface="Calibri"/>
              <a:cs typeface="Calibri"/>
              <a:sym typeface="Calibri"/>
            </a:endParaRPr>
          </a:p>
          <a:p>
            <a:pPr marL="506730" marR="0" lvl="0" indent="-285750" algn="l" rtl="0">
              <a:lnSpc>
                <a:spcPct val="90000"/>
              </a:lnSpc>
              <a:spcBef>
                <a:spcPts val="600"/>
              </a:spcBef>
              <a:spcAft>
                <a:spcPts val="0"/>
              </a:spcAft>
              <a:buClr>
                <a:schemeClr val="accent1"/>
              </a:buClr>
              <a:buSzPts val="1600"/>
              <a:buFont typeface="Calibri"/>
              <a:buChar char="•"/>
            </a:pPr>
            <a:r>
              <a:rPr lang="en-US" sz="1110" b="0" i="0" u="none" strike="noStrike" cap="none">
                <a:solidFill>
                  <a:schemeClr val="dk1"/>
                </a:solidFill>
                <a:latin typeface="Calibri"/>
                <a:ea typeface="Calibri"/>
                <a:cs typeface="Calibri"/>
                <a:sym typeface="Calibri"/>
              </a:rPr>
              <a:t>Döring, N. (2020). How Is the COVID-19 Pandemic Affecting Our Sexualities? An Overview of the Current Media Narratives and Research Hypotheses. </a:t>
            </a:r>
            <a:r>
              <a:rPr lang="en-US" sz="1110" b="0" i="1" u="none" strike="noStrike" cap="none">
                <a:solidFill>
                  <a:schemeClr val="dk1"/>
                </a:solidFill>
                <a:latin typeface="Calibri"/>
                <a:ea typeface="Calibri"/>
                <a:cs typeface="Calibri"/>
                <a:sym typeface="Calibri"/>
              </a:rPr>
              <a:t>Archives of Sexual Behavior</a:t>
            </a:r>
            <a:r>
              <a:rPr lang="en-US" sz="1110" b="0" i="0" u="none" strike="noStrike" cap="none">
                <a:solidFill>
                  <a:schemeClr val="dk1"/>
                </a:solidFill>
                <a:latin typeface="Calibri"/>
                <a:ea typeface="Calibri"/>
                <a:cs typeface="Calibri"/>
                <a:sym typeface="Calibri"/>
              </a:rPr>
              <a:t>, 1. </a:t>
            </a:r>
            <a:r>
              <a:rPr lang="en-US" sz="1110" b="0" i="0" u="sng" strike="noStrike" cap="none">
                <a:solidFill>
                  <a:schemeClr val="hlink"/>
                </a:solidFill>
                <a:latin typeface="Calibri"/>
                <a:ea typeface="Calibri"/>
                <a:cs typeface="Calibri"/>
                <a:sym typeface="Calibri"/>
                <a:hlinkClick r:id="rId7"/>
              </a:rPr>
              <a:t>https://doi.org/10.1007/s10508-020-01790-z</a:t>
            </a:r>
            <a:endParaRPr sz="1110" b="0" i="0" u="none" strike="noStrike" cap="none">
              <a:solidFill>
                <a:schemeClr val="dk1"/>
              </a:solidFill>
              <a:latin typeface="Calibri"/>
              <a:ea typeface="Calibri"/>
              <a:cs typeface="Calibri"/>
              <a:sym typeface="Calibri"/>
            </a:endParaRPr>
          </a:p>
          <a:p>
            <a:pPr marL="506730" marR="0" lvl="0" indent="-285750" algn="l" rtl="0">
              <a:lnSpc>
                <a:spcPct val="90000"/>
              </a:lnSpc>
              <a:spcBef>
                <a:spcPts val="600"/>
              </a:spcBef>
              <a:spcAft>
                <a:spcPts val="0"/>
              </a:spcAft>
              <a:buClr>
                <a:schemeClr val="accent1"/>
              </a:buClr>
              <a:buSzPts val="1600"/>
              <a:buFont typeface="Calibri"/>
              <a:buChar char="•"/>
            </a:pPr>
            <a:r>
              <a:rPr lang="en-US" sz="1110" b="0" i="0" u="none" strike="noStrike" cap="none">
                <a:solidFill>
                  <a:schemeClr val="dk1"/>
                </a:solidFill>
                <a:latin typeface="Calibri"/>
                <a:ea typeface="Calibri"/>
                <a:cs typeface="Calibri"/>
                <a:sym typeface="Calibri"/>
              </a:rPr>
              <a:t>Gaspari, V., Orioni, G., Viviani, F., Raone, B., Lanzoni, A., &amp; Bardazzi, F. (2020). Does COVID ‐19 influence sexual behaviors? </a:t>
            </a:r>
            <a:r>
              <a:rPr lang="en-US" sz="1110" b="0" i="1" u="none" strike="noStrike" cap="none">
                <a:solidFill>
                  <a:schemeClr val="dk1"/>
                </a:solidFill>
                <a:latin typeface="Calibri"/>
                <a:ea typeface="Calibri"/>
                <a:cs typeface="Calibri"/>
                <a:sym typeface="Calibri"/>
              </a:rPr>
              <a:t>Dermatologic Therapy</a:t>
            </a:r>
            <a:r>
              <a:rPr lang="en-US" sz="1110" b="0" i="0" u="none" strike="noStrike" cap="none">
                <a:solidFill>
                  <a:schemeClr val="dk1"/>
                </a:solidFill>
                <a:latin typeface="Calibri"/>
                <a:ea typeface="Calibri"/>
                <a:cs typeface="Calibri"/>
                <a:sym typeface="Calibri"/>
              </a:rPr>
              <a:t>, 1. </a:t>
            </a:r>
            <a:r>
              <a:rPr lang="en-US" sz="1110" b="0" i="0" u="sng" strike="noStrike" cap="none">
                <a:solidFill>
                  <a:schemeClr val="hlink"/>
                </a:solidFill>
                <a:latin typeface="Calibri"/>
                <a:ea typeface="Calibri"/>
                <a:cs typeface="Calibri"/>
                <a:sym typeface="Calibri"/>
                <a:hlinkClick r:id="rId8"/>
              </a:rPr>
              <a:t>https://doi.org/10.1111/dth.14004</a:t>
            </a:r>
            <a:endParaRPr sz="1110" b="0" i="0" u="none" strike="noStrike" cap="none">
              <a:solidFill>
                <a:schemeClr val="dk1"/>
              </a:solidFill>
              <a:latin typeface="Calibri"/>
              <a:ea typeface="Calibri"/>
              <a:cs typeface="Calibri"/>
              <a:sym typeface="Calibri"/>
            </a:endParaRPr>
          </a:p>
          <a:p>
            <a:pPr marL="506730" marR="0" lvl="0" indent="-285750" algn="l" rtl="0">
              <a:lnSpc>
                <a:spcPct val="90000"/>
              </a:lnSpc>
              <a:spcBef>
                <a:spcPts val="600"/>
              </a:spcBef>
              <a:spcAft>
                <a:spcPts val="0"/>
              </a:spcAft>
              <a:buClr>
                <a:schemeClr val="accent1"/>
              </a:buClr>
              <a:buSzPts val="1600"/>
              <a:buFont typeface="Calibri"/>
              <a:buChar char="•"/>
            </a:pPr>
            <a:r>
              <a:rPr lang="en-US" sz="1110" b="0" i="0" u="none" strike="noStrike" cap="none">
                <a:solidFill>
                  <a:schemeClr val="dk1"/>
                </a:solidFill>
                <a:latin typeface="Calibri"/>
                <a:ea typeface="Calibri"/>
                <a:cs typeface="Calibri"/>
                <a:sym typeface="Calibri"/>
              </a:rPr>
              <a:t>Hammoud, M. A., Maher, L., Holt, M., Degenhardt, L., Jin, F., Murphy, D., Bavinton, B., Grulich, A., Lea, T., Haire, B., Bourne, A., Saxton, P., Vaccher, S., Ellard, J., Mackie, </a:t>
            </a:r>
            <a:endParaRPr sz="1400" b="0" i="0" u="none" strike="noStrike" cap="none">
              <a:solidFill>
                <a:srgbClr val="000000"/>
              </a:solidFill>
              <a:latin typeface="Arial"/>
              <a:ea typeface="Arial"/>
              <a:cs typeface="Arial"/>
              <a:sym typeface="Arial"/>
            </a:endParaRPr>
          </a:p>
          <a:p>
            <a:pPr marL="506730" marR="0" lvl="0" indent="-285750" algn="l" rtl="0">
              <a:lnSpc>
                <a:spcPct val="90000"/>
              </a:lnSpc>
              <a:spcBef>
                <a:spcPts val="600"/>
              </a:spcBef>
              <a:spcAft>
                <a:spcPts val="0"/>
              </a:spcAft>
              <a:buClr>
                <a:schemeClr val="accent1"/>
              </a:buClr>
              <a:buSzPts val="1600"/>
              <a:buFont typeface="Calibri"/>
              <a:buChar char="•"/>
            </a:pPr>
            <a:r>
              <a:rPr lang="en-US" sz="1110" b="0" i="0" u="none" strike="noStrike" cap="none">
                <a:solidFill>
                  <a:schemeClr val="dk1"/>
                </a:solidFill>
                <a:latin typeface="Calibri"/>
                <a:ea typeface="Calibri"/>
                <a:cs typeface="Calibri"/>
                <a:sym typeface="Calibri"/>
              </a:rPr>
              <a:t>B., Batrouney, C., Bath, N., &amp; Prestage, G. (2020). Physical Distancing Due to COVID-19 Disrupts Sexual Behaviors Among Gay and Bisexual Men in Australia: Implications for Trends in HIV and Other Sexually Transmissible Infections. </a:t>
            </a:r>
            <a:r>
              <a:rPr lang="en-US" sz="1110" b="0" i="1" u="none" strike="noStrike" cap="none">
                <a:solidFill>
                  <a:schemeClr val="dk1"/>
                </a:solidFill>
                <a:latin typeface="Calibri"/>
                <a:ea typeface="Calibri"/>
                <a:cs typeface="Calibri"/>
                <a:sym typeface="Calibri"/>
              </a:rPr>
              <a:t>JAIDS Journal of Acquired Immune Deficiency Syndromes</a:t>
            </a:r>
            <a:r>
              <a:rPr lang="en-US" sz="1110" b="0" i="0" u="none" strike="noStrike" cap="none">
                <a:solidFill>
                  <a:schemeClr val="dk1"/>
                </a:solidFill>
                <a:latin typeface="Calibri"/>
                <a:ea typeface="Calibri"/>
                <a:cs typeface="Calibri"/>
                <a:sym typeface="Calibri"/>
              </a:rPr>
              <a:t>, </a:t>
            </a:r>
            <a:r>
              <a:rPr lang="en-US" sz="1110" b="0" i="1" u="none" strike="noStrike" cap="none">
                <a:solidFill>
                  <a:schemeClr val="dk1"/>
                </a:solidFill>
                <a:latin typeface="Calibri"/>
                <a:ea typeface="Calibri"/>
                <a:cs typeface="Calibri"/>
                <a:sym typeface="Calibri"/>
              </a:rPr>
              <a:t>85</a:t>
            </a:r>
            <a:r>
              <a:rPr lang="en-US" sz="1110" b="0" i="0" u="none" strike="noStrike" cap="none">
                <a:solidFill>
                  <a:schemeClr val="dk1"/>
                </a:solidFill>
                <a:latin typeface="Calibri"/>
                <a:ea typeface="Calibri"/>
                <a:cs typeface="Calibri"/>
                <a:sym typeface="Calibri"/>
              </a:rPr>
              <a:t>(3), 309–315. </a:t>
            </a:r>
            <a:r>
              <a:rPr lang="en-US" sz="1110" b="0" i="0" u="sng" strike="noStrike" cap="none">
                <a:solidFill>
                  <a:schemeClr val="hlink"/>
                </a:solidFill>
                <a:latin typeface="Calibri"/>
                <a:ea typeface="Calibri"/>
                <a:cs typeface="Calibri"/>
                <a:sym typeface="Calibri"/>
                <a:hlinkClick r:id="rId9"/>
              </a:rPr>
              <a:t>https://doi.org/10.1097/qai.0000000000002462</a:t>
            </a:r>
            <a:endParaRPr sz="1110" b="0" i="0" u="sng" strike="noStrike" cap="none">
              <a:solidFill>
                <a:schemeClr val="dk1"/>
              </a:solidFill>
              <a:latin typeface="Calibri"/>
              <a:ea typeface="Calibri"/>
              <a:cs typeface="Calibri"/>
              <a:sym typeface="Calibri"/>
            </a:endParaRPr>
          </a:p>
          <a:p>
            <a:pPr marL="506730" marR="0" lvl="0" indent="-285750" algn="l" rtl="0">
              <a:lnSpc>
                <a:spcPct val="90000"/>
              </a:lnSpc>
              <a:spcBef>
                <a:spcPts val="600"/>
              </a:spcBef>
              <a:spcAft>
                <a:spcPts val="0"/>
              </a:spcAft>
              <a:buClr>
                <a:schemeClr val="accent1"/>
              </a:buClr>
              <a:buSzPts val="1600"/>
              <a:buFont typeface="Calibri"/>
              <a:buChar char="•"/>
            </a:pPr>
            <a:r>
              <a:rPr lang="en-US" sz="1110" b="0" i="0" u="none" strike="noStrike" cap="none">
                <a:solidFill>
                  <a:schemeClr val="dk1"/>
                </a:solidFill>
                <a:latin typeface="Calibri"/>
                <a:ea typeface="Calibri"/>
                <a:cs typeface="Calibri"/>
                <a:sym typeface="Calibri"/>
              </a:rPr>
              <a:t>Ibarra, F. P., Mehrad, M., Mauro, M. D., Godoy, M. F. P., Cruz, E. G., Nilforoushzadeh, M. A., &amp; Russo, G. I. (2020). Impact of the COVID-19 pandemic on the sexual behavior of the population. The vision of the east and the west. </a:t>
            </a:r>
            <a:r>
              <a:rPr lang="en-US" sz="1110" b="0" i="1" u="none" strike="noStrike" cap="none">
                <a:solidFill>
                  <a:schemeClr val="dk1"/>
                </a:solidFill>
                <a:latin typeface="Calibri"/>
                <a:ea typeface="Calibri"/>
                <a:cs typeface="Calibri"/>
                <a:sym typeface="Calibri"/>
              </a:rPr>
              <a:t>International Braz j Urol</a:t>
            </a:r>
            <a:r>
              <a:rPr lang="en-US" sz="1110" b="0" i="0" u="none" strike="noStrike" cap="none">
                <a:solidFill>
                  <a:schemeClr val="dk1"/>
                </a:solidFill>
                <a:latin typeface="Calibri"/>
                <a:ea typeface="Calibri"/>
                <a:cs typeface="Calibri"/>
                <a:sym typeface="Calibri"/>
              </a:rPr>
              <a:t>, </a:t>
            </a:r>
            <a:r>
              <a:rPr lang="en-US" sz="1110" b="0" i="1" u="none" strike="noStrike" cap="none">
                <a:solidFill>
                  <a:schemeClr val="dk1"/>
                </a:solidFill>
                <a:latin typeface="Calibri"/>
                <a:ea typeface="Calibri"/>
                <a:cs typeface="Calibri"/>
                <a:sym typeface="Calibri"/>
              </a:rPr>
              <a:t>46</a:t>
            </a:r>
            <a:r>
              <a:rPr lang="en-US" sz="1110" b="0" i="0" u="none" strike="noStrike" cap="none">
                <a:solidFill>
                  <a:schemeClr val="dk1"/>
                </a:solidFill>
                <a:latin typeface="Calibri"/>
                <a:ea typeface="Calibri"/>
                <a:cs typeface="Calibri"/>
                <a:sym typeface="Calibri"/>
              </a:rPr>
              <a:t>(suppl 1), 104–112. </a:t>
            </a:r>
            <a:r>
              <a:rPr lang="en-US" sz="1110" b="0" i="0" u="sng" strike="noStrike" cap="none">
                <a:solidFill>
                  <a:schemeClr val="hlink"/>
                </a:solidFill>
                <a:latin typeface="Calibri"/>
                <a:ea typeface="Calibri"/>
                <a:cs typeface="Calibri"/>
                <a:sym typeface="Calibri"/>
                <a:hlinkClick r:id="rId10"/>
              </a:rPr>
              <a:t>https://doi.org/10.1590/s1677-5538.ibju.2020.s116</a:t>
            </a:r>
            <a:endParaRPr sz="1110" b="0" i="0" u="none" strike="noStrike" cap="none">
              <a:solidFill>
                <a:schemeClr val="dk1"/>
              </a:solidFill>
              <a:latin typeface="Calibri"/>
              <a:ea typeface="Calibri"/>
              <a:cs typeface="Calibri"/>
              <a:sym typeface="Calibri"/>
            </a:endParaRPr>
          </a:p>
          <a:p>
            <a:pPr marL="506730" marR="0" lvl="0" indent="-285750" algn="l" rtl="0">
              <a:lnSpc>
                <a:spcPct val="90000"/>
              </a:lnSpc>
              <a:spcBef>
                <a:spcPts val="600"/>
              </a:spcBef>
              <a:spcAft>
                <a:spcPts val="0"/>
              </a:spcAft>
              <a:buClr>
                <a:schemeClr val="accent1"/>
              </a:buClr>
              <a:buSzPts val="1600"/>
              <a:buFont typeface="Calibri"/>
              <a:buChar char="•"/>
            </a:pPr>
            <a:r>
              <a:rPr lang="en-US" sz="1100" b="0" i="0" u="none" strike="noStrike" cap="none">
                <a:solidFill>
                  <a:schemeClr val="dk1"/>
                </a:solidFill>
                <a:latin typeface="Calibri"/>
                <a:ea typeface="Calibri"/>
                <a:cs typeface="Calibri"/>
                <a:sym typeface="Calibri"/>
              </a:rPr>
              <a:t>Incognito, O., Crupi, M., &amp; Vanni, C. D. (s.d.). </a:t>
            </a:r>
            <a:r>
              <a:rPr lang="en-US" sz="1100" b="0" i="1" u="none" strike="noStrike" cap="none">
                <a:solidFill>
                  <a:schemeClr val="dk1"/>
                </a:solidFill>
                <a:latin typeface="Calibri"/>
                <a:ea typeface="Calibri"/>
                <a:cs typeface="Calibri"/>
                <a:sym typeface="Calibri"/>
              </a:rPr>
              <a:t>Qualità della vita ed emergenza covid-19: Risultati e risvolti psicologici SESTA PARTE</a:t>
            </a:r>
            <a:r>
              <a:rPr lang="en-US" sz="1100" b="0" i="0" u="none" strike="noStrike" cap="none">
                <a:solidFill>
                  <a:schemeClr val="dk1"/>
                </a:solidFill>
                <a:latin typeface="Calibri"/>
                <a:ea typeface="Calibri"/>
                <a:cs typeface="Calibri"/>
                <a:sym typeface="Calibri"/>
              </a:rPr>
              <a:t>. 17.</a:t>
            </a:r>
            <a:endParaRPr sz="1200" b="0" i="0" u="none" strike="noStrike" cap="none">
              <a:solidFill>
                <a:srgbClr val="000000"/>
              </a:solidFill>
              <a:latin typeface="Arial"/>
              <a:ea typeface="Arial"/>
              <a:cs typeface="Arial"/>
              <a:sym typeface="Arial"/>
            </a:endParaRPr>
          </a:p>
          <a:p>
            <a:pPr marL="506730" marR="0" lvl="0" indent="-184150" algn="l" rtl="0">
              <a:lnSpc>
                <a:spcPct val="90000"/>
              </a:lnSpc>
              <a:spcBef>
                <a:spcPts val="600"/>
              </a:spcBef>
              <a:spcAft>
                <a:spcPts val="600"/>
              </a:spcAft>
              <a:buClr>
                <a:schemeClr val="accent1"/>
              </a:buClr>
              <a:buSzPts val="1600"/>
              <a:buFont typeface="Calibri"/>
              <a:buNone/>
            </a:pPr>
            <a:endParaRPr sz="1110" b="0" i="0" u="none" strike="noStrike" cap="none">
              <a:solidFill>
                <a:schemeClr val="dk1"/>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27"/>
        <p:cNvGrpSpPr/>
        <p:nvPr/>
      </p:nvGrpSpPr>
      <p:grpSpPr>
        <a:xfrm>
          <a:off x="0" y="0"/>
          <a:ext cx="0" cy="0"/>
          <a:chOff x="0" y="0"/>
          <a:chExt cx="0" cy="0"/>
        </a:xfrm>
      </p:grpSpPr>
      <p:sp>
        <p:nvSpPr>
          <p:cNvPr id="428" name="Google Shape;428;p47"/>
          <p:cNvSpPr/>
          <p:nvPr/>
        </p:nvSpPr>
        <p:spPr>
          <a:xfrm>
            <a:off x="0" y="6400800"/>
            <a:ext cx="9144000" cy="4572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9" name="Google Shape;429;p47"/>
          <p:cNvSpPr/>
          <p:nvPr/>
        </p:nvSpPr>
        <p:spPr>
          <a:xfrm>
            <a:off x="11" y="6334316"/>
            <a:ext cx="9143989" cy="66484"/>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430" name="Google Shape;430;p47"/>
          <p:cNvCxnSpPr/>
          <p:nvPr/>
        </p:nvCxnSpPr>
        <p:spPr>
          <a:xfrm>
            <a:off x="895149" y="1737845"/>
            <a:ext cx="7475220" cy="0"/>
          </a:xfrm>
          <a:prstGeom prst="straightConnector1">
            <a:avLst/>
          </a:prstGeom>
          <a:noFill/>
          <a:ln w="9525" cap="flat" cmpd="sng">
            <a:solidFill>
              <a:srgbClr val="7F7F7F"/>
            </a:solidFill>
            <a:prstDash val="solid"/>
            <a:round/>
            <a:headEnd type="none" w="sm" len="sm"/>
            <a:tailEnd type="none" w="sm" len="sm"/>
          </a:ln>
        </p:spPr>
      </p:cxnSp>
      <p:sp>
        <p:nvSpPr>
          <p:cNvPr id="431" name="Google Shape;431;p47"/>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432" name="Google Shape;432;p47"/>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3" name="Google Shape;433;p47"/>
          <p:cNvSpPr txBox="1">
            <a:spLocks noGrp="1"/>
          </p:cNvSpPr>
          <p:nvPr>
            <p:ph type="title"/>
          </p:nvPr>
        </p:nvSpPr>
        <p:spPr>
          <a:xfrm>
            <a:off x="369277" y="605896"/>
            <a:ext cx="2313633" cy="5646208"/>
          </a:xfrm>
          <a:prstGeom prst="rect">
            <a:avLst/>
          </a:prstGeom>
          <a:noFill/>
          <a:ln>
            <a:noFill/>
          </a:ln>
        </p:spPr>
        <p:txBody>
          <a:bodyPr spcFirstLastPara="1" wrap="square" lIns="91425" tIns="45700" rIns="91425" bIns="45700" anchor="ctr" anchorCtr="0">
            <a:noAutofit/>
          </a:bodyPr>
          <a:lstStyle/>
          <a:p>
            <a:pPr marL="0" marR="0" lvl="0" indent="0" algn="l" rtl="0">
              <a:lnSpc>
                <a:spcPct val="85000"/>
              </a:lnSpc>
              <a:spcBef>
                <a:spcPts val="0"/>
              </a:spcBef>
              <a:spcAft>
                <a:spcPts val="0"/>
              </a:spcAft>
              <a:buClr>
                <a:srgbClr val="FFFFFF"/>
              </a:buClr>
              <a:buSzPts val="3200"/>
              <a:buFont typeface="Calibri"/>
              <a:buNone/>
            </a:pPr>
            <a:r>
              <a:rPr lang="en-US" sz="3200" i="0" u="none" strike="noStrike" cap="none">
                <a:solidFill>
                  <a:srgbClr val="FFFFFF"/>
                </a:solidFill>
              </a:rPr>
              <a:t>Bibliografia</a:t>
            </a:r>
            <a:endParaRPr sz="3100">
              <a:solidFill>
                <a:srgbClr val="FFFFFF"/>
              </a:solidFill>
            </a:endParaRPr>
          </a:p>
        </p:txBody>
      </p:sp>
      <p:sp>
        <p:nvSpPr>
          <p:cNvPr id="434" name="Google Shape;434;p47"/>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5" name="Google Shape;435;p47"/>
          <p:cNvSpPr/>
          <p:nvPr/>
        </p:nvSpPr>
        <p:spPr>
          <a:xfrm>
            <a:off x="3556512" y="523684"/>
            <a:ext cx="5339729" cy="5728420"/>
          </a:xfrm>
          <a:prstGeom prst="rect">
            <a:avLst/>
          </a:prstGeom>
          <a:noFill/>
          <a:ln>
            <a:noFill/>
          </a:ln>
        </p:spPr>
        <p:txBody>
          <a:bodyPr spcFirstLastPara="1" wrap="square" lIns="0" tIns="45700" rIns="0" bIns="45700" anchor="ctr" anchorCtr="0">
            <a:noAutofit/>
          </a:bodyPr>
          <a:lstStyle/>
          <a:p>
            <a:pPr marL="265417" marR="0" lvl="0" indent="-171450" algn="l" rtl="0">
              <a:lnSpc>
                <a:spcPct val="90000"/>
              </a:lnSpc>
              <a:spcBef>
                <a:spcPts val="600"/>
              </a:spcBef>
              <a:spcAft>
                <a:spcPts val="0"/>
              </a:spcAft>
              <a:buClr>
                <a:schemeClr val="accent1"/>
              </a:buClr>
              <a:buSzPts val="1200"/>
              <a:buFont typeface="Calibri"/>
              <a:buChar char="•"/>
            </a:pPr>
            <a:r>
              <a:rPr lang="en-US" sz="1200" b="0" i="0" u="none" strike="noStrike" cap="none">
                <a:solidFill>
                  <a:schemeClr val="dk1"/>
                </a:solidFill>
                <a:latin typeface="Calibri"/>
                <a:ea typeface="Calibri"/>
                <a:cs typeface="Calibri"/>
                <a:sym typeface="Calibri"/>
              </a:rPr>
              <a:t>Jacob, L., Smith, L., Butler, L., Barnett, Y., Grabovac, I., McDermott, D., Armstrong, N., Yakkundi, A., &amp; Tully, M. A. (2020). Challenges in the Practice of Sexual Medicine in the Time of COVID-19 in the United Kingdom. </a:t>
            </a:r>
            <a:r>
              <a:rPr lang="en-US" sz="1200" b="0" i="1" u="none" strike="noStrike" cap="none">
                <a:solidFill>
                  <a:schemeClr val="dk1"/>
                </a:solidFill>
                <a:latin typeface="Calibri"/>
                <a:ea typeface="Calibri"/>
                <a:cs typeface="Calibri"/>
                <a:sym typeface="Calibri"/>
              </a:rPr>
              <a:t>The Journal of Sexual Medicine</a:t>
            </a:r>
            <a:r>
              <a:rPr lang="en-US" sz="1200" b="0" i="0" u="none" strike="noStrike" cap="none">
                <a:solidFill>
                  <a:schemeClr val="dk1"/>
                </a:solidFill>
                <a:latin typeface="Calibri"/>
                <a:ea typeface="Calibri"/>
                <a:cs typeface="Calibri"/>
                <a:sym typeface="Calibri"/>
              </a:rPr>
              <a:t>, </a:t>
            </a:r>
            <a:r>
              <a:rPr lang="en-US" sz="1200" b="0" i="1" u="none" strike="noStrike" cap="none">
                <a:solidFill>
                  <a:schemeClr val="dk1"/>
                </a:solidFill>
                <a:latin typeface="Calibri"/>
                <a:ea typeface="Calibri"/>
                <a:cs typeface="Calibri"/>
                <a:sym typeface="Calibri"/>
              </a:rPr>
              <a:t>17</a:t>
            </a:r>
            <a:r>
              <a:rPr lang="en-US" sz="1200" b="0" i="0" u="none" strike="noStrike" cap="none">
                <a:solidFill>
                  <a:schemeClr val="dk1"/>
                </a:solidFill>
                <a:latin typeface="Calibri"/>
                <a:ea typeface="Calibri"/>
                <a:cs typeface="Calibri"/>
                <a:sym typeface="Calibri"/>
              </a:rPr>
              <a:t>(7), 1229–1236. </a:t>
            </a:r>
            <a:r>
              <a:rPr lang="en-US" sz="1200" b="0" i="0" u="sng" strike="noStrike" cap="none">
                <a:solidFill>
                  <a:schemeClr val="hlink"/>
                </a:solidFill>
                <a:latin typeface="Calibri"/>
                <a:ea typeface="Calibri"/>
                <a:cs typeface="Calibri"/>
                <a:sym typeface="Calibri"/>
                <a:hlinkClick r:id="rId3"/>
              </a:rPr>
              <a:t>https://doi.org/10.1016/j.jsxm.2020.05.001</a:t>
            </a:r>
            <a:endParaRPr sz="1200" b="0" i="0" u="none" strike="noStrike" cap="none">
              <a:solidFill>
                <a:schemeClr val="dk1"/>
              </a:solidFill>
              <a:latin typeface="Calibri"/>
              <a:ea typeface="Calibri"/>
              <a:cs typeface="Calibri"/>
              <a:sym typeface="Calibri"/>
            </a:endParaRPr>
          </a:p>
          <a:p>
            <a:pPr marL="265417" marR="0" lvl="0" indent="-171450" algn="l" rtl="0">
              <a:lnSpc>
                <a:spcPct val="90000"/>
              </a:lnSpc>
              <a:spcBef>
                <a:spcPts val="600"/>
              </a:spcBef>
              <a:spcAft>
                <a:spcPts val="0"/>
              </a:spcAft>
              <a:buClr>
                <a:schemeClr val="accent1"/>
              </a:buClr>
              <a:buSzPts val="1200"/>
              <a:buFont typeface="Calibri"/>
              <a:buChar char="•"/>
            </a:pPr>
            <a:r>
              <a:rPr lang="en-US" sz="1200" b="0" i="0" u="none" strike="noStrike" cap="none">
                <a:solidFill>
                  <a:schemeClr val="dk1"/>
                </a:solidFill>
                <a:latin typeface="Calibri"/>
                <a:ea typeface="Calibri"/>
                <a:cs typeface="Calibri"/>
                <a:sym typeface="Calibri"/>
              </a:rPr>
              <a:t>Lehmiller, J. J., Garcia, J. R., Gesselman, A. N., &amp; Mark, K. P. (2020). Less Sex, but More Sexual Diversity: Changes in Sexual Behavior during the COVID-19 Coronavirus Pandemic. </a:t>
            </a:r>
            <a:r>
              <a:rPr lang="en-US" sz="1200" b="0" i="1" u="none" strike="noStrike" cap="none">
                <a:solidFill>
                  <a:schemeClr val="dk1"/>
                </a:solidFill>
                <a:latin typeface="Calibri"/>
                <a:ea typeface="Calibri"/>
                <a:cs typeface="Calibri"/>
                <a:sym typeface="Calibri"/>
              </a:rPr>
              <a:t>Leisure Sciences</a:t>
            </a:r>
            <a:r>
              <a:rPr lang="en-US" sz="1200" b="0" i="0" u="none" strike="noStrike" cap="none">
                <a:solidFill>
                  <a:schemeClr val="dk1"/>
                </a:solidFill>
                <a:latin typeface="Calibri"/>
                <a:ea typeface="Calibri"/>
                <a:cs typeface="Calibri"/>
                <a:sym typeface="Calibri"/>
              </a:rPr>
              <a:t>, 1–10. </a:t>
            </a:r>
            <a:r>
              <a:rPr lang="en-US" sz="1200" b="0" i="0" u="sng" strike="noStrike" cap="none">
                <a:solidFill>
                  <a:schemeClr val="hlink"/>
                </a:solidFill>
                <a:latin typeface="Calibri"/>
                <a:ea typeface="Calibri"/>
                <a:cs typeface="Calibri"/>
                <a:sym typeface="Calibri"/>
                <a:hlinkClick r:id="rId4"/>
              </a:rPr>
              <a:t>https://doi.org/10.1080/01490400.2020.1774016</a:t>
            </a:r>
            <a:endParaRPr sz="1200" b="0" i="0" u="sng" strike="noStrike" cap="none">
              <a:solidFill>
                <a:schemeClr val="dk1"/>
              </a:solidFill>
              <a:latin typeface="Calibri"/>
              <a:ea typeface="Calibri"/>
              <a:cs typeface="Calibri"/>
              <a:sym typeface="Calibri"/>
            </a:endParaRPr>
          </a:p>
          <a:p>
            <a:pPr marL="265417" marR="0" lvl="0" indent="-171450" algn="l" rtl="0">
              <a:lnSpc>
                <a:spcPct val="90000"/>
              </a:lnSpc>
              <a:spcBef>
                <a:spcPts val="600"/>
              </a:spcBef>
              <a:spcAft>
                <a:spcPts val="0"/>
              </a:spcAft>
              <a:buClr>
                <a:schemeClr val="accent1"/>
              </a:buClr>
              <a:buSzPts val="1200"/>
              <a:buFont typeface="Calibri"/>
              <a:buChar char="•"/>
            </a:pPr>
            <a:r>
              <a:rPr lang="en-US" sz="1200" b="0" i="0" u="none" strike="noStrike" cap="none">
                <a:solidFill>
                  <a:schemeClr val="dk1"/>
                </a:solidFill>
                <a:latin typeface="Calibri"/>
                <a:ea typeface="Calibri"/>
                <a:cs typeface="Calibri"/>
                <a:sym typeface="Calibri"/>
              </a:rPr>
              <a:t>Li, G., Tang, D., Song, B., Wang, C., Qunshan, S., Xu, C., Geng, H., Wu, H., He, X., &amp; Cao, Y. (2020). Impact of the COVID-19 Pandemic on Partner Relationships and Sexual and Reproductive Health: Cross-Sectional, Online Survey Study. </a:t>
            </a:r>
            <a:r>
              <a:rPr lang="en-US" sz="1200" b="0" i="1" u="none" strike="noStrike" cap="none">
                <a:solidFill>
                  <a:schemeClr val="dk1"/>
                </a:solidFill>
                <a:latin typeface="Calibri"/>
                <a:ea typeface="Calibri"/>
                <a:cs typeface="Calibri"/>
                <a:sym typeface="Calibri"/>
              </a:rPr>
              <a:t>Journal of Medical Internet Research</a:t>
            </a:r>
            <a:r>
              <a:rPr lang="en-US" sz="1200" b="0" i="0" u="none" strike="noStrike" cap="none">
                <a:solidFill>
                  <a:schemeClr val="dk1"/>
                </a:solidFill>
                <a:latin typeface="Calibri"/>
                <a:ea typeface="Calibri"/>
                <a:cs typeface="Calibri"/>
                <a:sym typeface="Calibri"/>
              </a:rPr>
              <a:t>, </a:t>
            </a:r>
            <a:r>
              <a:rPr lang="en-US" sz="1200" b="0" i="1" u="none" strike="noStrike" cap="none">
                <a:solidFill>
                  <a:schemeClr val="dk1"/>
                </a:solidFill>
                <a:latin typeface="Calibri"/>
                <a:ea typeface="Calibri"/>
                <a:cs typeface="Calibri"/>
                <a:sym typeface="Calibri"/>
              </a:rPr>
              <a:t>22</a:t>
            </a:r>
            <a:r>
              <a:rPr lang="en-US" sz="1200" b="0" i="0" u="none" strike="noStrike" cap="none">
                <a:solidFill>
                  <a:schemeClr val="dk1"/>
                </a:solidFill>
                <a:latin typeface="Calibri"/>
                <a:ea typeface="Calibri"/>
                <a:cs typeface="Calibri"/>
                <a:sym typeface="Calibri"/>
              </a:rPr>
              <a:t>(8), e20961. </a:t>
            </a:r>
            <a:r>
              <a:rPr lang="en-US" sz="1200" b="0" i="0" u="sng" strike="noStrike" cap="none">
                <a:solidFill>
                  <a:schemeClr val="hlink"/>
                </a:solidFill>
                <a:latin typeface="Calibri"/>
                <a:ea typeface="Calibri"/>
                <a:cs typeface="Calibri"/>
                <a:sym typeface="Calibri"/>
                <a:hlinkClick r:id="rId5"/>
              </a:rPr>
              <a:t>https://doi.org/10.2196/20961</a:t>
            </a:r>
            <a:endParaRPr sz="1200" b="0" i="0" u="none" strike="noStrike" cap="none">
              <a:solidFill>
                <a:schemeClr val="dk1"/>
              </a:solidFill>
              <a:latin typeface="Calibri"/>
              <a:ea typeface="Calibri"/>
              <a:cs typeface="Calibri"/>
              <a:sym typeface="Calibri"/>
            </a:endParaRPr>
          </a:p>
          <a:p>
            <a:pPr marL="265417" marR="0" lvl="0" indent="-171450" algn="l" rtl="0">
              <a:lnSpc>
                <a:spcPct val="90000"/>
              </a:lnSpc>
              <a:spcBef>
                <a:spcPts val="600"/>
              </a:spcBef>
              <a:spcAft>
                <a:spcPts val="0"/>
              </a:spcAft>
              <a:buClr>
                <a:schemeClr val="accent1"/>
              </a:buClr>
              <a:buSzPts val="1200"/>
              <a:buFont typeface="Calibri"/>
              <a:buChar char="•"/>
            </a:pPr>
            <a:r>
              <a:rPr lang="en-US" sz="1200" b="0" i="0" u="none" strike="noStrike" cap="none">
                <a:solidFill>
                  <a:schemeClr val="dk1"/>
                </a:solidFill>
                <a:latin typeface="Calibri"/>
                <a:ea typeface="Calibri"/>
                <a:cs typeface="Calibri"/>
                <a:sym typeface="Calibri"/>
              </a:rPr>
              <a:t>Li, W., Li, G., Xin, C., Wang, Y., &amp; Yang, S. (2020). Challenges in the Practice of Sexual Medicine in the Time of COVID-19 in China. </a:t>
            </a:r>
            <a:r>
              <a:rPr lang="en-US" sz="1200" b="0" i="1" u="none" strike="noStrike" cap="none">
                <a:solidFill>
                  <a:schemeClr val="dk1"/>
                </a:solidFill>
                <a:latin typeface="Calibri"/>
                <a:ea typeface="Calibri"/>
                <a:cs typeface="Calibri"/>
                <a:sym typeface="Calibri"/>
              </a:rPr>
              <a:t>The Journal of Sexual Medicine</a:t>
            </a:r>
            <a:r>
              <a:rPr lang="en-US" sz="1200" b="0" i="0" u="none" strike="noStrike" cap="none">
                <a:solidFill>
                  <a:schemeClr val="dk1"/>
                </a:solidFill>
                <a:latin typeface="Calibri"/>
                <a:ea typeface="Calibri"/>
                <a:cs typeface="Calibri"/>
                <a:sym typeface="Calibri"/>
              </a:rPr>
              <a:t>, </a:t>
            </a:r>
            <a:r>
              <a:rPr lang="en-US" sz="1200" b="0" i="1" u="none" strike="noStrike" cap="none">
                <a:solidFill>
                  <a:schemeClr val="dk1"/>
                </a:solidFill>
                <a:latin typeface="Calibri"/>
                <a:ea typeface="Calibri"/>
                <a:cs typeface="Calibri"/>
                <a:sym typeface="Calibri"/>
              </a:rPr>
              <a:t>17</a:t>
            </a:r>
            <a:r>
              <a:rPr lang="en-US" sz="1200" b="0" i="0" u="none" strike="noStrike" cap="none">
                <a:solidFill>
                  <a:schemeClr val="dk1"/>
                </a:solidFill>
                <a:latin typeface="Calibri"/>
                <a:ea typeface="Calibri"/>
                <a:cs typeface="Calibri"/>
                <a:sym typeface="Calibri"/>
              </a:rPr>
              <a:t>(7), 1225–1228. </a:t>
            </a:r>
            <a:r>
              <a:rPr lang="en-US" sz="1200" b="0" i="0" u="sng" strike="noStrike" cap="none">
                <a:solidFill>
                  <a:schemeClr val="hlink"/>
                </a:solidFill>
                <a:latin typeface="Calibri"/>
                <a:ea typeface="Calibri"/>
                <a:cs typeface="Calibri"/>
                <a:sym typeface="Calibri"/>
                <a:hlinkClick r:id="rId6"/>
              </a:rPr>
              <a:t>https://doi.org/10.1016/j.jsxm.2020.04.380</a:t>
            </a:r>
            <a:endParaRPr sz="1200" b="0" i="0" u="sng" strike="noStrike" cap="none">
              <a:solidFill>
                <a:schemeClr val="hlink"/>
              </a:solidFill>
              <a:latin typeface="Calibri"/>
              <a:ea typeface="Calibri"/>
              <a:cs typeface="Calibri"/>
              <a:sym typeface="Calibri"/>
            </a:endParaRPr>
          </a:p>
          <a:p>
            <a:pPr marL="265417" marR="0" lvl="0" indent="-171450" algn="l" rtl="0">
              <a:lnSpc>
                <a:spcPct val="90000"/>
              </a:lnSpc>
              <a:spcBef>
                <a:spcPts val="600"/>
              </a:spcBef>
              <a:spcAft>
                <a:spcPts val="0"/>
              </a:spcAft>
              <a:buClr>
                <a:schemeClr val="accent1"/>
              </a:buClr>
              <a:buSzPts val="1200"/>
              <a:buFont typeface="Calibri"/>
              <a:buChar char="•"/>
            </a:pPr>
            <a:r>
              <a:rPr lang="en-US" sz="1200" b="0" i="0" u="none" strike="noStrike" cap="none">
                <a:solidFill>
                  <a:schemeClr val="dk1"/>
                </a:solidFill>
                <a:latin typeface="Calibri"/>
                <a:ea typeface="Calibri"/>
                <a:cs typeface="Calibri"/>
                <a:sym typeface="Calibri"/>
              </a:rPr>
              <a:t>Monni, A., &amp; Scalas, L. F. (2020). Contributo alla validazione della versione italiana del regulatory focus Questionnaire di Higgins. RICERCHE DI PSICOLOGIA. https://doi.org/10.3280/RIP2020-002003</a:t>
            </a:r>
            <a:endParaRPr sz="1200" b="0" i="0" u="none" strike="noStrike" cap="none">
              <a:solidFill>
                <a:schemeClr val="dk1"/>
              </a:solidFill>
              <a:latin typeface="Calibri"/>
              <a:ea typeface="Calibri"/>
              <a:cs typeface="Calibri"/>
              <a:sym typeface="Calibri"/>
            </a:endParaRPr>
          </a:p>
          <a:p>
            <a:pPr marL="265417" marR="0" lvl="0" indent="-171450" algn="l" rtl="0">
              <a:lnSpc>
                <a:spcPct val="90000"/>
              </a:lnSpc>
              <a:spcBef>
                <a:spcPts val="600"/>
              </a:spcBef>
              <a:spcAft>
                <a:spcPts val="0"/>
              </a:spcAft>
              <a:buClr>
                <a:schemeClr val="accent1"/>
              </a:buClr>
              <a:buSzPts val="1200"/>
              <a:buFont typeface="Calibri"/>
              <a:buChar char="•"/>
            </a:pPr>
            <a:r>
              <a:rPr lang="en-US" sz="1200" b="0" i="0" u="none" strike="noStrike" cap="none">
                <a:solidFill>
                  <a:schemeClr val="dk1"/>
                </a:solidFill>
                <a:latin typeface="Calibri"/>
                <a:ea typeface="Calibri"/>
                <a:cs typeface="Calibri"/>
                <a:sym typeface="Calibri"/>
              </a:rPr>
              <a:t>Nelson, K. M., Gordon, A. R., John, S. A., Stout, C. D., &amp; Macapagal, K. (2020). “Physical Sex Is Over for Now”: Impact of COVID-19 on the Well-Being and Sexual Health of Adolescent Sexual Minority Males in the U.S. </a:t>
            </a:r>
            <a:r>
              <a:rPr lang="en-US" sz="1200" b="0" i="1" u="none" strike="noStrike" cap="none">
                <a:solidFill>
                  <a:schemeClr val="dk1"/>
                </a:solidFill>
                <a:latin typeface="Calibri"/>
                <a:ea typeface="Calibri"/>
                <a:cs typeface="Calibri"/>
                <a:sym typeface="Calibri"/>
              </a:rPr>
              <a:t>Journal of Adolescent Health</a:t>
            </a:r>
            <a:r>
              <a:rPr lang="en-US" sz="1200" b="0" i="0" u="none" strike="noStrike" cap="none">
                <a:solidFill>
                  <a:schemeClr val="dk1"/>
                </a:solidFill>
                <a:latin typeface="Calibri"/>
                <a:ea typeface="Calibri"/>
                <a:cs typeface="Calibri"/>
                <a:sym typeface="Calibri"/>
              </a:rPr>
              <a:t>, 1–7. </a:t>
            </a:r>
            <a:r>
              <a:rPr lang="en-US" sz="1200" b="0" i="0" u="sng" strike="noStrike" cap="none">
                <a:solidFill>
                  <a:schemeClr val="hlink"/>
                </a:solidFill>
                <a:latin typeface="Calibri"/>
                <a:ea typeface="Calibri"/>
                <a:cs typeface="Calibri"/>
                <a:sym typeface="Calibri"/>
                <a:hlinkClick r:id="rId7"/>
              </a:rPr>
              <a:t>https://doi.org/10.1016/j.jadohealth.2020.08.027</a:t>
            </a:r>
            <a:endParaRPr sz="1200" b="0" i="0" u="none" strike="noStrike" cap="none">
              <a:solidFill>
                <a:schemeClr val="dk1"/>
              </a:solidFill>
              <a:latin typeface="Calibri"/>
              <a:ea typeface="Calibri"/>
              <a:cs typeface="Calibri"/>
              <a:sym typeface="Calibri"/>
            </a:endParaRPr>
          </a:p>
          <a:p>
            <a:pPr marL="265417" marR="0" lvl="0" indent="-171450" algn="l" rtl="0">
              <a:lnSpc>
                <a:spcPct val="90000"/>
              </a:lnSpc>
              <a:spcBef>
                <a:spcPts val="600"/>
              </a:spcBef>
              <a:spcAft>
                <a:spcPts val="0"/>
              </a:spcAft>
              <a:buClr>
                <a:schemeClr val="accent1"/>
              </a:buClr>
              <a:buSzPts val="1200"/>
              <a:buFont typeface="Calibri"/>
              <a:buChar char="•"/>
            </a:pPr>
            <a:r>
              <a:rPr lang="en-US" sz="1200" b="0" i="0" u="none" strike="noStrike" cap="none">
                <a:solidFill>
                  <a:schemeClr val="dk1"/>
                </a:solidFill>
                <a:latin typeface="Calibri"/>
                <a:ea typeface="Calibri"/>
                <a:cs typeface="Calibri"/>
                <a:sym typeface="Calibri"/>
              </a:rPr>
              <a:t>Rodrigues, D. L., &amp; Kärgel, A. (2020). Regulatory Focus and Perceived Security with Casual Partners: Implications for Sexual Behaviors During the COVID-19 Pandemic. </a:t>
            </a:r>
            <a:r>
              <a:rPr lang="en-US" sz="1200" b="0" i="1" u="none" strike="noStrike" cap="none">
                <a:solidFill>
                  <a:schemeClr val="dk1"/>
                </a:solidFill>
                <a:latin typeface="Calibri"/>
                <a:ea typeface="Calibri"/>
                <a:cs typeface="Calibri"/>
                <a:sym typeface="Calibri"/>
              </a:rPr>
              <a:t>ReaserchGate</a:t>
            </a:r>
            <a:r>
              <a:rPr lang="en-US" sz="1200" b="0" i="0" u="none" strike="noStrike" cap="none">
                <a:solidFill>
                  <a:schemeClr val="dk1"/>
                </a:solidFill>
                <a:latin typeface="Calibri"/>
                <a:ea typeface="Calibri"/>
                <a:cs typeface="Calibri"/>
                <a:sym typeface="Calibri"/>
              </a:rPr>
              <a:t>, 1. </a:t>
            </a:r>
            <a:r>
              <a:rPr lang="en-US" sz="1200" b="0" i="0" u="sng" strike="noStrike" cap="none">
                <a:solidFill>
                  <a:schemeClr val="hlink"/>
                </a:solidFill>
                <a:latin typeface="Calibri"/>
                <a:ea typeface="Calibri"/>
                <a:cs typeface="Calibri"/>
                <a:sym typeface="Calibri"/>
                <a:hlinkClick r:id="rId8"/>
              </a:rPr>
              <a:t>https://doi.org/10.31234/osf.io/wsg89</a:t>
            </a:r>
            <a:endParaRPr sz="1200" b="0" i="0" u="none" strike="noStrike" cap="none">
              <a:solidFill>
                <a:schemeClr val="dk1"/>
              </a:solidFill>
              <a:latin typeface="Calibri"/>
              <a:ea typeface="Calibri"/>
              <a:cs typeface="Calibri"/>
              <a:sym typeface="Calibri"/>
            </a:endParaRPr>
          </a:p>
          <a:p>
            <a:pPr marL="265417" marR="0" lvl="0" indent="-171450" algn="l" rtl="0">
              <a:lnSpc>
                <a:spcPct val="90000"/>
              </a:lnSpc>
              <a:spcBef>
                <a:spcPts val="600"/>
              </a:spcBef>
              <a:spcAft>
                <a:spcPts val="0"/>
              </a:spcAft>
              <a:buClr>
                <a:schemeClr val="accent1"/>
              </a:buClr>
              <a:buSzPts val="1200"/>
              <a:buFont typeface="Calibri"/>
              <a:buChar char="•"/>
            </a:pPr>
            <a:r>
              <a:rPr lang="en-US" sz="1200" b="0" i="0" u="none" strike="noStrike" cap="none">
                <a:solidFill>
                  <a:schemeClr val="dk1"/>
                </a:solidFill>
                <a:latin typeface="Calibri"/>
                <a:ea typeface="Calibri"/>
                <a:cs typeface="Calibri"/>
                <a:sym typeface="Calibri"/>
              </a:rPr>
              <a:t>Starks, T. J., Jones, S. S., Sauermilch, D., Benedict, M., Adebayo, T., Cain, D., &amp; Simpson, K. N. (2020). Evaluating the impact of COVID-19: A cohort comparison study of drug use and risky sexual behavior among sexual minority men in the U.S.A. </a:t>
            </a:r>
            <a:r>
              <a:rPr lang="en-US" sz="1200" b="0" i="1" u="none" strike="noStrike" cap="none">
                <a:solidFill>
                  <a:schemeClr val="dk1"/>
                </a:solidFill>
                <a:latin typeface="Calibri"/>
                <a:ea typeface="Calibri"/>
                <a:cs typeface="Calibri"/>
                <a:sym typeface="Calibri"/>
              </a:rPr>
              <a:t>Drug and Alcohol Dependence</a:t>
            </a:r>
            <a:r>
              <a:rPr lang="en-US" sz="1200" b="0" i="0" u="none" strike="noStrike" cap="none">
                <a:solidFill>
                  <a:schemeClr val="dk1"/>
                </a:solidFill>
                <a:latin typeface="Calibri"/>
                <a:ea typeface="Calibri"/>
                <a:cs typeface="Calibri"/>
                <a:sym typeface="Calibri"/>
              </a:rPr>
              <a:t>, </a:t>
            </a:r>
            <a:r>
              <a:rPr lang="en-US" sz="1200" b="0" i="1" u="none" strike="noStrike" cap="none">
                <a:solidFill>
                  <a:schemeClr val="dk1"/>
                </a:solidFill>
                <a:latin typeface="Calibri"/>
                <a:ea typeface="Calibri"/>
                <a:cs typeface="Calibri"/>
                <a:sym typeface="Calibri"/>
              </a:rPr>
              <a:t>216</a:t>
            </a:r>
            <a:r>
              <a:rPr lang="en-US" sz="1200" b="0" i="0" u="none" strike="noStrike" cap="none">
                <a:solidFill>
                  <a:schemeClr val="dk1"/>
                </a:solidFill>
                <a:latin typeface="Calibri"/>
                <a:ea typeface="Calibri"/>
                <a:cs typeface="Calibri"/>
                <a:sym typeface="Calibri"/>
              </a:rPr>
              <a:t>, 108260. </a:t>
            </a:r>
            <a:r>
              <a:rPr lang="en-US" sz="1200" b="0" i="0" u="sng" strike="noStrike" cap="none">
                <a:solidFill>
                  <a:schemeClr val="hlink"/>
                </a:solidFill>
                <a:latin typeface="Calibri"/>
                <a:ea typeface="Calibri"/>
                <a:cs typeface="Calibri"/>
                <a:sym typeface="Calibri"/>
                <a:hlinkClick r:id="rId9"/>
              </a:rPr>
              <a:t>https://doi.org/10.1016/j.drugalcdep.2020.108260</a:t>
            </a:r>
            <a:endParaRPr sz="1200" b="0" i="0" u="none" strike="noStrike" cap="none">
              <a:solidFill>
                <a:schemeClr val="dk1"/>
              </a:solidFill>
              <a:latin typeface="Calibri"/>
              <a:ea typeface="Calibri"/>
              <a:cs typeface="Calibri"/>
              <a:sym typeface="Calibri"/>
            </a:endParaRPr>
          </a:p>
          <a:p>
            <a:pPr marL="265417" marR="0" lvl="0" indent="-171450" algn="l" rtl="0">
              <a:lnSpc>
                <a:spcPct val="90000"/>
              </a:lnSpc>
              <a:spcBef>
                <a:spcPts val="600"/>
              </a:spcBef>
              <a:spcAft>
                <a:spcPts val="600"/>
              </a:spcAft>
              <a:buClr>
                <a:schemeClr val="accent1"/>
              </a:buClr>
              <a:buSzPts val="1200"/>
              <a:buFont typeface="Calibri"/>
              <a:buChar char="•"/>
            </a:pPr>
            <a:r>
              <a:rPr lang="en-US" sz="1200" b="0" i="0" u="none" strike="noStrike" cap="none">
                <a:solidFill>
                  <a:schemeClr val="dk1"/>
                </a:solidFill>
                <a:latin typeface="Calibri"/>
                <a:ea typeface="Calibri"/>
                <a:cs typeface="Calibri"/>
                <a:sym typeface="Calibri"/>
              </a:rPr>
              <a:t>Stephenson, R., Chavanduka, T. M. D., Rosso, M. T., Sullivan, S. P., Pitter, R. A., Hunter, A. S., &amp; Rogers, E. (2020). Sex in the Time of COVID-19: Results of an Online Survey of Gay, Bisexual and Other Men Who Have Sex with Men’s Experience of Sex and HIV Prevention During the US COVID-19 Epidemic. </a:t>
            </a:r>
            <a:r>
              <a:rPr lang="en-US" sz="1200" b="0" i="1" u="none" strike="noStrike" cap="none">
                <a:solidFill>
                  <a:schemeClr val="dk1"/>
                </a:solidFill>
                <a:latin typeface="Calibri"/>
                <a:ea typeface="Calibri"/>
                <a:cs typeface="Calibri"/>
                <a:sym typeface="Calibri"/>
              </a:rPr>
              <a:t>AIDS and Behavior</a:t>
            </a:r>
            <a:r>
              <a:rPr lang="en-US" sz="1200" b="0" i="0" u="none" strike="noStrike" cap="none">
                <a:solidFill>
                  <a:schemeClr val="dk1"/>
                </a:solidFill>
                <a:latin typeface="Calibri"/>
                <a:ea typeface="Calibri"/>
                <a:cs typeface="Calibri"/>
                <a:sym typeface="Calibri"/>
              </a:rPr>
              <a:t>, 1. https://doi.org/10.1007/s10461-020-03024-8</a:t>
            </a:r>
            <a:endParaRPr sz="1200" b="0" i="0" u="none" strike="noStrike" cap="none">
              <a:solidFill>
                <a:schemeClr val="dk1"/>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27"/>
          <p:cNvSpPr txBox="1">
            <a:spLocks noGrp="1"/>
          </p:cNvSpPr>
          <p:nvPr>
            <p:ph type="body" idx="1"/>
          </p:nvPr>
        </p:nvSpPr>
        <p:spPr>
          <a:xfrm>
            <a:off x="687834" y="1811959"/>
            <a:ext cx="7543800" cy="4023300"/>
          </a:xfrm>
          <a:prstGeom prst="rect">
            <a:avLst/>
          </a:prstGeom>
          <a:noFill/>
          <a:ln>
            <a:noFill/>
          </a:ln>
        </p:spPr>
        <p:txBody>
          <a:bodyPr spcFirstLastPara="1" wrap="square" lIns="0" tIns="45700" rIns="0"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800" b="1">
                <a:solidFill>
                  <a:schemeClr val="dk1"/>
                </a:solidFill>
              </a:rPr>
              <a:t>Ha avuto partner occasionali durante l'emergenza Covid-19 </a:t>
            </a:r>
            <a:r>
              <a:rPr lang="en-US" sz="1800">
                <a:solidFill>
                  <a:schemeClr val="dk1"/>
                </a:solidFill>
              </a:rPr>
              <a:t>(r</a:t>
            </a:r>
            <a:r>
              <a:rPr lang="en-US" sz="1800" i="1">
                <a:solidFill>
                  <a:schemeClr val="dk1"/>
                </a:solidFill>
              </a:rPr>
              <a:t>apporto occasionale: qualunque scambio sessuale, anche ripetuto nel tempo, tra persone che non sono coinvolte in una relazione romantica o caratterizzata da un progetto comune</a:t>
            </a:r>
            <a:r>
              <a:rPr lang="en-US" sz="1800">
                <a:solidFill>
                  <a:schemeClr val="dk1"/>
                </a:solidFill>
              </a:rPr>
              <a:t>) </a:t>
            </a:r>
            <a:r>
              <a:rPr lang="en-US" sz="1800" b="1">
                <a:solidFill>
                  <a:schemeClr val="dk1"/>
                </a:solidFill>
              </a:rPr>
              <a:t>da marzo 2020 in poi?</a:t>
            </a:r>
            <a:endParaRPr sz="1800" b="1">
              <a:solidFill>
                <a:schemeClr val="dk1"/>
              </a:solidFill>
            </a:endParaRPr>
          </a:p>
          <a:p>
            <a:pPr marL="228600" lvl="0" indent="0" algn="l" rtl="0">
              <a:lnSpc>
                <a:spcPct val="115000"/>
              </a:lnSpc>
              <a:spcBef>
                <a:spcPts val="1200"/>
              </a:spcBef>
              <a:spcAft>
                <a:spcPts val="0"/>
              </a:spcAft>
              <a:buClr>
                <a:schemeClr val="dk1"/>
              </a:buClr>
              <a:buSzPts val="1100"/>
              <a:buFont typeface="Arial"/>
              <a:buNone/>
            </a:pPr>
            <a:r>
              <a:rPr lang="en-US" sz="1800">
                <a:solidFill>
                  <a:srgbClr val="BFBFBF"/>
                </a:solidFill>
              </a:rPr>
              <a:t>o </a:t>
            </a:r>
            <a:r>
              <a:rPr lang="en-US" sz="1800">
                <a:solidFill>
                  <a:schemeClr val="dk1"/>
                </a:solidFill>
              </a:rPr>
              <a:t>Sì  (1)</a:t>
            </a:r>
            <a:endParaRPr sz="1800">
              <a:solidFill>
                <a:schemeClr val="dk1"/>
              </a:solidFill>
            </a:endParaRPr>
          </a:p>
          <a:p>
            <a:pPr marL="228600" lvl="0" indent="0" algn="l" rtl="0">
              <a:lnSpc>
                <a:spcPct val="115000"/>
              </a:lnSpc>
              <a:spcBef>
                <a:spcPts val="600"/>
              </a:spcBef>
              <a:spcAft>
                <a:spcPts val="0"/>
              </a:spcAft>
              <a:buClr>
                <a:schemeClr val="dk1"/>
              </a:buClr>
              <a:buSzPts val="1100"/>
              <a:buFont typeface="Arial"/>
              <a:buNone/>
            </a:pPr>
            <a:r>
              <a:rPr lang="en-US" sz="1800">
                <a:solidFill>
                  <a:srgbClr val="BFBFBF"/>
                </a:solidFill>
              </a:rPr>
              <a:t>o </a:t>
            </a:r>
            <a:r>
              <a:rPr lang="en-US" sz="1800">
                <a:solidFill>
                  <a:schemeClr val="dk1"/>
                </a:solidFill>
              </a:rPr>
              <a:t>No  (2)</a:t>
            </a:r>
            <a:endParaRPr sz="18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sz="1800">
                <a:solidFill>
                  <a:schemeClr val="dk1"/>
                </a:solidFill>
              </a:rPr>
              <a:t> </a:t>
            </a:r>
            <a:endParaRPr sz="18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sz="1800">
                <a:solidFill>
                  <a:schemeClr val="dk1"/>
                </a:solidFill>
              </a:rPr>
              <a:t>Skip To: End of Survey If Ha avuto partner occasionali durante l'emergenza Covid-19 (rapporto occasionale: qualunque scambi... = No</a:t>
            </a:r>
            <a:endParaRPr sz="1800">
              <a:solidFill>
                <a:schemeClr val="dk1"/>
              </a:solidFill>
            </a:endParaRPr>
          </a:p>
          <a:p>
            <a:pPr marL="0" lvl="0" indent="0" algn="l" rtl="0">
              <a:lnSpc>
                <a:spcPct val="90000"/>
              </a:lnSpc>
              <a:spcBef>
                <a:spcPts val="1200"/>
              </a:spcBef>
              <a:spcAft>
                <a:spcPts val="0"/>
              </a:spcAft>
              <a:buSzPts val="1800"/>
              <a:buNone/>
            </a:pP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grpSp>
        <p:nvGrpSpPr>
          <p:cNvPr id="224" name="Google Shape;224;p28"/>
          <p:cNvGrpSpPr/>
          <p:nvPr/>
        </p:nvGrpSpPr>
        <p:grpSpPr>
          <a:xfrm>
            <a:off x="496981" y="449936"/>
            <a:ext cx="8193001" cy="5406417"/>
            <a:chOff x="42965" y="289681"/>
            <a:chExt cx="8193001" cy="5406417"/>
          </a:xfrm>
        </p:grpSpPr>
        <p:sp>
          <p:nvSpPr>
            <p:cNvPr id="225" name="Google Shape;225;p28"/>
            <p:cNvSpPr/>
            <p:nvPr/>
          </p:nvSpPr>
          <p:spPr>
            <a:xfrm>
              <a:off x="2699211" y="2156495"/>
              <a:ext cx="3351138" cy="1807118"/>
            </a:xfrm>
            <a:prstGeom prst="roundRect">
              <a:avLst>
                <a:gd name="adj" fmla="val 16667"/>
              </a:avLst>
            </a:prstGeom>
            <a:gradFill>
              <a:gsLst>
                <a:gs pos="0">
                  <a:srgbClr val="C62E00"/>
                </a:gs>
                <a:gs pos="34000">
                  <a:srgbClr val="C53100"/>
                </a:gs>
                <a:gs pos="70000">
                  <a:srgbClr val="CC3000"/>
                </a:gs>
                <a:gs pos="100000">
                  <a:srgbClr val="C53A09"/>
                </a:gs>
              </a:gsLst>
              <a:path path="circle">
                <a:fillToRect l="50000" t="50000" r="50000" b="50000"/>
              </a:path>
              <a:tileRect/>
            </a:gradFill>
            <a:ln>
              <a:noFill/>
            </a:ln>
            <a:effectLst>
              <a:outerShdw blurRad="44450" dist="25400" dir="2700000" algn="br" rotWithShape="0">
                <a:srgbClr val="000000">
                  <a:alpha val="60000"/>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6" name="Google Shape;226;p28"/>
            <p:cNvSpPr txBox="1"/>
            <p:nvPr/>
          </p:nvSpPr>
          <p:spPr>
            <a:xfrm>
              <a:off x="2787427" y="2244711"/>
              <a:ext cx="3174706" cy="1630686"/>
            </a:xfrm>
            <a:prstGeom prst="rect">
              <a:avLst/>
            </a:prstGeom>
            <a:noFill/>
            <a:ln>
              <a:noFill/>
            </a:ln>
          </p:spPr>
          <p:txBody>
            <a:bodyPr spcFirstLastPara="1" wrap="square" lIns="83800" tIns="83800" rIns="83800" bIns="83800" anchor="ctr" anchorCtr="0">
              <a:noAutofit/>
            </a:bodyPr>
            <a:lstStyle/>
            <a:p>
              <a:pPr marL="0" marR="0" lvl="0" indent="0" algn="ctr" rtl="0">
                <a:lnSpc>
                  <a:spcPct val="90000"/>
                </a:lnSpc>
                <a:spcBef>
                  <a:spcPts val="0"/>
                </a:spcBef>
                <a:spcAft>
                  <a:spcPts val="0"/>
                </a:spcAft>
                <a:buClr>
                  <a:srgbClr val="000000"/>
                </a:buClr>
                <a:buSzPts val="3300"/>
                <a:buFont typeface="Arial"/>
                <a:buNone/>
              </a:pPr>
              <a:r>
                <a:rPr lang="en-US" sz="3300" b="0" i="0" u="none" strike="noStrike" cap="none">
                  <a:solidFill>
                    <a:schemeClr val="lt1"/>
                  </a:solidFill>
                  <a:latin typeface="Arial"/>
                  <a:ea typeface="Arial"/>
                  <a:cs typeface="Arial"/>
                  <a:sym typeface="Arial"/>
                </a:rPr>
                <a:t>Impatto Covid-19 sulla sessualità occasionale</a:t>
              </a:r>
              <a:endParaRPr sz="1400" b="0" i="0" u="none" strike="noStrike" cap="none">
                <a:solidFill>
                  <a:srgbClr val="000000"/>
                </a:solidFill>
                <a:latin typeface="Arial"/>
                <a:ea typeface="Arial"/>
                <a:cs typeface="Arial"/>
                <a:sym typeface="Arial"/>
              </a:endParaRPr>
            </a:p>
          </p:txBody>
        </p:sp>
        <p:sp>
          <p:nvSpPr>
            <p:cNvPr id="227" name="Google Shape;227;p28"/>
            <p:cNvSpPr/>
            <p:nvPr/>
          </p:nvSpPr>
          <p:spPr>
            <a:xfrm rot="-5442976">
              <a:off x="4031335" y="1828473"/>
              <a:ext cx="656095" cy="0"/>
            </a:xfrm>
            <a:custGeom>
              <a:avLst/>
              <a:gdLst/>
              <a:ahLst/>
              <a:cxnLst/>
              <a:rect l="l" t="t" r="r" b="b"/>
              <a:pathLst>
                <a:path w="120000" h="120000" extrusionOk="0">
                  <a:moveTo>
                    <a:pt x="0" y="0"/>
                  </a:moveTo>
                  <a:lnTo>
                    <a:pt x="120000" y="0"/>
                  </a:lnTo>
                </a:path>
              </a:pathLst>
            </a:custGeom>
            <a:noFill/>
            <a:ln w="15875" cap="flat" cmpd="sng">
              <a:solidFill>
                <a:srgbClr val="D34A23"/>
              </a:solidFill>
              <a:prstDash val="solid"/>
              <a:round/>
              <a:headEnd type="none" w="sm" len="sm"/>
              <a:tailEnd type="none" w="sm" len="sm"/>
            </a:ln>
          </p:spPr>
        </p:sp>
        <p:sp>
          <p:nvSpPr>
            <p:cNvPr id="228" name="Google Shape;228;p28"/>
            <p:cNvSpPr/>
            <p:nvPr/>
          </p:nvSpPr>
          <p:spPr>
            <a:xfrm>
              <a:off x="3390068" y="289681"/>
              <a:ext cx="1915291" cy="1210769"/>
            </a:xfrm>
            <a:prstGeom prst="roundRect">
              <a:avLst>
                <a:gd name="adj" fmla="val 16667"/>
              </a:avLst>
            </a:prstGeom>
            <a:gradFill>
              <a:gsLst>
                <a:gs pos="0">
                  <a:srgbClr val="DE3300"/>
                </a:gs>
                <a:gs pos="34000">
                  <a:srgbClr val="DC3503"/>
                </a:gs>
                <a:gs pos="70000">
                  <a:srgbClr val="E53300"/>
                </a:gs>
                <a:gs pos="100000">
                  <a:srgbClr val="DE4111"/>
                </a:gs>
              </a:gsLst>
              <a:path path="circle">
                <a:fillToRect l="50000" t="50000" r="50000" b="50000"/>
              </a:path>
              <a:tileRect/>
            </a:gradFill>
            <a:ln>
              <a:noFill/>
            </a:ln>
            <a:effectLst>
              <a:outerShdw blurRad="44450" dist="25400" dir="2700000" algn="br" rotWithShape="0">
                <a:srgbClr val="000000">
                  <a:alpha val="60000"/>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9" name="Google Shape;229;p28"/>
            <p:cNvSpPr txBox="1"/>
            <p:nvPr/>
          </p:nvSpPr>
          <p:spPr>
            <a:xfrm>
              <a:off x="3449173" y="348786"/>
              <a:ext cx="1797081" cy="1092559"/>
            </a:xfrm>
            <a:prstGeom prst="rect">
              <a:avLst/>
            </a:prstGeom>
            <a:noFill/>
            <a:ln>
              <a:noFill/>
            </a:ln>
          </p:spPr>
          <p:txBody>
            <a:bodyPr spcFirstLastPara="1" wrap="square" lIns="45700" tIns="45700" rIns="45700" bIns="45700" anchor="ctr" anchorCtr="0">
              <a:noAutofit/>
            </a:bodyPr>
            <a:lstStyle/>
            <a:p>
              <a:pPr marL="0" marR="0" lvl="0" indent="0" algn="ctr" rtl="0">
                <a:lnSpc>
                  <a:spcPct val="90000"/>
                </a:lnSpc>
                <a:spcBef>
                  <a:spcPts val="0"/>
                </a:spcBef>
                <a:spcAft>
                  <a:spcPts val="0"/>
                </a:spcAft>
                <a:buClr>
                  <a:srgbClr val="000000"/>
                </a:buClr>
                <a:buSzPts val="1800"/>
                <a:buFont typeface="Arial"/>
                <a:buNone/>
              </a:pPr>
              <a:r>
                <a:rPr lang="en-US" sz="1800" b="0" i="0" u="none" strike="noStrike" cap="none">
                  <a:solidFill>
                    <a:schemeClr val="lt1"/>
                  </a:solidFill>
                  <a:latin typeface="Arial"/>
                  <a:ea typeface="Arial"/>
                  <a:cs typeface="Arial"/>
                  <a:sym typeface="Arial"/>
                </a:rPr>
                <a:t>Diminuzione numero partner e sesso occasionale</a:t>
              </a:r>
              <a:endParaRPr sz="1400" b="0" i="0" u="none" strike="noStrike" cap="none">
                <a:solidFill>
                  <a:srgbClr val="000000"/>
                </a:solidFill>
                <a:latin typeface="Arial"/>
                <a:ea typeface="Arial"/>
                <a:cs typeface="Arial"/>
                <a:sym typeface="Arial"/>
              </a:endParaRPr>
            </a:p>
          </p:txBody>
        </p:sp>
        <p:sp>
          <p:nvSpPr>
            <p:cNvPr id="230" name="Google Shape;230;p28"/>
            <p:cNvSpPr/>
            <p:nvPr/>
          </p:nvSpPr>
          <p:spPr>
            <a:xfrm rot="-1661249">
              <a:off x="6020259" y="2058724"/>
              <a:ext cx="525573" cy="0"/>
            </a:xfrm>
            <a:custGeom>
              <a:avLst/>
              <a:gdLst/>
              <a:ahLst/>
              <a:cxnLst/>
              <a:rect l="l" t="t" r="r" b="b"/>
              <a:pathLst>
                <a:path w="120000" h="120000" extrusionOk="0">
                  <a:moveTo>
                    <a:pt x="0" y="0"/>
                  </a:moveTo>
                  <a:lnTo>
                    <a:pt x="120000" y="0"/>
                  </a:lnTo>
                </a:path>
              </a:pathLst>
            </a:custGeom>
            <a:noFill/>
            <a:ln w="15875" cap="flat" cmpd="sng">
              <a:solidFill>
                <a:srgbClr val="D34A23"/>
              </a:solidFill>
              <a:prstDash val="solid"/>
              <a:round/>
              <a:headEnd type="none" w="sm" len="sm"/>
              <a:tailEnd type="none" w="sm" len="sm"/>
            </a:ln>
          </p:spPr>
        </p:sp>
        <p:sp>
          <p:nvSpPr>
            <p:cNvPr id="231" name="Google Shape;231;p28"/>
            <p:cNvSpPr/>
            <p:nvPr/>
          </p:nvSpPr>
          <p:spPr>
            <a:xfrm>
              <a:off x="6515742" y="879906"/>
              <a:ext cx="1720224" cy="1210769"/>
            </a:xfrm>
            <a:prstGeom prst="roundRect">
              <a:avLst>
                <a:gd name="adj" fmla="val 16667"/>
              </a:avLst>
            </a:prstGeom>
            <a:gradFill>
              <a:gsLst>
                <a:gs pos="0">
                  <a:srgbClr val="E54217"/>
                </a:gs>
                <a:gs pos="34000">
                  <a:srgbClr val="E4451A"/>
                </a:gs>
                <a:gs pos="70000">
                  <a:srgbClr val="EB4317"/>
                </a:gs>
                <a:gs pos="100000">
                  <a:srgbClr val="E6522A"/>
                </a:gs>
              </a:gsLst>
              <a:path path="circle">
                <a:fillToRect l="50000" t="50000" r="50000" b="50000"/>
              </a:path>
              <a:tileRect/>
            </a:gradFill>
            <a:ln>
              <a:noFill/>
            </a:ln>
            <a:effectLst>
              <a:outerShdw blurRad="44450" dist="25400" dir="2700000" algn="br" rotWithShape="0">
                <a:srgbClr val="000000">
                  <a:alpha val="60000"/>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2" name="Google Shape;232;p28"/>
            <p:cNvSpPr txBox="1"/>
            <p:nvPr/>
          </p:nvSpPr>
          <p:spPr>
            <a:xfrm>
              <a:off x="6574847" y="939011"/>
              <a:ext cx="1602014" cy="1092559"/>
            </a:xfrm>
            <a:prstGeom prst="rect">
              <a:avLst/>
            </a:prstGeom>
            <a:noFill/>
            <a:ln>
              <a:noFill/>
            </a:ln>
          </p:spPr>
          <p:txBody>
            <a:bodyPr spcFirstLastPara="1" wrap="square" lIns="58400" tIns="58400" rIns="58400" bIns="58400" anchor="ctr" anchorCtr="0">
              <a:noAutofit/>
            </a:bodyPr>
            <a:lstStyle/>
            <a:p>
              <a:pPr marL="0" marR="0" lvl="0" indent="0" algn="ctr" rtl="0">
                <a:lnSpc>
                  <a:spcPct val="90000"/>
                </a:lnSpc>
                <a:spcBef>
                  <a:spcPts val="0"/>
                </a:spcBef>
                <a:spcAft>
                  <a:spcPts val="0"/>
                </a:spcAft>
                <a:buClr>
                  <a:srgbClr val="000000"/>
                </a:buClr>
                <a:buSzPts val="2300"/>
                <a:buFont typeface="Arial"/>
                <a:buNone/>
              </a:pPr>
              <a:r>
                <a:rPr lang="en-US" sz="2300" b="0" i="0" u="none" strike="noStrike" cap="none">
                  <a:solidFill>
                    <a:schemeClr val="lt1"/>
                  </a:solidFill>
                  <a:latin typeface="Arial"/>
                  <a:ea typeface="Arial"/>
                  <a:cs typeface="Arial"/>
                  <a:sym typeface="Arial"/>
                </a:rPr>
                <a:t>Utilizzo di nuove tecnologie</a:t>
              </a:r>
              <a:endParaRPr sz="1400" b="0" i="0" u="none" strike="noStrike" cap="none">
                <a:solidFill>
                  <a:srgbClr val="000000"/>
                </a:solidFill>
                <a:latin typeface="Arial"/>
                <a:ea typeface="Arial"/>
                <a:cs typeface="Arial"/>
                <a:sym typeface="Arial"/>
              </a:endParaRPr>
            </a:p>
          </p:txBody>
        </p:sp>
        <p:sp>
          <p:nvSpPr>
            <p:cNvPr id="233" name="Google Shape;233;p28"/>
            <p:cNvSpPr/>
            <p:nvPr/>
          </p:nvSpPr>
          <p:spPr>
            <a:xfrm rot="-9460569">
              <a:off x="1739721" y="2182717"/>
              <a:ext cx="996845" cy="0"/>
            </a:xfrm>
            <a:custGeom>
              <a:avLst/>
              <a:gdLst/>
              <a:ahLst/>
              <a:cxnLst/>
              <a:rect l="l" t="t" r="r" b="b"/>
              <a:pathLst>
                <a:path w="120000" h="120000" extrusionOk="0">
                  <a:moveTo>
                    <a:pt x="0" y="0"/>
                  </a:moveTo>
                  <a:lnTo>
                    <a:pt x="120000" y="0"/>
                  </a:lnTo>
                </a:path>
              </a:pathLst>
            </a:custGeom>
            <a:noFill/>
            <a:ln w="15875" cap="flat" cmpd="sng">
              <a:solidFill>
                <a:srgbClr val="D34A23"/>
              </a:solidFill>
              <a:prstDash val="solid"/>
              <a:round/>
              <a:headEnd type="none" w="sm" len="sm"/>
              <a:tailEnd type="none" w="sm" len="sm"/>
            </a:ln>
          </p:spPr>
        </p:sp>
        <p:sp>
          <p:nvSpPr>
            <p:cNvPr id="234" name="Google Shape;234;p28"/>
            <p:cNvSpPr/>
            <p:nvPr/>
          </p:nvSpPr>
          <p:spPr>
            <a:xfrm>
              <a:off x="42965" y="1031983"/>
              <a:ext cx="1734112" cy="1210769"/>
            </a:xfrm>
            <a:prstGeom prst="roundRect">
              <a:avLst>
                <a:gd name="adj" fmla="val 16667"/>
              </a:avLst>
            </a:prstGeom>
            <a:gradFill>
              <a:gsLst>
                <a:gs pos="0">
                  <a:srgbClr val="E0583A"/>
                </a:gs>
                <a:gs pos="34000">
                  <a:srgbClr val="DF5B3F"/>
                </a:gs>
                <a:gs pos="70000">
                  <a:srgbClr val="E55A3D"/>
                </a:gs>
                <a:gs pos="100000">
                  <a:srgbClr val="E3684E"/>
                </a:gs>
              </a:gsLst>
              <a:path path="circle">
                <a:fillToRect l="50000" t="50000" r="50000" b="50000"/>
              </a:path>
              <a:tileRect/>
            </a:gradFill>
            <a:ln>
              <a:noFill/>
            </a:ln>
            <a:effectLst>
              <a:outerShdw blurRad="44450" dist="25400" dir="2700000" algn="br" rotWithShape="0">
                <a:srgbClr val="000000">
                  <a:alpha val="60000"/>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5" name="Google Shape;235;p28"/>
            <p:cNvSpPr txBox="1"/>
            <p:nvPr/>
          </p:nvSpPr>
          <p:spPr>
            <a:xfrm>
              <a:off x="102070" y="1091088"/>
              <a:ext cx="1615902" cy="1092559"/>
            </a:xfrm>
            <a:prstGeom prst="rect">
              <a:avLst/>
            </a:prstGeom>
            <a:noFill/>
            <a:ln>
              <a:noFill/>
            </a:ln>
          </p:spPr>
          <p:txBody>
            <a:bodyPr spcFirstLastPara="1" wrap="square" lIns="43175" tIns="43175" rIns="43175" bIns="43175" anchor="ctr" anchorCtr="0">
              <a:noAutofit/>
            </a:bodyPr>
            <a:lstStyle/>
            <a:p>
              <a:pPr marL="0" marR="0" lvl="0" indent="0" algn="ctr" rtl="0">
                <a:lnSpc>
                  <a:spcPct val="90000"/>
                </a:lnSpc>
                <a:spcBef>
                  <a:spcPts val="0"/>
                </a:spcBef>
                <a:spcAft>
                  <a:spcPts val="0"/>
                </a:spcAft>
                <a:buClr>
                  <a:srgbClr val="000000"/>
                </a:buClr>
                <a:buSzPts val="1700"/>
                <a:buFont typeface="Arial"/>
                <a:buNone/>
              </a:pPr>
              <a:r>
                <a:rPr lang="en-US" sz="1700" b="0" i="0" u="none" strike="noStrike" cap="none">
                  <a:solidFill>
                    <a:srgbClr val="FFFFFF"/>
                  </a:solidFill>
                  <a:latin typeface="Calibri"/>
                  <a:ea typeface="Calibri"/>
                  <a:cs typeface="Calibri"/>
                  <a:sym typeface="Calibri"/>
                </a:rPr>
                <a:t>Covid-19 e malattie sessualmente trasmissibili </a:t>
              </a:r>
              <a:endParaRPr sz="1700" b="0" i="0" u="none" strike="noStrike" cap="none">
                <a:solidFill>
                  <a:schemeClr val="lt1"/>
                </a:solidFill>
                <a:latin typeface="Arial"/>
                <a:ea typeface="Arial"/>
                <a:cs typeface="Arial"/>
                <a:sym typeface="Arial"/>
              </a:endParaRPr>
            </a:p>
          </p:txBody>
        </p:sp>
        <p:sp>
          <p:nvSpPr>
            <p:cNvPr id="236" name="Google Shape;236;p28"/>
            <p:cNvSpPr/>
            <p:nvPr/>
          </p:nvSpPr>
          <p:spPr>
            <a:xfrm rot="2313483">
              <a:off x="5417106" y="4224471"/>
              <a:ext cx="837011" cy="0"/>
            </a:xfrm>
            <a:custGeom>
              <a:avLst/>
              <a:gdLst/>
              <a:ahLst/>
              <a:cxnLst/>
              <a:rect l="l" t="t" r="r" b="b"/>
              <a:pathLst>
                <a:path w="120000" h="120000" extrusionOk="0">
                  <a:moveTo>
                    <a:pt x="0" y="0"/>
                  </a:moveTo>
                  <a:lnTo>
                    <a:pt x="120000" y="0"/>
                  </a:lnTo>
                </a:path>
              </a:pathLst>
            </a:custGeom>
            <a:noFill/>
            <a:ln w="15875" cap="flat" cmpd="sng">
              <a:solidFill>
                <a:srgbClr val="D34A23"/>
              </a:solidFill>
              <a:prstDash val="solid"/>
              <a:round/>
              <a:headEnd type="none" w="sm" len="sm"/>
              <a:tailEnd type="none" w="sm" len="sm"/>
            </a:ln>
          </p:spPr>
        </p:sp>
        <p:sp>
          <p:nvSpPr>
            <p:cNvPr id="237" name="Google Shape;237;p28"/>
            <p:cNvSpPr/>
            <p:nvPr/>
          </p:nvSpPr>
          <p:spPr>
            <a:xfrm>
              <a:off x="5608767" y="4485329"/>
              <a:ext cx="2627199" cy="1210769"/>
            </a:xfrm>
            <a:prstGeom prst="roundRect">
              <a:avLst>
                <a:gd name="adj" fmla="val 16667"/>
              </a:avLst>
            </a:prstGeom>
            <a:gradFill>
              <a:gsLst>
                <a:gs pos="0">
                  <a:srgbClr val="DC6F5D"/>
                </a:gs>
                <a:gs pos="34000">
                  <a:srgbClr val="DC7260"/>
                </a:gs>
                <a:gs pos="70000">
                  <a:srgbClr val="E17260"/>
                </a:gs>
                <a:gs pos="100000">
                  <a:srgbClr val="E3806F"/>
                </a:gs>
              </a:gsLst>
              <a:path path="circle">
                <a:fillToRect l="50000" t="50000" r="50000" b="50000"/>
              </a:path>
              <a:tileRect/>
            </a:gradFill>
            <a:ln>
              <a:noFill/>
            </a:ln>
            <a:effectLst>
              <a:outerShdw blurRad="44450" dist="25400" dir="2700000" algn="br" rotWithShape="0">
                <a:srgbClr val="000000">
                  <a:alpha val="60000"/>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8" name="Google Shape;238;p28"/>
            <p:cNvSpPr txBox="1"/>
            <p:nvPr/>
          </p:nvSpPr>
          <p:spPr>
            <a:xfrm>
              <a:off x="5667872" y="4544434"/>
              <a:ext cx="2508989" cy="1092559"/>
            </a:xfrm>
            <a:prstGeom prst="rect">
              <a:avLst/>
            </a:prstGeom>
            <a:noFill/>
            <a:ln>
              <a:noFill/>
            </a:ln>
          </p:spPr>
          <p:txBody>
            <a:bodyPr spcFirstLastPara="1" wrap="square" lIns="43175" tIns="43175" rIns="43175" bIns="43175" anchor="ctr" anchorCtr="0">
              <a:noAutofit/>
            </a:bodyPr>
            <a:lstStyle/>
            <a:p>
              <a:pPr marL="0" marR="0" lvl="0" indent="0" algn="ctr" rtl="0">
                <a:lnSpc>
                  <a:spcPct val="90000"/>
                </a:lnSpc>
                <a:spcBef>
                  <a:spcPts val="0"/>
                </a:spcBef>
                <a:spcAft>
                  <a:spcPts val="0"/>
                </a:spcAft>
                <a:buClr>
                  <a:srgbClr val="000000"/>
                </a:buClr>
                <a:buSzPts val="1700"/>
                <a:buFont typeface="Arial"/>
                <a:buNone/>
              </a:pPr>
              <a:r>
                <a:rPr lang="en-US" sz="1700" b="0" i="0" u="none" strike="noStrike" cap="none">
                  <a:solidFill>
                    <a:schemeClr val="lt1"/>
                  </a:solidFill>
                  <a:latin typeface="Arial"/>
                  <a:ea typeface="Arial"/>
                  <a:cs typeface="Arial"/>
                  <a:sym typeface="Arial"/>
                </a:rPr>
                <a:t>Il ruolo del focus regolatorio e i comportamenti preventivi</a:t>
              </a:r>
              <a:endParaRPr sz="1400" b="0" i="0" u="none" strike="noStrike" cap="none">
                <a:solidFill>
                  <a:srgbClr val="000000"/>
                </a:solidFill>
                <a:latin typeface="Arial"/>
                <a:ea typeface="Arial"/>
                <a:cs typeface="Arial"/>
                <a:sym typeface="Arial"/>
              </a:endParaRPr>
            </a:p>
          </p:txBody>
        </p:sp>
        <p:sp>
          <p:nvSpPr>
            <p:cNvPr id="239" name="Google Shape;239;p28"/>
            <p:cNvSpPr/>
            <p:nvPr/>
          </p:nvSpPr>
          <p:spPr>
            <a:xfrm rot="8705565">
              <a:off x="2300379" y="4208704"/>
              <a:ext cx="856586" cy="0"/>
            </a:xfrm>
            <a:custGeom>
              <a:avLst/>
              <a:gdLst/>
              <a:ahLst/>
              <a:cxnLst/>
              <a:rect l="l" t="t" r="r" b="b"/>
              <a:pathLst>
                <a:path w="120000" h="120000" extrusionOk="0">
                  <a:moveTo>
                    <a:pt x="0" y="0"/>
                  </a:moveTo>
                  <a:lnTo>
                    <a:pt x="120000" y="0"/>
                  </a:lnTo>
                </a:path>
              </a:pathLst>
            </a:custGeom>
            <a:noFill/>
            <a:ln w="15875" cap="flat" cmpd="sng">
              <a:solidFill>
                <a:srgbClr val="D34A23"/>
              </a:solidFill>
              <a:prstDash val="solid"/>
              <a:round/>
              <a:headEnd type="none" w="sm" len="sm"/>
              <a:tailEnd type="none" w="sm" len="sm"/>
            </a:ln>
          </p:spPr>
        </p:sp>
        <p:sp>
          <p:nvSpPr>
            <p:cNvPr id="240" name="Google Shape;240;p28"/>
            <p:cNvSpPr/>
            <p:nvPr/>
          </p:nvSpPr>
          <p:spPr>
            <a:xfrm>
              <a:off x="253131" y="4453795"/>
              <a:ext cx="2513484" cy="1210769"/>
            </a:xfrm>
            <a:prstGeom prst="roundRect">
              <a:avLst>
                <a:gd name="adj" fmla="val 16667"/>
              </a:avLst>
            </a:prstGeom>
            <a:gradFill>
              <a:gsLst>
                <a:gs pos="0">
                  <a:srgbClr val="DA877D"/>
                </a:gs>
                <a:gs pos="34000">
                  <a:srgbClr val="DC8B7F"/>
                </a:gs>
                <a:gs pos="70000">
                  <a:srgbClr val="E18B80"/>
                </a:gs>
                <a:gs pos="100000">
                  <a:srgbClr val="E4988F"/>
                </a:gs>
              </a:gsLst>
              <a:path path="circle">
                <a:fillToRect l="50000" t="50000" r="50000" b="50000"/>
              </a:path>
              <a:tileRect/>
            </a:gradFill>
            <a:ln>
              <a:noFill/>
            </a:ln>
            <a:effectLst>
              <a:outerShdw blurRad="44450" dist="25400" dir="2700000" algn="br" rotWithShape="0">
                <a:srgbClr val="000000">
                  <a:alpha val="60000"/>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1" name="Google Shape;241;p28"/>
            <p:cNvSpPr txBox="1"/>
            <p:nvPr/>
          </p:nvSpPr>
          <p:spPr>
            <a:xfrm>
              <a:off x="312236" y="4512900"/>
              <a:ext cx="2395274" cy="1092559"/>
            </a:xfrm>
            <a:prstGeom prst="rect">
              <a:avLst/>
            </a:prstGeom>
            <a:noFill/>
            <a:ln>
              <a:noFill/>
            </a:ln>
          </p:spPr>
          <p:txBody>
            <a:bodyPr spcFirstLastPara="1" wrap="square" lIns="58400" tIns="58400" rIns="58400" bIns="58400" anchor="ctr" anchorCtr="0">
              <a:noAutofit/>
            </a:bodyPr>
            <a:lstStyle/>
            <a:p>
              <a:pPr marL="0" marR="0" lvl="0" indent="0" algn="ctr" rtl="0">
                <a:lnSpc>
                  <a:spcPct val="90000"/>
                </a:lnSpc>
                <a:spcBef>
                  <a:spcPts val="0"/>
                </a:spcBef>
                <a:spcAft>
                  <a:spcPts val="0"/>
                </a:spcAft>
                <a:buClr>
                  <a:srgbClr val="000000"/>
                </a:buClr>
                <a:buSzPts val="2300"/>
                <a:buFont typeface="Arial"/>
                <a:buNone/>
              </a:pPr>
              <a:r>
                <a:rPr lang="en-US" sz="2300" b="0" i="0" u="none" strike="noStrike" cap="none">
                  <a:solidFill>
                    <a:schemeClr val="lt1"/>
                  </a:solidFill>
                  <a:latin typeface="Arial"/>
                  <a:ea typeface="Arial"/>
                  <a:cs typeface="Arial"/>
                  <a:sym typeface="Arial"/>
                </a:rPr>
                <a:t>Consumo di alcolici o sostanze stupefacenti</a:t>
              </a:r>
              <a:endParaRPr sz="1400" b="0" i="0" u="none" strike="noStrike" cap="none">
                <a:solidFill>
                  <a:srgbClr val="000000"/>
                </a:solidFill>
                <a:latin typeface="Arial"/>
                <a:ea typeface="Arial"/>
                <a:cs typeface="Arial"/>
                <a:sym typeface="Arial"/>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5"/>
        <p:cNvGrpSpPr/>
        <p:nvPr/>
      </p:nvGrpSpPr>
      <p:grpSpPr>
        <a:xfrm>
          <a:off x="0" y="0"/>
          <a:ext cx="0" cy="0"/>
          <a:chOff x="0" y="0"/>
          <a:chExt cx="0" cy="0"/>
        </a:xfrm>
      </p:grpSpPr>
      <p:sp>
        <p:nvSpPr>
          <p:cNvPr id="246" name="Google Shape;246;p29"/>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247" name="Google Shape;247;p29"/>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8" name="Google Shape;248;p29"/>
          <p:cNvSpPr txBox="1">
            <a:spLocks noGrp="1"/>
          </p:cNvSpPr>
          <p:nvPr>
            <p:ph type="title"/>
          </p:nvPr>
        </p:nvSpPr>
        <p:spPr>
          <a:xfrm>
            <a:off x="369277" y="605896"/>
            <a:ext cx="2313633" cy="5646208"/>
          </a:xfrm>
          <a:prstGeom prst="rect">
            <a:avLst/>
          </a:prstGeom>
          <a:noFill/>
          <a:ln>
            <a:noFill/>
          </a:ln>
        </p:spPr>
        <p:txBody>
          <a:bodyPr spcFirstLastPara="1" wrap="square" lIns="91425" tIns="45700" rIns="91425" bIns="45700" anchor="ctr" anchorCtr="0">
            <a:noAutofit/>
          </a:bodyPr>
          <a:lstStyle/>
          <a:p>
            <a:pPr marL="0" lvl="0" indent="0" algn="l" rtl="0">
              <a:lnSpc>
                <a:spcPct val="85000"/>
              </a:lnSpc>
              <a:spcBef>
                <a:spcPts val="0"/>
              </a:spcBef>
              <a:spcAft>
                <a:spcPts val="0"/>
              </a:spcAft>
              <a:buClr>
                <a:srgbClr val="C00000"/>
              </a:buClr>
              <a:buSzPts val="3000"/>
              <a:buFont typeface="Times New Roman"/>
              <a:buNone/>
            </a:pPr>
            <a:r>
              <a:rPr lang="en-US" sz="3200" b="1">
                <a:solidFill>
                  <a:srgbClr val="FFFFFF"/>
                </a:solidFill>
              </a:rPr>
              <a:t>Diminuzione numero dei  partner e sesso occasionale</a:t>
            </a:r>
            <a:endParaRPr sz="3200" b="1">
              <a:solidFill>
                <a:srgbClr val="FFFFFF"/>
              </a:solidFill>
            </a:endParaRPr>
          </a:p>
        </p:txBody>
      </p:sp>
      <p:sp>
        <p:nvSpPr>
          <p:cNvPr id="249" name="Google Shape;249;p29"/>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0" name="Google Shape;250;p29"/>
          <p:cNvSpPr txBox="1">
            <a:spLocks noGrp="1"/>
          </p:cNvSpPr>
          <p:nvPr>
            <p:ph type="body" idx="1"/>
          </p:nvPr>
        </p:nvSpPr>
        <p:spPr>
          <a:xfrm>
            <a:off x="3556512" y="605896"/>
            <a:ext cx="4810247" cy="5646208"/>
          </a:xfrm>
          <a:prstGeom prst="rect">
            <a:avLst/>
          </a:prstGeom>
          <a:noFill/>
          <a:ln>
            <a:noFill/>
          </a:ln>
        </p:spPr>
        <p:txBody>
          <a:bodyPr spcFirstLastPara="1" wrap="square" lIns="91425" tIns="45700" rIns="91425" bIns="45700" anchor="ctr" anchorCtr="0">
            <a:noAutofit/>
          </a:bodyPr>
          <a:lstStyle/>
          <a:p>
            <a:pPr marL="457200" lvl="0" indent="-355600" algn="l" rtl="0">
              <a:lnSpc>
                <a:spcPct val="90000"/>
              </a:lnSpc>
              <a:spcBef>
                <a:spcPts val="0"/>
              </a:spcBef>
              <a:spcAft>
                <a:spcPts val="0"/>
              </a:spcAft>
              <a:buSzPts val="2000"/>
              <a:buFont typeface="Times New Roman"/>
              <a:buChar char="●"/>
            </a:pPr>
            <a:r>
              <a:rPr lang="en-US" sz="1800"/>
              <a:t>Facendo riferimento allo studio condotto da Hammoud et al. (2020) si è assistito ad una diminuzione repentina del numero di partner sessuali e dei rapporti occasionali in generale.</a:t>
            </a:r>
            <a:endParaRPr/>
          </a:p>
          <a:p>
            <a:pPr marL="457200" lvl="0" indent="0" algn="l" rtl="0">
              <a:lnSpc>
                <a:spcPct val="90000"/>
              </a:lnSpc>
              <a:spcBef>
                <a:spcPts val="600"/>
              </a:spcBef>
              <a:spcAft>
                <a:spcPts val="0"/>
              </a:spcAft>
              <a:buSzPts val="1800"/>
              <a:buNone/>
            </a:pPr>
            <a:endParaRPr sz="1800"/>
          </a:p>
          <a:p>
            <a:pPr marL="457200" lvl="0" indent="-355600" algn="l" rtl="0">
              <a:lnSpc>
                <a:spcPct val="90000"/>
              </a:lnSpc>
              <a:spcBef>
                <a:spcPts val="600"/>
              </a:spcBef>
              <a:spcAft>
                <a:spcPts val="600"/>
              </a:spcAft>
              <a:buSzPts val="2000"/>
              <a:buFont typeface="Times New Roman"/>
              <a:buChar char="●"/>
            </a:pPr>
            <a:r>
              <a:rPr lang="en-US" sz="1800"/>
              <a:t>Risultano mantenuti i rapporti sessuali con i cosiddetti “fuckbuddies” (amici con benefici), ma solo in caso di percezione di fiducia e familiarità da parte dei partecipanti, ed eventualmente una temporanea convivenza.</a:t>
            </a:r>
            <a:br>
              <a:rPr lang="en-US" sz="1800"/>
            </a:br>
            <a:r>
              <a:rPr lang="en-US" sz="1800"/>
              <a:t>E’ stato rilevata anche una diminuzione dei rapporti sessuali occasionali di gruppo.</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50">
                                            <p:txEl>
                                              <p:pRg st="0" end="0"/>
                                            </p:txEl>
                                          </p:spTgt>
                                        </p:tgtEl>
                                        <p:attrNameLst>
                                          <p:attrName>style.visibility</p:attrName>
                                        </p:attrNameLst>
                                      </p:cBhvr>
                                      <p:to>
                                        <p:strVal val="visible"/>
                                      </p:to>
                                    </p:set>
                                    <p:anim calcmode="lin" valueType="num">
                                      <p:cBhvr additive="base">
                                        <p:cTn id="7" dur="500"/>
                                        <p:tgtEl>
                                          <p:spTgt spid="250">
                                            <p:txEl>
                                              <p:pRg st="0" end="0"/>
                                            </p:txEl>
                                          </p:spTgt>
                                        </p:tgtEl>
                                        <p:attrNameLst>
                                          <p:attrName>ppt_x</p:attrName>
                                        </p:attrNameLst>
                                      </p:cBhvr>
                                      <p:tavLst>
                                        <p:tav tm="0">
                                          <p:val>
                                            <p:strVal val="#ppt_x+1"/>
                                          </p:val>
                                        </p:tav>
                                        <p:tav tm="100000">
                                          <p:val>
                                            <p:strVal val="#ppt_x"/>
                                          </p:val>
                                        </p:tav>
                                      </p:tavLst>
                                    </p:anim>
                                  </p:childTnLst>
                                </p:cTn>
                              </p:par>
                              <p:par>
                                <p:cTn id="8" presetID="2" presetClass="entr" presetSubtype="2" fill="hold" nodeType="withEffect">
                                  <p:stCondLst>
                                    <p:cond delay="0"/>
                                  </p:stCondLst>
                                  <p:childTnLst>
                                    <p:set>
                                      <p:cBhvr>
                                        <p:cTn id="9" dur="1" fill="hold">
                                          <p:stCondLst>
                                            <p:cond delay="0"/>
                                          </p:stCondLst>
                                        </p:cTn>
                                        <p:tgtEl>
                                          <p:spTgt spid="250">
                                            <p:txEl>
                                              <p:pRg st="1" end="1"/>
                                            </p:txEl>
                                          </p:spTgt>
                                        </p:tgtEl>
                                        <p:attrNameLst>
                                          <p:attrName>style.visibility</p:attrName>
                                        </p:attrNameLst>
                                      </p:cBhvr>
                                      <p:to>
                                        <p:strVal val="visible"/>
                                      </p:to>
                                    </p:set>
                                    <p:anim calcmode="lin" valueType="num">
                                      <p:cBhvr additive="base">
                                        <p:cTn id="10" dur="500"/>
                                        <p:tgtEl>
                                          <p:spTgt spid="250">
                                            <p:txEl>
                                              <p:pRg st="1" end="1"/>
                                            </p:txEl>
                                          </p:spTgt>
                                        </p:tgtEl>
                                        <p:attrNameLst>
                                          <p:attrName>ppt_x</p:attrName>
                                        </p:attrNameLst>
                                      </p:cBhvr>
                                      <p:tavLst>
                                        <p:tav tm="0">
                                          <p:val>
                                            <p:strVal val="#ppt_x+1"/>
                                          </p:val>
                                        </p:tav>
                                        <p:tav tm="100000">
                                          <p:val>
                                            <p:strVal val="#ppt_x"/>
                                          </p:val>
                                        </p:tav>
                                      </p:tavLst>
                                    </p:anim>
                                  </p:childTnLst>
                                </p:cTn>
                              </p:par>
                              <p:par>
                                <p:cTn id="11" presetID="2" presetClass="entr" presetSubtype="2" fill="hold" nodeType="withEffect">
                                  <p:stCondLst>
                                    <p:cond delay="0"/>
                                  </p:stCondLst>
                                  <p:childTnLst>
                                    <p:set>
                                      <p:cBhvr>
                                        <p:cTn id="12" dur="1" fill="hold">
                                          <p:stCondLst>
                                            <p:cond delay="0"/>
                                          </p:stCondLst>
                                        </p:cTn>
                                        <p:tgtEl>
                                          <p:spTgt spid="250">
                                            <p:txEl>
                                              <p:pRg st="2" end="2"/>
                                            </p:txEl>
                                          </p:spTgt>
                                        </p:tgtEl>
                                        <p:attrNameLst>
                                          <p:attrName>style.visibility</p:attrName>
                                        </p:attrNameLst>
                                      </p:cBhvr>
                                      <p:to>
                                        <p:strVal val="visible"/>
                                      </p:to>
                                    </p:set>
                                    <p:anim calcmode="lin" valueType="num">
                                      <p:cBhvr additive="base">
                                        <p:cTn id="13" dur="500"/>
                                        <p:tgtEl>
                                          <p:spTgt spid="250">
                                            <p:txEl>
                                              <p:pRg st="2" end="2"/>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4"/>
        <p:cNvGrpSpPr/>
        <p:nvPr/>
      </p:nvGrpSpPr>
      <p:grpSpPr>
        <a:xfrm>
          <a:off x="0" y="0"/>
          <a:ext cx="0" cy="0"/>
          <a:chOff x="0" y="0"/>
          <a:chExt cx="0" cy="0"/>
        </a:xfrm>
      </p:grpSpPr>
      <p:sp>
        <p:nvSpPr>
          <p:cNvPr id="255" name="Google Shape;255;p30"/>
          <p:cNvSpPr/>
          <p:nvPr/>
        </p:nvSpPr>
        <p:spPr>
          <a:xfrm>
            <a:off x="0" y="0"/>
            <a:ext cx="91398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256" name="Google Shape;256;p30"/>
          <p:cNvSpPr/>
          <p:nvPr/>
        </p:nvSpPr>
        <p:spPr>
          <a:xfrm>
            <a:off x="12" y="0"/>
            <a:ext cx="3038100"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7" name="Google Shape;257;p30"/>
          <p:cNvSpPr txBox="1">
            <a:spLocks noGrp="1"/>
          </p:cNvSpPr>
          <p:nvPr>
            <p:ph type="title"/>
          </p:nvPr>
        </p:nvSpPr>
        <p:spPr>
          <a:xfrm>
            <a:off x="369277" y="605896"/>
            <a:ext cx="2313600" cy="5646300"/>
          </a:xfrm>
          <a:prstGeom prst="rect">
            <a:avLst/>
          </a:prstGeom>
          <a:noFill/>
          <a:ln>
            <a:noFill/>
          </a:ln>
        </p:spPr>
        <p:txBody>
          <a:bodyPr spcFirstLastPara="1" wrap="square" lIns="91425" tIns="45700" rIns="91425" bIns="45700" anchor="ctr" anchorCtr="0">
            <a:noAutofit/>
          </a:bodyPr>
          <a:lstStyle/>
          <a:p>
            <a:pPr marL="0" lvl="0" indent="0" algn="l" rtl="0">
              <a:lnSpc>
                <a:spcPct val="85000"/>
              </a:lnSpc>
              <a:spcBef>
                <a:spcPts val="0"/>
              </a:spcBef>
              <a:spcAft>
                <a:spcPts val="0"/>
              </a:spcAft>
              <a:buClr>
                <a:srgbClr val="C00000"/>
              </a:buClr>
              <a:buSzPts val="3000"/>
              <a:buFont typeface="Times New Roman"/>
              <a:buNone/>
            </a:pPr>
            <a:r>
              <a:rPr lang="en-US" sz="3200" b="1">
                <a:solidFill>
                  <a:srgbClr val="FFFFFF"/>
                </a:solidFill>
              </a:rPr>
              <a:t>Come abbiamo indagato questo ambito?</a:t>
            </a:r>
            <a:endParaRPr sz="3200" b="1">
              <a:solidFill>
                <a:srgbClr val="FFFFFF"/>
              </a:solidFill>
            </a:endParaRPr>
          </a:p>
        </p:txBody>
      </p:sp>
      <p:sp>
        <p:nvSpPr>
          <p:cNvPr id="258" name="Google Shape;258;p30"/>
          <p:cNvSpPr/>
          <p:nvPr/>
        </p:nvSpPr>
        <p:spPr>
          <a:xfrm>
            <a:off x="3030053" y="0"/>
            <a:ext cx="48000"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9" name="Google Shape;259;p30"/>
          <p:cNvSpPr txBox="1">
            <a:spLocks noGrp="1"/>
          </p:cNvSpPr>
          <p:nvPr>
            <p:ph type="body" idx="1"/>
          </p:nvPr>
        </p:nvSpPr>
        <p:spPr>
          <a:xfrm>
            <a:off x="3611275" y="3428997"/>
            <a:ext cx="4810200" cy="2080200"/>
          </a:xfrm>
          <a:prstGeom prst="rect">
            <a:avLst/>
          </a:prstGeom>
          <a:noFill/>
          <a:ln>
            <a:noFill/>
          </a:ln>
        </p:spPr>
        <p:txBody>
          <a:bodyPr spcFirstLastPara="1" wrap="square" lIns="91425" tIns="45700" rIns="91425" bIns="45700" anchor="ctr" anchorCtr="0">
            <a:noAutofit/>
          </a:bodyPr>
          <a:lstStyle/>
          <a:p>
            <a:pPr marL="457200" lvl="0" indent="0" algn="l" rtl="0">
              <a:lnSpc>
                <a:spcPct val="90000"/>
              </a:lnSpc>
              <a:spcBef>
                <a:spcPts val="600"/>
              </a:spcBef>
              <a:spcAft>
                <a:spcPts val="600"/>
              </a:spcAft>
              <a:buSzPts val="1800"/>
              <a:buNone/>
            </a:pPr>
            <a:r>
              <a:rPr lang="en-US" sz="1800"/>
              <a:t>.</a:t>
            </a:r>
            <a:endParaRPr/>
          </a:p>
        </p:txBody>
      </p:sp>
      <p:sp>
        <p:nvSpPr>
          <p:cNvPr id="260" name="Google Shape;260;p30"/>
          <p:cNvSpPr txBox="1"/>
          <p:nvPr/>
        </p:nvSpPr>
        <p:spPr>
          <a:xfrm>
            <a:off x="3169375" y="1235525"/>
            <a:ext cx="5694000" cy="875400"/>
          </a:xfrm>
          <a:prstGeom prst="rect">
            <a:avLst/>
          </a:prstGeom>
          <a:noFill/>
          <a:ln>
            <a:noFill/>
          </a:ln>
        </p:spPr>
        <p:txBody>
          <a:bodyPr spcFirstLastPara="1" wrap="square" lIns="91425" tIns="91425" rIns="91425" bIns="91425" anchor="ctr" anchorCtr="0">
            <a:noAutofit/>
          </a:bodyPr>
          <a:lstStyle/>
          <a:p>
            <a:pPr marL="457200" marR="0" lvl="0" indent="-342900" algn="l" rtl="0">
              <a:lnSpc>
                <a:spcPct val="100000"/>
              </a:lnSpc>
              <a:spcBef>
                <a:spcPts val="0"/>
              </a:spcBef>
              <a:spcAft>
                <a:spcPts val="0"/>
              </a:spcAft>
              <a:buClr>
                <a:srgbClr val="000000"/>
              </a:buClr>
              <a:buSzPts val="1800"/>
              <a:buFont typeface="Calibri"/>
              <a:buChar char="-"/>
            </a:pPr>
            <a:r>
              <a:rPr lang="en-US" sz="1800" b="1" i="0" u="none" strike="noStrike" cap="none">
                <a:solidFill>
                  <a:srgbClr val="000000"/>
                </a:solidFill>
                <a:latin typeface="Calibri"/>
                <a:ea typeface="Calibri"/>
                <a:cs typeface="Calibri"/>
                <a:sym typeface="Calibri"/>
              </a:rPr>
              <a:t>Mi è capitato di avere rapporti sessuali con partner occasionali</a:t>
            </a:r>
            <a:endParaRPr sz="1800" b="1"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rgbClr val="000000"/>
                </a:solidFill>
                <a:latin typeface="Calibri"/>
                <a:ea typeface="Calibri"/>
                <a:cs typeface="Calibri"/>
                <a:sym typeface="Calibri"/>
              </a:rPr>
              <a:t>*Mai</a:t>
            </a:r>
            <a:endParaRPr sz="1800" b="0"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rgbClr val="000000"/>
                </a:solidFill>
                <a:latin typeface="Calibri"/>
                <a:ea typeface="Calibri"/>
                <a:cs typeface="Calibri"/>
                <a:sym typeface="Calibri"/>
              </a:rPr>
              <a:t>*Raramente </a:t>
            </a:r>
            <a:endParaRPr sz="1800" b="0"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rgbClr val="000000"/>
                </a:solidFill>
                <a:latin typeface="Calibri"/>
                <a:ea typeface="Calibri"/>
                <a:cs typeface="Calibri"/>
                <a:sym typeface="Calibri"/>
              </a:rPr>
              <a:t>*A volte</a:t>
            </a:r>
            <a:endParaRPr sz="1800" b="0"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rgbClr val="000000"/>
                </a:solidFill>
                <a:latin typeface="Calibri"/>
                <a:ea typeface="Calibri"/>
                <a:cs typeface="Calibri"/>
                <a:sym typeface="Calibri"/>
              </a:rPr>
              <a:t>*Spesso</a:t>
            </a:r>
            <a:endParaRPr sz="1800" b="0"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rgbClr val="000000"/>
                </a:solidFill>
                <a:latin typeface="Calibri"/>
                <a:ea typeface="Calibri"/>
                <a:cs typeface="Calibri"/>
                <a:sym typeface="Calibri"/>
              </a:rPr>
              <a:t>*Molto spesso </a:t>
            </a:r>
            <a:endParaRPr sz="1800" b="0" i="0" u="none" strike="noStrike" cap="none">
              <a:solidFill>
                <a:srgbClr val="000000"/>
              </a:solidFill>
              <a:latin typeface="Calibri"/>
              <a:ea typeface="Calibri"/>
              <a:cs typeface="Calibri"/>
              <a:sym typeface="Calibri"/>
            </a:endParaRPr>
          </a:p>
        </p:txBody>
      </p:sp>
      <p:sp>
        <p:nvSpPr>
          <p:cNvPr id="261" name="Google Shape;261;p30"/>
          <p:cNvSpPr txBox="1"/>
          <p:nvPr/>
        </p:nvSpPr>
        <p:spPr>
          <a:xfrm>
            <a:off x="3294700" y="3706550"/>
            <a:ext cx="4745100" cy="1146000"/>
          </a:xfrm>
          <a:prstGeom prst="rect">
            <a:avLst/>
          </a:prstGeom>
          <a:noFill/>
          <a:ln>
            <a:noFill/>
          </a:ln>
        </p:spPr>
        <p:txBody>
          <a:bodyPr spcFirstLastPara="1" wrap="square" lIns="91425" tIns="91425" rIns="91425" bIns="91425" anchor="ctr" anchorCtr="0">
            <a:noAutofit/>
          </a:bodyPr>
          <a:lstStyle/>
          <a:p>
            <a:pPr marL="457200" marR="0" lvl="0" indent="-342900" algn="l" rtl="0">
              <a:lnSpc>
                <a:spcPct val="100000"/>
              </a:lnSpc>
              <a:spcBef>
                <a:spcPts val="0"/>
              </a:spcBef>
              <a:spcAft>
                <a:spcPts val="0"/>
              </a:spcAft>
              <a:buClr>
                <a:srgbClr val="000000"/>
              </a:buClr>
              <a:buSzPts val="1800"/>
              <a:buFont typeface="Calibri"/>
              <a:buChar char="-"/>
            </a:pPr>
            <a:r>
              <a:rPr lang="en-US" sz="1800" b="1" i="0" u="none" strike="noStrike" cap="none">
                <a:solidFill>
                  <a:srgbClr val="000000"/>
                </a:solidFill>
                <a:latin typeface="Calibri"/>
                <a:ea typeface="Calibri"/>
                <a:cs typeface="Calibri"/>
                <a:sym typeface="Calibri"/>
              </a:rPr>
              <a:t>Preferisco avere incontri sessuali occasionali con partner con cui ne avevo già avuti, piuttosto che con sconosciuti </a:t>
            </a:r>
            <a:endParaRPr sz="1800" b="1"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rgbClr val="000000"/>
                </a:solidFill>
                <a:latin typeface="Calibri"/>
                <a:ea typeface="Calibri"/>
                <a:cs typeface="Calibri"/>
                <a:sym typeface="Calibri"/>
              </a:rPr>
              <a:t>*Completamente in disaccordo</a:t>
            </a:r>
            <a:endParaRPr sz="1800" b="0"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rgbClr val="000000"/>
                </a:solidFill>
                <a:latin typeface="Calibri"/>
                <a:ea typeface="Calibri"/>
                <a:cs typeface="Calibri"/>
                <a:sym typeface="Calibri"/>
              </a:rPr>
              <a:t>*Parzialmente in disaccordo</a:t>
            </a:r>
            <a:endParaRPr sz="1800" b="0"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rgbClr val="000000"/>
                </a:solidFill>
                <a:latin typeface="Calibri"/>
                <a:ea typeface="Calibri"/>
                <a:cs typeface="Calibri"/>
                <a:sym typeface="Calibri"/>
              </a:rPr>
              <a:t>*Né in accordo né in disaccordo</a:t>
            </a:r>
            <a:endParaRPr sz="1800" b="0"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rgbClr val="000000"/>
                </a:solidFill>
                <a:latin typeface="Calibri"/>
                <a:ea typeface="Calibri"/>
                <a:cs typeface="Calibri"/>
                <a:sym typeface="Calibri"/>
              </a:rPr>
              <a:t>*Parzialmente in accordo </a:t>
            </a:r>
            <a:endParaRPr sz="1800" b="0" i="0" u="none" strike="noStrike" cap="none">
              <a:solidFill>
                <a:srgbClr val="000000"/>
              </a:solidFill>
              <a:latin typeface="Calibri"/>
              <a:ea typeface="Calibri"/>
              <a:cs typeface="Calibri"/>
              <a:sym typeface="Calibri"/>
            </a:endParaRPr>
          </a:p>
          <a:p>
            <a:pPr marL="457200" marR="0" lvl="0" indent="0" algn="l" rtl="0">
              <a:lnSpc>
                <a:spcPct val="100000"/>
              </a:lnSpc>
              <a:spcBef>
                <a:spcPts val="0"/>
              </a:spcBef>
              <a:spcAft>
                <a:spcPts val="0"/>
              </a:spcAft>
              <a:buClr>
                <a:srgbClr val="000000"/>
              </a:buClr>
              <a:buSzPts val="1800"/>
              <a:buFont typeface="Arial"/>
              <a:buNone/>
            </a:pPr>
            <a:r>
              <a:rPr lang="en-US" sz="1800" b="0" i="0" u="none" strike="noStrike" cap="none">
                <a:solidFill>
                  <a:srgbClr val="000000"/>
                </a:solidFill>
                <a:latin typeface="Calibri"/>
                <a:ea typeface="Calibri"/>
                <a:cs typeface="Calibri"/>
                <a:sym typeface="Calibri"/>
              </a:rPr>
              <a:t>*Completamente d’accordo </a:t>
            </a:r>
            <a:endParaRPr sz="18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59">
                                            <p:txEl>
                                              <p:pRg st="0" end="0"/>
                                            </p:txEl>
                                          </p:spTgt>
                                        </p:tgtEl>
                                        <p:attrNameLst>
                                          <p:attrName>style.visibility</p:attrName>
                                        </p:attrNameLst>
                                      </p:cBhvr>
                                      <p:to>
                                        <p:strVal val="visible"/>
                                      </p:to>
                                    </p:set>
                                    <p:anim calcmode="lin" valueType="num">
                                      <p:cBhvr additive="base">
                                        <p:cTn id="7" dur="500"/>
                                        <p:tgtEl>
                                          <p:spTgt spid="259">
                                            <p:txEl>
                                              <p:pRg st="0" end="0"/>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5"/>
        <p:cNvGrpSpPr/>
        <p:nvPr/>
      </p:nvGrpSpPr>
      <p:grpSpPr>
        <a:xfrm>
          <a:off x="0" y="0"/>
          <a:ext cx="0" cy="0"/>
          <a:chOff x="0" y="0"/>
          <a:chExt cx="0" cy="0"/>
        </a:xfrm>
      </p:grpSpPr>
      <p:sp>
        <p:nvSpPr>
          <p:cNvPr id="266" name="Google Shape;266;p31"/>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267" name="Google Shape;267;p31"/>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8" name="Google Shape;268;p31"/>
          <p:cNvSpPr txBox="1">
            <a:spLocks noGrp="1"/>
          </p:cNvSpPr>
          <p:nvPr>
            <p:ph type="title"/>
          </p:nvPr>
        </p:nvSpPr>
        <p:spPr>
          <a:xfrm>
            <a:off x="269225" y="605900"/>
            <a:ext cx="2502300" cy="5646300"/>
          </a:xfrm>
          <a:prstGeom prst="rect">
            <a:avLst/>
          </a:prstGeom>
          <a:noFill/>
          <a:ln>
            <a:noFill/>
          </a:ln>
        </p:spPr>
        <p:txBody>
          <a:bodyPr spcFirstLastPara="1" wrap="square" lIns="91425" tIns="45700" rIns="91425" bIns="45700" anchor="ctr" anchorCtr="0">
            <a:noAutofit/>
          </a:bodyPr>
          <a:lstStyle/>
          <a:p>
            <a:pPr marL="0" lvl="0" indent="0" algn="l" rtl="0">
              <a:lnSpc>
                <a:spcPct val="85000"/>
              </a:lnSpc>
              <a:spcBef>
                <a:spcPts val="0"/>
              </a:spcBef>
              <a:spcAft>
                <a:spcPts val="0"/>
              </a:spcAft>
              <a:buClr>
                <a:srgbClr val="C00000"/>
              </a:buClr>
              <a:buSzPts val="3000"/>
              <a:buFont typeface="Times New Roman"/>
              <a:buNone/>
            </a:pPr>
            <a:r>
              <a:rPr lang="en-US" sz="3200">
                <a:solidFill>
                  <a:srgbClr val="FFFFFF"/>
                </a:solidFill>
              </a:rPr>
              <a:t>Covid-19 e malattie sessualmente trasmissibili </a:t>
            </a:r>
            <a:endParaRPr sz="3200">
              <a:solidFill>
                <a:srgbClr val="FFFFFF"/>
              </a:solidFill>
            </a:endParaRPr>
          </a:p>
        </p:txBody>
      </p:sp>
      <p:sp>
        <p:nvSpPr>
          <p:cNvPr id="269" name="Google Shape;269;p31"/>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0" name="Google Shape;270;p31"/>
          <p:cNvSpPr txBox="1">
            <a:spLocks noGrp="1"/>
          </p:cNvSpPr>
          <p:nvPr>
            <p:ph type="body" idx="1"/>
          </p:nvPr>
        </p:nvSpPr>
        <p:spPr>
          <a:xfrm>
            <a:off x="3556512" y="605896"/>
            <a:ext cx="5002154" cy="5646208"/>
          </a:xfrm>
          <a:prstGeom prst="rect">
            <a:avLst/>
          </a:prstGeom>
          <a:noFill/>
          <a:ln>
            <a:noFill/>
          </a:ln>
        </p:spPr>
        <p:txBody>
          <a:bodyPr spcFirstLastPara="1" wrap="square" lIns="91425" tIns="45700" rIns="91425" bIns="45700" anchor="ctr" anchorCtr="0">
            <a:noAutofit/>
          </a:bodyPr>
          <a:lstStyle/>
          <a:p>
            <a:pPr marL="457200" lvl="0" indent="-355600" algn="l" rtl="0">
              <a:lnSpc>
                <a:spcPct val="90000"/>
              </a:lnSpc>
              <a:spcBef>
                <a:spcPts val="0"/>
              </a:spcBef>
              <a:spcAft>
                <a:spcPts val="0"/>
              </a:spcAft>
              <a:buSzPts val="2000"/>
              <a:buChar char="•"/>
            </a:pPr>
            <a:r>
              <a:rPr lang="en-US" sz="1800"/>
              <a:t>Lo studio condotto in Spagna da De Miguel e Buckley (2020) registra una diminuzione drastica delle malattie sessualmente trasmissibili tra il 2019 e il 2020. </a:t>
            </a:r>
            <a:br>
              <a:rPr lang="en-US" sz="1800"/>
            </a:br>
            <a:r>
              <a:rPr lang="en-US" sz="1800"/>
              <a:t>Diagnosi di clamidia: 1212 (2019) 🡪 492 (2020)</a:t>
            </a:r>
            <a:br>
              <a:rPr lang="en-US" sz="1800"/>
            </a:br>
            <a:r>
              <a:rPr lang="en-US" sz="1800"/>
              <a:t>Diagnosi di sifilide: 495 (2019) 🡪 114 (2020)</a:t>
            </a:r>
            <a:br>
              <a:rPr lang="en-US" sz="1800"/>
            </a:br>
            <a:r>
              <a:rPr lang="en-US" sz="1800"/>
              <a:t>Questi dati riflettono una decrescita dei rapporti sessuali non protetti, dovuti anche a una diminuzione delle occasioni in cui solitamente c’era opportunità di praticare rapporti sessuali occasionali.</a:t>
            </a:r>
            <a:endParaRPr/>
          </a:p>
          <a:p>
            <a:pPr marL="457200" lvl="0" indent="-355600" algn="l" rtl="0">
              <a:lnSpc>
                <a:spcPct val="90000"/>
              </a:lnSpc>
              <a:spcBef>
                <a:spcPts val="600"/>
              </a:spcBef>
              <a:spcAft>
                <a:spcPts val="600"/>
              </a:spcAft>
              <a:buSzPts val="2000"/>
              <a:buFont typeface="Times New Roman"/>
              <a:buChar char="•"/>
            </a:pPr>
            <a:r>
              <a:rPr lang="en-US" sz="1800"/>
              <a:t>Elemento interessante emerso dallo studio condotto da de Sousa et. al (2020) l’essere sieropositivo ha aumentato le probabilità di fare sesso occasionale nei MSM portoghesi. L’ipotesi potrebbe essere un falso senso di protezione dovuto agli antiretrovirali per l’HIV (attualmente testato su pazienti COVID-19).</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70">
                                            <p:txEl>
                                              <p:pRg st="0" end="0"/>
                                            </p:txEl>
                                          </p:spTgt>
                                        </p:tgtEl>
                                        <p:attrNameLst>
                                          <p:attrName>style.visibility</p:attrName>
                                        </p:attrNameLst>
                                      </p:cBhvr>
                                      <p:to>
                                        <p:strVal val="visible"/>
                                      </p:to>
                                    </p:set>
                                    <p:anim calcmode="lin" valueType="num">
                                      <p:cBhvr additive="base">
                                        <p:cTn id="7" dur="500"/>
                                        <p:tgtEl>
                                          <p:spTgt spid="270">
                                            <p:txEl>
                                              <p:pRg st="0" end="0"/>
                                            </p:txEl>
                                          </p:spTgt>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270">
                                            <p:txEl>
                                              <p:pRg st="1" end="1"/>
                                            </p:txEl>
                                          </p:spTgt>
                                        </p:tgtEl>
                                        <p:attrNameLst>
                                          <p:attrName>style.visibility</p:attrName>
                                        </p:attrNameLst>
                                      </p:cBhvr>
                                      <p:to>
                                        <p:strVal val="visible"/>
                                      </p:to>
                                    </p:set>
                                    <p:anim calcmode="lin" valueType="num">
                                      <p:cBhvr additive="base">
                                        <p:cTn id="12" dur="500"/>
                                        <p:tgtEl>
                                          <p:spTgt spid="270">
                                            <p:txEl>
                                              <p:pRg st="1" end="1"/>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32"/>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276" name="Google Shape;276;p32"/>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7" name="Google Shape;277;p32"/>
          <p:cNvSpPr txBox="1">
            <a:spLocks noGrp="1"/>
          </p:cNvSpPr>
          <p:nvPr>
            <p:ph type="title"/>
          </p:nvPr>
        </p:nvSpPr>
        <p:spPr>
          <a:xfrm>
            <a:off x="158984" y="760442"/>
            <a:ext cx="2720147" cy="5646208"/>
          </a:xfrm>
          <a:prstGeom prst="rect">
            <a:avLst/>
          </a:prstGeom>
          <a:noFill/>
          <a:ln>
            <a:noFill/>
          </a:ln>
        </p:spPr>
        <p:txBody>
          <a:bodyPr spcFirstLastPara="1" wrap="square" lIns="91425" tIns="45700" rIns="91425" bIns="45700" anchor="ctr" anchorCtr="0">
            <a:noAutofit/>
          </a:bodyPr>
          <a:lstStyle/>
          <a:p>
            <a:pPr marL="0" lvl="0" indent="0" algn="ctr" rtl="0">
              <a:lnSpc>
                <a:spcPct val="85000"/>
              </a:lnSpc>
              <a:spcBef>
                <a:spcPts val="0"/>
              </a:spcBef>
              <a:spcAft>
                <a:spcPts val="0"/>
              </a:spcAft>
              <a:buClr>
                <a:srgbClr val="C00000"/>
              </a:buClr>
              <a:buSzPts val="3000"/>
              <a:buFont typeface="Times New Roman"/>
              <a:buNone/>
            </a:pPr>
            <a:r>
              <a:rPr lang="en-US" sz="3200">
                <a:solidFill>
                  <a:srgbClr val="FFFFFF"/>
                </a:solidFill>
              </a:rPr>
              <a:t>Covid-19 e malattie sessualmente trasmissibili </a:t>
            </a:r>
            <a:br>
              <a:rPr lang="en-US" sz="3200">
                <a:solidFill>
                  <a:srgbClr val="FFFFFF"/>
                </a:solidFill>
              </a:rPr>
            </a:br>
            <a:r>
              <a:rPr lang="en-US" sz="3200">
                <a:solidFill>
                  <a:srgbClr val="FFFFFF"/>
                </a:solidFill>
              </a:rPr>
              <a:t/>
            </a:r>
            <a:br>
              <a:rPr lang="en-US" sz="3200">
                <a:solidFill>
                  <a:srgbClr val="FFFFFF"/>
                </a:solidFill>
              </a:rPr>
            </a:br>
            <a:r>
              <a:rPr lang="en-US" sz="3200">
                <a:solidFill>
                  <a:srgbClr val="FFFFFF"/>
                </a:solidFill>
              </a:rPr>
              <a:t/>
            </a:r>
            <a:br>
              <a:rPr lang="en-US" sz="3200">
                <a:solidFill>
                  <a:srgbClr val="FFFFFF"/>
                </a:solidFill>
              </a:rPr>
            </a:br>
            <a:r>
              <a:rPr lang="en-US" sz="3200">
                <a:solidFill>
                  <a:srgbClr val="FFFFFF"/>
                </a:solidFill>
              </a:rPr>
              <a:t>Item Questionario</a:t>
            </a:r>
            <a:endParaRPr sz="3200">
              <a:solidFill>
                <a:srgbClr val="FFFFFF"/>
              </a:solidFill>
            </a:endParaRPr>
          </a:p>
        </p:txBody>
      </p:sp>
      <p:sp>
        <p:nvSpPr>
          <p:cNvPr id="278" name="Google Shape;278;p32"/>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79" name="Google Shape;279;p32"/>
          <p:cNvPicPr preferRelativeResize="0"/>
          <p:nvPr/>
        </p:nvPicPr>
        <p:blipFill rotWithShape="1">
          <a:blip r:embed="rId3">
            <a:alphaModFix/>
          </a:blip>
          <a:srcRect/>
          <a:stretch/>
        </p:blipFill>
        <p:spPr>
          <a:xfrm>
            <a:off x="3286267" y="1092745"/>
            <a:ext cx="5639587" cy="5601482"/>
          </a:xfrm>
          <a:prstGeom prst="rect">
            <a:avLst/>
          </a:prstGeom>
          <a:noFill/>
          <a:ln>
            <a:noFill/>
          </a:ln>
        </p:spPr>
      </p:pic>
      <p:sp>
        <p:nvSpPr>
          <p:cNvPr id="280" name="Google Shape;280;p32"/>
          <p:cNvSpPr txBox="1"/>
          <p:nvPr/>
        </p:nvSpPr>
        <p:spPr>
          <a:xfrm>
            <a:off x="3606678" y="228448"/>
            <a:ext cx="4998764" cy="864297"/>
          </a:xfrm>
          <a:prstGeom prst="rect">
            <a:avLst/>
          </a:prstGeom>
          <a:noFill/>
          <a:ln>
            <a:noFill/>
          </a:ln>
        </p:spPr>
        <p:txBody>
          <a:bodyPr spcFirstLastPara="1" wrap="square" lIns="91425" tIns="45700" rIns="91425" bIns="45700" anchor="ctr" anchorCtr="0">
            <a:noAutofit/>
          </a:bodyPr>
          <a:lstStyle/>
          <a:p>
            <a:pPr marL="387350" marR="0" lvl="0" indent="-285750" algn="l" rtl="0">
              <a:lnSpc>
                <a:spcPct val="90000"/>
              </a:lnSpc>
              <a:spcBef>
                <a:spcPts val="0"/>
              </a:spcBef>
              <a:spcAft>
                <a:spcPts val="0"/>
              </a:spcAft>
              <a:buClr>
                <a:schemeClr val="accent1"/>
              </a:buClr>
              <a:buSzPts val="2000"/>
              <a:buFont typeface="Arial"/>
              <a:buChar char="•"/>
            </a:pPr>
            <a:r>
              <a:rPr lang="en-US" sz="1600" b="0" i="0" u="none" strike="noStrike" cap="none">
                <a:solidFill>
                  <a:srgbClr val="3F3F3F"/>
                </a:solidFill>
                <a:latin typeface="Calibri"/>
                <a:ea typeface="Calibri"/>
                <a:cs typeface="Calibri"/>
                <a:sym typeface="Calibri"/>
              </a:rPr>
              <a:t>15 item che indagano sia l’atteggiamento sia il comportamento delle persone riguardo i metodi contraccettivi</a:t>
            </a:r>
            <a:endParaRPr sz="1600" b="0" i="0" u="none" strike="noStrike" cap="none">
              <a:solidFill>
                <a:srgbClr val="3F3F3F"/>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0"/>
                                        </p:tgtEl>
                                        <p:attrNameLst>
                                          <p:attrName>style.visibility</p:attrName>
                                        </p:attrNameLst>
                                      </p:cBhvr>
                                      <p:to>
                                        <p:strVal val="visible"/>
                                      </p:to>
                                    </p:set>
                                    <p:anim calcmode="lin" valueType="num">
                                      <p:cBhvr additive="base">
                                        <p:cTn id="7" dur="500"/>
                                        <p:tgtEl>
                                          <p:spTgt spid="28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33"/>
          <p:cNvSpPr/>
          <p:nvPr/>
        </p:nvSpPr>
        <p:spPr>
          <a:xfrm>
            <a:off x="0" y="0"/>
            <a:ext cx="9139736"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286" name="Google Shape;286;p33"/>
          <p:cNvSpPr/>
          <p:nvPr/>
        </p:nvSpPr>
        <p:spPr>
          <a:xfrm>
            <a:off x="12" y="0"/>
            <a:ext cx="3038093" cy="68580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7" name="Google Shape;287;p33"/>
          <p:cNvSpPr txBox="1">
            <a:spLocks noGrp="1"/>
          </p:cNvSpPr>
          <p:nvPr>
            <p:ph type="title"/>
          </p:nvPr>
        </p:nvSpPr>
        <p:spPr>
          <a:xfrm>
            <a:off x="158984" y="760442"/>
            <a:ext cx="2720147" cy="5646208"/>
          </a:xfrm>
          <a:prstGeom prst="rect">
            <a:avLst/>
          </a:prstGeom>
          <a:noFill/>
          <a:ln>
            <a:noFill/>
          </a:ln>
        </p:spPr>
        <p:txBody>
          <a:bodyPr spcFirstLastPara="1" wrap="square" lIns="91425" tIns="45700" rIns="91425" bIns="45700" anchor="ctr" anchorCtr="0">
            <a:noAutofit/>
          </a:bodyPr>
          <a:lstStyle/>
          <a:p>
            <a:pPr marL="0" lvl="0" indent="0" algn="ctr" rtl="0">
              <a:lnSpc>
                <a:spcPct val="85000"/>
              </a:lnSpc>
              <a:spcBef>
                <a:spcPts val="0"/>
              </a:spcBef>
              <a:spcAft>
                <a:spcPts val="0"/>
              </a:spcAft>
              <a:buClr>
                <a:srgbClr val="C00000"/>
              </a:buClr>
              <a:buSzPts val="3000"/>
              <a:buFont typeface="Times New Roman"/>
              <a:buNone/>
            </a:pPr>
            <a:r>
              <a:rPr lang="en-US" sz="3200">
                <a:solidFill>
                  <a:srgbClr val="FFFFFF"/>
                </a:solidFill>
              </a:rPr>
              <a:t>Covid-19 e malattie sessualmente trasmissibili </a:t>
            </a:r>
            <a:br>
              <a:rPr lang="en-US" sz="3200">
                <a:solidFill>
                  <a:srgbClr val="FFFFFF"/>
                </a:solidFill>
              </a:rPr>
            </a:br>
            <a:r>
              <a:rPr lang="en-US" sz="3200">
                <a:solidFill>
                  <a:srgbClr val="FFFFFF"/>
                </a:solidFill>
              </a:rPr>
              <a:t/>
            </a:r>
            <a:br>
              <a:rPr lang="en-US" sz="3200">
                <a:solidFill>
                  <a:srgbClr val="FFFFFF"/>
                </a:solidFill>
              </a:rPr>
            </a:br>
            <a:r>
              <a:rPr lang="en-US" sz="3200">
                <a:solidFill>
                  <a:srgbClr val="FFFFFF"/>
                </a:solidFill>
              </a:rPr>
              <a:t/>
            </a:r>
            <a:br>
              <a:rPr lang="en-US" sz="3200">
                <a:solidFill>
                  <a:srgbClr val="FFFFFF"/>
                </a:solidFill>
              </a:rPr>
            </a:br>
            <a:r>
              <a:rPr lang="en-US" sz="3200">
                <a:solidFill>
                  <a:srgbClr val="FFFFFF"/>
                </a:solidFill>
              </a:rPr>
              <a:t>Item Questionario</a:t>
            </a:r>
            <a:endParaRPr sz="3200">
              <a:solidFill>
                <a:srgbClr val="FFFFFF"/>
              </a:solidFill>
            </a:endParaRPr>
          </a:p>
        </p:txBody>
      </p:sp>
      <p:sp>
        <p:nvSpPr>
          <p:cNvPr id="288" name="Google Shape;288;p33"/>
          <p:cNvSpPr/>
          <p:nvPr/>
        </p:nvSpPr>
        <p:spPr>
          <a:xfrm>
            <a:off x="3030053" y="0"/>
            <a:ext cx="48006" cy="6858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89" name="Google Shape;289;p33"/>
          <p:cNvPicPr preferRelativeResize="0"/>
          <p:nvPr/>
        </p:nvPicPr>
        <p:blipFill rotWithShape="1">
          <a:blip r:embed="rId3">
            <a:alphaModFix/>
          </a:blip>
          <a:srcRect/>
          <a:stretch/>
        </p:blipFill>
        <p:spPr>
          <a:xfrm>
            <a:off x="3284121" y="856891"/>
            <a:ext cx="5582429" cy="5144218"/>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Retrospettivo">
  <a:themeElements>
    <a:clrScheme name="Retrospettivo">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Retrospettivo">
  <a:themeElements>
    <a:clrScheme name="Retrospettivo">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2428</Words>
  <Application>Microsoft Office PowerPoint</Application>
  <PresentationFormat>Presentazione su schermo (4:3)</PresentationFormat>
  <Paragraphs>145</Paragraphs>
  <Slides>24</Slides>
  <Notes>23</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24</vt:i4>
      </vt:variant>
    </vt:vector>
  </HeadingPairs>
  <TitlesOfParts>
    <vt:vector size="29" baseType="lpstr">
      <vt:lpstr>Arial</vt:lpstr>
      <vt:lpstr>Calibri</vt:lpstr>
      <vt:lpstr>Times New Roman</vt:lpstr>
      <vt:lpstr>Retrospettivo</vt:lpstr>
      <vt:lpstr>1_Retrospettivo</vt:lpstr>
      <vt:lpstr>Sessualità occasionale nel periodo di pandemia Covid-19</vt:lpstr>
      <vt:lpstr>Cosa intendiamo con sessualità occasionale?</vt:lpstr>
      <vt:lpstr>Presentazione standard di PowerPoint</vt:lpstr>
      <vt:lpstr>Presentazione standard di PowerPoint</vt:lpstr>
      <vt:lpstr>Diminuzione numero dei  partner e sesso occasionale</vt:lpstr>
      <vt:lpstr>Come abbiamo indagato questo ambito?</vt:lpstr>
      <vt:lpstr>Covid-19 e malattie sessualmente trasmissibili </vt:lpstr>
      <vt:lpstr>Covid-19 e malattie sessualmente trasmissibili    Item Questionario</vt:lpstr>
      <vt:lpstr>Covid-19 e malattie sessualmente trasmissibili    Item Questionario</vt:lpstr>
      <vt:lpstr>Covid-19 e malattie sessualmente trasmissibili    Item Questionario</vt:lpstr>
      <vt:lpstr>Covid-19 e malattie sessualmente trasmissibili    Item Questionario</vt:lpstr>
      <vt:lpstr>Covid-19 e malattie sessualmente trasmissibili    Item Questionario</vt:lpstr>
      <vt:lpstr>Utilizzo delle nuove tecnologie</vt:lpstr>
      <vt:lpstr>Come abbiamo indagato questo ambito?</vt:lpstr>
      <vt:lpstr>Come abbiamo indagato questo ambito?</vt:lpstr>
      <vt:lpstr>Risultati</vt:lpstr>
      <vt:lpstr>Il ruolo del focus regolatorio</vt:lpstr>
      <vt:lpstr>Versione italiana del “Regulatory focus pride” di Higgins</vt:lpstr>
      <vt:lpstr>Analisi statistica</vt:lpstr>
      <vt:lpstr>Presentazione standard di PowerPoint</vt:lpstr>
      <vt:lpstr>Sesso occasionale e consumo di alcolici o sostanze stupefacenti     </vt:lpstr>
      <vt:lpstr>Link al questionario</vt:lpstr>
      <vt:lpstr>Bibliografia</vt:lpstr>
      <vt:lpstr>Bibliografia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Sessualità occasionale nel periodo di pandemia Covid-19</dc:title>
  <cp:lastModifiedBy>Camilla Spattini</cp:lastModifiedBy>
  <cp:revision>2</cp:revision>
  <dcterms:modified xsi:type="dcterms:W3CDTF">2020-12-08T18:01:07Z</dcterms:modified>
</cp:coreProperties>
</file>