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handoutMasterIdLst>
    <p:handoutMasterId r:id="rId11"/>
  </p:handoutMasterIdLst>
  <p:sldIdLst>
    <p:sldId id="317" r:id="rId2"/>
    <p:sldId id="322" r:id="rId3"/>
    <p:sldId id="316" r:id="rId4"/>
    <p:sldId id="318" r:id="rId5"/>
    <p:sldId id="319" r:id="rId6"/>
    <p:sldId id="321" r:id="rId7"/>
    <p:sldId id="320" r:id="rId8"/>
    <p:sldId id="323" r:id="rId9"/>
    <p:sldId id="310" r:id="rId1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000000"/>
    <a:srgbClr val="AFCDEF"/>
    <a:srgbClr val="A4FA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09" autoAdjust="0"/>
    <p:restoredTop sz="94660"/>
  </p:normalViewPr>
  <p:slideViewPr>
    <p:cSldViewPr>
      <p:cViewPr varScale="1">
        <p:scale>
          <a:sx n="67" d="100"/>
          <a:sy n="67" d="100"/>
        </p:scale>
        <p:origin x="-1339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EFD121-26A1-433A-96EC-8B4C499A2EF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54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054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5EE0A-0122-486C-9D08-118DEBE7189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39536-9FC1-402F-BEE1-FA4D3BAB01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B3E59-F961-48B2-B34A-0148D22103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95D74-2DFB-4D87-A61D-3BD377E68B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B80C9-64ED-47D7-B4CF-548FAC150F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CD436-6028-44AA-9906-F404B6EEED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40B0E-7BB3-4DFB-AB5A-4C6EF13C12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AAC5A-43B6-4A9D-9B56-57DD295B8E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E09F-3474-43C7-9C0E-1876E6720A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4BED5-E6B0-44BF-B63B-6C58C95E5E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1E3E7-02E5-4EBC-9ADD-99104B364FA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445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4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01264D4-8C8F-4D0B-B47B-C95727D7AB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2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810500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smtClean="0">
                <a:solidFill>
                  <a:schemeClr val="tx1"/>
                </a:solidFill>
                <a:latin typeface="Tahoma" pitchFamily="34" charset="0"/>
              </a:rPr>
              <a:t>WHO: Technical Consultation on Sexual Health, 2002</a:t>
            </a:r>
            <a:r>
              <a:rPr lang="it-IT" sz="3200" u="sng" smtClean="0">
                <a:solidFill>
                  <a:schemeClr val="tx1"/>
                </a:solidFill>
              </a:rPr>
              <a:t/>
            </a:r>
            <a:br>
              <a:rPr lang="it-IT" sz="3200" u="sng" smtClean="0">
                <a:solidFill>
                  <a:schemeClr val="tx1"/>
                </a:solidFill>
              </a:rPr>
            </a:br>
            <a:r>
              <a:rPr lang="it-IT" sz="4000" smtClean="0">
                <a:latin typeface="Tahoma" pitchFamily="34" charset="0"/>
              </a:rPr>
              <a:t>LA SALUTE SESSUALE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3644900"/>
            <a:ext cx="7770813" cy="30511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8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800" smtClean="0">
              <a:latin typeface="Tahoma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smtClean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31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310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8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it-IT" sz="280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sz="280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sz="280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8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800" smtClean="0">
              <a:latin typeface="Tahoma" pitchFamily="34" charset="0"/>
            </a:endParaRPr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0" y="1844675"/>
            <a:ext cx="914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La salute sessuale è uno stato di benessere fisico, emotivo, mentale e sociale legato alla sessualità, non riducibile all'assenza di malattia, disfunzione o infermità. La salute sessuale richiede un approccio positivo e rispettoso alla sessualità e alle relazioni sessuali, così come la possibilità di avere esperienze sessuali piacevoli e sicure, libere da coercizioni, discriminazioni e violenza. Perché la salute sessuale venga raggiunta e mantenuta, i diritti sessuali di tutte le persone devono essere rispettati, protetti e soddisfatti.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diritti sessuali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Discussione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3375"/>
            <a:ext cx="9144000" cy="10080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chemeClr val="tx1"/>
                </a:solidFill>
                <a:latin typeface="Tahoma" pitchFamily="34" charset="0"/>
              </a:rPr>
              <a:t>WHO: Technical Consultation on Sexual Health, 2002</a:t>
            </a:r>
            <a:r>
              <a:rPr lang="en-GB" sz="3200" dirty="0" smtClean="0"/>
              <a:t> </a:t>
            </a:r>
            <a:br>
              <a:rPr lang="en-GB" sz="3200" dirty="0" smtClean="0"/>
            </a:br>
            <a:r>
              <a:rPr lang="en-GB" sz="3200" dirty="0" smtClean="0">
                <a:latin typeface="Tahoma" pitchFamily="34" charset="0"/>
              </a:rPr>
              <a:t>I DIRITTI SESSUALI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60425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dirty="0" smtClean="0"/>
              <a:t>	</a:t>
            </a:r>
            <a:r>
              <a:rPr lang="it-IT" sz="2400" dirty="0" smtClean="0">
                <a:latin typeface="Tahoma" pitchFamily="34" charset="0"/>
              </a:rPr>
              <a:t>I diritti sessuali fanno parte dei diritti umani riconosciuti da leggi nazionali, da documenti e dichiarazioni di consenso a livello internazionale. Essi includono il diritto di ogni persona, libera da coercizione, discriminazione e violenza, a: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beneficiare dello standard più elevato possibile in materia di salute sessuale, incluso l’accesso a servizi di salute sessuale e riproduttiva;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cercare, ricevere e diffondere informazioni relative alla sessualità;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5888"/>
            <a:ext cx="8424862" cy="5980112"/>
          </a:xfrm>
        </p:spPr>
        <p:txBody>
          <a:bodyPr/>
          <a:lstStyle/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educazione sessuale;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rispetto per l'integrità del corpo;</a:t>
            </a:r>
            <a:endParaRPr lang="it-IT" sz="2400" dirty="0" smtClean="0"/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scelta del partner;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decidere se essere sessualmente attivi;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avere relazioni sessuali consensuali;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matrimonio consensuale;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decidere se e quando avere figli;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perseguire una vita sessuale soddisfacente, sicura e piacevole.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400" dirty="0" smtClean="0">
              <a:latin typeface="Tahoma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L’esercizio responsabile dei diritti umani richiede il rispetto dei diritti degli altri</a:t>
            </a:r>
            <a:r>
              <a:rPr lang="it-IT" sz="24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Mutilazioni genitali femminili</a:t>
            </a:r>
            <a:b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(parlamento europeo 12-2-20)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La mutilazione genitale femminile (MGF) si riferisce a procedure che comportano la rimozione parziale o totale dei genitali esterni femminili o altre lesioni ai genitali femminili per motivi non medici. Di solito vengono eseguite da un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circoncisore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tradizionale con una lama e senza anestetico.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Mutilazioni genitali femminili: guerra all'ignoranza o alla cultura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65204"/>
            <a:ext cx="6120680" cy="66961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Conseguenze a breve e lungo termine 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981200"/>
            <a:ext cx="7999040" cy="4114800"/>
          </a:xfrm>
        </p:spPr>
        <p:txBody>
          <a:bodyPr/>
          <a:lstStyle/>
          <a:p>
            <a:pPr fontAlgn="t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dolore 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intenso e sanguinamento eccessivo</a:t>
            </a:r>
          </a:p>
          <a:p>
            <a:pPr fontAlgn="t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difficoltà a urinare</a:t>
            </a:r>
          </a:p>
          <a:p>
            <a:pPr fontAlgn="t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cisti, infezioni e infertilità</a:t>
            </a:r>
          </a:p>
          <a:p>
            <a:pPr fontAlgn="t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problemi psicologici</a:t>
            </a:r>
          </a:p>
          <a:p>
            <a:pPr fontAlgn="t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diminuzione del piacere sessuale</a:t>
            </a:r>
          </a:p>
          <a:p>
            <a:pPr fontAlgn="t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complicazioni durante il parto</a:t>
            </a:r>
          </a:p>
          <a:p>
            <a:pPr fontAlgn="t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maggior rischio di decessi neonatali</a:t>
            </a:r>
          </a:p>
          <a:p>
            <a:pPr>
              <a:buNone/>
            </a:pP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Normale e patologico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Discussione</a:t>
            </a:r>
            <a:endParaRPr lang="it-IT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251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3200" dirty="0" smtClean="0">
                <a:latin typeface="Tahoma" pitchFamily="34" charset="0"/>
              </a:rPr>
              <a:t>CODICE DEONTOLOGICO PSICOLOGI ITALIANI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1863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</a:rPr>
              <a:t>Articolo 4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Nell’esercizio della professione, lo psicologo rispetta la dignità, il diritto alla riservatezza, all’autodeterminazione ed all’autonomia di coloro che si avvalgono delle sue prestazioni; ne rispetta opinioni e credenze, astenendosi dall’imporre il suo sistema di valori; non opera discriminazioni in base a religione, etnia, nazionalità, estrazione sociale, stato socio-economico, sesso di appartenenza, orientamento sessuale, disabilità</a:t>
            </a:r>
            <a:r>
              <a:rPr lang="it-IT" sz="2400" dirty="0" smtClean="0"/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</a:rPr>
              <a:t>Articolo 26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Lo psicologo si astiene dall’intraprendere o dal proseguire qualsiasi attività professionale ove propri problemi o conflitti personali, interferendo con l’efficacia delle sue prestazioni, le rendano inadeguate o dannose alle persone cui sono rivolte.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flesso">
  <a:themeElements>
    <a:clrScheme name="Riflesso 14">
      <a:dk1>
        <a:srgbClr val="3333FF"/>
      </a:dk1>
      <a:lt1>
        <a:srgbClr val="FFFFFF"/>
      </a:lt1>
      <a:dk2>
        <a:srgbClr val="230F87"/>
      </a:dk2>
      <a:lt2>
        <a:srgbClr val="CDD7DF"/>
      </a:lt2>
      <a:accent1>
        <a:srgbClr val="9999FF"/>
      </a:accent1>
      <a:accent2>
        <a:srgbClr val="7850BA"/>
      </a:accent2>
      <a:accent3>
        <a:srgbClr val="ACAAC3"/>
      </a:accent3>
      <a:accent4>
        <a:srgbClr val="DADADA"/>
      </a:accent4>
      <a:accent5>
        <a:srgbClr val="CACAFF"/>
      </a:accent5>
      <a:accent6>
        <a:srgbClr val="6C48A8"/>
      </a:accent6>
      <a:hlink>
        <a:srgbClr val="66CCFF"/>
      </a:hlink>
      <a:folHlink>
        <a:srgbClr val="0796B3"/>
      </a:folHlink>
    </a:clrScheme>
    <a:fontScheme name="Rifles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10">
        <a:dk1>
          <a:srgbClr val="6600CC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1">
        <a:dk1>
          <a:srgbClr val="99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2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3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4">
        <a:dk1>
          <a:srgbClr val="3333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1283</TotalTime>
  <Words>370</Words>
  <Application>Microsoft Office PowerPoint</Application>
  <PresentationFormat>Presentazione su schermo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Tahoma</vt:lpstr>
      <vt:lpstr>Arial</vt:lpstr>
      <vt:lpstr>Times New Roman</vt:lpstr>
      <vt:lpstr>Wingdings</vt:lpstr>
      <vt:lpstr>Calibri</vt:lpstr>
      <vt:lpstr>Riflesso</vt:lpstr>
      <vt:lpstr>WHO: Technical Consultation on Sexual Health, 2002 LA SALUTE SESSUALE</vt:lpstr>
      <vt:lpstr>I diritti sessuali</vt:lpstr>
      <vt:lpstr>WHO: Technical Consultation on Sexual Health, 2002  I DIRITTI SESSUALI</vt:lpstr>
      <vt:lpstr>Diapositiva 4</vt:lpstr>
      <vt:lpstr>Mutilazioni genitali femminili (parlamento europeo 12-2-20)</vt:lpstr>
      <vt:lpstr>Diapositiva 6</vt:lpstr>
      <vt:lpstr>Conseguenze a breve e lungo termine </vt:lpstr>
      <vt:lpstr>Normale e patologico</vt:lpstr>
      <vt:lpstr>CODICE DEONTOLOGICO PSICOLOGI ITALIANI</vt:lpstr>
    </vt:vector>
  </TitlesOfParts>
  <Company>Truttlee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Hewlett-Packard Company</cp:lastModifiedBy>
  <cp:revision>83</cp:revision>
  <dcterms:created xsi:type="dcterms:W3CDTF">2004-09-22T19:39:28Z</dcterms:created>
  <dcterms:modified xsi:type="dcterms:W3CDTF">2020-11-16T15:59:49Z</dcterms:modified>
</cp:coreProperties>
</file>