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59" r:id="rId3"/>
    <p:sldId id="302" r:id="rId4"/>
    <p:sldId id="266" r:id="rId5"/>
    <p:sldId id="286" r:id="rId6"/>
    <p:sldId id="267" r:id="rId7"/>
    <p:sldId id="268" r:id="rId8"/>
    <p:sldId id="269" r:id="rId9"/>
    <p:sldId id="284" r:id="rId10"/>
    <p:sldId id="285" r:id="rId11"/>
    <p:sldId id="287" r:id="rId12"/>
    <p:sldId id="288" r:id="rId13"/>
    <p:sldId id="289" r:id="rId14"/>
    <p:sldId id="290" r:id="rId15"/>
    <p:sldId id="291" r:id="rId16"/>
    <p:sldId id="292" r:id="rId17"/>
    <p:sldId id="270" r:id="rId18"/>
    <p:sldId id="271" r:id="rId19"/>
    <p:sldId id="272" r:id="rId20"/>
    <p:sldId id="273" r:id="rId21"/>
    <p:sldId id="303" r:id="rId22"/>
    <p:sldId id="304" r:id="rId23"/>
    <p:sldId id="274" r:id="rId24"/>
    <p:sldId id="277" r:id="rId25"/>
    <p:sldId id="278" r:id="rId26"/>
    <p:sldId id="279" r:id="rId27"/>
    <p:sldId id="305" r:id="rId28"/>
    <p:sldId id="306" r:id="rId29"/>
    <p:sldId id="293" r:id="rId30"/>
    <p:sldId id="257" r:id="rId31"/>
    <p:sldId id="295" r:id="rId32"/>
    <p:sldId id="258" r:id="rId33"/>
    <p:sldId id="299" r:id="rId34"/>
    <p:sldId id="265" r:id="rId35"/>
    <p:sldId id="261" r:id="rId36"/>
    <p:sldId id="263" r:id="rId37"/>
    <p:sldId id="262" r:id="rId38"/>
    <p:sldId id="264" r:id="rId39"/>
    <p:sldId id="300" r:id="rId40"/>
    <p:sldId id="301" r:id="rId41"/>
    <p:sldId id="280" r:id="rId42"/>
    <p:sldId id="308" r:id="rId43"/>
    <p:sldId id="307" r:id="rId44"/>
    <p:sldId id="294" r:id="rId45"/>
    <p:sldId id="281" r:id="rId46"/>
    <p:sldId id="282" r:id="rId47"/>
    <p:sldId id="283" r:id="rId48"/>
    <p:sldId id="312" r:id="rId49"/>
    <p:sldId id="313" r:id="rId50"/>
    <p:sldId id="314" r:id="rId51"/>
    <p:sldId id="315" r:id="rId52"/>
    <p:sldId id="316" r:id="rId53"/>
    <p:sldId id="296" r:id="rId54"/>
    <p:sldId id="297" r:id="rId55"/>
    <p:sldId id="298" r:id="rId56"/>
    <p:sldId id="310" r:id="rId57"/>
    <p:sldId id="311" r:id="rId58"/>
    <p:sldId id="309" r:id="rId5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8CAF5-5CE7-944C-B142-EFB868CFB1FE}" type="datetimeFigureOut">
              <a:rPr lang="it-IT" smtClean="0"/>
              <a:t>20/05/2014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F8801-68B2-FE4A-92C4-6DA3D0C0E72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89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La risposta è B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8801-68B2-FE4A-92C4-6DA3D0C0E72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67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ascoltare il file </a:t>
            </a:r>
            <a:r>
              <a:rPr lang="it-IT" dirty="0" err="1" smtClean="0"/>
              <a:t>mozart</a:t>
            </a:r>
            <a:r>
              <a:rPr lang="it-IT" dirty="0" smtClean="0"/>
              <a:t> </a:t>
            </a:r>
            <a:r>
              <a:rPr lang="it-IT" dirty="0" err="1" smtClean="0"/>
              <a:t>aiff</a:t>
            </a:r>
            <a:r>
              <a:rPr lang="it-IT" dirty="0" smtClean="0"/>
              <a:t> per aumentare subito</a:t>
            </a:r>
            <a:r>
              <a:rPr lang="it-IT" baseline="0" dirty="0" smtClean="0"/>
              <a:t> le proprie capacità cognitive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8801-68B2-FE4A-92C4-6DA3D0C0E72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49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www.youtube.com</a:t>
            </a:r>
            <a:r>
              <a:rPr lang="it-IT" dirty="0" smtClean="0"/>
              <a:t>/</a:t>
            </a:r>
            <a:r>
              <a:rPr lang="it-IT" dirty="0" err="1" smtClean="0"/>
              <a:t>watch?v</a:t>
            </a:r>
            <a:r>
              <a:rPr lang="it-IT" dirty="0" smtClean="0"/>
              <a:t>=XMbvcp480Y4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8801-68B2-FE4A-92C4-6DA3D0C0E72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10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451-0F49-5D45-96E0-93A6748078F6}" type="datetimeFigureOut">
              <a:rPr lang="it-IT" smtClean="0"/>
              <a:t>20/05/2014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15F-E0FD-7F46-BCDC-FA0B4C15EC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39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451-0F49-5D45-96E0-93A6748078F6}" type="datetimeFigureOut">
              <a:rPr lang="it-IT" smtClean="0"/>
              <a:t>20/05/2014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15F-E0FD-7F46-BCDC-FA0B4C15EC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08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451-0F49-5D45-96E0-93A6748078F6}" type="datetimeFigureOut">
              <a:rPr lang="it-IT" smtClean="0"/>
              <a:t>20/05/2014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15F-E0FD-7F46-BCDC-FA0B4C15EC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20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451-0F49-5D45-96E0-93A6748078F6}" type="datetimeFigureOut">
              <a:rPr lang="it-IT" smtClean="0"/>
              <a:t>20/05/2014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15F-E0FD-7F46-BCDC-FA0B4C15EC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28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451-0F49-5D45-96E0-93A6748078F6}" type="datetimeFigureOut">
              <a:rPr lang="it-IT" smtClean="0"/>
              <a:t>20/05/2014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15F-E0FD-7F46-BCDC-FA0B4C15EC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35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451-0F49-5D45-96E0-93A6748078F6}" type="datetimeFigureOut">
              <a:rPr lang="it-IT" smtClean="0"/>
              <a:t>20/05/2014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15F-E0FD-7F46-BCDC-FA0B4C15EC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70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451-0F49-5D45-96E0-93A6748078F6}" type="datetimeFigureOut">
              <a:rPr lang="it-IT" smtClean="0"/>
              <a:t>20/05/2014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15F-E0FD-7F46-BCDC-FA0B4C15EC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45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451-0F49-5D45-96E0-93A6748078F6}" type="datetimeFigureOut">
              <a:rPr lang="it-IT" smtClean="0"/>
              <a:t>20/05/2014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15F-E0FD-7F46-BCDC-FA0B4C15EC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82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451-0F49-5D45-96E0-93A6748078F6}" type="datetimeFigureOut">
              <a:rPr lang="it-IT" smtClean="0"/>
              <a:t>20/05/2014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15F-E0FD-7F46-BCDC-FA0B4C15EC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95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451-0F49-5D45-96E0-93A6748078F6}" type="datetimeFigureOut">
              <a:rPr lang="it-IT" smtClean="0"/>
              <a:t>20/05/2014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15F-E0FD-7F46-BCDC-FA0B4C15EC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33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0451-0F49-5D45-96E0-93A6748078F6}" type="datetimeFigureOut">
              <a:rPr lang="it-IT" smtClean="0"/>
              <a:t>20/05/2014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15F-E0FD-7F46-BCDC-FA0B4C15EC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33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0451-0F49-5D45-96E0-93A6748078F6}" type="datetimeFigureOut">
              <a:rPr lang="it-IT" smtClean="0"/>
              <a:t>20/05/2014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A15F-E0FD-7F46-BCDC-FA0B4C15EC4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6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Musica e abilità cognitiva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30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0" y="219016"/>
            <a:ext cx="7366000" cy="30276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426" y="3734895"/>
            <a:ext cx="5344160" cy="281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8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00"/>
            <a:ext cx="9144000" cy="49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9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3200"/>
            <a:ext cx="65532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14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31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00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39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97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9144000" cy="509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4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0"/>
            <a:ext cx="9144000" cy="556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46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9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600"/>
            <a:ext cx="9144000" cy="359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28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9144000" cy="449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6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Musica e abilità cognitiva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L’effetto della musica ascoltata:</a:t>
            </a:r>
          </a:p>
          <a:p>
            <a:pPr lvl="1"/>
            <a:r>
              <a:rPr lang="it-IT" dirty="0"/>
              <a:t>Abilità cognitive dopo l’ascolto della </a:t>
            </a:r>
            <a:r>
              <a:rPr lang="it-IT" dirty="0" smtClean="0"/>
              <a:t>musica (Mozart </a:t>
            </a:r>
            <a:r>
              <a:rPr lang="it-IT" dirty="0" err="1" smtClean="0"/>
              <a:t>effect</a:t>
            </a:r>
            <a:r>
              <a:rPr lang="it-IT" dirty="0" smtClean="0"/>
              <a:t>)</a:t>
            </a:r>
            <a:endParaRPr lang="it-IT" dirty="0"/>
          </a:p>
          <a:p>
            <a:pPr lvl="1"/>
            <a:r>
              <a:rPr lang="it-IT" dirty="0"/>
              <a:t>Abilità cognitive durante l’ascolto della </a:t>
            </a:r>
            <a:r>
              <a:rPr lang="it-IT" dirty="0" smtClean="0"/>
              <a:t>musica</a:t>
            </a:r>
          </a:p>
        </p:txBody>
      </p:sp>
    </p:spTree>
    <p:extLst>
      <p:ext uri="{BB962C8B-B14F-4D97-AF65-F5344CB8AC3E}">
        <p14:creationId xmlns:p14="http://schemas.microsoft.com/office/powerpoint/2010/main" val="271908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Abilità cognitiva e “musica di sottofondo”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L’ascolto della musica influenza il nostro comportamento</a:t>
            </a:r>
          </a:p>
          <a:p>
            <a:pPr lvl="1"/>
            <a:r>
              <a:rPr lang="it-IT" dirty="0" smtClean="0"/>
              <a:t>es. in enoteca compriamo più vino francese se ascoltiamo “musica francese”, più tedesco se ascoltiamo “musica tedesca” </a:t>
            </a:r>
          </a:p>
          <a:p>
            <a:pPr lvl="1"/>
            <a:r>
              <a:rPr lang="it-IT" dirty="0" smtClean="0"/>
              <a:t>migliora la prestazione sportiva</a:t>
            </a:r>
          </a:p>
        </p:txBody>
      </p:sp>
    </p:spTree>
    <p:extLst>
      <p:ext uri="{BB962C8B-B14F-4D97-AF65-F5344CB8AC3E}">
        <p14:creationId xmlns:p14="http://schemas.microsoft.com/office/powerpoint/2010/main" val="3201952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0"/>
            <a:ext cx="6583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34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7766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6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Abilità cognitiva </a:t>
            </a:r>
            <a:r>
              <a:rPr lang="it-IT" dirty="0" smtClean="0"/>
              <a:t>e </a:t>
            </a:r>
            <a:r>
              <a:rPr lang="it-IT" dirty="0"/>
              <a:t>“musica di sottofondo”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L’ascolto della musica utilizza parte delle risorse cognitive, quindi la musica peggiora la prestazione in compiti cognitivi</a:t>
            </a:r>
          </a:p>
          <a:p>
            <a:pPr lvl="1"/>
            <a:r>
              <a:rPr lang="it-IT" dirty="0" smtClean="0"/>
              <a:t>peggioramento più grande se il canale utilizzato per il compito cognitivo è l’udito</a:t>
            </a:r>
          </a:p>
          <a:p>
            <a:r>
              <a:rPr lang="it-IT" dirty="0" smtClean="0"/>
              <a:t>Esistono delle eccezioni e quando la musica migliora la performance, dipende dal rapporto tra musica e ascoltatore</a:t>
            </a:r>
          </a:p>
          <a:p>
            <a:pPr lvl="1"/>
            <a:r>
              <a:rPr lang="it-IT" dirty="0" smtClean="0"/>
              <a:t>es. bambini con problemi emotivi si avvantaggiano dall’ascolto di una musica rilassante mentre svolgono un compito matematico</a:t>
            </a:r>
          </a:p>
        </p:txBody>
      </p:sp>
    </p:spTree>
    <p:extLst>
      <p:ext uri="{BB962C8B-B14F-4D97-AF65-F5344CB8AC3E}">
        <p14:creationId xmlns:p14="http://schemas.microsoft.com/office/powerpoint/2010/main" val="4148066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0"/>
            <a:ext cx="7167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91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203248"/>
            <a:ext cx="7594600" cy="23876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665048"/>
            <a:ext cx="7531100" cy="1371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4114800"/>
            <a:ext cx="7543800" cy="1168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5401409"/>
            <a:ext cx="75438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9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939800"/>
            <a:ext cx="77089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89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81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4" y="90652"/>
            <a:ext cx="4036060" cy="24714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783" y="708876"/>
            <a:ext cx="4036060" cy="541401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80" y="2644432"/>
            <a:ext cx="4018280" cy="412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08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Musica e abilità cognitiva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Avere talento musicale (o essere musicista):</a:t>
            </a:r>
          </a:p>
          <a:p>
            <a:pPr lvl="1"/>
            <a:r>
              <a:rPr lang="it-IT" dirty="0" smtClean="0"/>
              <a:t>Talento musicale e abilità cognitiva</a:t>
            </a:r>
          </a:p>
          <a:p>
            <a:pPr lvl="1"/>
            <a:r>
              <a:rPr lang="it-IT" dirty="0" smtClean="0"/>
              <a:t>Training musicale e abilità cognitiva: la relazione tra “essere musicista” e l’abilità cognitiva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941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Problemi: ricerche dove si ascolta musica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“Una musica per ogni momento” e “a ciascuno la sua musica”</a:t>
            </a:r>
          </a:p>
          <a:p>
            <a:r>
              <a:rPr lang="it-IT" dirty="0"/>
              <a:t>Spesso c’è interazione tra tipo di musica ascoltata e effetto della musica</a:t>
            </a:r>
          </a:p>
          <a:p>
            <a:r>
              <a:rPr lang="it-IT" dirty="0"/>
              <a:t>Quindi i risultati sono spesso interpretati (ed interpretabili) “ad-hoc</a:t>
            </a:r>
            <a:r>
              <a:rPr lang="it-IT" dirty="0" smtClean="0"/>
              <a:t>”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331" b="2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0239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Talento musicale e abilità cognitiva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Esiste il talento musicale oppure “</a:t>
            </a:r>
            <a:r>
              <a:rPr lang="it-IT" dirty="0" err="1" smtClean="0"/>
              <a:t>practice</a:t>
            </a:r>
            <a:r>
              <a:rPr lang="it-IT" dirty="0" smtClean="0"/>
              <a:t> </a:t>
            </a:r>
            <a:r>
              <a:rPr lang="it-IT" dirty="0" err="1" smtClean="0"/>
              <a:t>makes</a:t>
            </a:r>
            <a:r>
              <a:rPr lang="it-IT" dirty="0" smtClean="0"/>
              <a:t> </a:t>
            </a:r>
            <a:r>
              <a:rPr lang="it-IT" dirty="0" err="1" smtClean="0"/>
              <a:t>perfect</a:t>
            </a:r>
            <a:r>
              <a:rPr lang="it-IT" dirty="0" smtClean="0"/>
              <a:t>”?</a:t>
            </a:r>
          </a:p>
          <a:p>
            <a:pPr lvl="1"/>
            <a:r>
              <a:rPr lang="it-IT" dirty="0"/>
              <a:t>Come si misura il talento </a:t>
            </a:r>
            <a:r>
              <a:rPr lang="it-IT" dirty="0" smtClean="0"/>
              <a:t>musicale</a:t>
            </a:r>
            <a:r>
              <a:rPr lang="it-IT" dirty="0"/>
              <a:t>?</a:t>
            </a:r>
          </a:p>
          <a:p>
            <a:r>
              <a:rPr lang="it-IT" dirty="0" smtClean="0"/>
              <a:t>Qualora esista il talento musicale, quale relazione (e perché) dobbiamo aspettarci tra il talento musicale e l’abilità cognitiva?</a:t>
            </a:r>
          </a:p>
          <a:p>
            <a:pPr lvl="1"/>
            <a:r>
              <a:rPr lang="it-IT" dirty="0" err="1" smtClean="0"/>
              <a:t>modularisti</a:t>
            </a:r>
            <a:r>
              <a:rPr lang="it-IT" dirty="0" smtClean="0"/>
              <a:t> vs non-</a:t>
            </a:r>
            <a:r>
              <a:rPr lang="it-IT" dirty="0" err="1" smtClean="0"/>
              <a:t>modularisti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70198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Qualora avessimo risposte alle domande </a:t>
            </a:r>
            <a:r>
              <a:rPr lang="it-IT" dirty="0" smtClean="0"/>
              <a:t>precedenti…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Molte ricerche sono correlazionali:</a:t>
            </a:r>
          </a:p>
          <a:p>
            <a:pPr lvl="1"/>
            <a:r>
              <a:rPr lang="it-IT" dirty="0" smtClean="0"/>
              <a:t>correlazione </a:t>
            </a:r>
            <a:r>
              <a:rPr lang="it-IT" dirty="0"/>
              <a:t>non vuol dire </a:t>
            </a:r>
            <a:r>
              <a:rPr lang="it-IT" dirty="0" smtClean="0"/>
              <a:t>causazione</a:t>
            </a:r>
            <a:endParaRPr lang="it-IT" dirty="0"/>
          </a:p>
          <a:p>
            <a:r>
              <a:rPr lang="it-IT" dirty="0" smtClean="0"/>
              <a:t>Confrontare domini così diversi pone forti problemi sia di ordine metodologico che interpretativo</a:t>
            </a:r>
          </a:p>
          <a:p>
            <a:pPr lvl="1"/>
            <a:r>
              <a:rPr lang="it-IT" dirty="0" smtClean="0"/>
              <a:t>Se osserviamo una relazione tra talento e abilità matematica coma la spieghiamo?</a:t>
            </a:r>
          </a:p>
          <a:p>
            <a:pPr lvl="1"/>
            <a:r>
              <a:rPr lang="it-IT" dirty="0" smtClean="0"/>
              <a:t>Se c’è una relazione ci aspettiamo anche la relazione inversa?</a:t>
            </a:r>
          </a:p>
          <a:p>
            <a:pPr lvl="2"/>
            <a:r>
              <a:rPr lang="it-IT" dirty="0" smtClean="0"/>
              <a:t>i matematici sono bravi musicisti?</a:t>
            </a:r>
          </a:p>
        </p:txBody>
      </p:sp>
    </p:spTree>
    <p:extLst>
      <p:ext uri="{BB962C8B-B14F-4D97-AF65-F5344CB8AC3E}">
        <p14:creationId xmlns:p14="http://schemas.microsoft.com/office/powerpoint/2010/main" val="262138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Talento musicale e abilità cognitiva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talento musicale viene misurato via test (tipo </a:t>
            </a:r>
            <a:r>
              <a:rPr lang="it-IT" dirty="0" err="1" smtClean="0"/>
              <a:t>Seashore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tuttavia, non esiste ancora il “</a:t>
            </a:r>
            <a:r>
              <a:rPr lang="it-IT" dirty="0" err="1" smtClean="0"/>
              <a:t>golden</a:t>
            </a:r>
            <a:r>
              <a:rPr lang="it-IT" dirty="0" smtClean="0"/>
              <a:t> standard” per la misura delle abilità musicali</a:t>
            </a:r>
          </a:p>
          <a:p>
            <a:r>
              <a:rPr lang="it-IT" dirty="0" smtClean="0"/>
              <a:t>Il talento musicale è correlato con</a:t>
            </a:r>
          </a:p>
          <a:p>
            <a:pPr lvl="1"/>
            <a:r>
              <a:rPr lang="it-IT" dirty="0"/>
              <a:t>intelligenza (abbastanza)</a:t>
            </a:r>
          </a:p>
          <a:p>
            <a:pPr lvl="2"/>
            <a:r>
              <a:rPr lang="it-IT" dirty="0" smtClean="0"/>
              <a:t>abilità linguistiche (un po’)</a:t>
            </a:r>
          </a:p>
          <a:p>
            <a:pPr lvl="3"/>
            <a:r>
              <a:rPr lang="it-IT" dirty="0" smtClean="0"/>
              <a:t>abilità matematiche (poco-nulla)</a:t>
            </a:r>
          </a:p>
        </p:txBody>
      </p:sp>
    </p:spTree>
    <p:extLst>
      <p:ext uri="{BB962C8B-B14F-4D97-AF65-F5344CB8AC3E}">
        <p14:creationId xmlns:p14="http://schemas.microsoft.com/office/powerpoint/2010/main" val="122412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900741" y="383975"/>
            <a:ext cx="2672691" cy="2185699"/>
            <a:chOff x="2908951" y="856558"/>
            <a:chExt cx="2672691" cy="2185699"/>
          </a:xfrm>
        </p:grpSpPr>
        <p:sp>
          <p:nvSpPr>
            <p:cNvPr id="4" name="Ovale 3"/>
            <p:cNvSpPr/>
            <p:nvPr/>
          </p:nvSpPr>
          <p:spPr>
            <a:xfrm>
              <a:off x="2908951" y="856558"/>
              <a:ext cx="2672691" cy="2185699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425770" y="1727884"/>
              <a:ext cx="1624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/>
                <a:t>intelligenza</a:t>
              </a:r>
              <a:endParaRPr lang="it-IT" sz="2400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2089424" y="4055927"/>
            <a:ext cx="2672691" cy="2185699"/>
            <a:chOff x="753079" y="3391353"/>
            <a:chExt cx="2672691" cy="2185699"/>
          </a:xfrm>
        </p:grpSpPr>
        <p:sp>
          <p:nvSpPr>
            <p:cNvPr id="6" name="Ovale 5"/>
            <p:cNvSpPr/>
            <p:nvPr/>
          </p:nvSpPr>
          <p:spPr>
            <a:xfrm>
              <a:off x="753079" y="3391353"/>
              <a:ext cx="2672691" cy="2185699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269898" y="4055927"/>
              <a:ext cx="1624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/>
                <a:t>talento musicale</a:t>
              </a:r>
              <a:endParaRPr lang="it-IT" sz="2400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6103197" y="2076979"/>
            <a:ext cx="2672691" cy="2185699"/>
            <a:chOff x="3061351" y="1289550"/>
            <a:chExt cx="2672691" cy="2185699"/>
          </a:xfrm>
        </p:grpSpPr>
        <p:sp>
          <p:nvSpPr>
            <p:cNvPr id="10" name="Ovale 9"/>
            <p:cNvSpPr/>
            <p:nvPr/>
          </p:nvSpPr>
          <p:spPr>
            <a:xfrm>
              <a:off x="3061351" y="1289550"/>
              <a:ext cx="2672691" cy="2185699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578170" y="1924588"/>
              <a:ext cx="1624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/>
                <a:t>abilità cognitiva X</a:t>
              </a:r>
              <a:endParaRPr lang="it-IT" sz="2400" dirty="0"/>
            </a:p>
          </p:txBody>
        </p:sp>
      </p:grpSp>
      <p:cxnSp>
        <p:nvCxnSpPr>
          <p:cNvPr id="15" name="Connettore 2 14"/>
          <p:cNvCxnSpPr/>
          <p:nvPr/>
        </p:nvCxnSpPr>
        <p:spPr>
          <a:xfrm flipV="1">
            <a:off x="4865477" y="3957884"/>
            <a:ext cx="1341082" cy="81225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2561945" y="2741553"/>
            <a:ext cx="435604" cy="1053883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4607070" y="3485300"/>
            <a:ext cx="1358495" cy="792147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V="1">
            <a:off x="4607070" y="723644"/>
            <a:ext cx="3130445" cy="29536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4611810" y="1496300"/>
            <a:ext cx="3130445" cy="29536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4562767" y="265828"/>
            <a:ext cx="222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connessione indiretta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582273" y="1053252"/>
            <a:ext cx="222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connessione diretta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1302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Talento musicale ed intelligenza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relazione tra talento ed intelligenza è da spiegare:</a:t>
            </a:r>
          </a:p>
          <a:p>
            <a:pPr lvl="1"/>
            <a:r>
              <a:rPr lang="it-IT" dirty="0" smtClean="0"/>
              <a:t>potrebbe essere che chi è intelligente è bravo in tutto (anche in musica)</a:t>
            </a:r>
          </a:p>
          <a:p>
            <a:r>
              <a:rPr lang="it-IT" dirty="0" smtClean="0"/>
              <a:t>Due grosse eccezioni</a:t>
            </a:r>
          </a:p>
          <a:p>
            <a:pPr lvl="1"/>
            <a:r>
              <a:rPr lang="it-IT" dirty="0" err="1" smtClean="0"/>
              <a:t>amusia</a:t>
            </a:r>
            <a:r>
              <a:rPr lang="it-IT" dirty="0" smtClean="0"/>
              <a:t>: persone senza talento musicale con intelligenza nella norma</a:t>
            </a:r>
          </a:p>
          <a:p>
            <a:pPr lvl="1"/>
            <a:r>
              <a:rPr lang="it-IT" dirty="0" smtClean="0"/>
              <a:t>music </a:t>
            </a:r>
            <a:r>
              <a:rPr lang="it-IT" dirty="0" err="1" smtClean="0"/>
              <a:t>savants</a:t>
            </a:r>
            <a:r>
              <a:rPr lang="it-IT" dirty="0" smtClean="0"/>
              <a:t>: persone con intelletto al di sotto nella norma con talento musicale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7146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7226300" cy="68453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708" y="3105150"/>
            <a:ext cx="4038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5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070100"/>
            <a:ext cx="70866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8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48" y="0"/>
            <a:ext cx="4336676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208" y="413026"/>
            <a:ext cx="42672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8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400"/>
            <a:ext cx="9144000" cy="39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Mozart </a:t>
            </a:r>
            <a:r>
              <a:rPr lang="it-IT" dirty="0" err="1" smtClean="0"/>
              <a:t>effect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L’effetto che l’ascolto della musica può avere su compiti cognitivi fatti dopo l’ascolto</a:t>
            </a:r>
          </a:p>
          <a:p>
            <a:r>
              <a:rPr lang="it-IT" dirty="0" smtClean="0"/>
              <a:t>E’ un effetto piccolo e in parte controverso (ma osservabile)</a:t>
            </a:r>
          </a:p>
          <a:p>
            <a:r>
              <a:rPr lang="it-IT" dirty="0" smtClean="0"/>
              <a:t>Probabilmente deriva da un innalzamento transitorio dell’</a:t>
            </a:r>
            <a:r>
              <a:rPr lang="it-IT" dirty="0" err="1" smtClean="0"/>
              <a:t>arousal</a:t>
            </a:r>
            <a:r>
              <a:rPr lang="it-IT" dirty="0" smtClean="0"/>
              <a:t> e del mood rispetto alle altre condizioni sperimentali (es. controllo)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5558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3" y="-2491"/>
            <a:ext cx="5219700" cy="19177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1" y="1900441"/>
            <a:ext cx="5118100" cy="2108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050" y="4204414"/>
            <a:ext cx="7387590" cy="25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0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Abilità cognitive: musicisti vs </a:t>
            </a:r>
            <a:r>
              <a:rPr lang="it-IT" dirty="0" err="1" smtClean="0"/>
              <a:t>nonmusicisti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I musicisti hanno performance migliori dei </a:t>
            </a:r>
            <a:r>
              <a:rPr lang="it-IT" dirty="0" err="1" smtClean="0"/>
              <a:t>nonmusicisti</a:t>
            </a:r>
            <a:r>
              <a:rPr lang="it-IT" dirty="0" smtClean="0"/>
              <a:t> nei:</a:t>
            </a:r>
          </a:p>
          <a:p>
            <a:pPr lvl="1"/>
            <a:r>
              <a:rPr lang="it-IT" dirty="0" smtClean="0"/>
              <a:t>compiti musicali</a:t>
            </a:r>
          </a:p>
          <a:p>
            <a:pPr lvl="2"/>
            <a:r>
              <a:rPr lang="it-IT" dirty="0" smtClean="0"/>
              <a:t>in molti compiti uditivi</a:t>
            </a:r>
          </a:p>
          <a:p>
            <a:pPr lvl="3"/>
            <a:r>
              <a:rPr lang="it-IT" dirty="0" smtClean="0"/>
              <a:t>in alcuni compiti </a:t>
            </a:r>
            <a:r>
              <a:rPr lang="it-IT" dirty="0" err="1" smtClean="0"/>
              <a:t>speech</a:t>
            </a:r>
            <a:r>
              <a:rPr lang="it-IT" dirty="0" smtClean="0"/>
              <a:t>/linguaggio-relati</a:t>
            </a:r>
          </a:p>
          <a:p>
            <a:pPr lvl="4"/>
            <a:r>
              <a:rPr lang="it-IT" dirty="0" smtClean="0"/>
              <a:t>in alcune abilità cognitive</a:t>
            </a:r>
          </a:p>
          <a:p>
            <a:r>
              <a:rPr lang="it-IT" dirty="0" smtClean="0"/>
              <a:t>Più </a:t>
            </a:r>
            <a:r>
              <a:rPr lang="it-IT" dirty="0" smtClean="0"/>
              <a:t>ci si allontana dal dominio musicale/uditivo </a:t>
            </a:r>
            <a:r>
              <a:rPr lang="it-IT" dirty="0" smtClean="0"/>
              <a:t>più </a:t>
            </a:r>
            <a:r>
              <a:rPr lang="it-IT" dirty="0" smtClean="0"/>
              <a:t>le differenze tra musicisti e non musicisti si assottigliano</a:t>
            </a:r>
          </a:p>
          <a:p>
            <a:r>
              <a:rPr lang="it-IT" dirty="0" smtClean="0"/>
              <a:t>Tuttavia, esistono delle differenze nelle abilità cognitive di musicisti e non-</a:t>
            </a:r>
            <a:r>
              <a:rPr lang="it-IT" dirty="0" smtClean="0"/>
              <a:t>musicisti (es. intelligenza)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0632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Training musicale e abilità cognitive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Solitamente i musicisti </a:t>
            </a:r>
            <a:r>
              <a:rPr lang="it-IT" dirty="0" smtClean="0"/>
              <a:t>hanno</a:t>
            </a:r>
          </a:p>
          <a:p>
            <a:pPr lvl="1"/>
            <a:r>
              <a:rPr lang="it-IT" dirty="0" smtClean="0"/>
              <a:t>IQ </a:t>
            </a:r>
            <a:r>
              <a:rPr lang="it-IT" dirty="0"/>
              <a:t>più elevato</a:t>
            </a:r>
          </a:p>
          <a:p>
            <a:pPr lvl="1"/>
            <a:r>
              <a:rPr lang="it-IT" dirty="0" smtClean="0"/>
              <a:t>migliore </a:t>
            </a:r>
            <a:r>
              <a:rPr lang="it-IT" dirty="0" smtClean="0"/>
              <a:t>memoria di lavoro</a:t>
            </a:r>
          </a:p>
          <a:p>
            <a:pPr lvl="2"/>
            <a:r>
              <a:rPr lang="it-IT" dirty="0" smtClean="0"/>
              <a:t>per materiale verbale</a:t>
            </a:r>
          </a:p>
          <a:p>
            <a:pPr lvl="1"/>
            <a:r>
              <a:rPr lang="it-IT" dirty="0" smtClean="0"/>
              <a:t>migliori capacità linguaggio-relate</a:t>
            </a:r>
          </a:p>
          <a:p>
            <a:pPr lvl="2"/>
            <a:r>
              <a:rPr lang="it-IT" dirty="0" smtClean="0"/>
              <a:t>vocabolario, lettura</a:t>
            </a:r>
          </a:p>
          <a:p>
            <a:pPr lvl="1"/>
            <a:r>
              <a:rPr lang="it-IT" dirty="0" smtClean="0"/>
              <a:t>migliori capacità </a:t>
            </a:r>
            <a:r>
              <a:rPr lang="it-IT" dirty="0" err="1" smtClean="0"/>
              <a:t>visuo</a:t>
            </a:r>
            <a:r>
              <a:rPr lang="it-IT" dirty="0" smtClean="0"/>
              <a:t>-spaziali</a:t>
            </a:r>
          </a:p>
          <a:p>
            <a:pPr lvl="1"/>
            <a:r>
              <a:rPr lang="it-IT" dirty="0" smtClean="0"/>
              <a:t>maggiore </a:t>
            </a:r>
            <a:r>
              <a:rPr lang="it-IT" dirty="0" smtClean="0"/>
              <a:t>successo scolastico</a:t>
            </a:r>
          </a:p>
          <a:p>
            <a:pPr lvl="1"/>
            <a:r>
              <a:rPr lang="it-IT" dirty="0" smtClean="0"/>
              <a:t>simili </a:t>
            </a:r>
            <a:r>
              <a:rPr lang="it-IT" dirty="0"/>
              <a:t>abilità </a:t>
            </a:r>
            <a:r>
              <a:rPr lang="it-IT" dirty="0" smtClean="0"/>
              <a:t>matematiche</a:t>
            </a:r>
          </a:p>
          <a:p>
            <a:r>
              <a:rPr lang="it-IT" dirty="0" smtClean="0"/>
              <a:t>Simili </a:t>
            </a:r>
            <a:r>
              <a:rPr lang="it-IT" dirty="0"/>
              <a:t>abilità emotivo-</a:t>
            </a:r>
            <a:r>
              <a:rPr lang="it-IT" dirty="0" smtClean="0"/>
              <a:t>sociali</a:t>
            </a:r>
            <a:endParaRPr lang="it-IT" dirty="0" smtClean="0"/>
          </a:p>
          <a:p>
            <a:r>
              <a:rPr lang="it-IT" dirty="0" smtClean="0"/>
              <a:t>La grandezza delle differenze è per lo più </a:t>
            </a:r>
            <a:r>
              <a:rPr lang="it-IT" dirty="0" smtClean="0"/>
              <a:t>inversamente </a:t>
            </a:r>
            <a:r>
              <a:rPr lang="it-IT" dirty="0" smtClean="0"/>
              <a:t>proporzionale all’età del partecipante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2685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96" y="1496580"/>
            <a:ext cx="7498080" cy="5212080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Wechsler</a:t>
            </a:r>
            <a:r>
              <a:rPr lang="it-IT" dirty="0"/>
              <a:t> </a:t>
            </a:r>
            <a:r>
              <a:rPr lang="it-IT" dirty="0" err="1"/>
              <a:t>Adult</a:t>
            </a:r>
            <a:r>
              <a:rPr lang="it-IT" dirty="0"/>
              <a:t> Intelligence Scale </a:t>
            </a:r>
            <a:r>
              <a:rPr lang="it-IT" dirty="0" err="1"/>
              <a:t>subscores</a:t>
            </a:r>
            <a:r>
              <a:rPr lang="it-IT" dirty="0"/>
              <a:t> and </a:t>
            </a:r>
            <a:r>
              <a:rPr lang="it-IT" dirty="0" err="1"/>
              <a:t>subtests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4384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Problemi: ricerche musicisti vs </a:t>
            </a:r>
            <a:r>
              <a:rPr lang="it-IT" dirty="0" err="1" smtClean="0"/>
              <a:t>nonmusicisti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Molte </a:t>
            </a:r>
            <a:r>
              <a:rPr lang="it-IT" dirty="0"/>
              <a:t>ricerche </a:t>
            </a:r>
            <a:r>
              <a:rPr lang="it-IT" dirty="0" smtClean="0"/>
              <a:t>sono correlazionali o quasi-esperimenti</a:t>
            </a:r>
          </a:p>
          <a:p>
            <a:pPr lvl="1"/>
            <a:r>
              <a:rPr lang="it-IT" dirty="0" smtClean="0"/>
              <a:t>correlazione </a:t>
            </a:r>
            <a:r>
              <a:rPr lang="it-IT" dirty="0"/>
              <a:t>non vuol dire </a:t>
            </a:r>
            <a:r>
              <a:rPr lang="it-IT" dirty="0" smtClean="0"/>
              <a:t>causazione</a:t>
            </a:r>
          </a:p>
          <a:p>
            <a:pPr lvl="1"/>
            <a:r>
              <a:rPr lang="it-IT" dirty="0"/>
              <a:t>i quasi-esperimenti </a:t>
            </a:r>
            <a:r>
              <a:rPr lang="it-IT" dirty="0" smtClean="0"/>
              <a:t>lasciano sempre aperte interpretazioni alternative</a:t>
            </a:r>
            <a:endParaRPr lang="it-IT" dirty="0"/>
          </a:p>
          <a:p>
            <a:r>
              <a:rPr lang="it-IT" dirty="0" smtClean="0"/>
              <a:t>Qualora </a:t>
            </a:r>
            <a:r>
              <a:rPr lang="it-IT" dirty="0"/>
              <a:t>si </a:t>
            </a:r>
            <a:r>
              <a:rPr lang="it-IT" dirty="0" smtClean="0"/>
              <a:t>osservi </a:t>
            </a:r>
            <a:r>
              <a:rPr lang="it-IT" dirty="0"/>
              <a:t>una </a:t>
            </a:r>
            <a:r>
              <a:rPr lang="it-IT" dirty="0" smtClean="0"/>
              <a:t>relazione (es. essere musicista e memoria) è importante tenere sotto controllo </a:t>
            </a:r>
            <a:r>
              <a:rPr lang="it-IT" dirty="0"/>
              <a:t>fattori intervenienti (es. </a:t>
            </a:r>
            <a:r>
              <a:rPr lang="it-IT" dirty="0" smtClean="0"/>
              <a:t>status socio-economico)</a:t>
            </a:r>
          </a:p>
          <a:p>
            <a:r>
              <a:rPr lang="it-IT" dirty="0" smtClean="0"/>
              <a:t>Spesso è difficile interpretare quale legame ci possa essere tra </a:t>
            </a:r>
            <a:r>
              <a:rPr lang="it-IT" dirty="0" smtClean="0"/>
              <a:t>musica ed una certa abilità cognitiva</a:t>
            </a:r>
            <a:endParaRPr lang="it-IT" dirty="0" smtClean="0"/>
          </a:p>
          <a:p>
            <a:pPr lvl="1"/>
            <a:r>
              <a:rPr lang="it-IT" dirty="0" smtClean="0"/>
              <a:t>es. cosa </a:t>
            </a:r>
            <a:r>
              <a:rPr lang="it-IT" dirty="0" smtClean="0"/>
              <a:t>lega la musica e la matematica?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9347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esempio: musicisti </a:t>
            </a:r>
            <a:r>
              <a:rPr lang="it-IT" dirty="0" smtClean="0"/>
              <a:t>e memoria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In generale i musicisti hanno performance mnestiche migliori dei non musicisti</a:t>
            </a:r>
          </a:p>
          <a:p>
            <a:pPr lvl="1"/>
            <a:r>
              <a:rPr lang="it-IT" dirty="0" smtClean="0"/>
              <a:t>la differenza è evidente per materiale musicale</a:t>
            </a:r>
          </a:p>
          <a:p>
            <a:pPr lvl="1"/>
            <a:r>
              <a:rPr lang="it-IT" dirty="0" smtClean="0"/>
              <a:t>per materiale uditivo in genere</a:t>
            </a:r>
          </a:p>
          <a:p>
            <a:pPr lvl="1"/>
            <a:r>
              <a:rPr lang="it-IT" dirty="0" smtClean="0"/>
              <a:t>ma non per materiale visivo</a:t>
            </a:r>
          </a:p>
          <a:p>
            <a:r>
              <a:rPr lang="it-IT" dirty="0" smtClean="0"/>
              <a:t>La differenza potrebbe risiedere in:</a:t>
            </a:r>
          </a:p>
          <a:p>
            <a:pPr lvl="1"/>
            <a:r>
              <a:rPr lang="it-IT" dirty="0" smtClean="0"/>
              <a:t>una migliore codifica del percetto udito</a:t>
            </a:r>
          </a:p>
          <a:p>
            <a:pPr lvl="1"/>
            <a:r>
              <a:rPr lang="it-IT" dirty="0" smtClean="0"/>
              <a:t>in una migliore abilità cognitiva tout-court del musicista </a:t>
            </a:r>
          </a:p>
        </p:txBody>
      </p:sp>
    </p:spTree>
    <p:extLst>
      <p:ext uri="{BB962C8B-B14F-4D97-AF65-F5344CB8AC3E}">
        <p14:creationId xmlns:p14="http://schemas.microsoft.com/office/powerpoint/2010/main" val="31303450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0"/>
            <a:ext cx="7205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214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943100"/>
            <a:ext cx="8699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850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100"/>
            <a:ext cx="9144000" cy="422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495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682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651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158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16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395042"/>
            <a:ext cx="7048500" cy="13589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1752624"/>
            <a:ext cx="70485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79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558800"/>
            <a:ext cx="70231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106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211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0500"/>
            <a:ext cx="64008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075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23900"/>
            <a:ext cx="63881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905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0"/>
            <a:ext cx="9144000" cy="582906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299" y="1528717"/>
            <a:ext cx="3794760" cy="210312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663" y="3588772"/>
            <a:ext cx="368808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505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1130300"/>
            <a:ext cx="62230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576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Musica e abilità cognitive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La spiegazione più parsimoniosa: gli individui intellettualmente dotati sono quelli </a:t>
            </a:r>
            <a:r>
              <a:rPr lang="it-IT" dirty="0" smtClean="0"/>
              <a:t>che, </a:t>
            </a:r>
            <a:r>
              <a:rPr lang="it-IT" dirty="0" smtClean="0"/>
              <a:t>con maggiore </a:t>
            </a:r>
            <a:r>
              <a:rPr lang="it-IT" dirty="0" smtClean="0"/>
              <a:t>probabilità, </a:t>
            </a:r>
            <a:r>
              <a:rPr lang="it-IT" dirty="0" smtClean="0"/>
              <a:t>frequentano le lezioni di musica</a:t>
            </a:r>
          </a:p>
          <a:p>
            <a:r>
              <a:rPr lang="it-IT" dirty="0" smtClean="0"/>
              <a:t>Le lezioni di musica implicano:</a:t>
            </a:r>
          </a:p>
          <a:p>
            <a:pPr lvl="1"/>
            <a:r>
              <a:rPr lang="it-IT" dirty="0" smtClean="0"/>
              <a:t>più </a:t>
            </a:r>
            <a:r>
              <a:rPr lang="it-IT" dirty="0" smtClean="0"/>
              <a:t>scuola</a:t>
            </a:r>
          </a:p>
          <a:p>
            <a:pPr lvl="1"/>
            <a:r>
              <a:rPr lang="it-IT" dirty="0" smtClean="0"/>
              <a:t>è ~come imparare una seconda lingua~</a:t>
            </a:r>
          </a:p>
          <a:p>
            <a:pPr lvl="1"/>
            <a:r>
              <a:rPr lang="it-IT" dirty="0" smtClean="0"/>
              <a:t>il training musicale implica molte abilità (es. motorie, percettive</a:t>
            </a:r>
            <a:r>
              <a:rPr lang="it-IT" smtClean="0"/>
              <a:t>, mnestiche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48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0"/>
            <a:ext cx="5068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1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Sulla falsariga del Mozart </a:t>
            </a:r>
            <a:r>
              <a:rPr lang="it-IT" dirty="0" err="1" smtClean="0"/>
              <a:t>effect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Sono stati osservati:</a:t>
            </a:r>
          </a:p>
          <a:p>
            <a:pPr lvl="1"/>
            <a:r>
              <a:rPr lang="it-IT" dirty="0" smtClean="0"/>
              <a:t>lo Schubert-</a:t>
            </a:r>
            <a:r>
              <a:rPr lang="it-IT" dirty="0" err="1" smtClean="0"/>
              <a:t>effect</a:t>
            </a:r>
            <a:r>
              <a:rPr lang="it-IT" dirty="0" smtClean="0"/>
              <a:t> (lato B del disco di Mozart)</a:t>
            </a:r>
          </a:p>
          <a:p>
            <a:pPr lvl="1"/>
            <a:r>
              <a:rPr lang="it-IT" dirty="0" smtClean="0"/>
              <a:t>lo Stephen King-</a:t>
            </a:r>
            <a:r>
              <a:rPr lang="it-IT" dirty="0" err="1" smtClean="0"/>
              <a:t>effect</a:t>
            </a:r>
            <a:endParaRPr lang="it-IT" dirty="0" smtClean="0"/>
          </a:p>
          <a:p>
            <a:pPr lvl="1"/>
            <a:r>
              <a:rPr lang="it-IT" dirty="0" smtClean="0"/>
              <a:t>il </a:t>
            </a:r>
            <a:r>
              <a:rPr lang="it-IT" dirty="0" err="1" smtClean="0"/>
              <a:t>Blur-effect</a:t>
            </a:r>
            <a:endParaRPr lang="it-IT" dirty="0" smtClean="0"/>
          </a:p>
          <a:p>
            <a:pPr lvl="1"/>
            <a:r>
              <a:rPr lang="it-IT" dirty="0" smtClean="0"/>
              <a:t>Il canzoncine giapponesi per bambini-</a:t>
            </a:r>
            <a:r>
              <a:rPr lang="it-IT" dirty="0" err="1" smtClean="0"/>
              <a:t>effect</a:t>
            </a:r>
            <a:endParaRPr lang="it-IT" dirty="0" smtClean="0"/>
          </a:p>
          <a:p>
            <a:pPr lvl="1"/>
            <a:r>
              <a:rPr lang="it-IT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282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2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907</Words>
  <Application>Microsoft Macintosh PowerPoint</Application>
  <PresentationFormat>Presentazione su schermo (4:3)</PresentationFormat>
  <Paragraphs>111</Paragraphs>
  <Slides>58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59" baseType="lpstr">
      <vt:lpstr>Tema di Office</vt:lpstr>
      <vt:lpstr>Musica e abilità cognitiva</vt:lpstr>
      <vt:lpstr>Musica e abilità cognitiva</vt:lpstr>
      <vt:lpstr>Problemi: ricerche dove si ascolta musica</vt:lpstr>
      <vt:lpstr>Mozart effect</vt:lpstr>
      <vt:lpstr>Presentazione di PowerPoint</vt:lpstr>
      <vt:lpstr>Presentazione di PowerPoint</vt:lpstr>
      <vt:lpstr>Presentazione di PowerPoint</vt:lpstr>
      <vt:lpstr>Sulla falsariga del Mozart effect…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Abilità cognitiva e “musica di sottofondo”</vt:lpstr>
      <vt:lpstr>Presentazione di PowerPoint</vt:lpstr>
      <vt:lpstr>Presentazione di PowerPoint</vt:lpstr>
      <vt:lpstr>Abilità cognitiva e “musica di sottofondo”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Musica e abilità cognitiva</vt:lpstr>
      <vt:lpstr>Talento musicale e abilità cognitiva</vt:lpstr>
      <vt:lpstr>Qualora avessimo risposte alle domande precedenti…</vt:lpstr>
      <vt:lpstr>Talento musicale e abilità cognitiva</vt:lpstr>
      <vt:lpstr>Presentazione di PowerPoint</vt:lpstr>
      <vt:lpstr>Talento musicale ed intelligenza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Abilità cognitive: musicisti vs nonmusicisti</vt:lpstr>
      <vt:lpstr>Training musicale e abilità cognitive</vt:lpstr>
      <vt:lpstr>Wechsler Adult Intelligence Scale subscores and subtests</vt:lpstr>
      <vt:lpstr>Problemi: ricerche musicisti vs nonmusicisti</vt:lpstr>
      <vt:lpstr>Un esempio: musicisti e memoria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Musica e abilità cognitive</vt:lpstr>
    </vt:vector>
  </TitlesOfParts>
  <Company>Università di Padova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 e abilità cognitiva</dc:title>
  <dc:creator>Massimo Grassi</dc:creator>
  <cp:lastModifiedBy>Massimo Grassi</cp:lastModifiedBy>
  <cp:revision>189</cp:revision>
  <dcterms:created xsi:type="dcterms:W3CDTF">2014-05-13T14:23:29Z</dcterms:created>
  <dcterms:modified xsi:type="dcterms:W3CDTF">2014-05-20T19:48:10Z</dcterms:modified>
</cp:coreProperties>
</file>