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23"/>
  </p:notesMasterIdLst>
  <p:handoutMasterIdLst>
    <p:handoutMasterId r:id="rId24"/>
  </p:handoutMasterIdLst>
  <p:sldIdLst>
    <p:sldId id="403" r:id="rId2"/>
    <p:sldId id="409" r:id="rId3"/>
    <p:sldId id="396" r:id="rId4"/>
    <p:sldId id="397" r:id="rId5"/>
    <p:sldId id="404" r:id="rId6"/>
    <p:sldId id="399" r:id="rId7"/>
    <p:sldId id="410" r:id="rId8"/>
    <p:sldId id="411" r:id="rId9"/>
    <p:sldId id="412" r:id="rId10"/>
    <p:sldId id="413" r:id="rId11"/>
    <p:sldId id="414" r:id="rId12"/>
    <p:sldId id="415" r:id="rId13"/>
    <p:sldId id="416" r:id="rId14"/>
    <p:sldId id="417" r:id="rId15"/>
    <p:sldId id="425" r:id="rId16"/>
    <p:sldId id="419" r:id="rId17"/>
    <p:sldId id="420" r:id="rId18"/>
    <p:sldId id="421" r:id="rId19"/>
    <p:sldId id="422" r:id="rId20"/>
    <p:sldId id="423" r:id="rId21"/>
    <p:sldId id="424" r:id="rId2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</p:showPr>
  <p:clrMru>
    <a:srgbClr val="000000"/>
    <a:srgbClr val="AFCDEF"/>
    <a:srgbClr val="A4FA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7" autoAdjust="0"/>
  </p:normalViewPr>
  <p:slideViewPr>
    <p:cSldViewPr>
      <p:cViewPr varScale="1">
        <p:scale>
          <a:sx n="63" d="100"/>
          <a:sy n="63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A36AFE5-FD63-4AF4-BAA4-CA1791EF8B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31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31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346DC40-0813-4AAC-9FDD-AAAABA3DFF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46DC40-0813-4AAC-9FDD-AAAABA3DFF87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548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0548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DF0F5-98D3-41C4-A67F-69E5951E37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10D4D-42E2-40CB-842C-D788258813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37D69-085A-4D6A-B63A-E30EA070085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lipArt 2"/>
          <p:cNvSpPr>
            <a:spLocks noGrp="1"/>
          </p:cNvSpPr>
          <p:nvPr>
            <p:ph type="clipArt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F1E38-B483-4C4C-951F-F762DFC91A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55704-1181-4D3C-A3C0-CADD8081C11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D1DAB-2A62-4868-A775-3235B9EA0CE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49C6A-8AE4-4E82-AD2C-A52F539FC5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6C5CB-1512-4729-AA8B-5EE784BED3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782FF-2137-44D8-BBEA-C13F21F0E1F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CC1BA-7CE8-4C45-9A9D-82F71AFBA5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EE38A-7523-4497-9734-BBB9AF7E330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5B70-E9AE-4E27-87F4-2D30F584B4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445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45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445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446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446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67DC138-4BFB-4B44-ACE2-2F8B7CC18C3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9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2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glio_di_lavoro_di_Microsoft_Office_Excel_97-2003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6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Office_Word_97_-_20037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1008063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dirty="0" smtClean="0">
                <a:latin typeface="Tahoma" pitchFamily="34" charset="0"/>
                <a:cs typeface="Arial" charset="0"/>
              </a:rPr>
              <a:t>MODELLO DELLA BASSON (2000; 2001; 2002)</a:t>
            </a:r>
            <a:br>
              <a:rPr lang="it-IT" dirty="0" smtClean="0">
                <a:latin typeface="Tahoma" pitchFamily="34" charset="0"/>
                <a:cs typeface="Arial" charset="0"/>
              </a:rPr>
            </a:br>
            <a:endParaRPr lang="it-IT" dirty="0" smtClean="0">
              <a:latin typeface="Tahoma" pitchFamily="34" charset="0"/>
              <a:cs typeface="Arial" charset="0"/>
            </a:endParaRP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4970462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dirty="0" err="1" smtClean="0">
                <a:latin typeface="Tahoma" pitchFamily="34" charset="0"/>
              </a:rPr>
              <a:t>Basson</a:t>
            </a:r>
            <a:r>
              <a:rPr lang="it-IT" sz="2800" dirty="0" smtClean="0">
                <a:latin typeface="Tahoma" pitchFamily="34" charset="0"/>
              </a:rPr>
              <a:t> R. (2000). </a:t>
            </a:r>
            <a:r>
              <a:rPr lang="en-US" sz="2800" dirty="0" smtClean="0">
                <a:latin typeface="Tahoma" pitchFamily="34" charset="0"/>
              </a:rPr>
              <a:t>The Female Sexual Response: A different model. </a:t>
            </a:r>
            <a:r>
              <a:rPr lang="en-US" sz="2800" i="1" dirty="0" smtClean="0">
                <a:latin typeface="Tahoma" pitchFamily="34" charset="0"/>
              </a:rPr>
              <a:t>Journal of Sex &amp; Marital Therapy,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i="1" dirty="0" smtClean="0">
                <a:latin typeface="Tahoma" pitchFamily="34" charset="0"/>
              </a:rPr>
              <a:t>26</a:t>
            </a:r>
            <a:r>
              <a:rPr lang="en-US" sz="2800" dirty="0" smtClean="0">
                <a:latin typeface="Tahoma" pitchFamily="34" charset="0"/>
              </a:rPr>
              <a:t>, 51-65. </a:t>
            </a:r>
          </a:p>
          <a:p>
            <a:pPr eaLnBrk="1" hangingPunct="1">
              <a:defRPr/>
            </a:pPr>
            <a:r>
              <a:rPr lang="it-IT" sz="2800" dirty="0" err="1" smtClean="0">
                <a:latin typeface="Tahoma" pitchFamily="34" charset="0"/>
              </a:rPr>
              <a:t>Basson</a:t>
            </a:r>
            <a:r>
              <a:rPr lang="it-IT" sz="2800" dirty="0" smtClean="0">
                <a:latin typeface="Tahoma" pitchFamily="34" charset="0"/>
              </a:rPr>
              <a:t> R.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ahoma" pitchFamily="34" charset="0"/>
              </a:rPr>
              <a:t>(2001). Human sex-response cycles. </a:t>
            </a:r>
            <a:r>
              <a:rPr lang="en-US" sz="2800" i="1" dirty="0" smtClean="0">
                <a:latin typeface="Tahoma" pitchFamily="34" charset="0"/>
              </a:rPr>
              <a:t>Journal of Sex and Marital Therapy, 27</a:t>
            </a:r>
            <a:r>
              <a:rPr lang="en-US" sz="2800" dirty="0" smtClean="0">
                <a:latin typeface="Tahoma" pitchFamily="34" charset="0"/>
              </a:rPr>
              <a:t>, 33-44.</a:t>
            </a:r>
            <a:endParaRPr lang="it-IT" sz="2800" dirty="0" smtClean="0">
              <a:latin typeface="Tahoma" pitchFamily="34" charset="0"/>
            </a:endParaRPr>
          </a:p>
          <a:p>
            <a:pPr eaLnBrk="1" hangingPunct="1">
              <a:defRPr/>
            </a:pPr>
            <a:r>
              <a:rPr lang="it-IT" sz="2800" dirty="0" err="1" smtClean="0">
                <a:latin typeface="Tahoma" pitchFamily="34" charset="0"/>
              </a:rPr>
              <a:t>Basson</a:t>
            </a:r>
            <a:r>
              <a:rPr lang="it-IT" sz="2800" dirty="0" smtClean="0">
                <a:latin typeface="Tahoma" pitchFamily="34" charset="0"/>
              </a:rPr>
              <a:t> R. (2002). </a:t>
            </a:r>
            <a:r>
              <a:rPr lang="en-US" sz="2800" dirty="0" smtClean="0">
                <a:latin typeface="Tahoma" pitchFamily="34" charset="0"/>
              </a:rPr>
              <a:t>A model of women's sexual arousal. </a:t>
            </a:r>
            <a:r>
              <a:rPr lang="en-US" sz="2800" i="1" dirty="0" smtClean="0">
                <a:latin typeface="Tahoma" pitchFamily="34" charset="0"/>
              </a:rPr>
              <a:t>Journal of Sex and Marital Therapy,</a:t>
            </a:r>
            <a:r>
              <a:rPr lang="en-US" sz="2800" dirty="0" smtClean="0">
                <a:latin typeface="Tahoma" pitchFamily="34" charset="0"/>
              </a:rPr>
              <a:t> </a:t>
            </a:r>
            <a:r>
              <a:rPr lang="en-US" sz="2800" i="1" dirty="0" smtClean="0">
                <a:latin typeface="Tahoma" pitchFamily="34" charset="0"/>
              </a:rPr>
              <a:t>28</a:t>
            </a:r>
            <a:r>
              <a:rPr lang="en-US" sz="2800" dirty="0" smtClean="0">
                <a:latin typeface="Tahoma" pitchFamily="34" charset="0"/>
              </a:rPr>
              <a:t>, 1-10.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88913"/>
            <a:ext cx="4537075" cy="1511300"/>
          </a:xfrm>
        </p:spPr>
        <p:txBody>
          <a:bodyPr/>
          <a:lstStyle/>
          <a:p>
            <a:pPr algn="ctr" eaLnBrk="1" hangingPunct="1"/>
            <a:r>
              <a:rPr lang="it-IT" sz="4000" smtClean="0">
                <a:latin typeface="Tahoma" pitchFamily="34" charset="0"/>
                <a:cs typeface="Tahoma" pitchFamily="34" charset="0"/>
              </a:rPr>
              <a:t>PRQC</a:t>
            </a:r>
            <a:endParaRPr lang="it-IT" sz="440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8532812" cy="2520950"/>
          </a:xfrm>
        </p:spPr>
        <p:txBody>
          <a:bodyPr/>
          <a:lstStyle/>
          <a:p>
            <a:pPr marL="0" indent="269875" eaLnBrk="1" hangingPunct="1">
              <a:tabLst>
                <a:tab pos="269875" algn="l"/>
              </a:tabLst>
            </a:pPr>
            <a:r>
              <a:rPr lang="it-IT" sz="2200" smtClean="0">
                <a:latin typeface="Tahoma" pitchFamily="34" charset="0"/>
              </a:rPr>
              <a:t>Soddisfazione relazionale</a:t>
            </a:r>
          </a:p>
          <a:p>
            <a:pPr marL="0" indent="269875" eaLnBrk="1" hangingPunct="1">
              <a:tabLst>
                <a:tab pos="269875" algn="l"/>
              </a:tabLst>
            </a:pPr>
            <a:r>
              <a:rPr lang="it-IT" sz="2200" smtClean="0">
                <a:latin typeface="Tahoma" pitchFamily="34" charset="0"/>
              </a:rPr>
              <a:t>Impegno</a:t>
            </a:r>
          </a:p>
          <a:p>
            <a:pPr marL="0" indent="269875" eaLnBrk="1" hangingPunct="1">
              <a:tabLst>
                <a:tab pos="269875" algn="l"/>
              </a:tabLst>
            </a:pPr>
            <a:r>
              <a:rPr lang="it-IT" sz="2200" smtClean="0">
                <a:latin typeface="Tahoma" pitchFamily="34" charset="0"/>
              </a:rPr>
              <a:t>Passionalità</a:t>
            </a:r>
          </a:p>
          <a:p>
            <a:pPr marL="0" indent="269875" eaLnBrk="1" hangingPunct="1">
              <a:tabLst>
                <a:tab pos="269875" algn="l"/>
              </a:tabLst>
            </a:pPr>
            <a:r>
              <a:rPr lang="it-IT" sz="2200" smtClean="0">
                <a:latin typeface="Tahoma" pitchFamily="34" charset="0"/>
              </a:rPr>
              <a:t>Fiducia</a:t>
            </a:r>
          </a:p>
          <a:p>
            <a:pPr marL="0" indent="269875" eaLnBrk="1" hangingPunct="1">
              <a:tabLst>
                <a:tab pos="269875" algn="l"/>
              </a:tabLst>
            </a:pPr>
            <a:r>
              <a:rPr lang="it-IT" sz="2200" smtClean="0">
                <a:latin typeface="Tahoma" pitchFamily="34" charset="0"/>
              </a:rPr>
              <a:t>Amore</a:t>
            </a:r>
          </a:p>
          <a:p>
            <a:pPr marL="0" indent="269875" eaLnBrk="1" hangingPunct="1">
              <a:tabLst>
                <a:tab pos="269875" algn="l"/>
              </a:tabLst>
            </a:pPr>
            <a:r>
              <a:rPr lang="it-IT" sz="2200" smtClean="0">
                <a:latin typeface="Tahoma" pitchFamily="34" charset="0"/>
              </a:rPr>
              <a:t>Intimità</a:t>
            </a:r>
          </a:p>
          <a:p>
            <a:pPr marL="0" indent="269875" algn="ctr" eaLnBrk="1" hangingPunct="1">
              <a:buFont typeface="Wingdings" pitchFamily="2" charset="2"/>
              <a:buNone/>
              <a:tabLst>
                <a:tab pos="269875" algn="l"/>
              </a:tabLst>
            </a:pPr>
            <a:endParaRPr lang="it-IT" sz="3500" smtClean="0">
              <a:solidFill>
                <a:schemeClr val="tx2"/>
              </a:solidFill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088" y="1"/>
            <a:ext cx="8316912" cy="980728"/>
          </a:xfrm>
        </p:spPr>
        <p:txBody>
          <a:bodyPr/>
          <a:lstStyle/>
          <a:p>
            <a:pPr algn="ctr" eaLnBrk="1" hangingPunct="1"/>
            <a:r>
              <a:rPr lang="it-IT" sz="4400" dirty="0" smtClean="0">
                <a:latin typeface="Tahoma" pitchFamily="34" charset="0"/>
                <a:cs typeface="Arial" charset="0"/>
              </a:rPr>
              <a:t>IPOTESI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836713"/>
            <a:ext cx="8532812" cy="2664296"/>
          </a:xfrm>
        </p:spPr>
        <p:txBody>
          <a:bodyPr/>
          <a:lstStyle/>
          <a:p>
            <a:pPr marL="0" indent="269875" eaLnBrk="1" hangingPunct="1">
              <a:tabLst>
                <a:tab pos="269875" algn="l"/>
              </a:tabLst>
            </a:pPr>
            <a:r>
              <a:rPr lang="it-IT" sz="2400" dirty="0" smtClean="0">
                <a:latin typeface="Tahoma" pitchFamily="34" charset="0"/>
              </a:rPr>
              <a:t>Sessualità &gt; nei maschi per &gt; tasso testosterone</a:t>
            </a:r>
          </a:p>
          <a:p>
            <a:pPr marL="0" indent="269875" eaLnBrk="1" hangingPunct="1">
              <a:tabLst>
                <a:tab pos="269875" algn="l"/>
              </a:tabLst>
            </a:pPr>
            <a:r>
              <a:rPr lang="it-IT" sz="2400" dirty="0" smtClean="0">
                <a:latin typeface="Tahoma" pitchFamily="34" charset="0"/>
              </a:rPr>
              <a:t>Sessualità più influenzata dal rapporto di coppia 	nelle femmine (Basson 2000)</a:t>
            </a:r>
          </a:p>
          <a:p>
            <a:pPr marL="0" indent="269875" eaLnBrk="1" hangingPunct="1">
              <a:tabLst>
                <a:tab pos="269875" algn="l"/>
              </a:tabLst>
            </a:pPr>
            <a:r>
              <a:rPr lang="it-IT" sz="2400" dirty="0" smtClean="0">
                <a:latin typeface="Tahoma" pitchFamily="34" charset="0"/>
              </a:rPr>
              <a:t>Sessualità di coppia?</a:t>
            </a:r>
          </a:p>
          <a:p>
            <a:pPr marL="0" indent="269875" eaLnBrk="1" hangingPunct="1">
              <a:tabLst>
                <a:tab pos="269875" algn="l"/>
              </a:tabLst>
            </a:pPr>
            <a:r>
              <a:rPr lang="it-IT" sz="2400" dirty="0" smtClean="0">
                <a:latin typeface="Tahoma" pitchFamily="34" charset="0"/>
              </a:rPr>
              <a:t>Influenza età solo dopo i 50 anni (menopausa; calo 	testosterone e assenza ritmo circadiano</a:t>
            </a:r>
            <a:endParaRPr lang="it-IT" sz="3500" dirty="0" smtClean="0">
              <a:latin typeface="Tahoma" pitchFamily="34" charset="0"/>
              <a:cs typeface="Arial" charset="0"/>
            </a:endParaRPr>
          </a:p>
          <a:p>
            <a:pPr marL="0" indent="269875" algn="ctr" eaLnBrk="1" hangingPunct="1">
              <a:buFont typeface="Wingdings" pitchFamily="2" charset="2"/>
              <a:buNone/>
              <a:tabLst>
                <a:tab pos="269875" algn="l"/>
              </a:tabLst>
            </a:pPr>
            <a:endParaRPr lang="it-IT" sz="3500" dirty="0" smtClean="0">
              <a:solidFill>
                <a:schemeClr val="tx2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539750" y="3645024"/>
            <a:ext cx="860425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66700" indent="-266700" algn="ctr"/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ANALISI STATISTICHE</a:t>
            </a:r>
          </a:p>
          <a:p>
            <a:pPr marL="266700" indent="-266700">
              <a:buClr>
                <a:schemeClr val="hlink"/>
              </a:buClr>
              <a:buFont typeface="Wingdings" pitchFamily="2" charset="2"/>
              <a:buChar char="n"/>
            </a:pPr>
            <a:r>
              <a:rPr lang="it-IT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Manova</a:t>
            </a: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 per i 4 fattori e le 7 dimensioni del BISF con genere e età come fattori; </a:t>
            </a:r>
            <a:r>
              <a:rPr lang="it-IT" sz="24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Anova</a:t>
            </a: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 per il </a:t>
            </a:r>
            <a:r>
              <a:rPr lang="it-IT" sz="24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c-score</a:t>
            </a:r>
          </a:p>
          <a:p>
            <a:pPr marL="266700" indent="-266700">
              <a:buClr>
                <a:schemeClr val="hlink"/>
              </a:buClr>
              <a:buFont typeface="Wingdings" pitchFamily="2" charset="2"/>
              <a:buChar char="n"/>
            </a:pPr>
            <a:r>
              <a:rPr lang="it-IT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Correlazione </a:t>
            </a:r>
            <a:r>
              <a:rPr lang="it-IT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4 fattori e le 7 dimensioni del BISF e i 6 ambiti del PRQC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196975"/>
            <a:ext cx="8316912" cy="3168650"/>
          </a:xfrm>
        </p:spPr>
        <p:txBody>
          <a:bodyPr/>
          <a:lstStyle/>
          <a:p>
            <a:pPr marL="269875" indent="-269875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800" smtClean="0">
                <a:latin typeface="Tahoma" pitchFamily="34" charset="0"/>
                <a:cs typeface="Times New Roman" pitchFamily="18" charset="0"/>
              </a:rPr>
              <a:t>	</a:t>
            </a:r>
            <a:r>
              <a:rPr lang="it-IT" sz="2400" smtClean="0">
                <a:latin typeface="Tahoma" pitchFamily="34" charset="0"/>
                <a:cs typeface="Times New Roman" pitchFamily="18" charset="0"/>
              </a:rPr>
              <a:t>151 coppie eterosessuali, insieme da almeno 2 anni, suddivise per fasce d’età (età media della coppia):</a:t>
            </a:r>
          </a:p>
          <a:p>
            <a:pPr marL="269875" indent="-269875" eaLnBrk="1" hangingPunct="1">
              <a:spcBef>
                <a:spcPct val="50000"/>
              </a:spcBef>
            </a:pPr>
            <a:r>
              <a:rPr lang="it-IT" sz="2200" smtClean="0">
                <a:latin typeface="Tahoma" pitchFamily="34" charset="0"/>
                <a:cs typeface="Times New Roman" pitchFamily="18" charset="0"/>
              </a:rPr>
              <a:t>19,0-25.5 anni: 39 coppie</a:t>
            </a:r>
          </a:p>
          <a:p>
            <a:pPr marL="269875" indent="-269875" eaLnBrk="1" hangingPunct="1">
              <a:spcBef>
                <a:spcPct val="50000"/>
              </a:spcBef>
            </a:pPr>
            <a:r>
              <a:rPr lang="it-IT" sz="2200" smtClean="0">
                <a:latin typeface="Tahoma" pitchFamily="34" charset="0"/>
                <a:cs typeface="Times New Roman" pitchFamily="18" charset="0"/>
              </a:rPr>
              <a:t>26.0-36.5 anni: 38 coppie</a:t>
            </a:r>
          </a:p>
          <a:p>
            <a:pPr marL="269875" indent="-269875" eaLnBrk="1" hangingPunct="1">
              <a:spcBef>
                <a:spcPct val="50000"/>
              </a:spcBef>
            </a:pPr>
            <a:r>
              <a:rPr lang="it-IT" sz="2200" smtClean="0">
                <a:latin typeface="Tahoma" pitchFamily="34" charset="0"/>
                <a:cs typeface="Times New Roman" pitchFamily="18" charset="0"/>
              </a:rPr>
              <a:t>37.0-48.5 anni: 36 coppie</a:t>
            </a:r>
          </a:p>
          <a:p>
            <a:pPr marL="269875" indent="-269875" eaLnBrk="1" hangingPunct="1">
              <a:spcBef>
                <a:spcPct val="40000"/>
              </a:spcBef>
            </a:pPr>
            <a:r>
              <a:rPr lang="it-IT" sz="2200" smtClean="0">
                <a:latin typeface="Tahoma" pitchFamily="34" charset="0"/>
                <a:cs typeface="Times New Roman" pitchFamily="18" charset="0"/>
              </a:rPr>
              <a:t>49.0-64,5 anni: 38 coppie</a:t>
            </a:r>
          </a:p>
          <a:p>
            <a:pPr marL="269875" indent="-269875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sz="2200" smtClean="0">
              <a:latin typeface="Tahoma" pitchFamily="34" charset="0"/>
              <a:cs typeface="Times New Roman" pitchFamily="18" charset="0"/>
            </a:endParaRPr>
          </a:p>
          <a:p>
            <a:pPr marL="269875" indent="-269875">
              <a:buFont typeface="Wingdings" pitchFamily="2" charset="2"/>
              <a:buNone/>
            </a:pPr>
            <a:r>
              <a:rPr lang="it-IT" smtClean="0"/>
              <a:t>	</a:t>
            </a:r>
            <a:endParaRPr lang="it-IT" sz="2400" smtClean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619250" y="836613"/>
            <a:ext cx="5224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827088" y="260350"/>
            <a:ext cx="4968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Campione</a:t>
            </a:r>
          </a:p>
        </p:txBody>
      </p:sp>
      <p:graphicFrame>
        <p:nvGraphicFramePr>
          <p:cNvPr id="10365" name="Group 125"/>
          <p:cNvGraphicFramePr>
            <a:graphicFrameLocks noGrp="1"/>
          </p:cNvGraphicFramePr>
          <p:nvPr/>
        </p:nvGraphicFramePr>
        <p:xfrm>
          <a:off x="1331913" y="4652963"/>
          <a:ext cx="7812087" cy="1655763"/>
        </p:xfrm>
        <a:graphic>
          <a:graphicData uri="http://schemas.openxmlformats.org/drawingml/2006/table">
            <a:tbl>
              <a:tblPr/>
              <a:tblGrid>
                <a:gridCol w="2543175"/>
                <a:gridCol w="1695450"/>
                <a:gridCol w="1819275"/>
                <a:gridCol w="1754187"/>
              </a:tblGrid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(anni)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Età media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D.S.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Gam-ma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MASCHI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38,66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12,526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19-69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FEMMINE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35,91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11,838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18-60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E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844675"/>
            <a:ext cx="9144000" cy="2592388"/>
          </a:xfrm>
        </p:spPr>
        <p:txBody>
          <a:bodyPr/>
          <a:lstStyle/>
          <a:p>
            <a:pPr marL="269875" indent="-269875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800" smtClean="0">
                <a:latin typeface="Tahoma" pitchFamily="34" charset="0"/>
                <a:cs typeface="Times New Roman" pitchFamily="18" charset="0"/>
              </a:rPr>
              <a:t>	</a:t>
            </a:r>
            <a:r>
              <a:rPr lang="it-IT" sz="2400" smtClean="0">
                <a:latin typeface="Tahoma" pitchFamily="34" charset="0"/>
              </a:rPr>
              <a:t>70% sposati/conviventi   </a:t>
            </a:r>
          </a:p>
          <a:p>
            <a:pPr marL="269875" indent="-269875" eaLnBrk="1" hangingPunct="1">
              <a:spcBef>
                <a:spcPct val="50000"/>
              </a:spcBef>
              <a:spcAft>
                <a:spcPct val="40000"/>
              </a:spcAft>
              <a:buFont typeface="Wingdings" pitchFamily="2" charset="2"/>
              <a:buNone/>
            </a:pPr>
            <a:r>
              <a:rPr lang="it-IT" sz="2400" smtClean="0">
                <a:latin typeface="Tahoma" pitchFamily="34" charset="0"/>
              </a:rPr>
              <a:t>	53% con figli</a:t>
            </a:r>
          </a:p>
          <a:p>
            <a:pPr marL="269875" indent="-269875">
              <a:buFont typeface="Wingdings" pitchFamily="2" charset="2"/>
              <a:buNone/>
            </a:pPr>
            <a:r>
              <a:rPr lang="it-IT" sz="2400" smtClean="0">
                <a:latin typeface="Tahoma" pitchFamily="34" charset="0"/>
              </a:rPr>
              <a:t>	73% di donne e 63% di uomini con alta scolarità</a:t>
            </a:r>
            <a:endParaRPr lang="it-IT" sz="2400" smtClean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1619250" y="836613"/>
            <a:ext cx="5224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755650" y="765175"/>
            <a:ext cx="4968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Campione</a:t>
            </a:r>
          </a:p>
        </p:txBody>
      </p:sp>
      <p:graphicFrame>
        <p:nvGraphicFramePr>
          <p:cNvPr id="46123" name="Group 43"/>
          <p:cNvGraphicFramePr>
            <a:graphicFrameLocks noGrp="1"/>
          </p:cNvGraphicFramePr>
          <p:nvPr/>
        </p:nvGraphicFramePr>
        <p:xfrm>
          <a:off x="1042988" y="3860800"/>
          <a:ext cx="6553200" cy="1439863"/>
        </p:xfrm>
        <a:graphic>
          <a:graphicData uri="http://schemas.openxmlformats.org/drawingml/2006/table">
            <a:tbl>
              <a:tblPr/>
              <a:tblGrid>
                <a:gridCol w="2717800"/>
                <a:gridCol w="1573212"/>
                <a:gridCol w="2262188"/>
              </a:tblGrid>
              <a:tr h="925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Durata della relazione (anni)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D.S.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</a:rPr>
                        <a:t>Gamma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14,37 anni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11,864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imes New Roman" pitchFamily="18" charset="0"/>
                        </a:rPr>
                        <a:t>2,00-40,00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EDE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6" name="Rectangle 6"/>
          <p:cNvSpPr>
            <a:spLocks noChangeArrowheads="1"/>
          </p:cNvSpPr>
          <p:nvPr/>
        </p:nvSpPr>
        <p:spPr bwMode="auto">
          <a:xfrm>
            <a:off x="395288" y="404813"/>
            <a:ext cx="64087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it-IT" sz="44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831850" y="844550"/>
          <a:ext cx="7772400" cy="5248275"/>
        </p:xfrm>
        <a:graphic>
          <a:graphicData uri="http://schemas.openxmlformats.org/presentationml/2006/ole">
            <p:oleObj spid="_x0000_s23554" name="Grafico" r:id="rId3" imgW="4905504" imgH="2495654" progId="Excel.Sheet.8">
              <p:embed/>
            </p:oleObj>
          </a:graphicData>
        </a:graphic>
      </p:graphicFrame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900113" y="6021388"/>
            <a:ext cx="5400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Maschi – Femmine </a:t>
            </a:r>
            <a:r>
              <a:rPr lang="it-IT" sz="20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n.s.</a:t>
            </a:r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F</a:t>
            </a:r>
            <a:r>
              <a:rPr lang="it-IT" sz="20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(1;147)</a:t>
            </a:r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.576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4" name="Object 4"/>
          <p:cNvGraphicFramePr>
            <a:graphicFrameLocks noChangeAspect="1"/>
          </p:cNvGraphicFramePr>
          <p:nvPr>
            <p:ph idx="1"/>
          </p:nvPr>
        </p:nvGraphicFramePr>
        <p:xfrm>
          <a:off x="827088" y="765175"/>
          <a:ext cx="7489825" cy="5111750"/>
        </p:xfrm>
        <a:graphic>
          <a:graphicData uri="http://schemas.openxmlformats.org/presentationml/2006/ole">
            <p:oleObj spid="_x0000_s30722" name="Grafico" r:id="rId3" imgW="4667376" imgH="2524037" progId="Excel.Sheet.8">
              <p:embed/>
            </p:oleObj>
          </a:graphicData>
        </a:graphic>
      </p:graphicFrame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900113" y="6021388"/>
            <a:ext cx="61198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Maschi &gt; Femmine p &lt;. 001 F</a:t>
            </a:r>
            <a:r>
              <a:rPr lang="it-IT" sz="20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(1;147)</a:t>
            </a:r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26.866</a:t>
            </a:r>
            <a:endParaRPr lang="it-IT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7" name="Object 3"/>
          <p:cNvGraphicFramePr>
            <a:graphicFrameLocks noChangeAspect="1"/>
          </p:cNvGraphicFramePr>
          <p:nvPr>
            <p:ph idx="1"/>
          </p:nvPr>
        </p:nvGraphicFramePr>
        <p:xfrm>
          <a:off x="755650" y="620713"/>
          <a:ext cx="7488238" cy="5329237"/>
        </p:xfrm>
        <a:graphic>
          <a:graphicData uri="http://schemas.openxmlformats.org/presentationml/2006/ole">
            <p:oleObj spid="_x0000_s25602" name="Grafico" r:id="rId3" imgW="4667376" imgH="2524037" progId="Excel.Sheet.8">
              <p:embed/>
            </p:oleObj>
          </a:graphicData>
        </a:graphic>
      </p:graphicFrame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4716463" y="6381750"/>
            <a:ext cx="4427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i="1"/>
              <a:t>Panzeri, Colesso, Andretta, Ronconi</a:t>
            </a:r>
            <a:endParaRPr lang="it-IT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208713" y="0"/>
            <a:ext cx="2906712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III Congresso Nazionale FISS</a:t>
            </a:r>
            <a:endParaRPr lang="it-IT" sz="1600" i="1"/>
          </a:p>
          <a:p>
            <a:pPr>
              <a:spcBef>
                <a:spcPct val="50000"/>
              </a:spcBef>
            </a:pPr>
            <a:r>
              <a:rPr lang="it-IT" sz="1600"/>
              <a:t>Taormina, 27-30 maggio 2009</a:t>
            </a:r>
            <a:endParaRPr lang="it-IT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971550" y="6021388"/>
            <a:ext cx="5783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Maschi &lt; Femmine p &lt;. 012 F</a:t>
            </a:r>
            <a:r>
              <a:rPr lang="it-IT" sz="20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(1;147)</a:t>
            </a:r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2.063</a:t>
            </a:r>
            <a:endParaRPr lang="it-IT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1" name="Object 3"/>
          <p:cNvGraphicFramePr>
            <a:graphicFrameLocks noChangeAspect="1"/>
          </p:cNvGraphicFramePr>
          <p:nvPr>
            <p:ph idx="1"/>
          </p:nvPr>
        </p:nvGraphicFramePr>
        <p:xfrm>
          <a:off x="755650" y="765175"/>
          <a:ext cx="7561263" cy="5040313"/>
        </p:xfrm>
        <a:graphic>
          <a:graphicData uri="http://schemas.openxmlformats.org/presentationml/2006/ole">
            <p:oleObj spid="_x0000_s26626" name="Grafico" r:id="rId3" imgW="4667376" imgH="2524037" progId="Excel.Sheet.8">
              <p:embed/>
            </p:oleObj>
          </a:graphicData>
        </a:graphic>
      </p:graphicFrame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4787900" y="6381750"/>
            <a:ext cx="435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i="1"/>
              <a:t>Panzeri, Colesso, Andretta, Ronconi</a:t>
            </a:r>
            <a:endParaRPr lang="it-IT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6237288" y="0"/>
            <a:ext cx="2906712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600"/>
              <a:t>III Congresso Nazionale FISS</a:t>
            </a:r>
            <a:endParaRPr lang="it-IT" sz="1600" i="1"/>
          </a:p>
          <a:p>
            <a:pPr>
              <a:spcBef>
                <a:spcPct val="50000"/>
              </a:spcBef>
            </a:pPr>
            <a:r>
              <a:rPr lang="it-IT" sz="1600"/>
              <a:t>Taormina, 27-30 maggio 2009</a:t>
            </a:r>
            <a:endParaRPr lang="it-IT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827088" y="5949950"/>
            <a:ext cx="6192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Maschi &gt; Femmine p &lt;. 001 F</a:t>
            </a:r>
            <a:r>
              <a:rPr lang="it-IT" sz="20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(1;147)</a:t>
            </a:r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105.8846</a:t>
            </a:r>
            <a:endParaRPr lang="it-IT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5" name="Object 3"/>
          <p:cNvGraphicFramePr>
            <a:graphicFrameLocks noChangeAspect="1"/>
          </p:cNvGraphicFramePr>
          <p:nvPr>
            <p:ph idx="1"/>
          </p:nvPr>
        </p:nvGraphicFramePr>
        <p:xfrm>
          <a:off x="827088" y="836613"/>
          <a:ext cx="7064375" cy="5184775"/>
        </p:xfrm>
        <a:graphic>
          <a:graphicData uri="http://schemas.openxmlformats.org/presentationml/2006/ole">
            <p:oleObj spid="_x0000_s27650" name="Grafico" r:id="rId3" imgW="4667376" imgH="2524037" progId="Excel.Sheet.8">
              <p:embed/>
            </p:oleObj>
          </a:graphicData>
        </a:graphic>
      </p:graphicFrame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827088" y="6086475"/>
            <a:ext cx="6121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Maschi &gt; Femmine p &lt;. 001 F</a:t>
            </a:r>
            <a:r>
              <a:rPr lang="it-IT" sz="2000" b="1" baseline="-25000">
                <a:effectLst>
                  <a:outerShdw blurRad="38100" dist="38100" dir="2700000" algn="tl">
                    <a:srgbClr val="000000"/>
                  </a:outerShdw>
                </a:effectLst>
              </a:rPr>
              <a:t>(1;147)</a:t>
            </a:r>
            <a:r>
              <a:rPr lang="it-IT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= 66.670</a:t>
            </a:r>
            <a:endParaRPr lang="it-IT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137525" cy="792163"/>
          </a:xfrm>
          <a:noFill/>
          <a:ln/>
        </p:spPr>
        <p:txBody>
          <a:bodyPr/>
          <a:lstStyle/>
          <a:p>
            <a:r>
              <a:rPr lang="it-IT" sz="2400" smtClean="0">
                <a:latin typeface="Tahoma" pitchFamily="34" charset="0"/>
              </a:rPr>
              <a:t>MASCHI (N = 144): </a:t>
            </a:r>
            <a:r>
              <a:rPr lang="it-IT" sz="2000" smtClean="0">
                <a:latin typeface="Tahoma" pitchFamily="34" charset="0"/>
              </a:rPr>
              <a:t>CORRELAZIONE DI PEARSON</a:t>
            </a:r>
            <a:r>
              <a:rPr lang="it-IT" sz="2800" smtClean="0">
                <a:latin typeface="Tahoma" pitchFamily="34" charset="0"/>
              </a:rPr>
              <a:t> </a:t>
            </a: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>
            <p:ph idx="1"/>
          </p:nvPr>
        </p:nvGraphicFramePr>
        <p:xfrm>
          <a:off x="250825" y="1111250"/>
          <a:ext cx="9045575" cy="5740400"/>
        </p:xfrm>
        <a:graphic>
          <a:graphicData uri="http://schemas.openxmlformats.org/presentationml/2006/ole">
            <p:oleObj spid="_x0000_s28674" name="Documento" r:id="rId3" imgW="7255381" imgH="4479946" progId="Word.Document.8">
              <p:embed/>
            </p:oleObj>
          </a:graphicData>
        </a:graphic>
      </p:graphicFrame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79388" y="6381750"/>
            <a:ext cx="6624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2000" b="1">
                <a:solidFill>
                  <a:srgbClr val="000000"/>
                </a:solidFill>
              </a:rPr>
              <a:t>** </a:t>
            </a:r>
            <a:r>
              <a:rPr lang="it-IT" sz="2000" b="1" i="1">
                <a:solidFill>
                  <a:srgbClr val="000000"/>
                </a:solidFill>
              </a:rPr>
              <a:t>p</a:t>
            </a:r>
            <a:r>
              <a:rPr lang="it-IT" sz="2000" b="1">
                <a:solidFill>
                  <a:srgbClr val="000000"/>
                </a:solidFill>
              </a:rPr>
              <a:t> &lt;  0,01 (2-code); * </a:t>
            </a:r>
            <a:r>
              <a:rPr lang="it-IT" sz="2000" b="1" i="1">
                <a:solidFill>
                  <a:srgbClr val="000000"/>
                </a:solidFill>
              </a:rPr>
              <a:t>p</a:t>
            </a:r>
            <a:r>
              <a:rPr lang="it-IT" sz="2000" b="1">
                <a:solidFill>
                  <a:srgbClr val="000000"/>
                </a:solidFill>
              </a:rPr>
              <a:t>&lt; 0,05 (2-code)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64613" cy="1125538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400" dirty="0" smtClean="0">
                <a:latin typeface="Tahoma" pitchFamily="34" charset="0"/>
              </a:rPr>
              <a:t>Innamoramento e amore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4835525"/>
          </a:xfrm>
        </p:spPr>
        <p:txBody>
          <a:bodyPr/>
          <a:lstStyle/>
          <a:p>
            <a:pPr marL="274638" indent="-274638" eaLnBrk="1" hangingPunct="1"/>
            <a:r>
              <a:rPr lang="it-IT" sz="2800" smtClean="0">
                <a:effectLst/>
                <a:latin typeface="Tahoma" pitchFamily="34" charset="0"/>
              </a:rPr>
              <a:t>Durante l’innamoramento sembra siano prodotti: dopamina, noradrenalina e feniletilamina (PEA), sostanze simili alle anfetamine </a:t>
            </a:r>
            <a:r>
              <a:rPr lang="it-IT" sz="2800" smtClean="0">
                <a:effectLst/>
                <a:latin typeface="Tahoma" pitchFamily="34" charset="0"/>
                <a:sym typeface="Wingdings" pitchFamily="2" charset="2"/>
              </a:rPr>
              <a:t> esaltazione e euforia</a:t>
            </a:r>
          </a:p>
          <a:p>
            <a:pPr marL="274638" indent="-274638" eaLnBrk="1" hangingPunct="1">
              <a:buFont typeface="Wingdings" pitchFamily="2" charset="2"/>
              <a:buNone/>
            </a:pPr>
            <a:endParaRPr lang="it-IT" sz="2800" smtClean="0">
              <a:effectLst/>
              <a:latin typeface="Tahoma" pitchFamily="34" charset="0"/>
              <a:sym typeface="Wingdings" pitchFamily="2" charset="2"/>
            </a:endParaRPr>
          </a:p>
          <a:p>
            <a:pPr marL="274638" indent="-274638" eaLnBrk="1" hangingPunct="1"/>
            <a:r>
              <a:rPr lang="it-IT" sz="2800" smtClean="0">
                <a:effectLst/>
                <a:latin typeface="Tahoma" pitchFamily="34" charset="0"/>
                <a:sym typeface="Wingdings" pitchFamily="2" charset="2"/>
              </a:rPr>
              <a:t>Nella fase di amore invece prevarrebbe la produzione di endorfine, che danno calma, sicurezza, tranquillità e pace</a:t>
            </a:r>
            <a:endParaRPr lang="it-IT" sz="2800" smtClean="0">
              <a:effectLst/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191500" cy="1025525"/>
          </a:xfrm>
          <a:noFill/>
          <a:ln/>
        </p:spPr>
        <p:txBody>
          <a:bodyPr/>
          <a:lstStyle/>
          <a:p>
            <a:r>
              <a:rPr lang="it-IT" sz="2400" smtClean="0">
                <a:latin typeface="Tahoma" pitchFamily="34" charset="0"/>
              </a:rPr>
              <a:t>FEMMINE (N = 145):</a:t>
            </a:r>
            <a:r>
              <a:rPr lang="it-IT" smtClean="0">
                <a:latin typeface="Tahoma" pitchFamily="34" charset="0"/>
              </a:rPr>
              <a:t> </a:t>
            </a:r>
            <a:r>
              <a:rPr lang="it-IT" sz="1800" smtClean="0">
                <a:latin typeface="Tahoma" pitchFamily="34" charset="0"/>
              </a:rPr>
              <a:t>CORRELAZIONE DI PEARSON</a:t>
            </a:r>
            <a:r>
              <a:rPr lang="it-IT" smtClean="0">
                <a:effectLst/>
              </a:rPr>
              <a:t> </a:t>
            </a: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>
            <p:ph idx="1"/>
          </p:nvPr>
        </p:nvGraphicFramePr>
        <p:xfrm>
          <a:off x="179388" y="1125538"/>
          <a:ext cx="10440987" cy="6048375"/>
        </p:xfrm>
        <a:graphic>
          <a:graphicData uri="http://schemas.openxmlformats.org/presentationml/2006/ole">
            <p:oleObj spid="_x0000_s29698" name="Documento" r:id="rId3" imgW="7527809" imgH="4848768" progId="Word.Document.8">
              <p:embed/>
            </p:oleObj>
          </a:graphicData>
        </a:graphic>
      </p:graphicFrame>
      <p:sp>
        <p:nvSpPr>
          <p:cNvPr id="28678" name="Text Box 6"/>
          <p:cNvSpPr txBox="1">
            <a:spLocks noChangeArrowheads="1"/>
          </p:cNvSpPr>
          <p:nvPr/>
        </p:nvSpPr>
        <p:spPr bwMode="auto">
          <a:xfrm rot="10800000" flipV="1">
            <a:off x="-1588" y="6308725"/>
            <a:ext cx="6842126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it-IT" sz="2000" b="1">
                <a:solidFill>
                  <a:srgbClr val="000000"/>
                </a:solidFill>
              </a:rPr>
              <a:t>** </a:t>
            </a:r>
            <a:r>
              <a:rPr lang="it-IT" sz="2000" b="1" i="1">
                <a:solidFill>
                  <a:srgbClr val="000000"/>
                </a:solidFill>
              </a:rPr>
              <a:t>p</a:t>
            </a:r>
            <a:r>
              <a:rPr lang="it-IT" sz="2000" b="1">
                <a:solidFill>
                  <a:srgbClr val="000000"/>
                </a:solidFill>
              </a:rPr>
              <a:t> &lt;  0,01 (2-code); * </a:t>
            </a:r>
            <a:r>
              <a:rPr lang="it-IT" sz="2000" b="1" i="1">
                <a:solidFill>
                  <a:srgbClr val="000000"/>
                </a:solidFill>
              </a:rPr>
              <a:t>p</a:t>
            </a:r>
            <a:r>
              <a:rPr lang="it-IT" sz="2000" b="1">
                <a:solidFill>
                  <a:srgbClr val="000000"/>
                </a:solidFill>
              </a:rPr>
              <a:t>&lt; 0,05 (2-code)</a:t>
            </a:r>
            <a:endParaRPr lang="it-IT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4679950" cy="1844675"/>
          </a:xfrm>
        </p:spPr>
        <p:txBody>
          <a:bodyPr/>
          <a:lstStyle/>
          <a:p>
            <a:pPr algn="ctr" eaLnBrk="1" hangingPunct="1"/>
            <a:r>
              <a:rPr lang="it-IT" sz="4400" smtClean="0">
                <a:latin typeface="Tahoma" pitchFamily="34" charset="0"/>
                <a:cs typeface="Arial" charset="0"/>
              </a:rPr>
              <a:t>CONCLUSIONI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700213"/>
            <a:ext cx="8350250" cy="3887787"/>
          </a:xfrm>
        </p:spPr>
        <p:txBody>
          <a:bodyPr/>
          <a:lstStyle/>
          <a:p>
            <a:pPr marL="360363" indent="-360363" eaLnBrk="1" hangingPunct="1">
              <a:spcBef>
                <a:spcPct val="0"/>
              </a:spcBef>
              <a:buSzTx/>
            </a:pPr>
            <a:r>
              <a:rPr lang="it-IT" smtClean="0">
                <a:latin typeface="Tahoma" pitchFamily="34" charset="0"/>
              </a:rPr>
              <a:t>Sessualità autoerotica, Sessualità anale e </a:t>
            </a:r>
            <a:r>
              <a:rPr lang="it-IT" i="1" smtClean="0">
                <a:latin typeface="Tahoma" pitchFamily="34" charset="0"/>
              </a:rPr>
              <a:t>c-score</a:t>
            </a:r>
            <a:r>
              <a:rPr lang="it-IT" smtClean="0">
                <a:latin typeface="Tahoma" pitchFamily="34" charset="0"/>
              </a:rPr>
              <a:t> sono significativamente maggiori nei maschi che nelle femmine, l’Insoddisfazione è significativamente maggiore nelle femmine</a:t>
            </a:r>
          </a:p>
          <a:p>
            <a:pPr marL="360363" indent="-360363" eaLnBrk="1" hangingPunct="1">
              <a:spcBef>
                <a:spcPct val="0"/>
              </a:spcBef>
              <a:buSzTx/>
            </a:pPr>
            <a:r>
              <a:rPr lang="it-IT" smtClean="0">
                <a:latin typeface="Tahoma" pitchFamily="34" charset="0"/>
              </a:rPr>
              <a:t>Non c’è differenza nella Sessualità di coppia</a:t>
            </a:r>
          </a:p>
          <a:p>
            <a:pPr marL="360363" indent="-360363" eaLnBrk="1" hangingPunct="1">
              <a:spcBef>
                <a:spcPct val="0"/>
              </a:spcBef>
              <a:buSzTx/>
            </a:pPr>
            <a:r>
              <a:rPr lang="it-IT" smtClean="0">
                <a:latin typeface="Tahoma" pitchFamily="34" charset="0"/>
              </a:rPr>
              <a:t>Non c’è interazione con l’età e l’effetto dell’età è significativo solo dopo i 50 anni</a:t>
            </a:r>
          </a:p>
          <a:p>
            <a:pPr marL="360363" indent="-360363" eaLnBrk="1" hangingPunct="1">
              <a:spcBef>
                <a:spcPct val="0"/>
              </a:spcBef>
              <a:buSzTx/>
            </a:pPr>
            <a:r>
              <a:rPr lang="it-IT" smtClean="0">
                <a:latin typeface="Tahoma" pitchFamily="34" charset="0"/>
              </a:rPr>
              <a:t>Nelle donne ci sono più correlazioni tra sessualità e relazione di coppia; in particolare l’Eccitazione correla con tutti i domini del PRCQ nelle donne e con nessuno nei maschi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114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800" smtClean="0">
                <a:effectLst/>
                <a:latin typeface="Tahoma" pitchFamily="34" charset="0"/>
              </a:rPr>
              <a:t>La sessualità femminile è influenzata dal testosterone in misura minore di quella maschile</a:t>
            </a:r>
          </a:p>
          <a:p>
            <a:pPr eaLnBrk="1" hangingPunct="1">
              <a:lnSpc>
                <a:spcPct val="90000"/>
              </a:lnSpc>
            </a:pPr>
            <a:endParaRPr lang="it-IT" sz="2800" smtClean="0">
              <a:effectLst/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sz="2800" smtClean="0">
                <a:effectLst/>
                <a:latin typeface="Tahoma" pitchFamily="34" charset="0"/>
              </a:rPr>
              <a:t>La disponibilità sessuale della donna a intraprendere un’esperienza sessuale dipende da “guadagni o ricompense” non strettamente sessuali (per la donna il desiderio dipende maggiormente dal contesto, mentre per l’uomo è soprattutto un “impulso”)</a:t>
            </a:r>
          </a:p>
        </p:txBody>
      </p:sp>
      <p:sp>
        <p:nvSpPr>
          <p:cNvPr id="30822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it-IT" sz="4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PRESUPPOSTI TEORICI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2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73238"/>
            <a:ext cx="9144000" cy="4322762"/>
          </a:xfrm>
        </p:spPr>
        <p:txBody>
          <a:bodyPr/>
          <a:lstStyle/>
          <a:p>
            <a:pPr eaLnBrk="1" hangingPunct="1"/>
            <a:r>
              <a:rPr lang="it-IT" sz="2800" smtClean="0">
                <a:effectLst/>
                <a:latin typeface="Tahoma" pitchFamily="34" charset="0"/>
              </a:rPr>
              <a:t>L’eccitazione sessuale femminile è per lo più mentale</a:t>
            </a:r>
          </a:p>
          <a:p>
            <a:pPr eaLnBrk="1" hangingPunct="1"/>
            <a:endParaRPr lang="it-IT" sz="2800" smtClean="0">
              <a:effectLst/>
              <a:latin typeface="Tahoma" pitchFamily="34" charset="0"/>
            </a:endParaRPr>
          </a:p>
          <a:p>
            <a:pPr eaLnBrk="1" hangingPunct="1"/>
            <a:r>
              <a:rPr lang="it-IT" sz="2800" smtClean="0">
                <a:effectLst/>
                <a:latin typeface="Tahoma" pitchFamily="34" charset="0"/>
              </a:rPr>
              <a:t>Non sempre le donne raggiungono l’orgasmo e quando lo provano esso viene sentito ogni volta in modo diverso (anche dalla stessa donna)</a:t>
            </a:r>
          </a:p>
          <a:p>
            <a:pPr eaLnBrk="1" hangingPunct="1"/>
            <a:endParaRPr lang="it-IT" sz="2800" smtClean="0">
              <a:effectLst/>
              <a:latin typeface="Tahoma" pitchFamily="34" charset="0"/>
            </a:endParaRPr>
          </a:p>
        </p:txBody>
      </p:sp>
      <p:sp>
        <p:nvSpPr>
          <p:cNvPr id="309253" name="Rectangle 5"/>
          <p:cNvSpPr>
            <a:spLocks noChangeArrowheads="1"/>
          </p:cNvSpPr>
          <p:nvPr/>
        </p:nvSpPr>
        <p:spPr bwMode="auto">
          <a:xfrm>
            <a:off x="0" y="26035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it-IT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PRESUPPOSTI TEORICI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400" smtClean="0">
                <a:latin typeface="Tahoma" pitchFamily="34" charset="0"/>
              </a:rPr>
              <a:t>BASSON 2000</a:t>
            </a:r>
          </a:p>
        </p:txBody>
      </p:sp>
      <p:sp>
        <p:nvSpPr>
          <p:cNvPr id="324611" name="Text Box 3"/>
          <p:cNvSpPr txBox="1">
            <a:spLocks noChangeArrowheads="1"/>
          </p:cNvSpPr>
          <p:nvPr/>
        </p:nvSpPr>
        <p:spPr bwMode="auto">
          <a:xfrm>
            <a:off x="1763713" y="2060575"/>
            <a:ext cx="2952750" cy="923925"/>
          </a:xfrm>
          <a:prstGeom prst="rect">
            <a:avLst/>
          </a:prstGeom>
          <a:solidFill>
            <a:srgbClr val="FFFFFF">
              <a:alpha val="0"/>
            </a:srgbClr>
          </a:solidFill>
          <a:ln w="6350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Consapevolezza di poter ricevere “benefici” o “guadagni</a:t>
            </a:r>
            <a:r>
              <a:rPr lang="it-IT" sz="1800">
                <a:latin typeface="Times New Roman"/>
              </a:rPr>
              <a:t>”</a:t>
            </a:r>
            <a:r>
              <a:rPr lang="it-IT" sz="1600">
                <a:latin typeface="Arial" charset="0"/>
              </a:rPr>
              <a:t> </a:t>
            </a:r>
          </a:p>
        </p:txBody>
      </p:sp>
      <p:sp>
        <p:nvSpPr>
          <p:cNvPr id="324612" name="Text Box 4"/>
          <p:cNvSpPr txBox="1">
            <a:spLocks noChangeArrowheads="1"/>
          </p:cNvSpPr>
          <p:nvPr/>
        </p:nvSpPr>
        <p:spPr bwMode="auto">
          <a:xfrm>
            <a:off x="179388" y="3213100"/>
            <a:ext cx="2987675" cy="9699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Scelta deliberata di sperimentare la stimolazione sessuale</a:t>
            </a:r>
          </a:p>
        </p:txBody>
      </p:sp>
      <p:sp>
        <p:nvSpPr>
          <p:cNvPr id="324613" name="Text Box 5"/>
          <p:cNvSpPr txBox="1">
            <a:spLocks noChangeArrowheads="1"/>
          </p:cNvSpPr>
          <p:nvPr/>
        </p:nvSpPr>
        <p:spPr bwMode="auto">
          <a:xfrm>
            <a:off x="468313" y="5516563"/>
            <a:ext cx="3095625" cy="93186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ORA consapevolezza del desiderio di continuare l’esperienza anche per motivi sessuali</a:t>
            </a:r>
          </a:p>
        </p:txBody>
      </p:sp>
      <p:sp>
        <p:nvSpPr>
          <p:cNvPr id="324614" name="Text Box 6"/>
          <p:cNvSpPr txBox="1">
            <a:spLocks noChangeArrowheads="1"/>
          </p:cNvSpPr>
          <p:nvPr/>
        </p:nvSpPr>
        <p:spPr bwMode="auto">
          <a:xfrm>
            <a:off x="4140200" y="5805488"/>
            <a:ext cx="2808288" cy="51276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L’eccitazione aumenta</a:t>
            </a:r>
          </a:p>
          <a:p>
            <a:pPr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ci può essere o meno </a:t>
            </a:r>
          </a:p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l’ orgasmo</a:t>
            </a:r>
          </a:p>
        </p:txBody>
      </p:sp>
      <p:sp>
        <p:nvSpPr>
          <p:cNvPr id="324615" name="Text Box 7"/>
          <p:cNvSpPr txBox="1">
            <a:spLocks noChangeArrowheads="1"/>
          </p:cNvSpPr>
          <p:nvPr/>
        </p:nvSpPr>
        <p:spPr bwMode="auto">
          <a:xfrm>
            <a:off x="7524750" y="5949950"/>
            <a:ext cx="1439863" cy="42703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Benessere fisico</a:t>
            </a:r>
          </a:p>
        </p:txBody>
      </p:sp>
      <p:sp>
        <p:nvSpPr>
          <p:cNvPr id="324616" name="Text Box 8"/>
          <p:cNvSpPr txBox="1">
            <a:spLocks noChangeArrowheads="1"/>
          </p:cNvSpPr>
          <p:nvPr/>
        </p:nvSpPr>
        <p:spPr bwMode="auto">
          <a:xfrm>
            <a:off x="7175500" y="1365250"/>
            <a:ext cx="1968500" cy="306705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STIMOLI INNESCANTI (</a:t>
            </a:r>
            <a:r>
              <a:rPr lang="it-IT" sz="18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SPIN-OFFS</a:t>
            </a: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vicinanza emotiva,</a:t>
            </a:r>
          </a:p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legame, </a:t>
            </a:r>
          </a:p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impegno, amore, </a:t>
            </a:r>
          </a:p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affetto, </a:t>
            </a:r>
          </a:p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accettazione,</a:t>
            </a:r>
          </a:p>
          <a:p>
            <a:pPr algn="ctr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tolleranza, intimità </a:t>
            </a:r>
          </a:p>
        </p:txBody>
      </p:sp>
      <p:sp>
        <p:nvSpPr>
          <p:cNvPr id="324617" name="Text Box 9"/>
          <p:cNvSpPr txBox="1">
            <a:spLocks noChangeArrowheads="1"/>
          </p:cNvSpPr>
          <p:nvPr/>
        </p:nvSpPr>
        <p:spPr bwMode="auto">
          <a:xfrm>
            <a:off x="465138" y="1527175"/>
            <a:ext cx="1443037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Neutralità</a:t>
            </a: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1797050" y="1746250"/>
            <a:ext cx="758825" cy="3143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it-IT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H="1">
            <a:off x="1187450" y="2492375"/>
            <a:ext cx="792163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it-IT"/>
          </a:p>
        </p:txBody>
      </p:sp>
      <p:sp>
        <p:nvSpPr>
          <p:cNvPr id="324620" name="Text Box 12"/>
          <p:cNvSpPr txBox="1">
            <a:spLocks noChangeArrowheads="1"/>
          </p:cNvSpPr>
          <p:nvPr/>
        </p:nvSpPr>
        <p:spPr bwMode="auto">
          <a:xfrm>
            <a:off x="1331913" y="4508500"/>
            <a:ext cx="3240087" cy="42068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Inizia il desiderio</a:t>
            </a:r>
            <a:r>
              <a:rPr lang="it-IT" sz="1800">
                <a:latin typeface="Arial" charset="0"/>
              </a:rPr>
              <a:t> </a:t>
            </a: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</a:rPr>
              <a:t>sessuale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611188" y="4292600"/>
            <a:ext cx="720725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it-IT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H="1">
            <a:off x="2195513" y="5013325"/>
            <a:ext cx="0" cy="5032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it-IT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 flipV="1">
            <a:off x="6948488" y="6165850"/>
            <a:ext cx="5032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it-IT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V="1">
            <a:off x="5940425" y="3933825"/>
            <a:ext cx="1079500" cy="1895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it-IT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H="1">
            <a:off x="3276600" y="1916113"/>
            <a:ext cx="3816350" cy="1770062"/>
          </a:xfrm>
          <a:prstGeom prst="line">
            <a:avLst/>
          </a:prstGeom>
          <a:noFill/>
          <a:ln w="19050">
            <a:solidFill>
              <a:schemeClr val="tx1"/>
            </a:solidFill>
            <a:prstDash val="lgDash"/>
            <a:round/>
            <a:headEnd/>
            <a:tailEnd type="triangle" w="lg" len="lg"/>
          </a:ln>
        </p:spPr>
        <p:txBody>
          <a:bodyPr/>
          <a:lstStyle/>
          <a:p>
            <a:endParaRPr lang="it-IT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3419475" y="6165850"/>
            <a:ext cx="6477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68313" y="332657"/>
            <a:ext cx="8675687" cy="5904632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it-IT" sz="3200" dirty="0" smtClean="0">
                <a:latin typeface="Tahoma" pitchFamily="34" charset="0"/>
                <a:cs typeface="Times New Roman" pitchFamily="18" charset="0"/>
              </a:rPr>
              <a:t>	IL MODELLO CIRCOLARE DELLA BASSON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it-IT" sz="3200" dirty="0" smtClean="0">
              <a:latin typeface="Tahoma" pitchFamily="34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migliora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la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comprensione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della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psicofisiologia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sessuale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femminile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</a:rPr>
              <a:t>;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rappresenta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in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modo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più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accurato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rispetto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quello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lineare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la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risposta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sessuale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delle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donne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che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hanno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una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relazione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sessuale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che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dura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ahoma" pitchFamily="34" charset="0"/>
                <a:cs typeface="Times New Roman" pitchFamily="18" charset="0"/>
              </a:rPr>
              <a:t>da</a:t>
            </a:r>
            <a:r>
              <a:rPr lang="en-US" sz="2800" dirty="0" smtClean="0">
                <a:latin typeface="Tahoma" pitchFamily="34" charset="0"/>
                <a:cs typeface="Times New Roman" pitchFamily="18" charset="0"/>
              </a:rPr>
              <a:t> tempo</a:t>
            </a:r>
            <a:r>
              <a:rPr lang="it-IT" sz="2800" dirty="0" smtClean="0">
                <a:latin typeface="Tahoma" pitchFamily="34" charset="0"/>
                <a:cs typeface="Times New Roman" pitchFamily="18" charset="0"/>
              </a:rPr>
              <a:t>;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it-IT" sz="2800" dirty="0" smtClean="0">
                <a:latin typeface="Tahoma" pitchFamily="34" charset="0"/>
                <a:cs typeface="Times New Roman" pitchFamily="18" charset="0"/>
              </a:rPr>
              <a:t>mette in evidenza come, nel passato, gli studi sul funzionamento e sulle disfunzioni sessuali non abbiano preso in considerazione le componenti della soddisfazione sessuale.</a:t>
            </a:r>
            <a:endParaRPr lang="it-IT" sz="2800" dirty="0" smtClean="0">
              <a:latin typeface="Tahoma" pitchFamily="34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005138" y="2576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05138" y="2576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971800" y="2438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4825" y="1268760"/>
            <a:ext cx="8639175" cy="460816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it-IT" sz="4400" i="1" dirty="0" smtClean="0">
                <a:latin typeface="Tahoma" pitchFamily="34" charset="0"/>
                <a:cs typeface="Arial" charset="0"/>
              </a:rPr>
              <a:t>La funzione sessuale in coppie italiane: differenze legate all’età e alla coesione di coppia</a:t>
            </a:r>
            <a:endParaRPr lang="it-IT" sz="2400" i="1" dirty="0" smtClean="0">
              <a:latin typeface="Tahoma" pitchFamily="34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it-IT" sz="4400" i="1" dirty="0" smtClean="0">
              <a:latin typeface="Tahoma" pitchFamily="34" charset="0"/>
              <a:cs typeface="Arial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None/>
            </a:pPr>
            <a:r>
              <a:rPr lang="it-IT" sz="2400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Panzeri M., Bedini</a:t>
            </a:r>
            <a:r>
              <a:rPr lang="it-IT" sz="2400" i="1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  <a:r>
              <a:rPr lang="it-IT" sz="2400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E. (2016). La risposta sessuale in coppie stabili: contributo alla verifica empirica del modello di Basson (2000) in un campione italiano. </a:t>
            </a:r>
            <a:r>
              <a:rPr lang="it-IT" sz="2400" i="1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Rivista di sessuologia</a:t>
            </a:r>
            <a:r>
              <a:rPr lang="it-IT" sz="2400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, 40, 135-151.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it-IT" sz="4400" i="1" dirty="0" smtClean="0"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5473700" cy="1341438"/>
          </a:xfrm>
        </p:spPr>
        <p:txBody>
          <a:bodyPr/>
          <a:lstStyle/>
          <a:p>
            <a:pPr eaLnBrk="1" hangingPunct="1"/>
            <a:r>
              <a:rPr lang="it-IT" sz="4400" smtClean="0">
                <a:latin typeface="Tahoma" pitchFamily="34" charset="0"/>
              </a:rPr>
              <a:t>Strumenti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72816"/>
            <a:ext cx="8532440" cy="4464496"/>
          </a:xfrm>
        </p:spPr>
        <p:txBody>
          <a:bodyPr/>
          <a:lstStyle/>
          <a:p>
            <a:pPr eaLnBrk="1" hangingPunct="1"/>
            <a:r>
              <a:rPr lang="it-IT" sz="2800" dirty="0" smtClean="0">
                <a:latin typeface="Tahoma" pitchFamily="34" charset="0"/>
              </a:rPr>
              <a:t>BISF-W (</a:t>
            </a:r>
            <a:r>
              <a:rPr lang="it-IT" sz="2800" i="1" dirty="0" err="1" smtClean="0">
                <a:latin typeface="Tahoma" pitchFamily="34" charset="0"/>
              </a:rPr>
              <a:t>Brief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Index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of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Sexual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Functioning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for</a:t>
            </a:r>
            <a:r>
              <a:rPr lang="it-IT" sz="2800" i="1" dirty="0" smtClean="0">
                <a:latin typeface="Tahoma" pitchFamily="34" charset="0"/>
              </a:rPr>
              <a:t> Women</a:t>
            </a:r>
            <a:r>
              <a:rPr lang="it-IT" sz="2800" dirty="0" smtClean="0">
                <a:latin typeface="Tahoma" pitchFamily="34" charset="0"/>
              </a:rPr>
              <a:t>, </a:t>
            </a:r>
            <a:r>
              <a:rPr lang="it-IT" dirty="0" smtClean="0">
                <a:latin typeface="Tahoma" pitchFamily="34" charset="0"/>
              </a:rPr>
              <a:t>Taylor, </a:t>
            </a:r>
            <a:r>
              <a:rPr lang="it-IT" dirty="0" err="1" smtClean="0">
                <a:latin typeface="Tahoma" pitchFamily="34" charset="0"/>
              </a:rPr>
              <a:t>Rosen</a:t>
            </a:r>
            <a:r>
              <a:rPr lang="it-IT" dirty="0" smtClean="0">
                <a:latin typeface="Tahoma" pitchFamily="34" charset="0"/>
              </a:rPr>
              <a:t> , </a:t>
            </a:r>
            <a:r>
              <a:rPr lang="it-IT" dirty="0" err="1" smtClean="0">
                <a:latin typeface="Tahoma" pitchFamily="34" charset="0"/>
              </a:rPr>
              <a:t>Leiblum</a:t>
            </a:r>
            <a:r>
              <a:rPr lang="it-IT" dirty="0" smtClean="0">
                <a:latin typeface="Tahoma" pitchFamily="34" charset="0"/>
              </a:rPr>
              <a:t>, 1994; validazione italiana Panzeri, Ronconi, </a:t>
            </a:r>
            <a:r>
              <a:rPr lang="it-IT" dirty="0" err="1" smtClean="0">
                <a:latin typeface="Tahoma" pitchFamily="34" charset="0"/>
              </a:rPr>
              <a:t>Donà</a:t>
            </a:r>
            <a:r>
              <a:rPr lang="it-IT" dirty="0" smtClean="0">
                <a:latin typeface="Tahoma" pitchFamily="34" charset="0"/>
              </a:rPr>
              <a:t> e Optale, 2009</a:t>
            </a:r>
            <a:r>
              <a:rPr lang="it-IT" sz="2800" dirty="0" smtClean="0">
                <a:latin typeface="Tahoma" pitchFamily="34" charset="0"/>
              </a:rPr>
              <a:t>);</a:t>
            </a:r>
          </a:p>
          <a:p>
            <a:pPr eaLnBrk="1" hangingPunct="1"/>
            <a:r>
              <a:rPr lang="it-IT" sz="2800" dirty="0" smtClean="0">
                <a:latin typeface="Tahoma" pitchFamily="34" charset="0"/>
              </a:rPr>
              <a:t>BISF-M (</a:t>
            </a:r>
            <a:r>
              <a:rPr lang="it-IT" sz="2800" i="1" dirty="0" err="1" smtClean="0">
                <a:latin typeface="Tahoma" pitchFamily="34" charset="0"/>
              </a:rPr>
              <a:t>Brief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Index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of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Sexual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Functioning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for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Men</a:t>
            </a:r>
            <a:r>
              <a:rPr lang="it-IT" sz="2800" dirty="0" smtClean="0">
                <a:latin typeface="Tahoma" pitchFamily="34" charset="0"/>
              </a:rPr>
              <a:t>, </a:t>
            </a:r>
            <a:r>
              <a:rPr lang="it-IT" sz="2800" i="1" dirty="0" smtClean="0">
                <a:latin typeface="Tahoma" pitchFamily="34" charset="0"/>
              </a:rPr>
              <a:t>Raoli e Panzeri, 2008</a:t>
            </a:r>
            <a:r>
              <a:rPr lang="it-IT" sz="2800" dirty="0" smtClean="0">
                <a:latin typeface="Tahoma" pitchFamily="34" charset="0"/>
              </a:rPr>
              <a:t>);</a:t>
            </a:r>
          </a:p>
          <a:p>
            <a:pPr eaLnBrk="1" hangingPunct="1"/>
            <a:r>
              <a:rPr lang="it-IT" sz="2800" dirty="0" smtClean="0">
                <a:latin typeface="Tahoma" pitchFamily="34" charset="0"/>
              </a:rPr>
              <a:t>PRQC (</a:t>
            </a:r>
            <a:r>
              <a:rPr lang="it-IT" sz="2800" i="1" dirty="0" err="1" smtClean="0">
                <a:latin typeface="Tahoma" pitchFamily="34" charset="0"/>
              </a:rPr>
              <a:t>Perceived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Relationship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Quality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Components</a:t>
            </a:r>
            <a:r>
              <a:rPr lang="it-IT" sz="2800" i="1" dirty="0" smtClean="0">
                <a:latin typeface="Tahoma" pitchFamily="34" charset="0"/>
              </a:rPr>
              <a:t> </a:t>
            </a:r>
            <a:r>
              <a:rPr lang="it-IT" sz="2800" i="1" dirty="0" err="1" smtClean="0">
                <a:latin typeface="Tahoma" pitchFamily="34" charset="0"/>
              </a:rPr>
              <a:t>Inventory</a:t>
            </a:r>
            <a:r>
              <a:rPr lang="it-IT" sz="2800" dirty="0" smtClean="0">
                <a:latin typeface="Tahoma" pitchFamily="34" charset="0"/>
              </a:rPr>
              <a:t>, </a:t>
            </a:r>
            <a:r>
              <a:rPr lang="it-IT" dirty="0" smtClean="0">
                <a:latin typeface="Tahoma" pitchFamily="34" charset="0"/>
              </a:rPr>
              <a:t>Fletcher, Simpson,  Thomas, 2000; adattamento italiano </a:t>
            </a:r>
            <a:r>
              <a:rPr lang="it-IT" dirty="0" err="1" smtClean="0">
                <a:latin typeface="Tahoma" pitchFamily="34" charset="0"/>
              </a:rPr>
              <a:t>Cusinato</a:t>
            </a:r>
            <a:r>
              <a:rPr lang="it-IT" dirty="0" smtClean="0">
                <a:latin typeface="Tahoma" pitchFamily="34" charset="0"/>
              </a:rPr>
              <a:t>, Colesso, Panzeri, 2009</a:t>
            </a:r>
            <a:r>
              <a:rPr lang="it-IT" sz="2800" dirty="0" smtClean="0">
                <a:latin typeface="Tahoma" pitchFamily="34" charset="0"/>
              </a:rPr>
              <a:t>)</a:t>
            </a:r>
            <a:endParaRPr lang="it-IT" sz="3200" dirty="0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4751388" cy="1196975"/>
          </a:xfrm>
        </p:spPr>
        <p:txBody>
          <a:bodyPr/>
          <a:lstStyle/>
          <a:p>
            <a:pPr algn="ctr" eaLnBrk="1" hangingPunct="1"/>
            <a:r>
              <a:rPr lang="it-IT" sz="4000" smtClean="0">
                <a:latin typeface="Tahoma" pitchFamily="34" charset="0"/>
                <a:cs typeface="Tahoma" pitchFamily="34" charset="0"/>
              </a:rPr>
              <a:t>BISF</a:t>
            </a:r>
            <a:endParaRPr lang="it-IT" sz="440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125538"/>
            <a:ext cx="8532812" cy="4175125"/>
          </a:xfrm>
        </p:spPr>
        <p:txBody>
          <a:bodyPr/>
          <a:lstStyle/>
          <a:p>
            <a:pPr marL="269875" indent="-269875" eaLnBrk="1" hangingPunct="1">
              <a:buFont typeface="Wingdings" pitchFamily="2" charset="2"/>
              <a:buNone/>
            </a:pPr>
            <a:r>
              <a:rPr lang="it-IT" sz="2200" dirty="0" smtClean="0">
                <a:latin typeface="Tahoma" pitchFamily="34" charset="0"/>
              </a:rPr>
              <a:t>	</a:t>
            </a:r>
            <a:r>
              <a:rPr lang="it-IT" sz="2200" u="sng" dirty="0" smtClean="0">
                <a:latin typeface="Tahoma" pitchFamily="34" charset="0"/>
              </a:rPr>
              <a:t>4 fattori</a:t>
            </a:r>
            <a:r>
              <a:rPr lang="it-IT" sz="2200" dirty="0" smtClean="0">
                <a:latin typeface="Tahoma" pitchFamily="34" charset="0"/>
              </a:rPr>
              <a:t> (Panzeri </a:t>
            </a:r>
            <a:r>
              <a:rPr lang="it-IT" sz="2200" i="1" dirty="0" err="1" smtClean="0">
                <a:latin typeface="Tahoma" pitchFamily="34" charset="0"/>
              </a:rPr>
              <a:t>et</a:t>
            </a:r>
            <a:r>
              <a:rPr lang="it-IT" sz="2200" i="1" dirty="0" smtClean="0">
                <a:latin typeface="Tahoma" pitchFamily="34" charset="0"/>
              </a:rPr>
              <a:t> al.</a:t>
            </a:r>
            <a:r>
              <a:rPr lang="it-IT" sz="2200" dirty="0" smtClean="0">
                <a:latin typeface="Tahoma" pitchFamily="34" charset="0"/>
              </a:rPr>
              <a:t>, 2009):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F1: Sessualità di coppia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F2: Sessualità autoerotica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F3: Insoddisfazione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F4: Sessualità anale</a:t>
            </a:r>
          </a:p>
          <a:p>
            <a:pPr marL="269875" indent="-269875" eaLnBrk="1" hangingPunct="1">
              <a:buFont typeface="Wingdings" pitchFamily="2" charset="2"/>
              <a:buNone/>
            </a:pPr>
            <a:endParaRPr lang="it-IT" sz="2200" dirty="0" smtClean="0">
              <a:latin typeface="Tahoma" pitchFamily="34" charset="0"/>
            </a:endParaRPr>
          </a:p>
          <a:p>
            <a:pPr marL="269875" indent="-269875" eaLnBrk="1" hangingPunct="1">
              <a:buFont typeface="Wingdings" pitchFamily="2" charset="2"/>
              <a:buNone/>
            </a:pPr>
            <a:r>
              <a:rPr lang="it-IT" sz="2200" dirty="0" smtClean="0">
                <a:latin typeface="Tahoma" pitchFamily="34" charset="0"/>
              </a:rPr>
              <a:t>	</a:t>
            </a:r>
            <a:r>
              <a:rPr lang="it-IT" sz="2200" u="sng" dirty="0" smtClean="0">
                <a:latin typeface="Tahoma" pitchFamily="34" charset="0"/>
              </a:rPr>
              <a:t>7 dimensioni</a:t>
            </a:r>
            <a:r>
              <a:rPr lang="it-IT" sz="2200" dirty="0" smtClean="0">
                <a:latin typeface="Tahoma" pitchFamily="34" charset="0"/>
              </a:rPr>
              <a:t> e </a:t>
            </a:r>
            <a:r>
              <a:rPr lang="it-IT" sz="2200" i="1" dirty="0" smtClean="0">
                <a:latin typeface="Tahoma" pitchFamily="34" charset="0"/>
              </a:rPr>
              <a:t>c-score </a:t>
            </a:r>
            <a:r>
              <a:rPr lang="it-IT" sz="2200" dirty="0" smtClean="0">
                <a:latin typeface="Tahoma" pitchFamily="34" charset="0"/>
              </a:rPr>
              <a:t>(</a:t>
            </a:r>
            <a:r>
              <a:rPr lang="it-IT" sz="2200" dirty="0" err="1" smtClean="0">
                <a:latin typeface="Tahoma" pitchFamily="34" charset="0"/>
              </a:rPr>
              <a:t>Mazer</a:t>
            </a:r>
            <a:r>
              <a:rPr lang="it-IT" sz="2200" dirty="0" smtClean="0">
                <a:latin typeface="Tahoma" pitchFamily="34" charset="0"/>
              </a:rPr>
              <a:t> </a:t>
            </a:r>
            <a:r>
              <a:rPr lang="it-IT" sz="2200" i="1" dirty="0" err="1" smtClean="0">
                <a:latin typeface="Tahoma" pitchFamily="34" charset="0"/>
              </a:rPr>
              <a:t>et</a:t>
            </a:r>
            <a:r>
              <a:rPr lang="it-IT" sz="2200" i="1" dirty="0" smtClean="0">
                <a:latin typeface="Tahoma" pitchFamily="34" charset="0"/>
              </a:rPr>
              <a:t> al</a:t>
            </a:r>
            <a:r>
              <a:rPr lang="it-IT" sz="2200" dirty="0" smtClean="0">
                <a:latin typeface="Tahoma" pitchFamily="34" charset="0"/>
              </a:rPr>
              <a:t>., 2000):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D1: Pensieri/Desideri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D2: Eccitazione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D3: Frequenza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D4: Ricettività/Iniziativa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D5: Piacere/Orgasmo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D6: Soddisfazione</a:t>
            </a:r>
          </a:p>
          <a:p>
            <a:pPr marL="269875" indent="-269875" eaLnBrk="1" hangingPunct="1"/>
            <a:r>
              <a:rPr lang="it-IT" sz="2200" dirty="0" smtClean="0">
                <a:latin typeface="Tahoma" pitchFamily="34" charset="0"/>
              </a:rPr>
              <a:t>D7: Problemi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flesso">
  <a:themeElements>
    <a:clrScheme name="Riflesso 14">
      <a:dk1>
        <a:srgbClr val="3333FF"/>
      </a:dk1>
      <a:lt1>
        <a:srgbClr val="FFFFFF"/>
      </a:lt1>
      <a:dk2>
        <a:srgbClr val="230F87"/>
      </a:dk2>
      <a:lt2>
        <a:srgbClr val="CDD7DF"/>
      </a:lt2>
      <a:accent1>
        <a:srgbClr val="9999FF"/>
      </a:accent1>
      <a:accent2>
        <a:srgbClr val="7850BA"/>
      </a:accent2>
      <a:accent3>
        <a:srgbClr val="ACAAC3"/>
      </a:accent3>
      <a:accent4>
        <a:srgbClr val="DADADA"/>
      </a:accent4>
      <a:accent5>
        <a:srgbClr val="CACAFF"/>
      </a:accent5>
      <a:accent6>
        <a:srgbClr val="6C48A8"/>
      </a:accent6>
      <a:hlink>
        <a:srgbClr val="66CCFF"/>
      </a:hlink>
      <a:folHlink>
        <a:srgbClr val="0796B3"/>
      </a:folHlink>
    </a:clrScheme>
    <a:fontScheme name="Rifless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flesso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10">
        <a:dk1>
          <a:srgbClr val="6600CC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1">
        <a:dk1>
          <a:srgbClr val="99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2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3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4">
        <a:dk1>
          <a:srgbClr val="3333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3286</TotalTime>
  <Words>713</Words>
  <Application>Microsoft Office PowerPoint</Application>
  <PresentationFormat>Presentazione su schermo (4:3)</PresentationFormat>
  <Paragraphs>126</Paragraphs>
  <Slides>21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21</vt:i4>
      </vt:variant>
    </vt:vector>
  </HeadingPairs>
  <TitlesOfParts>
    <vt:vector size="24" baseType="lpstr">
      <vt:lpstr>Riflesso</vt:lpstr>
      <vt:lpstr>Grafico</vt:lpstr>
      <vt:lpstr>Documento</vt:lpstr>
      <vt:lpstr>MODELLO DELLA BASSON (2000; 2001; 2002) </vt:lpstr>
      <vt:lpstr>Innamoramento e amore</vt:lpstr>
      <vt:lpstr>Diapositiva 3</vt:lpstr>
      <vt:lpstr>Diapositiva 4</vt:lpstr>
      <vt:lpstr>BASSON 2000</vt:lpstr>
      <vt:lpstr>Diapositiva 6</vt:lpstr>
      <vt:lpstr>Diapositiva 7</vt:lpstr>
      <vt:lpstr>Strumenti</vt:lpstr>
      <vt:lpstr>BISF</vt:lpstr>
      <vt:lpstr>PRQC</vt:lpstr>
      <vt:lpstr>IPOTESI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MASCHI (N = 144): CORRELAZIONE DI PEARSON </vt:lpstr>
      <vt:lpstr>FEMMINE (N = 145): CORRELAZIONE DI PEARSON </vt:lpstr>
      <vt:lpstr>CONCLUSIONI</vt:lpstr>
    </vt:vector>
  </TitlesOfParts>
  <Company>Truttlee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Hewlett-Packard Company</cp:lastModifiedBy>
  <cp:revision>113</cp:revision>
  <dcterms:created xsi:type="dcterms:W3CDTF">2004-09-22T19:39:28Z</dcterms:created>
  <dcterms:modified xsi:type="dcterms:W3CDTF">2017-11-03T09:32:09Z</dcterms:modified>
</cp:coreProperties>
</file>