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56" r:id="rId5"/>
    <p:sldId id="563" r:id="rId6"/>
    <p:sldId id="580" r:id="rId7"/>
    <p:sldId id="560" r:id="rId8"/>
    <p:sldId id="574" r:id="rId9"/>
    <p:sldId id="579" r:id="rId10"/>
    <p:sldId id="559" r:id="rId11"/>
    <p:sldId id="575" r:id="rId12"/>
    <p:sldId id="581" r:id="rId13"/>
    <p:sldId id="270" r:id="rId14"/>
    <p:sldId id="569" r:id="rId15"/>
    <p:sldId id="267" r:id="rId16"/>
    <p:sldId id="578" r:id="rId17"/>
  </p:sldIdLst>
  <p:sldSz cx="9144000" cy="6858000" type="screen4x3"/>
  <p:notesSz cx="6858000" cy="9144000"/>
  <p:defaultTextStyle>
    <a:defPPr>
      <a:defRPr lang="it-IT"/>
    </a:defPPr>
    <a:lvl1pPr algn="l" rtl="0" fontAlgn="base">
      <a:spcBef>
        <a:spcPct val="0"/>
      </a:spcBef>
      <a:spcAft>
        <a:spcPct val="0"/>
      </a:spcAft>
      <a:defRPr b="1" kern="1200">
        <a:solidFill>
          <a:schemeClr val="tx1"/>
        </a:solidFill>
        <a:latin typeface="Arial" pitchFamily="34" charset="0"/>
        <a:ea typeface="+mn-ea"/>
        <a:cs typeface="+mn-cs"/>
      </a:defRPr>
    </a:lvl1pPr>
    <a:lvl2pPr marL="457200" algn="l" rtl="0" fontAlgn="base">
      <a:spcBef>
        <a:spcPct val="0"/>
      </a:spcBef>
      <a:spcAft>
        <a:spcPct val="0"/>
      </a:spcAft>
      <a:defRPr b="1" kern="1200">
        <a:solidFill>
          <a:schemeClr val="tx1"/>
        </a:solidFill>
        <a:latin typeface="Arial" pitchFamily="34" charset="0"/>
        <a:ea typeface="+mn-ea"/>
        <a:cs typeface="+mn-cs"/>
      </a:defRPr>
    </a:lvl2pPr>
    <a:lvl3pPr marL="914400" algn="l" rtl="0" fontAlgn="base">
      <a:spcBef>
        <a:spcPct val="0"/>
      </a:spcBef>
      <a:spcAft>
        <a:spcPct val="0"/>
      </a:spcAft>
      <a:defRPr b="1" kern="1200">
        <a:solidFill>
          <a:schemeClr val="tx1"/>
        </a:solidFill>
        <a:latin typeface="Arial" pitchFamily="34" charset="0"/>
        <a:ea typeface="+mn-ea"/>
        <a:cs typeface="+mn-cs"/>
      </a:defRPr>
    </a:lvl3pPr>
    <a:lvl4pPr marL="1371600" algn="l" rtl="0" fontAlgn="base">
      <a:spcBef>
        <a:spcPct val="0"/>
      </a:spcBef>
      <a:spcAft>
        <a:spcPct val="0"/>
      </a:spcAft>
      <a:defRPr b="1" kern="1200">
        <a:solidFill>
          <a:schemeClr val="tx1"/>
        </a:solidFill>
        <a:latin typeface="Arial" pitchFamily="34" charset="0"/>
        <a:ea typeface="+mn-ea"/>
        <a:cs typeface="+mn-cs"/>
      </a:defRPr>
    </a:lvl4pPr>
    <a:lvl5pPr marL="1828800" algn="l" rtl="0" fontAlgn="base">
      <a:spcBef>
        <a:spcPct val="0"/>
      </a:spcBef>
      <a:spcAft>
        <a:spcPct val="0"/>
      </a:spcAft>
      <a:defRPr b="1" kern="1200">
        <a:solidFill>
          <a:schemeClr val="tx1"/>
        </a:solidFill>
        <a:latin typeface="Arial" pitchFamily="34" charset="0"/>
        <a:ea typeface="+mn-ea"/>
        <a:cs typeface="+mn-cs"/>
      </a:defRPr>
    </a:lvl5pPr>
    <a:lvl6pPr marL="2286000" algn="l" defTabSz="914400" rtl="0" eaLnBrk="1" latinLnBrk="0" hangingPunct="1">
      <a:defRPr b="1" kern="1200">
        <a:solidFill>
          <a:schemeClr val="tx1"/>
        </a:solidFill>
        <a:latin typeface="Arial" pitchFamily="34" charset="0"/>
        <a:ea typeface="+mn-ea"/>
        <a:cs typeface="+mn-cs"/>
      </a:defRPr>
    </a:lvl6pPr>
    <a:lvl7pPr marL="2743200" algn="l" defTabSz="914400" rtl="0" eaLnBrk="1" latinLnBrk="0" hangingPunct="1">
      <a:defRPr b="1" kern="1200">
        <a:solidFill>
          <a:schemeClr val="tx1"/>
        </a:solidFill>
        <a:latin typeface="Arial" pitchFamily="34" charset="0"/>
        <a:ea typeface="+mn-ea"/>
        <a:cs typeface="+mn-cs"/>
      </a:defRPr>
    </a:lvl7pPr>
    <a:lvl8pPr marL="3200400" algn="l" defTabSz="914400" rtl="0" eaLnBrk="1" latinLnBrk="0" hangingPunct="1">
      <a:defRPr b="1" kern="1200">
        <a:solidFill>
          <a:schemeClr val="tx1"/>
        </a:solidFill>
        <a:latin typeface="Arial" pitchFamily="34" charset="0"/>
        <a:ea typeface="+mn-ea"/>
        <a:cs typeface="+mn-cs"/>
      </a:defRPr>
    </a:lvl8pPr>
    <a:lvl9pPr marL="3657600" algn="l" defTabSz="914400" rtl="0" eaLnBrk="1" latinLnBrk="0" hangingPunct="1">
      <a:defRPr b="1"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elangelo Vianello" initials="MV" lastIdx="1" clrIdx="0">
    <p:extLst>
      <p:ext uri="{19B8F6BF-5375-455C-9EA6-DF929625EA0E}">
        <p15:presenceInfo xmlns:p15="http://schemas.microsoft.com/office/powerpoint/2012/main" userId="3f0314b9-555d-46d4-bdb0-a02ddfa7173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071B"/>
    <a:srgbClr val="006666"/>
    <a:srgbClr val="FF0000"/>
    <a:srgbClr val="B00000"/>
    <a:srgbClr val="CC0099"/>
    <a:srgbClr val="663300"/>
    <a:srgbClr val="FF9900"/>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ile medio 2 - Color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53" autoAdjust="0"/>
    <p:restoredTop sz="95064" autoAdjust="0"/>
  </p:normalViewPr>
  <p:slideViewPr>
    <p:cSldViewPr>
      <p:cViewPr varScale="1">
        <p:scale>
          <a:sx n="79" d="100"/>
          <a:sy n="79" d="100"/>
        </p:scale>
        <p:origin x="1738" y="67"/>
      </p:cViewPr>
      <p:guideLst>
        <p:guide orient="horz" pos="2160"/>
        <p:guide pos="2880"/>
      </p:guideLst>
    </p:cSldViewPr>
  </p:slideViewPr>
  <p:outlineViewPr>
    <p:cViewPr>
      <p:scale>
        <a:sx n="33" d="100"/>
        <a:sy n="33" d="100"/>
      </p:scale>
      <p:origin x="0" y="732"/>
    </p:cViewPr>
  </p:outlineViewPr>
  <p:notesTextViewPr>
    <p:cViewPr>
      <p:scale>
        <a:sx n="100" d="100"/>
        <a:sy n="100" d="100"/>
      </p:scale>
      <p:origin x="0" y="0"/>
    </p:cViewPr>
  </p:notesTextViewPr>
  <p:sorterViewPr>
    <p:cViewPr>
      <p:scale>
        <a:sx n="100" d="100"/>
        <a:sy n="100" d="100"/>
      </p:scale>
      <p:origin x="0" y="-1113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lla Rosa Anna" userId="a5a1abac-9f95-44bf-808a-0f966a4ec907" providerId="ADAL" clId="{648C246A-FE9C-4F72-A7BF-D3353D5B9A4E}"/>
    <pc:docChg chg="undo custSel modSld sldOrd">
      <pc:chgData name="Dalla Rosa Anna" userId="a5a1abac-9f95-44bf-808a-0f966a4ec907" providerId="ADAL" clId="{648C246A-FE9C-4F72-A7BF-D3353D5B9A4E}" dt="2020-12-09T16:01:52.743" v="1493" actId="20577"/>
      <pc:docMkLst>
        <pc:docMk/>
      </pc:docMkLst>
      <pc:sldChg chg="modSp">
        <pc:chgData name="Dalla Rosa Anna" userId="a5a1abac-9f95-44bf-808a-0f966a4ec907" providerId="ADAL" clId="{648C246A-FE9C-4F72-A7BF-D3353D5B9A4E}" dt="2020-12-09T16:01:52.743" v="1493" actId="20577"/>
        <pc:sldMkLst>
          <pc:docMk/>
          <pc:sldMk cId="927931849" sldId="267"/>
        </pc:sldMkLst>
        <pc:spChg chg="mod">
          <ac:chgData name="Dalla Rosa Anna" userId="a5a1abac-9f95-44bf-808a-0f966a4ec907" providerId="ADAL" clId="{648C246A-FE9C-4F72-A7BF-D3353D5B9A4E}" dt="2020-12-09T16:01:52.743" v="1493" actId="20577"/>
          <ac:spMkLst>
            <pc:docMk/>
            <pc:sldMk cId="927931849" sldId="267"/>
            <ac:spMk id="3" creationId="{089C0961-3DE7-F744-86C0-4735B1B78703}"/>
          </ac:spMkLst>
        </pc:spChg>
        <pc:spChg chg="mod">
          <ac:chgData name="Dalla Rosa Anna" userId="a5a1abac-9f95-44bf-808a-0f966a4ec907" providerId="ADAL" clId="{648C246A-FE9C-4F72-A7BF-D3353D5B9A4E}" dt="2020-12-07T12:08:49.720" v="1403" actId="20577"/>
          <ac:spMkLst>
            <pc:docMk/>
            <pc:sldMk cId="927931849" sldId="267"/>
            <ac:spMk id="4" creationId="{97270C0B-FDCF-4144-AAF1-3DF67DDCDC20}"/>
          </ac:spMkLst>
        </pc:spChg>
      </pc:sldChg>
      <pc:sldChg chg="modSp">
        <pc:chgData name="Dalla Rosa Anna" userId="a5a1abac-9f95-44bf-808a-0f966a4ec907" providerId="ADAL" clId="{648C246A-FE9C-4F72-A7BF-D3353D5B9A4E}" dt="2020-12-07T12:10:55.750" v="1436" actId="2"/>
        <pc:sldMkLst>
          <pc:docMk/>
          <pc:sldMk cId="2787511462" sldId="270"/>
        </pc:sldMkLst>
        <pc:graphicFrameChg chg="modGraphic">
          <ac:chgData name="Dalla Rosa Anna" userId="a5a1abac-9f95-44bf-808a-0f966a4ec907" providerId="ADAL" clId="{648C246A-FE9C-4F72-A7BF-D3353D5B9A4E}" dt="2020-12-07T12:10:55.750" v="1436" actId="2"/>
          <ac:graphicFrameMkLst>
            <pc:docMk/>
            <pc:sldMk cId="2787511462" sldId="270"/>
            <ac:graphicFrameMk id="190" creationId="{00000000-0000-0000-0000-000000000000}"/>
          </ac:graphicFrameMkLst>
        </pc:graphicFrameChg>
      </pc:sldChg>
      <pc:sldChg chg="modSp">
        <pc:chgData name="Dalla Rosa Anna" userId="a5a1abac-9f95-44bf-808a-0f966a4ec907" providerId="ADAL" clId="{648C246A-FE9C-4F72-A7BF-D3353D5B9A4E}" dt="2020-12-07T12:04:59.598" v="1367" actId="404"/>
        <pc:sldMkLst>
          <pc:docMk/>
          <pc:sldMk cId="1386837547" sldId="560"/>
        </pc:sldMkLst>
        <pc:spChg chg="mod">
          <ac:chgData name="Dalla Rosa Anna" userId="a5a1abac-9f95-44bf-808a-0f966a4ec907" providerId="ADAL" clId="{648C246A-FE9C-4F72-A7BF-D3353D5B9A4E}" dt="2020-12-07T12:04:59.598" v="1367" actId="404"/>
          <ac:spMkLst>
            <pc:docMk/>
            <pc:sldMk cId="1386837547" sldId="560"/>
            <ac:spMk id="3" creationId="{6096D654-4943-4DC8-89F9-9C1EE0268813}"/>
          </ac:spMkLst>
        </pc:spChg>
      </pc:sldChg>
      <pc:sldChg chg="modSp">
        <pc:chgData name="Dalla Rosa Anna" userId="a5a1abac-9f95-44bf-808a-0f966a4ec907" providerId="ADAL" clId="{648C246A-FE9C-4F72-A7BF-D3353D5B9A4E}" dt="2020-12-09T16:01:16.776" v="1487" actId="20577"/>
        <pc:sldMkLst>
          <pc:docMk/>
          <pc:sldMk cId="3993688243" sldId="569"/>
        </pc:sldMkLst>
        <pc:spChg chg="mod">
          <ac:chgData name="Dalla Rosa Anna" userId="a5a1abac-9f95-44bf-808a-0f966a4ec907" providerId="ADAL" clId="{648C246A-FE9C-4F72-A7BF-D3353D5B9A4E}" dt="2020-12-09T16:01:16.776" v="1487" actId="20577"/>
          <ac:spMkLst>
            <pc:docMk/>
            <pc:sldMk cId="3993688243" sldId="569"/>
            <ac:spMk id="6" creationId="{46C24C86-4D12-0D49-B520-2D58A8C2C27B}"/>
          </ac:spMkLst>
        </pc:spChg>
      </pc:sldChg>
      <pc:sldChg chg="ord">
        <pc:chgData name="Dalla Rosa Anna" userId="a5a1abac-9f95-44bf-808a-0f966a4ec907" providerId="ADAL" clId="{648C246A-FE9C-4F72-A7BF-D3353D5B9A4E}" dt="2020-12-07T12:08:09.896" v="1384"/>
        <pc:sldMkLst>
          <pc:docMk/>
          <pc:sldMk cId="109032054" sldId="574"/>
        </pc:sldMkLst>
      </pc:sldChg>
      <pc:sldChg chg="modSp">
        <pc:chgData name="Dalla Rosa Anna" userId="a5a1abac-9f95-44bf-808a-0f966a4ec907" providerId="ADAL" clId="{648C246A-FE9C-4F72-A7BF-D3353D5B9A4E}" dt="2020-12-07T12:07:08.814" v="1383"/>
        <pc:sldMkLst>
          <pc:docMk/>
          <pc:sldMk cId="4273693904" sldId="575"/>
        </pc:sldMkLst>
        <pc:spChg chg="mod">
          <ac:chgData name="Dalla Rosa Anna" userId="a5a1abac-9f95-44bf-808a-0f966a4ec907" providerId="ADAL" clId="{648C246A-FE9C-4F72-A7BF-D3353D5B9A4E}" dt="2020-12-07T12:07:08.814" v="1383"/>
          <ac:spMkLst>
            <pc:docMk/>
            <pc:sldMk cId="4273693904" sldId="575"/>
            <ac:spMk id="2" creationId="{2DD6B319-748F-4A96-B7F2-905810B7EA94}"/>
          </ac:spMkLst>
        </pc:spChg>
        <pc:spChg chg="mod">
          <ac:chgData name="Dalla Rosa Anna" userId="a5a1abac-9f95-44bf-808a-0f966a4ec907" providerId="ADAL" clId="{648C246A-FE9C-4F72-A7BF-D3353D5B9A4E}" dt="2020-12-07T12:07:01.960" v="1380" actId="255"/>
          <ac:spMkLst>
            <pc:docMk/>
            <pc:sldMk cId="4273693904" sldId="575"/>
            <ac:spMk id="3" creationId="{2A1E7F66-536E-4D80-8422-8C423AD4886B}"/>
          </ac:spMkLst>
        </pc:spChg>
      </pc:sldChg>
      <pc:sldChg chg="modSp ord">
        <pc:chgData name="Dalla Rosa Anna" userId="a5a1abac-9f95-44bf-808a-0f966a4ec907" providerId="ADAL" clId="{648C246A-FE9C-4F72-A7BF-D3353D5B9A4E}" dt="2020-12-07T12:10:56.433" v="1437" actId="2"/>
        <pc:sldMkLst>
          <pc:docMk/>
          <pc:sldMk cId="1238623604" sldId="578"/>
        </pc:sldMkLst>
        <pc:spChg chg="mod">
          <ac:chgData name="Dalla Rosa Anna" userId="a5a1abac-9f95-44bf-808a-0f966a4ec907" providerId="ADAL" clId="{648C246A-FE9C-4F72-A7BF-D3353D5B9A4E}" dt="2020-12-07T12:10:56.433" v="1437" actId="2"/>
          <ac:spMkLst>
            <pc:docMk/>
            <pc:sldMk cId="1238623604" sldId="578"/>
            <ac:spMk id="3" creationId="{2A1E7F66-536E-4D80-8422-8C423AD4886B}"/>
          </ac:spMkLst>
        </pc:spChg>
      </pc:sldChg>
      <pc:sldChg chg="modSp ord">
        <pc:chgData name="Dalla Rosa Anna" userId="a5a1abac-9f95-44bf-808a-0f966a4ec907" providerId="ADAL" clId="{648C246A-FE9C-4F72-A7BF-D3353D5B9A4E}" dt="2020-12-07T12:16:19.630" v="1452" actId="14100"/>
        <pc:sldMkLst>
          <pc:docMk/>
          <pc:sldMk cId="3190165258" sldId="579"/>
        </pc:sldMkLst>
        <pc:graphicFrameChg chg="mod modGraphic">
          <ac:chgData name="Dalla Rosa Anna" userId="a5a1abac-9f95-44bf-808a-0f966a4ec907" providerId="ADAL" clId="{648C246A-FE9C-4F72-A7BF-D3353D5B9A4E}" dt="2020-12-07T12:16:19.630" v="1452" actId="14100"/>
          <ac:graphicFrameMkLst>
            <pc:docMk/>
            <pc:sldMk cId="3190165258" sldId="579"/>
            <ac:graphicFrameMk id="4" creationId="{4FFDCAD0-ED12-484A-99C5-A61C3CD1DB03}"/>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atin typeface="Arial" charset="0"/>
              </a:defRPr>
            </a:lvl1pPr>
          </a:lstStyle>
          <a:p>
            <a:pPr>
              <a:defRPr/>
            </a:pPr>
            <a:endParaRPr lang="it-IT" dirty="0"/>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atin typeface="Arial" charset="0"/>
              </a:defRPr>
            </a:lvl1pPr>
          </a:lstStyle>
          <a:p>
            <a:pPr>
              <a:defRPr/>
            </a:pPr>
            <a:endParaRPr lang="it-IT" dirty="0"/>
          </a:p>
        </p:txBody>
      </p:sp>
      <p:sp>
        <p:nvSpPr>
          <p:cNvPr id="399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atin typeface="Arial" charset="0"/>
              </a:defRPr>
            </a:lvl1pPr>
          </a:lstStyle>
          <a:p>
            <a:pPr>
              <a:defRPr/>
            </a:pPr>
            <a:endParaRPr lang="it-IT" dirty="0"/>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Arial" charset="0"/>
              </a:defRPr>
            </a:lvl1pPr>
          </a:lstStyle>
          <a:p>
            <a:pPr>
              <a:defRPr/>
            </a:pPr>
            <a:fld id="{FB4E36FE-3933-477A-899E-C528FCEABCE4}" type="slidenum">
              <a:rPr lang="it-IT"/>
              <a:pPr>
                <a:defRPr/>
              </a:pPr>
              <a:t>‹N›</a:t>
            </a:fld>
            <a:endParaRPr lang="it-IT" dirty="0"/>
          </a:p>
        </p:txBody>
      </p:sp>
    </p:spTree>
    <p:extLst>
      <p:ext uri="{BB962C8B-B14F-4D97-AF65-F5344CB8AC3E}">
        <p14:creationId xmlns:p14="http://schemas.microsoft.com/office/powerpoint/2010/main" val="34590958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pPr>
              <a:defRPr/>
            </a:pPr>
            <a:fld id="{FB4E36FE-3933-477A-899E-C528FCEABCE4}" type="slidenum">
              <a:rPr lang="it-IT" smtClean="0"/>
              <a:pPr>
                <a:defRPr/>
              </a:pPr>
              <a:t>1</a:t>
            </a:fld>
            <a:endParaRPr lang="it-IT" dirty="0"/>
          </a:p>
        </p:txBody>
      </p:sp>
    </p:spTree>
    <p:extLst>
      <p:ext uri="{BB962C8B-B14F-4D97-AF65-F5344CB8AC3E}">
        <p14:creationId xmlns:p14="http://schemas.microsoft.com/office/powerpoint/2010/main" val="687171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pPr>
              <a:defRPr/>
            </a:pPr>
            <a:fld id="{FB4E36FE-3933-477A-899E-C528FCEABCE4}" type="slidenum">
              <a:rPr lang="it-IT" smtClean="0"/>
              <a:pPr>
                <a:defRPr/>
              </a:pPr>
              <a:t>2</a:t>
            </a:fld>
            <a:endParaRPr lang="it-IT" dirty="0"/>
          </a:p>
        </p:txBody>
      </p:sp>
    </p:spTree>
    <p:extLst>
      <p:ext uri="{BB962C8B-B14F-4D97-AF65-F5344CB8AC3E}">
        <p14:creationId xmlns:p14="http://schemas.microsoft.com/office/powerpoint/2010/main" val="24533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7" name="Rectangle 2">
            <a:extLst>
              <a:ext uri="{FF2B5EF4-FFF2-40B4-BE49-F238E27FC236}">
                <a16:creationId xmlns:a16="http://schemas.microsoft.com/office/drawing/2014/main" id="{DD12D6BE-AA5B-46B1-9EF0-2F87BF677F37}"/>
              </a:ext>
            </a:extLst>
          </p:cNvPr>
          <p:cNvSpPr>
            <a:spLocks noChangeArrowheads="1"/>
          </p:cNvSpPr>
          <p:nvPr userDrawn="1"/>
        </p:nvSpPr>
        <p:spPr bwMode="auto">
          <a:xfrm>
            <a:off x="0" y="-26988"/>
            <a:ext cx="9155113" cy="6884988"/>
          </a:xfrm>
          <a:prstGeom prst="rect">
            <a:avLst/>
          </a:prstGeom>
          <a:solidFill>
            <a:srgbClr val="B3071B"/>
          </a:solidFill>
          <a:ln w="9525">
            <a:noFill/>
            <a:miter lim="800000"/>
            <a:headEnd/>
            <a:tailEnd/>
          </a:ln>
        </p:spPr>
        <p:txBody>
          <a:bodyPr wrap="none" rIns="360000" anchor="ctr"/>
          <a:lstStyle/>
          <a:p>
            <a:pPr algn="r"/>
            <a:endParaRPr lang="it-IT" sz="2400" dirty="0">
              <a:solidFill>
                <a:schemeClr val="bg1"/>
              </a:solidFill>
            </a:endParaRPr>
          </a:p>
        </p:txBody>
      </p:sp>
      <p:pic>
        <p:nvPicPr>
          <p:cNvPr id="8" name="Picture 3" descr="SigilloLogoLAST_WhiteOK">
            <a:extLst>
              <a:ext uri="{FF2B5EF4-FFF2-40B4-BE49-F238E27FC236}">
                <a16:creationId xmlns:a16="http://schemas.microsoft.com/office/drawing/2014/main" id="{9FE2A4F4-0B49-4D53-AC2C-2B9D79AE663E}"/>
              </a:ext>
            </a:extLst>
          </p:cNvPr>
          <p:cNvPicPr>
            <a:picLocks noChangeAspect="1" noChangeArrowheads="1"/>
          </p:cNvPicPr>
          <p:nvPr userDrawn="1"/>
        </p:nvPicPr>
        <p:blipFill>
          <a:blip r:embed="rId2" cstate="print"/>
          <a:srcRect/>
          <a:stretch>
            <a:fillRect/>
          </a:stretch>
        </p:blipFill>
        <p:spPr bwMode="auto">
          <a:xfrm>
            <a:off x="3421856" y="517977"/>
            <a:ext cx="2300288" cy="1028700"/>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it-IT" dirty="0"/>
          </a:p>
        </p:txBody>
      </p:sp>
      <p:sp>
        <p:nvSpPr>
          <p:cNvPr id="5"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it-IT" dirty="0"/>
          </a:p>
        </p:txBody>
      </p:sp>
      <p:sp>
        <p:nvSpPr>
          <p:cNvPr id="6"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0DA98BCC-B1B6-4369-A551-4B0E2AA3E5EC}" type="slidenum">
              <a:rPr lang="it-IT"/>
              <a:pPr>
                <a:defRPr/>
              </a:pPr>
              <a:t>‹N›</a:t>
            </a:fld>
            <a:endParaRPr lang="it-IT"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it-IT" dirty="0"/>
          </a:p>
        </p:txBody>
      </p:sp>
      <p:sp>
        <p:nvSpPr>
          <p:cNvPr id="5"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it-IT" dirty="0"/>
          </a:p>
        </p:txBody>
      </p:sp>
      <p:sp>
        <p:nvSpPr>
          <p:cNvPr id="6"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260978DE-AD37-4D0C-8958-922E78912FD5}" type="slidenum">
              <a:rPr lang="it-IT"/>
              <a:pPr>
                <a:defRPr/>
              </a:pPr>
              <a:t>‹N›</a:t>
            </a:fld>
            <a:endParaRPr lang="it-IT"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olo e testo sopra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p>
            <a:r>
              <a:rPr lang="it-IT" dirty="0"/>
              <a:t>Fare clic per modificare lo stile del titolo</a:t>
            </a:r>
          </a:p>
        </p:txBody>
      </p:sp>
      <p:sp>
        <p:nvSpPr>
          <p:cNvPr id="3" name="Segnaposto testo 2"/>
          <p:cNvSpPr>
            <a:spLocks noGrp="1"/>
          </p:cNvSpPr>
          <p:nvPr>
            <p:ph type="body" sz="half" idx="1"/>
          </p:nvPr>
        </p:nvSpPr>
        <p:spPr>
          <a:xfrm>
            <a:off x="457200" y="1600200"/>
            <a:ext cx="8229600" cy="21859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57200" y="3938588"/>
            <a:ext cx="8229600" cy="2187575"/>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Date Placeholder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it-IT" dirty="0"/>
          </a:p>
        </p:txBody>
      </p:sp>
      <p:sp>
        <p:nvSpPr>
          <p:cNvPr id="6" name="Footer Placeholder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it-IT" dirty="0"/>
          </a:p>
        </p:txBody>
      </p:sp>
      <p:sp>
        <p:nvSpPr>
          <p:cNvPr id="7" name="Slide Number Placeholder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B82FD13A-287D-4EBC-B273-34168C8BC1FD}" type="slidenum">
              <a:rPr lang="it-IT"/>
              <a:pPr>
                <a:defRPr/>
              </a:pPr>
              <a:t>‹N›</a:t>
            </a:fld>
            <a:endParaRPr lang="it-IT"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37D92713-AC22-4B0F-90CF-BAB925CE79C2}"/>
              </a:ext>
            </a:extLst>
          </p:cNvPr>
          <p:cNvSpPr>
            <a:spLocks noChangeArrowheads="1"/>
          </p:cNvSpPr>
          <p:nvPr userDrawn="1"/>
        </p:nvSpPr>
        <p:spPr bwMode="auto">
          <a:xfrm>
            <a:off x="0" y="-26988"/>
            <a:ext cx="9155113" cy="1368426"/>
          </a:xfrm>
          <a:prstGeom prst="rect">
            <a:avLst/>
          </a:prstGeom>
          <a:solidFill>
            <a:srgbClr val="B3071B"/>
          </a:solidFill>
          <a:ln w="9525">
            <a:noFill/>
            <a:miter lim="800000"/>
            <a:headEnd/>
            <a:tailEnd/>
          </a:ln>
        </p:spPr>
        <p:txBody>
          <a:bodyPr wrap="none" rIns="360000" anchor="ctr"/>
          <a:lstStyle/>
          <a:p>
            <a:pPr algn="r"/>
            <a:endParaRPr lang="it-IT" sz="2400" dirty="0">
              <a:solidFill>
                <a:schemeClr val="bg1"/>
              </a:solidFill>
            </a:endParaRPr>
          </a:p>
        </p:txBody>
      </p:sp>
      <p:pic>
        <p:nvPicPr>
          <p:cNvPr id="8" name="Picture 3" descr="SigilloLogoLAST_WhiteOK">
            <a:extLst>
              <a:ext uri="{FF2B5EF4-FFF2-40B4-BE49-F238E27FC236}">
                <a16:creationId xmlns:a16="http://schemas.microsoft.com/office/drawing/2014/main" id="{8F5E243F-6230-47CA-9463-2901A795AE1C}"/>
              </a:ext>
            </a:extLst>
          </p:cNvPr>
          <p:cNvPicPr>
            <a:picLocks noChangeAspect="1" noChangeArrowheads="1"/>
          </p:cNvPicPr>
          <p:nvPr userDrawn="1"/>
        </p:nvPicPr>
        <p:blipFill>
          <a:blip r:embed="rId2" cstate="print"/>
          <a:srcRect/>
          <a:stretch>
            <a:fillRect/>
          </a:stretch>
        </p:blipFill>
        <p:spPr bwMode="auto">
          <a:xfrm>
            <a:off x="184150" y="96838"/>
            <a:ext cx="2300288" cy="1028700"/>
          </a:xfrm>
          <a:prstGeom prst="rect">
            <a:avLst/>
          </a:prstGeom>
          <a:noFill/>
          <a:ln w="9525">
            <a:noFill/>
            <a:miter lim="800000"/>
            <a:headEnd/>
            <a:tailEnd/>
          </a:ln>
        </p:spPr>
      </p:pic>
      <p:sp>
        <p:nvSpPr>
          <p:cNvPr id="2" name="Titolo 1"/>
          <p:cNvSpPr>
            <a:spLocks noGrp="1"/>
          </p:cNvSpPr>
          <p:nvPr>
            <p:ph type="title"/>
          </p:nvPr>
        </p:nvSpPr>
        <p:spPr/>
        <p:txBody>
          <a:bodyPr/>
          <a:lstStyle>
            <a:lvl1pPr>
              <a:defRPr sz="3200"/>
            </a:lvl1pPr>
          </a:lstStyle>
          <a:p>
            <a:r>
              <a:rPr lang="it-IT" dirty="0"/>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7" name="Rectangle 2">
            <a:extLst>
              <a:ext uri="{FF2B5EF4-FFF2-40B4-BE49-F238E27FC236}">
                <a16:creationId xmlns:a16="http://schemas.microsoft.com/office/drawing/2014/main" id="{C35425DA-4736-4C03-AE35-77CEA1E0C952}"/>
              </a:ext>
            </a:extLst>
          </p:cNvPr>
          <p:cNvSpPr>
            <a:spLocks noChangeArrowheads="1"/>
          </p:cNvSpPr>
          <p:nvPr userDrawn="1"/>
        </p:nvSpPr>
        <p:spPr bwMode="auto">
          <a:xfrm>
            <a:off x="0" y="-26988"/>
            <a:ext cx="9155113" cy="1368426"/>
          </a:xfrm>
          <a:prstGeom prst="rect">
            <a:avLst/>
          </a:prstGeom>
          <a:solidFill>
            <a:srgbClr val="B3071B"/>
          </a:solidFill>
          <a:ln w="9525">
            <a:noFill/>
            <a:miter lim="800000"/>
            <a:headEnd/>
            <a:tailEnd/>
          </a:ln>
        </p:spPr>
        <p:txBody>
          <a:bodyPr wrap="none" rIns="360000" anchor="ctr"/>
          <a:lstStyle/>
          <a:p>
            <a:pPr algn="r"/>
            <a:endParaRPr lang="it-IT" sz="2400" dirty="0">
              <a:solidFill>
                <a:schemeClr val="bg1"/>
              </a:solidFill>
            </a:endParaRPr>
          </a:p>
        </p:txBody>
      </p:sp>
      <p:pic>
        <p:nvPicPr>
          <p:cNvPr id="8" name="Picture 3" descr="SigilloLogoLAST_WhiteOK">
            <a:extLst>
              <a:ext uri="{FF2B5EF4-FFF2-40B4-BE49-F238E27FC236}">
                <a16:creationId xmlns:a16="http://schemas.microsoft.com/office/drawing/2014/main" id="{FD901582-87DA-4150-84BF-3AA09205A6CE}"/>
              </a:ext>
            </a:extLst>
          </p:cNvPr>
          <p:cNvPicPr>
            <a:picLocks noChangeAspect="1" noChangeArrowheads="1"/>
          </p:cNvPicPr>
          <p:nvPr userDrawn="1"/>
        </p:nvPicPr>
        <p:blipFill>
          <a:blip r:embed="rId2" cstate="print"/>
          <a:srcRect/>
          <a:stretch>
            <a:fillRect/>
          </a:stretch>
        </p:blipFill>
        <p:spPr bwMode="auto">
          <a:xfrm>
            <a:off x="184150" y="96838"/>
            <a:ext cx="2300288" cy="1028700"/>
          </a:xfrm>
          <a:prstGeom prst="rect">
            <a:avLst/>
          </a:prstGeom>
          <a:noFill/>
          <a:ln w="9525">
            <a:noFill/>
            <a:miter lim="800000"/>
            <a:headEnd/>
            <a:tailEnd/>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215B6CA3-A864-4E02-B311-19C70483A120}"/>
              </a:ext>
            </a:extLst>
          </p:cNvPr>
          <p:cNvSpPr>
            <a:spLocks noChangeArrowheads="1"/>
          </p:cNvSpPr>
          <p:nvPr userDrawn="1"/>
        </p:nvSpPr>
        <p:spPr bwMode="auto">
          <a:xfrm>
            <a:off x="0" y="-26988"/>
            <a:ext cx="9155113" cy="1368426"/>
          </a:xfrm>
          <a:prstGeom prst="rect">
            <a:avLst/>
          </a:prstGeom>
          <a:solidFill>
            <a:srgbClr val="B3071B"/>
          </a:solidFill>
          <a:ln w="9525">
            <a:noFill/>
            <a:miter lim="800000"/>
            <a:headEnd/>
            <a:tailEnd/>
          </a:ln>
        </p:spPr>
        <p:txBody>
          <a:bodyPr wrap="none" rIns="360000" anchor="ctr"/>
          <a:lstStyle/>
          <a:p>
            <a:pPr algn="r"/>
            <a:endParaRPr lang="it-IT" sz="2400" dirty="0">
              <a:solidFill>
                <a:schemeClr val="bg1"/>
              </a:solidFill>
            </a:endParaRPr>
          </a:p>
        </p:txBody>
      </p:sp>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8531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8531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pic>
        <p:nvPicPr>
          <p:cNvPr id="9" name="Picture 3" descr="SigilloLogoLAST_WhiteOK">
            <a:extLst>
              <a:ext uri="{FF2B5EF4-FFF2-40B4-BE49-F238E27FC236}">
                <a16:creationId xmlns:a16="http://schemas.microsoft.com/office/drawing/2014/main" id="{CA7A7187-2469-4D7C-A616-B84F4D8B62A6}"/>
              </a:ext>
            </a:extLst>
          </p:cNvPr>
          <p:cNvPicPr>
            <a:picLocks noChangeAspect="1" noChangeArrowheads="1"/>
          </p:cNvPicPr>
          <p:nvPr userDrawn="1"/>
        </p:nvPicPr>
        <p:blipFill>
          <a:blip r:embed="rId2" cstate="print"/>
          <a:srcRect/>
          <a:stretch>
            <a:fillRect/>
          </a:stretch>
        </p:blipFill>
        <p:spPr bwMode="auto">
          <a:xfrm>
            <a:off x="184150" y="96838"/>
            <a:ext cx="2300288" cy="1028700"/>
          </a:xfrm>
          <a:prstGeom prst="rect">
            <a:avLst/>
          </a:prstGeom>
          <a:noFill/>
          <a:ln w="9525">
            <a:noFill/>
            <a:miter lim="800000"/>
            <a:headEnd/>
            <a:tailEnd/>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Rectangle 2">
            <a:extLst>
              <a:ext uri="{FF2B5EF4-FFF2-40B4-BE49-F238E27FC236}">
                <a16:creationId xmlns:a16="http://schemas.microsoft.com/office/drawing/2014/main" id="{877FF793-6BB1-4ED7-A4E1-2B02DAAB10F7}"/>
              </a:ext>
            </a:extLst>
          </p:cNvPr>
          <p:cNvSpPr>
            <a:spLocks noChangeArrowheads="1"/>
          </p:cNvSpPr>
          <p:nvPr userDrawn="1"/>
        </p:nvSpPr>
        <p:spPr bwMode="auto">
          <a:xfrm>
            <a:off x="0" y="-26988"/>
            <a:ext cx="9155113" cy="1368426"/>
          </a:xfrm>
          <a:prstGeom prst="rect">
            <a:avLst/>
          </a:prstGeom>
          <a:solidFill>
            <a:srgbClr val="B3071B"/>
          </a:solidFill>
          <a:ln w="9525">
            <a:noFill/>
            <a:miter lim="800000"/>
            <a:headEnd/>
            <a:tailEnd/>
          </a:ln>
        </p:spPr>
        <p:txBody>
          <a:bodyPr wrap="none" rIns="360000" anchor="ctr"/>
          <a:lstStyle/>
          <a:p>
            <a:pPr algn="r"/>
            <a:endParaRPr lang="it-IT" sz="2400" dirty="0">
              <a:solidFill>
                <a:schemeClr val="bg1"/>
              </a:solidFill>
            </a:endParaRPr>
          </a:p>
        </p:txBody>
      </p:sp>
      <p:pic>
        <p:nvPicPr>
          <p:cNvPr id="11" name="Picture 3" descr="SigilloLogoLAST_WhiteOK">
            <a:extLst>
              <a:ext uri="{FF2B5EF4-FFF2-40B4-BE49-F238E27FC236}">
                <a16:creationId xmlns:a16="http://schemas.microsoft.com/office/drawing/2014/main" id="{FF0986D0-B8DF-4B34-AAA2-CA8D0B3B7A86}"/>
              </a:ext>
            </a:extLst>
          </p:cNvPr>
          <p:cNvPicPr>
            <a:picLocks noChangeAspect="1" noChangeArrowheads="1"/>
          </p:cNvPicPr>
          <p:nvPr userDrawn="1"/>
        </p:nvPicPr>
        <p:blipFill>
          <a:blip r:embed="rId2" cstate="print"/>
          <a:srcRect/>
          <a:stretch>
            <a:fillRect/>
          </a:stretch>
        </p:blipFill>
        <p:spPr bwMode="auto">
          <a:xfrm>
            <a:off x="184150" y="96838"/>
            <a:ext cx="2300288" cy="1028700"/>
          </a:xfrm>
          <a:prstGeom prst="rect">
            <a:avLst/>
          </a:prstGeom>
          <a:noFill/>
          <a:ln w="9525">
            <a:noFill/>
            <a:miter lim="800000"/>
            <a:headEnd/>
            <a:tailEnd/>
          </a:ln>
        </p:spPr>
      </p:pic>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stili del testo dello schema</a:t>
            </a:r>
          </a:p>
        </p:txBody>
      </p:sp>
      <p:sp>
        <p:nvSpPr>
          <p:cNvPr id="4" name="Segnaposto contenuto 3"/>
          <p:cNvSpPr>
            <a:spLocks noGrp="1"/>
          </p:cNvSpPr>
          <p:nvPr>
            <p:ph sz="half" idx="2"/>
          </p:nvPr>
        </p:nvSpPr>
        <p:spPr>
          <a:xfrm>
            <a:off x="457200" y="2174874"/>
            <a:ext cx="4040188" cy="427846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42784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90C5368E-37A8-4E62-AD5E-7405C9D5ECF7}"/>
              </a:ext>
            </a:extLst>
          </p:cNvPr>
          <p:cNvSpPr>
            <a:spLocks noChangeArrowheads="1"/>
          </p:cNvSpPr>
          <p:nvPr userDrawn="1"/>
        </p:nvSpPr>
        <p:spPr bwMode="auto">
          <a:xfrm>
            <a:off x="0" y="-26988"/>
            <a:ext cx="9155113" cy="1368426"/>
          </a:xfrm>
          <a:prstGeom prst="rect">
            <a:avLst/>
          </a:prstGeom>
          <a:solidFill>
            <a:srgbClr val="B3071B"/>
          </a:solidFill>
          <a:ln w="9525">
            <a:noFill/>
            <a:miter lim="800000"/>
            <a:headEnd/>
            <a:tailEnd/>
          </a:ln>
        </p:spPr>
        <p:txBody>
          <a:bodyPr wrap="none" rIns="360000" anchor="ctr"/>
          <a:lstStyle/>
          <a:p>
            <a:pPr algn="r"/>
            <a:endParaRPr lang="it-IT" sz="2400" dirty="0">
              <a:solidFill>
                <a:schemeClr val="bg1"/>
              </a:solidFill>
            </a:endParaRPr>
          </a:p>
        </p:txBody>
      </p:sp>
      <p:pic>
        <p:nvPicPr>
          <p:cNvPr id="7" name="Picture 3" descr="SigilloLogoLAST_WhiteOK">
            <a:extLst>
              <a:ext uri="{FF2B5EF4-FFF2-40B4-BE49-F238E27FC236}">
                <a16:creationId xmlns:a16="http://schemas.microsoft.com/office/drawing/2014/main" id="{DD663F98-8E00-4A2E-A95D-3F6E37C3388C}"/>
              </a:ext>
            </a:extLst>
          </p:cNvPr>
          <p:cNvPicPr>
            <a:picLocks noChangeAspect="1" noChangeArrowheads="1"/>
          </p:cNvPicPr>
          <p:nvPr userDrawn="1"/>
        </p:nvPicPr>
        <p:blipFill>
          <a:blip r:embed="rId2" cstate="print"/>
          <a:srcRect/>
          <a:stretch>
            <a:fillRect/>
          </a:stretch>
        </p:blipFill>
        <p:spPr bwMode="auto">
          <a:xfrm>
            <a:off x="184150" y="96838"/>
            <a:ext cx="2300288" cy="1028700"/>
          </a:xfrm>
          <a:prstGeom prst="rect">
            <a:avLst/>
          </a:prstGeom>
          <a:noFill/>
          <a:ln w="9525">
            <a:noFill/>
            <a:miter lim="800000"/>
            <a:headEnd/>
            <a:tailEnd/>
          </a:ln>
        </p:spPr>
      </p:pic>
      <p:sp>
        <p:nvSpPr>
          <p:cNvPr id="2" name="Titolo 1"/>
          <p:cNvSpPr>
            <a:spLocks noGrp="1"/>
          </p:cNvSpPr>
          <p:nvPr>
            <p:ph type="title"/>
          </p:nvPr>
        </p:nvSpPr>
        <p:spPr/>
        <p:txBody>
          <a:bodyPr/>
          <a:lstStyle/>
          <a:p>
            <a:r>
              <a:rPr lang="it-IT"/>
              <a:t>Fare clic per modificare lo stile del titolo</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it-IT" dirty="0"/>
          </a:p>
        </p:txBody>
      </p:sp>
      <p:sp>
        <p:nvSpPr>
          <p:cNvPr id="6" name="Footer Placeholder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it-IT" dirty="0"/>
          </a:p>
        </p:txBody>
      </p:sp>
      <p:sp>
        <p:nvSpPr>
          <p:cNvPr id="7" name="Slide Number Placeholder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6FC82FBE-D45A-4F59-954E-F74168A113F2}" type="slidenum">
              <a:rPr lang="it-IT"/>
              <a:pPr>
                <a:defRPr/>
              </a:pPr>
              <a:t>‹N›</a:t>
            </a:fld>
            <a:endParaRPr lang="it-IT"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dirty="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it-IT" dirty="0"/>
          </a:p>
        </p:txBody>
      </p:sp>
      <p:sp>
        <p:nvSpPr>
          <p:cNvPr id="6" name="Footer Placeholder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it-IT" dirty="0"/>
          </a:p>
        </p:txBody>
      </p:sp>
      <p:sp>
        <p:nvSpPr>
          <p:cNvPr id="7" name="Slide Number Placeholder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C7BFF886-C5E6-4561-BA83-90D64CCDBE6B}" type="slidenum">
              <a:rPr lang="it-IT"/>
              <a:pPr>
                <a:defRPr/>
              </a:pPr>
              <a:t>‹N›</a:t>
            </a:fld>
            <a:endParaRPr lang="it-IT"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90800" y="274638"/>
            <a:ext cx="6096000" cy="70609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dirty="0"/>
              <a:t>Fare clic per modificare lo stile del titolo</a:t>
            </a:r>
          </a:p>
        </p:txBody>
      </p:sp>
      <p:sp>
        <p:nvSpPr>
          <p:cNvPr id="2051" name="Rectangle 3"/>
          <p:cNvSpPr>
            <a:spLocks noGrp="1" noChangeArrowheads="1"/>
          </p:cNvSpPr>
          <p:nvPr>
            <p:ph type="body" idx="1"/>
          </p:nvPr>
        </p:nvSpPr>
        <p:spPr bwMode="auto">
          <a:xfrm>
            <a:off x="457200" y="1600200"/>
            <a:ext cx="8229600" cy="49831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bg1"/>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elearning.unipd.it/scuolapsicologia/pluginfile.php/200222/mod_folder/content/0/EsempioCIScenario.docx?forcedownload=1" TargetMode="External"/><Relationship Id="rId2" Type="http://schemas.openxmlformats.org/officeDocument/2006/relationships/hyperlink" Target="https://elearning.unipd.it/scuolapsicologia/pluginfile.php/200222/mod_folder/content/0/CriticalIncidentInterview.docx?forcedownload=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3071B"/>
        </a:solidFill>
        <a:effectLst/>
      </p:bgPr>
    </p:bg>
    <p:spTree>
      <p:nvGrpSpPr>
        <p:cNvPr id="1" name=""/>
        <p:cNvGrpSpPr/>
        <p:nvPr/>
      </p:nvGrpSpPr>
      <p:grpSpPr>
        <a:xfrm>
          <a:off x="0" y="0"/>
          <a:ext cx="0" cy="0"/>
          <a:chOff x="0" y="0"/>
          <a:chExt cx="0" cy="0"/>
        </a:xfrm>
      </p:grpSpPr>
      <p:sp>
        <p:nvSpPr>
          <p:cNvPr id="3074" name="Rectangle 3"/>
          <p:cNvSpPr>
            <a:spLocks noGrp="1" noChangeArrowheads="1"/>
          </p:cNvSpPr>
          <p:nvPr>
            <p:ph type="subTitle" idx="1"/>
          </p:nvPr>
        </p:nvSpPr>
        <p:spPr>
          <a:xfrm>
            <a:off x="395536" y="1628800"/>
            <a:ext cx="8424936" cy="4896544"/>
          </a:xfrm>
        </p:spPr>
        <p:txBody>
          <a:bodyPr/>
          <a:lstStyle/>
          <a:p>
            <a:pPr eaLnBrk="1" hangingPunct="1"/>
            <a:r>
              <a:rPr lang="it-IT" sz="2400" dirty="0">
                <a:solidFill>
                  <a:schemeClr val="bg1"/>
                </a:solidFill>
                <a:latin typeface="+mn-lt"/>
              </a:rPr>
              <a:t>Corso di laurea magistrale in </a:t>
            </a:r>
            <a:br>
              <a:rPr lang="it-IT" sz="2400" b="1" dirty="0">
                <a:solidFill>
                  <a:schemeClr val="bg1"/>
                </a:solidFill>
                <a:latin typeface="+mn-lt"/>
              </a:rPr>
            </a:br>
            <a:r>
              <a:rPr lang="it-IT" sz="2400" b="1" i="1" dirty="0">
                <a:solidFill>
                  <a:schemeClr val="bg1"/>
                </a:solidFill>
                <a:latin typeface="+mn-lt"/>
              </a:rPr>
              <a:t>Psicologia Sociale, del Lavoro e della Comunicazione</a:t>
            </a:r>
            <a:br>
              <a:rPr lang="it-IT" sz="2400" b="1" dirty="0">
                <a:solidFill>
                  <a:schemeClr val="bg1"/>
                </a:solidFill>
                <a:latin typeface="+mn-lt"/>
              </a:rPr>
            </a:br>
            <a:r>
              <a:rPr lang="it-IT" sz="2400" b="1" dirty="0">
                <a:solidFill>
                  <a:schemeClr val="bg1"/>
                </a:solidFill>
                <a:latin typeface="+mn-lt"/>
              </a:rPr>
              <a:t>A.A. 2020/2021</a:t>
            </a:r>
          </a:p>
          <a:p>
            <a:pPr eaLnBrk="1" hangingPunct="1"/>
            <a:endParaRPr lang="it-IT" sz="2400" b="1" dirty="0">
              <a:solidFill>
                <a:schemeClr val="bg1"/>
              </a:solidFill>
              <a:latin typeface="+mn-lt"/>
            </a:endParaRPr>
          </a:p>
          <a:p>
            <a:pPr eaLnBrk="1" hangingPunct="1"/>
            <a:r>
              <a:rPr lang="it-IT" sz="2000" dirty="0">
                <a:solidFill>
                  <a:schemeClr val="bg1"/>
                </a:solidFill>
              </a:rPr>
              <a:t>Insegnamento di Selezione del Personale</a:t>
            </a:r>
          </a:p>
          <a:p>
            <a:pPr eaLnBrk="1" hangingPunct="1"/>
            <a:r>
              <a:rPr lang="it-IT" sz="2000" b="1" dirty="0">
                <a:solidFill>
                  <a:schemeClr val="bg1"/>
                </a:solidFill>
                <a:latin typeface="+mn-lt"/>
              </a:rPr>
              <a:t> </a:t>
            </a:r>
            <a:endParaRPr lang="it-IT" sz="2800" i="1" dirty="0">
              <a:solidFill>
                <a:schemeClr val="bg1"/>
              </a:solidFill>
            </a:endParaRPr>
          </a:p>
          <a:p>
            <a:pPr eaLnBrk="1" hangingPunct="1"/>
            <a:r>
              <a:rPr lang="it-IT" sz="4000" b="1" dirty="0">
                <a:solidFill>
                  <a:schemeClr val="bg1"/>
                </a:solidFill>
              </a:rPr>
              <a:t>Linee guida per le e</a:t>
            </a:r>
            <a:r>
              <a:rPr lang="it-IT" sz="4000" b="1" dirty="0">
                <a:solidFill>
                  <a:schemeClr val="bg1"/>
                </a:solidFill>
                <a:latin typeface="+mn-lt"/>
              </a:rPr>
              <a:t>sercitazioni</a:t>
            </a:r>
          </a:p>
          <a:p>
            <a:pPr eaLnBrk="1" hangingPunct="1"/>
            <a:r>
              <a:rPr lang="it-IT" sz="1800" b="1" dirty="0">
                <a:solidFill>
                  <a:schemeClr val="bg1"/>
                </a:solidFill>
              </a:rPr>
              <a:t>Prof. Michelangelo Vianello</a:t>
            </a:r>
          </a:p>
          <a:p>
            <a:pPr eaLnBrk="1" hangingPunct="1"/>
            <a:r>
              <a:rPr lang="it-IT" sz="1800" b="1" dirty="0">
                <a:solidFill>
                  <a:schemeClr val="bg1"/>
                </a:solidFill>
              </a:rPr>
              <a:t>Tutor: Alessandro Meneghini e Anna Dalla Rosa </a:t>
            </a:r>
          </a:p>
          <a:p>
            <a:pPr eaLnBrk="1" hangingPunct="1"/>
            <a:endParaRPr lang="it-IT" sz="2800" b="1" dirty="0">
              <a:solidFill>
                <a:schemeClr val="bg1"/>
              </a:solidFill>
              <a:latin typeface="+mn-lt"/>
            </a:endParaRPr>
          </a:p>
          <a:p>
            <a:pPr eaLnBrk="1" hangingPunct="1"/>
            <a:endParaRPr lang="it-IT" sz="2000" b="1" dirty="0">
              <a:solidFill>
                <a:schemeClr val="bg1"/>
              </a:solidFill>
              <a:latin typeface="+mn-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Shape 744"/>
          <p:cNvSpPr txBox="1">
            <a:spLocks noGrp="1"/>
          </p:cNvSpPr>
          <p:nvPr>
            <p:ph type="title"/>
          </p:nvPr>
        </p:nvSpPr>
        <p:spPr>
          <a:xfrm>
            <a:off x="1907704" y="0"/>
            <a:ext cx="6569150" cy="1080000"/>
          </a:xfrm>
          <a:prstGeom prst="rect">
            <a:avLst/>
          </a:prstGeom>
        </p:spPr>
        <p:txBody>
          <a:bodyPr lIns="45699" tIns="45699" rIns="45699" bIns="45699"/>
          <a:lstStyle>
            <a:lvl1pPr>
              <a:defRPr sz="3600">
                <a:solidFill>
                  <a:schemeClr val="accent3">
                    <a:lumOff val="44000"/>
                  </a:schemeClr>
                </a:solidFill>
              </a:defRPr>
            </a:lvl1pPr>
          </a:lstStyle>
          <a:p>
            <a:r>
              <a:rPr lang="it-IT" dirty="0"/>
              <a:t>Criteri</a:t>
            </a:r>
            <a:r>
              <a:rPr dirty="0"/>
              <a:t> di valutazione</a:t>
            </a:r>
          </a:p>
        </p:txBody>
      </p:sp>
      <p:graphicFrame>
        <p:nvGraphicFramePr>
          <p:cNvPr id="190" name="Tabella 1"/>
          <p:cNvGraphicFramePr/>
          <p:nvPr>
            <p:extLst>
              <p:ext uri="{D42A27DB-BD31-4B8C-83A1-F6EECF244321}">
                <p14:modId xmlns:p14="http://schemas.microsoft.com/office/powerpoint/2010/main" val="861433485"/>
              </p:ext>
            </p:extLst>
          </p:nvPr>
        </p:nvGraphicFramePr>
        <p:xfrm>
          <a:off x="376769" y="2060848"/>
          <a:ext cx="8390462" cy="3568037"/>
        </p:xfrm>
        <a:graphic>
          <a:graphicData uri="http://schemas.openxmlformats.org/drawingml/2006/table">
            <a:tbl>
              <a:tblPr/>
              <a:tblGrid>
                <a:gridCol w="701426">
                  <a:extLst>
                    <a:ext uri="{9D8B030D-6E8A-4147-A177-3AD203B41FA5}">
                      <a16:colId xmlns:a16="http://schemas.microsoft.com/office/drawing/2014/main" val="4239048396"/>
                    </a:ext>
                  </a:extLst>
                </a:gridCol>
                <a:gridCol w="2001174">
                  <a:extLst>
                    <a:ext uri="{9D8B030D-6E8A-4147-A177-3AD203B41FA5}">
                      <a16:colId xmlns:a16="http://schemas.microsoft.com/office/drawing/2014/main" val="20000"/>
                    </a:ext>
                  </a:extLst>
                </a:gridCol>
                <a:gridCol w="5687862">
                  <a:extLst>
                    <a:ext uri="{9D8B030D-6E8A-4147-A177-3AD203B41FA5}">
                      <a16:colId xmlns:a16="http://schemas.microsoft.com/office/drawing/2014/main" val="20001"/>
                    </a:ext>
                  </a:extLst>
                </a:gridCol>
              </a:tblGrid>
              <a:tr h="367637">
                <a:tc>
                  <a:txBody>
                    <a:bodyPr/>
                    <a:lstStyle/>
                    <a:p>
                      <a:pPr algn="ctr">
                        <a:defRPr sz="1800"/>
                      </a:pPr>
                      <a:r>
                        <a:rPr lang="it-IT" sz="1600" b="1" dirty="0"/>
                        <a:t>Peso</a:t>
                      </a:r>
                      <a:endParaRPr sz="1600" b="1" dirty="0"/>
                    </a:p>
                  </a:txBody>
                  <a:tcPr horzOverflow="overflow"/>
                </a:tc>
                <a:tc>
                  <a:txBody>
                    <a:bodyPr/>
                    <a:lstStyle/>
                    <a:p>
                      <a:pPr algn="ctr">
                        <a:defRPr sz="1800"/>
                      </a:pPr>
                      <a:r>
                        <a:rPr lang="it-IT" sz="1600" b="1" dirty="0"/>
                        <a:t>Attività</a:t>
                      </a:r>
                      <a:endParaRPr sz="1600" b="1" dirty="0"/>
                    </a:p>
                  </a:txBody>
                  <a:tcPr horzOverflow="overflow"/>
                </a:tc>
                <a:tc>
                  <a:txBody>
                    <a:bodyPr/>
                    <a:lstStyle/>
                    <a:p>
                      <a:pPr algn="ctr">
                        <a:defRPr sz="1800"/>
                      </a:pPr>
                      <a:r>
                        <a:rPr sz="1600" b="1" dirty="0"/>
                        <a:t>Criteri di valutazione</a:t>
                      </a:r>
                    </a:p>
                  </a:txBody>
                  <a:tcPr horzOverflow="overflow"/>
                </a:tc>
                <a:extLst>
                  <a:ext uri="{0D108BD9-81ED-4DB2-BD59-A6C34878D82A}">
                    <a16:rowId xmlns:a16="http://schemas.microsoft.com/office/drawing/2014/main" val="10000"/>
                  </a:ext>
                </a:extLst>
              </a:tr>
              <a:tr h="367637">
                <a:tc rowSpan="3">
                  <a:txBody>
                    <a:bodyPr/>
                    <a:lstStyle/>
                    <a:p>
                      <a:pPr algn="ctr">
                        <a:defRPr sz="1800"/>
                      </a:pPr>
                      <a:r>
                        <a:rPr lang="it-IT" sz="1600" dirty="0"/>
                        <a:t>15%</a:t>
                      </a:r>
                      <a:endParaRPr sz="1600" dirty="0"/>
                    </a:p>
                  </a:txBody>
                  <a:tcPr anchor="ctr" horzOverflow="overflow"/>
                </a:tc>
                <a:tc rowSpan="3">
                  <a:txBody>
                    <a:bodyPr/>
                    <a:lstStyle/>
                    <a:p>
                      <a:pPr algn="l">
                        <a:defRPr sz="1800"/>
                      </a:pPr>
                      <a:r>
                        <a:rPr lang="it-IT" sz="1600" dirty="0"/>
                        <a:t>Critical Incident Interview</a:t>
                      </a:r>
                      <a:endParaRPr sz="1600" dirty="0"/>
                    </a:p>
                  </a:txBody>
                  <a:tcPr anchor="ctr" horzOverflow="overflow"/>
                </a:tc>
                <a:tc>
                  <a:txBody>
                    <a:bodyPr/>
                    <a:lstStyle/>
                    <a:p>
                      <a:pPr marL="0" indent="0" algn="just">
                        <a:buSzPct val="100000"/>
                        <a:buFont typeface="Arial"/>
                        <a:buNone/>
                        <a:defRPr sz="1800"/>
                      </a:pPr>
                      <a:endParaRPr lang="it-IT" sz="1600" dirty="0"/>
                    </a:p>
                    <a:p>
                      <a:pPr marL="0" indent="0" algn="just">
                        <a:buSzPct val="100000"/>
                        <a:buFont typeface="Arial"/>
                        <a:buNone/>
                        <a:defRPr sz="1800"/>
                      </a:pPr>
                      <a:r>
                        <a:rPr lang="it-IT" sz="1600" dirty="0"/>
                        <a:t>Utilità dell’incidente critico e dello scenario per la valutazione del requisito.</a:t>
                      </a:r>
                    </a:p>
                    <a:p>
                      <a:pPr marL="0" indent="0" algn="just">
                        <a:buSzPct val="100000"/>
                        <a:buFont typeface="Arial"/>
                        <a:buNone/>
                        <a:defRPr sz="1800"/>
                      </a:pPr>
                      <a:endParaRPr lang="it-IT" sz="1600" dirty="0"/>
                    </a:p>
                  </a:txBody>
                  <a:tcPr horzOverflow="overflow">
                    <a:solidFill>
                      <a:schemeClr val="bg1"/>
                    </a:solidFill>
                  </a:tcPr>
                </a:tc>
                <a:extLst>
                  <a:ext uri="{0D108BD9-81ED-4DB2-BD59-A6C34878D82A}">
                    <a16:rowId xmlns:a16="http://schemas.microsoft.com/office/drawing/2014/main" val="10003"/>
                  </a:ext>
                </a:extLst>
              </a:tr>
              <a:tr h="367637">
                <a:tc vMerge="1">
                  <a:txBody>
                    <a:bodyPr/>
                    <a:lstStyle/>
                    <a:p>
                      <a:pPr algn="ctr">
                        <a:defRPr sz="1800"/>
                      </a:pPr>
                      <a:endParaRPr sz="1600" dirty="0"/>
                    </a:p>
                  </a:txBody>
                  <a:tcPr anchor="ctr" horzOverflow="overflow"/>
                </a:tc>
                <a:tc vMerge="1">
                  <a:txBody>
                    <a:bodyPr/>
                    <a:lstStyle/>
                    <a:p>
                      <a:pPr algn="l">
                        <a:defRPr sz="1800"/>
                      </a:pPr>
                      <a:endParaRPr sz="1600" dirty="0"/>
                    </a:p>
                  </a:txBody>
                  <a:tcPr anchor="ctr" horzOverflow="overflow"/>
                </a:tc>
                <a:tc>
                  <a:txBody>
                    <a:bodyPr/>
                    <a:lstStyle/>
                    <a:p>
                      <a:pPr marL="0" indent="0" algn="just">
                        <a:buSzPct val="100000"/>
                        <a:buFont typeface="Arial"/>
                        <a:buNone/>
                        <a:defRPr sz="1800"/>
                      </a:pPr>
                      <a:endParaRPr lang="it-IT" sz="1600" dirty="0"/>
                    </a:p>
                    <a:p>
                      <a:pPr marL="0" indent="0" algn="just">
                        <a:buSzPct val="100000"/>
                        <a:buFont typeface="Arial"/>
                        <a:buNone/>
                        <a:defRPr sz="1800"/>
                      </a:pPr>
                      <a:r>
                        <a:rPr lang="it-IT" sz="1600" dirty="0"/>
                        <a:t>Precisa definizione del requisito oggetto di valutazione a fronte dell’incidente critico.</a:t>
                      </a:r>
                    </a:p>
                    <a:p>
                      <a:pPr marL="285750" indent="-285750" algn="just">
                        <a:buSzPct val="100000"/>
                        <a:buFont typeface="Arial"/>
                        <a:buChar char="•"/>
                        <a:defRPr sz="1800"/>
                      </a:pPr>
                      <a:endParaRPr sz="1600" dirty="0"/>
                    </a:p>
                  </a:txBody>
                  <a:tcPr horzOverflow="overflow">
                    <a:solidFill>
                      <a:schemeClr val="bg1"/>
                    </a:solidFill>
                  </a:tcPr>
                </a:tc>
                <a:extLst>
                  <a:ext uri="{0D108BD9-81ED-4DB2-BD59-A6C34878D82A}">
                    <a16:rowId xmlns:a16="http://schemas.microsoft.com/office/drawing/2014/main" val="2803126622"/>
                  </a:ext>
                </a:extLst>
              </a:tr>
              <a:tr h="367637">
                <a:tc vMerge="1">
                  <a:txBody>
                    <a:bodyPr/>
                    <a:lstStyle/>
                    <a:p>
                      <a:pPr algn="ctr">
                        <a:defRPr sz="1800"/>
                      </a:pPr>
                      <a:endParaRPr sz="1600" dirty="0"/>
                    </a:p>
                  </a:txBody>
                  <a:tcPr anchor="ctr" horzOverflow="overflow"/>
                </a:tc>
                <a:tc vMerge="1">
                  <a:txBody>
                    <a:bodyPr/>
                    <a:lstStyle/>
                    <a:p>
                      <a:pPr algn="l">
                        <a:defRPr sz="1800"/>
                      </a:pPr>
                      <a:endParaRPr sz="1600" dirty="0"/>
                    </a:p>
                  </a:txBody>
                  <a:tcPr anchor="ctr" horzOverflow="overflow"/>
                </a:tc>
                <a:tc>
                  <a:txBody>
                    <a:bodyPr/>
                    <a:lstStyle/>
                    <a:p>
                      <a:pPr marL="0" marR="0" lvl="0" indent="0" algn="just" defTabSz="914400" rtl="0" eaLnBrk="1" fontAlgn="auto" latinLnBrk="0" hangingPunct="1">
                        <a:lnSpc>
                          <a:spcPct val="100000"/>
                        </a:lnSpc>
                        <a:spcBef>
                          <a:spcPts val="0"/>
                        </a:spcBef>
                        <a:spcAft>
                          <a:spcPts val="0"/>
                        </a:spcAft>
                        <a:buClrTx/>
                        <a:buSzPct val="100000"/>
                        <a:buFont typeface="Arial"/>
                        <a:buNone/>
                        <a:tabLst/>
                        <a:defRPr sz="1800"/>
                      </a:pPr>
                      <a:endParaRPr lang="it-IT" sz="1600" dirty="0"/>
                    </a:p>
                    <a:p>
                      <a:pPr marL="0" marR="0" lvl="0" indent="0" algn="just" defTabSz="914400" rtl="0" eaLnBrk="1" fontAlgn="auto" latinLnBrk="0" hangingPunct="1">
                        <a:lnSpc>
                          <a:spcPct val="100000"/>
                        </a:lnSpc>
                        <a:spcBef>
                          <a:spcPts val="0"/>
                        </a:spcBef>
                        <a:spcAft>
                          <a:spcPts val="0"/>
                        </a:spcAft>
                        <a:buClrTx/>
                        <a:buSzPct val="100000"/>
                        <a:buFont typeface="Arial"/>
                        <a:buNone/>
                        <a:tabLst/>
                        <a:defRPr sz="1800"/>
                      </a:pPr>
                      <a:r>
                        <a:rPr lang="it-IT" sz="1600" dirty="0"/>
                        <a:t>Inserimento di un descrittore comportamentale per ogni livello di valutazione.</a:t>
                      </a:r>
                    </a:p>
                    <a:p>
                      <a:pPr marL="285750" indent="-285750" algn="just">
                        <a:buSzPct val="100000"/>
                        <a:buFont typeface="Arial"/>
                        <a:buChar char="•"/>
                        <a:defRPr sz="1800"/>
                      </a:pPr>
                      <a:endParaRPr sz="1600" dirty="0"/>
                    </a:p>
                  </a:txBody>
                  <a:tcPr horzOverflow="overflow">
                    <a:solidFill>
                      <a:schemeClr val="bg1"/>
                    </a:solidFill>
                  </a:tcPr>
                </a:tc>
                <a:extLst>
                  <a:ext uri="{0D108BD9-81ED-4DB2-BD59-A6C34878D82A}">
                    <a16:rowId xmlns:a16="http://schemas.microsoft.com/office/drawing/2014/main" val="4229022882"/>
                  </a:ext>
                </a:extLst>
              </a:tr>
            </a:tbl>
          </a:graphicData>
        </a:graphic>
      </p:graphicFrame>
      <p:sp>
        <p:nvSpPr>
          <p:cNvPr id="191" name="Rectangle 1"/>
          <p:cNvSpPr txBox="1"/>
          <p:nvPr/>
        </p:nvSpPr>
        <p:spPr>
          <a:xfrm>
            <a:off x="1016000" y="2168454"/>
            <a:ext cx="127000" cy="61736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nchor="ctr">
            <a:spAutoFit/>
          </a:bodyPr>
          <a:lstStyle>
            <a:lvl1pPr>
              <a:defRPr sz="1800"/>
            </a:lvl1pPr>
          </a:lstStyle>
          <a:p>
            <a:br>
              <a:rPr dirty="0"/>
            </a:br>
            <a:endParaRPr dirty="0"/>
          </a:p>
        </p:txBody>
      </p:sp>
    </p:spTree>
    <p:extLst>
      <p:ext uri="{BB962C8B-B14F-4D97-AF65-F5344CB8AC3E}">
        <p14:creationId xmlns:p14="http://schemas.microsoft.com/office/powerpoint/2010/main" val="2787511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184F57-8D4C-1248-A39F-D27C519E8249}"/>
              </a:ext>
            </a:extLst>
          </p:cNvPr>
          <p:cNvSpPr>
            <a:spLocks noGrp="1"/>
          </p:cNvSpPr>
          <p:nvPr>
            <p:ph type="title"/>
          </p:nvPr>
        </p:nvSpPr>
        <p:spPr/>
        <p:txBody>
          <a:bodyPr/>
          <a:lstStyle/>
          <a:p>
            <a:r>
              <a:rPr lang="it-IT" dirty="0"/>
              <a:t>Scadenze</a:t>
            </a:r>
          </a:p>
        </p:txBody>
      </p:sp>
      <p:sp>
        <p:nvSpPr>
          <p:cNvPr id="6" name="Segnaposto contenuto 2">
            <a:extLst>
              <a:ext uri="{FF2B5EF4-FFF2-40B4-BE49-F238E27FC236}">
                <a16:creationId xmlns:a16="http://schemas.microsoft.com/office/drawing/2014/main" id="{46C24C86-4D12-0D49-B520-2D58A8C2C27B}"/>
              </a:ext>
            </a:extLst>
          </p:cNvPr>
          <p:cNvSpPr>
            <a:spLocks noGrp="1"/>
          </p:cNvSpPr>
          <p:nvPr>
            <p:ph idx="1"/>
          </p:nvPr>
        </p:nvSpPr>
        <p:spPr>
          <a:xfrm>
            <a:off x="457200" y="1916832"/>
            <a:ext cx="8229600" cy="4608512"/>
          </a:xfrm>
        </p:spPr>
        <p:txBody>
          <a:bodyPr/>
          <a:lstStyle/>
          <a:p>
            <a:pPr marL="0" indent="0">
              <a:buNone/>
            </a:pPr>
            <a:r>
              <a:rPr lang="it-IT" sz="2800" dirty="0"/>
              <a:t>Il documento deve essere caricato in wiki (non allegato via email), potete usare altri strumenti per la scrittura condivisa.</a:t>
            </a:r>
          </a:p>
          <a:p>
            <a:pPr marL="0" indent="0">
              <a:buNone/>
            </a:pPr>
            <a:endParaRPr lang="it-IT" sz="2800" dirty="0"/>
          </a:p>
          <a:p>
            <a:r>
              <a:rPr lang="it-IT" sz="2800" dirty="0"/>
              <a:t>Caricare bozza del wiki entro </a:t>
            </a:r>
            <a:r>
              <a:rPr lang="it-IT" sz="2800" b="1" dirty="0"/>
              <a:t>Domenica 13 dicembre ore 21</a:t>
            </a:r>
            <a:br>
              <a:rPr lang="it-IT" sz="2800" dirty="0"/>
            </a:br>
            <a:r>
              <a:rPr lang="it-IT" sz="2800" dirty="0"/>
              <a:t>Feedback intermedio: </a:t>
            </a:r>
            <a:r>
              <a:rPr lang="it-IT" sz="2800" b="1" dirty="0"/>
              <a:t>Lunedì 14 dicembre ore 21</a:t>
            </a:r>
          </a:p>
          <a:p>
            <a:r>
              <a:rPr lang="it-IT" sz="2800" dirty="0"/>
              <a:t>Scadenza per la consegna definitiva: </a:t>
            </a:r>
            <a:r>
              <a:rPr lang="it-IT" sz="2800" b="1" dirty="0"/>
              <a:t>Venerdì</a:t>
            </a:r>
            <a:r>
              <a:rPr lang="it-IT" sz="2800" dirty="0"/>
              <a:t> </a:t>
            </a:r>
            <a:r>
              <a:rPr lang="it-IT" sz="2800" b="1" dirty="0"/>
              <a:t>18 dicembre ore 21</a:t>
            </a:r>
            <a:br>
              <a:rPr lang="it-IT" dirty="0"/>
            </a:br>
            <a:endParaRPr lang="it-IT" dirty="0"/>
          </a:p>
        </p:txBody>
      </p:sp>
    </p:spTree>
    <p:extLst>
      <p:ext uri="{BB962C8B-B14F-4D97-AF65-F5344CB8AC3E}">
        <p14:creationId xmlns:p14="http://schemas.microsoft.com/office/powerpoint/2010/main" val="39936882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89C0961-3DE7-F744-86C0-4735B1B78703}"/>
              </a:ext>
            </a:extLst>
          </p:cNvPr>
          <p:cNvSpPr>
            <a:spLocks noGrp="1"/>
          </p:cNvSpPr>
          <p:nvPr>
            <p:ph idx="1"/>
          </p:nvPr>
        </p:nvSpPr>
        <p:spPr>
          <a:xfrm>
            <a:off x="457200" y="1600200"/>
            <a:ext cx="8229600" cy="4133056"/>
          </a:xfrm>
        </p:spPr>
        <p:txBody>
          <a:bodyPr/>
          <a:lstStyle/>
          <a:p>
            <a:pPr marL="0" indent="0" algn="ctr">
              <a:buNone/>
            </a:pPr>
            <a:r>
              <a:rPr lang="it-IT" sz="2800" b="1" dirty="0"/>
              <a:t>Peer evaluation a fine corso (dal 19 dicembre al 21 dicembre ore 12:00). </a:t>
            </a:r>
          </a:p>
          <a:p>
            <a:pPr marL="0" indent="0">
              <a:buNone/>
            </a:pPr>
            <a:r>
              <a:rPr lang="it-IT" sz="2800" dirty="0"/>
              <a:t>Vi verrà chiesto di valutare l’impegno dei vostri compagni di gruppo nello svolgimento delle attività oggetto di valutazione.</a:t>
            </a:r>
          </a:p>
          <a:p>
            <a:pPr marL="0" indent="0">
              <a:buNone/>
            </a:pPr>
            <a:r>
              <a:rPr lang="it-IT" sz="2800" dirty="0"/>
              <a:t>Il punteggio ottenuto dalla peer evaluation andrà a ponderare il 30% del punteggio individuale ottenuto attraverso il lavoro di gruppo/esercitazione.</a:t>
            </a:r>
          </a:p>
        </p:txBody>
      </p:sp>
      <p:sp>
        <p:nvSpPr>
          <p:cNvPr id="4" name="Shape 744">
            <a:extLst>
              <a:ext uri="{FF2B5EF4-FFF2-40B4-BE49-F238E27FC236}">
                <a16:creationId xmlns:a16="http://schemas.microsoft.com/office/drawing/2014/main" id="{97270C0B-FDCF-4144-AAF1-3DF67DDCDC20}"/>
              </a:ext>
            </a:extLst>
          </p:cNvPr>
          <p:cNvSpPr txBox="1">
            <a:spLocks noGrp="1"/>
          </p:cNvSpPr>
          <p:nvPr>
            <p:ph type="title"/>
          </p:nvPr>
        </p:nvSpPr>
        <p:spPr>
          <a:prstGeom prst="rect">
            <a:avLst/>
          </a:prstGeom>
        </p:spPr>
        <p:txBody>
          <a:bodyPr lIns="45699" tIns="45699" rIns="45699" bIns="45699"/>
          <a:lstStyle>
            <a:lvl1pPr>
              <a:defRPr sz="3600">
                <a:solidFill>
                  <a:schemeClr val="accent3">
                    <a:lumOff val="44000"/>
                  </a:schemeClr>
                </a:solidFill>
              </a:defRPr>
            </a:lvl1pPr>
          </a:lstStyle>
          <a:p>
            <a:r>
              <a:rPr lang="it-IT" dirty="0"/>
              <a:t>Peer Evaluation</a:t>
            </a:r>
            <a:endParaRPr dirty="0"/>
          </a:p>
        </p:txBody>
      </p:sp>
    </p:spTree>
    <p:extLst>
      <p:ext uri="{BB962C8B-B14F-4D97-AF65-F5344CB8AC3E}">
        <p14:creationId xmlns:p14="http://schemas.microsoft.com/office/powerpoint/2010/main" val="927931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D6B319-748F-4A96-B7F2-905810B7EA94}"/>
              </a:ext>
            </a:extLst>
          </p:cNvPr>
          <p:cNvSpPr>
            <a:spLocks noGrp="1"/>
          </p:cNvSpPr>
          <p:nvPr>
            <p:ph type="title"/>
          </p:nvPr>
        </p:nvSpPr>
        <p:spPr/>
        <p:txBody>
          <a:bodyPr/>
          <a:lstStyle/>
          <a:p>
            <a:r>
              <a:rPr lang="it-IT" dirty="0"/>
              <a:t>Esercitazione Critical Incident Interview</a:t>
            </a:r>
          </a:p>
        </p:txBody>
      </p:sp>
      <p:sp>
        <p:nvSpPr>
          <p:cNvPr id="3" name="Segnaposto contenuto 2">
            <a:extLst>
              <a:ext uri="{FF2B5EF4-FFF2-40B4-BE49-F238E27FC236}">
                <a16:creationId xmlns:a16="http://schemas.microsoft.com/office/drawing/2014/main" id="{2A1E7F66-536E-4D80-8422-8C423AD4886B}"/>
              </a:ext>
            </a:extLst>
          </p:cNvPr>
          <p:cNvSpPr>
            <a:spLocks noGrp="1"/>
          </p:cNvSpPr>
          <p:nvPr>
            <p:ph idx="1"/>
          </p:nvPr>
        </p:nvSpPr>
        <p:spPr>
          <a:xfrm>
            <a:off x="457200" y="1844824"/>
            <a:ext cx="8229600" cy="4623122"/>
          </a:xfrm>
        </p:spPr>
        <p:txBody>
          <a:bodyPr/>
          <a:lstStyle/>
          <a:p>
            <a:pPr marL="0" indent="0">
              <a:buNone/>
            </a:pPr>
            <a:endParaRPr lang="it-IT" sz="2000" dirty="0"/>
          </a:p>
          <a:p>
            <a:pPr marL="0" indent="0">
              <a:buNone/>
            </a:pPr>
            <a:r>
              <a:rPr lang="it-IT" sz="2000" dirty="0"/>
              <a:t>Gruppo A: Abilità sociali</a:t>
            </a:r>
          </a:p>
          <a:p>
            <a:pPr marL="0" indent="0">
              <a:buNone/>
            </a:pPr>
            <a:r>
              <a:rPr lang="it-IT" sz="2000" dirty="0"/>
              <a:t>Gruppo B: Intelligenza emotiva</a:t>
            </a:r>
          </a:p>
          <a:p>
            <a:pPr marL="0" indent="0">
              <a:buNone/>
            </a:pPr>
            <a:r>
              <a:rPr lang="it-IT" sz="2000" dirty="0"/>
              <a:t>Gruppo C: Intelligenza emotiva/sociale</a:t>
            </a:r>
          </a:p>
          <a:p>
            <a:pPr marL="0" indent="0">
              <a:buNone/>
            </a:pPr>
            <a:r>
              <a:rPr lang="it-IT" sz="2000" dirty="0"/>
              <a:t>Gruppo D: Abilità sociali</a:t>
            </a:r>
          </a:p>
          <a:p>
            <a:pPr marL="0" indent="0">
              <a:buNone/>
            </a:pPr>
            <a:r>
              <a:rPr lang="it-IT" sz="2000" dirty="0"/>
              <a:t>Gruppo E: Orientamento al cliente</a:t>
            </a:r>
          </a:p>
          <a:p>
            <a:pPr marL="0" indent="0">
              <a:buNone/>
            </a:pPr>
            <a:r>
              <a:rPr lang="it-IT" sz="2000" dirty="0"/>
              <a:t>Gruppo F: Integrità morale</a:t>
            </a:r>
          </a:p>
          <a:p>
            <a:pPr marL="0" indent="0">
              <a:buNone/>
            </a:pPr>
            <a:r>
              <a:rPr lang="it-IT" sz="2000" dirty="0"/>
              <a:t>Gruppo G: Intelligenza emotiva </a:t>
            </a:r>
          </a:p>
          <a:p>
            <a:pPr marL="0" indent="0">
              <a:buNone/>
            </a:pPr>
            <a:r>
              <a:rPr lang="it-IT" sz="2000" dirty="0"/>
              <a:t>Gruppo H: Intelligenza emotiva</a:t>
            </a:r>
          </a:p>
          <a:p>
            <a:pPr marL="0" indent="0">
              <a:buNone/>
            </a:pPr>
            <a:r>
              <a:rPr lang="it-IT" sz="2000" dirty="0"/>
              <a:t>Gruppo I: Adaptive Selling Behavior</a:t>
            </a:r>
          </a:p>
          <a:p>
            <a:pPr marL="0" indent="0">
              <a:buNone/>
            </a:pPr>
            <a:endParaRPr lang="it-IT" sz="1800" dirty="0"/>
          </a:p>
          <a:p>
            <a:pPr marL="0" indent="0">
              <a:buNone/>
            </a:pPr>
            <a:endParaRPr lang="it-IT" sz="1800" dirty="0"/>
          </a:p>
        </p:txBody>
      </p:sp>
    </p:spTree>
    <p:extLst>
      <p:ext uri="{BB962C8B-B14F-4D97-AF65-F5344CB8AC3E}">
        <p14:creationId xmlns:p14="http://schemas.microsoft.com/office/powerpoint/2010/main" val="1238623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B3071B"/>
        </a:solidFill>
        <a:effectLst/>
      </p:bgPr>
    </p:bg>
    <p:spTree>
      <p:nvGrpSpPr>
        <p:cNvPr id="1" name=""/>
        <p:cNvGrpSpPr/>
        <p:nvPr/>
      </p:nvGrpSpPr>
      <p:grpSpPr>
        <a:xfrm>
          <a:off x="0" y="0"/>
          <a:ext cx="0" cy="0"/>
          <a:chOff x="0" y="0"/>
          <a:chExt cx="0" cy="0"/>
        </a:xfrm>
      </p:grpSpPr>
      <p:sp>
        <p:nvSpPr>
          <p:cNvPr id="3074" name="Rectangle 3"/>
          <p:cNvSpPr>
            <a:spLocks noGrp="1" noChangeArrowheads="1"/>
          </p:cNvSpPr>
          <p:nvPr>
            <p:ph type="subTitle" idx="1"/>
          </p:nvPr>
        </p:nvSpPr>
        <p:spPr>
          <a:xfrm>
            <a:off x="359532" y="2564904"/>
            <a:ext cx="8424936" cy="1728192"/>
          </a:xfrm>
        </p:spPr>
        <p:txBody>
          <a:bodyPr/>
          <a:lstStyle/>
          <a:p>
            <a:pPr eaLnBrk="1" hangingPunct="1"/>
            <a:r>
              <a:rPr lang="it-IT" b="1" dirty="0">
                <a:solidFill>
                  <a:schemeClr val="bg1"/>
                </a:solidFill>
                <a:latin typeface="+mn-lt"/>
              </a:rPr>
              <a:t>Attività 3</a:t>
            </a:r>
          </a:p>
          <a:p>
            <a:pPr eaLnBrk="1" hangingPunct="1"/>
            <a:r>
              <a:rPr lang="it-IT" b="1" dirty="0">
                <a:solidFill>
                  <a:schemeClr val="bg1"/>
                </a:solidFill>
                <a:latin typeface="+mn-lt"/>
              </a:rPr>
              <a:t>Critical incident Int</a:t>
            </a:r>
            <a:r>
              <a:rPr lang="it-IT" b="1" dirty="0">
                <a:solidFill>
                  <a:schemeClr val="bg1"/>
                </a:solidFill>
              </a:rPr>
              <a:t>erview </a:t>
            </a:r>
          </a:p>
          <a:p>
            <a:pPr eaLnBrk="1" hangingPunct="1"/>
            <a:r>
              <a:rPr lang="it-IT" b="1" dirty="0">
                <a:solidFill>
                  <a:schemeClr val="bg1"/>
                </a:solidFill>
              </a:rPr>
              <a:t>&amp;</a:t>
            </a:r>
          </a:p>
          <a:p>
            <a:pPr eaLnBrk="1" hangingPunct="1"/>
            <a:r>
              <a:rPr lang="it-IT" b="1" dirty="0">
                <a:solidFill>
                  <a:schemeClr val="bg1"/>
                </a:solidFill>
              </a:rPr>
              <a:t> Intervista situazionale</a:t>
            </a:r>
            <a:endParaRPr lang="it-IT" b="1" dirty="0">
              <a:solidFill>
                <a:schemeClr val="bg1"/>
              </a:solidFill>
              <a:latin typeface="+mn-lt"/>
            </a:endParaRPr>
          </a:p>
        </p:txBody>
      </p:sp>
    </p:spTree>
    <p:extLst>
      <p:ext uri="{BB962C8B-B14F-4D97-AF65-F5344CB8AC3E}">
        <p14:creationId xmlns:p14="http://schemas.microsoft.com/office/powerpoint/2010/main" val="2182669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D6B319-748F-4A96-B7F2-905810B7EA94}"/>
              </a:ext>
            </a:extLst>
          </p:cNvPr>
          <p:cNvSpPr>
            <a:spLocks noGrp="1"/>
          </p:cNvSpPr>
          <p:nvPr>
            <p:ph type="title"/>
          </p:nvPr>
        </p:nvSpPr>
        <p:spPr/>
        <p:txBody>
          <a:bodyPr/>
          <a:lstStyle/>
          <a:p>
            <a:r>
              <a:rPr lang="it-IT" dirty="0"/>
              <a:t>Attività in gruppo</a:t>
            </a:r>
          </a:p>
        </p:txBody>
      </p:sp>
      <p:sp>
        <p:nvSpPr>
          <p:cNvPr id="3" name="Segnaposto contenuto 2">
            <a:extLst>
              <a:ext uri="{FF2B5EF4-FFF2-40B4-BE49-F238E27FC236}">
                <a16:creationId xmlns:a16="http://schemas.microsoft.com/office/drawing/2014/main" id="{2A1E7F66-536E-4D80-8422-8C423AD4886B}"/>
              </a:ext>
            </a:extLst>
          </p:cNvPr>
          <p:cNvSpPr>
            <a:spLocks noGrp="1"/>
          </p:cNvSpPr>
          <p:nvPr>
            <p:ph idx="1"/>
          </p:nvPr>
        </p:nvSpPr>
        <p:spPr/>
        <p:txBody>
          <a:bodyPr/>
          <a:lstStyle/>
          <a:p>
            <a:pPr marL="0" indent="0">
              <a:buNone/>
            </a:pPr>
            <a:r>
              <a:rPr lang="it-IT" sz="2400" dirty="0"/>
              <a:t>L’intervistatore deve raccogliere:</a:t>
            </a:r>
          </a:p>
          <a:p>
            <a:pPr lvl="1"/>
            <a:r>
              <a:rPr lang="it-IT" sz="2000" dirty="0"/>
              <a:t>Episodi chiari, precisi e distinti</a:t>
            </a:r>
          </a:p>
          <a:p>
            <a:pPr lvl="1"/>
            <a:r>
              <a:rPr lang="it-IT" sz="2000" dirty="0"/>
              <a:t>Comportamenti chiari e distinti di tutti gli attori</a:t>
            </a:r>
          </a:p>
          <a:p>
            <a:pPr lvl="1"/>
            <a:r>
              <a:rPr lang="it-IT" sz="2000" dirty="0"/>
              <a:t>Pensieri e stati emotivi dell’intervistato</a:t>
            </a:r>
          </a:p>
          <a:p>
            <a:r>
              <a:rPr lang="it-IT" sz="2400" dirty="0"/>
              <a:t>Cercare il massimo livello di dettaglio possibile. </a:t>
            </a:r>
          </a:p>
          <a:p>
            <a:r>
              <a:rPr lang="it-IT" sz="2400" dirty="0"/>
              <a:t>Info da </a:t>
            </a:r>
            <a:r>
              <a:rPr lang="it-IT" sz="2400" i="1" dirty="0"/>
              <a:t>non</a:t>
            </a:r>
            <a:r>
              <a:rPr lang="it-IT" sz="2400" dirty="0"/>
              <a:t> raccogliere: opinioni e valutazioni</a:t>
            </a:r>
          </a:p>
          <a:p>
            <a:r>
              <a:rPr lang="it-IT" sz="2400" dirty="0">
                <a:hlinkClick r:id="rId2"/>
              </a:rPr>
              <a:t>Materiale Critical Incident </a:t>
            </a:r>
            <a:r>
              <a:rPr lang="it-IT" sz="2400" dirty="0"/>
              <a:t>da consultare in piattaforma</a:t>
            </a:r>
          </a:p>
          <a:p>
            <a:r>
              <a:rPr lang="it-IT" sz="2400" dirty="0">
                <a:hlinkClick r:id="rId3"/>
              </a:rPr>
              <a:t>Esempio</a:t>
            </a:r>
            <a:r>
              <a:rPr lang="it-IT" sz="2400" dirty="0"/>
              <a:t> da consultare in piattaforma</a:t>
            </a:r>
            <a:endParaRPr lang="it-IT" sz="2000" dirty="0"/>
          </a:p>
          <a:p>
            <a:endParaRPr lang="it-IT" sz="2000" dirty="0"/>
          </a:p>
          <a:p>
            <a:pPr marL="0" indent="0">
              <a:buNone/>
            </a:pPr>
            <a:r>
              <a:rPr lang="it-IT" sz="1600" i="1" dirty="0"/>
              <a:t>Nota</a:t>
            </a:r>
            <a:r>
              <a:rPr lang="it-IT" sz="1600" dirty="0"/>
              <a:t>: Questa è un’attività valutata che concorre per il 15% al voto finale. </a:t>
            </a:r>
          </a:p>
          <a:p>
            <a:pPr marL="0" indent="0">
              <a:buNone/>
            </a:pPr>
            <a:r>
              <a:rPr lang="it-IT" sz="1600" dirty="0"/>
              <a:t>Scadenza: Mercoledì 16 dicembre ore 14</a:t>
            </a:r>
          </a:p>
          <a:p>
            <a:endParaRPr lang="it-IT" sz="2800" dirty="0">
              <a:highlight>
                <a:srgbClr val="FFFF00"/>
              </a:highlight>
            </a:endParaRPr>
          </a:p>
          <a:p>
            <a:endParaRPr lang="it-IT" sz="2800" dirty="0"/>
          </a:p>
          <a:p>
            <a:endParaRPr lang="it-IT" sz="2800" dirty="0"/>
          </a:p>
        </p:txBody>
      </p:sp>
    </p:spTree>
    <p:extLst>
      <p:ext uri="{BB962C8B-B14F-4D97-AF65-F5344CB8AC3E}">
        <p14:creationId xmlns:p14="http://schemas.microsoft.com/office/powerpoint/2010/main" val="308854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7D81BD-B9F8-4C57-A8F1-695FADC32DEE}"/>
              </a:ext>
            </a:extLst>
          </p:cNvPr>
          <p:cNvSpPr>
            <a:spLocks noGrp="1"/>
          </p:cNvSpPr>
          <p:nvPr>
            <p:ph type="title"/>
          </p:nvPr>
        </p:nvSpPr>
        <p:spPr/>
        <p:txBody>
          <a:bodyPr/>
          <a:lstStyle/>
          <a:p>
            <a:r>
              <a:rPr lang="it-IT" dirty="0"/>
              <a:t>Dall’incidente critico allo scenario situazionale</a:t>
            </a:r>
          </a:p>
        </p:txBody>
      </p:sp>
      <p:sp>
        <p:nvSpPr>
          <p:cNvPr id="3" name="Segnaposto contenuto 2">
            <a:extLst>
              <a:ext uri="{FF2B5EF4-FFF2-40B4-BE49-F238E27FC236}">
                <a16:creationId xmlns:a16="http://schemas.microsoft.com/office/drawing/2014/main" id="{6096D654-4943-4DC8-89F9-9C1EE0268813}"/>
              </a:ext>
            </a:extLst>
          </p:cNvPr>
          <p:cNvSpPr>
            <a:spLocks noGrp="1"/>
          </p:cNvSpPr>
          <p:nvPr>
            <p:ph idx="1"/>
          </p:nvPr>
        </p:nvSpPr>
        <p:spPr/>
        <p:txBody>
          <a:bodyPr/>
          <a:lstStyle/>
          <a:p>
            <a:pPr marL="0" indent="0">
              <a:buNone/>
            </a:pPr>
            <a:r>
              <a:rPr lang="it-IT" sz="2400" dirty="0"/>
              <a:t>Cosa fare:</a:t>
            </a:r>
          </a:p>
          <a:p>
            <a:pPr marL="514350" indent="-514350">
              <a:buFontTx/>
              <a:buAutoNum type="arabicParenR"/>
            </a:pPr>
            <a:r>
              <a:rPr lang="it-IT" sz="2400" b="1" i="1" dirty="0">
                <a:solidFill>
                  <a:srgbClr val="FF0000"/>
                </a:solidFill>
              </a:rPr>
              <a:t>Definire il requisito </a:t>
            </a:r>
            <a:r>
              <a:rPr lang="it-IT" sz="2400" b="1" dirty="0">
                <a:solidFill>
                  <a:srgbClr val="FF0000"/>
                </a:solidFill>
              </a:rPr>
              <a:t>che si intende valutare (a fronte delle JS vi indichiamo noi il requisito da valutare).</a:t>
            </a:r>
          </a:p>
          <a:p>
            <a:pPr marL="514350" indent="-514350">
              <a:buAutoNum type="arabicParenR"/>
            </a:pPr>
            <a:r>
              <a:rPr lang="it-IT" sz="2400" i="1" dirty="0"/>
              <a:t>Descrivere l’incidente critico </a:t>
            </a:r>
            <a:r>
              <a:rPr lang="it-IT" sz="2400" dirty="0"/>
              <a:t>inserendo: posizione lavorativa, ambientazione, comportamento, risultato. </a:t>
            </a:r>
          </a:p>
          <a:p>
            <a:pPr marL="514350" indent="-514350">
              <a:buAutoNum type="arabicParenR"/>
            </a:pPr>
            <a:r>
              <a:rPr lang="it-IT" sz="2400" dirty="0"/>
              <a:t>A partire dall’incidente critico </a:t>
            </a:r>
            <a:r>
              <a:rPr lang="it-IT" sz="2400" i="1" dirty="0"/>
              <a:t>scrivere uno scenario situazionale</a:t>
            </a:r>
            <a:r>
              <a:rPr lang="it-IT" sz="2400" dirty="0"/>
              <a:t> da poter utilizzare in una intervista di selezione per valutare il requisito.</a:t>
            </a:r>
          </a:p>
          <a:p>
            <a:pPr marL="514350" indent="-514350">
              <a:buAutoNum type="arabicParenR"/>
            </a:pPr>
            <a:r>
              <a:rPr lang="it-IT" sz="2400" dirty="0"/>
              <a:t>Redigere la </a:t>
            </a:r>
            <a:r>
              <a:rPr lang="it-IT" sz="2400" i="1" dirty="0"/>
              <a:t>scala di valutazione delle risposte </a:t>
            </a:r>
            <a:r>
              <a:rPr lang="it-IT" sz="2400" dirty="0"/>
              <a:t>con ancoraggi comportamentali.</a:t>
            </a:r>
          </a:p>
          <a:p>
            <a:endParaRPr lang="it-IT" sz="2400" dirty="0"/>
          </a:p>
        </p:txBody>
      </p:sp>
    </p:spTree>
    <p:extLst>
      <p:ext uri="{BB962C8B-B14F-4D97-AF65-F5344CB8AC3E}">
        <p14:creationId xmlns:p14="http://schemas.microsoft.com/office/powerpoint/2010/main" val="1386837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D6B319-748F-4A96-B7F2-905810B7EA94}"/>
              </a:ext>
            </a:extLst>
          </p:cNvPr>
          <p:cNvSpPr>
            <a:spLocks noGrp="1"/>
          </p:cNvSpPr>
          <p:nvPr>
            <p:ph type="title"/>
          </p:nvPr>
        </p:nvSpPr>
        <p:spPr/>
        <p:txBody>
          <a:bodyPr/>
          <a:lstStyle/>
          <a:p>
            <a:r>
              <a:rPr lang="it-IT" dirty="0"/>
              <a:t>Esercitazione Critical Incident Interview</a:t>
            </a:r>
          </a:p>
        </p:txBody>
      </p:sp>
      <p:sp>
        <p:nvSpPr>
          <p:cNvPr id="3" name="Segnaposto contenuto 2">
            <a:extLst>
              <a:ext uri="{FF2B5EF4-FFF2-40B4-BE49-F238E27FC236}">
                <a16:creationId xmlns:a16="http://schemas.microsoft.com/office/drawing/2014/main" id="{2A1E7F66-536E-4D80-8422-8C423AD4886B}"/>
              </a:ext>
            </a:extLst>
          </p:cNvPr>
          <p:cNvSpPr>
            <a:spLocks noGrp="1"/>
          </p:cNvSpPr>
          <p:nvPr>
            <p:ph idx="1"/>
          </p:nvPr>
        </p:nvSpPr>
        <p:spPr>
          <a:xfrm>
            <a:off x="457200" y="1484784"/>
            <a:ext cx="8229600" cy="4983162"/>
          </a:xfrm>
        </p:spPr>
        <p:txBody>
          <a:bodyPr/>
          <a:lstStyle/>
          <a:p>
            <a:pPr marL="0" indent="0">
              <a:buNone/>
            </a:pPr>
            <a:r>
              <a:rPr lang="it-IT" sz="1800" dirty="0"/>
              <a:t>Non tutti i requisiti possono essere valutati in modo attendibile e valido attraverso uno scenario situazionale, per alcuni requisiti (come l’intelligenza) sono disponibili strumenti più validi e attendibili che dovremmo preferire. </a:t>
            </a:r>
          </a:p>
          <a:p>
            <a:pPr marL="0" indent="0">
              <a:buNone/>
            </a:pPr>
            <a:r>
              <a:rPr lang="it-IT" sz="1800" dirty="0"/>
              <a:t>Di seguito alcuni esempi di requisiti che solitamente possono essere valutati attraverso uno scenario situazionale:</a:t>
            </a:r>
          </a:p>
          <a:p>
            <a:r>
              <a:rPr lang="it-IT" sz="1800" dirty="0"/>
              <a:t>flessibilità</a:t>
            </a:r>
          </a:p>
          <a:p>
            <a:r>
              <a:rPr lang="it-IT" sz="1800" dirty="0"/>
              <a:t>cooperazione, diplomazia, capacità di negoziazione</a:t>
            </a:r>
          </a:p>
          <a:p>
            <a:r>
              <a:rPr lang="it-IT" sz="1800" dirty="0"/>
              <a:t>capacità di gestione del cliente/utente aggressivo, polemico, pretenzioso (orientamento al cliente)</a:t>
            </a:r>
          </a:p>
          <a:p>
            <a:r>
              <a:rPr lang="it-IT" sz="1800" dirty="0"/>
              <a:t>raccolta delle informazioni per la presa di decisione, capacità comunicative</a:t>
            </a:r>
          </a:p>
          <a:p>
            <a:r>
              <a:rPr lang="it-IT" sz="1800" dirty="0"/>
              <a:t>gestione dei tempi, pianificazione, gestione delle priorità</a:t>
            </a:r>
          </a:p>
          <a:p>
            <a:r>
              <a:rPr lang="it-IT" sz="1800" dirty="0"/>
              <a:t>pianificazione piani di monitoraggio</a:t>
            </a:r>
          </a:p>
          <a:p>
            <a:endParaRPr lang="it-IT" sz="1800" dirty="0"/>
          </a:p>
          <a:p>
            <a:pPr marL="0" indent="0">
              <a:buNone/>
            </a:pPr>
            <a:r>
              <a:rPr lang="it-IT" sz="1800" b="1" dirty="0"/>
              <a:t>A fini didattici in questa esercitazione potete utilizzare l’intervista situazionale per valutare requisiti come: coscienziosità, intelligenza emotiva/sociale, orientamento al cliente, …</a:t>
            </a:r>
          </a:p>
          <a:p>
            <a:pPr marL="0" indent="0">
              <a:buNone/>
            </a:pPr>
            <a:endParaRPr lang="it-IT" sz="1800" dirty="0"/>
          </a:p>
        </p:txBody>
      </p:sp>
    </p:spTree>
    <p:extLst>
      <p:ext uri="{BB962C8B-B14F-4D97-AF65-F5344CB8AC3E}">
        <p14:creationId xmlns:p14="http://schemas.microsoft.com/office/powerpoint/2010/main" val="109032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D6B319-748F-4A96-B7F2-905810B7EA94}"/>
              </a:ext>
            </a:extLst>
          </p:cNvPr>
          <p:cNvSpPr>
            <a:spLocks noGrp="1"/>
          </p:cNvSpPr>
          <p:nvPr>
            <p:ph type="title"/>
          </p:nvPr>
        </p:nvSpPr>
        <p:spPr/>
        <p:txBody>
          <a:bodyPr/>
          <a:lstStyle/>
          <a:p>
            <a:r>
              <a:rPr lang="it-IT" dirty="0"/>
              <a:t>Esercitazione Critical Incident Interview</a:t>
            </a:r>
          </a:p>
        </p:txBody>
      </p:sp>
      <p:graphicFrame>
        <p:nvGraphicFramePr>
          <p:cNvPr id="4" name="Tabella 3">
            <a:extLst>
              <a:ext uri="{FF2B5EF4-FFF2-40B4-BE49-F238E27FC236}">
                <a16:creationId xmlns:a16="http://schemas.microsoft.com/office/drawing/2014/main" id="{4FFDCAD0-ED12-484A-99C5-A61C3CD1DB03}"/>
              </a:ext>
            </a:extLst>
          </p:cNvPr>
          <p:cNvGraphicFramePr>
            <a:graphicFrameLocks noGrp="1"/>
          </p:cNvGraphicFramePr>
          <p:nvPr>
            <p:extLst>
              <p:ext uri="{D42A27DB-BD31-4B8C-83A1-F6EECF244321}">
                <p14:modId xmlns:p14="http://schemas.microsoft.com/office/powerpoint/2010/main" val="3493848799"/>
              </p:ext>
            </p:extLst>
          </p:nvPr>
        </p:nvGraphicFramePr>
        <p:xfrm>
          <a:off x="107505" y="1462722"/>
          <a:ext cx="8928992" cy="5273040"/>
        </p:xfrm>
        <a:graphic>
          <a:graphicData uri="http://schemas.openxmlformats.org/drawingml/2006/table">
            <a:tbl>
              <a:tblPr firstRow="1" bandRow="1">
                <a:tableStyleId>{5940675A-B579-460E-94D1-54222C63F5DA}</a:tableStyleId>
              </a:tblPr>
              <a:tblGrid>
                <a:gridCol w="720079">
                  <a:extLst>
                    <a:ext uri="{9D8B030D-6E8A-4147-A177-3AD203B41FA5}">
                      <a16:colId xmlns:a16="http://schemas.microsoft.com/office/drawing/2014/main" val="950609813"/>
                    </a:ext>
                  </a:extLst>
                </a:gridCol>
                <a:gridCol w="1728192">
                  <a:extLst>
                    <a:ext uri="{9D8B030D-6E8A-4147-A177-3AD203B41FA5}">
                      <a16:colId xmlns:a16="http://schemas.microsoft.com/office/drawing/2014/main" val="391616380"/>
                    </a:ext>
                  </a:extLst>
                </a:gridCol>
                <a:gridCol w="2376264">
                  <a:extLst>
                    <a:ext uri="{9D8B030D-6E8A-4147-A177-3AD203B41FA5}">
                      <a16:colId xmlns:a16="http://schemas.microsoft.com/office/drawing/2014/main" val="1941257664"/>
                    </a:ext>
                  </a:extLst>
                </a:gridCol>
                <a:gridCol w="2520280">
                  <a:extLst>
                    <a:ext uri="{9D8B030D-6E8A-4147-A177-3AD203B41FA5}">
                      <a16:colId xmlns:a16="http://schemas.microsoft.com/office/drawing/2014/main" val="790264412"/>
                    </a:ext>
                  </a:extLst>
                </a:gridCol>
                <a:gridCol w="1584177">
                  <a:extLst>
                    <a:ext uri="{9D8B030D-6E8A-4147-A177-3AD203B41FA5}">
                      <a16:colId xmlns:a16="http://schemas.microsoft.com/office/drawing/2014/main" val="1897927724"/>
                    </a:ext>
                  </a:extLst>
                </a:gridCol>
              </a:tblGrid>
              <a:tr h="401626">
                <a:tc>
                  <a:txBody>
                    <a:bodyPr/>
                    <a:lstStyle/>
                    <a:p>
                      <a:pPr algn="ctr"/>
                      <a:r>
                        <a:rPr lang="it-IT" sz="1100" b="1" dirty="0"/>
                        <a:t>Gruppo</a:t>
                      </a:r>
                    </a:p>
                  </a:txBody>
                  <a:tcPr/>
                </a:tc>
                <a:tc>
                  <a:txBody>
                    <a:bodyPr/>
                    <a:lstStyle/>
                    <a:p>
                      <a:pPr algn="ctr"/>
                      <a:r>
                        <a:rPr lang="it-IT" sz="1100" b="1" dirty="0"/>
                        <a:t>Posizione</a:t>
                      </a:r>
                    </a:p>
                  </a:txBody>
                  <a:tcPr/>
                </a:tc>
                <a:tc>
                  <a:txBody>
                    <a:bodyPr/>
                    <a:lstStyle/>
                    <a:p>
                      <a:pPr algn="ctr"/>
                      <a:r>
                        <a:rPr lang="it-IT" sz="1100" b="1" dirty="0"/>
                        <a:t>Requisiti</a:t>
                      </a:r>
                    </a:p>
                  </a:txBody>
                  <a:tcPr/>
                </a:tc>
                <a:tc>
                  <a:txBody>
                    <a:bodyPr/>
                    <a:lstStyle/>
                    <a:p>
                      <a:pPr algn="ctr"/>
                      <a:r>
                        <a:rPr lang="it-IT" sz="1100" b="1" dirty="0"/>
                        <a:t>Strumenti</a:t>
                      </a:r>
                    </a:p>
                  </a:txBody>
                  <a:tcPr/>
                </a:tc>
                <a:tc>
                  <a:txBody>
                    <a:bodyPr/>
                    <a:lstStyle/>
                    <a:p>
                      <a:pPr algn="ctr"/>
                      <a:r>
                        <a:rPr lang="it-IT" sz="1100" b="1" dirty="0"/>
                        <a:t>Requisito per Situational Interview</a:t>
                      </a:r>
                    </a:p>
                  </a:txBody>
                  <a:tcPr/>
                </a:tc>
                <a:extLst>
                  <a:ext uri="{0D108BD9-81ED-4DB2-BD59-A6C34878D82A}">
                    <a16:rowId xmlns:a16="http://schemas.microsoft.com/office/drawing/2014/main" val="2449001224"/>
                  </a:ext>
                </a:extLst>
              </a:tr>
              <a:tr h="401626">
                <a:tc>
                  <a:txBody>
                    <a:bodyPr/>
                    <a:lstStyle/>
                    <a:p>
                      <a:r>
                        <a:rPr lang="it-IT" sz="1100" dirty="0"/>
                        <a:t>A</a:t>
                      </a:r>
                    </a:p>
                  </a:txBody>
                  <a:tcPr/>
                </a:tc>
                <a:tc>
                  <a:txBody>
                    <a:bodyPr/>
                    <a:lstStyle/>
                    <a:p>
                      <a:r>
                        <a:rPr lang="it-IT" sz="1100" dirty="0"/>
                        <a:t>Receptionist</a:t>
                      </a:r>
                    </a:p>
                  </a:txBody>
                  <a:tcPr/>
                </a:tc>
                <a:tc>
                  <a:txBody>
                    <a:bodyPr/>
                    <a:lstStyle/>
                    <a:p>
                      <a:r>
                        <a:rPr lang="it-IT" sz="1100" dirty="0">
                          <a:solidFill>
                            <a:schemeClr val="tx1"/>
                          </a:solidFill>
                        </a:rPr>
                        <a:t>GMA, Coscienziosità, Velocità percettiva</a:t>
                      </a:r>
                    </a:p>
                  </a:txBody>
                  <a:tcPr/>
                </a:tc>
                <a:tc>
                  <a:txBody>
                    <a:bodyPr/>
                    <a:lstStyle/>
                    <a:p>
                      <a:r>
                        <a:rPr lang="it-IT" sz="1100" dirty="0">
                          <a:solidFill>
                            <a:schemeClr val="tx1"/>
                          </a:solidFill>
                        </a:rPr>
                        <a:t>Test, per valutare questi requisiti non sarebbe necessaria l’intervista</a:t>
                      </a:r>
                    </a:p>
                  </a:txBody>
                  <a:tcPr/>
                </a:tc>
                <a:tc>
                  <a:txBody>
                    <a:bodyPr/>
                    <a:lstStyle/>
                    <a:p>
                      <a:r>
                        <a:rPr lang="it-IT" sz="1100" dirty="0"/>
                        <a:t>Abilità sociali</a:t>
                      </a:r>
                    </a:p>
                  </a:txBody>
                  <a:tcPr/>
                </a:tc>
                <a:extLst>
                  <a:ext uri="{0D108BD9-81ED-4DB2-BD59-A6C34878D82A}">
                    <a16:rowId xmlns:a16="http://schemas.microsoft.com/office/drawing/2014/main" val="4033587724"/>
                  </a:ext>
                </a:extLst>
              </a:tr>
              <a:tr h="401626">
                <a:tc>
                  <a:txBody>
                    <a:bodyPr/>
                    <a:lstStyle/>
                    <a:p>
                      <a:r>
                        <a:rPr lang="it-IT" sz="1100" dirty="0"/>
                        <a:t>B</a:t>
                      </a:r>
                    </a:p>
                  </a:txBody>
                  <a:tcPr/>
                </a:tc>
                <a:tc>
                  <a:txBody>
                    <a:bodyPr/>
                    <a:lstStyle/>
                    <a:p>
                      <a:r>
                        <a:rPr lang="it-IT" sz="1100" dirty="0"/>
                        <a:t>Clerk</a:t>
                      </a:r>
                    </a:p>
                  </a:txBody>
                  <a:tcPr/>
                </a:tc>
                <a:tc>
                  <a:txBody>
                    <a:bodyPr/>
                    <a:lstStyle/>
                    <a:p>
                      <a:r>
                        <a:rPr lang="it-IT" sz="1100" dirty="0"/>
                        <a:t>GMA, Intelligenza emotiva, Lingua inglese</a:t>
                      </a:r>
                    </a:p>
                  </a:txBody>
                  <a:tcPr/>
                </a:tc>
                <a:tc>
                  <a:txBody>
                    <a:bodyPr/>
                    <a:lstStyle/>
                    <a:p>
                      <a:r>
                        <a:rPr lang="it-IT" sz="1100" dirty="0"/>
                        <a:t>Test + Intervista situazionale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100" dirty="0"/>
                        <a:t>Intelligenza emotiva</a:t>
                      </a:r>
                    </a:p>
                  </a:txBody>
                  <a:tcPr/>
                </a:tc>
                <a:extLst>
                  <a:ext uri="{0D108BD9-81ED-4DB2-BD59-A6C34878D82A}">
                    <a16:rowId xmlns:a16="http://schemas.microsoft.com/office/drawing/2014/main" val="448401998"/>
                  </a:ext>
                </a:extLst>
              </a:tr>
              <a:tr h="559407">
                <a:tc>
                  <a:txBody>
                    <a:bodyPr/>
                    <a:lstStyle/>
                    <a:p>
                      <a:r>
                        <a:rPr lang="it-IT" sz="1100" dirty="0"/>
                        <a:t>C</a:t>
                      </a:r>
                    </a:p>
                  </a:txBody>
                  <a:tcPr/>
                </a:tc>
                <a:tc>
                  <a:txBody>
                    <a:bodyPr/>
                    <a:lstStyle/>
                    <a:p>
                      <a:r>
                        <a:rPr lang="it-IT" sz="1100" dirty="0"/>
                        <a:t>Responsabile attività fitness</a:t>
                      </a:r>
                    </a:p>
                  </a:txBody>
                  <a:tcPr/>
                </a:tc>
                <a:tc>
                  <a:txBody>
                    <a:bodyPr/>
                    <a:lstStyle/>
                    <a:p>
                      <a:r>
                        <a:rPr lang="it-IT" sz="1100" dirty="0"/>
                        <a:t>GMA, Coscienziosità, Intelligenza emotiva/sociale</a:t>
                      </a:r>
                    </a:p>
                  </a:txBody>
                  <a:tcPr/>
                </a:tc>
                <a:tc>
                  <a:txBody>
                    <a:bodyPr/>
                    <a:lstStyle/>
                    <a:p>
                      <a:r>
                        <a:rPr lang="it-IT" sz="1100" dirty="0"/>
                        <a:t>Test (Raven, BFQ, EQI)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100" dirty="0"/>
                        <a:t>Intelligenza emotiva/sociale</a:t>
                      </a:r>
                    </a:p>
                    <a:p>
                      <a:endParaRPr lang="it-IT" sz="1100" dirty="0"/>
                    </a:p>
                  </a:txBody>
                  <a:tcPr/>
                </a:tc>
                <a:extLst>
                  <a:ext uri="{0D108BD9-81ED-4DB2-BD59-A6C34878D82A}">
                    <a16:rowId xmlns:a16="http://schemas.microsoft.com/office/drawing/2014/main" val="1203895627"/>
                  </a:ext>
                </a:extLst>
              </a:tr>
              <a:tr h="401626">
                <a:tc>
                  <a:txBody>
                    <a:bodyPr/>
                    <a:lstStyle/>
                    <a:p>
                      <a:r>
                        <a:rPr lang="it-IT" sz="1100" dirty="0"/>
                        <a:t>D</a:t>
                      </a:r>
                    </a:p>
                  </a:txBody>
                  <a:tcPr/>
                </a:tc>
                <a:tc>
                  <a:txBody>
                    <a:bodyPr/>
                    <a:lstStyle/>
                    <a:p>
                      <a:r>
                        <a:rPr lang="it-IT" sz="1100" dirty="0"/>
                        <a:t>Barista</a:t>
                      </a:r>
                    </a:p>
                  </a:txBody>
                  <a:tcPr/>
                </a:tc>
                <a:tc>
                  <a:txBody>
                    <a:bodyPr/>
                    <a:lstStyle/>
                    <a:p>
                      <a:r>
                        <a:rPr lang="it-IT" sz="1100" dirty="0"/>
                        <a:t>GMA, Coscienziosità, Abilità sociali</a:t>
                      </a:r>
                    </a:p>
                  </a:txBody>
                  <a:tcPr/>
                </a:tc>
                <a:tc>
                  <a:txBody>
                    <a:bodyPr/>
                    <a:lstStyle/>
                    <a:p>
                      <a:r>
                        <a:rPr lang="it-IT" sz="1100" dirty="0"/>
                        <a:t>Test (Raven, BFQ) + Intervista situazionale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100" dirty="0"/>
                        <a:t>Abilità sociali</a:t>
                      </a:r>
                    </a:p>
                    <a:p>
                      <a:endParaRPr lang="it-IT" sz="1100" dirty="0"/>
                    </a:p>
                  </a:txBody>
                  <a:tcPr/>
                </a:tc>
                <a:extLst>
                  <a:ext uri="{0D108BD9-81ED-4DB2-BD59-A6C34878D82A}">
                    <a16:rowId xmlns:a16="http://schemas.microsoft.com/office/drawing/2014/main" val="1819626637"/>
                  </a:ext>
                </a:extLst>
              </a:tr>
              <a:tr h="559407">
                <a:tc>
                  <a:txBody>
                    <a:bodyPr/>
                    <a:lstStyle/>
                    <a:p>
                      <a:r>
                        <a:rPr lang="it-IT" sz="1100" dirty="0"/>
                        <a:t>E</a:t>
                      </a:r>
                    </a:p>
                  </a:txBody>
                  <a:tcPr/>
                </a:tc>
                <a:tc>
                  <a:txBody>
                    <a:bodyPr/>
                    <a:lstStyle/>
                    <a:p>
                      <a:r>
                        <a:rPr lang="it-IT" sz="1100" dirty="0"/>
                        <a:t>Addetta operazioni ausiliarie vendita</a:t>
                      </a:r>
                    </a:p>
                  </a:txBody>
                  <a:tcPr/>
                </a:tc>
                <a:tc>
                  <a:txBody>
                    <a:bodyPr/>
                    <a:lstStyle/>
                    <a:p>
                      <a:r>
                        <a:rPr lang="it-IT" sz="1100" dirty="0"/>
                        <a:t>Coscienziosità, Orientamento al cliente, Integrità morale</a:t>
                      </a:r>
                    </a:p>
                  </a:txBody>
                  <a:tcPr/>
                </a:tc>
                <a:tc>
                  <a:txBody>
                    <a:bodyPr/>
                    <a:lstStyle/>
                    <a:p>
                      <a:r>
                        <a:rPr lang="it-IT" sz="1100" dirty="0"/>
                        <a:t>Test (BFQ, Values in Action Inventory)  + Situational Judgment test (Customer Support Test)</a:t>
                      </a:r>
                    </a:p>
                  </a:txBody>
                  <a:tcPr/>
                </a:tc>
                <a:tc>
                  <a:txBody>
                    <a:bodyPr/>
                    <a:lstStyle/>
                    <a:p>
                      <a:r>
                        <a:rPr lang="it-IT" sz="1100" dirty="0"/>
                        <a:t>Orientamento al cliente</a:t>
                      </a:r>
                    </a:p>
                  </a:txBody>
                  <a:tcPr/>
                </a:tc>
                <a:extLst>
                  <a:ext uri="{0D108BD9-81ED-4DB2-BD59-A6C34878D82A}">
                    <a16:rowId xmlns:a16="http://schemas.microsoft.com/office/drawing/2014/main" val="1996891731"/>
                  </a:ext>
                </a:extLst>
              </a:tr>
              <a:tr h="559407">
                <a:tc>
                  <a:txBody>
                    <a:bodyPr/>
                    <a:lstStyle/>
                    <a:p>
                      <a:r>
                        <a:rPr lang="it-IT" sz="1100" dirty="0"/>
                        <a:t>F</a:t>
                      </a:r>
                    </a:p>
                  </a:txBody>
                  <a:tcPr/>
                </a:tc>
                <a:tc>
                  <a:txBody>
                    <a:bodyPr/>
                    <a:lstStyle/>
                    <a:p>
                      <a:r>
                        <a:rPr lang="it-IT" sz="1100" dirty="0"/>
                        <a:t>Operaio addetto confezionamento alimentare</a:t>
                      </a:r>
                    </a:p>
                  </a:txBody>
                  <a:tcPr/>
                </a:tc>
                <a:tc>
                  <a:txBody>
                    <a:bodyPr/>
                    <a:lstStyle/>
                    <a:p>
                      <a:r>
                        <a:rPr lang="it-IT" sz="1100" dirty="0"/>
                        <a:t>Conoscenza procedurale del lavoro, GMA, Integrità morale, Coscienziosità</a:t>
                      </a:r>
                    </a:p>
                  </a:txBody>
                  <a:tcPr/>
                </a:tc>
                <a:tc>
                  <a:txBody>
                    <a:bodyPr/>
                    <a:lstStyle/>
                    <a:p>
                      <a:r>
                        <a:rPr lang="it-IT" sz="1100" dirty="0"/>
                        <a:t>Work sample + Test (WPT, PDIEI, BFQ)</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100" dirty="0"/>
                        <a:t>Integrità morale</a:t>
                      </a:r>
                    </a:p>
                  </a:txBody>
                  <a:tcPr/>
                </a:tc>
                <a:extLst>
                  <a:ext uri="{0D108BD9-81ED-4DB2-BD59-A6C34878D82A}">
                    <a16:rowId xmlns:a16="http://schemas.microsoft.com/office/drawing/2014/main" val="3845131936"/>
                  </a:ext>
                </a:extLst>
              </a:tr>
              <a:tr h="717189">
                <a:tc>
                  <a:txBody>
                    <a:bodyPr/>
                    <a:lstStyle/>
                    <a:p>
                      <a:r>
                        <a:rPr lang="it-IT" sz="1100" dirty="0"/>
                        <a:t>G</a:t>
                      </a:r>
                    </a:p>
                  </a:txBody>
                  <a:tcPr/>
                </a:tc>
                <a:tc>
                  <a:txBody>
                    <a:bodyPr/>
                    <a:lstStyle/>
                    <a:p>
                      <a:r>
                        <a:rPr lang="it-IT" sz="1100" dirty="0"/>
                        <a:t>Insegnante di attività ginnico-motorio acquatiche applicative alle discipline del nuoto</a:t>
                      </a:r>
                    </a:p>
                  </a:txBody>
                  <a:tcPr/>
                </a:tc>
                <a:tc>
                  <a:txBody>
                    <a:bodyPr/>
                    <a:lstStyle/>
                    <a:p>
                      <a:r>
                        <a:rPr lang="it-IT" sz="1100" dirty="0"/>
                        <a:t>Intelligenza emotiva, Coscienziosità, Sorveglianza visiva</a:t>
                      </a:r>
                    </a:p>
                  </a:txBody>
                  <a:tcPr/>
                </a:tc>
                <a:tc>
                  <a:txBody>
                    <a:bodyPr/>
                    <a:lstStyle/>
                    <a:p>
                      <a:r>
                        <a:rPr lang="it-IT" sz="1100" dirty="0"/>
                        <a:t>Test (EQI, BFQ) + Work sample (In Tray) </a:t>
                      </a:r>
                    </a:p>
                  </a:txBody>
                  <a:tcPr/>
                </a:tc>
                <a:tc>
                  <a:txBody>
                    <a:bodyPr/>
                    <a:lstStyle/>
                    <a:p>
                      <a:r>
                        <a:rPr lang="it-IT" sz="1100" dirty="0"/>
                        <a:t>Intelligenza emotiva</a:t>
                      </a:r>
                    </a:p>
                  </a:txBody>
                  <a:tcPr/>
                </a:tc>
                <a:extLst>
                  <a:ext uri="{0D108BD9-81ED-4DB2-BD59-A6C34878D82A}">
                    <a16:rowId xmlns:a16="http://schemas.microsoft.com/office/drawing/2014/main" val="3318057931"/>
                  </a:ext>
                </a:extLst>
              </a:tr>
              <a:tr h="401626">
                <a:tc>
                  <a:txBody>
                    <a:bodyPr/>
                    <a:lstStyle/>
                    <a:p>
                      <a:r>
                        <a:rPr lang="it-IT" sz="1100" dirty="0"/>
                        <a:t>H</a:t>
                      </a:r>
                    </a:p>
                  </a:txBody>
                  <a:tcPr/>
                </a:tc>
                <a:tc>
                  <a:txBody>
                    <a:bodyPr/>
                    <a:lstStyle/>
                    <a:p>
                      <a:r>
                        <a:rPr lang="it-IT" sz="1100" dirty="0"/>
                        <a:t>Guida turistica</a:t>
                      </a:r>
                    </a:p>
                  </a:txBody>
                  <a:tcPr/>
                </a:tc>
                <a:tc>
                  <a:txBody>
                    <a:bodyPr/>
                    <a:lstStyle/>
                    <a:p>
                      <a:r>
                        <a:rPr lang="it-IT" sz="1100" dirty="0"/>
                        <a:t>Coscienziosità, Intelligenza, Intelligenza emotiva</a:t>
                      </a:r>
                    </a:p>
                  </a:txBody>
                  <a:tcPr/>
                </a:tc>
                <a:tc>
                  <a:txBody>
                    <a:bodyPr/>
                    <a:lstStyle/>
                    <a:p>
                      <a:r>
                        <a:rPr lang="it-IT" sz="1100" dirty="0"/>
                        <a:t>Test (BFQ, WAIS4, MSCEIT)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100" dirty="0"/>
                        <a:t>Intelligenza emotiva</a:t>
                      </a:r>
                    </a:p>
                  </a:txBody>
                  <a:tcPr/>
                </a:tc>
                <a:extLst>
                  <a:ext uri="{0D108BD9-81ED-4DB2-BD59-A6C34878D82A}">
                    <a16:rowId xmlns:a16="http://schemas.microsoft.com/office/drawing/2014/main" val="3611739954"/>
                  </a:ext>
                </a:extLst>
              </a:tr>
              <a:tr h="559407">
                <a:tc>
                  <a:txBody>
                    <a:bodyPr/>
                    <a:lstStyle/>
                    <a:p>
                      <a:r>
                        <a:rPr lang="it-IT" sz="1100" dirty="0"/>
                        <a:t>I</a:t>
                      </a:r>
                    </a:p>
                  </a:txBody>
                  <a:tcPr/>
                </a:tc>
                <a:tc>
                  <a:txBody>
                    <a:bodyPr/>
                    <a:lstStyle/>
                    <a:p>
                      <a:r>
                        <a:rPr lang="it-IT" sz="1100" dirty="0"/>
                        <a:t>Commessa di I livello</a:t>
                      </a:r>
                    </a:p>
                  </a:txBody>
                  <a:tcPr/>
                </a:tc>
                <a:tc>
                  <a:txBody>
                    <a:bodyPr/>
                    <a:lstStyle/>
                    <a:p>
                      <a:r>
                        <a:rPr lang="it-IT" sz="1100" dirty="0"/>
                        <a:t>Potency, Achievement, Intelligenza, Adaptive Selling Behavior</a:t>
                      </a:r>
                    </a:p>
                  </a:txBody>
                  <a:tcPr/>
                </a:tc>
                <a:tc>
                  <a:txBody>
                    <a:bodyPr/>
                    <a:lstStyle/>
                    <a:p>
                      <a:r>
                        <a:rPr lang="it-IT" sz="1100" dirty="0"/>
                        <a:t>Test (NEO-PI-R, AB5C-IPIP, Raven) + ADAPTS</a:t>
                      </a:r>
                    </a:p>
                  </a:txBody>
                  <a:tcPr/>
                </a:tc>
                <a:tc>
                  <a:txBody>
                    <a:bodyPr/>
                    <a:lstStyle/>
                    <a:p>
                      <a:r>
                        <a:rPr lang="it-IT" sz="1100" dirty="0"/>
                        <a:t>Adaptive Selling Behavior</a:t>
                      </a:r>
                    </a:p>
                  </a:txBody>
                  <a:tcPr/>
                </a:tc>
                <a:extLst>
                  <a:ext uri="{0D108BD9-81ED-4DB2-BD59-A6C34878D82A}">
                    <a16:rowId xmlns:a16="http://schemas.microsoft.com/office/drawing/2014/main" val="2386757624"/>
                  </a:ext>
                </a:extLst>
              </a:tr>
            </a:tbl>
          </a:graphicData>
        </a:graphic>
      </p:graphicFrame>
    </p:spTree>
    <p:extLst>
      <p:ext uri="{BB962C8B-B14F-4D97-AF65-F5344CB8AC3E}">
        <p14:creationId xmlns:p14="http://schemas.microsoft.com/office/powerpoint/2010/main" val="31901652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D6B319-748F-4A96-B7F2-905810B7EA94}"/>
              </a:ext>
            </a:extLst>
          </p:cNvPr>
          <p:cNvSpPr>
            <a:spLocks noGrp="1"/>
          </p:cNvSpPr>
          <p:nvPr>
            <p:ph type="title"/>
          </p:nvPr>
        </p:nvSpPr>
        <p:spPr/>
        <p:txBody>
          <a:bodyPr/>
          <a:lstStyle/>
          <a:p>
            <a:r>
              <a:rPr lang="it-IT" dirty="0"/>
              <a:t>Esercitazione Critical Incident Interview</a:t>
            </a:r>
          </a:p>
        </p:txBody>
      </p:sp>
      <p:sp>
        <p:nvSpPr>
          <p:cNvPr id="3" name="Segnaposto contenuto 2">
            <a:extLst>
              <a:ext uri="{FF2B5EF4-FFF2-40B4-BE49-F238E27FC236}">
                <a16:creationId xmlns:a16="http://schemas.microsoft.com/office/drawing/2014/main" id="{2A1E7F66-536E-4D80-8422-8C423AD4886B}"/>
              </a:ext>
            </a:extLst>
          </p:cNvPr>
          <p:cNvSpPr>
            <a:spLocks noGrp="1"/>
          </p:cNvSpPr>
          <p:nvPr>
            <p:ph idx="1"/>
          </p:nvPr>
        </p:nvSpPr>
        <p:spPr/>
        <p:txBody>
          <a:bodyPr/>
          <a:lstStyle/>
          <a:p>
            <a:pPr marL="0" indent="0">
              <a:buNone/>
            </a:pPr>
            <a:r>
              <a:rPr lang="it-IT" sz="3600" dirty="0"/>
              <a:t>Un buon incidente critico deve… </a:t>
            </a:r>
          </a:p>
          <a:p>
            <a:pPr marL="0" indent="0">
              <a:buNone/>
            </a:pPr>
            <a:endParaRPr lang="it-IT" sz="1100" b="1" dirty="0"/>
          </a:p>
          <a:p>
            <a:r>
              <a:rPr lang="it-IT" sz="2400" dirty="0"/>
              <a:t>…riguardare la presenza/assenza di un requisito individuato come cruciale per lo svolgimento della mansione</a:t>
            </a:r>
          </a:p>
          <a:p>
            <a:r>
              <a:rPr lang="it-IT" sz="2400" dirty="0"/>
              <a:t>…essere collegato all’obiettivo/scopo della posizione analizzata</a:t>
            </a:r>
          </a:p>
          <a:p>
            <a:r>
              <a:rPr lang="it-IT" sz="2400" dirty="0"/>
              <a:t>…avere delle conseguenze rilevanti per i processi organizzativi</a:t>
            </a:r>
          </a:p>
          <a:p>
            <a:r>
              <a:rPr lang="it-IT" sz="2400" dirty="0"/>
              <a:t>…essere stato vissuto dalla persona intervistata, in modo da fornire informazioni dettagliate</a:t>
            </a:r>
          </a:p>
          <a:p>
            <a:endParaRPr lang="it-IT" sz="2400" dirty="0"/>
          </a:p>
        </p:txBody>
      </p:sp>
    </p:spTree>
    <p:extLst>
      <p:ext uri="{BB962C8B-B14F-4D97-AF65-F5344CB8AC3E}">
        <p14:creationId xmlns:p14="http://schemas.microsoft.com/office/powerpoint/2010/main" val="758103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D6B319-748F-4A96-B7F2-905810B7EA94}"/>
              </a:ext>
            </a:extLst>
          </p:cNvPr>
          <p:cNvSpPr>
            <a:spLocks noGrp="1"/>
          </p:cNvSpPr>
          <p:nvPr>
            <p:ph type="title"/>
          </p:nvPr>
        </p:nvSpPr>
        <p:spPr/>
        <p:txBody>
          <a:bodyPr/>
          <a:lstStyle/>
          <a:p>
            <a:r>
              <a:rPr lang="it-IT" dirty="0"/>
              <a:t>Intervista: Check-list</a:t>
            </a:r>
          </a:p>
        </p:txBody>
      </p:sp>
      <p:sp>
        <p:nvSpPr>
          <p:cNvPr id="3" name="Segnaposto contenuto 2">
            <a:extLst>
              <a:ext uri="{FF2B5EF4-FFF2-40B4-BE49-F238E27FC236}">
                <a16:creationId xmlns:a16="http://schemas.microsoft.com/office/drawing/2014/main" id="{2A1E7F66-536E-4D80-8422-8C423AD4886B}"/>
              </a:ext>
            </a:extLst>
          </p:cNvPr>
          <p:cNvSpPr>
            <a:spLocks noGrp="1"/>
          </p:cNvSpPr>
          <p:nvPr>
            <p:ph idx="1"/>
          </p:nvPr>
        </p:nvSpPr>
        <p:spPr/>
        <p:txBody>
          <a:bodyPr/>
          <a:lstStyle/>
          <a:p>
            <a:endParaRPr lang="it-IT" sz="2400" dirty="0">
              <a:highlight>
                <a:srgbClr val="FFFF00"/>
              </a:highlight>
            </a:endParaRPr>
          </a:p>
          <a:p>
            <a:pPr marL="0" indent="0">
              <a:buNone/>
            </a:pPr>
            <a:r>
              <a:rPr lang="it-IT" sz="2400" dirty="0"/>
              <a:t>Check-list qualità dell’intervista e dell’incidente critico:</a:t>
            </a:r>
          </a:p>
          <a:p>
            <a:pPr marL="0" indent="0">
              <a:buNone/>
            </a:pPr>
            <a:endParaRPr lang="it-IT" sz="2400" dirty="0"/>
          </a:p>
          <a:p>
            <a:pPr lvl="0"/>
            <a:r>
              <a:rPr lang="it-IT" sz="2400" dirty="0"/>
              <a:t>L’incidente è un comportamento reale</a:t>
            </a:r>
          </a:p>
          <a:p>
            <a:pPr lvl="0"/>
            <a:r>
              <a:rPr lang="it-IT" sz="2400" dirty="0"/>
              <a:t>L’incidente è stato osservato direttamente dall’intervistato</a:t>
            </a:r>
          </a:p>
          <a:p>
            <a:pPr lvl="0"/>
            <a:r>
              <a:rPr lang="it-IT" sz="2400" dirty="0"/>
              <a:t>Tutti gli elementi importanti sono stati raccontati</a:t>
            </a:r>
          </a:p>
          <a:p>
            <a:pPr lvl="0"/>
            <a:r>
              <a:rPr lang="it-IT" sz="2400" dirty="0"/>
              <a:t>L’intervistato ha formulato un giudizio circa la criticità del comportamento</a:t>
            </a:r>
          </a:p>
          <a:p>
            <a:pPr lvl="0"/>
            <a:r>
              <a:rPr lang="it-IT" sz="2400" dirty="0"/>
              <a:t>L’intervistato ha chiarito perché pensa che il comportamento sia critico</a:t>
            </a:r>
          </a:p>
        </p:txBody>
      </p:sp>
    </p:spTree>
    <p:extLst>
      <p:ext uri="{BB962C8B-B14F-4D97-AF65-F5344CB8AC3E}">
        <p14:creationId xmlns:p14="http://schemas.microsoft.com/office/powerpoint/2010/main" val="4273693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D6B319-748F-4A96-B7F2-905810B7EA94}"/>
              </a:ext>
            </a:extLst>
          </p:cNvPr>
          <p:cNvSpPr>
            <a:spLocks noGrp="1"/>
          </p:cNvSpPr>
          <p:nvPr>
            <p:ph type="title"/>
          </p:nvPr>
        </p:nvSpPr>
        <p:spPr/>
        <p:txBody>
          <a:bodyPr/>
          <a:lstStyle/>
          <a:p>
            <a:r>
              <a:rPr lang="it-IT" sz="2800" dirty="0"/>
              <a:t>Esempio di scenario situazionale</a:t>
            </a:r>
          </a:p>
        </p:txBody>
      </p:sp>
      <p:sp>
        <p:nvSpPr>
          <p:cNvPr id="3" name="Segnaposto contenuto 2">
            <a:extLst>
              <a:ext uri="{FF2B5EF4-FFF2-40B4-BE49-F238E27FC236}">
                <a16:creationId xmlns:a16="http://schemas.microsoft.com/office/drawing/2014/main" id="{2A1E7F66-536E-4D80-8422-8C423AD4886B}"/>
              </a:ext>
            </a:extLst>
          </p:cNvPr>
          <p:cNvSpPr>
            <a:spLocks noGrp="1"/>
          </p:cNvSpPr>
          <p:nvPr>
            <p:ph idx="1"/>
          </p:nvPr>
        </p:nvSpPr>
        <p:spPr/>
        <p:txBody>
          <a:bodyPr/>
          <a:lstStyle/>
          <a:p>
            <a:pPr marL="0" indent="0">
              <a:buNone/>
            </a:pPr>
            <a:r>
              <a:rPr lang="it-IT" sz="1600" dirty="0"/>
              <a:t>È lunedì 1° Agosto e lei è arrivata/o al chiosco alle 7 per preparare l’apertura delle 7.30. A quell’ora arriverà il fornitore del caffè per la consegna del quantitativo per il mese di Agosto. Lei non conosce la quantità di caffè da ordinare perché la collega che di solito prepara gli ordini è in vacanza e non le ha lasciato la nota d’ordine. L’arrivo del titolare del chiosco, che conosce il quantitativo di caffè da ordinare, è previsto per le 9. Inoltre, il fornitore ha a disposizione l’elenco delle ultime sei ordinazioni. Come si comporterebbe in questa situazione?</a:t>
            </a:r>
          </a:p>
          <a:p>
            <a:pPr marL="0" indent="0">
              <a:buNone/>
            </a:pPr>
            <a:endParaRPr lang="it-IT" sz="1600" i="1" dirty="0"/>
          </a:p>
          <a:p>
            <a:pPr marL="0" indent="0">
              <a:buNone/>
            </a:pPr>
            <a:r>
              <a:rPr lang="it-IT" sz="1600" i="1" dirty="0"/>
              <a:t>Scala di valutazione</a:t>
            </a:r>
            <a:endParaRPr lang="it-IT" sz="1600" dirty="0"/>
          </a:p>
          <a:p>
            <a:pPr marL="0" indent="0">
              <a:buNone/>
            </a:pPr>
            <a:r>
              <a:rPr lang="it-IT" sz="1600" dirty="0"/>
              <a:t>1 (comportamento non adeguato): Ordina lo stesso quantitativo di caffè della consegna precedente</a:t>
            </a:r>
          </a:p>
          <a:p>
            <a:pPr marL="0" indent="0">
              <a:buNone/>
            </a:pPr>
            <a:r>
              <a:rPr lang="it-IT" sz="1600" dirty="0"/>
              <a:t>3 (comportamento parzialmente adeguato): Chiama la collega in vacanza e, se non risponde, ordina lo stesso quantitativo di caffè della consegna precedente. </a:t>
            </a:r>
          </a:p>
          <a:p>
            <a:pPr marL="0" indent="0">
              <a:buNone/>
            </a:pPr>
            <a:r>
              <a:rPr lang="it-IT" sz="1600" dirty="0"/>
              <a:t>4 (comportamento adeguato): Chiama la collega in vacanza e, se non risponde, telefona al titolare del chiosco per conoscere la quantità precisa da ordinare.</a:t>
            </a:r>
          </a:p>
          <a:p>
            <a:endParaRPr lang="it-IT" sz="1400" dirty="0">
              <a:highlight>
                <a:srgbClr val="FFFF00"/>
              </a:highlight>
            </a:endParaRPr>
          </a:p>
          <a:p>
            <a:endParaRPr lang="it-IT" sz="1400" dirty="0"/>
          </a:p>
          <a:p>
            <a:endParaRPr lang="it-IT" sz="1400" dirty="0"/>
          </a:p>
        </p:txBody>
      </p:sp>
    </p:spTree>
    <p:extLst>
      <p:ext uri="{BB962C8B-B14F-4D97-AF65-F5344CB8AC3E}">
        <p14:creationId xmlns:p14="http://schemas.microsoft.com/office/powerpoint/2010/main" val="1217685096"/>
      </p:ext>
    </p:extLst>
  </p:cSld>
  <p:clrMapOvr>
    <a:masterClrMapping/>
  </p:clrMapOvr>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800" b="1" i="0" u="none" strike="noStrike" cap="none" normalizeH="0" baseline="0" smtClean="0">
            <a:ln>
              <a:noFill/>
            </a:ln>
            <a:solidFill>
              <a:schemeClr val="tx1"/>
            </a:solidFill>
            <a:effectLst/>
            <a:latin typeface="Arial" charset="0"/>
          </a:defRPr>
        </a:defPPr>
      </a:lstStyle>
    </a:lnDef>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8AD758CC8D733A438D82035B617BB587" ma:contentTypeVersion="14" ma:contentTypeDescription="Creare un nuovo documento." ma:contentTypeScope="" ma:versionID="9617edc893d76ed4208065781fb15a9e">
  <xsd:schema xmlns:xsd="http://www.w3.org/2001/XMLSchema" xmlns:xs="http://www.w3.org/2001/XMLSchema" xmlns:p="http://schemas.microsoft.com/office/2006/metadata/properties" xmlns:ns1="http://schemas.microsoft.com/sharepoint/v3" xmlns:ns3="d61c0189-bd90-4de8-93fe-4051a82af083" xmlns:ns4="999f8e88-d65b-490c-a393-e7ceea33b173" targetNamespace="http://schemas.microsoft.com/office/2006/metadata/properties" ma:root="true" ma:fieldsID="ef383cb14787078bd900819d310fb107" ns1:_="" ns3:_="" ns4:_="">
    <xsd:import namespace="http://schemas.microsoft.com/sharepoint/v3"/>
    <xsd:import namespace="d61c0189-bd90-4de8-93fe-4051a82af083"/>
    <xsd:import namespace="999f8e88-d65b-490c-a393-e7ceea33b17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OCR" minOccurs="0"/>
                <xsd:element ref="ns4:SharedWithUsers" minOccurs="0"/>
                <xsd:element ref="ns4:SharedWithDetails" minOccurs="0"/>
                <xsd:element ref="ns4:SharingHintHash" minOccurs="0"/>
                <xsd:element ref="ns3:MediaServiceGenerationTime" minOccurs="0"/>
                <xsd:element ref="ns3:MediaServiceEventHashCode" minOccurs="0"/>
                <xsd:element ref="ns1:_ip_UnifiedCompliancePolicyProperties" minOccurs="0"/>
                <xsd:element ref="ns1:_ip_UnifiedCompliancePolicyUIAc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Proprietà criteri di conformità unificati" ma:hidden="true" ma:internalName="_ip_UnifiedCompliancePolicyProperties">
      <xsd:simpleType>
        <xsd:restriction base="dms:Note"/>
      </xsd:simpleType>
    </xsd:element>
    <xsd:element name="_ip_UnifiedCompliancePolicyUIAction" ma:index="19" nillable="true" ma:displayName="Azione interfaccia utente criteri di conformità unificati"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61c0189-bd90-4de8-93fe-4051a82af0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99f8e88-d65b-490c-a393-e7ceea33b173" elementFormDefault="qualified">
    <xsd:import namespace="http://schemas.microsoft.com/office/2006/documentManagement/types"/>
    <xsd:import namespace="http://schemas.microsoft.com/office/infopath/2007/PartnerControls"/>
    <xsd:element name="SharedWithUsers" ma:index="13"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Condiviso con dettagli" ma:internalName="SharedWithDetails" ma:readOnly="true">
      <xsd:simpleType>
        <xsd:restriction base="dms:Note">
          <xsd:maxLength value="255"/>
        </xsd:restriction>
      </xsd:simpleType>
    </xsd:element>
    <xsd:element name="SharingHintHash" ma:index="15" nillable="true" ma:displayName="Hash suggerimento condivisione"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2280B8A7-B02A-4D28-A31C-CDA2F4E97F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61c0189-bd90-4de8-93fe-4051a82af083"/>
    <ds:schemaRef ds:uri="999f8e88-d65b-490c-a393-e7ceea33b17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862C3FE-B570-43C8-A1D4-0584735D7F43}">
  <ds:schemaRefs>
    <ds:schemaRef ds:uri="http://schemas.microsoft.com/sharepoint/v3/contenttype/forms"/>
  </ds:schemaRefs>
</ds:datastoreItem>
</file>

<file path=customXml/itemProps3.xml><?xml version="1.0" encoding="utf-8"?>
<ds:datastoreItem xmlns:ds="http://schemas.openxmlformats.org/officeDocument/2006/customXml" ds:itemID="{B4580D5A-550E-4C76-972F-AFBEBF1B6EA9}">
  <ds:schemaRefs>
    <ds:schemaRef ds:uri="http://schemas.openxmlformats.org/package/2006/metadata/core-properties"/>
    <ds:schemaRef ds:uri="http://schemas.microsoft.com/office/infopath/2007/PartnerControls"/>
    <ds:schemaRef ds:uri="http://purl.org/dc/elements/1.1/"/>
    <ds:schemaRef ds:uri="http://schemas.microsoft.com/sharepoint/v3"/>
    <ds:schemaRef ds:uri="http://schemas.microsoft.com/office/2006/documentManagement/types"/>
    <ds:schemaRef ds:uri="http://www.w3.org/XML/1998/namespace"/>
    <ds:schemaRef ds:uri="d61c0189-bd90-4de8-93fe-4051a82af083"/>
    <ds:schemaRef ds:uri="http://purl.org/dc/dcmitype/"/>
    <ds:schemaRef ds:uri="http://purl.org/dc/terms/"/>
    <ds:schemaRef ds:uri="999f8e88-d65b-490c-a393-e7ceea33b173"/>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123031</TotalTime>
  <Words>1079</Words>
  <Application>Microsoft Office PowerPoint</Application>
  <PresentationFormat>Presentazione su schermo (4:3)</PresentationFormat>
  <Paragraphs>151</Paragraphs>
  <Slides>13</Slides>
  <Notes>2</Notes>
  <HiddenSlides>0</HiddenSlides>
  <MMClips>0</MMClips>
  <ScaleCrop>false</ScaleCrop>
  <HeadingPairs>
    <vt:vector size="6" baseType="variant">
      <vt:variant>
        <vt:lpstr>Caratteri utilizzati</vt:lpstr>
      </vt:variant>
      <vt:variant>
        <vt:i4>1</vt:i4>
      </vt:variant>
      <vt:variant>
        <vt:lpstr>Tema</vt:lpstr>
      </vt:variant>
      <vt:variant>
        <vt:i4>1</vt:i4>
      </vt:variant>
      <vt:variant>
        <vt:lpstr>Titoli diapositive</vt:lpstr>
      </vt:variant>
      <vt:variant>
        <vt:i4>13</vt:i4>
      </vt:variant>
    </vt:vector>
  </HeadingPairs>
  <TitlesOfParts>
    <vt:vector size="15" baseType="lpstr">
      <vt:lpstr>Arial</vt:lpstr>
      <vt:lpstr>Struttura predefinita</vt:lpstr>
      <vt:lpstr>Presentazione standard di PowerPoint</vt:lpstr>
      <vt:lpstr>Presentazione standard di PowerPoint</vt:lpstr>
      <vt:lpstr>Attività in gruppo</vt:lpstr>
      <vt:lpstr>Dall’incidente critico allo scenario situazionale</vt:lpstr>
      <vt:lpstr>Esercitazione Critical Incident Interview</vt:lpstr>
      <vt:lpstr>Esercitazione Critical Incident Interview</vt:lpstr>
      <vt:lpstr>Esercitazione Critical Incident Interview</vt:lpstr>
      <vt:lpstr>Intervista: Check-list</vt:lpstr>
      <vt:lpstr>Esempio di scenario situazionale</vt:lpstr>
      <vt:lpstr>Criteri di valutazione</vt:lpstr>
      <vt:lpstr>Scadenze</vt:lpstr>
      <vt:lpstr>Peer Evaluation</vt:lpstr>
      <vt:lpstr>Esercitazione Critical Incident Interview</vt:lpstr>
    </vt:vector>
  </TitlesOfParts>
  <Company>Università degli Studi di Padova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utentecia1</dc:creator>
  <cp:lastModifiedBy>Dalla Rosa Anna</cp:lastModifiedBy>
  <cp:revision>1034</cp:revision>
  <dcterms:created xsi:type="dcterms:W3CDTF">2007-03-01T10:31:45Z</dcterms:created>
  <dcterms:modified xsi:type="dcterms:W3CDTF">2020-12-09T16:01:57Z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0x0101008AD758CC8D733A438D82035B617BB587</vt:lpwstr>
  </property>
</Properties>
</file>