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67" r:id="rId9"/>
    <p:sldId id="314" r:id="rId10"/>
    <p:sldId id="318" r:id="rId11"/>
    <p:sldId id="315" r:id="rId12"/>
    <p:sldId id="268" r:id="rId13"/>
    <p:sldId id="269" r:id="rId14"/>
    <p:sldId id="316" r:id="rId15"/>
    <p:sldId id="317" r:id="rId16"/>
    <p:sldId id="327" r:id="rId17"/>
    <p:sldId id="271" r:id="rId18"/>
    <p:sldId id="272" r:id="rId19"/>
    <p:sldId id="273" r:id="rId20"/>
    <p:sldId id="276" r:id="rId21"/>
    <p:sldId id="282" r:id="rId22"/>
    <p:sldId id="278" r:id="rId23"/>
    <p:sldId id="277" r:id="rId24"/>
    <p:sldId id="279" r:id="rId25"/>
    <p:sldId id="280" r:id="rId26"/>
    <p:sldId id="281" r:id="rId27"/>
    <p:sldId id="285" r:id="rId28"/>
    <p:sldId id="325" r:id="rId29"/>
    <p:sldId id="286" r:id="rId30"/>
    <p:sldId id="287" r:id="rId31"/>
    <p:sldId id="324" r:id="rId32"/>
    <p:sldId id="283" r:id="rId33"/>
    <p:sldId id="284" r:id="rId34"/>
    <p:sldId id="326" r:id="rId35"/>
    <p:sldId id="288" r:id="rId36"/>
    <p:sldId id="289" r:id="rId37"/>
    <p:sldId id="290" r:id="rId38"/>
    <p:sldId id="291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270" r:id="rId49"/>
    <p:sldId id="303" r:id="rId50"/>
    <p:sldId id="304" r:id="rId51"/>
    <p:sldId id="322" r:id="rId52"/>
    <p:sldId id="305" r:id="rId53"/>
    <p:sldId id="323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33" r:id="rId62"/>
    <p:sldId id="334" r:id="rId63"/>
    <p:sldId id="313" r:id="rId6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0"/>
  </p:normalViewPr>
  <p:slideViewPr>
    <p:cSldViewPr snapToGrid="0" snapToObjects="1">
      <p:cViewPr>
        <p:scale>
          <a:sx n="112" d="100"/>
          <a:sy n="112" d="100"/>
        </p:scale>
        <p:origin x="4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 algn="just"/>
            <a:r>
              <a:t>I contraccettivi sono classificati in base alla loro natura:</a:t>
            </a:r>
            <a:endParaRPr b="1" i="1"/>
          </a:p>
          <a:p>
            <a:pPr marL="228600" indent="-228600" algn="just">
              <a:defRPr b="1" i="1"/>
            </a:pPr>
            <a:r>
              <a:t>Metodi naturali</a:t>
            </a:r>
          </a:p>
          <a:p>
            <a:pPr marL="228600" indent="-228600" algn="just"/>
            <a:r>
              <a:t>Si basano sulla ricerca dell’ovulazione; richiedono una preventiva determinazione dei giorni fecondi e una rinuncia al rapporto sessuale, nei giorni ad alta probabilità di concepimento. </a:t>
            </a:r>
          </a:p>
          <a:p>
            <a:pPr marL="228600" indent="-228600" algn="just">
              <a:defRPr b="1" i="1"/>
            </a:pPr>
            <a:r>
              <a:t>Metodi di barriera</a:t>
            </a:r>
          </a:p>
          <a:p>
            <a:pPr marL="228600" indent="-228600" algn="just"/>
            <a:r>
              <a:t>Funzionano prevalentemente ostacolando la risalita degli spermatozoi.</a:t>
            </a:r>
          </a:p>
          <a:p>
            <a:pPr marL="228600" indent="-228600" algn="just">
              <a:defRPr b="1" i="1"/>
            </a:pPr>
            <a:r>
              <a:t>Metodi meccanici </a:t>
            </a:r>
          </a:p>
          <a:p>
            <a:pPr marL="228600" indent="-228600" algn="just"/>
            <a:r>
              <a:t>Funzionano soprattutto rendendo impossibile il concepimento e/o l’impianto dell’embrione.</a:t>
            </a:r>
          </a:p>
          <a:p>
            <a:pPr marL="228600" indent="-228600" algn="just">
              <a:defRPr b="1" i="1"/>
            </a:pPr>
            <a:r>
              <a:t>Metodi ormonali</a:t>
            </a:r>
          </a:p>
          <a:p>
            <a:pPr marL="228600" indent="-228600" algn="just"/>
            <a:r>
              <a:t>Sono i metodi reversibili più sicuri. Agiscono bloccando la fisiologica cascata di eventi che porta all’ovulazione, rendendo impossibile il. concepimento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569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servatoionazionalescreening.i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25.jpeg"/><Relationship Id="rId7" Type="http://schemas.openxmlformats.org/officeDocument/2006/relationships/image" Target="../media/image29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7" Type="http://schemas.openxmlformats.org/officeDocument/2006/relationships/image" Target="../media/image8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tif"/><Relationship Id="rId5" Type="http://schemas.openxmlformats.org/officeDocument/2006/relationships/image" Target="../media/image83.tif"/><Relationship Id="rId4" Type="http://schemas.openxmlformats.org/officeDocument/2006/relationships/image" Target="../media/image82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image" Target="../media/image107.tiff"/><Relationship Id="rId7" Type="http://schemas.openxmlformats.org/officeDocument/2006/relationships/image" Target="../media/image1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tiff"/><Relationship Id="rId5" Type="http://schemas.openxmlformats.org/officeDocument/2006/relationships/image" Target="../media/image109.tiff"/><Relationship Id="rId4" Type="http://schemas.openxmlformats.org/officeDocument/2006/relationships/image" Target="../media/image108.tiff"/><Relationship Id="rId9" Type="http://schemas.openxmlformats.org/officeDocument/2006/relationships/image" Target="../media/image11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7625" y="14287"/>
            <a:ext cx="1343025" cy="1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UNIVERSITA’ DEGLI STUDI DI PADOVA…"/>
          <p:cNvSpPr txBox="1"/>
          <p:nvPr/>
        </p:nvSpPr>
        <p:spPr>
          <a:xfrm>
            <a:off x="642937" y="1280474"/>
            <a:ext cx="7786688" cy="564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ctr">
              <a:defRPr sz="2000"/>
            </a:pPr>
            <a:r>
              <a:rPr dirty="0"/>
              <a:t>UNIVERSITA’ DEGLI STUDI DI PADOVA </a:t>
            </a:r>
          </a:p>
          <a:p>
            <a:pPr algn="ctr">
              <a:defRPr sz="2000"/>
            </a:pPr>
            <a:r>
              <a:rPr dirty="0"/>
              <a:t>SCUOLA DI PSICOLOGIA</a:t>
            </a:r>
          </a:p>
          <a:p>
            <a:pPr algn="ctr">
              <a:defRPr sz="2000"/>
            </a:pPr>
            <a:r>
              <a:rPr dirty="0"/>
              <a:t>ANNO ACCADEMICO 20</a:t>
            </a:r>
            <a:r>
              <a:rPr lang="it-IT" dirty="0"/>
              <a:t>20</a:t>
            </a:r>
            <a:r>
              <a:rPr dirty="0"/>
              <a:t>/20</a:t>
            </a:r>
            <a:r>
              <a:rPr lang="it-IT" dirty="0"/>
              <a:t>21</a:t>
            </a:r>
            <a:endParaRPr dirty="0"/>
          </a:p>
          <a:p>
            <a:pPr algn="ctr">
              <a:defRPr sz="2000"/>
            </a:pPr>
            <a:endParaRPr dirty="0"/>
          </a:p>
          <a:p>
            <a:pPr algn="ctr">
              <a:defRPr sz="2000"/>
            </a:pPr>
            <a:r>
              <a:rPr dirty="0" err="1"/>
              <a:t>Incontro</a:t>
            </a:r>
            <a:r>
              <a:rPr dirty="0"/>
              <a:t> di </a:t>
            </a:r>
            <a:r>
              <a:rPr dirty="0" err="1"/>
              <a:t>approfondimento</a:t>
            </a:r>
            <a:r>
              <a:rPr dirty="0"/>
              <a:t> del </a:t>
            </a:r>
            <a:r>
              <a:rPr dirty="0" err="1"/>
              <a:t>corso</a:t>
            </a:r>
            <a:r>
              <a:rPr dirty="0"/>
              <a:t> di </a:t>
            </a:r>
          </a:p>
          <a:p>
            <a:pPr algn="ctr">
              <a:defRPr sz="2000"/>
            </a:pPr>
            <a:r>
              <a:rPr dirty="0" err="1"/>
              <a:t>Psicologia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sessualità</a:t>
            </a:r>
            <a:endParaRPr dirty="0"/>
          </a:p>
          <a:p>
            <a:pPr algn="ctr">
              <a:defRPr sz="2000"/>
            </a:pPr>
            <a:r>
              <a:rPr lang="it-IT" dirty="0"/>
              <a:t>19.11.2020</a:t>
            </a:r>
            <a:endParaRPr dirty="0"/>
          </a:p>
          <a:p>
            <a:pPr algn="ctr">
              <a:defRPr sz="2000">
                <a:solidFill>
                  <a:srgbClr val="FF0000"/>
                </a:solidFill>
              </a:defRPr>
            </a:pPr>
            <a:endParaRPr dirty="0"/>
          </a:p>
          <a:p>
            <a:pPr algn="ctr">
              <a:defRPr sz="2400" b="1" u="sng"/>
            </a:pPr>
            <a:r>
              <a:rPr dirty="0"/>
              <a:t>‘</a:t>
            </a:r>
            <a:r>
              <a:rPr dirty="0" err="1"/>
              <a:t>Contraccezione</a:t>
            </a:r>
            <a:r>
              <a:rPr dirty="0"/>
              <a:t> e </a:t>
            </a:r>
            <a:r>
              <a:rPr dirty="0" err="1"/>
              <a:t>dintorni</a:t>
            </a:r>
            <a:r>
              <a:rPr dirty="0"/>
              <a:t>’</a:t>
            </a:r>
          </a:p>
          <a:p>
            <a:pPr algn="ctr">
              <a:defRPr sz="2000">
                <a:solidFill>
                  <a:srgbClr val="FF0000"/>
                </a:solidFill>
              </a:defRPr>
            </a:pPr>
            <a:endParaRPr dirty="0"/>
          </a:p>
          <a:p>
            <a:pPr algn="ctr">
              <a:defRPr sz="2000"/>
            </a:pPr>
            <a:endParaRPr dirty="0"/>
          </a:p>
          <a:p>
            <a:pPr algn="ctr">
              <a:defRPr sz="2000" i="1"/>
            </a:pPr>
            <a:r>
              <a:rPr dirty="0" err="1"/>
              <a:t>Dott.ssa</a:t>
            </a:r>
            <a:r>
              <a:rPr dirty="0"/>
              <a:t> ELISA GALVAN</a:t>
            </a:r>
          </a:p>
          <a:p>
            <a:pPr algn="ctr">
              <a:defRPr sz="2000" i="1"/>
            </a:pPr>
            <a:r>
              <a:rPr dirty="0"/>
              <a:t>Medico </a:t>
            </a:r>
            <a:r>
              <a:rPr dirty="0" err="1"/>
              <a:t>Chirurgo</a:t>
            </a:r>
            <a:endParaRPr dirty="0"/>
          </a:p>
          <a:p>
            <a:pPr algn="ctr">
              <a:defRPr sz="2000" i="1"/>
            </a:pPr>
            <a:r>
              <a:rPr dirty="0" err="1"/>
              <a:t>Specialista</a:t>
            </a:r>
            <a:r>
              <a:rPr dirty="0"/>
              <a:t> in </a:t>
            </a:r>
            <a:r>
              <a:rPr dirty="0" err="1"/>
              <a:t>Ginecologia</a:t>
            </a:r>
            <a:r>
              <a:rPr dirty="0"/>
              <a:t> e </a:t>
            </a:r>
            <a:r>
              <a:rPr dirty="0" err="1"/>
              <a:t>Ostetricia</a:t>
            </a:r>
            <a:endParaRPr dirty="0"/>
          </a:p>
          <a:p>
            <a:pPr algn="ctr">
              <a:defRPr sz="2000" i="1"/>
            </a:pPr>
            <a:endParaRPr dirty="0"/>
          </a:p>
          <a:p>
            <a:pPr algn="ctr">
              <a:defRPr sz="1600" i="1"/>
            </a:pPr>
            <a:r>
              <a:rPr dirty="0" err="1"/>
              <a:t>dott.galvan@gmail.com</a:t>
            </a:r>
            <a:endParaRPr dirty="0"/>
          </a:p>
          <a:p>
            <a:pPr algn="ctr">
              <a:defRPr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424EBC-B62D-EB4D-9C04-51195F03A6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0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457200" y="1410046"/>
            <a:ext cx="80724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SVILUPPO ISTOLOGICO DEL CERVICOCARCINOMA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875904B-AD1C-E941-9886-F7F8E3F5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34" y="2008905"/>
            <a:ext cx="8196656" cy="47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91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152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11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F8C79E-B004-084D-AF5A-D0A49C392543}"/>
              </a:ext>
            </a:extLst>
          </p:cNvPr>
          <p:cNvSpPr txBox="1"/>
          <p:nvPr/>
        </p:nvSpPr>
        <p:spPr>
          <a:xfrm>
            <a:off x="603250" y="1680628"/>
            <a:ext cx="2895600" cy="4678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Trasmissione prevalentemente sessuale (anche contatto fra mucose)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2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Prevenzione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Astensione sessuale? Condom? Vaccinazione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2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Diagnosi precoce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screening con </a:t>
            </a: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pap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test e test HPV + </a:t>
            </a: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ev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 colposcopia (lesioni precancerose di grado </a:t>
            </a: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Low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 High)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631BE2-D17D-C74F-A50B-98CF67535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3098800"/>
            <a:ext cx="4114800" cy="3759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ADD08D-1F9A-FA43-8268-01B0D3499BF1}"/>
              </a:ext>
            </a:extLst>
          </p:cNvPr>
          <p:cNvSpPr txBox="1"/>
          <p:nvPr/>
        </p:nvSpPr>
        <p:spPr>
          <a:xfrm>
            <a:off x="1881750" y="1246000"/>
            <a:ext cx="42352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PREVENZIONE – DIAGNOSI PRECOCE</a:t>
            </a:r>
          </a:p>
        </p:txBody>
      </p:sp>
      <p:sp>
        <p:nvSpPr>
          <p:cNvPr id="14" name="6/12/2018">
            <a:extLst>
              <a:ext uri="{FF2B5EF4-FFF2-40B4-BE49-F238E27FC236}">
                <a16:creationId xmlns:a16="http://schemas.microsoft.com/office/drawing/2014/main" id="{BDA70E7A-F1FA-BE4D-A472-E86BC381B09E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D5D0AC-5CE6-BB42-8355-A99F30C99213}"/>
              </a:ext>
            </a:extLst>
          </p:cNvPr>
          <p:cNvSpPr txBox="1"/>
          <p:nvPr/>
        </p:nvSpPr>
        <p:spPr>
          <a:xfrm>
            <a:off x="6117021" y="1261241"/>
            <a:ext cx="2217347" cy="1466110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 err="1"/>
              <a:t>Pap</a:t>
            </a:r>
            <a:r>
              <a:rPr lang="it-IT" dirty="0"/>
              <a:t> test ogni 3 anni 25-30 aa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HPV test ogni 5 anni 30-64 aa</a:t>
            </a:r>
          </a:p>
        </p:txBody>
      </p:sp>
    </p:spTree>
    <p:extLst>
      <p:ext uri="{BB962C8B-B14F-4D97-AF65-F5344CB8AC3E}">
        <p14:creationId xmlns:p14="http://schemas.microsoft.com/office/powerpoint/2010/main" val="29786413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po"/>
          <p:cNvGrpSpPr/>
          <p:nvPr/>
        </p:nvGrpSpPr>
        <p:grpSpPr>
          <a:xfrm>
            <a:off x="-11113" y="-3"/>
            <a:ext cx="9155115" cy="1143006"/>
            <a:chOff x="0" y="-2"/>
            <a:chExt cx="9155114" cy="1143004"/>
          </a:xfrm>
        </p:grpSpPr>
        <p:grpSp>
          <p:nvGrpSpPr>
            <p:cNvPr id="156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54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5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57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" name="Dott.ssa Elisa Galvan"/>
          <p:cNvSpPr txBox="1"/>
          <p:nvPr/>
        </p:nvSpPr>
        <p:spPr>
          <a:xfrm>
            <a:off x="3118644" y="6400413"/>
            <a:ext cx="2895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dirty="0" err="1"/>
              <a:t>Dott.ssa</a:t>
            </a:r>
            <a:r>
              <a:rPr dirty="0"/>
              <a:t> Elisa Galvan</a:t>
            </a:r>
          </a:p>
        </p:txBody>
      </p:sp>
      <p:sp>
        <p:nvSpPr>
          <p:cNvPr id="162" name="VACCINAZIONE HPV:…"/>
          <p:cNvSpPr txBox="1"/>
          <p:nvPr/>
        </p:nvSpPr>
        <p:spPr>
          <a:xfrm>
            <a:off x="642937" y="1643062"/>
            <a:ext cx="7858126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VACCINAZIONE HPV:</a:t>
            </a:r>
          </a:p>
          <a:p>
            <a:pPr>
              <a:defRPr sz="2000" b="1"/>
            </a:pPr>
            <a:endParaRPr dirty="0"/>
          </a:p>
          <a:p>
            <a:pPr>
              <a:buSzPct val="100000"/>
              <a:buFont typeface="Arial"/>
              <a:buChar char="•"/>
              <a:defRPr sz="2000" b="1"/>
            </a:pPr>
            <a:r>
              <a:rPr dirty="0"/>
              <a:t> </a:t>
            </a:r>
            <a:r>
              <a:rPr b="0" dirty="0" err="1"/>
              <a:t>limitata</a:t>
            </a:r>
            <a:r>
              <a:rPr b="0" dirty="0"/>
              <a:t> </a:t>
            </a:r>
            <a:r>
              <a:rPr b="0" dirty="0" err="1"/>
              <a:t>ai</a:t>
            </a:r>
            <a:r>
              <a:rPr b="0" dirty="0"/>
              <a:t> </a:t>
            </a:r>
            <a:r>
              <a:rPr b="0" dirty="0" err="1"/>
              <a:t>ceppi</a:t>
            </a:r>
            <a:r>
              <a:rPr b="0" dirty="0"/>
              <a:t> </a:t>
            </a:r>
            <a:r>
              <a:rPr b="0" dirty="0" err="1"/>
              <a:t>più</a:t>
            </a:r>
            <a:r>
              <a:rPr b="0" dirty="0"/>
              <a:t> </a:t>
            </a:r>
            <a:r>
              <a:rPr b="0" dirty="0" err="1"/>
              <a:t>virulenti</a:t>
            </a:r>
            <a:r>
              <a:rPr b="0" dirty="0"/>
              <a:t> (</a:t>
            </a:r>
            <a:r>
              <a:rPr b="0" dirty="0" err="1"/>
              <a:t>i</a:t>
            </a:r>
            <a:r>
              <a:rPr b="0" dirty="0"/>
              <a:t> tipi 16 e 18 </a:t>
            </a:r>
            <a:r>
              <a:rPr b="0" dirty="0" err="1"/>
              <a:t>sono</a:t>
            </a:r>
            <a:r>
              <a:rPr b="0" dirty="0"/>
              <a:t> </a:t>
            </a:r>
            <a:r>
              <a:rPr b="0" dirty="0" err="1"/>
              <a:t>responsabili</a:t>
            </a:r>
            <a:r>
              <a:rPr b="0" dirty="0"/>
              <a:t> di </a:t>
            </a:r>
            <a:r>
              <a:rPr b="0" dirty="0" err="1"/>
              <a:t>oltre</a:t>
            </a:r>
            <a:r>
              <a:rPr b="0" dirty="0"/>
              <a:t> </a:t>
            </a:r>
            <a:r>
              <a:rPr b="0" dirty="0" err="1"/>
              <a:t>il</a:t>
            </a:r>
            <a:r>
              <a:rPr b="0" dirty="0"/>
              <a:t> 70% di </a:t>
            </a:r>
            <a:r>
              <a:rPr b="0" dirty="0" err="1"/>
              <a:t>tutti</a:t>
            </a:r>
            <a:r>
              <a:rPr b="0" dirty="0"/>
              <a:t> </a:t>
            </a:r>
            <a:r>
              <a:rPr b="0" dirty="0" err="1"/>
              <a:t>i</a:t>
            </a:r>
            <a:r>
              <a:rPr b="0" dirty="0"/>
              <a:t> </a:t>
            </a:r>
            <a:r>
              <a:rPr b="0" dirty="0" err="1"/>
              <a:t>tumori</a:t>
            </a:r>
            <a:r>
              <a:rPr b="0" dirty="0"/>
              <a:t> del </a:t>
            </a:r>
            <a:r>
              <a:rPr b="0" dirty="0" err="1"/>
              <a:t>collo</a:t>
            </a:r>
            <a:r>
              <a:rPr b="0" dirty="0"/>
              <a:t> </a:t>
            </a:r>
            <a:r>
              <a:rPr b="0" dirty="0" err="1"/>
              <a:t>dell'utero</a:t>
            </a:r>
            <a:r>
              <a:rPr b="0" dirty="0"/>
              <a:t> e </a:t>
            </a:r>
            <a:r>
              <a:rPr b="0" dirty="0" err="1"/>
              <a:t>i</a:t>
            </a:r>
            <a:r>
              <a:rPr b="0" dirty="0"/>
              <a:t> tipi 6 e 11 </a:t>
            </a:r>
            <a:r>
              <a:rPr b="0" dirty="0" err="1"/>
              <a:t>causano</a:t>
            </a:r>
            <a:r>
              <a:rPr b="0" dirty="0"/>
              <a:t> </a:t>
            </a:r>
            <a:r>
              <a:rPr b="0" dirty="0" err="1"/>
              <a:t>oltre</a:t>
            </a:r>
            <a:r>
              <a:rPr b="0" dirty="0"/>
              <a:t> </a:t>
            </a:r>
            <a:r>
              <a:rPr b="0" dirty="0" err="1"/>
              <a:t>il</a:t>
            </a:r>
            <a:r>
              <a:rPr b="0" dirty="0"/>
              <a:t> 90% </a:t>
            </a:r>
            <a:r>
              <a:rPr b="0" dirty="0" err="1"/>
              <a:t>dei</a:t>
            </a:r>
            <a:r>
              <a:rPr b="0" dirty="0"/>
              <a:t> </a:t>
            </a:r>
            <a:r>
              <a:rPr b="0" dirty="0" err="1"/>
              <a:t>condilomi</a:t>
            </a:r>
            <a:r>
              <a:rPr b="0" dirty="0"/>
              <a:t> </a:t>
            </a:r>
            <a:r>
              <a:rPr b="0" dirty="0" err="1"/>
              <a:t>ano-genitali</a:t>
            </a:r>
            <a:r>
              <a:rPr b="0" dirty="0"/>
              <a:t>)</a:t>
            </a:r>
            <a:endParaRPr lang="it-IT" b="0" dirty="0"/>
          </a:p>
          <a:p>
            <a:pPr>
              <a:buSzPct val="100000"/>
              <a:buFont typeface="Arial"/>
              <a:buChar char="•"/>
              <a:defRPr sz="2000" b="1"/>
            </a:pPr>
            <a:endParaRPr lang="it-IT" dirty="0"/>
          </a:p>
          <a:p>
            <a:pPr>
              <a:buSzPct val="100000"/>
              <a:buFont typeface="Arial"/>
              <a:buChar char="•"/>
              <a:defRPr sz="2000" b="1"/>
            </a:pPr>
            <a:endParaRPr b="0" dirty="0"/>
          </a:p>
          <a:p>
            <a:pPr>
              <a:buSzPct val="100000"/>
              <a:buFont typeface="Arial"/>
              <a:buChar char="•"/>
              <a:defRPr sz="2000" b="1"/>
            </a:pPr>
            <a:endParaRPr b="0" dirty="0"/>
          </a:p>
          <a:p>
            <a:pPr>
              <a:buSzPct val="100000"/>
              <a:buFont typeface="Arial"/>
              <a:buChar char="•"/>
              <a:defRPr sz="2000"/>
            </a:pPr>
            <a:r>
              <a:rPr dirty="0"/>
              <a:t> </a:t>
            </a:r>
            <a:r>
              <a:rPr dirty="0" err="1"/>
              <a:t>Cervarix</a:t>
            </a:r>
            <a:r>
              <a:rPr dirty="0"/>
              <a:t>® : VS 16 e 18</a:t>
            </a:r>
          </a:p>
          <a:p>
            <a:pPr>
              <a:buSzPct val="100000"/>
              <a:buFont typeface="Arial"/>
              <a:buChar char="•"/>
              <a:defRPr sz="2000"/>
            </a:pPr>
            <a:endParaRPr dirty="0"/>
          </a:p>
          <a:p>
            <a:pPr>
              <a:buSzPct val="100000"/>
              <a:buFont typeface="Arial"/>
              <a:buChar char="•"/>
              <a:defRPr sz="2000"/>
            </a:pPr>
            <a:r>
              <a:rPr dirty="0"/>
              <a:t> Gardasil®: VS 6,11,16,18</a:t>
            </a:r>
          </a:p>
          <a:p>
            <a:pPr>
              <a:buSzPct val="100000"/>
              <a:buFont typeface="Arial"/>
              <a:buChar char="•"/>
              <a:defRPr sz="2000"/>
            </a:pPr>
            <a:endParaRPr dirty="0"/>
          </a:p>
          <a:p>
            <a:pPr>
              <a:buSzPct val="100000"/>
              <a:buFont typeface="Arial"/>
              <a:buChar char="•"/>
              <a:defRPr sz="2000"/>
            </a:pPr>
            <a:r>
              <a:rPr dirty="0"/>
              <a:t> Gardasil 9®: VS 6,11,16,18,31,33,45,52,58</a:t>
            </a:r>
          </a:p>
          <a:p>
            <a:pPr>
              <a:defRPr sz="2000" b="1"/>
            </a:pPr>
            <a:endParaRPr dirty="0"/>
          </a:p>
        </p:txBody>
      </p:sp>
      <p:pic>
        <p:nvPicPr>
          <p:cNvPr id="163" name="Risultati immagini per vaccino hpv nonavalente" descr="Risultati immagini per vaccino hpv nonavalent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938" y="3316564"/>
            <a:ext cx="4429125" cy="186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Efficacia quasi del 100% sui condilomi!"/>
          <p:cNvSpPr txBox="1"/>
          <p:nvPr/>
        </p:nvSpPr>
        <p:spPr>
          <a:xfrm>
            <a:off x="4786312" y="1357312"/>
            <a:ext cx="41433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t>Efficacia quasi del 100% sui condilomi!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BDA58B-BDDC-CF48-A205-7F090A1FB7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F749789F-C1B8-1945-9153-AAEA153910F4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uppo"/>
          <p:cNvGrpSpPr/>
          <p:nvPr/>
        </p:nvGrpSpPr>
        <p:grpSpPr>
          <a:xfrm>
            <a:off x="-11113" y="-3"/>
            <a:ext cx="9155115" cy="1143006"/>
            <a:chOff x="0" y="-2"/>
            <a:chExt cx="9155114" cy="1143004"/>
          </a:xfrm>
        </p:grpSpPr>
        <p:grpSp>
          <p:nvGrpSpPr>
            <p:cNvPr id="170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6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9" name="Malattie a trasmissione sessuale"/>
              <p:cNvSpPr txBox="1"/>
              <p:nvPr/>
            </p:nvSpPr>
            <p:spPr>
              <a:xfrm>
                <a:off x="2800949" y="371447"/>
                <a:ext cx="355321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7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76" name="VACCINAZIONE HPV in Veneto:…"/>
          <p:cNvSpPr txBox="1"/>
          <p:nvPr/>
        </p:nvSpPr>
        <p:spPr>
          <a:xfrm>
            <a:off x="500062" y="1714500"/>
            <a:ext cx="8001001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VACCINAZIONE HPV in Veneto: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A </a:t>
            </a:r>
            <a:r>
              <a:rPr dirty="0" err="1"/>
              <a:t>partire</a:t>
            </a:r>
            <a:r>
              <a:rPr dirty="0"/>
              <a:t> da </a:t>
            </a:r>
            <a:r>
              <a:rPr dirty="0" err="1"/>
              <a:t>marzo</a:t>
            </a:r>
            <a:r>
              <a:rPr dirty="0"/>
              <a:t> 2008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 err="1"/>
              <a:t>Gratuita</a:t>
            </a:r>
            <a:r>
              <a:rPr dirty="0"/>
              <a:t> per </a:t>
            </a:r>
            <a:r>
              <a:rPr dirty="0" err="1"/>
              <a:t>ragazze</a:t>
            </a:r>
            <a:r>
              <a:rPr dirty="0"/>
              <a:t> da</a:t>
            </a:r>
            <a:r>
              <a:rPr lang="it-IT" dirty="0"/>
              <a:t>gli 11 ai 26 </a:t>
            </a:r>
            <a:r>
              <a:rPr dirty="0" err="1"/>
              <a:t>anni</a:t>
            </a:r>
            <a:r>
              <a:rPr lang="it-IT" dirty="0"/>
              <a:t> (raccomandato a 11-12 anni, ma già fattibile dai 9 anni!!!)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lang="it-IT" dirty="0"/>
              <a:t>Considerata efficace </a:t>
            </a:r>
            <a:r>
              <a:rPr dirty="0" err="1"/>
              <a:t>fino</a:t>
            </a:r>
            <a:r>
              <a:rPr dirty="0"/>
              <a:t> </a:t>
            </a:r>
            <a:r>
              <a:rPr dirty="0" err="1"/>
              <a:t>all’età</a:t>
            </a:r>
            <a:r>
              <a:rPr dirty="0"/>
              <a:t> di 45 </a:t>
            </a:r>
            <a:r>
              <a:rPr dirty="0" err="1"/>
              <a:t>anni</a:t>
            </a:r>
            <a:r>
              <a:rPr dirty="0"/>
              <a:t>, </a:t>
            </a:r>
            <a:r>
              <a:rPr lang="it-IT" dirty="0"/>
              <a:t>a </a:t>
            </a:r>
            <a:r>
              <a:rPr dirty="0" err="1"/>
              <a:t>tariffa</a:t>
            </a:r>
            <a:r>
              <a:rPr dirty="0"/>
              <a:t> </a:t>
            </a:r>
            <a:r>
              <a:rPr dirty="0" err="1"/>
              <a:t>agevolata</a:t>
            </a:r>
            <a:r>
              <a:rPr dirty="0"/>
              <a:t> (</a:t>
            </a:r>
            <a:r>
              <a:rPr lang="it-IT" dirty="0"/>
              <a:t>2 dosi fino ai 14 anni, poi </a:t>
            </a:r>
            <a:r>
              <a:rPr dirty="0"/>
              <a:t>3 </a:t>
            </a:r>
            <a:r>
              <a:rPr dirty="0" err="1"/>
              <a:t>dosi</a:t>
            </a:r>
            <a:r>
              <a:rPr dirty="0"/>
              <a:t> </a:t>
            </a:r>
            <a:r>
              <a:rPr dirty="0" err="1"/>
              <a:t>ciascuna</a:t>
            </a:r>
            <a:r>
              <a:rPr dirty="0"/>
              <a:t> 50 euro, da </a:t>
            </a:r>
            <a:r>
              <a:rPr dirty="0" err="1"/>
              <a:t>eseguire</a:t>
            </a:r>
            <a:r>
              <a:rPr dirty="0"/>
              <a:t> </a:t>
            </a:r>
            <a:r>
              <a:rPr dirty="0" err="1"/>
              <a:t>ogni</a:t>
            </a:r>
            <a:r>
              <a:rPr dirty="0"/>
              <a:t> 3 </a:t>
            </a:r>
            <a:r>
              <a:rPr dirty="0" err="1"/>
              <a:t>mesi</a:t>
            </a:r>
            <a:r>
              <a:rPr dirty="0"/>
              <a:t>); </a:t>
            </a:r>
            <a:r>
              <a:rPr dirty="0" err="1"/>
              <a:t>hanno</a:t>
            </a:r>
            <a:r>
              <a:rPr dirty="0"/>
              <a:t> </a:t>
            </a:r>
            <a:r>
              <a:rPr dirty="0" err="1"/>
              <a:t>questa</a:t>
            </a:r>
            <a:r>
              <a:rPr dirty="0"/>
              <a:t> </a:t>
            </a:r>
            <a:r>
              <a:rPr dirty="0" err="1"/>
              <a:t>possibilità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maschi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ne </a:t>
            </a:r>
            <a:r>
              <a:rPr dirty="0" err="1"/>
              <a:t>fanno</a:t>
            </a:r>
            <a:r>
              <a:rPr dirty="0"/>
              <a:t> </a:t>
            </a:r>
            <a:r>
              <a:rPr dirty="0" err="1"/>
              <a:t>richiesta</a:t>
            </a:r>
            <a:r>
              <a:rPr dirty="0"/>
              <a:t> </a:t>
            </a:r>
            <a:r>
              <a:rPr dirty="0" err="1"/>
              <a:t>fino</a:t>
            </a:r>
            <a:r>
              <a:rPr dirty="0"/>
              <a:t> </a:t>
            </a:r>
            <a:r>
              <a:rPr dirty="0" err="1"/>
              <a:t>ai</a:t>
            </a:r>
            <a:r>
              <a:rPr dirty="0"/>
              <a:t> 26 </a:t>
            </a:r>
            <a:r>
              <a:rPr dirty="0" err="1"/>
              <a:t>anni</a:t>
            </a:r>
            <a:r>
              <a:rPr dirty="0"/>
              <a:t>.</a:t>
            </a:r>
          </a:p>
          <a:p>
            <a:pPr>
              <a:defRPr sz="2000"/>
            </a:pPr>
            <a:br>
              <a:rPr dirty="0"/>
            </a:br>
            <a:r>
              <a:rPr dirty="0"/>
              <a:t>Per info </a:t>
            </a:r>
            <a:r>
              <a:rPr dirty="0" err="1"/>
              <a:t>rivolgersi</a:t>
            </a:r>
            <a:r>
              <a:rPr dirty="0"/>
              <a:t> al </a:t>
            </a:r>
            <a:r>
              <a:rPr dirty="0" err="1"/>
              <a:t>Distretto</a:t>
            </a:r>
            <a:r>
              <a:rPr dirty="0"/>
              <a:t> </a:t>
            </a:r>
            <a:r>
              <a:rPr dirty="0" err="1"/>
              <a:t>Sanitario</a:t>
            </a:r>
            <a:r>
              <a:rPr dirty="0"/>
              <a:t> o </a:t>
            </a:r>
            <a:r>
              <a:rPr dirty="0" err="1"/>
              <a:t>ai</a:t>
            </a:r>
            <a:r>
              <a:rPr dirty="0"/>
              <a:t> </a:t>
            </a:r>
            <a:r>
              <a:rPr dirty="0" err="1"/>
              <a:t>Consultori</a:t>
            </a:r>
            <a:r>
              <a:rPr dirty="0"/>
              <a:t> </a:t>
            </a:r>
            <a:r>
              <a:rPr dirty="0" err="1"/>
              <a:t>Familiari</a:t>
            </a:r>
            <a:r>
              <a:rPr dirty="0"/>
              <a:t>.</a:t>
            </a:r>
            <a:br>
              <a:rPr dirty="0"/>
            </a:b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F760B3-FF84-2941-B272-D2CC8DD992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</p:spPr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CDFE65-90A2-0944-9A27-D76522BA0296}"/>
              </a:ext>
            </a:extLst>
          </p:cNvPr>
          <p:cNvSpPr txBox="1"/>
          <p:nvPr/>
        </p:nvSpPr>
        <p:spPr>
          <a:xfrm>
            <a:off x="4768786" y="1514452"/>
            <a:ext cx="411784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 -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  <a:hlinkClick r:id="rId3"/>
              </a:rPr>
              <a:t>www.osservatoionazionalescreening.it</a:t>
            </a:r>
            <a:endParaRPr kumimoji="0" lang="it-IT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i="1" dirty="0">
                <a:highlight>
                  <a:srgbClr val="00FFFF"/>
                </a:highlight>
              </a:rPr>
              <a:t>100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domande </a:t>
            </a:r>
            <a:r>
              <a:rPr lang="it-IT" i="1" dirty="0">
                <a:highlight>
                  <a:srgbClr val="00FFFF"/>
                </a:highlight>
              </a:rPr>
              <a:t>s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ull’HPV -</a:t>
            </a:r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C01051AD-90FD-414A-9B4C-22457D5DB01A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53F99B-7E97-624E-8D2B-3DEDECF3EAC6}"/>
              </a:ext>
            </a:extLst>
          </p:cNvPr>
          <p:cNvSpPr txBox="1"/>
          <p:nvPr/>
        </p:nvSpPr>
        <p:spPr>
          <a:xfrm>
            <a:off x="1481959" y="5604669"/>
            <a:ext cx="5496910" cy="646331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/>
              <a:t>Copertura vaccinale Italia: 61% 1^ dose, poi 40,3% -</a:t>
            </a:r>
          </a:p>
          <a:p>
            <a:pPr algn="ctr"/>
            <a:r>
              <a:rPr lang="it-IT" dirty="0"/>
              <a:t>&gt; 80% per immunità di gregge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482371" y="1392211"/>
            <a:ext cx="80724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POSSIBILITA’ TERAPEUTICHE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endParaRPr lang="it-IT" dirty="0"/>
          </a:p>
        </p:txBody>
      </p:sp>
      <p:pic>
        <p:nvPicPr>
          <p:cNvPr id="152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AFD0A2-6FFB-4146-886C-9DFE6C55A56D}"/>
              </a:ext>
            </a:extLst>
          </p:cNvPr>
          <p:cNvSpPr txBox="1"/>
          <p:nvPr/>
        </p:nvSpPr>
        <p:spPr>
          <a:xfrm>
            <a:off x="589191" y="1859152"/>
            <a:ext cx="7833627" cy="4370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 dirty="0"/>
              <a:t>Gel vaginale </a:t>
            </a:r>
            <a:r>
              <a:rPr lang="it-IT" sz="2000" dirty="0" err="1"/>
              <a:t>riepitelizzante</a:t>
            </a:r>
            <a:r>
              <a:rPr lang="it-IT" sz="2000" dirty="0"/>
              <a:t> e immunostimolante (</a:t>
            </a:r>
            <a:r>
              <a:rPr lang="it-IT" sz="2000" dirty="0" err="1"/>
              <a:t>Papilocare</a:t>
            </a:r>
            <a:r>
              <a:rPr lang="it-IT" sz="2000" dirty="0"/>
              <a:t>®): velocizza wash out HPV e regressione spontanea lesioni di basso grado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Trattamento condilomi: </a:t>
            </a:r>
            <a:r>
              <a:rPr lang="it-IT" sz="2000" dirty="0" err="1"/>
              <a:t>Imiquimod</a:t>
            </a:r>
            <a:r>
              <a:rPr lang="it-IT" sz="2000" dirty="0"/>
              <a:t> (</a:t>
            </a:r>
            <a:r>
              <a:rPr lang="it-IT" sz="2000" dirty="0" err="1"/>
              <a:t>Aldara</a:t>
            </a:r>
            <a:r>
              <a:rPr lang="it-IT" sz="2000" dirty="0"/>
              <a:t>®) - immunomodulatore, DTC, asportazione a lama fredda e invio per es. istologico</a:t>
            </a:r>
          </a:p>
          <a:p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Trattamento lesioni precancerose di basso grado CIN 1: osservazione per 12-18 mesi 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Trattamento lesioni di grado medio/elevato CIN 2/3: conizzazione 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Trattamento </a:t>
            </a:r>
            <a:r>
              <a:rPr lang="it-IT" sz="2000" dirty="0" err="1"/>
              <a:t>cervicocarcinoma</a:t>
            </a:r>
            <a:r>
              <a:rPr lang="it-IT" sz="2000" dirty="0"/>
              <a:t> (1.6% delle neoplasie femminili):  intervento radicale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92DFE840-62A2-6440-8540-C0CD19E3C2D4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7502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457200" y="1392211"/>
            <a:ext cx="80724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CONIZZAZIONE 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endParaRPr lang="it-IT" dirty="0"/>
          </a:p>
        </p:txBody>
      </p:sp>
      <p:pic>
        <p:nvPicPr>
          <p:cNvPr id="152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C8A10AA-218E-2540-81C1-4AF8A3149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1839358"/>
            <a:ext cx="6065183" cy="44441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982699-1A01-8642-A8FD-72CB9FD1F6A8}"/>
              </a:ext>
            </a:extLst>
          </p:cNvPr>
          <p:cNvSpPr txBox="1"/>
          <p:nvPr/>
        </p:nvSpPr>
        <p:spPr>
          <a:xfrm>
            <a:off x="7156704" y="3148080"/>
            <a:ext cx="126611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Margini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del cono indenni?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6/12/2018">
            <a:extLst>
              <a:ext uri="{FF2B5EF4-FFF2-40B4-BE49-F238E27FC236}">
                <a16:creationId xmlns:a16="http://schemas.microsoft.com/office/drawing/2014/main" id="{B63E55FF-2256-8744-AEA5-D0C7B6C0508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7462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784919" y="371447"/>
                <a:ext cx="3585274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sz="2000" b="1"/>
                </a:pPr>
                <a:r>
                  <a:rPr lang="it-IT" dirty="0"/>
                  <a:t>HPV: HUMAN PAPILLOMA VIRUS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0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457200" y="1410046"/>
            <a:ext cx="80724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INCIDENZA e MORTALITA’ DEL CERVICOCARCINOMA IN ITALIA (ISS)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16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1EFFE8-8FD4-004D-B955-95A0A86E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01" y="3935665"/>
            <a:ext cx="4051366" cy="209717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7E4A7F5-A0E1-B94E-909F-50D99F94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02" y="2036441"/>
            <a:ext cx="3932117" cy="22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71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197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195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6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19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203" name="Risultati immagini per CICLO ovarico" descr="Risultati immagini per CICLO ovaric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375" y="1143000"/>
            <a:ext cx="5500688" cy="551497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Ovale"/>
          <p:cNvSpPr/>
          <p:nvPr/>
        </p:nvSpPr>
        <p:spPr>
          <a:xfrm>
            <a:off x="4357687" y="3214687"/>
            <a:ext cx="857251" cy="1285876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Linea"/>
          <p:cNvSpPr/>
          <p:nvPr/>
        </p:nvSpPr>
        <p:spPr>
          <a:xfrm flipH="1" flipV="1">
            <a:off x="5072062" y="4143375"/>
            <a:ext cx="2643188" cy="785813"/>
          </a:xfrm>
          <a:prstGeom prst="line">
            <a:avLst/>
          </a:prstGeom>
          <a:ln w="5715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08" name="Gruppo"/>
          <p:cNvGrpSpPr/>
          <p:nvPr/>
        </p:nvGrpSpPr>
        <p:grpSpPr>
          <a:xfrm>
            <a:off x="7643812" y="4572000"/>
            <a:ext cx="1143001" cy="1500188"/>
            <a:chOff x="0" y="0"/>
            <a:chExt cx="1143000" cy="1500187"/>
          </a:xfrm>
        </p:grpSpPr>
        <p:sp>
          <p:nvSpPr>
            <p:cNvPr id="206" name="Ovale"/>
            <p:cNvSpPr/>
            <p:nvPr/>
          </p:nvSpPr>
          <p:spPr>
            <a:xfrm>
              <a:off x="-1" y="0"/>
              <a:ext cx="1143002" cy="1500188"/>
            </a:xfrm>
            <a:prstGeom prst="ellipse">
              <a:avLst/>
            </a:prstGeom>
            <a:noFill/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07" name="giorni fertili"/>
            <p:cNvSpPr txBox="1"/>
            <p:nvPr/>
          </p:nvSpPr>
          <p:spPr>
            <a:xfrm>
              <a:off x="167375" y="437673"/>
              <a:ext cx="808250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t>giorni fertili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6093A8F-775C-2841-9818-BAB297B739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17</a:t>
            </a:fld>
            <a:endParaRPr lang="it-IT"/>
          </a:p>
        </p:txBody>
      </p:sp>
      <p:sp>
        <p:nvSpPr>
          <p:cNvPr id="16" name="6/12/2018">
            <a:extLst>
              <a:ext uri="{FF2B5EF4-FFF2-40B4-BE49-F238E27FC236}">
                <a16:creationId xmlns:a16="http://schemas.microsoft.com/office/drawing/2014/main" id="{0FD5DABA-FC1F-2843-9BF7-C4F2AC65E996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212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10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213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18" name="Inibizione dell’ovulazione: sfrutta la soppressione della secrezione di gonadotropine (LH e FSH), tramite il  meccanismo di feed-back; il picco di LH è soppresso e non avviene l’ovulazione.…"/>
          <p:cNvSpPr txBox="1"/>
          <p:nvPr/>
        </p:nvSpPr>
        <p:spPr>
          <a:xfrm>
            <a:off x="457200" y="1752632"/>
            <a:ext cx="5149850" cy="3652282"/>
          </a:xfrm>
          <a:prstGeom prst="rect">
            <a:avLst/>
          </a:prstGeom>
          <a:ln w="38100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1000"/>
              </a:spcBef>
              <a:defRPr i="1" u="sng"/>
            </a:pPr>
            <a:r>
              <a:rPr dirty="0" err="1"/>
              <a:t>Inibizione</a:t>
            </a:r>
            <a:r>
              <a:rPr dirty="0"/>
              <a:t> </a:t>
            </a:r>
            <a:r>
              <a:rPr dirty="0" err="1"/>
              <a:t>dell’ovulazione</a:t>
            </a:r>
            <a:r>
              <a:rPr i="0" u="none" dirty="0"/>
              <a:t>: </a:t>
            </a:r>
            <a:r>
              <a:rPr i="0" u="none" dirty="0" err="1"/>
              <a:t>sfrutta</a:t>
            </a:r>
            <a:r>
              <a:rPr i="0" u="none" dirty="0"/>
              <a:t> la </a:t>
            </a:r>
            <a:r>
              <a:rPr i="0" u="none" dirty="0" err="1"/>
              <a:t>soppressione</a:t>
            </a:r>
            <a:r>
              <a:rPr i="0" u="none" dirty="0"/>
              <a:t> </a:t>
            </a:r>
            <a:r>
              <a:rPr i="0" u="none" dirty="0" err="1"/>
              <a:t>della</a:t>
            </a:r>
            <a:r>
              <a:rPr i="0" u="none" dirty="0"/>
              <a:t> </a:t>
            </a:r>
            <a:r>
              <a:rPr i="0" u="none" dirty="0" err="1"/>
              <a:t>secrezione</a:t>
            </a:r>
            <a:r>
              <a:rPr i="0" u="none" dirty="0"/>
              <a:t> di </a:t>
            </a:r>
            <a:r>
              <a:rPr i="0" u="none" dirty="0" err="1"/>
              <a:t>gonadotropine</a:t>
            </a:r>
            <a:r>
              <a:rPr i="0" u="none" dirty="0"/>
              <a:t> (LH e FSH), </a:t>
            </a:r>
            <a:r>
              <a:rPr i="0" u="none" dirty="0" err="1"/>
              <a:t>tramite</a:t>
            </a:r>
            <a:r>
              <a:rPr i="0" u="none" dirty="0"/>
              <a:t> </a:t>
            </a:r>
            <a:r>
              <a:rPr i="0" u="none" dirty="0" err="1"/>
              <a:t>il</a:t>
            </a:r>
            <a:r>
              <a:rPr i="0" u="none" dirty="0"/>
              <a:t>  </a:t>
            </a:r>
            <a:r>
              <a:rPr i="0" u="none" dirty="0" err="1"/>
              <a:t>meccanismo</a:t>
            </a:r>
            <a:r>
              <a:rPr i="0" u="none" dirty="0"/>
              <a:t> di feed-back; </a:t>
            </a:r>
            <a:r>
              <a:rPr i="0" u="none" dirty="0" err="1"/>
              <a:t>il</a:t>
            </a:r>
            <a:r>
              <a:rPr i="0" u="none" dirty="0"/>
              <a:t> </a:t>
            </a:r>
            <a:r>
              <a:rPr i="0" u="none" dirty="0" err="1"/>
              <a:t>picco</a:t>
            </a:r>
            <a:r>
              <a:rPr i="0" u="none" dirty="0"/>
              <a:t> di LH </a:t>
            </a:r>
            <a:r>
              <a:rPr i="0" u="none" dirty="0" err="1"/>
              <a:t>è</a:t>
            </a:r>
            <a:r>
              <a:rPr i="0" u="none" dirty="0"/>
              <a:t> </a:t>
            </a:r>
            <a:r>
              <a:rPr i="0" u="none" dirty="0" err="1"/>
              <a:t>soppresso</a:t>
            </a:r>
            <a:r>
              <a:rPr i="0" u="none" dirty="0"/>
              <a:t> e non </a:t>
            </a:r>
            <a:r>
              <a:rPr i="0" u="none" dirty="0" err="1"/>
              <a:t>avviene</a:t>
            </a:r>
            <a:r>
              <a:rPr i="0" u="none" dirty="0"/>
              <a:t> </a:t>
            </a:r>
            <a:r>
              <a:rPr i="0" u="none" dirty="0" err="1"/>
              <a:t>l’ovulazione</a:t>
            </a:r>
            <a:r>
              <a:rPr i="0" u="none" dirty="0"/>
              <a:t>.</a:t>
            </a:r>
          </a:p>
          <a:p>
            <a:pPr marL="285750" indent="-285750">
              <a:spcBef>
                <a:spcPts val="1000"/>
              </a:spcBef>
              <a:buSzPct val="100000"/>
              <a:buChar char="❑"/>
            </a:pPr>
            <a:endParaRPr i="0" u="none" dirty="0"/>
          </a:p>
          <a:p>
            <a:pPr marL="285750" indent="-285750">
              <a:spcBef>
                <a:spcPts val="1000"/>
              </a:spcBef>
              <a:defRPr i="1" u="sng"/>
            </a:pPr>
            <a:r>
              <a:rPr dirty="0" err="1"/>
              <a:t>Modificazioni</a:t>
            </a:r>
            <a:r>
              <a:rPr dirty="0"/>
              <a:t> </a:t>
            </a:r>
            <a:r>
              <a:rPr dirty="0" err="1"/>
              <a:t>dell’endometrio</a:t>
            </a:r>
            <a:r>
              <a:rPr i="0" u="none" dirty="0"/>
              <a:t>:</a:t>
            </a:r>
            <a:r>
              <a:rPr lang="it-IT" dirty="0"/>
              <a:t>sottile, di pochi mm</a:t>
            </a:r>
            <a:endParaRPr dirty="0"/>
          </a:p>
          <a:p>
            <a:pPr marL="285750" indent="-285750">
              <a:spcBef>
                <a:spcPts val="1000"/>
              </a:spcBef>
            </a:pPr>
            <a:endParaRPr i="0" u="none" dirty="0"/>
          </a:p>
          <a:p>
            <a:pPr marL="285750" indent="-285750">
              <a:spcBef>
                <a:spcPts val="1000"/>
              </a:spcBef>
              <a:defRPr i="1" u="sng"/>
            </a:pPr>
            <a:r>
              <a:rPr dirty="0" err="1"/>
              <a:t>Modifiche</a:t>
            </a:r>
            <a:r>
              <a:rPr dirty="0"/>
              <a:t> del </a:t>
            </a:r>
            <a:r>
              <a:rPr dirty="0" err="1"/>
              <a:t>muco</a:t>
            </a:r>
            <a:r>
              <a:rPr dirty="0"/>
              <a:t> </a:t>
            </a:r>
            <a:r>
              <a:rPr dirty="0" err="1"/>
              <a:t>cervicale</a:t>
            </a:r>
            <a:r>
              <a:rPr i="0" u="none" dirty="0"/>
              <a:t>: </a:t>
            </a:r>
            <a:r>
              <a:rPr i="0" u="none" dirty="0" err="1"/>
              <a:t>vengono</a:t>
            </a:r>
            <a:r>
              <a:rPr i="0" u="none" dirty="0"/>
              <a:t> </a:t>
            </a:r>
            <a:r>
              <a:rPr i="0" u="none" dirty="0" err="1"/>
              <a:t>modificati</a:t>
            </a:r>
            <a:r>
              <a:rPr i="0" u="none" dirty="0"/>
              <a:t> la </a:t>
            </a:r>
            <a:r>
              <a:rPr i="0" u="none" dirty="0" err="1"/>
              <a:t>quantità</a:t>
            </a:r>
            <a:r>
              <a:rPr i="0" u="none" dirty="0"/>
              <a:t> e lo </a:t>
            </a:r>
            <a:r>
              <a:rPr i="0" u="none" dirty="0" err="1"/>
              <a:t>stato</a:t>
            </a:r>
            <a:r>
              <a:rPr i="0" u="none" dirty="0"/>
              <a:t> </a:t>
            </a:r>
            <a:r>
              <a:rPr i="0" u="none" dirty="0" err="1"/>
              <a:t>chimico-fisico</a:t>
            </a:r>
            <a:r>
              <a:rPr i="0" u="none" dirty="0"/>
              <a:t> del </a:t>
            </a:r>
            <a:r>
              <a:rPr i="0" u="none" dirty="0" err="1"/>
              <a:t>muco</a:t>
            </a:r>
            <a:r>
              <a:rPr i="0" u="none" dirty="0"/>
              <a:t> </a:t>
            </a:r>
            <a:r>
              <a:rPr i="0" u="none" dirty="0" err="1"/>
              <a:t>cervicale</a:t>
            </a:r>
            <a:r>
              <a:rPr i="0" u="none" dirty="0"/>
              <a:t>. Il </a:t>
            </a:r>
            <a:r>
              <a:rPr i="0" u="none" dirty="0" err="1"/>
              <a:t>muco</a:t>
            </a:r>
            <a:r>
              <a:rPr i="0" u="none" dirty="0"/>
              <a:t> </a:t>
            </a:r>
            <a:r>
              <a:rPr i="0" u="none" dirty="0" err="1"/>
              <a:t>diventa</a:t>
            </a:r>
            <a:r>
              <a:rPr i="0" u="none" dirty="0"/>
              <a:t> </a:t>
            </a:r>
            <a:r>
              <a:rPr i="0" u="none" dirty="0" err="1"/>
              <a:t>vischioso</a:t>
            </a:r>
            <a:r>
              <a:rPr i="0" u="none" dirty="0"/>
              <a:t> e non </a:t>
            </a:r>
            <a:r>
              <a:rPr i="0" u="none" dirty="0" err="1"/>
              <a:t>consente</a:t>
            </a:r>
            <a:r>
              <a:rPr i="0" u="none" dirty="0"/>
              <a:t> la </a:t>
            </a:r>
            <a:r>
              <a:rPr i="0" u="none" dirty="0" err="1"/>
              <a:t>penetrazione</a:t>
            </a:r>
            <a:r>
              <a:rPr i="0" u="none" dirty="0"/>
              <a:t>  </a:t>
            </a:r>
            <a:r>
              <a:rPr i="0" u="none" dirty="0" err="1"/>
              <a:t>degli</a:t>
            </a:r>
            <a:r>
              <a:rPr i="0" u="none" dirty="0"/>
              <a:t> </a:t>
            </a:r>
            <a:r>
              <a:rPr i="0" u="none" dirty="0" err="1"/>
              <a:t>spermatozoi</a:t>
            </a:r>
            <a:endParaRPr i="0" u="none" dirty="0"/>
          </a:p>
        </p:txBody>
      </p:sp>
      <p:pic>
        <p:nvPicPr>
          <p:cNvPr id="21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650" y="1357312"/>
            <a:ext cx="3435350" cy="51514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5C1B55-73F3-3349-B436-50A74F1088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18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D5FFE76C-5E87-F844-AE35-F5E4AEDB3A5E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22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2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224" name="SigilloLogoLAST_WhiteOK" descr="SigilloLogoLAST_WhiteOK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29" name="Le pilllole tradizionali contengono due componenti:…"/>
          <p:cNvSpPr txBox="1"/>
          <p:nvPr/>
        </p:nvSpPr>
        <p:spPr>
          <a:xfrm>
            <a:off x="214312" y="1500187"/>
            <a:ext cx="8715376" cy="511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rPr dirty="0"/>
              <a:t>Le </a:t>
            </a:r>
            <a:r>
              <a:rPr dirty="0" err="1"/>
              <a:t>pilllole</a:t>
            </a:r>
            <a:r>
              <a:rPr dirty="0"/>
              <a:t> </a:t>
            </a:r>
            <a:r>
              <a:rPr dirty="0" err="1"/>
              <a:t>tradizionali</a:t>
            </a:r>
            <a:r>
              <a:rPr dirty="0"/>
              <a:t> </a:t>
            </a:r>
            <a:r>
              <a:rPr dirty="0" err="1"/>
              <a:t>contengono</a:t>
            </a:r>
            <a:r>
              <a:rPr dirty="0"/>
              <a:t> due </a:t>
            </a:r>
            <a:r>
              <a:rPr dirty="0" err="1"/>
              <a:t>componenti</a:t>
            </a:r>
            <a:r>
              <a:rPr dirty="0"/>
              <a:t>:</a:t>
            </a:r>
          </a:p>
          <a:p>
            <a:pPr>
              <a:defRPr sz="2000"/>
            </a:pPr>
            <a:endParaRPr dirty="0"/>
          </a:p>
          <a:p>
            <a:pPr>
              <a:spcBef>
                <a:spcPts val="1200"/>
              </a:spcBef>
              <a:defRPr sz="2000" b="1">
                <a:solidFill>
                  <a:schemeClr val="accent5"/>
                </a:solidFill>
              </a:defRPr>
            </a:pPr>
            <a:r>
              <a:rPr dirty="0" err="1"/>
              <a:t>Componente</a:t>
            </a:r>
            <a:r>
              <a:rPr dirty="0"/>
              <a:t> </a:t>
            </a:r>
            <a:r>
              <a:rPr dirty="0" err="1"/>
              <a:t>estrogenica</a:t>
            </a:r>
            <a:r>
              <a:rPr b="0" dirty="0">
                <a:solidFill>
                  <a:srgbClr val="000000"/>
                </a:solidFill>
              </a:rPr>
              <a:t>: </a:t>
            </a:r>
            <a:r>
              <a:rPr b="0" dirty="0" err="1">
                <a:solidFill>
                  <a:srgbClr val="000000"/>
                </a:solidFill>
              </a:rPr>
              <a:t>EtinilEstradiolo</a:t>
            </a:r>
            <a:r>
              <a:rPr b="0" dirty="0">
                <a:solidFill>
                  <a:srgbClr val="000000"/>
                </a:solidFill>
              </a:rPr>
              <a:t> (EE)</a:t>
            </a:r>
          </a:p>
          <a:p>
            <a:pPr>
              <a:spcBef>
                <a:spcPts val="1200"/>
              </a:spcBef>
              <a:defRPr sz="2000"/>
            </a:pPr>
            <a:r>
              <a:rPr dirty="0"/>
              <a:t>			 </a:t>
            </a:r>
            <a:r>
              <a:rPr dirty="0" err="1"/>
              <a:t>Estradiolo</a:t>
            </a:r>
            <a:r>
              <a:rPr dirty="0"/>
              <a:t> </a:t>
            </a:r>
          </a:p>
          <a:p>
            <a:pPr>
              <a:spcBef>
                <a:spcPts val="1200"/>
              </a:spcBef>
              <a:defRPr sz="2000"/>
            </a:pPr>
            <a:r>
              <a:rPr dirty="0"/>
              <a:t>		                 </a:t>
            </a:r>
            <a:r>
              <a:rPr dirty="0" err="1"/>
              <a:t>Estradiolo</a:t>
            </a:r>
            <a:r>
              <a:rPr dirty="0"/>
              <a:t> </a:t>
            </a:r>
            <a:r>
              <a:rPr dirty="0" err="1"/>
              <a:t>Valerato</a:t>
            </a:r>
            <a:endParaRPr dirty="0"/>
          </a:p>
          <a:p>
            <a:pPr>
              <a:spcBef>
                <a:spcPts val="1000"/>
              </a:spcBef>
              <a:defRPr sz="2000"/>
            </a:pPr>
            <a:endParaRPr dirty="0"/>
          </a:p>
          <a:p>
            <a:pPr>
              <a:spcBef>
                <a:spcPts val="1200"/>
              </a:spcBef>
              <a:defRPr sz="2000" b="1">
                <a:solidFill>
                  <a:schemeClr val="accent5"/>
                </a:solidFill>
              </a:defRPr>
            </a:pPr>
            <a:r>
              <a:rPr sz="2800" dirty="0" err="1"/>
              <a:t>Componente</a:t>
            </a:r>
            <a:r>
              <a:rPr sz="2800" dirty="0"/>
              <a:t> </a:t>
            </a:r>
            <a:r>
              <a:rPr sz="2800" dirty="0" err="1"/>
              <a:t>progestinica</a:t>
            </a:r>
            <a:endParaRPr lang="it-IT" sz="2800" dirty="0"/>
          </a:p>
          <a:p>
            <a:pPr algn="just">
              <a:spcBef>
                <a:spcPts val="1200"/>
              </a:spcBef>
              <a:defRPr sz="2000" b="1">
                <a:solidFill>
                  <a:schemeClr val="accent5"/>
                </a:solidFill>
              </a:defRPr>
            </a:pPr>
            <a:r>
              <a:rPr dirty="0"/>
              <a:t>NB:</a:t>
            </a:r>
            <a:r>
              <a:rPr b="0" dirty="0"/>
              <a:t> per </a:t>
            </a:r>
            <a:r>
              <a:rPr b="0" dirty="0" err="1"/>
              <a:t>l’efficacia</a:t>
            </a:r>
            <a:r>
              <a:rPr b="0" dirty="0"/>
              <a:t> </a:t>
            </a:r>
            <a:r>
              <a:rPr b="0" dirty="0" err="1"/>
              <a:t>contraccettiva</a:t>
            </a:r>
            <a:r>
              <a:rPr b="0" dirty="0"/>
              <a:t> </a:t>
            </a:r>
            <a:r>
              <a:rPr b="0" dirty="0" err="1"/>
              <a:t>è</a:t>
            </a:r>
            <a:r>
              <a:rPr b="0" dirty="0"/>
              <a:t> </a:t>
            </a:r>
            <a:r>
              <a:rPr b="0" dirty="0" err="1"/>
              <a:t>sufficiente</a:t>
            </a:r>
            <a:r>
              <a:rPr b="0" dirty="0"/>
              <a:t> </a:t>
            </a:r>
            <a:r>
              <a:rPr b="0" dirty="0" err="1"/>
              <a:t>il</a:t>
            </a:r>
            <a:r>
              <a:rPr b="0" dirty="0"/>
              <a:t> solo </a:t>
            </a:r>
            <a:r>
              <a:rPr b="0" dirty="0" err="1"/>
              <a:t>progestinico</a:t>
            </a:r>
            <a:r>
              <a:rPr b="0" dirty="0"/>
              <a:t>, </a:t>
            </a:r>
            <a:r>
              <a:rPr b="0" dirty="0" err="1"/>
              <a:t>che</a:t>
            </a:r>
            <a:r>
              <a:rPr b="0" dirty="0"/>
              <a:t> ad un </a:t>
            </a:r>
            <a:r>
              <a:rPr b="0" dirty="0" err="1"/>
              <a:t>adeguato</a:t>
            </a:r>
            <a:r>
              <a:rPr b="0" dirty="0"/>
              <a:t> </a:t>
            </a:r>
            <a:r>
              <a:rPr b="0" dirty="0" err="1"/>
              <a:t>dosaggio</a:t>
            </a:r>
            <a:r>
              <a:rPr b="0" dirty="0"/>
              <a:t>, ha la </a:t>
            </a:r>
            <a:r>
              <a:rPr b="0" dirty="0" err="1"/>
              <a:t>capacità</a:t>
            </a:r>
            <a:r>
              <a:rPr b="0" dirty="0"/>
              <a:t> di </a:t>
            </a:r>
            <a:r>
              <a:rPr b="0" dirty="0" err="1"/>
              <a:t>bloccare</a:t>
            </a:r>
            <a:r>
              <a:rPr b="0" dirty="0"/>
              <a:t> </a:t>
            </a:r>
            <a:r>
              <a:rPr b="0" dirty="0" err="1"/>
              <a:t>l’asse</a:t>
            </a:r>
            <a:r>
              <a:rPr b="0" dirty="0"/>
              <a:t> </a:t>
            </a:r>
            <a:r>
              <a:rPr b="0" dirty="0" err="1"/>
              <a:t>ipotalamo-ipofisi-gonadi</a:t>
            </a:r>
            <a:r>
              <a:rPr b="0" dirty="0"/>
              <a:t>, </a:t>
            </a:r>
            <a:r>
              <a:rPr b="0" dirty="0" err="1"/>
              <a:t>inibendo</a:t>
            </a:r>
            <a:r>
              <a:rPr b="0" dirty="0"/>
              <a:t> </a:t>
            </a:r>
            <a:r>
              <a:rPr b="0" dirty="0" err="1"/>
              <a:t>il</a:t>
            </a:r>
            <a:r>
              <a:rPr b="0" dirty="0"/>
              <a:t> pulse generator </a:t>
            </a:r>
            <a:r>
              <a:rPr b="0" dirty="0" err="1"/>
              <a:t>ipotalamico</a:t>
            </a:r>
            <a:r>
              <a:rPr b="0" dirty="0"/>
              <a:t>, </a:t>
            </a:r>
            <a:r>
              <a:rPr b="0" dirty="0" err="1"/>
              <a:t>causando</a:t>
            </a:r>
            <a:r>
              <a:rPr b="0" dirty="0"/>
              <a:t> </a:t>
            </a:r>
            <a:r>
              <a:rPr b="0" dirty="0" err="1"/>
              <a:t>una</a:t>
            </a:r>
            <a:r>
              <a:rPr b="0" dirty="0"/>
              <a:t> </a:t>
            </a:r>
            <a:r>
              <a:rPr b="0" dirty="0" err="1"/>
              <a:t>amenorrea</a:t>
            </a:r>
            <a:r>
              <a:rPr b="0" dirty="0"/>
              <a:t> </a:t>
            </a:r>
            <a:r>
              <a:rPr b="0" dirty="0" err="1"/>
              <a:t>ipotalamica</a:t>
            </a:r>
            <a:r>
              <a:rPr b="0" dirty="0"/>
              <a:t> </a:t>
            </a:r>
            <a:r>
              <a:rPr b="0" dirty="0" err="1"/>
              <a:t>iatrogena</a:t>
            </a:r>
            <a:r>
              <a:rPr b="0" dirty="0"/>
              <a:t>.  </a:t>
            </a:r>
            <a:r>
              <a:rPr b="0" dirty="0" err="1"/>
              <a:t>L’introduzione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b="0" dirty="0" err="1"/>
              <a:t>componente</a:t>
            </a:r>
            <a:r>
              <a:rPr b="0" dirty="0"/>
              <a:t> </a:t>
            </a:r>
            <a:r>
              <a:rPr b="0" dirty="0" err="1"/>
              <a:t>estrogenica</a:t>
            </a:r>
            <a:r>
              <a:rPr b="0" dirty="0"/>
              <a:t> </a:t>
            </a:r>
            <a:r>
              <a:rPr b="0" dirty="0" err="1"/>
              <a:t>si</a:t>
            </a:r>
            <a:r>
              <a:rPr b="0" dirty="0"/>
              <a:t> </a:t>
            </a:r>
            <a:r>
              <a:rPr b="0" dirty="0" err="1"/>
              <a:t>è</a:t>
            </a:r>
            <a:r>
              <a:rPr b="0" dirty="0"/>
              <a:t> </a:t>
            </a:r>
            <a:r>
              <a:rPr b="0" dirty="0" err="1"/>
              <a:t>resa</a:t>
            </a:r>
            <a:r>
              <a:rPr b="0" dirty="0"/>
              <a:t> </a:t>
            </a:r>
            <a:r>
              <a:rPr b="0" dirty="0" err="1"/>
              <a:t>necessaria</a:t>
            </a:r>
            <a:r>
              <a:rPr b="0" dirty="0"/>
              <a:t> per </a:t>
            </a:r>
            <a:r>
              <a:rPr b="0" dirty="0" err="1"/>
              <a:t>ottenere</a:t>
            </a:r>
            <a:r>
              <a:rPr b="0" dirty="0"/>
              <a:t> un </a:t>
            </a:r>
            <a:r>
              <a:rPr b="0" dirty="0" err="1"/>
              <a:t>miglior</a:t>
            </a:r>
            <a:r>
              <a:rPr b="0" dirty="0"/>
              <a:t> </a:t>
            </a:r>
            <a:r>
              <a:rPr b="0" dirty="0" err="1"/>
              <a:t>controllo</a:t>
            </a:r>
            <a:r>
              <a:rPr b="0" dirty="0"/>
              <a:t> del </a:t>
            </a:r>
            <a:r>
              <a:rPr b="0" dirty="0" err="1"/>
              <a:t>ciclo</a:t>
            </a:r>
            <a:r>
              <a:rPr b="0" dirty="0"/>
              <a:t> </a:t>
            </a:r>
            <a:r>
              <a:rPr b="0" dirty="0" err="1"/>
              <a:t>mestruale</a:t>
            </a:r>
            <a:r>
              <a:rPr b="0" dirty="0"/>
              <a:t>, </a:t>
            </a:r>
            <a:r>
              <a:rPr b="0" dirty="0" err="1"/>
              <a:t>controbilanciando</a:t>
            </a:r>
            <a:r>
              <a:rPr b="0" dirty="0"/>
              <a:t> </a:t>
            </a:r>
            <a:r>
              <a:rPr b="0" dirty="0" err="1"/>
              <a:t>gli</a:t>
            </a:r>
            <a:r>
              <a:rPr b="0" dirty="0"/>
              <a:t> </a:t>
            </a:r>
            <a:r>
              <a:rPr b="0" dirty="0" err="1"/>
              <a:t>effetti</a:t>
            </a:r>
            <a:r>
              <a:rPr b="0" dirty="0"/>
              <a:t> </a:t>
            </a:r>
            <a:r>
              <a:rPr b="0" dirty="0" err="1"/>
              <a:t>negativi</a:t>
            </a:r>
            <a:r>
              <a:rPr b="0" dirty="0"/>
              <a:t> del </a:t>
            </a:r>
            <a:r>
              <a:rPr b="0" dirty="0" err="1"/>
              <a:t>progestinico</a:t>
            </a:r>
            <a:r>
              <a:rPr b="0" dirty="0"/>
              <a:t> </a:t>
            </a:r>
            <a:r>
              <a:rPr b="0" dirty="0" err="1"/>
              <a:t>sulla</a:t>
            </a:r>
            <a:r>
              <a:rPr b="0" dirty="0"/>
              <a:t> </a:t>
            </a:r>
            <a:r>
              <a:rPr b="0" dirty="0" err="1"/>
              <a:t>regolarità</a:t>
            </a:r>
            <a:r>
              <a:rPr b="0" dirty="0"/>
              <a:t> </a:t>
            </a:r>
            <a:r>
              <a:rPr b="0" dirty="0" err="1"/>
              <a:t>mestruale</a:t>
            </a:r>
            <a:endParaRPr b="0" dirty="0"/>
          </a:p>
        </p:txBody>
      </p:sp>
      <p:pic>
        <p:nvPicPr>
          <p:cNvPr id="230" name="Immagine correlata" descr="Immagine correlat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9500" y="0"/>
            <a:ext cx="1714500" cy="180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Risultati immagini per nuvaring" descr="Risultati immagini per nuvari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0176" y="1276876"/>
            <a:ext cx="1601693" cy="149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07611" y="2788589"/>
            <a:ext cx="1717624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F32994D-A344-C845-B133-A225778DE7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  <p:sp>
        <p:nvSpPr>
          <p:cNvPr id="15" name="6/12/2018">
            <a:extLst>
              <a:ext uri="{FF2B5EF4-FFF2-40B4-BE49-F238E27FC236}">
                <a16:creationId xmlns:a16="http://schemas.microsoft.com/office/drawing/2014/main" id="{F0D71393-FF1D-3D40-BB9C-0C6479D1D190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"/>
          <p:cNvGrpSpPr/>
          <p:nvPr/>
        </p:nvGrpSpPr>
        <p:grpSpPr>
          <a:xfrm>
            <a:off x="-11113" y="0"/>
            <a:ext cx="9155113" cy="1143002"/>
            <a:chOff x="0" y="0"/>
            <a:chExt cx="9155112" cy="1143000"/>
          </a:xfrm>
        </p:grpSpPr>
        <p:grpSp>
          <p:nvGrpSpPr>
            <p:cNvPr id="2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Contraccezione"/>
              <p:cNvSpPr txBox="1"/>
              <p:nvPr/>
            </p:nvSpPr>
            <p:spPr>
              <a:xfrm>
                <a:off x="3604860" y="379730"/>
                <a:ext cx="1945393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 err="1"/>
                  <a:t>Contraccezione</a:t>
                </a:r>
                <a:endParaRPr dirty="0"/>
              </a:p>
            </p:txBody>
          </p:sp>
        </p:grpSp>
        <p:pic>
          <p:nvPicPr>
            <p:cNvPr id="2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0" name="6/12/2018"/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1" name="L’insieme dei metodi o dei dispositivi utilizzati per prevenire il concepimento…"/>
          <p:cNvSpPr txBox="1"/>
          <p:nvPr/>
        </p:nvSpPr>
        <p:spPr>
          <a:xfrm>
            <a:off x="791083" y="872359"/>
            <a:ext cx="8138635" cy="4934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>
              <a:lnSpc>
                <a:spcPts val="4300"/>
              </a:lnSpc>
              <a:defRPr sz="2042" b="1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194791" indent="-194791" algn="just" defTabSz="457200">
              <a:lnSpc>
                <a:spcPts val="4100"/>
              </a:lnSpc>
              <a:buSzPct val="100000"/>
              <a:buChar char="-"/>
              <a:defRPr sz="16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42" dirty="0" err="1"/>
              <a:t>L’insieme</a:t>
            </a:r>
            <a:r>
              <a:rPr sz="1942" dirty="0"/>
              <a:t> </a:t>
            </a:r>
            <a:r>
              <a:rPr sz="1942" dirty="0" err="1"/>
              <a:t>dei</a:t>
            </a:r>
            <a:r>
              <a:rPr sz="1942" dirty="0"/>
              <a:t> </a:t>
            </a:r>
            <a:r>
              <a:rPr sz="1942" dirty="0" err="1"/>
              <a:t>metodi</a:t>
            </a:r>
            <a:r>
              <a:rPr sz="1942" dirty="0"/>
              <a:t> o </a:t>
            </a:r>
            <a:r>
              <a:rPr sz="1942" dirty="0" err="1"/>
              <a:t>dei</a:t>
            </a:r>
            <a:r>
              <a:rPr sz="1942" dirty="0"/>
              <a:t> </a:t>
            </a:r>
            <a:r>
              <a:rPr sz="1942" dirty="0" err="1"/>
              <a:t>dispositivi</a:t>
            </a:r>
            <a:r>
              <a:rPr sz="1942" dirty="0"/>
              <a:t> </a:t>
            </a:r>
            <a:r>
              <a:rPr sz="1942" dirty="0" err="1"/>
              <a:t>utilizzati</a:t>
            </a:r>
            <a:r>
              <a:rPr sz="1942" dirty="0"/>
              <a:t> per </a:t>
            </a:r>
            <a:r>
              <a:rPr sz="1942" dirty="0" err="1"/>
              <a:t>prevenire</a:t>
            </a:r>
            <a:r>
              <a:rPr sz="1942" dirty="0"/>
              <a:t> </a:t>
            </a:r>
            <a:r>
              <a:rPr sz="1942" dirty="0" err="1"/>
              <a:t>il</a:t>
            </a:r>
            <a:r>
              <a:rPr sz="1942" dirty="0"/>
              <a:t> </a:t>
            </a:r>
            <a:r>
              <a:rPr sz="1942" dirty="0" err="1"/>
              <a:t>concepimento</a:t>
            </a:r>
            <a:endParaRPr sz="1942" dirty="0"/>
          </a:p>
          <a:p>
            <a:pPr algn="just" defTabSz="457200">
              <a:lnSpc>
                <a:spcPts val="4100"/>
              </a:lnSpc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942" dirty="0"/>
          </a:p>
          <a:p>
            <a:pPr algn="just" defTabSz="457200">
              <a:lnSpc>
                <a:spcPts val="3900"/>
              </a:lnSpc>
              <a:spcBef>
                <a:spcPts val="700"/>
              </a:spcBef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 Per </a:t>
            </a:r>
            <a:r>
              <a:rPr dirty="0" err="1"/>
              <a:t>estensione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termine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utilizzato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come </a:t>
            </a:r>
            <a:r>
              <a:rPr dirty="0" err="1"/>
              <a:t>sinonimo</a:t>
            </a:r>
            <a:r>
              <a:rPr dirty="0"/>
              <a:t> di </a:t>
            </a:r>
          </a:p>
          <a:p>
            <a:pPr algn="just" defTabSz="457200">
              <a:lnSpc>
                <a:spcPts val="3900"/>
              </a:lnSpc>
              <a:spcBef>
                <a:spcPts val="700"/>
              </a:spcBef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 err="1"/>
              <a:t>controllo</a:t>
            </a:r>
            <a:r>
              <a:rPr b="1" dirty="0"/>
              <a:t> </a:t>
            </a:r>
            <a:r>
              <a:rPr b="1" dirty="0" err="1"/>
              <a:t>delle</a:t>
            </a:r>
            <a:r>
              <a:rPr b="1" dirty="0"/>
              <a:t> </a:t>
            </a:r>
            <a:r>
              <a:rPr b="1" dirty="0" err="1"/>
              <a:t>nascite</a:t>
            </a:r>
            <a:r>
              <a:rPr dirty="0"/>
              <a:t> o </a:t>
            </a:r>
            <a:r>
              <a:rPr b="1" dirty="0" err="1"/>
              <a:t>controllo</a:t>
            </a:r>
            <a:r>
              <a:rPr b="1" dirty="0"/>
              <a:t> </a:t>
            </a:r>
            <a:r>
              <a:rPr b="1" dirty="0" err="1"/>
              <a:t>della</a:t>
            </a:r>
            <a:r>
              <a:rPr b="1" dirty="0"/>
              <a:t> </a:t>
            </a:r>
            <a:r>
              <a:rPr b="1" dirty="0" err="1"/>
              <a:t>fertilità</a:t>
            </a:r>
            <a:endParaRPr b="1" dirty="0"/>
          </a:p>
          <a:p>
            <a:pPr algn="just" defTabSz="457200">
              <a:lnSpc>
                <a:spcPts val="3900"/>
              </a:lnSpc>
              <a:spcBef>
                <a:spcPts val="700"/>
              </a:spcBef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b="1" dirty="0"/>
          </a:p>
          <a:p>
            <a:pPr algn="just" defTabSz="457200">
              <a:lnSpc>
                <a:spcPts val="3900"/>
              </a:lnSpc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/>
              <a:t>- </a:t>
            </a:r>
            <a:r>
              <a:rPr dirty="0"/>
              <a:t>La </a:t>
            </a:r>
            <a:r>
              <a:rPr dirty="0" err="1"/>
              <a:t>progettazione</a:t>
            </a:r>
            <a:r>
              <a:rPr dirty="0"/>
              <a:t> e </a:t>
            </a:r>
            <a:r>
              <a:rPr dirty="0" err="1"/>
              <a:t>l'uso</a:t>
            </a:r>
            <a:r>
              <a:rPr dirty="0"/>
              <a:t> del </a:t>
            </a:r>
            <a:r>
              <a:rPr dirty="0" err="1"/>
              <a:t>controllo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nascite</a:t>
            </a:r>
            <a:r>
              <a:rPr dirty="0"/>
              <a:t> </a:t>
            </a:r>
            <a:r>
              <a:rPr dirty="0" err="1"/>
              <a:t>prende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nome</a:t>
            </a:r>
            <a:r>
              <a:rPr dirty="0"/>
              <a:t> di </a:t>
            </a:r>
          </a:p>
          <a:p>
            <a:pPr algn="just" defTabSz="457200">
              <a:lnSpc>
                <a:spcPts val="3900"/>
              </a:lnSpc>
              <a:defRPr sz="1942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 err="1"/>
              <a:t>pianificazione</a:t>
            </a:r>
            <a:r>
              <a:rPr b="1" dirty="0"/>
              <a:t> familiar</a:t>
            </a:r>
            <a:r>
              <a:rPr lang="it-IT" b="1" dirty="0"/>
              <a:t>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E65905-E3D1-1541-B71B-00D97A4D80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uppo"/>
          <p:cNvGrpSpPr/>
          <p:nvPr/>
        </p:nvGrpSpPr>
        <p:grpSpPr>
          <a:xfrm>
            <a:off x="0" y="21345"/>
            <a:ext cx="9155113" cy="1143002"/>
            <a:chOff x="0" y="0"/>
            <a:chExt cx="9155112" cy="1143000"/>
          </a:xfrm>
        </p:grpSpPr>
        <p:grpSp>
          <p:nvGrpSpPr>
            <p:cNvPr id="260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5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9" name="Metodi ormonali a breve durata di azione"/>
              <p:cNvSpPr txBox="1"/>
              <p:nvPr/>
            </p:nvSpPr>
            <p:spPr>
              <a:xfrm>
                <a:off x="2071806" y="379730"/>
                <a:ext cx="5011500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 a breve durata di azione</a:t>
                </a:r>
              </a:p>
            </p:txBody>
          </p:sp>
        </p:grpSp>
        <p:pic>
          <p:nvPicPr>
            <p:cNvPr id="26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266" name="Risultati immagini per nuvaring" descr="Risultati immagini per nuvar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4976" y="2749319"/>
            <a:ext cx="2507006" cy="2339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4976" y="4991332"/>
            <a:ext cx="2507006" cy="166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52510" y="1178249"/>
            <a:ext cx="4112170" cy="1594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018" y="3811222"/>
            <a:ext cx="3348961" cy="236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0085" y="1151827"/>
            <a:ext cx="3451574" cy="170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91890" y="3450030"/>
            <a:ext cx="2360220" cy="23602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B9AFA2-8BBB-174E-949C-9A6917A92D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  <p:sp>
        <p:nvSpPr>
          <p:cNvPr id="16" name="6/12/2018">
            <a:extLst>
              <a:ext uri="{FF2B5EF4-FFF2-40B4-BE49-F238E27FC236}">
                <a16:creationId xmlns:a16="http://schemas.microsoft.com/office/drawing/2014/main" id="{01855085-103B-0348-B2C4-E17C41CE3FF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CFFFEC-E298-524C-9CE6-C5B8238F62BD}"/>
              </a:ext>
            </a:extLst>
          </p:cNvPr>
          <p:cNvSpPr txBox="1"/>
          <p:nvPr/>
        </p:nvSpPr>
        <p:spPr>
          <a:xfrm>
            <a:off x="2385848" y="2486656"/>
            <a:ext cx="8513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21+7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6A45D8-3935-3747-AE81-5AF042FD7C19}"/>
              </a:ext>
            </a:extLst>
          </p:cNvPr>
          <p:cNvSpPr txBox="1"/>
          <p:nvPr/>
        </p:nvSpPr>
        <p:spPr>
          <a:xfrm>
            <a:off x="6559281" y="2225949"/>
            <a:ext cx="102582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24+4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ABDC06-EA1D-4248-8299-A989E725503F}"/>
              </a:ext>
            </a:extLst>
          </p:cNvPr>
          <p:cNvSpPr txBox="1"/>
          <p:nvPr/>
        </p:nvSpPr>
        <p:spPr>
          <a:xfrm>
            <a:off x="3966155" y="5802110"/>
            <a:ext cx="13298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POP 28 </a:t>
            </a:r>
            <a:r>
              <a:rPr lang="it-IT" dirty="0" err="1"/>
              <a:t>cpr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DA00DF-E6D8-B746-A550-CE6C3D42F317}"/>
              </a:ext>
            </a:extLst>
          </p:cNvPr>
          <p:cNvSpPr txBox="1"/>
          <p:nvPr/>
        </p:nvSpPr>
        <p:spPr>
          <a:xfrm>
            <a:off x="546538" y="3651610"/>
            <a:ext cx="257766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Multifasica con E naturale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EB259B9-7BA1-E645-AF1E-E0B18446B97D}"/>
              </a:ext>
            </a:extLst>
          </p:cNvPr>
          <p:cNvSpPr/>
          <p:nvPr/>
        </p:nvSpPr>
        <p:spPr>
          <a:xfrm>
            <a:off x="7173888" y="862903"/>
            <a:ext cx="1744717" cy="1687887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COC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vs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A089B5-8FFC-D644-9D5E-F52846A316A4}"/>
              </a:ext>
            </a:extLst>
          </p:cNvPr>
          <p:cNvSpPr txBox="1"/>
          <p:nvPr/>
        </p:nvSpPr>
        <p:spPr>
          <a:xfrm>
            <a:off x="7799112" y="1590921"/>
            <a:ext cx="92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rtlCol="0" anchor="ctr">
            <a:spAutoFit/>
          </a:bodyPr>
          <a:lstStyle/>
          <a:p>
            <a:pPr algn="l"/>
            <a:endParaRPr lang="it-IT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uppo"/>
          <p:cNvGrpSpPr/>
          <p:nvPr/>
        </p:nvGrpSpPr>
        <p:grpSpPr>
          <a:xfrm>
            <a:off x="-5557" y="-1"/>
            <a:ext cx="9155114" cy="1143002"/>
            <a:chOff x="0" y="0"/>
            <a:chExt cx="9155112" cy="1143000"/>
          </a:xfrm>
        </p:grpSpPr>
        <p:grpSp>
          <p:nvGrpSpPr>
            <p:cNvPr id="340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3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9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4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45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pic>
        <p:nvPicPr>
          <p:cNvPr id="34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0217" y="1936179"/>
            <a:ext cx="7062234" cy="3454742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CRITERI MEDICI DI ELIGIBILITA’ ALL’IMPIEGO DEI CONTRACCETTIVI ORMONALI…"/>
          <p:cNvSpPr txBox="1"/>
          <p:nvPr/>
        </p:nvSpPr>
        <p:spPr>
          <a:xfrm>
            <a:off x="1013917" y="1239897"/>
            <a:ext cx="741004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CRITERI MEDICI DI ELIGIBILITA’ ALL’IMPIEGO DEI CONTRACCETTIVI ORMONAL</a:t>
            </a:r>
            <a:r>
              <a:rPr lang="it-IT" dirty="0"/>
              <a:t>I</a:t>
            </a:r>
          </a:p>
          <a:p>
            <a:pPr algn="ctr"/>
            <a:r>
              <a:rPr dirty="0"/>
              <a:t>-</a:t>
            </a:r>
            <a:r>
              <a:rPr lang="it-IT" dirty="0"/>
              <a:t> </a:t>
            </a:r>
            <a:r>
              <a:rPr lang="it-IT" dirty="0">
                <a:highlight>
                  <a:srgbClr val="00FFFF"/>
                </a:highlight>
              </a:rPr>
              <a:t>SIGO 2019 </a:t>
            </a:r>
            <a:r>
              <a:rPr lang="it-IT" dirty="0"/>
              <a:t>(WHO 2015 + UK + USA)</a:t>
            </a:r>
            <a:endParaRPr dirty="0"/>
          </a:p>
        </p:txBody>
      </p:sp>
      <p:sp>
        <p:nvSpPr>
          <p:cNvPr id="348" name="Linee guida per la prescrizione dei contraccettivi ormonali:…"/>
          <p:cNvSpPr txBox="1"/>
          <p:nvPr/>
        </p:nvSpPr>
        <p:spPr>
          <a:xfrm>
            <a:off x="6436734" y="3408227"/>
            <a:ext cx="2895600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b="1"/>
            </a:pPr>
            <a:r>
              <a:rPr dirty="0" err="1"/>
              <a:t>Linee</a:t>
            </a:r>
            <a:r>
              <a:rPr dirty="0"/>
              <a:t> </a:t>
            </a:r>
            <a:r>
              <a:rPr dirty="0" err="1"/>
              <a:t>guida</a:t>
            </a:r>
            <a:r>
              <a:rPr dirty="0"/>
              <a:t> per la </a:t>
            </a:r>
            <a:r>
              <a:rPr dirty="0" err="1"/>
              <a:t>prescrizione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contraccettivi</a:t>
            </a:r>
            <a:r>
              <a:rPr dirty="0"/>
              <a:t> </a:t>
            </a:r>
            <a:r>
              <a:rPr dirty="0" err="1"/>
              <a:t>ormonali</a:t>
            </a:r>
            <a:r>
              <a:rPr dirty="0"/>
              <a:t>:</a:t>
            </a:r>
          </a:p>
          <a:p>
            <a:pPr>
              <a:defRPr sz="1600"/>
            </a:pPr>
            <a:endParaRPr dirty="0"/>
          </a:p>
          <a:p>
            <a:pPr>
              <a:buSzPct val="100000"/>
              <a:buChar char="-"/>
              <a:defRPr sz="1600"/>
            </a:pPr>
            <a:r>
              <a:rPr dirty="0" err="1"/>
              <a:t>Accurata</a:t>
            </a:r>
            <a:r>
              <a:rPr dirty="0"/>
              <a:t> </a:t>
            </a:r>
            <a:r>
              <a:rPr dirty="0" err="1"/>
              <a:t>anamnesi</a:t>
            </a:r>
            <a:endParaRPr dirty="0"/>
          </a:p>
          <a:p>
            <a:pPr>
              <a:buSzPct val="100000"/>
              <a:buChar char="-"/>
              <a:defRPr sz="1600"/>
            </a:pPr>
            <a:endParaRPr dirty="0"/>
          </a:p>
          <a:p>
            <a:pPr>
              <a:buSzPct val="100000"/>
              <a:buChar char="-"/>
              <a:defRPr sz="1600"/>
            </a:pPr>
            <a:r>
              <a:rPr dirty="0" err="1"/>
              <a:t>Misurazione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pressione</a:t>
            </a:r>
            <a:r>
              <a:rPr dirty="0"/>
              <a:t> arteriosa</a:t>
            </a:r>
          </a:p>
          <a:p>
            <a:pPr>
              <a:buSzPct val="100000"/>
              <a:buChar char="-"/>
              <a:defRPr sz="1600"/>
            </a:pPr>
            <a:endParaRPr dirty="0"/>
          </a:p>
          <a:p>
            <a:pPr>
              <a:buSzPct val="100000"/>
              <a:defRPr sz="1600"/>
            </a:pPr>
            <a:r>
              <a:rPr lang="it-IT" dirty="0"/>
              <a:t>(</a:t>
            </a:r>
            <a:r>
              <a:rPr dirty="0" err="1"/>
              <a:t>Palpazione</a:t>
            </a:r>
            <a:r>
              <a:rPr dirty="0"/>
              <a:t> </a:t>
            </a:r>
            <a:r>
              <a:rPr dirty="0" err="1"/>
              <a:t>mammaria</a:t>
            </a:r>
            <a:r>
              <a:rPr lang="it-IT" dirty="0"/>
              <a:t>)</a:t>
            </a:r>
            <a:endParaRPr dirty="0"/>
          </a:p>
          <a:p>
            <a:pPr>
              <a:buSzPct val="100000"/>
              <a:buChar char="-"/>
              <a:defRPr sz="1600"/>
            </a:pPr>
            <a:endParaRPr dirty="0"/>
          </a:p>
          <a:p>
            <a:pPr>
              <a:defRPr sz="1600" u="sng"/>
            </a:pPr>
            <a:endParaRPr dirty="0"/>
          </a:p>
          <a:p>
            <a:pPr>
              <a:buSzPct val="100000"/>
              <a:buChar char="-"/>
            </a:pPr>
            <a:endParaRPr sz="1600" u="sng" dirty="0"/>
          </a:p>
          <a:p>
            <a:pPr>
              <a:buSzPct val="100000"/>
              <a:buChar char="-"/>
            </a:pPr>
            <a:endParaRPr sz="1600" u="sng" dirty="0"/>
          </a:p>
        </p:txBody>
      </p:sp>
      <p:sp>
        <p:nvSpPr>
          <p:cNvPr id="349" name="Ovale"/>
          <p:cNvSpPr/>
          <p:nvPr/>
        </p:nvSpPr>
        <p:spPr>
          <a:xfrm>
            <a:off x="6019800" y="2899599"/>
            <a:ext cx="3380252" cy="3302254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0" name="Senza nome.png" descr="Senza no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440" y="5129070"/>
            <a:ext cx="3571876" cy="15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C7950E-FDE4-6946-8614-2B092357A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29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9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3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29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00" name="Indicazioni pratiche prima di iniziare ad assumere contraccettivo ormonale:…"/>
          <p:cNvSpPr txBox="1"/>
          <p:nvPr/>
        </p:nvSpPr>
        <p:spPr>
          <a:xfrm>
            <a:off x="448296" y="1298982"/>
            <a:ext cx="7776486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rPr dirty="0" err="1"/>
              <a:t>Indicazioni</a:t>
            </a:r>
            <a:r>
              <a:rPr dirty="0"/>
              <a:t> </a:t>
            </a:r>
            <a:r>
              <a:rPr dirty="0" err="1"/>
              <a:t>pratiche</a:t>
            </a:r>
            <a:r>
              <a:rPr dirty="0"/>
              <a:t> prima di </a:t>
            </a:r>
            <a:r>
              <a:rPr dirty="0" err="1"/>
              <a:t>iniziare</a:t>
            </a:r>
            <a:r>
              <a:rPr dirty="0"/>
              <a:t> ad </a:t>
            </a:r>
            <a:r>
              <a:rPr dirty="0" err="1"/>
              <a:t>assumere</a:t>
            </a:r>
            <a:r>
              <a:rPr dirty="0"/>
              <a:t> </a:t>
            </a:r>
            <a:r>
              <a:rPr dirty="0" err="1"/>
              <a:t>contraccettivo</a:t>
            </a:r>
            <a:r>
              <a:rPr dirty="0"/>
              <a:t> </a:t>
            </a:r>
            <a:r>
              <a:rPr dirty="0" err="1"/>
              <a:t>ormonale</a:t>
            </a:r>
            <a:r>
              <a:rPr dirty="0"/>
              <a:t>:</a:t>
            </a:r>
          </a:p>
          <a:p>
            <a:pPr marL="180473" indent="-180473">
              <a:buSzPct val="100000"/>
              <a:buChar char="-"/>
            </a:pPr>
            <a:r>
              <a:rPr dirty="0" err="1"/>
              <a:t>Iniziare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primo </a:t>
            </a:r>
            <a:r>
              <a:rPr dirty="0" err="1"/>
              <a:t>giorno</a:t>
            </a:r>
            <a:r>
              <a:rPr dirty="0"/>
              <a:t> di </a:t>
            </a:r>
            <a:r>
              <a:rPr dirty="0" err="1"/>
              <a:t>ciclo</a:t>
            </a:r>
            <a:endParaRPr dirty="0"/>
          </a:p>
          <a:p>
            <a:pPr marL="180473" indent="-180473">
              <a:buSzPct val="100000"/>
              <a:buChar char="-"/>
            </a:pPr>
            <a:r>
              <a:rPr dirty="0" err="1"/>
              <a:t>Scegliere</a:t>
            </a:r>
            <a:r>
              <a:rPr dirty="0"/>
              <a:t> </a:t>
            </a:r>
            <a:r>
              <a:rPr dirty="0" err="1"/>
              <a:t>orario</a:t>
            </a:r>
            <a:r>
              <a:rPr dirty="0"/>
              <a:t> + </a:t>
            </a:r>
            <a:r>
              <a:rPr dirty="0" err="1"/>
              <a:t>consono</a:t>
            </a:r>
            <a:r>
              <a:rPr dirty="0"/>
              <a:t> e </a:t>
            </a:r>
            <a:r>
              <a:rPr dirty="0" err="1"/>
              <a:t>impostare</a:t>
            </a:r>
            <a:r>
              <a:rPr dirty="0"/>
              <a:t> </a:t>
            </a:r>
            <a:r>
              <a:rPr dirty="0" err="1"/>
              <a:t>promemoria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cellulare</a:t>
            </a:r>
            <a:r>
              <a:rPr dirty="0"/>
              <a:t>!!</a:t>
            </a:r>
          </a:p>
          <a:p>
            <a:pPr marL="180473" indent="-180473">
              <a:buSzPct val="100000"/>
              <a:buChar char="-"/>
            </a:pPr>
            <a:r>
              <a:rPr dirty="0" err="1"/>
              <a:t>Mettere</a:t>
            </a:r>
            <a:r>
              <a:rPr dirty="0"/>
              <a:t> </a:t>
            </a:r>
            <a:r>
              <a:rPr dirty="0" err="1"/>
              <a:t>foglietto</a:t>
            </a:r>
            <a:r>
              <a:rPr dirty="0"/>
              <a:t> </a:t>
            </a:r>
            <a:r>
              <a:rPr dirty="0" err="1"/>
              <a:t>illustrativo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portafoglio</a:t>
            </a:r>
            <a:r>
              <a:rPr lang="it-IT" dirty="0"/>
              <a:t> per </a:t>
            </a:r>
            <a:r>
              <a:rPr lang="it-IT" dirty="0" err="1"/>
              <a:t>ev</a:t>
            </a:r>
            <a:r>
              <a:rPr lang="it-IT" dirty="0"/>
              <a:t>. farmaci/sostanze interferenti</a:t>
            </a:r>
            <a:endParaRPr dirty="0"/>
          </a:p>
          <a:p>
            <a:pPr marL="180473" indent="-180473">
              <a:buSzPct val="100000"/>
              <a:buChar char="-"/>
            </a:pPr>
            <a:r>
              <a:rPr dirty="0"/>
              <a:t>Blister di </a:t>
            </a:r>
            <a:r>
              <a:rPr dirty="0" err="1"/>
              <a:t>riserva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portafoglio</a:t>
            </a:r>
            <a:r>
              <a:rPr dirty="0"/>
              <a:t> (in </a:t>
            </a:r>
            <a:r>
              <a:rPr dirty="0" err="1"/>
              <a:t>caso</a:t>
            </a:r>
            <a:r>
              <a:rPr dirty="0"/>
              <a:t> di </a:t>
            </a:r>
            <a:r>
              <a:rPr dirty="0" err="1"/>
              <a:t>vomito</a:t>
            </a:r>
            <a:r>
              <a:rPr dirty="0"/>
              <a:t> o </a:t>
            </a:r>
            <a:r>
              <a:rPr dirty="0" err="1"/>
              <a:t>perdita</a:t>
            </a:r>
            <a:r>
              <a:rPr dirty="0"/>
              <a:t> di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cpr</a:t>
            </a:r>
            <a:r>
              <a:rPr dirty="0"/>
              <a:t>)</a:t>
            </a:r>
          </a:p>
          <a:p>
            <a:pPr marL="180473" indent="-180473">
              <a:buSzPct val="100000"/>
              <a:buChar char="-"/>
            </a:pPr>
            <a:r>
              <a:rPr dirty="0"/>
              <a:t>Primo </a:t>
            </a:r>
            <a:r>
              <a:rPr dirty="0" err="1"/>
              <a:t>mese</a:t>
            </a:r>
            <a:r>
              <a:rPr dirty="0"/>
              <a:t> </a:t>
            </a:r>
            <a:r>
              <a:rPr dirty="0" err="1"/>
              <a:t>utilizzare</a:t>
            </a:r>
            <a:r>
              <a:rPr dirty="0"/>
              <a:t> condom</a:t>
            </a:r>
          </a:p>
          <a:p>
            <a:pPr marL="180473" indent="-180473">
              <a:buSzPct val="100000"/>
              <a:buChar char="-"/>
            </a:pPr>
            <a:r>
              <a:rPr dirty="0" err="1"/>
              <a:t>Sintomi</a:t>
            </a:r>
            <a:r>
              <a:rPr dirty="0"/>
              <a:t> </a:t>
            </a:r>
            <a:r>
              <a:rPr dirty="0" err="1"/>
              <a:t>possibili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primi</a:t>
            </a:r>
            <a:r>
              <a:rPr dirty="0"/>
              <a:t> 2-3 </a:t>
            </a:r>
            <a:r>
              <a:rPr dirty="0" err="1"/>
              <a:t>mesi</a:t>
            </a:r>
            <a:r>
              <a:rPr dirty="0"/>
              <a:t> di </a:t>
            </a:r>
            <a:r>
              <a:rPr dirty="0" err="1"/>
              <a:t>assunzione</a:t>
            </a:r>
            <a:endParaRPr dirty="0"/>
          </a:p>
        </p:txBody>
      </p:sp>
      <p:pic>
        <p:nvPicPr>
          <p:cNvPr id="30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2102" y="5046742"/>
            <a:ext cx="2581897" cy="18112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33139C6-AC8F-8B4A-9052-F071429061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E3D1E04A-0E03-3C49-9FF9-F6BFDFADD646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58F4AF-E9CB-D846-8559-A8B7FDE2ADD1}"/>
              </a:ext>
            </a:extLst>
          </p:cNvPr>
          <p:cNvSpPr txBox="1"/>
          <p:nvPr/>
        </p:nvSpPr>
        <p:spPr>
          <a:xfrm>
            <a:off x="309481" y="3538091"/>
            <a:ext cx="6480104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r>
              <a:rPr lang="it-IT" b="1" dirty="0" err="1"/>
              <a:t>Follow</a:t>
            </a:r>
            <a:r>
              <a:rPr lang="it-IT" b="1" dirty="0"/>
              <a:t> up (SIGO 2019)</a:t>
            </a:r>
            <a:endParaRPr lang="it-IT" dirty="0"/>
          </a:p>
          <a:p>
            <a:r>
              <a:rPr lang="it-IT" i="1" dirty="0"/>
              <a:t>- La donna deve essere invitata al controllo clinico dopo 12 mesi.</a:t>
            </a:r>
          </a:p>
          <a:p>
            <a:r>
              <a:rPr lang="it-IT" i="1" dirty="0"/>
              <a:t>- Non vi è alcuna evidenza che una visita di routine dopo l’inizio della contraccezione ormonale combinata migliori l’uso corretto o continuato. Tuttavia alcune popolazioni potrebbero beneficiare di visite di follow-up </a:t>
            </a:r>
            <a:r>
              <a:rPr lang="it-IT" i="1" dirty="0" err="1"/>
              <a:t>piu</a:t>
            </a:r>
            <a:r>
              <a:rPr lang="it-IT" i="1" dirty="0"/>
              <a:t>̀ frequenti, quali ad esempio le adolescenti, quelle con determinate condizioni o caratteristiche mediche, o donne a rischio di bassa aderenza. </a:t>
            </a:r>
          </a:p>
          <a:p>
            <a:r>
              <a:rPr lang="it-IT" i="1" dirty="0"/>
              <a:t>- Controllo della pressione arteriosa ad ogni visita</a:t>
            </a:r>
          </a:p>
          <a:p>
            <a:pPr algn="l"/>
            <a:endParaRPr lang="it-IT"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27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27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74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27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81" name="DIMENTICANZA…"/>
          <p:cNvSpPr txBox="1">
            <a:spLocks noGrp="1"/>
          </p:cNvSpPr>
          <p:nvPr>
            <p:ph type="body" sz="quarter" idx="4294967295"/>
          </p:nvPr>
        </p:nvSpPr>
        <p:spPr>
          <a:xfrm>
            <a:off x="428625" y="1928812"/>
            <a:ext cx="8229600" cy="830263"/>
          </a:xfrm>
          <a:prstGeom prst="rect">
            <a:avLst/>
          </a:prstGeom>
          <a:solidFill>
            <a:srgbClr val="00B0F0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  <a:buNone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DIMENTICANZA</a:t>
            </a:r>
          </a:p>
          <a:p>
            <a:pPr>
              <a:spcBef>
                <a:spcPts val="0"/>
              </a:spcBef>
              <a:buChar char="•"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Entro</a:t>
            </a:r>
            <a:r>
              <a:rPr dirty="0"/>
              <a:t> 12 ore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normale</a:t>
            </a:r>
            <a:r>
              <a:rPr dirty="0"/>
              <a:t> </a:t>
            </a:r>
            <a:r>
              <a:rPr dirty="0" err="1"/>
              <a:t>ora</a:t>
            </a:r>
            <a:r>
              <a:rPr dirty="0"/>
              <a:t> di </a:t>
            </a:r>
            <a:r>
              <a:rPr dirty="0" err="1"/>
              <a:t>assunzione</a:t>
            </a:r>
            <a:r>
              <a:rPr dirty="0"/>
              <a:t>: </a:t>
            </a:r>
            <a:r>
              <a:rPr dirty="0" err="1"/>
              <a:t>efficacia</a:t>
            </a:r>
            <a:r>
              <a:rPr dirty="0"/>
              <a:t> </a:t>
            </a:r>
            <a:r>
              <a:rPr dirty="0" err="1"/>
              <a:t>mantenuta</a:t>
            </a:r>
            <a:endParaRPr dirty="0"/>
          </a:p>
          <a:p>
            <a:pPr>
              <a:spcBef>
                <a:spcPts val="0"/>
              </a:spcBef>
              <a:buChar char="•"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Oltre</a:t>
            </a:r>
            <a:r>
              <a:rPr dirty="0"/>
              <a:t> 12 ore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normale</a:t>
            </a:r>
            <a:r>
              <a:rPr dirty="0"/>
              <a:t> </a:t>
            </a:r>
            <a:r>
              <a:rPr dirty="0" err="1"/>
              <a:t>ora</a:t>
            </a:r>
            <a:r>
              <a:rPr dirty="0"/>
              <a:t> di </a:t>
            </a:r>
            <a:r>
              <a:rPr dirty="0" err="1"/>
              <a:t>assunzione</a:t>
            </a:r>
            <a:r>
              <a:rPr dirty="0"/>
              <a:t>:  </a:t>
            </a:r>
            <a:r>
              <a:rPr dirty="0" err="1"/>
              <a:t>efficacia</a:t>
            </a:r>
            <a:r>
              <a:rPr dirty="0"/>
              <a:t> </a:t>
            </a:r>
            <a:r>
              <a:rPr dirty="0" err="1"/>
              <a:t>ridotta</a:t>
            </a:r>
            <a:endParaRPr dirty="0"/>
          </a:p>
        </p:txBody>
      </p:sp>
      <p:sp>
        <p:nvSpPr>
          <p:cNvPr id="282" name="VOMITO/DIARREA…"/>
          <p:cNvSpPr txBox="1"/>
          <p:nvPr/>
        </p:nvSpPr>
        <p:spPr>
          <a:xfrm>
            <a:off x="428625" y="3000375"/>
            <a:ext cx="8207375" cy="1297940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rPr dirty="0"/>
              <a:t>VOMITO/DIARREA</a:t>
            </a:r>
          </a:p>
          <a:p>
            <a:pPr>
              <a:buSzPct val="100000"/>
              <a:buFont typeface="Arial"/>
              <a:buChar char="•"/>
              <a:defRPr sz="1600" b="1">
                <a:solidFill>
                  <a:srgbClr val="FFFFFF"/>
                </a:solidFill>
              </a:defRPr>
            </a:pPr>
            <a:r>
              <a:rPr dirty="0"/>
              <a:t>Se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verificano</a:t>
            </a:r>
            <a:r>
              <a:rPr dirty="0"/>
              <a:t> </a:t>
            </a:r>
            <a:r>
              <a:rPr dirty="0" err="1"/>
              <a:t>entro</a:t>
            </a:r>
            <a:r>
              <a:rPr dirty="0"/>
              <a:t> 3-4 ore </a:t>
            </a:r>
            <a:r>
              <a:rPr dirty="0" err="1"/>
              <a:t>dopo</a:t>
            </a:r>
            <a:r>
              <a:rPr dirty="0"/>
              <a:t> </a:t>
            </a:r>
            <a:r>
              <a:rPr dirty="0" err="1"/>
              <a:t>l’assunzione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compressa</a:t>
            </a:r>
            <a:r>
              <a:rPr dirty="0"/>
              <a:t>, </a:t>
            </a:r>
            <a:r>
              <a:rPr dirty="0" err="1"/>
              <a:t>l’assorbimento</a:t>
            </a:r>
            <a:r>
              <a:rPr dirty="0"/>
              <a:t> </a:t>
            </a:r>
            <a:r>
              <a:rPr dirty="0" err="1"/>
              <a:t>può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incompleto</a:t>
            </a:r>
            <a:r>
              <a:rPr dirty="0"/>
              <a:t> e non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assicurata</a:t>
            </a:r>
            <a:r>
              <a:rPr dirty="0"/>
              <a:t> </a:t>
            </a:r>
            <a:r>
              <a:rPr dirty="0" err="1"/>
              <a:t>un’adeguata</a:t>
            </a:r>
            <a:r>
              <a:rPr dirty="0"/>
              <a:t> </a:t>
            </a:r>
            <a:r>
              <a:rPr dirty="0" err="1"/>
              <a:t>contraccezione</a:t>
            </a:r>
            <a:r>
              <a:rPr dirty="0"/>
              <a:t>. </a:t>
            </a:r>
          </a:p>
          <a:p>
            <a:pPr>
              <a:buSzPct val="100000"/>
              <a:buFont typeface="Arial"/>
              <a:buChar char="•"/>
              <a:defRPr sz="1600" b="1">
                <a:solidFill>
                  <a:srgbClr val="FFFFFF"/>
                </a:solidFill>
              </a:defRPr>
            </a:pPr>
            <a:r>
              <a:rPr dirty="0"/>
              <a:t>Se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verificano</a:t>
            </a:r>
            <a:r>
              <a:rPr dirty="0"/>
              <a:t> </a:t>
            </a:r>
            <a:r>
              <a:rPr dirty="0" err="1"/>
              <a:t>oltre</a:t>
            </a:r>
            <a:r>
              <a:rPr dirty="0"/>
              <a:t> 3-4 ore </a:t>
            </a:r>
            <a:r>
              <a:rPr dirty="0" err="1"/>
              <a:t>dopo</a:t>
            </a:r>
            <a:r>
              <a:rPr dirty="0"/>
              <a:t> </a:t>
            </a:r>
            <a:r>
              <a:rPr dirty="0" err="1"/>
              <a:t>l’assunzione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compressa</a:t>
            </a:r>
            <a:r>
              <a:rPr dirty="0"/>
              <a:t>, </a:t>
            </a:r>
            <a:r>
              <a:rPr dirty="0" err="1"/>
              <a:t>l’assorbimento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completo</a:t>
            </a:r>
            <a:r>
              <a:rPr dirty="0"/>
              <a:t> e </a:t>
            </a:r>
            <a:r>
              <a:rPr dirty="0" err="1"/>
              <a:t>l’efficacia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mantenuta</a:t>
            </a:r>
            <a:endParaRPr dirty="0"/>
          </a:p>
        </p:txBody>
      </p:sp>
      <p:sp>
        <p:nvSpPr>
          <p:cNvPr id="283" name="INTERAZIONI FARMACOLOGICHE…"/>
          <p:cNvSpPr txBox="1"/>
          <p:nvPr/>
        </p:nvSpPr>
        <p:spPr>
          <a:xfrm>
            <a:off x="428625" y="4786312"/>
            <a:ext cx="8207375" cy="153924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FFFFFF"/>
                </a:solidFill>
              </a:defRPr>
            </a:pPr>
            <a:r>
              <a:t>INTERAZIONI FARMACOLOGICHE</a:t>
            </a:r>
          </a:p>
          <a:p>
            <a:pPr>
              <a:buSzPct val="100000"/>
              <a:buFont typeface="Arial"/>
              <a:buChar char="•"/>
              <a:defRPr sz="1600" b="1">
                <a:solidFill>
                  <a:srgbClr val="FFFFFF"/>
                </a:solidFill>
              </a:defRPr>
            </a:pPr>
            <a:r>
              <a:t>tutti i farmaci che aumentano la motilità gastrointestinale (ad es. metoclopramide) o riducono l’assorbimento (ad es. carbone attivato) possono ridurne l’efficacia</a:t>
            </a:r>
          </a:p>
          <a:p>
            <a:pPr>
              <a:buSzPct val="100000"/>
              <a:buFont typeface="Arial"/>
              <a:buChar char="•"/>
              <a:defRPr sz="1600" b="1">
                <a:solidFill>
                  <a:srgbClr val="FFFFFF"/>
                </a:solidFill>
              </a:defRPr>
            </a:pPr>
            <a:r>
              <a:t>rifampicina, rifabutina, barbiturici, antiepilettici, primidone, alcuni inibitori della proteasi (ad es. ritonavir), Hypericum perforatum</a:t>
            </a:r>
          </a:p>
          <a:p>
            <a:pPr>
              <a:buSzPct val="100000"/>
              <a:buFont typeface="Arial"/>
              <a:buChar char="•"/>
              <a:defRPr sz="1600" b="1">
                <a:solidFill>
                  <a:srgbClr val="FFFFFF"/>
                </a:solidFill>
              </a:defRPr>
            </a:pPr>
            <a:r>
              <a:t>alcuni antibiotici (ad es. ampicillina, macrolici, tetraciclina) </a:t>
            </a:r>
          </a:p>
        </p:txBody>
      </p:sp>
      <p:sp>
        <p:nvSpPr>
          <p:cNvPr id="284" name="Assunzione non corretta: IP da &lt;1 a 8 !!!"/>
          <p:cNvSpPr txBox="1"/>
          <p:nvPr/>
        </p:nvSpPr>
        <p:spPr>
          <a:xfrm>
            <a:off x="285750" y="1357312"/>
            <a:ext cx="821531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Assunzione non corretta: IP da &lt;1 a 8 !!!</a:t>
            </a:r>
          </a:p>
        </p:txBody>
      </p:sp>
      <p:grpSp>
        <p:nvGrpSpPr>
          <p:cNvPr id="287" name="Gruppo"/>
          <p:cNvGrpSpPr/>
          <p:nvPr/>
        </p:nvGrpSpPr>
        <p:grpSpPr>
          <a:xfrm>
            <a:off x="6911514" y="280196"/>
            <a:ext cx="2018174" cy="1862929"/>
            <a:chOff x="0" y="0"/>
            <a:chExt cx="2018172" cy="1862928"/>
          </a:xfrm>
        </p:grpSpPr>
        <p:sp>
          <p:nvSpPr>
            <p:cNvPr id="285" name="Ovale"/>
            <p:cNvSpPr/>
            <p:nvPr/>
          </p:nvSpPr>
          <p:spPr>
            <a:xfrm>
              <a:off x="0" y="0"/>
              <a:ext cx="2018173" cy="1862929"/>
            </a:xfrm>
            <a:prstGeom prst="ellipse">
              <a:avLst/>
            </a:prstGeom>
            <a:solidFill>
              <a:srgbClr val="DBEEF4"/>
            </a:solidFill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/>
              </a:pPr>
              <a:endParaRPr/>
            </a:p>
          </p:txBody>
        </p:sp>
        <p:sp>
          <p:nvSpPr>
            <p:cNvPr id="286" name="Dimenticanza prima settimana più a rischio"/>
            <p:cNvSpPr txBox="1"/>
            <p:nvPr/>
          </p:nvSpPr>
          <p:spPr>
            <a:xfrm>
              <a:off x="295531" y="357406"/>
              <a:ext cx="1427111" cy="1148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600"/>
              </a:lvl1pPr>
            </a:lstStyle>
            <a:p>
              <a:r>
                <a:t>Dimenticanza prima settimana più a rischio</a:t>
              </a:r>
            </a:p>
          </p:txBody>
        </p:sp>
      </p:grpSp>
      <p:grpSp>
        <p:nvGrpSpPr>
          <p:cNvPr id="290" name="Gruppo"/>
          <p:cNvGrpSpPr/>
          <p:nvPr/>
        </p:nvGrpSpPr>
        <p:grpSpPr>
          <a:xfrm>
            <a:off x="7297296" y="3974405"/>
            <a:ext cx="1637638" cy="1130419"/>
            <a:chOff x="0" y="0"/>
            <a:chExt cx="1643063" cy="1214438"/>
          </a:xfrm>
        </p:grpSpPr>
        <p:sp>
          <p:nvSpPr>
            <p:cNvPr id="288" name="Ovale"/>
            <p:cNvSpPr/>
            <p:nvPr/>
          </p:nvSpPr>
          <p:spPr>
            <a:xfrm>
              <a:off x="0" y="0"/>
              <a:ext cx="1643063" cy="1214438"/>
            </a:xfrm>
            <a:prstGeom prst="ellipse">
              <a:avLst/>
            </a:prstGeom>
            <a:solidFill>
              <a:srgbClr val="DBEEF4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600"/>
              </a:pPr>
              <a:endParaRPr/>
            </a:p>
          </p:txBody>
        </p:sp>
        <p:sp>
          <p:nvSpPr>
            <p:cNvPr id="289" name="NB: succo pompelmo"/>
            <p:cNvSpPr txBox="1"/>
            <p:nvPr/>
          </p:nvSpPr>
          <p:spPr>
            <a:xfrm>
              <a:off x="240602" y="314832"/>
              <a:ext cx="116185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dirty="0"/>
                <a:t>NB: </a:t>
              </a:r>
              <a:r>
                <a:rPr dirty="0" err="1"/>
                <a:t>succo</a:t>
              </a:r>
              <a:r>
                <a:rPr lang="it-IT" dirty="0"/>
                <a:t> di</a:t>
              </a:r>
              <a:r>
                <a:rPr dirty="0"/>
                <a:t> </a:t>
              </a:r>
              <a:r>
                <a:rPr dirty="0" err="1"/>
                <a:t>pompelmo</a:t>
              </a:r>
              <a:endParaRPr dirty="0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E8EA3E7-9FBD-264E-B13A-360D62B25C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7AD5D4-49CB-BB4C-80CF-51A565E74F08}"/>
              </a:ext>
            </a:extLst>
          </p:cNvPr>
          <p:cNvSpPr txBox="1"/>
          <p:nvPr/>
        </p:nvSpPr>
        <p:spPr>
          <a:xfrm>
            <a:off x="2372808" y="2812745"/>
            <a:ext cx="3321935" cy="369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NB: intolleranza al lattosio??</a:t>
            </a:r>
          </a:p>
        </p:txBody>
      </p:sp>
      <p:sp>
        <p:nvSpPr>
          <p:cNvPr id="21" name="6/12/2018">
            <a:extLst>
              <a:ext uri="{FF2B5EF4-FFF2-40B4-BE49-F238E27FC236}">
                <a16:creationId xmlns:a16="http://schemas.microsoft.com/office/drawing/2014/main" id="{B0AF6118-B134-C544-93F8-F7B95ADA100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0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0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0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11" name="METODI ORMONALI: ‘LA PILLOLA’…"/>
          <p:cNvSpPr txBox="1"/>
          <p:nvPr/>
        </p:nvSpPr>
        <p:spPr>
          <a:xfrm>
            <a:off x="512343" y="1614100"/>
            <a:ext cx="7858125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METODI ORMONALI: ‘LA PILLOLA’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Fa </a:t>
            </a:r>
            <a:r>
              <a:rPr dirty="0" err="1"/>
              <a:t>ingrassare</a:t>
            </a:r>
            <a:r>
              <a:rPr dirty="0"/>
              <a:t>?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 err="1"/>
              <a:t>Effetti</a:t>
            </a:r>
            <a:r>
              <a:rPr dirty="0"/>
              <a:t> o </a:t>
            </a:r>
            <a:r>
              <a:rPr dirty="0" err="1"/>
              <a:t>rischi</a:t>
            </a:r>
            <a:r>
              <a:rPr dirty="0"/>
              <a:t> a </a:t>
            </a:r>
            <a:r>
              <a:rPr dirty="0" err="1"/>
              <a:t>lungo</a:t>
            </a:r>
            <a:r>
              <a:rPr dirty="0"/>
              <a:t> </a:t>
            </a:r>
            <a:r>
              <a:rPr dirty="0" err="1"/>
              <a:t>termine</a:t>
            </a:r>
            <a:r>
              <a:rPr dirty="0"/>
              <a:t> se </a:t>
            </a:r>
            <a:r>
              <a:rPr dirty="0" err="1"/>
              <a:t>si</a:t>
            </a:r>
            <a:r>
              <a:rPr dirty="0"/>
              <a:t> assume per </a:t>
            </a:r>
            <a:r>
              <a:rPr dirty="0" err="1"/>
              <a:t>lunghi</a:t>
            </a:r>
            <a:r>
              <a:rPr dirty="0"/>
              <a:t> </a:t>
            </a:r>
            <a:r>
              <a:rPr dirty="0" err="1"/>
              <a:t>periodi</a:t>
            </a:r>
            <a:r>
              <a:rPr dirty="0"/>
              <a:t>?</a:t>
            </a:r>
            <a:r>
              <a:rPr lang="it-IT" dirty="0"/>
              <a:t> Trombosi, ictus, infarto, tumori??</a:t>
            </a: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E’ </a:t>
            </a:r>
            <a:r>
              <a:rPr dirty="0" err="1"/>
              <a:t>necessario</a:t>
            </a:r>
            <a:r>
              <a:rPr dirty="0"/>
              <a:t> fare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periodi</a:t>
            </a:r>
            <a:r>
              <a:rPr dirty="0"/>
              <a:t> di </a:t>
            </a:r>
            <a:r>
              <a:rPr dirty="0" err="1"/>
              <a:t>sospensione</a:t>
            </a:r>
            <a:r>
              <a:rPr dirty="0"/>
              <a:t>?</a:t>
            </a:r>
          </a:p>
        </p:txBody>
      </p:sp>
      <p:pic>
        <p:nvPicPr>
          <p:cNvPr id="312" name="Risultati immagini per logo società italiana contraccezione" descr="Risultati immagini per logo società italiana contraccezio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75" y="4714875"/>
            <a:ext cx="752475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9A3B57-0A43-5B4F-AAA9-4C84C452A9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24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44ABFF8B-31EA-B44E-8E1C-5D0A8F649EFC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314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1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3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" y="1428750"/>
            <a:ext cx="3492500" cy="485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6250" y="214312"/>
            <a:ext cx="4362450" cy="611505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Linea"/>
          <p:cNvSpPr/>
          <p:nvPr/>
        </p:nvSpPr>
        <p:spPr>
          <a:xfrm>
            <a:off x="3571875" y="571499"/>
            <a:ext cx="1071563" cy="500064"/>
          </a:xfrm>
          <a:prstGeom prst="line">
            <a:avLst/>
          </a:prstGeom>
          <a:ln w="76200">
            <a:solidFill>
              <a:schemeClr val="accent5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737149-9F66-AA40-A08C-A7030BE58C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25</a:t>
            </a:fld>
            <a:endParaRPr lang="it-IT"/>
          </a:p>
        </p:txBody>
      </p:sp>
      <p:sp>
        <p:nvSpPr>
          <p:cNvPr id="11" name="6/12/2018">
            <a:extLst>
              <a:ext uri="{FF2B5EF4-FFF2-40B4-BE49-F238E27FC236}">
                <a16:creationId xmlns:a16="http://schemas.microsoft.com/office/drawing/2014/main" id="{B5EC42C3-10BC-BB41-8447-6C8FBCEFE5C0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26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24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5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27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32" name="Le preoccupazioni cosmetico-estetiche e sull’immagine corporea al primo posto tra le preoccupazioni sulla pillola, soprattutto nelle giovanissime."/>
          <p:cNvSpPr txBox="1"/>
          <p:nvPr/>
        </p:nvSpPr>
        <p:spPr>
          <a:xfrm>
            <a:off x="214312" y="1571625"/>
            <a:ext cx="8786813" cy="184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Le preoccupazioni cosmetico-estetiche e sull’immagine corporea al primo posto tra le preoccupazioni sulla pillola, soprattutto nelle giovanissime.</a:t>
            </a:r>
          </a:p>
          <a:p>
            <a:endParaRPr sz="2000"/>
          </a:p>
          <a:p>
            <a:endParaRPr sz="2000"/>
          </a:p>
          <a:p>
            <a:endParaRPr sz="2000"/>
          </a:p>
        </p:txBody>
      </p:sp>
      <p:sp>
        <p:nvSpPr>
          <p:cNvPr id="333" name="EFFETTI COLLATERALI…"/>
          <p:cNvSpPr txBox="1"/>
          <p:nvPr/>
        </p:nvSpPr>
        <p:spPr>
          <a:xfrm>
            <a:off x="170211" y="2715042"/>
            <a:ext cx="314325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EFFETTI COLLATERALI </a:t>
            </a:r>
          </a:p>
          <a:p>
            <a:r>
              <a:t>ESTROGENO-DIPENDENTI:</a:t>
            </a:r>
          </a:p>
          <a:p>
            <a:pPr>
              <a:buSzPct val="100000"/>
              <a:buFont typeface="Arial"/>
              <a:buChar char="•"/>
              <a:defRPr b="1"/>
            </a:pPr>
            <a:r>
              <a:t> Ritenzione idrica</a:t>
            </a:r>
          </a:p>
        </p:txBody>
      </p:sp>
      <p:sp>
        <p:nvSpPr>
          <p:cNvPr id="334" name="EFFETTI COLLATERALI…"/>
          <p:cNvSpPr txBox="1"/>
          <p:nvPr/>
        </p:nvSpPr>
        <p:spPr>
          <a:xfrm>
            <a:off x="108095" y="4497546"/>
            <a:ext cx="400050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EFFETTI COLLATERALI </a:t>
            </a:r>
          </a:p>
          <a:p>
            <a:r>
              <a:t>PROGESTINICO-DIPENDENTI:</a:t>
            </a:r>
          </a:p>
          <a:p>
            <a:pPr>
              <a:buSzPct val="100000"/>
              <a:buFont typeface="Arial"/>
              <a:buChar char="•"/>
            </a:pPr>
            <a:r>
              <a:t> </a:t>
            </a:r>
            <a:r>
              <a:rPr b="1"/>
              <a:t>Aumento dell’appetito</a:t>
            </a:r>
          </a:p>
        </p:txBody>
      </p:sp>
      <p:sp>
        <p:nvSpPr>
          <p:cNvPr id="335" name="Se poteva essere vero in passato, oggi non lo è più. I moderni tipi di pillola anticoncezionale non comportano aumento del peso corporeo grazie a formulazioni con ridotto contenuto in estrogeni e nuove tipologie di progestinico (es. Drospirenone)…"/>
          <p:cNvSpPr txBox="1"/>
          <p:nvPr/>
        </p:nvSpPr>
        <p:spPr>
          <a:xfrm>
            <a:off x="4000500" y="2571750"/>
            <a:ext cx="4643438" cy="302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Se poteva essere vero in passato, oggi non lo è più. I moderni tipi di pillola anticoncezionale non comportano aumento del peso corporeo grazie a formulazioni con ridotto contenuto in estrogeni e nuove tipologie di progestinico (es. Drospirenone)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Variazioni di peso solo nel 4-8% delle utilizzatrici e non più di 2 Kg.</a:t>
            </a:r>
          </a:p>
          <a:p>
            <a:pPr>
              <a:defRPr b="1"/>
            </a:pPr>
            <a:endParaRPr/>
          </a:p>
          <a:p>
            <a:pPr>
              <a:defRPr b="1">
                <a:solidFill>
                  <a:schemeClr val="accent5"/>
                </a:solidFill>
              </a:defRPr>
            </a:pPr>
            <a:r>
              <a:t>Sarebbero comunque aumentate di peso??</a:t>
            </a:r>
          </a:p>
        </p:txBody>
      </p:sp>
      <p:sp>
        <p:nvSpPr>
          <p:cNvPr id="336" name="Rettangolo"/>
          <p:cNvSpPr/>
          <p:nvPr/>
        </p:nvSpPr>
        <p:spPr>
          <a:xfrm>
            <a:off x="107156" y="2552223"/>
            <a:ext cx="3860512" cy="3357564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7A8D87F-30C7-9344-AF50-6A1ADFF48F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26</a:t>
            </a:fld>
            <a:endParaRPr lang="it-IT"/>
          </a:p>
        </p:txBody>
      </p:sp>
      <p:sp>
        <p:nvSpPr>
          <p:cNvPr id="15" name="6/12/2018">
            <a:extLst>
              <a:ext uri="{FF2B5EF4-FFF2-40B4-BE49-F238E27FC236}">
                <a16:creationId xmlns:a16="http://schemas.microsoft.com/office/drawing/2014/main" id="{7500C9C5-DE76-D847-A32D-4EB1B2E78A48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79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77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8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80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38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724" y="1604249"/>
            <a:ext cx="6167668" cy="46512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D43FD0-7877-A143-A66B-60DBB3C858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27</a:t>
            </a:fld>
            <a:endParaRPr lang="it-IT"/>
          </a:p>
        </p:txBody>
      </p:sp>
      <p:sp>
        <p:nvSpPr>
          <p:cNvPr id="11" name="6/12/2018">
            <a:extLst>
              <a:ext uri="{FF2B5EF4-FFF2-40B4-BE49-F238E27FC236}">
                <a16:creationId xmlns:a16="http://schemas.microsoft.com/office/drawing/2014/main" id="{E55F14F8-E384-B04C-8220-BAB9A8EA5314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CE77A70-F11D-6241-A09A-D52D9E1D2CB2}"/>
              </a:ext>
            </a:extLst>
          </p:cNvPr>
          <p:cNvSpPr/>
          <p:nvPr/>
        </p:nvSpPr>
        <p:spPr>
          <a:xfrm>
            <a:off x="0" y="767204"/>
            <a:ext cx="7231117" cy="4449861"/>
          </a:xfrm>
          <a:prstGeom prst="ellipse">
            <a:avLst/>
          </a:prstGeom>
          <a:noFill/>
          <a:ln w="762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B79D9A-F749-764F-B88E-AF3C66F04F40}"/>
              </a:ext>
            </a:extLst>
          </p:cNvPr>
          <p:cNvSpPr txBox="1"/>
          <p:nvPr/>
        </p:nvSpPr>
        <p:spPr>
          <a:xfrm>
            <a:off x="7325710" y="3633209"/>
            <a:ext cx="1471448" cy="1477328"/>
          </a:xfrm>
          <a:prstGeom prst="rect">
            <a:avLst/>
          </a:prstGeom>
          <a:ln w="28575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Unico importante rischio dei contraccettivi ormonali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0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0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404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09" name="RISCHIO TROMBOTICO…"/>
          <p:cNvSpPr txBox="1"/>
          <p:nvPr/>
        </p:nvSpPr>
        <p:spPr>
          <a:xfrm>
            <a:off x="285750" y="1176232"/>
            <a:ext cx="8858250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TROMBOEMBOLIA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r>
              <a:rPr lang="it-IT" dirty="0"/>
              <a:t>Formazione di coagulo ematico a livello dei vasi venosi periferici, che può poi migrare fino a raggiungere i vasi polmonari, o a livello dei vasi arteriosi cardiaci  e cerebrali comportando complicanze molto gravi e talvolta fatali</a:t>
            </a:r>
          </a:p>
          <a:p>
            <a:pPr algn="ctr">
              <a:defRPr sz="2000" b="1"/>
            </a:pPr>
            <a:endParaRPr dirty="0"/>
          </a:p>
          <a:p>
            <a:pPr>
              <a:defRPr b="1"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2898C1-C3DE-214B-95F4-79A43938D0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28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E6D8AF38-202A-1244-9369-D49201BB26A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72511E-1FF6-324D-A478-03C31325C88C}"/>
              </a:ext>
            </a:extLst>
          </p:cNvPr>
          <p:cNvSpPr txBox="1"/>
          <p:nvPr/>
        </p:nvSpPr>
        <p:spPr>
          <a:xfrm>
            <a:off x="567942" y="2848130"/>
            <a:ext cx="8290308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it-IT" dirty="0"/>
              <a:t>TVP: trombosi venosa profonda. (forte dolore, gonfiore e calore solitamente AAII)</a:t>
            </a:r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algn="l"/>
            <a:endParaRPr lang="it-IT" dirty="0"/>
          </a:p>
          <a:p>
            <a:pPr algn="l"/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dirty="0"/>
              <a:t>TEP: embolia polmonare (dispnea, tachicardia, dolore toracico, tosse)</a:t>
            </a:r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dirty="0"/>
              <a:t>Trombosi arteriosa </a:t>
            </a:r>
            <a:r>
              <a:rPr lang="it-IT" dirty="0">
                <a:sym typeface="Wingdings" pitchFamily="2" charset="2"/>
              </a:rPr>
              <a:t> ischemia</a:t>
            </a:r>
            <a:r>
              <a:rPr lang="it-IT" dirty="0"/>
              <a:t>: IMA e ictus/TIA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4A55F1-5819-0541-89BC-49F9BFB2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08" y="3222099"/>
            <a:ext cx="4428993" cy="16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442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89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87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8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90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3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39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4643437"/>
            <a:ext cx="7032625" cy="122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0312" y="1714500"/>
            <a:ext cx="4143376" cy="257175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97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86125" y="3786187"/>
            <a:ext cx="2820988" cy="53975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98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0187" y="6169025"/>
            <a:ext cx="7500938" cy="688975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RISCHIO DI TROMBOEMBOLIE VENOSE (TEV)"/>
          <p:cNvSpPr txBox="1"/>
          <p:nvPr/>
        </p:nvSpPr>
        <p:spPr>
          <a:xfrm>
            <a:off x="857250" y="1285875"/>
            <a:ext cx="7215188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RISCHIO DI TROMBOEMBOLIE VENOSE (TEV)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E58738-B413-D74A-9673-E4DF1FAAC7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29</a:t>
            </a:fld>
            <a:endParaRPr lang="it-IT"/>
          </a:p>
        </p:txBody>
      </p:sp>
      <p:sp>
        <p:nvSpPr>
          <p:cNvPr id="15" name="6/12/2018">
            <a:extLst>
              <a:ext uri="{FF2B5EF4-FFF2-40B4-BE49-F238E27FC236}">
                <a16:creationId xmlns:a16="http://schemas.microsoft.com/office/drawing/2014/main" id="{75720CAA-15C5-834C-AFDA-B4BA1737C5D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"/>
          <p:cNvGrpSpPr/>
          <p:nvPr/>
        </p:nvGrpSpPr>
        <p:grpSpPr>
          <a:xfrm>
            <a:off x="-11113" y="-1"/>
            <a:ext cx="9155113" cy="3716021"/>
            <a:chOff x="0" y="0"/>
            <a:chExt cx="9155112" cy="3716020"/>
          </a:xfrm>
        </p:grpSpPr>
        <p:grpSp>
          <p:nvGrpSpPr>
            <p:cNvPr id="36" name="Gruppo"/>
            <p:cNvGrpSpPr/>
            <p:nvPr/>
          </p:nvGrpSpPr>
          <p:grpSpPr>
            <a:xfrm>
              <a:off x="0" y="-1"/>
              <a:ext cx="9155113" cy="3716021"/>
              <a:chOff x="0" y="0"/>
              <a:chExt cx="9155112" cy="3716019"/>
            </a:xfrm>
          </p:grpSpPr>
          <p:sp>
            <p:nvSpPr>
              <p:cNvPr id="3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Contraccezione"/>
              <p:cNvSpPr txBox="1"/>
              <p:nvPr/>
            </p:nvSpPr>
            <p:spPr>
              <a:xfrm>
                <a:off x="3604860" y="379730"/>
                <a:ext cx="1945393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</a:t>
                </a:r>
              </a:p>
            </p:txBody>
          </p:sp>
          <p:sp>
            <p:nvSpPr>
              <p:cNvPr id="35" name="Contraccezione"/>
              <p:cNvSpPr txBox="1"/>
              <p:nvPr/>
            </p:nvSpPr>
            <p:spPr>
              <a:xfrm>
                <a:off x="3496116" y="3332479"/>
                <a:ext cx="1945393" cy="3835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Contraccezione</a:t>
                </a:r>
              </a:p>
            </p:txBody>
          </p:sp>
        </p:grpSp>
        <p:pic>
          <p:nvPicPr>
            <p:cNvPr id="37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Caratteristiche del contraccettivo ideale:…"/>
          <p:cNvSpPr txBox="1"/>
          <p:nvPr/>
        </p:nvSpPr>
        <p:spPr>
          <a:xfrm>
            <a:off x="483239" y="2692698"/>
            <a:ext cx="3110509" cy="3644587"/>
          </a:xfrm>
          <a:prstGeom prst="rect">
            <a:avLst/>
          </a:prstGeom>
          <a:ln w="127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ts val="3700"/>
              </a:lnSpc>
              <a:defRPr sz="1542" b="1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>
              <a:defRPr sz="2000" b="1"/>
            </a:pPr>
            <a:r>
              <a:rPr dirty="0" err="1"/>
              <a:t>Caratteristiche</a:t>
            </a:r>
            <a:r>
              <a:rPr dirty="0"/>
              <a:t> del </a:t>
            </a:r>
            <a:r>
              <a:rPr dirty="0" err="1"/>
              <a:t>contraccettivo</a:t>
            </a:r>
            <a:r>
              <a:rPr dirty="0"/>
              <a:t> </a:t>
            </a:r>
            <a:r>
              <a:rPr dirty="0" err="1"/>
              <a:t>ideale</a:t>
            </a:r>
            <a:r>
              <a:rPr dirty="0"/>
              <a:t>: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 marL="200526" indent="-200526">
              <a:buSzPct val="100000"/>
              <a:buChar char="-"/>
              <a:defRPr sz="2000"/>
            </a:pPr>
            <a:r>
              <a:rPr dirty="0" err="1"/>
              <a:t>Massima</a:t>
            </a:r>
            <a:r>
              <a:rPr dirty="0"/>
              <a:t> </a:t>
            </a:r>
            <a:r>
              <a:rPr dirty="0" err="1"/>
              <a:t>efficacia</a:t>
            </a: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- </a:t>
            </a:r>
            <a:r>
              <a:rPr dirty="0" err="1"/>
              <a:t>Minimi</a:t>
            </a:r>
            <a:r>
              <a:rPr dirty="0"/>
              <a:t> </a:t>
            </a:r>
            <a:r>
              <a:rPr dirty="0" err="1"/>
              <a:t>effetti</a:t>
            </a:r>
            <a:r>
              <a:rPr dirty="0"/>
              <a:t> </a:t>
            </a:r>
            <a:r>
              <a:rPr dirty="0" err="1"/>
              <a:t>collaterali</a:t>
            </a:r>
            <a:endParaRPr dirty="0"/>
          </a:p>
          <a:p>
            <a:pPr marL="200526" indent="-200526">
              <a:buSzPct val="100000"/>
              <a:buChar char="-"/>
              <a:defRPr sz="2000"/>
            </a:pPr>
            <a:endParaRPr dirty="0"/>
          </a:p>
          <a:p>
            <a:pPr marL="200526" indent="-200526">
              <a:buSzPct val="100000"/>
              <a:buChar char="-"/>
              <a:defRPr sz="2000"/>
            </a:pPr>
            <a:r>
              <a:rPr dirty="0" err="1"/>
              <a:t>Facilità</a:t>
            </a:r>
            <a:r>
              <a:rPr dirty="0"/>
              <a:t> di </a:t>
            </a:r>
            <a:r>
              <a:rPr dirty="0" err="1"/>
              <a:t>assunzione</a:t>
            </a:r>
            <a:endParaRPr dirty="0"/>
          </a:p>
          <a:p>
            <a:pPr>
              <a:defRPr sz="2000"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8D4C6FA-7BDA-264C-9A29-068A85C1C8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sp>
        <p:nvSpPr>
          <p:cNvPr id="10" name="Efficacia:…">
            <a:extLst>
              <a:ext uri="{FF2B5EF4-FFF2-40B4-BE49-F238E27FC236}">
                <a16:creationId xmlns:a16="http://schemas.microsoft.com/office/drawing/2014/main" id="{76DD02FB-C76F-AD46-A098-F06DD20F142B}"/>
              </a:ext>
            </a:extLst>
          </p:cNvPr>
          <p:cNvSpPr txBox="1"/>
          <p:nvPr/>
        </p:nvSpPr>
        <p:spPr>
          <a:xfrm>
            <a:off x="4134615" y="1810960"/>
            <a:ext cx="4505161" cy="3426579"/>
          </a:xfrm>
          <a:prstGeom prst="rect">
            <a:avLst/>
          </a:prstGeom>
          <a:ln w="127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200"/>
              </a:spcBef>
              <a:defRPr sz="2000" b="1"/>
            </a:pPr>
            <a:r>
              <a:rPr dirty="0" err="1"/>
              <a:t>Efficacia</a:t>
            </a:r>
            <a:r>
              <a:rPr dirty="0"/>
              <a:t>:</a:t>
            </a:r>
          </a:p>
          <a:p>
            <a:pPr>
              <a:spcBef>
                <a:spcPts val="1000"/>
              </a:spcBef>
              <a:defRPr sz="2000" b="1"/>
            </a:pPr>
            <a:endParaRPr dirty="0"/>
          </a:p>
          <a:p>
            <a:pPr>
              <a:spcBef>
                <a:spcPts val="1200"/>
              </a:spcBef>
              <a:defRPr sz="2000"/>
            </a:pPr>
            <a:r>
              <a:rPr dirty="0"/>
              <a:t>Si </a:t>
            </a:r>
            <a:r>
              <a:rPr dirty="0" err="1"/>
              <a:t>valuta</a:t>
            </a:r>
            <a:r>
              <a:rPr dirty="0"/>
              <a:t> con </a:t>
            </a:r>
            <a:r>
              <a:rPr u="sng" dirty="0" err="1"/>
              <a:t>l’Indice</a:t>
            </a:r>
            <a:r>
              <a:rPr u="sng" dirty="0"/>
              <a:t> di Pearl o </a:t>
            </a:r>
            <a:r>
              <a:rPr u="sng" dirty="0" err="1"/>
              <a:t>Indice</a:t>
            </a:r>
            <a:r>
              <a:rPr u="sng" dirty="0"/>
              <a:t> di </a:t>
            </a:r>
            <a:r>
              <a:rPr u="sng" dirty="0" err="1"/>
              <a:t>fallimento</a:t>
            </a:r>
            <a:r>
              <a:rPr dirty="0"/>
              <a:t>: </a:t>
            </a:r>
            <a:r>
              <a:rPr dirty="0" err="1"/>
              <a:t>numero</a:t>
            </a:r>
            <a:r>
              <a:rPr dirty="0"/>
              <a:t> di </a:t>
            </a:r>
            <a:r>
              <a:rPr dirty="0" err="1"/>
              <a:t>gravidanze</a:t>
            </a:r>
            <a:r>
              <a:rPr dirty="0"/>
              <a:t> </a:t>
            </a:r>
            <a:r>
              <a:rPr dirty="0" err="1"/>
              <a:t>indesiderate</a:t>
            </a:r>
            <a:r>
              <a:rPr dirty="0"/>
              <a:t> </a:t>
            </a:r>
            <a:r>
              <a:rPr dirty="0" err="1"/>
              <a:t>osservate</a:t>
            </a:r>
            <a:r>
              <a:rPr dirty="0"/>
              <a:t> in 100 </a:t>
            </a:r>
            <a:r>
              <a:rPr dirty="0" err="1"/>
              <a:t>donne</a:t>
            </a:r>
            <a:r>
              <a:rPr dirty="0"/>
              <a:t>,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usano</a:t>
            </a:r>
            <a:r>
              <a:rPr dirty="0"/>
              <a:t> un </a:t>
            </a:r>
            <a:r>
              <a:rPr dirty="0" err="1"/>
              <a:t>dato</a:t>
            </a:r>
            <a:r>
              <a:rPr dirty="0"/>
              <a:t> </a:t>
            </a:r>
            <a:r>
              <a:rPr dirty="0" err="1"/>
              <a:t>metodo</a:t>
            </a:r>
            <a:r>
              <a:rPr dirty="0"/>
              <a:t> </a:t>
            </a:r>
            <a:r>
              <a:rPr dirty="0" err="1"/>
              <a:t>contraccettivo</a:t>
            </a:r>
            <a:r>
              <a:rPr dirty="0"/>
              <a:t> per 12 </a:t>
            </a:r>
            <a:r>
              <a:rPr dirty="0" err="1"/>
              <a:t>mesi</a:t>
            </a:r>
            <a:r>
              <a:rPr dirty="0"/>
              <a:t>.</a:t>
            </a:r>
          </a:p>
          <a:p>
            <a:pPr>
              <a:spcBef>
                <a:spcPts val="1000"/>
              </a:spcBef>
              <a:defRPr sz="2000"/>
            </a:pPr>
            <a:endParaRPr dirty="0"/>
          </a:p>
          <a:p>
            <a:pPr algn="ctr">
              <a:spcBef>
                <a:spcPts val="1200"/>
              </a:spcBef>
              <a:defRPr sz="2000"/>
            </a:pPr>
            <a:r>
              <a:rPr dirty="0"/>
              <a:t>&lt; I.P.    </a:t>
            </a:r>
            <a:r>
              <a:rPr dirty="0" err="1"/>
              <a:t>corrisponde</a:t>
            </a:r>
            <a:r>
              <a:rPr dirty="0"/>
              <a:t> a   &gt; </a:t>
            </a:r>
            <a:r>
              <a:rPr dirty="0" err="1"/>
              <a:t>efficacia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60AE28-D95B-AB45-9A9A-3A05708E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85" y="1278910"/>
            <a:ext cx="2380428" cy="10640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0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0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404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09" name="RISCHIO TROMBOTICO…"/>
          <p:cNvSpPr txBox="1"/>
          <p:nvPr/>
        </p:nvSpPr>
        <p:spPr>
          <a:xfrm>
            <a:off x="285750" y="1214437"/>
            <a:ext cx="8858250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t>RISCHIO TROMBOTICO</a:t>
            </a:r>
          </a:p>
          <a:p>
            <a:pPr>
              <a:defRPr b="1"/>
            </a:pPr>
            <a:endParaRPr/>
          </a:p>
          <a:p>
            <a:pPr>
              <a:buSzPct val="100000"/>
              <a:buFont typeface="Arial"/>
              <a:buChar char="•"/>
            </a:pPr>
            <a:r>
              <a:t> Sia la componente E che quella P influiscono sul rischio trombotico con meccanismo dose- e tipo-dipendente determinando delle modificazioni sia in senso procoagulativo che profibrinolitico = EQUILIBRIO </a:t>
            </a:r>
          </a:p>
        </p:txBody>
      </p:sp>
      <p:sp>
        <p:nvSpPr>
          <p:cNvPr id="410" name="NB: prima scelta COC a basso dosaggio E e con P a minor rischio TEP: LEVONORGESTREL  E DIENOGEST"/>
          <p:cNvSpPr txBox="1"/>
          <p:nvPr/>
        </p:nvSpPr>
        <p:spPr>
          <a:xfrm>
            <a:off x="466117" y="3028314"/>
            <a:ext cx="2857501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buSzPct val="100000"/>
              <a:buFont typeface="Arial"/>
              <a:buChar char="•"/>
            </a:pPr>
            <a:endParaRPr dirty="0"/>
          </a:p>
          <a:p>
            <a:r>
              <a:rPr dirty="0"/>
              <a:t>NB: prima </a:t>
            </a:r>
            <a:r>
              <a:rPr dirty="0" err="1"/>
              <a:t>scelta</a:t>
            </a:r>
            <a:r>
              <a:rPr dirty="0"/>
              <a:t> COC a basso </a:t>
            </a:r>
            <a:r>
              <a:rPr dirty="0" err="1"/>
              <a:t>dosaggio</a:t>
            </a:r>
            <a:r>
              <a:rPr dirty="0"/>
              <a:t> E e con P a minor </a:t>
            </a:r>
            <a:r>
              <a:rPr dirty="0" err="1"/>
              <a:t>rischio</a:t>
            </a:r>
            <a:r>
              <a:rPr dirty="0"/>
              <a:t> TE</a:t>
            </a:r>
            <a:r>
              <a:rPr lang="it-IT" dirty="0"/>
              <a:t>V</a:t>
            </a:r>
            <a:r>
              <a:rPr dirty="0"/>
              <a:t>: LEVONORGESTREL</a:t>
            </a:r>
            <a:r>
              <a:rPr lang="it-IT" dirty="0"/>
              <a:t>, </a:t>
            </a:r>
            <a:r>
              <a:rPr lang="it-IT" dirty="0" err="1"/>
              <a:t>Norgestimato</a:t>
            </a:r>
            <a:r>
              <a:rPr lang="it-IT" dirty="0"/>
              <a:t> (</a:t>
            </a:r>
            <a:r>
              <a:rPr lang="it-IT" dirty="0" err="1"/>
              <a:t>Briladona</a:t>
            </a:r>
            <a:r>
              <a:rPr lang="it-IT" dirty="0"/>
              <a:t>®), </a:t>
            </a:r>
            <a:r>
              <a:rPr lang="it-IT" dirty="0" err="1"/>
              <a:t>Noretisterone</a:t>
            </a:r>
            <a:endParaRPr dirty="0"/>
          </a:p>
        </p:txBody>
      </p:sp>
      <p:pic>
        <p:nvPicPr>
          <p:cNvPr id="41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0537" y="3583951"/>
            <a:ext cx="5425140" cy="26621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2898C1-C3DE-214B-95F4-79A43938D0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30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E6D8AF38-202A-1244-9369-D49201BB26A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69B57C-678F-5B42-80B8-E6DECEDBF8AB}"/>
              </a:ext>
            </a:extLst>
          </p:cNvPr>
          <p:cNvSpPr/>
          <p:nvPr/>
        </p:nvSpPr>
        <p:spPr>
          <a:xfrm>
            <a:off x="214282" y="3028314"/>
            <a:ext cx="3109336" cy="228224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0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0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 err="1"/>
                  <a:t>Metodi</a:t>
                </a:r>
                <a:r>
                  <a:rPr dirty="0"/>
                  <a:t> </a:t>
                </a:r>
                <a:r>
                  <a:rPr dirty="0" err="1"/>
                  <a:t>ormonali</a:t>
                </a:r>
                <a:endParaRPr dirty="0"/>
              </a:p>
            </p:txBody>
          </p:sp>
        </p:grpSp>
        <p:pic>
          <p:nvPicPr>
            <p:cNvPr id="404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09" name="RISCHIO TROMBOTICO…"/>
          <p:cNvSpPr txBox="1"/>
          <p:nvPr/>
        </p:nvSpPr>
        <p:spPr>
          <a:xfrm>
            <a:off x="285750" y="1718934"/>
            <a:ext cx="8858250" cy="498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lang="it-IT" dirty="0"/>
              <a:t>ALTRI FATTORI DI </a:t>
            </a:r>
            <a:r>
              <a:rPr dirty="0"/>
              <a:t>RISCHIO TROMBOTICO</a:t>
            </a:r>
            <a:endParaRPr lang="it-IT" dirty="0"/>
          </a:p>
          <a:p>
            <a:pPr>
              <a:defRPr sz="2000" b="1"/>
            </a:pPr>
            <a:endParaRPr lang="it-IT" dirty="0"/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Età &gt; 35 anni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Obesità: BMI &gt; 30 Kg/m2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Fumo 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Mutazione della coagulazione (</a:t>
            </a:r>
            <a:r>
              <a:rPr lang="it-IT" dirty="0" err="1"/>
              <a:t>trombofilia</a:t>
            </a:r>
            <a:r>
              <a:rPr lang="it-IT" dirty="0"/>
              <a:t>)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Emicrania con aura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Ipertensione (PA &gt; o = 160/100)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Lipidemia elevata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Diabete con complicanze vascolari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Anamnesi familiare positiva: parente di I grado con trombosi prima dei 50 anni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Patologia neoplastica, M di </a:t>
            </a:r>
            <a:r>
              <a:rPr lang="it-IT" dirty="0" err="1"/>
              <a:t>Chron</a:t>
            </a:r>
            <a:r>
              <a:rPr lang="it-IT" dirty="0"/>
              <a:t>, RCU, LES, anemia falciforme (maggior trombotico)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Immobilità prolungata causa frattura, intervento o viaggio aereo</a:t>
            </a:r>
          </a:p>
          <a:p>
            <a:pPr marL="342900" indent="-342900">
              <a:buFontTx/>
              <a:buChar char="-"/>
              <a:defRPr sz="2000" b="1"/>
            </a:pPr>
            <a:r>
              <a:rPr lang="it-IT" dirty="0"/>
              <a:t>Gravidanza e puerperio: maggior </a:t>
            </a:r>
            <a:r>
              <a:rPr lang="it-IT" dirty="0" err="1"/>
              <a:t>R</a:t>
            </a:r>
            <a:r>
              <a:rPr lang="it-IT" dirty="0"/>
              <a:t> di TVP fino a 6 settimane dopo il parto</a:t>
            </a:r>
            <a:endParaRPr dirty="0"/>
          </a:p>
          <a:p>
            <a:pPr>
              <a:defRPr b="1"/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2898C1-C3DE-214B-95F4-79A43938D0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31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E6D8AF38-202A-1244-9369-D49201BB26A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14636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5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5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3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5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60" name="RISCHIO METABOLICO E DI INFARTO DEL MIOCARDIO…"/>
          <p:cNvSpPr txBox="1"/>
          <p:nvPr/>
        </p:nvSpPr>
        <p:spPr>
          <a:xfrm>
            <a:off x="214312" y="1714500"/>
            <a:ext cx="8715376" cy="3583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RISCHIO METABOLICO E DI INFARTO DEL MIOCARDIO</a:t>
            </a:r>
          </a:p>
          <a:p>
            <a:pPr>
              <a:defRPr b="1"/>
            </a:pPr>
            <a:endParaRPr/>
          </a:p>
          <a:p>
            <a:pPr>
              <a:buSzPct val="100000"/>
              <a:buFont typeface="Arial"/>
              <a:buChar char="•"/>
            </a:pPr>
            <a:r>
              <a:t> dose- e tipo-dipendenti per quanto riguarda la componente progestinica </a:t>
            </a:r>
          </a:p>
          <a:p>
            <a:r>
              <a:t>( androgenicità) e la componente estrogenica (E naturale minor impatto metabolico)</a:t>
            </a:r>
          </a:p>
          <a:p>
            <a:endParaRPr/>
          </a:p>
          <a:p>
            <a:pPr>
              <a:buSzPct val="100000"/>
              <a:buFont typeface="Arial"/>
              <a:buChar char="•"/>
            </a:pPr>
            <a:r>
              <a:t> </a:t>
            </a:r>
            <a:r>
              <a:rPr b="1">
                <a:solidFill>
                  <a:schemeClr val="accent5"/>
                </a:solidFill>
              </a:rPr>
              <a:t>ESTROGENO</a:t>
            </a:r>
            <a:r>
              <a:t>: incremento HDL e VLDL e  riduzione LDL dovuta ad una maggiore captazione epatica, e quindi come risultante finale aumento TG e riduzione COLESTEROLO TOT.</a:t>
            </a:r>
          </a:p>
          <a:p>
            <a:endParaRPr/>
          </a:p>
          <a:p>
            <a:pPr>
              <a:buSzPct val="100000"/>
              <a:buFont typeface="Arial"/>
              <a:buChar char="•"/>
            </a:pPr>
            <a:r>
              <a:t> </a:t>
            </a:r>
            <a:r>
              <a:rPr b="1">
                <a:solidFill>
                  <a:schemeClr val="accent5"/>
                </a:solidFill>
              </a:rPr>
              <a:t>PROGESTINICO</a:t>
            </a:r>
            <a:r>
              <a:t>: antagonizza l’azione degli estrogeni ed hanno, pertanto, effetti opposti proporzionali alle loro proprietà androgeniche.</a:t>
            </a:r>
          </a:p>
        </p:txBody>
      </p:sp>
      <p:pic>
        <p:nvPicPr>
          <p:cNvPr id="361" name="Risultati immagini per infarto" descr="Risultati immagini per infart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4625" y="5114925"/>
            <a:ext cx="2619375" cy="17430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9F9E744-6CBE-ED4F-BB09-6C7F6CAC9B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32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79A78F83-CA6D-6A49-AEA2-E797013CDFE3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6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6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4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6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371" name="NO AUMENTO DEL RISCHIO CARDIOVASCOLARE…"/>
          <p:cNvSpPr txBox="1"/>
          <p:nvPr/>
        </p:nvSpPr>
        <p:spPr>
          <a:xfrm>
            <a:off x="2428874" y="1143000"/>
            <a:ext cx="6215064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br>
              <a:rPr b="1" u="sng" dirty="0"/>
            </a:b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Estrogeni</a:t>
            </a:r>
            <a:r>
              <a:rPr dirty="0"/>
              <a:t> </a:t>
            </a:r>
            <a:r>
              <a:rPr dirty="0" err="1"/>
              <a:t>esercitano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altri</a:t>
            </a:r>
            <a:r>
              <a:rPr dirty="0"/>
              <a:t> </a:t>
            </a:r>
            <a:r>
              <a:rPr dirty="0" err="1"/>
              <a:t>effetti</a:t>
            </a:r>
            <a:r>
              <a:rPr dirty="0"/>
              <a:t> </a:t>
            </a:r>
            <a:r>
              <a:rPr dirty="0" err="1"/>
              <a:t>positivi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proteggono</a:t>
            </a:r>
            <a:r>
              <a:rPr dirty="0"/>
              <a:t> dal </a:t>
            </a:r>
            <a:r>
              <a:rPr dirty="0" err="1"/>
              <a:t>rischio</a:t>
            </a:r>
            <a:r>
              <a:rPr dirty="0"/>
              <a:t> </a:t>
            </a:r>
            <a:r>
              <a:rPr dirty="0" err="1"/>
              <a:t>cardiovascolare</a:t>
            </a:r>
            <a:r>
              <a:rPr dirty="0"/>
              <a:t> : </a:t>
            </a:r>
          </a:p>
          <a:p>
            <a:endParaRPr dirty="0"/>
          </a:p>
          <a:p>
            <a:pPr>
              <a:buSzPct val="100000"/>
              <a:buAutoNum type="alphaLcParenR"/>
            </a:pPr>
            <a:r>
              <a:rPr dirty="0" err="1"/>
              <a:t>proteggono</a:t>
            </a:r>
            <a:r>
              <a:rPr dirty="0"/>
              <a:t> le </a:t>
            </a:r>
            <a:r>
              <a:rPr dirty="0" err="1"/>
              <a:t>pareti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vasi</a:t>
            </a:r>
            <a:r>
              <a:rPr dirty="0"/>
              <a:t> </a:t>
            </a:r>
            <a:r>
              <a:rPr dirty="0" err="1"/>
              <a:t>arteriosi</a:t>
            </a:r>
            <a:r>
              <a:rPr dirty="0"/>
              <a:t>; </a:t>
            </a:r>
          </a:p>
          <a:p>
            <a:pPr>
              <a:buSzPct val="100000"/>
              <a:buAutoNum type="alphaLcParenR"/>
            </a:pPr>
            <a:r>
              <a:rPr dirty="0"/>
              <a:t> </a:t>
            </a:r>
            <a:r>
              <a:rPr dirty="0" err="1"/>
              <a:t>inibiscono</a:t>
            </a:r>
            <a:r>
              <a:rPr dirty="0"/>
              <a:t> </a:t>
            </a:r>
            <a:r>
              <a:rPr dirty="0" err="1"/>
              <a:t>l’ossidazione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LDL e ne </a:t>
            </a:r>
            <a:r>
              <a:rPr dirty="0" err="1"/>
              <a:t>impediscono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deposito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parete</a:t>
            </a:r>
            <a:r>
              <a:rPr dirty="0"/>
              <a:t> </a:t>
            </a:r>
            <a:r>
              <a:rPr dirty="0" err="1"/>
              <a:t>vasale</a:t>
            </a:r>
            <a:r>
              <a:rPr dirty="0"/>
              <a:t>; </a:t>
            </a:r>
          </a:p>
          <a:p>
            <a:pPr>
              <a:buSzPct val="100000"/>
              <a:buAutoNum type="alphaLcParenR"/>
            </a:pPr>
            <a:r>
              <a:rPr dirty="0" err="1"/>
              <a:t>determinano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rilascio</a:t>
            </a:r>
            <a:r>
              <a:rPr dirty="0"/>
              <a:t> di </a:t>
            </a:r>
            <a:r>
              <a:rPr dirty="0" err="1"/>
              <a:t>prostacicline</a:t>
            </a:r>
            <a:r>
              <a:rPr dirty="0"/>
              <a:t> ad </a:t>
            </a:r>
            <a:r>
              <a:rPr dirty="0" err="1"/>
              <a:t>azione</a:t>
            </a:r>
            <a:r>
              <a:rPr dirty="0"/>
              <a:t> </a:t>
            </a:r>
            <a:r>
              <a:rPr dirty="0" err="1"/>
              <a:t>vasodilatante</a:t>
            </a:r>
            <a:r>
              <a:rPr dirty="0"/>
              <a:t>;</a:t>
            </a:r>
          </a:p>
          <a:p>
            <a:pPr>
              <a:buSzPct val="100000"/>
              <a:buAutoNum type="alphaLcParenR"/>
            </a:pPr>
            <a:r>
              <a:rPr dirty="0" err="1"/>
              <a:t>diminuiscono</a:t>
            </a:r>
            <a:r>
              <a:rPr dirty="0"/>
              <a:t> </a:t>
            </a:r>
            <a:r>
              <a:rPr dirty="0" err="1"/>
              <a:t>l’adesività</a:t>
            </a:r>
            <a:r>
              <a:rPr dirty="0"/>
              <a:t> </a:t>
            </a:r>
            <a:r>
              <a:rPr dirty="0" err="1"/>
              <a:t>piastrinica</a:t>
            </a:r>
            <a:r>
              <a:rPr dirty="0"/>
              <a:t> a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placche</a:t>
            </a:r>
            <a:r>
              <a:rPr dirty="0"/>
              <a:t> </a:t>
            </a:r>
            <a:r>
              <a:rPr dirty="0" err="1"/>
              <a:t>aterosclerotiche</a:t>
            </a:r>
            <a:r>
              <a:rPr dirty="0"/>
              <a:t>. </a:t>
            </a:r>
          </a:p>
        </p:txBody>
      </p:sp>
      <p:sp>
        <p:nvSpPr>
          <p:cNvPr id="372" name="Freccia"/>
          <p:cNvSpPr/>
          <p:nvPr/>
        </p:nvSpPr>
        <p:spPr>
          <a:xfrm>
            <a:off x="714375" y="1643062"/>
            <a:ext cx="1285875" cy="5000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NON IN DONNE FUMATRICI…"/>
          <p:cNvSpPr txBox="1"/>
          <p:nvPr/>
        </p:nvSpPr>
        <p:spPr>
          <a:xfrm>
            <a:off x="428625" y="4857750"/>
            <a:ext cx="4500563" cy="1729740"/>
          </a:xfrm>
          <a:prstGeom prst="rect">
            <a:avLst/>
          </a:prstGeom>
          <a:ln w="38100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NON IN DONNE FUMATRICI</a:t>
            </a:r>
          </a:p>
          <a:p>
            <a:endParaRPr b="1"/>
          </a:p>
          <a:p>
            <a:r>
              <a:t>   &gt; 35 ANNI + FUMO= AUMENTO RISCHIO INFARTO MIOCARDICO</a:t>
            </a:r>
          </a:p>
          <a:p>
            <a:pPr>
              <a:buSzPct val="100000"/>
              <a:buChar char="➢"/>
            </a:pPr>
            <a:endParaRPr/>
          </a:p>
        </p:txBody>
      </p:sp>
      <p:pic>
        <p:nvPicPr>
          <p:cNvPr id="374" name="Risultati immagini per fumatrice" descr="Risultati immagini per fumatric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312" y="2357437"/>
            <a:ext cx="1773238" cy="2274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8785" y="3977398"/>
            <a:ext cx="3056892" cy="14421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AA0B99-1F95-9C48-9B74-CF01E963AB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33</a:t>
            </a:fld>
            <a:endParaRPr lang="it-IT"/>
          </a:p>
        </p:txBody>
      </p:sp>
      <p:sp>
        <p:nvSpPr>
          <p:cNvPr id="15" name="6/12/2018">
            <a:extLst>
              <a:ext uri="{FF2B5EF4-FFF2-40B4-BE49-F238E27FC236}">
                <a16:creationId xmlns:a16="http://schemas.microsoft.com/office/drawing/2014/main" id="{5825B743-9951-E54A-B1E1-A9589A2A3810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2BDC68-6D83-F443-A734-A101B2743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58" y="5419566"/>
            <a:ext cx="4043281" cy="12687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0D12BA-5D76-A044-BB02-7FF98EF795F7}"/>
              </a:ext>
            </a:extLst>
          </p:cNvPr>
          <p:cNvSpPr txBox="1"/>
          <p:nvPr/>
        </p:nvSpPr>
        <p:spPr>
          <a:xfrm>
            <a:off x="4435366" y="4292479"/>
            <a:ext cx="620110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COC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5052151-60D0-7A44-AC3D-29232F1B811E}"/>
              </a:ext>
            </a:extLst>
          </p:cNvPr>
          <p:cNvSpPr txBox="1"/>
          <p:nvPr/>
        </p:nvSpPr>
        <p:spPr>
          <a:xfrm>
            <a:off x="8257929" y="5208511"/>
            <a:ext cx="620110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POP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35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35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53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35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9F9E744-6CBE-ED4F-BB09-6C7F6CAC9B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34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79A78F83-CA6D-6A49-AEA2-E797013CDFE3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26594B-82DA-7D47-8030-840D92C9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21" y="1224570"/>
            <a:ext cx="3167354" cy="21622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48A20F1-3EAF-1D47-B0F0-2AAEE2776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" y="1075633"/>
            <a:ext cx="4466897" cy="57753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D03997-5151-6147-8EF3-84E80174B626}"/>
              </a:ext>
            </a:extLst>
          </p:cNvPr>
          <p:cNvSpPr txBox="1"/>
          <p:nvPr/>
        </p:nvSpPr>
        <p:spPr>
          <a:xfrm>
            <a:off x="2189956" y="1143002"/>
            <a:ext cx="2119285" cy="3797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/>
              <a:t>SIGO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A61D192-AF91-4845-9B39-3E0CBF351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14" y="6301439"/>
            <a:ext cx="2026742" cy="474945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155F0EA6-6DAE-D34A-9463-843490862919}"/>
              </a:ext>
            </a:extLst>
          </p:cNvPr>
          <p:cNvSpPr/>
          <p:nvPr/>
        </p:nvSpPr>
        <p:spPr>
          <a:xfrm>
            <a:off x="286980" y="2368999"/>
            <a:ext cx="2193834" cy="2120002"/>
          </a:xfrm>
          <a:prstGeom prst="ellipse">
            <a:avLst/>
          </a:prstGeom>
          <a:noFill/>
          <a:ln w="5715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C679FD4-1C50-B045-B737-DF5468E38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7" y="3643897"/>
            <a:ext cx="4234931" cy="189807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80C9A4-4510-AE48-9FB0-6FC22AF99636}"/>
              </a:ext>
            </a:extLst>
          </p:cNvPr>
          <p:cNvSpPr txBox="1"/>
          <p:nvPr/>
        </p:nvSpPr>
        <p:spPr>
          <a:xfrm>
            <a:off x="4449545" y="2800891"/>
            <a:ext cx="1570255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/>
              <a:t>WHO 2015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9B0A27-B46E-2B4A-803A-852163234EC9}"/>
              </a:ext>
            </a:extLst>
          </p:cNvPr>
          <p:cNvSpPr txBox="1"/>
          <p:nvPr/>
        </p:nvSpPr>
        <p:spPr>
          <a:xfrm>
            <a:off x="4566444" y="3264164"/>
            <a:ext cx="606972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COC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CC7A3F2-31E9-5249-B309-F0D0013AB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56" y="5527127"/>
            <a:ext cx="4370770" cy="129438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8D82ADB-D2CC-E047-907A-E404D3FF1E23}"/>
              </a:ext>
            </a:extLst>
          </p:cNvPr>
          <p:cNvSpPr txBox="1"/>
          <p:nvPr/>
        </p:nvSpPr>
        <p:spPr>
          <a:xfrm>
            <a:off x="4578997" y="5320230"/>
            <a:ext cx="606972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POP</a:t>
            </a:r>
          </a:p>
        </p:txBody>
      </p:sp>
    </p:spTree>
    <p:extLst>
      <p:ext uri="{BB962C8B-B14F-4D97-AF65-F5344CB8AC3E}">
        <p14:creationId xmlns:p14="http://schemas.microsoft.com/office/powerpoint/2010/main" val="281586359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1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1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4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41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21" name="RISCHIO NEOPLASTICO"/>
          <p:cNvSpPr txBox="1"/>
          <p:nvPr/>
        </p:nvSpPr>
        <p:spPr>
          <a:xfrm>
            <a:off x="500062" y="1143000"/>
            <a:ext cx="8143876" cy="38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RISCHIO NEOPLASTICO</a:t>
            </a:r>
          </a:p>
        </p:txBody>
      </p:sp>
      <p:grpSp>
        <p:nvGrpSpPr>
          <p:cNvPr id="424" name="Gruppo"/>
          <p:cNvGrpSpPr/>
          <p:nvPr/>
        </p:nvGrpSpPr>
        <p:grpSpPr>
          <a:xfrm>
            <a:off x="6286500" y="123418"/>
            <a:ext cx="2000250" cy="1214438"/>
            <a:chOff x="0" y="0"/>
            <a:chExt cx="2000250" cy="1214437"/>
          </a:xfrm>
        </p:grpSpPr>
        <p:sp>
          <p:nvSpPr>
            <p:cNvPr id="422" name="Ovale"/>
            <p:cNvSpPr/>
            <p:nvPr/>
          </p:nvSpPr>
          <p:spPr>
            <a:xfrm>
              <a:off x="0" y="0"/>
              <a:ext cx="2000250" cy="121443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3" name="MAMMELLA"/>
            <p:cNvSpPr txBox="1"/>
            <p:nvPr/>
          </p:nvSpPr>
          <p:spPr>
            <a:xfrm>
              <a:off x="292906" y="428148"/>
              <a:ext cx="141443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MAMMELLA</a:t>
              </a:r>
            </a:p>
          </p:txBody>
        </p:sp>
      </p:grpSp>
      <p:sp>
        <p:nvSpPr>
          <p:cNvPr id="425" name="50% riduzione della patologia mammaria benigna"/>
          <p:cNvSpPr txBox="1"/>
          <p:nvPr/>
        </p:nvSpPr>
        <p:spPr>
          <a:xfrm>
            <a:off x="6738938" y="1777399"/>
            <a:ext cx="2143125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endParaRPr dirty="0"/>
          </a:p>
          <a:p>
            <a:r>
              <a:rPr dirty="0"/>
              <a:t>50% </a:t>
            </a:r>
            <a:r>
              <a:rPr dirty="0" err="1"/>
              <a:t>riduzione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patologia</a:t>
            </a:r>
            <a:r>
              <a:rPr dirty="0"/>
              <a:t> </a:t>
            </a:r>
            <a:r>
              <a:rPr dirty="0" err="1"/>
              <a:t>mammaria</a:t>
            </a:r>
            <a:r>
              <a:rPr dirty="0"/>
              <a:t> </a:t>
            </a:r>
            <a:r>
              <a:rPr dirty="0" err="1"/>
              <a:t>benigna</a:t>
            </a:r>
            <a:endParaRPr dirty="0"/>
          </a:p>
          <a:p>
            <a:endParaRPr dirty="0"/>
          </a:p>
        </p:txBody>
      </p:sp>
      <p:pic>
        <p:nvPicPr>
          <p:cNvPr id="42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187" y="1571625"/>
            <a:ext cx="4095751" cy="3230563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Linea"/>
          <p:cNvSpPr/>
          <p:nvPr/>
        </p:nvSpPr>
        <p:spPr>
          <a:xfrm>
            <a:off x="2285999" y="3143249"/>
            <a:ext cx="1857377" cy="1589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8" name="Linea"/>
          <p:cNvSpPr/>
          <p:nvPr/>
        </p:nvSpPr>
        <p:spPr>
          <a:xfrm>
            <a:off x="285749" y="3357562"/>
            <a:ext cx="3857627" cy="1589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9" name="Linea"/>
          <p:cNvSpPr/>
          <p:nvPr/>
        </p:nvSpPr>
        <p:spPr>
          <a:xfrm>
            <a:off x="285749" y="3571874"/>
            <a:ext cx="3286127" cy="1589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0" name="Linea"/>
          <p:cNvSpPr/>
          <p:nvPr/>
        </p:nvSpPr>
        <p:spPr>
          <a:xfrm flipV="1">
            <a:off x="428625" y="4786312"/>
            <a:ext cx="214313" cy="714376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1" name="Rettangolo"/>
          <p:cNvSpPr/>
          <p:nvPr/>
        </p:nvSpPr>
        <p:spPr>
          <a:xfrm>
            <a:off x="928687" y="4572000"/>
            <a:ext cx="3357563" cy="3698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3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125" y="4857750"/>
            <a:ext cx="4619625" cy="1285875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Linea"/>
          <p:cNvSpPr/>
          <p:nvPr/>
        </p:nvSpPr>
        <p:spPr>
          <a:xfrm>
            <a:off x="2286000" y="5572124"/>
            <a:ext cx="2928938" cy="1589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4" name="Per dosaggio di E &gt; 50 mcg/die"/>
          <p:cNvSpPr txBox="1"/>
          <p:nvPr/>
        </p:nvSpPr>
        <p:spPr>
          <a:xfrm>
            <a:off x="4810125" y="3100168"/>
            <a:ext cx="1571625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Per </a:t>
            </a:r>
            <a:r>
              <a:rPr dirty="0" err="1"/>
              <a:t>dosaggio</a:t>
            </a:r>
            <a:r>
              <a:rPr dirty="0"/>
              <a:t> di E &gt; 50 mcg/die</a:t>
            </a:r>
          </a:p>
        </p:txBody>
      </p:sp>
      <p:pic>
        <p:nvPicPr>
          <p:cNvPr id="43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38813" y="4337120"/>
            <a:ext cx="3362326" cy="16049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36" name="Linea"/>
          <p:cNvSpPr/>
          <p:nvPr/>
        </p:nvSpPr>
        <p:spPr>
          <a:xfrm>
            <a:off x="6500812" y="4214812"/>
            <a:ext cx="1571626" cy="1588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7" name="Rettangolo"/>
          <p:cNvSpPr/>
          <p:nvPr/>
        </p:nvSpPr>
        <p:spPr>
          <a:xfrm>
            <a:off x="4666920" y="2878119"/>
            <a:ext cx="1928813" cy="1143001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8" name="Rettangolo"/>
          <p:cNvSpPr/>
          <p:nvPr/>
        </p:nvSpPr>
        <p:spPr>
          <a:xfrm>
            <a:off x="6644180" y="1808482"/>
            <a:ext cx="2286001" cy="1357313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A355B53-6A5D-6C41-AEE1-3DABE483E3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35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E14FB0-E2F9-BC44-9EC5-92B231719E93}"/>
              </a:ext>
            </a:extLst>
          </p:cNvPr>
          <p:cNvSpPr txBox="1"/>
          <p:nvPr/>
        </p:nvSpPr>
        <p:spPr>
          <a:xfrm>
            <a:off x="2678906" y="2012731"/>
            <a:ext cx="2143125" cy="6463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Aumento non più di </a:t>
            </a:r>
          </a:p>
          <a:p>
            <a:pPr algn="l"/>
            <a:r>
              <a:rPr lang="it-IT" dirty="0"/>
              <a:t>2 casi/100.000/anno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42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40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1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443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6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48" name="RISCHIO NEOPLASTICO"/>
          <p:cNvSpPr txBox="1"/>
          <p:nvPr/>
        </p:nvSpPr>
        <p:spPr>
          <a:xfrm>
            <a:off x="1147762" y="1206500"/>
            <a:ext cx="8143876" cy="38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RISCHIO NEOPLASTICO</a:t>
            </a:r>
          </a:p>
        </p:txBody>
      </p:sp>
      <p:grpSp>
        <p:nvGrpSpPr>
          <p:cNvPr id="451" name="Gruppo"/>
          <p:cNvGrpSpPr/>
          <p:nvPr/>
        </p:nvGrpSpPr>
        <p:grpSpPr>
          <a:xfrm>
            <a:off x="6858000" y="500062"/>
            <a:ext cx="2000250" cy="1214438"/>
            <a:chOff x="0" y="0"/>
            <a:chExt cx="2000250" cy="1214437"/>
          </a:xfrm>
        </p:grpSpPr>
        <p:sp>
          <p:nvSpPr>
            <p:cNvPr id="449" name="Ovale"/>
            <p:cNvSpPr/>
            <p:nvPr/>
          </p:nvSpPr>
          <p:spPr>
            <a:xfrm>
              <a:off x="0" y="0"/>
              <a:ext cx="2000250" cy="121443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0" name="MAMMELLA"/>
            <p:cNvSpPr txBox="1"/>
            <p:nvPr/>
          </p:nvSpPr>
          <p:spPr>
            <a:xfrm>
              <a:off x="292906" y="428148"/>
              <a:ext cx="141443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MAMMELLA</a:t>
              </a:r>
            </a:p>
          </p:txBody>
        </p:sp>
      </p:grpSp>
      <p:sp>
        <p:nvSpPr>
          <p:cNvPr id="452" name="Rettangolo"/>
          <p:cNvSpPr/>
          <p:nvPr/>
        </p:nvSpPr>
        <p:spPr>
          <a:xfrm>
            <a:off x="928687" y="4572000"/>
            <a:ext cx="3357563" cy="3698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4468" y="2624772"/>
            <a:ext cx="4608532" cy="2468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2" y="1287595"/>
            <a:ext cx="3808413" cy="373525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a"/>
          <p:cNvSpPr/>
          <p:nvPr/>
        </p:nvSpPr>
        <p:spPr>
          <a:xfrm>
            <a:off x="1428749" y="4714875"/>
            <a:ext cx="1428752" cy="1588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58" name="Gruppo"/>
          <p:cNvGrpSpPr/>
          <p:nvPr/>
        </p:nvGrpSpPr>
        <p:grpSpPr>
          <a:xfrm>
            <a:off x="5000625" y="1857375"/>
            <a:ext cx="1785938" cy="500063"/>
            <a:chOff x="0" y="0"/>
            <a:chExt cx="1785937" cy="500062"/>
          </a:xfrm>
        </p:grpSpPr>
        <p:sp>
          <p:nvSpPr>
            <p:cNvPr id="456" name="Rettangolo"/>
            <p:cNvSpPr/>
            <p:nvPr/>
          </p:nvSpPr>
          <p:spPr>
            <a:xfrm>
              <a:off x="0" y="0"/>
              <a:ext cx="1785938" cy="500063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7" name="BRCA 1 E 2"/>
            <p:cNvSpPr txBox="1"/>
            <p:nvPr/>
          </p:nvSpPr>
          <p:spPr>
            <a:xfrm>
              <a:off x="0" y="70961"/>
              <a:ext cx="178593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BRCA 1 E 2</a:t>
              </a:r>
            </a:p>
          </p:txBody>
        </p:sp>
      </p:grpSp>
      <p:sp>
        <p:nvSpPr>
          <p:cNvPr id="459" name="– le donne che ereditano la mutazione a carico del gene BRCA1 hanno il 45-60% di probabilità di sviluppare un tumore della mammella, e il 20-40% di probabilità di sviluppare un tumore dell’ovaio nell’arco della loro vita;…"/>
          <p:cNvSpPr txBox="1"/>
          <p:nvPr/>
        </p:nvSpPr>
        <p:spPr>
          <a:xfrm>
            <a:off x="1344888" y="5227047"/>
            <a:ext cx="7595274" cy="1177245"/>
          </a:xfrm>
          <a:prstGeom prst="rect">
            <a:avLst/>
          </a:prstGeom>
          <a:ln w="28575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lnSpc>
                <a:spcPct val="150000"/>
              </a:lnSpc>
              <a:defRPr sz="1400" b="1">
                <a:solidFill>
                  <a:srgbClr val="77777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200" b="0" dirty="0"/>
              <a:t>– le </a:t>
            </a:r>
            <a:r>
              <a:rPr sz="1200" b="0" dirty="0" err="1"/>
              <a:t>donne</a:t>
            </a:r>
            <a:r>
              <a:rPr sz="1200" b="0" dirty="0"/>
              <a:t> </a:t>
            </a:r>
            <a:r>
              <a:rPr sz="1200" b="0" dirty="0" err="1"/>
              <a:t>che</a:t>
            </a:r>
            <a:r>
              <a:rPr sz="1200" b="0" dirty="0"/>
              <a:t> </a:t>
            </a:r>
            <a:r>
              <a:rPr sz="1200" b="0" dirty="0" err="1"/>
              <a:t>ereditano</a:t>
            </a:r>
            <a:r>
              <a:rPr sz="1200" b="0" dirty="0"/>
              <a:t> la </a:t>
            </a:r>
            <a:r>
              <a:rPr sz="1200" b="0" dirty="0" err="1"/>
              <a:t>mutazione</a:t>
            </a:r>
            <a:r>
              <a:rPr sz="1200" b="0" dirty="0"/>
              <a:t> a </a:t>
            </a:r>
            <a:r>
              <a:rPr sz="1200" b="0" dirty="0" err="1"/>
              <a:t>carico</a:t>
            </a:r>
            <a:r>
              <a:rPr sz="1200" b="0" dirty="0"/>
              <a:t> del gene </a:t>
            </a:r>
            <a:r>
              <a:rPr sz="1200" dirty="0"/>
              <a:t>BRCA1</a:t>
            </a:r>
            <a:r>
              <a:rPr sz="1200" b="0" dirty="0"/>
              <a:t> </a:t>
            </a:r>
            <a:r>
              <a:rPr sz="1200" b="0" dirty="0" err="1"/>
              <a:t>hanno</a:t>
            </a:r>
            <a:r>
              <a:rPr sz="1200" b="0" dirty="0"/>
              <a:t> </a:t>
            </a:r>
            <a:r>
              <a:rPr sz="1200" b="0" dirty="0" err="1"/>
              <a:t>il</a:t>
            </a:r>
            <a:r>
              <a:rPr sz="1200" b="0" dirty="0"/>
              <a:t> </a:t>
            </a:r>
            <a:r>
              <a:rPr sz="1200" dirty="0"/>
              <a:t>45-60% di </a:t>
            </a:r>
            <a:r>
              <a:rPr sz="1200" dirty="0" err="1"/>
              <a:t>probabilita</a:t>
            </a:r>
            <a:r>
              <a:rPr sz="1200" dirty="0"/>
              <a:t>̀ di </a:t>
            </a:r>
            <a:r>
              <a:rPr sz="1200" dirty="0" err="1"/>
              <a:t>sviluppare</a:t>
            </a:r>
            <a:r>
              <a:rPr sz="1200" dirty="0"/>
              <a:t> </a:t>
            </a:r>
            <a:endParaRPr lang="it-IT" sz="1200" dirty="0"/>
          </a:p>
          <a:p>
            <a:pPr defTabSz="457200">
              <a:lnSpc>
                <a:spcPct val="150000"/>
              </a:lnSpc>
              <a:defRPr sz="1400" b="1">
                <a:solidFill>
                  <a:srgbClr val="77777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200" dirty="0"/>
              <a:t>un </a:t>
            </a:r>
            <a:r>
              <a:rPr sz="1200" dirty="0" err="1"/>
              <a:t>tumore</a:t>
            </a:r>
            <a:r>
              <a:rPr sz="1200" dirty="0"/>
              <a:t> </a:t>
            </a:r>
            <a:r>
              <a:rPr sz="1200" dirty="0" err="1"/>
              <a:t>della</a:t>
            </a:r>
            <a:r>
              <a:rPr sz="1200" dirty="0"/>
              <a:t> </a:t>
            </a:r>
            <a:r>
              <a:rPr sz="1200" dirty="0" err="1"/>
              <a:t>mammella</a:t>
            </a:r>
            <a:r>
              <a:rPr sz="1200" dirty="0"/>
              <a:t>, e </a:t>
            </a:r>
            <a:r>
              <a:rPr sz="1200" dirty="0" err="1"/>
              <a:t>il</a:t>
            </a:r>
            <a:r>
              <a:rPr sz="1200" dirty="0"/>
              <a:t> 20-40% di </a:t>
            </a:r>
            <a:r>
              <a:rPr sz="1200" dirty="0" err="1"/>
              <a:t>probabilita</a:t>
            </a:r>
            <a:r>
              <a:rPr sz="1200" dirty="0"/>
              <a:t>̀ di </a:t>
            </a:r>
            <a:r>
              <a:rPr sz="1200" dirty="0" err="1"/>
              <a:t>sviluppare</a:t>
            </a:r>
            <a:r>
              <a:rPr sz="1200" dirty="0"/>
              <a:t> un </a:t>
            </a:r>
            <a:r>
              <a:rPr sz="1200" dirty="0" err="1"/>
              <a:t>tumore</a:t>
            </a:r>
            <a:r>
              <a:rPr sz="1200" dirty="0"/>
              <a:t> </a:t>
            </a:r>
            <a:r>
              <a:rPr sz="1200" dirty="0" err="1"/>
              <a:t>dell’ovaio</a:t>
            </a:r>
            <a:r>
              <a:rPr sz="1200" b="0" dirty="0"/>
              <a:t> </a:t>
            </a:r>
            <a:r>
              <a:rPr sz="1200" b="0" dirty="0" err="1"/>
              <a:t>nell’arco</a:t>
            </a:r>
            <a:r>
              <a:rPr sz="1200" b="0" dirty="0"/>
              <a:t> </a:t>
            </a:r>
            <a:r>
              <a:rPr sz="1200" b="0" dirty="0" err="1"/>
              <a:t>della</a:t>
            </a:r>
            <a:r>
              <a:rPr sz="1200" b="0" dirty="0"/>
              <a:t> </a:t>
            </a:r>
            <a:r>
              <a:rPr sz="1200" b="0" dirty="0" err="1"/>
              <a:t>loro</a:t>
            </a:r>
            <a:r>
              <a:rPr sz="1200" b="0" dirty="0"/>
              <a:t> vita;</a:t>
            </a:r>
          </a:p>
          <a:p>
            <a:pPr defTabSz="457200">
              <a:lnSpc>
                <a:spcPct val="150000"/>
              </a:lnSpc>
              <a:defRPr sz="1400" b="1">
                <a:solidFill>
                  <a:srgbClr val="77777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200" b="0" dirty="0"/>
              <a:t>– le </a:t>
            </a:r>
            <a:r>
              <a:rPr sz="1200" b="0" dirty="0" err="1"/>
              <a:t>donne</a:t>
            </a:r>
            <a:r>
              <a:rPr sz="1200" b="0" dirty="0"/>
              <a:t> </a:t>
            </a:r>
            <a:r>
              <a:rPr sz="1200" b="0" dirty="0" err="1"/>
              <a:t>che</a:t>
            </a:r>
            <a:r>
              <a:rPr sz="1200" b="0" dirty="0"/>
              <a:t> </a:t>
            </a:r>
            <a:r>
              <a:rPr sz="1200" b="0" dirty="0" err="1"/>
              <a:t>ereditano</a:t>
            </a:r>
            <a:r>
              <a:rPr sz="1200" b="0" dirty="0"/>
              <a:t> </a:t>
            </a:r>
            <a:r>
              <a:rPr sz="1200" b="0" dirty="0" err="1"/>
              <a:t>una</a:t>
            </a:r>
            <a:r>
              <a:rPr sz="1200" b="0" dirty="0"/>
              <a:t> </a:t>
            </a:r>
            <a:r>
              <a:rPr sz="1200" b="0" dirty="0" err="1"/>
              <a:t>mutazione</a:t>
            </a:r>
            <a:r>
              <a:rPr sz="1200" b="0" dirty="0"/>
              <a:t> a </a:t>
            </a:r>
            <a:r>
              <a:rPr sz="1200" b="0" dirty="0" err="1"/>
              <a:t>carico</a:t>
            </a:r>
            <a:r>
              <a:rPr sz="1200" b="0" dirty="0"/>
              <a:t> del gene</a:t>
            </a:r>
            <a:r>
              <a:rPr sz="1200" dirty="0"/>
              <a:t> BRCA2</a:t>
            </a:r>
            <a:r>
              <a:rPr sz="1200" b="0" dirty="0"/>
              <a:t> </a:t>
            </a:r>
            <a:r>
              <a:rPr sz="1200" b="0" dirty="0" err="1"/>
              <a:t>hanno</a:t>
            </a:r>
            <a:r>
              <a:rPr sz="1200" b="0" dirty="0"/>
              <a:t> </a:t>
            </a:r>
            <a:r>
              <a:rPr sz="1200" b="0" dirty="0" err="1"/>
              <a:t>il</a:t>
            </a:r>
            <a:r>
              <a:rPr sz="1200" b="0" dirty="0"/>
              <a:t> </a:t>
            </a:r>
            <a:r>
              <a:rPr sz="1200" dirty="0"/>
              <a:t>25-40% di </a:t>
            </a:r>
            <a:r>
              <a:rPr sz="1200" dirty="0" err="1"/>
              <a:t>probabilita</a:t>
            </a:r>
            <a:r>
              <a:rPr sz="1200" dirty="0"/>
              <a:t>̀ di </a:t>
            </a:r>
            <a:r>
              <a:rPr sz="1200" dirty="0" err="1"/>
              <a:t>sviluppare</a:t>
            </a:r>
            <a:r>
              <a:rPr sz="1200" dirty="0"/>
              <a:t> </a:t>
            </a:r>
            <a:endParaRPr lang="it-IT" sz="1200" dirty="0"/>
          </a:p>
          <a:p>
            <a:pPr defTabSz="457200">
              <a:lnSpc>
                <a:spcPct val="150000"/>
              </a:lnSpc>
              <a:defRPr sz="1400" b="1">
                <a:solidFill>
                  <a:srgbClr val="777777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200" dirty="0"/>
              <a:t>un </a:t>
            </a:r>
            <a:r>
              <a:rPr sz="1200" dirty="0" err="1"/>
              <a:t>tumore</a:t>
            </a:r>
            <a:r>
              <a:rPr sz="1200" dirty="0"/>
              <a:t> </a:t>
            </a:r>
            <a:r>
              <a:rPr sz="1200" dirty="0" err="1"/>
              <a:t>della</a:t>
            </a:r>
            <a:r>
              <a:rPr sz="1200" dirty="0"/>
              <a:t> </a:t>
            </a:r>
            <a:r>
              <a:rPr sz="1200" dirty="0" err="1"/>
              <a:t>mammella</a:t>
            </a:r>
            <a:r>
              <a:rPr sz="1200" dirty="0"/>
              <a:t> e </a:t>
            </a:r>
            <a:r>
              <a:rPr sz="1200" dirty="0" err="1"/>
              <a:t>il</a:t>
            </a:r>
            <a:r>
              <a:rPr sz="1200" dirty="0"/>
              <a:t> 10-20% di </a:t>
            </a:r>
            <a:r>
              <a:rPr sz="1200" dirty="0" err="1"/>
              <a:t>probabilita</a:t>
            </a:r>
            <a:r>
              <a:rPr sz="1200" dirty="0"/>
              <a:t>̀</a:t>
            </a:r>
            <a:r>
              <a:rPr sz="1200" b="0" dirty="0"/>
              <a:t> per </a:t>
            </a:r>
            <a:r>
              <a:rPr sz="1200" b="0" dirty="0" err="1"/>
              <a:t>il</a:t>
            </a:r>
            <a:r>
              <a:rPr sz="1200" b="0" dirty="0"/>
              <a:t> </a:t>
            </a:r>
            <a:r>
              <a:rPr sz="1200" b="0" dirty="0" err="1"/>
              <a:t>tumore</a:t>
            </a:r>
            <a:r>
              <a:rPr sz="1200" b="0" dirty="0"/>
              <a:t> </a:t>
            </a:r>
            <a:r>
              <a:rPr sz="1200" b="0" dirty="0" err="1"/>
              <a:t>dell’ovaio</a:t>
            </a:r>
            <a:endParaRPr sz="1200" b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0DC564-15B4-EE4B-A9C0-EE8F9817CB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36</a:t>
            </a:fld>
            <a:endParaRPr lang="it-IT"/>
          </a:p>
        </p:txBody>
      </p:sp>
      <p:sp>
        <p:nvSpPr>
          <p:cNvPr id="23" name="6/12/2018">
            <a:extLst>
              <a:ext uri="{FF2B5EF4-FFF2-40B4-BE49-F238E27FC236}">
                <a16:creationId xmlns:a16="http://schemas.microsoft.com/office/drawing/2014/main" id="{A1AB61FD-82EF-4448-8803-5F3390F7CE3A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46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46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464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469" name="RISCHIO NEOPLASTICO"/>
          <p:cNvSpPr txBox="1"/>
          <p:nvPr/>
        </p:nvSpPr>
        <p:spPr>
          <a:xfrm>
            <a:off x="500062" y="1143000"/>
            <a:ext cx="8143876" cy="38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RISCHIO NEOPLASTICO</a:t>
            </a:r>
          </a:p>
        </p:txBody>
      </p:sp>
      <p:pic>
        <p:nvPicPr>
          <p:cNvPr id="470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875" y="1500187"/>
            <a:ext cx="5857875" cy="154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8875" y="3000375"/>
            <a:ext cx="4041775" cy="22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.tif" descr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937" y="3429000"/>
            <a:ext cx="7820026" cy="300196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Linea"/>
          <p:cNvSpPr/>
          <p:nvPr/>
        </p:nvSpPr>
        <p:spPr>
          <a:xfrm>
            <a:off x="5429249" y="6072187"/>
            <a:ext cx="2857501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4" name="Linea"/>
          <p:cNvSpPr/>
          <p:nvPr/>
        </p:nvSpPr>
        <p:spPr>
          <a:xfrm>
            <a:off x="785812" y="6357937"/>
            <a:ext cx="1071563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77" name="Gruppo"/>
          <p:cNvGrpSpPr/>
          <p:nvPr/>
        </p:nvGrpSpPr>
        <p:grpSpPr>
          <a:xfrm>
            <a:off x="7072312" y="214312"/>
            <a:ext cx="1428751" cy="1214438"/>
            <a:chOff x="0" y="0"/>
            <a:chExt cx="1428750" cy="1214437"/>
          </a:xfrm>
        </p:grpSpPr>
        <p:sp>
          <p:nvSpPr>
            <p:cNvPr id="475" name="Ovale"/>
            <p:cNvSpPr/>
            <p:nvPr/>
          </p:nvSpPr>
          <p:spPr>
            <a:xfrm>
              <a:off x="0" y="0"/>
              <a:ext cx="1428750" cy="121443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6" name="OVAIO"/>
            <p:cNvSpPr txBox="1"/>
            <p:nvPr/>
          </p:nvSpPr>
          <p:spPr>
            <a:xfrm>
              <a:off x="209219" y="428148"/>
              <a:ext cx="101031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OVAIO</a:t>
              </a:r>
            </a:p>
          </p:txBody>
        </p:sp>
      </p:grpSp>
      <p:sp>
        <p:nvSpPr>
          <p:cNvPr id="478" name="Italia 3000 nuovi casi/anno"/>
          <p:cNvSpPr txBox="1"/>
          <p:nvPr/>
        </p:nvSpPr>
        <p:spPr>
          <a:xfrm>
            <a:off x="7286625" y="1571625"/>
            <a:ext cx="1428750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Italia 3000 nuovi casi/anno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97E5A3D-799C-F341-A3AF-40B32D4262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37</a:t>
            </a:fld>
            <a:endParaRPr lang="it-IT"/>
          </a:p>
        </p:txBody>
      </p:sp>
      <p:sp>
        <p:nvSpPr>
          <p:cNvPr id="20" name="6/12/2018">
            <a:extLst>
              <a:ext uri="{FF2B5EF4-FFF2-40B4-BE49-F238E27FC236}">
                <a16:creationId xmlns:a16="http://schemas.microsoft.com/office/drawing/2014/main" id="{73CD3449-E11B-F644-A914-14C7B6F87CCB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4512" y="0"/>
            <a:ext cx="6059488" cy="1362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900" y="1041400"/>
            <a:ext cx="4003675" cy="22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87" y="188912"/>
            <a:ext cx="2933701" cy="44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1725" y="6453187"/>
            <a:ext cx="1374775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23257 women with ovarian cancer 87303 controls"/>
          <p:cNvSpPr txBox="1"/>
          <p:nvPr/>
        </p:nvSpPr>
        <p:spPr>
          <a:xfrm>
            <a:off x="71437" y="908050"/>
            <a:ext cx="2771776" cy="4470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1200" b="1"/>
            </a:lvl1pPr>
          </a:lstStyle>
          <a:p>
            <a:r>
              <a:t>23257 women with ovarian cancer 87303 controls</a:t>
            </a:r>
          </a:p>
        </p:txBody>
      </p:sp>
      <p:pic>
        <p:nvPicPr>
          <p:cNvPr id="485" name="image.tif" descr="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0825" y="2205037"/>
            <a:ext cx="5472113" cy="405765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R di tumore dell’ovaio vs durata d’uso dei CO"/>
          <p:cNvSpPr txBox="1"/>
          <p:nvPr/>
        </p:nvSpPr>
        <p:spPr>
          <a:xfrm>
            <a:off x="179387" y="1557337"/>
            <a:ext cx="5616576" cy="386716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</a:pPr>
            <a:r>
              <a:t>  RR di tumore dell’ovaio vs durata d’uso dei CO</a:t>
            </a:r>
          </a:p>
        </p:txBody>
      </p:sp>
      <p:sp>
        <p:nvSpPr>
          <p:cNvPr id="487" name="Più lungo è il periodo in cui le pazienti assumono un CO minore è il rischio di sviluppare il tumore dell’ovaio.…"/>
          <p:cNvSpPr txBox="1"/>
          <p:nvPr/>
        </p:nvSpPr>
        <p:spPr>
          <a:xfrm>
            <a:off x="5786437" y="1928812"/>
            <a:ext cx="3203576" cy="406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buSzPct val="100000"/>
              <a:buChar char="•"/>
            </a:pPr>
            <a:r>
              <a:t>Più lungo è il periodo in cui le pazienti assumono un CO minore è il rischio di sviluppare il tumore dell’ovaio.</a:t>
            </a:r>
          </a:p>
          <a:p>
            <a:pPr>
              <a:spcBef>
                <a:spcPts val="1200"/>
              </a:spcBef>
              <a:buSzPct val="100000"/>
              <a:buChar char="•"/>
              <a:defRPr sz="2000" b="1">
                <a:solidFill>
                  <a:srgbClr val="FF0000"/>
                </a:solidFill>
              </a:defRPr>
            </a:pPr>
            <a:r>
              <a:t>Il rischio si riduce del 20% ogni 5 anni di assunzione</a:t>
            </a:r>
            <a:r>
              <a:rPr sz="180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1000"/>
              </a:spcBef>
              <a:buSzPct val="100000"/>
              <a:buChar char="•"/>
            </a:pPr>
            <a:r>
              <a:t>Nelle donne che assumono CO per 15 anni il RR è dimezzato.</a:t>
            </a:r>
          </a:p>
          <a:p>
            <a:pPr>
              <a:spcBef>
                <a:spcPts val="1000"/>
              </a:spcBef>
              <a:buSzPct val="100000"/>
              <a:buChar char="•"/>
            </a:pPr>
            <a:r>
              <a:t>Beneficio per almeno 15 anni dalla sospensione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393A6B-8251-694E-8A00-DC5247DF6C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38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02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00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1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503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6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8CC70C-A1AF-F746-9EC0-AC725D7D49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39</a:t>
            </a:fld>
            <a:endParaRPr lang="it-IT"/>
          </a:p>
        </p:txBody>
      </p:sp>
      <p:sp>
        <p:nvSpPr>
          <p:cNvPr id="11" name="6/12/2018">
            <a:extLst>
              <a:ext uri="{FF2B5EF4-FFF2-40B4-BE49-F238E27FC236}">
                <a16:creationId xmlns:a16="http://schemas.microsoft.com/office/drawing/2014/main" id="{6DEEF34B-6718-8449-BE9E-91AC8D5BDA18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870060-2AEA-DD41-B9F7-AC94BAAE9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4" y="1617272"/>
            <a:ext cx="8572500" cy="47117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823A83-2E53-BC45-B3E1-8C57A8AEB9CC}"/>
              </a:ext>
            </a:extLst>
          </p:cNvPr>
          <p:cNvSpPr txBox="1"/>
          <p:nvPr/>
        </p:nvSpPr>
        <p:spPr>
          <a:xfrm>
            <a:off x="1110449" y="1396886"/>
            <a:ext cx="1471448" cy="3693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/>
              <a:t>SIGO 2019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E77EA78-4674-9542-8B10-DA0ED6DC6D56}"/>
              </a:ext>
            </a:extLst>
          </p:cNvPr>
          <p:cNvSpPr/>
          <p:nvPr/>
        </p:nvSpPr>
        <p:spPr>
          <a:xfrm>
            <a:off x="5938346" y="4319752"/>
            <a:ext cx="2748456" cy="37837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etodi Naturali"/>
          <p:cNvSpPr txBox="1">
            <a:spLocks noGrp="1"/>
          </p:cNvSpPr>
          <p:nvPr>
            <p:ph type="title" idx="4294967295"/>
          </p:nvPr>
        </p:nvSpPr>
        <p:spPr>
          <a:xfrm>
            <a:off x="3000375" y="1285875"/>
            <a:ext cx="2786063" cy="5254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Metodi Naturali</a:t>
            </a:r>
          </a:p>
        </p:txBody>
      </p:sp>
      <p:sp>
        <p:nvSpPr>
          <p:cNvPr id="53" name="Temperatura basale…"/>
          <p:cNvSpPr txBox="1">
            <a:spLocks noGrp="1"/>
          </p:cNvSpPr>
          <p:nvPr>
            <p:ph type="body" sz="quarter" idx="4294967295"/>
          </p:nvPr>
        </p:nvSpPr>
        <p:spPr>
          <a:xfrm>
            <a:off x="2285999" y="1357312"/>
            <a:ext cx="4572002" cy="2357438"/>
          </a:xfrm>
          <a:prstGeom prst="rect">
            <a:avLst/>
          </a:prstGeom>
          <a:ln w="28575">
            <a:solidFill>
              <a:srgbClr val="00B050"/>
            </a:solidFill>
            <a:round/>
          </a:ln>
        </p:spPr>
        <p:txBody>
          <a:bodyPr>
            <a:normAutofit/>
          </a:bodyPr>
          <a:lstStyle/>
          <a:p>
            <a:pPr marL="233362" indent="-233362">
              <a:lnSpc>
                <a:spcPct val="80000"/>
              </a:lnSpc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33362" indent="-233362">
              <a:lnSpc>
                <a:spcPct val="80000"/>
              </a:lnSpc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33362" indent="-233362">
              <a:lnSpc>
                <a:spcPct val="80000"/>
              </a:lnSpc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33362" indent="-233362">
              <a:lnSpc>
                <a:spcPct val="80000"/>
              </a:lnSpc>
              <a:spcBef>
                <a:spcPts val="30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Temperatura basale</a:t>
            </a:r>
          </a:p>
          <a:p>
            <a:pPr marL="233362" indent="-233362">
              <a:lnSpc>
                <a:spcPct val="80000"/>
              </a:lnSpc>
              <a:spcBef>
                <a:spcPts val="30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Billings (muco cervicale)</a:t>
            </a:r>
          </a:p>
          <a:p>
            <a:pPr marL="233362" indent="-233362">
              <a:lnSpc>
                <a:spcPct val="80000"/>
              </a:lnSpc>
              <a:spcBef>
                <a:spcPts val="30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Ogino Knaus</a:t>
            </a:r>
          </a:p>
          <a:p>
            <a:pPr marL="233362" indent="-233362">
              <a:lnSpc>
                <a:spcPct val="80000"/>
              </a:lnSpc>
              <a:spcBef>
                <a:spcPts val="30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Coito Interrotto</a:t>
            </a:r>
          </a:p>
        </p:txBody>
      </p:sp>
      <p:sp>
        <p:nvSpPr>
          <p:cNvPr id="54" name="Metodi di barriera e meccanici"/>
          <p:cNvSpPr txBox="1"/>
          <p:nvPr/>
        </p:nvSpPr>
        <p:spPr>
          <a:xfrm>
            <a:off x="214312" y="3729037"/>
            <a:ext cx="45720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 anchor="ctr">
            <a:spAutoFit/>
          </a:bodyPr>
          <a:lstStyle/>
          <a:p>
            <a:pPr algn="ctr">
              <a:defRPr sz="2400"/>
            </a:pPr>
            <a:endParaRPr/>
          </a:p>
          <a:p>
            <a:pPr algn="ctr">
              <a:defRPr sz="2400"/>
            </a:pPr>
            <a:r>
              <a:t>Metodi di barriera e meccanici</a:t>
            </a:r>
          </a:p>
        </p:txBody>
      </p:sp>
      <p:grpSp>
        <p:nvGrpSpPr>
          <p:cNvPr id="57" name="Gruppo"/>
          <p:cNvGrpSpPr/>
          <p:nvPr/>
        </p:nvGrpSpPr>
        <p:grpSpPr>
          <a:xfrm>
            <a:off x="214312" y="3857625"/>
            <a:ext cx="4572001" cy="2643188"/>
            <a:chOff x="0" y="0"/>
            <a:chExt cx="4572000" cy="2643187"/>
          </a:xfrm>
        </p:grpSpPr>
        <p:sp>
          <p:nvSpPr>
            <p:cNvPr id="55" name="Rettangolo"/>
            <p:cNvSpPr/>
            <p:nvPr/>
          </p:nvSpPr>
          <p:spPr>
            <a:xfrm>
              <a:off x="-1" y="0"/>
              <a:ext cx="4572002" cy="2643188"/>
            </a:xfrm>
            <a:prstGeom prst="rect">
              <a:avLst/>
            </a:prstGeom>
            <a:noFill/>
            <a:ln w="28575" cap="flat">
              <a:solidFill>
                <a:srgbClr val="B3A2C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400"/>
                </a:spcBef>
                <a:defRPr sz="2000" b="1"/>
              </a:pPr>
              <a:endParaRPr/>
            </a:p>
          </p:txBody>
        </p:sp>
        <p:sp>
          <p:nvSpPr>
            <p:cNvPr id="56" name="Preservativo maschile/femminile (IP 3 – 12 %)…"/>
            <p:cNvSpPr txBox="1"/>
            <p:nvPr/>
          </p:nvSpPr>
          <p:spPr>
            <a:xfrm>
              <a:off x="-1" y="0"/>
              <a:ext cx="4572002" cy="2186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33362" indent="-233362">
                <a:spcBef>
                  <a:spcPts val="400"/>
                </a:spcBef>
                <a:defRPr sz="2000"/>
              </a:pPr>
              <a:endParaRPr/>
            </a:p>
            <a:p>
              <a:pPr marL="233362" indent="-233362">
                <a:spcBef>
                  <a:spcPts val="400"/>
                </a:spcBef>
                <a:defRPr sz="2000"/>
              </a:pPr>
              <a:endParaRPr/>
            </a:p>
            <a:p>
              <a:pPr marL="233362" indent="-233362">
                <a:spcBef>
                  <a:spcPts val="300"/>
                </a:spcBef>
                <a:buSzPct val="100000"/>
                <a:buFont typeface="Arial"/>
                <a:buChar char="•"/>
                <a:defRPr sz="1600"/>
              </a:pPr>
              <a:r>
                <a:t>Preservativo maschile/femminile (IP 3 – 12 %)</a:t>
              </a:r>
            </a:p>
            <a:p>
              <a:pPr marL="233362" indent="-233362">
                <a:spcBef>
                  <a:spcPts val="300"/>
                </a:spcBef>
                <a:buSzPct val="100000"/>
                <a:buChar char="•"/>
                <a:defRPr sz="1600"/>
              </a:pPr>
              <a:r>
                <a:t>Diaframma  +/-  spermicidi  (IP 5 – 14 %)</a:t>
              </a:r>
            </a:p>
            <a:p>
              <a:pPr marL="233362" indent="-233362">
                <a:spcBef>
                  <a:spcPts val="300"/>
                </a:spcBef>
                <a:buSzPct val="100000"/>
                <a:buChar char="•"/>
                <a:defRPr sz="1600"/>
              </a:pPr>
              <a:r>
                <a:t>Spirale (IUD) (IP 1 %)</a:t>
              </a:r>
            </a:p>
            <a:p>
              <a:pPr marL="233362" indent="-233362">
                <a:spcBef>
                  <a:spcPts val="300"/>
                </a:spcBef>
                <a:buSzPct val="100000"/>
                <a:buChar char="•"/>
                <a:defRPr sz="1600"/>
              </a:pPr>
              <a:r>
                <a:t>Sterilizzazione chirurgica (IP 0,5 %)</a:t>
              </a:r>
            </a:p>
          </p:txBody>
        </p:sp>
      </p:grpSp>
      <p:sp>
        <p:nvSpPr>
          <p:cNvPr id="58" name="Metodi ormonali"/>
          <p:cNvSpPr txBox="1"/>
          <p:nvPr/>
        </p:nvSpPr>
        <p:spPr>
          <a:xfrm>
            <a:off x="5357812" y="3991292"/>
            <a:ext cx="3286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/>
            </a:lvl1pPr>
          </a:lstStyle>
          <a:p>
            <a:r>
              <a:t>Metodi ormonali</a:t>
            </a:r>
          </a:p>
        </p:txBody>
      </p:sp>
      <p:sp>
        <p:nvSpPr>
          <p:cNvPr id="59" name="Per os ‘pillola’…"/>
          <p:cNvSpPr txBox="1"/>
          <p:nvPr/>
        </p:nvSpPr>
        <p:spPr>
          <a:xfrm>
            <a:off x="5000625" y="3857625"/>
            <a:ext cx="3857625" cy="2573021"/>
          </a:xfrm>
          <a:prstGeom prst="rect">
            <a:avLst/>
          </a:prstGeom>
          <a:ln w="28575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5000"/>
              </a:lnSpc>
              <a:spcBef>
                <a:spcPts val="1000"/>
              </a:spcBef>
              <a:defRPr sz="20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/>
          </a:p>
          <a:p>
            <a:pPr>
              <a:lnSpc>
                <a:spcPct val="75000"/>
              </a:lnSpc>
              <a:spcBef>
                <a:spcPts val="1000"/>
              </a:spcBef>
              <a:defRPr sz="2000" b="1">
                <a:effectLst>
                  <a:outerShdw blurRad="12700" dist="25400" dir="2700000" rotWithShape="0">
                    <a:srgbClr val="DDDDDD"/>
                  </a:outerShdw>
                </a:effectLst>
              </a:defRPr>
            </a:pPr>
            <a:endParaRPr/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Font typeface="Arial"/>
              <a:buChar char="•"/>
              <a:defRPr sz="1600"/>
            </a:pPr>
            <a:r>
              <a:t>  Per os ‘pillola’</a:t>
            </a:r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Char char="•"/>
              <a:defRPr sz="1600"/>
            </a:pPr>
            <a:r>
              <a:t>  Anello vaginale</a:t>
            </a:r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Char char="•"/>
              <a:defRPr sz="1600"/>
            </a:pPr>
            <a:r>
              <a:t>  Cerotto </a:t>
            </a:r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Char char="•"/>
              <a:defRPr sz="1600"/>
            </a:pPr>
            <a:r>
              <a:t>  Spirale medicata (IUD)</a:t>
            </a:r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Char char="•"/>
              <a:defRPr sz="1600"/>
            </a:pPr>
            <a:r>
              <a:t>  Iniettabili a lunga durata d’azione</a:t>
            </a:r>
          </a:p>
          <a:p>
            <a:pPr>
              <a:lnSpc>
                <a:spcPct val="75000"/>
              </a:lnSpc>
              <a:spcBef>
                <a:spcPts val="900"/>
              </a:spcBef>
              <a:buSzPct val="100000"/>
              <a:buChar char="•"/>
              <a:defRPr sz="1600"/>
            </a:pPr>
            <a:r>
              <a:t>  Impianti sottocutanei</a:t>
            </a:r>
          </a:p>
        </p:txBody>
      </p:sp>
      <p:sp>
        <p:nvSpPr>
          <p:cNvPr id="60" name="IP 10 - 47 %"/>
          <p:cNvSpPr txBox="1"/>
          <p:nvPr/>
        </p:nvSpPr>
        <p:spPr>
          <a:xfrm>
            <a:off x="4929187" y="1785937"/>
            <a:ext cx="192881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900"/>
              </a:spcBef>
              <a:defRPr sz="1600"/>
            </a:lvl1pPr>
          </a:lstStyle>
          <a:p>
            <a:r>
              <a:t>IP 10 - 47 %</a:t>
            </a:r>
          </a:p>
        </p:txBody>
      </p:sp>
      <p:sp>
        <p:nvSpPr>
          <p:cNvPr id="61" name="IP &lt;1%"/>
          <p:cNvSpPr txBox="1"/>
          <p:nvPr/>
        </p:nvSpPr>
        <p:spPr>
          <a:xfrm>
            <a:off x="7715250" y="4643437"/>
            <a:ext cx="108108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900"/>
              </a:spcBef>
              <a:defRPr sz="1600"/>
            </a:lvl1pPr>
          </a:lstStyle>
          <a:p>
            <a:r>
              <a:t>IP &lt;1%</a:t>
            </a:r>
          </a:p>
        </p:txBody>
      </p:sp>
      <p:grpSp>
        <p:nvGrpSpPr>
          <p:cNvPr id="6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Contraccezione"/>
              <p:cNvSpPr txBox="1"/>
              <p:nvPr/>
            </p:nvSpPr>
            <p:spPr>
              <a:xfrm>
                <a:off x="3465160" y="379730"/>
                <a:ext cx="1945393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</a:t>
                </a:r>
              </a:p>
            </p:txBody>
          </p:sp>
        </p:grpSp>
        <p:pic>
          <p:nvPicPr>
            <p:cNvPr id="65" name="SigilloLogoLAST_WhiteOK" descr="SigilloLogoLAST_WhiteOK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0325C5-3BDB-6542-AC16-8273087DE3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12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10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1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513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6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518" name="Non esiste nessun razionale scientifico alla base della sospensione periodica dell’assunzione dell’EP"/>
          <p:cNvSpPr txBox="1"/>
          <p:nvPr/>
        </p:nvSpPr>
        <p:spPr>
          <a:xfrm>
            <a:off x="142875" y="1928812"/>
            <a:ext cx="9001125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Non </a:t>
            </a:r>
            <a:r>
              <a:rPr dirty="0" err="1"/>
              <a:t>esiste</a:t>
            </a:r>
            <a:r>
              <a:rPr dirty="0"/>
              <a:t> </a:t>
            </a:r>
            <a:r>
              <a:rPr dirty="0" err="1"/>
              <a:t>nessun</a:t>
            </a:r>
            <a:r>
              <a:rPr dirty="0"/>
              <a:t> </a:t>
            </a:r>
            <a:r>
              <a:rPr dirty="0" err="1"/>
              <a:t>razionale</a:t>
            </a:r>
            <a:r>
              <a:rPr dirty="0"/>
              <a:t> </a:t>
            </a:r>
            <a:r>
              <a:rPr dirty="0" err="1"/>
              <a:t>scientifico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base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sospensione</a:t>
            </a:r>
            <a:r>
              <a:rPr dirty="0"/>
              <a:t> </a:t>
            </a:r>
            <a:r>
              <a:rPr dirty="0" err="1"/>
              <a:t>periodica</a:t>
            </a:r>
            <a:r>
              <a:rPr dirty="0"/>
              <a:t> </a:t>
            </a:r>
            <a:r>
              <a:rPr dirty="0" err="1"/>
              <a:t>dell’assunzione</a:t>
            </a:r>
            <a:r>
              <a:rPr dirty="0"/>
              <a:t> </a:t>
            </a:r>
            <a:r>
              <a:rPr dirty="0" err="1"/>
              <a:t>dell’EP</a:t>
            </a:r>
            <a:r>
              <a:rPr lang="it-IT" dirty="0"/>
              <a:t> (magari dopo 10 anni se non proprio necessaria…ma ipoteticamente anche no)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519" name="Gli EP non hanno nessuna influenza negativa sulla fertilità futura: alla sospensione  cessa l’effetto inibitorio sul nucleo ipotalamico secernente GnRH.…"/>
          <p:cNvSpPr txBox="1"/>
          <p:nvPr/>
        </p:nvSpPr>
        <p:spPr>
          <a:xfrm>
            <a:off x="203199" y="4186158"/>
            <a:ext cx="9144002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Gli EP non hanno nessuna influenza negativa sulla fertilità futura: alla sospensione  cessa l’effetto inibitorio sul nucleo ipotalamico secernente GnRH. </a:t>
            </a:r>
          </a:p>
          <a:p>
            <a:br/>
            <a:r>
              <a:t>Non esiste nessun fondamento scientifico </a:t>
            </a:r>
          </a:p>
          <a:p>
            <a:r>
              <a:t>per ritardare una gravidanza dopo la sospensione dell’EP.</a:t>
            </a:r>
          </a:p>
        </p:txBody>
      </p:sp>
      <p:sp>
        <p:nvSpPr>
          <p:cNvPr id="520" name="Sono utili periodi di sospensione del trattamento con contraccettivi ormonali?"/>
          <p:cNvSpPr txBox="1"/>
          <p:nvPr/>
        </p:nvSpPr>
        <p:spPr>
          <a:xfrm>
            <a:off x="428625" y="1143000"/>
            <a:ext cx="8358188" cy="967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762000">
              <a:defRPr sz="2000" b="1"/>
            </a:lvl1pPr>
          </a:lstStyle>
          <a:p>
            <a:r>
              <a:t>Sono utili periodi di sospensione del trattamento con contraccettivi ormonali?</a:t>
            </a:r>
          </a:p>
        </p:txBody>
      </p:sp>
      <p:sp>
        <p:nvSpPr>
          <p:cNvPr id="521" name="Le lievi alterazioni di alcuni parametri ematochimici…"/>
          <p:cNvSpPr/>
          <p:nvPr/>
        </p:nvSpPr>
        <p:spPr>
          <a:xfrm>
            <a:off x="1778793" y="2687109"/>
            <a:ext cx="5657852" cy="1422401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450" tIns="44450" rIns="44450" bIns="44450">
            <a:spAutoFit/>
          </a:bodyPr>
          <a:lstStyle/>
          <a:p>
            <a:pPr algn="ctr" defTabSz="762000">
              <a:defRPr b="1">
                <a:solidFill>
                  <a:srgbClr val="FFFFFF"/>
                </a:solidFill>
              </a:defRPr>
            </a:pPr>
            <a:r>
              <a:rPr dirty="0"/>
              <a:t>Le </a:t>
            </a:r>
            <a:r>
              <a:rPr dirty="0" err="1"/>
              <a:t>lievi</a:t>
            </a:r>
            <a:r>
              <a:rPr dirty="0"/>
              <a:t> </a:t>
            </a:r>
            <a:r>
              <a:rPr dirty="0" err="1"/>
              <a:t>alterazioni</a:t>
            </a:r>
            <a:r>
              <a:rPr dirty="0"/>
              <a:t> di </a:t>
            </a:r>
            <a:r>
              <a:rPr dirty="0" err="1"/>
              <a:t>alcuni</a:t>
            </a:r>
            <a:r>
              <a:rPr dirty="0"/>
              <a:t> </a:t>
            </a:r>
            <a:r>
              <a:rPr dirty="0" err="1"/>
              <a:t>parametri</a:t>
            </a:r>
            <a:r>
              <a:rPr dirty="0"/>
              <a:t> </a:t>
            </a:r>
            <a:r>
              <a:rPr dirty="0" err="1"/>
              <a:t>ematochimici</a:t>
            </a:r>
            <a:endParaRPr dirty="0"/>
          </a:p>
          <a:p>
            <a:pPr algn="ctr" defTabSz="762000">
              <a:defRPr b="1">
                <a:solidFill>
                  <a:srgbClr val="FFFFFF"/>
                </a:solidFill>
              </a:defRPr>
            </a:pPr>
            <a:r>
              <a:rPr dirty="0"/>
              <a:t>( </a:t>
            </a:r>
            <a:r>
              <a:rPr dirty="0" err="1"/>
              <a:t>assetto</a:t>
            </a:r>
            <a:r>
              <a:rPr dirty="0"/>
              <a:t> </a:t>
            </a:r>
            <a:r>
              <a:rPr dirty="0" err="1"/>
              <a:t>lipidico</a:t>
            </a:r>
            <a:r>
              <a:rPr dirty="0"/>
              <a:t>, </a:t>
            </a:r>
            <a:r>
              <a:rPr dirty="0" err="1"/>
              <a:t>coagulazione</a:t>
            </a:r>
            <a:r>
              <a:rPr dirty="0"/>
              <a:t> ) in </a:t>
            </a:r>
            <a:r>
              <a:rPr dirty="0" err="1"/>
              <a:t>caso</a:t>
            </a:r>
            <a:r>
              <a:rPr dirty="0"/>
              <a:t> di </a:t>
            </a:r>
            <a:r>
              <a:rPr dirty="0" err="1"/>
              <a:t>terapia</a:t>
            </a:r>
            <a:endParaRPr dirty="0"/>
          </a:p>
          <a:p>
            <a:pPr algn="ctr" defTabSz="762000">
              <a:defRPr b="1">
                <a:solidFill>
                  <a:srgbClr val="FFFFFF"/>
                </a:solidFill>
              </a:defRPr>
            </a:pPr>
            <a:r>
              <a:rPr dirty="0" err="1"/>
              <a:t>tendono</a:t>
            </a:r>
            <a:r>
              <a:rPr dirty="0"/>
              <a:t> a </a:t>
            </a:r>
            <a:r>
              <a:rPr dirty="0" err="1"/>
              <a:t>stabilizzarsi</a:t>
            </a:r>
            <a:r>
              <a:rPr dirty="0"/>
              <a:t> </a:t>
            </a:r>
            <a:r>
              <a:rPr dirty="0" err="1"/>
              <a:t>dopo</a:t>
            </a:r>
            <a:r>
              <a:rPr dirty="0"/>
              <a:t> 6-9 </a:t>
            </a:r>
            <a:r>
              <a:rPr dirty="0" err="1"/>
              <a:t>mesi</a:t>
            </a:r>
            <a:r>
              <a:rPr dirty="0"/>
              <a:t> di </a:t>
            </a:r>
            <a:r>
              <a:rPr dirty="0" err="1"/>
              <a:t>trattamento</a:t>
            </a:r>
            <a:endParaRPr dirty="0"/>
          </a:p>
        </p:txBody>
      </p:sp>
      <p:grpSp>
        <p:nvGrpSpPr>
          <p:cNvPr id="524" name="Gruppo"/>
          <p:cNvGrpSpPr/>
          <p:nvPr/>
        </p:nvGrpSpPr>
        <p:grpSpPr>
          <a:xfrm>
            <a:off x="6553200" y="4626927"/>
            <a:ext cx="2473216" cy="2138999"/>
            <a:chOff x="0" y="0"/>
            <a:chExt cx="2473215" cy="2138997"/>
          </a:xfrm>
        </p:grpSpPr>
        <p:sp>
          <p:nvSpPr>
            <p:cNvPr id="522" name="Ovale"/>
            <p:cNvSpPr/>
            <p:nvPr/>
          </p:nvSpPr>
          <p:spPr>
            <a:xfrm>
              <a:off x="0" y="-1"/>
              <a:ext cx="2473216" cy="2138999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3" name="Wash-out ormonale dopo 1 mese…"/>
            <p:cNvSpPr txBox="1"/>
            <p:nvPr/>
          </p:nvSpPr>
          <p:spPr>
            <a:xfrm>
              <a:off x="362165" y="153294"/>
              <a:ext cx="1748885" cy="1832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Wash-out ormonale dopo 1 mese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NB: acido folico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Gemelli dizigoti 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8857EE2-64F8-E049-AB71-D298D2F8F3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40</a:t>
            </a:fld>
            <a:endParaRPr lang="it-IT"/>
          </a:p>
        </p:txBody>
      </p:sp>
      <p:sp>
        <p:nvSpPr>
          <p:cNvPr id="17" name="6/12/2018">
            <a:extLst>
              <a:ext uri="{FF2B5EF4-FFF2-40B4-BE49-F238E27FC236}">
                <a16:creationId xmlns:a16="http://schemas.microsoft.com/office/drawing/2014/main" id="{E260B9D6-92A0-9F4F-B217-8A50D74BDB4C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28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26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7" name="LARC: CONTRACCETTIVI REVERSIBILI A LUNGA DURATA D’AZIONE"/>
              <p:cNvSpPr txBox="1"/>
              <p:nvPr/>
            </p:nvSpPr>
            <p:spPr>
              <a:xfrm>
                <a:off x="402203" y="392430"/>
                <a:ext cx="8350707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t>                     LARC: CONTRACCETTIVI REVERSIBILI A LUNGA DURATA D’AZIONE</a:t>
                </a:r>
              </a:p>
            </p:txBody>
          </p:sp>
        </p:grpSp>
        <p:pic>
          <p:nvPicPr>
            <p:cNvPr id="529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2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53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41" y="1368239"/>
            <a:ext cx="7350123" cy="36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Risultati immagini per foto spirale anticoncezionale" descr="Risultati immagini per foto spirale anticoncezional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0475" y="2890056"/>
            <a:ext cx="1818869" cy="1363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magine correlata" descr="Immagine correlata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5493" y="4973705"/>
            <a:ext cx="305435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DCD42B8-A92C-874F-9DF4-73266463E9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41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50C6B8AD-6FAA-DE4B-896A-1AEF3073EA3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51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49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0" name="LARC: LA CONTRACCEZIONE ENDOUTERINA"/>
              <p:cNvSpPr txBox="1"/>
              <p:nvPr/>
            </p:nvSpPr>
            <p:spPr>
              <a:xfrm>
                <a:off x="2004585" y="379730"/>
                <a:ext cx="514594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LARC: LA CONTRACCEZIONE ENDOUTERINA</a:t>
                </a:r>
              </a:p>
            </p:txBody>
          </p:sp>
        </p:grpSp>
        <p:pic>
          <p:nvPicPr>
            <p:cNvPr id="552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5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55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2536" y="1250609"/>
            <a:ext cx="5587667" cy="39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NovaT ®…"/>
          <p:cNvSpPr txBox="1"/>
          <p:nvPr/>
        </p:nvSpPr>
        <p:spPr>
          <a:xfrm>
            <a:off x="72272" y="1644314"/>
            <a:ext cx="185737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NovaT ®</a:t>
            </a:r>
          </a:p>
          <a:p>
            <a:pPr>
              <a:defRPr sz="1600"/>
            </a:pPr>
            <a:r>
              <a:t>69.9 euro  5 anni</a:t>
            </a:r>
          </a:p>
        </p:txBody>
      </p:sp>
      <p:sp>
        <p:nvSpPr>
          <p:cNvPr id="559" name="Mirena,Benilexa, Kyleena ®…"/>
          <p:cNvSpPr txBox="1"/>
          <p:nvPr/>
        </p:nvSpPr>
        <p:spPr>
          <a:xfrm>
            <a:off x="54673" y="2571391"/>
            <a:ext cx="1714501" cy="12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Mirena,Benilexa, Kyleena ®</a:t>
            </a:r>
          </a:p>
          <a:p>
            <a:pPr>
              <a:defRPr sz="1600"/>
            </a:pPr>
            <a:r>
              <a:t>Prezzo medio 240 euro  </a:t>
            </a:r>
          </a:p>
          <a:p>
            <a:pPr>
              <a:defRPr sz="1600"/>
            </a:pPr>
            <a:r>
              <a:t>4-5 anni</a:t>
            </a:r>
          </a:p>
        </p:txBody>
      </p:sp>
      <p:sp>
        <p:nvSpPr>
          <p:cNvPr id="560" name="Jaydess ®…"/>
          <p:cNvSpPr txBox="1"/>
          <p:nvPr/>
        </p:nvSpPr>
        <p:spPr>
          <a:xfrm>
            <a:off x="107990" y="4377581"/>
            <a:ext cx="178593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Jaydess ®</a:t>
            </a:r>
          </a:p>
          <a:p>
            <a:pPr>
              <a:defRPr sz="1600"/>
            </a:pPr>
            <a:r>
              <a:t>217 euro   3 anni</a:t>
            </a:r>
          </a:p>
        </p:txBody>
      </p:sp>
      <p:pic>
        <p:nvPicPr>
          <p:cNvPr id="56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9415" y="4773406"/>
            <a:ext cx="1901377" cy="1901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Risultati immagini per jaydess" descr="Risultati immagini per jaydess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2052" y="5190115"/>
            <a:ext cx="1798639" cy="14287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1FC083-BA22-EC4F-994E-A5A55A6EAA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42</a:t>
            </a:fld>
            <a:endParaRPr lang="it-IT"/>
          </a:p>
        </p:txBody>
      </p:sp>
      <p:sp>
        <p:nvSpPr>
          <p:cNvPr id="16" name="6/12/2018">
            <a:extLst>
              <a:ext uri="{FF2B5EF4-FFF2-40B4-BE49-F238E27FC236}">
                <a16:creationId xmlns:a16="http://schemas.microsoft.com/office/drawing/2014/main" id="{08D76165-26D4-3843-98E9-B52F38C74C59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66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64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5" name="LARC: LA CONTRACCEZIONE ENDOUTERINA"/>
              <p:cNvSpPr txBox="1"/>
              <p:nvPr/>
            </p:nvSpPr>
            <p:spPr>
              <a:xfrm>
                <a:off x="2004585" y="379730"/>
                <a:ext cx="514594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LARC: LA CONTRACCEZIONE ENDOUTERINA</a:t>
                </a:r>
              </a:p>
            </p:txBody>
          </p:sp>
        </p:grpSp>
        <p:pic>
          <p:nvPicPr>
            <p:cNvPr id="567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0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57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0125" y="1428750"/>
            <a:ext cx="7639050" cy="5000625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Linea"/>
          <p:cNvSpPr/>
          <p:nvPr/>
        </p:nvSpPr>
        <p:spPr>
          <a:xfrm flipV="1">
            <a:off x="357187" y="2786062"/>
            <a:ext cx="1214438" cy="857251"/>
          </a:xfrm>
          <a:prstGeom prst="line">
            <a:avLst/>
          </a:prstGeom>
          <a:ln w="3810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008ED8-20F4-A44D-AEC0-8A1E8E6EB7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43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2B2FE5BD-4301-8645-AF58-A3395EB68C28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77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75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6" name="LARC: LA CONTRACCEZIONE ENDOUTERINA"/>
              <p:cNvSpPr txBox="1"/>
              <p:nvPr/>
            </p:nvSpPr>
            <p:spPr>
              <a:xfrm>
                <a:off x="2004585" y="379730"/>
                <a:ext cx="514594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LARC: LA CONTRACCEZIONE ENDOUTERINA</a:t>
                </a:r>
              </a:p>
            </p:txBody>
          </p:sp>
        </p:grpSp>
        <p:pic>
          <p:nvPicPr>
            <p:cNvPr id="57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58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75" y="1235233"/>
            <a:ext cx="8105775" cy="5076826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NB: pap test/test HPV negativo!!"/>
          <p:cNvSpPr txBox="1"/>
          <p:nvPr/>
        </p:nvSpPr>
        <p:spPr>
          <a:xfrm>
            <a:off x="5020891" y="2691129"/>
            <a:ext cx="348458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NB: pap test/test HPV negativo!!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4DF77B-F962-F44F-9BE1-5EFD416E9B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44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88E9C169-A3EA-1B41-A952-759015D9C45A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588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86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7" name="LARC: LA CONTRACCEZIONE ENDOUTERINA"/>
              <p:cNvSpPr txBox="1"/>
              <p:nvPr/>
            </p:nvSpPr>
            <p:spPr>
              <a:xfrm>
                <a:off x="2004585" y="379730"/>
                <a:ext cx="514594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LARC: LA CONTRACCEZIONE ENDOUTERINA</a:t>
                </a:r>
              </a:p>
            </p:txBody>
          </p:sp>
        </p:grpSp>
        <p:pic>
          <p:nvPicPr>
            <p:cNvPr id="589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2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59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43000"/>
            <a:ext cx="7134225" cy="345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1725" y="4286250"/>
            <a:ext cx="6772275" cy="239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Risultati immagini per jaydess" descr="Risultati immagini per jaydess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4675" y="1143000"/>
            <a:ext cx="2219325" cy="242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206B650-7967-FA4C-9E23-C24733D695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45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07E2D461-E4DA-EC44-808D-AA9DE009E8A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00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59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9" name="LARC: IMPIANTO SOTTOCUTANEO"/>
              <p:cNvSpPr txBox="1"/>
              <p:nvPr/>
            </p:nvSpPr>
            <p:spPr>
              <a:xfrm>
                <a:off x="2584395" y="379730"/>
                <a:ext cx="3986323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LARC: IMPIANTO SOTTOCUTANEO</a:t>
                </a:r>
              </a:p>
            </p:txBody>
          </p:sp>
        </p:grpSp>
        <p:pic>
          <p:nvPicPr>
            <p:cNvPr id="60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60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312" y="1928812"/>
            <a:ext cx="6224588" cy="408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Risultati immagini per nexplanon" descr="Risultati immagini per nexplano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2187" y="5265737"/>
            <a:ext cx="3071813" cy="1592263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IMPIANTO SOTTOCUTANEO A BASE DI ETONOGESTREL"/>
          <p:cNvSpPr txBox="1"/>
          <p:nvPr/>
        </p:nvSpPr>
        <p:spPr>
          <a:xfrm>
            <a:off x="214312" y="1285875"/>
            <a:ext cx="814387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IMPIANTO SOTTOCUTANEO A BASE DI ETONOGESTREL</a:t>
            </a:r>
          </a:p>
        </p:txBody>
      </p:sp>
      <p:sp>
        <p:nvSpPr>
          <p:cNvPr id="609" name="V…"/>
          <p:cNvSpPr txBox="1"/>
          <p:nvPr/>
        </p:nvSpPr>
        <p:spPr>
          <a:xfrm>
            <a:off x="285750" y="1928812"/>
            <a:ext cx="4357688" cy="624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V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7D4EDD-A70E-B54D-99B1-C20F3A8217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46</a:t>
            </a:fld>
            <a:endParaRPr lang="it-IT"/>
          </a:p>
        </p:txBody>
      </p:sp>
      <p:sp>
        <p:nvSpPr>
          <p:cNvPr id="14" name="6/12/2018">
            <a:extLst>
              <a:ext uri="{FF2B5EF4-FFF2-40B4-BE49-F238E27FC236}">
                <a16:creationId xmlns:a16="http://schemas.microsoft.com/office/drawing/2014/main" id="{B0B78385-2AB2-A64B-968B-D8CEAED31F4E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13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11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2" name="Metodi ormonali"/>
              <p:cNvSpPr txBox="1"/>
              <p:nvPr/>
            </p:nvSpPr>
            <p:spPr>
              <a:xfrm>
                <a:off x="3560645" y="379730"/>
                <a:ext cx="2033822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Metodi ormonali</a:t>
                </a:r>
              </a:p>
            </p:txBody>
          </p:sp>
        </p:grpSp>
        <p:pic>
          <p:nvPicPr>
            <p:cNvPr id="614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7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6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062" y="1714500"/>
            <a:ext cx="8001001" cy="39624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EFFETTO CONTRACCETTIVO ENTRO 24 ORE DALL’INSERIMENTO"/>
          <p:cNvSpPr txBox="1"/>
          <p:nvPr/>
        </p:nvSpPr>
        <p:spPr>
          <a:xfrm>
            <a:off x="785812" y="4214812"/>
            <a:ext cx="771525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EFFETTO CONTRACCETTIVO ENTRO 24 ORE DALL’INSERIMENTO</a:t>
            </a:r>
          </a:p>
        </p:txBody>
      </p:sp>
      <p:sp>
        <p:nvSpPr>
          <p:cNvPr id="621" name="COSTO 164 EURO + APPLICAZIONE…"/>
          <p:cNvSpPr txBox="1"/>
          <p:nvPr/>
        </p:nvSpPr>
        <p:spPr>
          <a:xfrm>
            <a:off x="1101725" y="5079365"/>
            <a:ext cx="2143125" cy="843916"/>
          </a:xfrm>
          <a:prstGeom prst="rect">
            <a:avLst/>
          </a:prstGeom>
          <a:ln w="28575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COSTO 164 EURO + APPLICAZIONE</a:t>
            </a:r>
          </a:p>
          <a:p>
            <a:pPr>
              <a:defRPr sz="1600"/>
            </a:pPr>
            <a:r>
              <a:t>/RIMOZIONE</a:t>
            </a:r>
          </a:p>
        </p:txBody>
      </p:sp>
      <p:sp>
        <p:nvSpPr>
          <p:cNvPr id="622" name="Linea"/>
          <p:cNvSpPr/>
          <p:nvPr/>
        </p:nvSpPr>
        <p:spPr>
          <a:xfrm flipH="1" flipV="1">
            <a:off x="1107281" y="3841115"/>
            <a:ext cx="6786563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3" name="Rettangolo"/>
          <p:cNvSpPr/>
          <p:nvPr/>
        </p:nvSpPr>
        <p:spPr>
          <a:xfrm>
            <a:off x="6357937" y="1724025"/>
            <a:ext cx="1857376" cy="1214438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NB sanguinamento irregolare"/>
          <p:cNvSpPr txBox="1"/>
          <p:nvPr/>
        </p:nvSpPr>
        <p:spPr>
          <a:xfrm>
            <a:off x="6500812" y="1785937"/>
            <a:ext cx="1571626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/>
            </a:lvl1pPr>
          </a:lstStyle>
          <a:p>
            <a:r>
              <a:t>NB sanguinamento irregolare</a:t>
            </a:r>
          </a:p>
        </p:txBody>
      </p:sp>
      <p:sp>
        <p:nvSpPr>
          <p:cNvPr id="625" name="Rettangolo"/>
          <p:cNvSpPr/>
          <p:nvPr/>
        </p:nvSpPr>
        <p:spPr>
          <a:xfrm>
            <a:off x="3362325" y="5082540"/>
            <a:ext cx="5082332" cy="8229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100D71-B314-3C47-B526-DE163C0087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47</a:t>
            </a:fld>
            <a:endParaRPr lang="it-IT"/>
          </a:p>
        </p:txBody>
      </p:sp>
      <p:sp>
        <p:nvSpPr>
          <p:cNvPr id="17" name="6/12/2018">
            <a:extLst>
              <a:ext uri="{FF2B5EF4-FFF2-40B4-BE49-F238E27FC236}">
                <a16:creationId xmlns:a16="http://schemas.microsoft.com/office/drawing/2014/main" id="{FBA22F28-846F-244D-AF0E-DF1E2B527865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181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179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0" name="Sterilizzazione chirurgica"/>
              <p:cNvSpPr txBox="1"/>
              <p:nvPr/>
            </p:nvSpPr>
            <p:spPr>
              <a:xfrm>
                <a:off x="3008803" y="379730"/>
                <a:ext cx="3137506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Sterilizzazione chirurgica</a:t>
                </a:r>
              </a:p>
            </p:txBody>
          </p:sp>
        </p:grpSp>
        <p:pic>
          <p:nvPicPr>
            <p:cNvPr id="182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18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40" y="4623309"/>
            <a:ext cx="688580" cy="514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07" y="1214444"/>
            <a:ext cx="924337" cy="61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terilizzazione tubarica - salpingectomia bilaterale LPS…"/>
          <p:cNvSpPr txBox="1"/>
          <p:nvPr/>
        </p:nvSpPr>
        <p:spPr>
          <a:xfrm>
            <a:off x="619871" y="1665088"/>
            <a:ext cx="5834657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Sterilizzazione tubarica - salpingectomia bilaterale LPS</a:t>
            </a:r>
          </a:p>
          <a:p>
            <a:endParaRPr/>
          </a:p>
          <a:p>
            <a:pPr marL="180473" indent="-180473">
              <a:buSzPct val="100000"/>
              <a:buChar char="-"/>
            </a:pPr>
            <a:r>
              <a:t>in anestesia generale</a:t>
            </a:r>
          </a:p>
          <a:p>
            <a:pPr marL="180473" indent="-180473">
              <a:buSzPct val="100000"/>
              <a:buChar char="-"/>
            </a:pPr>
            <a:r>
              <a:t>Sezione delle tube nel loro tratto istmico</a:t>
            </a:r>
          </a:p>
          <a:p>
            <a:pPr marL="180473" indent="-180473">
              <a:buSzPct val="100000"/>
              <a:buChar char="-"/>
            </a:pPr>
            <a:r>
              <a:t>Efficacia immediata (5 gravidanze su 1000)</a:t>
            </a:r>
          </a:p>
          <a:p>
            <a:pPr marL="180473" indent="-180473">
              <a:buSzPct val="100000"/>
              <a:buChar char="-"/>
            </a:pPr>
            <a:r>
              <a:t>Irreversibile</a:t>
            </a:r>
          </a:p>
          <a:p>
            <a:pPr marL="180473" indent="-180473">
              <a:buSzPct val="100000"/>
              <a:buChar char="-"/>
            </a:pPr>
            <a:r>
              <a:t>NB: oncoprofilassi!!!!!!</a:t>
            </a:r>
          </a:p>
          <a:p>
            <a:pPr marL="180473" indent="-180473">
              <a:buSzPct val="100000"/>
              <a:buChar char="-"/>
            </a:pPr>
            <a:endParaRPr/>
          </a:p>
          <a:p>
            <a:pPr marL="180473" indent="-180473">
              <a:buSzPct val="100000"/>
              <a:buChar char="-"/>
            </a:pPr>
            <a:r>
              <a:t>Posizionamento di ‘Essure’ </a:t>
            </a:r>
          </a:p>
        </p:txBody>
      </p:sp>
      <p:sp>
        <p:nvSpPr>
          <p:cNvPr id="190" name="Vasectomia:…"/>
          <p:cNvSpPr txBox="1"/>
          <p:nvPr/>
        </p:nvSpPr>
        <p:spPr>
          <a:xfrm>
            <a:off x="780136" y="4621084"/>
            <a:ext cx="4892463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Vasectomia: </a:t>
            </a:r>
          </a:p>
          <a:p>
            <a:endParaRPr/>
          </a:p>
          <a:p>
            <a:r>
              <a:t>-resezione, dopo legatura, dei dotti deferenti</a:t>
            </a:r>
          </a:p>
          <a:p>
            <a:r>
              <a:t>-in anestesia locale</a:t>
            </a:r>
          </a:p>
          <a:p>
            <a:r>
              <a:t>-utilizzare un altro metodo per i primi 3 mesi </a:t>
            </a:r>
          </a:p>
          <a:p>
            <a:r>
              <a:t>(1 gravidanza su 1000)</a:t>
            </a:r>
          </a:p>
        </p:txBody>
      </p:sp>
      <p:pic>
        <p:nvPicPr>
          <p:cNvPr id="19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19670" y="1359354"/>
            <a:ext cx="2663111" cy="1751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0821" y="3326871"/>
            <a:ext cx="1926773" cy="1445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79555" y="4879630"/>
            <a:ext cx="2747462" cy="19549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C375D5-6CDE-094E-9131-F02DAA487D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48</a:t>
            </a:fld>
            <a:endParaRPr lang="it-IT"/>
          </a:p>
        </p:txBody>
      </p:sp>
      <p:sp>
        <p:nvSpPr>
          <p:cNvPr id="17" name="6/12/2018">
            <a:extLst>
              <a:ext uri="{FF2B5EF4-FFF2-40B4-BE49-F238E27FC236}">
                <a16:creationId xmlns:a16="http://schemas.microsoft.com/office/drawing/2014/main" id="{2B199937-902C-064B-9773-B7A3B8AB30B0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29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27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8" name="Contraccezione d’emergenza"/>
              <p:cNvSpPr txBox="1"/>
              <p:nvPr/>
            </p:nvSpPr>
            <p:spPr>
              <a:xfrm>
                <a:off x="2790398" y="379730"/>
                <a:ext cx="357431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 d’emergenza</a:t>
                </a:r>
              </a:p>
            </p:txBody>
          </p:sp>
        </p:grpSp>
        <p:pic>
          <p:nvPicPr>
            <p:cNvPr id="630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3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63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975" y="4179097"/>
            <a:ext cx="1851025" cy="2643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43000"/>
            <a:ext cx="7869238" cy="3214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uppo"/>
          <p:cNvGrpSpPr/>
          <p:nvPr/>
        </p:nvGrpSpPr>
        <p:grpSpPr>
          <a:xfrm>
            <a:off x="509587" y="4630896"/>
            <a:ext cx="1785938" cy="1500188"/>
            <a:chOff x="0" y="0"/>
            <a:chExt cx="1785937" cy="1500187"/>
          </a:xfrm>
        </p:grpSpPr>
        <p:sp>
          <p:nvSpPr>
            <p:cNvPr id="637" name="Ovale"/>
            <p:cNvSpPr/>
            <p:nvPr/>
          </p:nvSpPr>
          <p:spPr>
            <a:xfrm>
              <a:off x="0" y="0"/>
              <a:ext cx="1785938" cy="150018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8" name="NO OBIEZIONE DI COSCIENZA"/>
            <p:cNvSpPr txBox="1"/>
            <p:nvPr/>
          </p:nvSpPr>
          <p:spPr>
            <a:xfrm>
              <a:off x="261524" y="170973"/>
              <a:ext cx="1262890" cy="1158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NO OBIEZIONE DI COSCIENZA</a:t>
              </a:r>
            </a:p>
          </p:txBody>
        </p:sp>
      </p:grpSp>
      <p:sp>
        <p:nvSpPr>
          <p:cNvPr id="640" name="Linea"/>
          <p:cNvSpPr/>
          <p:nvPr/>
        </p:nvSpPr>
        <p:spPr>
          <a:xfrm flipH="1" flipV="1">
            <a:off x="2482849" y="4025900"/>
            <a:ext cx="777281" cy="55240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281B455-7FE4-184F-9F76-59236DF255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49</a:t>
            </a:fld>
            <a:endParaRPr lang="it-IT"/>
          </a:p>
        </p:txBody>
      </p:sp>
      <p:sp>
        <p:nvSpPr>
          <p:cNvPr id="16" name="6/12/2018">
            <a:extLst>
              <a:ext uri="{FF2B5EF4-FFF2-40B4-BE49-F238E27FC236}">
                <a16:creationId xmlns:a16="http://schemas.microsoft.com/office/drawing/2014/main" id="{9F5425E0-E1D8-AC44-BA97-FD5A40E64E03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8CC509-24F1-BB41-B7C0-788D7A084902}"/>
              </a:ext>
            </a:extLst>
          </p:cNvPr>
          <p:cNvSpPr txBox="1"/>
          <p:nvPr/>
        </p:nvSpPr>
        <p:spPr>
          <a:xfrm>
            <a:off x="3260130" y="4365735"/>
            <a:ext cx="213167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Rientra nei protocolli di intervento in caso di violenza sessuale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po"/>
          <p:cNvGrpSpPr/>
          <p:nvPr/>
        </p:nvGrpSpPr>
        <p:grpSpPr>
          <a:xfrm>
            <a:off x="-5557" y="-17808"/>
            <a:ext cx="9155114" cy="1143001"/>
            <a:chOff x="0" y="0"/>
            <a:chExt cx="9155112" cy="1143000"/>
          </a:xfrm>
        </p:grpSpPr>
        <p:grpSp>
          <p:nvGrpSpPr>
            <p:cNvPr id="108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106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Metodi barriera"/>
              <p:cNvSpPr txBox="1"/>
              <p:nvPr/>
            </p:nvSpPr>
            <p:spPr>
              <a:xfrm>
                <a:off x="3606906" y="379730"/>
                <a:ext cx="1941300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 err="1"/>
                  <a:t>Metodi</a:t>
                </a:r>
                <a:r>
                  <a:rPr dirty="0"/>
                  <a:t> </a:t>
                </a:r>
                <a:r>
                  <a:rPr dirty="0" err="1"/>
                  <a:t>barriera</a:t>
                </a:r>
                <a:endParaRPr dirty="0"/>
              </a:p>
            </p:txBody>
          </p:sp>
        </p:grpSp>
        <p:pic>
          <p:nvPicPr>
            <p:cNvPr id="109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14" name="Rappresentano l’unico modo per ridurre le possibilità di contagio/trasmissione di MTS…"/>
          <p:cNvSpPr txBox="1"/>
          <p:nvPr/>
        </p:nvSpPr>
        <p:spPr>
          <a:xfrm>
            <a:off x="714375" y="2000250"/>
            <a:ext cx="7715250" cy="301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t>Rappresentano l’unico modo per ridurre le possibilità di contagio/trasmissione di MTS</a:t>
            </a:r>
            <a:endParaRPr>
              <a:solidFill>
                <a:schemeClr val="accent5"/>
              </a:solidFill>
            </a:endParaRPr>
          </a:p>
          <a:p>
            <a:pPr>
              <a:defRPr sz="2000"/>
            </a:pPr>
            <a:endParaRPr>
              <a:solidFill>
                <a:schemeClr val="accent5"/>
              </a:solidFill>
            </a:endParaRPr>
          </a:p>
          <a:p>
            <a:pPr>
              <a:defRPr sz="2000"/>
            </a:pPr>
            <a:endParaRPr>
              <a:solidFill>
                <a:schemeClr val="accent5"/>
              </a:solidFill>
            </a:endParaRPr>
          </a:p>
          <a:p>
            <a:pPr>
              <a:buSzPct val="100000"/>
              <a:buFont typeface="Arial"/>
              <a:buChar char="•"/>
              <a:defRPr sz="2000"/>
            </a:pPr>
            <a:r>
              <a:t> profilattico maschile e femminile se utilizzati correttamente e fin dall’inizio del rapporto (preliminari?)</a:t>
            </a:r>
          </a:p>
          <a:p>
            <a:pPr>
              <a:defRPr sz="2000"/>
            </a:pPr>
            <a:endParaRPr/>
          </a:p>
          <a:p>
            <a:pPr>
              <a:buSzPct val="100000"/>
              <a:buFont typeface="Arial"/>
              <a:buChar char="•"/>
              <a:defRPr sz="2000"/>
            </a:pPr>
            <a:r>
              <a:t> diaframma NO</a:t>
            </a:r>
          </a:p>
          <a:p>
            <a:pPr>
              <a:defRPr sz="2000"/>
            </a:pPr>
            <a:endParaRPr/>
          </a:p>
        </p:txBody>
      </p:sp>
      <p:pic>
        <p:nvPicPr>
          <p:cNvPr id="115" name="Risultati immagini per condom" descr="Risultati immagini per cond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7262" y="5572125"/>
            <a:ext cx="1836738" cy="1285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7263" y="4081640"/>
            <a:ext cx="2479287" cy="21477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97CB478-BAA7-734B-A83F-DF5FF41125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84172FD1-8DB4-FB4E-9714-EAB5DA6407C9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4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4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3" name="Contraccezione d’emergenza"/>
              <p:cNvSpPr txBox="1"/>
              <p:nvPr/>
            </p:nvSpPr>
            <p:spPr>
              <a:xfrm>
                <a:off x="2790398" y="379730"/>
                <a:ext cx="357431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 d’emergenza</a:t>
                </a:r>
              </a:p>
            </p:txBody>
          </p:sp>
        </p:grpSp>
        <p:pic>
          <p:nvPicPr>
            <p:cNvPr id="64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65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6062" y="1285875"/>
            <a:ext cx="6121401" cy="485775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EllaOne ®…"/>
          <p:cNvSpPr txBox="1"/>
          <p:nvPr/>
        </p:nvSpPr>
        <p:spPr>
          <a:xfrm>
            <a:off x="285750" y="1500187"/>
            <a:ext cx="2133601" cy="2862322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err="1"/>
              <a:t>EllaOne</a:t>
            </a:r>
            <a:r>
              <a:rPr dirty="0"/>
              <a:t> ®</a:t>
            </a:r>
          </a:p>
          <a:p>
            <a:r>
              <a:rPr lang="it-IT" dirty="0" err="1"/>
              <a:t>Ulipristal</a:t>
            </a:r>
            <a:r>
              <a:rPr lang="it-IT" dirty="0"/>
              <a:t> acetato 30 mg utile anche dopo picco LH – 9 </a:t>
            </a:r>
            <a:r>
              <a:rPr lang="it-IT" dirty="0" err="1"/>
              <a:t>grav</a:t>
            </a:r>
            <a:r>
              <a:rPr lang="it-IT" dirty="0"/>
              <a:t> su 1000</a:t>
            </a:r>
            <a:endParaRPr dirty="0"/>
          </a:p>
          <a:p>
            <a:endParaRPr dirty="0"/>
          </a:p>
          <a:p>
            <a:endParaRPr dirty="0"/>
          </a:p>
          <a:p>
            <a:r>
              <a:rPr dirty="0" err="1"/>
              <a:t>Norlevo</a:t>
            </a:r>
            <a:r>
              <a:rPr dirty="0"/>
              <a:t> ®</a:t>
            </a:r>
            <a:endParaRPr lang="it-IT" dirty="0"/>
          </a:p>
          <a:p>
            <a:r>
              <a:rPr lang="it-IT" dirty="0" err="1"/>
              <a:t>Levonorgestrel</a:t>
            </a:r>
            <a:r>
              <a:rPr lang="it-IT" dirty="0"/>
              <a:t> 1.5 mg – 25 </a:t>
            </a:r>
            <a:r>
              <a:rPr lang="it-IT" dirty="0" err="1"/>
              <a:t>grav</a:t>
            </a:r>
            <a:r>
              <a:rPr lang="it-IT" dirty="0"/>
              <a:t> su 1000</a:t>
            </a:r>
            <a:endParaRPr dirty="0"/>
          </a:p>
        </p:txBody>
      </p:sp>
      <p:sp>
        <p:nvSpPr>
          <p:cNvPr id="652" name="Linea"/>
          <p:cNvSpPr/>
          <p:nvPr/>
        </p:nvSpPr>
        <p:spPr>
          <a:xfrm flipH="1" flipV="1">
            <a:off x="2211356" y="1812990"/>
            <a:ext cx="954883" cy="204996"/>
          </a:xfrm>
          <a:prstGeom prst="line">
            <a:avLst/>
          </a:prstGeom>
          <a:ln w="3810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3" name="Linea"/>
          <p:cNvSpPr/>
          <p:nvPr/>
        </p:nvSpPr>
        <p:spPr>
          <a:xfrm flipH="1">
            <a:off x="1464467" y="2545102"/>
            <a:ext cx="1701771" cy="1070458"/>
          </a:xfrm>
          <a:prstGeom prst="line">
            <a:avLst/>
          </a:prstGeom>
          <a:ln w="3810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4" name="Ovale"/>
          <p:cNvSpPr/>
          <p:nvPr/>
        </p:nvSpPr>
        <p:spPr>
          <a:xfrm>
            <a:off x="41020" y="1214444"/>
            <a:ext cx="2482283" cy="2143118"/>
          </a:xfrm>
          <a:prstGeom prst="ellipse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6" name="Rettangolo"/>
          <p:cNvSpPr/>
          <p:nvPr/>
        </p:nvSpPr>
        <p:spPr>
          <a:xfrm>
            <a:off x="3214687" y="3357562"/>
            <a:ext cx="5500688" cy="1357313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8B91D3-970E-F24F-808A-E706DFAC4E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D8CFBB-2C3F-2D42-B51C-05A9372268A4}"/>
              </a:ext>
            </a:extLst>
          </p:cNvPr>
          <p:cNvSpPr txBox="1"/>
          <p:nvPr/>
        </p:nvSpPr>
        <p:spPr>
          <a:xfrm>
            <a:off x="285750" y="4642798"/>
            <a:ext cx="1857375" cy="1754324"/>
          </a:xfrm>
          <a:prstGeom prst="rect">
            <a:avLst/>
          </a:prstGeom>
          <a:noFill/>
          <a:ln w="57150" cap="flat">
            <a:solidFill>
              <a:schemeClr val="accent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NB inserimento IUD al rame entro 48 ore massima efficacia anche ad ovulazione avvenuta!</a:t>
            </a:r>
          </a:p>
        </p:txBody>
      </p:sp>
      <p:sp>
        <p:nvSpPr>
          <p:cNvPr id="18" name="6/12/2018">
            <a:extLst>
              <a:ext uri="{FF2B5EF4-FFF2-40B4-BE49-F238E27FC236}">
                <a16:creationId xmlns:a16="http://schemas.microsoft.com/office/drawing/2014/main" id="{86353C9D-01F1-F444-8786-5A523D69D6B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372360B-9A48-6444-9F7E-7BBD431A97ED}"/>
              </a:ext>
            </a:extLst>
          </p:cNvPr>
          <p:cNvCxnSpPr>
            <a:cxnSpLocks/>
          </p:cNvCxnSpPr>
          <p:nvPr/>
        </p:nvCxnSpPr>
        <p:spPr>
          <a:xfrm flipH="1" flipV="1">
            <a:off x="8262528" y="2792848"/>
            <a:ext cx="907694" cy="3942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4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4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3" name="Contraccezione d’emergenza"/>
              <p:cNvSpPr txBox="1"/>
              <p:nvPr/>
            </p:nvSpPr>
            <p:spPr>
              <a:xfrm>
                <a:off x="2790398" y="379730"/>
                <a:ext cx="357431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 d’emergenza</a:t>
                </a:r>
              </a:p>
            </p:txBody>
          </p:sp>
        </p:grpSp>
        <p:pic>
          <p:nvPicPr>
            <p:cNvPr id="64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8B91D3-970E-F24F-808A-E706DFAC4E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51</a:t>
            </a:fld>
            <a:endParaRPr lang="it-IT"/>
          </a:p>
        </p:txBody>
      </p:sp>
      <p:sp>
        <p:nvSpPr>
          <p:cNvPr id="18" name="6/12/2018">
            <a:extLst>
              <a:ext uri="{FF2B5EF4-FFF2-40B4-BE49-F238E27FC236}">
                <a16:creationId xmlns:a16="http://schemas.microsoft.com/office/drawing/2014/main" id="{86353C9D-01F1-F444-8786-5A523D69D6B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B22CF2-E81B-6141-AF44-05EDAEA74F22}"/>
              </a:ext>
            </a:extLst>
          </p:cNvPr>
          <p:cNvSpPr txBox="1"/>
          <p:nvPr/>
        </p:nvSpPr>
        <p:spPr>
          <a:xfrm>
            <a:off x="1344888" y="3621581"/>
            <a:ext cx="6999889" cy="2585323"/>
          </a:xfrm>
          <a:prstGeom prst="rect">
            <a:avLst/>
          </a:prstGeom>
          <a:ln w="127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Determina n. 998 AIFA del 8.10.2020 </a:t>
            </a:r>
            <a:r>
              <a:rPr lang="it-IT" dirty="0" err="1"/>
              <a:t>EllaOne</a:t>
            </a:r>
            <a:r>
              <a:rPr lang="it-IT" dirty="0"/>
              <a:t>® non più farmaco soggetto a prescrizione medica ma non da banco:</a:t>
            </a:r>
          </a:p>
          <a:p>
            <a:pPr algn="l"/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dirty="0"/>
              <a:t>Accompagnato da foglio informativo su contraccezione</a:t>
            </a:r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dirty="0"/>
              <a:t>Riduzione gravidanze nelle teenagers è indicatore di sviluppo di una società</a:t>
            </a:r>
          </a:p>
          <a:p>
            <a:pPr marL="285750" indent="-285750" algn="l">
              <a:buFontTx/>
              <a:buChar char="-"/>
            </a:pPr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dirty="0"/>
              <a:t>Strumento etico per evitare momenti critici e ridurre tasso IVG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11757C-EDA8-5342-8B38-01D1F99A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88" y="1192602"/>
            <a:ext cx="6616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287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60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5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9" name="Contraccezione d’emergenza"/>
              <p:cNvSpPr txBox="1"/>
              <p:nvPr/>
            </p:nvSpPr>
            <p:spPr>
              <a:xfrm>
                <a:off x="2790398" y="379730"/>
                <a:ext cx="357431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 d’emergenza</a:t>
                </a:r>
              </a:p>
            </p:txBody>
          </p:sp>
        </p:grpSp>
        <p:pic>
          <p:nvPicPr>
            <p:cNvPr id="66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66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43000"/>
            <a:ext cx="7786688" cy="3776663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Linea"/>
          <p:cNvSpPr/>
          <p:nvPr/>
        </p:nvSpPr>
        <p:spPr>
          <a:xfrm flipH="1" flipV="1">
            <a:off x="7186613" y="3143249"/>
            <a:ext cx="1106049" cy="188530"/>
          </a:xfrm>
          <a:prstGeom prst="line">
            <a:avLst/>
          </a:prstGeom>
          <a:ln w="38100">
            <a:solidFill>
              <a:schemeClr val="accent5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8" name="Effetti collaterali: nausea, vomito e tensione mammaria. Le mestruazioni successive compaiono regolarmente nei giorni attesi ma possono essere più abbondanti del solito. Non esistono controindicazioni assolute all’assunzione.…"/>
          <p:cNvSpPr txBox="1"/>
          <p:nvPr/>
        </p:nvSpPr>
        <p:spPr>
          <a:xfrm>
            <a:off x="564693" y="4919663"/>
            <a:ext cx="7858125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 i="1"/>
            </a:pPr>
            <a:r>
              <a:rPr dirty="0" err="1"/>
              <a:t>Effetti</a:t>
            </a:r>
            <a:r>
              <a:rPr dirty="0"/>
              <a:t> </a:t>
            </a:r>
            <a:r>
              <a:rPr dirty="0" err="1"/>
              <a:t>collaterali</a:t>
            </a:r>
            <a:r>
              <a:rPr b="0" dirty="0"/>
              <a:t>: nausea, </a:t>
            </a:r>
            <a:r>
              <a:rPr b="0" dirty="0" err="1"/>
              <a:t>vomito</a:t>
            </a:r>
            <a:r>
              <a:rPr b="0" dirty="0"/>
              <a:t> e </a:t>
            </a:r>
            <a:r>
              <a:rPr b="0" dirty="0" err="1"/>
              <a:t>tensione</a:t>
            </a:r>
            <a:r>
              <a:rPr b="0" dirty="0"/>
              <a:t> </a:t>
            </a:r>
            <a:r>
              <a:rPr b="0" dirty="0" err="1"/>
              <a:t>mammaria</a:t>
            </a:r>
            <a:r>
              <a:rPr b="0" dirty="0"/>
              <a:t>.</a:t>
            </a:r>
            <a:r>
              <a:rPr lang="it-IT" b="0" dirty="0"/>
              <a:t> NO STERILITA’. NO PERDITA DI EFFICACIA SE RIPETUTA.</a:t>
            </a:r>
            <a:br>
              <a:rPr b="0" dirty="0"/>
            </a:br>
            <a:r>
              <a:rPr b="0" dirty="0"/>
              <a:t>Le </a:t>
            </a:r>
            <a:r>
              <a:rPr b="0" dirty="0" err="1"/>
              <a:t>mestruazioni</a:t>
            </a:r>
            <a:r>
              <a:rPr b="0" dirty="0"/>
              <a:t> successive </a:t>
            </a:r>
            <a:r>
              <a:rPr b="0" dirty="0" err="1"/>
              <a:t>compaiono</a:t>
            </a:r>
            <a:r>
              <a:rPr b="0" dirty="0"/>
              <a:t> </a:t>
            </a:r>
            <a:r>
              <a:rPr b="0" dirty="0" err="1"/>
              <a:t>regolarmente</a:t>
            </a:r>
            <a:r>
              <a:rPr b="0" dirty="0"/>
              <a:t> </a:t>
            </a:r>
            <a:r>
              <a:rPr b="0" dirty="0" err="1"/>
              <a:t>nei</a:t>
            </a:r>
            <a:r>
              <a:rPr b="0" dirty="0"/>
              <a:t> </a:t>
            </a:r>
            <a:r>
              <a:rPr b="0" dirty="0" err="1"/>
              <a:t>giorni</a:t>
            </a:r>
            <a:r>
              <a:rPr b="0" dirty="0"/>
              <a:t> </a:t>
            </a:r>
            <a:r>
              <a:rPr b="0" dirty="0" err="1"/>
              <a:t>attesi</a:t>
            </a:r>
            <a:r>
              <a:rPr b="0" dirty="0"/>
              <a:t> ma </a:t>
            </a:r>
            <a:r>
              <a:rPr b="0" dirty="0" err="1"/>
              <a:t>possono</a:t>
            </a:r>
            <a:r>
              <a:rPr b="0" dirty="0"/>
              <a:t> </a:t>
            </a:r>
            <a:r>
              <a:rPr b="0" dirty="0" err="1"/>
              <a:t>essere</a:t>
            </a:r>
            <a:r>
              <a:rPr b="0" dirty="0"/>
              <a:t> </a:t>
            </a:r>
            <a:r>
              <a:rPr b="0" dirty="0" err="1"/>
              <a:t>più</a:t>
            </a:r>
            <a:r>
              <a:rPr b="0" dirty="0"/>
              <a:t> </a:t>
            </a:r>
            <a:r>
              <a:rPr b="0" dirty="0" err="1"/>
              <a:t>abbondanti</a:t>
            </a:r>
            <a:r>
              <a:rPr b="0" dirty="0"/>
              <a:t> del </a:t>
            </a:r>
            <a:r>
              <a:rPr b="0" dirty="0" err="1"/>
              <a:t>solito</a:t>
            </a:r>
            <a:r>
              <a:rPr b="0" dirty="0"/>
              <a:t>.</a:t>
            </a:r>
            <a:br>
              <a:rPr b="0" dirty="0"/>
            </a:b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C21C2A-9050-544E-94A1-3A7DD5E3EA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52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615E2B57-1B80-8549-96C1-075DA03B2258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DA557D-0EFE-5242-8A8C-28C05E487823}"/>
              </a:ext>
            </a:extLst>
          </p:cNvPr>
          <p:cNvSpPr txBox="1"/>
          <p:nvPr/>
        </p:nvSpPr>
        <p:spPr>
          <a:xfrm>
            <a:off x="0" y="3993931"/>
            <a:ext cx="7786688" cy="9257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endParaRPr lang="it-IT" dirty="0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4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4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3" name="Contraccezione d’emergenza"/>
              <p:cNvSpPr txBox="1"/>
              <p:nvPr/>
            </p:nvSpPr>
            <p:spPr>
              <a:xfrm>
                <a:off x="2790398" y="379730"/>
                <a:ext cx="357431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Contraccezione d’emergenza</a:t>
                </a:r>
              </a:p>
            </p:txBody>
          </p:sp>
        </p:grpSp>
        <p:pic>
          <p:nvPicPr>
            <p:cNvPr id="64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8B91D3-970E-F24F-808A-E706DFAC4E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53</a:t>
            </a:fld>
            <a:endParaRPr lang="it-IT"/>
          </a:p>
        </p:txBody>
      </p:sp>
      <p:sp>
        <p:nvSpPr>
          <p:cNvPr id="18" name="6/12/2018">
            <a:extLst>
              <a:ext uri="{FF2B5EF4-FFF2-40B4-BE49-F238E27FC236}">
                <a16:creationId xmlns:a16="http://schemas.microsoft.com/office/drawing/2014/main" id="{86353C9D-01F1-F444-8786-5A523D69D6B7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B22CF2-E81B-6141-AF44-05EDAEA74F22}"/>
              </a:ext>
            </a:extLst>
          </p:cNvPr>
          <p:cNvSpPr txBox="1"/>
          <p:nvPr/>
        </p:nvSpPr>
        <p:spPr>
          <a:xfrm>
            <a:off x="448297" y="1633399"/>
            <a:ext cx="8238504" cy="378565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>
              <a:defRPr sz="1600" b="1" i="1"/>
            </a:pPr>
            <a:r>
              <a:rPr lang="it-IT" sz="2000" dirty="0"/>
              <a:t>Non esistono controindicazioni assolute all’assunzione salvo:</a:t>
            </a:r>
          </a:p>
          <a:p>
            <a:pPr marL="342900" indent="-342900">
              <a:buFontTx/>
              <a:buChar char="-"/>
              <a:defRPr sz="1600" b="1" i="1"/>
            </a:pPr>
            <a:r>
              <a:rPr lang="it-IT" sz="2000" dirty="0"/>
              <a:t>grave malassorbimento o intolleranza grave a lattosio </a:t>
            </a:r>
            <a:r>
              <a:rPr lang="it-IT" sz="2000" dirty="0">
                <a:sym typeface="Wingdings" pitchFamily="2" charset="2"/>
              </a:rPr>
              <a:t> minor efficacia</a:t>
            </a:r>
          </a:p>
          <a:p>
            <a:pPr marL="342900" indent="-342900">
              <a:buFontTx/>
              <a:buChar char="-"/>
              <a:defRPr sz="1600" b="1" i="1"/>
            </a:pPr>
            <a:r>
              <a:rPr lang="it-IT" sz="2000" dirty="0">
                <a:sym typeface="Wingdings" pitchFamily="2" charset="2"/>
              </a:rPr>
              <a:t>Per UPA asma severo in </a:t>
            </a:r>
            <a:r>
              <a:rPr lang="it-IT" sz="2000" dirty="0" err="1">
                <a:sym typeface="Wingdings" pitchFamily="2" charset="2"/>
              </a:rPr>
              <a:t>tp</a:t>
            </a:r>
            <a:r>
              <a:rPr lang="it-IT" sz="2000" dirty="0">
                <a:sym typeface="Wingdings" pitchFamily="2" charset="2"/>
              </a:rPr>
              <a:t> </a:t>
            </a:r>
            <a:r>
              <a:rPr lang="it-IT" sz="2000" dirty="0" err="1">
                <a:sym typeface="Wingdings" pitchFamily="2" charset="2"/>
              </a:rPr>
              <a:t>conrtisonica</a:t>
            </a:r>
            <a:r>
              <a:rPr lang="it-IT" sz="2000" dirty="0">
                <a:sym typeface="Wingdings" pitchFamily="2" charset="2"/>
              </a:rPr>
              <a:t> perché UPA ha effetto </a:t>
            </a:r>
            <a:r>
              <a:rPr lang="it-IT" sz="2000" dirty="0" err="1">
                <a:sym typeface="Wingdings" pitchFamily="2" charset="2"/>
              </a:rPr>
              <a:t>antiglucocorticoide</a:t>
            </a:r>
            <a:endParaRPr lang="it-IT" sz="2000" dirty="0">
              <a:sym typeface="Wingdings" pitchFamily="2" charset="2"/>
            </a:endParaRPr>
          </a:p>
          <a:p>
            <a:pPr marL="342900" indent="-342900">
              <a:buFontTx/>
              <a:buChar char="-"/>
              <a:defRPr sz="1600" b="1" i="1"/>
            </a:pPr>
            <a:r>
              <a:rPr lang="it-IT" sz="2000" dirty="0">
                <a:sym typeface="Wingdings" pitchFamily="2" charset="2"/>
              </a:rPr>
              <a:t>Per UPA allattamento (sospenderlo per 7 giorni)</a:t>
            </a:r>
            <a:r>
              <a:rPr lang="it-IT" sz="2000" dirty="0"/>
              <a:t> </a:t>
            </a:r>
          </a:p>
          <a:p>
            <a:pPr>
              <a:defRPr sz="1600" b="1" i="1"/>
            </a:pPr>
            <a:endParaRPr lang="it-IT" sz="2000" dirty="0"/>
          </a:p>
          <a:p>
            <a:pPr algn="ctr">
              <a:defRPr sz="1600" i="1"/>
            </a:pPr>
            <a:r>
              <a:rPr lang="it-IT" sz="2000" dirty="0"/>
              <a:t>Da valutare disfunzione epatica grave e </a:t>
            </a:r>
            <a:r>
              <a:rPr lang="it-IT" sz="2000" dirty="0" err="1"/>
              <a:t>trombofilia</a:t>
            </a:r>
            <a:r>
              <a:rPr lang="it-IT" sz="2000" dirty="0"/>
              <a:t> importante ma la gravidanza rappresenterebbe in questo caso un rischio maggiore per entrambe le condizioni!</a:t>
            </a:r>
          </a:p>
          <a:p>
            <a:pPr algn="ctr">
              <a:defRPr sz="1600" i="1"/>
            </a:pPr>
            <a:endParaRPr lang="it-IT" sz="2000" dirty="0"/>
          </a:p>
          <a:p>
            <a:pPr algn="ctr">
              <a:defRPr sz="1600" i="1"/>
            </a:pPr>
            <a:r>
              <a:rPr lang="it-IT" sz="2000" dirty="0">
                <a:highlight>
                  <a:srgbClr val="00FFFF"/>
                </a:highlight>
              </a:rPr>
              <a:t>NB attenzione se si sta già utilizzando anticoncezionale ormonale o altro farmaco!!!!!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8FCD4E-EC77-F946-B93C-4D050D7FA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254" y="5580782"/>
            <a:ext cx="2280745" cy="12772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7E8D3A7-794E-7643-90FF-8A05C3D35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5678777"/>
            <a:ext cx="2452720" cy="11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7783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72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70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71" name="Interruzione volontaria di gravidanza"/>
              <p:cNvSpPr txBox="1"/>
              <p:nvPr/>
            </p:nvSpPr>
            <p:spPr>
              <a:xfrm>
                <a:off x="1872252" y="347980"/>
                <a:ext cx="5410608" cy="4470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Interruzione volontaria di gravidanza</a:t>
                </a:r>
              </a:p>
            </p:txBody>
          </p:sp>
        </p:grpSp>
        <p:pic>
          <p:nvPicPr>
            <p:cNvPr id="673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6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678" name="Legge 194/1978"/>
          <p:cNvSpPr txBox="1"/>
          <p:nvPr/>
        </p:nvSpPr>
        <p:spPr>
          <a:xfrm>
            <a:off x="2786062" y="1554652"/>
            <a:ext cx="2286001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chemeClr val="accent5"/>
                </a:solidFill>
              </a:defRPr>
            </a:lvl1pPr>
          </a:lstStyle>
          <a:p>
            <a:r>
              <a:t>Legge 194/1978</a:t>
            </a:r>
          </a:p>
        </p:txBody>
      </p:sp>
      <p:pic>
        <p:nvPicPr>
          <p:cNvPr id="67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12" y="2286000"/>
            <a:ext cx="6286501" cy="1622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750" y="4143375"/>
            <a:ext cx="8439150" cy="1758950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Rettangolo"/>
          <p:cNvSpPr/>
          <p:nvPr/>
        </p:nvSpPr>
        <p:spPr>
          <a:xfrm>
            <a:off x="1000125" y="2357437"/>
            <a:ext cx="6072188" cy="1500188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8625" y="5715000"/>
            <a:ext cx="8115300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Linea"/>
          <p:cNvSpPr/>
          <p:nvPr/>
        </p:nvSpPr>
        <p:spPr>
          <a:xfrm>
            <a:off x="6643687" y="4786312"/>
            <a:ext cx="92868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4" name="Linea"/>
          <p:cNvSpPr/>
          <p:nvPr/>
        </p:nvSpPr>
        <p:spPr>
          <a:xfrm>
            <a:off x="4929187" y="5643562"/>
            <a:ext cx="2928938" cy="1589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5" name="Linea"/>
          <p:cNvSpPr/>
          <p:nvPr/>
        </p:nvSpPr>
        <p:spPr>
          <a:xfrm>
            <a:off x="6643687" y="5929312"/>
            <a:ext cx="171450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6" name="Linea"/>
          <p:cNvSpPr/>
          <p:nvPr/>
        </p:nvSpPr>
        <p:spPr>
          <a:xfrm>
            <a:off x="357187" y="6215062"/>
            <a:ext cx="5429251" cy="1589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89" name="Gruppo"/>
          <p:cNvGrpSpPr/>
          <p:nvPr/>
        </p:nvGrpSpPr>
        <p:grpSpPr>
          <a:xfrm>
            <a:off x="7143750" y="2214562"/>
            <a:ext cx="1785938" cy="1500188"/>
            <a:chOff x="0" y="0"/>
            <a:chExt cx="1785937" cy="1500187"/>
          </a:xfrm>
        </p:grpSpPr>
        <p:sp>
          <p:nvSpPr>
            <p:cNvPr id="687" name="Ovale"/>
            <p:cNvSpPr/>
            <p:nvPr/>
          </p:nvSpPr>
          <p:spPr>
            <a:xfrm>
              <a:off x="0" y="0"/>
              <a:ext cx="1785938" cy="150018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8" name="SI OBIEZIONE DI COSCIENZA"/>
            <p:cNvSpPr txBox="1"/>
            <p:nvPr/>
          </p:nvSpPr>
          <p:spPr>
            <a:xfrm>
              <a:off x="261524" y="170973"/>
              <a:ext cx="1262890" cy="1158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SI OBIEZIONE DI COSCIENZA</a:t>
              </a:r>
            </a:p>
          </p:txBody>
        </p:sp>
      </p:grpSp>
      <p:sp>
        <p:nvSpPr>
          <p:cNvPr id="690" name="Rettangolo"/>
          <p:cNvSpPr/>
          <p:nvPr/>
        </p:nvSpPr>
        <p:spPr>
          <a:xfrm>
            <a:off x="4286250" y="4572000"/>
            <a:ext cx="2357438" cy="285751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220A53-C309-4A48-B607-085F756452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54</a:t>
            </a:fld>
            <a:endParaRPr lang="it-IT"/>
          </a:p>
        </p:txBody>
      </p:sp>
      <p:sp>
        <p:nvSpPr>
          <p:cNvPr id="23" name="6/12/2018">
            <a:extLst>
              <a:ext uri="{FF2B5EF4-FFF2-40B4-BE49-F238E27FC236}">
                <a16:creationId xmlns:a16="http://schemas.microsoft.com/office/drawing/2014/main" id="{52A79587-F1CC-4243-A0BD-9D99C2DEBFAA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69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69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3" name="Interruzione volontaria di gravidanza"/>
              <p:cNvSpPr txBox="1"/>
              <p:nvPr/>
            </p:nvSpPr>
            <p:spPr>
              <a:xfrm>
                <a:off x="1872252" y="347980"/>
                <a:ext cx="5410608" cy="4470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Interruzione volontaria di gravidanza</a:t>
                </a:r>
              </a:p>
            </p:txBody>
          </p:sp>
        </p:grpSp>
        <p:pic>
          <p:nvPicPr>
            <p:cNvPr id="69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pic>
        <p:nvPicPr>
          <p:cNvPr id="70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43062"/>
            <a:ext cx="8466138" cy="2257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4750" y="1214437"/>
            <a:ext cx="1457325" cy="366713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Linea"/>
          <p:cNvSpPr/>
          <p:nvPr/>
        </p:nvSpPr>
        <p:spPr>
          <a:xfrm>
            <a:off x="4643437" y="3357562"/>
            <a:ext cx="357187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3" name="Linea"/>
          <p:cNvSpPr/>
          <p:nvPr/>
        </p:nvSpPr>
        <p:spPr>
          <a:xfrm flipH="1">
            <a:off x="4357687" y="3714749"/>
            <a:ext cx="714376" cy="428627"/>
          </a:xfrm>
          <a:prstGeom prst="line">
            <a:avLst/>
          </a:prstGeom>
          <a:ln w="38100">
            <a:solidFill>
              <a:schemeClr val="accent5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4" name="Linea"/>
          <p:cNvSpPr/>
          <p:nvPr/>
        </p:nvSpPr>
        <p:spPr>
          <a:xfrm>
            <a:off x="6643687" y="3714750"/>
            <a:ext cx="500063" cy="428625"/>
          </a:xfrm>
          <a:prstGeom prst="line">
            <a:avLst/>
          </a:prstGeom>
          <a:ln w="38100">
            <a:solidFill>
              <a:schemeClr val="accent5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5" name="&lt; 49 giorni…"/>
          <p:cNvSpPr txBox="1"/>
          <p:nvPr/>
        </p:nvSpPr>
        <p:spPr>
          <a:xfrm>
            <a:off x="2786062" y="4143375"/>
            <a:ext cx="1571626" cy="570865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&lt; 49 giorni </a:t>
            </a:r>
          </a:p>
          <a:p>
            <a:pPr>
              <a:defRPr sz="1400"/>
            </a:pPr>
            <a:r>
              <a:t>( CRL &lt; 7sg)</a:t>
            </a:r>
          </a:p>
        </p:txBody>
      </p:sp>
      <p:sp>
        <p:nvSpPr>
          <p:cNvPr id="706" name="49-90 giorni"/>
          <p:cNvSpPr txBox="1"/>
          <p:nvPr/>
        </p:nvSpPr>
        <p:spPr>
          <a:xfrm>
            <a:off x="7143750" y="4214812"/>
            <a:ext cx="1428750" cy="367666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49-90 giorni </a:t>
            </a:r>
          </a:p>
        </p:txBody>
      </p:sp>
      <p:sp>
        <p:nvSpPr>
          <p:cNvPr id="707" name="TERAPIA FARMACOLOGICA"/>
          <p:cNvSpPr txBox="1"/>
          <p:nvPr/>
        </p:nvSpPr>
        <p:spPr>
          <a:xfrm>
            <a:off x="2714625" y="4857750"/>
            <a:ext cx="335756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TERAPIA FARMACOLOGICA</a:t>
            </a:r>
          </a:p>
        </p:txBody>
      </p:sp>
      <p:sp>
        <p:nvSpPr>
          <p:cNvPr id="708" name="TERAPIA CHIRURGICA"/>
          <p:cNvSpPr txBox="1"/>
          <p:nvPr/>
        </p:nvSpPr>
        <p:spPr>
          <a:xfrm>
            <a:off x="6215062" y="4714875"/>
            <a:ext cx="2714626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TERAPIA CHIRURGICA</a:t>
            </a:r>
          </a:p>
        </p:txBody>
      </p:sp>
      <p:pic>
        <p:nvPicPr>
          <p:cNvPr id="709" name="C:\Users\Elisa\Desktop\eco12crl.jpg" descr="C:\Users\Elisa\Desktop\eco12cr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786187"/>
            <a:ext cx="2654300" cy="192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2512" y="5357812"/>
            <a:ext cx="6821488" cy="15001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D7937E-6D52-F245-AC3B-1CFF4E0CDC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55</a:t>
            </a:fld>
            <a:endParaRPr lang="it-IT"/>
          </a:p>
        </p:txBody>
      </p:sp>
      <p:sp>
        <p:nvSpPr>
          <p:cNvPr id="21" name="6/12/2018">
            <a:extLst>
              <a:ext uri="{FF2B5EF4-FFF2-40B4-BE49-F238E27FC236}">
                <a16:creationId xmlns:a16="http://schemas.microsoft.com/office/drawing/2014/main" id="{7F4D6CB9-8C0C-4447-9D84-F7DCBF102019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grpSp>
          <p:nvGrpSpPr>
            <p:cNvPr id="714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71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4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13" name="Interruzione volontaria di gravidanza"/>
              <p:cNvSpPr txBox="1"/>
              <p:nvPr/>
            </p:nvSpPr>
            <p:spPr>
              <a:xfrm>
                <a:off x="1872252" y="347980"/>
                <a:ext cx="5410608" cy="4470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4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Interruzione volontaria di gravidanza</a:t>
                </a:r>
              </a:p>
            </p:txBody>
          </p:sp>
        </p:grpSp>
        <p:pic>
          <p:nvPicPr>
            <p:cNvPr id="71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20" name="Ru486: Mifepristone, un antiprogestinico di sintesi commercializzato in Italia con il nome Mifegyne®…"/>
          <p:cNvSpPr txBox="1"/>
          <p:nvPr/>
        </p:nvSpPr>
        <p:spPr>
          <a:xfrm>
            <a:off x="571500" y="2500312"/>
            <a:ext cx="4071938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Ru486</a:t>
            </a:r>
            <a:r>
              <a:rPr b="0"/>
              <a:t>: Mifepristone, un </a:t>
            </a:r>
            <a:r>
              <a:rPr b="0" i="1"/>
              <a:t>antiprogestinico di sintes</a:t>
            </a:r>
            <a:r>
              <a:rPr b="0"/>
              <a:t>i commercializzato in Italia con il nome </a:t>
            </a:r>
            <a:r>
              <a:rPr b="0" i="1"/>
              <a:t>Mifegyne</a:t>
            </a:r>
            <a:r>
              <a:rPr b="0"/>
              <a:t>®</a:t>
            </a:r>
          </a:p>
          <a:p>
            <a:endParaRPr b="0"/>
          </a:p>
          <a:p>
            <a:r>
              <a:t>in associazione con una prostaglandina (Misoprostolo: Cytotec®). </a:t>
            </a:r>
          </a:p>
        </p:txBody>
      </p:sp>
      <p:sp>
        <p:nvSpPr>
          <p:cNvPr id="721" name="TERAPIA FARMACOLOGICA"/>
          <p:cNvSpPr txBox="1"/>
          <p:nvPr/>
        </p:nvSpPr>
        <p:spPr>
          <a:xfrm>
            <a:off x="642937" y="1357312"/>
            <a:ext cx="378618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TERAPIA FARMACOLOGICA</a:t>
            </a:r>
          </a:p>
        </p:txBody>
      </p:sp>
      <p:sp>
        <p:nvSpPr>
          <p:cNvPr id="722" name="TERAPIA CHIRURGICA"/>
          <p:cNvSpPr txBox="1"/>
          <p:nvPr/>
        </p:nvSpPr>
        <p:spPr>
          <a:xfrm>
            <a:off x="5340005" y="1357312"/>
            <a:ext cx="271462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TERAPIA CHIRURGICA</a:t>
            </a:r>
          </a:p>
        </p:txBody>
      </p:sp>
      <p:sp>
        <p:nvSpPr>
          <p:cNvPr id="723" name="REVISIONE STRUMENTALE DELLA CAVITA’ UTERINA in sedazione…"/>
          <p:cNvSpPr txBox="1"/>
          <p:nvPr/>
        </p:nvSpPr>
        <p:spPr>
          <a:xfrm>
            <a:off x="5429250" y="2714625"/>
            <a:ext cx="3214688" cy="1158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REVISIONE STRUMENTALE DELLA CAVITA’ UTERINA in sedazione</a:t>
            </a:r>
          </a:p>
          <a:p>
            <a:pPr>
              <a:defRPr i="1"/>
            </a:pPr>
            <a:r>
              <a:t>‘raschiamento’</a:t>
            </a:r>
          </a:p>
        </p:txBody>
      </p:sp>
      <p:pic>
        <p:nvPicPr>
          <p:cNvPr id="724" name="Risultati immagini per raschiamento" descr="Risultati immagini per raschiament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5" y="4643437"/>
            <a:ext cx="1785938" cy="148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Risultati immagini per raschiamento aborto" descr="Risultati immagini per raschiamento abort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2062" y="4360862"/>
            <a:ext cx="1809751" cy="183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Risultati immagini per ru486 in italia" descr="Risultati immagini per ru486 in italia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750" y="5000625"/>
            <a:ext cx="1366838" cy="134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Risultati immagini per cytotec" descr="Risultati immagini per cytotec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57437" y="5068887"/>
            <a:ext cx="1382713" cy="1352551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Ricovero 3 giorni"/>
          <p:cNvSpPr txBox="1"/>
          <p:nvPr/>
        </p:nvSpPr>
        <p:spPr>
          <a:xfrm>
            <a:off x="2214562" y="1714500"/>
            <a:ext cx="1571626" cy="29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Ricovero 3 giorni</a:t>
            </a:r>
          </a:p>
        </p:txBody>
      </p:sp>
      <p:sp>
        <p:nvSpPr>
          <p:cNvPr id="729" name="Day Surgery"/>
          <p:cNvSpPr txBox="1"/>
          <p:nvPr/>
        </p:nvSpPr>
        <p:spPr>
          <a:xfrm>
            <a:off x="6519036" y="1714500"/>
            <a:ext cx="1357314" cy="29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Day Surgery</a:t>
            </a:r>
          </a:p>
        </p:txBody>
      </p:sp>
      <p:grpSp>
        <p:nvGrpSpPr>
          <p:cNvPr id="732" name="Gruppo"/>
          <p:cNvGrpSpPr/>
          <p:nvPr/>
        </p:nvGrpSpPr>
        <p:grpSpPr>
          <a:xfrm>
            <a:off x="3714749" y="1928812"/>
            <a:ext cx="1143002" cy="1071563"/>
            <a:chOff x="0" y="0"/>
            <a:chExt cx="1143000" cy="1071562"/>
          </a:xfrm>
        </p:grpSpPr>
        <p:sp>
          <p:nvSpPr>
            <p:cNvPr id="730" name="Ovale"/>
            <p:cNvSpPr/>
            <p:nvPr/>
          </p:nvSpPr>
          <p:spPr>
            <a:xfrm>
              <a:off x="-1" y="0"/>
              <a:ext cx="1143002" cy="1071563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1" name="donna"/>
            <p:cNvSpPr txBox="1"/>
            <p:nvPr/>
          </p:nvSpPr>
          <p:spPr>
            <a:xfrm>
              <a:off x="167375" y="356711"/>
              <a:ext cx="808250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donna</a:t>
              </a:r>
            </a:p>
          </p:txBody>
        </p:sp>
      </p:grpSp>
      <p:grpSp>
        <p:nvGrpSpPr>
          <p:cNvPr id="735" name="Gruppo"/>
          <p:cNvGrpSpPr/>
          <p:nvPr/>
        </p:nvGrpSpPr>
        <p:grpSpPr>
          <a:xfrm>
            <a:off x="7671149" y="1500187"/>
            <a:ext cx="1285876" cy="1143001"/>
            <a:chOff x="0" y="0"/>
            <a:chExt cx="1285875" cy="1143000"/>
          </a:xfrm>
        </p:grpSpPr>
        <p:sp>
          <p:nvSpPr>
            <p:cNvPr id="733" name="Ovale"/>
            <p:cNvSpPr/>
            <p:nvPr/>
          </p:nvSpPr>
          <p:spPr>
            <a:xfrm>
              <a:off x="-1" y="-1"/>
              <a:ext cx="1285877" cy="1143002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4" name="medico"/>
            <p:cNvSpPr txBox="1"/>
            <p:nvPr/>
          </p:nvSpPr>
          <p:spPr>
            <a:xfrm>
              <a:off x="188297" y="392430"/>
              <a:ext cx="909281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medico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2867F4-C89D-4948-AF86-A33363C450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56</a:t>
            </a:fld>
            <a:endParaRPr lang="it-IT"/>
          </a:p>
        </p:txBody>
      </p:sp>
      <p:sp>
        <p:nvSpPr>
          <p:cNvPr id="26" name="6/12/2018">
            <a:extLst>
              <a:ext uri="{FF2B5EF4-FFF2-40B4-BE49-F238E27FC236}">
                <a16:creationId xmlns:a16="http://schemas.microsoft.com/office/drawing/2014/main" id="{20DEE173-056D-774A-905E-40A256591143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73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3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sp>
        <p:nvSpPr>
          <p:cNvPr id="74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4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43" name="Caso clinico"/>
          <p:cNvSpPr txBox="1"/>
          <p:nvPr/>
        </p:nvSpPr>
        <p:spPr>
          <a:xfrm>
            <a:off x="3000375" y="500062"/>
            <a:ext cx="22860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t>Caso clinico</a:t>
            </a:r>
          </a:p>
        </p:txBody>
      </p:sp>
      <p:sp>
        <p:nvSpPr>
          <p:cNvPr id="744" name="Paziente: A.M. 24 anni…"/>
          <p:cNvSpPr txBox="1"/>
          <p:nvPr/>
        </p:nvSpPr>
        <p:spPr>
          <a:xfrm>
            <a:off x="500062" y="1365250"/>
            <a:ext cx="7858126" cy="505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u="sng"/>
            </a:pPr>
            <a:r>
              <a:t>Paziente</a:t>
            </a:r>
            <a:r>
              <a:rPr u="none"/>
              <a:t>: A.M. 24 anni</a:t>
            </a:r>
          </a:p>
          <a:p>
            <a:pPr>
              <a:defRPr sz="2000"/>
            </a:pPr>
            <a:endParaRPr u="none"/>
          </a:p>
          <a:p>
            <a:pPr>
              <a:defRPr sz="2000" u="sng"/>
            </a:pPr>
            <a:r>
              <a:t>Motivo della visita</a:t>
            </a:r>
            <a:r>
              <a:rPr u="none"/>
              <a:t>: desidera contraccezione.</a:t>
            </a:r>
          </a:p>
          <a:p>
            <a:pPr>
              <a:defRPr sz="2000"/>
            </a:pPr>
            <a:endParaRPr u="none"/>
          </a:p>
          <a:p>
            <a:pPr>
              <a:defRPr sz="2000" u="sng"/>
            </a:pPr>
            <a:endParaRPr u="none"/>
          </a:p>
          <a:p>
            <a:pPr>
              <a:defRPr sz="2000" u="sng"/>
            </a:pPr>
            <a:r>
              <a:t>Anamnesi personale</a:t>
            </a:r>
            <a:r>
              <a:rPr u="none"/>
              <a:t>: menarca 11 anni. Cicli mestruali regolari. Nessun intervento o patologia. Non assume farmaci. Non ha allergie. Fuma saltuariamente il sabato sera.</a:t>
            </a:r>
          </a:p>
          <a:p>
            <a:pPr>
              <a:defRPr sz="2000"/>
            </a:pPr>
            <a:endParaRPr u="none"/>
          </a:p>
          <a:p>
            <a:pPr>
              <a:defRPr sz="2000" u="sng"/>
            </a:pPr>
            <a:r>
              <a:t>Anamnesi familiare</a:t>
            </a:r>
            <a:r>
              <a:rPr u="none"/>
              <a:t>: padre iperteso. No familiarità per patologie della coagulazione e trombosi venosa. </a:t>
            </a:r>
          </a:p>
          <a:p>
            <a:pPr>
              <a:defRPr sz="2000"/>
            </a:pPr>
            <a:endParaRPr u="none"/>
          </a:p>
          <a:p>
            <a:pPr>
              <a:defRPr sz="2000"/>
            </a:pPr>
            <a:r>
              <a:t>In passato assunzione di EP sospesa dopo un mese per sbalzi  di umore.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Desidererebbe provare IUD poichè si è informata e trova comodo il fatto di non doversi ricordare ogni giorno di assumere la ‘pillola’</a:t>
            </a:r>
          </a:p>
        </p:txBody>
      </p:sp>
      <p:pic>
        <p:nvPicPr>
          <p:cNvPr id="745" name="Risultati immagini per ragazza giovane disegno" descr="Risultati immagini per ragazza giovane diseg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8062" y="1143000"/>
            <a:ext cx="1785938" cy="1674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444194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74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4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75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5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53" name="Caso clinico"/>
          <p:cNvSpPr txBox="1"/>
          <p:nvPr/>
        </p:nvSpPr>
        <p:spPr>
          <a:xfrm>
            <a:off x="3000375" y="500062"/>
            <a:ext cx="22860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t>Caso clinico</a:t>
            </a:r>
          </a:p>
        </p:txBody>
      </p:sp>
      <p:sp>
        <p:nvSpPr>
          <p:cNvPr id="754" name="Alla visita ginecologica: leucorrea maleodorante che riferisce di avere da qualche settimana e che si presenta frequentemente.…"/>
          <p:cNvSpPr txBox="1"/>
          <p:nvPr/>
        </p:nvSpPr>
        <p:spPr>
          <a:xfrm>
            <a:off x="0" y="1785937"/>
            <a:ext cx="7715250" cy="447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u="sng"/>
            </a:pPr>
            <a:r>
              <a:t>Alla visita ginecologica</a:t>
            </a:r>
            <a:r>
              <a:rPr u="none"/>
              <a:t>: </a:t>
            </a:r>
            <a:r>
              <a:rPr u="none">
                <a:solidFill>
                  <a:schemeClr val="accent5"/>
                </a:solidFill>
              </a:rPr>
              <a:t>leucorrea maleodorante </a:t>
            </a:r>
            <a:r>
              <a:rPr u="none"/>
              <a:t>che riferisce di avere da qualche settimana e che si presenta frequentemente.</a:t>
            </a:r>
          </a:p>
          <a:p>
            <a:pPr>
              <a:defRPr sz="2000"/>
            </a:pPr>
            <a:endParaRPr u="none"/>
          </a:p>
          <a:p>
            <a:pPr>
              <a:defRPr sz="2000"/>
            </a:pPr>
            <a:r>
              <a:t>PA 110/60 mmHg. Palpazione mammaria: non noduli palpabili né linfonodi palpabili ascellari e sovraclaveari.</a:t>
            </a:r>
          </a:p>
          <a:p>
            <a:pPr>
              <a:defRPr sz="2000"/>
            </a:pPr>
            <a:endParaRPr/>
          </a:p>
          <a:p>
            <a:pPr>
              <a:defRPr sz="2000" u="sng"/>
            </a:pPr>
            <a:r>
              <a:t>Ecografia ginecologica</a:t>
            </a:r>
            <a:r>
              <a:rPr u="none"/>
              <a:t>: </a:t>
            </a:r>
            <a:r>
              <a:rPr u="none">
                <a:solidFill>
                  <a:schemeClr val="accent5"/>
                </a:solidFill>
              </a:rPr>
              <a:t>fibroma di circa 2 cm a carico della parete posteriore, in parte deformante la cavità endometriale</a:t>
            </a:r>
            <a:r>
              <a:rPr u="none"/>
              <a:t>. Ovaie regolari.</a:t>
            </a:r>
          </a:p>
          <a:p>
            <a:pPr>
              <a:defRPr sz="2000"/>
            </a:pPr>
            <a:endParaRPr u="none"/>
          </a:p>
          <a:p>
            <a:pPr>
              <a:defRPr sz="2000"/>
            </a:pPr>
            <a:endParaRPr u="none"/>
          </a:p>
          <a:p>
            <a:pPr>
              <a:defRPr sz="2000" u="sng"/>
            </a:pPr>
            <a:r>
              <a:t>Pr</a:t>
            </a:r>
            <a:r>
              <a:rPr u="none"/>
              <a:t>: tampone vaginale e cervicale completo e nel frattempo ovuli vaginali di Metronidazolo + Clindamicina</a:t>
            </a:r>
          </a:p>
          <a:p>
            <a:pPr>
              <a:defRPr sz="2000"/>
            </a:pPr>
            <a:endParaRPr u="none"/>
          </a:p>
        </p:txBody>
      </p:sp>
      <p:pic>
        <p:nvPicPr>
          <p:cNvPr id="755" name="Risultati immagini per ragazza giovane disegno" descr="Risultati immagini per ragazza giovane diseg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8062" y="1143000"/>
            <a:ext cx="1785938" cy="1674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58670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75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5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76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6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63" name="Caso clinico"/>
          <p:cNvSpPr txBox="1"/>
          <p:nvPr/>
        </p:nvSpPr>
        <p:spPr>
          <a:xfrm>
            <a:off x="3000375" y="500062"/>
            <a:ext cx="22860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t>Caso clinico</a:t>
            </a:r>
          </a:p>
        </p:txBody>
      </p:sp>
      <p:sp>
        <p:nvSpPr>
          <p:cNvPr id="764" name="TV positivo per Gardnerella e Ureaplasma.…"/>
          <p:cNvSpPr txBox="1"/>
          <p:nvPr/>
        </p:nvSpPr>
        <p:spPr>
          <a:xfrm>
            <a:off x="544476" y="1628194"/>
            <a:ext cx="8215313" cy="447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u="sng"/>
            </a:pPr>
            <a:r>
              <a:t>TV positivo per Gardnerella e Ureaplasma</a:t>
            </a:r>
            <a:r>
              <a:rPr u="none"/>
              <a:t>.</a:t>
            </a:r>
          </a:p>
          <a:p>
            <a:pPr>
              <a:defRPr sz="2000"/>
            </a:pPr>
            <a:endParaRPr u="none"/>
          </a:p>
          <a:p>
            <a:pPr>
              <a:defRPr sz="2000"/>
            </a:pPr>
            <a:r>
              <a:t>Pr: Doxiciclina anche al partner.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endParaRPr/>
          </a:p>
          <a:p>
            <a:pPr>
              <a:defRPr sz="2000">
                <a:solidFill>
                  <a:schemeClr val="accent5"/>
                </a:solidFill>
              </a:defRPr>
            </a:pPr>
            <a:r>
              <a:t>Data la presenza del fibroma e le frequenti infezioni vaginali si sconsiglia l’utilizzo di IUD e si propone in prima battuta pillola da assumere oralmente oppure anello vaginale</a:t>
            </a:r>
            <a:r>
              <a:rPr>
                <a:solidFill>
                  <a:srgbClr val="000000"/>
                </a:solidFill>
              </a:rPr>
              <a:t>. </a:t>
            </a:r>
          </a:p>
          <a:p>
            <a:pPr>
              <a:defRPr sz="2000"/>
            </a:pPr>
            <a:endParaRPr>
              <a:solidFill>
                <a:srgbClr val="000000"/>
              </a:solidFill>
            </a:endParaRPr>
          </a:p>
          <a:p>
            <a:pPr>
              <a:defRPr sz="2000"/>
            </a:pPr>
            <a:r>
              <a:t>Decide per anello ma lo sospende dopo un mese per sbalzi di umore, nonostante fossimo ancora all’inizio </a:t>
            </a:r>
            <a:r>
              <a:rPr>
                <a:solidFill>
                  <a:schemeClr val="accent5"/>
                </a:solidFill>
              </a:rPr>
              <a:t>( i primi 2-3 mesi servono all’organismo per adattarsi), </a:t>
            </a:r>
            <a:r>
              <a:t>e perché teme di non posizionarlo correttamente.</a:t>
            </a:r>
          </a:p>
          <a:p>
            <a:pPr>
              <a:defRPr sz="2000"/>
            </a:pPr>
            <a:endParaRPr/>
          </a:p>
        </p:txBody>
      </p:sp>
      <p:pic>
        <p:nvPicPr>
          <p:cNvPr id="765" name="Risultati immagini per ragazza giovane disegno" descr="Risultati immagini per ragazza giovane diseg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8062" y="1143000"/>
            <a:ext cx="1785938" cy="1674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76314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uppo"/>
          <p:cNvGrpSpPr/>
          <p:nvPr/>
        </p:nvGrpSpPr>
        <p:grpSpPr>
          <a:xfrm>
            <a:off x="-11113" y="-3"/>
            <a:ext cx="9155115" cy="1143006"/>
            <a:chOff x="0" y="-2"/>
            <a:chExt cx="9155114" cy="1143004"/>
          </a:xfrm>
        </p:grpSpPr>
        <p:grpSp>
          <p:nvGrpSpPr>
            <p:cNvPr id="120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18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" name="Profilattico femminile"/>
              <p:cNvSpPr txBox="1"/>
              <p:nvPr/>
            </p:nvSpPr>
            <p:spPr>
              <a:xfrm>
                <a:off x="3689013" y="371447"/>
                <a:ext cx="1777087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dirty="0"/>
                  <a:t>Metodi barriera</a:t>
                </a:r>
              </a:p>
            </p:txBody>
          </p:sp>
        </p:grpSp>
        <p:pic>
          <p:nvPicPr>
            <p:cNvPr id="121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26" name="PROFILATTICO FEMMINILE:…"/>
          <p:cNvSpPr txBox="1"/>
          <p:nvPr/>
        </p:nvSpPr>
        <p:spPr>
          <a:xfrm>
            <a:off x="357187" y="1357312"/>
            <a:ext cx="5072063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PROFILATTICO FEMMINILE: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Come si usa nella pratica clinica?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Quali sono i pro e i contro?</a:t>
            </a:r>
          </a:p>
        </p:txBody>
      </p:sp>
      <p:pic>
        <p:nvPicPr>
          <p:cNvPr id="127" name="Risultati immagini per preservativo femminile" descr="Risultati immagini per preservativo femmini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625" y="3214687"/>
            <a:ext cx="3546475" cy="2357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Risultati immagini per preservativo femminile" descr="Risultati immagini per preservativo femminil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6312" y="1928812"/>
            <a:ext cx="4043363" cy="421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Risultati immagini per preservativo femminile" descr="Risultati immagini per preservativo femmini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6625" y="0"/>
            <a:ext cx="1857375" cy="185737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6.50-10 EURO per 3 (Farmacie, sexy shop, internet, Panorama, sedi LILA)"/>
          <p:cNvSpPr txBox="1"/>
          <p:nvPr/>
        </p:nvSpPr>
        <p:spPr>
          <a:xfrm>
            <a:off x="285750" y="5643562"/>
            <a:ext cx="442912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6.50-10 EURO per 3 (Farmacie, sexy shop, internet, Panorama, sedi LILA)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6FC705A-C6E9-E84C-BABD-61F63C20FC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15" name="6/12/2018">
            <a:extLst>
              <a:ext uri="{FF2B5EF4-FFF2-40B4-BE49-F238E27FC236}">
                <a16:creationId xmlns:a16="http://schemas.microsoft.com/office/drawing/2014/main" id="{8388838A-BCA8-8646-878A-B4B6175656CA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76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6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77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7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73" name="Caso clinico"/>
          <p:cNvSpPr txBox="1"/>
          <p:nvPr/>
        </p:nvSpPr>
        <p:spPr>
          <a:xfrm>
            <a:off x="3000375" y="500062"/>
            <a:ext cx="22860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t>Caso clinico</a:t>
            </a:r>
          </a:p>
        </p:txBody>
      </p:sp>
      <p:sp>
        <p:nvSpPr>
          <p:cNvPr id="774" name="Torna dopo alcuni mesi in cui non ha assunto nulla.…"/>
          <p:cNvSpPr txBox="1"/>
          <p:nvPr/>
        </p:nvSpPr>
        <p:spPr>
          <a:xfrm>
            <a:off x="428625" y="1202055"/>
            <a:ext cx="8001000" cy="359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Torna dopo alcuni mesi in cui non ha assunto nulla.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Utilizza il coito interrotto.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Non desidera più riprendere con l’anello vaginale.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Si propone ‘pillola’ contenente estrogeno naturale per minimizzare gli sbalzi ormonali che potrebbero incidere negativamente sull’umore.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La sta assumendo da quasi un anno e si trova bene</a:t>
            </a:r>
          </a:p>
        </p:txBody>
      </p:sp>
      <p:sp>
        <p:nvSpPr>
          <p:cNvPr id="775" name="Linea"/>
          <p:cNvSpPr/>
          <p:nvPr/>
        </p:nvSpPr>
        <p:spPr>
          <a:xfrm>
            <a:off x="1857374" y="5357812"/>
            <a:ext cx="857251" cy="1589"/>
          </a:xfrm>
          <a:prstGeom prst="line">
            <a:avLst/>
          </a:prstGeom>
          <a:ln w="57150">
            <a:solidFill>
              <a:schemeClr val="accent5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6" name="Scelta del contraccettivo processo non sempre facile, va personalizzata sulla singola paziente!"/>
          <p:cNvSpPr txBox="1"/>
          <p:nvPr/>
        </p:nvSpPr>
        <p:spPr>
          <a:xfrm>
            <a:off x="2857500" y="4857750"/>
            <a:ext cx="3143250" cy="1158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Scelta del contraccettivo processo non sempre facile, va personalizzata sulla singola paziente!</a:t>
            </a:r>
          </a:p>
        </p:txBody>
      </p:sp>
      <p:pic>
        <p:nvPicPr>
          <p:cNvPr id="777" name="Risultati immagini per ragazza giovane disegno" descr="Risultati immagini per ragazza giovane diseg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8062" y="1143000"/>
            <a:ext cx="1785938" cy="167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magine correlata" descr="Immagine correlata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312" y="4071937"/>
            <a:ext cx="1857376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Rettangolo"/>
          <p:cNvSpPr/>
          <p:nvPr/>
        </p:nvSpPr>
        <p:spPr>
          <a:xfrm>
            <a:off x="2893218" y="4543901"/>
            <a:ext cx="3071814" cy="1785938"/>
          </a:xfrm>
          <a:prstGeom prst="rect">
            <a:avLst/>
          </a:prstGeom>
          <a:ln w="25400">
            <a:solidFill>
              <a:schemeClr val="accent5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7531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ruppo"/>
          <p:cNvGrpSpPr/>
          <p:nvPr/>
        </p:nvGrpSpPr>
        <p:grpSpPr>
          <a:xfrm>
            <a:off x="0" y="0"/>
            <a:ext cx="9155113" cy="1143002"/>
            <a:chOff x="0" y="0"/>
            <a:chExt cx="9155112" cy="1143000"/>
          </a:xfrm>
        </p:grpSpPr>
        <p:sp>
          <p:nvSpPr>
            <p:cNvPr id="76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6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77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7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73" name="Caso clinico"/>
          <p:cNvSpPr txBox="1"/>
          <p:nvPr/>
        </p:nvSpPr>
        <p:spPr>
          <a:xfrm>
            <a:off x="3000375" y="500062"/>
            <a:ext cx="22860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UTERO RETROVERSO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85986-9EAE-7B41-B7A6-2650EFC7FB07}"/>
              </a:ext>
            </a:extLst>
          </p:cNvPr>
          <p:cNvSpPr txBox="1"/>
          <p:nvPr/>
        </p:nvSpPr>
        <p:spPr>
          <a:xfrm>
            <a:off x="2388870" y="1573502"/>
            <a:ext cx="536067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r>
              <a:rPr lang="it-IT" dirty="0"/>
              <a:t>VARIANTE ANATOMICA  -   25% DELLE DONNE</a:t>
            </a:r>
          </a:p>
          <a:p>
            <a:pPr algn="l"/>
            <a:endParaRPr lang="it-IT" dirty="0"/>
          </a:p>
          <a:p>
            <a:pPr algn="l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900E935-0545-D54F-A9EF-8C29D9CF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069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262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ruppo"/>
          <p:cNvGrpSpPr/>
          <p:nvPr/>
        </p:nvGrpSpPr>
        <p:grpSpPr>
          <a:xfrm>
            <a:off x="0" y="0"/>
            <a:ext cx="9155113" cy="1143002"/>
            <a:chOff x="0" y="0"/>
            <a:chExt cx="9155112" cy="1143000"/>
          </a:xfrm>
        </p:grpSpPr>
        <p:sp>
          <p:nvSpPr>
            <p:cNvPr id="767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68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771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72" name="6/12/2018"/>
          <p:cNvSpPr txBox="1"/>
          <p:nvPr/>
        </p:nvSpPr>
        <p:spPr>
          <a:xfrm>
            <a:off x="457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t>6/12/2018</a:t>
            </a:r>
          </a:p>
        </p:txBody>
      </p:sp>
      <p:sp>
        <p:nvSpPr>
          <p:cNvPr id="773" name="Caso clinico"/>
          <p:cNvSpPr txBox="1"/>
          <p:nvPr/>
        </p:nvSpPr>
        <p:spPr>
          <a:xfrm>
            <a:off x="3000375" y="500062"/>
            <a:ext cx="22860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SOCIAL FREEZING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B1A387-935A-B644-BDC0-1ADFB487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595" y="571501"/>
            <a:ext cx="1675010" cy="9380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6DC913-EBCB-FF40-B282-F6B131CC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" y="3741544"/>
            <a:ext cx="2895600" cy="19025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9561EC6-144A-F04A-824B-9E59FF5C4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90" y="1783177"/>
            <a:ext cx="2377919" cy="18072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EF1831-97C5-ED4D-8714-125E576E3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38" y="1607215"/>
            <a:ext cx="2742837" cy="13931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A67669-939F-4F46-AB3E-BC6715A77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487" y="1509507"/>
            <a:ext cx="2359026" cy="17669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E44E0D1-CF1F-D040-804F-EC09DBAB0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189" y="3808115"/>
            <a:ext cx="2525785" cy="18919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891075-C7AF-FB44-BE25-7A04ECDC5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5991" y="3864065"/>
            <a:ext cx="2672614" cy="17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02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ruppo"/>
          <p:cNvGrpSpPr/>
          <p:nvPr/>
        </p:nvGrpSpPr>
        <p:grpSpPr>
          <a:xfrm>
            <a:off x="-11113" y="-1"/>
            <a:ext cx="9155113" cy="1143002"/>
            <a:chOff x="0" y="0"/>
            <a:chExt cx="9155112" cy="1143000"/>
          </a:xfrm>
        </p:grpSpPr>
        <p:sp>
          <p:nvSpPr>
            <p:cNvPr id="781" name="Rettangolo"/>
            <p:cNvSpPr/>
            <p:nvPr/>
          </p:nvSpPr>
          <p:spPr>
            <a:xfrm>
              <a:off x="0" y="-1"/>
              <a:ext cx="9155113" cy="1143002"/>
            </a:xfrm>
            <a:prstGeom prst="rect">
              <a:avLst/>
            </a:prstGeom>
            <a:solidFill>
              <a:srgbClr val="B307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82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5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787" name="GRAZIE PER L’ATTENZIONE"/>
          <p:cNvSpPr txBox="1"/>
          <p:nvPr/>
        </p:nvSpPr>
        <p:spPr>
          <a:xfrm>
            <a:off x="1428750" y="2286000"/>
            <a:ext cx="6000750" cy="151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/>
            </a:lvl1pPr>
          </a:lstStyle>
          <a:p>
            <a:r>
              <a:t>GRAZIE PER L’ATTENZIONE</a:t>
            </a:r>
          </a:p>
        </p:txBody>
      </p:sp>
      <p:sp>
        <p:nvSpPr>
          <p:cNvPr id="788" name="www.elisagalvan.it…"/>
          <p:cNvSpPr txBox="1"/>
          <p:nvPr/>
        </p:nvSpPr>
        <p:spPr>
          <a:xfrm>
            <a:off x="1000125" y="5000625"/>
            <a:ext cx="6143625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>www.elisagalvan.it</a:t>
            </a:r>
          </a:p>
          <a:p>
            <a:endParaRPr/>
          </a:p>
          <a:p>
            <a:r>
              <a:t>dott.galvan@gmail.com</a:t>
            </a:r>
          </a:p>
        </p:txBody>
      </p:sp>
      <p:pic>
        <p:nvPicPr>
          <p:cNvPr id="789" name="C:\Users\Elisa\Desktop\My job\ALTRO\VARIE\materiale per Poliambulatori\IMG_5414.png" descr="C:\Users\Elisa\Desktop\My job\ALTRO\VARIE\materiale per Poliambulatori\IMG_54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7562" y="4891087"/>
            <a:ext cx="1976438" cy="19669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8CAC4ED-2693-B044-963A-0522999EF8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63</a:t>
            </a:fld>
            <a:endParaRPr lang="it-IT"/>
          </a:p>
        </p:txBody>
      </p:sp>
      <p:sp>
        <p:nvSpPr>
          <p:cNvPr id="11" name="6/12/2018">
            <a:extLst>
              <a:ext uri="{FF2B5EF4-FFF2-40B4-BE49-F238E27FC236}">
                <a16:creationId xmlns:a16="http://schemas.microsoft.com/office/drawing/2014/main" id="{622E5662-5CE5-854F-AA63-90D9B058CC12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uppo"/>
          <p:cNvGrpSpPr/>
          <p:nvPr/>
        </p:nvGrpSpPr>
        <p:grpSpPr>
          <a:xfrm>
            <a:off x="-11113" y="-3"/>
            <a:ext cx="9155115" cy="1143006"/>
            <a:chOff x="0" y="-2"/>
            <a:chExt cx="9155114" cy="1143004"/>
          </a:xfrm>
        </p:grpSpPr>
        <p:grpSp>
          <p:nvGrpSpPr>
            <p:cNvPr id="134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32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" name="Malattie a trasmissione sessuale"/>
              <p:cNvSpPr txBox="1"/>
              <p:nvPr/>
            </p:nvSpPr>
            <p:spPr>
              <a:xfrm>
                <a:off x="3689013" y="371447"/>
                <a:ext cx="1777088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dirty="0"/>
                  <a:t>Metodi barriera</a:t>
                </a:r>
              </a:p>
            </p:txBody>
          </p:sp>
        </p:grpSp>
        <p:pic>
          <p:nvPicPr>
            <p:cNvPr id="135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40" name="Le Malattie Sessualmente Trasmissibili (MST), dette anche malattie veneree, sono malattie causate da virus, batteri, protozoi o parassiti che si possono trasmettere e contrarre attraverso l'attività sessuale, anche anale e orale.…"/>
          <p:cNvSpPr txBox="1"/>
          <p:nvPr/>
        </p:nvSpPr>
        <p:spPr>
          <a:xfrm>
            <a:off x="428625" y="1571625"/>
            <a:ext cx="8143875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Le </a:t>
            </a:r>
            <a:r>
              <a:rPr dirty="0" err="1"/>
              <a:t>Malattie</a:t>
            </a:r>
            <a:r>
              <a:rPr dirty="0"/>
              <a:t> </a:t>
            </a:r>
            <a:r>
              <a:rPr dirty="0" err="1"/>
              <a:t>Sessualmente</a:t>
            </a:r>
            <a:r>
              <a:rPr dirty="0"/>
              <a:t> </a:t>
            </a:r>
            <a:r>
              <a:rPr dirty="0" err="1"/>
              <a:t>Trasmissibili</a:t>
            </a:r>
            <a:r>
              <a:rPr dirty="0"/>
              <a:t> (MST), </a:t>
            </a:r>
            <a:r>
              <a:rPr dirty="0" err="1"/>
              <a:t>dette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malattie</a:t>
            </a:r>
            <a:r>
              <a:rPr dirty="0"/>
              <a:t> </a:t>
            </a:r>
            <a:r>
              <a:rPr dirty="0" err="1"/>
              <a:t>veneree</a:t>
            </a:r>
            <a:r>
              <a:rPr dirty="0"/>
              <a:t>,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malattie</a:t>
            </a:r>
            <a:r>
              <a:rPr dirty="0"/>
              <a:t> </a:t>
            </a:r>
            <a:r>
              <a:rPr dirty="0" err="1"/>
              <a:t>causate</a:t>
            </a:r>
            <a:r>
              <a:rPr dirty="0"/>
              <a:t> da virus, </a:t>
            </a:r>
            <a:r>
              <a:rPr dirty="0" err="1"/>
              <a:t>batteri</a:t>
            </a:r>
            <a:r>
              <a:rPr dirty="0"/>
              <a:t>, </a:t>
            </a:r>
            <a:r>
              <a:rPr dirty="0" err="1"/>
              <a:t>protozoi</a:t>
            </a:r>
            <a:r>
              <a:rPr dirty="0"/>
              <a:t> o </a:t>
            </a:r>
            <a:r>
              <a:rPr dirty="0" err="1"/>
              <a:t>parassiti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possono</a:t>
            </a:r>
            <a:r>
              <a:rPr dirty="0"/>
              <a:t> </a:t>
            </a:r>
            <a:r>
              <a:rPr dirty="0" err="1"/>
              <a:t>trasmettere</a:t>
            </a:r>
            <a:r>
              <a:rPr dirty="0"/>
              <a:t> e </a:t>
            </a:r>
            <a:r>
              <a:rPr dirty="0" err="1"/>
              <a:t>contrarre</a:t>
            </a:r>
            <a:r>
              <a:rPr dirty="0"/>
              <a:t> </a:t>
            </a:r>
            <a:r>
              <a:rPr dirty="0" err="1"/>
              <a:t>attraverso</a:t>
            </a:r>
            <a:r>
              <a:rPr dirty="0"/>
              <a:t> </a:t>
            </a:r>
            <a:r>
              <a:rPr dirty="0" err="1"/>
              <a:t>l'attività</a:t>
            </a:r>
            <a:r>
              <a:rPr dirty="0"/>
              <a:t> </a:t>
            </a:r>
            <a:r>
              <a:rPr dirty="0" err="1"/>
              <a:t>sessuale</a:t>
            </a:r>
            <a:r>
              <a:rPr dirty="0"/>
              <a:t>,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anale</a:t>
            </a:r>
            <a:r>
              <a:rPr dirty="0"/>
              <a:t> e </a:t>
            </a:r>
            <a:r>
              <a:rPr dirty="0" err="1"/>
              <a:t>orale</a:t>
            </a:r>
            <a:r>
              <a:rPr dirty="0"/>
              <a:t>.</a:t>
            </a:r>
            <a:endParaRPr lang="it-IT" dirty="0"/>
          </a:p>
          <a:p>
            <a:pPr>
              <a:defRPr sz="2000"/>
            </a:pPr>
            <a:endParaRPr lang="it-IT" dirty="0"/>
          </a:p>
          <a:p>
            <a:pPr>
              <a:defRPr sz="2000"/>
            </a:pPr>
            <a:r>
              <a:rPr lang="it-IT" dirty="0"/>
              <a:t>I microrganismi vengono portati all’interno del corpo attraverso il </a:t>
            </a:r>
            <a:r>
              <a:rPr lang="it-IT" u="sng" dirty="0"/>
              <a:t>liquido seminale,</a:t>
            </a:r>
            <a:r>
              <a:rPr lang="it-IT" dirty="0"/>
              <a:t> le </a:t>
            </a:r>
            <a:r>
              <a:rPr lang="it-IT" u="sng" dirty="0"/>
              <a:t>secrezioni vaginali o il sangue</a:t>
            </a:r>
            <a:r>
              <a:rPr lang="it-IT" dirty="0"/>
              <a:t>. </a:t>
            </a:r>
          </a:p>
          <a:p>
            <a:pPr>
              <a:defRPr sz="2000"/>
            </a:pPr>
            <a:endParaRPr lang="it-IT" dirty="0"/>
          </a:p>
          <a:p>
            <a:pPr>
              <a:defRPr sz="2000"/>
            </a:pPr>
            <a:r>
              <a:rPr lang="it-IT" dirty="0"/>
              <a:t>Il contagio può anche avvenire attraverso il </a:t>
            </a:r>
            <a:r>
              <a:rPr lang="it-IT" u="sng" dirty="0"/>
              <a:t>contatto tra le mucose</a:t>
            </a:r>
            <a:r>
              <a:rPr lang="it-IT" dirty="0"/>
              <a:t> che rivestono i genitali, la bocca o l’ano. </a:t>
            </a:r>
          </a:p>
          <a:p>
            <a:pPr>
              <a:defRPr sz="2000" u="sng"/>
            </a:pPr>
            <a:endParaRPr lang="it-IT" dirty="0"/>
          </a:p>
          <a:p>
            <a:pPr>
              <a:defRPr sz="2000" u="sng"/>
            </a:pPr>
            <a:r>
              <a:rPr lang="it-IT" dirty="0"/>
              <a:t>Il contagio e la possibilità di trasmissione sono indipendenti dall’assetto ormonale dell’organismo, pertanto non sono influenzabili dall’assunzione di preparati ormonali.</a:t>
            </a:r>
            <a:br>
              <a:rPr dirty="0"/>
            </a:br>
            <a:endParaRPr dirty="0"/>
          </a:p>
        </p:txBody>
      </p:sp>
      <p:pic>
        <p:nvPicPr>
          <p:cNvPr id="141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852124A-4F03-EB45-8065-5D35F8AFD6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sp>
        <p:nvSpPr>
          <p:cNvPr id="13" name="6/12/2018">
            <a:extLst>
              <a:ext uri="{FF2B5EF4-FFF2-40B4-BE49-F238E27FC236}">
                <a16:creationId xmlns:a16="http://schemas.microsoft.com/office/drawing/2014/main" id="{FD21ACCF-17AF-424C-99DD-B72337D423B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3"/>
            <a:ext cx="9155115" cy="1143006"/>
            <a:chOff x="0" y="-2"/>
            <a:chExt cx="9155114" cy="1143004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2"/>
              <a:ext cx="9155114" cy="1143004"/>
              <a:chOff x="0" y="-1"/>
              <a:chExt cx="9155113" cy="1143002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3683403" y="371447"/>
                <a:ext cx="1788308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dirty="0"/>
                  <a:t>Metodi barriera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530225" y="1606381"/>
            <a:ext cx="8072438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endParaRPr lang="it-IT" dirty="0"/>
          </a:p>
          <a:p>
            <a:pPr>
              <a:buSzPct val="100000"/>
              <a:buFont typeface="Arial"/>
              <a:buChar char="•"/>
              <a:defRPr sz="2000"/>
            </a:pPr>
            <a:r>
              <a:rPr lang="it-IT" dirty="0"/>
              <a:t> </a:t>
            </a:r>
            <a:r>
              <a:rPr lang="it-IT" u="sng" dirty="0"/>
              <a:t>Prettamente a trasmissione sessuale</a:t>
            </a:r>
            <a:r>
              <a:rPr lang="it-IT" dirty="0"/>
              <a:t>: sifilide, gonorrea, linfogranuloma venereo, ulcera molle. </a:t>
            </a:r>
          </a:p>
          <a:p>
            <a:pPr>
              <a:buSzPct val="100000"/>
              <a:defRPr sz="2000"/>
            </a:pPr>
            <a:endParaRPr lang="it-IT" dirty="0"/>
          </a:p>
          <a:p>
            <a:pPr>
              <a:defRPr sz="2000"/>
            </a:pPr>
            <a:endParaRPr lang="it-IT" dirty="0"/>
          </a:p>
          <a:p>
            <a:pPr>
              <a:buSzPct val="100000"/>
              <a:buFont typeface="Arial"/>
              <a:buChar char="•"/>
              <a:defRPr sz="2000"/>
            </a:pPr>
            <a:r>
              <a:rPr lang="it-IT" dirty="0"/>
              <a:t> </a:t>
            </a:r>
            <a:r>
              <a:rPr lang="it-IT" u="sng" dirty="0"/>
              <a:t>Sono trasmissibili sessualmente, ma anche in altro modo</a:t>
            </a:r>
            <a:r>
              <a:rPr lang="it-IT" dirty="0"/>
              <a:t>: uretriti aspecifiche, Herpes </a:t>
            </a:r>
            <a:r>
              <a:rPr lang="it-IT" dirty="0" err="1"/>
              <a:t>genitalis</a:t>
            </a:r>
            <a:r>
              <a:rPr lang="it-IT" dirty="0"/>
              <a:t>, </a:t>
            </a:r>
            <a:r>
              <a:rPr lang="it-IT" dirty="0">
                <a:highlight>
                  <a:srgbClr val="00FFFF"/>
                </a:highlight>
              </a:rPr>
              <a:t>HPV</a:t>
            </a:r>
            <a:r>
              <a:rPr lang="it-IT" dirty="0"/>
              <a:t>, scabbia, pediculosi, infezioni delle vie genitali da Candida, Trichomonas,</a:t>
            </a:r>
            <a:r>
              <a:rPr lang="it-IT" dirty="0">
                <a:highlight>
                  <a:srgbClr val="00FFFF"/>
                </a:highlight>
              </a:rPr>
              <a:t> </a:t>
            </a:r>
            <a:r>
              <a:rPr lang="it-IT" dirty="0" err="1">
                <a:highlight>
                  <a:srgbClr val="00FFFF"/>
                </a:highlight>
              </a:rPr>
              <a:t>Chlamydia</a:t>
            </a:r>
            <a:r>
              <a:rPr lang="it-IT" dirty="0"/>
              <a:t>, </a:t>
            </a:r>
            <a:r>
              <a:rPr lang="it-IT" dirty="0" err="1"/>
              <a:t>Mycoplasmi</a:t>
            </a:r>
            <a:r>
              <a:rPr lang="it-IT" dirty="0"/>
              <a:t> genitali, epatiti virali, HIV.</a:t>
            </a:r>
          </a:p>
        </p:txBody>
      </p:sp>
      <p:pic>
        <p:nvPicPr>
          <p:cNvPr id="152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sp>
        <p:nvSpPr>
          <p:cNvPr id="12" name="6/12/2018">
            <a:extLst>
              <a:ext uri="{FF2B5EF4-FFF2-40B4-BE49-F238E27FC236}">
                <a16:creationId xmlns:a16="http://schemas.microsoft.com/office/drawing/2014/main" id="{3F1A0706-F9BA-6740-B6AB-4270783264A1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A5466A-6B66-C84C-B78D-953E4664C9B9}"/>
              </a:ext>
            </a:extLst>
          </p:cNvPr>
          <p:cNvSpPr txBox="1"/>
          <p:nvPr/>
        </p:nvSpPr>
        <p:spPr>
          <a:xfrm>
            <a:off x="3846786" y="4653170"/>
            <a:ext cx="1713186" cy="923330"/>
          </a:xfrm>
          <a:prstGeom prst="rect">
            <a:avLst/>
          </a:prstGeom>
          <a:ln w="28575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r>
              <a:rPr lang="it-IT" dirty="0"/>
              <a:t>NB: PID E INFERTILITA’ TUBARICA!!!!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C2C0BC-0229-B147-8E60-83F39D069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594" y="4580802"/>
            <a:ext cx="1890329" cy="22683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3FFE51-E6DA-6C4A-9F2C-EAA04564A2BB}"/>
              </a:ext>
            </a:extLst>
          </p:cNvPr>
          <p:cNvSpPr txBox="1"/>
          <p:nvPr/>
        </p:nvSpPr>
        <p:spPr>
          <a:xfrm>
            <a:off x="5460599" y="6400413"/>
            <a:ext cx="2159401" cy="4575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l"/>
            <a:endParaRPr lang="it-IT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"/>
          <p:cNvGrpSpPr/>
          <p:nvPr/>
        </p:nvGrpSpPr>
        <p:grpSpPr>
          <a:xfrm>
            <a:off x="-11113" y="-50801"/>
            <a:ext cx="9155113" cy="1143002"/>
            <a:chOff x="0" y="0"/>
            <a:chExt cx="9155112" cy="1143000"/>
          </a:xfrm>
        </p:grpSpPr>
        <p:grpSp>
          <p:nvGrpSpPr>
            <p:cNvPr id="145" name="Gruppo"/>
            <p:cNvGrpSpPr/>
            <p:nvPr/>
          </p:nvGrpSpPr>
          <p:grpSpPr>
            <a:xfrm>
              <a:off x="0" y="-1"/>
              <a:ext cx="9155113" cy="1143002"/>
              <a:chOff x="0" y="0"/>
              <a:chExt cx="9155112" cy="1143000"/>
            </a:xfrm>
          </p:grpSpPr>
          <p:sp>
            <p:nvSpPr>
              <p:cNvPr id="143" name="Rettangolo"/>
              <p:cNvSpPr/>
              <p:nvPr/>
            </p:nvSpPr>
            <p:spPr>
              <a:xfrm>
                <a:off x="0" y="-1"/>
                <a:ext cx="9155113" cy="1143002"/>
              </a:xfrm>
              <a:prstGeom prst="rect">
                <a:avLst/>
              </a:prstGeom>
              <a:solidFill>
                <a:srgbClr val="B3071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4" name="Malattie a trasmissione sessuale"/>
              <p:cNvSpPr txBox="1"/>
              <p:nvPr/>
            </p:nvSpPr>
            <p:spPr>
              <a:xfrm>
                <a:off x="2636733" y="379730"/>
                <a:ext cx="3881647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Malattie a trasmissione sessuale</a:t>
                </a:r>
              </a:p>
            </p:txBody>
          </p:sp>
        </p:grpSp>
        <p:pic>
          <p:nvPicPr>
            <p:cNvPr id="146" name="SigilloLogoLAST_WhiteOK" descr="SigilloLogoLAST_WhiteOK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633"/>
            <a:stretch>
              <a:fillRect/>
            </a:stretch>
          </p:blipFill>
          <p:spPr>
            <a:xfrm>
              <a:off x="225395" y="71439"/>
              <a:ext cx="1130606" cy="1000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Dott.ssa Elisa Galvan"/>
          <p:cNvSpPr txBox="1"/>
          <p:nvPr/>
        </p:nvSpPr>
        <p:spPr>
          <a:xfrm>
            <a:off x="3124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t>Dott.ssa Elisa Galvan</a:t>
            </a:r>
          </a:p>
        </p:txBody>
      </p:sp>
      <p:sp>
        <p:nvSpPr>
          <p:cNvPr id="151" name="MODALITA’  DI TRASMISSIONE DELLE MTS:…"/>
          <p:cNvSpPr txBox="1"/>
          <p:nvPr/>
        </p:nvSpPr>
        <p:spPr>
          <a:xfrm>
            <a:off x="482371" y="1346048"/>
            <a:ext cx="80724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rPr lang="it-IT" dirty="0"/>
              <a:t>HPV: HUMAN PAPILLOMA VIRUS</a:t>
            </a:r>
          </a:p>
          <a:p>
            <a:pPr algn="ctr">
              <a:defRPr sz="2000" b="1"/>
            </a:pPr>
            <a:endParaRPr lang="it-IT" dirty="0"/>
          </a:p>
          <a:p>
            <a:pPr algn="ctr">
              <a:defRPr sz="2000" b="1"/>
            </a:pPr>
            <a:endParaRPr lang="it-IT" dirty="0"/>
          </a:p>
        </p:txBody>
      </p:sp>
      <p:pic>
        <p:nvPicPr>
          <p:cNvPr id="152" name="Immagine correlata" descr="Immagine correlat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500" y="5715000"/>
            <a:ext cx="1841500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05E6B7-A00C-EF46-AEB3-D27A6F0252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7476FA-5BE5-484B-89B0-E4E607E1C166}"/>
              </a:ext>
            </a:extLst>
          </p:cNvPr>
          <p:cNvSpPr txBox="1"/>
          <p:nvPr/>
        </p:nvSpPr>
        <p:spPr>
          <a:xfrm>
            <a:off x="912649" y="2290664"/>
            <a:ext cx="6663558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Famiglia di circa 130 virus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000" dirty="0"/>
              <a:t>Basso rischio: 6-11 </a:t>
            </a:r>
            <a:r>
              <a:rPr lang="it-IT" sz="2000" dirty="0">
                <a:sym typeface="Wingdings" pitchFamily="2" charset="2"/>
              </a:rPr>
              <a:t> condilomi/verruche (lesioni benigne)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000" dirty="0">
              <a:sym typeface="Wingdings" pitchFamily="2" charset="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000" dirty="0">
              <a:sym typeface="Wingdings" pitchFamily="2" charset="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000" dirty="0">
              <a:sym typeface="Wingdings" pitchFamily="2" charset="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000" dirty="0">
              <a:sym typeface="Wingdings" pitchFamily="2" charset="2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000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Alto rischio: 16-18 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lesioni precancerose/carcinoma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037C71-57F6-DA42-8579-6FDD3E9E2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14" y="3415968"/>
            <a:ext cx="1610072" cy="1273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1FF9AA-6B71-C944-BEA4-09A369FE4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07" y="3448421"/>
            <a:ext cx="1865887" cy="13048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08336E-EA6F-D941-A5F8-18492D7B9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276" y="5344274"/>
            <a:ext cx="2658518" cy="13292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01BBAD-BDD6-BF4A-95F0-E19E0E64C9A4}"/>
              </a:ext>
            </a:extLst>
          </p:cNvPr>
          <p:cNvSpPr txBox="1"/>
          <p:nvPr/>
        </p:nvSpPr>
        <p:spPr>
          <a:xfrm>
            <a:off x="7544994" y="1552428"/>
            <a:ext cx="175564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NB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anche in altri distretti corporei!!!</a:t>
            </a:r>
          </a:p>
        </p:txBody>
      </p:sp>
      <p:pic>
        <p:nvPicPr>
          <p:cNvPr id="20" name="Risultati immagini per condilomi genitali" descr="Risultati immagini per condilomi genitali">
            <a:extLst>
              <a:ext uri="{FF2B5EF4-FFF2-40B4-BE49-F238E27FC236}">
                <a16:creationId xmlns:a16="http://schemas.microsoft.com/office/drawing/2014/main" id="{195CAB18-F332-C948-8E4E-0C8D32F5C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6654" y="3456334"/>
            <a:ext cx="1644921" cy="129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7958EB-397C-B24A-8D8E-A33C8300A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1413" y="3415968"/>
            <a:ext cx="2047540" cy="138752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0E8281D-1F32-3E44-BC1B-DD3B5435DF94}"/>
              </a:ext>
            </a:extLst>
          </p:cNvPr>
          <p:cNvSpPr txBox="1"/>
          <p:nvPr/>
        </p:nvSpPr>
        <p:spPr>
          <a:xfrm>
            <a:off x="1172433" y="5441011"/>
            <a:ext cx="175564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NB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FillTx/>
                <a:latin typeface="+mn-lt"/>
                <a:ea typeface="+mn-ea"/>
                <a:cs typeface="+mn-cs"/>
                <a:sym typeface="Calibri"/>
              </a:rPr>
              <a:t>HPV e infertilità maschile</a:t>
            </a:r>
          </a:p>
        </p:txBody>
      </p:sp>
      <p:sp>
        <p:nvSpPr>
          <p:cNvPr id="21" name="6/12/2018">
            <a:extLst>
              <a:ext uri="{FF2B5EF4-FFF2-40B4-BE49-F238E27FC236}">
                <a16:creationId xmlns:a16="http://schemas.microsoft.com/office/drawing/2014/main" id="{33C20A4D-6908-4C49-872A-4F252A6391AD}"/>
              </a:ext>
            </a:extLst>
          </p:cNvPr>
          <p:cNvSpPr txBox="1"/>
          <p:nvPr/>
        </p:nvSpPr>
        <p:spPr>
          <a:xfrm>
            <a:off x="448296" y="6400413"/>
            <a:ext cx="21336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it-IT" dirty="0"/>
              <a:t>19/11/2020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9876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lIns="45719" rIns="45719" anchor="ctr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3263</Words>
  <Application>Microsoft Macintosh PowerPoint</Application>
  <PresentationFormat>Presentazione su schermo (4:3)</PresentationFormat>
  <Paragraphs>697</Paragraphs>
  <Slides>63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70" baseType="lpstr">
      <vt:lpstr>Arial</vt:lpstr>
      <vt:lpstr>Calibri</vt:lpstr>
      <vt:lpstr>Helvetica</vt:lpstr>
      <vt:lpstr>Times</vt:lpstr>
      <vt:lpstr>Times New Roman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 Metodi Naturali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Elisa Galvan</cp:lastModifiedBy>
  <cp:revision>49</cp:revision>
  <cp:lastPrinted>2020-11-16T22:02:44Z</cp:lastPrinted>
  <dcterms:modified xsi:type="dcterms:W3CDTF">2020-11-19T14:25:53Z</dcterms:modified>
</cp:coreProperties>
</file>