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9"/>
  </p:notesMasterIdLst>
  <p:handoutMasterIdLst>
    <p:handoutMasterId r:id="rId20"/>
  </p:handoutMasterIdLst>
  <p:sldIdLst>
    <p:sldId id="412" r:id="rId2"/>
    <p:sldId id="415" r:id="rId3"/>
    <p:sldId id="406" r:id="rId4"/>
    <p:sldId id="416" r:id="rId5"/>
    <p:sldId id="414" r:id="rId6"/>
    <p:sldId id="417" r:id="rId7"/>
    <p:sldId id="408" r:id="rId8"/>
    <p:sldId id="40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000000"/>
    <a:srgbClr val="AFCDEF"/>
    <a:srgbClr val="A4F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45191" autoAdjust="0"/>
  </p:normalViewPr>
  <p:slideViewPr>
    <p:cSldViewPr>
      <p:cViewPr varScale="1">
        <p:scale>
          <a:sx n="66" d="100"/>
          <a:sy n="66" d="100"/>
        </p:scale>
        <p:origin x="-12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la%20di%20lavo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20-30 anni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ECCITAZIONE: COMPONENTE MENTALE</c:v>
                </c:pt>
                <c:pt idx="1">
                  <c:v>ECCITAZIONE: COMPONENTE RELAZIONALE</c:v>
                </c:pt>
                <c:pt idx="2">
                  <c:v>ECCITAZIONE:FATTORE CONTESTO</c:v>
                </c:pt>
                <c:pt idx="3">
                  <c:v>INIBIZIONE: FATTORI RELAZIONALI</c:v>
                </c:pt>
                <c:pt idx="4">
                  <c:v>DESIDERIO: FATTORE CONTESTO</c:v>
                </c:pt>
                <c:pt idx="5">
                  <c:v>DESIRERIO: FATTORI RELAZIONALI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59.52</c:v>
                </c:pt>
                <c:pt idx="1">
                  <c:v>30.95</c:v>
                </c:pt>
                <c:pt idx="2">
                  <c:v>42.849999999999994</c:v>
                </c:pt>
                <c:pt idx="3">
                  <c:v>47.61</c:v>
                </c:pt>
                <c:pt idx="4">
                  <c:v>47.61</c:v>
                </c:pt>
                <c:pt idx="5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30-40 anni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ECCITAZIONE: COMPONENTE MENTALE</c:v>
                </c:pt>
                <c:pt idx="1">
                  <c:v>ECCITAZIONE: COMPONENTE RELAZIONALE</c:v>
                </c:pt>
                <c:pt idx="2">
                  <c:v>ECCITAZIONE:FATTORE CONTESTO</c:v>
                </c:pt>
                <c:pt idx="3">
                  <c:v>INIBIZIONE: FATTORI RELAZIONALI</c:v>
                </c:pt>
                <c:pt idx="4">
                  <c:v>DESIDERIO: FATTORE CONTESTO</c:v>
                </c:pt>
                <c:pt idx="5">
                  <c:v>DESIRERIO: FATTORI RELAZIONALI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68.960000000000022</c:v>
                </c:pt>
                <c:pt idx="1">
                  <c:v>41.37</c:v>
                </c:pt>
                <c:pt idx="2">
                  <c:v>55.17</c:v>
                </c:pt>
                <c:pt idx="3">
                  <c:v>68.960000000000022</c:v>
                </c:pt>
                <c:pt idx="4">
                  <c:v>51.720000000000013</c:v>
                </c:pt>
                <c:pt idx="5">
                  <c:v>62.06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40-50 anni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ECCITAZIONE: COMPONENTE MENTALE</c:v>
                </c:pt>
                <c:pt idx="1">
                  <c:v>ECCITAZIONE: COMPONENTE RELAZIONALE</c:v>
                </c:pt>
                <c:pt idx="2">
                  <c:v>ECCITAZIONE:FATTORE CONTESTO</c:v>
                </c:pt>
                <c:pt idx="3">
                  <c:v>INIBIZIONE: FATTORI RELAZIONALI</c:v>
                </c:pt>
                <c:pt idx="4">
                  <c:v>DESIDERIO: FATTORE CONTESTO</c:v>
                </c:pt>
                <c:pt idx="5">
                  <c:v>DESIRERIO: FATTORI RELAZIONALI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78.11999999999999</c:v>
                </c:pt>
                <c:pt idx="1">
                  <c:v>53.120000000000012</c:v>
                </c:pt>
                <c:pt idx="2">
                  <c:v>53.120000000000012</c:v>
                </c:pt>
                <c:pt idx="3">
                  <c:v>71.86999999999999</c:v>
                </c:pt>
                <c:pt idx="4">
                  <c:v>68.75</c:v>
                </c:pt>
                <c:pt idx="5">
                  <c:v>62.5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over 50 anni</c:v>
                </c:pt>
              </c:strCache>
            </c:strRef>
          </c:tx>
          <c:cat>
            <c:strRef>
              <c:f>Foglio1!$A$2:$A$7</c:f>
              <c:strCache>
                <c:ptCount val="6"/>
                <c:pt idx="0">
                  <c:v>ECCITAZIONE: COMPONENTE MENTALE</c:v>
                </c:pt>
                <c:pt idx="1">
                  <c:v>ECCITAZIONE: COMPONENTE RELAZIONALE</c:v>
                </c:pt>
                <c:pt idx="2">
                  <c:v>ECCITAZIONE:FATTORE CONTESTO</c:v>
                </c:pt>
                <c:pt idx="3">
                  <c:v>INIBIZIONE: FATTORI RELAZIONALI</c:v>
                </c:pt>
                <c:pt idx="4">
                  <c:v>DESIDERIO: FATTORE CONTESTO</c:v>
                </c:pt>
                <c:pt idx="5">
                  <c:v>DESIRERIO: FATTORI RELAZIONALI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86.66</c:v>
                </c:pt>
                <c:pt idx="1">
                  <c:v>72.72</c:v>
                </c:pt>
                <c:pt idx="2">
                  <c:v>69.69</c:v>
                </c:pt>
                <c:pt idx="3">
                  <c:v>89.66</c:v>
                </c:pt>
                <c:pt idx="4">
                  <c:v>66.66</c:v>
                </c:pt>
                <c:pt idx="5">
                  <c:v>81.81</c:v>
                </c:pt>
              </c:numCache>
            </c:numRef>
          </c:val>
        </c:ser>
        <c:dLbls>
          <c:showVal val="1"/>
        </c:dLbls>
        <c:gapWidth val="75"/>
        <c:axId val="158063616"/>
        <c:axId val="158370816"/>
      </c:barChart>
      <c:catAx>
        <c:axId val="158063616"/>
        <c:scaling>
          <c:orientation val="minMax"/>
        </c:scaling>
        <c:axPos val="b"/>
        <c:majorTickMark val="none"/>
        <c:tickLblPos val="nextTo"/>
        <c:crossAx val="158370816"/>
        <c:crosses val="autoZero"/>
        <c:auto val="1"/>
        <c:lblAlgn val="ctr"/>
        <c:lblOffset val="100"/>
      </c:catAx>
      <c:valAx>
        <c:axId val="158370816"/>
        <c:scaling>
          <c:orientation val="minMax"/>
        </c:scaling>
        <c:axPos val="l"/>
        <c:numFmt formatCode="General" sourceLinked="1"/>
        <c:majorTickMark val="none"/>
        <c:tickLblPos val="nextTo"/>
        <c:crossAx val="15806361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C9C3E8-3C5E-41E4-A8B5-1DC60B5677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1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F9E06F-D3A1-4000-8226-6535BE44EA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1B763-F3B7-48B5-AE5F-73DD48F6619C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2EA54-B50D-4236-92B1-1F90511F8A97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8874-A839-433E-960B-4A7AFC3D84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E6E37-604E-435B-B6DA-49DF2705D5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BEA7-96F5-4424-8A09-D73D854F60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1660-F717-4FDC-940D-5C96A41C26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820A-89CF-4F87-B714-C667AAA8D9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EA0DD-5E1C-478D-9A17-3D26A32EF9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DF90F-CD53-4594-8BDB-D6455C9659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BA717-0550-4A4F-91E9-27307ED7C3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92CCA-9223-4171-A864-F67FA7B95E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8F48A-1EAB-41E1-A998-8A22DBC0F8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B204F-89BC-49FF-83A0-9895556228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4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44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09D7175-75A1-4C36-BE0B-B883319CB6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latin typeface="Tahoma" pitchFamily="34" charset="0"/>
              </a:rPr>
              <a:t>Modello del Duplice Controllo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4000" dirty="0" smtClean="0">
                <a:latin typeface="Tahoma" pitchFamily="34" charset="0"/>
              </a:rPr>
              <a:t>(</a:t>
            </a:r>
            <a:r>
              <a:rPr lang="it-IT" sz="4000" dirty="0" err="1" smtClean="0">
                <a:latin typeface="Tahoma" pitchFamily="34" charset="0"/>
              </a:rPr>
              <a:t>Bancroft</a:t>
            </a:r>
            <a:r>
              <a:rPr lang="it-IT" sz="4000" dirty="0" smtClean="0">
                <a:latin typeface="Tahoma" pitchFamily="34" charset="0"/>
              </a:rPr>
              <a:t>, Janssen, 2000)</a:t>
            </a:r>
            <a:endParaRPr lang="it-IT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it-IT" sz="2800" dirty="0" smtClean="0">
                <a:effectLst/>
                <a:latin typeface="Tahoma" pitchFamily="34" charset="0"/>
              </a:rPr>
              <a:t>	</a:t>
            </a:r>
            <a:r>
              <a:rPr lang="it-IT" sz="2800" u="sng" dirty="0" smtClean="0">
                <a:effectLst/>
                <a:latin typeface="Tahoma" pitchFamily="34" charset="0"/>
              </a:rPr>
              <a:t>Modello stato/tratto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it-IT" sz="2800" u="sng" dirty="0" smtClean="0">
                <a:effectLst/>
                <a:latin typeface="Tahoma" pitchFamily="34" charset="0"/>
              </a:rPr>
              <a:t>Tratto</a:t>
            </a:r>
            <a:r>
              <a:rPr lang="it-IT" sz="2800" dirty="0" smtClean="0">
                <a:effectLst/>
                <a:latin typeface="Tahoma" pitchFamily="34" charset="0"/>
              </a:rPr>
              <a:t>: disposizione a base biologica (modificata dall’apprendimento) tipica di ogni individuo e stabile nel tempo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it-IT" sz="2800" u="sng" dirty="0" smtClean="0">
                <a:effectLst/>
                <a:latin typeface="Tahoma" pitchFamily="34" charset="0"/>
              </a:rPr>
              <a:t>Stato</a:t>
            </a:r>
            <a:r>
              <a:rPr lang="it-IT" sz="2800" dirty="0" smtClean="0">
                <a:effectLst/>
                <a:latin typeface="Tahoma" pitchFamily="34" charset="0"/>
              </a:rPr>
              <a:t>: condizione transitoria dipendente dal contesto e dallo stimolo.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it-IT" sz="2800" dirty="0" smtClean="0">
              <a:effectLst/>
              <a:latin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it-IT" sz="2800" dirty="0" smtClean="0">
                <a:effectLst/>
                <a:latin typeface="Tahoma" pitchFamily="34" charset="0"/>
              </a:rPr>
              <a:t>I meccanismi eccitatori e inibitori sono ortogonali a livello di tratto ma interconnessi a livello di stato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202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marL="195843" indent="-195843"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Indicatori dell'eccitazione sessuale</a:t>
            </a:r>
          </a:p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it-I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Molti indicatori sono stati forniti dalle donne di tutti i gruppi, in particolare suddivisibili in:</a:t>
            </a:r>
          </a:p>
          <a:p>
            <a:pPr marL="266700" indent="-266700">
              <a:lnSpc>
                <a:spcPct val="140000"/>
              </a:lnSpc>
              <a:buClr>
                <a:srgbClr val="00B0F0"/>
              </a:buClr>
              <a:buSzPct val="45000"/>
              <a:buFont typeface="Wingdings" pitchFamily="2" charset="2"/>
              <a:buChar char="n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indicatori fisici (genitali e non genitali, di cui la lubrificazione è solo uno degli indicatori)</a:t>
            </a:r>
          </a:p>
          <a:p>
            <a:pPr marL="266700" indent="-266700">
              <a:lnSpc>
                <a:spcPct val="140000"/>
              </a:lnSpc>
              <a:buClr>
                <a:srgbClr val="00B0F0"/>
              </a:buClr>
              <a:buSzPct val="45000"/>
              <a:buFont typeface="Wingdings" pitchFamily="2" charset="2"/>
              <a:buChar char="n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cognitivi/emozionali (distrazione, nervosismo...)</a:t>
            </a:r>
          </a:p>
          <a:p>
            <a:pPr marL="266700" indent="-266700">
              <a:lnSpc>
                <a:spcPct val="140000"/>
              </a:lnSpc>
              <a:buClr>
                <a:srgbClr val="00B0F0"/>
              </a:buClr>
              <a:buSzPct val="45000"/>
              <a:buFont typeface="Wingdings" pitchFamily="2" charset="2"/>
              <a:buChar char="n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comportamentali (sospiri, gemiti...)</a:t>
            </a:r>
          </a:p>
          <a:p>
            <a:pPr marL="195843" indent="-195843"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it-IT" sz="2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8228013" cy="5857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alcune donne alcuni fattori presentati risultano essere eccitanti, per altre gli stessi risultano inibenti o viceversa, oppure per un'altra porzione di partecipanti un fattore poteva essere sia eccitante sia inibente a seconda delle situazioni. </a:t>
            </a:r>
          </a:p>
          <a:p>
            <a:pPr>
              <a:lnSpc>
                <a:spcPct val="140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esempio, la possibilità di essere viste o sentite durante l'attività sessuale è eccitante per alcune donne e inibente per altre.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476250"/>
            <a:ext cx="7543800" cy="1260475"/>
          </a:xfrm>
        </p:spPr>
        <p:txBody>
          <a:bodyPr/>
          <a:lstStyle/>
          <a:p>
            <a:pPr algn="ctr">
              <a:defRPr/>
            </a:pPr>
            <a:r>
              <a:rPr lang="it-IT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Panzeri </a:t>
            </a:r>
            <a:r>
              <a:rPr lang="it-IT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et</a:t>
            </a:r>
            <a:r>
              <a:rPr lang="it-IT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al. 2013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Rivista di Sessuologia Clinica, 20, 55-72</a:t>
            </a:r>
            <a:b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8715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Replicato studio su donne con risultati analoghi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Panzeri M., Fontanesi L. (2013). La sessualità femminile: fattori eccitanti e inibenti. Uno studio tramite </a:t>
            </a:r>
            <a:r>
              <a:rPr lang="it-IT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focus </a:t>
            </a:r>
            <a:r>
              <a:rPr lang="it-IT" sz="2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group</a:t>
            </a:r>
            <a:r>
              <a:rPr lang="it-IT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 donne italiane. </a:t>
            </a:r>
            <a:r>
              <a:rPr lang="it-IT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Rivista di Sessuologia Clinica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20 (2), 55-72.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71550" y="3213100"/>
            <a:ext cx="81724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15438" cy="5715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solidFill>
                  <a:srgbClr val="FF6600"/>
                </a:solidFill>
                <a:latin typeface="Tahoma" pitchFamily="34" charset="0"/>
              </a:rPr>
              <a:t/>
            </a:r>
            <a:br>
              <a:rPr lang="it-IT" sz="2000" dirty="0" smtClean="0">
                <a:solidFill>
                  <a:srgbClr val="FF6600"/>
                </a:solidFill>
                <a:latin typeface="Tahoma" pitchFamily="34" charset="0"/>
              </a:rPr>
            </a:br>
            <a:r>
              <a:rPr lang="it-IT" sz="2000" dirty="0" smtClean="0">
                <a:latin typeface="Tahoma" pitchFamily="34" charset="0"/>
              </a:rPr>
              <a:t>	</a:t>
            </a:r>
            <a:br>
              <a:rPr lang="it-IT" sz="2000" dirty="0" smtClean="0">
                <a:latin typeface="Tahoma" pitchFamily="34" charset="0"/>
              </a:rPr>
            </a:br>
            <a:r>
              <a:rPr lang="it-IT" sz="2000" dirty="0" smtClean="0">
                <a:latin typeface="Tahoma" pitchFamily="34" charset="0"/>
              </a:rPr>
              <a:t>	  	</a:t>
            </a:r>
            <a:endParaRPr lang="it-IT" sz="2000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48680"/>
            <a:ext cx="4356100" cy="5544616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Baci e carezze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Situazioni spontanee, non programmate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Aspetto fisico del partner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Odore/profumo del partner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Sentire il piacere del partner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Complicità/condivisione di fantasie sessuali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548680"/>
            <a:ext cx="4643437" cy="5544616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419100" indent="-4191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Pensieri/preoccupa-zioni</a:t>
            </a:r>
          </a:p>
          <a:p>
            <a:pPr marL="419100" indent="-4191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Sentirsi in disordine, non a posto</a:t>
            </a:r>
          </a:p>
          <a:p>
            <a:pPr marL="419100" indent="-4191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Caratteristiche del partner</a:t>
            </a:r>
          </a:p>
          <a:p>
            <a:pPr marL="419100" indent="-4191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err="1" smtClean="0">
                <a:latin typeface="Tahoma" pitchFamily="34" charset="0"/>
              </a:rPr>
              <a:t>Comportam</a:t>
            </a:r>
            <a:r>
              <a:rPr lang="it-IT" dirty="0" smtClean="0">
                <a:latin typeface="Tahoma" pitchFamily="34" charset="0"/>
              </a:rPr>
              <a:t>./atteggiamento del partner durante il sesso</a:t>
            </a:r>
          </a:p>
          <a:p>
            <a:pPr marL="419100" indent="-4191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Luogo/situazione sfavorevole</a:t>
            </a:r>
          </a:p>
          <a:p>
            <a:pPr marL="419100" indent="-4191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it-IT" dirty="0" smtClean="0">
                <a:latin typeface="Tahoma" pitchFamily="34" charset="0"/>
              </a:rPr>
              <a:t>Parole sbagliate del partner</a:t>
            </a:r>
          </a:p>
        </p:txBody>
      </p:sp>
      <p:sp>
        <p:nvSpPr>
          <p:cNvPr id="23559" name="CasellaDiTesto 11"/>
          <p:cNvSpPr txBox="1">
            <a:spLocks noChangeArrowheads="1"/>
          </p:cNvSpPr>
          <p:nvPr/>
        </p:nvSpPr>
        <p:spPr bwMode="auto">
          <a:xfrm>
            <a:off x="214313" y="4286250"/>
            <a:ext cx="8001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0" y="0"/>
            <a:ext cx="871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FATTORI FACILITATI 	FATTORI </a:t>
            </a:r>
            <a:r>
              <a:rPr lang="it-IT" sz="2800" b="1" dirty="0" smtClean="0"/>
              <a:t>INIBENTI</a:t>
            </a:r>
            <a:endParaRPr lang="it-IT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604448" cy="5294734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Rischio di essere viste o sentite fare sesso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Programmazione dell’attività sessuale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Litigata con il partner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Umore negativo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Alcool</a:t>
            </a:r>
          </a:p>
          <a:p>
            <a:pPr marL="0" indent="365125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Atteggiamento dominante del partner nel </a:t>
            </a:r>
          </a:p>
          <a:p>
            <a:pPr marL="0" indent="365125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800" dirty="0" smtClean="0">
                <a:latin typeface="Tahoma" pitchFamily="34" charset="0"/>
              </a:rPr>
              <a:t>sesso 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Ormoni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Rapporto sessuale occasionale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Luogo insolito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800" dirty="0" smtClean="0">
              <a:latin typeface="Tahoma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0825" cy="1340768"/>
          </a:xfrm>
        </p:spPr>
        <p:txBody>
          <a:bodyPr/>
          <a:lstStyle/>
          <a:p>
            <a:pPr algn="ctr" eaLnBrk="1" hangingPunct="1">
              <a:tabLst>
                <a:tab pos="365125" algn="l"/>
                <a:tab pos="4489450" algn="l"/>
              </a:tabLst>
              <a:defRPr/>
            </a:pPr>
            <a:r>
              <a:rPr lang="it-IT" dirty="0" smtClean="0">
                <a:solidFill>
                  <a:schemeClr val="tx1"/>
                </a:solidFill>
                <a:latin typeface="Tahoma" pitchFamily="34" charset="0"/>
              </a:rPr>
              <a:t>Fattori ambivalenti</a:t>
            </a:r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Pappalardo Panzeri</a:t>
            </a:r>
            <a:r>
              <a:rPr lang="it-IT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Journal of Sexual Medicine, 12, 241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/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Focus </a:t>
            </a:r>
            <a:r>
              <a:rPr lang="it-IT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group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su uomini:</a:t>
            </a:r>
          </a:p>
          <a:p>
            <a:pPr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che eccitano e inibiscono</a:t>
            </a:r>
          </a:p>
          <a:p>
            <a:pPr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 cosa un uomo capisce di essere eccitato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96654199"/>
              </p:ext>
            </p:extLst>
          </p:nvPr>
        </p:nvGraphicFramePr>
        <p:xfrm>
          <a:off x="179512" y="1052736"/>
          <a:ext cx="8856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Janssen et al. 2008</a:t>
            </a:r>
            <a:r>
              <a:rPr lang="en-US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6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Archive of Sexual Behavior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37, 252-265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Trova risultati analoghi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84963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ahoma" pitchFamily="34" charset="0"/>
              </a:rPr>
              <a:t>Attenzione alla variabilità interindividuale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</a:rPr>
              <a:t>	Diversi livelli di analisi: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Inferiore (molecolare): risposta sessuale controllata da processi neurofisiologi di inibizione e eccitazione;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Intermedio: interazioni complesse tra l’attivazione della norepinefrina, la disinibizione della dopamina, il testosterone, i </a:t>
            </a:r>
            <a:r>
              <a:rPr lang="it-IT" sz="2800" dirty="0" err="1" smtClean="0">
                <a:latin typeface="Tahoma" pitchFamily="34" charset="0"/>
              </a:rPr>
              <a:t>neuropeptidi</a:t>
            </a:r>
            <a:r>
              <a:rPr lang="it-IT" sz="2800" dirty="0" smtClean="0">
                <a:latin typeface="Tahoma" pitchFamily="34" charset="0"/>
              </a:rPr>
              <a:t>, la serotonina e meccanismi periferici;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it-IT" sz="2800" dirty="0" smtClean="0">
                <a:latin typeface="Tahoma" pitchFamily="34" charset="0"/>
              </a:rPr>
              <a:t>Superiore (molare): equilibrio fra i sistemi centrali di inibizione e di eccitazione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844675"/>
            <a:ext cx="7988300" cy="5013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5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5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500" dirty="0" smtClean="0">
              <a:latin typeface="Tahoma" pitchFamily="34" charset="0"/>
            </a:endParaRPr>
          </a:p>
        </p:txBody>
      </p:sp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755650" y="1773238"/>
            <a:ext cx="3275013" cy="15684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Meccanismo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Eccitatorio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Centrale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5054600" y="1773238"/>
            <a:ext cx="3189288" cy="15684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Meccanismo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Inibitorio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Centrale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6663" name="Oval 7"/>
          <p:cNvSpPr>
            <a:spLocks noChangeArrowheads="1"/>
          </p:cNvSpPr>
          <p:nvPr/>
        </p:nvSpPr>
        <p:spPr bwMode="auto">
          <a:xfrm>
            <a:off x="2627313" y="4076700"/>
            <a:ext cx="3960812" cy="15128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Risposta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Sessuale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2484438" y="3357563"/>
            <a:ext cx="1439862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5364163" y="3284538"/>
            <a:ext cx="129540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0" y="0"/>
            <a:ext cx="8964613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“Love is a conflict between reflexes and reflection” </a:t>
            </a:r>
          </a:p>
          <a:p>
            <a:pPr algn="ctr"/>
            <a:r>
              <a:rPr lang="en-US" sz="2800" b="1"/>
              <a:t> </a:t>
            </a:r>
            <a:r>
              <a:rPr lang="en-US" sz="2800" b="1" i="1"/>
              <a:t>(Hirschfeld, 1935)</a:t>
            </a:r>
          </a:p>
          <a:p>
            <a:endParaRPr lang="it-IT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26841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latin typeface="Tahoma" pitchFamily="34" charset="0"/>
              </a:rPr>
              <a:t>DA UNIDIMENSIONALE A BIDIMENSIONALE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675687" cy="433070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Come in molti altri ambiti della psicologia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Valore adattivo dell’inibizione: evitare comportamenti sessuali e non sessuali a rischio</a:t>
            </a:r>
          </a:p>
          <a:p>
            <a:pPr eaLnBrk="1" hangingPunct="1">
              <a:defRPr/>
            </a:pPr>
            <a:endParaRPr lang="it-IT" sz="28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Regolazione omeostatica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543800" cy="76517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latin typeface="Tahoma" pitchFamily="34" charset="0"/>
              </a:rPr>
              <a:t>ASSUNTI TEORICI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22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defRPr/>
            </a:pPr>
            <a:r>
              <a:rPr lang="it-IT" sz="2800" dirty="0" smtClean="0">
                <a:latin typeface="Tahoma" pitchFamily="34" charset="0"/>
              </a:rPr>
              <a:t>I sistemi di inibizione e eccitazione sessuali sono meccanismi specificatamente sessuali e non generici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defRPr/>
            </a:pPr>
            <a:r>
              <a:rPr lang="it-IT" sz="2800" dirty="0" smtClean="0">
                <a:latin typeface="Tahoma" pitchFamily="34" charset="0"/>
              </a:rPr>
              <a:t>I sistemi di inibizione e eccitazione sessuali sono entrambi adattivi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defRPr/>
            </a:pPr>
            <a:r>
              <a:rPr lang="it-IT" sz="2800" dirty="0" smtClean="0">
                <a:latin typeface="Tahoma" pitchFamily="34" charset="0"/>
              </a:rPr>
              <a:t>La variazione individuale dell’inibizione e dell’eccitazione sessuali è un tratto stabile determinato geneticamente e solo in parte modificato dall’apprendimento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defRPr/>
            </a:pPr>
            <a:r>
              <a:rPr lang="it-IT" sz="2800" dirty="0" smtClean="0">
                <a:latin typeface="Tahoma" pitchFamily="34" charset="0"/>
              </a:rPr>
              <a:t>Inibizione alta e eccitazione bassa </a:t>
            </a:r>
            <a:r>
              <a:rPr lang="it-IT" sz="2800" dirty="0" smtClean="0">
                <a:latin typeface="Tahoma" pitchFamily="34" charset="0"/>
                <a:sym typeface="Wingdings" pitchFamily="2" charset="2"/>
              </a:rPr>
              <a:t> vulnerabilità x disfunzioni sessuali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</a:rPr>
              <a:t>	Inibizione bassa e eccitazione alta </a:t>
            </a:r>
            <a:r>
              <a:rPr lang="it-IT" sz="2800" dirty="0" smtClean="0">
                <a:latin typeface="Tahoma" pitchFamily="34" charset="0"/>
                <a:sym typeface="Wingdings" pitchFamily="2" charset="2"/>
              </a:rPr>
              <a:t>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sym typeface="Wingdings" pitchFamily="2" charset="2"/>
              </a:rPr>
              <a:t>	&gt; probabilità rischi sessuali</a:t>
            </a:r>
            <a:r>
              <a:rPr lang="it-IT" sz="2800" dirty="0" smtClean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675687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latin typeface="Tahoma" pitchFamily="34" charset="0"/>
              </a:rPr>
              <a:t>SCOPI ADATTIVI INIBIZIONE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489902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Minaccia non sessuale (predatore) attiva inibizione generica e sessuale, riducendo risposta genitale</a:t>
            </a:r>
          </a:p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Minaccia sessuale (gravidanza; essere scoperti): attiva inibizione sessuale specifica e sistema </a:t>
            </a:r>
            <a:r>
              <a:rPr lang="it-IT" sz="2800" dirty="0" err="1" smtClean="0">
                <a:latin typeface="Tahoma" pitchFamily="34" charset="0"/>
              </a:rPr>
              <a:t>eccitatorio</a:t>
            </a:r>
            <a:endParaRPr lang="it-IT" sz="28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Stress cronico e depressione sopprimono comportamento riproduttivo</a:t>
            </a:r>
          </a:p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Evitare attività sessuale e eiaculazione ripetute troppo in breve tempo (aumento infertilità e distrazione da altri compiti)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55650" y="188913"/>
          <a:ext cx="8137525" cy="6424612"/>
        </p:xfrm>
        <a:graphic>
          <a:graphicData uri="http://schemas.openxmlformats.org/presentationml/2006/ole">
            <p:oleObj spid="_x0000_s1026" r:id="rId3" imgW="6525881" imgH="6082787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48431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800" dirty="0" smtClean="0">
                <a:latin typeface="Tahoma" pitchFamily="34" charset="0"/>
              </a:rPr>
              <a:t>IMPORTANZA SOCIALE DEL MODELLO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070850" cy="482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it-IT" sz="2900" dirty="0" smtClean="0">
                <a:latin typeface="Tahoma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tabLst>
                <a:tab pos="533400" algn="l"/>
              </a:tabLst>
              <a:defRPr/>
            </a:pPr>
            <a:r>
              <a:rPr lang="it-IT" sz="2900" dirty="0" smtClean="0">
                <a:latin typeface="Tahoma" pitchFamily="34" charset="0"/>
              </a:rPr>
              <a:t>Individuazione di comportamenti problematici</a:t>
            </a:r>
          </a:p>
          <a:p>
            <a:pPr eaLnBrk="1" hangingPunct="1">
              <a:lnSpc>
                <a:spcPct val="90000"/>
              </a:lnSpc>
              <a:tabLst>
                <a:tab pos="533400" algn="l"/>
              </a:tabLst>
              <a:defRPr/>
            </a:pPr>
            <a:r>
              <a:rPr lang="it-IT" sz="2900" dirty="0" smtClean="0">
                <a:latin typeface="Tahoma" pitchFamily="34" charset="0"/>
              </a:rPr>
              <a:t>Scopo adattivo dei meccanismi: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it-IT" sz="2900" dirty="0" smtClean="0">
                <a:latin typeface="Tahoma" pitchFamily="34" charset="0"/>
              </a:rPr>
              <a:t>	-	Eccitabilità: riproduzione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it-IT" sz="2900" dirty="0" smtClean="0">
                <a:latin typeface="Tahoma" pitchFamily="34" charset="0"/>
              </a:rPr>
              <a:t>	-	Inibizione: </a:t>
            </a:r>
            <a:r>
              <a:rPr lang="it-IT" sz="2900" dirty="0" err="1" smtClean="0">
                <a:latin typeface="Tahoma" pitchFamily="34" charset="0"/>
              </a:rPr>
              <a:t>evitamento</a:t>
            </a:r>
            <a:r>
              <a:rPr lang="it-IT" sz="2900" dirty="0" smtClean="0">
                <a:latin typeface="Tahoma" pitchFamily="34" charset="0"/>
              </a:rPr>
              <a:t> di pericoli e 		situazioni svantaggiose</a:t>
            </a:r>
          </a:p>
          <a:p>
            <a:pPr eaLnBrk="1" hangingPunct="1">
              <a:lnSpc>
                <a:spcPct val="90000"/>
              </a:lnSpc>
              <a:tabLst>
                <a:tab pos="533400" algn="l"/>
              </a:tabLst>
              <a:defRPr/>
            </a:pPr>
            <a:r>
              <a:rPr lang="it-IT" sz="2900" dirty="0" smtClean="0">
                <a:latin typeface="Tahoma" pitchFamily="34" charset="0"/>
              </a:rPr>
              <a:t>Continuum tra alta inibizione e alta eccitabilità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1341438"/>
            <a:ext cx="7543800" cy="287337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Graham et al. 2004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Archives</a:t>
            </a:r>
            <a:r>
              <a:rPr lang="it-IT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it-IT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Sexual</a:t>
            </a:r>
            <a:r>
              <a:rPr lang="it-IT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Behavior</a:t>
            </a:r>
            <a:r>
              <a:rPr lang="it-IT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33, 527-538</a:t>
            </a:r>
            <a:b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t-IT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6800" y="1844675"/>
            <a:ext cx="7543800" cy="42513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0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Focus Group su donne: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0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Fattori che eccitano e inibiscono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0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 cosa una donna capisce di essere eccitata</a:t>
            </a:r>
            <a:endParaRPr lang="it-IT" sz="2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flesso">
  <a:themeElements>
    <a:clrScheme name="Riflesso 14">
      <a:dk1>
        <a:srgbClr val="3333FF"/>
      </a:dk1>
      <a:lt1>
        <a:srgbClr val="FFFFFF"/>
      </a:lt1>
      <a:dk2>
        <a:srgbClr val="230F87"/>
      </a:dk2>
      <a:lt2>
        <a:srgbClr val="CDD7DF"/>
      </a:lt2>
      <a:accent1>
        <a:srgbClr val="9999FF"/>
      </a:accent1>
      <a:accent2>
        <a:srgbClr val="7850BA"/>
      </a:accent2>
      <a:accent3>
        <a:srgbClr val="ACAAC3"/>
      </a:accent3>
      <a:accent4>
        <a:srgbClr val="DADADA"/>
      </a:accent4>
      <a:accent5>
        <a:srgbClr val="CACAFF"/>
      </a:accent5>
      <a:accent6>
        <a:srgbClr val="6C48A8"/>
      </a:accent6>
      <a:hlink>
        <a:srgbClr val="66CCFF"/>
      </a:hlink>
      <a:folHlink>
        <a:srgbClr val="0796B3"/>
      </a:folHlink>
    </a:clrScheme>
    <a:fontScheme name="Rifles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10">
        <a:dk1>
          <a:srgbClr val="6600CC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1">
        <a:dk1>
          <a:srgbClr val="99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2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3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4">
        <a:dk1>
          <a:srgbClr val="3333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2840</TotalTime>
  <Words>472</Words>
  <Application>Microsoft Office PowerPoint</Application>
  <PresentationFormat>Presentazione su schermo (4:3)</PresentationFormat>
  <Paragraphs>103</Paragraphs>
  <Slides>17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Riflesso</vt:lpstr>
      <vt:lpstr>Modello del Duplice Controllo  (Bancroft, Janssen, 2000)</vt:lpstr>
      <vt:lpstr>Diapositiva 2</vt:lpstr>
      <vt:lpstr>Diapositiva 3</vt:lpstr>
      <vt:lpstr>DA UNIDIMENSIONALE A BIDIMENSIONALE</vt:lpstr>
      <vt:lpstr>ASSUNTI TEORICI</vt:lpstr>
      <vt:lpstr>SCOPI ADATTIVI INIBIZIONE</vt:lpstr>
      <vt:lpstr>Diapositiva 7</vt:lpstr>
      <vt:lpstr>IMPORTANZA SOCIALE DEL MODELLO</vt:lpstr>
      <vt:lpstr>Graham et al. 2004 Archives of Sexual Behavior, 33, 527-538   </vt:lpstr>
      <vt:lpstr>Diapositiva 10</vt:lpstr>
      <vt:lpstr>Diapositiva 11</vt:lpstr>
      <vt:lpstr>Panzeri et al. 2013 Rivista di Sessuologia Clinica, 20, 55-72  </vt:lpstr>
      <vt:lpstr>       </vt:lpstr>
      <vt:lpstr>Fattori ambivalenti</vt:lpstr>
      <vt:lpstr>Pappalardo Panzeri Journal of Sexual Medicine, 12, 241  </vt:lpstr>
      <vt:lpstr>Diapositiva 16</vt:lpstr>
      <vt:lpstr>Janssen et al. 2008 Archive of Sexual Behavior 37, 252-265 </vt:lpstr>
    </vt:vector>
  </TitlesOfParts>
  <Company>Truttlee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Hewlett-Packard Company</cp:lastModifiedBy>
  <cp:revision>117</cp:revision>
  <dcterms:created xsi:type="dcterms:W3CDTF">2004-09-22T19:39:28Z</dcterms:created>
  <dcterms:modified xsi:type="dcterms:W3CDTF">2017-11-03T09:33:28Z</dcterms:modified>
</cp:coreProperties>
</file>