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19"/>
  </p:notesMasterIdLst>
  <p:handoutMasterIdLst>
    <p:handoutMasterId r:id="rId20"/>
  </p:handoutMasterIdLst>
  <p:sldIdLst>
    <p:sldId id="412" r:id="rId2"/>
    <p:sldId id="415" r:id="rId3"/>
    <p:sldId id="406" r:id="rId4"/>
    <p:sldId id="416" r:id="rId5"/>
    <p:sldId id="414" r:id="rId6"/>
    <p:sldId id="417" r:id="rId7"/>
    <p:sldId id="408" r:id="rId8"/>
    <p:sldId id="407" r:id="rId9"/>
    <p:sldId id="418" r:id="rId10"/>
    <p:sldId id="419" r:id="rId11"/>
    <p:sldId id="420" r:id="rId12"/>
    <p:sldId id="421" r:id="rId13"/>
    <p:sldId id="422" r:id="rId14"/>
    <p:sldId id="423" r:id="rId15"/>
    <p:sldId id="424" r:id="rId16"/>
    <p:sldId id="425" r:id="rId17"/>
    <p:sldId id="426" r:id="rId18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chemeClr val="tx1"/>
    </p:penClr>
  </p:showPr>
  <p:clrMru>
    <a:srgbClr val="000000"/>
    <a:srgbClr val="AFCDEF"/>
    <a:srgbClr val="A4FAA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45191" autoAdjust="0"/>
  </p:normalViewPr>
  <p:slideViewPr>
    <p:cSldViewPr>
      <p:cViewPr varScale="1">
        <p:scale>
          <a:sx n="66" d="100"/>
          <a:sy n="66" d="100"/>
        </p:scale>
        <p:origin x="-127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artella%20di%20lavoro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style val="18"/>
  <c:chart>
    <c:plotArea>
      <c:layout/>
      <c:barChart>
        <c:barDir val="col"/>
        <c:grouping val="clustered"/>
        <c:ser>
          <c:idx val="0"/>
          <c:order val="0"/>
          <c:tx>
            <c:strRef>
              <c:f>Foglio1!$B$1</c:f>
              <c:strCache>
                <c:ptCount val="1"/>
                <c:pt idx="0">
                  <c:v>20-30 anni</c:v>
                </c:pt>
              </c:strCache>
            </c:strRef>
          </c:tx>
          <c:cat>
            <c:strRef>
              <c:f>Foglio1!$A$2:$A$7</c:f>
              <c:strCache>
                <c:ptCount val="6"/>
                <c:pt idx="0">
                  <c:v>ECCITAZIONE: COMPONENTE MENTALE</c:v>
                </c:pt>
                <c:pt idx="1">
                  <c:v>ECCITAZIONE: COMPONENTE RELAZIONALE</c:v>
                </c:pt>
                <c:pt idx="2">
                  <c:v>ECCITAZIONE:FATTORE CONTESTO</c:v>
                </c:pt>
                <c:pt idx="3">
                  <c:v>INIBIZIONE: FATTORI RELAZIONALI</c:v>
                </c:pt>
                <c:pt idx="4">
                  <c:v>DESIDERIO: FATTORE CONTESTO</c:v>
                </c:pt>
                <c:pt idx="5">
                  <c:v>DESIRERIO: FATTORI RELAZIONALI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59.52</c:v>
                </c:pt>
                <c:pt idx="1">
                  <c:v>30.95</c:v>
                </c:pt>
                <c:pt idx="2">
                  <c:v>42.849999999999994</c:v>
                </c:pt>
                <c:pt idx="3">
                  <c:v>47.61</c:v>
                </c:pt>
                <c:pt idx="4">
                  <c:v>47.61</c:v>
                </c:pt>
                <c:pt idx="5">
                  <c:v>11.9</c:v>
                </c:pt>
              </c:numCache>
            </c:numRef>
          </c:val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30-40 anni</c:v>
                </c:pt>
              </c:strCache>
            </c:strRef>
          </c:tx>
          <c:cat>
            <c:strRef>
              <c:f>Foglio1!$A$2:$A$7</c:f>
              <c:strCache>
                <c:ptCount val="6"/>
                <c:pt idx="0">
                  <c:v>ECCITAZIONE: COMPONENTE MENTALE</c:v>
                </c:pt>
                <c:pt idx="1">
                  <c:v>ECCITAZIONE: COMPONENTE RELAZIONALE</c:v>
                </c:pt>
                <c:pt idx="2">
                  <c:v>ECCITAZIONE:FATTORE CONTESTO</c:v>
                </c:pt>
                <c:pt idx="3">
                  <c:v>INIBIZIONE: FATTORI RELAZIONALI</c:v>
                </c:pt>
                <c:pt idx="4">
                  <c:v>DESIDERIO: FATTORE CONTESTO</c:v>
                </c:pt>
                <c:pt idx="5">
                  <c:v>DESIRERIO: FATTORI RELAZIONALI</c:v>
                </c:pt>
              </c:strCache>
            </c:strRef>
          </c:cat>
          <c:val>
            <c:numRef>
              <c:f>Foglio1!$C$2:$C$7</c:f>
              <c:numCache>
                <c:formatCode>General</c:formatCode>
                <c:ptCount val="6"/>
                <c:pt idx="0">
                  <c:v>68.960000000000022</c:v>
                </c:pt>
                <c:pt idx="1">
                  <c:v>41.37</c:v>
                </c:pt>
                <c:pt idx="2">
                  <c:v>55.17</c:v>
                </c:pt>
                <c:pt idx="3">
                  <c:v>68.960000000000022</c:v>
                </c:pt>
                <c:pt idx="4">
                  <c:v>51.720000000000013</c:v>
                </c:pt>
                <c:pt idx="5">
                  <c:v>62.06</c:v>
                </c:pt>
              </c:numCache>
            </c:numRef>
          </c:val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40-50 anni</c:v>
                </c:pt>
              </c:strCache>
            </c:strRef>
          </c:tx>
          <c:cat>
            <c:strRef>
              <c:f>Foglio1!$A$2:$A$7</c:f>
              <c:strCache>
                <c:ptCount val="6"/>
                <c:pt idx="0">
                  <c:v>ECCITAZIONE: COMPONENTE MENTALE</c:v>
                </c:pt>
                <c:pt idx="1">
                  <c:v>ECCITAZIONE: COMPONENTE RELAZIONALE</c:v>
                </c:pt>
                <c:pt idx="2">
                  <c:v>ECCITAZIONE:FATTORE CONTESTO</c:v>
                </c:pt>
                <c:pt idx="3">
                  <c:v>INIBIZIONE: FATTORI RELAZIONALI</c:v>
                </c:pt>
                <c:pt idx="4">
                  <c:v>DESIDERIO: FATTORE CONTESTO</c:v>
                </c:pt>
                <c:pt idx="5">
                  <c:v>DESIRERIO: FATTORI RELAZIONALI</c:v>
                </c:pt>
              </c:strCache>
            </c:strRef>
          </c:cat>
          <c:val>
            <c:numRef>
              <c:f>Foglio1!$D$2:$D$7</c:f>
              <c:numCache>
                <c:formatCode>General</c:formatCode>
                <c:ptCount val="6"/>
                <c:pt idx="0">
                  <c:v>78.11999999999999</c:v>
                </c:pt>
                <c:pt idx="1">
                  <c:v>53.120000000000012</c:v>
                </c:pt>
                <c:pt idx="2">
                  <c:v>53.120000000000012</c:v>
                </c:pt>
                <c:pt idx="3">
                  <c:v>71.86999999999999</c:v>
                </c:pt>
                <c:pt idx="4">
                  <c:v>68.75</c:v>
                </c:pt>
                <c:pt idx="5">
                  <c:v>62.5</c:v>
                </c:pt>
              </c:numCache>
            </c:numRef>
          </c:val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over 50 anni</c:v>
                </c:pt>
              </c:strCache>
            </c:strRef>
          </c:tx>
          <c:cat>
            <c:strRef>
              <c:f>Foglio1!$A$2:$A$7</c:f>
              <c:strCache>
                <c:ptCount val="6"/>
                <c:pt idx="0">
                  <c:v>ECCITAZIONE: COMPONENTE MENTALE</c:v>
                </c:pt>
                <c:pt idx="1">
                  <c:v>ECCITAZIONE: COMPONENTE RELAZIONALE</c:v>
                </c:pt>
                <c:pt idx="2">
                  <c:v>ECCITAZIONE:FATTORE CONTESTO</c:v>
                </c:pt>
                <c:pt idx="3">
                  <c:v>INIBIZIONE: FATTORI RELAZIONALI</c:v>
                </c:pt>
                <c:pt idx="4">
                  <c:v>DESIDERIO: FATTORE CONTESTO</c:v>
                </c:pt>
                <c:pt idx="5">
                  <c:v>DESIRERIO: FATTORI RELAZIONALI</c:v>
                </c:pt>
              </c:strCache>
            </c:strRef>
          </c:cat>
          <c:val>
            <c:numRef>
              <c:f>Foglio1!$E$2:$E$7</c:f>
              <c:numCache>
                <c:formatCode>General</c:formatCode>
                <c:ptCount val="6"/>
                <c:pt idx="0">
                  <c:v>86.66</c:v>
                </c:pt>
                <c:pt idx="1">
                  <c:v>72.72</c:v>
                </c:pt>
                <c:pt idx="2">
                  <c:v>69.69</c:v>
                </c:pt>
                <c:pt idx="3">
                  <c:v>89.66</c:v>
                </c:pt>
                <c:pt idx="4">
                  <c:v>66.66</c:v>
                </c:pt>
                <c:pt idx="5">
                  <c:v>81.81</c:v>
                </c:pt>
              </c:numCache>
            </c:numRef>
          </c:val>
        </c:ser>
        <c:dLbls>
          <c:showVal val="1"/>
        </c:dLbls>
        <c:gapWidth val="75"/>
        <c:axId val="158063616"/>
        <c:axId val="158370816"/>
      </c:barChart>
      <c:catAx>
        <c:axId val="158063616"/>
        <c:scaling>
          <c:orientation val="minMax"/>
        </c:scaling>
        <c:axPos val="b"/>
        <c:majorTickMark val="none"/>
        <c:tickLblPos val="nextTo"/>
        <c:crossAx val="158370816"/>
        <c:crosses val="autoZero"/>
        <c:auto val="1"/>
        <c:lblAlgn val="ctr"/>
        <c:lblOffset val="100"/>
      </c:catAx>
      <c:valAx>
        <c:axId val="158370816"/>
        <c:scaling>
          <c:orientation val="minMax"/>
        </c:scaling>
        <c:axPos val="l"/>
        <c:numFmt formatCode="General" sourceLinked="1"/>
        <c:majorTickMark val="none"/>
        <c:tickLblPos val="nextTo"/>
        <c:crossAx val="158063616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31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49C9C3E8-3C5E-41E4-A8B5-1DC60B56771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31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1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331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31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BEF9E06F-D3A1-4000-8226-6535BE44EA7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0F1B763-F3B7-48B5-AE5F-73DD48F6619C}" type="slidenum">
              <a:rPr lang="it-IT" smtClean="0"/>
              <a:pPr/>
              <a:t>10</a:t>
            </a:fld>
            <a:endParaRPr lang="it-IT" smtClean="0"/>
          </a:p>
        </p:txBody>
      </p:sp>
      <p:sp>
        <p:nvSpPr>
          <p:cNvPr id="4608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/>
        </p:spPr>
      </p:sp>
      <p:sp>
        <p:nvSpPr>
          <p:cNvPr id="46084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6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2E2EA54-B50D-4236-92B1-1F90511F8A97}" type="slidenum">
              <a:rPr lang="it-IT" smtClean="0"/>
              <a:pPr/>
              <a:t>11</a:t>
            </a:fld>
            <a:endParaRPr lang="it-IT" smtClean="0"/>
          </a:p>
        </p:txBody>
      </p:sp>
      <p:sp>
        <p:nvSpPr>
          <p:cNvPr id="49155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0413" cy="3427413"/>
          </a:xfrm>
          <a:solidFill>
            <a:srgbClr val="FFFFFF"/>
          </a:solidFill>
          <a:ln/>
        </p:spPr>
      </p:sp>
      <p:sp>
        <p:nvSpPr>
          <p:cNvPr id="49156" name="Rectangle 2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wrap="none" anchor="ctr"/>
          <a:lstStyle/>
          <a:p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/>
                <a:ahLst/>
                <a:cxnLst>
                  <a:cxn ang="0">
                    <a:pos x="0" y="3159"/>
                  </a:cxn>
                  <a:cxn ang="0">
                    <a:pos x="5184" y="3159"/>
                  </a:cxn>
                  <a:cxn ang="0">
                    <a:pos x="5184" y="0"/>
                  </a:cxn>
                  <a:cxn ang="0">
                    <a:pos x="0" y="0"/>
                  </a:cxn>
                  <a:cxn ang="0">
                    <a:pos x="0" y="3159"/>
                  </a:cxn>
                  <a:cxn ang="0">
                    <a:pos x="0" y="3159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159"/>
                  </a:cxn>
                  <a:cxn ang="0">
                    <a:pos x="556" y="3159"/>
                  </a:cxn>
                  <a:cxn ang="0">
                    <a:pos x="556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/>
              <a:ahLst/>
              <a:cxnLst>
                <a:cxn ang="0">
                  <a:pos x="251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251" y="0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2"/>
                </a:cxn>
                <a:cxn ang="0">
                  <a:pos x="251" y="12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5488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105489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8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9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20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48874-A839-433E-960B-4A7AFC3D843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E6E37-604E-435B-B6DA-49DF2705D5F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5EBEA7-96F5-4424-8A09-D73D854F600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D1660-F717-4FDC-940D-5C96A41C269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8820A-89CF-4F87-B714-C667AAA8D99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EA0DD-5E1C-478D-9A17-3D26A32EF91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9DF90F-CD53-4594-8BDB-D6455C96596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2BA717-0550-4A4F-91E9-27307ED7C3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92CCA-9223-4171-A864-F67FA7B95EC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8F48A-1EAB-41E1-A998-8A22DBC0F88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B204F-89BC-49FF-83A0-98955562289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4451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/>
              <a:ahLst/>
              <a:cxnLst>
                <a:cxn ang="0">
                  <a:pos x="0" y="3159"/>
                </a:cxn>
                <a:cxn ang="0">
                  <a:pos x="5184" y="3159"/>
                </a:cxn>
                <a:cxn ang="0">
                  <a:pos x="5184" y="0"/>
                </a:cxn>
                <a:cxn ang="0">
                  <a:pos x="0" y="0"/>
                </a:cxn>
                <a:cxn ang="0">
                  <a:pos x="0" y="3159"/>
                </a:cxn>
                <a:cxn ang="0">
                  <a:pos x="0" y="3159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sp>
          <p:nvSpPr>
            <p:cNvPr id="104452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159"/>
                </a:cxn>
                <a:cxn ang="0">
                  <a:pos x="556" y="3159"/>
                </a:cxn>
                <a:cxn ang="0">
                  <a:pos x="55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it-IT"/>
            </a:p>
          </p:txBody>
        </p:sp>
        <p:grpSp>
          <p:nvGrpSpPr>
            <p:cNvPr id="2058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4454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695"/>
                  </a:cxn>
                  <a:cxn ang="0">
                    <a:pos x="12" y="695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5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/>
                <a:ahLst/>
                <a:cxnLst>
                  <a:cxn ang="0">
                    <a:pos x="0" y="2697"/>
                  </a:cxn>
                  <a:cxn ang="0">
                    <a:pos x="12" y="2697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697"/>
                  </a:cxn>
                  <a:cxn ang="0">
                    <a:pos x="0" y="2697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6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/>
                <a:ahLst/>
                <a:cxnLst>
                  <a:cxn ang="0">
                    <a:pos x="4724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4724" y="12"/>
                  </a:cxn>
                  <a:cxn ang="0">
                    <a:pos x="4724" y="0"/>
                  </a:cxn>
                  <a:cxn ang="0">
                    <a:pos x="4724" y="0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7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/>
                <a:ahLst/>
                <a:cxnLst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0" y="252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8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/>
                <a:ahLst/>
                <a:cxnLst>
                  <a:cxn ang="0">
                    <a:pos x="12" y="0"/>
                  </a:cxn>
                  <a:cxn ang="0">
                    <a:pos x="0" y="0"/>
                  </a:cxn>
                  <a:cxn ang="0">
                    <a:pos x="0" y="252"/>
                  </a:cxn>
                  <a:cxn ang="0">
                    <a:pos x="12" y="252"/>
                  </a:cxn>
                  <a:cxn ang="0">
                    <a:pos x="12" y="0"/>
                  </a:cxn>
                  <a:cxn ang="0">
                    <a:pos x="12" y="0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59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0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1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/>
                <a:ahLst/>
                <a:cxnLst>
                  <a:cxn ang="0">
                    <a:pos x="251" y="0"/>
                  </a:cxn>
                  <a:cxn ang="0">
                    <a:pos x="0" y="0"/>
                  </a:cxn>
                  <a:cxn ang="0">
                    <a:pos x="0" y="12"/>
                  </a:cxn>
                  <a:cxn ang="0">
                    <a:pos x="251" y="12"/>
                  </a:cxn>
                  <a:cxn ang="0">
                    <a:pos x="251" y="0"/>
                  </a:cxn>
                  <a:cxn ang="0">
                    <a:pos x="251" y="0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  <p:sp>
            <p:nvSpPr>
              <p:cNvPr id="104462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it-IT"/>
              </a:p>
            </p:txBody>
          </p:sp>
        </p:grpSp>
      </p:grpSp>
      <p:sp>
        <p:nvSpPr>
          <p:cNvPr id="104463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4464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104465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6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4467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009D7175-75A1-4C36-BE0B-B883319CB6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78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44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44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44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44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64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446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10446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600" b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200" i="1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25538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dirty="0" smtClean="0">
                <a:latin typeface="Tahoma" pitchFamily="34" charset="0"/>
              </a:rPr>
              <a:t>Modello del Duplice Controllo </a:t>
            </a:r>
            <a:br>
              <a:rPr lang="it-IT" sz="4000" dirty="0" smtClean="0">
                <a:latin typeface="Tahoma" pitchFamily="34" charset="0"/>
              </a:rPr>
            </a:br>
            <a:r>
              <a:rPr lang="it-IT" sz="4000" dirty="0" smtClean="0">
                <a:latin typeface="Tahoma" pitchFamily="34" charset="0"/>
              </a:rPr>
              <a:t>(</a:t>
            </a:r>
            <a:r>
              <a:rPr lang="it-IT" sz="4000" dirty="0" err="1" smtClean="0">
                <a:latin typeface="Tahoma" pitchFamily="34" charset="0"/>
              </a:rPr>
              <a:t>Bancroft</a:t>
            </a:r>
            <a:r>
              <a:rPr lang="it-IT" sz="4000" dirty="0" smtClean="0">
                <a:latin typeface="Tahoma" pitchFamily="34" charset="0"/>
              </a:rPr>
              <a:t>, Janssen, 2000)</a:t>
            </a:r>
            <a:endParaRPr lang="it-IT" sz="32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412875"/>
            <a:ext cx="9144000" cy="46831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 typeface="Wingdings" pitchFamily="2" charset="2"/>
              <a:buNone/>
              <a:defRPr/>
            </a:pPr>
            <a:r>
              <a:rPr lang="it-IT" sz="2800" dirty="0" smtClean="0">
                <a:effectLst/>
                <a:latin typeface="Tahoma" pitchFamily="34" charset="0"/>
              </a:rPr>
              <a:t>	</a:t>
            </a:r>
            <a:r>
              <a:rPr lang="it-IT" sz="2800" u="sng" dirty="0" smtClean="0">
                <a:effectLst/>
                <a:latin typeface="Tahoma" pitchFamily="34" charset="0"/>
              </a:rPr>
              <a:t>Modello stato/tratto 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it-IT" sz="2800" u="sng" dirty="0" smtClean="0">
                <a:effectLst/>
                <a:latin typeface="Tahoma" pitchFamily="34" charset="0"/>
              </a:rPr>
              <a:t>Tratto</a:t>
            </a:r>
            <a:r>
              <a:rPr lang="it-IT" sz="2800" dirty="0" smtClean="0">
                <a:effectLst/>
                <a:latin typeface="Tahoma" pitchFamily="34" charset="0"/>
              </a:rPr>
              <a:t>: disposizione a base biologica (modificata dall’apprendimento) tipica di ogni individuo e stabile nel tempo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it-IT" sz="2800" u="sng" dirty="0" smtClean="0">
                <a:effectLst/>
                <a:latin typeface="Tahoma" pitchFamily="34" charset="0"/>
              </a:rPr>
              <a:t>Stato</a:t>
            </a:r>
            <a:r>
              <a:rPr lang="it-IT" sz="2800" dirty="0" smtClean="0">
                <a:effectLst/>
                <a:latin typeface="Tahoma" pitchFamily="34" charset="0"/>
              </a:rPr>
              <a:t>: condizione transitoria dipendente dal contesto e dallo stimolo.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 typeface="Wingdings" pitchFamily="2" charset="2"/>
              <a:buNone/>
              <a:defRPr/>
            </a:pPr>
            <a:endParaRPr lang="it-IT" sz="2800" dirty="0" smtClean="0">
              <a:effectLst/>
              <a:latin typeface="Tahoma" pitchFamily="34" charset="0"/>
            </a:endParaRPr>
          </a:p>
          <a:p>
            <a:pPr marL="0" indent="0" eaLnBrk="1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 typeface="Wingdings" pitchFamily="2" charset="2"/>
              <a:buNone/>
              <a:defRPr/>
            </a:pPr>
            <a:r>
              <a:rPr lang="it-IT" sz="2800" dirty="0" smtClean="0">
                <a:effectLst/>
                <a:latin typeface="Tahoma" pitchFamily="34" charset="0"/>
              </a:rPr>
              <a:t>I meccanismi eccitatori e inibitori sono ortogonali a livello di tratto ma interconnessi a livello di stato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ext Box 1"/>
          <p:cNvSpPr txBox="1">
            <a:spLocks noChangeArrowheads="1"/>
          </p:cNvSpPr>
          <p:nvPr/>
        </p:nvSpPr>
        <p:spPr bwMode="auto">
          <a:xfrm>
            <a:off x="0" y="0"/>
            <a:ext cx="9144000" cy="620236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25602" rIns="0" bIns="0" anchor="ctr"/>
          <a:lstStyle/>
          <a:p>
            <a:pPr marL="195843" indent="-195843"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it-IT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Indicatori dell'eccitazione sessuale</a:t>
            </a:r>
          </a:p>
          <a:p>
            <a:pPr marL="195843" indent="-195843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endParaRPr lang="it-IT" sz="2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40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Molti indicatori sono stati forniti dalle donne di tutti i gruppi, in particolare suddivisibili in:</a:t>
            </a:r>
          </a:p>
          <a:p>
            <a:pPr marL="266700" indent="-266700">
              <a:lnSpc>
                <a:spcPct val="140000"/>
              </a:lnSpc>
              <a:buClr>
                <a:srgbClr val="00B0F0"/>
              </a:buClr>
              <a:buSzPct val="45000"/>
              <a:buFont typeface="Wingdings" pitchFamily="2" charset="2"/>
              <a:buChar char="n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indicatori fisici (genitali e non genitali, di cui la lubrificazione è solo uno degli indicatori)</a:t>
            </a:r>
          </a:p>
          <a:p>
            <a:pPr marL="266700" indent="-266700">
              <a:lnSpc>
                <a:spcPct val="140000"/>
              </a:lnSpc>
              <a:buClr>
                <a:srgbClr val="00B0F0"/>
              </a:buClr>
              <a:buSzPct val="45000"/>
              <a:buFont typeface="Wingdings" pitchFamily="2" charset="2"/>
              <a:buChar char="n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cognitivi/emozionali (distrazione, nervosismo...)</a:t>
            </a:r>
          </a:p>
          <a:p>
            <a:pPr marL="266700" indent="-266700">
              <a:lnSpc>
                <a:spcPct val="140000"/>
              </a:lnSpc>
              <a:buClr>
                <a:srgbClr val="00B0F0"/>
              </a:buClr>
              <a:buSzPct val="45000"/>
              <a:buFont typeface="Wingdings" pitchFamily="2" charset="2"/>
              <a:buChar char="n"/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comportamentali (sospiri, gemiti...)</a:t>
            </a:r>
          </a:p>
          <a:p>
            <a:pPr marL="195843" indent="-195843" algn="ctr"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endParaRPr lang="it-IT" sz="29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Text Box 1"/>
          <p:cNvSpPr txBox="1">
            <a:spLocks noChangeArrowheads="1"/>
          </p:cNvSpPr>
          <p:nvPr/>
        </p:nvSpPr>
        <p:spPr bwMode="auto">
          <a:xfrm>
            <a:off x="457200" y="273050"/>
            <a:ext cx="8228013" cy="58578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 alcune donne alcuni fattori presentati risultano essere eccitanti, per altre gli stessi risultano inibenti o viceversa, oppure per un'altra porzione di partecipanti un fattore poteva essere sia eccitante sia inibente a seconda delle situazioni. </a:t>
            </a:r>
          </a:p>
          <a:p>
            <a:pPr>
              <a:lnSpc>
                <a:spcPct val="140000"/>
              </a:lnSpc>
              <a:tabLst>
                <a:tab pos="656650" algn="l"/>
                <a:tab pos="1313299" algn="l"/>
                <a:tab pos="1969949" algn="l"/>
                <a:tab pos="2626599" algn="l"/>
                <a:tab pos="3283248" algn="l"/>
                <a:tab pos="3939898" algn="l"/>
                <a:tab pos="4596548" algn="l"/>
                <a:tab pos="5253198" algn="l"/>
                <a:tab pos="5909847" algn="l"/>
                <a:tab pos="6566497" algn="l"/>
                <a:tab pos="7223147" algn="l"/>
                <a:tab pos="7879796" algn="l"/>
              </a:tabLst>
              <a:defRPr/>
            </a:pPr>
            <a:r>
              <a:rPr lang="it-IT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 esempio, la possibilità di essere viste o sentite durante l'attività sessuale è eccitante per alcune donne e inibente per altre.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476250"/>
            <a:ext cx="7543800" cy="1260475"/>
          </a:xfrm>
        </p:spPr>
        <p:txBody>
          <a:bodyPr/>
          <a:lstStyle/>
          <a:p>
            <a:pPr algn="ctr">
              <a:defRPr/>
            </a:pPr>
            <a:r>
              <a:rPr lang="it-IT" sz="4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Panzeri </a:t>
            </a:r>
            <a:r>
              <a:rPr lang="it-IT" sz="44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et</a:t>
            </a:r>
            <a:r>
              <a:rPr lang="it-IT" sz="4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al. 2013</a:t>
            </a:r>
            <a:r>
              <a:rPr lang="it-IT" dirty="0" smtClean="0"/>
              <a:t/>
            </a:r>
            <a:br>
              <a:rPr lang="it-IT" dirty="0" smtClean="0"/>
            </a:b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Rivista di Sessuologia Clinica, 20, 55-72</a:t>
            </a:r>
            <a:b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871538"/>
          </a:xfrm>
        </p:spPr>
        <p:txBody>
          <a:bodyPr/>
          <a:lstStyle/>
          <a:p>
            <a:pPr marL="0" indent="0"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Replicato studio su donne con risultati analoghi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Panzeri M., Fontanesi L. (2013). La sessualità femminile: fattori eccitanti e inibenti. Uno studio tramite </a:t>
            </a:r>
            <a:r>
              <a:rPr lang="it-IT" sz="28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focus </a:t>
            </a:r>
            <a:r>
              <a:rPr lang="it-IT" sz="28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group</a:t>
            </a:r>
            <a:r>
              <a:rPr lang="it-IT" sz="28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su donne italiane. </a:t>
            </a:r>
            <a:r>
              <a:rPr lang="it-IT" sz="28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Rivista di Sessuologia Clinica</a:t>
            </a: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20 (2), 55-72.</a:t>
            </a:r>
          </a:p>
          <a:p>
            <a:pPr marL="0" indent="0">
              <a:buFont typeface="Wingdings" pitchFamily="2" charset="2"/>
              <a:buNone/>
              <a:defRPr/>
            </a:pPr>
            <a:endParaRPr lang="it-IT" sz="28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971550" y="3213100"/>
            <a:ext cx="817245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 algn="ctr">
              <a:defRPr/>
            </a:pP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  <a:p>
            <a:pPr>
              <a:defRPr/>
            </a:pPr>
            <a:endParaRPr lang="it-IT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215438" cy="571500"/>
          </a:xfrm>
        </p:spPr>
        <p:txBody>
          <a:bodyPr/>
          <a:lstStyle/>
          <a:p>
            <a:pPr eaLnBrk="1" hangingPunct="1">
              <a:defRPr/>
            </a:pPr>
            <a:r>
              <a:rPr lang="it-IT" sz="2000" dirty="0" smtClean="0">
                <a:solidFill>
                  <a:srgbClr val="FF6600"/>
                </a:solidFill>
                <a:latin typeface="Tahoma" pitchFamily="34" charset="0"/>
              </a:rPr>
              <a:t/>
            </a:r>
            <a:br>
              <a:rPr lang="it-IT" sz="2000" dirty="0" smtClean="0">
                <a:solidFill>
                  <a:srgbClr val="FF6600"/>
                </a:solidFill>
                <a:latin typeface="Tahoma" pitchFamily="34" charset="0"/>
              </a:rPr>
            </a:br>
            <a:r>
              <a:rPr lang="it-IT" sz="2000" dirty="0" smtClean="0">
                <a:latin typeface="Tahoma" pitchFamily="34" charset="0"/>
              </a:rPr>
              <a:t>	</a:t>
            </a:r>
            <a:br>
              <a:rPr lang="it-IT" sz="2000" dirty="0" smtClean="0">
                <a:latin typeface="Tahoma" pitchFamily="34" charset="0"/>
              </a:rPr>
            </a:br>
            <a:r>
              <a:rPr lang="it-IT" sz="2000" dirty="0" smtClean="0">
                <a:latin typeface="Tahoma" pitchFamily="34" charset="0"/>
              </a:rPr>
              <a:t>	  	</a:t>
            </a:r>
            <a:endParaRPr lang="it-IT" sz="2000" dirty="0" smtClean="0">
              <a:solidFill>
                <a:schemeClr val="tx1"/>
              </a:solidFill>
              <a:latin typeface="Tahoma" pitchFamily="34" charset="0"/>
            </a:endParaRPr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548680"/>
            <a:ext cx="4356100" cy="5544616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marL="495300" indent="-4953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Baci e carezze</a:t>
            </a:r>
          </a:p>
          <a:p>
            <a:pPr marL="495300" indent="-4953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Situazioni spontanee, non programmate</a:t>
            </a:r>
          </a:p>
          <a:p>
            <a:pPr marL="495300" indent="-4953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Aspetto fisico del partner</a:t>
            </a:r>
          </a:p>
          <a:p>
            <a:pPr marL="495300" indent="-4953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Odore/profumo del partner</a:t>
            </a:r>
          </a:p>
          <a:p>
            <a:pPr marL="495300" indent="-4953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Sentire il piacere del partner</a:t>
            </a:r>
          </a:p>
          <a:p>
            <a:pPr marL="495300" indent="-4953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Complicità/condivisione di fantasie sessuali</a:t>
            </a:r>
          </a:p>
        </p:txBody>
      </p:sp>
      <p:sp>
        <p:nvSpPr>
          <p:cNvPr id="354308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500563" y="548680"/>
            <a:ext cx="4643437" cy="5544616"/>
          </a:xfrm>
          <a:ln w="28575">
            <a:solidFill>
              <a:schemeClr val="accent1"/>
            </a:solidFill>
          </a:ln>
        </p:spPr>
        <p:txBody>
          <a:bodyPr/>
          <a:lstStyle/>
          <a:p>
            <a:pPr marL="419100" indent="-4191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Pensieri/preoccupa-zioni</a:t>
            </a:r>
          </a:p>
          <a:p>
            <a:pPr marL="419100" indent="-4191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Sentirsi in disordine, non a posto</a:t>
            </a:r>
          </a:p>
          <a:p>
            <a:pPr marL="419100" indent="-4191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Caratteristiche del partner</a:t>
            </a:r>
          </a:p>
          <a:p>
            <a:pPr marL="419100" indent="-4191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err="1" smtClean="0">
                <a:latin typeface="Tahoma" pitchFamily="34" charset="0"/>
              </a:rPr>
              <a:t>Comportam</a:t>
            </a:r>
            <a:r>
              <a:rPr lang="it-IT" dirty="0" smtClean="0">
                <a:latin typeface="Tahoma" pitchFamily="34" charset="0"/>
              </a:rPr>
              <a:t>./atteggiamento del partner durante il sesso</a:t>
            </a:r>
          </a:p>
          <a:p>
            <a:pPr marL="419100" indent="-4191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Luogo/situazione sfavorevole</a:t>
            </a:r>
          </a:p>
          <a:p>
            <a:pPr marL="419100" indent="-419100" eaLnBrk="1" hangingPunct="1">
              <a:lnSpc>
                <a:spcPct val="90000"/>
              </a:lnSpc>
              <a:buFont typeface="Wingdings" pitchFamily="2" charset="2"/>
              <a:buAutoNum type="arabicPeriod"/>
              <a:defRPr/>
            </a:pPr>
            <a:r>
              <a:rPr lang="it-IT" dirty="0" smtClean="0">
                <a:latin typeface="Tahoma" pitchFamily="34" charset="0"/>
              </a:rPr>
              <a:t>Parole sbagliate del partner</a:t>
            </a:r>
          </a:p>
        </p:txBody>
      </p:sp>
      <p:sp>
        <p:nvSpPr>
          <p:cNvPr id="23559" name="CasellaDiTesto 11"/>
          <p:cNvSpPr txBox="1">
            <a:spLocks noChangeArrowheads="1"/>
          </p:cNvSpPr>
          <p:nvPr/>
        </p:nvSpPr>
        <p:spPr bwMode="auto">
          <a:xfrm>
            <a:off x="214313" y="4286250"/>
            <a:ext cx="80010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0" y="0"/>
            <a:ext cx="87119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FATTORI FACILITATI 	FATTORI </a:t>
            </a:r>
            <a:r>
              <a:rPr lang="it-IT" sz="2800" b="1" dirty="0" smtClean="0"/>
              <a:t>INIBENTI</a:t>
            </a:r>
            <a:endParaRPr lang="it-IT" sz="2800" b="1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9552" y="1772816"/>
            <a:ext cx="8604448" cy="5294734"/>
          </a:xfrm>
        </p:spPr>
        <p:txBody>
          <a:bodyPr/>
          <a:lstStyle/>
          <a:p>
            <a:pPr marL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Rischio di essere viste o sentite fare sesso</a:t>
            </a:r>
          </a:p>
          <a:p>
            <a:pPr marL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Programmazione dell’attività sessuale</a:t>
            </a:r>
          </a:p>
          <a:p>
            <a:pPr marL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Litigata con il partner</a:t>
            </a:r>
          </a:p>
          <a:p>
            <a:pPr marL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Umore negativo</a:t>
            </a:r>
          </a:p>
          <a:p>
            <a:pPr marL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Alcool</a:t>
            </a:r>
          </a:p>
          <a:p>
            <a:pPr marL="0" indent="365125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Atteggiamento dominante del partner nel </a:t>
            </a:r>
          </a:p>
          <a:p>
            <a:pPr marL="0" indent="365125" ea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it-IT" sz="2800" dirty="0" smtClean="0">
                <a:latin typeface="Tahoma" pitchFamily="34" charset="0"/>
              </a:rPr>
              <a:t>sesso </a:t>
            </a:r>
          </a:p>
          <a:p>
            <a:pPr marL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Ormoni</a:t>
            </a:r>
          </a:p>
          <a:p>
            <a:pPr marL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Rapporto sessuale occasionale</a:t>
            </a:r>
          </a:p>
          <a:p>
            <a:pPr marL="0" eaLnBrk="1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Luogo insolito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1800" dirty="0" smtClean="0">
              <a:latin typeface="Tahoma" pitchFamily="34" charset="0"/>
            </a:endParaRP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0825" cy="1340768"/>
          </a:xfrm>
        </p:spPr>
        <p:txBody>
          <a:bodyPr/>
          <a:lstStyle/>
          <a:p>
            <a:pPr algn="ctr" eaLnBrk="1" hangingPunct="1">
              <a:tabLst>
                <a:tab pos="365125" algn="l"/>
                <a:tab pos="4489450" algn="l"/>
              </a:tabLst>
              <a:defRPr/>
            </a:pPr>
            <a:r>
              <a:rPr lang="it-IT" dirty="0" smtClean="0">
                <a:solidFill>
                  <a:schemeClr val="tx1"/>
                </a:solidFill>
                <a:latin typeface="Tahoma" pitchFamily="34" charset="0"/>
              </a:rPr>
              <a:t>Fattori ambivalenti</a:t>
            </a:r>
            <a:endParaRPr lang="it-IT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t-IT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Pappalardo Panzeri</a:t>
            </a:r>
            <a:r>
              <a:rPr lang="it-IT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it-IT" sz="6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Journal of Sexual Medicine, 12, 241</a:t>
            </a:r>
            <a:r>
              <a:rPr lang="it-IT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itchFamily="34" charset="0"/>
                <a:cs typeface="Tahoma" pitchFamily="34" charset="0"/>
              </a:rPr>
              <a:t/>
            </a:r>
            <a:br>
              <a:rPr lang="it-IT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Tahoma" pitchFamily="34" charset="0"/>
                <a:cs typeface="Tahoma" pitchFamily="34" charset="0"/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Focus </a:t>
            </a:r>
            <a:r>
              <a:rPr lang="it-IT" sz="28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group</a:t>
            </a: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su uomini:</a:t>
            </a:r>
          </a:p>
          <a:p>
            <a:pPr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Fattori che eccitano e inibiscono</a:t>
            </a:r>
          </a:p>
          <a:p>
            <a:pPr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Da cosa un uomo capisce di essere eccitato</a:t>
            </a:r>
          </a:p>
          <a:p>
            <a:pPr>
              <a:buNone/>
            </a:pPr>
            <a:endParaRPr lang="it-IT" dirty="0" smtClean="0"/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3196654199"/>
              </p:ext>
            </p:extLst>
          </p:nvPr>
        </p:nvGraphicFramePr>
        <p:xfrm>
          <a:off x="179512" y="1052736"/>
          <a:ext cx="8856984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en-US" sz="44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Janssen et al. 2008</a:t>
            </a:r>
            <a:r>
              <a:rPr lang="en-US" sz="6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6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Archive of Sexual Behavior </a:t>
            </a:r>
            <a:r>
              <a:rPr lang="en-US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37, 252-265</a:t>
            </a:r>
            <a: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it-IT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Trova risultati analoghi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0"/>
            <a:ext cx="8496300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>
                <a:latin typeface="Tahoma" pitchFamily="34" charset="0"/>
              </a:rPr>
              <a:t>Attenzione alla variabilità interindividuale</a:t>
            </a:r>
          </a:p>
          <a:p>
            <a:pPr eaLnBrk="1" hangingPunct="1">
              <a:lnSpc>
                <a:spcPct val="90000"/>
              </a:lnSpc>
              <a:defRPr/>
            </a:pPr>
            <a:endParaRPr lang="it-IT" sz="2800" dirty="0" smtClean="0">
              <a:latin typeface="Tahoma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</a:rPr>
              <a:t>	Diversi livelli di analisi: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Inferiore (molecolare): risposta sessuale controllata da processi neurofisiologi di inibizione e eccitazione;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Intermedio: interazioni complesse tra l’attivazione della norepinefrina, la disinibizione della dopamina, il testosterone, i </a:t>
            </a:r>
            <a:r>
              <a:rPr lang="it-IT" sz="2800" dirty="0" err="1" smtClean="0">
                <a:latin typeface="Tahoma" pitchFamily="34" charset="0"/>
              </a:rPr>
              <a:t>neuropeptidi</a:t>
            </a:r>
            <a:r>
              <a:rPr lang="it-IT" sz="2800" dirty="0" smtClean="0">
                <a:latin typeface="Tahoma" pitchFamily="34" charset="0"/>
              </a:rPr>
              <a:t>, la serotonina e meccanismi periferici;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spcAft>
                <a:spcPct val="50000"/>
              </a:spcAft>
              <a:defRPr/>
            </a:pPr>
            <a:r>
              <a:rPr lang="it-IT" sz="2800" dirty="0" smtClean="0">
                <a:latin typeface="Tahoma" pitchFamily="34" charset="0"/>
              </a:rPr>
              <a:t>Superiore (molare): equilibrio fra i sistemi centrali di inibizione e di eccitazione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8500" y="1844675"/>
            <a:ext cx="7988300" cy="50133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dirty="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5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500" dirty="0" smtClean="0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it-IT" sz="2500" dirty="0" smtClean="0">
              <a:latin typeface="Tahoma" pitchFamily="34" charset="0"/>
            </a:endParaRPr>
          </a:p>
        </p:txBody>
      </p:sp>
      <p:sp>
        <p:nvSpPr>
          <p:cNvPr id="326661" name="Text Box 5"/>
          <p:cNvSpPr txBox="1">
            <a:spLocks noChangeArrowheads="1"/>
          </p:cNvSpPr>
          <p:nvPr/>
        </p:nvSpPr>
        <p:spPr bwMode="auto">
          <a:xfrm>
            <a:off x="755650" y="1773238"/>
            <a:ext cx="3275013" cy="156845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Meccanismo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Eccitatorio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Centrale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6662" name="Text Box 6"/>
          <p:cNvSpPr txBox="1">
            <a:spLocks noChangeArrowheads="1"/>
          </p:cNvSpPr>
          <p:nvPr/>
        </p:nvSpPr>
        <p:spPr bwMode="auto">
          <a:xfrm>
            <a:off x="5054600" y="1773238"/>
            <a:ext cx="3189288" cy="1568450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Meccanismo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Inibitorio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Centrale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326663" name="Oval 7"/>
          <p:cNvSpPr>
            <a:spLocks noChangeArrowheads="1"/>
          </p:cNvSpPr>
          <p:nvPr/>
        </p:nvSpPr>
        <p:spPr bwMode="auto">
          <a:xfrm>
            <a:off x="2627313" y="4076700"/>
            <a:ext cx="3960812" cy="1512888"/>
          </a:xfrm>
          <a:prstGeom prst="ellips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Risposta</a:t>
            </a:r>
            <a:r>
              <a:rPr lang="en-US" sz="32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3200" b="1" dirty="0" err="1">
                <a:effectLst>
                  <a:outerShdw blurRad="38100" dist="38100" dir="2700000" algn="tl">
                    <a:srgbClr val="000000"/>
                  </a:outerShdw>
                </a:effectLst>
              </a:rPr>
              <a:t>Sessuale</a:t>
            </a:r>
            <a:endParaRPr lang="en-US" sz="32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150" name="Line 8"/>
          <p:cNvSpPr>
            <a:spLocks noChangeShapeType="1"/>
          </p:cNvSpPr>
          <p:nvPr/>
        </p:nvSpPr>
        <p:spPr bwMode="auto">
          <a:xfrm>
            <a:off x="2484438" y="3357563"/>
            <a:ext cx="1439862" cy="5762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stealth" w="lg" len="lg"/>
          </a:ln>
        </p:spPr>
        <p:txBody>
          <a:bodyPr wrap="none"/>
          <a:lstStyle/>
          <a:p>
            <a:endParaRPr lang="it-IT"/>
          </a:p>
        </p:txBody>
      </p:sp>
      <p:sp>
        <p:nvSpPr>
          <p:cNvPr id="6151" name="Line 9"/>
          <p:cNvSpPr>
            <a:spLocks noChangeShapeType="1"/>
          </p:cNvSpPr>
          <p:nvPr/>
        </p:nvSpPr>
        <p:spPr bwMode="auto">
          <a:xfrm flipH="1">
            <a:off x="5364163" y="3284538"/>
            <a:ext cx="1295400" cy="792162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stealth" w="lg" len="lg"/>
          </a:ln>
        </p:spPr>
        <p:txBody>
          <a:bodyPr wrap="none"/>
          <a:lstStyle/>
          <a:p>
            <a:endParaRPr lang="it-IT"/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0" y="0"/>
            <a:ext cx="8964613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/>
              <a:t>“Love is a conflict between reflexes and reflection” </a:t>
            </a:r>
          </a:p>
          <a:p>
            <a:pPr algn="ctr"/>
            <a:r>
              <a:rPr lang="en-US" sz="2800" b="1"/>
              <a:t> </a:t>
            </a:r>
            <a:r>
              <a:rPr lang="en-US" sz="2800" b="1" i="1"/>
              <a:t>(Hirschfeld, 1935)</a:t>
            </a:r>
          </a:p>
          <a:p>
            <a:endParaRPr lang="it-IT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543800" cy="1268413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dirty="0" smtClean="0">
                <a:latin typeface="Tahoma" pitchFamily="34" charset="0"/>
              </a:rPr>
              <a:t>DA UNIDIMENSIONALE A BIDIMENSIONALE</a:t>
            </a:r>
          </a:p>
        </p:txBody>
      </p:sp>
      <p:sp>
        <p:nvSpPr>
          <p:cNvPr id="343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73238"/>
            <a:ext cx="8675687" cy="4330700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latin typeface="Tahoma" pitchFamily="34" charset="0"/>
              </a:rPr>
              <a:t>Come in molti altri ambiti della psicologia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sz="2800" dirty="0" smtClean="0">
              <a:latin typeface="Tahoma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Tahoma" pitchFamily="34" charset="0"/>
              </a:rPr>
              <a:t>Valore adattivo dell’inibizione: evitare comportamenti sessuali e non sessuali a rischio</a:t>
            </a:r>
          </a:p>
          <a:p>
            <a:pPr eaLnBrk="1" hangingPunct="1">
              <a:defRPr/>
            </a:pPr>
            <a:endParaRPr lang="it-IT" sz="2800" dirty="0" smtClean="0">
              <a:latin typeface="Tahoma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Tahoma" pitchFamily="34" charset="0"/>
              </a:rPr>
              <a:t>Regolazione omeostatica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it-IT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0"/>
            <a:ext cx="7543800" cy="765175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dirty="0" smtClean="0">
                <a:latin typeface="Tahoma" pitchFamily="34" charset="0"/>
              </a:rPr>
              <a:t>ASSUNTI TEORICI</a:t>
            </a:r>
          </a:p>
        </p:txBody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981075"/>
            <a:ext cx="9144000" cy="5122863"/>
          </a:xfrm>
        </p:spPr>
        <p:txBody>
          <a:bodyPr/>
          <a:lstStyle/>
          <a:p>
            <a:pPr eaLnBrk="1" hangingPunct="1">
              <a:lnSpc>
                <a:spcPct val="80000"/>
              </a:lnSpc>
              <a:spcBef>
                <a:spcPct val="40000"/>
              </a:spcBef>
              <a:defRPr/>
            </a:pPr>
            <a:r>
              <a:rPr lang="it-IT" sz="2800" dirty="0" smtClean="0">
                <a:latin typeface="Tahoma" pitchFamily="34" charset="0"/>
              </a:rPr>
              <a:t>I sistemi di inibizione e eccitazione sessuali sono meccanismi specificatamente sessuali e non generici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defRPr/>
            </a:pPr>
            <a:r>
              <a:rPr lang="it-IT" sz="2800" dirty="0" smtClean="0">
                <a:latin typeface="Tahoma" pitchFamily="34" charset="0"/>
              </a:rPr>
              <a:t>I sistemi di inibizione e eccitazione sessuali sono entrambi adattivi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defRPr/>
            </a:pPr>
            <a:r>
              <a:rPr lang="it-IT" sz="2800" dirty="0" smtClean="0">
                <a:latin typeface="Tahoma" pitchFamily="34" charset="0"/>
              </a:rPr>
              <a:t>La variazione individuale dell’inibizione e dell’eccitazione sessuali è un tratto stabile determinato geneticamente e solo in parte modificato dall’apprendimento</a:t>
            </a:r>
          </a:p>
          <a:p>
            <a:pPr eaLnBrk="1" hangingPunct="1">
              <a:lnSpc>
                <a:spcPct val="80000"/>
              </a:lnSpc>
              <a:spcBef>
                <a:spcPct val="40000"/>
              </a:spcBef>
              <a:defRPr/>
            </a:pPr>
            <a:r>
              <a:rPr lang="it-IT" sz="2800" dirty="0" smtClean="0">
                <a:latin typeface="Tahoma" pitchFamily="34" charset="0"/>
              </a:rPr>
              <a:t>Inibizione alta e eccitazione bassa </a:t>
            </a:r>
            <a:r>
              <a:rPr lang="it-IT" sz="2800" dirty="0" smtClean="0">
                <a:latin typeface="Tahoma" pitchFamily="34" charset="0"/>
                <a:sym typeface="Wingdings" pitchFamily="2" charset="2"/>
              </a:rPr>
              <a:t> vulnerabilità x disfunzioni sessuali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</a:rPr>
              <a:t>	Inibizione bassa e eccitazione alta </a:t>
            </a:r>
            <a:r>
              <a:rPr lang="it-IT" sz="2800" dirty="0" smtClean="0">
                <a:latin typeface="Tahoma" pitchFamily="34" charset="0"/>
                <a:sym typeface="Wingdings" pitchFamily="2" charset="2"/>
              </a:rPr>
              <a:t> </a:t>
            </a:r>
          </a:p>
          <a:p>
            <a:pPr eaLnBrk="1" hangingPunct="1">
              <a:lnSpc>
                <a:spcPct val="80000"/>
              </a:lnSpc>
              <a:spcBef>
                <a:spcPct val="0"/>
              </a:spcBef>
              <a:buFont typeface="Wingdings" pitchFamily="2" charset="2"/>
              <a:buNone/>
              <a:defRPr/>
            </a:pPr>
            <a:r>
              <a:rPr lang="it-IT" sz="2800" dirty="0" smtClean="0">
                <a:latin typeface="Tahoma" pitchFamily="34" charset="0"/>
                <a:sym typeface="Wingdings" pitchFamily="2" charset="2"/>
              </a:rPr>
              <a:t>	&gt; probabilità rischi sessuali</a:t>
            </a:r>
            <a:r>
              <a:rPr lang="it-IT" sz="2800" dirty="0" smtClean="0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0"/>
            <a:ext cx="8675687" cy="981075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4000" dirty="0" smtClean="0">
                <a:latin typeface="Tahoma" pitchFamily="34" charset="0"/>
              </a:rPr>
              <a:t>SCOPI ADATTIVI INIBIZIONE</a:t>
            </a:r>
          </a:p>
        </p:txBody>
      </p:sp>
      <p:sp>
        <p:nvSpPr>
          <p:cNvPr id="344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96975"/>
            <a:ext cx="9144000" cy="4899025"/>
          </a:xfrm>
        </p:spPr>
        <p:txBody>
          <a:bodyPr/>
          <a:lstStyle/>
          <a:p>
            <a:pPr eaLnBrk="1" hangingPunct="1">
              <a:defRPr/>
            </a:pPr>
            <a:r>
              <a:rPr lang="it-IT" sz="2800" dirty="0" smtClean="0">
                <a:latin typeface="Tahoma" pitchFamily="34" charset="0"/>
              </a:rPr>
              <a:t>Minaccia non sessuale (predatore) attiva inibizione generica e sessuale, riducendo risposta genitale</a:t>
            </a:r>
          </a:p>
          <a:p>
            <a:pPr eaLnBrk="1" hangingPunct="1">
              <a:defRPr/>
            </a:pPr>
            <a:r>
              <a:rPr lang="it-IT" sz="2800" dirty="0" smtClean="0">
                <a:latin typeface="Tahoma" pitchFamily="34" charset="0"/>
              </a:rPr>
              <a:t>Minaccia sessuale (gravidanza; essere scoperti): attiva inibizione sessuale specifica e sistema </a:t>
            </a:r>
            <a:r>
              <a:rPr lang="it-IT" sz="2800" dirty="0" err="1" smtClean="0">
                <a:latin typeface="Tahoma" pitchFamily="34" charset="0"/>
              </a:rPr>
              <a:t>eccitatorio</a:t>
            </a:r>
            <a:endParaRPr lang="it-IT" sz="2800" dirty="0" smtClean="0">
              <a:latin typeface="Tahoma" pitchFamily="34" charset="0"/>
            </a:endParaRPr>
          </a:p>
          <a:p>
            <a:pPr eaLnBrk="1" hangingPunct="1">
              <a:defRPr/>
            </a:pPr>
            <a:r>
              <a:rPr lang="it-IT" sz="2800" dirty="0" smtClean="0">
                <a:latin typeface="Tahoma" pitchFamily="34" charset="0"/>
              </a:rPr>
              <a:t>Stress cronico e depressione sopprimono comportamento riproduttivo</a:t>
            </a:r>
          </a:p>
          <a:p>
            <a:pPr eaLnBrk="1" hangingPunct="1">
              <a:defRPr/>
            </a:pPr>
            <a:r>
              <a:rPr lang="it-IT" sz="2800" dirty="0" smtClean="0">
                <a:latin typeface="Tahoma" pitchFamily="34" charset="0"/>
              </a:rPr>
              <a:t>Evitare attività sessuale e eiaculazione ripetute troppo in breve tempo (aumento infertilità e distrazione da altri compiti)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755650" y="188913"/>
          <a:ext cx="8137525" cy="6424612"/>
        </p:xfrm>
        <a:graphic>
          <a:graphicData uri="http://schemas.openxmlformats.org/presentationml/2006/ole">
            <p:oleObj spid="_x0000_s1026" r:id="rId3" imgW="6525881" imgH="6082787" progId="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8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7543800" cy="1484313"/>
          </a:xfrm>
        </p:spPr>
        <p:txBody>
          <a:bodyPr/>
          <a:lstStyle/>
          <a:p>
            <a:pPr algn="ctr" eaLnBrk="1" hangingPunct="1">
              <a:defRPr/>
            </a:pPr>
            <a:r>
              <a:rPr lang="it-IT" sz="3800" dirty="0" smtClean="0">
                <a:latin typeface="Tahoma" pitchFamily="34" charset="0"/>
              </a:rPr>
              <a:t>IMPORTANZA SOCIALE DEL MODELLO</a:t>
            </a:r>
          </a:p>
        </p:txBody>
      </p:sp>
      <p:sp>
        <p:nvSpPr>
          <p:cNvPr id="3276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070850" cy="4827587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533400" algn="l"/>
              </a:tabLst>
              <a:defRPr/>
            </a:pPr>
            <a:r>
              <a:rPr lang="it-IT" sz="2900" dirty="0" smtClean="0">
                <a:latin typeface="Tahoma" pitchFamily="34" charset="0"/>
              </a:rPr>
              <a:t>	</a:t>
            </a:r>
          </a:p>
          <a:p>
            <a:pPr eaLnBrk="1" hangingPunct="1">
              <a:lnSpc>
                <a:spcPct val="90000"/>
              </a:lnSpc>
              <a:tabLst>
                <a:tab pos="533400" algn="l"/>
              </a:tabLst>
              <a:defRPr/>
            </a:pPr>
            <a:r>
              <a:rPr lang="it-IT" sz="2900" dirty="0" smtClean="0">
                <a:latin typeface="Tahoma" pitchFamily="34" charset="0"/>
              </a:rPr>
              <a:t>Individuazione di comportamenti problematici</a:t>
            </a:r>
          </a:p>
          <a:p>
            <a:pPr eaLnBrk="1" hangingPunct="1">
              <a:lnSpc>
                <a:spcPct val="90000"/>
              </a:lnSpc>
              <a:tabLst>
                <a:tab pos="533400" algn="l"/>
              </a:tabLst>
              <a:defRPr/>
            </a:pPr>
            <a:r>
              <a:rPr lang="it-IT" sz="2900" dirty="0" smtClean="0">
                <a:latin typeface="Tahoma" pitchFamily="34" charset="0"/>
              </a:rPr>
              <a:t>Scopo adattivo dei meccanismi: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533400" algn="l"/>
              </a:tabLst>
              <a:defRPr/>
            </a:pPr>
            <a:r>
              <a:rPr lang="it-IT" sz="2900" dirty="0" smtClean="0">
                <a:latin typeface="Tahoma" pitchFamily="34" charset="0"/>
              </a:rPr>
              <a:t>	-	Eccitabilità: riproduzione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tabLst>
                <a:tab pos="533400" algn="l"/>
              </a:tabLst>
              <a:defRPr/>
            </a:pPr>
            <a:r>
              <a:rPr lang="it-IT" sz="2900" dirty="0" smtClean="0">
                <a:latin typeface="Tahoma" pitchFamily="34" charset="0"/>
              </a:rPr>
              <a:t>	-	Inibizione: </a:t>
            </a:r>
            <a:r>
              <a:rPr lang="it-IT" sz="2900" dirty="0" err="1" smtClean="0">
                <a:latin typeface="Tahoma" pitchFamily="34" charset="0"/>
              </a:rPr>
              <a:t>evitamento</a:t>
            </a:r>
            <a:r>
              <a:rPr lang="it-IT" sz="2900" dirty="0" smtClean="0">
                <a:latin typeface="Tahoma" pitchFamily="34" charset="0"/>
              </a:rPr>
              <a:t> di pericoli e 		situazioni svantaggiose</a:t>
            </a:r>
          </a:p>
          <a:p>
            <a:pPr eaLnBrk="1" hangingPunct="1">
              <a:lnSpc>
                <a:spcPct val="90000"/>
              </a:lnSpc>
              <a:tabLst>
                <a:tab pos="533400" algn="l"/>
              </a:tabLst>
              <a:defRPr/>
            </a:pPr>
            <a:r>
              <a:rPr lang="it-IT" sz="2900" dirty="0" smtClean="0">
                <a:latin typeface="Tahoma" pitchFamily="34" charset="0"/>
              </a:rPr>
              <a:t>Continuum tra alta inibizione e alta eccitabilità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66800" y="1341438"/>
            <a:ext cx="7543800" cy="287337"/>
          </a:xfrm>
        </p:spPr>
        <p:txBody>
          <a:bodyPr/>
          <a:lstStyle/>
          <a:p>
            <a:pPr algn="ctr">
              <a:defRPr/>
            </a:pP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Graham et al. 2004</a:t>
            </a:r>
            <a:b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sz="20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Archives</a:t>
            </a:r>
            <a:r>
              <a:rPr lang="it-IT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sz="20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of</a:t>
            </a:r>
            <a:r>
              <a:rPr lang="it-IT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sz="20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Sexual</a:t>
            </a:r>
            <a:r>
              <a:rPr lang="it-IT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it-IT" sz="2000" i="1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Behavior</a:t>
            </a:r>
            <a:r>
              <a:rPr lang="it-IT" sz="2000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33, 527-538</a:t>
            </a:r>
            <a:br>
              <a:rPr lang="it-IT" sz="2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it-IT" sz="4400" dirty="0" smtClean="0"/>
              <a:t/>
            </a:r>
            <a:br>
              <a:rPr lang="it-IT" sz="4400" dirty="0" smtClean="0"/>
            </a:br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it-IT" sz="4400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66800" y="1844675"/>
            <a:ext cx="7543800" cy="42513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r>
              <a:rPr lang="it-IT" sz="20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Focus Group su donne:</a:t>
            </a:r>
          </a:p>
          <a:p>
            <a:pPr>
              <a:buFont typeface="Wingdings" pitchFamily="2" charset="2"/>
              <a:buNone/>
              <a:defRPr/>
            </a:pPr>
            <a:r>
              <a:rPr lang="it-IT" sz="20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Fattori che eccitano e inibiscono</a:t>
            </a:r>
          </a:p>
          <a:p>
            <a:pPr>
              <a:buFont typeface="Wingdings" pitchFamily="2" charset="2"/>
              <a:buNone/>
              <a:defRPr/>
            </a:pPr>
            <a:r>
              <a:rPr lang="it-IT" sz="2000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Da cosa una donna capisce di essere eccitata</a:t>
            </a:r>
            <a:endParaRPr lang="it-IT" sz="2000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iflesso">
  <a:themeElements>
    <a:clrScheme name="Riflesso 14">
      <a:dk1>
        <a:srgbClr val="3333FF"/>
      </a:dk1>
      <a:lt1>
        <a:srgbClr val="FFFFFF"/>
      </a:lt1>
      <a:dk2>
        <a:srgbClr val="230F87"/>
      </a:dk2>
      <a:lt2>
        <a:srgbClr val="CDD7DF"/>
      </a:lt2>
      <a:accent1>
        <a:srgbClr val="9999FF"/>
      </a:accent1>
      <a:accent2>
        <a:srgbClr val="7850BA"/>
      </a:accent2>
      <a:accent3>
        <a:srgbClr val="ACAAC3"/>
      </a:accent3>
      <a:accent4>
        <a:srgbClr val="DADADA"/>
      </a:accent4>
      <a:accent5>
        <a:srgbClr val="CACAFF"/>
      </a:accent5>
      <a:accent6>
        <a:srgbClr val="6C48A8"/>
      </a:accent6>
      <a:hlink>
        <a:srgbClr val="66CCFF"/>
      </a:hlink>
      <a:folHlink>
        <a:srgbClr val="0796B3"/>
      </a:folHlink>
    </a:clrScheme>
    <a:fontScheme name="Rifless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iflesso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flesso 10">
        <a:dk1>
          <a:srgbClr val="6600CC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1">
        <a:dk1>
          <a:srgbClr val="99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2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3">
        <a:dk1>
          <a:srgbClr val="6666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flesso 14">
        <a:dk1>
          <a:srgbClr val="3333FF"/>
        </a:dk1>
        <a:lt1>
          <a:srgbClr val="FFFFFF"/>
        </a:lt1>
        <a:dk2>
          <a:srgbClr val="230F87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ACAAC3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66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2840</TotalTime>
  <Words>472</Words>
  <Application>Microsoft Office PowerPoint</Application>
  <PresentationFormat>Presentazione su schermo (4:3)</PresentationFormat>
  <Paragraphs>103</Paragraphs>
  <Slides>17</Slides>
  <Notes>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0</vt:i4>
      </vt:variant>
      <vt:variant>
        <vt:lpstr>Titoli diapositive</vt:lpstr>
      </vt:variant>
      <vt:variant>
        <vt:i4>17</vt:i4>
      </vt:variant>
    </vt:vector>
  </HeadingPairs>
  <TitlesOfParts>
    <vt:vector size="18" baseType="lpstr">
      <vt:lpstr>Riflesso</vt:lpstr>
      <vt:lpstr>Modello del Duplice Controllo  (Bancroft, Janssen, 2000)</vt:lpstr>
      <vt:lpstr>Diapositiva 2</vt:lpstr>
      <vt:lpstr>Diapositiva 3</vt:lpstr>
      <vt:lpstr>DA UNIDIMENSIONALE A BIDIMENSIONALE</vt:lpstr>
      <vt:lpstr>ASSUNTI TEORICI</vt:lpstr>
      <vt:lpstr>SCOPI ADATTIVI INIBIZIONE</vt:lpstr>
      <vt:lpstr>Diapositiva 7</vt:lpstr>
      <vt:lpstr>IMPORTANZA SOCIALE DEL MODELLO</vt:lpstr>
      <vt:lpstr>Graham et al. 2004 Archives of Sexual Behavior, 33, 527-538   </vt:lpstr>
      <vt:lpstr>Diapositiva 10</vt:lpstr>
      <vt:lpstr>Diapositiva 11</vt:lpstr>
      <vt:lpstr>Panzeri et al. 2013 Rivista di Sessuologia Clinica, 20, 55-72  </vt:lpstr>
      <vt:lpstr>       </vt:lpstr>
      <vt:lpstr>Fattori ambivalenti</vt:lpstr>
      <vt:lpstr>Pappalardo Panzeri Journal of Sexual Medicine, 12, 241  </vt:lpstr>
      <vt:lpstr>Diapositiva 16</vt:lpstr>
      <vt:lpstr>Janssen et al. 2008 Archive of Sexual Behavior 37, 252-265 </vt:lpstr>
    </vt:vector>
  </TitlesOfParts>
  <Company>Truttlee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.</dc:creator>
  <cp:lastModifiedBy>Hewlett-Packard Company</cp:lastModifiedBy>
  <cp:revision>117</cp:revision>
  <dcterms:created xsi:type="dcterms:W3CDTF">2004-09-22T19:39:28Z</dcterms:created>
  <dcterms:modified xsi:type="dcterms:W3CDTF">2017-11-03T09:33:28Z</dcterms:modified>
</cp:coreProperties>
</file>